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4928" r:id="rId2"/>
    <p:sldId id="261" r:id="rId3"/>
    <p:sldId id="4930" r:id="rId4"/>
    <p:sldId id="4929" r:id="rId5"/>
    <p:sldId id="293" r:id="rId6"/>
    <p:sldId id="295" r:id="rId7"/>
    <p:sldId id="296" r:id="rId8"/>
    <p:sldId id="297" r:id="rId9"/>
    <p:sldId id="4927" r:id="rId10"/>
    <p:sldId id="4898" r:id="rId11"/>
    <p:sldId id="4913" r:id="rId12"/>
    <p:sldId id="4914" r:id="rId13"/>
    <p:sldId id="4915" r:id="rId14"/>
    <p:sldId id="4916" r:id="rId15"/>
    <p:sldId id="4922" r:id="rId16"/>
    <p:sldId id="4917" r:id="rId17"/>
    <p:sldId id="4918" r:id="rId18"/>
    <p:sldId id="4919" r:id="rId19"/>
    <p:sldId id="4920" r:id="rId20"/>
    <p:sldId id="4921" r:id="rId21"/>
    <p:sldId id="4931" r:id="rId22"/>
    <p:sldId id="4932" r:id="rId23"/>
    <p:sldId id="4933" r:id="rId24"/>
    <p:sldId id="4934" r:id="rId25"/>
    <p:sldId id="4935" r:id="rId26"/>
    <p:sldId id="4925" r:id="rId27"/>
    <p:sldId id="4926" r:id="rId28"/>
    <p:sldId id="4936" r:id="rId29"/>
    <p:sldId id="4937" r:id="rId30"/>
    <p:sldId id="4938" r:id="rId31"/>
    <p:sldId id="4939" r:id="rId32"/>
    <p:sldId id="4940" r:id="rId33"/>
    <p:sldId id="4941" r:id="rId34"/>
    <p:sldId id="4942" r:id="rId35"/>
    <p:sldId id="4943" r:id="rId36"/>
    <p:sldId id="4944" r:id="rId37"/>
    <p:sldId id="4945" r:id="rId38"/>
    <p:sldId id="4946" r:id="rId39"/>
    <p:sldId id="4947" r:id="rId40"/>
    <p:sldId id="4948" r:id="rId41"/>
    <p:sldId id="4949" r:id="rId42"/>
    <p:sldId id="4950" r:id="rId43"/>
    <p:sldId id="4951" r:id="rId44"/>
    <p:sldId id="4952" r:id="rId45"/>
    <p:sldId id="4953" r:id="rId46"/>
    <p:sldId id="4954" r:id="rId47"/>
    <p:sldId id="4955" r:id="rId48"/>
    <p:sldId id="4956" r:id="rId49"/>
    <p:sldId id="4957" r:id="rId50"/>
    <p:sldId id="4958" r:id="rId51"/>
    <p:sldId id="4959" r:id="rId52"/>
    <p:sldId id="4960" r:id="rId53"/>
    <p:sldId id="4961" r:id="rId54"/>
    <p:sldId id="4962" r:id="rId55"/>
    <p:sldId id="4963" r:id="rId56"/>
    <p:sldId id="4964" r:id="rId57"/>
    <p:sldId id="4965" r:id="rId58"/>
    <p:sldId id="4966" r:id="rId59"/>
    <p:sldId id="4967" r:id="rId60"/>
    <p:sldId id="4968" r:id="rId61"/>
    <p:sldId id="4969" r:id="rId62"/>
    <p:sldId id="4970" r:id="rId63"/>
    <p:sldId id="4971"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34" autoAdjust="0"/>
    <p:restoredTop sz="94660"/>
  </p:normalViewPr>
  <p:slideViewPr>
    <p:cSldViewPr snapToGrid="0">
      <p:cViewPr varScale="1">
        <p:scale>
          <a:sx n="71" d="100"/>
          <a:sy n="71" d="100"/>
        </p:scale>
        <p:origin x="115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A93BF-621F-4C37-85DA-890912058FA7}"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A846-7BD8-42EA-AE44-A5B6417641DA}" type="slidenum">
              <a:rPr lang="zh-CN" altLang="en-US" smtClean="0"/>
              <a:t>‹#›</a:t>
            </a:fld>
            <a:endParaRPr lang="zh-CN" altLang="en-US"/>
          </a:p>
        </p:txBody>
      </p:sp>
    </p:spTree>
    <p:extLst>
      <p:ext uri="{BB962C8B-B14F-4D97-AF65-F5344CB8AC3E}">
        <p14:creationId xmlns:p14="http://schemas.microsoft.com/office/powerpoint/2010/main" val="132772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141791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117328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98852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60835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764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38226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55488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48412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02408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0047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25773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72D6-691F-4B34-A6AB-D24EC0621244}" type="datetimeFigureOut">
              <a:rPr lang="zh-CN" altLang="en-US" smtClean="0"/>
              <a:t>2020/4/14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40962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1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smtClean="0">
                <a:solidFill>
                  <a:srgbClr val="02B9E7"/>
                </a:solidFill>
                <a:latin typeface="+mj-ea"/>
                <a:ea typeface="+mj-ea"/>
              </a:rPr>
              <a:t>黑客入侵</a:t>
            </a:r>
            <a:endParaRPr lang="zh-CN" altLang="en-US" sz="5096" b="1" dirty="0">
              <a:solidFill>
                <a:srgbClr val="02B9E7"/>
              </a:solidFill>
              <a:latin typeface="+mj-ea"/>
              <a:ea typeface="+mj-ea"/>
            </a:endParaRPr>
          </a:p>
        </p:txBody>
      </p:sp>
      <p:sp>
        <p:nvSpPr>
          <p:cNvPr id="15"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16" name="矩形 1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68340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90"/>
                                          </p:val>
                                        </p:tav>
                                        <p:tav tm="100000">
                                          <p:val>
                                            <p:fltVal val="0"/>
                                          </p:val>
                                        </p:tav>
                                      </p:tavLst>
                                    </p:anim>
                                    <p:animEffect transition="in" filter="fade">
                                      <p:cBhvr>
                                        <p:cTn id="20" dur="500"/>
                                        <p:tgtEl>
                                          <p:spTgt spid="15"/>
                                        </p:tgtEl>
                                      </p:cBhvr>
                                    </p:animEffect>
                                  </p:childTnLst>
                                </p:cTn>
                              </p:par>
                              <p:par>
                                <p:cTn id="21" presetID="8" presetClass="emph" presetSubtype="0" fill="hold" grpId="1" nodeType="withEffect">
                                  <p:stCondLst>
                                    <p:cond delay="0"/>
                                  </p:stCondLst>
                                  <p:childTnLst>
                                    <p:animRot by="21600000">
                                      <p:cBhvr>
                                        <p:cTn id="22" dur="500" fill="hold"/>
                                        <p:tgtEl>
                                          <p:spTgt spid="15"/>
                                        </p:tgtEl>
                                        <p:attrNameLst>
                                          <p:attrName>r</p:attrName>
                                        </p:attrNameLst>
                                      </p:cBhvr>
                                    </p:animRot>
                                  </p:childTnLst>
                                </p:cTn>
                              </p:par>
                            </p:childTnLst>
                          </p:cTn>
                        </p:par>
                        <p:par>
                          <p:cTn id="23" fill="hold">
                            <p:stCondLst>
                              <p:cond delay="15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13"/>
                                        </p:tgtEl>
                                        <p:attrNameLst>
                                          <p:attrName>style.visibility</p:attrName>
                                        </p:attrNameLst>
                                      </p:cBhvr>
                                      <p:to>
                                        <p:strVal val="visible"/>
                                      </p:to>
                                    </p:set>
                                    <p:anim by="(-#ppt_w*2)" calcmode="lin" valueType="num">
                                      <p:cBhvr rctx="PPT">
                                        <p:cTn id="26" dur="250" autoRev="1" fill="hold">
                                          <p:stCondLst>
                                            <p:cond delay="0"/>
                                          </p:stCondLst>
                                        </p:cTn>
                                        <p:tgtEl>
                                          <p:spTgt spid="13"/>
                                        </p:tgtEl>
                                        <p:attrNameLst>
                                          <p:attrName>ppt_w</p:attrName>
                                        </p:attrNameLst>
                                      </p:cBhvr>
                                    </p:anim>
                                    <p:anim by="(#ppt_w*0.50)" calcmode="lin" valueType="num">
                                      <p:cBhvr>
                                        <p:cTn id="27" dur="250" decel="50000" autoRev="1" fill="hold">
                                          <p:stCondLst>
                                            <p:cond delay="0"/>
                                          </p:stCondLst>
                                        </p:cTn>
                                        <p:tgtEl>
                                          <p:spTgt spid="13"/>
                                        </p:tgtEl>
                                        <p:attrNameLst>
                                          <p:attrName>ppt_x</p:attrName>
                                        </p:attrNameLst>
                                      </p:cBhvr>
                                    </p:anim>
                                    <p:anim from="(-#ppt_h/2)" to="(#ppt_y)" calcmode="lin" valueType="num">
                                      <p:cBhvr>
                                        <p:cTn id="28" dur="500" fill="hold">
                                          <p:stCondLst>
                                            <p:cond delay="0"/>
                                          </p:stCondLst>
                                        </p:cTn>
                                        <p:tgtEl>
                                          <p:spTgt spid="13"/>
                                        </p:tgtEl>
                                        <p:attrNameLst>
                                          <p:attrName>ppt_y</p:attrName>
                                        </p:attrNameLst>
                                      </p:cBhvr>
                                    </p:anim>
                                    <p:animRot by="21600000">
                                      <p:cBhvr>
                                        <p:cTn id="29"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5" grpId="0" animBg="1"/>
      <p:bldP spid="1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39B1D8E3-8D68-4963-9847-FAB587D13A6D}"/>
              </a:ext>
            </a:extLst>
          </p:cNvPr>
          <p:cNvSpPr txBox="1">
            <a:spLocks noChangeArrowheads="1"/>
          </p:cNvSpPr>
          <p:nvPr/>
        </p:nvSpPr>
        <p:spPr>
          <a:xfrm>
            <a:off x="702365" y="1384852"/>
            <a:ext cx="7739270" cy="3028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715963" algn="just">
              <a:lnSpc>
                <a:spcPct val="100000"/>
              </a:lnSpc>
              <a:buFontTx/>
              <a:buNone/>
            </a:pPr>
            <a:r>
              <a:rPr lang="zh-CN" altLang="en-US" b="1" dirty="0">
                <a:latin typeface="Times New Roman" panose="02020603050405020304" pitchFamily="18" charset="0"/>
                <a:ea typeface="宋体" panose="02010600030101010101" pitchFamily="2" charset="-122"/>
              </a:rPr>
              <a:t>安全研究的历史给了我们一个有价值的教训——没有</a:t>
            </a:r>
            <a:r>
              <a:rPr lang="zh-CN" altLang="en-US" b="1" dirty="0">
                <a:latin typeface="宋体" panose="02010600030101010101" pitchFamily="2" charset="-122"/>
                <a:ea typeface="宋体" panose="02010600030101010101" pitchFamily="2" charset="-122"/>
              </a:rPr>
              <a:t>100%</a:t>
            </a:r>
            <a:r>
              <a:rPr lang="zh-CN" altLang="en-US" b="1" dirty="0">
                <a:latin typeface="Times New Roman" panose="02020603050405020304" pitchFamily="18" charset="0"/>
                <a:ea typeface="宋体" panose="02010600030101010101" pitchFamily="2" charset="-122"/>
              </a:rPr>
              <a:t>的安全方案</a:t>
            </a:r>
            <a:endParaRPr lang="en-US" altLang="zh-CN" b="1" dirty="0">
              <a:latin typeface="Times New Roman" panose="02020603050405020304" pitchFamily="18" charset="0"/>
              <a:ea typeface="宋体" panose="02010600030101010101" pitchFamily="2" charset="-122"/>
            </a:endParaRPr>
          </a:p>
          <a:p>
            <a:pPr marL="0" indent="715963" algn="just">
              <a:lnSpc>
                <a:spcPct val="100000"/>
              </a:lnSpc>
              <a:buFontTx/>
              <a:buNone/>
            </a:pPr>
            <a:r>
              <a:rPr lang="zh-CN" altLang="en-US" b="1" dirty="0">
                <a:latin typeface="Times New Roman" panose="02020603050405020304" pitchFamily="18" charset="0"/>
                <a:ea typeface="宋体" panose="02010600030101010101" pitchFamily="2" charset="-122"/>
              </a:rPr>
              <a:t>无论多么安全的方案都可能存在这样或那样的漏洞。不管在网络中加入多少预防措施，如加密、防火墙和认证，还是会有一些</a:t>
            </a:r>
            <a:r>
              <a:rPr lang="zh-CN" altLang="en-US" b="1" dirty="0">
                <a:latin typeface="Times New Roman" panose="02020603050405020304" pitchFamily="18" charset="0"/>
              </a:rPr>
              <a:t>薄弱环节</a:t>
            </a:r>
            <a:r>
              <a:rPr lang="zh-CN" altLang="en-US" b="1" dirty="0">
                <a:latin typeface="Times New Roman" panose="02020603050405020304" pitchFamily="18" charset="0"/>
                <a:ea typeface="宋体" panose="02010600030101010101" pitchFamily="2" charset="-122"/>
              </a:rPr>
              <a:t>被人利用、被人入侵。</a:t>
            </a:r>
            <a:endParaRPr lang="zh-CN" altLang="en-AU"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028106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250"/>
                                        <p:tgtEl>
                                          <p:spTgt spid="17"/>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250"/>
                                        <p:tgtEl>
                                          <p:spTgt spid="16"/>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anim calcmode="lin" valueType="num">
                                      <p:cBhvr>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grpId="0"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anim calcmode="lin" valueType="num">
                                      <p:cBhvr>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AutoShape 6">
            <a:extLst>
              <a:ext uri="{FF2B5EF4-FFF2-40B4-BE49-F238E27FC236}">
                <a16:creationId xmlns="" xmlns:a16="http://schemas.microsoft.com/office/drawing/2014/main" id="{C85980CB-EDAF-4BF4-88FF-2092DCF50F24}"/>
              </a:ext>
            </a:extLst>
          </p:cNvPr>
          <p:cNvSpPr>
            <a:spLocks noChangeArrowheads="1"/>
          </p:cNvSpPr>
          <p:nvPr/>
        </p:nvSpPr>
        <p:spPr bwMode="auto">
          <a:xfrm>
            <a:off x="4495800" y="1905000"/>
            <a:ext cx="4191000" cy="3733800"/>
          </a:xfrm>
          <a:prstGeom prst="cloudCallout">
            <a:avLst>
              <a:gd name="adj1" fmla="val 27954"/>
              <a:gd name="adj2" fmla="val -36736"/>
            </a:avLst>
          </a:prstGeom>
          <a:solidFill>
            <a:schemeClr val="bg1"/>
          </a:solid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kumimoji="1" lang="zh-CN" altLang="en-US" sz="2400">
              <a:latin typeface="Times New Roman" panose="02020603050405020304" pitchFamily="18" charset="0"/>
              <a:ea typeface="黑体" panose="02010609060101010101" pitchFamily="49" charset="-122"/>
            </a:endParaRPr>
          </a:p>
        </p:txBody>
      </p:sp>
      <p:graphicFrame>
        <p:nvGraphicFramePr>
          <p:cNvPr id="7" name="Object 7">
            <a:extLst>
              <a:ext uri="{FF2B5EF4-FFF2-40B4-BE49-F238E27FC236}">
                <a16:creationId xmlns="" xmlns:a16="http://schemas.microsoft.com/office/drawing/2014/main" id="{5B7F817E-72B0-4A9D-9CE6-2794C525965A}"/>
              </a:ext>
            </a:extLst>
          </p:cNvPr>
          <p:cNvGraphicFramePr>
            <a:graphicFrameLocks noChangeAspect="1"/>
          </p:cNvGraphicFramePr>
          <p:nvPr/>
        </p:nvGraphicFramePr>
        <p:xfrm>
          <a:off x="1752600" y="3048000"/>
          <a:ext cx="1422400" cy="1325563"/>
        </p:xfrm>
        <a:graphic>
          <a:graphicData uri="http://schemas.openxmlformats.org/presentationml/2006/ole">
            <mc:AlternateContent xmlns:mc="http://schemas.openxmlformats.org/markup-compatibility/2006">
              <mc:Choice xmlns:v="urn:schemas-microsoft-com:vml" Requires="v">
                <p:oleObj spid="_x0000_s30836" name="Clip" r:id="rId3" imgW="4824000" imgH="4495680" progId="MS_ClipArt_Gallery.2">
                  <p:embed/>
                </p:oleObj>
              </mc:Choice>
              <mc:Fallback>
                <p:oleObj name="Clip" r:id="rId3" imgW="4824000" imgH="4495680" progId="MS_ClipArt_Gallery.2">
                  <p:embed/>
                  <p:pic>
                    <p:nvPicPr>
                      <p:cNvPr id="136199" name="Object 7">
                        <a:extLst>
                          <a:ext uri="{FF2B5EF4-FFF2-40B4-BE49-F238E27FC236}">
                            <a16:creationId xmlns="" xmlns:a16="http://schemas.microsoft.com/office/drawing/2014/main" id="{FDB3F5AC-C72E-43A7-94E4-E6A10336E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48000"/>
                        <a:ext cx="14224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 xmlns:a16="http://schemas.microsoft.com/office/drawing/2014/main" id="{039062F2-B61A-4F6E-9A35-483F3A18C6CA}"/>
              </a:ext>
            </a:extLst>
          </p:cNvPr>
          <p:cNvGraphicFramePr>
            <a:graphicFrameLocks noChangeAspect="1"/>
          </p:cNvGraphicFramePr>
          <p:nvPr/>
        </p:nvGraphicFramePr>
        <p:xfrm>
          <a:off x="1981200" y="3886200"/>
          <a:ext cx="1524000" cy="882650"/>
        </p:xfrm>
        <a:graphic>
          <a:graphicData uri="http://schemas.openxmlformats.org/presentationml/2006/ole">
            <mc:AlternateContent xmlns:mc="http://schemas.openxmlformats.org/markup-compatibility/2006">
              <mc:Choice xmlns:v="urn:schemas-microsoft-com:vml" Requires="v">
                <p:oleObj spid="_x0000_s30837" name="Clip" r:id="rId5" imgW="4808520" imgH="2787840" progId="MS_ClipArt_Gallery.2">
                  <p:embed/>
                </p:oleObj>
              </mc:Choice>
              <mc:Fallback>
                <p:oleObj name="Clip" r:id="rId5" imgW="4808520" imgH="2787840" progId="MS_ClipArt_Gallery.2">
                  <p:embed/>
                  <p:pic>
                    <p:nvPicPr>
                      <p:cNvPr id="136200" name="Object 8">
                        <a:extLst>
                          <a:ext uri="{FF2B5EF4-FFF2-40B4-BE49-F238E27FC236}">
                            <a16:creationId xmlns="" xmlns:a16="http://schemas.microsoft.com/office/drawing/2014/main" id="{3FCD9AB7-F120-48A4-B3E3-DC6325208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886200"/>
                        <a:ext cx="15240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a:extLst>
              <a:ext uri="{FF2B5EF4-FFF2-40B4-BE49-F238E27FC236}">
                <a16:creationId xmlns="" xmlns:a16="http://schemas.microsoft.com/office/drawing/2014/main" id="{AC7C4916-654A-4928-9AF5-C6A9B2E23021}"/>
              </a:ext>
            </a:extLst>
          </p:cNvPr>
          <p:cNvSpPr txBox="1">
            <a:spLocks noChangeArrowheads="1"/>
          </p:cNvSpPr>
          <p:nvPr/>
        </p:nvSpPr>
        <p:spPr bwMode="auto">
          <a:xfrm>
            <a:off x="838200" y="3048000"/>
            <a:ext cx="1403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latin typeface="Times New Roman" panose="02020603050405020304" pitchFamily="18" charset="0"/>
                <a:ea typeface="黑体" panose="02010609060101010101" pitchFamily="49" charset="-122"/>
              </a:rPr>
              <a:t>攻击工具</a:t>
            </a:r>
          </a:p>
          <a:p>
            <a:pPr>
              <a:lnSpc>
                <a:spcPct val="100000"/>
              </a:lnSpc>
              <a:spcBef>
                <a:spcPct val="0"/>
              </a:spcBef>
            </a:pPr>
            <a:r>
              <a:rPr kumimoji="1" lang="zh-CN" altLang="en-US" sz="2400">
                <a:latin typeface="Times New Roman" panose="02020603050405020304" pitchFamily="18" charset="0"/>
                <a:ea typeface="黑体" panose="02010609060101010101" pitchFamily="49" charset="-122"/>
              </a:rPr>
              <a:t>攻击命令</a:t>
            </a:r>
          </a:p>
        </p:txBody>
      </p:sp>
      <p:sp>
        <p:nvSpPr>
          <p:cNvPr id="10" name="Text Box 10">
            <a:extLst>
              <a:ext uri="{FF2B5EF4-FFF2-40B4-BE49-F238E27FC236}">
                <a16:creationId xmlns="" xmlns:a16="http://schemas.microsoft.com/office/drawing/2014/main" id="{3070425E-FAE6-40A3-A645-4FB836BDCB30}"/>
              </a:ext>
            </a:extLst>
          </p:cNvPr>
          <p:cNvSpPr txBox="1">
            <a:spLocks noChangeArrowheads="1"/>
          </p:cNvSpPr>
          <p:nvPr/>
        </p:nvSpPr>
        <p:spPr bwMode="auto">
          <a:xfrm>
            <a:off x="1447800" y="2057400"/>
            <a:ext cx="1416050"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latin typeface="Times New Roman" panose="02020603050405020304" pitchFamily="18" charset="0"/>
                <a:ea typeface="黑体" panose="02010609060101010101" pitchFamily="49" charset="-122"/>
              </a:rPr>
              <a:t>攻击机制</a:t>
            </a:r>
          </a:p>
        </p:txBody>
      </p:sp>
      <p:sp>
        <p:nvSpPr>
          <p:cNvPr id="11" name="Line 11">
            <a:extLst>
              <a:ext uri="{FF2B5EF4-FFF2-40B4-BE49-F238E27FC236}">
                <a16:creationId xmlns="" xmlns:a16="http://schemas.microsoft.com/office/drawing/2014/main" id="{0300E06E-CB9E-41B0-9A2C-A0A22AA02ADA}"/>
              </a:ext>
            </a:extLst>
          </p:cNvPr>
          <p:cNvSpPr>
            <a:spLocks noChangeShapeType="1"/>
          </p:cNvSpPr>
          <p:nvPr/>
        </p:nvSpPr>
        <p:spPr bwMode="auto">
          <a:xfrm flipH="1">
            <a:off x="1600200" y="2514600"/>
            <a:ext cx="304800" cy="533400"/>
          </a:xfrm>
          <a:prstGeom prst="line">
            <a:avLst/>
          </a:prstGeom>
          <a:noFill/>
          <a:ln w="76200" cap="sq" cmpd="tri">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2">
            <a:extLst>
              <a:ext uri="{FF2B5EF4-FFF2-40B4-BE49-F238E27FC236}">
                <a16:creationId xmlns="" xmlns:a16="http://schemas.microsoft.com/office/drawing/2014/main" id="{6C646104-5D0D-43FC-BAEC-A8C519138901}"/>
              </a:ext>
            </a:extLst>
          </p:cNvPr>
          <p:cNvSpPr txBox="1">
            <a:spLocks noChangeArrowheads="1"/>
          </p:cNvSpPr>
          <p:nvPr/>
        </p:nvSpPr>
        <p:spPr bwMode="auto">
          <a:xfrm>
            <a:off x="6553200" y="4495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solidFill>
                  <a:schemeClr val="bg2"/>
                </a:solidFill>
                <a:latin typeface="Times New Roman" panose="02020603050405020304" pitchFamily="18" charset="0"/>
                <a:ea typeface="黑体" panose="02010609060101010101" pitchFamily="49" charset="-122"/>
              </a:rPr>
              <a:t>目标网络</a:t>
            </a:r>
          </a:p>
        </p:txBody>
      </p:sp>
      <p:grpSp>
        <p:nvGrpSpPr>
          <p:cNvPr id="13" name="Group 13">
            <a:extLst>
              <a:ext uri="{FF2B5EF4-FFF2-40B4-BE49-F238E27FC236}">
                <a16:creationId xmlns="" xmlns:a16="http://schemas.microsoft.com/office/drawing/2014/main" id="{93B8D577-C439-44B7-82D8-D25C9D213891}"/>
              </a:ext>
            </a:extLst>
          </p:cNvPr>
          <p:cNvGrpSpPr>
            <a:grpSpLocks/>
          </p:cNvGrpSpPr>
          <p:nvPr/>
        </p:nvGrpSpPr>
        <p:grpSpPr bwMode="auto">
          <a:xfrm>
            <a:off x="5029200" y="4114800"/>
            <a:ext cx="1981200" cy="1066800"/>
            <a:chOff x="2832" y="2112"/>
            <a:chExt cx="1248" cy="672"/>
          </a:xfrm>
        </p:grpSpPr>
        <p:sp>
          <p:nvSpPr>
            <p:cNvPr id="14" name="AutoShape 14">
              <a:extLst>
                <a:ext uri="{FF2B5EF4-FFF2-40B4-BE49-F238E27FC236}">
                  <a16:creationId xmlns="" xmlns:a16="http://schemas.microsoft.com/office/drawing/2014/main" id="{5D9E7485-0367-4CDB-AB0D-24D099FF6211}"/>
                </a:ext>
              </a:extLst>
            </p:cNvPr>
            <p:cNvSpPr>
              <a:spLocks noChangeArrowheads="1"/>
            </p:cNvSpPr>
            <p:nvPr/>
          </p:nvSpPr>
          <p:spPr bwMode="auto">
            <a:xfrm>
              <a:off x="2832" y="2112"/>
              <a:ext cx="1248" cy="672"/>
            </a:xfrm>
            <a:prstGeom prst="irregularSeal2">
              <a:avLst/>
            </a:prstGeom>
            <a:solidFill>
              <a:srgbClr val="FF505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5">
              <a:extLst>
                <a:ext uri="{FF2B5EF4-FFF2-40B4-BE49-F238E27FC236}">
                  <a16:creationId xmlns="" xmlns:a16="http://schemas.microsoft.com/office/drawing/2014/main" id="{D0CB4B26-F463-48E9-9ABD-B1F4E49686A4}"/>
                </a:ext>
              </a:extLst>
            </p:cNvPr>
            <p:cNvSpPr txBox="1">
              <a:spLocks noChangeArrowheads="1"/>
            </p:cNvSpPr>
            <p:nvPr/>
          </p:nvSpPr>
          <p:spPr bwMode="auto">
            <a:xfrm>
              <a:off x="2976" y="2304"/>
              <a:ext cx="884" cy="288"/>
            </a:xfrm>
            <a:prstGeom prst="rect">
              <a:avLst/>
            </a:prstGeom>
            <a:solidFill>
              <a:srgbClr val="FF505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solidFill>
                    <a:srgbClr val="000000"/>
                  </a:solidFill>
                  <a:latin typeface="Times New Roman" panose="02020603050405020304" pitchFamily="18" charset="0"/>
                  <a:ea typeface="黑体" panose="02010609060101010101" pitchFamily="49" charset="-122"/>
                </a:rPr>
                <a:t>网络漏洞</a:t>
              </a:r>
            </a:p>
          </p:txBody>
        </p:sp>
      </p:grpSp>
      <p:sp>
        <p:nvSpPr>
          <p:cNvPr id="20" name="Rectangle 16">
            <a:extLst>
              <a:ext uri="{FF2B5EF4-FFF2-40B4-BE49-F238E27FC236}">
                <a16:creationId xmlns="" xmlns:a16="http://schemas.microsoft.com/office/drawing/2014/main" id="{47801E96-B9A5-432B-98C1-8F207ECA35DF}"/>
              </a:ext>
            </a:extLst>
          </p:cNvPr>
          <p:cNvSpPr>
            <a:spLocks noChangeArrowheads="1"/>
          </p:cNvSpPr>
          <p:nvPr/>
        </p:nvSpPr>
        <p:spPr bwMode="auto">
          <a:xfrm>
            <a:off x="5257800" y="2743200"/>
            <a:ext cx="2438400" cy="1371600"/>
          </a:xfrm>
          <a:prstGeom prst="rect">
            <a:avLst/>
          </a:prstGeom>
          <a:solidFill>
            <a:schemeClr val="bg1"/>
          </a:solidFill>
          <a:ln w="38100" cap="sq" cmpd="dbl">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kumimoji="1" lang="zh-CN" altLang="en-US" sz="2400">
              <a:latin typeface="Times New Roman" panose="02020603050405020304" pitchFamily="18" charset="0"/>
              <a:ea typeface="黑体" panose="02010609060101010101" pitchFamily="49" charset="-122"/>
            </a:endParaRPr>
          </a:p>
        </p:txBody>
      </p:sp>
      <p:sp>
        <p:nvSpPr>
          <p:cNvPr id="21" name="Rectangle 17">
            <a:extLst>
              <a:ext uri="{FF2B5EF4-FFF2-40B4-BE49-F238E27FC236}">
                <a16:creationId xmlns="" xmlns:a16="http://schemas.microsoft.com/office/drawing/2014/main" id="{ED3BAEA3-ECDD-42C3-8981-0BB9760D918B}"/>
              </a:ext>
            </a:extLst>
          </p:cNvPr>
          <p:cNvSpPr>
            <a:spLocks noChangeArrowheads="1"/>
          </p:cNvSpPr>
          <p:nvPr/>
        </p:nvSpPr>
        <p:spPr bwMode="auto">
          <a:xfrm>
            <a:off x="5181600" y="2514600"/>
            <a:ext cx="2438400" cy="1371600"/>
          </a:xfrm>
          <a:prstGeom prst="rect">
            <a:avLst/>
          </a:prstGeom>
          <a:solidFill>
            <a:schemeClr val="bg1"/>
          </a:solidFill>
          <a:ln w="38100" cap="sq" cmpd="dbl">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kumimoji="1" lang="zh-CN" altLang="en-US" sz="2400">
              <a:latin typeface="Times New Roman" panose="02020603050405020304" pitchFamily="18" charset="0"/>
              <a:ea typeface="黑体" panose="02010609060101010101" pitchFamily="49" charset="-122"/>
            </a:endParaRPr>
          </a:p>
        </p:txBody>
      </p:sp>
      <p:sp>
        <p:nvSpPr>
          <p:cNvPr id="22" name="Text Box 18">
            <a:extLst>
              <a:ext uri="{FF2B5EF4-FFF2-40B4-BE49-F238E27FC236}">
                <a16:creationId xmlns="" xmlns:a16="http://schemas.microsoft.com/office/drawing/2014/main" id="{91434703-6BFD-4486-B818-F83AFA01E223}"/>
              </a:ext>
            </a:extLst>
          </p:cNvPr>
          <p:cNvSpPr txBox="1">
            <a:spLocks noChangeArrowheads="1"/>
          </p:cNvSpPr>
          <p:nvPr/>
        </p:nvSpPr>
        <p:spPr bwMode="auto">
          <a:xfrm>
            <a:off x="6019800" y="25146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solidFill>
                  <a:schemeClr val="bg2"/>
                </a:solidFill>
                <a:latin typeface="Times New Roman" panose="02020603050405020304" pitchFamily="18" charset="0"/>
                <a:ea typeface="黑体" panose="02010609060101010101" pitchFamily="49" charset="-122"/>
              </a:rPr>
              <a:t>目标系统</a:t>
            </a:r>
          </a:p>
        </p:txBody>
      </p:sp>
      <p:grpSp>
        <p:nvGrpSpPr>
          <p:cNvPr id="23" name="Group 19">
            <a:extLst>
              <a:ext uri="{FF2B5EF4-FFF2-40B4-BE49-F238E27FC236}">
                <a16:creationId xmlns="" xmlns:a16="http://schemas.microsoft.com/office/drawing/2014/main" id="{2EAF5510-E622-4915-8B5C-79CCE747CAE5}"/>
              </a:ext>
            </a:extLst>
          </p:cNvPr>
          <p:cNvGrpSpPr>
            <a:grpSpLocks/>
          </p:cNvGrpSpPr>
          <p:nvPr/>
        </p:nvGrpSpPr>
        <p:grpSpPr bwMode="auto">
          <a:xfrm>
            <a:off x="5181600" y="2819400"/>
            <a:ext cx="1981200" cy="1066800"/>
            <a:chOff x="2832" y="2112"/>
            <a:chExt cx="1248" cy="672"/>
          </a:xfrm>
        </p:grpSpPr>
        <p:sp>
          <p:nvSpPr>
            <p:cNvPr id="24" name="AutoShape 20">
              <a:extLst>
                <a:ext uri="{FF2B5EF4-FFF2-40B4-BE49-F238E27FC236}">
                  <a16:creationId xmlns="" xmlns:a16="http://schemas.microsoft.com/office/drawing/2014/main" id="{A26E59D0-D6BF-4C61-979F-75D970ABCCF6}"/>
                </a:ext>
              </a:extLst>
            </p:cNvPr>
            <p:cNvSpPr>
              <a:spLocks noChangeArrowheads="1"/>
            </p:cNvSpPr>
            <p:nvPr/>
          </p:nvSpPr>
          <p:spPr bwMode="auto">
            <a:xfrm>
              <a:off x="2832" y="2112"/>
              <a:ext cx="1248" cy="672"/>
            </a:xfrm>
            <a:prstGeom prst="irregularSeal2">
              <a:avLst/>
            </a:prstGeom>
            <a:solidFill>
              <a:srgbClr val="FF505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1">
              <a:extLst>
                <a:ext uri="{FF2B5EF4-FFF2-40B4-BE49-F238E27FC236}">
                  <a16:creationId xmlns="" xmlns:a16="http://schemas.microsoft.com/office/drawing/2014/main" id="{9192AAC9-7BE3-4852-8C75-046D2F05393A}"/>
                </a:ext>
              </a:extLst>
            </p:cNvPr>
            <p:cNvSpPr txBox="1">
              <a:spLocks noChangeArrowheads="1"/>
            </p:cNvSpPr>
            <p:nvPr/>
          </p:nvSpPr>
          <p:spPr bwMode="auto">
            <a:xfrm>
              <a:off x="2976" y="2304"/>
              <a:ext cx="884" cy="288"/>
            </a:xfrm>
            <a:prstGeom prst="rect">
              <a:avLst/>
            </a:prstGeom>
            <a:solidFill>
              <a:srgbClr val="FF505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solidFill>
                    <a:srgbClr val="000000"/>
                  </a:solidFill>
                  <a:latin typeface="Times New Roman" panose="02020603050405020304" pitchFamily="18" charset="0"/>
                  <a:ea typeface="黑体" panose="02010609060101010101" pitchFamily="49" charset="-122"/>
                </a:rPr>
                <a:t>系统漏洞</a:t>
              </a:r>
            </a:p>
          </p:txBody>
        </p:sp>
      </p:grpSp>
      <p:graphicFrame>
        <p:nvGraphicFramePr>
          <p:cNvPr id="26" name="Object 22">
            <a:extLst>
              <a:ext uri="{FF2B5EF4-FFF2-40B4-BE49-F238E27FC236}">
                <a16:creationId xmlns="" xmlns:a16="http://schemas.microsoft.com/office/drawing/2014/main" id="{C1AD87FD-ED13-4F7E-A7E2-EE2BE876AA84}"/>
              </a:ext>
            </a:extLst>
          </p:cNvPr>
          <p:cNvGraphicFramePr>
            <a:graphicFrameLocks noChangeAspect="1"/>
          </p:cNvGraphicFramePr>
          <p:nvPr/>
        </p:nvGraphicFramePr>
        <p:xfrm>
          <a:off x="838200" y="4343400"/>
          <a:ext cx="1171575" cy="1433513"/>
        </p:xfrm>
        <a:graphic>
          <a:graphicData uri="http://schemas.openxmlformats.org/presentationml/2006/ole">
            <mc:AlternateContent xmlns:mc="http://schemas.openxmlformats.org/markup-compatibility/2006">
              <mc:Choice xmlns:v="urn:schemas-microsoft-com:vml" Requires="v">
                <p:oleObj spid="_x0000_s30838" name="Clip" r:id="rId7" imgW="3212280" imgH="3935520" progId="MS_ClipArt_Gallery.2">
                  <p:embed/>
                </p:oleObj>
              </mc:Choice>
              <mc:Fallback>
                <p:oleObj name="Clip" r:id="rId7" imgW="3212280" imgH="3935520" progId="MS_ClipArt_Gallery.2">
                  <p:embed/>
                  <p:pic>
                    <p:nvPicPr>
                      <p:cNvPr id="136214" name="Object 22">
                        <a:extLst>
                          <a:ext uri="{FF2B5EF4-FFF2-40B4-BE49-F238E27FC236}">
                            <a16:creationId xmlns="" xmlns:a16="http://schemas.microsoft.com/office/drawing/2014/main" id="{5604E2F8-D95B-41E7-9ED7-F6729377FD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343400"/>
                        <a:ext cx="117157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3">
            <a:extLst>
              <a:ext uri="{FF2B5EF4-FFF2-40B4-BE49-F238E27FC236}">
                <a16:creationId xmlns="" xmlns:a16="http://schemas.microsoft.com/office/drawing/2014/main" id="{07BF97D6-B55E-4386-BB01-680DA4F3BBF8}"/>
              </a:ext>
            </a:extLst>
          </p:cNvPr>
          <p:cNvSpPr txBox="1">
            <a:spLocks noChangeArrowheads="1"/>
          </p:cNvSpPr>
          <p:nvPr/>
        </p:nvSpPr>
        <p:spPr bwMode="auto">
          <a:xfrm>
            <a:off x="1889125" y="52784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a:latin typeface="Times New Roman" panose="02020603050405020304" pitchFamily="18" charset="0"/>
                <a:ea typeface="黑体" panose="02010609060101010101" pitchFamily="49" charset="-122"/>
              </a:rPr>
              <a:t>攻击者</a:t>
            </a:r>
          </a:p>
        </p:txBody>
      </p:sp>
      <p:sp>
        <p:nvSpPr>
          <p:cNvPr id="28" name="Line 24">
            <a:extLst>
              <a:ext uri="{FF2B5EF4-FFF2-40B4-BE49-F238E27FC236}">
                <a16:creationId xmlns="" xmlns:a16="http://schemas.microsoft.com/office/drawing/2014/main" id="{05CF613D-A6CD-4A71-BC79-C8537665368B}"/>
              </a:ext>
            </a:extLst>
          </p:cNvPr>
          <p:cNvSpPr>
            <a:spLocks noChangeShapeType="1"/>
          </p:cNvSpPr>
          <p:nvPr/>
        </p:nvSpPr>
        <p:spPr bwMode="auto">
          <a:xfrm flipV="1">
            <a:off x="3048000" y="3276600"/>
            <a:ext cx="2057400" cy="381000"/>
          </a:xfrm>
          <a:prstGeom prst="line">
            <a:avLst/>
          </a:prstGeom>
          <a:noFill/>
          <a:ln w="76200" cap="sq">
            <a:solidFill>
              <a:srgbClr val="FD5539"/>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5">
            <a:extLst>
              <a:ext uri="{FF2B5EF4-FFF2-40B4-BE49-F238E27FC236}">
                <a16:creationId xmlns="" xmlns:a16="http://schemas.microsoft.com/office/drawing/2014/main" id="{23FFDE65-8D5A-4F66-BF54-F7CCA20DBFA0}"/>
              </a:ext>
            </a:extLst>
          </p:cNvPr>
          <p:cNvSpPr>
            <a:spLocks noChangeShapeType="1"/>
          </p:cNvSpPr>
          <p:nvPr/>
        </p:nvSpPr>
        <p:spPr bwMode="auto">
          <a:xfrm>
            <a:off x="3124200" y="4191000"/>
            <a:ext cx="2057400" cy="457200"/>
          </a:xfrm>
          <a:prstGeom prst="line">
            <a:avLst/>
          </a:prstGeom>
          <a:noFill/>
          <a:ln w="76200" cap="sq">
            <a:solidFill>
              <a:srgbClr val="FD5539"/>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6">
            <a:extLst>
              <a:ext uri="{FF2B5EF4-FFF2-40B4-BE49-F238E27FC236}">
                <a16:creationId xmlns="" xmlns:a16="http://schemas.microsoft.com/office/drawing/2014/main" id="{046C24E3-F6E4-4A87-9725-883F3E4E13AC}"/>
              </a:ext>
            </a:extLst>
          </p:cNvPr>
          <p:cNvSpPr>
            <a:spLocks noChangeArrowheads="1"/>
          </p:cNvSpPr>
          <p:nvPr/>
        </p:nvSpPr>
        <p:spPr bwMode="auto">
          <a:xfrm>
            <a:off x="5410200" y="2362200"/>
            <a:ext cx="2438400" cy="3048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kumimoji="1" lang="zh-CN" altLang="en-US" sz="3600">
                <a:solidFill>
                  <a:srgbClr val="000000"/>
                </a:solidFill>
                <a:latin typeface="Eurostile" pitchFamily="34" charset="0"/>
              </a:rPr>
              <a:t>漏洞扫描</a:t>
            </a:r>
          </a:p>
          <a:p>
            <a:pPr algn="ctr">
              <a:lnSpc>
                <a:spcPct val="100000"/>
              </a:lnSpc>
              <a:spcBef>
                <a:spcPct val="0"/>
              </a:spcBef>
            </a:pPr>
            <a:r>
              <a:rPr kumimoji="1" lang="zh-CN" altLang="en-US" sz="3600">
                <a:solidFill>
                  <a:srgbClr val="000000"/>
                </a:solidFill>
                <a:latin typeface="Eurostile" pitchFamily="34" charset="0"/>
              </a:rPr>
              <a:t>评估</a:t>
            </a:r>
          </a:p>
          <a:p>
            <a:pPr algn="ctr">
              <a:lnSpc>
                <a:spcPct val="100000"/>
              </a:lnSpc>
              <a:spcBef>
                <a:spcPct val="0"/>
              </a:spcBef>
            </a:pPr>
            <a:r>
              <a:rPr kumimoji="1" lang="zh-CN" altLang="en-US" sz="3600">
                <a:solidFill>
                  <a:srgbClr val="000000"/>
                </a:solidFill>
                <a:latin typeface="Eurostile" pitchFamily="34" charset="0"/>
              </a:rPr>
              <a:t>加固</a:t>
            </a:r>
          </a:p>
        </p:txBody>
      </p:sp>
      <p:sp>
        <p:nvSpPr>
          <p:cNvPr id="31" name="Text Box 27">
            <a:extLst>
              <a:ext uri="{FF2B5EF4-FFF2-40B4-BE49-F238E27FC236}">
                <a16:creationId xmlns="" xmlns:a16="http://schemas.microsoft.com/office/drawing/2014/main" id="{40350590-AECD-4046-B6FD-2DF31DE44453}"/>
              </a:ext>
            </a:extLst>
          </p:cNvPr>
          <p:cNvSpPr txBox="1">
            <a:spLocks noChangeArrowheads="1"/>
          </p:cNvSpPr>
          <p:nvPr/>
        </p:nvSpPr>
        <p:spPr bwMode="auto">
          <a:xfrm>
            <a:off x="2971800" y="36576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kumimoji="1" lang="zh-CN" altLang="en-US" sz="2400" b="1">
                <a:solidFill>
                  <a:srgbClr val="FF5050"/>
                </a:solidFill>
                <a:latin typeface="Eurostile" pitchFamily="34" charset="0"/>
              </a:rPr>
              <a:t>攻击过程</a:t>
            </a:r>
          </a:p>
        </p:txBody>
      </p:sp>
      <p:sp>
        <p:nvSpPr>
          <p:cNvPr id="32" name="Oval 28">
            <a:extLst>
              <a:ext uri="{FF2B5EF4-FFF2-40B4-BE49-F238E27FC236}">
                <a16:creationId xmlns="" xmlns:a16="http://schemas.microsoft.com/office/drawing/2014/main" id="{8680D191-42EE-4AAF-A740-7CB6BDEF333A}"/>
              </a:ext>
            </a:extLst>
          </p:cNvPr>
          <p:cNvSpPr>
            <a:spLocks noChangeArrowheads="1"/>
          </p:cNvSpPr>
          <p:nvPr/>
        </p:nvSpPr>
        <p:spPr bwMode="auto">
          <a:xfrm>
            <a:off x="2971800" y="2286000"/>
            <a:ext cx="2362200" cy="3048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kumimoji="1" lang="zh-CN" altLang="en-US" sz="3600">
                <a:solidFill>
                  <a:srgbClr val="000000"/>
                </a:solidFill>
                <a:latin typeface="Eurostile" pitchFamily="34" charset="0"/>
              </a:rPr>
              <a:t>实时</a:t>
            </a:r>
          </a:p>
          <a:p>
            <a:pPr algn="ctr">
              <a:lnSpc>
                <a:spcPct val="100000"/>
              </a:lnSpc>
              <a:spcBef>
                <a:spcPct val="0"/>
              </a:spcBef>
            </a:pPr>
            <a:r>
              <a:rPr kumimoji="1" lang="zh-CN" altLang="en-US" sz="3600">
                <a:solidFill>
                  <a:srgbClr val="000000"/>
                </a:solidFill>
                <a:latin typeface="Eurostile" pitchFamily="34" charset="0"/>
              </a:rPr>
              <a:t>入侵</a:t>
            </a:r>
          </a:p>
          <a:p>
            <a:pPr algn="ctr">
              <a:lnSpc>
                <a:spcPct val="100000"/>
              </a:lnSpc>
              <a:spcBef>
                <a:spcPct val="0"/>
              </a:spcBef>
            </a:pPr>
            <a:r>
              <a:rPr kumimoji="1" lang="zh-CN" altLang="en-US" sz="3600">
                <a:solidFill>
                  <a:srgbClr val="000000"/>
                </a:solidFill>
                <a:latin typeface="Eurostile" pitchFamily="34" charset="0"/>
              </a:rPr>
              <a:t>检测</a:t>
            </a:r>
          </a:p>
        </p:txBody>
      </p:sp>
    </p:spTree>
    <p:extLst>
      <p:ext uri="{BB962C8B-B14F-4D97-AF65-F5344CB8AC3E}">
        <p14:creationId xmlns:p14="http://schemas.microsoft.com/office/powerpoint/2010/main" val="146862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4/3*#ppt_w"/>
                                          </p:val>
                                        </p:tav>
                                        <p:tav tm="100000">
                                          <p:val>
                                            <p:strVal val="#ppt_w"/>
                                          </p:val>
                                        </p:tav>
                                      </p:tavLst>
                                    </p:anim>
                                    <p:anim calcmode="lin" valueType="num">
                                      <p:cBhvr>
                                        <p:cTn id="8" dur="500" fill="hold"/>
                                        <p:tgtEl>
                                          <p:spTgt spid="30"/>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strVal val="4/3*#ppt_w"/>
                                          </p:val>
                                        </p:tav>
                                        <p:tav tm="100000">
                                          <p:val>
                                            <p:strVal val="#ppt_w"/>
                                          </p:val>
                                        </p:tav>
                                      </p:tavLst>
                                    </p:anim>
                                    <p:anim calcmode="lin" valueType="num">
                                      <p:cBhvr>
                                        <p:cTn id="14" dur="500" fill="hold"/>
                                        <p:tgtEl>
                                          <p:spTgt spid="3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6BB46320-5CCA-4608-AD3A-CCC401D99630}"/>
              </a:ext>
            </a:extLst>
          </p:cNvPr>
          <p:cNvSpPr txBox="1">
            <a:spLocks noChangeArrowheads="1"/>
          </p:cNvSpPr>
          <p:nvPr/>
        </p:nvSpPr>
        <p:spPr>
          <a:xfrm>
            <a:off x="527990" y="1076739"/>
            <a:ext cx="8319052" cy="5198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57188" algn="just">
              <a:lnSpc>
                <a:spcPct val="120000"/>
              </a:lnSpc>
            </a:pPr>
            <a:r>
              <a:rPr lang="zh-CN" altLang="en-US" sz="2400" b="1" dirty="0">
                <a:latin typeface="Times New Roman" panose="02020603050405020304" pitchFamily="18" charset="0"/>
                <a:ea typeface="宋体" panose="02010600030101010101" pitchFamily="2" charset="-122"/>
              </a:rPr>
              <a:t>入侵： 一些试图损害一个资源的完整性、有效性的</a:t>
            </a:r>
            <a:r>
              <a:rPr lang="zh-CN" altLang="en-US" sz="2400" b="1" dirty="0">
                <a:solidFill>
                  <a:srgbClr val="FF0000"/>
                </a:solidFill>
                <a:latin typeface="Times New Roman" panose="02020603050405020304" pitchFamily="18" charset="0"/>
                <a:ea typeface="宋体" panose="02010600030101010101" pitchFamily="2" charset="-122"/>
              </a:rPr>
              <a:t>行为集合</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marL="0" indent="357188" algn="just">
              <a:lnSpc>
                <a:spcPct val="120000"/>
              </a:lnSpc>
            </a:pP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pPr marL="0" indent="357188" algn="just">
              <a:lnSpc>
                <a:spcPct val="120000"/>
              </a:lnSpc>
            </a:pPr>
            <a:r>
              <a:rPr lang="zh-CN" altLang="en-US" sz="2400" b="1" dirty="0">
                <a:solidFill>
                  <a:srgbClr val="FF0000"/>
                </a:solidFill>
                <a:latin typeface="宋体" panose="02010600030101010101" pitchFamily="2" charset="-122"/>
                <a:ea typeface="宋体" panose="02010600030101010101" pitchFamily="2" charset="-122"/>
                <a:cs typeface="Tahoma" panose="020B0604030504040204" pitchFamily="34" charset="0"/>
              </a:rPr>
              <a:t>入侵检测</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Intrusion Detection）</a:t>
            </a:r>
            <a:r>
              <a:rPr lang="zh-CN" altLang="en-US" sz="2400" b="1" dirty="0">
                <a:latin typeface="宋体" panose="02010600030101010101" pitchFamily="2" charset="-122"/>
                <a:ea typeface="宋体" panose="02010600030101010101" pitchFamily="2" charset="-122"/>
                <a:cs typeface="Tahoma" panose="020B0604030504040204" pitchFamily="34" charset="0"/>
              </a:rPr>
              <a:t>是指通过对</a:t>
            </a:r>
            <a:r>
              <a:rPr lang="zh-CN" altLang="en-US" sz="2400" b="1" dirty="0">
                <a:solidFill>
                  <a:srgbClr val="FF0000"/>
                </a:solidFill>
                <a:latin typeface="宋体" panose="02010600030101010101" pitchFamily="2" charset="-122"/>
                <a:ea typeface="宋体" panose="02010600030101010101" pitchFamily="2" charset="-122"/>
                <a:cs typeface="Tahoma" panose="020B0604030504040204" pitchFamily="34" charset="0"/>
              </a:rPr>
              <a:t>行为</a:t>
            </a:r>
            <a:r>
              <a:rPr lang="zh-CN" altLang="en-US" sz="2400" b="1" dirty="0">
                <a:latin typeface="宋体" panose="02010600030101010101" pitchFamily="2" charset="-122"/>
                <a:ea typeface="宋体" panose="02010600030101010101" pitchFamily="2" charset="-122"/>
                <a:cs typeface="Tahoma" panose="020B0604030504040204" pitchFamily="34" charset="0"/>
              </a:rPr>
              <a:t>、</a:t>
            </a:r>
            <a:r>
              <a:rPr lang="zh-CN" altLang="en-US" sz="2400" b="1" dirty="0">
                <a:solidFill>
                  <a:srgbClr val="FF0000"/>
                </a:solidFill>
                <a:latin typeface="宋体" panose="02010600030101010101" pitchFamily="2" charset="-122"/>
                <a:ea typeface="宋体" panose="02010600030101010101" pitchFamily="2" charset="-122"/>
                <a:cs typeface="Tahoma" panose="020B0604030504040204" pitchFamily="34" charset="0"/>
              </a:rPr>
              <a:t>安全日志</a:t>
            </a:r>
            <a:r>
              <a:rPr lang="zh-CN" altLang="en-US" sz="2400" b="1" dirty="0">
                <a:latin typeface="宋体" panose="02010600030101010101" pitchFamily="2" charset="-122"/>
                <a:ea typeface="宋体" panose="02010600030101010101" pitchFamily="2" charset="-122"/>
                <a:cs typeface="Tahoma" panose="020B0604030504040204" pitchFamily="34" charset="0"/>
              </a:rPr>
              <a:t>、</a:t>
            </a:r>
            <a:r>
              <a:rPr lang="zh-CN" altLang="en-US" sz="2400" b="1" dirty="0">
                <a:solidFill>
                  <a:srgbClr val="FF0000"/>
                </a:solidFill>
                <a:latin typeface="宋体" panose="02010600030101010101" pitchFamily="2" charset="-122"/>
                <a:ea typeface="宋体" panose="02010600030101010101" pitchFamily="2" charset="-122"/>
                <a:cs typeface="Tahoma" panose="020B0604030504040204" pitchFamily="34" charset="0"/>
              </a:rPr>
              <a:t>审计数据</a:t>
            </a:r>
            <a:r>
              <a:rPr lang="zh-CN" altLang="en-US" sz="2400" b="1" dirty="0">
                <a:latin typeface="宋体" panose="02010600030101010101" pitchFamily="2" charset="-122"/>
                <a:ea typeface="宋体" panose="02010600030101010101" pitchFamily="2" charset="-122"/>
                <a:cs typeface="Tahoma" panose="020B0604030504040204" pitchFamily="34" charset="0"/>
              </a:rPr>
              <a:t>或其它网络上可以获得的信息进行操作，检测到对系统的</a:t>
            </a:r>
            <a:r>
              <a:rPr lang="zh-CN" altLang="en-US" sz="2400" b="1" dirty="0">
                <a:solidFill>
                  <a:srgbClr val="FF0000"/>
                </a:solidFill>
                <a:latin typeface="宋体" panose="02010600030101010101" pitchFamily="2" charset="-122"/>
                <a:ea typeface="宋体" panose="02010600030101010101" pitchFamily="2" charset="-122"/>
                <a:cs typeface="Tahoma" panose="020B0604030504040204" pitchFamily="34" charset="0"/>
              </a:rPr>
              <a:t>闯入</a:t>
            </a:r>
            <a:r>
              <a:rPr lang="zh-CN" altLang="en-US" sz="2400" b="1" dirty="0">
                <a:latin typeface="宋体" panose="02010600030101010101" pitchFamily="2" charset="-122"/>
                <a:ea typeface="宋体" panose="02010600030101010101" pitchFamily="2" charset="-122"/>
                <a:cs typeface="Tahoma" panose="020B0604030504040204" pitchFamily="34" charset="0"/>
              </a:rPr>
              <a:t>或闯入的</a:t>
            </a:r>
            <a:r>
              <a:rPr lang="zh-CN" altLang="en-US" sz="2400" b="1" dirty="0">
                <a:solidFill>
                  <a:srgbClr val="FF0000"/>
                </a:solidFill>
                <a:latin typeface="宋体" panose="02010600030101010101" pitchFamily="2" charset="-122"/>
                <a:ea typeface="宋体" panose="02010600030101010101" pitchFamily="2" charset="-122"/>
                <a:cs typeface="Tahoma" panose="020B0604030504040204" pitchFamily="34" charset="0"/>
              </a:rPr>
              <a:t>企图</a:t>
            </a:r>
            <a:r>
              <a:rPr lang="zh-CN" altLang="en-US" sz="2400" b="1" dirty="0">
                <a:latin typeface="宋体" panose="02010600030101010101" pitchFamily="2" charset="-122"/>
                <a:ea typeface="宋体" panose="02010600030101010101" pitchFamily="2" charset="-122"/>
                <a:cs typeface="Tahoma" panose="020B0604030504040204" pitchFamily="34"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 </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marL="0" indent="357188" algn="just">
              <a:lnSpc>
                <a:spcPct val="120000"/>
              </a:lnSpc>
            </a:pP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marL="0" indent="357188" algn="just">
              <a:lnSpc>
                <a:spcPct val="12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入侵检测系统由入侵检测软件和硬件组成，是防火墙之后的</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第二道安全闸门</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，在不影响网络性能的情况下能对网络进行检测，提供对</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内部攻击</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外部攻击</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和</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误操作</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的实时保护。</a:t>
            </a:r>
            <a:endParaRPr lang="zh-CN" altLang="en-AU" sz="24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471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up)">
                                      <p:cBhvr>
                                        <p:cTn id="12" dur="500"/>
                                        <p:tgtEl>
                                          <p:spTgt spid="6">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wipe(up)">
                                      <p:cBhvr>
                                        <p:cTn id="1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 xmlns:a16="http://schemas.microsoft.com/office/drawing/2014/main" id="{0E719CFF-6250-4831-AF5A-E7784994DD17}"/>
              </a:ext>
            </a:extLst>
          </p:cNvPr>
          <p:cNvSpPr txBox="1">
            <a:spLocks noChangeArrowheads="1"/>
          </p:cNvSpPr>
          <p:nvPr/>
        </p:nvSpPr>
        <p:spPr>
          <a:xfrm>
            <a:off x="615627" y="1159565"/>
            <a:ext cx="7848600" cy="518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zh-CN" altLang="en-US" b="1" dirty="0">
                <a:latin typeface="微软雅黑" panose="020B0503020204020204" pitchFamily="34" charset="-122"/>
                <a:ea typeface="微软雅黑" panose="020B0503020204020204" pitchFamily="34" charset="-122"/>
              </a:rPr>
              <a:t>入侵检测系统（</a:t>
            </a:r>
            <a:r>
              <a:rPr lang="en-US" altLang="zh-CN" b="1" dirty="0">
                <a:latin typeface="微软雅黑" panose="020B0503020204020204" pitchFamily="34" charset="-122"/>
                <a:ea typeface="微软雅黑" panose="020B0503020204020204" pitchFamily="34" charset="-122"/>
              </a:rPr>
              <a:t>Intrusion Detection System, IDS）</a:t>
            </a:r>
            <a:r>
              <a:rPr lang="zh-CN" altLang="en-US" b="1" dirty="0">
                <a:latin typeface="微软雅黑" panose="020B0503020204020204" pitchFamily="34" charset="-122"/>
                <a:ea typeface="微软雅黑" panose="020B0503020204020204" pitchFamily="34" charset="-122"/>
              </a:rPr>
              <a:t>的主要任务：</a:t>
            </a:r>
            <a:endParaRPr lang="en-US" altLang="zh-CN" b="1" dirty="0">
              <a:latin typeface="微软雅黑" panose="020B0503020204020204" pitchFamily="34" charset="-122"/>
              <a:ea typeface="微软雅黑" panose="020B0503020204020204" pitchFamily="34" charset="-122"/>
            </a:endParaRPr>
          </a:p>
          <a:p>
            <a:pPr algn="just">
              <a:lnSpc>
                <a:spcPct val="110000"/>
              </a:lnSpc>
            </a:pPr>
            <a:endParaRPr lang="zh-CN" altLang="en-US" b="1" dirty="0">
              <a:latin typeface="微软雅黑" panose="020B0503020204020204" pitchFamily="34" charset="-122"/>
              <a:ea typeface="微软雅黑" panose="020B0503020204020204" pitchFamily="34" charset="-122"/>
            </a:endParaRPr>
          </a:p>
          <a:p>
            <a:pPr algn="just">
              <a:lnSpc>
                <a:spcPct val="110000"/>
              </a:lnSpc>
              <a:buFontTx/>
              <a:buChar char="–"/>
            </a:pPr>
            <a:r>
              <a:rPr lang="zh-CN" altLang="en-US" dirty="0">
                <a:solidFill>
                  <a:srgbClr val="00B0F0"/>
                </a:solidFill>
                <a:latin typeface="微软雅黑" panose="020B0503020204020204" pitchFamily="34" charset="-122"/>
                <a:ea typeface="微软雅黑" panose="020B0503020204020204" pitchFamily="34" charset="-122"/>
              </a:rPr>
              <a:t>监视</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分析</a:t>
            </a:r>
            <a:r>
              <a:rPr lang="zh-CN" altLang="en-US" dirty="0">
                <a:latin typeface="微软雅黑" panose="020B0503020204020204" pitchFamily="34" charset="-122"/>
                <a:ea typeface="微软雅黑" panose="020B0503020204020204" pitchFamily="34" charset="-122"/>
              </a:rPr>
              <a:t>用户及系统活动；</a:t>
            </a:r>
          </a:p>
          <a:p>
            <a:pPr algn="just">
              <a:lnSpc>
                <a:spcPct val="110000"/>
              </a:lnSpc>
              <a:buFontTx/>
              <a:buChar char="–"/>
            </a:pPr>
            <a:r>
              <a:rPr lang="zh-CN" altLang="en-US" dirty="0" smtClean="0">
                <a:latin typeface="微软雅黑" panose="020B0503020204020204" pitchFamily="34" charset="-122"/>
                <a:ea typeface="微软雅黑" panose="020B0503020204020204" pitchFamily="34" charset="-122"/>
              </a:rPr>
              <a:t>对系统</a:t>
            </a:r>
            <a:r>
              <a:rPr lang="zh-CN" altLang="en-US" dirty="0">
                <a:latin typeface="微软雅黑" panose="020B0503020204020204" pitchFamily="34" charset="-122"/>
                <a:ea typeface="微软雅黑" panose="020B0503020204020204" pitchFamily="34" charset="-122"/>
              </a:rPr>
              <a:t>构造和弱点的</a:t>
            </a:r>
            <a:r>
              <a:rPr lang="zh-CN" altLang="en-US" dirty="0">
                <a:solidFill>
                  <a:srgbClr val="00B0F0"/>
                </a:solidFill>
                <a:latin typeface="微软雅黑" panose="020B0503020204020204" pitchFamily="34" charset="-122"/>
                <a:ea typeface="微软雅黑" panose="020B0503020204020204" pitchFamily="34" charset="-122"/>
              </a:rPr>
              <a:t>审计</a:t>
            </a:r>
            <a:r>
              <a:rPr lang="zh-CN" altLang="en-US" dirty="0">
                <a:latin typeface="微软雅黑" panose="020B0503020204020204" pitchFamily="34" charset="-122"/>
                <a:ea typeface="微软雅黑" panose="020B0503020204020204" pitchFamily="34" charset="-122"/>
              </a:rPr>
              <a:t>；</a:t>
            </a:r>
          </a:p>
          <a:p>
            <a:pPr algn="just">
              <a:lnSpc>
                <a:spcPct val="110000"/>
              </a:lnSpc>
              <a:buFontTx/>
              <a:buChar char="–"/>
            </a:pPr>
            <a:r>
              <a:rPr lang="zh-CN" altLang="en-US" dirty="0">
                <a:latin typeface="微软雅黑" panose="020B0503020204020204" pitchFamily="34" charset="-122"/>
                <a:ea typeface="微软雅黑" panose="020B0503020204020204" pitchFamily="34" charset="-122"/>
              </a:rPr>
              <a:t>识别反映</a:t>
            </a:r>
            <a:r>
              <a:rPr lang="zh-CN" altLang="en-US" dirty="0">
                <a:solidFill>
                  <a:srgbClr val="00B0F0"/>
                </a:solidFill>
                <a:latin typeface="微软雅黑" panose="020B0503020204020204" pitchFamily="34" charset="-122"/>
                <a:ea typeface="微软雅黑" panose="020B0503020204020204" pitchFamily="34" charset="-122"/>
              </a:rPr>
              <a:t>已知进攻的活动模式</a:t>
            </a:r>
            <a:r>
              <a:rPr lang="zh-CN" altLang="en-US" dirty="0">
                <a:latin typeface="微软雅黑" panose="020B0503020204020204" pitchFamily="34" charset="-122"/>
                <a:ea typeface="微软雅黑" panose="020B0503020204020204" pitchFamily="34" charset="-122"/>
              </a:rPr>
              <a:t>并向相关人士报警；</a:t>
            </a:r>
          </a:p>
          <a:p>
            <a:pPr algn="just">
              <a:lnSpc>
                <a:spcPct val="110000"/>
              </a:lnSpc>
              <a:buFontTx/>
              <a:buChar char="–"/>
            </a:pPr>
            <a:r>
              <a:rPr lang="zh-CN" altLang="en-US" dirty="0">
                <a:latin typeface="微软雅黑" panose="020B0503020204020204" pitchFamily="34" charset="-122"/>
                <a:ea typeface="微软雅黑" panose="020B0503020204020204" pitchFamily="34" charset="-122"/>
              </a:rPr>
              <a:t>异常行为模式的</a:t>
            </a:r>
            <a:r>
              <a:rPr lang="zh-CN" altLang="en-US" dirty="0">
                <a:solidFill>
                  <a:srgbClr val="00B0F0"/>
                </a:solidFill>
                <a:latin typeface="微软雅黑" panose="020B0503020204020204" pitchFamily="34" charset="-122"/>
                <a:ea typeface="微软雅黑" panose="020B0503020204020204" pitchFamily="34" charset="-122"/>
              </a:rPr>
              <a:t>统计分析</a:t>
            </a:r>
            <a:r>
              <a:rPr lang="zh-CN" altLang="en-US" dirty="0">
                <a:latin typeface="微软雅黑" panose="020B0503020204020204" pitchFamily="34" charset="-122"/>
                <a:ea typeface="微软雅黑" panose="020B0503020204020204" pitchFamily="34" charset="-122"/>
              </a:rPr>
              <a:t>；</a:t>
            </a:r>
          </a:p>
          <a:p>
            <a:pPr algn="just">
              <a:lnSpc>
                <a:spcPct val="110000"/>
              </a:lnSpc>
              <a:buFontTx/>
              <a:buChar char="–"/>
            </a:pPr>
            <a:r>
              <a:rPr lang="zh-CN" altLang="en-US" dirty="0">
                <a:latin typeface="微软雅黑" panose="020B0503020204020204" pitchFamily="34" charset="-122"/>
                <a:ea typeface="微软雅黑" panose="020B0503020204020204" pitchFamily="34" charset="-122"/>
              </a:rPr>
              <a:t>评估重要系统和数据文件的</a:t>
            </a:r>
            <a:r>
              <a:rPr lang="zh-CN" altLang="en-US" dirty="0">
                <a:solidFill>
                  <a:srgbClr val="00B0F0"/>
                </a:solidFill>
                <a:latin typeface="微软雅黑" panose="020B0503020204020204" pitchFamily="34" charset="-122"/>
                <a:ea typeface="微软雅黑" panose="020B0503020204020204" pitchFamily="34" charset="-122"/>
              </a:rPr>
              <a:t>完整性</a:t>
            </a:r>
            <a:r>
              <a:rPr lang="zh-CN" altLang="en-US" dirty="0">
                <a:latin typeface="微软雅黑" panose="020B0503020204020204" pitchFamily="34" charset="-122"/>
                <a:ea typeface="微软雅黑" panose="020B0503020204020204" pitchFamily="34" charset="-122"/>
              </a:rPr>
              <a:t>；</a:t>
            </a:r>
          </a:p>
          <a:p>
            <a:pPr algn="just">
              <a:lnSpc>
                <a:spcPct val="110000"/>
              </a:lnSpc>
              <a:buFontTx/>
              <a:buChar char="–"/>
            </a:pPr>
            <a:r>
              <a:rPr lang="zh-CN" altLang="en-US" dirty="0">
                <a:latin typeface="微软雅黑" panose="020B0503020204020204" pitchFamily="34" charset="-122"/>
                <a:ea typeface="微软雅黑" panose="020B0503020204020204" pitchFamily="34" charset="-122"/>
              </a:rPr>
              <a:t>操作系统的</a:t>
            </a:r>
            <a:r>
              <a:rPr lang="zh-CN" altLang="en-US" dirty="0">
                <a:solidFill>
                  <a:srgbClr val="00B0F0"/>
                </a:solidFill>
                <a:latin typeface="微软雅黑" panose="020B0503020204020204" pitchFamily="34" charset="-122"/>
                <a:ea typeface="微软雅黑" panose="020B0503020204020204" pitchFamily="34" charset="-122"/>
              </a:rPr>
              <a:t>审计跟踪</a:t>
            </a:r>
            <a:r>
              <a:rPr lang="zh-CN" altLang="en-US" dirty="0">
                <a:latin typeface="微软雅黑" panose="020B0503020204020204" pitchFamily="34" charset="-122"/>
                <a:ea typeface="微软雅黑" panose="020B0503020204020204" pitchFamily="34" charset="-122"/>
              </a:rPr>
              <a:t>管理，并识别用户违反安全策略的行为。 </a:t>
            </a:r>
            <a:endParaRPr lang="zh-CN" altLang="en-AU"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9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up)">
                                      <p:cBhvr>
                                        <p:cTn id="11" dur="500"/>
                                        <p:tgtEl>
                                          <p:spTgt spid="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up)">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up)">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up)">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up)">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wipe(up)">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15B231F8-627F-4FB9-B773-324C27292216}"/>
              </a:ext>
            </a:extLst>
          </p:cNvPr>
          <p:cNvSpPr>
            <a:spLocks noGrp="1" noChangeArrowheads="1"/>
          </p:cNvSpPr>
          <p:nvPr>
            <p:ph idx="1"/>
          </p:nvPr>
        </p:nvSpPr>
        <p:spPr>
          <a:xfrm>
            <a:off x="210207" y="1292772"/>
            <a:ext cx="8650014" cy="2474158"/>
          </a:xfrm>
        </p:spPr>
        <p:txBody>
          <a:bodyPr>
            <a:normAutofit/>
          </a:bodyPr>
          <a:lstStyle/>
          <a:p>
            <a:pPr>
              <a:spcAft>
                <a:spcPct val="20000"/>
              </a:spcAft>
            </a:pPr>
            <a:r>
              <a:rPr lang="zh-CN" altLang="en-US" dirty="0"/>
              <a:t>网络入侵行为</a:t>
            </a:r>
          </a:p>
          <a:p>
            <a:pPr lvl="1">
              <a:spcAft>
                <a:spcPct val="20000"/>
              </a:spcAft>
            </a:pPr>
            <a:r>
              <a:rPr lang="en-US" altLang="zh-CN" dirty="0"/>
              <a:t>1</a:t>
            </a:r>
            <a:r>
              <a:rPr lang="zh-CN" altLang="en-US" dirty="0"/>
              <a:t>、外部渗透</a:t>
            </a:r>
          </a:p>
          <a:p>
            <a:pPr lvl="1">
              <a:spcAft>
                <a:spcPct val="20000"/>
              </a:spcAft>
            </a:pPr>
            <a:r>
              <a:rPr lang="en-US" altLang="zh-CN" dirty="0"/>
              <a:t>2</a:t>
            </a:r>
            <a:r>
              <a:rPr lang="zh-CN" altLang="en-US" dirty="0"/>
              <a:t>、内部渗透</a:t>
            </a:r>
          </a:p>
          <a:p>
            <a:pPr lvl="1">
              <a:spcAft>
                <a:spcPct val="20000"/>
              </a:spcAft>
            </a:pPr>
            <a:r>
              <a:rPr lang="en-US" altLang="zh-CN" dirty="0"/>
              <a:t>3</a:t>
            </a:r>
            <a:r>
              <a:rPr lang="zh-CN" altLang="en-US" dirty="0"/>
              <a:t>、不法使用</a:t>
            </a:r>
          </a:p>
        </p:txBody>
      </p:sp>
    </p:spTree>
    <p:extLst>
      <p:ext uri="{BB962C8B-B14F-4D97-AF65-F5344CB8AC3E}">
        <p14:creationId xmlns:p14="http://schemas.microsoft.com/office/powerpoint/2010/main" val="4069462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15B231F8-627F-4FB9-B773-324C27292216}"/>
              </a:ext>
            </a:extLst>
          </p:cNvPr>
          <p:cNvSpPr>
            <a:spLocks noGrp="1" noChangeArrowheads="1"/>
          </p:cNvSpPr>
          <p:nvPr>
            <p:ph idx="1"/>
          </p:nvPr>
        </p:nvSpPr>
        <p:spPr>
          <a:xfrm>
            <a:off x="210207" y="1292772"/>
            <a:ext cx="8650014" cy="5428704"/>
          </a:xfrm>
        </p:spPr>
        <p:txBody>
          <a:bodyPr>
            <a:normAutofit/>
          </a:bodyPr>
          <a:lstStyle/>
          <a:p>
            <a:pPr>
              <a:spcAft>
                <a:spcPct val="20000"/>
              </a:spcAft>
            </a:pPr>
            <a:r>
              <a:rPr lang="zh-CN" altLang="en-US" dirty="0"/>
              <a:t>常见的网络入侵的手段 </a:t>
            </a:r>
          </a:p>
          <a:p>
            <a:pPr lvl="1">
              <a:spcAft>
                <a:spcPct val="20000"/>
              </a:spcAft>
            </a:pPr>
            <a:r>
              <a:rPr lang="zh-CN" altLang="en-US" dirty="0"/>
              <a:t>电子欺骗攻击</a:t>
            </a:r>
          </a:p>
          <a:p>
            <a:pPr lvl="1">
              <a:spcAft>
                <a:spcPct val="20000"/>
              </a:spcAft>
            </a:pPr>
            <a:r>
              <a:rPr lang="zh-CN" altLang="en-US" dirty="0"/>
              <a:t>嗅探器</a:t>
            </a:r>
            <a:r>
              <a:rPr lang="en-US" altLang="zh-CN" dirty="0"/>
              <a:t>Sniffer</a:t>
            </a:r>
          </a:p>
          <a:p>
            <a:pPr lvl="1">
              <a:spcAft>
                <a:spcPct val="20000"/>
              </a:spcAft>
            </a:pPr>
            <a:r>
              <a:rPr lang="zh-CN" altLang="en-US" dirty="0"/>
              <a:t>端口扫描与漏洞扫描</a:t>
            </a:r>
            <a:endParaRPr lang="en-US" altLang="zh-CN" dirty="0"/>
          </a:p>
          <a:p>
            <a:pPr lvl="1">
              <a:spcAft>
                <a:spcPct val="20000"/>
              </a:spcAft>
            </a:pPr>
            <a:r>
              <a:rPr lang="zh-CN" altLang="en-US" dirty="0"/>
              <a:t>口令破解 </a:t>
            </a:r>
          </a:p>
          <a:p>
            <a:pPr lvl="1">
              <a:spcAft>
                <a:spcPct val="20000"/>
              </a:spcAft>
            </a:pPr>
            <a:r>
              <a:rPr lang="zh-CN" altLang="en-US" dirty="0"/>
              <a:t>特洛伊木马</a:t>
            </a:r>
          </a:p>
          <a:p>
            <a:pPr lvl="1">
              <a:spcAft>
                <a:spcPct val="20000"/>
              </a:spcAft>
            </a:pPr>
            <a:r>
              <a:rPr lang="zh-CN" altLang="en-US" dirty="0"/>
              <a:t>缓冲区溢出攻击</a:t>
            </a:r>
          </a:p>
          <a:p>
            <a:pPr lvl="1">
              <a:spcAft>
                <a:spcPct val="20000"/>
              </a:spcAft>
            </a:pPr>
            <a:r>
              <a:rPr lang="zh-CN" altLang="en-US" dirty="0"/>
              <a:t>拒绝服务攻击（</a:t>
            </a:r>
            <a:r>
              <a:rPr lang="en-US" altLang="zh-CN" dirty="0"/>
              <a:t>DoS</a:t>
            </a:r>
            <a:r>
              <a:rPr lang="zh-CN" altLang="en-US" dirty="0"/>
              <a:t>攻击） </a:t>
            </a:r>
          </a:p>
          <a:p>
            <a:pPr lvl="1">
              <a:spcAft>
                <a:spcPct val="20000"/>
              </a:spcAft>
            </a:pPr>
            <a:r>
              <a:rPr lang="zh-CN" altLang="en-US" dirty="0"/>
              <a:t>利用系统或软件的漏洞进行</a:t>
            </a:r>
            <a:r>
              <a:rPr lang="zh-CN" altLang="en-US" dirty="0" smtClean="0"/>
              <a:t>攻击</a:t>
            </a:r>
            <a:endParaRPr lang="zh-CN" altLang="en-US" dirty="0"/>
          </a:p>
        </p:txBody>
      </p:sp>
    </p:spTree>
    <p:extLst>
      <p:ext uri="{BB962C8B-B14F-4D97-AF65-F5344CB8AC3E}">
        <p14:creationId xmlns:p14="http://schemas.microsoft.com/office/powerpoint/2010/main" val="344269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 xmlns:a16="http://schemas.microsoft.com/office/drawing/2014/main" id="{B36651BF-A11A-419A-A3A1-07566C11521A}"/>
              </a:ext>
            </a:extLst>
          </p:cNvPr>
          <p:cNvSpPr>
            <a:spLocks noGrp="1" noChangeArrowheads="1"/>
          </p:cNvSpPr>
          <p:nvPr>
            <p:ph idx="1"/>
          </p:nvPr>
        </p:nvSpPr>
        <p:spPr>
          <a:xfrm>
            <a:off x="199226" y="945433"/>
            <a:ext cx="8650014" cy="5428704"/>
          </a:xfrm>
        </p:spPr>
        <p:txBody>
          <a:bodyPr>
            <a:normAutofit/>
          </a:bodyPr>
          <a:lstStyle/>
          <a:p>
            <a:pPr marL="0" indent="0">
              <a:spcAft>
                <a:spcPct val="20000"/>
              </a:spcAft>
              <a:buNone/>
            </a:pPr>
            <a:r>
              <a:rPr lang="zh-CN" altLang="en-US" dirty="0"/>
              <a:t>入侵检测的发展 </a:t>
            </a:r>
          </a:p>
          <a:p>
            <a:pPr>
              <a:spcAft>
                <a:spcPct val="20000"/>
              </a:spcAft>
            </a:pPr>
            <a:r>
              <a:rPr lang="zh-CN" altLang="en-US" sz="2400" dirty="0"/>
              <a:t>起源：</a:t>
            </a:r>
            <a:r>
              <a:rPr lang="en-US" altLang="zh-CN" sz="2400" dirty="0"/>
              <a:t>James P. Anderson</a:t>
            </a:r>
            <a:r>
              <a:rPr lang="zh-CN" altLang="en-US" sz="2400" dirty="0"/>
              <a:t>在</a:t>
            </a:r>
            <a:r>
              <a:rPr lang="en-US" altLang="zh-CN" sz="2400" dirty="0"/>
              <a:t>1980</a:t>
            </a:r>
            <a:r>
              <a:rPr lang="zh-CN" altLang="en-US" sz="2400" dirty="0"/>
              <a:t>年发布的</a:t>
            </a:r>
            <a:r>
              <a:rPr lang="en-US" altLang="zh-CN" sz="2400" dirty="0"/>
              <a:t>《Computer Security Threat Monitoring and Surveillance》</a:t>
            </a:r>
          </a:p>
          <a:p>
            <a:pPr>
              <a:spcAft>
                <a:spcPct val="20000"/>
              </a:spcAft>
            </a:pPr>
            <a:r>
              <a:rPr lang="en-US" altLang="zh-CN" sz="2400" dirty="0"/>
              <a:t>1986</a:t>
            </a:r>
            <a:r>
              <a:rPr lang="zh-CN" altLang="en-US" sz="2400" dirty="0"/>
              <a:t>年</a:t>
            </a:r>
            <a:r>
              <a:rPr lang="en-US" altLang="zh-CN" sz="2400" dirty="0"/>
              <a:t>Dorothy Denning</a:t>
            </a:r>
            <a:r>
              <a:rPr lang="zh-CN" altLang="en-US" sz="2400" dirty="0"/>
              <a:t>等在论文</a:t>
            </a:r>
            <a:r>
              <a:rPr lang="en-US" altLang="zh-CN" sz="2400" dirty="0"/>
              <a:t>An Intrusion Detection Model</a:t>
            </a:r>
            <a:r>
              <a:rPr lang="zh-CN" altLang="en-US" sz="2400" dirty="0"/>
              <a:t>中给出了入侵检测的抽象模型</a:t>
            </a:r>
            <a:r>
              <a:rPr lang="en-US" altLang="zh-CN" sz="2400" b="1" dirty="0">
                <a:solidFill>
                  <a:srgbClr val="FF0000"/>
                </a:solidFill>
              </a:rPr>
              <a:t>IDES</a:t>
            </a:r>
            <a:r>
              <a:rPr lang="zh-CN" altLang="en-US" sz="2400" dirty="0"/>
              <a:t>（入侵检测专家系统），并在</a:t>
            </a:r>
            <a:r>
              <a:rPr lang="en-US" altLang="zh-CN" sz="2400" dirty="0"/>
              <a:t>1988</a:t>
            </a:r>
            <a:r>
              <a:rPr lang="zh-CN" altLang="en-US" sz="2400" dirty="0"/>
              <a:t>年开发出一个</a:t>
            </a:r>
            <a:r>
              <a:rPr lang="en-US" altLang="zh-CN" sz="2400" dirty="0"/>
              <a:t>IDES</a:t>
            </a:r>
            <a:r>
              <a:rPr lang="zh-CN" altLang="en-US" sz="2400" dirty="0"/>
              <a:t>系统 。</a:t>
            </a:r>
          </a:p>
          <a:p>
            <a:pPr>
              <a:spcAft>
                <a:spcPct val="20000"/>
              </a:spcAft>
            </a:pPr>
            <a:endParaRPr lang="zh-CN" altLang="en-US" dirty="0"/>
          </a:p>
        </p:txBody>
      </p:sp>
      <p:graphicFrame>
        <p:nvGraphicFramePr>
          <p:cNvPr id="8" name="Object 4">
            <a:extLst>
              <a:ext uri="{FF2B5EF4-FFF2-40B4-BE49-F238E27FC236}">
                <a16:creationId xmlns="" xmlns:a16="http://schemas.microsoft.com/office/drawing/2014/main" id="{DFD7C04B-0B88-476A-AD0B-E27764EBD6DB}"/>
              </a:ext>
            </a:extLst>
          </p:cNvPr>
          <p:cNvGraphicFramePr>
            <a:graphicFrameLocks noChangeAspect="1"/>
          </p:cNvGraphicFramePr>
          <p:nvPr>
            <p:extLst>
              <p:ext uri="{D42A27DB-BD31-4B8C-83A1-F6EECF244321}">
                <p14:modId xmlns:p14="http://schemas.microsoft.com/office/powerpoint/2010/main" val="1551001966"/>
              </p:ext>
            </p:extLst>
          </p:nvPr>
        </p:nvGraphicFramePr>
        <p:xfrm>
          <a:off x="2395539" y="3429000"/>
          <a:ext cx="4989236" cy="3378657"/>
        </p:xfrm>
        <a:graphic>
          <a:graphicData uri="http://schemas.openxmlformats.org/presentationml/2006/ole">
            <mc:AlternateContent xmlns:mc="http://schemas.openxmlformats.org/markup-compatibility/2006">
              <mc:Choice xmlns:v="urn:schemas-microsoft-com:vml" Requires="v">
                <p:oleObj spid="_x0000_s31785" name="Visio" r:id="rId3" imgW="2695623" imgH="1752719" progId="Visio.Drawing.11">
                  <p:embed/>
                </p:oleObj>
              </mc:Choice>
              <mc:Fallback>
                <p:oleObj name="Visio" r:id="rId3" imgW="2695623" imgH="1752719" progId="Visio.Drawing.11">
                  <p:embed/>
                  <p:pic>
                    <p:nvPicPr>
                      <p:cNvPr id="45060" name="Object 4"/>
                      <p:cNvPicPr>
                        <a:picLocks noChangeAspect="1" noChangeArrowheads="1"/>
                      </p:cNvPicPr>
                      <p:nvPr/>
                    </p:nvPicPr>
                    <p:blipFill>
                      <a:blip r:embed="rId4"/>
                      <a:srcRect/>
                      <a:stretch>
                        <a:fillRect/>
                      </a:stretch>
                    </p:blipFill>
                    <p:spPr bwMode="auto">
                      <a:xfrm>
                        <a:off x="2395539" y="3429000"/>
                        <a:ext cx="4989236" cy="3378657"/>
                      </a:xfrm>
                      <a:prstGeom prst="rect">
                        <a:avLst/>
                      </a:prstGeom>
                      <a:noFill/>
                    </p:spPr>
                  </p:pic>
                </p:oleObj>
              </mc:Fallback>
            </mc:AlternateContent>
          </a:graphicData>
        </a:graphic>
      </p:graphicFrame>
    </p:spTree>
    <p:extLst>
      <p:ext uri="{BB962C8B-B14F-4D97-AF65-F5344CB8AC3E}">
        <p14:creationId xmlns:p14="http://schemas.microsoft.com/office/powerpoint/2010/main" val="1664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C5979DA3-A618-4DE8-862D-646F335B35C5}"/>
              </a:ext>
            </a:extLst>
          </p:cNvPr>
          <p:cNvSpPr>
            <a:spLocks noGrp="1" noChangeArrowheads="1"/>
          </p:cNvSpPr>
          <p:nvPr>
            <p:ph idx="1"/>
          </p:nvPr>
        </p:nvSpPr>
        <p:spPr>
          <a:xfrm>
            <a:off x="199226" y="1292772"/>
            <a:ext cx="8650014" cy="4945119"/>
          </a:xfrm>
        </p:spPr>
        <p:txBody>
          <a:bodyPr>
            <a:normAutofit/>
          </a:bodyPr>
          <a:lstStyle/>
          <a:p>
            <a:pPr lvl="1">
              <a:lnSpc>
                <a:spcPct val="100000"/>
              </a:lnSpc>
              <a:spcAft>
                <a:spcPct val="10000"/>
              </a:spcAft>
            </a:pPr>
            <a:r>
              <a:rPr lang="en-US" altLang="zh-CN" dirty="0"/>
              <a:t>1990</a:t>
            </a:r>
            <a:r>
              <a:rPr lang="zh-CN" altLang="en-US" dirty="0"/>
              <a:t>年</a:t>
            </a:r>
            <a:r>
              <a:rPr lang="en-US" altLang="zh-CN" dirty="0" err="1"/>
              <a:t>Herberlein</a:t>
            </a:r>
            <a:r>
              <a:rPr lang="zh-CN" altLang="en-US" dirty="0"/>
              <a:t>等人开发出了第一个真正意义上的入侵检测系统</a:t>
            </a:r>
            <a:r>
              <a:rPr lang="en-US" altLang="zh-CN" dirty="0">
                <a:solidFill>
                  <a:srgbClr val="FF0000"/>
                </a:solidFill>
              </a:rPr>
              <a:t>NSM</a:t>
            </a:r>
            <a:r>
              <a:rPr lang="zh-CN" altLang="en-US" dirty="0"/>
              <a:t>（</a:t>
            </a:r>
            <a:r>
              <a:rPr lang="en-US" altLang="zh-CN" dirty="0"/>
              <a:t>Network Security Monitor</a:t>
            </a:r>
            <a:r>
              <a:rPr lang="zh-CN" altLang="en-US" dirty="0"/>
              <a:t>）。</a:t>
            </a:r>
          </a:p>
          <a:p>
            <a:pPr lvl="1">
              <a:lnSpc>
                <a:spcPct val="100000"/>
              </a:lnSpc>
              <a:spcAft>
                <a:spcPct val="10000"/>
              </a:spcAft>
            </a:pPr>
            <a:r>
              <a:rPr lang="zh-CN" altLang="en-US" dirty="0"/>
              <a:t>上世纪</a:t>
            </a:r>
            <a:r>
              <a:rPr lang="en-US" altLang="zh-CN" dirty="0"/>
              <a:t>90</a:t>
            </a:r>
            <a:r>
              <a:rPr lang="zh-CN" altLang="en-US" dirty="0"/>
              <a:t>年代中期，商业入侵检测产品初现端倪，</a:t>
            </a:r>
            <a:r>
              <a:rPr lang="en-US" altLang="zh-CN" dirty="0">
                <a:solidFill>
                  <a:srgbClr val="FF0000"/>
                </a:solidFill>
              </a:rPr>
              <a:t>1994</a:t>
            </a:r>
            <a:r>
              <a:rPr lang="zh-CN" altLang="en-US" dirty="0">
                <a:solidFill>
                  <a:srgbClr val="FF0000"/>
                </a:solidFill>
              </a:rPr>
              <a:t>年</a:t>
            </a:r>
            <a:r>
              <a:rPr lang="zh-CN" altLang="en-US" dirty="0"/>
              <a:t>出现了</a:t>
            </a:r>
            <a:r>
              <a:rPr lang="zh-CN" altLang="en-US" dirty="0">
                <a:solidFill>
                  <a:srgbClr val="FF0000"/>
                </a:solidFill>
              </a:rPr>
              <a:t>第一台</a:t>
            </a:r>
            <a:r>
              <a:rPr lang="zh-CN" altLang="en-US" dirty="0"/>
              <a:t>入侵检测产品：</a:t>
            </a:r>
            <a:r>
              <a:rPr lang="en-US" altLang="zh-CN" dirty="0"/>
              <a:t>ASIM</a:t>
            </a:r>
            <a:r>
              <a:rPr lang="zh-CN" altLang="en-US" dirty="0"/>
              <a:t>。 </a:t>
            </a:r>
          </a:p>
          <a:p>
            <a:pPr lvl="1">
              <a:lnSpc>
                <a:spcPct val="100000"/>
              </a:lnSpc>
              <a:spcAft>
                <a:spcPct val="10000"/>
              </a:spcAft>
            </a:pPr>
            <a:r>
              <a:rPr lang="en-US" altLang="zh-CN" dirty="0"/>
              <a:t>1997</a:t>
            </a:r>
            <a:r>
              <a:rPr lang="zh-CN" altLang="en-US" dirty="0"/>
              <a:t>年，</a:t>
            </a:r>
            <a:r>
              <a:rPr lang="en-US" altLang="zh-CN" dirty="0"/>
              <a:t>Cisco</a:t>
            </a:r>
            <a:r>
              <a:rPr lang="zh-CN" altLang="en-US" dirty="0"/>
              <a:t>将网络入侵检测集成到其</a:t>
            </a:r>
            <a:r>
              <a:rPr lang="zh-CN" altLang="en-US" dirty="0">
                <a:solidFill>
                  <a:srgbClr val="FF0000"/>
                </a:solidFill>
              </a:rPr>
              <a:t>路由器设备</a:t>
            </a:r>
            <a:r>
              <a:rPr lang="zh-CN" altLang="en-US" dirty="0"/>
              <a:t>，入侵检测系统正式进入主流网络安全产品阶段。 </a:t>
            </a:r>
          </a:p>
          <a:p>
            <a:pPr lvl="1">
              <a:lnSpc>
                <a:spcPct val="100000"/>
              </a:lnSpc>
              <a:spcAft>
                <a:spcPct val="10000"/>
              </a:spcAft>
            </a:pPr>
            <a:r>
              <a:rPr lang="en-US" altLang="zh-CN" dirty="0"/>
              <a:t>2001</a:t>
            </a:r>
            <a:r>
              <a:rPr lang="zh-CN" altLang="en-US" dirty="0"/>
              <a:t>～</a:t>
            </a:r>
            <a:r>
              <a:rPr lang="en-US" altLang="zh-CN" dirty="0"/>
              <a:t>2003</a:t>
            </a:r>
            <a:r>
              <a:rPr lang="zh-CN" altLang="en-US" dirty="0"/>
              <a:t>年之间，防火墙是无法控制和发现蠕虫传播的，反倒是入侵检测产品可以对这些</a:t>
            </a:r>
            <a:r>
              <a:rPr lang="zh-CN" altLang="en-US" dirty="0">
                <a:solidFill>
                  <a:srgbClr val="FF0000"/>
                </a:solidFill>
              </a:rPr>
              <a:t>蠕虫病毒</a:t>
            </a:r>
            <a:r>
              <a:rPr lang="zh-CN" altLang="en-US" dirty="0"/>
              <a:t>所利用的攻击代码进行检测，一时间入侵检测名声大振。</a:t>
            </a:r>
          </a:p>
          <a:p>
            <a:pPr lvl="1">
              <a:lnSpc>
                <a:spcPct val="100000"/>
              </a:lnSpc>
              <a:spcAft>
                <a:spcPct val="10000"/>
              </a:spcAft>
            </a:pPr>
            <a:r>
              <a:rPr lang="en-US" altLang="zh-CN" dirty="0"/>
              <a:t>2003</a:t>
            </a:r>
            <a:r>
              <a:rPr lang="zh-CN" altLang="en-US" dirty="0"/>
              <a:t>年</a:t>
            </a:r>
            <a:r>
              <a:rPr lang="en-US" altLang="zh-CN" dirty="0"/>
              <a:t>GARTNER</a:t>
            </a:r>
            <a:r>
              <a:rPr lang="zh-CN" altLang="en-US" dirty="0"/>
              <a:t>的一篇</a:t>
            </a:r>
            <a:r>
              <a:rPr lang="en-US" altLang="zh-CN" dirty="0"/>
              <a:t>《</a:t>
            </a:r>
            <a:r>
              <a:rPr lang="zh-CN" altLang="en-US" dirty="0"/>
              <a:t>入侵检测已死</a:t>
            </a:r>
            <a:r>
              <a:rPr lang="en-US" altLang="zh-CN" dirty="0"/>
              <a:t>》</a:t>
            </a:r>
            <a:r>
              <a:rPr lang="zh-CN" altLang="en-US" dirty="0"/>
              <a:t>的文章，带来了一个新的概念：入侵防御。 </a:t>
            </a:r>
          </a:p>
        </p:txBody>
      </p:sp>
    </p:spTree>
    <p:extLst>
      <p:ext uri="{BB962C8B-B14F-4D97-AF65-F5344CB8AC3E}">
        <p14:creationId xmlns:p14="http://schemas.microsoft.com/office/powerpoint/2010/main" val="36043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A1FF8FE8-664F-4884-9883-CCA238C6C73F}"/>
              </a:ext>
            </a:extLst>
          </p:cNvPr>
          <p:cNvSpPr>
            <a:spLocks noGrp="1" noChangeArrowheads="1"/>
          </p:cNvSpPr>
          <p:nvPr>
            <p:ph idx="1"/>
          </p:nvPr>
        </p:nvSpPr>
        <p:spPr>
          <a:xfrm>
            <a:off x="210207" y="1292772"/>
            <a:ext cx="8650014" cy="5428704"/>
          </a:xfrm>
        </p:spPr>
        <p:txBody>
          <a:bodyPr/>
          <a:lstStyle/>
          <a:p>
            <a:r>
              <a:rPr lang="zh-CN" altLang="en-US" dirty="0"/>
              <a:t>网络安全模型</a:t>
            </a:r>
          </a:p>
          <a:p>
            <a:pPr lvl="1"/>
            <a:r>
              <a:rPr lang="zh-CN" altLang="en-US" dirty="0"/>
              <a:t>针对网络安全问题，人们提出了各种网络安全模型，其中具有代表性的是</a:t>
            </a:r>
            <a:r>
              <a:rPr lang="en-US" altLang="zh-CN" dirty="0"/>
              <a:t>PDR</a:t>
            </a:r>
            <a:r>
              <a:rPr lang="zh-CN" altLang="en-US" dirty="0"/>
              <a:t>模型。</a:t>
            </a:r>
            <a:r>
              <a:rPr lang="en-US" altLang="zh-CN" dirty="0"/>
              <a:t>PDR</a:t>
            </a:r>
            <a:r>
              <a:rPr lang="zh-CN" altLang="en-US" dirty="0"/>
              <a:t>模型有很多变种。人们普遍接受的一个模型是</a:t>
            </a:r>
            <a:r>
              <a:rPr lang="en-US" altLang="zh-CN" b="1" dirty="0">
                <a:solidFill>
                  <a:srgbClr val="FF0000"/>
                </a:solidFill>
              </a:rPr>
              <a:t>PPDR</a:t>
            </a:r>
            <a:r>
              <a:rPr lang="zh-CN" altLang="en-US" b="1" dirty="0">
                <a:solidFill>
                  <a:srgbClr val="FF0000"/>
                </a:solidFill>
              </a:rPr>
              <a:t>模型</a:t>
            </a:r>
          </a:p>
          <a:p>
            <a:pPr lvl="1"/>
            <a:endParaRPr lang="zh-CN" altLang="en-US" dirty="0"/>
          </a:p>
        </p:txBody>
      </p:sp>
      <p:graphicFrame>
        <p:nvGraphicFramePr>
          <p:cNvPr id="7" name="Object 4">
            <a:extLst>
              <a:ext uri="{FF2B5EF4-FFF2-40B4-BE49-F238E27FC236}">
                <a16:creationId xmlns="" xmlns:a16="http://schemas.microsoft.com/office/drawing/2014/main" id="{7E5AB1D0-3126-42B7-9D7E-9E3AEEE520F9}"/>
              </a:ext>
            </a:extLst>
          </p:cNvPr>
          <p:cNvGraphicFramePr>
            <a:graphicFrameLocks noChangeAspect="1"/>
          </p:cNvGraphicFramePr>
          <p:nvPr>
            <p:extLst>
              <p:ext uri="{D42A27DB-BD31-4B8C-83A1-F6EECF244321}">
                <p14:modId xmlns:p14="http://schemas.microsoft.com/office/powerpoint/2010/main" val="323740165"/>
              </p:ext>
            </p:extLst>
          </p:nvPr>
        </p:nvGraphicFramePr>
        <p:xfrm>
          <a:off x="1828558" y="3044397"/>
          <a:ext cx="4983774" cy="2920916"/>
        </p:xfrm>
        <a:graphic>
          <a:graphicData uri="http://schemas.openxmlformats.org/presentationml/2006/ole">
            <mc:AlternateContent xmlns:mc="http://schemas.openxmlformats.org/markup-compatibility/2006">
              <mc:Choice xmlns:v="urn:schemas-microsoft-com:vml" Requires="v">
                <p:oleObj spid="_x0000_s32809" name="Visio" r:id="rId3" imgW="2824639" imgH="1660922" progId="Visio.Drawing.11">
                  <p:embed/>
                </p:oleObj>
              </mc:Choice>
              <mc:Fallback>
                <p:oleObj name="Visio" r:id="rId3" imgW="2824639" imgH="1660922" progId="Visio.Drawing.11">
                  <p:embed/>
                  <p:pic>
                    <p:nvPicPr>
                      <p:cNvPr id="471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558" y="3044397"/>
                        <a:ext cx="4983774" cy="2920916"/>
                      </a:xfrm>
                      <a:prstGeom prst="rect">
                        <a:avLst/>
                      </a:prstGeom>
                      <a:noFill/>
                    </p:spPr>
                  </p:pic>
                </p:oleObj>
              </mc:Fallback>
            </mc:AlternateContent>
          </a:graphicData>
        </a:graphic>
      </p:graphicFrame>
    </p:spTree>
    <p:extLst>
      <p:ext uri="{BB962C8B-B14F-4D97-AF65-F5344CB8AC3E}">
        <p14:creationId xmlns:p14="http://schemas.microsoft.com/office/powerpoint/2010/main" val="14639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0F9B0CDA-D887-4CA6-8CCE-B51F6AD5FC74}"/>
              </a:ext>
            </a:extLst>
          </p:cNvPr>
          <p:cNvSpPr>
            <a:spLocks noGrp="1" noChangeArrowheads="1"/>
          </p:cNvSpPr>
          <p:nvPr>
            <p:ph idx="1"/>
          </p:nvPr>
        </p:nvSpPr>
        <p:spPr>
          <a:xfrm>
            <a:off x="296966" y="1173502"/>
            <a:ext cx="8650014" cy="5428704"/>
          </a:xfrm>
        </p:spPr>
        <p:txBody>
          <a:bodyPr>
            <a:normAutofit/>
          </a:bodyPr>
          <a:lstStyle/>
          <a:p>
            <a:pPr>
              <a:lnSpc>
                <a:spcPct val="150000"/>
              </a:lnSpc>
              <a:spcAft>
                <a:spcPct val="50000"/>
              </a:spcAft>
            </a:pPr>
            <a:r>
              <a:rPr lang="zh-CN" altLang="en-US" sz="3200" dirty="0"/>
              <a:t>入侵检测系统的功能要求</a:t>
            </a:r>
          </a:p>
          <a:p>
            <a:pPr lvl="1">
              <a:lnSpc>
                <a:spcPct val="150000"/>
              </a:lnSpc>
              <a:spcAft>
                <a:spcPct val="50000"/>
              </a:spcAft>
            </a:pPr>
            <a:r>
              <a:rPr lang="zh-CN" altLang="en-US" sz="2800" dirty="0"/>
              <a:t>实时</a:t>
            </a:r>
            <a:r>
              <a:rPr lang="zh-CN" altLang="en-US" sz="2800" dirty="0" smtClean="0"/>
              <a:t>性 </a:t>
            </a:r>
            <a:endParaRPr lang="zh-CN" altLang="en-US" sz="2800" dirty="0"/>
          </a:p>
          <a:p>
            <a:pPr lvl="1">
              <a:lnSpc>
                <a:spcPct val="150000"/>
              </a:lnSpc>
              <a:spcAft>
                <a:spcPct val="50000"/>
              </a:spcAft>
            </a:pPr>
            <a:r>
              <a:rPr lang="zh-CN" altLang="en-US" sz="2800" dirty="0"/>
              <a:t>可</a:t>
            </a:r>
            <a:r>
              <a:rPr lang="zh-CN" altLang="en-US" sz="2800" dirty="0" smtClean="0"/>
              <a:t>扩展性、适应性 </a:t>
            </a:r>
            <a:endParaRPr lang="zh-CN" altLang="en-US" sz="2800" dirty="0"/>
          </a:p>
          <a:p>
            <a:pPr lvl="1">
              <a:lnSpc>
                <a:spcPct val="150000"/>
              </a:lnSpc>
              <a:spcAft>
                <a:spcPct val="50000"/>
              </a:spcAft>
            </a:pPr>
            <a:r>
              <a:rPr lang="zh-CN" altLang="en-US" sz="2800" dirty="0" smtClean="0"/>
              <a:t>安全性、</a:t>
            </a:r>
            <a:r>
              <a:rPr lang="zh-CN" altLang="en-US" sz="2800" dirty="0"/>
              <a:t>可用性 、有效性 </a:t>
            </a:r>
          </a:p>
        </p:txBody>
      </p:sp>
    </p:spTree>
    <p:extLst>
      <p:ext uri="{BB962C8B-B14F-4D97-AF65-F5344CB8AC3E}">
        <p14:creationId xmlns:p14="http://schemas.microsoft.com/office/powerpoint/2010/main" val="14558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up)">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a:extLst>
              <a:ext uri="{FF2B5EF4-FFF2-40B4-BE49-F238E27FC236}">
                <a16:creationId xmlns="" xmlns:a16="http://schemas.microsoft.com/office/drawing/2014/main" id="{D180A030-2566-4329-BC1E-D80BD931D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48928"/>
            <a:ext cx="9144000" cy="505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内容占位符 2">
            <a:extLst>
              <a:ext uri="{FF2B5EF4-FFF2-40B4-BE49-F238E27FC236}">
                <a16:creationId xmlns="" xmlns:a16="http://schemas.microsoft.com/office/drawing/2014/main" id="{6C279B8E-E530-4DCA-AD82-55FFEAAB031B}"/>
              </a:ext>
            </a:extLst>
          </p:cNvPr>
          <p:cNvSpPr>
            <a:spLocks noGrp="1"/>
          </p:cNvSpPr>
          <p:nvPr>
            <p:ph idx="1"/>
          </p:nvPr>
        </p:nvSpPr>
        <p:spPr>
          <a:xfrm>
            <a:off x="628650" y="3475435"/>
            <a:ext cx="2598644" cy="2010965"/>
          </a:xfrm>
        </p:spPr>
        <p:txBody>
          <a:bodyPr/>
          <a:lstStyle/>
          <a:p>
            <a:pPr>
              <a:defRPr/>
            </a:pPr>
            <a:r>
              <a:rPr lang="zh-CN" altLang="en-US" b="1" dirty="0" smtClean="0">
                <a:solidFill>
                  <a:srgbClr val="FF0000"/>
                </a:solidFill>
              </a:rPr>
              <a:t>黑客</a:t>
            </a:r>
            <a:endParaRPr lang="en-US" altLang="zh-CN" b="1" dirty="0" smtClean="0">
              <a:solidFill>
                <a:srgbClr val="FF0000"/>
              </a:solidFill>
            </a:endParaRPr>
          </a:p>
          <a:p>
            <a:pPr>
              <a:defRPr/>
            </a:pPr>
            <a:r>
              <a:rPr lang="zh-CN" altLang="en-US" b="1" dirty="0">
                <a:solidFill>
                  <a:srgbClr val="FF0000"/>
                </a:solidFill>
              </a:rPr>
              <a:t>红</a:t>
            </a:r>
            <a:r>
              <a:rPr lang="zh-CN" altLang="en-US" b="1" dirty="0" smtClean="0">
                <a:solidFill>
                  <a:srgbClr val="FF0000"/>
                </a:solidFill>
              </a:rPr>
              <a:t>客</a:t>
            </a:r>
            <a:endParaRPr lang="en-US" altLang="zh-CN" b="1" dirty="0" smtClean="0">
              <a:solidFill>
                <a:srgbClr val="FF0000"/>
              </a:solidFill>
            </a:endParaRPr>
          </a:p>
          <a:p>
            <a:pPr>
              <a:defRPr/>
            </a:pPr>
            <a:r>
              <a:rPr lang="zh-CN" altLang="en-US" b="1" dirty="0" smtClean="0">
                <a:solidFill>
                  <a:srgbClr val="FF0000"/>
                </a:solidFill>
              </a:rPr>
              <a:t>蓝客</a:t>
            </a:r>
            <a:endParaRPr lang="en-US" altLang="zh-CN" b="1" dirty="0" smtClean="0">
              <a:solidFill>
                <a:srgbClr val="FF0000"/>
              </a:solidFill>
            </a:endParaRPr>
          </a:p>
          <a:p>
            <a:pPr>
              <a:defRPr/>
            </a:pPr>
            <a:r>
              <a:rPr lang="zh-CN" altLang="en-US" b="1" dirty="0">
                <a:solidFill>
                  <a:srgbClr val="FF0000"/>
                </a:solidFill>
              </a:rPr>
              <a:t>骇客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1000"/>
                                        <p:tgtEl>
                                          <p:spTgt spid="5124">
                                            <p:txEl>
                                              <p:pRg st="0" end="0"/>
                                            </p:txEl>
                                          </p:spTgt>
                                        </p:tgtEl>
                                      </p:cBhvr>
                                    </p:animEffect>
                                    <p:anim calcmode="lin" valueType="num">
                                      <p:cBhvr>
                                        <p:cTn id="8" dur="10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4">
                                            <p:txEl>
                                              <p:pRg st="1" end="1"/>
                                            </p:txEl>
                                          </p:spTgt>
                                        </p:tgtEl>
                                        <p:attrNameLst>
                                          <p:attrName>style.visibility</p:attrName>
                                        </p:attrNameLst>
                                      </p:cBhvr>
                                      <p:to>
                                        <p:strVal val="visible"/>
                                      </p:to>
                                    </p:set>
                                    <p:animEffect transition="in" filter="fade">
                                      <p:cBhvr>
                                        <p:cTn id="14" dur="1000"/>
                                        <p:tgtEl>
                                          <p:spTgt spid="5124">
                                            <p:txEl>
                                              <p:pRg st="1" end="1"/>
                                            </p:txEl>
                                          </p:spTgt>
                                        </p:tgtEl>
                                      </p:cBhvr>
                                    </p:animEffect>
                                    <p:anim calcmode="lin" valueType="num">
                                      <p:cBhvr>
                                        <p:cTn id="15" dur="1000" fill="hold"/>
                                        <p:tgtEl>
                                          <p:spTgt spid="51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4">
                                            <p:txEl>
                                              <p:pRg st="2" end="2"/>
                                            </p:txEl>
                                          </p:spTgt>
                                        </p:tgtEl>
                                        <p:attrNameLst>
                                          <p:attrName>style.visibility</p:attrName>
                                        </p:attrNameLst>
                                      </p:cBhvr>
                                      <p:to>
                                        <p:strVal val="visible"/>
                                      </p:to>
                                    </p:set>
                                    <p:animEffect transition="in" filter="fade">
                                      <p:cBhvr>
                                        <p:cTn id="21" dur="1000"/>
                                        <p:tgtEl>
                                          <p:spTgt spid="5124">
                                            <p:txEl>
                                              <p:pRg st="2" end="2"/>
                                            </p:txEl>
                                          </p:spTgt>
                                        </p:tgtEl>
                                      </p:cBhvr>
                                    </p:animEffect>
                                    <p:anim calcmode="lin" valueType="num">
                                      <p:cBhvr>
                                        <p:cTn id="22" dur="10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24">
                                            <p:txEl>
                                              <p:pRg st="3" end="3"/>
                                            </p:txEl>
                                          </p:spTgt>
                                        </p:tgtEl>
                                        <p:attrNameLst>
                                          <p:attrName>style.visibility</p:attrName>
                                        </p:attrNameLst>
                                      </p:cBhvr>
                                      <p:to>
                                        <p:strVal val="visible"/>
                                      </p:to>
                                    </p:set>
                                    <p:animEffect transition="in" filter="fade">
                                      <p:cBhvr>
                                        <p:cTn id="28" dur="1000"/>
                                        <p:tgtEl>
                                          <p:spTgt spid="5124">
                                            <p:txEl>
                                              <p:pRg st="3" end="3"/>
                                            </p:txEl>
                                          </p:spTgt>
                                        </p:tgtEl>
                                      </p:cBhvr>
                                    </p:animEffect>
                                    <p:anim calcmode="lin" valueType="num">
                                      <p:cBhvr>
                                        <p:cTn id="29" dur="1000" fill="hold"/>
                                        <p:tgtEl>
                                          <p:spTgt spid="512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2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B6BADC09-E8DE-47E8-B09F-7BF98AAD65A4}"/>
              </a:ext>
            </a:extLst>
          </p:cNvPr>
          <p:cNvSpPr>
            <a:spLocks noGrp="1" noChangeArrowheads="1"/>
          </p:cNvSpPr>
          <p:nvPr>
            <p:ph idx="1"/>
          </p:nvPr>
        </p:nvSpPr>
        <p:spPr>
          <a:xfrm>
            <a:off x="210207" y="1292772"/>
            <a:ext cx="8650014" cy="5428704"/>
          </a:xfrm>
        </p:spPr>
        <p:txBody>
          <a:bodyPr/>
          <a:lstStyle/>
          <a:p>
            <a:pPr>
              <a:lnSpc>
                <a:spcPct val="130000"/>
              </a:lnSpc>
            </a:pPr>
            <a:r>
              <a:rPr lang="zh-CN" altLang="en-US" dirty="0"/>
              <a:t>入侵检测系统的基本结构 </a:t>
            </a:r>
          </a:p>
          <a:p>
            <a:pPr>
              <a:lnSpc>
                <a:spcPct val="130000"/>
              </a:lnSpc>
            </a:pPr>
            <a:endParaRPr lang="zh-CN" altLang="en-US" dirty="0"/>
          </a:p>
          <a:p>
            <a:pPr>
              <a:lnSpc>
                <a:spcPct val="130000"/>
              </a:lnSpc>
            </a:pPr>
            <a:endParaRPr lang="zh-CN" altLang="en-US" dirty="0"/>
          </a:p>
          <a:p>
            <a:pPr>
              <a:lnSpc>
                <a:spcPct val="130000"/>
              </a:lnSpc>
            </a:pPr>
            <a:endParaRPr lang="zh-CN" altLang="en-US" dirty="0"/>
          </a:p>
          <a:p>
            <a:pPr>
              <a:lnSpc>
                <a:spcPct val="130000"/>
              </a:lnSpc>
            </a:pPr>
            <a:endParaRPr lang="zh-CN" altLang="en-US" dirty="0"/>
          </a:p>
          <a:p>
            <a:pPr lvl="1">
              <a:lnSpc>
                <a:spcPct val="130000"/>
              </a:lnSpc>
            </a:pPr>
            <a:r>
              <a:rPr lang="zh-CN" altLang="en-US" dirty="0" smtClean="0"/>
              <a:t>很多</a:t>
            </a:r>
            <a:r>
              <a:rPr lang="zh-CN" altLang="en-US" dirty="0"/>
              <a:t>入侵检测系统还包括界面处理，配置管理等模块。</a:t>
            </a:r>
          </a:p>
        </p:txBody>
      </p:sp>
      <p:graphicFrame>
        <p:nvGraphicFramePr>
          <p:cNvPr id="7" name="Object 4">
            <a:extLst>
              <a:ext uri="{FF2B5EF4-FFF2-40B4-BE49-F238E27FC236}">
                <a16:creationId xmlns="" xmlns:a16="http://schemas.microsoft.com/office/drawing/2014/main" id="{D0E37496-89CC-4CE3-B9D1-46B25A073349}"/>
              </a:ext>
            </a:extLst>
          </p:cNvPr>
          <p:cNvGraphicFramePr>
            <a:graphicFrameLocks noChangeAspect="1"/>
          </p:cNvGraphicFramePr>
          <p:nvPr>
            <p:extLst>
              <p:ext uri="{D42A27DB-BD31-4B8C-83A1-F6EECF244321}">
                <p14:modId xmlns:p14="http://schemas.microsoft.com/office/powerpoint/2010/main" val="2667690073"/>
              </p:ext>
            </p:extLst>
          </p:nvPr>
        </p:nvGraphicFramePr>
        <p:xfrm>
          <a:off x="763314" y="2187497"/>
          <a:ext cx="7543800" cy="2132574"/>
        </p:xfrm>
        <a:graphic>
          <a:graphicData uri="http://schemas.openxmlformats.org/presentationml/2006/ole">
            <mc:AlternateContent xmlns:mc="http://schemas.openxmlformats.org/markup-compatibility/2006">
              <mc:Choice xmlns:v="urn:schemas-microsoft-com:vml" Requires="v">
                <p:oleObj spid="_x0000_s33834" name="Visio" r:id="rId3" imgW="3949544" imgH="1104761" progId="Visio.Drawing.11">
                  <p:embed/>
                </p:oleObj>
              </mc:Choice>
              <mc:Fallback>
                <p:oleObj name="Visio" r:id="rId3" imgW="3949544" imgH="1104761" progId="Visio.Drawing.11">
                  <p:embed/>
                  <p:pic>
                    <p:nvPicPr>
                      <p:cNvPr id="49156" name="Object 4"/>
                      <p:cNvPicPr>
                        <a:picLocks noChangeAspect="1" noChangeArrowheads="1"/>
                      </p:cNvPicPr>
                      <p:nvPr/>
                    </p:nvPicPr>
                    <p:blipFill>
                      <a:blip r:embed="rId4"/>
                      <a:srcRect/>
                      <a:stretch>
                        <a:fillRect/>
                      </a:stretch>
                    </p:blipFill>
                    <p:spPr bwMode="auto">
                      <a:xfrm>
                        <a:off x="763314" y="2187497"/>
                        <a:ext cx="7543800" cy="2132574"/>
                      </a:xfrm>
                      <a:prstGeom prst="rect">
                        <a:avLst/>
                      </a:prstGeom>
                      <a:noFill/>
                    </p:spPr>
                  </p:pic>
                </p:oleObj>
              </mc:Fallback>
            </mc:AlternateContent>
          </a:graphicData>
        </a:graphic>
      </p:graphicFrame>
    </p:spTree>
    <p:extLst>
      <p:ext uri="{BB962C8B-B14F-4D97-AF65-F5344CB8AC3E}">
        <p14:creationId xmlns:p14="http://schemas.microsoft.com/office/powerpoint/2010/main" val="421277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wipe(up)">
                                      <p:cBhvr>
                                        <p:cTn id="1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E21F24CB-22CB-4804-BDBA-CFF882006B4B}"/>
              </a:ext>
            </a:extLst>
          </p:cNvPr>
          <p:cNvSpPr>
            <a:spLocks noGrp="1" noChangeArrowheads="1"/>
          </p:cNvSpPr>
          <p:nvPr>
            <p:ph idx="1"/>
          </p:nvPr>
        </p:nvSpPr>
        <p:spPr>
          <a:xfrm>
            <a:off x="199226" y="3954780"/>
            <a:ext cx="8650014" cy="2746822"/>
          </a:xfrm>
        </p:spPr>
        <p:txBody>
          <a:bodyPr>
            <a:normAutofit/>
          </a:bodyPr>
          <a:lstStyle/>
          <a:p>
            <a:pPr lvl="1">
              <a:lnSpc>
                <a:spcPct val="100000"/>
              </a:lnSpc>
            </a:pPr>
            <a:r>
              <a:rPr lang="zh-CN" altLang="en-US" dirty="0"/>
              <a:t>（</a:t>
            </a:r>
            <a:r>
              <a:rPr lang="en-US" altLang="zh-CN" dirty="0"/>
              <a:t>1</a:t>
            </a:r>
            <a:r>
              <a:rPr lang="zh-CN" altLang="en-US" dirty="0"/>
              <a:t>）入侵信息的收集</a:t>
            </a:r>
          </a:p>
          <a:p>
            <a:pPr lvl="2">
              <a:lnSpc>
                <a:spcPct val="100000"/>
              </a:lnSpc>
            </a:pPr>
            <a:r>
              <a:rPr lang="zh-CN" altLang="en-US" dirty="0"/>
              <a:t>收集的内容包括</a:t>
            </a:r>
            <a:r>
              <a:rPr lang="zh-CN" altLang="en-US" dirty="0">
                <a:solidFill>
                  <a:srgbClr val="00B0F0"/>
                </a:solidFill>
              </a:rPr>
              <a:t>系统、网络、数据及用户活动的状态和行为</a:t>
            </a:r>
            <a:r>
              <a:rPr lang="zh-CN" altLang="en-US" dirty="0"/>
              <a:t>。</a:t>
            </a:r>
          </a:p>
          <a:p>
            <a:pPr lvl="2">
              <a:lnSpc>
                <a:spcPct val="100000"/>
              </a:lnSpc>
            </a:pPr>
            <a:r>
              <a:rPr lang="zh-CN" altLang="en-US" dirty="0"/>
              <a:t>从</a:t>
            </a:r>
            <a:r>
              <a:rPr lang="zh-CN" altLang="en-US" dirty="0">
                <a:solidFill>
                  <a:srgbClr val="0070C0"/>
                </a:solidFill>
              </a:rPr>
              <a:t>一个</a:t>
            </a:r>
            <a:r>
              <a:rPr lang="zh-CN" altLang="en-US" dirty="0"/>
              <a:t>来源的信息有可能看不出疑点，但从</a:t>
            </a:r>
            <a:r>
              <a:rPr lang="zh-CN" altLang="en-US" dirty="0">
                <a:solidFill>
                  <a:srgbClr val="00B0F0"/>
                </a:solidFill>
              </a:rPr>
              <a:t>几个来源</a:t>
            </a:r>
            <a:r>
              <a:rPr lang="zh-CN" altLang="en-US" dirty="0"/>
              <a:t>的信息的不一致性却是可疑行为或入侵的最好标识。</a:t>
            </a:r>
          </a:p>
          <a:p>
            <a:pPr lvl="2">
              <a:lnSpc>
                <a:spcPct val="100000"/>
              </a:lnSpc>
            </a:pPr>
            <a:r>
              <a:rPr lang="zh-CN" altLang="en-US" dirty="0"/>
              <a:t>入侵检测很大程度上依赖于收集信息的</a:t>
            </a:r>
            <a:r>
              <a:rPr lang="zh-CN" altLang="en-US" dirty="0">
                <a:solidFill>
                  <a:srgbClr val="00B0F0"/>
                </a:solidFill>
              </a:rPr>
              <a:t>可靠性和正确性</a:t>
            </a:r>
            <a:r>
              <a:rPr lang="zh-CN" altLang="en-US" dirty="0"/>
              <a:t>。入侵检测系统软件本身应具有相当强的坚固性，防止被篡改而收集到错误的信息。</a:t>
            </a:r>
          </a:p>
        </p:txBody>
      </p:sp>
      <p:sp>
        <p:nvSpPr>
          <p:cNvPr id="2" name="矩形 1">
            <a:extLst>
              <a:ext uri="{FF2B5EF4-FFF2-40B4-BE49-F238E27FC236}">
                <a16:creationId xmlns="" xmlns:a16="http://schemas.microsoft.com/office/drawing/2014/main" id="{3262B0D9-7270-4A3A-9F7A-8C30260385E4}"/>
              </a:ext>
            </a:extLst>
          </p:cNvPr>
          <p:cNvSpPr/>
          <p:nvPr/>
        </p:nvSpPr>
        <p:spPr>
          <a:xfrm>
            <a:off x="719769" y="1002512"/>
            <a:ext cx="2986715"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入侵检测的过程</a:t>
            </a:r>
          </a:p>
        </p:txBody>
      </p:sp>
      <p:graphicFrame>
        <p:nvGraphicFramePr>
          <p:cNvPr id="8" name="Object 4">
            <a:extLst>
              <a:ext uri="{FF2B5EF4-FFF2-40B4-BE49-F238E27FC236}">
                <a16:creationId xmlns="" xmlns:a16="http://schemas.microsoft.com/office/drawing/2014/main" id="{A7943542-76F4-4E08-8553-C50B369865F4}"/>
              </a:ext>
            </a:extLst>
          </p:cNvPr>
          <p:cNvGraphicFramePr>
            <a:graphicFrameLocks noChangeAspect="1"/>
          </p:cNvGraphicFramePr>
          <p:nvPr>
            <p:extLst/>
          </p:nvPr>
        </p:nvGraphicFramePr>
        <p:xfrm>
          <a:off x="1033391" y="1754293"/>
          <a:ext cx="7077217" cy="2000674"/>
        </p:xfrm>
        <a:graphic>
          <a:graphicData uri="http://schemas.openxmlformats.org/presentationml/2006/ole">
            <mc:AlternateContent xmlns:mc="http://schemas.openxmlformats.org/markup-compatibility/2006">
              <mc:Choice xmlns:v="urn:schemas-microsoft-com:vml" Requires="v">
                <p:oleObj spid="_x0000_s34830" name="Visio" r:id="rId3" imgW="3949544" imgH="1104761" progId="Visio.Drawing.11">
                  <p:embed/>
                </p:oleObj>
              </mc:Choice>
              <mc:Fallback>
                <p:oleObj name="Visio" r:id="rId3" imgW="3949544" imgH="1104761" progId="Visio.Drawing.11">
                  <p:embed/>
                  <p:pic>
                    <p:nvPicPr>
                      <p:cNvPr id="0" name=""/>
                      <p:cNvPicPr>
                        <a:picLocks noChangeAspect="1" noChangeArrowheads="1"/>
                      </p:cNvPicPr>
                      <p:nvPr/>
                    </p:nvPicPr>
                    <p:blipFill>
                      <a:blip r:embed="rId4"/>
                      <a:srcRect/>
                      <a:stretch>
                        <a:fillRect/>
                      </a:stretch>
                    </p:blipFill>
                    <p:spPr bwMode="auto">
                      <a:xfrm>
                        <a:off x="1033391" y="1754293"/>
                        <a:ext cx="7077217" cy="2000674"/>
                      </a:xfrm>
                      <a:prstGeom prst="rect">
                        <a:avLst/>
                      </a:prstGeom>
                      <a:noFill/>
                    </p:spPr>
                  </p:pic>
                </p:oleObj>
              </mc:Fallback>
            </mc:AlternateContent>
          </a:graphicData>
        </a:graphic>
      </p:graphicFrame>
    </p:spTree>
    <p:extLst>
      <p:ext uri="{BB962C8B-B14F-4D97-AF65-F5344CB8AC3E}">
        <p14:creationId xmlns:p14="http://schemas.microsoft.com/office/powerpoint/2010/main" val="279364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up)">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Rectangle 3">
            <a:extLst>
              <a:ext uri="{FF2B5EF4-FFF2-40B4-BE49-F238E27FC236}">
                <a16:creationId xmlns="" xmlns:a16="http://schemas.microsoft.com/office/drawing/2014/main" id="{10B081B3-0C67-4F43-8BD8-70695E4D610B}"/>
              </a:ext>
            </a:extLst>
          </p:cNvPr>
          <p:cNvSpPr>
            <a:spLocks noGrp="1" noChangeArrowheads="1"/>
          </p:cNvSpPr>
          <p:nvPr>
            <p:ph idx="1"/>
          </p:nvPr>
        </p:nvSpPr>
        <p:spPr>
          <a:xfrm>
            <a:off x="246993" y="1065146"/>
            <a:ext cx="8650014" cy="5428704"/>
          </a:xfrm>
        </p:spPr>
        <p:txBody>
          <a:bodyPr>
            <a:normAutofit/>
          </a:bodyPr>
          <a:lstStyle/>
          <a:p>
            <a:pPr marL="357188" lvl="2" indent="-357188">
              <a:lnSpc>
                <a:spcPct val="100000"/>
              </a:lnSpc>
            </a:pPr>
            <a:r>
              <a:rPr lang="zh-CN" altLang="en-US" sz="2800" dirty="0"/>
              <a:t>入侵检测利用的信息一般来自以下四个方面：</a:t>
            </a:r>
          </a:p>
          <a:p>
            <a:pPr marL="715963" lvl="3" indent="-358775">
              <a:lnSpc>
                <a:spcPct val="100000"/>
              </a:lnSpc>
            </a:pPr>
            <a:r>
              <a:rPr lang="zh-CN" altLang="en-US" sz="2400" dirty="0">
                <a:solidFill>
                  <a:srgbClr val="00B0F0"/>
                </a:solidFill>
              </a:rPr>
              <a:t>系统和网络日志</a:t>
            </a:r>
          </a:p>
          <a:p>
            <a:pPr marL="357188" lvl="4" indent="357188">
              <a:lnSpc>
                <a:spcPct val="100000"/>
              </a:lnSpc>
              <a:buNone/>
            </a:pPr>
            <a:r>
              <a:rPr lang="zh-CN" altLang="en-US" sz="2400" dirty="0"/>
              <a:t>所有重要的系统都应定期做日志，而且日志应被定期保存和备份</a:t>
            </a:r>
          </a:p>
          <a:p>
            <a:pPr marL="715963" lvl="3" indent="-358775">
              <a:lnSpc>
                <a:spcPct val="100000"/>
              </a:lnSpc>
            </a:pPr>
            <a:r>
              <a:rPr lang="zh-CN" altLang="en-US" sz="2400" dirty="0">
                <a:solidFill>
                  <a:srgbClr val="00B0F0"/>
                </a:solidFill>
              </a:rPr>
              <a:t>目录和文件中的不期望出现的改变</a:t>
            </a:r>
          </a:p>
          <a:p>
            <a:pPr marL="357188" lvl="4" indent="357188">
              <a:lnSpc>
                <a:spcPct val="100000"/>
              </a:lnSpc>
              <a:buNone/>
            </a:pPr>
            <a:r>
              <a:rPr lang="zh-CN" altLang="en-US" sz="2400" dirty="0"/>
              <a:t>包括修改、创建和删除；特别是正常情况下限制访问的文件发生了改变。</a:t>
            </a:r>
          </a:p>
          <a:p>
            <a:pPr marL="715963" lvl="3" indent="-358775">
              <a:lnSpc>
                <a:spcPct val="100000"/>
              </a:lnSpc>
            </a:pPr>
            <a:r>
              <a:rPr lang="zh-CN" altLang="en-US" sz="2400" dirty="0">
                <a:solidFill>
                  <a:srgbClr val="00B0F0"/>
                </a:solidFill>
              </a:rPr>
              <a:t>程序执行中的不期望出现的行为</a:t>
            </a:r>
          </a:p>
          <a:p>
            <a:pPr marL="357188" lvl="4" indent="357188">
              <a:lnSpc>
                <a:spcPct val="100000"/>
              </a:lnSpc>
              <a:buNone/>
            </a:pPr>
            <a:r>
              <a:rPr lang="zh-CN" altLang="en-US" sz="2400" dirty="0"/>
              <a:t>可能表明攻击者正在入侵系统。</a:t>
            </a:r>
          </a:p>
          <a:p>
            <a:pPr marL="715963" lvl="3" indent="-358775">
              <a:lnSpc>
                <a:spcPct val="100000"/>
              </a:lnSpc>
            </a:pPr>
            <a:r>
              <a:rPr lang="zh-CN" altLang="en-US" sz="2400" dirty="0">
                <a:solidFill>
                  <a:srgbClr val="00B0F0"/>
                </a:solidFill>
              </a:rPr>
              <a:t>物理形式的入侵行为</a:t>
            </a:r>
          </a:p>
          <a:p>
            <a:pPr marL="357188" lvl="4" indent="357188">
              <a:lnSpc>
                <a:spcPct val="100000"/>
              </a:lnSpc>
              <a:buNone/>
            </a:pPr>
            <a:r>
              <a:rPr lang="zh-CN" altLang="en-US" sz="2400" dirty="0"/>
              <a:t>两方面的内容，未授权的对网络</a:t>
            </a:r>
            <a:r>
              <a:rPr lang="zh-CN" altLang="en-US" sz="2400" dirty="0">
                <a:solidFill>
                  <a:srgbClr val="0070C0"/>
                </a:solidFill>
              </a:rPr>
              <a:t>硬件</a:t>
            </a:r>
            <a:r>
              <a:rPr lang="zh-CN" altLang="en-US" sz="2400" dirty="0"/>
              <a:t>连接；对</a:t>
            </a:r>
            <a:r>
              <a:rPr lang="zh-CN" altLang="en-US" sz="2400" dirty="0">
                <a:solidFill>
                  <a:srgbClr val="0070C0"/>
                </a:solidFill>
              </a:rPr>
              <a:t>物理</a:t>
            </a:r>
            <a:r>
              <a:rPr lang="zh-CN" altLang="en-US" sz="2400" dirty="0"/>
              <a:t>资源的未授权访问。</a:t>
            </a:r>
          </a:p>
        </p:txBody>
      </p:sp>
    </p:spTree>
    <p:extLst>
      <p:ext uri="{BB962C8B-B14F-4D97-AF65-F5344CB8AC3E}">
        <p14:creationId xmlns:p14="http://schemas.microsoft.com/office/powerpoint/2010/main" val="1638996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6" name="Rectangle 3">
            <a:extLst>
              <a:ext uri="{FF2B5EF4-FFF2-40B4-BE49-F238E27FC236}">
                <a16:creationId xmlns="" xmlns:a16="http://schemas.microsoft.com/office/drawing/2014/main" id="{EA566ECA-2768-4A75-B811-F37C40F60A8E}"/>
              </a:ext>
            </a:extLst>
          </p:cNvPr>
          <p:cNvSpPr>
            <a:spLocks noGrp="1" noChangeArrowheads="1"/>
          </p:cNvSpPr>
          <p:nvPr>
            <p:ph idx="1"/>
          </p:nvPr>
        </p:nvSpPr>
        <p:spPr>
          <a:xfrm>
            <a:off x="296966" y="3126697"/>
            <a:ext cx="8650014" cy="3247440"/>
          </a:xfrm>
        </p:spPr>
        <p:txBody>
          <a:bodyPr>
            <a:normAutofit/>
          </a:bodyPr>
          <a:lstStyle/>
          <a:p>
            <a:pPr lvl="1">
              <a:lnSpc>
                <a:spcPct val="100000"/>
              </a:lnSpc>
            </a:pPr>
            <a:r>
              <a:rPr lang="zh-CN" altLang="en-US" dirty="0"/>
              <a:t>（</a:t>
            </a:r>
            <a:r>
              <a:rPr lang="en-US" altLang="zh-CN" dirty="0"/>
              <a:t>2</a:t>
            </a:r>
            <a:r>
              <a:rPr lang="zh-CN" altLang="en-US" dirty="0"/>
              <a:t>）数据分析</a:t>
            </a:r>
          </a:p>
          <a:p>
            <a:pPr lvl="2">
              <a:lnSpc>
                <a:spcPct val="100000"/>
              </a:lnSpc>
            </a:pPr>
            <a:r>
              <a:rPr lang="zh-CN" altLang="en-US" dirty="0"/>
              <a:t>三种技术手段：</a:t>
            </a:r>
            <a:r>
              <a:rPr lang="zh-CN" altLang="en-US" dirty="0">
                <a:solidFill>
                  <a:srgbClr val="00B0F0"/>
                </a:solidFill>
              </a:rPr>
              <a:t>模式匹配，统计分析和完整性分析。</a:t>
            </a:r>
            <a:r>
              <a:rPr lang="zh-CN" altLang="en-US" dirty="0"/>
              <a:t>其中，前两种用于</a:t>
            </a:r>
            <a:r>
              <a:rPr lang="zh-CN" altLang="en-US" dirty="0">
                <a:solidFill>
                  <a:srgbClr val="0070C0"/>
                </a:solidFill>
              </a:rPr>
              <a:t>实时</a:t>
            </a:r>
            <a:r>
              <a:rPr lang="zh-CN" altLang="en-US" dirty="0"/>
              <a:t>入侵检测，而完整性分析则用于</a:t>
            </a:r>
            <a:r>
              <a:rPr lang="zh-CN" altLang="en-US" dirty="0">
                <a:solidFill>
                  <a:srgbClr val="0070C0"/>
                </a:solidFill>
              </a:rPr>
              <a:t>事后</a:t>
            </a:r>
            <a:r>
              <a:rPr lang="zh-CN" altLang="en-US" dirty="0"/>
              <a:t>分析。</a:t>
            </a:r>
          </a:p>
          <a:p>
            <a:pPr marL="1371600" lvl="3" indent="0">
              <a:lnSpc>
                <a:spcPct val="100000"/>
              </a:lnSpc>
              <a:buNone/>
            </a:pPr>
            <a:r>
              <a:rPr lang="en-US" altLang="zh-CN" sz="2000" dirty="0"/>
              <a:t>1. </a:t>
            </a:r>
            <a:r>
              <a:rPr lang="zh-CN" altLang="en-US" sz="2000" dirty="0"/>
              <a:t>模式匹配</a:t>
            </a:r>
          </a:p>
          <a:p>
            <a:pPr lvl="4">
              <a:lnSpc>
                <a:spcPct val="100000"/>
              </a:lnSpc>
            </a:pPr>
            <a:r>
              <a:rPr lang="zh-CN" altLang="en-US" sz="2000" dirty="0"/>
              <a:t>将收集到的信息与已知的网络入侵和系统误用</a:t>
            </a:r>
            <a:r>
              <a:rPr lang="zh-CN" altLang="en-US" sz="2000" dirty="0">
                <a:solidFill>
                  <a:srgbClr val="0070C0"/>
                </a:solidFill>
              </a:rPr>
              <a:t>模式数据库</a:t>
            </a:r>
            <a:r>
              <a:rPr lang="zh-CN" altLang="en-US" sz="2000" dirty="0"/>
              <a:t>比较，发现违背安全策略的行为。</a:t>
            </a:r>
          </a:p>
          <a:p>
            <a:pPr lvl="4">
              <a:lnSpc>
                <a:spcPct val="100000"/>
              </a:lnSpc>
            </a:pPr>
            <a:r>
              <a:rPr lang="zh-CN" altLang="en-US" sz="2000" dirty="0"/>
              <a:t>与病毒防火墙采用的方法一样，</a:t>
            </a:r>
            <a:r>
              <a:rPr lang="zh-CN" altLang="en-US" sz="2000" dirty="0">
                <a:solidFill>
                  <a:schemeClr val="hlink"/>
                </a:solidFill>
              </a:rPr>
              <a:t>检测准确率和效率都相当高</a:t>
            </a:r>
            <a:r>
              <a:rPr lang="zh-CN" altLang="en-US" sz="2000" dirty="0"/>
              <a:t>。但需要不断的</a:t>
            </a:r>
            <a:r>
              <a:rPr lang="zh-CN" altLang="en-US" sz="2000" dirty="0">
                <a:solidFill>
                  <a:srgbClr val="FF0000"/>
                </a:solidFill>
              </a:rPr>
              <a:t>升级</a:t>
            </a:r>
            <a:r>
              <a:rPr lang="zh-CN" altLang="en-US" sz="2000" dirty="0"/>
              <a:t>以对付不断出现的黑客攻击手法，不能检测到</a:t>
            </a:r>
            <a:r>
              <a:rPr lang="zh-CN" altLang="en-US" sz="2000" dirty="0">
                <a:solidFill>
                  <a:srgbClr val="FF0000"/>
                </a:solidFill>
              </a:rPr>
              <a:t>未知</a:t>
            </a:r>
            <a:r>
              <a:rPr lang="zh-CN" altLang="en-US" sz="2000" dirty="0"/>
              <a:t>的黑客攻击手段。</a:t>
            </a:r>
          </a:p>
        </p:txBody>
      </p:sp>
      <p:graphicFrame>
        <p:nvGraphicFramePr>
          <p:cNvPr id="7" name="Object 4">
            <a:extLst>
              <a:ext uri="{FF2B5EF4-FFF2-40B4-BE49-F238E27FC236}">
                <a16:creationId xmlns="" xmlns:a16="http://schemas.microsoft.com/office/drawing/2014/main" id="{F559D9B4-058E-42E4-939C-CF8F95EB28D4}"/>
              </a:ext>
            </a:extLst>
          </p:cNvPr>
          <p:cNvGraphicFramePr>
            <a:graphicFrameLocks noChangeAspect="1"/>
          </p:cNvGraphicFramePr>
          <p:nvPr>
            <p:extLst/>
          </p:nvPr>
        </p:nvGraphicFramePr>
        <p:xfrm>
          <a:off x="877274" y="952817"/>
          <a:ext cx="7077217" cy="2000674"/>
        </p:xfrm>
        <a:graphic>
          <a:graphicData uri="http://schemas.openxmlformats.org/presentationml/2006/ole">
            <mc:AlternateContent xmlns:mc="http://schemas.openxmlformats.org/markup-compatibility/2006">
              <mc:Choice xmlns:v="urn:schemas-microsoft-com:vml" Requires="v">
                <p:oleObj spid="_x0000_s35854" name="Visio" r:id="rId3" imgW="3949544" imgH="1104761" progId="Visio.Drawing.11">
                  <p:embed/>
                </p:oleObj>
              </mc:Choice>
              <mc:Fallback>
                <p:oleObj name="Visio" r:id="rId3" imgW="3949544" imgH="1104761" progId="Visio.Drawing.11">
                  <p:embed/>
                  <p:pic>
                    <p:nvPicPr>
                      <p:cNvPr id="0" name=""/>
                      <p:cNvPicPr>
                        <a:picLocks noChangeAspect="1" noChangeArrowheads="1"/>
                      </p:cNvPicPr>
                      <p:nvPr/>
                    </p:nvPicPr>
                    <p:blipFill>
                      <a:blip r:embed="rId4"/>
                      <a:srcRect/>
                      <a:stretch>
                        <a:fillRect/>
                      </a:stretch>
                    </p:blipFill>
                    <p:spPr bwMode="auto">
                      <a:xfrm>
                        <a:off x="877274" y="952817"/>
                        <a:ext cx="7077217" cy="2000674"/>
                      </a:xfrm>
                      <a:prstGeom prst="rect">
                        <a:avLst/>
                      </a:prstGeom>
                      <a:noFill/>
                    </p:spPr>
                  </p:pic>
                </p:oleObj>
              </mc:Fallback>
            </mc:AlternateContent>
          </a:graphicData>
        </a:graphic>
      </p:graphicFrame>
      <p:sp>
        <p:nvSpPr>
          <p:cNvPr id="8" name="TextBox 54">
            <a:extLst>
              <a:ext uri="{FF2B5EF4-FFF2-40B4-BE49-F238E27FC236}">
                <a16:creationId xmlns="" xmlns:a16="http://schemas.microsoft.com/office/drawing/2014/main" id="{A0C9E7C4-E19E-4FB0-B6C2-4260C3DA3414}"/>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22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up)">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up)">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6" name="Rectangle 3">
            <a:extLst>
              <a:ext uri="{FF2B5EF4-FFF2-40B4-BE49-F238E27FC236}">
                <a16:creationId xmlns="" xmlns:a16="http://schemas.microsoft.com/office/drawing/2014/main" id="{D2AF69ED-34F7-4A32-9804-667FE248D85B}"/>
              </a:ext>
            </a:extLst>
          </p:cNvPr>
          <p:cNvSpPr>
            <a:spLocks noGrp="1" noChangeArrowheads="1"/>
          </p:cNvSpPr>
          <p:nvPr>
            <p:ph idx="1"/>
          </p:nvPr>
        </p:nvSpPr>
        <p:spPr>
          <a:xfrm>
            <a:off x="210207" y="1292772"/>
            <a:ext cx="8650014" cy="5428704"/>
          </a:xfrm>
        </p:spPr>
        <p:txBody>
          <a:bodyPr>
            <a:normAutofit/>
          </a:bodyPr>
          <a:lstStyle/>
          <a:p>
            <a:pPr marL="0" lvl="3" indent="0">
              <a:buNone/>
            </a:pPr>
            <a:r>
              <a:rPr lang="zh-CN" altLang="en-US" sz="2800" dirty="0"/>
              <a:t>（</a:t>
            </a:r>
            <a:r>
              <a:rPr lang="en-US" altLang="zh-CN" sz="2800" dirty="0"/>
              <a:t>2</a:t>
            </a:r>
            <a:r>
              <a:rPr lang="zh-CN" altLang="en-US" sz="2800" dirty="0"/>
              <a:t>）数据分析</a:t>
            </a:r>
            <a:endParaRPr lang="en-US" altLang="zh-CN" sz="2800" dirty="0"/>
          </a:p>
          <a:p>
            <a:pPr marL="0" lvl="3" indent="0">
              <a:buNone/>
            </a:pPr>
            <a:r>
              <a:rPr lang="en-US" altLang="zh-CN" sz="2800" dirty="0"/>
              <a:t>2. </a:t>
            </a:r>
            <a:r>
              <a:rPr lang="zh-CN" altLang="en-US" sz="2800" dirty="0"/>
              <a:t>统计分析</a:t>
            </a:r>
          </a:p>
          <a:p>
            <a:pPr marL="1073150" lvl="4" indent="-357188"/>
            <a:r>
              <a:rPr lang="zh-CN" altLang="en-US" sz="2800" dirty="0"/>
              <a:t>首先给系统对象（如用户、文件、目录和设备等）创建一个统计</a:t>
            </a:r>
            <a:r>
              <a:rPr lang="zh-CN" altLang="en-US" sz="2800" dirty="0">
                <a:solidFill>
                  <a:schemeClr val="folHlink"/>
                </a:solidFill>
              </a:rPr>
              <a:t>描述</a:t>
            </a:r>
            <a:r>
              <a:rPr lang="zh-CN" altLang="en-US" sz="2800" dirty="0"/>
              <a:t>，统计正常使用时的一些测量属性（如</a:t>
            </a:r>
            <a:r>
              <a:rPr lang="zh-CN" altLang="en-US" sz="2800" dirty="0">
                <a:solidFill>
                  <a:srgbClr val="00B0F0"/>
                </a:solidFill>
              </a:rPr>
              <a:t>访问次数、操作失败次数和延时</a:t>
            </a:r>
            <a:r>
              <a:rPr lang="zh-CN" altLang="en-US" sz="2800" dirty="0"/>
              <a:t>等）。</a:t>
            </a:r>
            <a:endParaRPr lang="en-US" altLang="zh-CN" sz="2800" dirty="0"/>
          </a:p>
          <a:p>
            <a:pPr marL="1073150" lvl="4" indent="-357188"/>
            <a:r>
              <a:rPr lang="zh-CN" altLang="en-US" sz="2800" dirty="0"/>
              <a:t>将属性平均值与系统的行为比较，观察值在</a:t>
            </a:r>
            <a:r>
              <a:rPr lang="zh-CN" altLang="en-US" sz="2800" dirty="0">
                <a:solidFill>
                  <a:srgbClr val="FF0000"/>
                </a:solidFill>
              </a:rPr>
              <a:t>正常值范围</a:t>
            </a:r>
            <a:r>
              <a:rPr lang="zh-CN" altLang="en-US" sz="2800" dirty="0"/>
              <a:t>之外，就认为有入侵。</a:t>
            </a:r>
          </a:p>
          <a:p>
            <a:pPr marL="1073150" lvl="4" indent="-357188"/>
            <a:r>
              <a:rPr lang="zh-CN" altLang="en-US" sz="2800" b="1" dirty="0">
                <a:solidFill>
                  <a:srgbClr val="00B0F0"/>
                </a:solidFill>
              </a:rPr>
              <a:t>优点</a:t>
            </a:r>
            <a:r>
              <a:rPr lang="zh-CN" altLang="en-US" sz="2800" dirty="0"/>
              <a:t>是可检测到</a:t>
            </a:r>
            <a:r>
              <a:rPr lang="zh-CN" altLang="en-US" sz="2800" dirty="0">
                <a:solidFill>
                  <a:srgbClr val="FF0000"/>
                </a:solidFill>
              </a:rPr>
              <a:t>未知</a:t>
            </a:r>
            <a:r>
              <a:rPr lang="zh-CN" altLang="en-US" sz="2800" dirty="0"/>
              <a:t>的入侵和更为复杂的入侵，</a:t>
            </a:r>
            <a:r>
              <a:rPr lang="zh-CN" altLang="en-US" sz="2800" b="1" dirty="0">
                <a:solidFill>
                  <a:srgbClr val="00B0F0"/>
                </a:solidFill>
              </a:rPr>
              <a:t>缺点</a:t>
            </a:r>
            <a:r>
              <a:rPr lang="zh-CN" altLang="en-US" sz="2800" dirty="0"/>
              <a:t>是</a:t>
            </a:r>
            <a:r>
              <a:rPr lang="zh-CN" altLang="en-US" sz="2800" dirty="0">
                <a:solidFill>
                  <a:srgbClr val="FF0000"/>
                </a:solidFill>
              </a:rPr>
              <a:t>误报、漏报率</a:t>
            </a:r>
            <a:r>
              <a:rPr lang="zh-CN" altLang="en-US" sz="2800" dirty="0"/>
              <a:t>高，不适应用户正常行为的突然改变。</a:t>
            </a:r>
          </a:p>
        </p:txBody>
      </p:sp>
      <p:sp>
        <p:nvSpPr>
          <p:cNvPr id="7" name="TextBox 54">
            <a:extLst>
              <a:ext uri="{FF2B5EF4-FFF2-40B4-BE49-F238E27FC236}">
                <a16:creationId xmlns="" xmlns:a16="http://schemas.microsoft.com/office/drawing/2014/main" id="{F9EE3C62-3FB2-45A4-84DC-A46CE3D372CE}"/>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0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up)">
                                      <p:cBhvr>
                                        <p:cTn id="10" dur="500"/>
                                        <p:tgtEl>
                                          <p:spTgt spid="6">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up)">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up)">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up)">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Rectangle 3">
            <a:extLst>
              <a:ext uri="{FF2B5EF4-FFF2-40B4-BE49-F238E27FC236}">
                <a16:creationId xmlns="" xmlns:a16="http://schemas.microsoft.com/office/drawing/2014/main" id="{7E78EDB0-CC33-4AD9-95BF-7CF6C15D7104}"/>
              </a:ext>
            </a:extLst>
          </p:cNvPr>
          <p:cNvSpPr>
            <a:spLocks noGrp="1" noChangeArrowheads="1"/>
          </p:cNvSpPr>
          <p:nvPr>
            <p:ph idx="1"/>
          </p:nvPr>
        </p:nvSpPr>
        <p:spPr>
          <a:xfrm>
            <a:off x="210207" y="1292772"/>
            <a:ext cx="8650014" cy="4945119"/>
          </a:xfrm>
        </p:spPr>
        <p:txBody>
          <a:bodyPr>
            <a:normAutofit/>
          </a:bodyPr>
          <a:lstStyle/>
          <a:p>
            <a:pPr marL="0" lvl="3" indent="0">
              <a:lnSpc>
                <a:spcPct val="100000"/>
              </a:lnSpc>
              <a:buNone/>
            </a:pPr>
            <a:r>
              <a:rPr lang="zh-CN" altLang="en-US" sz="2800" dirty="0"/>
              <a:t>（</a:t>
            </a:r>
            <a:r>
              <a:rPr lang="en-US" altLang="zh-CN" sz="2800" dirty="0"/>
              <a:t>2</a:t>
            </a:r>
            <a:r>
              <a:rPr lang="zh-CN" altLang="en-US" sz="2800" dirty="0"/>
              <a:t>）数据分析</a:t>
            </a:r>
            <a:endParaRPr lang="en-US" altLang="zh-CN" sz="2800" dirty="0"/>
          </a:p>
          <a:p>
            <a:pPr marL="0" lvl="3" indent="0">
              <a:lnSpc>
                <a:spcPct val="100000"/>
              </a:lnSpc>
              <a:buNone/>
            </a:pPr>
            <a:r>
              <a:rPr lang="en-US" altLang="zh-CN" sz="2800" dirty="0"/>
              <a:t>3. </a:t>
            </a:r>
            <a:r>
              <a:rPr lang="zh-CN" altLang="en-US" sz="2800" dirty="0"/>
              <a:t>完整性分析</a:t>
            </a:r>
          </a:p>
          <a:p>
            <a:pPr marL="715963" lvl="4" indent="-358775">
              <a:lnSpc>
                <a:spcPct val="100000"/>
              </a:lnSpc>
            </a:pPr>
            <a:r>
              <a:rPr lang="zh-CN" altLang="en-US" sz="2800" dirty="0"/>
              <a:t>关注某个文件或对象是否被</a:t>
            </a:r>
            <a:r>
              <a:rPr lang="zh-CN" altLang="en-US" sz="2800" dirty="0">
                <a:solidFill>
                  <a:srgbClr val="00B0F0"/>
                </a:solidFill>
              </a:rPr>
              <a:t>更改</a:t>
            </a:r>
            <a:r>
              <a:rPr lang="zh-CN" altLang="en-US" sz="2800" dirty="0"/>
              <a:t>，包括其</a:t>
            </a:r>
            <a:r>
              <a:rPr lang="zh-CN" altLang="en-US" sz="2800" dirty="0">
                <a:solidFill>
                  <a:srgbClr val="00B0F0"/>
                </a:solidFill>
              </a:rPr>
              <a:t>内容及属性</a:t>
            </a:r>
            <a:r>
              <a:rPr lang="zh-CN" altLang="en-US" sz="2800" dirty="0"/>
              <a:t>。完整性分析使用</a:t>
            </a:r>
            <a:r>
              <a:rPr lang="zh-CN" altLang="en-US" sz="2800" dirty="0">
                <a:solidFill>
                  <a:srgbClr val="0070C0"/>
                </a:solidFill>
              </a:rPr>
              <a:t>消息摘要函数</a:t>
            </a:r>
            <a:r>
              <a:rPr lang="zh-CN" altLang="en-US" sz="2800" dirty="0"/>
              <a:t>，能识别微小的变化。</a:t>
            </a:r>
          </a:p>
          <a:p>
            <a:pPr marL="715963" lvl="4" indent="-358775">
              <a:lnSpc>
                <a:spcPct val="100000"/>
              </a:lnSpc>
            </a:pPr>
            <a:r>
              <a:rPr lang="zh-CN" altLang="en-US" sz="2800" b="1" dirty="0">
                <a:solidFill>
                  <a:srgbClr val="00B0F0"/>
                </a:solidFill>
              </a:rPr>
              <a:t>优点：</a:t>
            </a:r>
            <a:r>
              <a:rPr lang="zh-CN" altLang="en-US" sz="2800" dirty="0"/>
              <a:t>不管模式匹配方法和统计分析方法能否发现入侵，只要是成功的攻击导致了文件或其它对象的任何</a:t>
            </a:r>
            <a:r>
              <a:rPr lang="zh-CN" altLang="en-US" sz="2800" dirty="0">
                <a:solidFill>
                  <a:srgbClr val="00B0F0"/>
                </a:solidFill>
              </a:rPr>
              <a:t>改变</a:t>
            </a:r>
            <a:r>
              <a:rPr lang="zh-CN" altLang="en-US" sz="2800" dirty="0"/>
              <a:t>，都能够发现。</a:t>
            </a:r>
          </a:p>
          <a:p>
            <a:pPr marL="715963" lvl="4" indent="-358775">
              <a:lnSpc>
                <a:spcPct val="100000"/>
              </a:lnSpc>
            </a:pPr>
            <a:r>
              <a:rPr lang="zh-CN" altLang="en-US" sz="2800" b="1" dirty="0">
                <a:solidFill>
                  <a:srgbClr val="00B0F0"/>
                </a:solidFill>
              </a:rPr>
              <a:t>缺点</a:t>
            </a:r>
            <a:r>
              <a:rPr lang="zh-CN" altLang="en-US" sz="2800" dirty="0"/>
              <a:t>：以批处理方式实现，不用于实时响应。</a:t>
            </a:r>
          </a:p>
        </p:txBody>
      </p:sp>
    </p:spTree>
    <p:extLst>
      <p:ext uri="{BB962C8B-B14F-4D97-AF65-F5344CB8AC3E}">
        <p14:creationId xmlns:p14="http://schemas.microsoft.com/office/powerpoint/2010/main" val="302740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up)">
                                      <p:cBhvr>
                                        <p:cTn id="7" dur="500"/>
                                        <p:tgtEl>
                                          <p:spTgt spid="9">
                                            <p:txEl>
                                              <p:pRg st="1" end="1"/>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wipe(up)">
                                      <p:cBhvr>
                                        <p:cTn id="11" dur="500"/>
                                        <p:tgtEl>
                                          <p:spTgt spid="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up)">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up)">
                                      <p:cBhvr>
                                        <p:cTn id="2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FE52DE65-10E1-4109-B555-4C965F71B149}"/>
              </a:ext>
            </a:extLst>
          </p:cNvPr>
          <p:cNvSpPr>
            <a:spLocks noGrp="1" noChangeArrowheads="1"/>
          </p:cNvSpPr>
          <p:nvPr>
            <p:ph idx="1"/>
          </p:nvPr>
        </p:nvSpPr>
        <p:spPr>
          <a:xfrm>
            <a:off x="210207" y="1779104"/>
            <a:ext cx="8650014" cy="4942372"/>
          </a:xfrm>
        </p:spPr>
        <p:txBody>
          <a:bodyPr>
            <a:normAutofit/>
          </a:bodyPr>
          <a:lstStyle/>
          <a:p>
            <a:pPr>
              <a:lnSpc>
                <a:spcPct val="140000"/>
              </a:lnSpc>
              <a:spcAft>
                <a:spcPct val="50000"/>
              </a:spcAft>
            </a:pPr>
            <a:r>
              <a:rPr lang="zh-CN" altLang="en-US" dirty="0"/>
              <a:t>异常入侵检测技术</a:t>
            </a:r>
          </a:p>
          <a:p>
            <a:pPr lvl="1">
              <a:lnSpc>
                <a:spcPct val="140000"/>
              </a:lnSpc>
              <a:spcAft>
                <a:spcPct val="50000"/>
              </a:spcAft>
            </a:pPr>
            <a:r>
              <a:rPr lang="zh-CN" altLang="en-US" dirty="0"/>
              <a:t>任何一种入侵和滥用行为通常</a:t>
            </a:r>
            <a:r>
              <a:rPr lang="zh-CN" altLang="en-US" dirty="0">
                <a:solidFill>
                  <a:srgbClr val="FF0000"/>
                </a:solidFill>
              </a:rPr>
              <a:t>与正常的行为存在严重的差异</a:t>
            </a:r>
            <a:r>
              <a:rPr lang="zh-CN" altLang="en-US" dirty="0"/>
              <a:t>，通过检查出这些差异就可以检查出入侵。 </a:t>
            </a:r>
          </a:p>
          <a:p>
            <a:pPr lvl="2">
              <a:lnSpc>
                <a:spcPct val="140000"/>
              </a:lnSpc>
              <a:spcAft>
                <a:spcPct val="50000"/>
              </a:spcAft>
            </a:pPr>
            <a:r>
              <a:rPr lang="zh-CN" altLang="en-US" dirty="0"/>
              <a:t>这种方法主要是建立计算机系统中</a:t>
            </a:r>
            <a:r>
              <a:rPr lang="zh-CN" altLang="en-US" dirty="0">
                <a:solidFill>
                  <a:srgbClr val="0000FF"/>
                </a:solidFill>
              </a:rPr>
              <a:t>正常行为的模式库</a:t>
            </a:r>
            <a:r>
              <a:rPr lang="zh-CN" altLang="en-US" dirty="0"/>
              <a:t>，然后根据收集到的信息数据，通过某种方法，看是否存在重大偏差，如果偏差在规定范围之外，则认为发生了入侵行为，否则视为正常。 </a:t>
            </a:r>
            <a:endParaRPr lang="en-US" altLang="zh-CN" dirty="0"/>
          </a:p>
          <a:p>
            <a:pPr marL="357188" lvl="1" indent="-357188">
              <a:lnSpc>
                <a:spcPct val="140000"/>
              </a:lnSpc>
              <a:spcAft>
                <a:spcPct val="50000"/>
              </a:spcAft>
            </a:pPr>
            <a:r>
              <a:rPr lang="zh-CN" altLang="en-US" dirty="0"/>
              <a:t>异常检测中常用的方法有：</a:t>
            </a:r>
            <a:r>
              <a:rPr lang="zh-CN" altLang="en-US" dirty="0">
                <a:solidFill>
                  <a:srgbClr val="00B0F0"/>
                </a:solidFill>
              </a:rPr>
              <a:t>量化分析、</a:t>
            </a:r>
            <a:r>
              <a:rPr lang="zh-CN" altLang="en-US" dirty="0" smtClean="0">
                <a:solidFill>
                  <a:srgbClr val="00B0F0"/>
                </a:solidFill>
              </a:rPr>
              <a:t>统计分析、神经网络、机器学习、数据挖掘。</a:t>
            </a:r>
            <a:endParaRPr lang="zh-CN" altLang="en-US" dirty="0"/>
          </a:p>
        </p:txBody>
      </p:sp>
      <p:sp>
        <p:nvSpPr>
          <p:cNvPr id="3" name="文本框 2">
            <a:extLst>
              <a:ext uri="{FF2B5EF4-FFF2-40B4-BE49-F238E27FC236}">
                <a16:creationId xmlns="" xmlns:a16="http://schemas.microsoft.com/office/drawing/2014/main" id="{ED78FA98-DE42-4C60-B4DE-6DD530CCC03D}"/>
              </a:ext>
            </a:extLst>
          </p:cNvPr>
          <p:cNvSpPr txBox="1"/>
          <p:nvPr/>
        </p:nvSpPr>
        <p:spPr>
          <a:xfrm>
            <a:off x="331028" y="1037959"/>
            <a:ext cx="4333461"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solidFill>
                  <a:srgbClr val="00B0F0"/>
                </a:solidFill>
                <a:latin typeface="微软雅黑" panose="020B0503020204020204" pitchFamily="34" charset="-122"/>
                <a:ea typeface="微软雅黑" panose="020B0503020204020204" pitchFamily="34" charset="-122"/>
              </a:rPr>
              <a:t>入侵检测方法</a:t>
            </a:r>
          </a:p>
        </p:txBody>
      </p:sp>
    </p:spTree>
    <p:extLst>
      <p:ext uri="{BB962C8B-B14F-4D97-AF65-F5344CB8AC3E}">
        <p14:creationId xmlns:p14="http://schemas.microsoft.com/office/powerpoint/2010/main" val="342541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225FB655-1074-4D35-8531-1A60839B2136}"/>
              </a:ext>
            </a:extLst>
          </p:cNvPr>
          <p:cNvSpPr>
            <a:spLocks noGrp="1" noChangeArrowheads="1"/>
          </p:cNvSpPr>
          <p:nvPr>
            <p:ph idx="1"/>
          </p:nvPr>
        </p:nvSpPr>
        <p:spPr>
          <a:xfrm>
            <a:off x="199226" y="933018"/>
            <a:ext cx="8650014" cy="5758640"/>
          </a:xfrm>
        </p:spPr>
        <p:txBody>
          <a:bodyPr>
            <a:normAutofit fontScale="92500" lnSpcReduction="10000"/>
          </a:bodyPr>
          <a:lstStyle/>
          <a:p>
            <a:pPr>
              <a:lnSpc>
                <a:spcPct val="140000"/>
              </a:lnSpc>
              <a:spcBef>
                <a:spcPts val="0"/>
              </a:spcBef>
              <a:spcAft>
                <a:spcPts val="0"/>
              </a:spcAft>
            </a:pPr>
            <a:r>
              <a:rPr lang="zh-CN" altLang="en-US" dirty="0"/>
              <a:t>误用入侵检测 </a:t>
            </a:r>
          </a:p>
          <a:p>
            <a:pPr lvl="1">
              <a:lnSpc>
                <a:spcPct val="140000"/>
              </a:lnSpc>
              <a:spcBef>
                <a:spcPts val="0"/>
              </a:spcBef>
              <a:spcAft>
                <a:spcPts val="0"/>
              </a:spcAft>
            </a:pPr>
            <a:r>
              <a:rPr lang="zh-CN" altLang="en-US" dirty="0"/>
              <a:t>收集非正常操作的行为特征，建立相关的特征库，即</a:t>
            </a:r>
            <a:r>
              <a:rPr lang="zh-CN" altLang="en-US" b="1" dirty="0">
                <a:solidFill>
                  <a:srgbClr val="FF0000"/>
                </a:solidFill>
              </a:rPr>
              <a:t>专家知识库。</a:t>
            </a:r>
            <a:r>
              <a:rPr lang="zh-CN" altLang="en-US" dirty="0"/>
              <a:t>通过监测用户的或系统行为，将收集到的数据与预先确定的特征知识库里的各种攻击</a:t>
            </a:r>
            <a:r>
              <a:rPr lang="zh-CN" altLang="en-US" dirty="0">
                <a:solidFill>
                  <a:srgbClr val="FF0000"/>
                </a:solidFill>
              </a:rPr>
              <a:t>模式</a:t>
            </a:r>
            <a:r>
              <a:rPr lang="zh-CN" altLang="en-US" dirty="0"/>
              <a:t>进行</a:t>
            </a:r>
            <a:r>
              <a:rPr lang="zh-CN" altLang="en-US" dirty="0">
                <a:solidFill>
                  <a:srgbClr val="FF0000"/>
                </a:solidFill>
              </a:rPr>
              <a:t>比较</a:t>
            </a:r>
            <a:r>
              <a:rPr lang="zh-CN" altLang="en-US" dirty="0"/>
              <a:t>，如果能够匹配，则判断有攻击，系统就认为这种行为是入侵。</a:t>
            </a:r>
          </a:p>
          <a:p>
            <a:pPr lvl="1">
              <a:lnSpc>
                <a:spcPct val="140000"/>
              </a:lnSpc>
              <a:spcBef>
                <a:spcPts val="0"/>
              </a:spcBef>
              <a:spcAft>
                <a:spcPts val="0"/>
              </a:spcAft>
            </a:pPr>
            <a:r>
              <a:rPr lang="zh-CN" altLang="en-US" dirty="0"/>
              <a:t>误用检测能</a:t>
            </a:r>
            <a:r>
              <a:rPr lang="zh-CN" altLang="en-US" b="1" dirty="0">
                <a:solidFill>
                  <a:srgbClr val="FF0000"/>
                </a:solidFill>
              </a:rPr>
              <a:t>迅速发现已知的攻击</a:t>
            </a:r>
            <a:r>
              <a:rPr lang="zh-CN" altLang="en-US" dirty="0"/>
              <a:t>，并指出攻击的类型，便于采取应对措施；同时用户可以根据自身情况选择所要监控的事件类型和数量。</a:t>
            </a:r>
            <a:endParaRPr lang="en-US" altLang="zh-CN" dirty="0"/>
          </a:p>
          <a:p>
            <a:pPr lvl="1">
              <a:lnSpc>
                <a:spcPct val="140000"/>
              </a:lnSpc>
              <a:spcBef>
                <a:spcPts val="0"/>
              </a:spcBef>
              <a:spcAft>
                <a:spcPts val="0"/>
              </a:spcAft>
            </a:pPr>
            <a:r>
              <a:rPr lang="zh-CN" altLang="en-US" dirty="0"/>
              <a:t>其缺点也是显而易见的：由于依赖误用模式库，它只能检测数据库中己有的攻击，</a:t>
            </a:r>
            <a:r>
              <a:rPr lang="zh-CN" altLang="en-US" b="1" dirty="0">
                <a:solidFill>
                  <a:srgbClr val="FF0000"/>
                </a:solidFill>
              </a:rPr>
              <a:t>对未知的攻击无能为力。</a:t>
            </a:r>
          </a:p>
          <a:p>
            <a:pPr lvl="1">
              <a:lnSpc>
                <a:spcPct val="140000"/>
              </a:lnSpc>
              <a:spcBef>
                <a:spcPts val="0"/>
              </a:spcBef>
              <a:spcAft>
                <a:spcPts val="0"/>
              </a:spcAft>
            </a:pPr>
            <a:r>
              <a:rPr lang="zh-CN" altLang="en-US" dirty="0"/>
              <a:t>误用检测中常用的方法有：基于条件概率、专家系统和状态迁移法的误用入侵检测等。</a:t>
            </a:r>
          </a:p>
        </p:txBody>
      </p:sp>
    </p:spTree>
    <p:extLst>
      <p:ext uri="{BB962C8B-B14F-4D97-AF65-F5344CB8AC3E}">
        <p14:creationId xmlns:p14="http://schemas.microsoft.com/office/powerpoint/2010/main" val="380996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292071A9-908F-45CA-9DBA-878298720DD1}"/>
              </a:ext>
            </a:extLst>
          </p:cNvPr>
          <p:cNvSpPr>
            <a:spLocks noGrp="1" noChangeArrowheads="1"/>
          </p:cNvSpPr>
          <p:nvPr>
            <p:ph idx="1"/>
          </p:nvPr>
        </p:nvSpPr>
        <p:spPr>
          <a:xfrm>
            <a:off x="199226" y="1694985"/>
            <a:ext cx="8650014" cy="5040352"/>
          </a:xfrm>
        </p:spPr>
        <p:txBody>
          <a:bodyPr>
            <a:noAutofit/>
          </a:bodyPr>
          <a:lstStyle/>
          <a:p>
            <a:pPr marL="0" lvl="1" indent="0" algn="just">
              <a:lnSpc>
                <a:spcPct val="100000"/>
              </a:lnSpc>
              <a:spcAft>
                <a:spcPct val="25000"/>
              </a:spcAft>
              <a:buNone/>
            </a:pPr>
            <a:r>
              <a:rPr lang="en-US" altLang="zh-CN" sz="2800" b="1" dirty="0">
                <a:solidFill>
                  <a:srgbClr val="00B0F0"/>
                </a:solidFill>
              </a:rPr>
              <a:t>1. </a:t>
            </a:r>
            <a:r>
              <a:rPr lang="zh-CN" altLang="en-US" sz="2800" b="1" dirty="0">
                <a:solidFill>
                  <a:srgbClr val="00B0F0"/>
                </a:solidFill>
              </a:rPr>
              <a:t>基于主机的入侵检测系统（</a:t>
            </a:r>
            <a:r>
              <a:rPr lang="en-US" altLang="zh-CN" sz="2800" b="1" dirty="0">
                <a:solidFill>
                  <a:srgbClr val="00B0F0"/>
                </a:solidFill>
              </a:rPr>
              <a:t>HIDS</a:t>
            </a:r>
            <a:r>
              <a:rPr lang="zh-CN" altLang="en-US" sz="2800" b="1" dirty="0">
                <a:solidFill>
                  <a:srgbClr val="00B0F0"/>
                </a:solidFill>
              </a:rPr>
              <a:t>） </a:t>
            </a:r>
          </a:p>
          <a:p>
            <a:pPr marL="715963" lvl="2" indent="-358775" algn="just">
              <a:lnSpc>
                <a:spcPct val="100000"/>
              </a:lnSpc>
              <a:spcAft>
                <a:spcPct val="25000"/>
              </a:spcAft>
            </a:pPr>
            <a:r>
              <a:rPr lang="zh-CN" altLang="en-US" dirty="0"/>
              <a:t>安装在需要重点检测的</a:t>
            </a:r>
            <a:r>
              <a:rPr lang="zh-CN" altLang="en-US" dirty="0">
                <a:solidFill>
                  <a:srgbClr val="0070C0"/>
                </a:solidFill>
              </a:rPr>
              <a:t>主机</a:t>
            </a:r>
            <a:r>
              <a:rPr lang="zh-CN" altLang="en-US" dirty="0"/>
              <a:t>之上，对主机网络的实时连接、系统审计日志进行智能分析和判断。</a:t>
            </a:r>
          </a:p>
          <a:p>
            <a:pPr marL="0" lvl="1" indent="0" algn="just">
              <a:lnSpc>
                <a:spcPct val="100000"/>
              </a:lnSpc>
              <a:spcAft>
                <a:spcPct val="25000"/>
              </a:spcAft>
              <a:buNone/>
            </a:pPr>
            <a:r>
              <a:rPr lang="en-US" altLang="zh-CN" sz="2800" b="1" dirty="0">
                <a:solidFill>
                  <a:srgbClr val="00B0F0"/>
                </a:solidFill>
              </a:rPr>
              <a:t>2. </a:t>
            </a:r>
            <a:r>
              <a:rPr lang="zh-CN" altLang="en-US" sz="2800" b="1" dirty="0">
                <a:solidFill>
                  <a:srgbClr val="00B0F0"/>
                </a:solidFill>
              </a:rPr>
              <a:t>基于网络的入侵检测系统（</a:t>
            </a:r>
            <a:r>
              <a:rPr lang="en-US" altLang="zh-CN" sz="2800" b="1" dirty="0">
                <a:solidFill>
                  <a:srgbClr val="00B0F0"/>
                </a:solidFill>
              </a:rPr>
              <a:t>NIDS</a:t>
            </a:r>
            <a:r>
              <a:rPr lang="zh-CN" altLang="en-US" sz="2800" b="1" dirty="0">
                <a:solidFill>
                  <a:srgbClr val="00B0F0"/>
                </a:solidFill>
              </a:rPr>
              <a:t>）</a:t>
            </a:r>
          </a:p>
          <a:p>
            <a:pPr marL="715963" lvl="2" indent="-358775" algn="just">
              <a:lnSpc>
                <a:spcPct val="100000"/>
              </a:lnSpc>
              <a:spcAft>
                <a:spcPct val="25000"/>
              </a:spcAft>
            </a:pPr>
            <a:r>
              <a:rPr lang="zh-CN" altLang="en-US" dirty="0"/>
              <a:t>主要研究对象是网络上传输的</a:t>
            </a:r>
            <a:r>
              <a:rPr lang="zh-CN" altLang="en-US" dirty="0">
                <a:solidFill>
                  <a:srgbClr val="0070C0"/>
                </a:solidFill>
              </a:rPr>
              <a:t>信息包</a:t>
            </a:r>
            <a:r>
              <a:rPr lang="zh-CN" altLang="en-US" dirty="0"/>
              <a:t>。</a:t>
            </a:r>
            <a:endParaRPr lang="en-US" altLang="zh-CN" dirty="0"/>
          </a:p>
          <a:p>
            <a:pPr marL="715963" lvl="2" indent="-358775" algn="just">
              <a:lnSpc>
                <a:spcPct val="100000"/>
              </a:lnSpc>
              <a:spcAft>
                <a:spcPct val="25000"/>
              </a:spcAft>
            </a:pPr>
            <a:r>
              <a:rPr lang="zh-CN" altLang="en-US" dirty="0"/>
              <a:t>利用</a:t>
            </a:r>
            <a:r>
              <a:rPr lang="zh-CN" altLang="en-US" dirty="0">
                <a:solidFill>
                  <a:srgbClr val="0070C0"/>
                </a:solidFill>
              </a:rPr>
              <a:t>网络侦听技术</a:t>
            </a:r>
            <a:r>
              <a:rPr lang="zh-CN" altLang="en-US" dirty="0"/>
              <a:t>，对网络上的数据流进行</a:t>
            </a:r>
            <a:r>
              <a:rPr lang="zh-CN" altLang="en-US" dirty="0">
                <a:solidFill>
                  <a:srgbClr val="0070C0"/>
                </a:solidFill>
              </a:rPr>
              <a:t>捕捉和分析</a:t>
            </a:r>
            <a:r>
              <a:rPr lang="zh-CN" altLang="en-US" dirty="0"/>
              <a:t>，从而判断是否存在入侵。</a:t>
            </a:r>
            <a:endParaRPr lang="en-US" altLang="zh-CN" dirty="0"/>
          </a:p>
          <a:p>
            <a:pPr marL="715963" lvl="2" indent="-358775" algn="just">
              <a:lnSpc>
                <a:spcPct val="100000"/>
              </a:lnSpc>
              <a:spcAft>
                <a:spcPct val="25000"/>
              </a:spcAft>
            </a:pPr>
            <a:r>
              <a:rPr lang="zh-CN" altLang="en-US" dirty="0"/>
              <a:t>优点：</a:t>
            </a:r>
            <a:endParaRPr lang="en-US" altLang="zh-CN" dirty="0"/>
          </a:p>
          <a:p>
            <a:pPr marL="1717675" lvl="2" indent="-457200" algn="just">
              <a:lnSpc>
                <a:spcPct val="100000"/>
              </a:lnSpc>
              <a:spcAft>
                <a:spcPct val="25000"/>
              </a:spcAft>
              <a:buFont typeface="+mj-lt"/>
              <a:buAutoNum type="arabicPeriod"/>
            </a:pPr>
            <a:r>
              <a:rPr lang="zh-CN" altLang="en-US" dirty="0"/>
              <a:t>基于网络的</a:t>
            </a:r>
            <a:r>
              <a:rPr lang="en-US" altLang="zh-CN" dirty="0"/>
              <a:t>IDS</a:t>
            </a:r>
            <a:r>
              <a:rPr lang="zh-CN" altLang="en-US" dirty="0">
                <a:solidFill>
                  <a:srgbClr val="0070C0"/>
                </a:solidFill>
              </a:rPr>
              <a:t>成本低</a:t>
            </a:r>
            <a:r>
              <a:rPr lang="zh-CN" altLang="en-US" dirty="0"/>
              <a:t>，只需要在网络的关键点进行部署。</a:t>
            </a:r>
            <a:endParaRPr lang="en-US" altLang="zh-CN" dirty="0"/>
          </a:p>
          <a:p>
            <a:pPr marL="1717675" lvl="2" indent="-457200" algn="just">
              <a:lnSpc>
                <a:spcPct val="100000"/>
              </a:lnSpc>
              <a:spcAft>
                <a:spcPct val="25000"/>
              </a:spcAft>
              <a:buFont typeface="+mj-lt"/>
              <a:buAutoNum type="arabicPeriod"/>
            </a:pPr>
            <a:r>
              <a:rPr lang="zh-CN" altLang="en-US" dirty="0"/>
              <a:t>对</a:t>
            </a:r>
            <a:r>
              <a:rPr lang="zh-CN" altLang="en-US" dirty="0">
                <a:solidFill>
                  <a:srgbClr val="0070C0"/>
                </a:solidFill>
              </a:rPr>
              <a:t>基于协议的入侵</a:t>
            </a:r>
            <a:r>
              <a:rPr lang="zh-CN" altLang="en-US" dirty="0"/>
              <a:t>有很好的防范作用。</a:t>
            </a:r>
            <a:endParaRPr lang="en-US" altLang="zh-CN" dirty="0"/>
          </a:p>
          <a:p>
            <a:pPr marL="1717675" lvl="2" indent="-457200" algn="just">
              <a:lnSpc>
                <a:spcPct val="100000"/>
              </a:lnSpc>
              <a:spcAft>
                <a:spcPct val="25000"/>
              </a:spcAft>
              <a:buFont typeface="+mj-lt"/>
              <a:buAutoNum type="arabicPeriod"/>
            </a:pPr>
            <a:r>
              <a:rPr lang="zh-CN" altLang="en-US" dirty="0"/>
              <a:t>对攻击进行</a:t>
            </a:r>
            <a:r>
              <a:rPr lang="zh-CN" altLang="en-US" dirty="0">
                <a:solidFill>
                  <a:srgbClr val="0070C0"/>
                </a:solidFill>
              </a:rPr>
              <a:t>实时</a:t>
            </a:r>
            <a:r>
              <a:rPr lang="zh-CN" altLang="en-US" dirty="0"/>
              <a:t>响应，与主机的操作系统无关。</a:t>
            </a:r>
          </a:p>
        </p:txBody>
      </p:sp>
      <p:sp>
        <p:nvSpPr>
          <p:cNvPr id="8" name="矩形 7">
            <a:extLst>
              <a:ext uri="{FF2B5EF4-FFF2-40B4-BE49-F238E27FC236}">
                <a16:creationId xmlns="" xmlns:a16="http://schemas.microsoft.com/office/drawing/2014/main" id="{D8F6DC33-DD44-437F-B36F-F007283DF041}"/>
              </a:ext>
            </a:extLst>
          </p:cNvPr>
          <p:cNvSpPr/>
          <p:nvPr/>
        </p:nvSpPr>
        <p:spPr>
          <a:xfrm>
            <a:off x="199226" y="978564"/>
            <a:ext cx="3786614"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入侵检测系统的分类 </a:t>
            </a:r>
          </a:p>
        </p:txBody>
      </p:sp>
    </p:spTree>
    <p:extLst>
      <p:ext uri="{BB962C8B-B14F-4D97-AF65-F5344CB8AC3E}">
        <p14:creationId xmlns:p14="http://schemas.microsoft.com/office/powerpoint/2010/main" val="8436576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up)">
                                      <p:cBhvr>
                                        <p:cTn id="20" dur="500"/>
                                        <p:tgtEl>
                                          <p:spTgt spid="6">
                                            <p:txEl>
                                              <p:pRg st="3" end="3"/>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up)">
                                      <p:cBhvr>
                                        <p:cTn id="24" dur="50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up)">
                                      <p:cBhvr>
                                        <p:cTn id="29" dur="500"/>
                                        <p:tgtEl>
                                          <p:spTgt spid="6">
                                            <p:txEl>
                                              <p:pRg st="5" end="5"/>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up)">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wipe(up)">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wipe(up)">
                                      <p:cBhvr>
                                        <p:cTn id="4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4F9ADD46-07CC-430B-A580-015E6FD94992}"/>
              </a:ext>
            </a:extLst>
          </p:cNvPr>
          <p:cNvSpPr>
            <a:spLocks noGrp="1" noChangeArrowheads="1"/>
          </p:cNvSpPr>
          <p:nvPr>
            <p:ph idx="1"/>
          </p:nvPr>
        </p:nvSpPr>
        <p:spPr>
          <a:xfrm>
            <a:off x="210207" y="1292772"/>
            <a:ext cx="8650014" cy="5428704"/>
          </a:xfrm>
        </p:spPr>
        <p:txBody>
          <a:bodyPr>
            <a:normAutofit/>
          </a:bodyPr>
          <a:lstStyle/>
          <a:p>
            <a:pPr marL="457200" lvl="1" indent="0">
              <a:lnSpc>
                <a:spcPct val="130000"/>
              </a:lnSpc>
              <a:spcAft>
                <a:spcPct val="30000"/>
              </a:spcAft>
              <a:buNone/>
            </a:pPr>
            <a:r>
              <a:rPr lang="en-US" altLang="zh-CN" sz="2800" b="1" dirty="0">
                <a:solidFill>
                  <a:srgbClr val="00B0F0"/>
                </a:solidFill>
              </a:rPr>
              <a:t>3. </a:t>
            </a:r>
            <a:r>
              <a:rPr lang="zh-CN" altLang="en-US" sz="2800" b="1" dirty="0">
                <a:solidFill>
                  <a:srgbClr val="00B0F0"/>
                </a:solidFill>
              </a:rPr>
              <a:t>分布式入侵检测系统（</a:t>
            </a:r>
            <a:r>
              <a:rPr lang="en-US" altLang="zh-CN" sz="2800" b="1" dirty="0">
                <a:solidFill>
                  <a:srgbClr val="00B0F0"/>
                </a:solidFill>
              </a:rPr>
              <a:t>DIDS</a:t>
            </a:r>
            <a:r>
              <a:rPr lang="zh-CN" altLang="en-US" sz="2800" b="1" dirty="0">
                <a:solidFill>
                  <a:srgbClr val="00B0F0"/>
                </a:solidFill>
              </a:rPr>
              <a:t>）</a:t>
            </a:r>
          </a:p>
          <a:p>
            <a:pPr lvl="2">
              <a:lnSpc>
                <a:spcPct val="130000"/>
              </a:lnSpc>
              <a:spcAft>
                <a:spcPct val="30000"/>
              </a:spcAft>
            </a:pPr>
            <a:r>
              <a:rPr lang="en-US" altLang="zh-CN" sz="2400" dirty="0" smtClean="0"/>
              <a:t>NIDS</a:t>
            </a:r>
            <a:r>
              <a:rPr lang="zh-CN" altLang="en-US" sz="2400" dirty="0"/>
              <a:t>作为传感器放置在网络的各个地方，并向中央管理平台汇报情况。 </a:t>
            </a:r>
          </a:p>
          <a:p>
            <a:pPr lvl="2">
              <a:lnSpc>
                <a:spcPct val="130000"/>
              </a:lnSpc>
              <a:spcAft>
                <a:spcPct val="30000"/>
              </a:spcAft>
            </a:pPr>
            <a:r>
              <a:rPr lang="zh-CN" altLang="en-US" sz="2400" dirty="0"/>
              <a:t>对</a:t>
            </a:r>
            <a:r>
              <a:rPr lang="en-US" altLang="zh-CN" sz="2400" dirty="0"/>
              <a:t>DIDS</a:t>
            </a:r>
            <a:r>
              <a:rPr lang="zh-CN" altLang="en-US" sz="2400" dirty="0"/>
              <a:t>来说，传感器可以使用</a:t>
            </a:r>
            <a:r>
              <a:rPr lang="en-US" altLang="zh-CN" sz="2400" dirty="0"/>
              <a:t>NIDS</a:t>
            </a:r>
            <a:r>
              <a:rPr lang="zh-CN" altLang="en-US" sz="2400" dirty="0"/>
              <a:t>、</a:t>
            </a:r>
            <a:r>
              <a:rPr lang="en-US" altLang="zh-CN" sz="2400" dirty="0"/>
              <a:t>HIDS</a:t>
            </a:r>
            <a:r>
              <a:rPr lang="zh-CN" altLang="en-US" sz="2400" dirty="0"/>
              <a:t>，或者同时</a:t>
            </a:r>
            <a:r>
              <a:rPr lang="zh-CN" altLang="en-US" sz="2400" dirty="0" smtClean="0"/>
              <a:t>使用。</a:t>
            </a:r>
            <a:endParaRPr lang="zh-CN" altLang="en-US" sz="2400" dirty="0"/>
          </a:p>
        </p:txBody>
      </p:sp>
    </p:spTree>
    <p:extLst>
      <p:ext uri="{BB962C8B-B14F-4D97-AF65-F5344CB8AC3E}">
        <p14:creationId xmlns:p14="http://schemas.microsoft.com/office/powerpoint/2010/main" val="895648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a:extLst>
              <a:ext uri="{FF2B5EF4-FFF2-40B4-BE49-F238E27FC236}">
                <a16:creationId xmlns="" xmlns:a16="http://schemas.microsoft.com/office/drawing/2014/main" id="{D180A030-2566-4329-BC1E-D80BD931D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48928"/>
            <a:ext cx="9144000" cy="505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内容占位符 2">
            <a:extLst>
              <a:ext uri="{FF2B5EF4-FFF2-40B4-BE49-F238E27FC236}">
                <a16:creationId xmlns="" xmlns:a16="http://schemas.microsoft.com/office/drawing/2014/main" id="{6C279B8E-E530-4DCA-AD82-55FFEAAB031B}"/>
              </a:ext>
            </a:extLst>
          </p:cNvPr>
          <p:cNvSpPr>
            <a:spLocks noGrp="1"/>
          </p:cNvSpPr>
          <p:nvPr>
            <p:ph idx="1"/>
          </p:nvPr>
        </p:nvSpPr>
        <p:spPr>
          <a:xfrm>
            <a:off x="482412" y="3474839"/>
            <a:ext cx="8179175" cy="2400930"/>
          </a:xfrm>
          <a:solidFill>
            <a:schemeClr val="tx1"/>
          </a:solidFill>
        </p:spPr>
        <p:txBody>
          <a:bodyPr>
            <a:normAutofit fontScale="85000" lnSpcReduction="10000"/>
          </a:bodyPr>
          <a:lstStyle/>
          <a:p>
            <a:pPr marL="0" indent="0" algn="just">
              <a:lnSpc>
                <a:spcPct val="110000"/>
              </a:lnSpc>
              <a:buNone/>
              <a:defRPr/>
            </a:pPr>
            <a:r>
              <a:rPr lang="en-US" altLang="zh-CN" b="1" dirty="0">
                <a:solidFill>
                  <a:srgbClr val="FF0000"/>
                </a:solidFill>
              </a:rPr>
              <a:t>2011</a:t>
            </a:r>
            <a:r>
              <a:rPr lang="zh-CN" altLang="en-US" b="1" dirty="0">
                <a:solidFill>
                  <a:srgbClr val="FF0000"/>
                </a:solidFill>
              </a:rPr>
              <a:t>年</a:t>
            </a:r>
            <a:r>
              <a:rPr lang="en-US" altLang="zh-CN" b="1" dirty="0">
                <a:solidFill>
                  <a:srgbClr val="FF0000"/>
                </a:solidFill>
              </a:rPr>
              <a:t>8</a:t>
            </a:r>
            <a:r>
              <a:rPr lang="zh-CN" altLang="en-US" b="1" dirty="0">
                <a:solidFill>
                  <a:srgbClr val="FF0000"/>
                </a:solidFill>
              </a:rPr>
              <a:t>月</a:t>
            </a:r>
            <a:r>
              <a:rPr lang="en-US" altLang="zh-CN" b="1" dirty="0">
                <a:solidFill>
                  <a:srgbClr val="FF0000"/>
                </a:solidFill>
              </a:rPr>
              <a:t>29</a:t>
            </a:r>
            <a:r>
              <a:rPr lang="zh-CN" altLang="en-US" b="1" dirty="0">
                <a:solidFill>
                  <a:srgbClr val="FF0000"/>
                </a:solidFill>
              </a:rPr>
              <a:t>日，最高人民法院和最高人民检察院联合发布</a:t>
            </a:r>
            <a:r>
              <a:rPr lang="en-US" altLang="zh-CN" b="1" dirty="0">
                <a:solidFill>
                  <a:srgbClr val="FF0000"/>
                </a:solidFill>
              </a:rPr>
              <a:t>《</a:t>
            </a:r>
            <a:r>
              <a:rPr lang="zh-CN" altLang="en-US" b="1" dirty="0">
                <a:solidFill>
                  <a:srgbClr val="FF0000"/>
                </a:solidFill>
              </a:rPr>
              <a:t>关于办理危害计算机信息系统安全刑事案件应用法律若干问题的解释</a:t>
            </a:r>
            <a:r>
              <a:rPr lang="en-US" altLang="zh-CN" b="1" dirty="0">
                <a:solidFill>
                  <a:srgbClr val="FF0000"/>
                </a:solidFill>
              </a:rPr>
              <a:t>》</a:t>
            </a:r>
            <a:r>
              <a:rPr lang="zh-CN" altLang="en-US" b="1" dirty="0">
                <a:solidFill>
                  <a:srgbClr val="FF0000"/>
                </a:solidFill>
              </a:rPr>
              <a:t>。该司法解释规定，黑客非法获取支付结算、证券交易、期货交易等网络金融服务的账号、口令、密码等信息</a:t>
            </a:r>
            <a:r>
              <a:rPr lang="en-US" altLang="zh-CN" b="1" dirty="0">
                <a:solidFill>
                  <a:srgbClr val="FF0000"/>
                </a:solidFill>
              </a:rPr>
              <a:t>10</a:t>
            </a:r>
            <a:r>
              <a:rPr lang="zh-CN" altLang="en-US" b="1" dirty="0">
                <a:solidFill>
                  <a:srgbClr val="FF0000"/>
                </a:solidFill>
              </a:rPr>
              <a:t>组以上，可处</a:t>
            </a:r>
            <a:r>
              <a:rPr lang="en-US" altLang="zh-CN" b="1" dirty="0">
                <a:solidFill>
                  <a:srgbClr val="FF0000"/>
                </a:solidFill>
              </a:rPr>
              <a:t>3</a:t>
            </a:r>
            <a:r>
              <a:rPr lang="zh-CN" altLang="en-US" b="1" dirty="0">
                <a:solidFill>
                  <a:srgbClr val="FF0000"/>
                </a:solidFill>
              </a:rPr>
              <a:t>年以下有期徒刑等刑罚，获取上述信息</a:t>
            </a:r>
            <a:r>
              <a:rPr lang="en-US" altLang="zh-CN" b="1" dirty="0">
                <a:solidFill>
                  <a:srgbClr val="FF0000"/>
                </a:solidFill>
              </a:rPr>
              <a:t>50</a:t>
            </a:r>
            <a:r>
              <a:rPr lang="zh-CN" altLang="en-US" b="1" dirty="0">
                <a:solidFill>
                  <a:srgbClr val="FF0000"/>
                </a:solidFill>
              </a:rPr>
              <a:t>组以上的，处</a:t>
            </a:r>
            <a:r>
              <a:rPr lang="en-US" altLang="zh-CN" b="1" dirty="0">
                <a:solidFill>
                  <a:srgbClr val="FF0000"/>
                </a:solidFill>
              </a:rPr>
              <a:t>3</a:t>
            </a:r>
            <a:r>
              <a:rPr lang="zh-CN" altLang="en-US" b="1" dirty="0">
                <a:solidFill>
                  <a:srgbClr val="FF0000"/>
                </a:solidFill>
              </a:rPr>
              <a:t>年以上</a:t>
            </a:r>
            <a:r>
              <a:rPr lang="en-US" altLang="zh-CN" b="1" dirty="0">
                <a:solidFill>
                  <a:srgbClr val="FF0000"/>
                </a:solidFill>
              </a:rPr>
              <a:t>7</a:t>
            </a:r>
            <a:r>
              <a:rPr lang="zh-CN" altLang="en-US" b="1" dirty="0">
                <a:solidFill>
                  <a:srgbClr val="FF0000"/>
                </a:solidFill>
              </a:rPr>
              <a:t>年以下有期徒刑。</a:t>
            </a:r>
          </a:p>
        </p:txBody>
      </p:sp>
    </p:spTree>
    <p:extLst>
      <p:ext uri="{BB962C8B-B14F-4D97-AF65-F5344CB8AC3E}">
        <p14:creationId xmlns:p14="http://schemas.microsoft.com/office/powerpoint/2010/main" val="80849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1000"/>
                                        <p:tgtEl>
                                          <p:spTgt spid="5124">
                                            <p:txEl>
                                              <p:pRg st="0" end="0"/>
                                            </p:txEl>
                                          </p:spTgt>
                                        </p:tgtEl>
                                      </p:cBhvr>
                                    </p:animEffect>
                                    <p:anim calcmode="lin" valueType="num">
                                      <p:cBhvr>
                                        <p:cTn id="8" dur="10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A033B527-EE0E-437E-B13D-DA515357BDCD}"/>
              </a:ext>
            </a:extLst>
          </p:cNvPr>
          <p:cNvSpPr/>
          <p:nvPr/>
        </p:nvSpPr>
        <p:spPr>
          <a:xfrm>
            <a:off x="210207" y="886983"/>
            <a:ext cx="5155579"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典型的入侵检测系统</a:t>
            </a:r>
            <a:r>
              <a:rPr lang="en-US" altLang="zh-CN" sz="2800" dirty="0">
                <a:solidFill>
                  <a:srgbClr val="0070C0"/>
                </a:solidFill>
              </a:rPr>
              <a:t>——</a:t>
            </a:r>
            <a:r>
              <a:rPr lang="zh-CN" altLang="en-US" sz="2800" dirty="0">
                <a:solidFill>
                  <a:srgbClr val="0070C0"/>
                </a:solidFill>
              </a:rPr>
              <a:t>天眼 </a:t>
            </a:r>
          </a:p>
        </p:txBody>
      </p:sp>
      <p:sp>
        <p:nvSpPr>
          <p:cNvPr id="10" name="Rectangle 3">
            <a:extLst>
              <a:ext uri="{FF2B5EF4-FFF2-40B4-BE49-F238E27FC236}">
                <a16:creationId xmlns="" xmlns:a16="http://schemas.microsoft.com/office/drawing/2014/main" id="{93E6E3D1-A1F7-42AF-A012-224A5CA59AEB}"/>
              </a:ext>
            </a:extLst>
          </p:cNvPr>
          <p:cNvSpPr txBox="1">
            <a:spLocks noChangeArrowheads="1"/>
          </p:cNvSpPr>
          <p:nvPr/>
        </p:nvSpPr>
        <p:spPr>
          <a:xfrm>
            <a:off x="323850" y="1341438"/>
            <a:ext cx="8569325" cy="54273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600" dirty="0"/>
              <a:t>中科网威 “天眼” 网络入侵侦测系统（</a:t>
            </a:r>
            <a:r>
              <a:rPr lang="en-US" altLang="zh-CN" sz="2600" dirty="0" err="1"/>
              <a:t>Netpower</a:t>
            </a:r>
            <a:r>
              <a:rPr lang="en-US" altLang="zh-CN" sz="2600" dirty="0"/>
              <a:t> NIDS</a:t>
            </a:r>
            <a:r>
              <a:rPr lang="zh-CN" altLang="en-US" sz="2600" dirty="0"/>
              <a:t>）</a:t>
            </a:r>
          </a:p>
          <a:p>
            <a:pPr lvl="1">
              <a:lnSpc>
                <a:spcPct val="150000"/>
              </a:lnSpc>
            </a:pPr>
            <a:r>
              <a:rPr lang="en-US" altLang="zh-CN" sz="2000" dirty="0" err="1"/>
              <a:t>Netpower</a:t>
            </a:r>
            <a:r>
              <a:rPr lang="en-US" altLang="zh-CN" sz="2000" dirty="0"/>
              <a:t> NIDS</a:t>
            </a:r>
            <a:r>
              <a:rPr lang="zh-CN" altLang="en-US" sz="2000" dirty="0"/>
              <a:t>是一套以</a:t>
            </a:r>
            <a:r>
              <a:rPr lang="zh-CN" altLang="en-US" sz="2000" dirty="0">
                <a:solidFill>
                  <a:srgbClr val="00B0F0"/>
                </a:solidFill>
              </a:rPr>
              <a:t>监测网络入侵</a:t>
            </a:r>
            <a:r>
              <a:rPr lang="zh-CN" altLang="en-US" sz="2000" dirty="0"/>
              <a:t>功能为基础，集成了</a:t>
            </a:r>
            <a:r>
              <a:rPr lang="zh-CN" altLang="en-US" sz="2000" dirty="0">
                <a:solidFill>
                  <a:srgbClr val="00B0F0"/>
                </a:solidFill>
              </a:rPr>
              <a:t>在线网络入侵监测 、入侵即时处理</a:t>
            </a:r>
            <a:r>
              <a:rPr lang="zh-CN" altLang="en-US" sz="2000" dirty="0"/>
              <a:t>（即时报警、切断连接、暂停服务等）</a:t>
            </a:r>
            <a:r>
              <a:rPr lang="zh-CN" altLang="en-US" sz="2000" dirty="0">
                <a:solidFill>
                  <a:srgbClr val="00B0F0"/>
                </a:solidFill>
              </a:rPr>
              <a:t>、离线入侵分析 、入侵侦测查询 、报告生成</a:t>
            </a:r>
            <a:r>
              <a:rPr lang="zh-CN" altLang="en-US" sz="2000" dirty="0"/>
              <a:t>等多项功能的分布式计算机安全系统；</a:t>
            </a:r>
          </a:p>
          <a:p>
            <a:pPr lvl="1">
              <a:lnSpc>
                <a:spcPct val="150000"/>
              </a:lnSpc>
            </a:pPr>
            <a:r>
              <a:rPr lang="zh-CN" altLang="en-US" sz="2000" dirty="0"/>
              <a:t>每个子网有一台入侵</a:t>
            </a:r>
            <a:r>
              <a:rPr lang="zh-CN" altLang="en-US" sz="2000" dirty="0">
                <a:solidFill>
                  <a:srgbClr val="00B0F0"/>
                </a:solidFill>
              </a:rPr>
              <a:t>侦测主机</a:t>
            </a:r>
            <a:r>
              <a:rPr lang="zh-CN" altLang="en-US" sz="2000" dirty="0"/>
              <a:t>，以监视所有网络活动，一旦发现入侵则立即报警，同时</a:t>
            </a:r>
            <a:r>
              <a:rPr lang="zh-CN" altLang="en-US" sz="2000" dirty="0">
                <a:solidFill>
                  <a:srgbClr val="00B0F0"/>
                </a:solidFill>
              </a:rPr>
              <a:t>记录</a:t>
            </a:r>
            <a:r>
              <a:rPr lang="zh-CN" altLang="en-US" sz="2000" dirty="0"/>
              <a:t>入侵信息。</a:t>
            </a:r>
            <a:endParaRPr lang="en-US" altLang="zh-CN" sz="2000" dirty="0"/>
          </a:p>
          <a:p>
            <a:pPr lvl="1">
              <a:lnSpc>
                <a:spcPct val="150000"/>
              </a:lnSpc>
            </a:pPr>
            <a:r>
              <a:rPr lang="zh-CN" altLang="en-US" sz="2100" dirty="0"/>
              <a:t>该主机还运行一个移动代理程序，负责预处理</a:t>
            </a:r>
            <a:r>
              <a:rPr lang="zh-CN" altLang="en-US" sz="2100" dirty="0" smtClean="0"/>
              <a:t>原始数据记录</a:t>
            </a:r>
            <a:r>
              <a:rPr lang="zh-CN" altLang="en-US" sz="2100" dirty="0"/>
              <a:t>，并将结果、相关的系统日志和报警</a:t>
            </a:r>
            <a:r>
              <a:rPr lang="zh-CN" altLang="en-US" sz="2100" dirty="0" smtClean="0"/>
              <a:t>信息记录</a:t>
            </a:r>
            <a:r>
              <a:rPr lang="zh-CN" altLang="en-US" sz="2100" dirty="0"/>
              <a:t>传送到</a:t>
            </a:r>
            <a:r>
              <a:rPr lang="zh-CN" altLang="en-US" sz="2100" dirty="0">
                <a:solidFill>
                  <a:srgbClr val="00B0F0"/>
                </a:solidFill>
              </a:rPr>
              <a:t>中央</a:t>
            </a:r>
            <a:r>
              <a:rPr lang="zh-CN" altLang="en-US" sz="2100" dirty="0"/>
              <a:t>安全数据库；</a:t>
            </a:r>
          </a:p>
          <a:p>
            <a:pPr lvl="1">
              <a:lnSpc>
                <a:spcPct val="150000"/>
              </a:lnSpc>
            </a:pPr>
            <a:r>
              <a:rPr lang="zh-CN" altLang="en-US" sz="2000" dirty="0">
                <a:solidFill>
                  <a:srgbClr val="00B0F0"/>
                </a:solidFill>
              </a:rPr>
              <a:t>总控制台</a:t>
            </a:r>
            <a:r>
              <a:rPr lang="zh-CN" altLang="en-US" sz="2000" dirty="0"/>
              <a:t>负责管理监控机和报警处理，同时利用</a:t>
            </a:r>
            <a:r>
              <a:rPr lang="zh-CN" altLang="en-US" sz="2000" dirty="0">
                <a:solidFill>
                  <a:srgbClr val="00B0F0"/>
                </a:solidFill>
              </a:rPr>
              <a:t>中央安全数据库</a:t>
            </a:r>
            <a:r>
              <a:rPr lang="zh-CN" altLang="en-US" sz="2000" dirty="0"/>
              <a:t>对网络事件、报警信息、和入侵侦测安全策略进行</a:t>
            </a:r>
            <a:r>
              <a:rPr lang="zh-CN" altLang="en-US" sz="2000" dirty="0">
                <a:solidFill>
                  <a:srgbClr val="00B0F0"/>
                </a:solidFill>
              </a:rPr>
              <a:t>集中</a:t>
            </a:r>
            <a:r>
              <a:rPr lang="zh-CN" altLang="en-US" sz="2000" dirty="0"/>
              <a:t>管理，并利用先进的</a:t>
            </a:r>
            <a:r>
              <a:rPr lang="zh-CN" altLang="en-US" sz="2000" dirty="0">
                <a:solidFill>
                  <a:srgbClr val="00B0F0"/>
                </a:solidFill>
              </a:rPr>
              <a:t>人工智能</a:t>
            </a:r>
            <a:r>
              <a:rPr lang="zh-CN" altLang="en-US" sz="2000" dirty="0"/>
              <a:t>技术对网络入侵事件进行</a:t>
            </a:r>
            <a:r>
              <a:rPr lang="zh-CN" altLang="en-US" sz="2000" dirty="0">
                <a:solidFill>
                  <a:srgbClr val="00B0F0"/>
                </a:solidFill>
              </a:rPr>
              <a:t>离线分析</a:t>
            </a:r>
            <a:r>
              <a:rPr lang="zh-CN" altLang="en-US" sz="2000" dirty="0"/>
              <a:t>，以发现隐蔽的和复杂的网络攻击，向管理员提供关于入侵侦测的</a:t>
            </a:r>
            <a:r>
              <a:rPr lang="zh-CN" altLang="en-US" sz="2000" dirty="0">
                <a:solidFill>
                  <a:srgbClr val="00B0F0"/>
                </a:solidFill>
              </a:rPr>
              <a:t>查询和报表</a:t>
            </a:r>
            <a:r>
              <a:rPr lang="zh-CN" altLang="en-US" sz="2000" dirty="0"/>
              <a:t>服务。</a:t>
            </a:r>
            <a:endParaRPr lang="en-US" altLang="zh-CN" sz="2400" dirty="0"/>
          </a:p>
        </p:txBody>
      </p:sp>
    </p:spTree>
    <p:extLst>
      <p:ext uri="{BB962C8B-B14F-4D97-AF65-F5344CB8AC3E}">
        <p14:creationId xmlns:p14="http://schemas.microsoft.com/office/powerpoint/2010/main" val="41628243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up)">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wipe(up)">
                                      <p:cBhvr>
                                        <p:cTn id="16" dur="500"/>
                                        <p:tgtEl>
                                          <p:spTgt spid="10">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wipe(up)">
                                      <p:cBhvr>
                                        <p:cTn id="2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56A9E3A6-0341-4919-80E1-EA28E936CB71}"/>
              </a:ext>
            </a:extLst>
          </p:cNvPr>
          <p:cNvSpPr>
            <a:spLocks noGrp="1" noChangeArrowheads="1"/>
          </p:cNvSpPr>
          <p:nvPr>
            <p:ph idx="1"/>
          </p:nvPr>
        </p:nvSpPr>
        <p:spPr>
          <a:xfrm>
            <a:off x="210207" y="1611918"/>
            <a:ext cx="8650014" cy="5109557"/>
          </a:xfrm>
        </p:spPr>
        <p:txBody>
          <a:bodyPr>
            <a:normAutofit/>
          </a:bodyPr>
          <a:lstStyle/>
          <a:p>
            <a:pPr lvl="1">
              <a:lnSpc>
                <a:spcPct val="150000"/>
              </a:lnSpc>
              <a:spcBef>
                <a:spcPts val="0"/>
              </a:spcBef>
              <a:spcAft>
                <a:spcPts val="0"/>
              </a:spcAft>
            </a:pPr>
            <a:r>
              <a:rPr lang="zh-CN" altLang="en-US" dirty="0"/>
              <a:t>开放源代码（</a:t>
            </a:r>
            <a:r>
              <a:rPr lang="en-US" altLang="zh-CN" dirty="0"/>
              <a:t>Open Source</a:t>
            </a:r>
            <a:r>
              <a:rPr lang="zh-CN" altLang="en-US" dirty="0"/>
              <a:t>），基于</a:t>
            </a:r>
            <a:r>
              <a:rPr lang="zh-CN" altLang="en-US" dirty="0">
                <a:solidFill>
                  <a:srgbClr val="00B0F0"/>
                </a:solidFill>
              </a:rPr>
              <a:t>网络</a:t>
            </a:r>
            <a:r>
              <a:rPr lang="zh-CN" altLang="en-US" dirty="0"/>
              <a:t>的入侵检测系统。</a:t>
            </a:r>
            <a:endParaRPr lang="en-US" altLang="zh-CN" dirty="0"/>
          </a:p>
          <a:p>
            <a:pPr lvl="1">
              <a:lnSpc>
                <a:spcPct val="150000"/>
              </a:lnSpc>
              <a:spcBef>
                <a:spcPts val="0"/>
              </a:spcBef>
              <a:spcAft>
                <a:spcPts val="0"/>
              </a:spcAft>
            </a:pPr>
            <a:r>
              <a:rPr lang="zh-CN" altLang="en-US" dirty="0"/>
              <a:t>由</a:t>
            </a:r>
            <a:r>
              <a:rPr lang="en-US" altLang="zh-CN" dirty="0"/>
              <a:t>Martin </a:t>
            </a:r>
            <a:r>
              <a:rPr lang="en-US" altLang="zh-CN" dirty="0" err="1"/>
              <a:t>Roesch</a:t>
            </a:r>
            <a:r>
              <a:rPr lang="zh-CN" altLang="en-US" dirty="0"/>
              <a:t>编写，并由遍布世界各地的众多程序员共同维护和升级。 </a:t>
            </a:r>
          </a:p>
          <a:p>
            <a:pPr lvl="1">
              <a:lnSpc>
                <a:spcPct val="150000"/>
              </a:lnSpc>
              <a:spcBef>
                <a:spcPts val="0"/>
              </a:spcBef>
              <a:spcAft>
                <a:spcPts val="0"/>
              </a:spcAft>
            </a:pPr>
            <a:r>
              <a:rPr lang="zh-CN" altLang="en-US" dirty="0"/>
              <a:t>优点：系统</a:t>
            </a:r>
            <a:r>
              <a:rPr lang="zh-CN" altLang="en-US" dirty="0">
                <a:solidFill>
                  <a:srgbClr val="00B0F0"/>
                </a:solidFill>
              </a:rPr>
              <a:t>尺寸小</a:t>
            </a:r>
            <a:r>
              <a:rPr lang="zh-CN" altLang="en-US" dirty="0"/>
              <a:t>、</a:t>
            </a:r>
            <a:r>
              <a:rPr lang="zh-CN" altLang="en-US" dirty="0">
                <a:solidFill>
                  <a:srgbClr val="00B0F0"/>
                </a:solidFill>
              </a:rPr>
              <a:t>易于安装</a:t>
            </a:r>
            <a:r>
              <a:rPr lang="zh-CN" altLang="en-US" dirty="0"/>
              <a:t>、</a:t>
            </a:r>
            <a:r>
              <a:rPr lang="zh-CN" altLang="en-US" dirty="0">
                <a:solidFill>
                  <a:srgbClr val="00B0F0"/>
                </a:solidFill>
              </a:rPr>
              <a:t>便于配置</a:t>
            </a:r>
            <a:r>
              <a:rPr lang="zh-CN" altLang="en-US" dirty="0"/>
              <a:t>、</a:t>
            </a:r>
            <a:r>
              <a:rPr lang="zh-CN" altLang="en-US" dirty="0">
                <a:solidFill>
                  <a:srgbClr val="00B0F0"/>
                </a:solidFill>
              </a:rPr>
              <a:t>功能强大</a:t>
            </a:r>
            <a:r>
              <a:rPr lang="zh-CN" altLang="en-US" dirty="0"/>
              <a:t>、</a:t>
            </a:r>
            <a:r>
              <a:rPr lang="zh-CN" altLang="en-US" dirty="0">
                <a:solidFill>
                  <a:srgbClr val="00B0F0"/>
                </a:solidFill>
              </a:rPr>
              <a:t>使用灵活</a:t>
            </a:r>
            <a:r>
              <a:rPr lang="zh-CN" altLang="en-US" dirty="0"/>
              <a:t> </a:t>
            </a:r>
          </a:p>
          <a:p>
            <a:pPr lvl="1">
              <a:lnSpc>
                <a:spcPct val="150000"/>
              </a:lnSpc>
              <a:spcBef>
                <a:spcPts val="0"/>
              </a:spcBef>
              <a:spcAft>
                <a:spcPts val="0"/>
              </a:spcAft>
            </a:pPr>
            <a:r>
              <a:rPr lang="zh-CN" altLang="en-US" dirty="0"/>
              <a:t>工作模式：</a:t>
            </a:r>
          </a:p>
          <a:p>
            <a:pPr marL="1371600" lvl="2" indent="-457200">
              <a:lnSpc>
                <a:spcPct val="150000"/>
              </a:lnSpc>
              <a:spcBef>
                <a:spcPts val="0"/>
              </a:spcBef>
              <a:spcAft>
                <a:spcPts val="0"/>
              </a:spcAft>
              <a:buFont typeface="+mj-lt"/>
              <a:buAutoNum type="arabicPeriod"/>
            </a:pPr>
            <a:r>
              <a:rPr lang="zh-CN" altLang="en-US" sz="2400" dirty="0"/>
              <a:t>网络嗅探分析仪（</a:t>
            </a:r>
            <a:r>
              <a:rPr lang="en-US" altLang="zh-CN" sz="2400" dirty="0"/>
              <a:t>Sniffer</a:t>
            </a:r>
            <a:r>
              <a:rPr lang="zh-CN" altLang="en-US" sz="2400" dirty="0"/>
              <a:t>） </a:t>
            </a:r>
          </a:p>
          <a:p>
            <a:pPr marL="1371600" lvl="2" indent="-457200">
              <a:lnSpc>
                <a:spcPct val="150000"/>
              </a:lnSpc>
              <a:spcBef>
                <a:spcPts val="0"/>
              </a:spcBef>
              <a:spcAft>
                <a:spcPts val="0"/>
              </a:spcAft>
              <a:buFont typeface="+mj-lt"/>
              <a:buAutoNum type="arabicPeriod"/>
            </a:pPr>
            <a:r>
              <a:rPr lang="en-US" altLang="zh-CN" sz="2400" dirty="0"/>
              <a:t>IP</a:t>
            </a:r>
            <a:r>
              <a:rPr lang="zh-CN" altLang="en-US" sz="2400" dirty="0"/>
              <a:t>包日志记录器 </a:t>
            </a:r>
          </a:p>
          <a:p>
            <a:pPr marL="1371600" lvl="2" indent="-457200">
              <a:lnSpc>
                <a:spcPct val="150000"/>
              </a:lnSpc>
              <a:spcBef>
                <a:spcPts val="0"/>
              </a:spcBef>
              <a:spcAft>
                <a:spcPts val="0"/>
              </a:spcAft>
              <a:buFont typeface="+mj-lt"/>
              <a:buAutoNum type="arabicPeriod"/>
            </a:pPr>
            <a:r>
              <a:rPr lang="zh-CN" altLang="en-US" sz="2400" dirty="0"/>
              <a:t>网络入侵检测系统 </a:t>
            </a:r>
            <a:endParaRPr lang="en-US" altLang="zh-CN" sz="2400" dirty="0"/>
          </a:p>
        </p:txBody>
      </p:sp>
      <p:sp>
        <p:nvSpPr>
          <p:cNvPr id="7" name="矩形 6">
            <a:extLst>
              <a:ext uri="{FF2B5EF4-FFF2-40B4-BE49-F238E27FC236}">
                <a16:creationId xmlns="" xmlns:a16="http://schemas.microsoft.com/office/drawing/2014/main" id="{A033B527-EE0E-437E-B13D-DA515357BDCD}"/>
              </a:ext>
            </a:extLst>
          </p:cNvPr>
          <p:cNvSpPr/>
          <p:nvPr/>
        </p:nvSpPr>
        <p:spPr>
          <a:xfrm>
            <a:off x="210207" y="886983"/>
            <a:ext cx="5184433"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典型的入侵检测系统</a:t>
            </a:r>
            <a:r>
              <a:rPr lang="en-US" altLang="zh-CN" sz="2800" dirty="0">
                <a:solidFill>
                  <a:srgbClr val="0070C0"/>
                </a:solidFill>
              </a:rPr>
              <a:t>——Snort</a:t>
            </a:r>
            <a:r>
              <a:rPr lang="zh-CN" altLang="en-US" sz="2800" dirty="0">
                <a:solidFill>
                  <a:srgbClr val="0070C0"/>
                </a:solidFill>
              </a:rPr>
              <a:t> </a:t>
            </a:r>
          </a:p>
        </p:txBody>
      </p:sp>
    </p:spTree>
    <p:extLst>
      <p:ext uri="{BB962C8B-B14F-4D97-AF65-F5344CB8AC3E}">
        <p14:creationId xmlns:p14="http://schemas.microsoft.com/office/powerpoint/2010/main" val="24699193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up)">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up)">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wipe(up)">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wipe(up)">
                                      <p:cBhvr>
                                        <p:cTn id="3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85D3520A-C1E2-43F0-80C9-629649953CAB}"/>
              </a:ext>
            </a:extLst>
          </p:cNvPr>
          <p:cNvSpPr>
            <a:spLocks noGrp="1" noChangeArrowheads="1"/>
          </p:cNvSpPr>
          <p:nvPr>
            <p:ph idx="1"/>
          </p:nvPr>
        </p:nvSpPr>
        <p:spPr>
          <a:xfrm>
            <a:off x="210207" y="933017"/>
            <a:ext cx="8650014" cy="2911435"/>
          </a:xfrm>
        </p:spPr>
        <p:txBody>
          <a:bodyPr>
            <a:normAutofit/>
          </a:bodyPr>
          <a:lstStyle/>
          <a:p>
            <a:pPr lvl="1">
              <a:lnSpc>
                <a:spcPct val="110000"/>
              </a:lnSpc>
              <a:spcAft>
                <a:spcPct val="50000"/>
              </a:spcAft>
            </a:pPr>
            <a:r>
              <a:rPr lang="en-US" altLang="zh-CN" dirty="0"/>
              <a:t>Snort</a:t>
            </a:r>
            <a:r>
              <a:rPr lang="zh-CN" altLang="en-US" dirty="0"/>
              <a:t>的模块结构</a:t>
            </a:r>
            <a:endParaRPr lang="en-US" altLang="zh-CN" dirty="0"/>
          </a:p>
          <a:p>
            <a:pPr lvl="2">
              <a:lnSpc>
                <a:spcPct val="110000"/>
              </a:lnSpc>
              <a:spcAft>
                <a:spcPct val="50000"/>
              </a:spcAft>
            </a:pPr>
            <a:r>
              <a:rPr lang="zh-CN" altLang="en-US" sz="2400" dirty="0"/>
              <a:t>功能：数据包嗅探、数据包分析、数据包检测、响应处理等。</a:t>
            </a:r>
            <a:endParaRPr lang="en-US" altLang="zh-CN" sz="2400" dirty="0"/>
          </a:p>
          <a:p>
            <a:pPr lvl="2">
              <a:lnSpc>
                <a:spcPct val="110000"/>
              </a:lnSpc>
              <a:spcAft>
                <a:spcPct val="50000"/>
              </a:spcAft>
            </a:pPr>
            <a:r>
              <a:rPr lang="zh-CN" altLang="en-US" sz="2400" dirty="0"/>
              <a:t>多个模块分别实现不同功能，同时，又共同工作，检测出特定的攻击，并产生符合特定要求的输出格式。</a:t>
            </a:r>
            <a:endParaRPr lang="en-US" altLang="zh-CN" sz="2400" dirty="0"/>
          </a:p>
        </p:txBody>
      </p:sp>
      <p:grpSp>
        <p:nvGrpSpPr>
          <p:cNvPr id="2" name="组合 1">
            <a:extLst>
              <a:ext uri="{FF2B5EF4-FFF2-40B4-BE49-F238E27FC236}">
                <a16:creationId xmlns="" xmlns:a16="http://schemas.microsoft.com/office/drawing/2014/main" id="{42AEDB78-4512-4FBA-8935-2B8E67C38162}"/>
              </a:ext>
            </a:extLst>
          </p:cNvPr>
          <p:cNvGrpSpPr/>
          <p:nvPr/>
        </p:nvGrpSpPr>
        <p:grpSpPr>
          <a:xfrm>
            <a:off x="1014963" y="3961884"/>
            <a:ext cx="7114074" cy="2665691"/>
            <a:chOff x="1114181" y="3493532"/>
            <a:chExt cx="7114074" cy="2665691"/>
          </a:xfrm>
        </p:grpSpPr>
        <p:graphicFrame>
          <p:nvGraphicFramePr>
            <p:cNvPr id="7" name="Object 5">
              <a:extLst>
                <a:ext uri="{FF2B5EF4-FFF2-40B4-BE49-F238E27FC236}">
                  <a16:creationId xmlns="" xmlns:a16="http://schemas.microsoft.com/office/drawing/2014/main" id="{4754CDCA-73ED-4568-85D1-D7F943C29BB3}"/>
                </a:ext>
              </a:extLst>
            </p:cNvPr>
            <p:cNvGraphicFramePr>
              <a:graphicFrameLocks noChangeAspect="1"/>
            </p:cNvGraphicFramePr>
            <p:nvPr>
              <p:extLst/>
            </p:nvPr>
          </p:nvGraphicFramePr>
          <p:xfrm>
            <a:off x="1114181" y="3493532"/>
            <a:ext cx="7114074" cy="2665691"/>
          </p:xfrm>
          <a:graphic>
            <a:graphicData uri="http://schemas.openxmlformats.org/presentationml/2006/ole">
              <mc:AlternateContent xmlns:mc="http://schemas.openxmlformats.org/markup-compatibility/2006">
                <mc:Choice xmlns:v="urn:schemas-microsoft-com:vml" Requires="v">
                  <p:oleObj spid="_x0000_s36877" name="Visio" r:id="rId3" imgW="4857607" imgH="1800225" progId="Visio.Drawing.11">
                    <p:embed/>
                  </p:oleObj>
                </mc:Choice>
                <mc:Fallback>
                  <p:oleObj name="Visio" r:id="rId3" imgW="4857607" imgH="1800225" progId="Visio.Drawing.11">
                    <p:embed/>
                    <p:pic>
                      <p:nvPicPr>
                        <p:cNvPr id="0" name=""/>
                        <p:cNvPicPr>
                          <a:picLocks noChangeAspect="1" noChangeArrowheads="1"/>
                        </p:cNvPicPr>
                        <p:nvPr/>
                      </p:nvPicPr>
                      <p:blipFill>
                        <a:blip r:embed="rId4"/>
                        <a:srcRect/>
                        <a:stretch>
                          <a:fillRect/>
                        </a:stretch>
                      </p:blipFill>
                      <p:spPr bwMode="auto">
                        <a:xfrm>
                          <a:off x="1114181" y="3493532"/>
                          <a:ext cx="7114074" cy="2665691"/>
                        </a:xfrm>
                        <a:prstGeom prst="rect">
                          <a:avLst/>
                        </a:prstGeom>
                        <a:noFill/>
                      </p:spPr>
                    </p:pic>
                  </p:oleObj>
                </mc:Fallback>
              </mc:AlternateContent>
            </a:graphicData>
          </a:graphic>
        </p:graphicFrame>
        <p:sp>
          <p:nvSpPr>
            <p:cNvPr id="8" name="Rectangle 7">
              <a:extLst>
                <a:ext uri="{FF2B5EF4-FFF2-40B4-BE49-F238E27FC236}">
                  <a16:creationId xmlns="" xmlns:a16="http://schemas.microsoft.com/office/drawing/2014/main" id="{7B0CAD32-BB89-42BD-810D-0F9BC8C75DA4}"/>
                </a:ext>
              </a:extLst>
            </p:cNvPr>
            <p:cNvSpPr>
              <a:spLocks noChangeArrowheads="1"/>
            </p:cNvSpPr>
            <p:nvPr/>
          </p:nvSpPr>
          <p:spPr bwMode="auto">
            <a:xfrm>
              <a:off x="2993515" y="5789891"/>
              <a:ext cx="33554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a:t>Snort</a:t>
              </a:r>
              <a:r>
                <a:rPr lang="zh-CN" altLang="en-US" dirty="0"/>
                <a:t>模块的组成及其相互关系</a:t>
              </a:r>
            </a:p>
          </p:txBody>
        </p:sp>
      </p:grpSp>
    </p:spTree>
    <p:extLst>
      <p:ext uri="{BB962C8B-B14F-4D97-AF65-F5344CB8AC3E}">
        <p14:creationId xmlns:p14="http://schemas.microsoft.com/office/powerpoint/2010/main" val="17074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par>
                                <p:cTn id="12" presetID="42"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up)">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4D492AC7-AAC6-4E10-AD3C-DD9861D5B511}"/>
              </a:ext>
            </a:extLst>
          </p:cNvPr>
          <p:cNvSpPr>
            <a:spLocks noGrp="1" noChangeArrowheads="1"/>
          </p:cNvSpPr>
          <p:nvPr>
            <p:ph idx="1"/>
          </p:nvPr>
        </p:nvSpPr>
        <p:spPr>
          <a:xfrm>
            <a:off x="199226" y="1806498"/>
            <a:ext cx="8650014" cy="4508880"/>
          </a:xfrm>
        </p:spPr>
        <p:txBody>
          <a:bodyPr/>
          <a:lstStyle/>
          <a:p>
            <a:pPr lvl="1">
              <a:lnSpc>
                <a:spcPct val="150000"/>
              </a:lnSpc>
              <a:spcAft>
                <a:spcPct val="30000"/>
              </a:spcAft>
            </a:pPr>
            <a:r>
              <a:rPr lang="zh-CN" altLang="en-US" dirty="0"/>
              <a:t>误报和漏报 </a:t>
            </a:r>
          </a:p>
          <a:p>
            <a:pPr lvl="1">
              <a:lnSpc>
                <a:spcPct val="150000"/>
              </a:lnSpc>
              <a:spcAft>
                <a:spcPct val="30000"/>
              </a:spcAft>
            </a:pPr>
            <a:r>
              <a:rPr lang="zh-CN" altLang="en-US" dirty="0"/>
              <a:t>隐私和安全的矛盾 </a:t>
            </a:r>
          </a:p>
          <a:p>
            <a:pPr lvl="1">
              <a:lnSpc>
                <a:spcPct val="150000"/>
              </a:lnSpc>
              <a:spcAft>
                <a:spcPct val="30000"/>
              </a:spcAft>
            </a:pPr>
            <a:r>
              <a:rPr lang="zh-CN" altLang="en-US" dirty="0"/>
              <a:t>被动分析与主动发现 </a:t>
            </a:r>
          </a:p>
          <a:p>
            <a:pPr lvl="1">
              <a:lnSpc>
                <a:spcPct val="150000"/>
              </a:lnSpc>
              <a:spcAft>
                <a:spcPct val="30000"/>
              </a:spcAft>
            </a:pPr>
            <a:r>
              <a:rPr lang="zh-CN" altLang="en-US" dirty="0"/>
              <a:t>海量信息与分析代价 </a:t>
            </a:r>
          </a:p>
          <a:p>
            <a:pPr lvl="1">
              <a:lnSpc>
                <a:spcPct val="150000"/>
              </a:lnSpc>
              <a:spcAft>
                <a:spcPct val="30000"/>
              </a:spcAft>
            </a:pPr>
            <a:r>
              <a:rPr lang="zh-CN" altLang="en-US" dirty="0"/>
              <a:t>功能性和可管理性的矛盾 </a:t>
            </a:r>
          </a:p>
          <a:p>
            <a:pPr lvl="1">
              <a:lnSpc>
                <a:spcPct val="150000"/>
              </a:lnSpc>
              <a:spcAft>
                <a:spcPct val="30000"/>
              </a:spcAft>
            </a:pPr>
            <a:r>
              <a:rPr lang="zh-CN" altLang="en-US" dirty="0"/>
              <a:t>单一的产品与复杂的网络应用的矛盾 </a:t>
            </a:r>
          </a:p>
        </p:txBody>
      </p:sp>
      <p:sp>
        <p:nvSpPr>
          <p:cNvPr id="7" name="矩形 6">
            <a:extLst>
              <a:ext uri="{FF2B5EF4-FFF2-40B4-BE49-F238E27FC236}">
                <a16:creationId xmlns="" xmlns:a16="http://schemas.microsoft.com/office/drawing/2014/main" id="{8925C290-BB1C-4766-AACA-A9D7B8340F30}"/>
              </a:ext>
            </a:extLst>
          </p:cNvPr>
          <p:cNvSpPr/>
          <p:nvPr/>
        </p:nvSpPr>
        <p:spPr>
          <a:xfrm>
            <a:off x="199226" y="1011557"/>
            <a:ext cx="5184433"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入侵检测系统目前存在的问题 </a:t>
            </a:r>
          </a:p>
        </p:txBody>
      </p:sp>
    </p:spTree>
    <p:extLst>
      <p:ext uri="{BB962C8B-B14F-4D97-AF65-F5344CB8AC3E}">
        <p14:creationId xmlns:p14="http://schemas.microsoft.com/office/powerpoint/2010/main" val="890827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 xmlns:a16="http://schemas.microsoft.com/office/drawing/2014/main"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 xmlns:a16="http://schemas.microsoft.com/office/drawing/2014/main"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 xmlns:a16="http://schemas.microsoft.com/office/drawing/2014/main"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 xmlns:a16="http://schemas.microsoft.com/office/drawing/2014/main"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入侵检测技术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 xmlns:a16="http://schemas.microsoft.com/office/drawing/2014/main" id="{8C295461-B5D9-45CC-B318-801B65DAF0EC}"/>
              </a:ext>
            </a:extLst>
          </p:cNvPr>
          <p:cNvSpPr>
            <a:spLocks noGrp="1" noChangeArrowheads="1"/>
          </p:cNvSpPr>
          <p:nvPr>
            <p:ph idx="1"/>
          </p:nvPr>
        </p:nvSpPr>
        <p:spPr>
          <a:xfrm>
            <a:off x="210207" y="1861066"/>
            <a:ext cx="8650014" cy="4860410"/>
          </a:xfrm>
        </p:spPr>
        <p:txBody>
          <a:bodyPr/>
          <a:lstStyle/>
          <a:p>
            <a:pPr lvl="1">
              <a:lnSpc>
                <a:spcPct val="150000"/>
              </a:lnSpc>
              <a:spcAft>
                <a:spcPct val="30000"/>
              </a:spcAft>
            </a:pPr>
            <a:r>
              <a:rPr lang="zh-CN" altLang="en-US" dirty="0"/>
              <a:t>分析技术的改进</a:t>
            </a:r>
          </a:p>
          <a:p>
            <a:pPr lvl="1">
              <a:lnSpc>
                <a:spcPct val="150000"/>
              </a:lnSpc>
              <a:spcAft>
                <a:spcPct val="30000"/>
              </a:spcAft>
            </a:pPr>
            <a:r>
              <a:rPr lang="zh-CN" altLang="en-US" dirty="0"/>
              <a:t>引入内容恢复和网络审计功能</a:t>
            </a:r>
          </a:p>
          <a:p>
            <a:pPr lvl="1">
              <a:lnSpc>
                <a:spcPct val="150000"/>
              </a:lnSpc>
              <a:spcAft>
                <a:spcPct val="30000"/>
              </a:spcAft>
            </a:pPr>
            <a:r>
              <a:rPr lang="zh-CN" altLang="en-US" dirty="0"/>
              <a:t>提高集成网络分析和管理功能</a:t>
            </a:r>
          </a:p>
          <a:p>
            <a:pPr lvl="1">
              <a:lnSpc>
                <a:spcPct val="150000"/>
              </a:lnSpc>
              <a:spcAft>
                <a:spcPct val="30000"/>
              </a:spcAft>
            </a:pPr>
            <a:r>
              <a:rPr lang="zh-CN" altLang="en-US" dirty="0"/>
              <a:t>提高安全性和易用性</a:t>
            </a:r>
          </a:p>
          <a:p>
            <a:pPr lvl="1">
              <a:lnSpc>
                <a:spcPct val="150000"/>
              </a:lnSpc>
              <a:spcAft>
                <a:spcPct val="30000"/>
              </a:spcAft>
            </a:pPr>
            <a:r>
              <a:rPr lang="zh-CN" altLang="en-US" dirty="0"/>
              <a:t>改进对大数据量网络的处理方法</a:t>
            </a:r>
          </a:p>
          <a:p>
            <a:pPr lvl="1">
              <a:lnSpc>
                <a:spcPct val="150000"/>
              </a:lnSpc>
              <a:spcAft>
                <a:spcPct val="30000"/>
              </a:spcAft>
            </a:pPr>
            <a:r>
              <a:rPr lang="zh-CN" altLang="en-US" dirty="0"/>
              <a:t>增强与防火墙的联动功能</a:t>
            </a:r>
          </a:p>
        </p:txBody>
      </p:sp>
      <p:sp>
        <p:nvSpPr>
          <p:cNvPr id="7" name="矩形 6">
            <a:extLst>
              <a:ext uri="{FF2B5EF4-FFF2-40B4-BE49-F238E27FC236}">
                <a16:creationId xmlns="" xmlns:a16="http://schemas.microsoft.com/office/drawing/2014/main" id="{EAB6061D-19E9-4602-A1F5-BF43EFEC8398}"/>
              </a:ext>
            </a:extLst>
          </p:cNvPr>
          <p:cNvSpPr/>
          <p:nvPr/>
        </p:nvSpPr>
        <p:spPr>
          <a:xfrm>
            <a:off x="199226" y="1011557"/>
            <a:ext cx="4504759"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入侵检测系统的发展趋势 </a:t>
            </a:r>
          </a:p>
        </p:txBody>
      </p:sp>
    </p:spTree>
    <p:extLst>
      <p:ext uri="{BB962C8B-B14F-4D97-AF65-F5344CB8AC3E}">
        <p14:creationId xmlns:p14="http://schemas.microsoft.com/office/powerpoint/2010/main" val="3838532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1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smtClean="0">
                <a:solidFill>
                  <a:srgbClr val="02B9E7"/>
                </a:solidFill>
                <a:latin typeface="+mj-ea"/>
                <a:ea typeface="+mj-ea"/>
              </a:rPr>
              <a:t>入侵防御</a:t>
            </a:r>
            <a:endParaRPr lang="zh-CN" altLang="en-US" sz="5096" b="1" dirty="0">
              <a:solidFill>
                <a:srgbClr val="02B9E7"/>
              </a:solidFill>
              <a:latin typeface="+mj-ea"/>
              <a:ea typeface="+mj-ea"/>
            </a:endParaRPr>
          </a:p>
        </p:txBody>
      </p:sp>
      <p:sp>
        <p:nvSpPr>
          <p:cNvPr id="1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en-US" altLang="zh-CN" sz="2700" dirty="0" smtClean="0">
                <a:solidFill>
                  <a:srgbClr val="02B9E7"/>
                </a:solidFill>
                <a:latin typeface="+mn-ea"/>
              </a:rPr>
              <a:t>8.2</a:t>
            </a:r>
            <a:endParaRPr lang="zh-CN" altLang="en-US" sz="2700" dirty="0">
              <a:solidFill>
                <a:srgbClr val="02B9E7"/>
              </a:solidFill>
              <a:latin typeface="+mn-ea"/>
            </a:endParaRPr>
          </a:p>
        </p:txBody>
      </p:sp>
      <p:sp>
        <p:nvSpPr>
          <p:cNvPr id="15"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16" name="矩形 1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2525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90"/>
                                          </p:val>
                                        </p:tav>
                                        <p:tav tm="100000">
                                          <p:val>
                                            <p:fltVal val="0"/>
                                          </p:val>
                                        </p:tav>
                                      </p:tavLst>
                                    </p:anim>
                                    <p:animEffect transition="in" filter="fade">
                                      <p:cBhvr>
                                        <p:cTn id="20" dur="500"/>
                                        <p:tgtEl>
                                          <p:spTgt spid="15"/>
                                        </p:tgtEl>
                                      </p:cBhvr>
                                    </p:animEffect>
                                  </p:childTnLst>
                                </p:cTn>
                              </p:par>
                              <p:par>
                                <p:cTn id="21" presetID="8" presetClass="emph" presetSubtype="0" fill="hold" grpId="1" nodeType="withEffect">
                                  <p:stCondLst>
                                    <p:cond delay="0"/>
                                  </p:stCondLst>
                                  <p:childTnLst>
                                    <p:animRot by="21600000">
                                      <p:cBhvr>
                                        <p:cTn id="22" dur="500" fill="hold"/>
                                        <p:tgtEl>
                                          <p:spTgt spid="15"/>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400" fill="hold"/>
                                        <p:tgtEl>
                                          <p:spTgt spid="14"/>
                                        </p:tgtEl>
                                        <p:attrNameLst>
                                          <p:attrName>ppt_w</p:attrName>
                                        </p:attrNameLst>
                                      </p:cBhvr>
                                      <p:tavLst>
                                        <p:tav tm="0">
                                          <p:val>
                                            <p:fltVal val="0"/>
                                          </p:val>
                                        </p:tav>
                                        <p:tav tm="100000">
                                          <p:val>
                                            <p:strVal val="#ppt_w"/>
                                          </p:val>
                                        </p:tav>
                                      </p:tavLst>
                                    </p:anim>
                                    <p:anim calcmode="lin" valueType="num">
                                      <p:cBhvr>
                                        <p:cTn id="27" dur="400" fill="hold"/>
                                        <p:tgtEl>
                                          <p:spTgt spid="14"/>
                                        </p:tgtEl>
                                        <p:attrNameLst>
                                          <p:attrName>ppt_h</p:attrName>
                                        </p:attrNameLst>
                                      </p:cBhvr>
                                      <p:tavLst>
                                        <p:tav tm="0">
                                          <p:val>
                                            <p:fltVal val="0"/>
                                          </p:val>
                                        </p:tav>
                                        <p:tav tm="100000">
                                          <p:val>
                                            <p:strVal val="#ppt_h"/>
                                          </p:val>
                                        </p:tav>
                                      </p:tavLst>
                                    </p:anim>
                                    <p:anim calcmode="lin" valueType="num">
                                      <p:cBhvr>
                                        <p:cTn id="28" dur="400" fill="hold"/>
                                        <p:tgtEl>
                                          <p:spTgt spid="14"/>
                                        </p:tgtEl>
                                        <p:attrNameLst>
                                          <p:attrName>style.rotation</p:attrName>
                                        </p:attrNameLst>
                                      </p:cBhvr>
                                      <p:tavLst>
                                        <p:tav tm="0">
                                          <p:val>
                                            <p:fltVal val="90"/>
                                          </p:val>
                                        </p:tav>
                                        <p:tav tm="100000">
                                          <p:val>
                                            <p:fltVal val="0"/>
                                          </p:val>
                                        </p:tav>
                                      </p:tavLst>
                                    </p:anim>
                                    <p:animEffect transition="in" filter="fade">
                                      <p:cBhvr>
                                        <p:cTn id="29" dur="400"/>
                                        <p:tgtEl>
                                          <p:spTgt spid="1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by="(-#ppt_w*2)" calcmode="lin" valueType="num">
                                      <p:cBhvr rctx="PPT">
                                        <p:cTn id="33" dur="250" autoRev="1" fill="hold">
                                          <p:stCondLst>
                                            <p:cond delay="0"/>
                                          </p:stCondLst>
                                        </p:cTn>
                                        <p:tgtEl>
                                          <p:spTgt spid="13"/>
                                        </p:tgtEl>
                                        <p:attrNameLst>
                                          <p:attrName>ppt_w</p:attrName>
                                        </p:attrNameLst>
                                      </p:cBhvr>
                                    </p:anim>
                                    <p:anim by="(#ppt_w*0.50)" calcmode="lin" valueType="num">
                                      <p:cBhvr>
                                        <p:cTn id="34" dur="250" decel="50000" autoRev="1" fill="hold">
                                          <p:stCondLst>
                                            <p:cond delay="0"/>
                                          </p:stCondLst>
                                        </p:cTn>
                                        <p:tgtEl>
                                          <p:spTgt spid="13"/>
                                        </p:tgtEl>
                                        <p:attrNameLst>
                                          <p:attrName>ppt_x</p:attrName>
                                        </p:attrNameLst>
                                      </p:cBhvr>
                                    </p:anim>
                                    <p:anim from="(-#ppt_h/2)" to="(#ppt_y)" calcmode="lin" valueType="num">
                                      <p:cBhvr>
                                        <p:cTn id="35" dur="500" fill="hold">
                                          <p:stCondLst>
                                            <p:cond delay="0"/>
                                          </p:stCondLst>
                                        </p:cTn>
                                        <p:tgtEl>
                                          <p:spTgt spid="13"/>
                                        </p:tgtEl>
                                        <p:attrNameLst>
                                          <p:attrName>ppt_y</p:attrName>
                                        </p:attrNameLst>
                                      </p:cBhvr>
                                    </p:anim>
                                    <p:animRot by="21600000">
                                      <p:cBhvr>
                                        <p:cTn id="36"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7"/>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dirty="0">
              <a:ln>
                <a:solidFill>
                  <a:schemeClr val="bg1"/>
                </a:solidFill>
              </a:ln>
              <a:effectLst>
                <a:glow>
                  <a:schemeClr val="accent6">
                    <a:satMod val="175000"/>
                    <a:alpha val="1000"/>
                  </a:schemeClr>
                </a:glow>
              </a:effectLst>
            </a:endParaRPr>
          </a:p>
        </p:txBody>
      </p:sp>
      <p:sp>
        <p:nvSpPr>
          <p:cNvPr id="16" name="标题 1"/>
          <p:cNvSpPr txBox="1"/>
          <p:nvPr/>
        </p:nvSpPr>
        <p:spPr bwMode="auto">
          <a:xfrm>
            <a:off x="765313" y="1981726"/>
            <a:ext cx="7613374" cy="357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       防火墙技术和入侵检测系统</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 虽然使得网络安全性得到进一步提高，但技术本身总会存在或多或少的缺陷，这就导致让黑客有可乘之隙。网络攻击者可以利用这些漏洞，轻易避开防御措施来窃取或破坏信息资源。在这种情况下，</a:t>
            </a:r>
            <a:r>
              <a:rPr lang="zh-CN" altLang="en-US" sz="2400" dirty="0">
                <a:solidFill>
                  <a:srgbClr val="FF0000"/>
                </a:solidFill>
                <a:latin typeface="微软雅黑" panose="020B0503020204020204" pitchFamily="34" charset="-122"/>
                <a:ea typeface="微软雅黑" panose="020B0503020204020204" pitchFamily="34" charset="-122"/>
              </a:rPr>
              <a:t>入侵防御系统</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IntrusionPreventionSystem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应运而生。</a:t>
            </a:r>
          </a:p>
        </p:txBody>
      </p:sp>
      <p:sp>
        <p:nvSpPr>
          <p:cNvPr id="9" name="Freeform 5">
            <a:extLst>
              <a:ext uri="{FF2B5EF4-FFF2-40B4-BE49-F238E27FC236}">
                <a16:creationId xmlns="" xmlns:a16="http://schemas.microsoft.com/office/drawing/2014/main" id="{DE2EB3BB-B263-494F-B956-095DBD64239B}"/>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B5E55367-09C9-4519-88DD-B3358292A9A9}"/>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6133E0B5-C0A4-4E47-B89B-CA868E33DA41}"/>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4B7CA9A0-5668-4EA2-A2C3-B545B8C50732}"/>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636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9"/>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1175106" y="2292236"/>
            <a:ext cx="6805444" cy="370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algn="just"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是一种新型的智能化安全技术，它不仅能</a:t>
            </a:r>
            <a:r>
              <a:rPr lang="zh-CN" altLang="en-US" sz="2400" dirty="0">
                <a:solidFill>
                  <a:srgbClr val="FF0000"/>
                </a:solidFill>
                <a:latin typeface="微软雅黑" panose="020B0503020204020204" pitchFamily="34" charset="-122"/>
                <a:ea typeface="微软雅黑" panose="020B0503020204020204" pitchFamily="34" charset="-122"/>
              </a:rPr>
              <a:t>检测入侵</a:t>
            </a:r>
            <a:r>
              <a:rPr lang="zh-CN" altLang="en-US" sz="2400" dirty="0">
                <a:latin typeface="微软雅黑" panose="020B0503020204020204" pitchFamily="34" charset="-122"/>
                <a:ea typeface="微软雅黑" panose="020B0503020204020204" pitchFamily="34" charset="-122"/>
              </a:rPr>
              <a:t>行为的发生，而且能</a:t>
            </a:r>
            <a:r>
              <a:rPr lang="zh-CN" altLang="en-US" sz="2400" dirty="0">
                <a:solidFill>
                  <a:srgbClr val="FF0000"/>
                </a:solidFill>
                <a:latin typeface="微软雅黑" panose="020B0503020204020204" pitchFamily="34" charset="-122"/>
                <a:ea typeface="微软雅黑" panose="020B0503020204020204" pitchFamily="34" charset="-122"/>
              </a:rPr>
              <a:t>操控防火墙</a:t>
            </a:r>
            <a:r>
              <a:rPr lang="zh-CN" altLang="en-US" sz="2400" dirty="0">
                <a:latin typeface="微软雅黑" panose="020B0503020204020204" pitchFamily="34" charset="-122"/>
                <a:ea typeface="微软雅黑" panose="020B0503020204020204" pitchFamily="34" charset="-122"/>
              </a:rPr>
              <a:t>和其他响应方式，对入侵行为进行及时的</a:t>
            </a:r>
            <a:r>
              <a:rPr lang="zh-CN" altLang="en-US" sz="2400" dirty="0">
                <a:solidFill>
                  <a:srgbClr val="FF0000"/>
                </a:solidFill>
                <a:latin typeface="微软雅黑" panose="020B0503020204020204" pitchFamily="34" charset="-122"/>
                <a:ea typeface="微软雅黑" panose="020B0503020204020204" pitchFamily="34" charset="-122"/>
              </a:rPr>
              <a:t>阻断</a:t>
            </a:r>
            <a:r>
              <a:rPr lang="zh-CN" altLang="en-US" sz="2400" dirty="0">
                <a:latin typeface="微软雅黑" panose="020B0503020204020204" pitchFamily="34" charset="-122"/>
                <a:ea typeface="微软雅黑" panose="020B0503020204020204" pitchFamily="34" charset="-122"/>
              </a:rPr>
              <a:t>，保证信息结构尽量不受攻击。</a:t>
            </a:r>
            <a:endParaRPr lang="en-US" altLang="zh-CN" sz="2400" dirty="0">
              <a:latin typeface="微软雅黑" panose="020B0503020204020204" pitchFamily="34" charset="-122"/>
              <a:ea typeface="微软雅黑" panose="020B0503020204020204" pitchFamily="34" charset="-122"/>
            </a:endParaRPr>
          </a:p>
          <a:p>
            <a:pPr indent="357188" algn="just"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串联在网络上，通过某个网络端口监视外网的流量，当发生入侵活动和攻击性网络流量的时候，会</a:t>
            </a:r>
            <a:r>
              <a:rPr lang="zh-CN" altLang="en-US" sz="2400" dirty="0">
                <a:solidFill>
                  <a:srgbClr val="FF0000"/>
                </a:solidFill>
                <a:latin typeface="微软雅黑" panose="020B0503020204020204" pitchFamily="34" charset="-122"/>
                <a:ea typeface="微软雅黑" panose="020B0503020204020204" pitchFamily="34" charset="-122"/>
              </a:rPr>
              <a:t>自动产生防护机制</a:t>
            </a:r>
            <a:r>
              <a:rPr lang="zh-CN" altLang="en-US" sz="2400" dirty="0">
                <a:latin typeface="微软雅黑" panose="020B0503020204020204" pitchFamily="34" charset="-122"/>
                <a:ea typeface="微软雅黑" panose="020B0503020204020204" pitchFamily="34" charset="-122"/>
              </a:rPr>
              <a:t>，对其采取相关的拦截和阻断。</a:t>
            </a:r>
          </a:p>
        </p:txBody>
      </p:sp>
      <p:sp>
        <p:nvSpPr>
          <p:cNvPr id="9" name="Freeform 5">
            <a:extLst>
              <a:ext uri="{FF2B5EF4-FFF2-40B4-BE49-F238E27FC236}">
                <a16:creationId xmlns="" xmlns:a16="http://schemas.microsoft.com/office/drawing/2014/main" id="{6971930C-A4BD-4B11-953C-3E7B1148545E}"/>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D2EE9634-8778-4DD4-AB7D-6EA0BEB5F69E}"/>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6A372B81-1C6B-432C-8254-9954A65E0D9F}"/>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3EBB30F9-9A02-4DF1-AFD3-71097CE4C96C}"/>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933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7"/>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737559" y="1631911"/>
            <a:ext cx="7668881" cy="503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是入侵检测系统和防火墙的</a:t>
            </a:r>
            <a:r>
              <a:rPr lang="zh-CN" altLang="en-US" sz="2400" dirty="0">
                <a:solidFill>
                  <a:srgbClr val="FF0000"/>
                </a:solidFill>
                <a:latin typeface="微软雅黑" panose="020B0503020204020204" pitchFamily="34" charset="-122"/>
                <a:ea typeface="微软雅黑" panose="020B0503020204020204" pitchFamily="34" charset="-122"/>
              </a:rPr>
              <a:t>补充</a:t>
            </a:r>
            <a:r>
              <a:rPr lang="zh-CN" altLang="en-US" sz="2400" dirty="0">
                <a:latin typeface="微软雅黑" panose="020B0503020204020204" pitchFamily="34" charset="-122"/>
                <a:ea typeface="微软雅黑" panose="020B0503020204020204" pitchFamily="34" charset="-122"/>
              </a:rPr>
              <a:t>，像一个</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和防火墙的</a:t>
            </a:r>
            <a:r>
              <a:rPr lang="zh-CN" altLang="en-US" sz="2400" dirty="0">
                <a:solidFill>
                  <a:srgbClr val="FF0000"/>
                </a:solidFill>
                <a:latin typeface="微软雅黑" panose="020B0503020204020204" pitchFamily="34" charset="-122"/>
                <a:ea typeface="微软雅黑" panose="020B0503020204020204" pitchFamily="34" charset="-122"/>
              </a:rPr>
              <a:t>混合体。</a:t>
            </a:r>
            <a:endParaRPr lang="en-US" altLang="zh-CN" sz="2400" dirty="0">
              <a:solidFill>
                <a:srgbClr val="FF0000"/>
              </a:solidFill>
              <a:latin typeface="微软雅黑" panose="020B0503020204020204" pitchFamily="34" charset="-122"/>
              <a:ea typeface="微软雅黑" panose="020B0503020204020204" pitchFamily="34" charset="-122"/>
            </a:endParaRPr>
          </a:p>
          <a:p>
            <a:pPr indent="357188" eaLnBrk="1" hangingPunct="1"/>
            <a:r>
              <a:rPr lang="zh-CN" altLang="en-US" sz="2400" dirty="0">
                <a:latin typeface="微软雅黑" panose="020B0503020204020204" pitchFamily="34" charset="-122"/>
                <a:ea typeface="微软雅黑" panose="020B0503020204020204" pitchFamily="34" charset="-122"/>
              </a:rPr>
              <a:t>与防火墙相比，</a:t>
            </a:r>
            <a:r>
              <a:rPr lang="en-US" altLang="zh-CN" sz="2400" dirty="0">
                <a:latin typeface="微软雅黑" panose="020B0503020204020204" pitchFamily="34" charset="-122"/>
                <a:ea typeface="微软雅黑" panose="020B0503020204020204" pitchFamily="34" charset="-122"/>
              </a:rPr>
              <a:t> IPS</a:t>
            </a:r>
            <a:r>
              <a:rPr lang="zh-CN" altLang="en-US" sz="2400" dirty="0">
                <a:latin typeface="微软雅黑" panose="020B0503020204020204" pitchFamily="34" charset="-122"/>
                <a:ea typeface="微软雅黑" panose="020B0503020204020204" pitchFamily="34" charset="-122"/>
              </a:rPr>
              <a:t>是串联在网络的接口处，可以与已有的防火墙一起发挥作用，对于防火墙所不能检测到的数据能够进行过滤。</a:t>
            </a:r>
            <a:endParaRPr lang="en-US" altLang="zh-CN" sz="2400" dirty="0">
              <a:latin typeface="微软雅黑" panose="020B0503020204020204" pitchFamily="34" charset="-122"/>
              <a:ea typeface="微软雅黑" panose="020B0503020204020204" pitchFamily="34" charset="-122"/>
            </a:endParaRPr>
          </a:p>
          <a:p>
            <a:pPr indent="357188" eaLnBrk="1" hangingPunct="1"/>
            <a:r>
              <a:rPr lang="zh-CN" altLang="en-US" sz="2400" dirty="0">
                <a:latin typeface="微软雅黑" panose="020B0503020204020204" pitchFamily="34" charset="-122"/>
                <a:ea typeface="微软雅黑" panose="020B0503020204020204" pitchFamily="34" charset="-122"/>
              </a:rPr>
              <a:t>防火墙是粒度比较粗的访问控制产品，在基于</a:t>
            </a:r>
            <a:r>
              <a:rPr lang="en-US" altLang="zh-CN" sz="2400" dirty="0">
                <a:latin typeface="微软雅黑" panose="020B0503020204020204" pitchFamily="34" charset="-122"/>
                <a:ea typeface="微软雅黑" panose="020B0503020204020204" pitchFamily="34" charset="-122"/>
              </a:rPr>
              <a:t>TCP/IP</a:t>
            </a:r>
            <a:r>
              <a:rPr lang="zh-CN" altLang="en-US" sz="2400" dirty="0">
                <a:latin typeface="微软雅黑" panose="020B0503020204020204" pitchFamily="34" charset="-122"/>
                <a:ea typeface="微软雅黑" panose="020B0503020204020204" pitchFamily="34" charset="-122"/>
              </a:rPr>
              <a:t>协议的过滤方面表现出色。</a:t>
            </a:r>
          </a:p>
          <a:p>
            <a:pPr indent="357188" eaLnBrk="1" hangingPunct="1"/>
            <a:r>
              <a:rPr lang="zh-CN" altLang="en-US" sz="2400" dirty="0">
                <a:latin typeface="微软雅黑" panose="020B0503020204020204" pitchFamily="34" charset="-122"/>
                <a:ea typeface="微软雅黑" panose="020B0503020204020204" pitchFamily="34" charset="-122"/>
              </a:rPr>
              <a:t>防火墙和</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构成了一个两级的过滤模式，可以最大限度地保证系统的安全。</a:t>
            </a:r>
          </a:p>
        </p:txBody>
      </p:sp>
      <p:sp>
        <p:nvSpPr>
          <p:cNvPr id="9" name="Freeform 5">
            <a:extLst>
              <a:ext uri="{FF2B5EF4-FFF2-40B4-BE49-F238E27FC236}">
                <a16:creationId xmlns="" xmlns:a16="http://schemas.microsoft.com/office/drawing/2014/main" id="{74A8B290-D360-4505-99F0-074FC3E4542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BBA15676-4F15-40F6-AD49-4627A09FF83D}"/>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CA3F18AA-5787-4A7B-8567-3D4231E78CEF}"/>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B6BD978D-15D2-4AAF-A4AB-55C272AC083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84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up)">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up)">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7"/>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737559" y="1631911"/>
            <a:ext cx="7668881" cy="503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都基于检测技术，两者之间的区别主要在以下几点：</a:t>
            </a:r>
          </a:p>
          <a:p>
            <a:pPr indent="357188" eaLnBrk="1" hangingPunct="1"/>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的目的是提供监视、审计、取证和对网络活动的报告。</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的目的是为资产、资源、数据和网络提供保护。</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则能够提供</a:t>
            </a:r>
            <a:r>
              <a:rPr lang="zh-CN" altLang="en-US" sz="2400" b="1" dirty="0">
                <a:solidFill>
                  <a:srgbClr val="FF0000"/>
                </a:solidFill>
                <a:latin typeface="微软雅黑" panose="020B0503020204020204" pitchFamily="34" charset="-122"/>
                <a:ea typeface="微软雅黑" panose="020B0503020204020204" pitchFamily="34" charset="-122"/>
              </a:rPr>
              <a:t>主动性的防御</a:t>
            </a:r>
            <a:r>
              <a:rPr lang="zh-CN" altLang="en-US" sz="2400" dirty="0">
                <a:latin typeface="微软雅黑" panose="020B0503020204020204" pitchFamily="34" charset="-122"/>
                <a:ea typeface="微软雅黑" panose="020B0503020204020204" pitchFamily="34" charset="-122"/>
              </a:rPr>
              <a:t>，在遇到攻击时能够检测并尝试阻止入侵，而</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仅仅是检测到攻击。</a:t>
            </a:r>
          </a:p>
          <a:p>
            <a:pPr indent="357188" eaLnBrk="1" hangingPunct="1"/>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IPS</a:t>
            </a:r>
            <a:r>
              <a:rPr lang="zh-CN" altLang="en-US" sz="2400" dirty="0">
                <a:solidFill>
                  <a:srgbClr val="FF0000"/>
                </a:solidFill>
                <a:latin typeface="微软雅黑" panose="020B0503020204020204" pitchFamily="34" charset="-122"/>
                <a:ea typeface="微软雅黑" panose="020B0503020204020204" pitchFamily="34" charset="-122"/>
              </a:rPr>
              <a:t>串联</a:t>
            </a:r>
            <a:r>
              <a:rPr lang="zh-CN" altLang="en-US" sz="2400" dirty="0">
                <a:latin typeface="微软雅黑" panose="020B0503020204020204" pitchFamily="34" charset="-122"/>
                <a:ea typeface="微软雅黑" panose="020B0503020204020204" pitchFamily="34" charset="-122"/>
              </a:rPr>
              <a:t>在网络上，利用了</a:t>
            </a:r>
            <a:r>
              <a:rPr lang="en-US" altLang="zh-CN" sz="2400" dirty="0">
                <a:latin typeface="微软雅黑" panose="020B0503020204020204" pitchFamily="34" charset="-122"/>
                <a:ea typeface="微软雅黑" panose="020B0503020204020204" pitchFamily="34" charset="-122"/>
              </a:rPr>
              <a:t>OSI</a:t>
            </a:r>
            <a:r>
              <a:rPr lang="zh-CN" altLang="en-US" sz="2400" dirty="0">
                <a:latin typeface="微软雅黑" panose="020B0503020204020204" pitchFamily="34" charset="-122"/>
                <a:ea typeface="微软雅黑" panose="020B0503020204020204" pitchFamily="34" charset="-122"/>
              </a:rPr>
              <a:t>参考模型的所有七层信息，对攻击进行过滤。而</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只是旁路</a:t>
            </a:r>
            <a:r>
              <a:rPr lang="zh-CN" altLang="en-US" sz="2400" dirty="0">
                <a:solidFill>
                  <a:srgbClr val="FF0000"/>
                </a:solidFill>
                <a:latin typeface="微软雅黑" panose="020B0503020204020204" pitchFamily="34" charset="-122"/>
                <a:ea typeface="微软雅黑" panose="020B0503020204020204" pitchFamily="34" charset="-122"/>
              </a:rPr>
              <a:t>并联</a:t>
            </a:r>
            <a:r>
              <a:rPr lang="zh-CN" altLang="en-US" sz="2400" dirty="0">
                <a:latin typeface="微软雅黑" panose="020B0503020204020204" pitchFamily="34" charset="-122"/>
                <a:ea typeface="微软雅黑" panose="020B0503020204020204" pitchFamily="34" charset="-122"/>
              </a:rPr>
              <a:t>安装，检测入侵行为。</a:t>
            </a:r>
          </a:p>
        </p:txBody>
      </p:sp>
      <p:sp>
        <p:nvSpPr>
          <p:cNvPr id="9" name="Freeform 5">
            <a:extLst>
              <a:ext uri="{FF2B5EF4-FFF2-40B4-BE49-F238E27FC236}">
                <a16:creationId xmlns="" xmlns:a16="http://schemas.microsoft.com/office/drawing/2014/main" id="{74A8B290-D360-4505-99F0-074FC3E4542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BBA15676-4F15-40F6-AD49-4627A09FF83D}"/>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CA3F18AA-5787-4A7B-8567-3D4231E78CEF}"/>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B6BD978D-15D2-4AAF-A4AB-55C272AC083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443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up)">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a:extLst>
              <a:ext uri="{FF2B5EF4-FFF2-40B4-BE49-F238E27FC236}">
                <a16:creationId xmlns="" xmlns:a16="http://schemas.microsoft.com/office/drawing/2014/main" id="{D180A030-2566-4329-BC1E-D80BD931D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48928"/>
            <a:ext cx="9144000" cy="505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标题 1">
            <a:extLst>
              <a:ext uri="{FF2B5EF4-FFF2-40B4-BE49-F238E27FC236}">
                <a16:creationId xmlns="" xmlns:a16="http://schemas.microsoft.com/office/drawing/2014/main" id="{38DB1F57-BD2A-4E82-A693-3FA6D2C5C613}"/>
              </a:ext>
            </a:extLst>
          </p:cNvPr>
          <p:cNvSpPr>
            <a:spLocks noGrp="1"/>
          </p:cNvSpPr>
          <p:nvPr>
            <p:ph type="title"/>
          </p:nvPr>
        </p:nvSpPr>
        <p:spPr>
          <a:xfrm>
            <a:off x="373856" y="1425178"/>
            <a:ext cx="7886700" cy="994172"/>
          </a:xfrm>
        </p:spPr>
        <p:txBody>
          <a:bodyPr>
            <a:normAutofit fontScale="90000"/>
          </a:bodyPr>
          <a:lstStyle/>
          <a:p>
            <a:pPr eaLnBrk="1" hangingPunct="1"/>
            <a:r>
              <a:rPr lang="en-US" altLang="zh-CN" b="1">
                <a:solidFill>
                  <a:srgbClr val="FF0000"/>
                </a:solidFill>
              </a:rPr>
              <a:t>*</a:t>
            </a:r>
            <a:r>
              <a:rPr lang="zh-CN" altLang="en-US" b="1">
                <a:solidFill>
                  <a:srgbClr val="FF0000"/>
                </a:solidFill>
              </a:rPr>
              <a:t>黑客攻击技术</a:t>
            </a:r>
            <a:br>
              <a:rPr lang="zh-CN" altLang="en-US" b="1">
                <a:solidFill>
                  <a:srgbClr val="FF0000"/>
                </a:solidFill>
              </a:rPr>
            </a:br>
            <a:endParaRPr lang="zh-CN" altLang="en-US">
              <a:solidFill>
                <a:srgbClr val="FF0000"/>
              </a:solidFill>
            </a:endParaRPr>
          </a:p>
        </p:txBody>
      </p:sp>
      <p:sp>
        <p:nvSpPr>
          <p:cNvPr id="5124" name="内容占位符 2">
            <a:extLst>
              <a:ext uri="{FF2B5EF4-FFF2-40B4-BE49-F238E27FC236}">
                <a16:creationId xmlns="" xmlns:a16="http://schemas.microsoft.com/office/drawing/2014/main" id="{6C279B8E-E530-4DCA-AD82-55FFEAAB031B}"/>
              </a:ext>
            </a:extLst>
          </p:cNvPr>
          <p:cNvSpPr>
            <a:spLocks noGrp="1"/>
          </p:cNvSpPr>
          <p:nvPr>
            <p:ph idx="1"/>
          </p:nvPr>
        </p:nvSpPr>
        <p:spPr>
          <a:xfrm>
            <a:off x="628650" y="3475435"/>
            <a:ext cx="7886700" cy="3581400"/>
          </a:xfrm>
        </p:spPr>
        <p:txBody>
          <a:bodyPr/>
          <a:lstStyle/>
          <a:p>
            <a:pPr eaLnBrk="1" hangingPunct="1">
              <a:defRPr/>
            </a:pPr>
            <a:r>
              <a:rPr lang="zh-CN" altLang="en-US" b="1" dirty="0">
                <a:solidFill>
                  <a:srgbClr val="FF0000"/>
                </a:solidFill>
              </a:rPr>
              <a:t>后门程序。</a:t>
            </a:r>
            <a:endParaRPr lang="en-US" altLang="zh-CN" b="1" dirty="0">
              <a:solidFill>
                <a:srgbClr val="FF0000"/>
              </a:solidFill>
            </a:endParaRPr>
          </a:p>
          <a:p>
            <a:pPr eaLnBrk="1" hangingPunct="1">
              <a:defRPr/>
            </a:pPr>
            <a:r>
              <a:rPr lang="zh-CN" altLang="en-US" b="1" dirty="0">
                <a:solidFill>
                  <a:srgbClr val="FF0000"/>
                </a:solidFill>
              </a:rPr>
              <a:t>信息炸弹。</a:t>
            </a:r>
            <a:endParaRPr lang="en-US" altLang="zh-CN" b="1" dirty="0">
              <a:solidFill>
                <a:srgbClr val="FF0000"/>
              </a:solidFill>
            </a:endParaRPr>
          </a:p>
          <a:p>
            <a:pPr eaLnBrk="1" hangingPunct="1">
              <a:defRPr/>
            </a:pPr>
            <a:r>
              <a:rPr lang="zh-CN" altLang="en-US" b="1" dirty="0">
                <a:solidFill>
                  <a:srgbClr val="FF0000"/>
                </a:solidFill>
              </a:rPr>
              <a:t>拒绝服务。</a:t>
            </a:r>
            <a:endParaRPr lang="en-US" altLang="zh-CN" b="1" dirty="0">
              <a:solidFill>
                <a:srgbClr val="FF0000"/>
              </a:solidFill>
            </a:endParaRPr>
          </a:p>
          <a:p>
            <a:pPr eaLnBrk="1" hangingPunct="1">
              <a:defRPr/>
            </a:pPr>
            <a:r>
              <a:rPr lang="zh-CN" altLang="en-US" b="1" dirty="0">
                <a:solidFill>
                  <a:srgbClr val="FF0000"/>
                </a:solidFill>
              </a:rPr>
              <a:t>网络监听。</a:t>
            </a:r>
            <a:endParaRPr lang="en-US" altLang="zh-CN" b="1" dirty="0">
              <a:solidFill>
                <a:srgbClr val="FF0000"/>
              </a:solidFill>
            </a:endParaRPr>
          </a:p>
          <a:p>
            <a:pPr marL="0" indent="0">
              <a:buNone/>
              <a:defRPr/>
            </a:pPr>
            <a:endParaRPr lang="zh-CN" altLang="en-US" b="1" dirty="0">
              <a:solidFill>
                <a:srgbClr val="FF0000"/>
              </a:solidFill>
            </a:endParaRPr>
          </a:p>
        </p:txBody>
      </p:sp>
    </p:spTree>
    <p:extLst>
      <p:ext uri="{BB962C8B-B14F-4D97-AF65-F5344CB8AC3E}">
        <p14:creationId xmlns:p14="http://schemas.microsoft.com/office/powerpoint/2010/main" val="683131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7"/>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737559" y="1631911"/>
            <a:ext cx="7668881" cy="503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使用</a:t>
            </a:r>
            <a:r>
              <a:rPr lang="zh-CN" altLang="en-US" sz="2400" dirty="0">
                <a:solidFill>
                  <a:srgbClr val="FF0000"/>
                </a:solidFill>
                <a:latin typeface="微软雅黑" panose="020B0503020204020204" pitchFamily="34" charset="-122"/>
                <a:ea typeface="微软雅黑" panose="020B0503020204020204" pitchFamily="34" charset="-122"/>
              </a:rPr>
              <a:t>非确定性</a:t>
            </a:r>
            <a:r>
              <a:rPr lang="zh-CN" altLang="en-US" sz="2400" dirty="0">
                <a:latin typeface="微软雅黑" panose="020B0503020204020204" pitchFamily="34" charset="-122"/>
                <a:ea typeface="微软雅黑" panose="020B0503020204020204" pitchFamily="34" charset="-122"/>
              </a:rPr>
              <a:t>的方法从当前和历史的通信流中查找威胁或者潜在的威胁，包括执行通信流、通信模式和异常活动的</a:t>
            </a:r>
            <a:r>
              <a:rPr lang="zh-CN" altLang="en-US" sz="2400" dirty="0">
                <a:solidFill>
                  <a:srgbClr val="FF0000"/>
                </a:solidFill>
                <a:latin typeface="微软雅黑" panose="020B0503020204020204" pitchFamily="34" charset="-122"/>
                <a:ea typeface="微软雅黑" panose="020B0503020204020204" pitchFamily="34" charset="-122"/>
              </a:rPr>
              <a:t>统计分析</a:t>
            </a:r>
            <a:r>
              <a:rPr lang="zh-CN" altLang="en-US" sz="2400" dirty="0">
                <a:latin typeface="微软雅黑" panose="020B0503020204020204" pitchFamily="34" charset="-122"/>
                <a:ea typeface="微软雅黑" panose="020B0503020204020204" pitchFamily="34" charset="-122"/>
              </a:rPr>
              <a:t>。</a:t>
            </a:r>
          </a:p>
          <a:p>
            <a:pPr indent="357188" eaLnBrk="1" hangingPunct="1"/>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必须是</a:t>
            </a:r>
            <a:r>
              <a:rPr lang="zh-CN" altLang="en-US" sz="2400" dirty="0">
                <a:solidFill>
                  <a:srgbClr val="FF0000"/>
                </a:solidFill>
                <a:latin typeface="微软雅黑" panose="020B0503020204020204" pitchFamily="34" charset="-122"/>
                <a:ea typeface="微软雅黑" panose="020B0503020204020204" pitchFamily="34" charset="-122"/>
              </a:rPr>
              <a:t>确定性</a:t>
            </a:r>
            <a:r>
              <a:rPr lang="zh-CN" altLang="en-US" sz="2400" dirty="0">
                <a:latin typeface="微软雅黑" panose="020B0503020204020204" pitchFamily="34" charset="-122"/>
                <a:ea typeface="微软雅黑" panose="020B0503020204020204" pitchFamily="34" charset="-122"/>
              </a:rPr>
              <a:t>的，它所执行的所有丢弃通信包的行为必须是正确的。在网络上，</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会一直处于工作状态，执行访问控制的决定。</a:t>
            </a:r>
          </a:p>
          <a:p>
            <a:pPr indent="357188" eaLnBrk="1" hangingPunct="1"/>
            <a:r>
              <a:rPr lang="zh-CN" altLang="en-US" sz="2400" dirty="0">
                <a:latin typeface="微软雅黑" panose="020B0503020204020204" pitchFamily="34" charset="-122"/>
                <a:ea typeface="微软雅黑" panose="020B0503020204020204" pitchFamily="34" charset="-122"/>
              </a:rPr>
              <a:t>  此外，</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与传统的</a:t>
            </a:r>
            <a:r>
              <a:rPr lang="en-US" altLang="zh-CN" sz="2400" dirty="0">
                <a:latin typeface="微软雅黑" panose="020B0503020204020204" pitchFamily="34" charset="-122"/>
                <a:ea typeface="微软雅黑" panose="020B0503020204020204" pitchFamily="34" charset="-122"/>
              </a:rPr>
              <a:t>IDS</a:t>
            </a:r>
            <a:r>
              <a:rPr lang="zh-CN" altLang="en-US" sz="2400" dirty="0">
                <a:latin typeface="微软雅黑" panose="020B0503020204020204" pitchFamily="34" charset="-122"/>
                <a:ea typeface="微软雅黑" panose="020B0503020204020204" pitchFamily="34" charset="-122"/>
              </a:rPr>
              <a:t>还有两点关键区别：</a:t>
            </a:r>
            <a:r>
              <a:rPr lang="zh-CN" altLang="en-US" sz="2400" dirty="0">
                <a:solidFill>
                  <a:srgbClr val="FF0000"/>
                </a:solidFill>
                <a:latin typeface="微软雅黑" panose="020B0503020204020204" pitchFamily="34" charset="-122"/>
                <a:ea typeface="微软雅黑" panose="020B0503020204020204" pitchFamily="34" charset="-122"/>
              </a:rPr>
              <a:t>自动阻截和在线运行</a:t>
            </a:r>
            <a:r>
              <a:rPr lang="zh-CN" altLang="en-US" sz="2400" dirty="0">
                <a:latin typeface="微软雅黑" panose="020B0503020204020204" pitchFamily="34" charset="-122"/>
                <a:ea typeface="微软雅黑" panose="020B0503020204020204" pitchFamily="34" charset="-122"/>
              </a:rPr>
              <a:t>，两者缺一不可。 </a:t>
            </a:r>
          </a:p>
        </p:txBody>
      </p:sp>
      <p:sp>
        <p:nvSpPr>
          <p:cNvPr id="9" name="Freeform 5">
            <a:extLst>
              <a:ext uri="{FF2B5EF4-FFF2-40B4-BE49-F238E27FC236}">
                <a16:creationId xmlns="" xmlns:a16="http://schemas.microsoft.com/office/drawing/2014/main" id="{74A8B290-D360-4505-99F0-074FC3E4542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BBA15676-4F15-40F6-AD49-4627A09FF83D}"/>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CA3F18AA-5787-4A7B-8567-3D4231E78CEF}"/>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B6BD978D-15D2-4AAF-A4AB-55C272AC083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32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up)">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7"/>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737559" y="2354892"/>
            <a:ext cx="7668881" cy="267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en-US" altLang="zh-CN" sz="2400" dirty="0" smtClean="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系统根据</a:t>
            </a:r>
            <a:r>
              <a:rPr lang="zh-CN" altLang="en-US" sz="2400" dirty="0">
                <a:solidFill>
                  <a:srgbClr val="FF0000"/>
                </a:solidFill>
                <a:latin typeface="微软雅黑" panose="020B0503020204020204" pitchFamily="34" charset="-122"/>
                <a:ea typeface="微软雅黑" panose="020B0503020204020204" pitchFamily="34" charset="-122"/>
              </a:rPr>
              <a:t>部署方式</a:t>
            </a:r>
            <a:r>
              <a:rPr lang="zh-CN" altLang="en-US" sz="2400" dirty="0">
                <a:latin typeface="微软雅黑" panose="020B0503020204020204" pitchFamily="34" charset="-122"/>
                <a:ea typeface="微软雅黑" panose="020B0503020204020204" pitchFamily="34" charset="-122"/>
              </a:rPr>
              <a:t>可分为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类：</a:t>
            </a:r>
          </a:p>
          <a:p>
            <a:pPr marL="457200" indent="-457200" eaLnBrk="1" hangingPunct="1">
              <a:buFont typeface="+mj-lt"/>
              <a:buAutoNum type="arabicPeriod"/>
            </a:pPr>
            <a:r>
              <a:rPr lang="zh-CN" altLang="en-US" sz="2400" dirty="0">
                <a:latin typeface="微软雅黑" panose="020B0503020204020204" pitchFamily="34" charset="-122"/>
                <a:ea typeface="微软雅黑" panose="020B0503020204020204" pitchFamily="34" charset="-122"/>
              </a:rPr>
              <a:t>基于主机的入侵防御系统</a:t>
            </a:r>
          </a:p>
          <a:p>
            <a:pPr marL="457200" indent="-457200" eaLnBrk="1" hangingPunct="1">
              <a:buFont typeface="+mj-lt"/>
              <a:buAutoNum type="arabicPeriod"/>
            </a:pPr>
            <a:r>
              <a:rPr lang="zh-CN" altLang="en-US" sz="2400" dirty="0">
                <a:latin typeface="微软雅黑" panose="020B0503020204020204" pitchFamily="34" charset="-122"/>
                <a:ea typeface="微软雅黑" panose="020B0503020204020204" pitchFamily="34" charset="-122"/>
              </a:rPr>
              <a:t>基于网络的入侵防御系统</a:t>
            </a:r>
          </a:p>
          <a:p>
            <a:pPr marL="457200" indent="-457200" eaLnBrk="1" hangingPunct="1">
              <a:buFont typeface="+mj-lt"/>
              <a:buAutoNum type="arabicPeriod"/>
            </a:pPr>
            <a:r>
              <a:rPr lang="zh-CN" altLang="en-US" sz="2400" dirty="0">
                <a:latin typeface="微软雅黑" panose="020B0503020204020204" pitchFamily="34" charset="-122"/>
                <a:ea typeface="微软雅黑" panose="020B0503020204020204" pitchFamily="34" charset="-122"/>
              </a:rPr>
              <a:t>应用入侵防御系统</a:t>
            </a:r>
          </a:p>
        </p:txBody>
      </p:sp>
      <p:sp>
        <p:nvSpPr>
          <p:cNvPr id="9" name="Freeform 5">
            <a:extLst>
              <a:ext uri="{FF2B5EF4-FFF2-40B4-BE49-F238E27FC236}">
                <a16:creationId xmlns="" xmlns:a16="http://schemas.microsoft.com/office/drawing/2014/main" id="{74A8B290-D360-4505-99F0-074FC3E4542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BBA15676-4F15-40F6-AD49-4627A09FF83D}"/>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CA3F18AA-5787-4A7B-8567-3D4231E78CEF}"/>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B6BD978D-15D2-4AAF-A4AB-55C272AC083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058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wipe(up)">
                                      <p:cBhvr>
                                        <p:cTn id="11" dur="500"/>
                                        <p:tgtEl>
                                          <p:spTgt spid="1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wipe(up)">
                                      <p:cBhvr>
                                        <p:cTn id="15" dur="500"/>
                                        <p:tgtEl>
                                          <p:spTgt spid="16">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wipe(up)">
                                      <p:cBhvr>
                                        <p:cTn id="19"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、入侵防御系统</a:t>
              </a:r>
              <a:r>
                <a:rPr lang="en-US" altLang="zh-CN" dirty="0">
                  <a:latin typeface="微软雅黑" panose="020B0503020204020204" pitchFamily="34" charset="-122"/>
                  <a:ea typeface="微软雅黑" panose="020B0503020204020204" pitchFamily="34" charset="-122"/>
                </a:rPr>
                <a:t>IPS</a:t>
              </a:r>
              <a:endParaRPr lang="zh-CN" altLang="en-US" dirty="0">
                <a:latin typeface="微软雅黑" panose="020B0503020204020204" pitchFamily="34" charset="-122"/>
                <a:ea typeface="微软雅黑" panose="020B0503020204020204" pitchFamily="34" charset="-122"/>
              </a:endParaRPr>
            </a:p>
          </p:txBody>
        </p:sp>
      </p:grpSp>
      <p:sp>
        <p:nvSpPr>
          <p:cNvPr id="15" name="圆角矩形 14"/>
          <p:cNvSpPr/>
          <p:nvPr/>
        </p:nvSpPr>
        <p:spPr bwMode="auto">
          <a:xfrm>
            <a:off x="630451" y="1583577"/>
            <a:ext cx="7894754" cy="437531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737559" y="1631911"/>
            <a:ext cx="7668881" cy="503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的工作原理：</a:t>
            </a:r>
            <a:endParaRPr lang="en-US" altLang="zh-CN" sz="2400" dirty="0">
              <a:latin typeface="微软雅黑" panose="020B0503020204020204" pitchFamily="34" charset="-122"/>
              <a:ea typeface="微软雅黑" panose="020B0503020204020204" pitchFamily="34" charset="-122"/>
            </a:endParaRPr>
          </a:p>
          <a:p>
            <a:pPr indent="357188"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直接</a:t>
            </a:r>
            <a:r>
              <a:rPr lang="zh-CN" altLang="en-US" sz="2400" dirty="0">
                <a:solidFill>
                  <a:srgbClr val="FF0000"/>
                </a:solidFill>
                <a:latin typeface="微软雅黑" panose="020B0503020204020204" pitchFamily="34" charset="-122"/>
                <a:ea typeface="微软雅黑" panose="020B0503020204020204" pitchFamily="34" charset="-122"/>
              </a:rPr>
              <a:t>嵌入</a:t>
            </a:r>
            <a:r>
              <a:rPr lang="zh-CN" altLang="en-US" sz="2400" dirty="0">
                <a:latin typeface="微软雅黑" panose="020B0503020204020204" pitchFamily="34" charset="-122"/>
                <a:ea typeface="微软雅黑" panose="020B0503020204020204" pitchFamily="34" charset="-122"/>
              </a:rPr>
              <a:t>到网络流量中，通过一个网络端口接收来自外部系统的流量，数据流经过</a:t>
            </a:r>
            <a:r>
              <a:rPr lang="en-US" altLang="zh-CN" sz="2400" dirty="0">
                <a:solidFill>
                  <a:srgbClr val="FF0000"/>
                </a:solidFill>
                <a:latin typeface="微软雅黑" panose="020B0503020204020204" pitchFamily="34" charset="-122"/>
                <a:ea typeface="微软雅黑" panose="020B0503020204020204" pitchFamily="34" charset="-122"/>
              </a:rPr>
              <a:t>IPS</a:t>
            </a:r>
            <a:r>
              <a:rPr lang="zh-CN" altLang="en-US" sz="2400" dirty="0">
                <a:solidFill>
                  <a:srgbClr val="FF0000"/>
                </a:solidFill>
                <a:latin typeface="微软雅黑" panose="020B0503020204020204" pitchFamily="34" charset="-122"/>
                <a:ea typeface="微软雅黑" panose="020B0503020204020204" pitchFamily="34" charset="-122"/>
              </a:rPr>
              <a:t>处理引擎</a:t>
            </a:r>
            <a:r>
              <a:rPr lang="zh-CN" altLang="en-US" sz="2400" dirty="0">
                <a:latin typeface="微软雅黑" panose="020B0503020204020204" pitchFamily="34" charset="-122"/>
                <a:ea typeface="微软雅黑" panose="020B0503020204020204" pitchFamily="34" charset="-122"/>
              </a:rPr>
              <a:t>进行</a:t>
            </a:r>
            <a:r>
              <a:rPr lang="zh-CN" altLang="en-US" sz="2400" dirty="0">
                <a:solidFill>
                  <a:srgbClr val="FF0000"/>
                </a:solidFill>
                <a:latin typeface="微软雅黑" panose="020B0503020204020204" pitchFamily="34" charset="-122"/>
                <a:ea typeface="微软雅黑" panose="020B0503020204020204" pitchFamily="34" charset="-122"/>
              </a:rPr>
              <a:t>大规模并行深层检测</a:t>
            </a:r>
            <a:r>
              <a:rPr lang="zh-CN" altLang="en-US" sz="2400" dirty="0">
                <a:latin typeface="微软雅黑" panose="020B0503020204020204" pitchFamily="34" charset="-122"/>
                <a:ea typeface="微软雅黑" panose="020B0503020204020204" pitchFamily="34" charset="-122"/>
              </a:rPr>
              <a:t>，检查确认其中不包含异常活动或可疑内容后，再通过另外一个端口将它传送到内部系统中。</a:t>
            </a:r>
          </a:p>
        </p:txBody>
      </p:sp>
      <p:sp>
        <p:nvSpPr>
          <p:cNvPr id="9" name="Freeform 5">
            <a:extLst>
              <a:ext uri="{FF2B5EF4-FFF2-40B4-BE49-F238E27FC236}">
                <a16:creationId xmlns="" xmlns:a16="http://schemas.microsoft.com/office/drawing/2014/main" id="{74A8B290-D360-4505-99F0-074FC3E4542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BBA15676-4F15-40F6-AD49-4627A09FF83D}"/>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CA3F18AA-5787-4A7B-8567-3D4231E78CEF}"/>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B6BD978D-15D2-4AAF-A4AB-55C272AC083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150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wipe(up)">
                                      <p:cBhvr>
                                        <p:cTn id="11"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bwMode="auto">
          <a:xfrm>
            <a:off x="2999878" y="5919030"/>
            <a:ext cx="3144244" cy="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的工作原理图</a:t>
            </a:r>
          </a:p>
        </p:txBody>
      </p:sp>
      <p:pic>
        <p:nvPicPr>
          <p:cNvPr id="10" name="Picture 4">
            <a:extLst>
              <a:ext uri="{FF2B5EF4-FFF2-40B4-BE49-F238E27FC236}">
                <a16:creationId xmlns="" xmlns:a16="http://schemas.microsoft.com/office/drawing/2014/main" id="{4593CE76-051D-4C94-887D-4F5A87F32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9" y="273900"/>
            <a:ext cx="8844816" cy="533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5">
            <a:extLst>
              <a:ext uri="{FF2B5EF4-FFF2-40B4-BE49-F238E27FC236}">
                <a16:creationId xmlns="" xmlns:a16="http://schemas.microsoft.com/office/drawing/2014/main" id="{30766889-A7DA-417E-85EE-DF5687B1033A}"/>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Freeform 6">
            <a:extLst>
              <a:ext uri="{FF2B5EF4-FFF2-40B4-BE49-F238E27FC236}">
                <a16:creationId xmlns="" xmlns:a16="http://schemas.microsoft.com/office/drawing/2014/main" id="{DB066D9F-A7FC-4003-9290-58B6FDFB7CC4}"/>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3" name="Freeform 7">
            <a:extLst>
              <a:ext uri="{FF2B5EF4-FFF2-40B4-BE49-F238E27FC236}">
                <a16:creationId xmlns="" xmlns:a16="http://schemas.microsoft.com/office/drawing/2014/main" id="{53490E25-2054-4F9A-BAB2-3487B537B394}"/>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TextBox 54">
            <a:extLst>
              <a:ext uri="{FF2B5EF4-FFF2-40B4-BE49-F238E27FC236}">
                <a16:creationId xmlns="" xmlns:a16="http://schemas.microsoft.com/office/drawing/2014/main" id="{0587F1B2-5615-432E-8BAC-F63B7FA12E6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70E416CF-ADEE-4B7D-80C9-4C01A4A198FB}"/>
              </a:ext>
            </a:extLst>
          </p:cNvPr>
          <p:cNvSpPr/>
          <p:nvPr/>
        </p:nvSpPr>
        <p:spPr>
          <a:xfrm>
            <a:off x="429509" y="4950555"/>
            <a:ext cx="8476423" cy="1569660"/>
          </a:xfrm>
          <a:prstGeom prst="rect">
            <a:avLst/>
          </a:prstGeom>
          <a:solidFill>
            <a:schemeClr val="accent4"/>
          </a:solidFill>
        </p:spPr>
        <p:txBody>
          <a:bodyPr wrap="square">
            <a:spAutoFit/>
          </a:bodyPr>
          <a:lstStyle/>
          <a:p>
            <a:r>
              <a:rPr lang="en-US" altLang="zh-CN" sz="2400" dirty="0">
                <a:latin typeface="宋体" panose="02010600030101010101" pitchFamily="2" charset="-122"/>
              </a:rPr>
              <a:t>IPS</a:t>
            </a:r>
            <a:r>
              <a:rPr lang="zh-CN" altLang="en-US" sz="2400" dirty="0">
                <a:latin typeface="宋体" panose="02010600030101010101" pitchFamily="2" charset="-122"/>
              </a:rPr>
              <a:t>的主要工作依靠</a:t>
            </a:r>
            <a:r>
              <a:rPr lang="en-US" altLang="zh-CN" sz="2400" dirty="0">
                <a:latin typeface="宋体" panose="02010600030101010101" pitchFamily="2" charset="-122"/>
              </a:rPr>
              <a:t>IPS</a:t>
            </a:r>
            <a:r>
              <a:rPr lang="zh-CN" altLang="en-US" sz="2400" dirty="0">
                <a:latin typeface="宋体" panose="02010600030101010101" pitchFamily="2" charset="-122"/>
              </a:rPr>
              <a:t>引擎完成。</a:t>
            </a:r>
            <a:endParaRPr lang="en-US" altLang="zh-CN" sz="2400" dirty="0">
              <a:latin typeface="宋体" panose="02010600030101010101" pitchFamily="2" charset="-122"/>
            </a:endParaRPr>
          </a:p>
          <a:p>
            <a:r>
              <a:rPr lang="en-US" altLang="zh-CN" sz="2400" dirty="0">
                <a:latin typeface="宋体" panose="02010600030101010101" pitchFamily="2" charset="-122"/>
              </a:rPr>
              <a:t>IPS</a:t>
            </a:r>
            <a:r>
              <a:rPr lang="zh-CN" altLang="en-US" sz="2400" dirty="0">
                <a:latin typeface="宋体" panose="02010600030101010101" pitchFamily="2" charset="-122"/>
              </a:rPr>
              <a:t>数据包处理引擎是专业化</a:t>
            </a:r>
            <a:r>
              <a:rPr lang="zh-CN" altLang="en-US" sz="2400" dirty="0">
                <a:solidFill>
                  <a:srgbClr val="FF0000"/>
                </a:solidFill>
                <a:latin typeface="宋体" panose="02010600030101010101" pitchFamily="2" charset="-122"/>
              </a:rPr>
              <a:t>定制的集成电路</a:t>
            </a:r>
            <a:r>
              <a:rPr lang="zh-CN" altLang="en-US" sz="2400" dirty="0">
                <a:latin typeface="宋体" panose="02010600030101010101" pitchFamily="2" charset="-122"/>
              </a:rPr>
              <a:t>，里面包含许多种类的</a:t>
            </a:r>
            <a:r>
              <a:rPr lang="zh-CN" altLang="en-US" sz="2400" dirty="0">
                <a:solidFill>
                  <a:srgbClr val="FF0000"/>
                </a:solidFill>
                <a:latin typeface="宋体" panose="02010600030101010101" pitchFamily="2" charset="-122"/>
              </a:rPr>
              <a:t>过滤器</a:t>
            </a:r>
            <a:r>
              <a:rPr lang="zh-CN" altLang="en-US" sz="2400" dirty="0">
                <a:latin typeface="宋体" panose="02010600030101010101" pitchFamily="2" charset="-122"/>
              </a:rPr>
              <a:t>，每种过滤器采用</a:t>
            </a:r>
            <a:r>
              <a:rPr lang="zh-CN" altLang="en-US" sz="2400" dirty="0">
                <a:solidFill>
                  <a:srgbClr val="FF0000"/>
                </a:solidFill>
                <a:latin typeface="宋体" panose="02010600030101010101" pitchFamily="2" charset="-122"/>
              </a:rPr>
              <a:t>并行</a:t>
            </a:r>
            <a:r>
              <a:rPr lang="zh-CN" altLang="en-US" sz="2400" dirty="0">
                <a:latin typeface="宋体" panose="02010600030101010101" pitchFamily="2" charset="-122"/>
              </a:rPr>
              <a:t>处理检测和</a:t>
            </a:r>
            <a:r>
              <a:rPr lang="zh-CN" altLang="en-US" sz="2400" dirty="0">
                <a:solidFill>
                  <a:srgbClr val="FF0000"/>
                </a:solidFill>
                <a:latin typeface="宋体" panose="02010600030101010101" pitchFamily="2" charset="-122"/>
              </a:rPr>
              <a:t>协议重组分析</a:t>
            </a:r>
            <a:r>
              <a:rPr lang="zh-CN" altLang="en-US" sz="2400" dirty="0">
                <a:latin typeface="宋体" panose="02010600030101010101" pitchFamily="2" charset="-122"/>
              </a:rPr>
              <a:t>的工作方式，分析不同类型的数据包，深层检查数据包的内容。</a:t>
            </a:r>
            <a:endParaRPr lang="zh-CN" altLang="en-US" sz="2400" dirty="0"/>
          </a:p>
        </p:txBody>
      </p:sp>
    </p:spTree>
    <p:extLst>
      <p:ext uri="{BB962C8B-B14F-4D97-AF65-F5344CB8AC3E}">
        <p14:creationId xmlns:p14="http://schemas.microsoft.com/office/powerpoint/2010/main" val="31130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bwMode="auto">
          <a:xfrm>
            <a:off x="2999878" y="5919030"/>
            <a:ext cx="3144244" cy="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的工作原理图</a:t>
            </a:r>
          </a:p>
        </p:txBody>
      </p:sp>
      <p:pic>
        <p:nvPicPr>
          <p:cNvPr id="10" name="Picture 4">
            <a:extLst>
              <a:ext uri="{FF2B5EF4-FFF2-40B4-BE49-F238E27FC236}">
                <a16:creationId xmlns="" xmlns:a16="http://schemas.microsoft.com/office/drawing/2014/main" id="{4593CE76-051D-4C94-887D-4F5A87F32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9" y="273900"/>
            <a:ext cx="8844816" cy="533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5">
            <a:extLst>
              <a:ext uri="{FF2B5EF4-FFF2-40B4-BE49-F238E27FC236}">
                <a16:creationId xmlns="" xmlns:a16="http://schemas.microsoft.com/office/drawing/2014/main" id="{30766889-A7DA-417E-85EE-DF5687B1033A}"/>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Freeform 6">
            <a:extLst>
              <a:ext uri="{FF2B5EF4-FFF2-40B4-BE49-F238E27FC236}">
                <a16:creationId xmlns="" xmlns:a16="http://schemas.microsoft.com/office/drawing/2014/main" id="{DB066D9F-A7FC-4003-9290-58B6FDFB7CC4}"/>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3" name="Freeform 7">
            <a:extLst>
              <a:ext uri="{FF2B5EF4-FFF2-40B4-BE49-F238E27FC236}">
                <a16:creationId xmlns="" xmlns:a16="http://schemas.microsoft.com/office/drawing/2014/main" id="{53490E25-2054-4F9A-BAB2-3487B537B394}"/>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TextBox 54">
            <a:extLst>
              <a:ext uri="{FF2B5EF4-FFF2-40B4-BE49-F238E27FC236}">
                <a16:creationId xmlns="" xmlns:a16="http://schemas.microsoft.com/office/drawing/2014/main" id="{0587F1B2-5615-432E-8BAC-F63B7FA12E6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70E416CF-ADEE-4B7D-80C9-4C01A4A198FB}"/>
              </a:ext>
            </a:extLst>
          </p:cNvPr>
          <p:cNvSpPr/>
          <p:nvPr/>
        </p:nvSpPr>
        <p:spPr>
          <a:xfrm>
            <a:off x="429509" y="4845533"/>
            <a:ext cx="8476423" cy="1938992"/>
          </a:xfrm>
          <a:prstGeom prst="rect">
            <a:avLst/>
          </a:prstGeom>
          <a:solidFill>
            <a:schemeClr val="accent4"/>
          </a:solidFill>
        </p:spPr>
        <p:txBody>
          <a:bodyPr wrap="square">
            <a:spAutoFit/>
          </a:bodyPr>
          <a:lstStyle/>
          <a:p>
            <a:r>
              <a:rPr lang="zh-CN" altLang="en-US" sz="2400" dirty="0">
                <a:latin typeface="宋体" panose="02010600030101010101" pitchFamily="2" charset="-122"/>
              </a:rPr>
              <a:t>数据流进入</a:t>
            </a:r>
            <a:r>
              <a:rPr lang="en-US" altLang="zh-CN" sz="2400" dirty="0">
                <a:latin typeface="宋体" panose="02010600030101010101" pitchFamily="2" charset="-122"/>
              </a:rPr>
              <a:t>IPS</a:t>
            </a:r>
            <a:r>
              <a:rPr lang="zh-CN" altLang="en-US" sz="2400" dirty="0">
                <a:latin typeface="宋体" panose="02010600030101010101" pitchFamily="2" charset="-122"/>
              </a:rPr>
              <a:t>引擎之后：</a:t>
            </a:r>
          </a:p>
          <a:p>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）首先对每个数据包进行</a:t>
            </a:r>
            <a:r>
              <a:rPr lang="zh-CN" altLang="en-US" sz="2400" dirty="0">
                <a:solidFill>
                  <a:srgbClr val="FF0000"/>
                </a:solidFill>
                <a:latin typeface="宋体" panose="02010600030101010101" pitchFamily="2" charset="-122"/>
              </a:rPr>
              <a:t>逐一字节</a:t>
            </a:r>
            <a:r>
              <a:rPr lang="zh-CN" altLang="en-US" sz="2400" dirty="0">
                <a:latin typeface="宋体" panose="02010600030101010101" pitchFamily="2" charset="-122"/>
              </a:rPr>
              <a:t>地检查，异常的数据包被丢弃，通过检查的数据包依据报头信息，如源</a:t>
            </a:r>
            <a:r>
              <a:rPr lang="en-US" altLang="zh-CN" sz="2400" dirty="0">
                <a:latin typeface="宋体" panose="02010600030101010101" pitchFamily="2" charset="-122"/>
              </a:rPr>
              <a:t>IP</a:t>
            </a:r>
            <a:r>
              <a:rPr lang="zh-CN" altLang="en-US" sz="2400" dirty="0">
                <a:latin typeface="宋体" panose="02010600030101010101" pitchFamily="2" charset="-122"/>
              </a:rPr>
              <a:t>地址、目的</a:t>
            </a:r>
            <a:r>
              <a:rPr lang="en-US" altLang="zh-CN" sz="2400" dirty="0">
                <a:latin typeface="宋体" panose="02010600030101010101" pitchFamily="2" charset="-122"/>
              </a:rPr>
              <a:t>IP</a:t>
            </a:r>
            <a:r>
              <a:rPr lang="zh-CN" altLang="en-US" sz="2400" dirty="0">
                <a:latin typeface="宋体" panose="02010600030101010101" pitchFamily="2" charset="-122"/>
              </a:rPr>
              <a:t>地址、端口号和应用域等进行</a:t>
            </a:r>
            <a:r>
              <a:rPr lang="zh-CN" altLang="en-US" sz="2400" dirty="0">
                <a:solidFill>
                  <a:srgbClr val="FF0000"/>
                </a:solidFill>
                <a:latin typeface="宋体" panose="02010600030101010101" pitchFamily="2" charset="-122"/>
              </a:rPr>
              <a:t>分类</a:t>
            </a:r>
            <a:r>
              <a:rPr lang="zh-CN" altLang="en-US" sz="2400" dirty="0">
                <a:latin typeface="宋体" panose="02010600030101010101" pitchFamily="2" charset="-122"/>
              </a:rPr>
              <a:t>，并记录数据流的状态信息。</a:t>
            </a:r>
          </a:p>
        </p:txBody>
      </p:sp>
    </p:spTree>
    <p:extLst>
      <p:ext uri="{BB962C8B-B14F-4D97-AF65-F5344CB8AC3E}">
        <p14:creationId xmlns:p14="http://schemas.microsoft.com/office/powerpoint/2010/main" val="246308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bwMode="auto">
          <a:xfrm>
            <a:off x="2999878" y="5919030"/>
            <a:ext cx="3144244" cy="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的工作原理图</a:t>
            </a:r>
          </a:p>
        </p:txBody>
      </p:sp>
      <p:pic>
        <p:nvPicPr>
          <p:cNvPr id="10" name="Picture 4">
            <a:extLst>
              <a:ext uri="{FF2B5EF4-FFF2-40B4-BE49-F238E27FC236}">
                <a16:creationId xmlns="" xmlns:a16="http://schemas.microsoft.com/office/drawing/2014/main" id="{4593CE76-051D-4C94-887D-4F5A87F32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9" y="273900"/>
            <a:ext cx="8844816" cy="533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5">
            <a:extLst>
              <a:ext uri="{FF2B5EF4-FFF2-40B4-BE49-F238E27FC236}">
                <a16:creationId xmlns="" xmlns:a16="http://schemas.microsoft.com/office/drawing/2014/main" id="{30766889-A7DA-417E-85EE-DF5687B1033A}"/>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Freeform 6">
            <a:extLst>
              <a:ext uri="{FF2B5EF4-FFF2-40B4-BE49-F238E27FC236}">
                <a16:creationId xmlns="" xmlns:a16="http://schemas.microsoft.com/office/drawing/2014/main" id="{DB066D9F-A7FC-4003-9290-58B6FDFB7CC4}"/>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3" name="Freeform 7">
            <a:extLst>
              <a:ext uri="{FF2B5EF4-FFF2-40B4-BE49-F238E27FC236}">
                <a16:creationId xmlns="" xmlns:a16="http://schemas.microsoft.com/office/drawing/2014/main" id="{53490E25-2054-4F9A-BAB2-3487B537B394}"/>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TextBox 54">
            <a:extLst>
              <a:ext uri="{FF2B5EF4-FFF2-40B4-BE49-F238E27FC236}">
                <a16:creationId xmlns="" xmlns:a16="http://schemas.microsoft.com/office/drawing/2014/main" id="{0587F1B2-5615-432E-8BAC-F63B7FA12E6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70E416CF-ADEE-4B7D-80C9-4C01A4A198FB}"/>
              </a:ext>
            </a:extLst>
          </p:cNvPr>
          <p:cNvSpPr/>
          <p:nvPr/>
        </p:nvSpPr>
        <p:spPr>
          <a:xfrm>
            <a:off x="498612" y="4999421"/>
            <a:ext cx="8476423" cy="1631216"/>
          </a:xfrm>
          <a:prstGeom prst="rect">
            <a:avLst/>
          </a:prstGeom>
          <a:solidFill>
            <a:schemeClr val="accent4"/>
          </a:solidFill>
        </p:spPr>
        <p:txBody>
          <a:bodyPr wrap="square">
            <a:spAutoFit/>
          </a:bodyPr>
          <a:lstStyle/>
          <a:p>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）根据数据包的分类，再用相关的</a:t>
            </a:r>
            <a:r>
              <a:rPr lang="zh-CN" altLang="en-US" sz="2000" dirty="0">
                <a:solidFill>
                  <a:srgbClr val="FF0000"/>
                </a:solidFill>
                <a:latin typeface="宋体" panose="02010600030101010101" pitchFamily="2" charset="-122"/>
              </a:rPr>
              <a:t>过滤器</a:t>
            </a:r>
            <a:r>
              <a:rPr lang="zh-CN" altLang="en-US" sz="2000" dirty="0">
                <a:latin typeface="宋体" panose="02010600030101010101" pitchFamily="2" charset="-122"/>
              </a:rPr>
              <a:t>进行筛选，若任何数据包符合匹配条件，则标志为</a:t>
            </a:r>
            <a:r>
              <a:rPr lang="zh-CN" altLang="en-US" sz="2000" dirty="0">
                <a:solidFill>
                  <a:srgbClr val="FF0000"/>
                </a:solidFill>
                <a:latin typeface="宋体" panose="02010600030101010101" pitchFamily="2" charset="-122"/>
              </a:rPr>
              <a:t>命中</a:t>
            </a:r>
            <a:r>
              <a:rPr lang="zh-CN" altLang="en-US" sz="2000" dirty="0">
                <a:latin typeface="宋体" panose="02010600030101010101" pitchFamily="2" charset="-122"/>
              </a:rPr>
              <a:t>。</a:t>
            </a:r>
            <a:endParaRPr lang="en-US" altLang="zh-CN" sz="2000" dirty="0">
              <a:latin typeface="宋体" panose="02010600030101010101" pitchFamily="2" charset="-122"/>
            </a:endParaRPr>
          </a:p>
          <a:p>
            <a:r>
              <a:rPr lang="zh-CN" altLang="en-US" sz="2000" dirty="0"/>
              <a:t>（</a:t>
            </a:r>
            <a:r>
              <a:rPr lang="en-US" altLang="zh-CN" sz="2000" dirty="0"/>
              <a:t>3</a:t>
            </a:r>
            <a:r>
              <a:rPr lang="zh-CN" altLang="en-US" sz="2000" dirty="0"/>
              <a:t>）标志为“命中”的数据包会被丢弃，检测安全的数据包可以继续前进。</a:t>
            </a:r>
            <a:endParaRPr lang="en-US" altLang="zh-CN" sz="2000" dirty="0"/>
          </a:p>
          <a:p>
            <a:r>
              <a:rPr lang="zh-CN" altLang="en-US" sz="2000" dirty="0"/>
              <a:t>（</a:t>
            </a:r>
            <a:r>
              <a:rPr lang="en-US" altLang="zh-CN" sz="2000" dirty="0"/>
              <a:t>4</a:t>
            </a:r>
            <a:r>
              <a:rPr lang="zh-CN" altLang="en-US" sz="2000" dirty="0"/>
              <a:t>）命中数据包丢弃时，与之相关的流状态信息也会被更新，指示</a:t>
            </a:r>
            <a:r>
              <a:rPr lang="en-US" altLang="zh-CN" sz="2000" dirty="0"/>
              <a:t>IPS</a:t>
            </a:r>
            <a:r>
              <a:rPr lang="zh-CN" altLang="en-US" sz="2000" dirty="0"/>
              <a:t>丢弃该流中其余的所有内容。</a:t>
            </a:r>
          </a:p>
        </p:txBody>
      </p:sp>
    </p:spTree>
    <p:extLst>
      <p:ext uri="{BB962C8B-B14F-4D97-AF65-F5344CB8AC3E}">
        <p14:creationId xmlns:p14="http://schemas.microsoft.com/office/powerpoint/2010/main" val="12988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bwMode="auto">
          <a:xfrm>
            <a:off x="2999878" y="5919030"/>
            <a:ext cx="3144244" cy="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的工作原理图</a:t>
            </a:r>
          </a:p>
        </p:txBody>
      </p:sp>
      <p:pic>
        <p:nvPicPr>
          <p:cNvPr id="10" name="Picture 4">
            <a:extLst>
              <a:ext uri="{FF2B5EF4-FFF2-40B4-BE49-F238E27FC236}">
                <a16:creationId xmlns="" xmlns:a16="http://schemas.microsoft.com/office/drawing/2014/main" id="{4593CE76-051D-4C94-887D-4F5A87F32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9" y="273900"/>
            <a:ext cx="8844816" cy="533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5">
            <a:extLst>
              <a:ext uri="{FF2B5EF4-FFF2-40B4-BE49-F238E27FC236}">
                <a16:creationId xmlns="" xmlns:a16="http://schemas.microsoft.com/office/drawing/2014/main" id="{30766889-A7DA-417E-85EE-DF5687B1033A}"/>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Freeform 6">
            <a:extLst>
              <a:ext uri="{FF2B5EF4-FFF2-40B4-BE49-F238E27FC236}">
                <a16:creationId xmlns="" xmlns:a16="http://schemas.microsoft.com/office/drawing/2014/main" id="{DB066D9F-A7FC-4003-9290-58B6FDFB7CC4}"/>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3" name="Freeform 7">
            <a:extLst>
              <a:ext uri="{FF2B5EF4-FFF2-40B4-BE49-F238E27FC236}">
                <a16:creationId xmlns="" xmlns:a16="http://schemas.microsoft.com/office/drawing/2014/main" id="{53490E25-2054-4F9A-BAB2-3487B537B394}"/>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TextBox 54">
            <a:extLst>
              <a:ext uri="{FF2B5EF4-FFF2-40B4-BE49-F238E27FC236}">
                <a16:creationId xmlns="" xmlns:a16="http://schemas.microsoft.com/office/drawing/2014/main" id="{0587F1B2-5615-432E-8BAC-F63B7FA12E6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70E416CF-ADEE-4B7D-80C9-4C01A4A198FB}"/>
              </a:ext>
            </a:extLst>
          </p:cNvPr>
          <p:cNvSpPr/>
          <p:nvPr/>
        </p:nvSpPr>
        <p:spPr>
          <a:xfrm>
            <a:off x="498612" y="4999421"/>
            <a:ext cx="8476423" cy="1569660"/>
          </a:xfrm>
          <a:prstGeom prst="rect">
            <a:avLst/>
          </a:prstGeom>
          <a:solidFill>
            <a:schemeClr val="accent6">
              <a:lumMod val="40000"/>
              <a:lumOff val="60000"/>
            </a:schemeClr>
          </a:solidFill>
        </p:spPr>
        <p:txBody>
          <a:bodyPr wrap="square">
            <a:spAutoFit/>
          </a:bodyPr>
          <a:lstStyle/>
          <a:p>
            <a:pPr marL="342900" indent="-342900">
              <a:buFont typeface="Arial" panose="020B0604020202020204" pitchFamily="34" charset="0"/>
              <a:buChar char="•"/>
            </a:pPr>
            <a:r>
              <a:rPr lang="zh-CN" altLang="en-US" sz="2400" dirty="0">
                <a:latin typeface="宋体" panose="02010600030101010101" pitchFamily="2" charset="-122"/>
              </a:rPr>
              <a:t>经过上述</a:t>
            </a:r>
            <a:r>
              <a:rPr lang="en-US" altLang="zh-CN" sz="2400" dirty="0">
                <a:latin typeface="宋体" panose="02010600030101010101" pitchFamily="2" charset="-122"/>
              </a:rPr>
              <a:t>4</a:t>
            </a:r>
            <a:r>
              <a:rPr lang="zh-CN" altLang="en-US" sz="2400" dirty="0">
                <a:latin typeface="宋体" panose="02010600030101010101" pitchFamily="2" charset="-122"/>
              </a:rPr>
              <a:t>个步骤，有问题的数据包以及所有来自同一数据流的后续数据包，都能在</a:t>
            </a:r>
            <a:r>
              <a:rPr lang="en-US" altLang="zh-CN" sz="2400" dirty="0">
                <a:latin typeface="宋体" panose="02010600030101010101" pitchFamily="2" charset="-122"/>
              </a:rPr>
              <a:t>IPS</a:t>
            </a:r>
            <a:r>
              <a:rPr lang="zh-CN" altLang="en-US" sz="2400" dirty="0">
                <a:latin typeface="宋体" panose="02010600030101010101" pitchFamily="2" charset="-122"/>
              </a:rPr>
              <a:t>设备中被</a:t>
            </a:r>
            <a:r>
              <a:rPr lang="zh-CN" altLang="en-US" sz="2400" dirty="0">
                <a:solidFill>
                  <a:srgbClr val="FF0000"/>
                </a:solidFill>
                <a:latin typeface="宋体" panose="02010600030101010101" pitchFamily="2" charset="-122"/>
              </a:rPr>
              <a:t>清除</a:t>
            </a:r>
            <a:r>
              <a:rPr lang="zh-CN" altLang="en-US" sz="2400" dirty="0">
                <a:latin typeface="宋体" panose="02010600030101010101" pitchFamily="2" charset="-122"/>
              </a:rPr>
              <a:t>掉。</a:t>
            </a:r>
          </a:p>
          <a:p>
            <a:pPr marL="342900" indent="-342900">
              <a:buFont typeface="Arial" panose="020B0604020202020204" pitchFamily="34" charset="0"/>
              <a:buChar char="•"/>
            </a:pPr>
            <a:r>
              <a:rPr lang="en-US" altLang="zh-CN" sz="2400" dirty="0">
                <a:latin typeface="宋体" panose="02010600030101010101" pitchFamily="2" charset="-122"/>
              </a:rPr>
              <a:t>IPS</a:t>
            </a:r>
            <a:r>
              <a:rPr lang="zh-CN" altLang="en-US" sz="2400" dirty="0">
                <a:latin typeface="宋体" panose="02010600030101010101" pitchFamily="2" charset="-122"/>
              </a:rPr>
              <a:t>能够实时检查和阻止入侵的关键在于</a:t>
            </a:r>
            <a:r>
              <a:rPr lang="en-US" altLang="zh-CN" sz="2400" dirty="0">
                <a:latin typeface="宋体" panose="02010600030101010101" pitchFamily="2" charset="-122"/>
              </a:rPr>
              <a:t>IPS</a:t>
            </a:r>
            <a:r>
              <a:rPr lang="zh-CN" altLang="en-US" sz="2400" dirty="0">
                <a:latin typeface="宋体" panose="02010600030101010101" pitchFamily="2" charset="-122"/>
              </a:rPr>
              <a:t>引擎拥有</a:t>
            </a:r>
            <a:r>
              <a:rPr lang="zh-CN" altLang="en-US" sz="2400" dirty="0">
                <a:solidFill>
                  <a:srgbClr val="FF0000"/>
                </a:solidFill>
                <a:latin typeface="宋体" panose="02010600030101010101" pitchFamily="2" charset="-122"/>
              </a:rPr>
              <a:t>数目众多</a:t>
            </a:r>
            <a:r>
              <a:rPr lang="zh-CN" altLang="en-US" sz="2400" dirty="0">
                <a:latin typeface="宋体" panose="02010600030101010101" pitchFamily="2" charset="-122"/>
              </a:rPr>
              <a:t>的过滤器。</a:t>
            </a:r>
          </a:p>
        </p:txBody>
      </p:sp>
    </p:spTree>
    <p:extLst>
      <p:ext uri="{BB962C8B-B14F-4D97-AF65-F5344CB8AC3E}">
        <p14:creationId xmlns:p14="http://schemas.microsoft.com/office/powerpoint/2010/main" val="84155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up)">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up)">
                                      <p:cBhvr>
                                        <p:cTn id="1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bwMode="auto">
          <a:xfrm>
            <a:off x="2999878" y="5919030"/>
            <a:ext cx="3144244" cy="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的工作原理图</a:t>
            </a:r>
          </a:p>
        </p:txBody>
      </p:sp>
      <p:pic>
        <p:nvPicPr>
          <p:cNvPr id="10" name="Picture 4">
            <a:extLst>
              <a:ext uri="{FF2B5EF4-FFF2-40B4-BE49-F238E27FC236}">
                <a16:creationId xmlns="" xmlns:a16="http://schemas.microsoft.com/office/drawing/2014/main" id="{4593CE76-051D-4C94-887D-4F5A87F32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9" y="273900"/>
            <a:ext cx="8844816" cy="533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5">
            <a:extLst>
              <a:ext uri="{FF2B5EF4-FFF2-40B4-BE49-F238E27FC236}">
                <a16:creationId xmlns="" xmlns:a16="http://schemas.microsoft.com/office/drawing/2014/main" id="{30766889-A7DA-417E-85EE-DF5687B1033A}"/>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Freeform 6">
            <a:extLst>
              <a:ext uri="{FF2B5EF4-FFF2-40B4-BE49-F238E27FC236}">
                <a16:creationId xmlns="" xmlns:a16="http://schemas.microsoft.com/office/drawing/2014/main" id="{DB066D9F-A7FC-4003-9290-58B6FDFB7CC4}"/>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3" name="Freeform 7">
            <a:extLst>
              <a:ext uri="{FF2B5EF4-FFF2-40B4-BE49-F238E27FC236}">
                <a16:creationId xmlns="" xmlns:a16="http://schemas.microsoft.com/office/drawing/2014/main" id="{53490E25-2054-4F9A-BAB2-3487B537B394}"/>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TextBox 54">
            <a:extLst>
              <a:ext uri="{FF2B5EF4-FFF2-40B4-BE49-F238E27FC236}">
                <a16:creationId xmlns="" xmlns:a16="http://schemas.microsoft.com/office/drawing/2014/main" id="{0587F1B2-5615-432E-8BAC-F63B7FA12E6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70E416CF-ADEE-4B7D-80C9-4C01A4A198FB}"/>
              </a:ext>
            </a:extLst>
          </p:cNvPr>
          <p:cNvSpPr/>
          <p:nvPr/>
        </p:nvSpPr>
        <p:spPr>
          <a:xfrm>
            <a:off x="498612" y="4999421"/>
            <a:ext cx="8476423" cy="1569660"/>
          </a:xfrm>
          <a:prstGeom prst="rect">
            <a:avLst/>
          </a:prstGeom>
          <a:solidFill>
            <a:schemeClr val="accent6">
              <a:lumMod val="40000"/>
              <a:lumOff val="60000"/>
            </a:schemeClr>
          </a:solidFill>
        </p:spPr>
        <p:txBody>
          <a:bodyPr wrap="square">
            <a:spAutoFit/>
          </a:bodyPr>
          <a:lstStyle/>
          <a:p>
            <a:pPr marL="342900" indent="-342900">
              <a:buFont typeface="Arial" panose="020B0604020202020204" pitchFamily="34" charset="0"/>
              <a:buChar char="•"/>
            </a:pPr>
            <a:r>
              <a:rPr lang="zh-CN" altLang="en-US" sz="2400" dirty="0">
                <a:latin typeface="宋体" panose="02010600030101010101" pitchFamily="2" charset="-122"/>
              </a:rPr>
              <a:t>不同的</a:t>
            </a:r>
            <a:r>
              <a:rPr lang="zh-CN" altLang="en-US" sz="2400" dirty="0" smtClean="0">
                <a:latin typeface="宋体" panose="02010600030101010101" pitchFamily="2" charset="-122"/>
              </a:rPr>
              <a:t>攻击行为由</a:t>
            </a:r>
            <a:r>
              <a:rPr lang="en-US" altLang="zh-CN" sz="2400" dirty="0" smtClean="0">
                <a:latin typeface="宋体" panose="02010600030101010101" pitchFamily="2" charset="-122"/>
              </a:rPr>
              <a:t>IPS</a:t>
            </a:r>
            <a:r>
              <a:rPr lang="zh-CN" altLang="en-US" sz="2400" dirty="0" smtClean="0">
                <a:latin typeface="宋体" panose="02010600030101010101" pitchFamily="2" charset="-122"/>
              </a:rPr>
              <a:t>不同</a:t>
            </a:r>
            <a:r>
              <a:rPr lang="zh-CN" altLang="en-US" sz="2400" dirty="0">
                <a:latin typeface="宋体" panose="02010600030101010101" pitchFamily="2" charset="-122"/>
              </a:rPr>
              <a:t>的过滤器</a:t>
            </a:r>
            <a:r>
              <a:rPr lang="zh-CN" altLang="en-US" sz="2400" dirty="0" smtClean="0">
                <a:latin typeface="宋体" panose="02010600030101010101" pitchFamily="2" charset="-122"/>
              </a:rPr>
              <a:t>处理，每</a:t>
            </a:r>
            <a:r>
              <a:rPr lang="zh-CN" altLang="en-US" sz="2400" dirty="0">
                <a:latin typeface="宋体" panose="02010600030101010101" pitchFamily="2" charset="-122"/>
              </a:rPr>
              <a:t>种过滤器都设有相应的过滤规则，为了确保准确性，这些规则的定义非常广泛。</a:t>
            </a:r>
          </a:p>
          <a:p>
            <a:pPr marL="342900" indent="-342900">
              <a:buFont typeface="Arial" panose="020B0604020202020204" pitchFamily="34" charset="0"/>
              <a:buChar char="•"/>
            </a:pPr>
            <a:r>
              <a:rPr lang="zh-CN" altLang="en-US" sz="2400" dirty="0">
                <a:latin typeface="宋体" panose="02010600030101010101" pitchFamily="2" charset="-122"/>
              </a:rPr>
              <a:t>当</a:t>
            </a:r>
            <a:r>
              <a:rPr lang="zh-CN" altLang="en-US" sz="2400" dirty="0">
                <a:solidFill>
                  <a:srgbClr val="FF0000"/>
                </a:solidFill>
                <a:latin typeface="宋体" panose="02010600030101010101" pitchFamily="2" charset="-122"/>
              </a:rPr>
              <a:t>新的攻击</a:t>
            </a:r>
            <a:r>
              <a:rPr lang="zh-CN" altLang="en-US" sz="2400" dirty="0">
                <a:latin typeface="宋体" panose="02010600030101010101" pitchFamily="2" charset="-122"/>
              </a:rPr>
              <a:t>手段被发现之后</a:t>
            </a:r>
            <a:r>
              <a:rPr lang="en-US" altLang="zh-CN" sz="2400" dirty="0">
                <a:latin typeface="宋体" panose="02010600030101010101" pitchFamily="2" charset="-122"/>
              </a:rPr>
              <a:t>IPS</a:t>
            </a:r>
            <a:r>
              <a:rPr lang="zh-CN" altLang="en-US" sz="2400" dirty="0">
                <a:latin typeface="宋体" panose="02010600030101010101" pitchFamily="2" charset="-122"/>
              </a:rPr>
              <a:t>就会创建一个</a:t>
            </a:r>
            <a:r>
              <a:rPr lang="zh-CN" altLang="en-US" sz="2400" dirty="0">
                <a:solidFill>
                  <a:srgbClr val="FF0000"/>
                </a:solidFill>
                <a:latin typeface="宋体" panose="02010600030101010101" pitchFamily="2" charset="-122"/>
              </a:rPr>
              <a:t>新的过滤器</a:t>
            </a:r>
            <a:r>
              <a:rPr lang="zh-CN" altLang="en-US" sz="2400" dirty="0">
                <a:latin typeface="宋体" panose="02010600030101010101" pitchFamily="2" charset="-122"/>
              </a:rPr>
              <a:t>。</a:t>
            </a:r>
          </a:p>
        </p:txBody>
      </p:sp>
    </p:spTree>
    <p:extLst>
      <p:ext uri="{BB962C8B-B14F-4D97-AF65-F5344CB8AC3E}">
        <p14:creationId xmlns:p14="http://schemas.microsoft.com/office/powerpoint/2010/main" val="422570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、入侵防御系统的设计思想以及其应该具备的特征</a:t>
              </a:r>
            </a:p>
          </p:txBody>
        </p:sp>
      </p:grpSp>
      <p:sp>
        <p:nvSpPr>
          <p:cNvPr id="15" name="圆角矩形 14"/>
          <p:cNvSpPr/>
          <p:nvPr/>
        </p:nvSpPr>
        <p:spPr bwMode="auto">
          <a:xfrm>
            <a:off x="994090" y="1406719"/>
            <a:ext cx="7424696" cy="4525238"/>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994090" y="1247449"/>
            <a:ext cx="7424696" cy="538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zh-CN" altLang="en-US" sz="2000" dirty="0">
                <a:latin typeface="微软雅黑" panose="020B0503020204020204" pitchFamily="34" charset="-122"/>
                <a:ea typeface="微软雅黑" panose="020B0503020204020204" pitchFamily="34" charset="-122"/>
              </a:rPr>
              <a:t>在</a:t>
            </a:r>
            <a:r>
              <a:rPr lang="zh-CN" altLang="en-US" sz="2000" dirty="0" smtClean="0">
                <a:latin typeface="微软雅黑" panose="020B0503020204020204" pitchFamily="34" charset="-122"/>
                <a:ea typeface="微软雅黑" panose="020B0503020204020204" pitchFamily="34" charset="-122"/>
              </a:rPr>
              <a:t>入侵</a:t>
            </a:r>
            <a:r>
              <a:rPr lang="zh-CN" altLang="en-US" sz="2000" dirty="0">
                <a:latin typeface="微软雅黑" panose="020B0503020204020204" pitchFamily="34" charset="-122"/>
                <a:ea typeface="微软雅黑" panose="020B0503020204020204" pitchFamily="34" charset="-122"/>
              </a:rPr>
              <a:t>防御</a:t>
            </a:r>
            <a:r>
              <a:rPr lang="zh-CN" altLang="en-US" sz="2000" dirty="0" smtClean="0">
                <a:latin typeface="微软雅黑" panose="020B0503020204020204" pitchFamily="34" charset="-122"/>
                <a:ea typeface="微软雅黑" panose="020B0503020204020204" pitchFamily="34" charset="-122"/>
              </a:rPr>
              <a:t>系统在设计</a:t>
            </a:r>
            <a:r>
              <a:rPr lang="zh-CN" altLang="en-US" sz="2000" dirty="0">
                <a:latin typeface="微软雅黑" panose="020B0503020204020204" pitchFamily="34" charset="-122"/>
                <a:ea typeface="微软雅黑" panose="020B0503020204020204" pitchFamily="34" charset="-122"/>
              </a:rPr>
              <a:t>时，应将</a:t>
            </a:r>
            <a:r>
              <a:rPr lang="zh-CN" altLang="en-US" sz="2000" dirty="0">
                <a:solidFill>
                  <a:srgbClr val="FF0000"/>
                </a:solidFill>
                <a:latin typeface="微软雅黑" panose="020B0503020204020204" pitchFamily="34" charset="-122"/>
                <a:ea typeface="微软雅黑" panose="020B0503020204020204" pitchFamily="34" charset="-122"/>
              </a:rPr>
              <a:t>防火墙、入侵检测以及主动阻止入侵行为的功能</a:t>
            </a:r>
            <a:r>
              <a:rPr lang="zh-CN" altLang="en-US" sz="2000" dirty="0">
                <a:latin typeface="微软雅黑" panose="020B0503020204020204" pitchFamily="34" charset="-122"/>
                <a:ea typeface="微软雅黑" panose="020B0503020204020204" pitchFamily="34" charset="-122"/>
              </a:rPr>
              <a:t>融合考虑进去，避免以上安全产品之间相互孤立，缺乏有效联动，节省分别部署造成的资源和空间的浪费。</a:t>
            </a:r>
            <a:endParaRPr lang="en-US" altLang="zh-CN" sz="2000" dirty="0">
              <a:latin typeface="微软雅黑" panose="020B0503020204020204" pitchFamily="34" charset="-122"/>
              <a:ea typeface="微软雅黑" panose="020B0503020204020204" pitchFamily="34" charset="-122"/>
            </a:endParaRPr>
          </a:p>
          <a:p>
            <a:pPr indent="357188" eaLnBrk="1" hangingPunct="1"/>
            <a:endParaRPr lang="en-US" altLang="zh-CN" sz="2000" dirty="0">
              <a:latin typeface="微软雅黑" panose="020B0503020204020204" pitchFamily="34" charset="-122"/>
              <a:ea typeface="微软雅黑" panose="020B0503020204020204" pitchFamily="34" charset="-122"/>
            </a:endParaRPr>
          </a:p>
          <a:p>
            <a:pPr indent="357188" eaLnBrk="1" hangingPunct="1"/>
            <a:r>
              <a:rPr lang="en-US" altLang="zh-CN" sz="2000" dirty="0">
                <a:latin typeface="微软雅黑" panose="020B0503020204020204" pitchFamily="34" charset="-122"/>
                <a:ea typeface="微软雅黑" panose="020B0503020204020204" pitchFamily="34" charset="-122"/>
              </a:rPr>
              <a:t>IPS</a:t>
            </a:r>
            <a:r>
              <a:rPr lang="zh-CN" altLang="en-US" sz="2000" dirty="0">
                <a:latin typeface="微软雅黑" panose="020B0503020204020204" pitchFamily="34" charset="-122"/>
                <a:ea typeface="微软雅黑" panose="020B0503020204020204" pitchFamily="34" charset="-122"/>
              </a:rPr>
              <a:t>的主要技术特征可以归纳为如下几点： </a:t>
            </a:r>
          </a:p>
          <a:p>
            <a:pPr indent="357188" eaLnBrk="1" hangingPunct="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）嵌入式运行模式</a:t>
            </a:r>
          </a:p>
          <a:p>
            <a:pPr indent="357188" eaLnBrk="1" hangingPunct="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）高效的处理能力</a:t>
            </a:r>
            <a:endParaRPr lang="en-US" altLang="zh-CN" sz="2000" dirty="0">
              <a:latin typeface="微软雅黑" panose="020B0503020204020204" pitchFamily="34" charset="-122"/>
              <a:ea typeface="微软雅黑" panose="020B0503020204020204" pitchFamily="34" charset="-122"/>
            </a:endParaRPr>
          </a:p>
          <a:p>
            <a:pPr indent="357188" eaLnBrk="1" hangingPunct="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）深入分析</a:t>
            </a:r>
            <a:r>
              <a:rPr lang="zh-CN" altLang="en-US" sz="2000" dirty="0" smtClean="0">
                <a:latin typeface="微软雅黑" panose="020B0503020204020204" pitchFamily="34" charset="-122"/>
                <a:ea typeface="微软雅黑" panose="020B0503020204020204" pitchFamily="34" charset="-122"/>
              </a:rPr>
              <a:t>能力</a:t>
            </a:r>
            <a:endParaRPr lang="en-US" altLang="zh-CN" sz="2000" dirty="0">
              <a:latin typeface="微软雅黑" panose="020B0503020204020204" pitchFamily="34" charset="-122"/>
              <a:ea typeface="微软雅黑" panose="020B0503020204020204" pitchFamily="34" charset="-122"/>
            </a:endParaRPr>
          </a:p>
          <a:p>
            <a:pPr indent="357188" eaLnBrk="1" hangingPunct="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）高可靠性</a:t>
            </a:r>
          </a:p>
          <a:p>
            <a:pPr indent="357188" eaLnBrk="1" hangingPunct="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）可升级与可扩展性</a:t>
            </a:r>
          </a:p>
        </p:txBody>
      </p:sp>
      <p:sp>
        <p:nvSpPr>
          <p:cNvPr id="9" name="Freeform 5">
            <a:extLst>
              <a:ext uri="{FF2B5EF4-FFF2-40B4-BE49-F238E27FC236}">
                <a16:creationId xmlns="" xmlns:a16="http://schemas.microsoft.com/office/drawing/2014/main" id="{BFF74F43-401F-4D23-95A0-7DEF4D159009}"/>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E87D5C86-390C-4086-AD70-C5D67C7137E3}"/>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62523BD5-9458-4387-A3BA-4EDF109ED7F6}"/>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71BCDE1A-7D2B-4F3B-985F-4163CA92A10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4161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wipe(up)">
                                      <p:cBhvr>
                                        <p:cTn id="12" dur="500"/>
                                        <p:tgtEl>
                                          <p:spTgt spid="16">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wipe(up)">
                                      <p:cBhvr>
                                        <p:cTn id="16" dur="500"/>
                                        <p:tgtEl>
                                          <p:spTgt spid="16">
                                            <p:txEl>
                                              <p:pRg st="3" end="3"/>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6">
                                            <p:txEl>
                                              <p:pRg st="4" end="4"/>
                                            </p:txEl>
                                          </p:spTgt>
                                        </p:tgtEl>
                                        <p:attrNameLst>
                                          <p:attrName>style.visibility</p:attrName>
                                        </p:attrNameLst>
                                      </p:cBhvr>
                                      <p:to>
                                        <p:strVal val="visible"/>
                                      </p:to>
                                    </p:set>
                                    <p:animEffect transition="in" filter="wipe(up)">
                                      <p:cBhvr>
                                        <p:cTn id="20" dur="500"/>
                                        <p:tgtEl>
                                          <p:spTgt spid="16">
                                            <p:txEl>
                                              <p:pRg st="4" end="4"/>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6">
                                            <p:txEl>
                                              <p:pRg st="5" end="5"/>
                                            </p:txEl>
                                          </p:spTgt>
                                        </p:tgtEl>
                                        <p:attrNameLst>
                                          <p:attrName>style.visibility</p:attrName>
                                        </p:attrNameLst>
                                      </p:cBhvr>
                                      <p:to>
                                        <p:strVal val="visible"/>
                                      </p:to>
                                    </p:set>
                                    <p:animEffect transition="in" filter="wipe(up)">
                                      <p:cBhvr>
                                        <p:cTn id="24" dur="500"/>
                                        <p:tgtEl>
                                          <p:spTgt spid="16">
                                            <p:txEl>
                                              <p:pRg st="5" end="5"/>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wipe(up)">
                                      <p:cBhvr>
                                        <p:cTn id="28" dur="500"/>
                                        <p:tgtEl>
                                          <p:spTgt spid="16">
                                            <p:txEl>
                                              <p:pRg st="6" end="6"/>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6">
                                            <p:txEl>
                                              <p:pRg st="7" end="7"/>
                                            </p:txEl>
                                          </p:spTgt>
                                        </p:tgtEl>
                                        <p:attrNameLst>
                                          <p:attrName>style.visibility</p:attrName>
                                        </p:attrNameLst>
                                      </p:cBhvr>
                                      <p:to>
                                        <p:strVal val="visible"/>
                                      </p:to>
                                    </p:set>
                                    <p:animEffect transition="in" filter="wipe(up)">
                                      <p:cBhvr>
                                        <p:cTn id="32"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1190988" y="1080812"/>
            <a:ext cx="6949160"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7" name="标题 1"/>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800" dirty="0"/>
                <a:t>理想的入侵防御系统应该具备的特征：</a:t>
              </a:r>
            </a:p>
          </p:txBody>
        </p:sp>
      </p:grpSp>
      <p:sp>
        <p:nvSpPr>
          <p:cNvPr id="20" name="Text Box 11"/>
          <p:cNvSpPr txBox="1">
            <a:spLocks noChangeArrowheads="1"/>
          </p:cNvSpPr>
          <p:nvPr/>
        </p:nvSpPr>
        <p:spPr bwMode="auto">
          <a:xfrm>
            <a:off x="1190988" y="5055317"/>
            <a:ext cx="5993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）嵌入式运行模式</a:t>
            </a:r>
          </a:p>
        </p:txBody>
      </p:sp>
      <p:grpSp>
        <p:nvGrpSpPr>
          <p:cNvPr id="23" name="组合 22"/>
          <p:cNvGrpSpPr/>
          <p:nvPr/>
        </p:nvGrpSpPr>
        <p:grpSpPr>
          <a:xfrm>
            <a:off x="1093777" y="2192796"/>
            <a:ext cx="194422" cy="3527671"/>
            <a:chOff x="2951820" y="1026098"/>
            <a:chExt cx="216024" cy="3919634"/>
          </a:xfrm>
        </p:grpSpPr>
        <p:cxnSp>
          <p:nvCxnSpPr>
            <p:cNvPr id="24" name="直接连接符 23"/>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6" name="组合 25"/>
          <p:cNvGrpSpPr/>
          <p:nvPr/>
        </p:nvGrpSpPr>
        <p:grpSpPr>
          <a:xfrm>
            <a:off x="7945725" y="1966457"/>
            <a:ext cx="194422" cy="3527671"/>
            <a:chOff x="2951820" y="1026098"/>
            <a:chExt cx="216024" cy="3919634"/>
          </a:xfrm>
        </p:grpSpPr>
        <p:cxnSp>
          <p:nvCxnSpPr>
            <p:cNvPr id="27" name="直接连接符 26"/>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sp>
        <p:nvSpPr>
          <p:cNvPr id="29" name="标题 1"/>
          <p:cNvSpPr txBox="1"/>
          <p:nvPr/>
        </p:nvSpPr>
        <p:spPr bwMode="auto">
          <a:xfrm>
            <a:off x="1288199" y="2405270"/>
            <a:ext cx="6664813" cy="265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入侵防御系统采用</a:t>
            </a:r>
            <a:r>
              <a:rPr lang="zh-CN" altLang="en-US" sz="2800" b="1" dirty="0">
                <a:solidFill>
                  <a:srgbClr val="FF0000"/>
                </a:solidFill>
              </a:rPr>
              <a:t>嵌入式运行模式</a:t>
            </a:r>
            <a:r>
              <a:rPr lang="zh-CN" altLang="en-US" sz="2800" dirty="0"/>
              <a:t>才能实现</a:t>
            </a:r>
            <a:r>
              <a:rPr lang="zh-CN" altLang="en-US" sz="2800" dirty="0">
                <a:solidFill>
                  <a:srgbClr val="FF0000"/>
                </a:solidFill>
              </a:rPr>
              <a:t>实时</a:t>
            </a:r>
            <a:r>
              <a:rPr lang="zh-CN" altLang="en-US" sz="2800" dirty="0"/>
              <a:t>的检测并阻断入侵行为。可以根据实际情况将入侵防御系统嵌入到</a:t>
            </a:r>
            <a:r>
              <a:rPr lang="zh-CN" altLang="en-US" sz="2800" b="1" dirty="0">
                <a:solidFill>
                  <a:srgbClr val="00B0F0"/>
                </a:solidFill>
              </a:rPr>
              <a:t>服务器、路由器、关键主机、交换机</a:t>
            </a:r>
            <a:r>
              <a:rPr lang="zh-CN" altLang="en-US" sz="2800" dirty="0"/>
              <a:t>等网络设备中，实现信息系统高强度实时积极防护。</a:t>
            </a:r>
            <a:endParaRPr lang="zh-CN" altLang="zh-CN" sz="2800" dirty="0"/>
          </a:p>
        </p:txBody>
      </p:sp>
      <p:sp>
        <p:nvSpPr>
          <p:cNvPr id="14" name="Freeform 5">
            <a:extLst>
              <a:ext uri="{FF2B5EF4-FFF2-40B4-BE49-F238E27FC236}">
                <a16:creationId xmlns="" xmlns:a16="http://schemas.microsoft.com/office/drawing/2014/main" id="{8BB1B549-1755-492C-95A8-F1AAE2871E09}"/>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5" name="Freeform 6">
            <a:extLst>
              <a:ext uri="{FF2B5EF4-FFF2-40B4-BE49-F238E27FC236}">
                <a16:creationId xmlns="" xmlns:a16="http://schemas.microsoft.com/office/drawing/2014/main" id="{34162F31-F915-41DA-ACF0-180CD27F130A}"/>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7">
            <a:extLst>
              <a:ext uri="{FF2B5EF4-FFF2-40B4-BE49-F238E27FC236}">
                <a16:creationId xmlns="" xmlns:a16="http://schemas.microsoft.com/office/drawing/2014/main" id="{E127A7C5-604D-4CDA-93B5-F82F0FC5C872}"/>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TextBox 54">
            <a:extLst>
              <a:ext uri="{FF2B5EF4-FFF2-40B4-BE49-F238E27FC236}">
                <a16:creationId xmlns="" xmlns:a16="http://schemas.microsoft.com/office/drawing/2014/main" id="{C3C747FD-F607-44A7-AC2F-77A7A65AB8A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81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3">
            <a:extLst>
              <a:ext uri="{FF2B5EF4-FFF2-40B4-BE49-F238E27FC236}">
                <a16:creationId xmlns="" xmlns:a16="http://schemas.microsoft.com/office/drawing/2014/main" id="{F19AFC53-DAF5-4453-9086-2D1463CD2A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7251"/>
            <a:ext cx="9144000" cy="54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 xmlns:a16="http://schemas.microsoft.com/office/drawing/2014/main" id="{98BFD571-A9DA-43E1-84F9-74CB52B0B6F4}"/>
              </a:ext>
            </a:extLst>
          </p:cNvPr>
          <p:cNvSpPr>
            <a:spLocks noGrp="1"/>
          </p:cNvSpPr>
          <p:nvPr>
            <p:ph idx="1"/>
          </p:nvPr>
        </p:nvSpPr>
        <p:spPr>
          <a:xfrm>
            <a:off x="335755" y="1123123"/>
            <a:ext cx="8589583" cy="4877626"/>
          </a:xfrm>
        </p:spPr>
        <p:txBody>
          <a:bodyPr>
            <a:noAutofit/>
          </a:bodyPr>
          <a:lstStyle/>
          <a:p>
            <a:pPr>
              <a:lnSpc>
                <a:spcPct val="120000"/>
              </a:lnSpc>
              <a:defRPr/>
            </a:pPr>
            <a:r>
              <a:rPr lang="zh-CN" altLang="en-US" sz="3200" b="1" dirty="0">
                <a:solidFill>
                  <a:srgbClr val="FF0000"/>
                </a:solidFill>
                <a:latin typeface="微软雅黑" panose="020B0503020204020204" pitchFamily="34" charset="-122"/>
                <a:ea typeface="微软雅黑" panose="020B0503020204020204" pitchFamily="34" charset="-122"/>
              </a:rPr>
              <a:t>后门程序</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0" indent="0">
              <a:lnSpc>
                <a:spcPct val="120000"/>
              </a:lnSpc>
              <a:buNone/>
              <a:defRPr/>
            </a:pPr>
            <a:endParaRPr lang="en-US" altLang="zh-CN" sz="2400" dirty="0"/>
          </a:p>
          <a:p>
            <a:pPr marL="0" indent="357188">
              <a:lnSpc>
                <a:spcPct val="120000"/>
              </a:lnSpc>
              <a:buNone/>
              <a:defRPr/>
            </a:pPr>
            <a:r>
              <a:rPr lang="zh-CN" altLang="en-US" sz="2400" b="1" dirty="0">
                <a:solidFill>
                  <a:srgbClr val="FFFF00"/>
                </a:solidFill>
                <a:latin typeface="微软雅黑" panose="020B0503020204020204" pitchFamily="34" charset="-122"/>
                <a:ea typeface="微软雅黑" panose="020B0503020204020204" pitchFamily="34" charset="-122"/>
              </a:rPr>
              <a:t>由于程序员设计一些功能复杂的程序时，一般采用</a:t>
            </a:r>
            <a:r>
              <a:rPr lang="zh-CN" altLang="en-US" sz="2400" b="1" dirty="0">
                <a:solidFill>
                  <a:srgbClr val="FF0000"/>
                </a:solidFill>
                <a:latin typeface="微软雅黑" panose="020B0503020204020204" pitchFamily="34" charset="-122"/>
                <a:ea typeface="微软雅黑" panose="020B0503020204020204" pitchFamily="34" charset="-122"/>
              </a:rPr>
              <a:t>模块化</a:t>
            </a:r>
            <a:r>
              <a:rPr lang="zh-CN" altLang="en-US" sz="2400" b="1" dirty="0">
                <a:solidFill>
                  <a:srgbClr val="FFFF00"/>
                </a:solidFill>
                <a:latin typeface="微软雅黑" panose="020B0503020204020204" pitchFamily="34" charset="-122"/>
                <a:ea typeface="微软雅黑" panose="020B0503020204020204" pitchFamily="34" charset="-122"/>
              </a:rPr>
              <a:t>的程序设计思想，将整个项目分割为多个功能模块，分别进行设计、调试，这时的后门就是一个模块的</a:t>
            </a:r>
            <a:r>
              <a:rPr lang="zh-CN" altLang="en-US" sz="2400" b="1" dirty="0">
                <a:solidFill>
                  <a:srgbClr val="FF0000"/>
                </a:solidFill>
                <a:latin typeface="微软雅黑" panose="020B0503020204020204" pitchFamily="34" charset="-122"/>
                <a:ea typeface="微软雅黑" panose="020B0503020204020204" pitchFamily="34" charset="-122"/>
              </a:rPr>
              <a:t>秘密入口</a:t>
            </a:r>
            <a:r>
              <a:rPr lang="zh-CN" altLang="en-US" sz="2400" b="1" dirty="0">
                <a:solidFill>
                  <a:srgbClr val="FFFF00"/>
                </a:solidFill>
                <a:latin typeface="微软雅黑" panose="020B0503020204020204" pitchFamily="34" charset="-122"/>
                <a:ea typeface="微软雅黑" panose="020B0503020204020204" pitchFamily="34" charset="-122"/>
              </a:rPr>
              <a:t>。在程序开发阶段，后门</a:t>
            </a:r>
            <a:r>
              <a:rPr lang="zh-CN" altLang="en-US" sz="2400" b="1" dirty="0">
                <a:solidFill>
                  <a:srgbClr val="FF0000"/>
                </a:solidFill>
                <a:latin typeface="微软雅黑" panose="020B0503020204020204" pitchFamily="34" charset="-122"/>
                <a:ea typeface="微软雅黑" panose="020B0503020204020204" pitchFamily="34" charset="-122"/>
              </a:rPr>
              <a:t>便于测试、更改和增强模块功能</a:t>
            </a:r>
            <a:r>
              <a:rPr lang="zh-CN" altLang="en-US" sz="2400" b="1" dirty="0">
                <a:solidFill>
                  <a:srgbClr val="FFFF00"/>
                </a:solidFill>
                <a:latin typeface="微软雅黑" panose="020B0503020204020204" pitchFamily="34" charset="-122"/>
                <a:ea typeface="微软雅黑" panose="020B0503020204020204" pitchFamily="34" charset="-122"/>
              </a:rPr>
              <a:t>。正常情况下，完成设计之后需要去掉各个模块的后门，不过有时由于疏忽或者其他原因（如将其留在程序中，便于日后访问、测试或维护）后门没有去掉，一些别有用心的人会利用</a:t>
            </a:r>
            <a:r>
              <a:rPr lang="zh-CN" altLang="en-US" sz="2400" b="1" dirty="0">
                <a:solidFill>
                  <a:srgbClr val="FF0000"/>
                </a:solidFill>
                <a:latin typeface="微软雅黑" panose="020B0503020204020204" pitchFamily="34" charset="-122"/>
                <a:ea typeface="微软雅黑" panose="020B0503020204020204" pitchFamily="34" charset="-122"/>
              </a:rPr>
              <a:t>穷举搜索法</a:t>
            </a:r>
            <a:r>
              <a:rPr lang="zh-CN" altLang="en-US" sz="2400" b="1" dirty="0">
                <a:solidFill>
                  <a:srgbClr val="FFFF00"/>
                </a:solidFill>
                <a:latin typeface="微软雅黑" panose="020B0503020204020204" pitchFamily="34" charset="-122"/>
                <a:ea typeface="微软雅黑" panose="020B0503020204020204" pitchFamily="34" charset="-122"/>
              </a:rPr>
              <a:t>发现并利用这些后门，然后进入系统并发动攻击。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1288198" y="4952481"/>
            <a:ext cx="5142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）高效的处理能力</a:t>
            </a:r>
          </a:p>
        </p:txBody>
      </p:sp>
      <p:sp>
        <p:nvSpPr>
          <p:cNvPr id="29" name="标题 1"/>
          <p:cNvSpPr txBox="1"/>
          <p:nvPr/>
        </p:nvSpPr>
        <p:spPr bwMode="auto">
          <a:xfrm>
            <a:off x="1361665" y="2387218"/>
            <a:ext cx="6584057" cy="24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dirty="0"/>
              <a:t>入侵防御系统必须具备</a:t>
            </a:r>
            <a:r>
              <a:rPr lang="zh-CN" altLang="zh-CN" sz="2800" dirty="0">
                <a:solidFill>
                  <a:srgbClr val="FF0000"/>
                </a:solidFill>
              </a:rPr>
              <a:t>高效的数据包处理能力</a:t>
            </a:r>
            <a:r>
              <a:rPr lang="zh-CN" altLang="zh-CN" sz="2800" dirty="0"/>
              <a:t>和</a:t>
            </a:r>
            <a:r>
              <a:rPr lang="zh-CN" altLang="zh-CN" sz="2800" dirty="0">
                <a:solidFill>
                  <a:srgbClr val="FF0000"/>
                </a:solidFill>
              </a:rPr>
              <a:t>精确的检测能力</a:t>
            </a:r>
            <a:r>
              <a:rPr lang="zh-CN" altLang="zh-CN" sz="2800" dirty="0"/>
              <a:t>，使入侵防御系统对整个网络的性能的</a:t>
            </a:r>
            <a:r>
              <a:rPr lang="zh-CN" altLang="zh-CN" sz="2800" dirty="0">
                <a:solidFill>
                  <a:srgbClr val="FF0000"/>
                </a:solidFill>
              </a:rPr>
              <a:t>影响</a:t>
            </a:r>
            <a:r>
              <a:rPr lang="zh-CN" altLang="zh-CN" sz="2800" dirty="0"/>
              <a:t>保持在较低的水平，不能使入侵防御系统成为网络速率的</a:t>
            </a:r>
            <a:r>
              <a:rPr lang="zh-CN" altLang="zh-CN" sz="2800" dirty="0">
                <a:solidFill>
                  <a:srgbClr val="FF0000"/>
                </a:solidFill>
              </a:rPr>
              <a:t>瓶颈</a:t>
            </a:r>
            <a:r>
              <a:rPr lang="zh-CN" altLang="zh-CN" sz="2800" dirty="0"/>
              <a:t>。</a:t>
            </a:r>
          </a:p>
        </p:txBody>
      </p:sp>
      <p:grpSp>
        <p:nvGrpSpPr>
          <p:cNvPr id="14" name="组合 13">
            <a:extLst>
              <a:ext uri="{FF2B5EF4-FFF2-40B4-BE49-F238E27FC236}">
                <a16:creationId xmlns="" xmlns:a16="http://schemas.microsoft.com/office/drawing/2014/main" id="{5E2D5000-CA6E-45D9-BBD0-2E79CE37AC79}"/>
              </a:ext>
            </a:extLst>
          </p:cNvPr>
          <p:cNvGrpSpPr/>
          <p:nvPr/>
        </p:nvGrpSpPr>
        <p:grpSpPr>
          <a:xfrm>
            <a:off x="1190988" y="1080812"/>
            <a:ext cx="6949160" cy="708660"/>
            <a:chOff x="2102578" y="985292"/>
            <a:chExt cx="4929187" cy="787400"/>
          </a:xfrm>
        </p:grpSpPr>
        <p:sp>
          <p:nvSpPr>
            <p:cNvPr id="15" name="圆角矩形 5">
              <a:extLst>
                <a:ext uri="{FF2B5EF4-FFF2-40B4-BE49-F238E27FC236}">
                  <a16:creationId xmlns="" xmlns:a16="http://schemas.microsoft.com/office/drawing/2014/main" id="{CDD04E21-AACC-4C20-990C-3F740B6B3CD4}"/>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016C21BA-9AF9-449D-8D32-F5FFDC4FD415}"/>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800" dirty="0"/>
                <a:t>理想的入侵防御系统应该具备的特征：</a:t>
              </a:r>
            </a:p>
          </p:txBody>
        </p:sp>
      </p:grpSp>
      <p:grpSp>
        <p:nvGrpSpPr>
          <p:cNvPr id="17" name="组合 16">
            <a:extLst>
              <a:ext uri="{FF2B5EF4-FFF2-40B4-BE49-F238E27FC236}">
                <a16:creationId xmlns="" xmlns:a16="http://schemas.microsoft.com/office/drawing/2014/main" id="{D6A9FE5C-CD45-4D16-833B-7A907831801F}"/>
              </a:ext>
            </a:extLst>
          </p:cNvPr>
          <p:cNvGrpSpPr/>
          <p:nvPr/>
        </p:nvGrpSpPr>
        <p:grpSpPr>
          <a:xfrm>
            <a:off x="1093777" y="2192796"/>
            <a:ext cx="194422" cy="3527671"/>
            <a:chOff x="2951820" y="1026098"/>
            <a:chExt cx="216024" cy="3919634"/>
          </a:xfrm>
        </p:grpSpPr>
        <p:cxnSp>
          <p:nvCxnSpPr>
            <p:cNvPr id="18" name="直接连接符 17">
              <a:extLst>
                <a:ext uri="{FF2B5EF4-FFF2-40B4-BE49-F238E27FC236}">
                  <a16:creationId xmlns="" xmlns:a16="http://schemas.microsoft.com/office/drawing/2014/main" id="{7321AA75-849A-4622-801B-9B1C9BBBD393}"/>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AAB99384-9EC7-4C97-ACDF-8A88409DB36F}"/>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57C0FE45-EB3A-47AC-8D19-C5EF9D2E5E70}"/>
              </a:ext>
            </a:extLst>
          </p:cNvPr>
          <p:cNvGrpSpPr/>
          <p:nvPr/>
        </p:nvGrpSpPr>
        <p:grpSpPr>
          <a:xfrm>
            <a:off x="7945725" y="1966457"/>
            <a:ext cx="194422" cy="3527671"/>
            <a:chOff x="2951820" y="1026098"/>
            <a:chExt cx="216024" cy="3919634"/>
          </a:xfrm>
        </p:grpSpPr>
        <p:cxnSp>
          <p:nvCxnSpPr>
            <p:cNvPr id="22" name="直接连接符 21">
              <a:extLst>
                <a:ext uri="{FF2B5EF4-FFF2-40B4-BE49-F238E27FC236}">
                  <a16:creationId xmlns="" xmlns:a16="http://schemas.microsoft.com/office/drawing/2014/main" id="{8967CBF2-14A6-4C26-8E53-E003455F4D47}"/>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41B753DE-202D-4E2E-8BAC-10CE3582B901}"/>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sp>
        <p:nvSpPr>
          <p:cNvPr id="31" name="Freeform 5">
            <a:extLst>
              <a:ext uri="{FF2B5EF4-FFF2-40B4-BE49-F238E27FC236}">
                <a16:creationId xmlns="" xmlns:a16="http://schemas.microsoft.com/office/drawing/2014/main" id="{9252784C-7CC8-4293-858D-887443A2207A}"/>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a:extLst>
              <a:ext uri="{FF2B5EF4-FFF2-40B4-BE49-F238E27FC236}">
                <a16:creationId xmlns="" xmlns:a16="http://schemas.microsoft.com/office/drawing/2014/main" id="{03B44217-C7CA-47FE-965E-858D148BE303}"/>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a:extLst>
              <a:ext uri="{FF2B5EF4-FFF2-40B4-BE49-F238E27FC236}">
                <a16:creationId xmlns="" xmlns:a16="http://schemas.microsoft.com/office/drawing/2014/main" id="{DDBE1730-AE7A-45E1-AA36-8B54E4E358B6}"/>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a:extLst>
              <a:ext uri="{FF2B5EF4-FFF2-40B4-BE49-F238E27FC236}">
                <a16:creationId xmlns="" xmlns:a16="http://schemas.microsoft.com/office/drawing/2014/main" id="{6F3AB9EE-C3C4-4021-A02B-CF280231F2F9}"/>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66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1288199" y="5117375"/>
            <a:ext cx="4124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）深入分析能力</a:t>
            </a:r>
          </a:p>
        </p:txBody>
      </p:sp>
      <p:sp>
        <p:nvSpPr>
          <p:cNvPr id="29" name="标题 1"/>
          <p:cNvSpPr txBox="1"/>
          <p:nvPr/>
        </p:nvSpPr>
        <p:spPr bwMode="auto">
          <a:xfrm>
            <a:off x="1401419" y="2337864"/>
            <a:ext cx="6551593" cy="254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dirty="0"/>
              <a:t>入侵防御系统必须具备深</a:t>
            </a:r>
            <a:r>
              <a:rPr lang="zh-CN" altLang="en-US" sz="2800" dirty="0"/>
              <a:t>入</a:t>
            </a:r>
            <a:r>
              <a:rPr lang="zh-CN" altLang="zh-CN" sz="2800" dirty="0"/>
              <a:t>的分析能力，实现对恶意数据包的</a:t>
            </a:r>
            <a:r>
              <a:rPr lang="zh-CN" altLang="zh-CN" sz="2800" b="1" dirty="0">
                <a:solidFill>
                  <a:srgbClr val="FF0000"/>
                </a:solidFill>
              </a:rPr>
              <a:t>深层分析</a:t>
            </a:r>
            <a:r>
              <a:rPr lang="zh-CN" altLang="zh-CN" sz="2800" dirty="0"/>
              <a:t>，发现并控制恶意的攻击行为。</a:t>
            </a:r>
          </a:p>
        </p:txBody>
      </p:sp>
      <p:grpSp>
        <p:nvGrpSpPr>
          <p:cNvPr id="14" name="组合 13">
            <a:extLst>
              <a:ext uri="{FF2B5EF4-FFF2-40B4-BE49-F238E27FC236}">
                <a16:creationId xmlns="" xmlns:a16="http://schemas.microsoft.com/office/drawing/2014/main" id="{2D19F80D-55EB-4B60-BC7D-DDDD28A40E5D}"/>
              </a:ext>
            </a:extLst>
          </p:cNvPr>
          <p:cNvGrpSpPr/>
          <p:nvPr/>
        </p:nvGrpSpPr>
        <p:grpSpPr>
          <a:xfrm>
            <a:off x="1190988" y="1080812"/>
            <a:ext cx="6949160" cy="708660"/>
            <a:chOff x="2102578" y="985292"/>
            <a:chExt cx="4929187" cy="787400"/>
          </a:xfrm>
        </p:grpSpPr>
        <p:sp>
          <p:nvSpPr>
            <p:cNvPr id="15" name="圆角矩形 5">
              <a:extLst>
                <a:ext uri="{FF2B5EF4-FFF2-40B4-BE49-F238E27FC236}">
                  <a16:creationId xmlns="" xmlns:a16="http://schemas.microsoft.com/office/drawing/2014/main" id="{9158A73A-C6AE-4E2A-962C-CB2CC9878518}"/>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500DC762-FE06-4C0B-85B7-C0394FAC8F90}"/>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800" dirty="0"/>
                <a:t>理想的入侵防御系统应该具备的特征：</a:t>
              </a:r>
            </a:p>
          </p:txBody>
        </p:sp>
      </p:grpSp>
      <p:grpSp>
        <p:nvGrpSpPr>
          <p:cNvPr id="17" name="组合 16">
            <a:extLst>
              <a:ext uri="{FF2B5EF4-FFF2-40B4-BE49-F238E27FC236}">
                <a16:creationId xmlns="" xmlns:a16="http://schemas.microsoft.com/office/drawing/2014/main" id="{C5174B2D-2011-47A9-8823-35E14B6ABCD7}"/>
              </a:ext>
            </a:extLst>
          </p:cNvPr>
          <p:cNvGrpSpPr/>
          <p:nvPr/>
        </p:nvGrpSpPr>
        <p:grpSpPr>
          <a:xfrm>
            <a:off x="1093777" y="2192796"/>
            <a:ext cx="194422" cy="3527671"/>
            <a:chOff x="2951820" y="1026098"/>
            <a:chExt cx="216024" cy="3919634"/>
          </a:xfrm>
        </p:grpSpPr>
        <p:cxnSp>
          <p:nvCxnSpPr>
            <p:cNvPr id="18" name="直接连接符 17">
              <a:extLst>
                <a:ext uri="{FF2B5EF4-FFF2-40B4-BE49-F238E27FC236}">
                  <a16:creationId xmlns="" xmlns:a16="http://schemas.microsoft.com/office/drawing/2014/main" id="{9C018C42-A9AD-423E-9F9D-9F73E6083987}"/>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B3F10DB3-9984-4D61-BA35-008A96C3E235}"/>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9643D6A3-E7C6-43FB-8FB0-E047A6F988CE}"/>
              </a:ext>
            </a:extLst>
          </p:cNvPr>
          <p:cNvGrpSpPr/>
          <p:nvPr/>
        </p:nvGrpSpPr>
        <p:grpSpPr>
          <a:xfrm>
            <a:off x="7945725" y="1966457"/>
            <a:ext cx="194422" cy="3527671"/>
            <a:chOff x="2951820" y="1026098"/>
            <a:chExt cx="216024" cy="3919634"/>
          </a:xfrm>
        </p:grpSpPr>
        <p:cxnSp>
          <p:nvCxnSpPr>
            <p:cNvPr id="22" name="直接连接符 21">
              <a:extLst>
                <a:ext uri="{FF2B5EF4-FFF2-40B4-BE49-F238E27FC236}">
                  <a16:creationId xmlns="" xmlns:a16="http://schemas.microsoft.com/office/drawing/2014/main" id="{7F359BDD-CB2D-4D3F-8ED3-D4ABD95730B7}"/>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BC002BF7-1515-44EB-834D-C346BCE4CEC8}"/>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sp>
        <p:nvSpPr>
          <p:cNvPr id="31" name="Freeform 5">
            <a:extLst>
              <a:ext uri="{FF2B5EF4-FFF2-40B4-BE49-F238E27FC236}">
                <a16:creationId xmlns="" xmlns:a16="http://schemas.microsoft.com/office/drawing/2014/main" id="{1D5330C4-363F-421F-9C9D-0B0F6FBC7327}"/>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a:extLst>
              <a:ext uri="{FF2B5EF4-FFF2-40B4-BE49-F238E27FC236}">
                <a16:creationId xmlns="" xmlns:a16="http://schemas.microsoft.com/office/drawing/2014/main" id="{CEC19C7F-BA32-4A94-9670-F65154CB83C6}"/>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a:extLst>
              <a:ext uri="{FF2B5EF4-FFF2-40B4-BE49-F238E27FC236}">
                <a16:creationId xmlns="" xmlns:a16="http://schemas.microsoft.com/office/drawing/2014/main" id="{AE2DA24A-5B90-48C6-9CFE-51FA58DA745C}"/>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a:extLst>
              <a:ext uri="{FF2B5EF4-FFF2-40B4-BE49-F238E27FC236}">
                <a16:creationId xmlns="" xmlns:a16="http://schemas.microsoft.com/office/drawing/2014/main" id="{16201E43-ECD3-4F04-A1A8-21E81AF8D77D}"/>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441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1288199" y="5049078"/>
            <a:ext cx="4124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）高可靠性</a:t>
            </a:r>
          </a:p>
        </p:txBody>
      </p:sp>
      <p:sp>
        <p:nvSpPr>
          <p:cNvPr id="29" name="标题 1"/>
          <p:cNvSpPr txBox="1"/>
          <p:nvPr/>
        </p:nvSpPr>
        <p:spPr bwMode="auto">
          <a:xfrm>
            <a:off x="1391479" y="2188960"/>
            <a:ext cx="6554245" cy="268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入侵防御系统串联在网络或系统中，一旦入侵防御系统发生故障将严重影响网络的正常运转，甚至会造成网络的</a:t>
            </a:r>
            <a:r>
              <a:rPr lang="zh-CN" altLang="en-US" sz="2800" dirty="0">
                <a:solidFill>
                  <a:srgbClr val="FF0000"/>
                </a:solidFill>
              </a:rPr>
              <a:t>中断</a:t>
            </a:r>
            <a:r>
              <a:rPr lang="zh-CN" altLang="en-US" sz="2800" dirty="0"/>
              <a:t>。入侵防御系统必须具备</a:t>
            </a:r>
            <a:r>
              <a:rPr lang="zh-CN" altLang="en-US" sz="2800" b="1" dirty="0">
                <a:solidFill>
                  <a:srgbClr val="FF0000"/>
                </a:solidFill>
              </a:rPr>
              <a:t>高可靠性</a:t>
            </a:r>
            <a:r>
              <a:rPr lang="zh-CN" altLang="en-US" sz="2800" dirty="0"/>
              <a:t>才能保证信息及时可靠的发布。</a:t>
            </a:r>
            <a:endParaRPr lang="zh-CN" altLang="zh-CN" sz="2800" dirty="0"/>
          </a:p>
        </p:txBody>
      </p:sp>
      <p:grpSp>
        <p:nvGrpSpPr>
          <p:cNvPr id="14" name="组合 13">
            <a:extLst>
              <a:ext uri="{FF2B5EF4-FFF2-40B4-BE49-F238E27FC236}">
                <a16:creationId xmlns="" xmlns:a16="http://schemas.microsoft.com/office/drawing/2014/main" id="{FC3D7065-7E2A-4C77-BFCD-4640B2F3787E}"/>
              </a:ext>
            </a:extLst>
          </p:cNvPr>
          <p:cNvGrpSpPr/>
          <p:nvPr/>
        </p:nvGrpSpPr>
        <p:grpSpPr>
          <a:xfrm>
            <a:off x="1190988" y="1080812"/>
            <a:ext cx="6949160" cy="708660"/>
            <a:chOff x="2102578" y="985292"/>
            <a:chExt cx="4929187" cy="787400"/>
          </a:xfrm>
        </p:grpSpPr>
        <p:sp>
          <p:nvSpPr>
            <p:cNvPr id="15" name="圆角矩形 5">
              <a:extLst>
                <a:ext uri="{FF2B5EF4-FFF2-40B4-BE49-F238E27FC236}">
                  <a16:creationId xmlns="" xmlns:a16="http://schemas.microsoft.com/office/drawing/2014/main" id="{C46A9D00-D435-43F8-88AB-22DA20E09441}"/>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703AA857-E689-4298-B15D-22C91DB1010E}"/>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800" dirty="0"/>
                <a:t>理想的入侵防御系统应该具备的特征：</a:t>
              </a:r>
            </a:p>
          </p:txBody>
        </p:sp>
      </p:grpSp>
      <p:grpSp>
        <p:nvGrpSpPr>
          <p:cNvPr id="17" name="组合 16">
            <a:extLst>
              <a:ext uri="{FF2B5EF4-FFF2-40B4-BE49-F238E27FC236}">
                <a16:creationId xmlns="" xmlns:a16="http://schemas.microsoft.com/office/drawing/2014/main" id="{A62C3F6B-FDAE-4396-860F-A51486677154}"/>
              </a:ext>
            </a:extLst>
          </p:cNvPr>
          <p:cNvGrpSpPr/>
          <p:nvPr/>
        </p:nvGrpSpPr>
        <p:grpSpPr>
          <a:xfrm>
            <a:off x="1093777" y="2192796"/>
            <a:ext cx="194422" cy="3527671"/>
            <a:chOff x="2951820" y="1026098"/>
            <a:chExt cx="216024" cy="3919634"/>
          </a:xfrm>
        </p:grpSpPr>
        <p:cxnSp>
          <p:nvCxnSpPr>
            <p:cNvPr id="18" name="直接连接符 17">
              <a:extLst>
                <a:ext uri="{FF2B5EF4-FFF2-40B4-BE49-F238E27FC236}">
                  <a16:creationId xmlns="" xmlns:a16="http://schemas.microsoft.com/office/drawing/2014/main" id="{4025F2AC-8651-420D-ABD4-6E3C4F20A09C}"/>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0A196162-6365-493D-820B-8516F2BB4D96}"/>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825ADC6A-A0FD-48BA-A54C-8A5E4764D516}"/>
              </a:ext>
            </a:extLst>
          </p:cNvPr>
          <p:cNvGrpSpPr/>
          <p:nvPr/>
        </p:nvGrpSpPr>
        <p:grpSpPr>
          <a:xfrm>
            <a:off x="7945725" y="1966457"/>
            <a:ext cx="194422" cy="3527671"/>
            <a:chOff x="2951820" y="1026098"/>
            <a:chExt cx="216024" cy="3919634"/>
          </a:xfrm>
        </p:grpSpPr>
        <p:cxnSp>
          <p:nvCxnSpPr>
            <p:cNvPr id="22" name="直接连接符 21">
              <a:extLst>
                <a:ext uri="{FF2B5EF4-FFF2-40B4-BE49-F238E27FC236}">
                  <a16:creationId xmlns="" xmlns:a16="http://schemas.microsoft.com/office/drawing/2014/main" id="{51033702-38C2-4227-8E58-95D62BAA9C57}"/>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CB1350AD-213E-4A03-BA83-B44FC64DE41E}"/>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sp>
        <p:nvSpPr>
          <p:cNvPr id="31" name="Freeform 5">
            <a:extLst>
              <a:ext uri="{FF2B5EF4-FFF2-40B4-BE49-F238E27FC236}">
                <a16:creationId xmlns="" xmlns:a16="http://schemas.microsoft.com/office/drawing/2014/main" id="{7A34AD6E-97F3-4453-B575-A236A470F423}"/>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a:extLst>
              <a:ext uri="{FF2B5EF4-FFF2-40B4-BE49-F238E27FC236}">
                <a16:creationId xmlns="" xmlns:a16="http://schemas.microsoft.com/office/drawing/2014/main" id="{7ECDA970-3A4D-434B-9DD2-ADC28168349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a:extLst>
              <a:ext uri="{FF2B5EF4-FFF2-40B4-BE49-F238E27FC236}">
                <a16:creationId xmlns="" xmlns:a16="http://schemas.microsoft.com/office/drawing/2014/main" id="{0AE4E698-B546-4A93-8473-C50F5B818495}"/>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a:extLst>
              <a:ext uri="{FF2B5EF4-FFF2-40B4-BE49-F238E27FC236}">
                <a16:creationId xmlns="" xmlns:a16="http://schemas.microsoft.com/office/drawing/2014/main" id="{56F60530-7BB4-4B11-9F96-FD1D9BE41DA4}"/>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954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1288199" y="5117375"/>
            <a:ext cx="42218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）可升级与可扩展性</a:t>
            </a:r>
          </a:p>
        </p:txBody>
      </p:sp>
      <p:sp>
        <p:nvSpPr>
          <p:cNvPr id="29" name="标题 1"/>
          <p:cNvSpPr txBox="1"/>
          <p:nvPr/>
        </p:nvSpPr>
        <p:spPr bwMode="auto">
          <a:xfrm>
            <a:off x="1190989" y="2188960"/>
            <a:ext cx="6754734" cy="268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入侵防御系统可以根据网络形式的发展变化而</a:t>
            </a:r>
            <a:r>
              <a:rPr lang="zh-CN" altLang="en-US" sz="2800" dirty="0">
                <a:solidFill>
                  <a:srgbClr val="FF0000"/>
                </a:solidFill>
              </a:rPr>
              <a:t>升级</a:t>
            </a:r>
            <a:r>
              <a:rPr lang="zh-CN" altLang="en-US" sz="2800" dirty="0"/>
              <a:t>，以满足用户的需求，并能够通过</a:t>
            </a:r>
            <a:r>
              <a:rPr lang="zh-CN" altLang="en-US" sz="2800" dirty="0">
                <a:solidFill>
                  <a:srgbClr val="FF0000"/>
                </a:solidFill>
              </a:rPr>
              <a:t>更新</a:t>
            </a:r>
            <a:r>
              <a:rPr lang="zh-CN" altLang="en-US" sz="2800" dirty="0"/>
              <a:t>检测模块和规则库来应对不断出现的新攻击。</a:t>
            </a:r>
            <a:endParaRPr lang="zh-CN" altLang="zh-CN" sz="2800" dirty="0"/>
          </a:p>
        </p:txBody>
      </p:sp>
      <p:grpSp>
        <p:nvGrpSpPr>
          <p:cNvPr id="14" name="组合 13">
            <a:extLst>
              <a:ext uri="{FF2B5EF4-FFF2-40B4-BE49-F238E27FC236}">
                <a16:creationId xmlns="" xmlns:a16="http://schemas.microsoft.com/office/drawing/2014/main" id="{EC625830-3598-43B8-8B31-A5D99A1E2054}"/>
              </a:ext>
            </a:extLst>
          </p:cNvPr>
          <p:cNvGrpSpPr/>
          <p:nvPr/>
        </p:nvGrpSpPr>
        <p:grpSpPr>
          <a:xfrm>
            <a:off x="1190988" y="1080812"/>
            <a:ext cx="6949160" cy="708660"/>
            <a:chOff x="2102578" y="985292"/>
            <a:chExt cx="4929187" cy="787400"/>
          </a:xfrm>
        </p:grpSpPr>
        <p:sp>
          <p:nvSpPr>
            <p:cNvPr id="15" name="圆角矩形 5">
              <a:extLst>
                <a:ext uri="{FF2B5EF4-FFF2-40B4-BE49-F238E27FC236}">
                  <a16:creationId xmlns="" xmlns:a16="http://schemas.microsoft.com/office/drawing/2014/main" id="{24F0B09B-CEA2-4DC5-B61C-05A989F3C295}"/>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26E95ADD-5426-4275-9F5F-004AEAFCAD6A}"/>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800" dirty="0"/>
                <a:t>理想的入侵防御系统应该具备的特征：</a:t>
              </a:r>
            </a:p>
          </p:txBody>
        </p:sp>
      </p:grpSp>
      <p:grpSp>
        <p:nvGrpSpPr>
          <p:cNvPr id="17" name="组合 16">
            <a:extLst>
              <a:ext uri="{FF2B5EF4-FFF2-40B4-BE49-F238E27FC236}">
                <a16:creationId xmlns="" xmlns:a16="http://schemas.microsoft.com/office/drawing/2014/main" id="{15B39DEF-653D-4A0F-93CA-35A7E86A62FD}"/>
              </a:ext>
            </a:extLst>
          </p:cNvPr>
          <p:cNvGrpSpPr/>
          <p:nvPr/>
        </p:nvGrpSpPr>
        <p:grpSpPr>
          <a:xfrm>
            <a:off x="1093777" y="2192796"/>
            <a:ext cx="194422" cy="3527671"/>
            <a:chOff x="2951820" y="1026098"/>
            <a:chExt cx="216024" cy="3919634"/>
          </a:xfrm>
        </p:grpSpPr>
        <p:cxnSp>
          <p:nvCxnSpPr>
            <p:cNvPr id="18" name="直接连接符 17">
              <a:extLst>
                <a:ext uri="{FF2B5EF4-FFF2-40B4-BE49-F238E27FC236}">
                  <a16:creationId xmlns="" xmlns:a16="http://schemas.microsoft.com/office/drawing/2014/main" id="{4A1C66B4-B878-47E3-AB91-82ABC36FB949}"/>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D352B526-04B7-42E4-89AB-41590E40793C}"/>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C273AD44-7F25-414C-81FC-6ADEB24E74ED}"/>
              </a:ext>
            </a:extLst>
          </p:cNvPr>
          <p:cNvGrpSpPr/>
          <p:nvPr/>
        </p:nvGrpSpPr>
        <p:grpSpPr>
          <a:xfrm>
            <a:off x="7945725" y="1966457"/>
            <a:ext cx="194422" cy="3527671"/>
            <a:chOff x="2951820" y="1026098"/>
            <a:chExt cx="216024" cy="3919634"/>
          </a:xfrm>
        </p:grpSpPr>
        <p:cxnSp>
          <p:nvCxnSpPr>
            <p:cNvPr id="22" name="直接连接符 21">
              <a:extLst>
                <a:ext uri="{FF2B5EF4-FFF2-40B4-BE49-F238E27FC236}">
                  <a16:creationId xmlns="" xmlns:a16="http://schemas.microsoft.com/office/drawing/2014/main" id="{05F7873E-2683-4D4B-98E5-88D2D21225F2}"/>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B89F98D8-D655-4816-BFE7-E2272B22643F}"/>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sp>
        <p:nvSpPr>
          <p:cNvPr id="31" name="Freeform 5">
            <a:extLst>
              <a:ext uri="{FF2B5EF4-FFF2-40B4-BE49-F238E27FC236}">
                <a16:creationId xmlns="" xmlns:a16="http://schemas.microsoft.com/office/drawing/2014/main" id="{FF56AEF0-9BB4-4EB6-B5E0-C6911CCC8B9D}"/>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a:extLst>
              <a:ext uri="{FF2B5EF4-FFF2-40B4-BE49-F238E27FC236}">
                <a16:creationId xmlns="" xmlns:a16="http://schemas.microsoft.com/office/drawing/2014/main" id="{DA10E7F0-C685-4370-B489-C2DF068742CD}"/>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a:extLst>
              <a:ext uri="{FF2B5EF4-FFF2-40B4-BE49-F238E27FC236}">
                <a16:creationId xmlns="" xmlns:a16="http://schemas.microsoft.com/office/drawing/2014/main" id="{F70ADD78-D3FF-46C0-8F39-CDE1602192FC}"/>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a:extLst>
              <a:ext uri="{FF2B5EF4-FFF2-40B4-BE49-F238E27FC236}">
                <a16:creationId xmlns="" xmlns:a16="http://schemas.microsoft.com/office/drawing/2014/main" id="{733B6ACA-F588-4EFE-954F-39A9334C50FE}"/>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51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事件的分类</a:t>
              </a:r>
            </a:p>
          </p:txBody>
        </p:sp>
      </p:grpSp>
      <p:sp>
        <p:nvSpPr>
          <p:cNvPr id="15" name="圆角矩形 14"/>
          <p:cNvSpPr/>
          <p:nvPr/>
        </p:nvSpPr>
        <p:spPr bwMode="auto">
          <a:xfrm>
            <a:off x="465429" y="921336"/>
            <a:ext cx="8130677" cy="5015330"/>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dirty="0">
              <a:ln>
                <a:solidFill>
                  <a:schemeClr val="bg1"/>
                </a:solidFill>
              </a:ln>
              <a:effectLst>
                <a:glow>
                  <a:schemeClr val="accent6">
                    <a:satMod val="175000"/>
                    <a:alpha val="1000"/>
                  </a:schemeClr>
                </a:glow>
              </a:effectLst>
            </a:endParaRPr>
          </a:p>
        </p:txBody>
      </p:sp>
      <p:sp>
        <p:nvSpPr>
          <p:cNvPr id="16" name="标题 1"/>
          <p:cNvSpPr txBox="1"/>
          <p:nvPr/>
        </p:nvSpPr>
        <p:spPr bwMode="auto">
          <a:xfrm>
            <a:off x="687276" y="1987892"/>
            <a:ext cx="7950062" cy="334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网络事件来源：网络数据包、日志文件以及应用程序活动状态等</a:t>
            </a:r>
            <a:endParaRPr lang="en-US" altLang="zh-CN" sz="2000" dirty="0">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网络事件经过过滤器处理后可分为三类：正常（</a:t>
            </a:r>
            <a:r>
              <a:rPr lang="en-US" altLang="zh-CN" sz="2000" dirty="0">
                <a:latin typeface="微软雅黑" panose="020B0503020204020204" pitchFamily="34" charset="-122"/>
                <a:ea typeface="微软雅黑" panose="020B0503020204020204" pitchFamily="34" charset="-122"/>
              </a:rPr>
              <a:t>Normal</a:t>
            </a:r>
            <a:r>
              <a:rPr lang="zh-CN" altLang="en-US" sz="2000" dirty="0">
                <a:latin typeface="微软雅黑" panose="020B0503020204020204" pitchFamily="34" charset="-122"/>
                <a:ea typeface="微软雅黑" panose="020B0503020204020204" pitchFamily="34" charset="-122"/>
              </a:rPr>
              <a:t>）、可疑（</a:t>
            </a:r>
            <a:r>
              <a:rPr lang="en-US" altLang="zh-CN" sz="2000" dirty="0">
                <a:latin typeface="微软雅黑" panose="020B0503020204020204" pitchFamily="34" charset="-122"/>
                <a:ea typeface="微软雅黑" panose="020B0503020204020204" pitchFamily="34" charset="-122"/>
              </a:rPr>
              <a:t>Suspicious)</a:t>
            </a:r>
            <a:r>
              <a:rPr lang="zh-CN" altLang="en-US" sz="2000" dirty="0">
                <a:latin typeface="微软雅黑" panose="020B0503020204020204" pitchFamily="34" charset="-122"/>
                <a:ea typeface="微软雅黑" panose="020B0503020204020204" pitchFamily="34" charset="-122"/>
              </a:rPr>
              <a:t>和入侵（</a:t>
            </a:r>
            <a:r>
              <a:rPr lang="en-US" altLang="zh-CN" sz="2000" dirty="0">
                <a:latin typeface="微软雅黑" panose="020B0503020204020204" pitchFamily="34" charset="-122"/>
                <a:ea typeface="微软雅黑" panose="020B0503020204020204" pitchFamily="34" charset="-122"/>
              </a:rPr>
              <a:t>Intrusion)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其中，入侵事件是</a:t>
            </a:r>
            <a:r>
              <a:rPr lang="zh-CN" altLang="en-US" sz="2000" dirty="0">
                <a:solidFill>
                  <a:srgbClr val="FF0000"/>
                </a:solidFill>
                <a:latin typeface="微软雅黑" panose="020B0503020204020204" pitchFamily="34" charset="-122"/>
                <a:ea typeface="微软雅黑" panose="020B0503020204020204" pitchFamily="34" charset="-122"/>
              </a:rPr>
              <a:t>违反安全策略</a:t>
            </a:r>
            <a:r>
              <a:rPr lang="zh-CN" altLang="en-US" sz="2000" dirty="0">
                <a:latin typeface="微软雅黑" panose="020B0503020204020204" pitchFamily="34" charset="-122"/>
                <a:ea typeface="微软雅黑" panose="020B0503020204020204" pitchFamily="34" charset="-122"/>
              </a:rPr>
              <a:t>的行为；可疑事件是不确定的异常事件，只</a:t>
            </a:r>
            <a:r>
              <a:rPr lang="zh-CN" altLang="en-US" sz="2000" dirty="0">
                <a:solidFill>
                  <a:srgbClr val="FF0000"/>
                </a:solidFill>
                <a:latin typeface="微软雅黑" panose="020B0503020204020204" pitchFamily="34" charset="-122"/>
                <a:ea typeface="微软雅黑" panose="020B0503020204020204" pitchFamily="34" charset="-122"/>
              </a:rPr>
              <a:t>满足部分安全策略</a:t>
            </a:r>
            <a:r>
              <a:rPr lang="zh-CN" altLang="en-US" sz="2000" dirty="0">
                <a:latin typeface="微软雅黑" panose="020B0503020204020204" pitchFamily="34" charset="-122"/>
                <a:ea typeface="微软雅黑" panose="020B0503020204020204" pitchFamily="34" charset="-122"/>
              </a:rPr>
              <a:t>；正常事件则是合法的，遵循安全策略的事件。</a:t>
            </a:r>
            <a:endParaRPr lang="en-US" altLang="zh-CN" sz="2000"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 xmlns:a16="http://schemas.microsoft.com/office/drawing/2014/main" id="{BABA37DE-2188-4AA5-AA97-65982FF667AC}"/>
              </a:ext>
            </a:extLst>
          </p:cNvPr>
          <p:cNvGrpSpPr/>
          <p:nvPr/>
        </p:nvGrpSpPr>
        <p:grpSpPr>
          <a:xfrm>
            <a:off x="1097419" y="122721"/>
            <a:ext cx="6949160" cy="708660"/>
            <a:chOff x="2102578" y="985292"/>
            <a:chExt cx="4929187" cy="787400"/>
          </a:xfrm>
        </p:grpSpPr>
        <p:sp>
          <p:nvSpPr>
            <p:cNvPr id="10" name="圆角矩形 5">
              <a:extLst>
                <a:ext uri="{FF2B5EF4-FFF2-40B4-BE49-F238E27FC236}">
                  <a16:creationId xmlns="" xmlns:a16="http://schemas.microsoft.com/office/drawing/2014/main" id="{9CA7DF3B-A7BA-49AE-8765-9015DEE1163B}"/>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1" name="标题 1">
              <a:extLst>
                <a:ext uri="{FF2B5EF4-FFF2-40B4-BE49-F238E27FC236}">
                  <a16:creationId xmlns="" xmlns:a16="http://schemas.microsoft.com/office/drawing/2014/main" id="{5C1AA155-BD38-499C-8AD6-1679E6BB1503}"/>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spTree>
    <p:extLst>
      <p:ext uri="{BB962C8B-B14F-4D97-AF65-F5344CB8AC3E}">
        <p14:creationId xmlns:p14="http://schemas.microsoft.com/office/powerpoint/2010/main" val="2384604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Effect transition="in" filter="fade">
                                      <p:cBhvr>
                                        <p:cTn id="13" dur="1000"/>
                                        <p:tgtEl>
                                          <p:spTgt spid="16">
                                            <p:txEl>
                                              <p:pRg st="1" end="1"/>
                                            </p:txEl>
                                          </p:spTgt>
                                        </p:tgtEl>
                                      </p:cBhvr>
                                    </p:animEffect>
                                    <p:anim calcmode="lin" valueType="num">
                                      <p:cBhvr>
                                        <p:cTn id="14"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Effect transition="in" filter="fade">
                                      <p:cBhvr>
                                        <p:cTn id="19" dur="1000"/>
                                        <p:tgtEl>
                                          <p:spTgt spid="16">
                                            <p:txEl>
                                              <p:pRg st="2" end="2"/>
                                            </p:txEl>
                                          </p:spTgt>
                                        </p:tgtEl>
                                      </p:cBhvr>
                                    </p:animEffect>
                                    <p:anim calcmode="lin" valueType="num">
                                      <p:cBhvr>
                                        <p:cTn id="2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系统体系结构</a:t>
              </a:r>
            </a:p>
          </p:txBody>
        </p:sp>
      </p:grpSp>
      <p:sp>
        <p:nvSpPr>
          <p:cNvPr id="15" name="圆角矩形 14"/>
          <p:cNvSpPr/>
          <p:nvPr/>
        </p:nvSpPr>
        <p:spPr bwMode="auto">
          <a:xfrm>
            <a:off x="465431" y="921336"/>
            <a:ext cx="8213138" cy="5015330"/>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465429" y="1583574"/>
            <a:ext cx="8213138" cy="483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latin typeface="微软雅黑" panose="020B0503020204020204" pitchFamily="34" charset="-122"/>
                <a:ea typeface="微软雅黑" panose="020B0503020204020204" pitchFamily="34" charset="-122"/>
              </a:rPr>
              <a:t>按照功能的不同</a:t>
            </a:r>
            <a:r>
              <a:rPr lang="en-US" altLang="zh-CN" sz="2400" dirty="0">
                <a:latin typeface="微软雅黑" panose="020B0503020204020204" pitchFamily="34" charset="-122"/>
                <a:ea typeface="微软雅黑" panose="020B0503020204020204" pitchFamily="34" charset="-122"/>
              </a:rPr>
              <a:t>IPS</a:t>
            </a:r>
            <a:r>
              <a:rPr lang="zh-CN" altLang="en-US" sz="2400" dirty="0">
                <a:latin typeface="微软雅黑" panose="020B0503020204020204" pitchFamily="34" charset="-122"/>
                <a:ea typeface="微软雅黑" panose="020B0503020204020204" pitchFamily="34" charset="-122"/>
              </a:rPr>
              <a:t>可分为五个部分：</a:t>
            </a:r>
            <a:endParaRPr lang="en-US" altLang="zh-CN" sz="2400" dirty="0">
              <a:latin typeface="微软雅黑" panose="020B0503020204020204" pitchFamily="34" charset="-122"/>
              <a:ea typeface="微软雅黑" panose="020B0503020204020204" pitchFamily="34" charset="-122"/>
            </a:endParaRPr>
          </a:p>
          <a:p>
            <a:pPr marL="1160463" indent="-446088" eaLnBrk="1" hangingPunct="1">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数据包捕获模块</a:t>
            </a:r>
            <a:endParaRPr lang="en-US" altLang="zh-CN" sz="2400" dirty="0">
              <a:latin typeface="微软雅黑" panose="020B0503020204020204" pitchFamily="34" charset="-122"/>
              <a:ea typeface="微软雅黑" panose="020B0503020204020204" pitchFamily="34" charset="-122"/>
            </a:endParaRPr>
          </a:p>
          <a:p>
            <a:pPr marL="1160463" indent="-446088" eaLnBrk="1" hangingPunct="1">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入侵检测模块</a:t>
            </a:r>
            <a:endParaRPr lang="en-US" altLang="zh-CN" sz="2400" dirty="0">
              <a:latin typeface="微软雅黑" panose="020B0503020204020204" pitchFamily="34" charset="-122"/>
              <a:ea typeface="微软雅黑" panose="020B0503020204020204" pitchFamily="34" charset="-122"/>
            </a:endParaRPr>
          </a:p>
          <a:p>
            <a:pPr marL="1160463" indent="-446088" eaLnBrk="1" hangingPunct="1">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响应模块</a:t>
            </a:r>
            <a:endParaRPr lang="en-US" altLang="zh-CN" sz="2400" dirty="0">
              <a:latin typeface="微软雅黑" panose="020B0503020204020204" pitchFamily="34" charset="-122"/>
              <a:ea typeface="微软雅黑" panose="020B0503020204020204" pitchFamily="34" charset="-122"/>
            </a:endParaRPr>
          </a:p>
          <a:p>
            <a:pPr marL="1160463" indent="-446088" eaLnBrk="1" hangingPunct="1">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曰志管理模块</a:t>
            </a:r>
            <a:endParaRPr lang="en-US" altLang="zh-CN" sz="2400" dirty="0">
              <a:latin typeface="微软雅黑" panose="020B0503020204020204" pitchFamily="34" charset="-122"/>
              <a:ea typeface="微软雅黑" panose="020B0503020204020204" pitchFamily="34" charset="-122"/>
            </a:endParaRPr>
          </a:p>
          <a:p>
            <a:pPr marL="1160463" indent="-446088" eaLnBrk="1" hangingPunct="1">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管理控制模块</a:t>
            </a:r>
            <a:endParaRPr lang="en-US" altLang="zh-CN" sz="2400"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 xmlns:a16="http://schemas.microsoft.com/office/drawing/2014/main" id="{1BA3AA25-8E65-42E2-831E-4EB9EC741FF8}"/>
              </a:ext>
            </a:extLst>
          </p:cNvPr>
          <p:cNvGrpSpPr/>
          <p:nvPr/>
        </p:nvGrpSpPr>
        <p:grpSpPr>
          <a:xfrm>
            <a:off x="1097419" y="122721"/>
            <a:ext cx="6949160" cy="708660"/>
            <a:chOff x="2102578" y="985292"/>
            <a:chExt cx="4929187" cy="787400"/>
          </a:xfrm>
        </p:grpSpPr>
        <p:sp>
          <p:nvSpPr>
            <p:cNvPr id="10" name="圆角矩形 5">
              <a:extLst>
                <a:ext uri="{FF2B5EF4-FFF2-40B4-BE49-F238E27FC236}">
                  <a16:creationId xmlns="" xmlns:a16="http://schemas.microsoft.com/office/drawing/2014/main" id="{C4CE0661-F26E-49B0-B784-D91D2693910C}"/>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1" name="标题 1">
              <a:extLst>
                <a:ext uri="{FF2B5EF4-FFF2-40B4-BE49-F238E27FC236}">
                  <a16:creationId xmlns="" xmlns:a16="http://schemas.microsoft.com/office/drawing/2014/main" id="{B989B8A3-4481-457F-B4E3-79575A611186}"/>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spTree>
    <p:extLst>
      <p:ext uri="{BB962C8B-B14F-4D97-AF65-F5344CB8AC3E}">
        <p14:creationId xmlns:p14="http://schemas.microsoft.com/office/powerpoint/2010/main" val="8976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wipe(up)">
                                      <p:cBhvr>
                                        <p:cTn id="11" dur="500"/>
                                        <p:tgtEl>
                                          <p:spTgt spid="1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wipe(up)">
                                      <p:cBhvr>
                                        <p:cTn id="15" dur="500"/>
                                        <p:tgtEl>
                                          <p:spTgt spid="16">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wipe(up)">
                                      <p:cBhvr>
                                        <p:cTn id="19" dur="500"/>
                                        <p:tgtEl>
                                          <p:spTgt spid="16">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wipe(up)">
                                      <p:cBhvr>
                                        <p:cTn id="23" dur="500"/>
                                        <p:tgtEl>
                                          <p:spTgt spid="16">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animEffect transition="in" filter="wipe(up)">
                                      <p:cBhvr>
                                        <p:cTn id="2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4" y="1270768"/>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系统体系结构</a:t>
              </a:r>
            </a:p>
          </p:txBody>
        </p:sp>
      </p:grpSp>
      <p:sp>
        <p:nvSpPr>
          <p:cNvPr id="9" name="Text Box 11"/>
          <p:cNvSpPr txBox="1">
            <a:spLocks noChangeArrowheads="1"/>
          </p:cNvSpPr>
          <p:nvPr/>
        </p:nvSpPr>
        <p:spPr bwMode="auto">
          <a:xfrm>
            <a:off x="465422" y="5040164"/>
            <a:ext cx="4453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）数据捕获模块</a:t>
            </a:r>
          </a:p>
        </p:txBody>
      </p:sp>
      <p:sp>
        <p:nvSpPr>
          <p:cNvPr id="21" name="标题 1"/>
          <p:cNvSpPr txBox="1"/>
          <p:nvPr/>
        </p:nvSpPr>
        <p:spPr bwMode="auto">
          <a:xfrm>
            <a:off x="675003" y="1979428"/>
            <a:ext cx="7793987" cy="315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a:r>
              <a:rPr lang="zh-CN" altLang="en-US" sz="2800" b="1" dirty="0">
                <a:solidFill>
                  <a:srgbClr val="FF0000"/>
                </a:solidFill>
              </a:rPr>
              <a:t>数据包的捕获</a:t>
            </a:r>
            <a:r>
              <a:rPr lang="zh-CN" altLang="en-US" sz="2800" dirty="0"/>
              <a:t>是入侵防御系统工作的第一步。数据包捕获模块从</a:t>
            </a:r>
            <a:r>
              <a:rPr lang="zh-CN" altLang="en-US" sz="2800" dirty="0">
                <a:solidFill>
                  <a:srgbClr val="00B0F0"/>
                </a:solidFill>
              </a:rPr>
              <a:t>网卡</a:t>
            </a:r>
            <a:r>
              <a:rPr lang="zh-CN" altLang="en-US" sz="2800" dirty="0"/>
              <a:t>处捕获流经网络的数据包</a:t>
            </a:r>
            <a:r>
              <a:rPr lang="en-US" altLang="zh-CN" sz="2800" dirty="0"/>
              <a:t>(</a:t>
            </a:r>
            <a:r>
              <a:rPr lang="zh-CN" altLang="en-US" sz="2800" dirty="0"/>
              <a:t>日志、网络数据包以及其他相关信息</a:t>
            </a:r>
            <a:r>
              <a:rPr lang="en-US" altLang="zh-CN" sz="2800" dirty="0"/>
              <a:t>)</a:t>
            </a:r>
            <a:r>
              <a:rPr lang="zh-CN" altLang="en-US" sz="2800" dirty="0"/>
              <a:t>、网络关键主机的日志信息以及安全部件的告警信息等，并对这些数据做简单的过滤处理，为整个防御系统提供数据源。</a:t>
            </a:r>
            <a:endParaRPr lang="zh-CN" altLang="zh-CN" sz="2800" dirty="0"/>
          </a:p>
        </p:txBody>
      </p:sp>
      <p:grpSp>
        <p:nvGrpSpPr>
          <p:cNvPr id="8" name="组合 7">
            <a:extLst>
              <a:ext uri="{FF2B5EF4-FFF2-40B4-BE49-F238E27FC236}">
                <a16:creationId xmlns="" xmlns:a16="http://schemas.microsoft.com/office/drawing/2014/main" id="{B6A19184-3F5E-4530-902E-A2D3912B9362}"/>
              </a:ext>
            </a:extLst>
          </p:cNvPr>
          <p:cNvGrpSpPr/>
          <p:nvPr/>
        </p:nvGrpSpPr>
        <p:grpSpPr>
          <a:xfrm>
            <a:off x="1097419" y="122721"/>
            <a:ext cx="6949160" cy="708660"/>
            <a:chOff x="2102578" y="985292"/>
            <a:chExt cx="4929187" cy="787400"/>
          </a:xfrm>
        </p:grpSpPr>
        <p:sp>
          <p:nvSpPr>
            <p:cNvPr id="10" name="圆角矩形 5">
              <a:extLst>
                <a:ext uri="{FF2B5EF4-FFF2-40B4-BE49-F238E27FC236}">
                  <a16:creationId xmlns="" xmlns:a16="http://schemas.microsoft.com/office/drawing/2014/main" id="{6F0517A8-E8A6-4940-AD15-8780515C1E0B}"/>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1" name="标题 1">
              <a:extLst>
                <a:ext uri="{FF2B5EF4-FFF2-40B4-BE49-F238E27FC236}">
                  <a16:creationId xmlns="" xmlns:a16="http://schemas.microsoft.com/office/drawing/2014/main" id="{AAEBA914-344D-4F9D-879B-70911A71370D}"/>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spTree>
    <p:extLst>
      <p:ext uri="{BB962C8B-B14F-4D97-AF65-F5344CB8AC3E}">
        <p14:creationId xmlns:p14="http://schemas.microsoft.com/office/powerpoint/2010/main" val="349212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789826" y="5006199"/>
            <a:ext cx="3494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）入侵检测模块</a:t>
            </a:r>
          </a:p>
        </p:txBody>
      </p:sp>
      <p:grpSp>
        <p:nvGrpSpPr>
          <p:cNvPr id="23" name="组合 22"/>
          <p:cNvGrpSpPr/>
          <p:nvPr/>
        </p:nvGrpSpPr>
        <p:grpSpPr>
          <a:xfrm>
            <a:off x="692615" y="1922708"/>
            <a:ext cx="194422" cy="3527671"/>
            <a:chOff x="2951820" y="1026098"/>
            <a:chExt cx="216024" cy="3919634"/>
          </a:xfrm>
        </p:grpSpPr>
        <p:cxnSp>
          <p:nvCxnSpPr>
            <p:cNvPr id="24" name="直接连接符 23"/>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6" name="组合 25"/>
          <p:cNvGrpSpPr/>
          <p:nvPr/>
        </p:nvGrpSpPr>
        <p:grpSpPr>
          <a:xfrm>
            <a:off x="8354171" y="1885169"/>
            <a:ext cx="194422" cy="3527671"/>
            <a:chOff x="2951820" y="1026098"/>
            <a:chExt cx="216024" cy="3919634"/>
          </a:xfrm>
        </p:grpSpPr>
        <p:cxnSp>
          <p:nvCxnSpPr>
            <p:cNvPr id="27" name="直接连接符 26"/>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sp>
        <p:nvSpPr>
          <p:cNvPr id="29" name="标题 1"/>
          <p:cNvSpPr txBox="1"/>
          <p:nvPr/>
        </p:nvSpPr>
        <p:spPr bwMode="auto">
          <a:xfrm>
            <a:off x="1013797" y="2107672"/>
            <a:ext cx="7210391" cy="277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        入侵检测模块从控制管理模块处获取数据包，对数据进行</a:t>
            </a:r>
            <a:r>
              <a:rPr lang="zh-CN" altLang="en-US" sz="2800" dirty="0">
                <a:solidFill>
                  <a:srgbClr val="FF0000"/>
                </a:solidFill>
              </a:rPr>
              <a:t>预处理</a:t>
            </a:r>
            <a:r>
              <a:rPr lang="zh-CN" altLang="en-US" sz="2800" dirty="0"/>
              <a:t>后，以入侵检测算法为基础对数据进行检测，将数据分为</a:t>
            </a:r>
            <a:r>
              <a:rPr lang="zh-CN" altLang="en-US" sz="2800" b="1" dirty="0">
                <a:solidFill>
                  <a:srgbClr val="FF0000"/>
                </a:solidFill>
              </a:rPr>
              <a:t>正常</a:t>
            </a:r>
            <a:r>
              <a:rPr lang="zh-CN" altLang="en-US" sz="2800" dirty="0"/>
              <a:t>和</a:t>
            </a:r>
            <a:r>
              <a:rPr lang="zh-CN" altLang="en-US" sz="2800" b="1" dirty="0">
                <a:solidFill>
                  <a:srgbClr val="FF0000"/>
                </a:solidFill>
              </a:rPr>
              <a:t>异常</a:t>
            </a:r>
            <a:r>
              <a:rPr lang="zh-CN" altLang="en-US" sz="2800" dirty="0"/>
              <a:t>两大类，同时将检测结果</a:t>
            </a:r>
            <a:r>
              <a:rPr lang="zh-CN" altLang="en-US" sz="2800" b="1" dirty="0">
                <a:solidFill>
                  <a:srgbClr val="FF0000"/>
                </a:solidFill>
              </a:rPr>
              <a:t>反馈</a:t>
            </a:r>
            <a:r>
              <a:rPr lang="zh-CN" altLang="en-US" sz="2800" dirty="0"/>
              <a:t>给管理控制模块。</a:t>
            </a:r>
            <a:endParaRPr lang="zh-CN" altLang="zh-CN" sz="2800" dirty="0"/>
          </a:p>
        </p:txBody>
      </p:sp>
      <p:grpSp>
        <p:nvGrpSpPr>
          <p:cNvPr id="14" name="组合 13">
            <a:extLst>
              <a:ext uri="{FF2B5EF4-FFF2-40B4-BE49-F238E27FC236}">
                <a16:creationId xmlns="" xmlns:a16="http://schemas.microsoft.com/office/drawing/2014/main" id="{3D30B8A2-AB2D-477A-A329-A69CE4B078CD}"/>
              </a:ext>
            </a:extLst>
          </p:cNvPr>
          <p:cNvGrpSpPr/>
          <p:nvPr/>
        </p:nvGrpSpPr>
        <p:grpSpPr>
          <a:xfrm>
            <a:off x="1097419" y="122721"/>
            <a:ext cx="6949160" cy="708660"/>
            <a:chOff x="2102578" y="985292"/>
            <a:chExt cx="4929187" cy="787400"/>
          </a:xfrm>
        </p:grpSpPr>
        <p:sp>
          <p:nvSpPr>
            <p:cNvPr id="15" name="圆角矩形 5">
              <a:extLst>
                <a:ext uri="{FF2B5EF4-FFF2-40B4-BE49-F238E27FC236}">
                  <a16:creationId xmlns="" xmlns:a16="http://schemas.microsoft.com/office/drawing/2014/main" id="{68B9D809-715C-45F2-A007-66E183E729AA}"/>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6E5C6AC5-416F-417F-A39E-F9D7247ABF20}"/>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grpSp>
        <p:nvGrpSpPr>
          <p:cNvPr id="17" name="组合 16">
            <a:extLst>
              <a:ext uri="{FF2B5EF4-FFF2-40B4-BE49-F238E27FC236}">
                <a16:creationId xmlns="" xmlns:a16="http://schemas.microsoft.com/office/drawing/2014/main" id="{7E1224DD-BAEE-42F7-A014-736C99F53DCA}"/>
              </a:ext>
            </a:extLst>
          </p:cNvPr>
          <p:cNvGrpSpPr/>
          <p:nvPr/>
        </p:nvGrpSpPr>
        <p:grpSpPr>
          <a:xfrm>
            <a:off x="2353864" y="1270768"/>
            <a:ext cx="4436268" cy="708660"/>
            <a:chOff x="2102578" y="985292"/>
            <a:chExt cx="4929187" cy="787400"/>
          </a:xfrm>
        </p:grpSpPr>
        <p:sp>
          <p:nvSpPr>
            <p:cNvPr id="18" name="圆角矩形 5">
              <a:extLst>
                <a:ext uri="{FF2B5EF4-FFF2-40B4-BE49-F238E27FC236}">
                  <a16:creationId xmlns="" xmlns:a16="http://schemas.microsoft.com/office/drawing/2014/main" id="{95442173-19D1-4251-8C79-3D0BA84A622C}"/>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9" name="标题 1">
              <a:extLst>
                <a:ext uri="{FF2B5EF4-FFF2-40B4-BE49-F238E27FC236}">
                  <a16:creationId xmlns="" xmlns:a16="http://schemas.microsoft.com/office/drawing/2014/main" id="{7CA7C97F-1A2E-4BB2-9F8E-C3873B4C08A9}"/>
                </a:ext>
              </a:extLst>
            </p:cNvPr>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系统体系结构</a:t>
              </a:r>
            </a:p>
          </p:txBody>
        </p:sp>
      </p:grpSp>
    </p:spTree>
    <p:extLst>
      <p:ext uri="{BB962C8B-B14F-4D97-AF65-F5344CB8AC3E}">
        <p14:creationId xmlns:p14="http://schemas.microsoft.com/office/powerpoint/2010/main" val="9405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796546" y="4843400"/>
            <a:ext cx="40613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）响应模块</a:t>
            </a:r>
          </a:p>
        </p:txBody>
      </p:sp>
      <p:sp>
        <p:nvSpPr>
          <p:cNvPr id="29" name="标题 1"/>
          <p:cNvSpPr txBox="1"/>
          <p:nvPr/>
        </p:nvSpPr>
        <p:spPr bwMode="auto">
          <a:xfrm>
            <a:off x="1023734" y="2388830"/>
            <a:ext cx="7096536" cy="24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       响应模块主要是对管理控制模块传输来的异常数据进行</a:t>
            </a:r>
            <a:r>
              <a:rPr lang="zh-CN" altLang="en-US" sz="2800" b="1" dirty="0">
                <a:solidFill>
                  <a:srgbClr val="FF0000"/>
                </a:solidFill>
              </a:rPr>
              <a:t>防御响应</a:t>
            </a:r>
            <a:r>
              <a:rPr lang="zh-CN" altLang="en-US" sz="2800" dirty="0"/>
              <a:t>，根据事件的危害程度进行分级处理，包括</a:t>
            </a:r>
            <a:r>
              <a:rPr lang="zh-CN" altLang="en-US" sz="2800" b="1" dirty="0">
                <a:solidFill>
                  <a:srgbClr val="FF0000"/>
                </a:solidFill>
              </a:rPr>
              <a:t>记录</a:t>
            </a:r>
            <a:r>
              <a:rPr lang="zh-CN" altLang="en-US" sz="2800" dirty="0"/>
              <a:t>、</a:t>
            </a:r>
            <a:r>
              <a:rPr lang="zh-CN" altLang="en-US" sz="2800" b="1" dirty="0">
                <a:solidFill>
                  <a:srgbClr val="FF0000"/>
                </a:solidFill>
              </a:rPr>
              <a:t>报警</a:t>
            </a:r>
            <a:r>
              <a:rPr lang="zh-CN" altLang="en-US" sz="2800" dirty="0"/>
              <a:t>、</a:t>
            </a:r>
            <a:r>
              <a:rPr lang="zh-CN" altLang="en-US" sz="2800" b="1" dirty="0">
                <a:solidFill>
                  <a:srgbClr val="FF0000"/>
                </a:solidFill>
              </a:rPr>
              <a:t>阻断</a:t>
            </a:r>
            <a:r>
              <a:rPr lang="zh-CN" altLang="en-US" sz="2800" dirty="0"/>
              <a:t>等。</a:t>
            </a:r>
            <a:endParaRPr lang="zh-CN" altLang="zh-CN" sz="2800" dirty="0"/>
          </a:p>
        </p:txBody>
      </p:sp>
      <p:grpSp>
        <p:nvGrpSpPr>
          <p:cNvPr id="14" name="组合 13">
            <a:extLst>
              <a:ext uri="{FF2B5EF4-FFF2-40B4-BE49-F238E27FC236}">
                <a16:creationId xmlns="" xmlns:a16="http://schemas.microsoft.com/office/drawing/2014/main" id="{7E87FD14-7326-4B17-80B8-2BA83AB33CAF}"/>
              </a:ext>
            </a:extLst>
          </p:cNvPr>
          <p:cNvGrpSpPr/>
          <p:nvPr/>
        </p:nvGrpSpPr>
        <p:grpSpPr>
          <a:xfrm>
            <a:off x="1097419" y="122721"/>
            <a:ext cx="6949160" cy="708660"/>
            <a:chOff x="2102578" y="985292"/>
            <a:chExt cx="4929187" cy="787400"/>
          </a:xfrm>
        </p:grpSpPr>
        <p:sp>
          <p:nvSpPr>
            <p:cNvPr id="15" name="圆角矩形 5">
              <a:extLst>
                <a:ext uri="{FF2B5EF4-FFF2-40B4-BE49-F238E27FC236}">
                  <a16:creationId xmlns="" xmlns:a16="http://schemas.microsoft.com/office/drawing/2014/main" id="{886EF5CD-F8C1-4268-A9A7-2837BF9C251C}"/>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221CFFA8-23A5-407C-8113-4806B359BBF8}"/>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grpSp>
        <p:nvGrpSpPr>
          <p:cNvPr id="17" name="组合 16">
            <a:extLst>
              <a:ext uri="{FF2B5EF4-FFF2-40B4-BE49-F238E27FC236}">
                <a16:creationId xmlns="" xmlns:a16="http://schemas.microsoft.com/office/drawing/2014/main" id="{7B141283-0E79-488D-8998-53E18168CF04}"/>
              </a:ext>
            </a:extLst>
          </p:cNvPr>
          <p:cNvGrpSpPr/>
          <p:nvPr/>
        </p:nvGrpSpPr>
        <p:grpSpPr>
          <a:xfrm>
            <a:off x="692615" y="1922708"/>
            <a:ext cx="194422" cy="3527671"/>
            <a:chOff x="2951820" y="1026098"/>
            <a:chExt cx="216024" cy="3919634"/>
          </a:xfrm>
        </p:grpSpPr>
        <p:cxnSp>
          <p:nvCxnSpPr>
            <p:cNvPr id="18" name="直接连接符 17">
              <a:extLst>
                <a:ext uri="{FF2B5EF4-FFF2-40B4-BE49-F238E27FC236}">
                  <a16:creationId xmlns="" xmlns:a16="http://schemas.microsoft.com/office/drawing/2014/main" id="{993A5B87-73B8-4EB8-B44F-A9AC090D3837}"/>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5892B2A2-510D-404C-91EB-679C04B17E45}"/>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11F7D71E-B319-4EA0-B855-52772800FB86}"/>
              </a:ext>
            </a:extLst>
          </p:cNvPr>
          <p:cNvGrpSpPr/>
          <p:nvPr/>
        </p:nvGrpSpPr>
        <p:grpSpPr>
          <a:xfrm>
            <a:off x="8354171" y="1885169"/>
            <a:ext cx="194422" cy="3527671"/>
            <a:chOff x="2951820" y="1026098"/>
            <a:chExt cx="216024" cy="3919634"/>
          </a:xfrm>
        </p:grpSpPr>
        <p:cxnSp>
          <p:nvCxnSpPr>
            <p:cNvPr id="22" name="直接连接符 21">
              <a:extLst>
                <a:ext uri="{FF2B5EF4-FFF2-40B4-BE49-F238E27FC236}">
                  <a16:creationId xmlns="" xmlns:a16="http://schemas.microsoft.com/office/drawing/2014/main" id="{38F2189D-7BE2-4B93-822E-C0C42792B8A5}"/>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26598CA5-5AB0-46AF-A7AB-0FE935FCB45F}"/>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31" name="组合 30">
            <a:extLst>
              <a:ext uri="{FF2B5EF4-FFF2-40B4-BE49-F238E27FC236}">
                <a16:creationId xmlns="" xmlns:a16="http://schemas.microsoft.com/office/drawing/2014/main" id="{5361D06A-8C52-42B7-9DF3-78A8778418FF}"/>
              </a:ext>
            </a:extLst>
          </p:cNvPr>
          <p:cNvGrpSpPr/>
          <p:nvPr/>
        </p:nvGrpSpPr>
        <p:grpSpPr>
          <a:xfrm>
            <a:off x="2353864" y="1270768"/>
            <a:ext cx="4436268" cy="708660"/>
            <a:chOff x="2102578" y="985292"/>
            <a:chExt cx="4929187" cy="787400"/>
          </a:xfrm>
        </p:grpSpPr>
        <p:sp>
          <p:nvSpPr>
            <p:cNvPr id="32" name="圆角矩形 5">
              <a:extLst>
                <a:ext uri="{FF2B5EF4-FFF2-40B4-BE49-F238E27FC236}">
                  <a16:creationId xmlns="" xmlns:a16="http://schemas.microsoft.com/office/drawing/2014/main" id="{CDEF1D18-B86C-45AC-8D69-DE8497021E6A}"/>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33" name="标题 1">
              <a:extLst>
                <a:ext uri="{FF2B5EF4-FFF2-40B4-BE49-F238E27FC236}">
                  <a16:creationId xmlns="" xmlns:a16="http://schemas.microsoft.com/office/drawing/2014/main" id="{72970B0E-B309-4278-8AAF-3BC26C4FA85F}"/>
                </a:ext>
              </a:extLst>
            </p:cNvPr>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系统体系结构</a:t>
              </a:r>
            </a:p>
          </p:txBody>
        </p:sp>
      </p:grpSp>
    </p:spTree>
    <p:extLst>
      <p:ext uri="{BB962C8B-B14F-4D97-AF65-F5344CB8AC3E}">
        <p14:creationId xmlns:p14="http://schemas.microsoft.com/office/powerpoint/2010/main" val="197066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887037" y="5412840"/>
            <a:ext cx="4526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）日志管理模块</a:t>
            </a:r>
          </a:p>
        </p:txBody>
      </p:sp>
      <p:sp>
        <p:nvSpPr>
          <p:cNvPr id="29" name="标题 1"/>
          <p:cNvSpPr txBox="1"/>
          <p:nvPr/>
        </p:nvSpPr>
        <p:spPr bwMode="auto">
          <a:xfrm>
            <a:off x="887037" y="2117131"/>
            <a:ext cx="7467133" cy="304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       日志管理模块的主要任务是对异常事件发生的</a:t>
            </a:r>
            <a:r>
              <a:rPr lang="zh-CN" altLang="en-US" sz="2800" dirty="0">
                <a:solidFill>
                  <a:srgbClr val="FF0000"/>
                </a:solidFill>
              </a:rPr>
              <a:t>时间、主体和客体</a:t>
            </a:r>
            <a:r>
              <a:rPr lang="zh-CN" altLang="en-US" sz="2800" dirty="0"/>
              <a:t>等关键信息进行</a:t>
            </a:r>
            <a:r>
              <a:rPr lang="zh-CN" altLang="en-US" sz="2800" dirty="0">
                <a:solidFill>
                  <a:srgbClr val="FF0000"/>
                </a:solidFill>
              </a:rPr>
              <a:t>记录</a:t>
            </a:r>
            <a:r>
              <a:rPr lang="zh-CN" altLang="en-US" sz="2800" dirty="0"/>
              <a:t>和</a:t>
            </a:r>
            <a:r>
              <a:rPr lang="zh-CN" altLang="en-US" sz="2800" dirty="0">
                <a:solidFill>
                  <a:srgbClr val="FF0000"/>
                </a:solidFill>
              </a:rPr>
              <a:t>审计</a:t>
            </a:r>
            <a:r>
              <a:rPr lang="zh-CN" altLang="en-US" sz="2800" dirty="0"/>
              <a:t>。</a:t>
            </a:r>
            <a:endParaRPr lang="en-US" altLang="zh-CN" sz="2800" dirty="0"/>
          </a:p>
          <a:p>
            <a:r>
              <a:rPr lang="zh-CN" altLang="en-US" sz="2800" dirty="0"/>
              <a:t>       日志管理模块收集防火墙和入侵检测系统以及响应系统的信息，并将这些信息</a:t>
            </a:r>
            <a:r>
              <a:rPr lang="zh-CN" altLang="en-US" sz="2800" dirty="0">
                <a:solidFill>
                  <a:srgbClr val="FF0000"/>
                </a:solidFill>
              </a:rPr>
              <a:t>组装成事件</a:t>
            </a:r>
            <a:r>
              <a:rPr lang="zh-CN" altLang="en-US" sz="2800" dirty="0"/>
              <a:t>记录到数据库中，为管理控制模块制定安全策略提供有效的</a:t>
            </a:r>
            <a:r>
              <a:rPr lang="zh-CN" altLang="en-US" sz="2800" dirty="0">
                <a:solidFill>
                  <a:srgbClr val="FF0000"/>
                </a:solidFill>
              </a:rPr>
              <a:t>分析数据</a:t>
            </a:r>
            <a:r>
              <a:rPr lang="zh-CN" altLang="en-US" sz="2800" dirty="0"/>
              <a:t>。</a:t>
            </a:r>
            <a:endParaRPr lang="zh-CN" altLang="zh-CN" sz="2800" dirty="0"/>
          </a:p>
        </p:txBody>
      </p:sp>
      <p:grpSp>
        <p:nvGrpSpPr>
          <p:cNvPr id="14" name="组合 13">
            <a:extLst>
              <a:ext uri="{FF2B5EF4-FFF2-40B4-BE49-F238E27FC236}">
                <a16:creationId xmlns="" xmlns:a16="http://schemas.microsoft.com/office/drawing/2014/main" id="{C37C620D-397F-45EA-85C6-77049F210D56}"/>
              </a:ext>
            </a:extLst>
          </p:cNvPr>
          <p:cNvGrpSpPr/>
          <p:nvPr/>
        </p:nvGrpSpPr>
        <p:grpSpPr>
          <a:xfrm>
            <a:off x="1097419" y="122721"/>
            <a:ext cx="6949160" cy="708660"/>
            <a:chOff x="2102578" y="985292"/>
            <a:chExt cx="4929187" cy="787400"/>
          </a:xfrm>
        </p:grpSpPr>
        <p:sp>
          <p:nvSpPr>
            <p:cNvPr id="15" name="圆角矩形 5">
              <a:extLst>
                <a:ext uri="{FF2B5EF4-FFF2-40B4-BE49-F238E27FC236}">
                  <a16:creationId xmlns="" xmlns:a16="http://schemas.microsoft.com/office/drawing/2014/main" id="{1A6139C9-5832-4F41-A91F-A37CAC7B492C}"/>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5B2720CB-CA3C-4761-9A23-E977CE8C402E}"/>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grpSp>
        <p:nvGrpSpPr>
          <p:cNvPr id="17" name="组合 16">
            <a:extLst>
              <a:ext uri="{FF2B5EF4-FFF2-40B4-BE49-F238E27FC236}">
                <a16:creationId xmlns="" xmlns:a16="http://schemas.microsoft.com/office/drawing/2014/main" id="{4F4DBD70-B14F-436D-87C2-8FEE8F5C3B0E}"/>
              </a:ext>
            </a:extLst>
          </p:cNvPr>
          <p:cNvGrpSpPr/>
          <p:nvPr/>
        </p:nvGrpSpPr>
        <p:grpSpPr>
          <a:xfrm>
            <a:off x="692615" y="1922708"/>
            <a:ext cx="194422" cy="3527671"/>
            <a:chOff x="2951820" y="1026098"/>
            <a:chExt cx="216024" cy="3919634"/>
          </a:xfrm>
        </p:grpSpPr>
        <p:cxnSp>
          <p:nvCxnSpPr>
            <p:cNvPr id="18" name="直接连接符 17">
              <a:extLst>
                <a:ext uri="{FF2B5EF4-FFF2-40B4-BE49-F238E27FC236}">
                  <a16:creationId xmlns="" xmlns:a16="http://schemas.microsoft.com/office/drawing/2014/main" id="{025F3D40-B95E-4DA9-BAF3-AB7D1C3E98A8}"/>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F39848B9-8B39-4CCD-BEF2-990568F7CC48}"/>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296CEB0B-3649-4B01-9320-44305B804E42}"/>
              </a:ext>
            </a:extLst>
          </p:cNvPr>
          <p:cNvGrpSpPr/>
          <p:nvPr/>
        </p:nvGrpSpPr>
        <p:grpSpPr>
          <a:xfrm>
            <a:off x="8354171" y="1885169"/>
            <a:ext cx="194422" cy="3527671"/>
            <a:chOff x="2951820" y="1026098"/>
            <a:chExt cx="216024" cy="3919634"/>
          </a:xfrm>
        </p:grpSpPr>
        <p:cxnSp>
          <p:nvCxnSpPr>
            <p:cNvPr id="22" name="直接连接符 21">
              <a:extLst>
                <a:ext uri="{FF2B5EF4-FFF2-40B4-BE49-F238E27FC236}">
                  <a16:creationId xmlns="" xmlns:a16="http://schemas.microsoft.com/office/drawing/2014/main" id="{57725A41-CA89-4D86-A6FA-4D6CE88EB072}"/>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87D4AC5F-ED1B-4D15-927D-C9D35B4848D6}"/>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31" name="组合 30">
            <a:extLst>
              <a:ext uri="{FF2B5EF4-FFF2-40B4-BE49-F238E27FC236}">
                <a16:creationId xmlns="" xmlns:a16="http://schemas.microsoft.com/office/drawing/2014/main" id="{8F66FABD-499D-4166-B086-3BA51CE2415E}"/>
              </a:ext>
            </a:extLst>
          </p:cNvPr>
          <p:cNvGrpSpPr/>
          <p:nvPr/>
        </p:nvGrpSpPr>
        <p:grpSpPr>
          <a:xfrm>
            <a:off x="2353864" y="1270768"/>
            <a:ext cx="4436268" cy="708660"/>
            <a:chOff x="2102578" y="985292"/>
            <a:chExt cx="4929187" cy="787400"/>
          </a:xfrm>
        </p:grpSpPr>
        <p:sp>
          <p:nvSpPr>
            <p:cNvPr id="32" name="圆角矩形 5">
              <a:extLst>
                <a:ext uri="{FF2B5EF4-FFF2-40B4-BE49-F238E27FC236}">
                  <a16:creationId xmlns="" xmlns:a16="http://schemas.microsoft.com/office/drawing/2014/main" id="{C26223F5-0848-4418-A95B-70BC158872EE}"/>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33" name="标题 1">
              <a:extLst>
                <a:ext uri="{FF2B5EF4-FFF2-40B4-BE49-F238E27FC236}">
                  <a16:creationId xmlns="" xmlns:a16="http://schemas.microsoft.com/office/drawing/2014/main" id="{799E594A-F97A-43AC-9409-2A4215569ADA}"/>
                </a:ext>
              </a:extLst>
            </p:cNvPr>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系统体系结构</a:t>
              </a:r>
            </a:p>
          </p:txBody>
        </p:sp>
      </p:grpSp>
    </p:spTree>
    <p:extLst>
      <p:ext uri="{BB962C8B-B14F-4D97-AF65-F5344CB8AC3E}">
        <p14:creationId xmlns:p14="http://schemas.microsoft.com/office/powerpoint/2010/main" val="22246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
            <a:extLst>
              <a:ext uri="{FF2B5EF4-FFF2-40B4-BE49-F238E27FC236}">
                <a16:creationId xmlns="" xmlns:a16="http://schemas.microsoft.com/office/drawing/2014/main" id="{04913868-DCC2-4D30-B5CC-307E75E31C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7251"/>
            <a:ext cx="9144000" cy="54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 xmlns:a16="http://schemas.microsoft.com/office/drawing/2014/main" id="{CA602457-9DEE-40D2-BB73-085457E64DDA}"/>
              </a:ext>
            </a:extLst>
          </p:cNvPr>
          <p:cNvSpPr>
            <a:spLocks noGrp="1"/>
          </p:cNvSpPr>
          <p:nvPr>
            <p:ph idx="1"/>
          </p:nvPr>
        </p:nvSpPr>
        <p:spPr>
          <a:xfrm>
            <a:off x="335756" y="1143000"/>
            <a:ext cx="8649218" cy="5078895"/>
          </a:xfrm>
        </p:spPr>
        <p:txBody>
          <a:bodyPr>
            <a:normAutofit/>
          </a:bodyPr>
          <a:lstStyle/>
          <a:p>
            <a:pPr>
              <a:lnSpc>
                <a:spcPct val="100000"/>
              </a:lnSpc>
              <a:defRPr/>
            </a:pPr>
            <a:r>
              <a:rPr lang="zh-CN" altLang="en-US" sz="3200" b="1" dirty="0">
                <a:solidFill>
                  <a:srgbClr val="FF0000"/>
                </a:solidFill>
                <a:latin typeface="微软雅黑" panose="020B0503020204020204" pitchFamily="34" charset="-122"/>
                <a:ea typeface="微软雅黑" panose="020B0503020204020204" pitchFamily="34" charset="-122"/>
              </a:rPr>
              <a:t>信息炸弹</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0" indent="0">
              <a:lnSpc>
                <a:spcPct val="100000"/>
              </a:lnSpc>
              <a:buNone/>
              <a:defRPr/>
            </a:pPr>
            <a:endParaRPr lang="en-US" altLang="zh-CN" dirty="0">
              <a:solidFill>
                <a:srgbClr val="FFFF00"/>
              </a:solidFill>
            </a:endParaRPr>
          </a:p>
          <a:p>
            <a:pPr marL="0" indent="357188">
              <a:lnSpc>
                <a:spcPct val="100000"/>
              </a:lnSpc>
              <a:buNone/>
              <a:defRPr/>
            </a:pPr>
            <a:r>
              <a:rPr lang="zh-CN" altLang="en-US" sz="2600" b="1" dirty="0">
                <a:solidFill>
                  <a:srgbClr val="FFFF00"/>
                </a:solidFill>
                <a:latin typeface="微软雅黑" panose="020B0503020204020204" pitchFamily="34" charset="-122"/>
                <a:ea typeface="微软雅黑" panose="020B0503020204020204" pitchFamily="34" charset="-122"/>
              </a:rPr>
              <a:t>信息炸弹是指使用一些特殊工具软件，短时间内向目标服务器发送大量</a:t>
            </a:r>
            <a:r>
              <a:rPr lang="zh-CN" altLang="en-US" sz="2600" b="1" dirty="0">
                <a:solidFill>
                  <a:srgbClr val="FF0000"/>
                </a:solidFill>
                <a:latin typeface="微软雅黑" panose="020B0503020204020204" pitchFamily="34" charset="-122"/>
                <a:ea typeface="微软雅黑" panose="020B0503020204020204" pitchFamily="34" charset="-122"/>
              </a:rPr>
              <a:t>超出系统负荷的信息</a:t>
            </a:r>
            <a:r>
              <a:rPr lang="zh-CN" altLang="en-US" sz="2600" b="1" dirty="0">
                <a:solidFill>
                  <a:srgbClr val="FFFF00"/>
                </a:solidFill>
                <a:latin typeface="微软雅黑" panose="020B0503020204020204" pitchFamily="34" charset="-122"/>
                <a:ea typeface="微软雅黑" panose="020B0503020204020204" pitchFamily="34" charset="-122"/>
              </a:rPr>
              <a:t>，造成目标服务器超负荷、网络堵塞、系统崩溃的攻击手段。</a:t>
            </a:r>
            <a:endParaRPr lang="en-US" altLang="zh-CN" sz="2600" b="1" dirty="0">
              <a:solidFill>
                <a:srgbClr val="FFFF00"/>
              </a:solidFill>
              <a:latin typeface="微软雅黑" panose="020B0503020204020204" pitchFamily="34" charset="-122"/>
              <a:ea typeface="微软雅黑" panose="020B0503020204020204" pitchFamily="34" charset="-122"/>
            </a:endParaRPr>
          </a:p>
          <a:p>
            <a:pPr marL="0" indent="357188">
              <a:lnSpc>
                <a:spcPct val="100000"/>
              </a:lnSpc>
              <a:buNone/>
              <a:defRPr/>
            </a:pPr>
            <a:r>
              <a:rPr lang="zh-CN" altLang="en-US" sz="2600" b="1" dirty="0">
                <a:solidFill>
                  <a:srgbClr val="FFFF00"/>
                </a:solidFill>
                <a:latin typeface="微软雅黑" panose="020B0503020204020204" pitchFamily="34" charset="-122"/>
                <a:ea typeface="微软雅黑" panose="020B0503020204020204" pitchFamily="34" charset="-122"/>
              </a:rPr>
              <a:t>比如向未打补丁的 </a:t>
            </a:r>
            <a:r>
              <a:rPr lang="en-US" altLang="zh-CN" sz="2600" b="1" dirty="0">
                <a:solidFill>
                  <a:srgbClr val="FFFF00"/>
                </a:solidFill>
                <a:latin typeface="微软雅黑" panose="020B0503020204020204" pitchFamily="34" charset="-122"/>
                <a:ea typeface="微软雅黑" panose="020B0503020204020204" pitchFamily="34" charset="-122"/>
              </a:rPr>
              <a:t>Windows 95</a:t>
            </a:r>
            <a:r>
              <a:rPr lang="zh-CN" altLang="en-US" sz="2600" b="1" dirty="0">
                <a:solidFill>
                  <a:srgbClr val="FFFF00"/>
                </a:solidFill>
                <a:latin typeface="微软雅黑" panose="020B0503020204020204" pitchFamily="34" charset="-122"/>
                <a:ea typeface="微软雅黑" panose="020B0503020204020204" pitchFamily="34" charset="-122"/>
              </a:rPr>
              <a:t>系统发送特定组合的 </a:t>
            </a:r>
            <a:r>
              <a:rPr lang="en-US" altLang="zh-CN" sz="2600" b="1" dirty="0">
                <a:solidFill>
                  <a:srgbClr val="FFFF00"/>
                </a:solidFill>
                <a:latin typeface="微软雅黑" panose="020B0503020204020204" pitchFamily="34" charset="-122"/>
                <a:ea typeface="微软雅黑" panose="020B0503020204020204" pitchFamily="34" charset="-122"/>
              </a:rPr>
              <a:t>UDP </a:t>
            </a:r>
            <a:r>
              <a:rPr lang="zh-CN" altLang="en-US" sz="2600" b="1" dirty="0">
                <a:solidFill>
                  <a:srgbClr val="FFFF00"/>
                </a:solidFill>
                <a:latin typeface="微软雅黑" panose="020B0503020204020204" pitchFamily="34" charset="-122"/>
                <a:ea typeface="微软雅黑" panose="020B0503020204020204" pitchFamily="34" charset="-122"/>
              </a:rPr>
              <a:t>数据包，会导致目标系统死机或重启；向某型号的路由器发送特定数据包致使路由器死机；向某人的电子邮件发送大量的垃圾邮件将此邮箱“撑爆”等。目前常见的信息炸弹有邮件炸弹、逻辑炸弹等。</a:t>
            </a:r>
            <a:endParaRPr lang="en-US" altLang="zh-CN" sz="26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sp>
        <p:nvSpPr>
          <p:cNvPr id="20" name="Text Box 11"/>
          <p:cNvSpPr txBox="1">
            <a:spLocks noChangeArrowheads="1"/>
          </p:cNvSpPr>
          <p:nvPr/>
        </p:nvSpPr>
        <p:spPr bwMode="auto">
          <a:xfrm>
            <a:off x="883048" y="5163583"/>
            <a:ext cx="4526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）管理控制模块</a:t>
            </a:r>
          </a:p>
        </p:txBody>
      </p:sp>
      <p:sp>
        <p:nvSpPr>
          <p:cNvPr id="29" name="标题 1"/>
          <p:cNvSpPr txBox="1"/>
          <p:nvPr/>
        </p:nvSpPr>
        <p:spPr bwMode="auto">
          <a:xfrm>
            <a:off x="887037" y="2203835"/>
            <a:ext cx="7467132" cy="295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Arial" panose="020B0604020202020204" pitchFamily="34" charset="0"/>
              <a:buChar char="•"/>
            </a:pPr>
            <a:r>
              <a:rPr lang="zh-CN" altLang="en-US" sz="2400" dirty="0"/>
              <a:t>       管理控制模块时刻保持与其他模块进行</a:t>
            </a:r>
            <a:r>
              <a:rPr lang="zh-CN" altLang="en-US" sz="2400" b="1" dirty="0">
                <a:solidFill>
                  <a:srgbClr val="FF0000"/>
                </a:solidFill>
              </a:rPr>
              <a:t>数据交互</a:t>
            </a:r>
            <a:r>
              <a:rPr lang="zh-CN" altLang="en-US" sz="2400" dirty="0"/>
              <a:t>，负责整个系统的</a:t>
            </a:r>
            <a:r>
              <a:rPr lang="zh-CN" altLang="en-US" sz="2400" b="1" dirty="0">
                <a:solidFill>
                  <a:srgbClr val="FF0000"/>
                </a:solidFill>
              </a:rPr>
              <a:t>逻辑控制</a:t>
            </a:r>
            <a:r>
              <a:rPr lang="zh-CN" altLang="en-US" sz="2400" dirty="0"/>
              <a:t>，定时</a:t>
            </a:r>
            <a:r>
              <a:rPr lang="zh-CN" altLang="en-US" sz="2400" b="1" dirty="0">
                <a:solidFill>
                  <a:srgbClr val="FF0000"/>
                </a:solidFill>
              </a:rPr>
              <a:t>更新</a:t>
            </a:r>
            <a:r>
              <a:rPr lang="zh-CN" altLang="en-US" sz="2400" dirty="0"/>
              <a:t>并</a:t>
            </a:r>
            <a:r>
              <a:rPr lang="zh-CN" altLang="en-US" sz="2400" b="1" dirty="0">
                <a:solidFill>
                  <a:srgbClr val="FF0000"/>
                </a:solidFill>
              </a:rPr>
              <a:t>维护</a:t>
            </a:r>
            <a:r>
              <a:rPr lang="zh-CN" altLang="en-US" sz="2400" dirty="0"/>
              <a:t>入侵检测特征库。</a:t>
            </a:r>
            <a:endParaRPr lang="en-US" altLang="zh-CN" sz="2400" dirty="0"/>
          </a:p>
          <a:p>
            <a:pPr marL="342900" indent="-342900">
              <a:buFont typeface="Arial" panose="020B0604020202020204" pitchFamily="34" charset="0"/>
              <a:buChar char="•"/>
            </a:pPr>
            <a:r>
              <a:rPr lang="zh-CN" altLang="en-US" sz="2400" dirty="0"/>
              <a:t>遇到入侵数据时，与防火墙</a:t>
            </a:r>
            <a:r>
              <a:rPr lang="zh-CN" altLang="en-US" sz="2400" b="1" dirty="0">
                <a:solidFill>
                  <a:srgbClr val="FF0000"/>
                </a:solidFill>
              </a:rPr>
              <a:t>联动阻断</a:t>
            </a:r>
            <a:r>
              <a:rPr lang="zh-CN" altLang="en-US" sz="2400" dirty="0"/>
              <a:t>恶意数据包流入网络。</a:t>
            </a:r>
            <a:endParaRPr lang="en-US" altLang="zh-CN" sz="2400" dirty="0"/>
          </a:p>
          <a:p>
            <a:pPr marL="342900" indent="-342900">
              <a:buFont typeface="Arial" panose="020B0604020202020204" pitchFamily="34" charset="0"/>
              <a:buChar char="•"/>
            </a:pPr>
            <a:r>
              <a:rPr lang="zh-CN" altLang="en-US" sz="2400" dirty="0"/>
              <a:t>管理控制模块对整个入侵防御系统起着至关重要的作用。</a:t>
            </a:r>
            <a:endParaRPr lang="zh-CN" altLang="zh-CN" sz="2400" dirty="0"/>
          </a:p>
        </p:txBody>
      </p:sp>
      <p:grpSp>
        <p:nvGrpSpPr>
          <p:cNvPr id="14" name="组合 13">
            <a:extLst>
              <a:ext uri="{FF2B5EF4-FFF2-40B4-BE49-F238E27FC236}">
                <a16:creationId xmlns="" xmlns:a16="http://schemas.microsoft.com/office/drawing/2014/main" id="{D917B56A-2206-44B7-AFE6-2CD5F83986D1}"/>
              </a:ext>
            </a:extLst>
          </p:cNvPr>
          <p:cNvGrpSpPr/>
          <p:nvPr/>
        </p:nvGrpSpPr>
        <p:grpSpPr>
          <a:xfrm>
            <a:off x="1097419" y="122721"/>
            <a:ext cx="6949160" cy="708660"/>
            <a:chOff x="2102578" y="985292"/>
            <a:chExt cx="4929187" cy="787400"/>
          </a:xfrm>
        </p:grpSpPr>
        <p:sp>
          <p:nvSpPr>
            <p:cNvPr id="15" name="圆角矩形 5">
              <a:extLst>
                <a:ext uri="{FF2B5EF4-FFF2-40B4-BE49-F238E27FC236}">
                  <a16:creationId xmlns="" xmlns:a16="http://schemas.microsoft.com/office/drawing/2014/main" id="{3CFDBF43-994C-4F26-BB98-AF54D6332962}"/>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6" name="标题 1">
              <a:extLst>
                <a:ext uri="{FF2B5EF4-FFF2-40B4-BE49-F238E27FC236}">
                  <a16:creationId xmlns="" xmlns:a16="http://schemas.microsoft.com/office/drawing/2014/main" id="{8DACB3D9-CA06-43CC-954F-CB9B1E7F1FBD}"/>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t>入侵防御系统的设计</a:t>
              </a:r>
              <a:endParaRPr lang="zh-CN" altLang="zh-CN" sz="2800" dirty="0"/>
            </a:p>
          </p:txBody>
        </p:sp>
      </p:grpSp>
      <p:grpSp>
        <p:nvGrpSpPr>
          <p:cNvPr id="17" name="组合 16">
            <a:extLst>
              <a:ext uri="{FF2B5EF4-FFF2-40B4-BE49-F238E27FC236}">
                <a16:creationId xmlns="" xmlns:a16="http://schemas.microsoft.com/office/drawing/2014/main" id="{D759C8EE-56D0-4C8B-BE4D-44DB61CBF0D4}"/>
              </a:ext>
            </a:extLst>
          </p:cNvPr>
          <p:cNvGrpSpPr/>
          <p:nvPr/>
        </p:nvGrpSpPr>
        <p:grpSpPr>
          <a:xfrm>
            <a:off x="692615" y="1922708"/>
            <a:ext cx="194422" cy="3527671"/>
            <a:chOff x="2951820" y="1026098"/>
            <a:chExt cx="216024" cy="3919634"/>
          </a:xfrm>
        </p:grpSpPr>
        <p:cxnSp>
          <p:nvCxnSpPr>
            <p:cNvPr id="18" name="直接连接符 17">
              <a:extLst>
                <a:ext uri="{FF2B5EF4-FFF2-40B4-BE49-F238E27FC236}">
                  <a16:creationId xmlns="" xmlns:a16="http://schemas.microsoft.com/office/drawing/2014/main" id="{2DDE5FD8-6A1C-48C5-B806-3D30167D39FE}"/>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 xmlns:a16="http://schemas.microsoft.com/office/drawing/2014/main" id="{CB780E1D-03FF-46F6-BB3F-D428B5EEA2F0}"/>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21" name="组合 20">
            <a:extLst>
              <a:ext uri="{FF2B5EF4-FFF2-40B4-BE49-F238E27FC236}">
                <a16:creationId xmlns="" xmlns:a16="http://schemas.microsoft.com/office/drawing/2014/main" id="{6EED34C6-0115-4BB3-A7A6-CDCEC7AB1286}"/>
              </a:ext>
            </a:extLst>
          </p:cNvPr>
          <p:cNvGrpSpPr/>
          <p:nvPr/>
        </p:nvGrpSpPr>
        <p:grpSpPr>
          <a:xfrm>
            <a:off x="8354171" y="1885169"/>
            <a:ext cx="194422" cy="3527671"/>
            <a:chOff x="2951820" y="1026098"/>
            <a:chExt cx="216024" cy="3919634"/>
          </a:xfrm>
        </p:grpSpPr>
        <p:cxnSp>
          <p:nvCxnSpPr>
            <p:cNvPr id="22" name="直接连接符 21">
              <a:extLst>
                <a:ext uri="{FF2B5EF4-FFF2-40B4-BE49-F238E27FC236}">
                  <a16:creationId xmlns="" xmlns:a16="http://schemas.microsoft.com/office/drawing/2014/main" id="{5A5F703E-E3CC-45D6-B303-EB6E0A855A46}"/>
                </a:ext>
              </a:extLst>
            </p:cNvPr>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 xmlns:a16="http://schemas.microsoft.com/office/drawing/2014/main" id="{088E92D4-C2A1-42F5-A58B-DF3057D4E4BE}"/>
                </a:ext>
              </a:extLst>
            </p:cNvPr>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20"/>
            </a:p>
          </p:txBody>
        </p:sp>
      </p:grpSp>
      <p:grpSp>
        <p:nvGrpSpPr>
          <p:cNvPr id="31" name="组合 30">
            <a:extLst>
              <a:ext uri="{FF2B5EF4-FFF2-40B4-BE49-F238E27FC236}">
                <a16:creationId xmlns="" xmlns:a16="http://schemas.microsoft.com/office/drawing/2014/main" id="{5ED27C68-920D-415F-9025-A9689006B999}"/>
              </a:ext>
            </a:extLst>
          </p:cNvPr>
          <p:cNvGrpSpPr/>
          <p:nvPr/>
        </p:nvGrpSpPr>
        <p:grpSpPr>
          <a:xfrm>
            <a:off x="2353864" y="1270768"/>
            <a:ext cx="4436268" cy="708660"/>
            <a:chOff x="2102578" y="985292"/>
            <a:chExt cx="4929187" cy="787400"/>
          </a:xfrm>
        </p:grpSpPr>
        <p:sp>
          <p:nvSpPr>
            <p:cNvPr id="32" name="圆角矩形 5">
              <a:extLst>
                <a:ext uri="{FF2B5EF4-FFF2-40B4-BE49-F238E27FC236}">
                  <a16:creationId xmlns="" xmlns:a16="http://schemas.microsoft.com/office/drawing/2014/main" id="{9DABB1E6-B37F-45B5-A6CE-49329E3E1B28}"/>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33" name="标题 1">
              <a:extLst>
                <a:ext uri="{FF2B5EF4-FFF2-40B4-BE49-F238E27FC236}">
                  <a16:creationId xmlns="" xmlns:a16="http://schemas.microsoft.com/office/drawing/2014/main" id="{C27072ED-E4FB-4485-8F3F-B52A16CAD43B}"/>
                </a:ext>
              </a:extLst>
            </p:cNvPr>
            <p:cNvSpPr txBox="1"/>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系统体系结构</a:t>
              </a:r>
            </a:p>
          </p:txBody>
        </p:sp>
      </p:grpSp>
    </p:spTree>
    <p:extLst>
      <p:ext uri="{BB962C8B-B14F-4D97-AF65-F5344CB8AC3E}">
        <p14:creationId xmlns:p14="http://schemas.microsoft.com/office/powerpoint/2010/main" val="38000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0" y="861366"/>
            <a:ext cx="8213141" cy="5135270"/>
          </a:xfrm>
          <a:prstGeom prst="rect">
            <a:avLst/>
          </a:prstGeom>
        </p:spPr>
      </p:pic>
      <p:grpSp>
        <p:nvGrpSpPr>
          <p:cNvPr id="5" name="组合 4"/>
          <p:cNvGrpSpPr/>
          <p:nvPr/>
        </p:nvGrpSpPr>
        <p:grpSpPr>
          <a:xfrm>
            <a:off x="2353866" y="1526855"/>
            <a:ext cx="4436268" cy="708660"/>
            <a:chOff x="2102578" y="985292"/>
            <a:chExt cx="4929187" cy="787400"/>
          </a:xfrm>
        </p:grpSpPr>
        <p:sp>
          <p:nvSpPr>
            <p:cNvPr id="6" name="圆角矩形 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7" name="标题 1"/>
            <p:cNvSpPr txBox="1"/>
            <p:nvPr/>
          </p:nvSpPr>
          <p:spPr bwMode="auto">
            <a:xfrm>
              <a:off x="2982789" y="985292"/>
              <a:ext cx="355945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、入侵防御系统的应用部署</a:t>
              </a:r>
            </a:p>
          </p:txBody>
        </p:sp>
      </p:grpSp>
      <p:sp>
        <p:nvSpPr>
          <p:cNvPr id="15" name="圆角矩形 14"/>
          <p:cNvSpPr/>
          <p:nvPr/>
        </p:nvSpPr>
        <p:spPr bwMode="auto">
          <a:xfrm>
            <a:off x="871475" y="1319864"/>
            <a:ext cx="7204412" cy="4422660"/>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ln>
                <a:solidFill>
                  <a:schemeClr val="bg1"/>
                </a:solidFill>
              </a:ln>
              <a:effectLst>
                <a:glow>
                  <a:schemeClr val="accent6">
                    <a:satMod val="175000"/>
                    <a:alpha val="1000"/>
                  </a:schemeClr>
                </a:glow>
              </a:effectLst>
            </a:endParaRPr>
          </a:p>
        </p:txBody>
      </p:sp>
      <p:sp>
        <p:nvSpPr>
          <p:cNvPr id="16" name="标题 1"/>
          <p:cNvSpPr txBox="1"/>
          <p:nvPr/>
        </p:nvSpPr>
        <p:spPr bwMode="auto">
          <a:xfrm>
            <a:off x="871475" y="1881181"/>
            <a:ext cx="7277152" cy="364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Arial" panose="020B0604020202020204" pitchFamily="34" charset="0"/>
              <a:buChar char="•"/>
            </a:pPr>
            <a:r>
              <a:rPr lang="zh-CN" altLang="en-US" sz="2400" dirty="0"/>
              <a:t>在入侵防御系统的应用部署中，防火墙位于内网和外网的交界处，对访问流量进行控制，是内网的</a:t>
            </a:r>
            <a:r>
              <a:rPr lang="zh-CN" altLang="en-US" sz="2400" dirty="0">
                <a:solidFill>
                  <a:srgbClr val="FF0000"/>
                </a:solidFill>
              </a:rPr>
              <a:t>第一道</a:t>
            </a:r>
            <a:r>
              <a:rPr lang="zh-CN" altLang="en-US" sz="2400" dirty="0"/>
              <a:t>安全屏障。</a:t>
            </a:r>
            <a:endParaRPr lang="en-US" altLang="zh-CN" sz="2400" dirty="0"/>
          </a:p>
          <a:p>
            <a:pPr marL="342900" indent="-342900">
              <a:buFont typeface="Arial" panose="020B0604020202020204" pitchFamily="34" charset="0"/>
              <a:buChar char="•"/>
            </a:pPr>
            <a:r>
              <a:rPr lang="zh-CN" altLang="en-US" sz="2400" dirty="0"/>
              <a:t>入侵防御系统串联在防火墙后面，对防火墙不能阻断的攻击进行</a:t>
            </a:r>
            <a:r>
              <a:rPr lang="zh-CN" altLang="en-US" sz="2400" dirty="0">
                <a:solidFill>
                  <a:srgbClr val="FF0000"/>
                </a:solidFill>
              </a:rPr>
              <a:t>第二次</a:t>
            </a:r>
            <a:r>
              <a:rPr lang="zh-CN" altLang="en-US" sz="2400" dirty="0"/>
              <a:t>检测与阻断。</a:t>
            </a:r>
            <a:endParaRPr lang="en-US" altLang="zh-CN" sz="2400" dirty="0"/>
          </a:p>
          <a:p>
            <a:pPr marL="342900" indent="-342900">
              <a:buFont typeface="Arial" panose="020B0604020202020204" pitchFamily="34" charset="0"/>
              <a:buChar char="•"/>
            </a:pPr>
            <a:r>
              <a:rPr lang="zh-CN" altLang="en-US" sz="2400" dirty="0"/>
              <a:t>用户区和服务器区与内网串联部位，会同时部署入侵防御系统，以保障内网不受来自内网的攻击。</a:t>
            </a:r>
            <a:endParaRPr lang="zh-CN" altLang="zh-CN" sz="2400" dirty="0"/>
          </a:p>
        </p:txBody>
      </p:sp>
      <p:sp>
        <p:nvSpPr>
          <p:cNvPr id="9" name="Freeform 5">
            <a:extLst>
              <a:ext uri="{FF2B5EF4-FFF2-40B4-BE49-F238E27FC236}">
                <a16:creationId xmlns="" xmlns:a16="http://schemas.microsoft.com/office/drawing/2014/main" id="{F9FC9A63-373B-4116-97EE-2EE54DAE3E5C}"/>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170C5232-92E5-4552-AD6F-F8DD82C15ED2}"/>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65AAD102-CD4E-4C69-A131-5913D063CEA0}"/>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351A7C81-2BFB-41DA-BF74-B8A59A610A32}"/>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965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up)">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06" y="1126273"/>
            <a:ext cx="8213141" cy="5135270"/>
          </a:xfrm>
          <a:prstGeom prst="rect">
            <a:avLst/>
          </a:prstGeom>
        </p:spPr>
      </p:pic>
      <p:sp>
        <p:nvSpPr>
          <p:cNvPr id="15" name="圆角矩形 14"/>
          <p:cNvSpPr/>
          <p:nvPr/>
        </p:nvSpPr>
        <p:spPr bwMode="auto">
          <a:xfrm>
            <a:off x="862700" y="1309070"/>
            <a:ext cx="7204412" cy="4422660"/>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dirty="0">
              <a:ln>
                <a:solidFill>
                  <a:schemeClr val="bg1"/>
                </a:solidFill>
              </a:ln>
              <a:effectLst>
                <a:glow>
                  <a:schemeClr val="accent6">
                    <a:satMod val="175000"/>
                    <a:alpha val="1000"/>
                  </a:schemeClr>
                </a:glow>
              </a:effectLst>
            </a:endParaRPr>
          </a:p>
        </p:txBody>
      </p:sp>
      <p:sp>
        <p:nvSpPr>
          <p:cNvPr id="16" name="标题 1"/>
          <p:cNvSpPr txBox="1"/>
          <p:nvPr/>
        </p:nvSpPr>
        <p:spPr bwMode="auto">
          <a:xfrm>
            <a:off x="862700" y="2043895"/>
            <a:ext cx="7277152" cy="364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57188" eaLnBrk="1" hangingPunct="1"/>
            <a:r>
              <a:rPr lang="en-US" altLang="zh-CN" sz="2800" dirty="0">
                <a:latin typeface="微软雅黑" panose="020B0503020204020204" pitchFamily="34" charset="-122"/>
                <a:ea typeface="微软雅黑" panose="020B0503020204020204" pitchFamily="34" charset="-122"/>
              </a:rPr>
              <a:t>IPS</a:t>
            </a:r>
            <a:r>
              <a:rPr lang="zh-CN" altLang="en-US" sz="2800" dirty="0">
                <a:latin typeface="微软雅黑" panose="020B0503020204020204" pitchFamily="34" charset="-122"/>
                <a:ea typeface="微软雅黑" panose="020B0503020204020204" pitchFamily="34" charset="-122"/>
              </a:rPr>
              <a:t>的</a:t>
            </a:r>
            <a:r>
              <a:rPr lang="zh-CN" altLang="en-US" sz="2800" dirty="0">
                <a:solidFill>
                  <a:srgbClr val="00B0F0"/>
                </a:solidFill>
                <a:latin typeface="微软雅黑" panose="020B0503020204020204" pitchFamily="34" charset="-122"/>
                <a:ea typeface="微软雅黑" panose="020B0503020204020204" pitchFamily="34" charset="-122"/>
              </a:rPr>
              <a:t>缺陷</a:t>
            </a:r>
            <a:r>
              <a:rPr lang="zh-CN" altLang="en-US" sz="2800" dirty="0">
                <a:latin typeface="微软雅黑" panose="020B0503020204020204" pitchFamily="34" charset="-122"/>
                <a:ea typeface="微软雅黑" panose="020B0503020204020204" pitchFamily="34" charset="-122"/>
              </a:rPr>
              <a:t>主要体现在</a:t>
            </a:r>
            <a:r>
              <a:rPr lang="zh-CN" altLang="en-US" sz="2800" dirty="0">
                <a:solidFill>
                  <a:srgbClr val="FF0000"/>
                </a:solidFill>
                <a:latin typeface="微软雅黑" panose="020B0503020204020204" pitchFamily="34" charset="-122"/>
                <a:ea typeface="微软雅黑" panose="020B0503020204020204" pitchFamily="34" charset="-122"/>
              </a:rPr>
              <a:t>单点故障、性能瓶颈、误报和漏报</a:t>
            </a:r>
            <a:r>
              <a:rPr lang="zh-CN" altLang="en-US" sz="2800" dirty="0">
                <a:latin typeface="微软雅黑" panose="020B0503020204020204" pitchFamily="34" charset="-122"/>
                <a:ea typeface="微软雅黑" panose="020B0503020204020204" pitchFamily="34" charset="-122"/>
              </a:rPr>
              <a:t>三大方面。因此，研究入侵防御技术对于目前网络安全状况的改善有一定的作用。</a:t>
            </a:r>
            <a:endParaRPr lang="en-US" altLang="zh-CN" sz="2800" dirty="0">
              <a:latin typeface="微软雅黑" panose="020B0503020204020204" pitchFamily="34" charset="-122"/>
              <a:ea typeface="微软雅黑" panose="020B0503020204020204" pitchFamily="34" charset="-122"/>
            </a:endParaRPr>
          </a:p>
        </p:txBody>
      </p:sp>
      <p:sp>
        <p:nvSpPr>
          <p:cNvPr id="9" name="Freeform 5">
            <a:extLst>
              <a:ext uri="{FF2B5EF4-FFF2-40B4-BE49-F238E27FC236}">
                <a16:creationId xmlns="" xmlns:a16="http://schemas.microsoft.com/office/drawing/2014/main" id="{F9FC9A63-373B-4116-97EE-2EE54DAE3E5C}"/>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170C5232-92E5-4552-AD6F-F8DD82C15ED2}"/>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65AAD102-CD4E-4C69-A131-5913D063CEA0}"/>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351A7C81-2BFB-41DA-BF74-B8A59A610A32}"/>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 xmlns:a16="http://schemas.microsoft.com/office/drawing/2014/main" id="{FFA3B33D-08BA-4E31-9D66-1DF3B9B57255}"/>
              </a:ext>
            </a:extLst>
          </p:cNvPr>
          <p:cNvGrpSpPr/>
          <p:nvPr/>
        </p:nvGrpSpPr>
        <p:grpSpPr>
          <a:xfrm>
            <a:off x="2487637" y="1687590"/>
            <a:ext cx="4027278" cy="708660"/>
            <a:chOff x="2102578" y="985292"/>
            <a:chExt cx="4929187" cy="787400"/>
          </a:xfrm>
        </p:grpSpPr>
        <p:sp>
          <p:nvSpPr>
            <p:cNvPr id="17" name="圆角矩形 5">
              <a:extLst>
                <a:ext uri="{FF2B5EF4-FFF2-40B4-BE49-F238E27FC236}">
                  <a16:creationId xmlns="" xmlns:a16="http://schemas.microsoft.com/office/drawing/2014/main" id="{A5A99AE7-D7E4-44B5-9A1D-ECBE242B4207}"/>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8" name="标题 1">
              <a:extLst>
                <a:ext uri="{FF2B5EF4-FFF2-40B4-BE49-F238E27FC236}">
                  <a16:creationId xmlns="" xmlns:a16="http://schemas.microsoft.com/office/drawing/2014/main" id="{B5CF526C-7067-41BF-A03E-267C9DAF5418}"/>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t>5</a:t>
              </a:r>
              <a:r>
                <a:rPr lang="zh-CN" altLang="en-US" sz="2400" dirty="0"/>
                <a:t>、入侵防御系统的挑战</a:t>
              </a:r>
              <a:endParaRPr lang="zh-CN" altLang="zh-CN" sz="2400" dirty="0"/>
            </a:p>
          </p:txBody>
        </p:sp>
      </p:grpSp>
    </p:spTree>
    <p:extLst>
      <p:ext uri="{BB962C8B-B14F-4D97-AF65-F5344CB8AC3E}">
        <p14:creationId xmlns:p14="http://schemas.microsoft.com/office/powerpoint/2010/main" val="37302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06" y="1126273"/>
            <a:ext cx="8213141" cy="5135270"/>
          </a:xfrm>
          <a:prstGeom prst="rect">
            <a:avLst/>
          </a:prstGeom>
        </p:spPr>
      </p:pic>
      <p:sp>
        <p:nvSpPr>
          <p:cNvPr id="15" name="圆角矩形 14"/>
          <p:cNvSpPr/>
          <p:nvPr/>
        </p:nvSpPr>
        <p:spPr bwMode="auto">
          <a:xfrm>
            <a:off x="862700" y="1309070"/>
            <a:ext cx="7204412" cy="4422660"/>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dirty="0">
              <a:ln>
                <a:solidFill>
                  <a:schemeClr val="bg1"/>
                </a:solidFill>
              </a:ln>
              <a:effectLst>
                <a:glow>
                  <a:schemeClr val="accent6">
                    <a:satMod val="175000"/>
                    <a:alpha val="1000"/>
                  </a:schemeClr>
                </a:glow>
              </a:effectLst>
            </a:endParaRPr>
          </a:p>
        </p:txBody>
      </p:sp>
      <p:sp>
        <p:nvSpPr>
          <p:cNvPr id="16" name="标题 1"/>
          <p:cNvSpPr txBox="1"/>
          <p:nvPr/>
        </p:nvSpPr>
        <p:spPr bwMode="auto">
          <a:xfrm>
            <a:off x="862700" y="2043895"/>
            <a:ext cx="7277152" cy="364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Arial" panose="020B0604020202020204" pitchFamily="34" charset="0"/>
              <a:buChar char="•"/>
            </a:pPr>
            <a:r>
              <a:rPr lang="zh-CN" altLang="en-US" sz="2800" dirty="0"/>
              <a:t>标准化与智能化</a:t>
            </a:r>
          </a:p>
          <a:p>
            <a:pPr marL="342900" indent="-342900">
              <a:lnSpc>
                <a:spcPct val="150000"/>
              </a:lnSpc>
              <a:buFont typeface="Arial" panose="020B0604020202020204" pitchFamily="34" charset="0"/>
              <a:buChar char="•"/>
            </a:pPr>
            <a:r>
              <a:rPr lang="zh-CN" altLang="en-US" sz="2800" dirty="0"/>
              <a:t>自身发展与完善</a:t>
            </a:r>
          </a:p>
          <a:p>
            <a:pPr marL="342900" indent="-342900">
              <a:lnSpc>
                <a:spcPct val="150000"/>
              </a:lnSpc>
              <a:buFont typeface="Arial" panose="020B0604020202020204" pitchFamily="34" charset="0"/>
              <a:buChar char="•"/>
            </a:pPr>
            <a:r>
              <a:rPr lang="zh-CN" altLang="en-US" sz="2800" dirty="0"/>
              <a:t>与防火墙、</a:t>
            </a:r>
            <a:r>
              <a:rPr lang="en-US" altLang="zh-CN" sz="2800" dirty="0"/>
              <a:t>IDS</a:t>
            </a:r>
            <a:r>
              <a:rPr lang="zh-CN" altLang="en-US" sz="2800" dirty="0"/>
              <a:t>等网络安全技术相结合</a:t>
            </a:r>
          </a:p>
        </p:txBody>
      </p:sp>
      <p:sp>
        <p:nvSpPr>
          <p:cNvPr id="9" name="Freeform 5">
            <a:extLst>
              <a:ext uri="{FF2B5EF4-FFF2-40B4-BE49-F238E27FC236}">
                <a16:creationId xmlns="" xmlns:a16="http://schemas.microsoft.com/office/drawing/2014/main" id="{F9FC9A63-373B-4116-97EE-2EE54DAE3E5C}"/>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6">
            <a:extLst>
              <a:ext uri="{FF2B5EF4-FFF2-40B4-BE49-F238E27FC236}">
                <a16:creationId xmlns="" xmlns:a16="http://schemas.microsoft.com/office/drawing/2014/main" id="{170C5232-92E5-4552-AD6F-F8DD82C15ED2}"/>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Freeform 7">
            <a:extLst>
              <a:ext uri="{FF2B5EF4-FFF2-40B4-BE49-F238E27FC236}">
                <a16:creationId xmlns="" xmlns:a16="http://schemas.microsoft.com/office/drawing/2014/main" id="{65AAD102-CD4E-4C69-A131-5913D063CEA0}"/>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2" name="TextBox 54">
            <a:extLst>
              <a:ext uri="{FF2B5EF4-FFF2-40B4-BE49-F238E27FC236}">
                <a16:creationId xmlns="" xmlns:a16="http://schemas.microsoft.com/office/drawing/2014/main" id="{351A7C81-2BFB-41DA-BF74-B8A59A610A32}"/>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8.2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入侵防御技术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 xmlns:a16="http://schemas.microsoft.com/office/drawing/2014/main" id="{FFA3B33D-08BA-4E31-9D66-1DF3B9B57255}"/>
              </a:ext>
            </a:extLst>
          </p:cNvPr>
          <p:cNvGrpSpPr/>
          <p:nvPr/>
        </p:nvGrpSpPr>
        <p:grpSpPr>
          <a:xfrm>
            <a:off x="2487637" y="1687590"/>
            <a:ext cx="4027278" cy="708660"/>
            <a:chOff x="2102578" y="985292"/>
            <a:chExt cx="4929187" cy="787400"/>
          </a:xfrm>
        </p:grpSpPr>
        <p:sp>
          <p:nvSpPr>
            <p:cNvPr id="17" name="圆角矩形 5">
              <a:extLst>
                <a:ext uri="{FF2B5EF4-FFF2-40B4-BE49-F238E27FC236}">
                  <a16:creationId xmlns="" xmlns:a16="http://schemas.microsoft.com/office/drawing/2014/main" id="{A5A99AE7-D7E4-44B5-9A1D-ECBE242B4207}"/>
                </a:ext>
              </a:extLst>
            </p:cNvPr>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n>
                  <a:solidFill>
                    <a:schemeClr val="bg1"/>
                  </a:solidFill>
                </a:ln>
                <a:effectLst>
                  <a:glow>
                    <a:schemeClr val="accent6">
                      <a:satMod val="175000"/>
                      <a:alpha val="1000"/>
                    </a:schemeClr>
                  </a:glow>
                </a:effectLst>
              </a:endParaRPr>
            </a:p>
          </p:txBody>
        </p:sp>
        <p:sp>
          <p:nvSpPr>
            <p:cNvPr id="18" name="标题 1">
              <a:extLst>
                <a:ext uri="{FF2B5EF4-FFF2-40B4-BE49-F238E27FC236}">
                  <a16:creationId xmlns="" xmlns:a16="http://schemas.microsoft.com/office/drawing/2014/main" id="{B5CF526C-7067-41BF-A03E-267C9DAF5418}"/>
                </a:ext>
              </a:extLst>
            </p:cNvPr>
            <p:cNvSpPr txBox="1"/>
            <p:nvPr/>
          </p:nvSpPr>
          <p:spPr bwMode="auto">
            <a:xfrm>
              <a:off x="2102578" y="985292"/>
              <a:ext cx="4929186"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t>6</a:t>
              </a:r>
              <a:r>
                <a:rPr lang="zh-CN" altLang="en-US" sz="2400" dirty="0"/>
                <a:t>、入侵防御系统的发展</a:t>
              </a:r>
              <a:endParaRPr lang="zh-CN" altLang="zh-CN" sz="2400" dirty="0"/>
            </a:p>
          </p:txBody>
        </p:sp>
      </p:grpSp>
    </p:spTree>
    <p:extLst>
      <p:ext uri="{BB962C8B-B14F-4D97-AF65-F5344CB8AC3E}">
        <p14:creationId xmlns:p14="http://schemas.microsoft.com/office/powerpoint/2010/main" val="110821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wipe(up)">
                                      <p:cBhvr>
                                        <p:cTn id="11" dur="500"/>
                                        <p:tgtEl>
                                          <p:spTgt spid="1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wipe(up)">
                                      <p:cBhvr>
                                        <p:cTn id="1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3">
            <a:extLst>
              <a:ext uri="{FF2B5EF4-FFF2-40B4-BE49-F238E27FC236}">
                <a16:creationId xmlns="" xmlns:a16="http://schemas.microsoft.com/office/drawing/2014/main" id="{ADF48C26-E81E-4790-A50C-780F9C4B99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7251"/>
            <a:ext cx="9144000" cy="54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 xmlns:a16="http://schemas.microsoft.com/office/drawing/2014/main" id="{3712AC1B-D0B5-4161-B657-22ABDC215EA3}"/>
              </a:ext>
            </a:extLst>
          </p:cNvPr>
          <p:cNvSpPr>
            <a:spLocks noGrp="1"/>
          </p:cNvSpPr>
          <p:nvPr>
            <p:ph idx="1"/>
          </p:nvPr>
        </p:nvSpPr>
        <p:spPr>
          <a:xfrm>
            <a:off x="152969" y="1331585"/>
            <a:ext cx="8838062" cy="4492487"/>
          </a:xfrm>
        </p:spPr>
        <p:txBody>
          <a:bodyPr>
            <a:normAutofit lnSpcReduction="10000"/>
          </a:bodyPr>
          <a:lstStyle/>
          <a:p>
            <a:pPr>
              <a:lnSpc>
                <a:spcPct val="120000"/>
              </a:lnSpc>
              <a:defRPr/>
            </a:pPr>
            <a:r>
              <a:rPr lang="zh-CN" altLang="en-US" sz="3600" b="1" dirty="0">
                <a:solidFill>
                  <a:srgbClr val="FF0000"/>
                </a:solidFill>
                <a:latin typeface="微软雅黑" panose="020B0503020204020204" pitchFamily="34" charset="-122"/>
                <a:ea typeface="微软雅黑" panose="020B0503020204020204" pitchFamily="34" charset="-122"/>
              </a:rPr>
              <a:t>拒绝服务</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0" indent="0">
              <a:lnSpc>
                <a:spcPct val="120000"/>
              </a:lnSpc>
              <a:buNone/>
              <a:defRPr/>
            </a:pPr>
            <a:endParaRPr lang="en-US" altLang="zh-CN" dirty="0">
              <a:solidFill>
                <a:srgbClr val="FFFF00"/>
              </a:solidFill>
              <a:latin typeface="微软雅黑" panose="020B0503020204020204" pitchFamily="34" charset="-122"/>
              <a:ea typeface="微软雅黑" panose="020B0503020204020204" pitchFamily="34" charset="-122"/>
            </a:endParaRPr>
          </a:p>
          <a:p>
            <a:pPr marL="0" indent="357188">
              <a:lnSpc>
                <a:spcPct val="120000"/>
              </a:lnSpc>
              <a:buNone/>
              <a:defRPr/>
            </a:pPr>
            <a:r>
              <a:rPr lang="zh-CN" altLang="en-US" sz="2600" b="1" dirty="0">
                <a:solidFill>
                  <a:srgbClr val="FFFF00"/>
                </a:solidFill>
                <a:latin typeface="微软雅黑" panose="020B0503020204020204" pitchFamily="34" charset="-122"/>
                <a:ea typeface="微软雅黑" panose="020B0503020204020204" pitchFamily="34" charset="-122"/>
              </a:rPr>
              <a:t>拒绝服务又叫分布式</a:t>
            </a:r>
            <a:r>
              <a:rPr lang="en-US" altLang="zh-CN" sz="2600" b="1" dirty="0">
                <a:solidFill>
                  <a:srgbClr val="FFFF00"/>
                </a:solidFill>
                <a:latin typeface="微软雅黑" panose="020B0503020204020204" pitchFamily="34" charset="-122"/>
                <a:ea typeface="微软雅黑" panose="020B0503020204020204" pitchFamily="34" charset="-122"/>
              </a:rPr>
              <a:t>D.O.S</a:t>
            </a:r>
            <a:r>
              <a:rPr lang="zh-CN" altLang="en-US" sz="2600" b="1" dirty="0">
                <a:solidFill>
                  <a:srgbClr val="FFFF00"/>
                </a:solidFill>
                <a:latin typeface="微软雅黑" panose="020B0503020204020204" pitchFamily="34" charset="-122"/>
                <a:ea typeface="微软雅黑" panose="020B0503020204020204" pitchFamily="34" charset="-122"/>
              </a:rPr>
              <a:t>攻击，它是使用超出被攻击目标处理能力的大量数据包</a:t>
            </a:r>
            <a:r>
              <a:rPr lang="zh-CN" altLang="en-US" sz="2600" b="1" dirty="0">
                <a:solidFill>
                  <a:srgbClr val="FF0000"/>
                </a:solidFill>
                <a:latin typeface="微软雅黑" panose="020B0503020204020204" pitchFamily="34" charset="-122"/>
                <a:ea typeface="微软雅黑" panose="020B0503020204020204" pitchFamily="34" charset="-122"/>
              </a:rPr>
              <a:t>消耗</a:t>
            </a:r>
            <a:r>
              <a:rPr lang="zh-CN" altLang="en-US" sz="2600" b="1" dirty="0" smtClean="0">
                <a:solidFill>
                  <a:srgbClr val="FF0000"/>
                </a:solidFill>
                <a:latin typeface="微软雅黑" panose="020B0503020204020204" pitchFamily="34" charset="-122"/>
                <a:ea typeface="微软雅黑" panose="020B0503020204020204" pitchFamily="34" charset="-122"/>
              </a:rPr>
              <a:t>系统的可用资源</a:t>
            </a:r>
            <a:r>
              <a:rPr lang="zh-CN" altLang="en-US" sz="2600" b="1" dirty="0">
                <a:solidFill>
                  <a:srgbClr val="FFFF00"/>
                </a:solidFill>
                <a:latin typeface="微软雅黑" panose="020B0503020204020204" pitchFamily="34" charset="-122"/>
                <a:ea typeface="微软雅黑" panose="020B0503020204020204" pitchFamily="34" charset="-122"/>
              </a:rPr>
              <a:t>，例如带宽资源，最后</a:t>
            </a:r>
            <a:r>
              <a:rPr lang="zh-CN" altLang="en-US" sz="2600" b="1" dirty="0" smtClean="0">
                <a:solidFill>
                  <a:srgbClr val="FF0000"/>
                </a:solidFill>
                <a:latin typeface="微软雅黑" panose="020B0503020204020204" pitchFamily="34" charset="-122"/>
                <a:ea typeface="微软雅黑" panose="020B0503020204020204" pitchFamily="34" charset="-122"/>
              </a:rPr>
              <a:t>致使网络服务</a:t>
            </a:r>
            <a:r>
              <a:rPr lang="zh-CN" altLang="en-US" sz="2600" b="1" dirty="0">
                <a:solidFill>
                  <a:srgbClr val="FF0000"/>
                </a:solidFill>
                <a:latin typeface="微软雅黑" panose="020B0503020204020204" pitchFamily="34" charset="-122"/>
                <a:ea typeface="微软雅黑" panose="020B0503020204020204" pitchFamily="34" charset="-122"/>
              </a:rPr>
              <a:t>瘫痪</a:t>
            </a:r>
            <a:r>
              <a:rPr lang="zh-CN" altLang="en-US" sz="2600" b="1" dirty="0">
                <a:solidFill>
                  <a:srgbClr val="FFFF00"/>
                </a:solidFill>
                <a:latin typeface="微软雅黑" panose="020B0503020204020204" pitchFamily="34" charset="-122"/>
                <a:ea typeface="微软雅黑" panose="020B0503020204020204" pitchFamily="34" charset="-122"/>
              </a:rPr>
              <a:t>的一种攻击手段。</a:t>
            </a:r>
            <a:endParaRPr lang="en-US" altLang="zh-CN" sz="2600" b="1" dirty="0">
              <a:solidFill>
                <a:srgbClr val="FFFF00"/>
              </a:solidFill>
              <a:latin typeface="微软雅黑" panose="020B0503020204020204" pitchFamily="34" charset="-122"/>
              <a:ea typeface="微软雅黑" panose="020B0503020204020204" pitchFamily="34" charset="-122"/>
            </a:endParaRPr>
          </a:p>
          <a:p>
            <a:pPr marL="0" indent="357188">
              <a:lnSpc>
                <a:spcPct val="120000"/>
              </a:lnSpc>
              <a:buNone/>
              <a:defRPr/>
            </a:pPr>
            <a:r>
              <a:rPr lang="zh-CN" altLang="en-US" sz="2600" b="1" dirty="0">
                <a:solidFill>
                  <a:srgbClr val="FFFF00"/>
                </a:solidFill>
                <a:latin typeface="微软雅黑" panose="020B0503020204020204" pitchFamily="34" charset="-122"/>
                <a:ea typeface="微软雅黑" panose="020B0503020204020204" pitchFamily="34" charset="-122"/>
              </a:rPr>
              <a:t>这种方式可以集中大量的网络服务器带宽，对某个特定目标实施攻击，因而威力巨大，顷刻之间就可以使被攻击目标</a:t>
            </a:r>
            <a:r>
              <a:rPr lang="zh-CN" altLang="en-US" sz="2600" b="1" dirty="0">
                <a:solidFill>
                  <a:srgbClr val="FF0000"/>
                </a:solidFill>
                <a:latin typeface="微软雅黑" panose="020B0503020204020204" pitchFamily="34" charset="-122"/>
                <a:ea typeface="微软雅黑" panose="020B0503020204020204" pitchFamily="34" charset="-122"/>
              </a:rPr>
              <a:t>带宽资源耗尽</a:t>
            </a:r>
            <a:r>
              <a:rPr lang="zh-CN" altLang="en-US" sz="2600" b="1" dirty="0">
                <a:solidFill>
                  <a:srgbClr val="FFFF00"/>
                </a:solidFill>
                <a:latin typeface="微软雅黑" panose="020B0503020204020204" pitchFamily="34" charset="-122"/>
                <a:ea typeface="微软雅黑" panose="020B0503020204020204" pitchFamily="34" charset="-122"/>
              </a:rPr>
              <a:t>，导致服务器瘫痪。</a:t>
            </a:r>
            <a:endParaRPr lang="en-US" altLang="zh-CN" sz="26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3">
            <a:extLst>
              <a:ext uri="{FF2B5EF4-FFF2-40B4-BE49-F238E27FC236}">
                <a16:creationId xmlns="" xmlns:a16="http://schemas.microsoft.com/office/drawing/2014/main" id="{B277477B-E224-46F6-A810-555C1A688B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7251"/>
            <a:ext cx="9144000" cy="54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 xmlns:a16="http://schemas.microsoft.com/office/drawing/2014/main" id="{72B355C5-7042-4873-893F-3ECE803CCE98}"/>
              </a:ext>
            </a:extLst>
          </p:cNvPr>
          <p:cNvSpPr>
            <a:spLocks noGrp="1"/>
          </p:cNvSpPr>
          <p:nvPr>
            <p:ph idx="1"/>
          </p:nvPr>
        </p:nvSpPr>
        <p:spPr>
          <a:xfrm>
            <a:off x="272239" y="1530368"/>
            <a:ext cx="8599522" cy="4094922"/>
          </a:xfrm>
        </p:spPr>
        <p:txBody>
          <a:bodyPr>
            <a:normAutofit/>
          </a:bodyPr>
          <a:lstStyle/>
          <a:p>
            <a:pPr>
              <a:defRPr/>
            </a:pPr>
            <a:r>
              <a:rPr lang="zh-CN" altLang="en-US" sz="3900" b="1" dirty="0">
                <a:solidFill>
                  <a:srgbClr val="FF0000"/>
                </a:solidFill>
                <a:latin typeface="微软雅黑" panose="020B0503020204020204" pitchFamily="34" charset="-122"/>
                <a:ea typeface="微软雅黑" panose="020B0503020204020204" pitchFamily="34" charset="-122"/>
              </a:rPr>
              <a:t>网络监听</a:t>
            </a:r>
            <a:endParaRPr lang="en-US" altLang="zh-CN" sz="3900" b="1" dirty="0">
              <a:solidFill>
                <a:srgbClr val="FF0000"/>
              </a:solidFill>
              <a:latin typeface="微软雅黑" panose="020B0503020204020204" pitchFamily="34" charset="-122"/>
              <a:ea typeface="微软雅黑" panose="020B0503020204020204" pitchFamily="34" charset="-122"/>
            </a:endParaRPr>
          </a:p>
          <a:p>
            <a:pPr marL="0" indent="0">
              <a:buNone/>
              <a:defRPr/>
            </a:pPr>
            <a:endParaRPr lang="en-US" altLang="zh-CN" dirty="0">
              <a:solidFill>
                <a:srgbClr val="FFFF00"/>
              </a:solidFill>
            </a:endParaRPr>
          </a:p>
          <a:p>
            <a:pPr marL="0" indent="357188">
              <a:lnSpc>
                <a:spcPct val="120000"/>
              </a:lnSpc>
              <a:buNone/>
              <a:defRPr/>
            </a:pPr>
            <a:r>
              <a:rPr lang="zh-CN" altLang="en-US" b="1" dirty="0">
                <a:solidFill>
                  <a:srgbClr val="FFFF00"/>
                </a:solidFill>
                <a:latin typeface="微软雅黑" panose="020B0503020204020204" pitchFamily="34" charset="-122"/>
                <a:ea typeface="微软雅黑" panose="020B0503020204020204" pitchFamily="34" charset="-122"/>
              </a:rPr>
              <a:t>网络监听是一种</a:t>
            </a:r>
            <a:r>
              <a:rPr lang="zh-CN" altLang="en-US" b="1" dirty="0">
                <a:solidFill>
                  <a:srgbClr val="FF0000"/>
                </a:solidFill>
                <a:latin typeface="微软雅黑" panose="020B0503020204020204" pitchFamily="34" charset="-122"/>
                <a:ea typeface="微软雅黑" panose="020B0503020204020204" pitchFamily="34" charset="-122"/>
              </a:rPr>
              <a:t>监视网络状态、数据流</a:t>
            </a:r>
            <a:r>
              <a:rPr lang="zh-CN" altLang="en-US" b="1" dirty="0">
                <a:solidFill>
                  <a:srgbClr val="FFFF00"/>
                </a:solidFill>
                <a:latin typeface="微软雅黑" panose="020B0503020204020204" pitchFamily="34" charset="-122"/>
                <a:ea typeface="微软雅黑" panose="020B0503020204020204" pitchFamily="34" charset="-122"/>
              </a:rPr>
              <a:t>以及网络上</a:t>
            </a:r>
            <a:r>
              <a:rPr lang="zh-CN" altLang="en-US" b="1" dirty="0">
                <a:solidFill>
                  <a:srgbClr val="FF0000"/>
                </a:solidFill>
                <a:latin typeface="微软雅黑" panose="020B0503020204020204" pitchFamily="34" charset="-122"/>
                <a:ea typeface="微软雅黑" panose="020B0503020204020204" pitchFamily="34" charset="-122"/>
              </a:rPr>
              <a:t>传输信息</a:t>
            </a:r>
            <a:r>
              <a:rPr lang="zh-CN" altLang="en-US" b="1" dirty="0">
                <a:solidFill>
                  <a:srgbClr val="FFFF00"/>
                </a:solidFill>
                <a:latin typeface="微软雅黑" panose="020B0503020204020204" pitchFamily="34" charset="-122"/>
                <a:ea typeface="微软雅黑" panose="020B0503020204020204" pitchFamily="34" charset="-122"/>
              </a:rPr>
              <a:t>的管理工具，它可以将网络接口设置在监听模式，并且可以截获网上传输的信息。这是黑客使用最多的方法，但是，网络监听只能应用于</a:t>
            </a:r>
            <a:r>
              <a:rPr lang="zh-CN" altLang="en-US" b="1" dirty="0">
                <a:solidFill>
                  <a:srgbClr val="FF0000"/>
                </a:solidFill>
                <a:latin typeface="微软雅黑" panose="020B0503020204020204" pitchFamily="34" charset="-122"/>
                <a:ea typeface="微软雅黑" panose="020B0503020204020204" pitchFamily="34" charset="-122"/>
              </a:rPr>
              <a:t>物理上</a:t>
            </a:r>
            <a:r>
              <a:rPr lang="zh-CN" altLang="en-US" b="1" dirty="0">
                <a:solidFill>
                  <a:srgbClr val="FFFF00"/>
                </a:solidFill>
                <a:latin typeface="微软雅黑" panose="020B0503020204020204" pitchFamily="34" charset="-122"/>
                <a:ea typeface="微软雅黑" panose="020B0503020204020204" pitchFamily="34" charset="-122"/>
              </a:rPr>
              <a:t>连接于同一网段的主机，通常被用做</a:t>
            </a:r>
            <a:r>
              <a:rPr lang="zh-CN" altLang="en-US" b="1" dirty="0">
                <a:solidFill>
                  <a:srgbClr val="FF0000"/>
                </a:solidFill>
                <a:latin typeface="微软雅黑" panose="020B0503020204020204" pitchFamily="34" charset="-122"/>
                <a:ea typeface="微软雅黑" panose="020B0503020204020204" pitchFamily="34" charset="-122"/>
              </a:rPr>
              <a:t>获取用户口令</a:t>
            </a:r>
            <a:r>
              <a:rPr lang="zh-CN" altLang="en-US" b="1" dirty="0">
                <a:solidFill>
                  <a:srgbClr val="FFFF00"/>
                </a:solidFill>
                <a:latin typeface="微软雅黑" panose="020B0503020204020204" pitchFamily="34" charset="-122"/>
                <a:ea typeface="微软雅黑" panose="020B0503020204020204" pitchFamily="34" charset="-122"/>
              </a:rPr>
              <a:t>。</a:t>
            </a:r>
            <a:endParaRPr lang="en-US" altLang="zh-CN"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1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smtClean="0">
                <a:solidFill>
                  <a:srgbClr val="02B9E7"/>
                </a:solidFill>
                <a:latin typeface="+mj-ea"/>
                <a:ea typeface="+mj-ea"/>
              </a:rPr>
              <a:t>入侵检测</a:t>
            </a:r>
            <a:endParaRPr lang="zh-CN" altLang="en-US" sz="5096" b="1" dirty="0">
              <a:solidFill>
                <a:srgbClr val="02B9E7"/>
              </a:solidFill>
              <a:latin typeface="+mj-ea"/>
              <a:ea typeface="+mj-ea"/>
            </a:endParaRPr>
          </a:p>
        </p:txBody>
      </p:sp>
      <p:sp>
        <p:nvSpPr>
          <p:cNvPr id="1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en-US" altLang="zh-CN" sz="2700" dirty="0" smtClean="0">
                <a:solidFill>
                  <a:srgbClr val="02B9E7"/>
                </a:solidFill>
                <a:latin typeface="+mn-ea"/>
              </a:rPr>
              <a:t>8.1</a:t>
            </a:r>
            <a:endParaRPr lang="zh-CN" altLang="en-US" sz="2700" dirty="0">
              <a:solidFill>
                <a:srgbClr val="02B9E7"/>
              </a:solidFill>
              <a:latin typeface="+mn-ea"/>
            </a:endParaRPr>
          </a:p>
        </p:txBody>
      </p:sp>
      <p:sp>
        <p:nvSpPr>
          <p:cNvPr id="15"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16" name="矩形 1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15472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90"/>
                                          </p:val>
                                        </p:tav>
                                        <p:tav tm="100000">
                                          <p:val>
                                            <p:fltVal val="0"/>
                                          </p:val>
                                        </p:tav>
                                      </p:tavLst>
                                    </p:anim>
                                    <p:animEffect transition="in" filter="fade">
                                      <p:cBhvr>
                                        <p:cTn id="20" dur="500"/>
                                        <p:tgtEl>
                                          <p:spTgt spid="15"/>
                                        </p:tgtEl>
                                      </p:cBhvr>
                                    </p:animEffect>
                                  </p:childTnLst>
                                </p:cTn>
                              </p:par>
                              <p:par>
                                <p:cTn id="21" presetID="8" presetClass="emph" presetSubtype="0" fill="hold" grpId="1" nodeType="withEffect">
                                  <p:stCondLst>
                                    <p:cond delay="0"/>
                                  </p:stCondLst>
                                  <p:childTnLst>
                                    <p:animRot by="21600000">
                                      <p:cBhvr>
                                        <p:cTn id="22" dur="500" fill="hold"/>
                                        <p:tgtEl>
                                          <p:spTgt spid="15"/>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400" fill="hold"/>
                                        <p:tgtEl>
                                          <p:spTgt spid="14"/>
                                        </p:tgtEl>
                                        <p:attrNameLst>
                                          <p:attrName>ppt_w</p:attrName>
                                        </p:attrNameLst>
                                      </p:cBhvr>
                                      <p:tavLst>
                                        <p:tav tm="0">
                                          <p:val>
                                            <p:fltVal val="0"/>
                                          </p:val>
                                        </p:tav>
                                        <p:tav tm="100000">
                                          <p:val>
                                            <p:strVal val="#ppt_w"/>
                                          </p:val>
                                        </p:tav>
                                      </p:tavLst>
                                    </p:anim>
                                    <p:anim calcmode="lin" valueType="num">
                                      <p:cBhvr>
                                        <p:cTn id="27" dur="400" fill="hold"/>
                                        <p:tgtEl>
                                          <p:spTgt spid="14"/>
                                        </p:tgtEl>
                                        <p:attrNameLst>
                                          <p:attrName>ppt_h</p:attrName>
                                        </p:attrNameLst>
                                      </p:cBhvr>
                                      <p:tavLst>
                                        <p:tav tm="0">
                                          <p:val>
                                            <p:fltVal val="0"/>
                                          </p:val>
                                        </p:tav>
                                        <p:tav tm="100000">
                                          <p:val>
                                            <p:strVal val="#ppt_h"/>
                                          </p:val>
                                        </p:tav>
                                      </p:tavLst>
                                    </p:anim>
                                    <p:anim calcmode="lin" valueType="num">
                                      <p:cBhvr>
                                        <p:cTn id="28" dur="400" fill="hold"/>
                                        <p:tgtEl>
                                          <p:spTgt spid="14"/>
                                        </p:tgtEl>
                                        <p:attrNameLst>
                                          <p:attrName>style.rotation</p:attrName>
                                        </p:attrNameLst>
                                      </p:cBhvr>
                                      <p:tavLst>
                                        <p:tav tm="0">
                                          <p:val>
                                            <p:fltVal val="90"/>
                                          </p:val>
                                        </p:tav>
                                        <p:tav tm="100000">
                                          <p:val>
                                            <p:fltVal val="0"/>
                                          </p:val>
                                        </p:tav>
                                      </p:tavLst>
                                    </p:anim>
                                    <p:animEffect transition="in" filter="fade">
                                      <p:cBhvr>
                                        <p:cTn id="29" dur="400"/>
                                        <p:tgtEl>
                                          <p:spTgt spid="1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by="(-#ppt_w*2)" calcmode="lin" valueType="num">
                                      <p:cBhvr rctx="PPT">
                                        <p:cTn id="33" dur="250" autoRev="1" fill="hold">
                                          <p:stCondLst>
                                            <p:cond delay="0"/>
                                          </p:stCondLst>
                                        </p:cTn>
                                        <p:tgtEl>
                                          <p:spTgt spid="13"/>
                                        </p:tgtEl>
                                        <p:attrNameLst>
                                          <p:attrName>ppt_w</p:attrName>
                                        </p:attrNameLst>
                                      </p:cBhvr>
                                    </p:anim>
                                    <p:anim by="(#ppt_w*0.50)" calcmode="lin" valueType="num">
                                      <p:cBhvr>
                                        <p:cTn id="34" dur="250" decel="50000" autoRev="1" fill="hold">
                                          <p:stCondLst>
                                            <p:cond delay="0"/>
                                          </p:stCondLst>
                                        </p:cTn>
                                        <p:tgtEl>
                                          <p:spTgt spid="13"/>
                                        </p:tgtEl>
                                        <p:attrNameLst>
                                          <p:attrName>ppt_x</p:attrName>
                                        </p:attrNameLst>
                                      </p:cBhvr>
                                    </p:anim>
                                    <p:anim from="(-#ppt_h/2)" to="(#ppt_y)" calcmode="lin" valueType="num">
                                      <p:cBhvr>
                                        <p:cTn id="35" dur="500" fill="hold">
                                          <p:stCondLst>
                                            <p:cond delay="0"/>
                                          </p:stCondLst>
                                        </p:cTn>
                                        <p:tgtEl>
                                          <p:spTgt spid="13"/>
                                        </p:tgtEl>
                                        <p:attrNameLst>
                                          <p:attrName>ppt_y</p:attrName>
                                        </p:attrNameLst>
                                      </p:cBhvr>
                                    </p:anim>
                                    <p:animRot by="21600000">
                                      <p:cBhvr>
                                        <p:cTn id="36"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5"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4925</TotalTime>
  <Words>4479</Words>
  <Application>Microsoft Office PowerPoint</Application>
  <PresentationFormat>全屏显示(4:3)</PresentationFormat>
  <Paragraphs>337</Paragraphs>
  <Slides>63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7" baseType="lpstr">
      <vt:lpstr>Eurostile</vt:lpstr>
      <vt:lpstr>等线</vt:lpstr>
      <vt:lpstr>黑体</vt:lpstr>
      <vt:lpstr>宋体</vt:lpstr>
      <vt:lpstr>微软雅黑</vt:lpstr>
      <vt:lpstr>Arial</vt:lpstr>
      <vt:lpstr>Calibri</vt:lpstr>
      <vt:lpstr>Calibri Light</vt:lpstr>
      <vt:lpstr>Tahoma</vt:lpstr>
      <vt:lpstr>Times New Roman</vt:lpstr>
      <vt:lpstr>Wingdings</vt:lpstr>
      <vt:lpstr>Office 主题</vt:lpstr>
      <vt:lpstr>Clip</vt:lpstr>
      <vt:lpstr>Visio</vt:lpstr>
      <vt:lpstr>PowerPoint 演示文稿</vt:lpstr>
      <vt:lpstr>PowerPoint 演示文稿</vt:lpstr>
      <vt:lpstr>PowerPoint 演示文稿</vt:lpstr>
      <vt:lpstr>*黑客攻击技术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375</cp:revision>
  <dcterms:created xsi:type="dcterms:W3CDTF">2019-08-31T08:17:26Z</dcterms:created>
  <dcterms:modified xsi:type="dcterms:W3CDTF">2020-04-14T11:25:40Z</dcterms:modified>
</cp:coreProperties>
</file>