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4927" r:id="rId3"/>
    <p:sldId id="4941" r:id="rId4"/>
    <p:sldId id="4942" r:id="rId5"/>
    <p:sldId id="4945" r:id="rId6"/>
    <p:sldId id="4961" r:id="rId7"/>
    <p:sldId id="4949" r:id="rId8"/>
    <p:sldId id="4946" r:id="rId9"/>
    <p:sldId id="4955" r:id="rId10"/>
    <p:sldId id="4956" r:id="rId11"/>
    <p:sldId id="4957" r:id="rId12"/>
    <p:sldId id="4958" r:id="rId13"/>
    <p:sldId id="4947" r:id="rId14"/>
    <p:sldId id="4948" r:id="rId15"/>
    <p:sldId id="4959" r:id="rId16"/>
    <p:sldId id="4960" r:id="rId17"/>
    <p:sldId id="4950" r:id="rId18"/>
    <p:sldId id="4962" r:id="rId19"/>
    <p:sldId id="4963" r:id="rId20"/>
    <p:sldId id="4980" r:id="rId21"/>
    <p:sldId id="4981" r:id="rId22"/>
    <p:sldId id="4982" r:id="rId23"/>
    <p:sldId id="4983" r:id="rId24"/>
    <p:sldId id="4997" r:id="rId25"/>
    <p:sldId id="4996" r:id="rId26"/>
    <p:sldId id="4986" r:id="rId27"/>
    <p:sldId id="4987" r:id="rId28"/>
    <p:sldId id="4988" r:id="rId29"/>
    <p:sldId id="4989" r:id="rId30"/>
    <p:sldId id="4990" r:id="rId31"/>
    <p:sldId id="4991" r:id="rId32"/>
    <p:sldId id="4992" r:id="rId33"/>
    <p:sldId id="4993" r:id="rId34"/>
    <p:sldId id="4994" r:id="rId35"/>
    <p:sldId id="4973" r:id="rId36"/>
    <p:sldId id="4974" r:id="rId37"/>
    <p:sldId id="4975" r:id="rId38"/>
    <p:sldId id="4976" r:id="rId39"/>
    <p:sldId id="497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71" d="100"/>
          <a:sy n="71" d="100"/>
        </p:scale>
        <p:origin x="12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A93BF-621F-4C37-85DA-890912058FA7}" type="datetimeFigureOut">
              <a:rPr lang="zh-CN" altLang="en-US" smtClean="0"/>
              <a:t>2020/4/28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A846-7BD8-42EA-AE44-A5B6417641DA}" type="slidenum">
              <a:rPr lang="zh-CN" altLang="en-US" smtClean="0"/>
              <a:t>‹#›</a:t>
            </a:fld>
            <a:endParaRPr lang="zh-CN" altLang="en-US"/>
          </a:p>
        </p:txBody>
      </p:sp>
    </p:spTree>
    <p:extLst>
      <p:ext uri="{BB962C8B-B14F-4D97-AF65-F5344CB8AC3E}">
        <p14:creationId xmlns:p14="http://schemas.microsoft.com/office/powerpoint/2010/main" val="132772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75168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141791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117328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98852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60835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764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38226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55488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48412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02408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20047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2072D6-691F-4B34-A6AB-D24EC0621244}"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325773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72D6-691F-4B34-A6AB-D24EC0621244}" type="datetimeFigureOut">
              <a:rPr lang="zh-CN" altLang="en-US" smtClean="0"/>
              <a:t>2020/4/28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75D7-AE7D-4CD1-AEC6-47DD3CB7DF8A}" type="slidenum">
              <a:rPr lang="zh-CN" altLang="en-US" smtClean="0"/>
              <a:t>‹#›</a:t>
            </a:fld>
            <a:endParaRPr lang="zh-CN" altLang="en-US"/>
          </a:p>
        </p:txBody>
      </p:sp>
    </p:spTree>
    <p:extLst>
      <p:ext uri="{BB962C8B-B14F-4D97-AF65-F5344CB8AC3E}">
        <p14:creationId xmlns:p14="http://schemas.microsoft.com/office/powerpoint/2010/main" val="40962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bin"/><Relationship Id="rId14" Type="http://schemas.openxmlformats.org/officeDocument/2006/relationships/image" Target="../media/image41.wmf"/></Relationships>
</file>

<file path=ppt/slides/_rels/slide3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4.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10.bin"/><Relationship Id="rId14" Type="http://schemas.openxmlformats.org/officeDocument/2006/relationships/image" Target="../media/image4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E:/&#23556;&#39057;&#23457;&#31295;/&#24212;&#29992;/--&#20132;&#36890;&#39046;&#22495;/&#30005;&#23376;&#36710;&#29260;&#23556;&#39057;&#35782;&#21035;&#31995;&#32479;.files/car.gif"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13" name="TextBox 42"/>
          <p:cNvSpPr txBox="1"/>
          <p:nvPr/>
        </p:nvSpPr>
        <p:spPr>
          <a:xfrm>
            <a:off x="2295342" y="3248786"/>
            <a:ext cx="4302122" cy="1637595"/>
          </a:xfrm>
          <a:prstGeom prst="rect">
            <a:avLst/>
          </a:prstGeom>
          <a:noFill/>
        </p:spPr>
        <p:txBody>
          <a:bodyPr wrap="square" lIns="68549" tIns="34274" rIns="68549" bIns="34274" rtlCol="0">
            <a:spAutoFit/>
          </a:bodyPr>
          <a:lstStyle/>
          <a:p>
            <a:r>
              <a:rPr lang="zh-CN" altLang="en-US" sz="5096" b="1" dirty="0">
                <a:solidFill>
                  <a:srgbClr val="02B9E7"/>
                </a:solidFill>
                <a:latin typeface="+mj-ea"/>
                <a:ea typeface="+mj-ea"/>
              </a:rPr>
              <a:t>物联网感知层安全</a:t>
            </a:r>
          </a:p>
        </p:txBody>
      </p:sp>
      <p:sp>
        <p:nvSpPr>
          <p:cNvPr id="1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zh-CN" altLang="en-US" sz="2700" dirty="0">
                <a:solidFill>
                  <a:srgbClr val="02B9E7"/>
                </a:solidFill>
                <a:latin typeface="+mn-ea"/>
              </a:rPr>
              <a:t>第四章</a:t>
            </a:r>
          </a:p>
        </p:txBody>
      </p:sp>
      <p:sp>
        <p:nvSpPr>
          <p:cNvPr id="15"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16" name="矩形 1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88330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90"/>
                                          </p:val>
                                        </p:tav>
                                        <p:tav tm="100000">
                                          <p:val>
                                            <p:fltVal val="0"/>
                                          </p:val>
                                        </p:tav>
                                      </p:tavLst>
                                    </p:anim>
                                    <p:animEffect transition="in" filter="fade">
                                      <p:cBhvr>
                                        <p:cTn id="20" dur="500"/>
                                        <p:tgtEl>
                                          <p:spTgt spid="15"/>
                                        </p:tgtEl>
                                      </p:cBhvr>
                                    </p:animEffect>
                                  </p:childTnLst>
                                </p:cTn>
                              </p:par>
                              <p:par>
                                <p:cTn id="21" presetID="8" presetClass="emph" presetSubtype="0" fill="hold" grpId="1" nodeType="withEffect">
                                  <p:stCondLst>
                                    <p:cond delay="0"/>
                                  </p:stCondLst>
                                  <p:childTnLst>
                                    <p:animRot by="21600000">
                                      <p:cBhvr>
                                        <p:cTn id="22" dur="500" fill="hold"/>
                                        <p:tgtEl>
                                          <p:spTgt spid="15"/>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400" fill="hold"/>
                                        <p:tgtEl>
                                          <p:spTgt spid="14"/>
                                        </p:tgtEl>
                                        <p:attrNameLst>
                                          <p:attrName>ppt_w</p:attrName>
                                        </p:attrNameLst>
                                      </p:cBhvr>
                                      <p:tavLst>
                                        <p:tav tm="0">
                                          <p:val>
                                            <p:fltVal val="0"/>
                                          </p:val>
                                        </p:tav>
                                        <p:tav tm="100000">
                                          <p:val>
                                            <p:strVal val="#ppt_w"/>
                                          </p:val>
                                        </p:tav>
                                      </p:tavLst>
                                    </p:anim>
                                    <p:anim calcmode="lin" valueType="num">
                                      <p:cBhvr>
                                        <p:cTn id="27" dur="400" fill="hold"/>
                                        <p:tgtEl>
                                          <p:spTgt spid="14"/>
                                        </p:tgtEl>
                                        <p:attrNameLst>
                                          <p:attrName>ppt_h</p:attrName>
                                        </p:attrNameLst>
                                      </p:cBhvr>
                                      <p:tavLst>
                                        <p:tav tm="0">
                                          <p:val>
                                            <p:fltVal val="0"/>
                                          </p:val>
                                        </p:tav>
                                        <p:tav tm="100000">
                                          <p:val>
                                            <p:strVal val="#ppt_h"/>
                                          </p:val>
                                        </p:tav>
                                      </p:tavLst>
                                    </p:anim>
                                    <p:anim calcmode="lin" valueType="num">
                                      <p:cBhvr>
                                        <p:cTn id="28" dur="400" fill="hold"/>
                                        <p:tgtEl>
                                          <p:spTgt spid="14"/>
                                        </p:tgtEl>
                                        <p:attrNameLst>
                                          <p:attrName>style.rotation</p:attrName>
                                        </p:attrNameLst>
                                      </p:cBhvr>
                                      <p:tavLst>
                                        <p:tav tm="0">
                                          <p:val>
                                            <p:fltVal val="90"/>
                                          </p:val>
                                        </p:tav>
                                        <p:tav tm="100000">
                                          <p:val>
                                            <p:fltVal val="0"/>
                                          </p:val>
                                        </p:tav>
                                      </p:tavLst>
                                    </p:anim>
                                    <p:animEffect transition="in" filter="fade">
                                      <p:cBhvr>
                                        <p:cTn id="29" dur="400"/>
                                        <p:tgtEl>
                                          <p:spTgt spid="1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by="(-#ppt_w*2)" calcmode="lin" valueType="num">
                                      <p:cBhvr rctx="PPT">
                                        <p:cTn id="33" dur="250" autoRev="1" fill="hold">
                                          <p:stCondLst>
                                            <p:cond delay="0"/>
                                          </p:stCondLst>
                                        </p:cTn>
                                        <p:tgtEl>
                                          <p:spTgt spid="13"/>
                                        </p:tgtEl>
                                        <p:attrNameLst>
                                          <p:attrName>ppt_w</p:attrName>
                                        </p:attrNameLst>
                                      </p:cBhvr>
                                    </p:anim>
                                    <p:anim by="(#ppt_w*0.50)" calcmode="lin" valueType="num">
                                      <p:cBhvr>
                                        <p:cTn id="34" dur="250" decel="50000" autoRev="1" fill="hold">
                                          <p:stCondLst>
                                            <p:cond delay="0"/>
                                          </p:stCondLst>
                                        </p:cTn>
                                        <p:tgtEl>
                                          <p:spTgt spid="13"/>
                                        </p:tgtEl>
                                        <p:attrNameLst>
                                          <p:attrName>ppt_x</p:attrName>
                                        </p:attrNameLst>
                                      </p:cBhvr>
                                    </p:anim>
                                    <p:anim from="(-#ppt_h/2)" to="(#ppt_y)" calcmode="lin" valueType="num">
                                      <p:cBhvr>
                                        <p:cTn id="35" dur="500" fill="hold">
                                          <p:stCondLst>
                                            <p:cond delay="0"/>
                                          </p:stCondLst>
                                        </p:cTn>
                                        <p:tgtEl>
                                          <p:spTgt spid="13"/>
                                        </p:tgtEl>
                                        <p:attrNameLst>
                                          <p:attrName>ppt_y</p:attrName>
                                        </p:attrNameLst>
                                      </p:cBhvr>
                                    </p:anim>
                                    <p:animRot by="21600000">
                                      <p:cBhvr>
                                        <p:cTn id="36"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安全技术</a:t>
            </a:r>
          </a:p>
        </p:txBody>
      </p:sp>
      <p:sp>
        <p:nvSpPr>
          <p:cNvPr id="3" name="矩形 2">
            <a:extLst>
              <a:ext uri="{FF2B5EF4-FFF2-40B4-BE49-F238E27FC236}">
                <a16:creationId xmlns:a16="http://schemas.microsoft.com/office/drawing/2014/main" xmlns="" id="{5DEEF7BA-CDE0-4D2B-BC7E-D1A868C4E219}"/>
              </a:ext>
            </a:extLst>
          </p:cNvPr>
          <p:cNvSpPr/>
          <p:nvPr/>
        </p:nvSpPr>
        <p:spPr>
          <a:xfrm>
            <a:off x="1115121" y="1525732"/>
            <a:ext cx="7147933" cy="4616648"/>
          </a:xfrm>
          <a:prstGeom prst="rect">
            <a:avLst/>
          </a:prstGeom>
        </p:spPr>
        <p:txBody>
          <a:bodyPr wrap="square">
            <a:spAutoFit/>
          </a:bodyPr>
          <a:lstStyle/>
          <a:p>
            <a:pPr lvl="0">
              <a:lnSpc>
                <a:spcPct val="150000"/>
              </a:lnSpc>
              <a:spcBef>
                <a:spcPct val="0"/>
              </a:spcBef>
            </a:pPr>
            <a:r>
              <a:rPr lang="en-US" altLang="zh-CN" sz="2400" dirty="0">
                <a:solidFill>
                  <a:srgbClr val="7030A0"/>
                </a:solidFill>
                <a:sym typeface="+mn-ea"/>
              </a:rPr>
              <a:t>RFID</a:t>
            </a:r>
            <a:r>
              <a:rPr lang="zh-CN" altLang="en-US" sz="2400" dirty="0">
                <a:solidFill>
                  <a:srgbClr val="7030A0"/>
                </a:solidFill>
                <a:sym typeface="+mn-ea"/>
              </a:rPr>
              <a:t>标签技术</a:t>
            </a:r>
            <a:r>
              <a:rPr lang="zh-CN" altLang="en-US" sz="2400" dirty="0">
                <a:sym typeface="+mn-ea"/>
              </a:rPr>
              <a:t>：</a:t>
            </a:r>
            <a:endParaRPr lang="en-US" altLang="zh-CN" sz="2400" dirty="0">
              <a:sym typeface="+mn-ea"/>
            </a:endParaRPr>
          </a:p>
          <a:p>
            <a:pPr marL="714375" lvl="0">
              <a:lnSpc>
                <a:spcPct val="150000"/>
              </a:lnSpc>
              <a:spcBef>
                <a:spcPct val="0"/>
              </a:spcBef>
            </a:pPr>
            <a:r>
              <a:rPr lang="en-US" altLang="zh-CN" sz="2400" dirty="0">
                <a:sym typeface="+mn-ea"/>
              </a:rPr>
              <a:t>1</a:t>
            </a:r>
            <a:r>
              <a:rPr lang="zh-CN" altLang="zh-CN" sz="2400" dirty="0">
                <a:sym typeface="+mn-ea"/>
              </a:rPr>
              <a:t>）封杀标签法</a:t>
            </a:r>
            <a:r>
              <a:rPr lang="en-US" altLang="zh-CN" sz="2400" dirty="0">
                <a:sym typeface="+mn-ea"/>
              </a:rPr>
              <a:t>(Kill tag)</a:t>
            </a:r>
            <a:endParaRPr lang="en-US" altLang="zh-CN" sz="2400" dirty="0"/>
          </a:p>
          <a:p>
            <a:pPr marL="714375" lvl="0">
              <a:lnSpc>
                <a:spcPct val="150000"/>
              </a:lnSpc>
              <a:spcBef>
                <a:spcPct val="0"/>
              </a:spcBef>
            </a:pPr>
            <a:r>
              <a:rPr lang="en-US" altLang="zh-CN" sz="2400" dirty="0">
                <a:sym typeface="+mn-ea"/>
              </a:rPr>
              <a:t>2</a:t>
            </a:r>
            <a:r>
              <a:rPr lang="zh-CN" altLang="zh-CN" sz="2400" dirty="0">
                <a:sym typeface="+mn-ea"/>
              </a:rPr>
              <a:t>）阻塞标签</a:t>
            </a:r>
            <a:r>
              <a:rPr lang="en-US" altLang="zh-CN" sz="2400" dirty="0">
                <a:sym typeface="+mn-ea"/>
              </a:rPr>
              <a:t>(Blocker Tag)</a:t>
            </a:r>
            <a:endParaRPr lang="zh-CN" altLang="zh-CN" sz="2400" dirty="0"/>
          </a:p>
          <a:p>
            <a:pPr marL="714375">
              <a:lnSpc>
                <a:spcPct val="150000"/>
              </a:lnSpc>
              <a:spcBef>
                <a:spcPct val="0"/>
              </a:spcBef>
            </a:pPr>
            <a:r>
              <a:rPr lang="en-US" altLang="zh-CN" sz="2400" dirty="0">
                <a:sym typeface="+mn-ea"/>
              </a:rPr>
              <a:t>3</a:t>
            </a:r>
            <a:r>
              <a:rPr lang="zh-CN" altLang="zh-CN" sz="2400" dirty="0">
                <a:sym typeface="+mn-ea"/>
              </a:rPr>
              <a:t>）法拉</a:t>
            </a:r>
            <a:r>
              <a:rPr lang="zh-CN" altLang="zh-CN" sz="2400" dirty="0" smtClean="0">
                <a:sym typeface="+mn-ea"/>
              </a:rPr>
              <a:t>第</a:t>
            </a:r>
            <a:r>
              <a:rPr lang="zh-CN" altLang="en-US" sz="2400" dirty="0" smtClean="0">
                <a:sym typeface="+mn-ea"/>
              </a:rPr>
              <a:t>罩法</a:t>
            </a:r>
            <a:r>
              <a:rPr lang="en-US" altLang="zh-CN" sz="2400" dirty="0" smtClean="0">
                <a:sym typeface="+mn-ea"/>
              </a:rPr>
              <a:t>(</a:t>
            </a:r>
            <a:r>
              <a:rPr lang="en-US" altLang="zh-CN" sz="2400" dirty="0">
                <a:sym typeface="+mn-ea"/>
              </a:rPr>
              <a:t>Faraday cage)</a:t>
            </a:r>
          </a:p>
          <a:p>
            <a:pPr marL="357188" indent="-357188" algn="just">
              <a:lnSpc>
                <a:spcPct val="150000"/>
              </a:lnSpc>
              <a:spcBef>
                <a:spcPct val="0"/>
              </a:spcBef>
              <a:buFont typeface="Arial" panose="020B0604020202020204" pitchFamily="34" charset="0"/>
              <a:buChar char="•"/>
            </a:pPr>
            <a:r>
              <a:rPr lang="zh-CN" altLang="en-US" sz="2000" dirty="0"/>
              <a:t>也称静电屏蔽法。</a:t>
            </a:r>
            <a:endParaRPr lang="en-US" altLang="zh-CN" sz="2000" dirty="0"/>
          </a:p>
          <a:p>
            <a:pPr marL="357188" indent="-357188" algn="just">
              <a:lnSpc>
                <a:spcPct val="150000"/>
              </a:lnSpc>
              <a:spcBef>
                <a:spcPct val="0"/>
              </a:spcBef>
              <a:buFont typeface="Arial" panose="020B0604020202020204" pitchFamily="34" charset="0"/>
              <a:buChar char="•"/>
            </a:pPr>
            <a:r>
              <a:rPr lang="zh-CN" altLang="en-US" sz="2000" dirty="0"/>
              <a:t>由于无线电波可被传导材料做成的电容屏蔽，将贴有</a:t>
            </a:r>
            <a:r>
              <a:rPr lang="en-US" altLang="zh-CN" sz="2000" dirty="0"/>
              <a:t>RFID</a:t>
            </a:r>
            <a:r>
              <a:rPr lang="zh-CN" altLang="en-US" sz="2000" dirty="0"/>
              <a:t>标签的商品放入由</a:t>
            </a:r>
            <a:r>
              <a:rPr lang="zh-CN" altLang="en-US" sz="2000" dirty="0">
                <a:solidFill>
                  <a:srgbClr val="FF0000"/>
                </a:solidFill>
              </a:rPr>
              <a:t>金属网罩</a:t>
            </a:r>
            <a:r>
              <a:rPr lang="zh-CN" altLang="en-US" sz="2000" dirty="0"/>
              <a:t>或</a:t>
            </a:r>
            <a:r>
              <a:rPr lang="zh-CN" altLang="en-US" sz="2000" dirty="0">
                <a:solidFill>
                  <a:srgbClr val="FF0000"/>
                </a:solidFill>
              </a:rPr>
              <a:t>金属箔片</a:t>
            </a:r>
            <a:r>
              <a:rPr lang="zh-CN" altLang="en-US" sz="2000" dirty="0"/>
              <a:t>组成的容器中，从而</a:t>
            </a:r>
            <a:r>
              <a:rPr lang="zh-CN" altLang="en-US" sz="2000" dirty="0">
                <a:solidFill>
                  <a:srgbClr val="FF0000"/>
                </a:solidFill>
              </a:rPr>
              <a:t>阻止</a:t>
            </a:r>
            <a:r>
              <a:rPr lang="zh-CN" altLang="en-US" sz="2000" dirty="0"/>
              <a:t>标签和读写器通信。</a:t>
            </a:r>
            <a:endParaRPr lang="en-US" altLang="zh-CN" sz="2000" dirty="0"/>
          </a:p>
          <a:p>
            <a:pPr marL="357188" indent="-357188" algn="just">
              <a:lnSpc>
                <a:spcPct val="150000"/>
              </a:lnSpc>
              <a:spcBef>
                <a:spcPct val="0"/>
              </a:spcBef>
              <a:buFont typeface="Arial" panose="020B0604020202020204" pitchFamily="34" charset="0"/>
              <a:buChar char="•"/>
            </a:pPr>
            <a:r>
              <a:rPr lang="zh-CN" altLang="en-US" sz="2000" dirty="0"/>
              <a:t>由于每件商品都需要使用一个网罩，提高了成本。</a:t>
            </a:r>
            <a:endParaRPr lang="zh-CN" altLang="zh-CN" sz="2000" dirty="0"/>
          </a:p>
        </p:txBody>
      </p:sp>
    </p:spTree>
    <p:extLst>
      <p:ext uri="{BB962C8B-B14F-4D97-AF65-F5344CB8AC3E}">
        <p14:creationId xmlns:p14="http://schemas.microsoft.com/office/powerpoint/2010/main" val="364525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安全技术</a:t>
            </a:r>
          </a:p>
        </p:txBody>
      </p:sp>
      <p:sp>
        <p:nvSpPr>
          <p:cNvPr id="3" name="矩形 2">
            <a:extLst>
              <a:ext uri="{FF2B5EF4-FFF2-40B4-BE49-F238E27FC236}">
                <a16:creationId xmlns:a16="http://schemas.microsoft.com/office/drawing/2014/main" xmlns="" id="{5DEEF7BA-CDE0-4D2B-BC7E-D1A868C4E219}"/>
              </a:ext>
            </a:extLst>
          </p:cNvPr>
          <p:cNvSpPr/>
          <p:nvPr/>
        </p:nvSpPr>
        <p:spPr>
          <a:xfrm>
            <a:off x="1115121" y="1525732"/>
            <a:ext cx="7147933" cy="4656275"/>
          </a:xfrm>
          <a:prstGeom prst="rect">
            <a:avLst/>
          </a:prstGeom>
        </p:spPr>
        <p:txBody>
          <a:bodyPr wrap="square">
            <a:spAutoFit/>
          </a:bodyPr>
          <a:lstStyle/>
          <a:p>
            <a:pPr lvl="0">
              <a:lnSpc>
                <a:spcPct val="150000"/>
              </a:lnSpc>
              <a:spcBef>
                <a:spcPct val="0"/>
              </a:spcBef>
            </a:pPr>
            <a:r>
              <a:rPr lang="en-US" altLang="zh-CN" sz="2400" dirty="0">
                <a:solidFill>
                  <a:srgbClr val="7030A0"/>
                </a:solidFill>
                <a:sym typeface="+mn-ea"/>
              </a:rPr>
              <a:t>RFID</a:t>
            </a:r>
            <a:r>
              <a:rPr lang="zh-CN" altLang="en-US" sz="2400" dirty="0">
                <a:solidFill>
                  <a:srgbClr val="7030A0"/>
                </a:solidFill>
                <a:sym typeface="+mn-ea"/>
              </a:rPr>
              <a:t>标签技术</a:t>
            </a:r>
            <a:r>
              <a:rPr lang="zh-CN" altLang="en-US" sz="2400" dirty="0">
                <a:sym typeface="+mn-ea"/>
              </a:rPr>
              <a:t>：</a:t>
            </a:r>
            <a:endParaRPr lang="en-US" altLang="zh-CN" sz="2400" dirty="0">
              <a:sym typeface="+mn-ea"/>
            </a:endParaRPr>
          </a:p>
          <a:p>
            <a:pPr marL="714375" lvl="0">
              <a:lnSpc>
                <a:spcPct val="150000"/>
              </a:lnSpc>
              <a:spcBef>
                <a:spcPct val="0"/>
              </a:spcBef>
            </a:pPr>
            <a:r>
              <a:rPr lang="en-US" altLang="zh-CN" sz="2400" dirty="0">
                <a:sym typeface="+mn-ea"/>
              </a:rPr>
              <a:t>1</a:t>
            </a:r>
            <a:r>
              <a:rPr lang="zh-CN" altLang="zh-CN" sz="2400" dirty="0">
                <a:sym typeface="+mn-ea"/>
              </a:rPr>
              <a:t>）封杀标签法</a:t>
            </a:r>
            <a:r>
              <a:rPr lang="en-US" altLang="zh-CN" sz="2400" dirty="0">
                <a:sym typeface="+mn-ea"/>
              </a:rPr>
              <a:t>(Kill tag)</a:t>
            </a:r>
            <a:endParaRPr lang="en-US" altLang="zh-CN" sz="2400" dirty="0"/>
          </a:p>
          <a:p>
            <a:pPr marL="714375" lvl="0">
              <a:lnSpc>
                <a:spcPct val="150000"/>
              </a:lnSpc>
              <a:spcBef>
                <a:spcPct val="0"/>
              </a:spcBef>
            </a:pPr>
            <a:r>
              <a:rPr lang="en-US" altLang="zh-CN" sz="2400" dirty="0">
                <a:sym typeface="+mn-ea"/>
              </a:rPr>
              <a:t>2</a:t>
            </a:r>
            <a:r>
              <a:rPr lang="zh-CN" altLang="zh-CN" sz="2400" dirty="0">
                <a:sym typeface="+mn-ea"/>
              </a:rPr>
              <a:t>）阻塞标签</a:t>
            </a:r>
            <a:r>
              <a:rPr lang="en-US" altLang="zh-CN" sz="2400" dirty="0">
                <a:sym typeface="+mn-ea"/>
              </a:rPr>
              <a:t>(Blocker Tag)</a:t>
            </a:r>
            <a:endParaRPr lang="zh-CN" altLang="zh-CN" sz="2400" dirty="0"/>
          </a:p>
          <a:p>
            <a:pPr marL="714375">
              <a:lnSpc>
                <a:spcPct val="150000"/>
              </a:lnSpc>
              <a:spcBef>
                <a:spcPct val="0"/>
              </a:spcBef>
            </a:pPr>
            <a:r>
              <a:rPr lang="en-US" altLang="zh-CN" sz="2400" dirty="0">
                <a:sym typeface="+mn-ea"/>
              </a:rPr>
              <a:t>3</a:t>
            </a:r>
            <a:r>
              <a:rPr lang="zh-CN" altLang="zh-CN" sz="2400" dirty="0">
                <a:sym typeface="+mn-ea"/>
              </a:rPr>
              <a:t>）法拉第罩法</a:t>
            </a:r>
            <a:r>
              <a:rPr lang="en-US" altLang="zh-CN" sz="2400" dirty="0">
                <a:sym typeface="+mn-ea"/>
              </a:rPr>
              <a:t>(Faraday cage)</a:t>
            </a:r>
            <a:endParaRPr lang="zh-CN" altLang="zh-CN" sz="2400" dirty="0"/>
          </a:p>
          <a:p>
            <a:pPr marL="714375">
              <a:lnSpc>
                <a:spcPct val="150000"/>
              </a:lnSpc>
              <a:spcBef>
                <a:spcPct val="0"/>
              </a:spcBef>
            </a:pPr>
            <a:r>
              <a:rPr lang="en-US" altLang="zh-CN" sz="2400" dirty="0">
                <a:sym typeface="+mn-ea"/>
              </a:rPr>
              <a:t>4</a:t>
            </a:r>
            <a:r>
              <a:rPr lang="zh-CN" altLang="zh-CN" sz="2400" dirty="0">
                <a:sym typeface="+mn-ea"/>
              </a:rPr>
              <a:t>）主动干扰法</a:t>
            </a:r>
            <a:r>
              <a:rPr lang="en-US" altLang="zh-CN" sz="2400" dirty="0">
                <a:sym typeface="+mn-ea"/>
              </a:rPr>
              <a:t>(Active Interference)</a:t>
            </a:r>
          </a:p>
          <a:p>
            <a:pPr marL="357188" lvl="0" indent="-357188">
              <a:lnSpc>
                <a:spcPct val="150000"/>
              </a:lnSpc>
              <a:spcBef>
                <a:spcPct val="0"/>
              </a:spcBef>
              <a:buFont typeface="Arial" panose="020B0604020202020204" pitchFamily="34" charset="0"/>
              <a:buChar char="•"/>
            </a:pPr>
            <a:r>
              <a:rPr lang="zh-CN" altLang="en-US" sz="2000" dirty="0"/>
              <a:t>标签用户通过一个设备</a:t>
            </a:r>
            <a:r>
              <a:rPr lang="zh-CN" altLang="en-US" sz="2000" dirty="0">
                <a:solidFill>
                  <a:srgbClr val="FF0000"/>
                </a:solidFill>
              </a:rPr>
              <a:t>主动</a:t>
            </a:r>
            <a:r>
              <a:rPr lang="zh-CN" altLang="en-US" sz="2000" dirty="0"/>
              <a:t>广播无线电信号，用于阻止或破坏附近的</a:t>
            </a:r>
            <a:r>
              <a:rPr lang="en-US" altLang="zh-CN" sz="2000" dirty="0"/>
              <a:t>RFID</a:t>
            </a:r>
            <a:r>
              <a:rPr lang="zh-CN" altLang="en-US" sz="2000" dirty="0"/>
              <a:t>读写器操作。</a:t>
            </a:r>
            <a:endParaRPr lang="en-US" altLang="zh-CN" sz="2000" dirty="0"/>
          </a:p>
          <a:p>
            <a:pPr marL="357188" lvl="0" indent="-357188">
              <a:lnSpc>
                <a:spcPct val="150000"/>
              </a:lnSpc>
              <a:spcBef>
                <a:spcPct val="0"/>
              </a:spcBef>
              <a:buFont typeface="Arial" panose="020B0604020202020204" pitchFamily="34" charset="0"/>
              <a:buChar char="•"/>
            </a:pPr>
            <a:r>
              <a:rPr lang="zh-CN" altLang="en-US" sz="2000" dirty="0"/>
              <a:t>但该方法可能</a:t>
            </a:r>
            <a:r>
              <a:rPr lang="zh-CN" altLang="en-US" sz="2000" dirty="0">
                <a:solidFill>
                  <a:srgbClr val="FF0000"/>
                </a:solidFill>
              </a:rPr>
              <a:t>干扰</a:t>
            </a:r>
            <a:r>
              <a:rPr lang="zh-CN" altLang="en-US" sz="2000" dirty="0"/>
              <a:t>附近其他合法的</a:t>
            </a:r>
            <a:r>
              <a:rPr lang="en-US" altLang="zh-CN" sz="2000" dirty="0"/>
              <a:t>RFID</a:t>
            </a:r>
            <a:r>
              <a:rPr lang="zh-CN" altLang="en-US" sz="2000" dirty="0"/>
              <a:t>系统，甚至</a:t>
            </a:r>
            <a:r>
              <a:rPr lang="zh-CN" altLang="en-US" sz="2000" dirty="0">
                <a:solidFill>
                  <a:srgbClr val="FF0000"/>
                </a:solidFill>
              </a:rPr>
              <a:t>阻塞</a:t>
            </a:r>
            <a:r>
              <a:rPr lang="zh-CN" altLang="en-US" sz="2000" dirty="0"/>
              <a:t>附近其他无线电信号系统。</a:t>
            </a:r>
            <a:endParaRPr lang="zh-CN" altLang="zh-CN" sz="2000" dirty="0"/>
          </a:p>
        </p:txBody>
      </p:sp>
    </p:spTree>
    <p:extLst>
      <p:ext uri="{BB962C8B-B14F-4D97-AF65-F5344CB8AC3E}">
        <p14:creationId xmlns:p14="http://schemas.microsoft.com/office/powerpoint/2010/main" val="220160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安全技术</a:t>
            </a:r>
          </a:p>
        </p:txBody>
      </p:sp>
      <p:sp>
        <p:nvSpPr>
          <p:cNvPr id="3" name="矩形 2">
            <a:extLst>
              <a:ext uri="{FF2B5EF4-FFF2-40B4-BE49-F238E27FC236}">
                <a16:creationId xmlns:a16="http://schemas.microsoft.com/office/drawing/2014/main" xmlns="" id="{5DEEF7BA-CDE0-4D2B-BC7E-D1A868C4E219}"/>
              </a:ext>
            </a:extLst>
          </p:cNvPr>
          <p:cNvSpPr/>
          <p:nvPr/>
        </p:nvSpPr>
        <p:spPr>
          <a:xfrm>
            <a:off x="1115121" y="1525732"/>
            <a:ext cx="7147933" cy="5015091"/>
          </a:xfrm>
          <a:prstGeom prst="rect">
            <a:avLst/>
          </a:prstGeom>
        </p:spPr>
        <p:txBody>
          <a:bodyPr wrap="square">
            <a:spAutoFit/>
          </a:bodyPr>
          <a:lstStyle/>
          <a:p>
            <a:pPr lvl="0">
              <a:lnSpc>
                <a:spcPct val="150000"/>
              </a:lnSpc>
              <a:spcBef>
                <a:spcPct val="0"/>
              </a:spcBef>
            </a:pPr>
            <a:r>
              <a:rPr lang="en-US" altLang="zh-CN" sz="2400" dirty="0">
                <a:solidFill>
                  <a:srgbClr val="7030A0"/>
                </a:solidFill>
                <a:sym typeface="+mn-ea"/>
              </a:rPr>
              <a:t>RFID</a:t>
            </a:r>
            <a:r>
              <a:rPr lang="zh-CN" altLang="en-US" sz="2400" dirty="0">
                <a:solidFill>
                  <a:srgbClr val="7030A0"/>
                </a:solidFill>
                <a:sym typeface="+mn-ea"/>
              </a:rPr>
              <a:t>标签技术</a:t>
            </a:r>
            <a:r>
              <a:rPr lang="zh-CN" altLang="en-US" sz="2400" dirty="0">
                <a:sym typeface="+mn-ea"/>
              </a:rPr>
              <a:t>：</a:t>
            </a:r>
            <a:endParaRPr lang="en-US" altLang="zh-CN" sz="2400" dirty="0">
              <a:sym typeface="+mn-ea"/>
            </a:endParaRPr>
          </a:p>
          <a:p>
            <a:pPr marL="714375" lvl="0">
              <a:lnSpc>
                <a:spcPct val="150000"/>
              </a:lnSpc>
              <a:spcBef>
                <a:spcPct val="0"/>
              </a:spcBef>
            </a:pPr>
            <a:r>
              <a:rPr lang="en-US" altLang="zh-CN" sz="2400" dirty="0">
                <a:sym typeface="+mn-ea"/>
              </a:rPr>
              <a:t>1</a:t>
            </a:r>
            <a:r>
              <a:rPr lang="zh-CN" altLang="zh-CN" sz="2400" dirty="0">
                <a:sym typeface="+mn-ea"/>
              </a:rPr>
              <a:t>）封杀标签法</a:t>
            </a:r>
            <a:r>
              <a:rPr lang="en-US" altLang="zh-CN" sz="2400" dirty="0">
                <a:sym typeface="+mn-ea"/>
              </a:rPr>
              <a:t>(Kill tag)</a:t>
            </a:r>
            <a:endParaRPr lang="en-US" altLang="zh-CN" sz="2400" dirty="0"/>
          </a:p>
          <a:p>
            <a:pPr marL="714375" lvl="0">
              <a:lnSpc>
                <a:spcPct val="150000"/>
              </a:lnSpc>
              <a:spcBef>
                <a:spcPct val="0"/>
              </a:spcBef>
            </a:pPr>
            <a:r>
              <a:rPr lang="en-US" altLang="zh-CN" sz="2400" dirty="0">
                <a:sym typeface="+mn-ea"/>
              </a:rPr>
              <a:t>2</a:t>
            </a:r>
            <a:r>
              <a:rPr lang="zh-CN" altLang="zh-CN" sz="2400" dirty="0">
                <a:sym typeface="+mn-ea"/>
              </a:rPr>
              <a:t>）阻塞标签</a:t>
            </a:r>
            <a:r>
              <a:rPr lang="en-US" altLang="zh-CN" sz="2400" dirty="0">
                <a:sym typeface="+mn-ea"/>
              </a:rPr>
              <a:t>(Blocker Tag)</a:t>
            </a:r>
            <a:endParaRPr lang="zh-CN" altLang="zh-CN" sz="2400" dirty="0"/>
          </a:p>
          <a:p>
            <a:pPr marL="714375">
              <a:lnSpc>
                <a:spcPct val="150000"/>
              </a:lnSpc>
              <a:spcBef>
                <a:spcPct val="0"/>
              </a:spcBef>
            </a:pPr>
            <a:r>
              <a:rPr lang="en-US" altLang="zh-CN" sz="2400" dirty="0">
                <a:sym typeface="+mn-ea"/>
              </a:rPr>
              <a:t>3</a:t>
            </a:r>
            <a:r>
              <a:rPr lang="zh-CN" altLang="zh-CN" sz="2400" dirty="0">
                <a:sym typeface="+mn-ea"/>
              </a:rPr>
              <a:t>）法拉第罩法</a:t>
            </a:r>
            <a:r>
              <a:rPr lang="en-US" altLang="zh-CN" sz="2400" dirty="0">
                <a:sym typeface="+mn-ea"/>
              </a:rPr>
              <a:t>(Faraday cage)</a:t>
            </a:r>
            <a:endParaRPr lang="zh-CN" altLang="zh-CN" sz="2400" dirty="0"/>
          </a:p>
          <a:p>
            <a:pPr marL="714375">
              <a:lnSpc>
                <a:spcPct val="150000"/>
              </a:lnSpc>
              <a:spcBef>
                <a:spcPct val="0"/>
              </a:spcBef>
            </a:pPr>
            <a:r>
              <a:rPr lang="en-US" altLang="zh-CN" sz="2400" dirty="0">
                <a:sym typeface="+mn-ea"/>
              </a:rPr>
              <a:t>4</a:t>
            </a:r>
            <a:r>
              <a:rPr lang="zh-CN" altLang="zh-CN" sz="2400" dirty="0">
                <a:sym typeface="+mn-ea"/>
              </a:rPr>
              <a:t>）主动干扰法</a:t>
            </a:r>
            <a:r>
              <a:rPr lang="en-US" altLang="zh-CN" sz="2400" dirty="0">
                <a:sym typeface="+mn-ea"/>
              </a:rPr>
              <a:t>(Active Interference)</a:t>
            </a:r>
          </a:p>
          <a:p>
            <a:pPr marL="714375" lvl="0">
              <a:lnSpc>
                <a:spcPct val="150000"/>
              </a:lnSpc>
              <a:spcBef>
                <a:spcPct val="0"/>
              </a:spcBef>
            </a:pPr>
            <a:r>
              <a:rPr lang="en-US" altLang="zh-CN" sz="2400" dirty="0">
                <a:sym typeface="+mn-ea"/>
              </a:rPr>
              <a:t>5</a:t>
            </a:r>
            <a:r>
              <a:rPr lang="zh-CN" altLang="zh-CN" sz="2400" dirty="0">
                <a:sym typeface="+mn-ea"/>
              </a:rPr>
              <a:t>）裁剪标签法</a:t>
            </a:r>
            <a:r>
              <a:rPr lang="en-US" altLang="zh-CN" sz="2400" dirty="0">
                <a:sym typeface="+mn-ea"/>
              </a:rPr>
              <a:t>(</a:t>
            </a:r>
            <a:r>
              <a:rPr lang="en-US" altLang="zh-CN" sz="2400" dirty="0" err="1">
                <a:sym typeface="+mn-ea"/>
              </a:rPr>
              <a:t>Sclipped</a:t>
            </a:r>
            <a:r>
              <a:rPr lang="en-US" altLang="zh-CN" sz="2400" dirty="0">
                <a:sym typeface="+mn-ea"/>
              </a:rPr>
              <a:t> tag)</a:t>
            </a:r>
            <a:endParaRPr lang="zh-CN" altLang="zh-CN" sz="2400" dirty="0"/>
          </a:p>
          <a:p>
            <a:pPr marL="714375" lvl="0">
              <a:lnSpc>
                <a:spcPct val="150000"/>
              </a:lnSpc>
              <a:spcBef>
                <a:spcPct val="0"/>
              </a:spcBef>
            </a:pPr>
            <a:r>
              <a:rPr lang="en-US" altLang="zh-CN" sz="2400" dirty="0">
                <a:sym typeface="+mn-ea"/>
              </a:rPr>
              <a:t>6</a:t>
            </a:r>
            <a:r>
              <a:rPr lang="zh-CN" altLang="zh-CN" sz="2400" dirty="0">
                <a:sym typeface="+mn-ea"/>
              </a:rPr>
              <a:t>）夹子标签</a:t>
            </a:r>
            <a:r>
              <a:rPr lang="en-US" altLang="zh-CN" sz="2400" dirty="0">
                <a:sym typeface="+mn-ea"/>
              </a:rPr>
              <a:t>(Clipped Tag)</a:t>
            </a:r>
            <a:endParaRPr lang="zh-CN" altLang="zh-CN" sz="2400" dirty="0"/>
          </a:p>
          <a:p>
            <a:pPr marL="714375" lvl="0">
              <a:lnSpc>
                <a:spcPct val="150000"/>
              </a:lnSpc>
              <a:spcBef>
                <a:spcPct val="0"/>
              </a:spcBef>
            </a:pPr>
            <a:r>
              <a:rPr lang="en-US" altLang="zh-CN" sz="2400" dirty="0">
                <a:sym typeface="+mn-ea"/>
              </a:rPr>
              <a:t>7</a:t>
            </a:r>
            <a:r>
              <a:rPr lang="zh-CN" altLang="zh-CN" sz="2400" dirty="0">
                <a:sym typeface="+mn-ea"/>
              </a:rPr>
              <a:t>）假名标签</a:t>
            </a:r>
            <a:r>
              <a:rPr lang="en-US" altLang="zh-CN" sz="2400" dirty="0">
                <a:sym typeface="+mn-ea"/>
              </a:rPr>
              <a:t>(Tag Pseudonyms)</a:t>
            </a:r>
            <a:endParaRPr lang="zh-CN" altLang="zh-CN" sz="2400" dirty="0"/>
          </a:p>
          <a:p>
            <a:pPr marL="714375" lvl="0">
              <a:lnSpc>
                <a:spcPct val="150000"/>
              </a:lnSpc>
              <a:spcBef>
                <a:spcPct val="0"/>
              </a:spcBef>
            </a:pPr>
            <a:r>
              <a:rPr lang="en-US" altLang="zh-CN" sz="2400" dirty="0">
                <a:sym typeface="+mn-ea"/>
              </a:rPr>
              <a:t>8</a:t>
            </a:r>
            <a:r>
              <a:rPr lang="zh-CN" altLang="zh-CN" sz="2400" dirty="0">
                <a:sym typeface="+mn-ea"/>
              </a:rPr>
              <a:t>）天线能量分析</a:t>
            </a:r>
            <a:r>
              <a:rPr lang="en-US" altLang="zh-CN" sz="2400" dirty="0">
                <a:sym typeface="+mn-ea"/>
              </a:rPr>
              <a:t>(Antenna-Energy Analysis)</a:t>
            </a:r>
            <a:endParaRPr lang="zh-CN" altLang="zh-CN" sz="2400" dirty="0"/>
          </a:p>
        </p:txBody>
      </p:sp>
    </p:spTree>
    <p:extLst>
      <p:ext uri="{BB962C8B-B14F-4D97-AF65-F5344CB8AC3E}">
        <p14:creationId xmlns:p14="http://schemas.microsoft.com/office/powerpoint/2010/main" val="3508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 calcmode="lin" valueType="num">
                                      <p:cBhvr additive="base">
                                        <p:cTn id="2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访问控制</a:t>
            </a:r>
          </a:p>
        </p:txBody>
      </p:sp>
      <p:sp>
        <p:nvSpPr>
          <p:cNvPr id="7" name="矩形 6">
            <a:extLst>
              <a:ext uri="{FF2B5EF4-FFF2-40B4-BE49-F238E27FC236}">
                <a16:creationId xmlns:a16="http://schemas.microsoft.com/office/drawing/2014/main" xmlns="" id="{CCFB1C27-3E9C-4ADF-9D34-287D9CE4B209}"/>
              </a:ext>
            </a:extLst>
          </p:cNvPr>
          <p:cNvSpPr/>
          <p:nvPr/>
        </p:nvSpPr>
        <p:spPr>
          <a:xfrm>
            <a:off x="1115121" y="1525732"/>
            <a:ext cx="7147933" cy="5021055"/>
          </a:xfrm>
          <a:prstGeom prst="rect">
            <a:avLst/>
          </a:prstGeom>
        </p:spPr>
        <p:txBody>
          <a:bodyPr wrap="square">
            <a:spAutoFit/>
          </a:bodyPr>
          <a:lstStyle/>
          <a:p>
            <a:pPr marL="357188" lvl="0" indent="-357188">
              <a:lnSpc>
                <a:spcPct val="150000"/>
              </a:lnSpc>
              <a:spcBef>
                <a:spcPct val="0"/>
              </a:spcBef>
              <a:buFont typeface="Arial" panose="020B0604020202020204" pitchFamily="34" charset="0"/>
              <a:buChar char="•"/>
            </a:pPr>
            <a:r>
              <a:rPr lang="zh-CN" altLang="en-US" sz="2400" dirty="0"/>
              <a:t>为了防止</a:t>
            </a:r>
            <a:r>
              <a:rPr lang="en-US" altLang="zh-CN" sz="2400" dirty="0"/>
              <a:t>RFID</a:t>
            </a:r>
            <a:r>
              <a:rPr lang="zh-CN" altLang="en-US" sz="2400" dirty="0"/>
              <a:t>电子标签内容的泄露，保证仅有授权实体才可以读取和处理相关标签上的信息，必须建立相应的访问控制机制。</a:t>
            </a:r>
            <a:endParaRPr lang="en-US" altLang="zh-CN" sz="2400" dirty="0"/>
          </a:p>
          <a:p>
            <a:pPr marL="357188" lvl="0" indent="-357188">
              <a:lnSpc>
                <a:spcPct val="150000"/>
              </a:lnSpc>
              <a:spcBef>
                <a:spcPct val="0"/>
              </a:spcBef>
              <a:buFont typeface="Arial" panose="020B0604020202020204" pitchFamily="34" charset="0"/>
              <a:buChar char="•"/>
            </a:pPr>
            <a:r>
              <a:rPr lang="en-US" altLang="zh-CN" sz="2400" dirty="0"/>
              <a:t>RFID</a:t>
            </a:r>
            <a:r>
              <a:rPr lang="zh-CN" altLang="en-US" sz="2400" dirty="0"/>
              <a:t>系统安全方案必须考虑：</a:t>
            </a:r>
            <a:r>
              <a:rPr lang="en-US" altLang="zh-CN" sz="2400" dirty="0"/>
              <a:t>1. </a:t>
            </a:r>
            <a:r>
              <a:rPr lang="zh-CN" altLang="en-US" sz="2400" dirty="0"/>
              <a:t>电子标签计算资源有限；</a:t>
            </a:r>
            <a:r>
              <a:rPr lang="en-US" altLang="zh-CN" sz="2400" dirty="0"/>
              <a:t>2. RFID</a:t>
            </a:r>
            <a:r>
              <a:rPr lang="zh-CN" altLang="en-US" sz="2400" dirty="0"/>
              <a:t>系统常与其他网络或系统互联。</a:t>
            </a:r>
            <a:endParaRPr lang="en-US" altLang="zh-CN" sz="2400" dirty="0"/>
          </a:p>
          <a:p>
            <a:pPr marL="357188" lvl="0" indent="-357188">
              <a:lnSpc>
                <a:spcPct val="150000"/>
              </a:lnSpc>
              <a:spcBef>
                <a:spcPct val="0"/>
              </a:spcBef>
              <a:buFont typeface="Arial" panose="020B0604020202020204" pitchFamily="34" charset="0"/>
              <a:buChar char="•"/>
            </a:pPr>
            <a:r>
              <a:rPr lang="en-US" altLang="zh-CN" sz="2400" dirty="0" err="1"/>
              <a:t>Sarma</a:t>
            </a:r>
            <a:r>
              <a:rPr lang="zh-CN" altLang="en-US" sz="2400" dirty="0"/>
              <a:t>提出，对电子标签采用</a:t>
            </a:r>
            <a:r>
              <a:rPr lang="zh-CN" altLang="en-US" sz="2400" dirty="0">
                <a:solidFill>
                  <a:srgbClr val="FF0000"/>
                </a:solidFill>
              </a:rPr>
              <a:t>注销</a:t>
            </a:r>
            <a:r>
              <a:rPr lang="zh-CN" altLang="en-US" sz="2400" dirty="0"/>
              <a:t>的方法来实现访问控制，例如，在商场结算处。</a:t>
            </a:r>
            <a:endParaRPr lang="en-US" altLang="zh-CN" sz="2400" dirty="0"/>
          </a:p>
          <a:p>
            <a:pPr marL="357188" lvl="0" indent="-357188">
              <a:lnSpc>
                <a:spcPct val="150000"/>
              </a:lnSpc>
              <a:spcBef>
                <a:spcPct val="0"/>
              </a:spcBef>
              <a:buFont typeface="Arial" panose="020B0604020202020204" pitchFamily="34" charset="0"/>
              <a:buChar char="•"/>
            </a:pPr>
            <a:r>
              <a:rPr lang="zh-CN" altLang="en-US" sz="2400" dirty="0"/>
              <a:t>但这种方法使得</a:t>
            </a:r>
            <a:r>
              <a:rPr lang="en-US" altLang="zh-CN" sz="2400" dirty="0"/>
              <a:t>RFID</a:t>
            </a:r>
            <a:r>
              <a:rPr lang="zh-CN" altLang="en-US" sz="2400" dirty="0"/>
              <a:t>与条形码无异，无法充分发挥</a:t>
            </a:r>
            <a:r>
              <a:rPr lang="en-US" altLang="zh-CN" sz="2400" dirty="0"/>
              <a:t>RFID</a:t>
            </a:r>
            <a:r>
              <a:rPr lang="zh-CN" altLang="en-US" sz="2400" dirty="0"/>
              <a:t>的优势。</a:t>
            </a:r>
            <a:endParaRPr lang="zh-CN" altLang="zh-CN" sz="2400" dirty="0"/>
          </a:p>
        </p:txBody>
      </p:sp>
    </p:spTree>
    <p:extLst>
      <p:ext uri="{BB962C8B-B14F-4D97-AF65-F5344CB8AC3E}">
        <p14:creationId xmlns:p14="http://schemas.microsoft.com/office/powerpoint/2010/main" val="1195809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访问控制</a:t>
            </a:r>
          </a:p>
        </p:txBody>
      </p:sp>
      <p:sp>
        <p:nvSpPr>
          <p:cNvPr id="7" name="矩形 6">
            <a:extLst>
              <a:ext uri="{FF2B5EF4-FFF2-40B4-BE49-F238E27FC236}">
                <a16:creationId xmlns:a16="http://schemas.microsoft.com/office/drawing/2014/main" xmlns="" id="{AA33D087-7AED-4648-BD85-AE2D1B6BE1D9}"/>
              </a:ext>
            </a:extLst>
          </p:cNvPr>
          <p:cNvSpPr/>
          <p:nvPr/>
        </p:nvSpPr>
        <p:spPr>
          <a:xfrm>
            <a:off x="394706" y="1913044"/>
            <a:ext cx="8492816" cy="4461093"/>
          </a:xfrm>
          <a:prstGeom prst="rect">
            <a:avLst/>
          </a:prstGeom>
        </p:spPr>
        <p:txBody>
          <a:bodyPr wrap="square">
            <a:spAutoFit/>
          </a:bodyPr>
          <a:lstStyle/>
          <a:p>
            <a:pPr marL="357188" lvl="0" indent="-357188">
              <a:lnSpc>
                <a:spcPct val="150000"/>
              </a:lnSpc>
              <a:spcBef>
                <a:spcPct val="0"/>
              </a:spcBef>
              <a:buFont typeface="Arial" panose="020B0604020202020204" pitchFamily="34" charset="0"/>
              <a:buChar char="•"/>
            </a:pPr>
            <a:r>
              <a:rPr lang="en-US" altLang="zh-CN" sz="2400" dirty="0" err="1"/>
              <a:t>Juels</a:t>
            </a:r>
            <a:r>
              <a:rPr lang="zh-CN" altLang="en-US" sz="2400" dirty="0"/>
              <a:t>等提出，通过引入</a:t>
            </a:r>
            <a:r>
              <a:rPr lang="en-US" altLang="zh-CN" sz="2400" dirty="0"/>
              <a:t>RFID</a:t>
            </a:r>
            <a:r>
              <a:rPr lang="zh-CN" altLang="en-US" sz="2400" dirty="0">
                <a:solidFill>
                  <a:srgbClr val="FF0000"/>
                </a:solidFill>
              </a:rPr>
              <a:t>阻塞标签</a:t>
            </a:r>
            <a:r>
              <a:rPr lang="zh-CN" altLang="en-US" sz="2400" dirty="0"/>
              <a:t>来解决消费者隐私性保护问题。</a:t>
            </a:r>
            <a:endParaRPr lang="en-US" altLang="zh-CN" sz="2400" dirty="0"/>
          </a:p>
          <a:p>
            <a:pPr marL="357188" lvl="0" indent="-357188">
              <a:lnSpc>
                <a:spcPct val="150000"/>
              </a:lnSpc>
              <a:spcBef>
                <a:spcPct val="0"/>
              </a:spcBef>
              <a:buFont typeface="Arial" panose="020B0604020202020204" pitchFamily="34" charset="0"/>
              <a:buChar char="•"/>
            </a:pPr>
            <a:r>
              <a:rPr lang="zh-CN" altLang="en-US" sz="2400" dirty="0"/>
              <a:t>即使用</a:t>
            </a:r>
            <a:r>
              <a:rPr lang="zh-CN" altLang="en-US" sz="2400" dirty="0">
                <a:solidFill>
                  <a:srgbClr val="FF0000"/>
                </a:solidFill>
              </a:rPr>
              <a:t>标签隔离机制</a:t>
            </a:r>
            <a:r>
              <a:rPr lang="zh-CN" altLang="en-US" sz="2400" dirty="0"/>
              <a:t>来中断读写器与全部或指定标签的通信，这些标签隔离机制包括</a:t>
            </a:r>
            <a:r>
              <a:rPr lang="zh-CN" altLang="en-US" sz="2400" dirty="0">
                <a:solidFill>
                  <a:srgbClr val="FF0000"/>
                </a:solidFill>
              </a:rPr>
              <a:t>树遍历协议</a:t>
            </a:r>
            <a:r>
              <a:rPr lang="zh-CN" altLang="en-US" sz="2400" dirty="0"/>
              <a:t>和</a:t>
            </a:r>
            <a:r>
              <a:rPr lang="en-US" altLang="zh-CN" sz="2400" dirty="0">
                <a:solidFill>
                  <a:srgbClr val="FF0000"/>
                </a:solidFill>
              </a:rPr>
              <a:t>ALOHA</a:t>
            </a:r>
            <a:r>
              <a:rPr lang="zh-CN" altLang="en-US" sz="2400" dirty="0">
                <a:solidFill>
                  <a:srgbClr val="FF0000"/>
                </a:solidFill>
              </a:rPr>
              <a:t>协议</a:t>
            </a:r>
            <a:r>
              <a:rPr lang="zh-CN" altLang="en-US" sz="2400" dirty="0"/>
              <a:t>等。</a:t>
            </a:r>
            <a:endParaRPr lang="en-US" altLang="zh-CN" sz="2400" dirty="0"/>
          </a:p>
          <a:p>
            <a:pPr marL="357188" lvl="0" indent="-357188">
              <a:lnSpc>
                <a:spcPct val="150000"/>
              </a:lnSpc>
              <a:spcBef>
                <a:spcPct val="0"/>
              </a:spcBef>
              <a:buFont typeface="Arial" panose="020B0604020202020204" pitchFamily="34" charset="0"/>
              <a:buChar char="•"/>
            </a:pPr>
            <a:r>
              <a:rPr lang="zh-CN" altLang="en-US" sz="2400" dirty="0"/>
              <a:t>阻塞标签能够同时模拟多种标签，消费者可以使用阻塞标签</a:t>
            </a:r>
            <a:r>
              <a:rPr lang="zh-CN" altLang="en-US" sz="2400" dirty="0">
                <a:solidFill>
                  <a:srgbClr val="FF0000"/>
                </a:solidFill>
              </a:rPr>
              <a:t>有选择地</a:t>
            </a:r>
            <a:r>
              <a:rPr lang="zh-CN" altLang="en-US" sz="2400" dirty="0"/>
              <a:t>中断读写器与某些标签之间的无线通信，例如，中断特定厂商的产品或某个指定的标识符子集之间通信。</a:t>
            </a:r>
            <a:endParaRPr lang="en-US" altLang="zh-CN" sz="2400" dirty="0"/>
          </a:p>
          <a:p>
            <a:pPr marL="357188" lvl="0" indent="-357188">
              <a:lnSpc>
                <a:spcPct val="150000"/>
              </a:lnSpc>
              <a:spcBef>
                <a:spcPct val="0"/>
              </a:spcBef>
              <a:buFont typeface="Arial" panose="020B0604020202020204" pitchFamily="34" charset="0"/>
              <a:buChar char="•"/>
            </a:pPr>
            <a:r>
              <a:rPr lang="zh-CN" altLang="en-US" sz="2400" dirty="0"/>
              <a:t>但阻塞标签也有可能被攻击者</a:t>
            </a:r>
            <a:r>
              <a:rPr lang="zh-CN" altLang="en-US" sz="2400" dirty="0">
                <a:solidFill>
                  <a:srgbClr val="FF0000"/>
                </a:solidFill>
              </a:rPr>
              <a:t>滥用</a:t>
            </a:r>
            <a:r>
              <a:rPr lang="zh-CN" altLang="en-US" sz="2400" dirty="0"/>
              <a:t>来实施</a:t>
            </a:r>
            <a:r>
              <a:rPr lang="zh-CN" altLang="en-US" sz="2400" dirty="0">
                <a:solidFill>
                  <a:srgbClr val="FF0000"/>
                </a:solidFill>
              </a:rPr>
              <a:t>拒绝服务</a:t>
            </a:r>
            <a:r>
              <a:rPr lang="zh-CN" altLang="en-US" sz="2400" dirty="0"/>
              <a:t>攻击。</a:t>
            </a:r>
            <a:endParaRPr lang="zh-CN" altLang="zh-CN" sz="2400" dirty="0"/>
          </a:p>
        </p:txBody>
      </p:sp>
    </p:spTree>
    <p:extLst>
      <p:ext uri="{BB962C8B-B14F-4D97-AF65-F5344CB8AC3E}">
        <p14:creationId xmlns:p14="http://schemas.microsoft.com/office/powerpoint/2010/main" val="2864710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标签认证</a:t>
            </a:r>
          </a:p>
        </p:txBody>
      </p:sp>
      <p:sp>
        <p:nvSpPr>
          <p:cNvPr id="7" name="矩形 6">
            <a:extLst>
              <a:ext uri="{FF2B5EF4-FFF2-40B4-BE49-F238E27FC236}">
                <a16:creationId xmlns:a16="http://schemas.microsoft.com/office/drawing/2014/main" xmlns="" id="{AA33D087-7AED-4648-BD85-AE2D1B6BE1D9}"/>
              </a:ext>
            </a:extLst>
          </p:cNvPr>
          <p:cNvSpPr/>
          <p:nvPr/>
        </p:nvSpPr>
        <p:spPr>
          <a:xfrm>
            <a:off x="394706" y="1913044"/>
            <a:ext cx="8492816" cy="1691104"/>
          </a:xfrm>
          <a:prstGeom prst="rect">
            <a:avLst/>
          </a:prstGeom>
        </p:spPr>
        <p:txBody>
          <a:bodyPr wrap="square">
            <a:spAutoFit/>
          </a:bodyPr>
          <a:lstStyle/>
          <a:p>
            <a:pPr marL="357188" lvl="0" indent="-357188">
              <a:lnSpc>
                <a:spcPct val="150000"/>
              </a:lnSpc>
              <a:spcBef>
                <a:spcPct val="0"/>
              </a:spcBef>
              <a:buFont typeface="Arial" panose="020B0604020202020204" pitchFamily="34" charset="0"/>
              <a:buChar char="•"/>
            </a:pPr>
            <a:r>
              <a:rPr lang="zh-CN" altLang="en-US" sz="2400" dirty="0"/>
              <a:t>为防止电子标签的伪造和标签内容的滥用，必须在通信之前对电子标签的身份进行认证。</a:t>
            </a:r>
            <a:endParaRPr lang="en-US" altLang="zh-CN" sz="2400" dirty="0"/>
          </a:p>
          <a:p>
            <a:pPr marL="357188" lvl="0" indent="-357188">
              <a:lnSpc>
                <a:spcPct val="150000"/>
              </a:lnSpc>
              <a:spcBef>
                <a:spcPct val="0"/>
              </a:spcBef>
              <a:buFont typeface="Arial" panose="020B0604020202020204" pitchFamily="34" charset="0"/>
              <a:buChar char="•"/>
            </a:pPr>
            <a:r>
              <a:rPr lang="zh-CN" altLang="en-US" sz="2400" dirty="0"/>
              <a:t>典型方法有：基于</a:t>
            </a:r>
            <a:r>
              <a:rPr lang="en-US" altLang="zh-CN" sz="2400" dirty="0"/>
              <a:t>HASH</a:t>
            </a:r>
            <a:r>
              <a:rPr lang="zh-CN" altLang="en-US" sz="2400" dirty="0"/>
              <a:t>函数的标签认证、基于</a:t>
            </a:r>
            <a:r>
              <a:rPr lang="en-US" altLang="zh-CN" sz="2400" dirty="0"/>
              <a:t>AES</a:t>
            </a:r>
            <a:r>
              <a:rPr lang="zh-CN" altLang="en-US" sz="2400" dirty="0"/>
              <a:t>的认证等。</a:t>
            </a:r>
            <a:endParaRPr lang="zh-CN" altLang="zh-CN" sz="2400" dirty="0"/>
          </a:p>
        </p:txBody>
      </p:sp>
    </p:spTree>
    <p:extLst>
      <p:ext uri="{BB962C8B-B14F-4D97-AF65-F5344CB8AC3E}">
        <p14:creationId xmlns:p14="http://schemas.microsoft.com/office/powerpoint/2010/main" val="590078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消息加密</a:t>
            </a:r>
          </a:p>
        </p:txBody>
      </p:sp>
      <p:sp>
        <p:nvSpPr>
          <p:cNvPr id="7" name="矩形 6">
            <a:extLst>
              <a:ext uri="{FF2B5EF4-FFF2-40B4-BE49-F238E27FC236}">
                <a16:creationId xmlns:a16="http://schemas.microsoft.com/office/drawing/2014/main" xmlns="" id="{AA33D087-7AED-4648-BD85-AE2D1B6BE1D9}"/>
              </a:ext>
            </a:extLst>
          </p:cNvPr>
          <p:cNvSpPr/>
          <p:nvPr/>
        </p:nvSpPr>
        <p:spPr>
          <a:xfrm>
            <a:off x="394706" y="1913044"/>
            <a:ext cx="8492816" cy="1691104"/>
          </a:xfrm>
          <a:prstGeom prst="rect">
            <a:avLst/>
          </a:prstGeom>
        </p:spPr>
        <p:txBody>
          <a:bodyPr wrap="square">
            <a:spAutoFit/>
          </a:bodyPr>
          <a:lstStyle/>
          <a:p>
            <a:pPr marL="357188" lvl="0" indent="-357188">
              <a:lnSpc>
                <a:spcPct val="150000"/>
              </a:lnSpc>
              <a:spcBef>
                <a:spcPct val="0"/>
              </a:spcBef>
              <a:buFont typeface="Arial" panose="020B0604020202020204" pitchFamily="34" charset="0"/>
              <a:buChar char="•"/>
            </a:pPr>
            <a:r>
              <a:rPr lang="zh-CN" altLang="en-US" sz="2400" dirty="0"/>
              <a:t>由于现有的读写器和标签之间的无线通信在多数情况下是以明文方式进行的，未采用任何加密机制，因为攻击者能够获取并利用</a:t>
            </a:r>
            <a:r>
              <a:rPr lang="en-US" altLang="zh-CN" sz="2400" dirty="0"/>
              <a:t>RFID</a:t>
            </a:r>
            <a:r>
              <a:rPr lang="zh-CN" altLang="en-US" sz="2400" dirty="0"/>
              <a:t>电子标签上的内容。</a:t>
            </a:r>
            <a:endParaRPr lang="zh-CN" altLang="zh-CN" sz="2400" dirty="0"/>
          </a:p>
        </p:txBody>
      </p:sp>
    </p:spTree>
    <p:extLst>
      <p:ext uri="{BB962C8B-B14F-4D97-AF65-F5344CB8AC3E}">
        <p14:creationId xmlns:p14="http://schemas.microsoft.com/office/powerpoint/2010/main" val="213998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安全密码协议</a:t>
            </a:r>
          </a:p>
        </p:txBody>
      </p:sp>
      <p:sp>
        <p:nvSpPr>
          <p:cNvPr id="7" name="TextBox 3">
            <a:extLst>
              <a:ext uri="{FF2B5EF4-FFF2-40B4-BE49-F238E27FC236}">
                <a16:creationId xmlns:a16="http://schemas.microsoft.com/office/drawing/2014/main" xmlns="" id="{4317F879-6B0A-4C73-8E08-573129D5263E}"/>
              </a:ext>
            </a:extLst>
          </p:cNvPr>
          <p:cNvSpPr txBox="1"/>
          <p:nvPr/>
        </p:nvSpPr>
        <p:spPr>
          <a:xfrm>
            <a:off x="857250" y="1883540"/>
            <a:ext cx="7429500" cy="4524315"/>
          </a:xfrm>
          <a:prstGeom prst="rect">
            <a:avLst/>
          </a:prstGeom>
          <a:noFill/>
          <a:ln w="9525">
            <a:noFill/>
          </a:ln>
        </p:spPr>
        <p:txBody>
          <a:bodyPr>
            <a:spAutoFit/>
          </a:bodyPr>
          <a:lstStyle>
            <a:lvl1pPr marL="609600" indent="-609600" algn="l" rtl="0" eaLnBrk="0" fontAlgn="base" hangingPunct="0">
              <a:lnSpc>
                <a:spcPct val="120000"/>
              </a:lnSpc>
              <a:spcBef>
                <a:spcPct val="20000"/>
              </a:spcBef>
              <a:spcAft>
                <a:spcPct val="0"/>
              </a:spcAft>
              <a:buClr>
                <a:srgbClr val="FF3300"/>
              </a:buClr>
              <a:buFont typeface="Wingdings" panose="05000000000000000000" pitchFamily="2" charset="2"/>
              <a:buChar char="n"/>
              <a:defRPr sz="3200" b="1">
                <a:solidFill>
                  <a:srgbClr val="0000FF"/>
                </a:solidFill>
                <a:latin typeface="Times New Roman" panose="02020603050405020304" pitchFamily="18" charset="0"/>
                <a:ea typeface="+mj-ea"/>
                <a:cs typeface="Times New Roman" panose="02020603050405020304" pitchFamily="18" charset="0"/>
              </a:defRPr>
            </a:lvl1pPr>
            <a:lvl2pPr marL="914400" indent="-457200" algn="l" rtl="0" eaLnBrk="0" fontAlgn="base" hangingPunct="0">
              <a:lnSpc>
                <a:spcPct val="120000"/>
              </a:lnSpc>
              <a:spcBef>
                <a:spcPct val="20000"/>
              </a:spcBef>
              <a:spcAft>
                <a:spcPct val="0"/>
              </a:spcAft>
              <a:buClr>
                <a:srgbClr val="FF3300"/>
              </a:buClr>
              <a:buFont typeface="Wingdings" panose="05000000000000000000" pitchFamily="2" charset="2"/>
              <a:buChar char="Ø"/>
              <a:defRPr sz="2800" b="1">
                <a:solidFill>
                  <a:srgbClr val="0000FF"/>
                </a:solidFill>
                <a:latin typeface="Times New Roman" panose="02020603050405020304" pitchFamily="18" charset="0"/>
                <a:ea typeface="+mn-ea"/>
                <a:cs typeface="Times New Roman" panose="02020603050405020304" pitchFamily="18" charset="0"/>
              </a:defRPr>
            </a:lvl2pPr>
            <a:lvl3pPr marL="1371600" indent="-457200" algn="l" rtl="0" eaLnBrk="0" fontAlgn="base" hangingPunct="0">
              <a:lnSpc>
                <a:spcPct val="120000"/>
              </a:lnSpc>
              <a:spcBef>
                <a:spcPct val="0"/>
              </a:spcBef>
              <a:spcAft>
                <a:spcPct val="0"/>
              </a:spcAft>
              <a:buClr>
                <a:srgbClr val="FF3300"/>
              </a:buClr>
              <a:buChar char="•"/>
              <a:defRPr sz="2400" b="1">
                <a:solidFill>
                  <a:srgbClr val="0000FF"/>
                </a:solidFill>
                <a:latin typeface="Times New Roman" panose="02020603050405020304" pitchFamily="18" charset="0"/>
                <a:ea typeface="+mn-ea"/>
                <a:cs typeface="Times New Roman" panose="02020603050405020304" pitchFamily="18" charset="0"/>
              </a:defRPr>
            </a:lvl3pPr>
            <a:lvl4pPr marL="1752600" indent="-381000" algn="l" rtl="0" eaLnBrk="0" fontAlgn="base" hangingPunct="0">
              <a:spcBef>
                <a:spcPct val="20000"/>
              </a:spcBef>
              <a:spcAft>
                <a:spcPct val="0"/>
              </a:spcAft>
              <a:buClr>
                <a:srgbClr val="FF3300"/>
              </a:buClr>
              <a:buFont typeface="Wingdings" panose="05000000000000000000" pitchFamily="2" charset="2"/>
              <a:buChar char="ü"/>
              <a:defRPr sz="2000" b="1">
                <a:solidFill>
                  <a:srgbClr val="0000FF"/>
                </a:solidFill>
                <a:latin typeface="Times New Roman" panose="02020603050405020304" pitchFamily="18" charset="0"/>
                <a:ea typeface="+mn-ea"/>
              </a:defRPr>
            </a:lvl4pPr>
            <a:lvl5pPr marL="2209800" indent="-381000" algn="l" rtl="0" eaLnBrk="0" fontAlgn="base" hangingPunct="0">
              <a:spcBef>
                <a:spcPct val="20000"/>
              </a:spcBef>
              <a:spcAft>
                <a:spcPct val="0"/>
              </a:spcAft>
              <a:buChar char="»"/>
              <a:defRPr sz="2000" b="1">
                <a:solidFill>
                  <a:srgbClr val="0000FF"/>
                </a:solidFill>
                <a:latin typeface="Times New Roman" panose="02020603050405020304" pitchFamily="18" charset="0"/>
                <a:ea typeface="+mn-ea"/>
              </a:defRPr>
            </a:lvl5pPr>
          </a:lstStyle>
          <a:p>
            <a:pPr marL="0" lvl="0" indent="0" eaLnBrk="1" hangingPunct="1">
              <a:lnSpc>
                <a:spcPct val="150000"/>
              </a:lnSpc>
              <a:spcBef>
                <a:spcPct val="0"/>
              </a:spcBef>
              <a:buClrTx/>
              <a:buNone/>
            </a:pPr>
            <a:r>
              <a:rPr lang="en-US" altLang="zh-CN" sz="2400" dirty="0">
                <a:sym typeface="+mn-ea"/>
              </a:rPr>
              <a:t>1</a:t>
            </a:r>
            <a:r>
              <a:rPr lang="zh-CN" altLang="zh-CN" sz="2400" dirty="0">
                <a:sym typeface="+mn-ea"/>
              </a:rPr>
              <a:t>）</a:t>
            </a:r>
            <a:r>
              <a:rPr lang="en-US" altLang="zh-CN" sz="2400" dirty="0">
                <a:sym typeface="+mn-ea"/>
              </a:rPr>
              <a:t>Hash-Lock</a:t>
            </a:r>
            <a:r>
              <a:rPr lang="zh-CN" altLang="zh-CN" sz="2400" dirty="0">
                <a:sym typeface="+mn-ea"/>
              </a:rPr>
              <a:t>协议</a:t>
            </a:r>
            <a:endParaRPr lang="en-US" altLang="zh-CN" sz="2400" dirty="0"/>
          </a:p>
          <a:p>
            <a:pPr marL="0" lvl="0" indent="0" eaLnBrk="1" hangingPunct="1">
              <a:lnSpc>
                <a:spcPct val="150000"/>
              </a:lnSpc>
              <a:spcBef>
                <a:spcPct val="0"/>
              </a:spcBef>
              <a:buClrTx/>
              <a:buNone/>
            </a:pPr>
            <a:r>
              <a:rPr lang="en-US" altLang="zh-CN" sz="2400" dirty="0">
                <a:sym typeface="+mn-ea"/>
              </a:rPr>
              <a:t>2</a:t>
            </a:r>
            <a:r>
              <a:rPr lang="zh-CN" altLang="zh-CN" sz="2400" dirty="0">
                <a:sym typeface="+mn-ea"/>
              </a:rPr>
              <a:t>）随机化</a:t>
            </a:r>
            <a:r>
              <a:rPr lang="en-US" altLang="zh-CN" sz="2400" dirty="0">
                <a:sym typeface="+mn-ea"/>
              </a:rPr>
              <a:t>Hash-Lock</a:t>
            </a:r>
            <a:r>
              <a:rPr lang="zh-CN" altLang="zh-CN" sz="2400" dirty="0">
                <a:sym typeface="+mn-ea"/>
              </a:rPr>
              <a:t>协议</a:t>
            </a:r>
            <a:endParaRPr lang="zh-CN" altLang="zh-CN" sz="2400" dirty="0"/>
          </a:p>
          <a:p>
            <a:pPr marL="0" lvl="0" indent="0" eaLnBrk="1" hangingPunct="1">
              <a:lnSpc>
                <a:spcPct val="150000"/>
              </a:lnSpc>
              <a:spcBef>
                <a:spcPct val="0"/>
              </a:spcBef>
              <a:buClrTx/>
              <a:buNone/>
            </a:pPr>
            <a:r>
              <a:rPr lang="en-US" altLang="zh-CN" sz="2400" dirty="0">
                <a:sym typeface="+mn-ea"/>
              </a:rPr>
              <a:t>3</a:t>
            </a:r>
            <a:r>
              <a:rPr lang="zh-CN" altLang="zh-CN" sz="2400" dirty="0">
                <a:sym typeface="+mn-ea"/>
              </a:rPr>
              <a:t>）</a:t>
            </a:r>
            <a:r>
              <a:rPr lang="en-US" altLang="zh-CN" sz="2400" dirty="0">
                <a:sym typeface="+mn-ea"/>
              </a:rPr>
              <a:t>Hash</a:t>
            </a:r>
            <a:r>
              <a:rPr lang="zh-CN" altLang="zh-CN" sz="2400" dirty="0">
                <a:sym typeface="+mn-ea"/>
              </a:rPr>
              <a:t>链协议</a:t>
            </a:r>
            <a:endParaRPr lang="zh-CN" altLang="zh-CN" sz="2400" dirty="0"/>
          </a:p>
          <a:p>
            <a:pPr marL="0" lvl="0" indent="0" eaLnBrk="1" hangingPunct="1">
              <a:lnSpc>
                <a:spcPct val="150000"/>
              </a:lnSpc>
              <a:spcBef>
                <a:spcPct val="0"/>
              </a:spcBef>
              <a:buClrTx/>
              <a:buNone/>
            </a:pPr>
            <a:r>
              <a:rPr lang="en-US" altLang="zh-CN" sz="2400" dirty="0">
                <a:sym typeface="+mn-ea"/>
              </a:rPr>
              <a:t>4</a:t>
            </a:r>
            <a:r>
              <a:rPr lang="zh-CN" altLang="zh-CN" sz="2400" dirty="0">
                <a:sym typeface="+mn-ea"/>
              </a:rPr>
              <a:t>）基于</a:t>
            </a:r>
            <a:r>
              <a:rPr lang="en-US" altLang="zh-CN" sz="2400" dirty="0">
                <a:sym typeface="+mn-ea"/>
              </a:rPr>
              <a:t>Hash</a:t>
            </a:r>
            <a:r>
              <a:rPr lang="zh-CN" altLang="en-US" sz="2400" dirty="0">
                <a:sym typeface="+mn-ea"/>
              </a:rPr>
              <a:t>函数</a:t>
            </a:r>
            <a:r>
              <a:rPr lang="zh-CN" altLang="zh-CN" sz="2400" dirty="0">
                <a:sym typeface="+mn-ea"/>
              </a:rPr>
              <a:t>的</a:t>
            </a:r>
            <a:r>
              <a:rPr lang="en-US" altLang="zh-CN" sz="2400" dirty="0">
                <a:sym typeface="+mn-ea"/>
              </a:rPr>
              <a:t>ID</a:t>
            </a:r>
            <a:r>
              <a:rPr lang="zh-CN" altLang="zh-CN" sz="2400" dirty="0">
                <a:sym typeface="+mn-ea"/>
              </a:rPr>
              <a:t>变化协议</a:t>
            </a:r>
            <a:endParaRPr lang="zh-CN" altLang="zh-CN" sz="2400" dirty="0"/>
          </a:p>
          <a:p>
            <a:pPr marL="0" lvl="0" indent="0" eaLnBrk="1" hangingPunct="1">
              <a:lnSpc>
                <a:spcPct val="150000"/>
              </a:lnSpc>
              <a:spcBef>
                <a:spcPct val="0"/>
              </a:spcBef>
              <a:buClrTx/>
              <a:buNone/>
            </a:pPr>
            <a:r>
              <a:rPr lang="en-US" altLang="zh-CN" sz="2400" dirty="0">
                <a:sym typeface="+mn-ea"/>
              </a:rPr>
              <a:t>5</a:t>
            </a:r>
            <a:r>
              <a:rPr lang="zh-CN" altLang="zh-CN" sz="2400" dirty="0">
                <a:sym typeface="+mn-ea"/>
              </a:rPr>
              <a:t>）数字图书馆</a:t>
            </a:r>
            <a:r>
              <a:rPr lang="en-US" altLang="zh-CN" sz="2400" dirty="0">
                <a:sym typeface="+mn-ea"/>
              </a:rPr>
              <a:t>RFID</a:t>
            </a:r>
            <a:r>
              <a:rPr lang="zh-CN" altLang="zh-CN" sz="2400" dirty="0">
                <a:sym typeface="+mn-ea"/>
              </a:rPr>
              <a:t>协议</a:t>
            </a:r>
            <a:endParaRPr lang="zh-CN" altLang="zh-CN" sz="2400" dirty="0"/>
          </a:p>
          <a:p>
            <a:pPr marL="0" lvl="0" indent="0" eaLnBrk="1" hangingPunct="1">
              <a:lnSpc>
                <a:spcPct val="150000"/>
              </a:lnSpc>
              <a:spcBef>
                <a:spcPct val="0"/>
              </a:spcBef>
              <a:buClrTx/>
              <a:buNone/>
            </a:pPr>
            <a:r>
              <a:rPr lang="en-US" altLang="zh-CN" sz="2400" dirty="0">
                <a:sym typeface="+mn-ea"/>
              </a:rPr>
              <a:t>6</a:t>
            </a:r>
            <a:r>
              <a:rPr lang="zh-CN" altLang="zh-CN" sz="2400" dirty="0">
                <a:sym typeface="+mn-ea"/>
              </a:rPr>
              <a:t>）</a:t>
            </a:r>
            <a:r>
              <a:rPr lang="zh-CN" altLang="zh-CN" sz="2400" dirty="0" smtClean="0">
                <a:sym typeface="+mn-ea"/>
              </a:rPr>
              <a:t>分布式</a:t>
            </a:r>
            <a:r>
              <a:rPr lang="en-US" altLang="zh-CN" sz="2400" dirty="0" smtClean="0">
                <a:sym typeface="+mn-ea"/>
              </a:rPr>
              <a:t>RFID</a:t>
            </a:r>
            <a:r>
              <a:rPr lang="zh-CN" altLang="zh-CN" sz="2400" dirty="0" smtClean="0">
                <a:sym typeface="+mn-ea"/>
              </a:rPr>
              <a:t>询问</a:t>
            </a:r>
            <a:r>
              <a:rPr lang="en-US" altLang="zh-CN" sz="2400" dirty="0" smtClean="0">
                <a:sym typeface="+mn-ea"/>
              </a:rPr>
              <a:t>—</a:t>
            </a:r>
            <a:r>
              <a:rPr lang="zh-CN" altLang="zh-CN" sz="2400" dirty="0" smtClean="0">
                <a:sym typeface="+mn-ea"/>
              </a:rPr>
              <a:t>应答</a:t>
            </a:r>
            <a:r>
              <a:rPr lang="zh-CN" altLang="zh-CN" sz="2400" dirty="0">
                <a:sym typeface="+mn-ea"/>
              </a:rPr>
              <a:t>认证协议</a:t>
            </a:r>
            <a:endParaRPr lang="zh-CN" altLang="zh-CN" sz="2400" dirty="0"/>
          </a:p>
          <a:p>
            <a:pPr marL="0" lvl="0" indent="0" eaLnBrk="1" hangingPunct="1">
              <a:lnSpc>
                <a:spcPct val="150000"/>
              </a:lnSpc>
              <a:spcBef>
                <a:spcPct val="0"/>
              </a:spcBef>
              <a:buClrTx/>
              <a:buNone/>
            </a:pPr>
            <a:r>
              <a:rPr lang="en-US" altLang="zh-CN" sz="2400" dirty="0">
                <a:sym typeface="+mn-ea"/>
              </a:rPr>
              <a:t>7</a:t>
            </a:r>
            <a:r>
              <a:rPr lang="zh-CN" altLang="zh-CN" sz="2400" dirty="0" smtClean="0">
                <a:sym typeface="+mn-ea"/>
              </a:rPr>
              <a:t>）</a:t>
            </a:r>
            <a:r>
              <a:rPr lang="en-US" altLang="zh-CN" sz="2400" dirty="0" smtClean="0">
                <a:sym typeface="+mn-ea"/>
              </a:rPr>
              <a:t>Good Reader</a:t>
            </a:r>
            <a:r>
              <a:rPr lang="zh-CN" altLang="zh-CN" sz="2400" dirty="0" smtClean="0">
                <a:sym typeface="+mn-ea"/>
              </a:rPr>
              <a:t>协议</a:t>
            </a:r>
            <a:endParaRPr lang="zh-CN" altLang="zh-CN" sz="2400" dirty="0"/>
          </a:p>
          <a:p>
            <a:pPr marL="0" lvl="0" indent="0" eaLnBrk="1" hangingPunct="1">
              <a:lnSpc>
                <a:spcPct val="150000"/>
              </a:lnSpc>
              <a:spcBef>
                <a:spcPct val="0"/>
              </a:spcBef>
              <a:buClrTx/>
              <a:buNone/>
            </a:pPr>
            <a:r>
              <a:rPr lang="en-US" altLang="zh-CN" sz="2400" dirty="0">
                <a:sym typeface="+mn-ea"/>
              </a:rPr>
              <a:t>8</a:t>
            </a:r>
            <a:r>
              <a:rPr lang="zh-CN" altLang="zh-CN" sz="2400" dirty="0" smtClean="0">
                <a:sym typeface="+mn-ea"/>
              </a:rPr>
              <a:t>）</a:t>
            </a:r>
            <a:r>
              <a:rPr lang="en-US" altLang="zh-CN" sz="2400" dirty="0" smtClean="0">
                <a:sym typeface="+mn-ea"/>
              </a:rPr>
              <a:t>David</a:t>
            </a:r>
            <a:r>
              <a:rPr lang="zh-CN" altLang="en-US" sz="2400" dirty="0" smtClean="0">
                <a:sym typeface="+mn-ea"/>
              </a:rPr>
              <a:t>数字图书馆协议</a:t>
            </a:r>
            <a:endParaRPr lang="zh-CN" altLang="en-US" sz="2400" dirty="0">
              <a:latin typeface="楷体_GB2312" pitchFamily="49" charset="-122"/>
              <a:ea typeface="楷体_GB2312" pitchFamily="49" charset="-122"/>
              <a:sym typeface="Wingdings" panose="05000000000000000000" charset="0"/>
            </a:endParaRPr>
          </a:p>
        </p:txBody>
      </p:sp>
    </p:spTree>
    <p:extLst>
      <p:ext uri="{BB962C8B-B14F-4D97-AF65-F5344CB8AC3E}">
        <p14:creationId xmlns:p14="http://schemas.microsoft.com/office/powerpoint/2010/main" val="1264761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up)">
                                      <p:cBhvr>
                                        <p:cTn id="19" dur="500"/>
                                        <p:tgtEl>
                                          <p:spTgt spid="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up)">
                                      <p:cBhvr>
                                        <p:cTn id="23" dur="500"/>
                                        <p:tgtEl>
                                          <p:spTgt spid="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up)">
                                      <p:cBhvr>
                                        <p:cTn id="27" dur="500"/>
                                        <p:tgtEl>
                                          <p:spTgt spid="7">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up)">
                                      <p:cBhvr>
                                        <p:cTn id="31" dur="500"/>
                                        <p:tgtEl>
                                          <p:spTgt spid="7">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wipe(up)">
                                      <p:cBhvr>
                                        <p:cTn id="3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安全密码协议</a:t>
            </a:r>
          </a:p>
        </p:txBody>
      </p:sp>
      <p:grpSp>
        <p:nvGrpSpPr>
          <p:cNvPr id="3" name="组合 2">
            <a:extLst>
              <a:ext uri="{FF2B5EF4-FFF2-40B4-BE49-F238E27FC236}">
                <a16:creationId xmlns:a16="http://schemas.microsoft.com/office/drawing/2014/main" xmlns="" id="{10D9F994-2D8F-4F21-9916-BB0FB0A6AE4E}"/>
              </a:ext>
            </a:extLst>
          </p:cNvPr>
          <p:cNvGrpSpPr/>
          <p:nvPr/>
        </p:nvGrpSpPr>
        <p:grpSpPr>
          <a:xfrm>
            <a:off x="801298" y="1525732"/>
            <a:ext cx="3046501" cy="523221"/>
            <a:chOff x="527829" y="1725545"/>
            <a:chExt cx="1724025" cy="1085850"/>
          </a:xfrm>
        </p:grpSpPr>
        <p:sp>
          <p:nvSpPr>
            <p:cNvPr id="9" name="六边形 2">
              <a:extLst>
                <a:ext uri="{FF2B5EF4-FFF2-40B4-BE49-F238E27FC236}">
                  <a16:creationId xmlns:a16="http://schemas.microsoft.com/office/drawing/2014/main" xmlns="" id="{61D848B2-7245-48B7-9ABB-A000721F9099}"/>
                </a:ext>
              </a:extLst>
            </p:cNvPr>
            <p:cNvSpPr>
              <a:spLocks noChangeArrowheads="1"/>
            </p:cNvSpPr>
            <p:nvPr/>
          </p:nvSpPr>
          <p:spPr bwMode="auto">
            <a:xfrm>
              <a:off x="527829" y="1725545"/>
              <a:ext cx="1724025" cy="1085850"/>
            </a:xfrm>
            <a:prstGeom prst="hexagon">
              <a:avLst>
                <a:gd name="adj" fmla="val 24991"/>
                <a:gd name="vf" fmla="val 115470"/>
              </a:avLst>
            </a:prstGeom>
            <a:solidFill>
              <a:srgbClr val="A5C067"/>
            </a:solidFill>
            <a:ln>
              <a:noFill/>
            </a:ln>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2400">
                <a:solidFill>
                  <a:srgbClr val="FFFFFF"/>
                </a:solidFill>
                <a:latin typeface="微软雅黑"/>
                <a:ea typeface="微软雅黑"/>
                <a:sym typeface="宋体" pitchFamily="2" charset="-122"/>
              </a:endParaRPr>
            </a:p>
          </p:txBody>
        </p:sp>
        <p:sp>
          <p:nvSpPr>
            <p:cNvPr id="10" name="矩形 6">
              <a:extLst>
                <a:ext uri="{FF2B5EF4-FFF2-40B4-BE49-F238E27FC236}">
                  <a16:creationId xmlns:a16="http://schemas.microsoft.com/office/drawing/2014/main" xmlns="" id="{C493AEA8-2A24-42E3-B54E-B0E7DF9E6567}"/>
                </a:ext>
              </a:extLst>
            </p:cNvPr>
            <p:cNvSpPr>
              <a:spLocks noChangeArrowheads="1"/>
            </p:cNvSpPr>
            <p:nvPr/>
          </p:nvSpPr>
          <p:spPr bwMode="auto">
            <a:xfrm>
              <a:off x="681918" y="1806817"/>
              <a:ext cx="1400799" cy="95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400" b="1" kern="0" dirty="0">
                  <a:solidFill>
                    <a:srgbClr val="FFFFFF"/>
                  </a:solidFill>
                  <a:ea typeface="微软雅黑"/>
                  <a:sym typeface="宋体" pitchFamily="2" charset="-122"/>
                </a:rPr>
                <a:t>1. </a:t>
              </a:r>
              <a:r>
                <a:rPr lang="zh-CN" altLang="en-US" sz="2400" b="1" kern="0" dirty="0">
                  <a:solidFill>
                    <a:srgbClr val="FFFFFF"/>
                  </a:solidFill>
                  <a:ea typeface="微软雅黑"/>
                  <a:sym typeface="宋体" pitchFamily="2" charset="-122"/>
                </a:rPr>
                <a:t>Hash-Lock协议 </a:t>
              </a:r>
            </a:p>
          </p:txBody>
        </p:sp>
      </p:grpSp>
      <p:pic>
        <p:nvPicPr>
          <p:cNvPr id="12" name="图片 11">
            <a:extLst>
              <a:ext uri="{FF2B5EF4-FFF2-40B4-BE49-F238E27FC236}">
                <a16:creationId xmlns:a16="http://schemas.microsoft.com/office/drawing/2014/main" xmlns="" id="{9003CF74-FD05-4FBA-BC28-9B184021F224}"/>
              </a:ext>
            </a:extLst>
          </p:cNvPr>
          <p:cNvPicPr>
            <a:picLocks noChangeAspect="1"/>
          </p:cNvPicPr>
          <p:nvPr/>
        </p:nvPicPr>
        <p:blipFill>
          <a:blip r:embed="rId2"/>
          <a:stretch>
            <a:fillRect/>
          </a:stretch>
        </p:blipFill>
        <p:spPr>
          <a:xfrm>
            <a:off x="615626" y="3763855"/>
            <a:ext cx="8117606" cy="2761236"/>
          </a:xfrm>
          <a:prstGeom prst="rect">
            <a:avLst/>
          </a:prstGeom>
        </p:spPr>
      </p:pic>
      <p:sp>
        <p:nvSpPr>
          <p:cNvPr id="4" name="矩形 3">
            <a:extLst>
              <a:ext uri="{FF2B5EF4-FFF2-40B4-BE49-F238E27FC236}">
                <a16:creationId xmlns:a16="http://schemas.microsoft.com/office/drawing/2014/main" xmlns="" id="{BC96D45F-55CA-44E5-A2FF-40D09796F966}"/>
              </a:ext>
            </a:extLst>
          </p:cNvPr>
          <p:cNvSpPr/>
          <p:nvPr/>
        </p:nvSpPr>
        <p:spPr>
          <a:xfrm>
            <a:off x="331028" y="2266858"/>
            <a:ext cx="8745585" cy="1323439"/>
          </a:xfrm>
          <a:prstGeom prst="rect">
            <a:avLst/>
          </a:prstGeom>
        </p:spPr>
        <p:txBody>
          <a:bodyPr wrap="square">
            <a:spAutoFit/>
          </a:bodyPr>
          <a:lstStyle/>
          <a:p>
            <a:pPr marL="342900" indent="-342900" algn="just">
              <a:buFont typeface="Arial" panose="020B0604020202020204" pitchFamily="34" charset="0"/>
              <a:buChar char="•"/>
            </a:pPr>
            <a:r>
              <a:rPr lang="en-US" altLang="zh-CN" sz="2000" dirty="0">
                <a:latin typeface="Arial" charset="0"/>
                <a:sym typeface="+mn-ea"/>
              </a:rPr>
              <a:t>RFID</a:t>
            </a:r>
            <a:r>
              <a:rPr lang="zh-CN" altLang="zh-CN" sz="2000" dirty="0">
                <a:latin typeface="Arial" charset="0"/>
                <a:sym typeface="+mn-ea"/>
              </a:rPr>
              <a:t>系统中的电子标签内存储了</a:t>
            </a:r>
            <a:r>
              <a:rPr lang="zh-CN" altLang="zh-CN" sz="2000" dirty="0">
                <a:solidFill>
                  <a:srgbClr val="FF0000"/>
                </a:solidFill>
                <a:latin typeface="Arial" charset="0"/>
                <a:sym typeface="+mn-ea"/>
              </a:rPr>
              <a:t>两个</a:t>
            </a:r>
            <a:r>
              <a:rPr lang="zh-CN" altLang="zh-CN" sz="2000" dirty="0">
                <a:latin typeface="Arial" charset="0"/>
                <a:sym typeface="+mn-ea"/>
              </a:rPr>
              <a:t>标签</a:t>
            </a:r>
            <a:r>
              <a:rPr lang="en-US" altLang="zh-CN" sz="2000" dirty="0">
                <a:latin typeface="Arial" charset="0"/>
                <a:sym typeface="+mn-ea"/>
              </a:rPr>
              <a:t>ID</a:t>
            </a:r>
            <a:r>
              <a:rPr lang="zh-CN" altLang="zh-CN" sz="2000" dirty="0">
                <a:latin typeface="Arial" charset="0"/>
                <a:sym typeface="+mn-ea"/>
              </a:rPr>
              <a:t>，</a:t>
            </a:r>
            <a:r>
              <a:rPr lang="en-US" altLang="zh-CN" sz="2000" dirty="0" err="1">
                <a:latin typeface="Arial" charset="0"/>
                <a:sym typeface="+mn-ea"/>
              </a:rPr>
              <a:t>metaID</a:t>
            </a:r>
            <a:r>
              <a:rPr lang="en-US" altLang="zh-CN" sz="2000" dirty="0">
                <a:latin typeface="Arial" charset="0"/>
                <a:sym typeface="+mn-ea"/>
              </a:rPr>
              <a:t> </a:t>
            </a:r>
            <a:r>
              <a:rPr lang="zh-CN" altLang="zh-CN" sz="2000" dirty="0">
                <a:latin typeface="Arial" charset="0"/>
                <a:sym typeface="+mn-ea"/>
              </a:rPr>
              <a:t>与真实标签</a:t>
            </a:r>
            <a:r>
              <a:rPr lang="en-US" altLang="zh-CN" sz="2000" dirty="0">
                <a:latin typeface="Arial" charset="0"/>
                <a:sym typeface="+mn-ea"/>
              </a:rPr>
              <a:t>ID</a:t>
            </a:r>
            <a:r>
              <a:rPr lang="zh-CN" altLang="zh-CN" sz="2000" dirty="0">
                <a:latin typeface="Arial" charset="0"/>
                <a:sym typeface="+mn-ea"/>
              </a:rPr>
              <a:t>，</a:t>
            </a:r>
            <a:r>
              <a:rPr lang="en-US" altLang="zh-CN" sz="2000" dirty="0" err="1">
                <a:latin typeface="Arial" charset="0"/>
                <a:sym typeface="+mn-ea"/>
              </a:rPr>
              <a:t>metaID</a:t>
            </a:r>
            <a:r>
              <a:rPr lang="zh-CN" altLang="zh-CN" sz="2000" dirty="0">
                <a:latin typeface="Arial" charset="0"/>
                <a:sym typeface="+mn-ea"/>
              </a:rPr>
              <a:t>与真实</a:t>
            </a:r>
            <a:r>
              <a:rPr lang="en-US" altLang="zh-CN" sz="2000" dirty="0">
                <a:latin typeface="Arial" charset="0"/>
                <a:sym typeface="+mn-ea"/>
              </a:rPr>
              <a:t>ID</a:t>
            </a:r>
            <a:r>
              <a:rPr lang="zh-CN" altLang="zh-CN" sz="2000" dirty="0">
                <a:latin typeface="Arial" charset="0"/>
                <a:sym typeface="+mn-ea"/>
              </a:rPr>
              <a:t>一一对应，由</a:t>
            </a:r>
            <a:r>
              <a:rPr lang="en-US" altLang="zh-CN" sz="2000" dirty="0">
                <a:latin typeface="Arial" charset="0"/>
                <a:sym typeface="+mn-ea"/>
              </a:rPr>
              <a:t>hash</a:t>
            </a:r>
            <a:r>
              <a:rPr lang="zh-CN" altLang="zh-CN" sz="2000" dirty="0">
                <a:latin typeface="Arial" charset="0"/>
                <a:sym typeface="+mn-ea"/>
              </a:rPr>
              <a:t>函数计算标签的密钥</a:t>
            </a:r>
            <a:r>
              <a:rPr lang="en-US" altLang="zh-CN" sz="2000" dirty="0">
                <a:latin typeface="Arial" charset="0"/>
                <a:sym typeface="+mn-ea"/>
              </a:rPr>
              <a:t>key</a:t>
            </a:r>
            <a:r>
              <a:rPr lang="zh-CN" altLang="zh-CN" sz="2000" dirty="0">
                <a:latin typeface="Arial" charset="0"/>
                <a:sym typeface="+mn-ea"/>
              </a:rPr>
              <a:t>而来，即</a:t>
            </a:r>
            <a:r>
              <a:rPr lang="en-US" altLang="zh-CN" sz="2000" dirty="0" err="1">
                <a:solidFill>
                  <a:srgbClr val="FF0000"/>
                </a:solidFill>
                <a:latin typeface="Arial" charset="0"/>
                <a:sym typeface="+mn-ea"/>
              </a:rPr>
              <a:t>metaID</a:t>
            </a:r>
            <a:r>
              <a:rPr lang="en-US" altLang="zh-CN" sz="2000" dirty="0">
                <a:solidFill>
                  <a:srgbClr val="FF0000"/>
                </a:solidFill>
                <a:latin typeface="Arial" charset="0"/>
                <a:sym typeface="+mn-ea"/>
              </a:rPr>
              <a:t>=hash</a:t>
            </a:r>
            <a:r>
              <a:rPr lang="zh-CN" altLang="zh-CN" sz="2000" dirty="0">
                <a:solidFill>
                  <a:srgbClr val="FF0000"/>
                </a:solidFill>
                <a:latin typeface="Arial" charset="0"/>
                <a:sym typeface="+mn-ea"/>
              </a:rPr>
              <a:t>（</a:t>
            </a:r>
            <a:r>
              <a:rPr lang="en-US" altLang="zh-CN" sz="2000" dirty="0">
                <a:solidFill>
                  <a:srgbClr val="FF0000"/>
                </a:solidFill>
                <a:latin typeface="Arial" charset="0"/>
                <a:sym typeface="+mn-ea"/>
              </a:rPr>
              <a:t>key</a:t>
            </a:r>
            <a:r>
              <a:rPr lang="zh-CN" altLang="zh-CN" sz="2000" dirty="0">
                <a:solidFill>
                  <a:srgbClr val="FF0000"/>
                </a:solidFill>
                <a:latin typeface="Arial" charset="0"/>
                <a:sym typeface="+mn-ea"/>
              </a:rPr>
              <a:t>），</a:t>
            </a:r>
            <a:r>
              <a:rPr lang="zh-CN" altLang="zh-CN" sz="2000" dirty="0">
                <a:latin typeface="Arial" charset="0"/>
                <a:sym typeface="+mn-ea"/>
              </a:rPr>
              <a:t>后台应用系统中的数据库也对应存储了标签的（</a:t>
            </a:r>
            <a:r>
              <a:rPr lang="en-US" altLang="zh-CN" sz="2000" dirty="0" err="1">
                <a:latin typeface="Arial" charset="0"/>
                <a:sym typeface="+mn-ea"/>
              </a:rPr>
              <a:t>metaID</a:t>
            </a:r>
            <a:r>
              <a:rPr lang="zh-CN" altLang="zh-CN" sz="2000" dirty="0">
                <a:latin typeface="Arial" charset="0"/>
                <a:sym typeface="+mn-ea"/>
              </a:rPr>
              <a:t>、真实</a:t>
            </a:r>
            <a:r>
              <a:rPr lang="en-US" altLang="zh-CN" sz="2000" dirty="0">
                <a:latin typeface="Arial" charset="0"/>
                <a:sym typeface="+mn-ea"/>
              </a:rPr>
              <a:t>ID</a:t>
            </a:r>
            <a:r>
              <a:rPr lang="zh-CN" altLang="zh-CN" sz="2000" dirty="0">
                <a:latin typeface="Arial" charset="0"/>
                <a:sym typeface="+mn-ea"/>
              </a:rPr>
              <a:t>、</a:t>
            </a:r>
            <a:r>
              <a:rPr lang="en-US" altLang="zh-CN" sz="2000" dirty="0">
                <a:latin typeface="Arial" charset="0"/>
                <a:sym typeface="+mn-ea"/>
              </a:rPr>
              <a:t>key</a:t>
            </a:r>
            <a:r>
              <a:rPr lang="zh-CN" altLang="zh-CN" sz="2000" dirty="0">
                <a:latin typeface="Arial" charset="0"/>
                <a:sym typeface="+mn-ea"/>
              </a:rPr>
              <a:t>）。</a:t>
            </a:r>
          </a:p>
        </p:txBody>
      </p:sp>
    </p:spTree>
    <p:extLst>
      <p:ext uri="{BB962C8B-B14F-4D97-AF65-F5344CB8AC3E}">
        <p14:creationId xmlns:p14="http://schemas.microsoft.com/office/powerpoint/2010/main" val="3499900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安全密码协议</a:t>
            </a:r>
          </a:p>
        </p:txBody>
      </p:sp>
      <p:sp>
        <p:nvSpPr>
          <p:cNvPr id="3" name="矩形 2">
            <a:extLst>
              <a:ext uri="{FF2B5EF4-FFF2-40B4-BE49-F238E27FC236}">
                <a16:creationId xmlns:a16="http://schemas.microsoft.com/office/drawing/2014/main" xmlns="" id="{CD7D622F-B594-4055-9C7C-12B3FCCB9BC9}"/>
              </a:ext>
            </a:extLst>
          </p:cNvPr>
          <p:cNvSpPr/>
          <p:nvPr/>
        </p:nvSpPr>
        <p:spPr>
          <a:xfrm>
            <a:off x="593453" y="2088114"/>
            <a:ext cx="7957093" cy="4524315"/>
          </a:xfrm>
          <a:prstGeom prst="rect">
            <a:avLst/>
          </a:prstGeom>
        </p:spPr>
        <p:txBody>
          <a:bodyPr wrap="square">
            <a:spAutoFit/>
          </a:bodyPr>
          <a:lstStyle/>
          <a:p>
            <a:pPr marL="342900" indent="-342900">
              <a:buFont typeface="Arial" panose="020B0604020202020204" pitchFamily="34" charset="0"/>
              <a:buChar char="•"/>
            </a:pPr>
            <a:r>
              <a:rPr lang="en-US" altLang="zh-CN" sz="2400" dirty="0">
                <a:sym typeface="+mn-ea"/>
              </a:rPr>
              <a:t>Hash-Lock</a:t>
            </a:r>
            <a:r>
              <a:rPr lang="zh-CN" altLang="en-US" sz="2400" dirty="0">
                <a:sym typeface="+mn-ea"/>
              </a:rPr>
              <a:t>虽然是</a:t>
            </a:r>
            <a:r>
              <a:rPr lang="zh-CN" altLang="en-US" sz="2400" dirty="0">
                <a:solidFill>
                  <a:srgbClr val="FF0000"/>
                </a:solidFill>
                <a:sym typeface="+mn-ea"/>
              </a:rPr>
              <a:t>双向认证</a:t>
            </a:r>
            <a:r>
              <a:rPr lang="zh-CN" altLang="en-US" sz="2400" dirty="0">
                <a:sym typeface="+mn-ea"/>
              </a:rPr>
              <a:t>，但该协议</a:t>
            </a:r>
            <a:r>
              <a:rPr lang="zh-CN" altLang="en-US" sz="2400" dirty="0">
                <a:solidFill>
                  <a:srgbClr val="FF0000"/>
                </a:solidFill>
                <a:sym typeface="+mn-ea"/>
              </a:rPr>
              <a:t>没有</a:t>
            </a:r>
            <a:r>
              <a:rPr lang="zh-CN" altLang="en-US" sz="2400" dirty="0">
                <a:sym typeface="+mn-ea"/>
              </a:rPr>
              <a:t>实现对标签ID和metaID的</a:t>
            </a:r>
            <a:r>
              <a:rPr lang="zh-CN" altLang="en-US" sz="2400" dirty="0">
                <a:solidFill>
                  <a:srgbClr val="FF0000"/>
                </a:solidFill>
                <a:sym typeface="+mn-ea"/>
              </a:rPr>
              <a:t>动态刷新</a:t>
            </a:r>
            <a:r>
              <a:rPr lang="zh-CN" altLang="en-US" sz="2400" dirty="0">
                <a:sym typeface="+mn-ea"/>
              </a:rPr>
              <a:t>；</a:t>
            </a:r>
            <a:endParaRPr lang="en-US" altLang="zh-CN" sz="2400" dirty="0">
              <a:sym typeface="+mn-ea"/>
            </a:endParaRPr>
          </a:p>
          <a:p>
            <a:pPr marL="342900" indent="-342900">
              <a:buFont typeface="Arial" panose="020B0604020202020204" pitchFamily="34" charset="0"/>
              <a:buChar char="•"/>
            </a:pPr>
            <a:endParaRPr lang="en-US" altLang="zh-CN" sz="2400" dirty="0">
              <a:sym typeface="+mn-ea"/>
            </a:endParaRPr>
          </a:p>
          <a:p>
            <a:pPr marL="342900" indent="-342900">
              <a:buFont typeface="Arial" panose="020B0604020202020204" pitchFamily="34" charset="0"/>
              <a:buChar char="•"/>
            </a:pPr>
            <a:r>
              <a:rPr lang="zh-CN" altLang="en-US" sz="2400" dirty="0">
                <a:sym typeface="+mn-ea"/>
              </a:rPr>
              <a:t>并且标签ID是以</a:t>
            </a:r>
            <a:r>
              <a:rPr lang="zh-CN" altLang="en-US" sz="2400" dirty="0">
                <a:solidFill>
                  <a:srgbClr val="FF0000"/>
                </a:solidFill>
                <a:sym typeface="+mn-ea"/>
              </a:rPr>
              <a:t>明文</a:t>
            </a:r>
            <a:r>
              <a:rPr lang="zh-CN" altLang="en-US" sz="2400" dirty="0">
                <a:sym typeface="+mn-ea"/>
              </a:rPr>
              <a:t>的形式传输，不能防止假冒攻击、重放攻击以及跟踪攻击；</a:t>
            </a:r>
            <a:endParaRPr lang="en-US" altLang="zh-CN" sz="2400" dirty="0">
              <a:sym typeface="+mn-ea"/>
            </a:endParaRPr>
          </a:p>
          <a:p>
            <a:pPr marL="342900" indent="-342900">
              <a:buFont typeface="Arial" panose="020B0604020202020204" pitchFamily="34" charset="0"/>
              <a:buChar char="•"/>
            </a:pPr>
            <a:endParaRPr lang="en-US" altLang="zh-CN" sz="2400" dirty="0">
              <a:sym typeface="+mn-ea"/>
            </a:endParaRPr>
          </a:p>
          <a:p>
            <a:pPr marL="342900" indent="-342900">
              <a:buFont typeface="Arial" panose="020B0604020202020204" pitchFamily="34" charset="0"/>
              <a:buChar char="•"/>
            </a:pPr>
            <a:r>
              <a:rPr lang="zh-CN" altLang="en-US" sz="2400" dirty="0">
                <a:sym typeface="+mn-ea"/>
              </a:rPr>
              <a:t>此外，</a:t>
            </a:r>
            <a:r>
              <a:rPr lang="en-US" altLang="zh-CN" sz="2400" dirty="0">
                <a:sym typeface="+mn-ea"/>
              </a:rPr>
              <a:t> Hash-Lock</a:t>
            </a:r>
            <a:r>
              <a:rPr lang="zh-CN" altLang="en-US" sz="2400" dirty="0">
                <a:sym typeface="+mn-ea"/>
              </a:rPr>
              <a:t>在数据库中搜索的复杂度是成O(n)线性增长的，还需要O(n)次的加密操作，在大规模RFID系统中应用不理想；</a:t>
            </a:r>
            <a:endParaRPr lang="en-US" altLang="zh-CN" sz="2400" dirty="0">
              <a:sym typeface="+mn-ea"/>
            </a:endParaRPr>
          </a:p>
          <a:p>
            <a:pPr marL="342900" indent="-342900">
              <a:buFont typeface="Arial" panose="020B0604020202020204" pitchFamily="34" charset="0"/>
              <a:buChar char="•"/>
            </a:pPr>
            <a:endParaRPr lang="en-US" altLang="zh-CN" sz="2400" dirty="0">
              <a:sym typeface="+mn-ea"/>
            </a:endParaRPr>
          </a:p>
          <a:p>
            <a:pPr marL="342900" indent="-342900">
              <a:buFont typeface="Arial" panose="020B0604020202020204" pitchFamily="34" charset="0"/>
              <a:buChar char="•"/>
            </a:pPr>
            <a:r>
              <a:rPr lang="zh-CN" altLang="en-US" sz="2400" dirty="0">
                <a:sym typeface="+mn-ea"/>
              </a:rPr>
              <a:t>所以，Hash-Lock并没有达到预想的安全效果，但是提供了一种很好的安全思想。</a:t>
            </a:r>
            <a:endParaRPr lang="zh-CN" altLang="en-US" sz="2400" dirty="0"/>
          </a:p>
        </p:txBody>
      </p:sp>
      <p:grpSp>
        <p:nvGrpSpPr>
          <p:cNvPr id="8" name="组合 7">
            <a:extLst>
              <a:ext uri="{FF2B5EF4-FFF2-40B4-BE49-F238E27FC236}">
                <a16:creationId xmlns:a16="http://schemas.microsoft.com/office/drawing/2014/main" xmlns="" id="{79E1BD61-7FC2-499E-8598-E4006A748200}"/>
              </a:ext>
            </a:extLst>
          </p:cNvPr>
          <p:cNvGrpSpPr/>
          <p:nvPr/>
        </p:nvGrpSpPr>
        <p:grpSpPr>
          <a:xfrm>
            <a:off x="801298" y="1525732"/>
            <a:ext cx="3046501" cy="523221"/>
            <a:chOff x="527829" y="1725545"/>
            <a:chExt cx="1724025" cy="1085850"/>
          </a:xfrm>
        </p:grpSpPr>
        <p:sp>
          <p:nvSpPr>
            <p:cNvPr id="9" name="六边形 2">
              <a:extLst>
                <a:ext uri="{FF2B5EF4-FFF2-40B4-BE49-F238E27FC236}">
                  <a16:creationId xmlns:a16="http://schemas.microsoft.com/office/drawing/2014/main" xmlns="" id="{FB49EBFD-DB3D-4845-98CA-B58459B15A8E}"/>
                </a:ext>
              </a:extLst>
            </p:cNvPr>
            <p:cNvSpPr>
              <a:spLocks noChangeArrowheads="1"/>
            </p:cNvSpPr>
            <p:nvPr/>
          </p:nvSpPr>
          <p:spPr bwMode="auto">
            <a:xfrm>
              <a:off x="527829" y="1725545"/>
              <a:ext cx="1724025" cy="1085850"/>
            </a:xfrm>
            <a:prstGeom prst="hexagon">
              <a:avLst>
                <a:gd name="adj" fmla="val 24991"/>
                <a:gd name="vf" fmla="val 115470"/>
              </a:avLst>
            </a:prstGeom>
            <a:solidFill>
              <a:srgbClr val="A5C067"/>
            </a:solidFill>
            <a:ln>
              <a:noFill/>
            </a:ln>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2400">
                <a:solidFill>
                  <a:srgbClr val="FFFFFF"/>
                </a:solidFill>
                <a:latin typeface="微软雅黑"/>
                <a:ea typeface="微软雅黑"/>
                <a:sym typeface="宋体" pitchFamily="2" charset="-122"/>
              </a:endParaRPr>
            </a:p>
          </p:txBody>
        </p:sp>
        <p:sp>
          <p:nvSpPr>
            <p:cNvPr id="10" name="矩形 6">
              <a:extLst>
                <a:ext uri="{FF2B5EF4-FFF2-40B4-BE49-F238E27FC236}">
                  <a16:creationId xmlns:a16="http://schemas.microsoft.com/office/drawing/2014/main" xmlns="" id="{8B7F7A4C-1BFA-4A73-9FF9-7A27B89C601D}"/>
                </a:ext>
              </a:extLst>
            </p:cNvPr>
            <p:cNvSpPr>
              <a:spLocks noChangeArrowheads="1"/>
            </p:cNvSpPr>
            <p:nvPr/>
          </p:nvSpPr>
          <p:spPr bwMode="auto">
            <a:xfrm>
              <a:off x="681918" y="1806817"/>
              <a:ext cx="1400799" cy="95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400" b="1" kern="0" dirty="0">
                  <a:solidFill>
                    <a:srgbClr val="FFFFFF"/>
                  </a:solidFill>
                  <a:ea typeface="微软雅黑"/>
                  <a:sym typeface="宋体" pitchFamily="2" charset="-122"/>
                </a:rPr>
                <a:t>1. </a:t>
              </a:r>
              <a:r>
                <a:rPr lang="zh-CN" altLang="en-US" sz="2400" b="1" kern="0" dirty="0">
                  <a:solidFill>
                    <a:srgbClr val="FFFFFF"/>
                  </a:solidFill>
                  <a:ea typeface="微软雅黑"/>
                  <a:sym typeface="宋体" pitchFamily="2" charset="-122"/>
                </a:rPr>
                <a:t>Hash-Lock协议 </a:t>
              </a:r>
            </a:p>
          </p:txBody>
        </p:sp>
      </p:grpSp>
    </p:spTree>
    <p:extLst>
      <p:ext uri="{BB962C8B-B14F-4D97-AF65-F5344CB8AC3E}">
        <p14:creationId xmlns:p14="http://schemas.microsoft.com/office/powerpoint/2010/main" val="125752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感知层安全概述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Picture 2">
            <a:extLst>
              <a:ext uri="{FF2B5EF4-FFF2-40B4-BE49-F238E27FC236}">
                <a16:creationId xmlns:a16="http://schemas.microsoft.com/office/drawing/2014/main" xmlns="" id="{AEE1CEA8-5FEE-4A58-93FC-B4443443B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5" y="2242820"/>
            <a:ext cx="6993255" cy="299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931810"/>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安全密码协议</a:t>
            </a:r>
          </a:p>
        </p:txBody>
      </p:sp>
      <p:grpSp>
        <p:nvGrpSpPr>
          <p:cNvPr id="7" name="组合 6">
            <a:extLst>
              <a:ext uri="{FF2B5EF4-FFF2-40B4-BE49-F238E27FC236}">
                <a16:creationId xmlns:a16="http://schemas.microsoft.com/office/drawing/2014/main" xmlns="" id="{B698BEDD-5028-42F1-88EC-78BD25D85416}"/>
              </a:ext>
            </a:extLst>
          </p:cNvPr>
          <p:cNvGrpSpPr/>
          <p:nvPr/>
        </p:nvGrpSpPr>
        <p:grpSpPr>
          <a:xfrm>
            <a:off x="411621" y="1499939"/>
            <a:ext cx="4360537" cy="523221"/>
            <a:chOff x="433124" y="1725545"/>
            <a:chExt cx="1898416" cy="1085850"/>
          </a:xfrm>
        </p:grpSpPr>
        <p:sp>
          <p:nvSpPr>
            <p:cNvPr id="8" name="六边形 2">
              <a:extLst>
                <a:ext uri="{FF2B5EF4-FFF2-40B4-BE49-F238E27FC236}">
                  <a16:creationId xmlns:a16="http://schemas.microsoft.com/office/drawing/2014/main" xmlns="" id="{30E72548-8088-4897-A270-D47F03E790A7}"/>
                </a:ext>
              </a:extLst>
            </p:cNvPr>
            <p:cNvSpPr>
              <a:spLocks noChangeArrowheads="1"/>
            </p:cNvSpPr>
            <p:nvPr/>
          </p:nvSpPr>
          <p:spPr bwMode="auto">
            <a:xfrm>
              <a:off x="527829" y="1725545"/>
              <a:ext cx="1724025" cy="1085850"/>
            </a:xfrm>
            <a:prstGeom prst="hexagon">
              <a:avLst>
                <a:gd name="adj" fmla="val 24991"/>
                <a:gd name="vf" fmla="val 115470"/>
              </a:avLst>
            </a:prstGeom>
            <a:solidFill>
              <a:srgbClr val="A5C067"/>
            </a:solidFill>
            <a:ln>
              <a:noFill/>
            </a:ln>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2400">
                <a:solidFill>
                  <a:srgbClr val="FFFFFF"/>
                </a:solidFill>
                <a:latin typeface="微软雅黑"/>
                <a:ea typeface="微软雅黑"/>
                <a:sym typeface="宋体" pitchFamily="2" charset="-122"/>
              </a:endParaRPr>
            </a:p>
          </p:txBody>
        </p:sp>
        <p:sp>
          <p:nvSpPr>
            <p:cNvPr id="9" name="矩形 6">
              <a:extLst>
                <a:ext uri="{FF2B5EF4-FFF2-40B4-BE49-F238E27FC236}">
                  <a16:creationId xmlns:a16="http://schemas.microsoft.com/office/drawing/2014/main" xmlns="" id="{2189120B-F86A-43E0-97B5-4DD724215E35}"/>
                </a:ext>
              </a:extLst>
            </p:cNvPr>
            <p:cNvSpPr>
              <a:spLocks noChangeArrowheads="1"/>
            </p:cNvSpPr>
            <p:nvPr/>
          </p:nvSpPr>
          <p:spPr bwMode="auto">
            <a:xfrm>
              <a:off x="433124" y="1806817"/>
              <a:ext cx="1898416" cy="95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400" b="1" kern="0" dirty="0">
                  <a:solidFill>
                    <a:srgbClr val="FFFFFF"/>
                  </a:solidFill>
                  <a:ea typeface="微软雅黑"/>
                  <a:sym typeface="宋体" pitchFamily="2" charset="-122"/>
                </a:rPr>
                <a:t>8. </a:t>
              </a:r>
              <a:r>
                <a:rPr lang="en-US" altLang="zh-CN" sz="2400" b="1" kern="0" dirty="0" smtClean="0">
                  <a:solidFill>
                    <a:srgbClr val="FFFFFF"/>
                  </a:solidFill>
                  <a:ea typeface="微软雅黑"/>
                  <a:sym typeface="宋体" pitchFamily="2" charset="-122"/>
                </a:rPr>
                <a:t>David</a:t>
              </a:r>
              <a:r>
                <a:rPr lang="zh-CN" altLang="en-US" sz="2400" b="1" kern="0" dirty="0" smtClean="0">
                  <a:solidFill>
                    <a:srgbClr val="FFFFFF"/>
                  </a:solidFill>
                  <a:ea typeface="微软雅黑"/>
                  <a:sym typeface="宋体" pitchFamily="2" charset="-122"/>
                </a:rPr>
                <a:t>数字图书馆</a:t>
              </a:r>
              <a:r>
                <a:rPr lang="zh-CN" altLang="en-US" sz="2400" b="1" kern="0" dirty="0">
                  <a:solidFill>
                    <a:srgbClr val="FFFFFF"/>
                  </a:solidFill>
                  <a:ea typeface="微软雅黑"/>
                  <a:sym typeface="宋体" pitchFamily="2" charset="-122"/>
                </a:rPr>
                <a:t>协议</a:t>
              </a:r>
            </a:p>
          </p:txBody>
        </p:sp>
      </p:grpSp>
      <p:sp>
        <p:nvSpPr>
          <p:cNvPr id="10" name="内容占位符 2">
            <a:extLst>
              <a:ext uri="{FF2B5EF4-FFF2-40B4-BE49-F238E27FC236}">
                <a16:creationId xmlns:a16="http://schemas.microsoft.com/office/drawing/2014/main" xmlns="" id="{0E6EBD93-C9C1-4117-A9AF-1B97D610792B}"/>
              </a:ext>
            </a:extLst>
          </p:cNvPr>
          <p:cNvSpPr>
            <a:spLocks noGrp="1"/>
          </p:cNvSpPr>
          <p:nvPr>
            <p:ph idx="1"/>
          </p:nvPr>
        </p:nvSpPr>
        <p:spPr>
          <a:xfrm>
            <a:off x="580128" y="2171936"/>
            <a:ext cx="8335272" cy="1657177"/>
          </a:xfrm>
        </p:spPr>
        <p:txBody>
          <a:bodyPr>
            <a:normAutofit fontScale="92500" lnSpcReduction="20000"/>
          </a:bodyPr>
          <a:lstStyle/>
          <a:p>
            <a:pPr>
              <a:lnSpc>
                <a:spcPct val="120000"/>
              </a:lnSpc>
            </a:pPr>
            <a:r>
              <a:rPr lang="en-US" altLang="zh-CN" sz="2400" dirty="0"/>
              <a:t>David</a:t>
            </a:r>
            <a:r>
              <a:rPr lang="zh-CN" altLang="en-US" sz="2400" dirty="0"/>
              <a:t>的数字图书馆</a:t>
            </a:r>
            <a:r>
              <a:rPr lang="en-US" altLang="zh-CN" sz="2400" dirty="0"/>
              <a:t>RFID</a:t>
            </a:r>
            <a:r>
              <a:rPr lang="zh-CN" altLang="en-US" sz="2400" dirty="0"/>
              <a:t>协议使用基于</a:t>
            </a:r>
            <a:r>
              <a:rPr lang="zh-CN" altLang="en-US" sz="2400" dirty="0">
                <a:solidFill>
                  <a:srgbClr val="FF0000"/>
                </a:solidFill>
              </a:rPr>
              <a:t>预共享秘密</a:t>
            </a:r>
            <a:r>
              <a:rPr lang="zh-CN" altLang="en-US" sz="2400" dirty="0"/>
              <a:t>的</a:t>
            </a:r>
            <a:r>
              <a:rPr lang="zh-CN" altLang="en-US" sz="2400" dirty="0">
                <a:solidFill>
                  <a:srgbClr val="FF0000"/>
                </a:solidFill>
              </a:rPr>
              <a:t>伪随机函数</a:t>
            </a:r>
            <a:r>
              <a:rPr lang="zh-CN" altLang="en-US" sz="2400" dirty="0"/>
              <a:t>来实现认证，是一个</a:t>
            </a:r>
            <a:r>
              <a:rPr lang="zh-CN" altLang="en-US" sz="2400" dirty="0">
                <a:solidFill>
                  <a:srgbClr val="FF0000"/>
                </a:solidFill>
              </a:rPr>
              <a:t>双向</a:t>
            </a:r>
            <a:r>
              <a:rPr lang="zh-CN" altLang="en-US" sz="2400" dirty="0"/>
              <a:t>认证协议。</a:t>
            </a:r>
            <a:endParaRPr lang="en-US" altLang="zh-CN" sz="2400" dirty="0"/>
          </a:p>
          <a:p>
            <a:pPr>
              <a:lnSpc>
                <a:spcPct val="120000"/>
              </a:lnSpc>
            </a:pPr>
            <a:r>
              <a:rPr lang="zh-CN" altLang="en-US" sz="2400" dirty="0"/>
              <a:t>系统运行之前，后端数据库和每一个标签之间需要预先共享一个秘密值</a:t>
            </a:r>
            <a:r>
              <a:rPr lang="en-US" altLang="zh-CN" sz="2400" dirty="0"/>
              <a:t>s.</a:t>
            </a:r>
            <a:endParaRPr lang="zh-CN" altLang="en-US" sz="2400" dirty="0"/>
          </a:p>
        </p:txBody>
      </p:sp>
      <p:grpSp>
        <p:nvGrpSpPr>
          <p:cNvPr id="5" name="组合 4"/>
          <p:cNvGrpSpPr/>
          <p:nvPr/>
        </p:nvGrpSpPr>
        <p:grpSpPr>
          <a:xfrm>
            <a:off x="199226" y="3788417"/>
            <a:ext cx="9006775" cy="2877750"/>
            <a:chOff x="199226" y="3788417"/>
            <a:chExt cx="9006775" cy="2877750"/>
          </a:xfrm>
        </p:grpSpPr>
        <p:grpSp>
          <p:nvGrpSpPr>
            <p:cNvPr id="52" name="组合 51">
              <a:extLst>
                <a:ext uri="{FF2B5EF4-FFF2-40B4-BE49-F238E27FC236}">
                  <a16:creationId xmlns:a16="http://schemas.microsoft.com/office/drawing/2014/main" xmlns="" id="{82BD5F37-2A11-44A2-9ECB-E3E1219285E2}"/>
                </a:ext>
              </a:extLst>
            </p:cNvPr>
            <p:cNvGrpSpPr/>
            <p:nvPr/>
          </p:nvGrpSpPr>
          <p:grpSpPr>
            <a:xfrm>
              <a:off x="199226" y="3788417"/>
              <a:ext cx="9006775" cy="2877750"/>
              <a:chOff x="138175" y="3519965"/>
              <a:chExt cx="9006775" cy="2877750"/>
            </a:xfrm>
          </p:grpSpPr>
          <p:grpSp>
            <p:nvGrpSpPr>
              <p:cNvPr id="47" name="组合 46">
                <a:extLst>
                  <a:ext uri="{FF2B5EF4-FFF2-40B4-BE49-F238E27FC236}">
                    <a16:creationId xmlns:a16="http://schemas.microsoft.com/office/drawing/2014/main" xmlns="" id="{8E4BEF51-69E0-40F9-9806-A15C583C0958}"/>
                  </a:ext>
                </a:extLst>
              </p:cNvPr>
              <p:cNvGrpSpPr/>
              <p:nvPr/>
            </p:nvGrpSpPr>
            <p:grpSpPr>
              <a:xfrm>
                <a:off x="138175" y="3519965"/>
                <a:ext cx="9006775" cy="2877750"/>
                <a:chOff x="138175" y="3519965"/>
                <a:chExt cx="9006775" cy="2877750"/>
              </a:xfrm>
            </p:grpSpPr>
            <p:grpSp>
              <p:nvGrpSpPr>
                <p:cNvPr id="4" name="组合 3">
                  <a:extLst>
                    <a:ext uri="{FF2B5EF4-FFF2-40B4-BE49-F238E27FC236}">
                      <a16:creationId xmlns:a16="http://schemas.microsoft.com/office/drawing/2014/main" xmlns="" id="{BB677A50-BD41-4FBC-8416-EC849B206D48}"/>
                    </a:ext>
                  </a:extLst>
                </p:cNvPr>
                <p:cNvGrpSpPr/>
                <p:nvPr/>
              </p:nvGrpSpPr>
              <p:grpSpPr>
                <a:xfrm>
                  <a:off x="138175" y="3519965"/>
                  <a:ext cx="9006775" cy="2556547"/>
                  <a:chOff x="364267" y="3907969"/>
                  <a:chExt cx="9006775" cy="2556547"/>
                </a:xfrm>
              </p:grpSpPr>
              <p:grpSp>
                <p:nvGrpSpPr>
                  <p:cNvPr id="3" name="组合 2">
                    <a:extLst>
                      <a:ext uri="{FF2B5EF4-FFF2-40B4-BE49-F238E27FC236}">
                        <a16:creationId xmlns:a16="http://schemas.microsoft.com/office/drawing/2014/main" xmlns="" id="{E669AA06-EAE7-4227-9818-191F624D64CA}"/>
                      </a:ext>
                    </a:extLst>
                  </p:cNvPr>
                  <p:cNvGrpSpPr/>
                  <p:nvPr/>
                </p:nvGrpSpPr>
                <p:grpSpPr>
                  <a:xfrm>
                    <a:off x="364267" y="3907969"/>
                    <a:ext cx="8619745" cy="2556547"/>
                    <a:chOff x="105849" y="3788699"/>
                    <a:chExt cx="8619745" cy="2556547"/>
                  </a:xfrm>
                </p:grpSpPr>
                <p:sp>
                  <p:nvSpPr>
                    <p:cNvPr id="11" name="流程图: 磁盘 10">
                      <a:extLst>
                        <a:ext uri="{FF2B5EF4-FFF2-40B4-BE49-F238E27FC236}">
                          <a16:creationId xmlns:a16="http://schemas.microsoft.com/office/drawing/2014/main" xmlns="" id="{E94D5BC4-49B3-476F-B60E-69EFBC4E6667}"/>
                        </a:ext>
                      </a:extLst>
                    </p:cNvPr>
                    <p:cNvSpPr/>
                    <p:nvPr/>
                  </p:nvSpPr>
                  <p:spPr>
                    <a:xfrm>
                      <a:off x="160334" y="3788699"/>
                      <a:ext cx="762290" cy="1870710"/>
                    </a:xfrm>
                    <a:prstGeom prst="flowChartMagneticDisk">
                      <a:avLst/>
                    </a:prstGeom>
                    <a:ln>
                      <a:solidFill>
                        <a:schemeClr val="tx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DB</a:t>
                      </a:r>
                    </a:p>
                  </p:txBody>
                </p:sp>
                <p:cxnSp>
                  <p:nvCxnSpPr>
                    <p:cNvPr id="12" name="直接箭头连接符 11">
                      <a:extLst>
                        <a:ext uri="{FF2B5EF4-FFF2-40B4-BE49-F238E27FC236}">
                          <a16:creationId xmlns:a16="http://schemas.microsoft.com/office/drawing/2014/main" xmlns="" id="{6FDBEE5B-51EA-47C7-B5C2-0270E8B572D5}"/>
                        </a:ext>
                      </a:extLst>
                    </p:cNvPr>
                    <p:cNvCxnSpPr>
                      <a:cxnSpLocks/>
                    </p:cNvCxnSpPr>
                    <p:nvPr/>
                  </p:nvCxnSpPr>
                  <p:spPr>
                    <a:xfrm>
                      <a:off x="922624" y="5048857"/>
                      <a:ext cx="2759128" cy="0"/>
                    </a:xfrm>
                    <a:prstGeom prst="straightConnector1">
                      <a:avLst/>
                    </a:prstGeom>
                    <a:ln>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73307E12-2DB1-4BBE-AC00-8E748F936E72}"/>
                        </a:ext>
                      </a:extLst>
                    </p:cNvPr>
                    <p:cNvCxnSpPr>
                      <a:cxnSpLocks/>
                      <a:stCxn id="21" idx="1"/>
                      <a:endCxn id="11" idx="4"/>
                    </p:cNvCxnSpPr>
                    <p:nvPr/>
                  </p:nvCxnSpPr>
                  <p:spPr>
                    <a:xfrm flipH="1">
                      <a:off x="922624" y="4724054"/>
                      <a:ext cx="2759128" cy="0"/>
                    </a:xfrm>
                    <a:prstGeom prst="straightConnector1">
                      <a:avLst/>
                    </a:prstGeom>
                    <a:ln>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4EE6245C-C55C-4F56-889C-C7546A537DCE}"/>
                            </a:ext>
                          </a:extLst>
                        </p:cNvPr>
                        <p:cNvSpPr txBox="1"/>
                        <p:nvPr/>
                      </p:nvSpPr>
                      <p:spPr>
                        <a:xfrm>
                          <a:off x="1526854" y="4261737"/>
                          <a:ext cx="1416685" cy="369332"/>
                        </a:xfrm>
                        <a:prstGeom prst="rect">
                          <a:avLst/>
                        </a:prstGeom>
                        <a:noFill/>
                      </p:spPr>
                      <p:txBody>
                        <a:bodyPr wrap="square" rtlCol="0">
                          <a:spAutoFit/>
                        </a:bodyPr>
                        <a:lstStyle/>
                        <a:p>
                          <a:r>
                            <a:rPr lang="en-US" altLang="zh-CN" dirty="0"/>
                            <a:t>(3)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𝑅</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𝑇</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𝜎</m:t>
                              </m:r>
                            </m:oMath>
                          </a14:m>
                          <a:endParaRPr lang="en-US" altLang="zh-CN" dirty="0"/>
                        </a:p>
                      </p:txBody>
                    </p:sp>
                  </mc:Choice>
                  <mc:Fallback xmlns="">
                    <p:sp>
                      <p:nvSpPr>
                        <p:cNvPr id="14" name="文本框 13">
                          <a:extLst>
                            <a:ext uri="{FF2B5EF4-FFF2-40B4-BE49-F238E27FC236}">
                              <a16:creationId xmlns:a16="http://schemas.microsoft.com/office/drawing/2014/main" xmlns:a14="http://schemas.microsoft.com/office/drawing/2010/main" xmlns="" id="{4EE6245C-C55C-4F56-889C-C7546A537DCE}"/>
                            </a:ext>
                          </a:extLst>
                        </p:cNvPr>
                        <p:cNvSpPr txBox="1">
                          <a:spLocks noRot="1" noChangeAspect="1" noMove="1" noResize="1" noEditPoints="1" noAdjustHandles="1" noChangeArrowheads="1" noChangeShapeType="1" noTextEdit="1"/>
                        </p:cNvSpPr>
                        <p:nvPr/>
                      </p:nvSpPr>
                      <p:spPr>
                        <a:xfrm>
                          <a:off x="1526854" y="4261737"/>
                          <a:ext cx="1416685" cy="369332"/>
                        </a:xfrm>
                        <a:prstGeom prst="rect">
                          <a:avLst/>
                        </a:prstGeom>
                        <a:blipFill rotWithShape="0">
                          <a:blip r:embed="rId2"/>
                          <a:stretch>
                            <a:fillRect l="-3879"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xmlns="" id="{56949844-D9B7-43F0-BBD6-FF9BE0049E79}"/>
                            </a:ext>
                          </a:extLst>
                        </p:cNvPr>
                        <p:cNvSpPr txBox="1"/>
                        <p:nvPr/>
                      </p:nvSpPr>
                      <p:spPr>
                        <a:xfrm>
                          <a:off x="997449" y="5080724"/>
                          <a:ext cx="2681763" cy="369332"/>
                        </a:xfrm>
                        <a:prstGeom prst="rect">
                          <a:avLst/>
                        </a:prstGeom>
                        <a:noFill/>
                      </p:spPr>
                      <p:txBody>
                        <a:bodyPr wrap="square" rtlCol="0">
                          <a:spAutoFit/>
                        </a:bodyPr>
                        <a:lstStyle/>
                        <a:p>
                          <a:r>
                            <a:rPr lang="en-US" altLang="zh-CN" dirty="0"/>
                            <a:t>(4) </a:t>
                          </a:r>
                          <a14:m>
                            <m:oMath xmlns:m="http://schemas.openxmlformats.org/officeDocument/2006/math">
                              <m:r>
                                <a:rPr lang="zh-CN" altLang="en-US" i="1" smtClean="0">
                                  <a:latin typeface="Cambria Math" panose="02040503050406030204" pitchFamily="18" charset="0"/>
                                </a:rPr>
                                <m:t>𝛽</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𝑠</m:t>
                                  </m:r>
                                </m:sub>
                              </m:sSub>
                              <m:r>
                                <a:rPr lang="en-US" altLang="zh-CN" b="0"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𝑅</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𝑇</m:t>
                                  </m:r>
                                </m:sub>
                              </m:sSub>
                              <m:r>
                                <a:rPr lang="en-US" altLang="zh-CN" b="0" i="1"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19" name="文本框 18">
                          <a:extLst>
                            <a:ext uri="{FF2B5EF4-FFF2-40B4-BE49-F238E27FC236}">
                              <a16:creationId xmlns:a16="http://schemas.microsoft.com/office/drawing/2014/main" xmlns:a14="http://schemas.microsoft.com/office/drawing/2010/main" xmlns="" id="{56949844-D9B7-43F0-BBD6-FF9BE0049E79}"/>
                            </a:ext>
                          </a:extLst>
                        </p:cNvPr>
                        <p:cNvSpPr txBox="1">
                          <a:spLocks noRot="1" noChangeAspect="1" noMove="1" noResize="1" noEditPoints="1" noAdjustHandles="1" noChangeArrowheads="1" noChangeShapeType="1" noTextEdit="1"/>
                        </p:cNvSpPr>
                        <p:nvPr/>
                      </p:nvSpPr>
                      <p:spPr>
                        <a:xfrm>
                          <a:off x="997449" y="5080724"/>
                          <a:ext cx="2681763" cy="369332"/>
                        </a:xfrm>
                        <a:prstGeom prst="rect">
                          <a:avLst/>
                        </a:prstGeom>
                        <a:blipFill rotWithShape="0">
                          <a:blip r:embed="rId3"/>
                          <a:stretch>
                            <a:fillRect l="-204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xmlns="" id="{970D927F-F5A2-4E4D-86B0-4E7F2A2EF30C}"/>
                            </a:ext>
                          </a:extLst>
                        </p:cNvPr>
                        <p:cNvSpPr txBox="1"/>
                        <p:nvPr/>
                      </p:nvSpPr>
                      <p:spPr>
                        <a:xfrm>
                          <a:off x="105849" y="5698915"/>
                          <a:ext cx="3184054" cy="646331"/>
                        </a:xfrm>
                        <a:prstGeom prst="rect">
                          <a:avLst/>
                        </a:prstGeom>
                        <a:noFill/>
                      </p:spPr>
                      <p:txBody>
                        <a:bodyPr wrap="square" rtlCol="0">
                          <a:spAutoFit/>
                        </a:bodyPr>
                        <a:lstStyle/>
                        <a:p>
                          <a:r>
                            <a:rPr lang="zh-CN" altLang="en-US" dirty="0"/>
                            <a:t>对所有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r>
                            <a:rPr lang="zh-CN" altLang="en-US" dirty="0"/>
                            <a:t>检查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(0,</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𝑅</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𝑇</m:t>
                                  </m:r>
                                </m:sub>
                              </m:sSub>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20" name="文本框 19">
                          <a:extLst>
                            <a:ext uri="{FF2B5EF4-FFF2-40B4-BE49-F238E27FC236}">
                              <a16:creationId xmlns:a16="http://schemas.microsoft.com/office/drawing/2014/main" xmlns:a14="http://schemas.microsoft.com/office/drawing/2010/main" xmlns="" id="{970D927F-F5A2-4E4D-86B0-4E7F2A2EF30C}"/>
                            </a:ext>
                          </a:extLst>
                        </p:cNvPr>
                        <p:cNvSpPr txBox="1">
                          <a:spLocks noRot="1" noChangeAspect="1" noMove="1" noResize="1" noEditPoints="1" noAdjustHandles="1" noChangeArrowheads="1" noChangeShapeType="1" noTextEdit="1"/>
                        </p:cNvSpPr>
                        <p:nvPr/>
                      </p:nvSpPr>
                      <p:spPr>
                        <a:xfrm>
                          <a:off x="105849" y="5698915"/>
                          <a:ext cx="3184054" cy="646331"/>
                        </a:xfrm>
                        <a:prstGeom prst="rect">
                          <a:avLst/>
                        </a:prstGeom>
                        <a:blipFill rotWithShape="0">
                          <a:blip r:embed="rId4"/>
                          <a:stretch>
                            <a:fillRect l="-1724" t="-8491" r="-383" b="-11321"/>
                          </a:stretch>
                        </a:blipFill>
                      </p:spPr>
                      <p:txBody>
                        <a:bodyPr/>
                        <a:lstStyle/>
                        <a:p>
                          <a:r>
                            <a:rPr lang="zh-CN" altLang="en-US">
                              <a:noFill/>
                            </a:rPr>
                            <a:t> </a:t>
                          </a:r>
                        </a:p>
                      </p:txBody>
                    </p:sp>
                  </mc:Fallback>
                </mc:AlternateContent>
                <p:sp>
                  <p:nvSpPr>
                    <p:cNvPr id="21" name="圆角矩形 10">
                      <a:extLst>
                        <a:ext uri="{FF2B5EF4-FFF2-40B4-BE49-F238E27FC236}">
                          <a16:creationId xmlns:a16="http://schemas.microsoft.com/office/drawing/2014/main" xmlns="" id="{917DC252-B722-4051-80DF-3E6C4A7B2070}"/>
                        </a:ext>
                      </a:extLst>
                    </p:cNvPr>
                    <p:cNvSpPr/>
                    <p:nvPr/>
                  </p:nvSpPr>
                  <p:spPr>
                    <a:xfrm>
                      <a:off x="3681752" y="3832196"/>
                      <a:ext cx="960756" cy="17837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Reader</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xmlns="" id="{4C0CDF55-4410-45D8-9270-676388B930EB}"/>
                            </a:ext>
                          </a:extLst>
                        </p:cNvPr>
                        <p:cNvSpPr txBox="1"/>
                        <p:nvPr/>
                      </p:nvSpPr>
                      <p:spPr>
                        <a:xfrm>
                          <a:off x="5937942" y="5315246"/>
                          <a:ext cx="960755" cy="365760"/>
                        </a:xfrm>
                        <a:prstGeom prst="rect">
                          <a:avLst/>
                        </a:prstGeom>
                        <a:noFill/>
                      </p:spPr>
                      <p:txBody>
                        <a:bodyPr wrap="square" rtlCol="0">
                          <a:spAutoFit/>
                        </a:bodyPr>
                        <a:lstStyle/>
                        <a:p>
                          <a:r>
                            <a:rPr lang="en-US" altLang="zh-CN" dirty="0"/>
                            <a:t>(5) </a:t>
                          </a:r>
                          <a14:m>
                            <m:oMath xmlns:m="http://schemas.openxmlformats.org/officeDocument/2006/math">
                              <m:r>
                                <a:rPr lang="zh-CN" altLang="en-US" i="1">
                                  <a:latin typeface="Cambria Math" panose="02040503050406030204" pitchFamily="18" charset="0"/>
                                </a:rPr>
                                <m:t>𝛽</m:t>
                              </m:r>
                            </m:oMath>
                          </a14:m>
                          <a:endParaRPr lang="en-US" altLang="zh-CN" dirty="0"/>
                        </a:p>
                      </p:txBody>
                    </p:sp>
                  </mc:Choice>
                  <mc:Fallback xmlns="">
                    <p:sp>
                      <p:nvSpPr>
                        <p:cNvPr id="23" name="文本框 22">
                          <a:extLst>
                            <a:ext uri="{FF2B5EF4-FFF2-40B4-BE49-F238E27FC236}">
                              <a16:creationId xmlns:a16="http://schemas.microsoft.com/office/drawing/2014/main" xmlns:a14="http://schemas.microsoft.com/office/drawing/2010/main" xmlns="" id="{4C0CDF55-4410-45D8-9270-676388B930EB}"/>
                            </a:ext>
                          </a:extLst>
                        </p:cNvPr>
                        <p:cNvSpPr txBox="1">
                          <a:spLocks noRot="1" noChangeAspect="1" noMove="1" noResize="1" noEditPoints="1" noAdjustHandles="1" noChangeArrowheads="1" noChangeShapeType="1" noTextEdit="1"/>
                        </p:cNvSpPr>
                        <p:nvPr/>
                      </p:nvSpPr>
                      <p:spPr>
                        <a:xfrm>
                          <a:off x="5937942" y="5315246"/>
                          <a:ext cx="960755" cy="365760"/>
                        </a:xfrm>
                        <a:prstGeom prst="rect">
                          <a:avLst/>
                        </a:prstGeom>
                        <a:blipFill rotWithShape="0">
                          <a:blip r:embed="rId5"/>
                          <a:stretch>
                            <a:fillRect l="-5063" t="-10000" b="-26667"/>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xmlns="" id="{C15F28B8-958B-4050-92BD-D7D247BB2077}"/>
                        </a:ext>
                      </a:extLst>
                    </p:cNvPr>
                    <p:cNvCxnSpPr>
                      <a:cxnSpLocks/>
                    </p:cNvCxnSpPr>
                    <p:nvPr/>
                  </p:nvCxnSpPr>
                  <p:spPr>
                    <a:xfrm flipH="1" flipV="1">
                      <a:off x="4642509" y="4653900"/>
                      <a:ext cx="3219485" cy="14592"/>
                    </a:xfrm>
                    <a:prstGeom prst="straightConnector1">
                      <a:avLst/>
                    </a:prstGeom>
                    <a:ln>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D7EA0219-C2A9-41FF-AD25-0363E7C55A50}"/>
                        </a:ext>
                      </a:extLst>
                    </p:cNvPr>
                    <p:cNvCxnSpPr>
                      <a:cxnSpLocks/>
                    </p:cNvCxnSpPr>
                    <p:nvPr/>
                  </p:nvCxnSpPr>
                  <p:spPr>
                    <a:xfrm>
                      <a:off x="4642508" y="5298890"/>
                      <a:ext cx="3219486" cy="0"/>
                    </a:xfrm>
                    <a:prstGeom prst="straightConnector1">
                      <a:avLst/>
                    </a:prstGeom>
                    <a:ln>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xmlns="" id="{2718053A-5D92-413B-A106-E3D9ECA400C8}"/>
                            </a:ext>
                          </a:extLst>
                        </p:cNvPr>
                        <p:cNvSpPr txBox="1"/>
                        <p:nvPr/>
                      </p:nvSpPr>
                      <p:spPr>
                        <a:xfrm>
                          <a:off x="4678782" y="4699924"/>
                          <a:ext cx="4046812" cy="369332"/>
                        </a:xfrm>
                        <a:prstGeom prst="rect">
                          <a:avLst/>
                        </a:prstGeom>
                        <a:noFill/>
                      </p:spPr>
                      <p:txBody>
                        <a:bodyPr wrap="square" rtlCol="0">
                          <a:spAutoFit/>
                        </a:bodyPr>
                        <a:lstStyle/>
                        <a:p>
                          <a:r>
                            <a:rPr lang="en-US" altLang="zh-CN" dirty="0"/>
                            <a:t>(2)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𝑇</m:t>
                                  </m:r>
                                </m:sub>
                              </m:sSub>
                            </m:oMath>
                          </a14:m>
                          <a:r>
                            <a:rPr lang="zh-CN" altLang="en-US" dirty="0"/>
                            <a:t>，</a:t>
                          </a:r>
                          <a14:m>
                            <m:oMath xmlns:m="http://schemas.openxmlformats.org/officeDocument/2006/math">
                              <m:r>
                                <a:rPr lang="zh-CN" altLang="en-US" i="1">
                                  <a:latin typeface="Cambria Math" panose="02040503050406030204" pitchFamily="18" charset="0"/>
                                </a:rPr>
                                <m:t>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i="1">
                                      <a:latin typeface="Cambria Math" panose="02040503050406030204" pitchFamily="18" charset="0"/>
                                      <a:ea typeface="Cambria Math" panose="02040503050406030204" pitchFamily="18" charset="0"/>
                                    </a:rPr>
                                    <m:t>𝑠</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𝑅</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𝑇</m:t>
                                  </m:r>
                                </m:sub>
                              </m:sSub>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26" name="文本框 25">
                          <a:extLst>
                            <a:ext uri="{FF2B5EF4-FFF2-40B4-BE49-F238E27FC236}">
                              <a16:creationId xmlns:a16="http://schemas.microsoft.com/office/drawing/2014/main" xmlns:a14="http://schemas.microsoft.com/office/drawing/2010/main" xmlns="" id="{2718053A-5D92-413B-A106-E3D9ECA400C8}"/>
                            </a:ext>
                          </a:extLst>
                        </p:cNvPr>
                        <p:cNvSpPr txBox="1">
                          <a:spLocks noRot="1" noChangeAspect="1" noMove="1" noResize="1" noEditPoints="1" noAdjustHandles="1" noChangeArrowheads="1" noChangeShapeType="1" noTextEdit="1"/>
                        </p:cNvSpPr>
                        <p:nvPr/>
                      </p:nvSpPr>
                      <p:spPr>
                        <a:xfrm>
                          <a:off x="4678782" y="4699924"/>
                          <a:ext cx="4046812" cy="369332"/>
                        </a:xfrm>
                        <a:prstGeom prst="rect">
                          <a:avLst/>
                        </a:prstGeom>
                        <a:blipFill rotWithShape="0">
                          <a:blip r:embed="rId6"/>
                          <a:stretch>
                            <a:fillRect l="-1355" t="-14754" b="-26230"/>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xmlns="" id="{BCA2CB06-9B98-4CB5-B23B-471A8CE1C86F}"/>
                        </a:ext>
                      </a:extLst>
                    </p:cNvPr>
                    <p:cNvCxnSpPr>
                      <a:cxnSpLocks/>
                    </p:cNvCxnSpPr>
                    <p:nvPr/>
                  </p:nvCxnSpPr>
                  <p:spPr>
                    <a:xfrm>
                      <a:off x="4642508" y="4262092"/>
                      <a:ext cx="3219486" cy="0"/>
                    </a:xfrm>
                    <a:prstGeom prst="straightConnector1">
                      <a:avLst/>
                    </a:prstGeom>
                    <a:ln>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xmlns="" id="{B74A17D7-AFBD-4014-A97A-0E9C71E95F4E}"/>
                            </a:ext>
                          </a:extLst>
                        </p:cNvPr>
                        <p:cNvSpPr txBox="1"/>
                        <p:nvPr/>
                      </p:nvSpPr>
                      <p:spPr>
                        <a:xfrm>
                          <a:off x="5555163" y="3862068"/>
                          <a:ext cx="1726311" cy="369332"/>
                        </a:xfrm>
                        <a:prstGeom prst="rect">
                          <a:avLst/>
                        </a:prstGeom>
                        <a:noFill/>
                      </p:spPr>
                      <p:txBody>
                        <a:bodyPr wrap="square" rtlCol="0">
                          <a:spAutoFit/>
                        </a:bodyPr>
                        <a:lstStyle/>
                        <a:p>
                          <a:r>
                            <a:rPr lang="en-US" altLang="zh-CN" dirty="0"/>
                            <a:t>(1) Query</a:t>
                          </a:r>
                          <a:r>
                            <a:rPr lang="zh-CN" altLang="en-US" dirty="0"/>
                            <a:t>，</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𝑅</m:t>
                                  </m:r>
                                </m:sub>
                              </m:sSub>
                            </m:oMath>
                          </a14:m>
                          <a:endParaRPr lang="en-US" altLang="zh-CN" dirty="0"/>
                        </a:p>
                      </p:txBody>
                    </p:sp>
                  </mc:Choice>
                  <mc:Fallback xmlns="">
                    <p:sp>
                      <p:nvSpPr>
                        <p:cNvPr id="28" name="文本框 27">
                          <a:extLst>
                            <a:ext uri="{FF2B5EF4-FFF2-40B4-BE49-F238E27FC236}">
                              <a16:creationId xmlns:a16="http://schemas.microsoft.com/office/drawing/2014/main" xmlns:a14="http://schemas.microsoft.com/office/drawing/2010/main" xmlns="" id="{B74A17D7-AFBD-4014-A97A-0E9C71E95F4E}"/>
                            </a:ext>
                          </a:extLst>
                        </p:cNvPr>
                        <p:cNvSpPr txBox="1">
                          <a:spLocks noRot="1" noChangeAspect="1" noMove="1" noResize="1" noEditPoints="1" noAdjustHandles="1" noChangeArrowheads="1" noChangeShapeType="1" noTextEdit="1"/>
                        </p:cNvSpPr>
                        <p:nvPr/>
                      </p:nvSpPr>
                      <p:spPr>
                        <a:xfrm>
                          <a:off x="5555163" y="3862068"/>
                          <a:ext cx="1726311" cy="369332"/>
                        </a:xfrm>
                        <a:prstGeom prst="rect">
                          <a:avLst/>
                        </a:prstGeom>
                        <a:blipFill rotWithShape="0">
                          <a:blip r:embed="rId7"/>
                          <a:stretch>
                            <a:fillRect l="-3180" t="-13115" b="-26230"/>
                          </a:stretch>
                        </a:blipFill>
                      </p:spPr>
                      <p:txBody>
                        <a:bodyPr/>
                        <a:lstStyle/>
                        <a:p>
                          <a:r>
                            <a:rPr lang="zh-CN" altLang="en-US">
                              <a:noFill/>
                            </a:rPr>
                            <a:t> </a:t>
                          </a:r>
                        </a:p>
                      </p:txBody>
                    </p:sp>
                  </mc:Fallback>
                </mc:AlternateContent>
                <p:sp>
                  <p:nvSpPr>
                    <p:cNvPr id="29" name="圆角矩形 18">
                      <a:extLst>
                        <a:ext uri="{FF2B5EF4-FFF2-40B4-BE49-F238E27FC236}">
                          <a16:creationId xmlns:a16="http://schemas.microsoft.com/office/drawing/2014/main" xmlns="" id="{EAC7438C-56FE-41FD-BB3B-ACEB657FA492}"/>
                        </a:ext>
                      </a:extLst>
                    </p:cNvPr>
                    <p:cNvSpPr/>
                    <p:nvPr/>
                  </p:nvSpPr>
                  <p:spPr>
                    <a:xfrm>
                      <a:off x="7861994" y="3832195"/>
                      <a:ext cx="691171" cy="17837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Tag</a:t>
                      </a:r>
                    </a:p>
                  </p:txBody>
                </p: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xmlns="" id="{839EC263-18E6-49CD-BCE2-51196C33B897}"/>
                          </a:ext>
                        </a:extLst>
                      </p:cNvPr>
                      <p:cNvSpPr txBox="1"/>
                      <p:nvPr/>
                    </p:nvSpPr>
                    <p:spPr>
                      <a:xfrm>
                        <a:off x="6196360" y="6060102"/>
                        <a:ext cx="3174682" cy="369332"/>
                      </a:xfrm>
                      <a:prstGeom prst="rect">
                        <a:avLst/>
                      </a:prstGeom>
                      <a:noFill/>
                    </p:spPr>
                    <p:txBody>
                      <a:bodyPr wrap="square" rtlCol="0">
                        <a:spAutoFit/>
                      </a:bodyPr>
                      <a:lstStyle/>
                      <a:p>
                        <a:r>
                          <a:rPr lang="zh-CN" altLang="en-US" dirty="0"/>
                          <a:t>检查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𝛽</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𝑅</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𝑇</m:t>
                                </m:r>
                              </m:sub>
                            </m:sSub>
                            <m:r>
                              <a:rPr lang="en-US" altLang="zh-CN" i="1">
                                <a:latin typeface="Cambria Math" panose="02040503050406030204" pitchFamily="18" charset="0"/>
                              </a:rPr>
                              <m:t>)</m:t>
                            </m:r>
                          </m:oMath>
                        </a14:m>
                        <a:r>
                          <a:rPr lang="zh-CN" altLang="en-US" dirty="0"/>
                          <a:t>？</a:t>
                        </a:r>
                        <a:endParaRPr lang="en-US" altLang="zh-CN" dirty="0"/>
                      </a:p>
                    </p:txBody>
                  </p:sp>
                </mc:Choice>
                <mc:Fallback xmlns="">
                  <p:sp>
                    <p:nvSpPr>
                      <p:cNvPr id="30" name="文本框 29">
                        <a:extLst>
                          <a:ext uri="{FF2B5EF4-FFF2-40B4-BE49-F238E27FC236}">
                            <a16:creationId xmlns:a16="http://schemas.microsoft.com/office/drawing/2014/main" xmlns:a14="http://schemas.microsoft.com/office/drawing/2010/main" xmlns="" id="{839EC263-18E6-49CD-BCE2-51196C33B897}"/>
                          </a:ext>
                        </a:extLst>
                      </p:cNvPr>
                      <p:cNvSpPr txBox="1">
                        <a:spLocks noRot="1" noChangeAspect="1" noMove="1" noResize="1" noEditPoints="1" noAdjustHandles="1" noChangeArrowheads="1" noChangeShapeType="1" noTextEdit="1"/>
                      </p:cNvSpPr>
                      <p:nvPr/>
                    </p:nvSpPr>
                    <p:spPr>
                      <a:xfrm>
                        <a:off x="6196360" y="6060102"/>
                        <a:ext cx="3174682" cy="369332"/>
                      </a:xfrm>
                      <a:prstGeom prst="rect">
                        <a:avLst/>
                      </a:prstGeom>
                      <a:blipFill rotWithShape="0">
                        <a:blip r:embed="rId8"/>
                        <a:stretch>
                          <a:fillRect l="-1536" t="-13115" r="-960" b="-19672"/>
                        </a:stretch>
                      </a:blipFill>
                    </p:spPr>
                    <p:txBody>
                      <a:bodyPr/>
                      <a:lstStyle/>
                      <a:p>
                        <a:r>
                          <a:rPr lang="zh-CN" altLang="en-US">
                            <a:noFill/>
                          </a:rPr>
                          <a:t> </a:t>
                        </a:r>
                      </a:p>
                    </p:txBody>
                  </p:sp>
                </mc:Fallback>
              </mc:AlternateContent>
            </p:grpSp>
            <p:grpSp>
              <p:nvGrpSpPr>
                <p:cNvPr id="46" name="组合 45">
                  <a:extLst>
                    <a:ext uri="{FF2B5EF4-FFF2-40B4-BE49-F238E27FC236}">
                      <a16:creationId xmlns:a16="http://schemas.microsoft.com/office/drawing/2014/main" xmlns="" id="{2D241B8D-8828-4E44-BA82-5545B5B078EE}"/>
                    </a:ext>
                  </a:extLst>
                </p:cNvPr>
                <p:cNvGrpSpPr/>
                <p:nvPr/>
              </p:nvGrpSpPr>
              <p:grpSpPr>
                <a:xfrm>
                  <a:off x="240784" y="6124806"/>
                  <a:ext cx="1051988" cy="272909"/>
                  <a:chOff x="240784" y="6124806"/>
                  <a:chExt cx="1051988" cy="272909"/>
                </a:xfrm>
              </p:grpSpPr>
              <p:sp>
                <p:nvSpPr>
                  <p:cNvPr id="44" name="矩形 43">
                    <a:extLst>
                      <a:ext uri="{FF2B5EF4-FFF2-40B4-BE49-F238E27FC236}">
                        <a16:creationId xmlns:a16="http://schemas.microsoft.com/office/drawing/2014/main" xmlns="" id="{77F29932-9263-4A5E-B2B7-2C42AEE0208A}"/>
                      </a:ext>
                    </a:extLst>
                  </p:cNvPr>
                  <p:cNvSpPr/>
                  <p:nvPr/>
                </p:nvSpPr>
                <p:spPr>
                  <a:xfrm>
                    <a:off x="240784" y="6124807"/>
                    <a:ext cx="525994" cy="2729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zh-CN" altLang="en-US" dirty="0">
                      <a:solidFill>
                        <a:schemeClr val="tx1"/>
                      </a:solidFill>
                    </a:endParaRPr>
                  </a:p>
                </p:txBody>
              </p:sp>
              <p:sp>
                <p:nvSpPr>
                  <p:cNvPr id="45" name="矩形 44">
                    <a:extLst>
                      <a:ext uri="{FF2B5EF4-FFF2-40B4-BE49-F238E27FC236}">
                        <a16:creationId xmlns:a16="http://schemas.microsoft.com/office/drawing/2014/main" xmlns="" id="{848762CB-A119-486C-BEC4-B16B583E022D}"/>
                      </a:ext>
                    </a:extLst>
                  </p:cNvPr>
                  <p:cNvSpPr/>
                  <p:nvPr/>
                </p:nvSpPr>
                <p:spPr>
                  <a:xfrm>
                    <a:off x="766778" y="6124806"/>
                    <a:ext cx="525994" cy="27011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a:t>
                    </a:r>
                    <a:endParaRPr lang="zh-CN" altLang="en-US" dirty="0">
                      <a:solidFill>
                        <a:schemeClr val="tx1"/>
                      </a:solidFill>
                    </a:endParaRPr>
                  </a:p>
                </p:txBody>
              </p:sp>
            </p:grpSp>
          </p:grpSp>
          <p:sp>
            <p:nvSpPr>
              <p:cNvPr id="48" name="矩形 47">
                <a:extLst>
                  <a:ext uri="{FF2B5EF4-FFF2-40B4-BE49-F238E27FC236}">
                    <a16:creationId xmlns:a16="http://schemas.microsoft.com/office/drawing/2014/main" xmlns="" id="{0E8873A1-534E-44F9-ADB9-6B0ED86A0E20}"/>
                  </a:ext>
                </a:extLst>
              </p:cNvPr>
              <p:cNvSpPr/>
              <p:nvPr/>
            </p:nvSpPr>
            <p:spPr>
              <a:xfrm>
                <a:off x="7976908" y="6117152"/>
                <a:ext cx="525994" cy="2729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zh-CN" altLang="en-US" dirty="0">
                  <a:solidFill>
                    <a:schemeClr val="tx1"/>
                  </a:solidFill>
                </a:endParaRPr>
              </a:p>
            </p:txBody>
          </p:sp>
        </p:grpSp>
        <p:sp>
          <p:nvSpPr>
            <p:cNvPr id="34" name="矩形 33">
              <a:extLst>
                <a:ext uri="{FF2B5EF4-FFF2-40B4-BE49-F238E27FC236}">
                  <a16:creationId xmlns:a16="http://schemas.microsoft.com/office/drawing/2014/main" xmlns="" id="{848762CB-A119-486C-BEC4-B16B583E022D}"/>
                </a:ext>
              </a:extLst>
            </p:cNvPr>
            <p:cNvSpPr/>
            <p:nvPr/>
          </p:nvSpPr>
          <p:spPr>
            <a:xfrm>
              <a:off x="8563953" y="6385604"/>
              <a:ext cx="525994" cy="27011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a:t>
              </a:r>
              <a:endParaRPr lang="zh-CN" altLang="en-US" dirty="0">
                <a:solidFill>
                  <a:schemeClr val="tx1"/>
                </a:solidFill>
              </a:endParaRPr>
            </a:p>
          </p:txBody>
        </p:sp>
      </p:grpSp>
    </p:spTree>
    <p:extLst>
      <p:ext uri="{BB962C8B-B14F-4D97-AF65-F5344CB8AC3E}">
        <p14:creationId xmlns:p14="http://schemas.microsoft.com/office/powerpoint/2010/main" val="332188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安全密码协议</a:t>
            </a:r>
          </a:p>
        </p:txBody>
      </p:sp>
      <p:sp>
        <p:nvSpPr>
          <p:cNvPr id="11" name="矩形 10">
            <a:extLst>
              <a:ext uri="{FF2B5EF4-FFF2-40B4-BE49-F238E27FC236}">
                <a16:creationId xmlns:a16="http://schemas.microsoft.com/office/drawing/2014/main" xmlns="" id="{0BC56E4E-DF13-432D-9408-494E70E41126}"/>
              </a:ext>
            </a:extLst>
          </p:cNvPr>
          <p:cNvSpPr/>
          <p:nvPr/>
        </p:nvSpPr>
        <p:spPr>
          <a:xfrm>
            <a:off x="755071" y="2401318"/>
            <a:ext cx="7633857" cy="3676263"/>
          </a:xfrm>
          <a:prstGeom prst="rect">
            <a:avLst/>
          </a:prstGeom>
        </p:spPr>
        <p:txBody>
          <a:bodyPr wrap="square">
            <a:spAutoFit/>
          </a:bodyPr>
          <a:lstStyle/>
          <a:p>
            <a:pPr marL="342900" indent="-342900">
              <a:lnSpc>
                <a:spcPct val="200000"/>
              </a:lnSpc>
              <a:buFont typeface="Arial" panose="020B0604020202020204" pitchFamily="34" charset="0"/>
              <a:buChar char="•"/>
            </a:pPr>
            <a:r>
              <a:rPr lang="zh-CN" altLang="en-US" sz="2400" dirty="0">
                <a:sym typeface="+mn-ea"/>
              </a:rPr>
              <a:t>截至目前为止，</a:t>
            </a:r>
            <a:r>
              <a:rPr lang="en-US" altLang="zh-CN" sz="2400" dirty="0">
                <a:sym typeface="+mn-ea"/>
              </a:rPr>
              <a:t>David</a:t>
            </a:r>
            <a:r>
              <a:rPr lang="zh-CN" altLang="en-US" sz="2400" dirty="0">
                <a:sym typeface="+mn-ea"/>
              </a:rPr>
              <a:t>图书馆协议还没有出现比较明显的安全漏洞</a:t>
            </a:r>
            <a:endParaRPr lang="en-US" altLang="zh-CN" sz="2400" dirty="0">
              <a:sym typeface="+mn-ea"/>
            </a:endParaRPr>
          </a:p>
          <a:p>
            <a:pPr marL="342900" indent="-342900">
              <a:lnSpc>
                <a:spcPct val="200000"/>
              </a:lnSpc>
              <a:buFont typeface="Arial" panose="020B0604020202020204" pitchFamily="34" charset="0"/>
              <a:buChar char="•"/>
            </a:pPr>
            <a:r>
              <a:rPr lang="zh-CN" altLang="en-US" sz="2400" dirty="0">
                <a:sym typeface="+mn-ea"/>
              </a:rPr>
              <a:t>唯一不足的是为了实现该协议，电子标签内必须内嵌</a:t>
            </a:r>
            <a:r>
              <a:rPr lang="zh-CN" altLang="en-US" sz="2400" dirty="0">
                <a:solidFill>
                  <a:srgbClr val="FF0000"/>
                </a:solidFill>
                <a:sym typeface="+mn-ea"/>
              </a:rPr>
              <a:t>随机数生成器</a:t>
            </a:r>
            <a:r>
              <a:rPr lang="zh-CN" altLang="en-US" sz="2400" dirty="0">
                <a:sym typeface="+mn-ea"/>
              </a:rPr>
              <a:t>和</a:t>
            </a:r>
            <a:r>
              <a:rPr lang="zh-CN" altLang="en-US" sz="2400" dirty="0">
                <a:solidFill>
                  <a:srgbClr val="FF0000"/>
                </a:solidFill>
                <a:sym typeface="+mn-ea"/>
              </a:rPr>
              <a:t>安全伪随机函数</a:t>
            </a:r>
            <a:r>
              <a:rPr lang="zh-CN" altLang="en-US" sz="2400" dirty="0">
                <a:sym typeface="+mn-ea"/>
              </a:rPr>
              <a:t>两大功能模块，增加了标签的复杂度，故而不适合</a:t>
            </a:r>
            <a:r>
              <a:rPr lang="zh-CN" altLang="en-US" sz="2400" dirty="0">
                <a:solidFill>
                  <a:srgbClr val="FF0000"/>
                </a:solidFill>
                <a:sym typeface="+mn-ea"/>
              </a:rPr>
              <a:t>小成本</a:t>
            </a:r>
            <a:r>
              <a:rPr lang="zh-CN" altLang="en-US" sz="2400" dirty="0">
                <a:sym typeface="+mn-ea"/>
              </a:rPr>
              <a:t>的</a:t>
            </a:r>
            <a:r>
              <a:rPr lang="en-US" altLang="zh-CN" sz="2400" dirty="0">
                <a:sym typeface="+mn-ea"/>
              </a:rPr>
              <a:t>RFID</a:t>
            </a:r>
            <a:r>
              <a:rPr lang="zh-CN" altLang="en-US" sz="2400" dirty="0">
                <a:sym typeface="+mn-ea"/>
              </a:rPr>
              <a:t>系统。</a:t>
            </a:r>
          </a:p>
        </p:txBody>
      </p:sp>
      <p:grpSp>
        <p:nvGrpSpPr>
          <p:cNvPr id="12" name="组合 11">
            <a:extLst>
              <a:ext uri="{FF2B5EF4-FFF2-40B4-BE49-F238E27FC236}">
                <a16:creationId xmlns:a16="http://schemas.microsoft.com/office/drawing/2014/main" xmlns="" id="{B698BEDD-5028-42F1-88EC-78BD25D85416}"/>
              </a:ext>
            </a:extLst>
          </p:cNvPr>
          <p:cNvGrpSpPr/>
          <p:nvPr/>
        </p:nvGrpSpPr>
        <p:grpSpPr>
          <a:xfrm>
            <a:off x="411621" y="1499939"/>
            <a:ext cx="4360537" cy="523221"/>
            <a:chOff x="433124" y="1725545"/>
            <a:chExt cx="1898416" cy="1085850"/>
          </a:xfrm>
        </p:grpSpPr>
        <p:sp>
          <p:nvSpPr>
            <p:cNvPr id="13" name="六边形 2">
              <a:extLst>
                <a:ext uri="{FF2B5EF4-FFF2-40B4-BE49-F238E27FC236}">
                  <a16:creationId xmlns:a16="http://schemas.microsoft.com/office/drawing/2014/main" xmlns="" id="{30E72548-8088-4897-A270-D47F03E790A7}"/>
                </a:ext>
              </a:extLst>
            </p:cNvPr>
            <p:cNvSpPr>
              <a:spLocks noChangeArrowheads="1"/>
            </p:cNvSpPr>
            <p:nvPr/>
          </p:nvSpPr>
          <p:spPr bwMode="auto">
            <a:xfrm>
              <a:off x="527829" y="1725545"/>
              <a:ext cx="1724025" cy="1085850"/>
            </a:xfrm>
            <a:prstGeom prst="hexagon">
              <a:avLst>
                <a:gd name="adj" fmla="val 24991"/>
                <a:gd name="vf" fmla="val 115470"/>
              </a:avLst>
            </a:prstGeom>
            <a:solidFill>
              <a:srgbClr val="A5C067"/>
            </a:solidFill>
            <a:ln>
              <a:noFill/>
            </a:ln>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2400">
                <a:solidFill>
                  <a:srgbClr val="FFFFFF"/>
                </a:solidFill>
                <a:latin typeface="微软雅黑"/>
                <a:ea typeface="微软雅黑"/>
                <a:sym typeface="宋体" pitchFamily="2" charset="-122"/>
              </a:endParaRPr>
            </a:p>
          </p:txBody>
        </p:sp>
        <p:sp>
          <p:nvSpPr>
            <p:cNvPr id="14" name="矩形 6">
              <a:extLst>
                <a:ext uri="{FF2B5EF4-FFF2-40B4-BE49-F238E27FC236}">
                  <a16:creationId xmlns:a16="http://schemas.microsoft.com/office/drawing/2014/main" xmlns="" id="{2189120B-F86A-43E0-97B5-4DD724215E35}"/>
                </a:ext>
              </a:extLst>
            </p:cNvPr>
            <p:cNvSpPr>
              <a:spLocks noChangeArrowheads="1"/>
            </p:cNvSpPr>
            <p:nvPr/>
          </p:nvSpPr>
          <p:spPr bwMode="auto">
            <a:xfrm>
              <a:off x="433124" y="1806817"/>
              <a:ext cx="1898416" cy="95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400" b="1" kern="0" dirty="0">
                  <a:solidFill>
                    <a:srgbClr val="FFFFFF"/>
                  </a:solidFill>
                  <a:ea typeface="微软雅黑"/>
                  <a:sym typeface="宋体" pitchFamily="2" charset="-122"/>
                </a:rPr>
                <a:t>8. </a:t>
              </a:r>
              <a:r>
                <a:rPr lang="en-US" altLang="zh-CN" sz="2400" b="1" kern="0" dirty="0" smtClean="0">
                  <a:solidFill>
                    <a:srgbClr val="FFFFFF"/>
                  </a:solidFill>
                  <a:ea typeface="微软雅黑"/>
                  <a:sym typeface="宋体" pitchFamily="2" charset="-122"/>
                </a:rPr>
                <a:t>David</a:t>
              </a:r>
              <a:r>
                <a:rPr lang="zh-CN" altLang="en-US" sz="2400" b="1" kern="0" dirty="0" smtClean="0">
                  <a:solidFill>
                    <a:srgbClr val="FFFFFF"/>
                  </a:solidFill>
                  <a:ea typeface="微软雅黑"/>
                  <a:sym typeface="宋体" pitchFamily="2" charset="-122"/>
                </a:rPr>
                <a:t>数字图书馆</a:t>
              </a:r>
              <a:r>
                <a:rPr lang="zh-CN" altLang="en-US" sz="2400" b="1" kern="0" dirty="0">
                  <a:solidFill>
                    <a:srgbClr val="FFFFFF"/>
                  </a:solidFill>
                  <a:ea typeface="微软雅黑"/>
                  <a:sym typeface="宋体" pitchFamily="2" charset="-122"/>
                </a:rPr>
                <a:t>协议</a:t>
              </a:r>
            </a:p>
          </p:txBody>
        </p:sp>
      </p:grpSp>
    </p:spTree>
    <p:extLst>
      <p:ext uri="{BB962C8B-B14F-4D97-AF65-F5344CB8AC3E}">
        <p14:creationId xmlns:p14="http://schemas.microsoft.com/office/powerpoint/2010/main" val="333367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轻量级密码算法</a:t>
            </a:r>
          </a:p>
        </p:txBody>
      </p:sp>
      <p:sp>
        <p:nvSpPr>
          <p:cNvPr id="9" name="矩形 8">
            <a:extLst>
              <a:ext uri="{FF2B5EF4-FFF2-40B4-BE49-F238E27FC236}">
                <a16:creationId xmlns:a16="http://schemas.microsoft.com/office/drawing/2014/main" xmlns="" id="{C378B19E-66D3-4F7A-AAA2-7404CF42FB62}"/>
              </a:ext>
            </a:extLst>
          </p:cNvPr>
          <p:cNvSpPr/>
          <p:nvPr/>
        </p:nvSpPr>
        <p:spPr>
          <a:xfrm>
            <a:off x="165653" y="1713576"/>
            <a:ext cx="8812694" cy="4524315"/>
          </a:xfrm>
          <a:prstGeom prst="rect">
            <a:avLst/>
          </a:prstGeom>
        </p:spPr>
        <p:txBody>
          <a:bodyPr wrap="square">
            <a:spAutoFit/>
          </a:bodyPr>
          <a:lstStyle/>
          <a:p>
            <a:pPr marL="342900" indent="-342900">
              <a:buFont typeface="Arial" panose="020B0604020202020204" pitchFamily="34" charset="0"/>
              <a:buChar char="•"/>
            </a:pPr>
            <a:r>
              <a:rPr lang="zh-CN" altLang="en-US" sz="2400" dirty="0">
                <a:sym typeface="+mn-ea"/>
              </a:rPr>
              <a:t>轻量级（</a:t>
            </a:r>
            <a:r>
              <a:rPr lang="en-US" altLang="zh-CN" sz="2400" dirty="0">
                <a:sym typeface="+mn-ea"/>
              </a:rPr>
              <a:t>lightweight</a:t>
            </a:r>
            <a:r>
              <a:rPr lang="zh-CN" altLang="en-US" sz="2400" dirty="0">
                <a:sym typeface="+mn-ea"/>
              </a:rPr>
              <a:t>）加密算法在</a:t>
            </a:r>
            <a:r>
              <a:rPr lang="zh-CN" altLang="en-US" sz="2400" dirty="0">
                <a:solidFill>
                  <a:srgbClr val="FF0000"/>
                </a:solidFill>
                <a:sym typeface="+mn-ea"/>
              </a:rPr>
              <a:t>密钥长度</a:t>
            </a:r>
            <a:r>
              <a:rPr lang="zh-CN" altLang="en-US" sz="2400" dirty="0">
                <a:sym typeface="+mn-ea"/>
              </a:rPr>
              <a:t>，</a:t>
            </a:r>
            <a:r>
              <a:rPr lang="zh-CN" altLang="en-US" sz="2400" dirty="0">
                <a:solidFill>
                  <a:srgbClr val="FF0000"/>
                </a:solidFill>
                <a:sym typeface="+mn-ea"/>
              </a:rPr>
              <a:t>加密轮数</a:t>
            </a:r>
            <a:r>
              <a:rPr lang="zh-CN" altLang="en-US" sz="2400" dirty="0">
                <a:sym typeface="+mn-ea"/>
              </a:rPr>
              <a:t>等方面作了改进，使之对处理器</a:t>
            </a:r>
            <a:r>
              <a:rPr lang="zh-CN" altLang="en-US" sz="2400" dirty="0">
                <a:solidFill>
                  <a:srgbClr val="FF0000"/>
                </a:solidFill>
                <a:sym typeface="+mn-ea"/>
              </a:rPr>
              <a:t>计算能力</a:t>
            </a:r>
            <a:r>
              <a:rPr lang="zh-CN" altLang="en-US" sz="2400" dirty="0">
                <a:sym typeface="+mn-ea"/>
              </a:rPr>
              <a:t>的要求和对</a:t>
            </a:r>
            <a:r>
              <a:rPr lang="zh-CN" altLang="en-US" sz="2400" dirty="0">
                <a:solidFill>
                  <a:srgbClr val="FF0000"/>
                </a:solidFill>
                <a:sym typeface="+mn-ea"/>
              </a:rPr>
              <a:t>硬件资源</a:t>
            </a:r>
            <a:r>
              <a:rPr lang="zh-CN" altLang="en-US" sz="2400" dirty="0">
                <a:sym typeface="+mn-ea"/>
              </a:rPr>
              <a:t>的开销均有不同程度上的降低，却足以提供所要求的加密性能。</a:t>
            </a:r>
            <a:endParaRPr lang="en-US" altLang="zh-CN" sz="2400" dirty="0">
              <a:sym typeface="+mn-ea"/>
            </a:endParaRPr>
          </a:p>
          <a:p>
            <a:pPr marL="342900" indent="-342900">
              <a:buFont typeface="Arial" panose="020B0604020202020204" pitchFamily="34" charset="0"/>
              <a:buChar char="•"/>
            </a:pPr>
            <a:r>
              <a:rPr lang="zh-CN" altLang="en-US" sz="2400" dirty="0">
                <a:sym typeface="+mn-ea"/>
              </a:rPr>
              <a:t>在很多 </a:t>
            </a:r>
            <a:r>
              <a:rPr lang="en-US" altLang="zh-CN" sz="2400" dirty="0">
                <a:sym typeface="+mn-ea"/>
              </a:rPr>
              <a:t>RFID </a:t>
            </a:r>
            <a:r>
              <a:rPr lang="zh-CN" altLang="en-US" sz="2400" dirty="0">
                <a:sym typeface="+mn-ea"/>
              </a:rPr>
              <a:t>低成本</a:t>
            </a:r>
            <a:r>
              <a:rPr lang="zh-CN" altLang="en-US" sz="2400" dirty="0">
                <a:solidFill>
                  <a:srgbClr val="FF0000"/>
                </a:solidFill>
                <a:sym typeface="+mn-ea"/>
              </a:rPr>
              <a:t>无源</a:t>
            </a:r>
            <a:r>
              <a:rPr lang="zh-CN" altLang="en-US" sz="2400" dirty="0">
                <a:sym typeface="+mn-ea"/>
              </a:rPr>
              <a:t>电子标签（如 </a:t>
            </a:r>
            <a:r>
              <a:rPr lang="en-US" altLang="zh-CN" sz="2400" dirty="0">
                <a:sym typeface="+mn-ea"/>
              </a:rPr>
              <a:t>RFID </a:t>
            </a:r>
            <a:r>
              <a:rPr lang="zh-CN" altLang="en-US" sz="2400" dirty="0">
                <a:sym typeface="+mn-ea"/>
              </a:rPr>
              <a:t>门票）中，所进行的加密算法只是为了换取一个</a:t>
            </a:r>
            <a:r>
              <a:rPr lang="zh-CN" altLang="en-US" sz="2400" dirty="0">
                <a:solidFill>
                  <a:srgbClr val="FF0000"/>
                </a:solidFill>
                <a:sym typeface="+mn-ea"/>
              </a:rPr>
              <a:t>时间代价</a:t>
            </a:r>
            <a:r>
              <a:rPr lang="zh-CN" altLang="en-US" sz="2400" dirty="0">
                <a:sym typeface="+mn-ea"/>
              </a:rPr>
              <a:t>，即只要能够保证标签内的信息在所要求的一个时间段内安全即可。</a:t>
            </a:r>
            <a:endParaRPr lang="en-US" altLang="zh-CN" sz="2400" dirty="0">
              <a:sym typeface="+mn-ea"/>
            </a:endParaRPr>
          </a:p>
          <a:p>
            <a:pPr marL="342900" indent="-342900">
              <a:buFont typeface="Arial" panose="020B0604020202020204" pitchFamily="34" charset="0"/>
              <a:buChar char="•"/>
            </a:pPr>
            <a:r>
              <a:rPr lang="zh-CN" altLang="en-US" sz="2400" dirty="0">
                <a:solidFill>
                  <a:srgbClr val="FF0000"/>
                </a:solidFill>
                <a:sym typeface="+mn-ea"/>
              </a:rPr>
              <a:t>流密码</a:t>
            </a:r>
            <a:r>
              <a:rPr lang="zh-CN" altLang="en-US" sz="2400" dirty="0">
                <a:sym typeface="+mn-ea"/>
              </a:rPr>
              <a:t>中的</a:t>
            </a:r>
            <a:r>
              <a:rPr lang="en-US" altLang="zh-CN" sz="2400" dirty="0">
                <a:solidFill>
                  <a:srgbClr val="FF0000"/>
                </a:solidFill>
                <a:sym typeface="+mn-ea"/>
              </a:rPr>
              <a:t>RC4</a:t>
            </a:r>
            <a:r>
              <a:rPr lang="zh-CN" altLang="en-US" sz="2400" dirty="0">
                <a:sym typeface="+mn-ea"/>
              </a:rPr>
              <a:t>算法和</a:t>
            </a:r>
            <a:r>
              <a:rPr lang="zh-CN" altLang="en-US" sz="2400" dirty="0">
                <a:solidFill>
                  <a:srgbClr val="FF0000"/>
                </a:solidFill>
                <a:sym typeface="+mn-ea"/>
              </a:rPr>
              <a:t>分组密码</a:t>
            </a:r>
            <a:r>
              <a:rPr lang="zh-CN" altLang="en-US" sz="2400" dirty="0">
                <a:sym typeface="+mn-ea"/>
              </a:rPr>
              <a:t>中的</a:t>
            </a:r>
            <a:r>
              <a:rPr lang="en-US" altLang="zh-CN" sz="2400" dirty="0">
                <a:solidFill>
                  <a:srgbClr val="FF0000"/>
                </a:solidFill>
                <a:sym typeface="+mn-ea"/>
              </a:rPr>
              <a:t>PRESENT</a:t>
            </a:r>
            <a:r>
              <a:rPr lang="zh-CN" altLang="en-US" sz="2400" dirty="0">
                <a:sym typeface="+mn-ea"/>
              </a:rPr>
              <a:t>算法，都属于</a:t>
            </a:r>
            <a:r>
              <a:rPr lang="zh-CN" altLang="en-US" sz="2400" dirty="0">
                <a:solidFill>
                  <a:srgbClr val="FF0000"/>
                </a:solidFill>
                <a:sym typeface="+mn-ea"/>
              </a:rPr>
              <a:t>对称加密算法，</a:t>
            </a:r>
            <a:r>
              <a:rPr lang="zh-CN" altLang="en-US" sz="2400" dirty="0">
                <a:sym typeface="+mn-ea"/>
              </a:rPr>
              <a:t>即加密和解密使用相同的密钥，故能较容易做到算法的</a:t>
            </a:r>
            <a:r>
              <a:rPr lang="zh-CN" altLang="en-US" sz="2400" dirty="0">
                <a:solidFill>
                  <a:srgbClr val="FF0000"/>
                </a:solidFill>
                <a:sym typeface="+mn-ea"/>
              </a:rPr>
              <a:t>轻量化</a:t>
            </a:r>
            <a:r>
              <a:rPr lang="zh-CN" altLang="en-US" sz="2400" dirty="0">
                <a:sym typeface="+mn-ea"/>
              </a:rPr>
              <a:t>，而</a:t>
            </a:r>
            <a:r>
              <a:rPr lang="zh-CN" altLang="en-US" sz="2400" dirty="0">
                <a:solidFill>
                  <a:srgbClr val="FF0000"/>
                </a:solidFill>
                <a:sym typeface="+mn-ea"/>
              </a:rPr>
              <a:t>椭圆曲线加密算法是非对称加密算法</a:t>
            </a:r>
            <a:r>
              <a:rPr lang="zh-CN" altLang="en-US" sz="2400" dirty="0">
                <a:sym typeface="+mn-ea"/>
              </a:rPr>
              <a:t>。</a:t>
            </a:r>
            <a:endParaRPr lang="en-US" altLang="zh-CN" sz="2400" dirty="0">
              <a:sym typeface="+mn-ea"/>
            </a:endParaRPr>
          </a:p>
          <a:p>
            <a:pPr marL="342900" indent="-342900">
              <a:buFont typeface="Arial" panose="020B0604020202020204" pitchFamily="34" charset="0"/>
              <a:buChar char="•"/>
            </a:pPr>
            <a:r>
              <a:rPr lang="zh-CN" altLang="en-US" sz="2400" dirty="0"/>
              <a:t>在</a:t>
            </a:r>
            <a:r>
              <a:rPr lang="zh-CN" altLang="en-US" sz="2400" dirty="0">
                <a:solidFill>
                  <a:srgbClr val="FF0000"/>
                </a:solidFill>
              </a:rPr>
              <a:t>硬件资源</a:t>
            </a:r>
            <a:r>
              <a:rPr lang="zh-CN" altLang="en-US" sz="2400" dirty="0"/>
              <a:t>同样</a:t>
            </a:r>
            <a:r>
              <a:rPr lang="zh-CN" altLang="en-US" sz="2400" dirty="0">
                <a:solidFill>
                  <a:srgbClr val="FF0000"/>
                </a:solidFill>
              </a:rPr>
              <a:t>极端受限</a:t>
            </a:r>
            <a:r>
              <a:rPr lang="zh-CN" altLang="en-US" sz="2400" dirty="0"/>
              <a:t>的环境下，椭圆曲线加密算法的运行效率要高于另外两种，所生成的密码最难被破译，证明了</a:t>
            </a:r>
            <a:r>
              <a:rPr lang="zh-CN" altLang="en-US" sz="2400" dirty="0">
                <a:solidFill>
                  <a:srgbClr val="FF0000"/>
                </a:solidFill>
              </a:rPr>
              <a:t>非对称加密算法</a:t>
            </a:r>
            <a:r>
              <a:rPr lang="zh-CN" altLang="en-US" sz="2400" dirty="0"/>
              <a:t>同样可以做到</a:t>
            </a:r>
            <a:r>
              <a:rPr lang="zh-CN" altLang="en-US" sz="2400" dirty="0">
                <a:solidFill>
                  <a:srgbClr val="FF0000"/>
                </a:solidFill>
              </a:rPr>
              <a:t>轻量化</a:t>
            </a:r>
            <a:r>
              <a:rPr lang="zh-CN" altLang="en-US" sz="2400" dirty="0"/>
              <a:t>。</a:t>
            </a:r>
            <a:endParaRPr lang="zh-CN" altLang="en-US" sz="2400" dirty="0">
              <a:sym typeface="+mn-ea"/>
            </a:endParaRPr>
          </a:p>
        </p:txBody>
      </p:sp>
    </p:spTree>
    <p:extLst>
      <p:ext uri="{BB962C8B-B14F-4D97-AF65-F5344CB8AC3E}">
        <p14:creationId xmlns:p14="http://schemas.microsoft.com/office/powerpoint/2010/main" val="2778670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219979"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轻量级密码算法</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xmlns="" id="{C378B19E-66D3-4F7A-AAA2-7404CF42FB62}"/>
                  </a:ext>
                </a:extLst>
              </p:cNvPr>
              <p:cNvSpPr/>
              <p:nvPr/>
            </p:nvSpPr>
            <p:spPr>
              <a:xfrm>
                <a:off x="199226" y="1541918"/>
                <a:ext cx="8812694" cy="2308324"/>
              </a:xfrm>
              <a:prstGeom prst="rect">
                <a:avLst/>
              </a:prstGeom>
            </p:spPr>
            <p:txBody>
              <a:bodyPr wrap="square">
                <a:spAutoFit/>
              </a:bodyPr>
              <a:lstStyle/>
              <a:p>
                <a:pPr marL="342900" indent="-342900">
                  <a:buFont typeface="Arial" panose="020B0604020202020204" pitchFamily="34" charset="0"/>
                  <a:buChar char="•"/>
                </a:pPr>
                <a:r>
                  <a:rPr lang="zh-CN" altLang="en-US" sz="2400" dirty="0">
                    <a:sym typeface="+mn-ea"/>
                  </a:rPr>
                  <a:t>椭圆曲线密码体制</a:t>
                </a:r>
                <a:r>
                  <a:rPr lang="en-US" altLang="zh-CN" sz="2400" dirty="0">
                    <a:sym typeface="+mn-ea"/>
                  </a:rPr>
                  <a:t>(Elliptic curve cryptosystem, ECC</a:t>
                </a:r>
                <a:r>
                  <a:rPr lang="en-US" altLang="zh-CN" sz="2400" dirty="0" smtClean="0">
                    <a:sym typeface="+mn-ea"/>
                  </a:rPr>
                  <a:t>)</a:t>
                </a:r>
                <a:r>
                  <a:rPr lang="zh-CN" altLang="en-US" sz="2400" dirty="0" smtClean="0">
                    <a:sym typeface="+mn-ea"/>
                  </a:rPr>
                  <a:t>的依据是定义在椭圆曲线</a:t>
                </a:r>
                <a:r>
                  <a:rPr lang="zh-CN" altLang="en-US" sz="2400" dirty="0">
                    <a:sym typeface="+mn-ea"/>
                  </a:rPr>
                  <a:t>点群上的离散对数问题的难解</a:t>
                </a:r>
                <a:r>
                  <a:rPr lang="zh-CN" altLang="en-US" sz="2400" dirty="0" smtClean="0">
                    <a:sym typeface="+mn-ea"/>
                  </a:rPr>
                  <a:t>性</a:t>
                </a:r>
                <a:endParaRPr lang="en-US" altLang="zh-CN" sz="2400" dirty="0">
                  <a:sym typeface="+mn-ea"/>
                </a:endParaRPr>
              </a:p>
              <a:p>
                <a:pPr marL="342900" indent="-342900">
                  <a:buFont typeface="Arial" panose="020B0604020202020204" pitchFamily="34" charset="0"/>
                  <a:buChar char="•"/>
                </a:pPr>
                <a:r>
                  <a:rPr lang="zh-CN" altLang="en-US" sz="2400" dirty="0">
                    <a:sym typeface="+mn-ea"/>
                  </a:rPr>
                  <a:t>椭圆曲线并非椭圆</a:t>
                </a:r>
                <a:r>
                  <a:rPr lang="zh-CN" altLang="en-US" sz="2400" dirty="0" smtClean="0">
                    <a:sym typeface="+mn-ea"/>
                  </a:rPr>
                  <a:t>，其方程</a:t>
                </a:r>
                <a:r>
                  <a:rPr lang="zh-CN" altLang="en-US" sz="2400" dirty="0">
                    <a:sym typeface="+mn-ea"/>
                  </a:rPr>
                  <a:t>是以下形式的三次方程：</a:t>
                </a:r>
                <a:endParaRPr lang="en-US" altLang="zh-CN" sz="2400" dirty="0">
                  <a:sym typeface="+mn-ea"/>
                </a:endParaRPr>
              </a:p>
              <a:p>
                <a:pPr algn="ctr"/>
                <a14:m>
                  <m:oMath xmlns:m="http://schemas.openxmlformats.org/officeDocument/2006/math">
                    <m:sSup>
                      <m:sSupPr>
                        <m:ctrlPr>
                          <a:rPr lang="en-US" altLang="zh-CN" sz="2400" i="1" smtClean="0">
                            <a:latin typeface="Cambria Math" panose="02040503050406030204" pitchFamily="18" charset="0"/>
                            <a:sym typeface="+mn-ea"/>
                          </a:rPr>
                        </m:ctrlPr>
                      </m:sSupPr>
                      <m:e>
                        <m:r>
                          <a:rPr lang="en-US" altLang="zh-CN" sz="2400" b="0" i="1" smtClean="0">
                            <a:latin typeface="Cambria Math" panose="02040503050406030204" pitchFamily="18" charset="0"/>
                            <a:sym typeface="+mn-ea"/>
                          </a:rPr>
                          <m:t>𝑦</m:t>
                        </m:r>
                      </m:e>
                      <m:sup>
                        <m:r>
                          <a:rPr lang="en-US" altLang="zh-CN" sz="2400" b="0" i="1" smtClean="0">
                            <a:latin typeface="Cambria Math" panose="02040503050406030204" pitchFamily="18" charset="0"/>
                            <a:sym typeface="+mn-ea"/>
                          </a:rPr>
                          <m:t>2</m:t>
                        </m:r>
                      </m:sup>
                    </m:sSup>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𝑎𝑥𝑦</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𝑏𝑦</m:t>
                    </m:r>
                    <m:r>
                      <a:rPr lang="en-US" altLang="zh-CN" sz="2400" b="0" i="1" smtClean="0">
                        <a:latin typeface="Cambria Math" panose="02040503050406030204" pitchFamily="18" charset="0"/>
                        <a:sym typeface="+mn-ea"/>
                      </a:rPr>
                      <m:t>=</m:t>
                    </m:r>
                    <m:sSup>
                      <m:sSupPr>
                        <m:ctrlPr>
                          <a:rPr lang="en-US" altLang="zh-CN" sz="2400" b="0" i="1" smtClean="0">
                            <a:latin typeface="Cambria Math" panose="02040503050406030204" pitchFamily="18" charset="0"/>
                            <a:sym typeface="+mn-ea"/>
                          </a:rPr>
                        </m:ctrlPr>
                      </m:sSupPr>
                      <m:e>
                        <m:r>
                          <a:rPr lang="en-US" altLang="zh-CN" sz="2400" b="0" i="1" smtClean="0">
                            <a:latin typeface="Cambria Math" panose="02040503050406030204" pitchFamily="18" charset="0"/>
                            <a:sym typeface="+mn-ea"/>
                          </a:rPr>
                          <m:t>𝑥</m:t>
                        </m:r>
                      </m:e>
                      <m:sup>
                        <m:r>
                          <a:rPr lang="en-US" altLang="zh-CN" sz="2400" b="0" i="1" smtClean="0">
                            <a:latin typeface="Cambria Math" panose="02040503050406030204" pitchFamily="18" charset="0"/>
                            <a:sym typeface="+mn-ea"/>
                          </a:rPr>
                          <m:t>3</m:t>
                        </m:r>
                      </m:sup>
                    </m:sSup>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𝑐</m:t>
                    </m:r>
                    <m:sSup>
                      <m:sSupPr>
                        <m:ctrlPr>
                          <a:rPr lang="en-US" altLang="zh-CN" sz="2400" b="0" i="1" smtClean="0">
                            <a:latin typeface="Cambria Math" panose="02040503050406030204" pitchFamily="18" charset="0"/>
                            <a:sym typeface="+mn-ea"/>
                          </a:rPr>
                        </m:ctrlPr>
                      </m:sSupPr>
                      <m:e>
                        <m:r>
                          <a:rPr lang="en-US" altLang="zh-CN" sz="2400" b="0" i="1" smtClean="0">
                            <a:latin typeface="Cambria Math" panose="02040503050406030204" pitchFamily="18" charset="0"/>
                            <a:sym typeface="+mn-ea"/>
                          </a:rPr>
                          <m:t>𝑥</m:t>
                        </m:r>
                      </m:e>
                      <m:sup>
                        <m:r>
                          <a:rPr lang="en-US" altLang="zh-CN" sz="2400" b="0" i="1" smtClean="0">
                            <a:latin typeface="Cambria Math" panose="02040503050406030204" pitchFamily="18" charset="0"/>
                            <a:sym typeface="+mn-ea"/>
                          </a:rPr>
                          <m:t>2</m:t>
                        </m:r>
                      </m:sup>
                    </m:sSup>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𝑑𝑥</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𝑒</m:t>
                    </m:r>
                  </m:oMath>
                </a14:m>
                <a:r>
                  <a:rPr lang="zh-CN" altLang="en-US" sz="2400" dirty="0">
                    <a:sym typeface="+mn-ea"/>
                  </a:rPr>
                  <a:t>，</a:t>
                </a:r>
                <a:endParaRPr lang="en-US" altLang="zh-CN" sz="2400" dirty="0">
                  <a:sym typeface="+mn-ea"/>
                </a:endParaRPr>
              </a:p>
              <a:p>
                <a:pPr indent="355600"/>
                <a:r>
                  <a:rPr lang="zh-CN" altLang="en-US" sz="2400" dirty="0">
                    <a:sym typeface="+mn-ea"/>
                  </a:rPr>
                  <a:t>其中</a:t>
                </a:r>
                <a14:m>
                  <m:oMath xmlns:m="http://schemas.openxmlformats.org/officeDocument/2006/math">
                    <m:r>
                      <a:rPr lang="en-US" altLang="zh-CN" sz="2400" i="1">
                        <a:latin typeface="Cambria Math" panose="02040503050406030204" pitchFamily="18" charset="0"/>
                        <a:sym typeface="+mn-ea"/>
                      </a:rPr>
                      <m:t>𝑎</m:t>
                    </m:r>
                  </m:oMath>
                </a14:m>
                <a:r>
                  <a:rPr lang="zh-CN" altLang="en-US" sz="2400" dirty="0">
                    <a:sym typeface="+mn-ea"/>
                  </a:rPr>
                  <a:t>，</a:t>
                </a:r>
                <a14:m>
                  <m:oMath xmlns:m="http://schemas.openxmlformats.org/officeDocument/2006/math">
                    <m:r>
                      <a:rPr lang="en-US" altLang="zh-CN" sz="2400" i="1">
                        <a:latin typeface="Cambria Math" panose="02040503050406030204" pitchFamily="18" charset="0"/>
                        <a:sym typeface="+mn-ea"/>
                      </a:rPr>
                      <m:t>𝑏</m:t>
                    </m:r>
                  </m:oMath>
                </a14:m>
                <a:r>
                  <a:rPr lang="zh-CN" altLang="en-US" sz="2400" dirty="0">
                    <a:sym typeface="+mn-ea"/>
                  </a:rPr>
                  <a:t>，</a:t>
                </a:r>
                <a:r>
                  <a:rPr lang="en-US" altLang="zh-CN" sz="2400" dirty="0">
                    <a:sym typeface="+mn-ea"/>
                  </a:rPr>
                  <a:t> </a:t>
                </a:r>
                <a14:m>
                  <m:oMath xmlns:m="http://schemas.openxmlformats.org/officeDocument/2006/math">
                    <m:r>
                      <a:rPr lang="en-US" altLang="zh-CN" sz="2400" i="1">
                        <a:latin typeface="Cambria Math" panose="02040503050406030204" pitchFamily="18" charset="0"/>
                        <a:sym typeface="+mn-ea"/>
                      </a:rPr>
                      <m:t>𝑐</m:t>
                    </m:r>
                  </m:oMath>
                </a14:m>
                <a:r>
                  <a:rPr lang="zh-CN" altLang="en-US" sz="2400" dirty="0">
                    <a:sym typeface="+mn-ea"/>
                  </a:rPr>
                  <a:t>，</a:t>
                </a:r>
                <a14:m>
                  <m:oMath xmlns:m="http://schemas.openxmlformats.org/officeDocument/2006/math">
                    <m:r>
                      <a:rPr lang="en-US" altLang="zh-CN" sz="2400" i="1">
                        <a:latin typeface="Cambria Math" panose="02040503050406030204" pitchFamily="18" charset="0"/>
                        <a:sym typeface="+mn-ea"/>
                      </a:rPr>
                      <m:t>𝑑</m:t>
                    </m:r>
                  </m:oMath>
                </a14:m>
                <a:r>
                  <a:rPr lang="zh-CN" altLang="en-US" sz="2400" dirty="0">
                    <a:sym typeface="+mn-ea"/>
                  </a:rPr>
                  <a:t>，</a:t>
                </a:r>
                <a:r>
                  <a:rPr lang="en-US" altLang="zh-CN" sz="2400" dirty="0">
                    <a:sym typeface="+mn-ea"/>
                  </a:rPr>
                  <a:t> </a:t>
                </a:r>
                <a14:m>
                  <m:oMath xmlns:m="http://schemas.openxmlformats.org/officeDocument/2006/math">
                    <m:r>
                      <a:rPr lang="en-US" altLang="zh-CN" sz="2400" i="1">
                        <a:latin typeface="Cambria Math" panose="02040503050406030204" pitchFamily="18" charset="0"/>
                        <a:sym typeface="+mn-ea"/>
                      </a:rPr>
                      <m:t>𝑒</m:t>
                    </m:r>
                  </m:oMath>
                </a14:m>
                <a:r>
                  <a:rPr lang="zh-CN" altLang="en-US" sz="2400" dirty="0">
                    <a:sym typeface="+mn-ea"/>
                  </a:rPr>
                  <a:t>是满足某些简单条件的实数。</a:t>
                </a:r>
                <a:endParaRPr lang="en-US" altLang="zh-CN" sz="2400" dirty="0">
                  <a:sym typeface="+mn-ea"/>
                </a:endParaRPr>
              </a:p>
              <a:p>
                <a:pPr marL="342900" indent="-342900">
                  <a:buFont typeface="Arial" panose="020B0604020202020204" pitchFamily="34" charset="0"/>
                  <a:buChar char="•"/>
                </a:pPr>
                <a:r>
                  <a:rPr lang="zh-CN" altLang="en-US" sz="2400" dirty="0">
                    <a:sym typeface="+mn-ea"/>
                  </a:rPr>
                  <a:t>本节选取的曲线为：</a:t>
                </a:r>
                <a:r>
                  <a:rPr lang="en-US" altLang="zh-CN" sz="2400" dirty="0">
                    <a:sym typeface="+mn-ea"/>
                  </a:rPr>
                  <a:t> </a:t>
                </a:r>
                <a14:m>
                  <m:oMath xmlns:m="http://schemas.openxmlformats.org/officeDocument/2006/math">
                    <m:sSup>
                      <m:sSupPr>
                        <m:ctrlPr>
                          <a:rPr lang="en-US" altLang="zh-CN" sz="2400" i="1">
                            <a:latin typeface="Cambria Math" panose="02040503050406030204" pitchFamily="18" charset="0"/>
                            <a:sym typeface="+mn-ea"/>
                          </a:rPr>
                        </m:ctrlPr>
                      </m:sSupPr>
                      <m:e>
                        <m:r>
                          <a:rPr lang="en-US" altLang="zh-CN" sz="2400" b="0" i="1" smtClean="0">
                            <a:latin typeface="Cambria Math" panose="02040503050406030204" pitchFamily="18" charset="0"/>
                            <a:sym typeface="+mn-ea"/>
                          </a:rPr>
                          <m:t>𝑌</m:t>
                        </m:r>
                      </m:e>
                      <m:sup>
                        <m:r>
                          <a:rPr lang="en-US" altLang="zh-CN" sz="2400" i="1">
                            <a:latin typeface="Cambria Math" panose="02040503050406030204" pitchFamily="18" charset="0"/>
                            <a:sym typeface="+mn-ea"/>
                          </a:rPr>
                          <m:t>2</m:t>
                        </m:r>
                      </m:sup>
                    </m:sSup>
                    <m:r>
                      <a:rPr lang="en-US" altLang="zh-CN" sz="2400" i="1">
                        <a:latin typeface="Cambria Math" panose="02040503050406030204" pitchFamily="18" charset="0"/>
                        <a:sym typeface="+mn-ea"/>
                      </a:rPr>
                      <m:t>=</m:t>
                    </m:r>
                    <m:sSup>
                      <m:sSupPr>
                        <m:ctrlPr>
                          <a:rPr lang="en-US" altLang="zh-CN" sz="2400" i="1">
                            <a:latin typeface="Cambria Math" panose="02040503050406030204" pitchFamily="18" charset="0"/>
                            <a:sym typeface="+mn-ea"/>
                          </a:rPr>
                        </m:ctrlPr>
                      </m:sSupPr>
                      <m:e>
                        <m:r>
                          <a:rPr lang="en-US" altLang="zh-CN" sz="2400" b="0" i="1" smtClean="0">
                            <a:latin typeface="Cambria Math" panose="02040503050406030204" pitchFamily="18" charset="0"/>
                            <a:sym typeface="+mn-ea"/>
                          </a:rPr>
                          <m:t>𝑋</m:t>
                        </m:r>
                      </m:e>
                      <m:sup>
                        <m:r>
                          <a:rPr lang="en-US" altLang="zh-CN" sz="2400" i="1">
                            <a:latin typeface="Cambria Math" panose="02040503050406030204" pitchFamily="18" charset="0"/>
                            <a:sym typeface="+mn-ea"/>
                          </a:rPr>
                          <m:t>3</m:t>
                        </m:r>
                      </m:sup>
                    </m:sSup>
                    <m:r>
                      <a:rPr lang="en-US" altLang="zh-CN" sz="2400" i="1">
                        <a:latin typeface="Cambria Math" panose="02040503050406030204" pitchFamily="18" charset="0"/>
                        <a:sym typeface="+mn-ea"/>
                      </a:rPr>
                      <m:t>+</m:t>
                    </m:r>
                    <m:r>
                      <a:rPr lang="en-US" altLang="zh-CN" sz="2400" b="0" i="1" smtClean="0">
                        <a:latin typeface="Cambria Math" panose="02040503050406030204" pitchFamily="18" charset="0"/>
                        <a:sym typeface="+mn-ea"/>
                      </a:rPr>
                      <m:t>𝑎𝑋</m:t>
                    </m:r>
                    <m:r>
                      <a:rPr lang="en-US" altLang="zh-CN" sz="2400" i="1">
                        <a:latin typeface="Cambria Math" panose="02040503050406030204" pitchFamily="18" charset="0"/>
                        <a:sym typeface="+mn-ea"/>
                      </a:rPr>
                      <m:t>+</m:t>
                    </m:r>
                    <m:r>
                      <a:rPr lang="en-US" altLang="zh-CN" sz="2400" b="0" i="1" smtClean="0">
                        <a:latin typeface="Cambria Math" panose="02040503050406030204" pitchFamily="18" charset="0"/>
                        <a:sym typeface="+mn-ea"/>
                      </a:rPr>
                      <m:t>𝑏</m:t>
                    </m:r>
                  </m:oMath>
                </a14:m>
                <a:endParaRPr lang="zh-CN" altLang="en-US" sz="2400" dirty="0">
                  <a:sym typeface="+mn-ea"/>
                </a:endParaRPr>
              </a:p>
            </p:txBody>
          </p:sp>
        </mc:Choice>
        <mc:Fallback xmlns="">
          <p:sp>
            <p:nvSpPr>
              <p:cNvPr id="9" name="矩形 8">
                <a:extLst>
                  <a:ext uri="{FF2B5EF4-FFF2-40B4-BE49-F238E27FC236}">
                    <a16:creationId xmlns:a16="http://schemas.microsoft.com/office/drawing/2014/main" xmlns:a14="http://schemas.microsoft.com/office/drawing/2010/main" xmlns="" id="{C378B19E-66D3-4F7A-AAA2-7404CF42FB62}"/>
                  </a:ext>
                </a:extLst>
              </p:cNvPr>
              <p:cNvSpPr>
                <a:spLocks noRot="1" noChangeAspect="1" noMove="1" noResize="1" noEditPoints="1" noAdjustHandles="1" noChangeArrowheads="1" noChangeShapeType="1" noTextEdit="1"/>
              </p:cNvSpPr>
              <p:nvPr/>
            </p:nvSpPr>
            <p:spPr>
              <a:xfrm>
                <a:off x="199226" y="1541918"/>
                <a:ext cx="8812694" cy="2308324"/>
              </a:xfrm>
              <a:prstGeom prst="rect">
                <a:avLst/>
              </a:prstGeom>
              <a:blipFill rotWithShape="0">
                <a:blip r:embed="rId2"/>
                <a:stretch>
                  <a:fillRect l="-969" t="-3166" b="-4222"/>
                </a:stretch>
              </a:blipFill>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xmlns="" id="{CFDCABBF-DB3E-42B1-A5DB-3A786BC5F530}"/>
              </a:ext>
            </a:extLst>
          </p:cNvPr>
          <p:cNvGrpSpPr/>
          <p:nvPr/>
        </p:nvGrpSpPr>
        <p:grpSpPr>
          <a:xfrm>
            <a:off x="2313368" y="3816209"/>
            <a:ext cx="4517263" cy="2656430"/>
            <a:chOff x="1432560" y="3764690"/>
            <a:chExt cx="4517263" cy="2656430"/>
          </a:xfrm>
        </p:grpSpPr>
        <p:sp>
          <p:nvSpPr>
            <p:cNvPr id="3" name="椭圆 2">
              <a:extLst>
                <a:ext uri="{FF2B5EF4-FFF2-40B4-BE49-F238E27FC236}">
                  <a16:creationId xmlns:a16="http://schemas.microsoft.com/office/drawing/2014/main" xmlns="" id="{9BBCCEDE-93DE-4699-91D6-775A1299FCB3}"/>
                </a:ext>
              </a:extLst>
            </p:cNvPr>
            <p:cNvSpPr/>
            <p:nvPr/>
          </p:nvSpPr>
          <p:spPr>
            <a:xfrm>
              <a:off x="1869621" y="4443214"/>
              <a:ext cx="1300480" cy="1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xmlns="" id="{C77EF59E-6F51-4896-A0CB-ED190DE202E4}"/>
                </a:ext>
              </a:extLst>
            </p:cNvPr>
            <p:cNvCxnSpPr>
              <a:cxnSpLocks/>
            </p:cNvCxnSpPr>
            <p:nvPr/>
          </p:nvCxnSpPr>
          <p:spPr>
            <a:xfrm flipV="1">
              <a:off x="1432560" y="5039360"/>
              <a:ext cx="4517263" cy="38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D0AD695D-6BD3-4658-9F50-477C22333682}"/>
                </a:ext>
              </a:extLst>
            </p:cNvPr>
            <p:cNvCxnSpPr/>
            <p:nvPr/>
          </p:nvCxnSpPr>
          <p:spPr>
            <a:xfrm flipV="1">
              <a:off x="3474720" y="3830320"/>
              <a:ext cx="0" cy="2590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任意多边形: 形状 13">
              <a:extLst>
                <a:ext uri="{FF2B5EF4-FFF2-40B4-BE49-F238E27FC236}">
                  <a16:creationId xmlns:a16="http://schemas.microsoft.com/office/drawing/2014/main" xmlns="" id="{5CBC6A33-8650-4530-81B6-B1BFC3207254}"/>
                </a:ext>
              </a:extLst>
            </p:cNvPr>
            <p:cNvSpPr/>
            <p:nvPr/>
          </p:nvSpPr>
          <p:spPr>
            <a:xfrm>
              <a:off x="4246636" y="3942080"/>
              <a:ext cx="467604" cy="2194560"/>
            </a:xfrm>
            <a:custGeom>
              <a:avLst/>
              <a:gdLst>
                <a:gd name="connsiteX0" fmla="*/ 416804 w 467604"/>
                <a:gd name="connsiteY0" fmla="*/ 0 h 2194560"/>
                <a:gd name="connsiteX1" fmla="*/ 244 w 467604"/>
                <a:gd name="connsiteY1" fmla="*/ 1117600 h 2194560"/>
                <a:gd name="connsiteX2" fmla="*/ 467604 w 467604"/>
                <a:gd name="connsiteY2" fmla="*/ 2194560 h 2194560"/>
              </a:gdLst>
              <a:ahLst/>
              <a:cxnLst>
                <a:cxn ang="0">
                  <a:pos x="connsiteX0" y="connsiteY0"/>
                </a:cxn>
                <a:cxn ang="0">
                  <a:pos x="connsiteX1" y="connsiteY1"/>
                </a:cxn>
                <a:cxn ang="0">
                  <a:pos x="connsiteX2" y="connsiteY2"/>
                </a:cxn>
              </a:cxnLst>
              <a:rect l="l" t="t" r="r" b="b"/>
              <a:pathLst>
                <a:path w="467604" h="2194560">
                  <a:moveTo>
                    <a:pt x="416804" y="0"/>
                  </a:moveTo>
                  <a:cubicBezTo>
                    <a:pt x="204290" y="375920"/>
                    <a:pt x="-8223" y="751840"/>
                    <a:pt x="244" y="1117600"/>
                  </a:cubicBezTo>
                  <a:cubicBezTo>
                    <a:pt x="8711" y="1483360"/>
                    <a:pt x="238157" y="1838960"/>
                    <a:pt x="467604" y="21945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xmlns="" id="{BF46512C-AD21-4B34-8FD0-15C2BE44F6FB}"/>
                </a:ext>
              </a:extLst>
            </p:cNvPr>
            <p:cNvCxnSpPr>
              <a:cxnSpLocks/>
            </p:cNvCxnSpPr>
            <p:nvPr/>
          </p:nvCxnSpPr>
          <p:spPr>
            <a:xfrm flipV="1">
              <a:off x="1483360" y="4053840"/>
              <a:ext cx="3824135" cy="136226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A07EF0B5-A587-439A-B6FC-C399A0D1E919}"/>
                </a:ext>
              </a:extLst>
            </p:cNvPr>
            <p:cNvCxnSpPr/>
            <p:nvPr/>
          </p:nvCxnSpPr>
          <p:spPr>
            <a:xfrm>
              <a:off x="4429760" y="3876088"/>
              <a:ext cx="0" cy="236430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xmlns="" id="{D9BEBAEE-7344-437E-A7D1-C441A757D045}"/>
                    </a:ext>
                  </a:extLst>
                </p:cNvPr>
                <p:cNvSpPr txBox="1"/>
                <p:nvPr/>
              </p:nvSpPr>
              <p:spPr>
                <a:xfrm>
                  <a:off x="2055090" y="5163132"/>
                  <a:ext cx="2671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oMath>
                    </m:oMathPara>
                  </a14:m>
                  <a:endParaRPr lang="zh-CN" altLang="en-US" sz="2400" dirty="0"/>
                </a:p>
              </p:txBody>
            </p:sp>
          </mc:Choice>
          <mc:Fallback xmlns="">
            <p:sp>
              <p:nvSpPr>
                <p:cNvPr id="23" name="文本框 22">
                  <a:extLst>
                    <a:ext uri="{FF2B5EF4-FFF2-40B4-BE49-F238E27FC236}">
                      <a16:creationId xmlns:a16="http://schemas.microsoft.com/office/drawing/2014/main" xmlns:a14="http://schemas.microsoft.com/office/drawing/2010/main" xmlns="" id="{D9BEBAEE-7344-437E-A7D1-C441A757D045}"/>
                    </a:ext>
                  </a:extLst>
                </p:cNvPr>
                <p:cNvSpPr txBox="1">
                  <a:spLocks noRot="1" noChangeAspect="1" noMove="1" noResize="1" noEditPoints="1" noAdjustHandles="1" noChangeArrowheads="1" noChangeShapeType="1" noTextEdit="1"/>
                </p:cNvSpPr>
                <p:nvPr/>
              </p:nvSpPr>
              <p:spPr>
                <a:xfrm>
                  <a:off x="2055090" y="5163132"/>
                  <a:ext cx="267189" cy="369332"/>
                </a:xfrm>
                <a:prstGeom prst="rect">
                  <a:avLst/>
                </a:prstGeom>
                <a:blipFill rotWithShape="0">
                  <a:blip r:embed="rId3"/>
                  <a:stretch>
                    <a:fillRect l="-27907" r="-25581"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xmlns="" id="{D366D81D-E4FA-4F7B-9ADA-150048662553}"/>
                    </a:ext>
                  </a:extLst>
                </p:cNvPr>
                <p:cNvSpPr txBox="1"/>
                <p:nvPr/>
              </p:nvSpPr>
              <p:spPr>
                <a:xfrm>
                  <a:off x="3013631" y="4409979"/>
                  <a:ext cx="2863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𝑄</m:t>
                        </m:r>
                      </m:oMath>
                    </m:oMathPara>
                  </a14:m>
                  <a:endParaRPr lang="zh-CN" altLang="en-US" sz="2400" dirty="0"/>
                </a:p>
              </p:txBody>
            </p:sp>
          </mc:Choice>
          <mc:Fallback xmlns="">
            <p:sp>
              <p:nvSpPr>
                <p:cNvPr id="24" name="文本框 23">
                  <a:extLst>
                    <a:ext uri="{FF2B5EF4-FFF2-40B4-BE49-F238E27FC236}">
                      <a16:creationId xmlns:a16="http://schemas.microsoft.com/office/drawing/2014/main" xmlns:a14="http://schemas.microsoft.com/office/drawing/2010/main" xmlns="" id="{D366D81D-E4FA-4F7B-9ADA-150048662553}"/>
                    </a:ext>
                  </a:extLst>
                </p:cNvPr>
                <p:cNvSpPr txBox="1">
                  <a:spLocks noRot="1" noChangeAspect="1" noMove="1" noResize="1" noEditPoints="1" noAdjustHandles="1" noChangeArrowheads="1" noChangeShapeType="1" noTextEdit="1"/>
                </p:cNvSpPr>
                <p:nvPr/>
              </p:nvSpPr>
              <p:spPr>
                <a:xfrm>
                  <a:off x="3013631" y="4409979"/>
                  <a:ext cx="286360" cy="369332"/>
                </a:xfrm>
                <a:prstGeom prst="rect">
                  <a:avLst/>
                </a:prstGeom>
                <a:blipFill rotWithShape="0">
                  <a:blip r:embed="rId4"/>
                  <a:stretch>
                    <a:fillRect l="-34043" r="-31915"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xmlns="" id="{ACF33107-23A9-4F39-8C84-68A5C8D892DF}"/>
                    </a:ext>
                  </a:extLst>
                </p:cNvPr>
                <p:cNvSpPr txBox="1"/>
                <p:nvPr/>
              </p:nvSpPr>
              <p:spPr>
                <a:xfrm>
                  <a:off x="4479290" y="4274476"/>
                  <a:ext cx="3446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25" name="文本框 24">
                  <a:extLst>
                    <a:ext uri="{FF2B5EF4-FFF2-40B4-BE49-F238E27FC236}">
                      <a16:creationId xmlns:a16="http://schemas.microsoft.com/office/drawing/2014/main" xmlns:a14="http://schemas.microsoft.com/office/drawing/2010/main" xmlns="" id="{ACF33107-23A9-4F39-8C84-68A5C8D892DF}"/>
                    </a:ext>
                  </a:extLst>
                </p:cNvPr>
                <p:cNvSpPr txBox="1">
                  <a:spLocks noRot="1" noChangeAspect="1" noMove="1" noResize="1" noEditPoints="1" noAdjustHandles="1" noChangeArrowheads="1" noChangeShapeType="1" noTextEdit="1"/>
                </p:cNvSpPr>
                <p:nvPr/>
              </p:nvSpPr>
              <p:spPr>
                <a:xfrm>
                  <a:off x="4479290" y="4274476"/>
                  <a:ext cx="344646" cy="369332"/>
                </a:xfrm>
                <a:prstGeom prst="rect">
                  <a:avLst/>
                </a:prstGeom>
                <a:blipFill rotWithShape="0">
                  <a:blip r:embed="rId5"/>
                  <a:stretch>
                    <a:fillRect l="-22807" t="-1667" r="-24561"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xmlns="" id="{A6DDFDE8-D7E7-41BC-8FB4-424BDC472814}"/>
                    </a:ext>
                  </a:extLst>
                </p:cNvPr>
                <p:cNvSpPr txBox="1"/>
                <p:nvPr/>
              </p:nvSpPr>
              <p:spPr>
                <a:xfrm>
                  <a:off x="4471815" y="5416101"/>
                  <a:ext cx="273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oMath>
                    </m:oMathPara>
                  </a14:m>
                  <a:endParaRPr lang="zh-CN" altLang="en-US" sz="2400" dirty="0"/>
                </a:p>
              </p:txBody>
            </p:sp>
          </mc:Choice>
          <mc:Fallback xmlns="">
            <p:sp>
              <p:nvSpPr>
                <p:cNvPr id="26" name="文本框 25">
                  <a:extLst>
                    <a:ext uri="{FF2B5EF4-FFF2-40B4-BE49-F238E27FC236}">
                      <a16:creationId xmlns:a16="http://schemas.microsoft.com/office/drawing/2014/main" xmlns:a14="http://schemas.microsoft.com/office/drawing/2010/main" xmlns="" id="{A6DDFDE8-D7E7-41BC-8FB4-424BDC472814}"/>
                    </a:ext>
                  </a:extLst>
                </p:cNvPr>
                <p:cNvSpPr txBox="1">
                  <a:spLocks noRot="1" noChangeAspect="1" noMove="1" noResize="1" noEditPoints="1" noAdjustHandles="1" noChangeArrowheads="1" noChangeShapeType="1" noTextEdit="1"/>
                </p:cNvSpPr>
                <p:nvPr/>
              </p:nvSpPr>
              <p:spPr>
                <a:xfrm>
                  <a:off x="4471815" y="5416101"/>
                  <a:ext cx="273536" cy="369332"/>
                </a:xfrm>
                <a:prstGeom prst="rect">
                  <a:avLst/>
                </a:prstGeom>
                <a:blipFill rotWithShape="0">
                  <a:blip r:embed="rId6"/>
                  <a:stretch>
                    <a:fillRect l="-24444" r="-24444"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xmlns="" id="{918939E7-6F60-4F11-B926-2F886B6F769F}"/>
                    </a:ext>
                  </a:extLst>
                </p:cNvPr>
                <p:cNvSpPr txBox="1"/>
                <p:nvPr/>
              </p:nvSpPr>
              <p:spPr>
                <a:xfrm>
                  <a:off x="5633315" y="5142812"/>
                  <a:ext cx="2752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oMath>
                    </m:oMathPara>
                  </a14:m>
                  <a:endParaRPr lang="zh-CN" altLang="en-US" sz="2400" dirty="0"/>
                </a:p>
              </p:txBody>
            </p:sp>
          </mc:Choice>
          <mc:Fallback xmlns="">
            <p:sp>
              <p:nvSpPr>
                <p:cNvPr id="27" name="文本框 26">
                  <a:extLst>
                    <a:ext uri="{FF2B5EF4-FFF2-40B4-BE49-F238E27FC236}">
                      <a16:creationId xmlns:a16="http://schemas.microsoft.com/office/drawing/2014/main" xmlns:a14="http://schemas.microsoft.com/office/drawing/2010/main" xmlns="" id="{918939E7-6F60-4F11-B926-2F886B6F769F}"/>
                    </a:ext>
                  </a:extLst>
                </p:cNvPr>
                <p:cNvSpPr txBox="1">
                  <a:spLocks noRot="1" noChangeAspect="1" noMove="1" noResize="1" noEditPoints="1" noAdjustHandles="1" noChangeArrowheads="1" noChangeShapeType="1" noTextEdit="1"/>
                </p:cNvSpPr>
                <p:nvPr/>
              </p:nvSpPr>
              <p:spPr>
                <a:xfrm>
                  <a:off x="5633315" y="5142812"/>
                  <a:ext cx="275204" cy="369332"/>
                </a:xfrm>
                <a:prstGeom prst="rect">
                  <a:avLst/>
                </a:prstGeom>
                <a:blipFill rotWithShape="0">
                  <a:blip r:embed="rId7"/>
                  <a:stretch>
                    <a:fillRect l="-26667" r="-22222"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xmlns="" id="{56235460-38D1-4A0B-A636-BCECEA6F36B4}"/>
                    </a:ext>
                  </a:extLst>
                </p:cNvPr>
                <p:cNvSpPr txBox="1"/>
                <p:nvPr/>
              </p:nvSpPr>
              <p:spPr>
                <a:xfrm>
                  <a:off x="3539118" y="3764690"/>
                  <a:ext cx="262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𝑌</m:t>
                        </m:r>
                      </m:oMath>
                    </m:oMathPara>
                  </a14:m>
                  <a:endParaRPr lang="zh-CN" altLang="en-US" sz="2400" dirty="0"/>
                </a:p>
              </p:txBody>
            </p:sp>
          </mc:Choice>
          <mc:Fallback xmlns="">
            <p:sp>
              <p:nvSpPr>
                <p:cNvPr id="28" name="文本框 27">
                  <a:extLst>
                    <a:ext uri="{FF2B5EF4-FFF2-40B4-BE49-F238E27FC236}">
                      <a16:creationId xmlns:a16="http://schemas.microsoft.com/office/drawing/2014/main" xmlns:a14="http://schemas.microsoft.com/office/drawing/2010/main" xmlns="" id="{56235460-38D1-4A0B-A636-BCECEA6F36B4}"/>
                    </a:ext>
                  </a:extLst>
                </p:cNvPr>
                <p:cNvSpPr txBox="1">
                  <a:spLocks noRot="1" noChangeAspect="1" noMove="1" noResize="1" noEditPoints="1" noAdjustHandles="1" noChangeArrowheads="1" noChangeShapeType="1" noTextEdit="1"/>
                </p:cNvSpPr>
                <p:nvPr/>
              </p:nvSpPr>
              <p:spPr>
                <a:xfrm>
                  <a:off x="3539118" y="3764690"/>
                  <a:ext cx="262380" cy="369332"/>
                </a:xfrm>
                <a:prstGeom prst="rect">
                  <a:avLst/>
                </a:prstGeom>
                <a:blipFill rotWithShape="0">
                  <a:blip r:embed="rId8"/>
                  <a:stretch>
                    <a:fillRect l="-25581" r="-25581" b="-655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xmlns="" id="{D6504675-35F4-4707-BAAF-09391DEB545F}"/>
                  </a:ext>
                </a:extLst>
              </p:cNvPr>
              <p:cNvSpPr txBox="1"/>
              <p:nvPr/>
            </p:nvSpPr>
            <p:spPr>
              <a:xfrm>
                <a:off x="522747" y="4043419"/>
                <a:ext cx="1455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oMath>
                  </m:oMathPara>
                </a14:m>
                <a:endParaRPr lang="zh-CN" altLang="en-US" sz="2400" dirty="0"/>
              </a:p>
            </p:txBody>
          </p:sp>
        </mc:Choice>
        <mc:Fallback xmlns="">
          <p:sp>
            <p:nvSpPr>
              <p:cNvPr id="35" name="文本框 34">
                <a:extLst>
                  <a:ext uri="{FF2B5EF4-FFF2-40B4-BE49-F238E27FC236}">
                    <a16:creationId xmlns:a16="http://schemas.microsoft.com/office/drawing/2014/main" xmlns:a14="http://schemas.microsoft.com/office/drawing/2010/main" xmlns="" id="{D6504675-35F4-4707-BAAF-09391DEB545F}"/>
                  </a:ext>
                </a:extLst>
              </p:cNvPr>
              <p:cNvSpPr txBox="1">
                <a:spLocks noRot="1" noChangeAspect="1" noMove="1" noResize="1" noEditPoints="1" noAdjustHandles="1" noChangeArrowheads="1" noChangeShapeType="1" noTextEdit="1"/>
              </p:cNvSpPr>
              <p:nvPr/>
            </p:nvSpPr>
            <p:spPr>
              <a:xfrm>
                <a:off x="522747" y="4043419"/>
                <a:ext cx="1455463" cy="369332"/>
              </a:xfrm>
              <a:prstGeom prst="rect">
                <a:avLst/>
              </a:prstGeom>
              <a:blipFill rotWithShape="0">
                <a:blip r:embed="rId9"/>
                <a:stretch>
                  <a:fillRect l="-4603" r="-3766" b="-27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xmlns="" id="{27CF0AA6-BB6A-496F-AE99-E495B55FCECE}"/>
                  </a:ext>
                </a:extLst>
              </p:cNvPr>
              <p:cNvSpPr txBox="1"/>
              <p:nvPr/>
            </p:nvSpPr>
            <p:spPr>
              <a:xfrm>
                <a:off x="513148" y="4601823"/>
                <a:ext cx="20625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′=0</m:t>
                      </m:r>
                    </m:oMath>
                  </m:oMathPara>
                </a14:m>
                <a:endParaRPr lang="zh-CN" altLang="en-US" sz="2400" dirty="0"/>
              </a:p>
            </p:txBody>
          </p:sp>
        </mc:Choice>
        <mc:Fallback xmlns="">
          <p:sp>
            <p:nvSpPr>
              <p:cNvPr id="36" name="文本框 35">
                <a:extLst>
                  <a:ext uri="{FF2B5EF4-FFF2-40B4-BE49-F238E27FC236}">
                    <a16:creationId xmlns:a16="http://schemas.microsoft.com/office/drawing/2014/main" xmlns:a14="http://schemas.microsoft.com/office/drawing/2010/main" xmlns="" id="{27CF0AA6-BB6A-496F-AE99-E495B55FCECE}"/>
                  </a:ext>
                </a:extLst>
              </p:cNvPr>
              <p:cNvSpPr txBox="1">
                <a:spLocks noRot="1" noChangeAspect="1" noMove="1" noResize="1" noEditPoints="1" noAdjustHandles="1" noChangeArrowheads="1" noChangeShapeType="1" noTextEdit="1"/>
              </p:cNvSpPr>
              <p:nvPr/>
            </p:nvSpPr>
            <p:spPr>
              <a:xfrm>
                <a:off x="513148" y="4601823"/>
                <a:ext cx="2062552" cy="369332"/>
              </a:xfrm>
              <a:prstGeom prst="rect">
                <a:avLst/>
              </a:prstGeom>
              <a:blipFill rotWithShape="0">
                <a:blip r:embed="rId10"/>
                <a:stretch>
                  <a:fillRect l="-2950" t="-1667" r="-2950"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xmlns="" id="{A6AFAF73-8561-4774-9BFD-5E933AA80ABF}"/>
                  </a:ext>
                </a:extLst>
              </p:cNvPr>
              <p:cNvSpPr txBox="1"/>
              <p:nvPr/>
            </p:nvSpPr>
            <p:spPr>
              <a:xfrm>
                <a:off x="7298011" y="3905470"/>
                <a:ext cx="8816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37" name="文本框 36">
                <a:extLst>
                  <a:ext uri="{FF2B5EF4-FFF2-40B4-BE49-F238E27FC236}">
                    <a16:creationId xmlns:a16="http://schemas.microsoft.com/office/drawing/2014/main" xmlns:a14="http://schemas.microsoft.com/office/drawing/2010/main" xmlns="" id="{A6AFAF73-8561-4774-9BFD-5E933AA80ABF}"/>
                  </a:ext>
                </a:extLst>
              </p:cNvPr>
              <p:cNvSpPr txBox="1">
                <a:spLocks noRot="1" noChangeAspect="1" noMove="1" noResize="1" noEditPoints="1" noAdjustHandles="1" noChangeArrowheads="1" noChangeShapeType="1" noTextEdit="1"/>
              </p:cNvSpPr>
              <p:nvPr/>
            </p:nvSpPr>
            <p:spPr>
              <a:xfrm>
                <a:off x="7298011" y="3905470"/>
                <a:ext cx="881652" cy="369332"/>
              </a:xfrm>
              <a:prstGeom prst="rect">
                <a:avLst/>
              </a:prstGeom>
              <a:blipFill rotWithShape="0">
                <a:blip r:embed="rId11"/>
                <a:stretch>
                  <a:fillRect l="-7586" r="-7586"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xmlns="" id="{ADDE4B6F-94C0-4661-9B7C-A744245F9D6F}"/>
                  </a:ext>
                </a:extLst>
              </p:cNvPr>
              <p:cNvSpPr txBox="1"/>
              <p:nvPr/>
            </p:nvSpPr>
            <p:spPr>
              <a:xfrm>
                <a:off x="7298011" y="4343038"/>
                <a:ext cx="8816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3</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38" name="文本框 37">
                <a:extLst>
                  <a:ext uri="{FF2B5EF4-FFF2-40B4-BE49-F238E27FC236}">
                    <a16:creationId xmlns:a16="http://schemas.microsoft.com/office/drawing/2014/main" xmlns:a14="http://schemas.microsoft.com/office/drawing/2010/main" xmlns="" id="{ADDE4B6F-94C0-4661-9B7C-A744245F9D6F}"/>
                  </a:ext>
                </a:extLst>
              </p:cNvPr>
              <p:cNvSpPr txBox="1">
                <a:spLocks noRot="1" noChangeAspect="1" noMove="1" noResize="1" noEditPoints="1" noAdjustHandles="1" noChangeArrowheads="1" noChangeShapeType="1" noTextEdit="1"/>
              </p:cNvSpPr>
              <p:nvPr/>
            </p:nvSpPr>
            <p:spPr>
              <a:xfrm>
                <a:off x="7298011" y="4343038"/>
                <a:ext cx="881652" cy="369332"/>
              </a:xfrm>
              <a:prstGeom prst="rect">
                <a:avLst/>
              </a:prstGeom>
              <a:blipFill rotWithShape="0">
                <a:blip r:embed="rId12"/>
                <a:stretch>
                  <a:fillRect l="-7586" r="-7586"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980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 calcmode="lin" valueType="num">
                                      <p:cBhvr additive="base">
                                        <p:cTn id="1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42"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fill="hold"/>
                                        <p:tgtEl>
                                          <p:spTgt spid="36"/>
                                        </p:tgtEl>
                                        <p:attrNameLst>
                                          <p:attrName>ppt_x</p:attrName>
                                        </p:attrNameLst>
                                      </p:cBhvr>
                                      <p:tavLst>
                                        <p:tav tm="0">
                                          <p:val>
                                            <p:strVal val="0-#ppt_w/2"/>
                                          </p:val>
                                        </p:tav>
                                        <p:tav tm="100000">
                                          <p:val>
                                            <p:strVal val="#ppt_x"/>
                                          </p:val>
                                        </p:tav>
                                      </p:tavLst>
                                    </p:anim>
                                    <p:anim calcmode="lin" valueType="num">
                                      <p:cBhvr additive="base">
                                        <p:cTn id="47"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additive="base">
                                        <p:cTn id="52" dur="500" fill="hold"/>
                                        <p:tgtEl>
                                          <p:spTgt spid="37"/>
                                        </p:tgtEl>
                                        <p:attrNameLst>
                                          <p:attrName>ppt_x</p:attrName>
                                        </p:attrNameLst>
                                      </p:cBhvr>
                                      <p:tavLst>
                                        <p:tav tm="0">
                                          <p:val>
                                            <p:strVal val="#ppt_x"/>
                                          </p:val>
                                        </p:tav>
                                        <p:tav tm="100000">
                                          <p:val>
                                            <p:strVal val="#ppt_x"/>
                                          </p:val>
                                        </p:tav>
                                      </p:tavLst>
                                    </p:anim>
                                    <p:anim calcmode="lin" valueType="num">
                                      <p:cBhvr additive="base">
                                        <p:cTn id="53" dur="500" fill="hold"/>
                                        <p:tgtEl>
                                          <p:spTgt spid="37"/>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5" grpId="0"/>
      <p:bldP spid="36"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8" name="TextBox 54">
            <a:extLst>
              <a:ext uri="{FF2B5EF4-FFF2-40B4-BE49-F238E27FC236}">
                <a16:creationId xmlns:a16="http://schemas.microsoft.com/office/drawing/2014/main" xmlns="" id="{F49FE5B4-AACD-4423-BD9D-95730678BA45}"/>
              </a:ext>
            </a:extLst>
          </p:cNvPr>
          <p:cNvSpPr txBox="1"/>
          <p:nvPr/>
        </p:nvSpPr>
        <p:spPr>
          <a:xfrm>
            <a:off x="615626" y="364150"/>
            <a:ext cx="3956373"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7.2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椭圆曲线密码</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ECC</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Rectangle 2">
            <a:extLst>
              <a:ext uri="{FF2B5EF4-FFF2-40B4-BE49-F238E27FC236}">
                <a16:creationId xmlns:a16="http://schemas.microsoft.com/office/drawing/2014/main" xmlns="" id="{9B3FAAB5-01BC-4EC9-9D22-33D806F0C62C}"/>
              </a:ext>
            </a:extLst>
          </p:cNvPr>
          <p:cNvSpPr>
            <a:spLocks noGrp="1" noChangeArrowheads="1"/>
          </p:cNvSpPr>
          <p:nvPr>
            <p:ph type="title"/>
          </p:nvPr>
        </p:nvSpPr>
        <p:spPr>
          <a:xfrm>
            <a:off x="210207" y="199697"/>
            <a:ext cx="8650014" cy="966952"/>
          </a:xfrm>
        </p:spPr>
        <p:txBody>
          <a:bodyPr/>
          <a:lstStyle/>
          <a:p>
            <a:endParaRPr lang="zh-CN" altLang="zh-CN"/>
          </a:p>
        </p:txBody>
      </p:sp>
      <p:sp>
        <p:nvSpPr>
          <p:cNvPr id="44" name="Rectangle 3">
            <a:extLst>
              <a:ext uri="{FF2B5EF4-FFF2-40B4-BE49-F238E27FC236}">
                <a16:creationId xmlns:a16="http://schemas.microsoft.com/office/drawing/2014/main" xmlns="" id="{F8AB3500-E3E4-4B37-A128-430553692CB3}"/>
              </a:ext>
            </a:extLst>
          </p:cNvPr>
          <p:cNvSpPr>
            <a:spLocks noGrp="1" noChangeArrowheads="1"/>
          </p:cNvSpPr>
          <p:nvPr>
            <p:ph idx="1"/>
          </p:nvPr>
        </p:nvSpPr>
        <p:spPr>
          <a:xfrm>
            <a:off x="210207" y="1292772"/>
            <a:ext cx="8650014" cy="5428704"/>
          </a:xfrm>
        </p:spPr>
        <p:txBody>
          <a:bodyPr/>
          <a:lstStyle/>
          <a:p>
            <a:endParaRPr lang="zh-CN" altLang="zh-CN"/>
          </a:p>
        </p:txBody>
      </p:sp>
      <p:pic>
        <p:nvPicPr>
          <p:cNvPr id="45" name="Picture 4">
            <a:extLst>
              <a:ext uri="{FF2B5EF4-FFF2-40B4-BE49-F238E27FC236}">
                <a16:creationId xmlns:a16="http://schemas.microsoft.com/office/drawing/2014/main" xmlns="" id="{58682433-89E8-4987-BD39-0B67391B74E0}"/>
              </a:ext>
            </a:extLst>
          </p:cNvPr>
          <p:cNvPicPr>
            <a:picLocks noChangeAspect="1" noChangeArrowheads="1"/>
          </p:cNvPicPr>
          <p:nvPr/>
        </p:nvPicPr>
        <p:blipFill>
          <a:blip r:embed="rId2" cstate="print"/>
          <a:srcRect/>
          <a:stretch>
            <a:fillRect/>
          </a:stretch>
        </p:blipFill>
        <p:spPr bwMode="auto">
          <a:xfrm>
            <a:off x="0" y="0"/>
            <a:ext cx="9144000" cy="6867525"/>
          </a:xfrm>
          <a:prstGeom prst="rect">
            <a:avLst/>
          </a:prstGeom>
          <a:noFill/>
          <a:ln w="9525">
            <a:noFill/>
            <a:miter lim="800000"/>
            <a:headEnd/>
            <a:tailEnd/>
          </a:ln>
          <a:effectLst/>
        </p:spPr>
      </p:pic>
      <p:sp>
        <p:nvSpPr>
          <p:cNvPr id="46" name="Line 5">
            <a:extLst>
              <a:ext uri="{FF2B5EF4-FFF2-40B4-BE49-F238E27FC236}">
                <a16:creationId xmlns:a16="http://schemas.microsoft.com/office/drawing/2014/main" xmlns="" id="{2E510BBD-2B82-439C-812E-76B5DC0B2643}"/>
              </a:ext>
            </a:extLst>
          </p:cNvPr>
          <p:cNvSpPr>
            <a:spLocks noChangeShapeType="1"/>
          </p:cNvSpPr>
          <p:nvPr/>
        </p:nvSpPr>
        <p:spPr bwMode="auto">
          <a:xfrm>
            <a:off x="228600" y="3482975"/>
            <a:ext cx="8763000" cy="0"/>
          </a:xfrm>
          <a:prstGeom prst="line">
            <a:avLst/>
          </a:prstGeom>
          <a:noFill/>
          <a:ln w="9525">
            <a:solidFill>
              <a:srgbClr val="5F5F5F"/>
            </a:solidFill>
            <a:round/>
            <a:headEnd/>
            <a:tailEnd/>
          </a:ln>
          <a:effectLst/>
        </p:spPr>
        <p:txBody>
          <a:bodyPr/>
          <a:lstStyle/>
          <a:p>
            <a:endParaRPr lang="zh-CN" altLang="en-US"/>
          </a:p>
        </p:txBody>
      </p:sp>
      <p:sp>
        <p:nvSpPr>
          <p:cNvPr id="47" name="Line 6">
            <a:extLst>
              <a:ext uri="{FF2B5EF4-FFF2-40B4-BE49-F238E27FC236}">
                <a16:creationId xmlns:a16="http://schemas.microsoft.com/office/drawing/2014/main" xmlns="" id="{8DCA0483-BCD5-45E7-81BE-0148FD9C4D70}"/>
              </a:ext>
            </a:extLst>
          </p:cNvPr>
          <p:cNvSpPr>
            <a:spLocks noChangeShapeType="1"/>
          </p:cNvSpPr>
          <p:nvPr/>
        </p:nvSpPr>
        <p:spPr bwMode="auto">
          <a:xfrm>
            <a:off x="4614863" y="369888"/>
            <a:ext cx="0" cy="6248400"/>
          </a:xfrm>
          <a:prstGeom prst="line">
            <a:avLst/>
          </a:prstGeom>
          <a:noFill/>
          <a:ln w="9525">
            <a:solidFill>
              <a:srgbClr val="5F5F5F"/>
            </a:solidFill>
            <a:round/>
            <a:headEnd/>
            <a:tailEnd/>
          </a:ln>
          <a:effectLst/>
        </p:spPr>
        <p:txBody>
          <a:bodyPr/>
          <a:lstStyle/>
          <a:p>
            <a:endParaRPr lang="zh-CN" altLang="en-US"/>
          </a:p>
        </p:txBody>
      </p:sp>
      <p:grpSp>
        <p:nvGrpSpPr>
          <p:cNvPr id="48" name="Group 18">
            <a:extLst>
              <a:ext uri="{FF2B5EF4-FFF2-40B4-BE49-F238E27FC236}">
                <a16:creationId xmlns:a16="http://schemas.microsoft.com/office/drawing/2014/main" xmlns="" id="{8F1EF62B-19BA-48EA-AD1C-71408D1D24D7}"/>
              </a:ext>
            </a:extLst>
          </p:cNvPr>
          <p:cNvGrpSpPr>
            <a:grpSpLocks/>
          </p:cNvGrpSpPr>
          <p:nvPr/>
        </p:nvGrpSpPr>
        <p:grpSpPr bwMode="auto">
          <a:xfrm>
            <a:off x="3581400" y="1447800"/>
            <a:ext cx="3200400" cy="4114800"/>
            <a:chOff x="2256" y="912"/>
            <a:chExt cx="2016" cy="2592"/>
          </a:xfrm>
        </p:grpSpPr>
        <p:sp>
          <p:nvSpPr>
            <p:cNvPr id="49" name="Line 7">
              <a:extLst>
                <a:ext uri="{FF2B5EF4-FFF2-40B4-BE49-F238E27FC236}">
                  <a16:creationId xmlns:a16="http://schemas.microsoft.com/office/drawing/2014/main" xmlns="" id="{C2BAD823-1268-4C7D-B131-C52B49EBBA3C}"/>
                </a:ext>
              </a:extLst>
            </p:cNvPr>
            <p:cNvSpPr>
              <a:spLocks noChangeShapeType="1"/>
            </p:cNvSpPr>
            <p:nvPr/>
          </p:nvSpPr>
          <p:spPr bwMode="auto">
            <a:xfrm flipV="1">
              <a:off x="2304" y="1008"/>
              <a:ext cx="1968" cy="1152"/>
            </a:xfrm>
            <a:prstGeom prst="line">
              <a:avLst/>
            </a:prstGeom>
            <a:noFill/>
            <a:ln w="9525">
              <a:solidFill>
                <a:srgbClr val="0000CC"/>
              </a:solidFill>
              <a:round/>
              <a:headEnd/>
              <a:tailEnd/>
            </a:ln>
            <a:effectLst/>
          </p:spPr>
          <p:txBody>
            <a:bodyPr/>
            <a:lstStyle/>
            <a:p>
              <a:endParaRPr lang="zh-CN" altLang="en-US"/>
            </a:p>
          </p:txBody>
        </p:sp>
        <p:sp>
          <p:nvSpPr>
            <p:cNvPr id="50" name="Line 8">
              <a:extLst>
                <a:ext uri="{FF2B5EF4-FFF2-40B4-BE49-F238E27FC236}">
                  <a16:creationId xmlns:a16="http://schemas.microsoft.com/office/drawing/2014/main" xmlns="" id="{9D5E45B0-AE2D-4328-8974-80148733DDFA}"/>
                </a:ext>
              </a:extLst>
            </p:cNvPr>
            <p:cNvSpPr>
              <a:spLocks noChangeShapeType="1"/>
            </p:cNvSpPr>
            <p:nvPr/>
          </p:nvSpPr>
          <p:spPr bwMode="auto">
            <a:xfrm>
              <a:off x="3888" y="912"/>
              <a:ext cx="0" cy="2592"/>
            </a:xfrm>
            <a:prstGeom prst="line">
              <a:avLst/>
            </a:prstGeom>
            <a:noFill/>
            <a:ln w="9525">
              <a:solidFill>
                <a:srgbClr val="0000CC"/>
              </a:solidFill>
              <a:prstDash val="dash"/>
              <a:round/>
              <a:headEnd/>
              <a:tailEnd/>
            </a:ln>
            <a:effectLst/>
          </p:spPr>
          <p:txBody>
            <a:bodyPr/>
            <a:lstStyle/>
            <a:p>
              <a:endParaRPr lang="zh-CN" altLang="en-US"/>
            </a:p>
          </p:txBody>
        </p:sp>
        <p:sp>
          <p:nvSpPr>
            <p:cNvPr id="51" name="Text Box 9">
              <a:extLst>
                <a:ext uri="{FF2B5EF4-FFF2-40B4-BE49-F238E27FC236}">
                  <a16:creationId xmlns:a16="http://schemas.microsoft.com/office/drawing/2014/main" xmlns="" id="{E971F317-5C96-4F50-8543-707BB8CA7760}"/>
                </a:ext>
              </a:extLst>
            </p:cNvPr>
            <p:cNvSpPr txBox="1">
              <a:spLocks noChangeArrowheads="1"/>
            </p:cNvSpPr>
            <p:nvPr/>
          </p:nvSpPr>
          <p:spPr bwMode="auto">
            <a:xfrm>
              <a:off x="2445" y="1828"/>
              <a:ext cx="204" cy="231"/>
            </a:xfrm>
            <a:prstGeom prst="rect">
              <a:avLst/>
            </a:prstGeom>
            <a:noFill/>
            <a:ln w="9525">
              <a:noFill/>
              <a:miter lim="800000"/>
              <a:headEnd/>
              <a:tailEnd/>
            </a:ln>
            <a:effectLst/>
          </p:spPr>
          <p:txBody>
            <a:bodyPr wrap="none">
              <a:spAutoFit/>
            </a:bodyPr>
            <a:lstStyle/>
            <a:p>
              <a:r>
                <a:rPr lang="en-US" altLang="zh-CN" b="1">
                  <a:solidFill>
                    <a:schemeClr val="hlink"/>
                  </a:solidFill>
                  <a:latin typeface="Times New Roman" pitchFamily="18" charset="0"/>
                </a:rPr>
                <a:t>P</a:t>
              </a:r>
            </a:p>
          </p:txBody>
        </p:sp>
        <p:sp>
          <p:nvSpPr>
            <p:cNvPr id="52" name="Text Box 10">
              <a:extLst>
                <a:ext uri="{FF2B5EF4-FFF2-40B4-BE49-F238E27FC236}">
                  <a16:creationId xmlns:a16="http://schemas.microsoft.com/office/drawing/2014/main" xmlns="" id="{40E2AF93-D31D-4F73-9A04-4090BB867EBF}"/>
                </a:ext>
              </a:extLst>
            </p:cNvPr>
            <p:cNvSpPr txBox="1">
              <a:spLocks noChangeArrowheads="1"/>
            </p:cNvSpPr>
            <p:nvPr/>
          </p:nvSpPr>
          <p:spPr bwMode="auto">
            <a:xfrm>
              <a:off x="3840" y="1156"/>
              <a:ext cx="316" cy="231"/>
            </a:xfrm>
            <a:prstGeom prst="rect">
              <a:avLst/>
            </a:prstGeom>
            <a:noFill/>
            <a:ln w="9525">
              <a:noFill/>
              <a:miter lim="800000"/>
              <a:headEnd/>
              <a:tailEnd/>
            </a:ln>
            <a:effectLst/>
          </p:spPr>
          <p:txBody>
            <a:bodyPr wrap="none">
              <a:spAutoFit/>
            </a:bodyPr>
            <a:lstStyle/>
            <a:p>
              <a:r>
                <a:rPr lang="en-US" altLang="zh-CN" b="1">
                  <a:solidFill>
                    <a:schemeClr val="hlink"/>
                  </a:solidFill>
                  <a:latin typeface="Times New Roman" pitchFamily="18" charset="0"/>
                </a:rPr>
                <a:t>2P'</a:t>
              </a:r>
            </a:p>
          </p:txBody>
        </p:sp>
        <p:sp>
          <p:nvSpPr>
            <p:cNvPr id="53" name="Text Box 11">
              <a:extLst>
                <a:ext uri="{FF2B5EF4-FFF2-40B4-BE49-F238E27FC236}">
                  <a16:creationId xmlns:a16="http://schemas.microsoft.com/office/drawing/2014/main" xmlns="" id="{746F5ADE-8C3C-4E02-9022-0BB37EBB7D9D}"/>
                </a:ext>
              </a:extLst>
            </p:cNvPr>
            <p:cNvSpPr txBox="1">
              <a:spLocks noChangeArrowheads="1"/>
            </p:cNvSpPr>
            <p:nvPr/>
          </p:nvSpPr>
          <p:spPr bwMode="auto">
            <a:xfrm>
              <a:off x="3936" y="2980"/>
              <a:ext cx="276" cy="231"/>
            </a:xfrm>
            <a:prstGeom prst="rect">
              <a:avLst/>
            </a:prstGeom>
            <a:noFill/>
            <a:ln w="9525">
              <a:noFill/>
              <a:miter lim="800000"/>
              <a:headEnd/>
              <a:tailEnd/>
            </a:ln>
            <a:effectLst/>
          </p:spPr>
          <p:txBody>
            <a:bodyPr wrap="none">
              <a:spAutoFit/>
            </a:bodyPr>
            <a:lstStyle/>
            <a:p>
              <a:r>
                <a:rPr lang="en-US" altLang="zh-CN" b="1">
                  <a:solidFill>
                    <a:schemeClr val="hlink"/>
                  </a:solidFill>
                  <a:latin typeface="Times New Roman" pitchFamily="18" charset="0"/>
                </a:rPr>
                <a:t>2P</a:t>
              </a:r>
            </a:p>
          </p:txBody>
        </p:sp>
        <p:sp>
          <p:nvSpPr>
            <p:cNvPr id="54" name="Line 12">
              <a:extLst>
                <a:ext uri="{FF2B5EF4-FFF2-40B4-BE49-F238E27FC236}">
                  <a16:creationId xmlns:a16="http://schemas.microsoft.com/office/drawing/2014/main" xmlns="" id="{CB2D99C3-EE98-41B1-8B05-BA61493795BF}"/>
                </a:ext>
              </a:extLst>
            </p:cNvPr>
            <p:cNvSpPr>
              <a:spLocks noChangeShapeType="1"/>
            </p:cNvSpPr>
            <p:nvPr/>
          </p:nvSpPr>
          <p:spPr bwMode="auto">
            <a:xfrm>
              <a:off x="2256" y="1776"/>
              <a:ext cx="1872" cy="1584"/>
            </a:xfrm>
            <a:prstGeom prst="line">
              <a:avLst/>
            </a:prstGeom>
            <a:noFill/>
            <a:ln w="9525">
              <a:solidFill>
                <a:srgbClr val="0000CC"/>
              </a:solidFill>
              <a:round/>
              <a:headEnd/>
              <a:tailEnd/>
            </a:ln>
            <a:effectLst/>
          </p:spPr>
          <p:txBody>
            <a:bodyPr/>
            <a:lstStyle/>
            <a:p>
              <a:endParaRPr lang="zh-CN" altLang="en-US"/>
            </a:p>
          </p:txBody>
        </p:sp>
        <p:sp>
          <p:nvSpPr>
            <p:cNvPr id="55" name="Line 13">
              <a:extLst>
                <a:ext uri="{FF2B5EF4-FFF2-40B4-BE49-F238E27FC236}">
                  <a16:creationId xmlns:a16="http://schemas.microsoft.com/office/drawing/2014/main" xmlns="" id="{EA0E07D7-3402-445A-A1F1-9943B7591A2B}"/>
                </a:ext>
              </a:extLst>
            </p:cNvPr>
            <p:cNvSpPr>
              <a:spLocks noChangeShapeType="1"/>
            </p:cNvSpPr>
            <p:nvPr/>
          </p:nvSpPr>
          <p:spPr bwMode="auto">
            <a:xfrm flipV="1">
              <a:off x="2853" y="1728"/>
              <a:ext cx="0" cy="768"/>
            </a:xfrm>
            <a:prstGeom prst="line">
              <a:avLst/>
            </a:prstGeom>
            <a:noFill/>
            <a:ln w="9525">
              <a:solidFill>
                <a:srgbClr val="0000CC"/>
              </a:solidFill>
              <a:prstDash val="dash"/>
              <a:round/>
              <a:headEnd/>
              <a:tailEnd/>
            </a:ln>
            <a:effectLst/>
          </p:spPr>
          <p:txBody>
            <a:bodyPr/>
            <a:lstStyle/>
            <a:p>
              <a:endParaRPr lang="zh-CN" altLang="en-US"/>
            </a:p>
          </p:txBody>
        </p:sp>
        <p:sp>
          <p:nvSpPr>
            <p:cNvPr id="56" name="Text Box 14">
              <a:extLst>
                <a:ext uri="{FF2B5EF4-FFF2-40B4-BE49-F238E27FC236}">
                  <a16:creationId xmlns:a16="http://schemas.microsoft.com/office/drawing/2014/main" xmlns="" id="{59CF7024-DEAB-404C-AEB6-D2898FAD92BD}"/>
                </a:ext>
              </a:extLst>
            </p:cNvPr>
            <p:cNvSpPr txBox="1">
              <a:spLocks noChangeArrowheads="1"/>
            </p:cNvSpPr>
            <p:nvPr/>
          </p:nvSpPr>
          <p:spPr bwMode="auto">
            <a:xfrm>
              <a:off x="2592" y="2308"/>
              <a:ext cx="316" cy="231"/>
            </a:xfrm>
            <a:prstGeom prst="rect">
              <a:avLst/>
            </a:prstGeom>
            <a:noFill/>
            <a:ln w="9525">
              <a:noFill/>
              <a:miter lim="800000"/>
              <a:headEnd/>
              <a:tailEnd/>
            </a:ln>
            <a:effectLst/>
          </p:spPr>
          <p:txBody>
            <a:bodyPr wrap="none">
              <a:spAutoFit/>
            </a:bodyPr>
            <a:lstStyle/>
            <a:p>
              <a:r>
                <a:rPr lang="en-US" altLang="zh-CN" b="1">
                  <a:solidFill>
                    <a:schemeClr val="hlink"/>
                  </a:solidFill>
                  <a:latin typeface="Times New Roman" pitchFamily="18" charset="0"/>
                </a:rPr>
                <a:t>3P'</a:t>
              </a:r>
            </a:p>
          </p:txBody>
        </p:sp>
        <p:sp>
          <p:nvSpPr>
            <p:cNvPr id="57" name="Text Box 15">
              <a:extLst>
                <a:ext uri="{FF2B5EF4-FFF2-40B4-BE49-F238E27FC236}">
                  <a16:creationId xmlns:a16="http://schemas.microsoft.com/office/drawing/2014/main" xmlns="" id="{7ED80735-92AD-4D8E-BBA1-14C450CEE985}"/>
                </a:ext>
              </a:extLst>
            </p:cNvPr>
            <p:cNvSpPr txBox="1">
              <a:spLocks noChangeArrowheads="1"/>
            </p:cNvSpPr>
            <p:nvPr/>
          </p:nvSpPr>
          <p:spPr bwMode="auto">
            <a:xfrm>
              <a:off x="2846" y="1981"/>
              <a:ext cx="276" cy="231"/>
            </a:xfrm>
            <a:prstGeom prst="rect">
              <a:avLst/>
            </a:prstGeom>
            <a:noFill/>
            <a:ln w="9525">
              <a:noFill/>
              <a:miter lim="800000"/>
              <a:headEnd/>
              <a:tailEnd/>
            </a:ln>
            <a:effectLst/>
          </p:spPr>
          <p:txBody>
            <a:bodyPr wrap="none">
              <a:spAutoFit/>
            </a:bodyPr>
            <a:lstStyle/>
            <a:p>
              <a:r>
                <a:rPr lang="en-US" altLang="zh-CN" b="1">
                  <a:solidFill>
                    <a:schemeClr val="hlink"/>
                  </a:solidFill>
                  <a:latin typeface="Times New Roman" pitchFamily="18" charset="0"/>
                </a:rPr>
                <a:t>3P</a:t>
              </a:r>
            </a:p>
          </p:txBody>
        </p:sp>
        <p:sp>
          <p:nvSpPr>
            <p:cNvPr id="58" name="Oval 17">
              <a:extLst>
                <a:ext uri="{FF2B5EF4-FFF2-40B4-BE49-F238E27FC236}">
                  <a16:creationId xmlns:a16="http://schemas.microsoft.com/office/drawing/2014/main" xmlns="" id="{193927A8-CF8E-45CA-BB10-46F722AB528C}"/>
                </a:ext>
              </a:extLst>
            </p:cNvPr>
            <p:cNvSpPr>
              <a:spLocks noChangeArrowheads="1"/>
            </p:cNvSpPr>
            <p:nvPr/>
          </p:nvSpPr>
          <p:spPr bwMode="auto">
            <a:xfrm>
              <a:off x="2843" y="2064"/>
              <a:ext cx="23" cy="23"/>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
        <p:nvSpPr>
          <p:cNvPr id="59" name="Text Box 19">
            <a:extLst>
              <a:ext uri="{FF2B5EF4-FFF2-40B4-BE49-F238E27FC236}">
                <a16:creationId xmlns:a16="http://schemas.microsoft.com/office/drawing/2014/main" xmlns="" id="{C0A82391-5F2F-4EBE-A69D-1348C0EAEAE3}"/>
              </a:ext>
            </a:extLst>
          </p:cNvPr>
          <p:cNvSpPr txBox="1">
            <a:spLocks noChangeArrowheads="1"/>
          </p:cNvSpPr>
          <p:nvPr/>
        </p:nvSpPr>
        <p:spPr bwMode="auto">
          <a:xfrm>
            <a:off x="685800" y="685800"/>
            <a:ext cx="3232150" cy="1187450"/>
          </a:xfrm>
          <a:prstGeom prst="rect">
            <a:avLst/>
          </a:prstGeom>
          <a:noFill/>
          <a:ln w="9525">
            <a:noFill/>
            <a:miter lim="800000"/>
            <a:headEnd/>
            <a:tailEnd/>
          </a:ln>
          <a:effectLst/>
        </p:spPr>
        <p:txBody>
          <a:bodyPr wrap="none">
            <a:spAutoFit/>
          </a:bodyPr>
          <a:lstStyle/>
          <a:p>
            <a:pPr>
              <a:lnSpc>
                <a:spcPct val="150000"/>
              </a:lnSpc>
            </a:pPr>
            <a:r>
              <a:rPr lang="zh-CN" altLang="en-US" sz="2400" b="1">
                <a:solidFill>
                  <a:schemeClr val="hlink"/>
                </a:solidFill>
                <a:latin typeface="Times New Roman" pitchFamily="18" charset="0"/>
                <a:ea typeface="微软雅黑" pitchFamily="34" charset="-122"/>
              </a:rPr>
              <a:t>椭圆曲线上点的倍乘：</a:t>
            </a:r>
          </a:p>
          <a:p>
            <a:pPr>
              <a:lnSpc>
                <a:spcPct val="150000"/>
              </a:lnSpc>
            </a:pPr>
            <a:r>
              <a:rPr lang="en-US" altLang="zh-CN" sz="2400" b="1">
                <a:solidFill>
                  <a:schemeClr val="folHlink"/>
                </a:solidFill>
                <a:latin typeface="Times New Roman" pitchFamily="18" charset="0"/>
              </a:rPr>
              <a:t>P+P+P+P+P+…+P=kP</a:t>
            </a:r>
          </a:p>
        </p:txBody>
      </p:sp>
      <p:grpSp>
        <p:nvGrpSpPr>
          <p:cNvPr id="60" name="Group 6">
            <a:extLst>
              <a:ext uri="{FF2B5EF4-FFF2-40B4-BE49-F238E27FC236}">
                <a16:creationId xmlns:a16="http://schemas.microsoft.com/office/drawing/2014/main" xmlns="" id="{991C4C7A-4C72-4C2E-A729-02682D01437C}"/>
              </a:ext>
            </a:extLst>
          </p:cNvPr>
          <p:cNvGrpSpPr>
            <a:grpSpLocks/>
          </p:cNvGrpSpPr>
          <p:nvPr/>
        </p:nvGrpSpPr>
        <p:grpSpPr bwMode="auto">
          <a:xfrm>
            <a:off x="900114" y="1932920"/>
            <a:ext cx="2447925" cy="750888"/>
            <a:chOff x="2018" y="3525"/>
            <a:chExt cx="1542" cy="473"/>
          </a:xfrm>
        </p:grpSpPr>
        <p:sp>
          <p:nvSpPr>
            <p:cNvPr id="61" name="Text Box 7">
              <a:extLst>
                <a:ext uri="{FF2B5EF4-FFF2-40B4-BE49-F238E27FC236}">
                  <a16:creationId xmlns:a16="http://schemas.microsoft.com/office/drawing/2014/main" xmlns="" id="{A333DCD2-CEBA-459F-89E8-EC545336E066}"/>
                </a:ext>
              </a:extLst>
            </p:cNvPr>
            <p:cNvSpPr txBox="1">
              <a:spLocks noChangeArrowheads="1"/>
            </p:cNvSpPr>
            <p:nvPr/>
          </p:nvSpPr>
          <p:spPr bwMode="auto">
            <a:xfrm>
              <a:off x="2018" y="3657"/>
              <a:ext cx="408" cy="288"/>
            </a:xfrm>
            <a:prstGeom prst="rect">
              <a:avLst/>
            </a:prstGeom>
            <a:noFill/>
            <a:ln w="9525">
              <a:noFill/>
              <a:miter lim="800000"/>
              <a:headEnd/>
              <a:tailEnd/>
            </a:ln>
            <a:effectLst/>
          </p:spPr>
          <p:txBody>
            <a:bodyPr>
              <a:spAutoFit/>
            </a:bodyPr>
            <a:lstStyle/>
            <a:p>
              <a:pPr>
                <a:spcBef>
                  <a:spcPct val="50000"/>
                </a:spcBef>
              </a:pPr>
              <a:r>
                <a:rPr lang="en-US" altLang="zh-CN" sz="2400" b="1">
                  <a:solidFill>
                    <a:schemeClr val="hlink"/>
                  </a:solidFill>
                  <a:latin typeface="Times New Roman" pitchFamily="18" charset="0"/>
                  <a:ea typeface="微软雅黑" pitchFamily="34" charset="-122"/>
                </a:rPr>
                <a:t>k</a:t>
              </a:r>
              <a:r>
                <a:rPr lang="en-US" altLang="zh-CN" sz="2400" b="1">
                  <a:latin typeface="Times New Roman" pitchFamily="18" charset="0"/>
                  <a:ea typeface="微软雅黑" pitchFamily="34" charset="-122"/>
                </a:rPr>
                <a:t>P</a:t>
              </a:r>
            </a:p>
          </p:txBody>
        </p:sp>
        <p:sp>
          <p:nvSpPr>
            <p:cNvPr id="62" name="Text Box 8">
              <a:extLst>
                <a:ext uri="{FF2B5EF4-FFF2-40B4-BE49-F238E27FC236}">
                  <a16:creationId xmlns:a16="http://schemas.microsoft.com/office/drawing/2014/main" xmlns="" id="{64E526A8-2EED-4FC9-83E2-23A07978E9E5}"/>
                </a:ext>
              </a:extLst>
            </p:cNvPr>
            <p:cNvSpPr txBox="1">
              <a:spLocks noChangeArrowheads="1"/>
            </p:cNvSpPr>
            <p:nvPr/>
          </p:nvSpPr>
          <p:spPr bwMode="auto">
            <a:xfrm>
              <a:off x="3152" y="3657"/>
              <a:ext cx="408"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ea typeface="微软雅黑" pitchFamily="34" charset="-122"/>
                </a:rPr>
                <a:t>Q</a:t>
              </a:r>
            </a:p>
          </p:txBody>
        </p:sp>
        <p:sp>
          <p:nvSpPr>
            <p:cNvPr id="63" name="Text Box 9">
              <a:extLst>
                <a:ext uri="{FF2B5EF4-FFF2-40B4-BE49-F238E27FC236}">
                  <a16:creationId xmlns:a16="http://schemas.microsoft.com/office/drawing/2014/main" xmlns="" id="{BE8B5101-B1E5-4323-984D-76A0E83D5664}"/>
                </a:ext>
              </a:extLst>
            </p:cNvPr>
            <p:cNvSpPr txBox="1">
              <a:spLocks noChangeArrowheads="1"/>
            </p:cNvSpPr>
            <p:nvPr/>
          </p:nvSpPr>
          <p:spPr bwMode="auto">
            <a:xfrm>
              <a:off x="2562" y="3525"/>
              <a:ext cx="408" cy="250"/>
            </a:xfrm>
            <a:prstGeom prst="rect">
              <a:avLst/>
            </a:prstGeom>
            <a:noFill/>
            <a:ln w="9525">
              <a:noFill/>
              <a:miter lim="800000"/>
              <a:headEnd/>
              <a:tailEnd/>
            </a:ln>
            <a:effectLst/>
          </p:spPr>
          <p:txBody>
            <a:bodyPr>
              <a:spAutoFit/>
            </a:bodyPr>
            <a:lstStyle/>
            <a:p>
              <a:pPr>
                <a:spcBef>
                  <a:spcPct val="50000"/>
                </a:spcBef>
              </a:pPr>
              <a:r>
                <a:rPr lang="zh-CN" altLang="en-US" sz="2000" b="1" dirty="0">
                  <a:latin typeface="Times New Roman" pitchFamily="18" charset="0"/>
                  <a:ea typeface="微软雅黑" pitchFamily="34" charset="-122"/>
                </a:rPr>
                <a:t>易</a:t>
              </a:r>
            </a:p>
          </p:txBody>
        </p:sp>
        <p:sp>
          <p:nvSpPr>
            <p:cNvPr id="64" name="Text Box 10">
              <a:extLst>
                <a:ext uri="{FF2B5EF4-FFF2-40B4-BE49-F238E27FC236}">
                  <a16:creationId xmlns:a16="http://schemas.microsoft.com/office/drawing/2014/main" xmlns="" id="{3E0CFE8F-45F2-4241-887A-D937FF3E5539}"/>
                </a:ext>
              </a:extLst>
            </p:cNvPr>
            <p:cNvSpPr txBox="1">
              <a:spLocks noChangeArrowheads="1"/>
            </p:cNvSpPr>
            <p:nvPr/>
          </p:nvSpPr>
          <p:spPr bwMode="auto">
            <a:xfrm>
              <a:off x="2562" y="3748"/>
              <a:ext cx="408" cy="250"/>
            </a:xfrm>
            <a:prstGeom prst="rect">
              <a:avLst/>
            </a:prstGeom>
            <a:noFill/>
            <a:ln w="9525">
              <a:noFill/>
              <a:miter lim="800000"/>
              <a:headEnd/>
              <a:tailEnd/>
            </a:ln>
            <a:effectLst/>
          </p:spPr>
          <p:txBody>
            <a:bodyPr>
              <a:spAutoFit/>
            </a:bodyPr>
            <a:lstStyle/>
            <a:p>
              <a:pPr>
                <a:spcBef>
                  <a:spcPct val="50000"/>
                </a:spcBef>
              </a:pPr>
              <a:r>
                <a:rPr lang="zh-CN" altLang="en-US" sz="2000" b="1" dirty="0">
                  <a:latin typeface="Times New Roman" pitchFamily="18" charset="0"/>
                  <a:ea typeface="微软雅黑" pitchFamily="34" charset="-122"/>
                </a:rPr>
                <a:t>难</a:t>
              </a:r>
            </a:p>
          </p:txBody>
        </p:sp>
        <p:sp>
          <p:nvSpPr>
            <p:cNvPr id="65" name="Line 11">
              <a:extLst>
                <a:ext uri="{FF2B5EF4-FFF2-40B4-BE49-F238E27FC236}">
                  <a16:creationId xmlns:a16="http://schemas.microsoft.com/office/drawing/2014/main" xmlns="" id="{0EE8B952-9F39-4401-BA93-91042D12D2DA}"/>
                </a:ext>
              </a:extLst>
            </p:cNvPr>
            <p:cNvSpPr>
              <a:spLocks noChangeShapeType="1"/>
            </p:cNvSpPr>
            <p:nvPr/>
          </p:nvSpPr>
          <p:spPr bwMode="auto">
            <a:xfrm>
              <a:off x="2336" y="3748"/>
              <a:ext cx="816" cy="0"/>
            </a:xfrm>
            <a:prstGeom prst="line">
              <a:avLst/>
            </a:prstGeom>
            <a:noFill/>
            <a:ln w="9525">
              <a:solidFill>
                <a:schemeClr val="tx1"/>
              </a:solidFill>
              <a:round/>
              <a:headEnd/>
              <a:tailEnd type="triangle" w="med" len="med"/>
            </a:ln>
            <a:effectLst/>
          </p:spPr>
          <p:txBody>
            <a:bodyPr/>
            <a:lstStyle/>
            <a:p>
              <a:endParaRPr lang="zh-CN" altLang="en-US"/>
            </a:p>
          </p:txBody>
        </p:sp>
        <p:sp>
          <p:nvSpPr>
            <p:cNvPr id="66" name="Line 12">
              <a:extLst>
                <a:ext uri="{FF2B5EF4-FFF2-40B4-BE49-F238E27FC236}">
                  <a16:creationId xmlns:a16="http://schemas.microsoft.com/office/drawing/2014/main" xmlns="" id="{2AFA4505-503D-4926-B280-405020215B6F}"/>
                </a:ext>
              </a:extLst>
            </p:cNvPr>
            <p:cNvSpPr>
              <a:spLocks noChangeShapeType="1"/>
            </p:cNvSpPr>
            <p:nvPr/>
          </p:nvSpPr>
          <p:spPr bwMode="auto">
            <a:xfrm flipH="1">
              <a:off x="2336" y="3793"/>
              <a:ext cx="771" cy="0"/>
            </a:xfrm>
            <a:prstGeom prst="line">
              <a:avLst/>
            </a:prstGeom>
            <a:noFill/>
            <a:ln w="9525">
              <a:solidFill>
                <a:schemeClr val="tx1"/>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32912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7" name="内容占位符 5">
            <a:extLst>
              <a:ext uri="{FF2B5EF4-FFF2-40B4-BE49-F238E27FC236}">
                <a16:creationId xmlns:a16="http://schemas.microsoft.com/office/drawing/2014/main" xmlns="" id="{9B7DE499-DF29-473F-867A-69351E84EED9}"/>
              </a:ext>
            </a:extLst>
          </p:cNvPr>
          <p:cNvSpPr txBox="1">
            <a:spLocks/>
          </p:cNvSpPr>
          <p:nvPr/>
        </p:nvSpPr>
        <p:spPr>
          <a:xfrm>
            <a:off x="615626" y="1608249"/>
            <a:ext cx="8071174" cy="4368805"/>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2400" b="1" dirty="0"/>
              <a:t>作业</a:t>
            </a:r>
            <a:r>
              <a:rPr lang="zh-CN" altLang="en-US" sz="2400" dirty="0"/>
              <a:t>：</a:t>
            </a:r>
            <a:endParaRPr lang="en-US" altLang="zh-CN" sz="2400" dirty="0"/>
          </a:p>
          <a:p>
            <a:pPr algn="just">
              <a:lnSpc>
                <a:spcPct val="150000"/>
              </a:lnSpc>
            </a:pPr>
            <a:r>
              <a:rPr lang="zh-CN" altLang="en-US" sz="2400" dirty="0"/>
              <a:t>椭圆曲线加密算法求</a:t>
            </a:r>
            <a:r>
              <a:rPr lang="en-US" altLang="zh-CN" sz="2400" dirty="0"/>
              <a:t>2p</a:t>
            </a:r>
            <a:r>
              <a:rPr lang="zh-CN" altLang="en-US" sz="2400" dirty="0"/>
              <a:t>和</a:t>
            </a:r>
            <a:r>
              <a:rPr lang="en-US" altLang="zh-CN" sz="2400" dirty="0" smtClean="0"/>
              <a:t>3p</a:t>
            </a:r>
            <a:endParaRPr lang="en-US" altLang="zh-CN" sz="2400" dirty="0"/>
          </a:p>
        </p:txBody>
      </p:sp>
      <p:sp>
        <p:nvSpPr>
          <p:cNvPr id="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098215" y="2969044"/>
            <a:ext cx="4517263" cy="2656430"/>
            <a:chOff x="2098215" y="2969044"/>
            <a:chExt cx="4517263" cy="2656430"/>
          </a:xfrm>
        </p:grpSpPr>
        <p:sp>
          <p:nvSpPr>
            <p:cNvPr id="10" name="椭圆 9">
              <a:extLst>
                <a:ext uri="{FF2B5EF4-FFF2-40B4-BE49-F238E27FC236}">
                  <a16:creationId xmlns:a16="http://schemas.microsoft.com/office/drawing/2014/main" xmlns="" id="{9BBCCEDE-93DE-4699-91D6-775A1299FCB3}"/>
                </a:ext>
              </a:extLst>
            </p:cNvPr>
            <p:cNvSpPr/>
            <p:nvPr/>
          </p:nvSpPr>
          <p:spPr>
            <a:xfrm>
              <a:off x="2681724" y="3647568"/>
              <a:ext cx="1300480" cy="1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xmlns="" id="{C77EF59E-6F51-4896-A0CB-ED190DE202E4}"/>
                </a:ext>
              </a:extLst>
            </p:cNvPr>
            <p:cNvCxnSpPr>
              <a:cxnSpLocks/>
            </p:cNvCxnSpPr>
            <p:nvPr/>
          </p:nvCxnSpPr>
          <p:spPr>
            <a:xfrm flipV="1">
              <a:off x="2098215" y="4243714"/>
              <a:ext cx="4517263" cy="38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D0AD695D-6BD3-4658-9F50-477C22333682}"/>
                </a:ext>
              </a:extLst>
            </p:cNvPr>
            <p:cNvCxnSpPr/>
            <p:nvPr/>
          </p:nvCxnSpPr>
          <p:spPr>
            <a:xfrm flipV="1">
              <a:off x="4140375" y="3034674"/>
              <a:ext cx="0" cy="2590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3">
              <a:extLst>
                <a:ext uri="{FF2B5EF4-FFF2-40B4-BE49-F238E27FC236}">
                  <a16:creationId xmlns:a16="http://schemas.microsoft.com/office/drawing/2014/main" xmlns="" id="{5CBC6A33-8650-4530-81B6-B1BFC3207254}"/>
                </a:ext>
              </a:extLst>
            </p:cNvPr>
            <p:cNvSpPr/>
            <p:nvPr/>
          </p:nvSpPr>
          <p:spPr>
            <a:xfrm>
              <a:off x="4912291" y="3146434"/>
              <a:ext cx="467604" cy="2194560"/>
            </a:xfrm>
            <a:custGeom>
              <a:avLst/>
              <a:gdLst>
                <a:gd name="connsiteX0" fmla="*/ 416804 w 467604"/>
                <a:gd name="connsiteY0" fmla="*/ 0 h 2194560"/>
                <a:gd name="connsiteX1" fmla="*/ 244 w 467604"/>
                <a:gd name="connsiteY1" fmla="*/ 1117600 h 2194560"/>
                <a:gd name="connsiteX2" fmla="*/ 467604 w 467604"/>
                <a:gd name="connsiteY2" fmla="*/ 2194560 h 2194560"/>
              </a:gdLst>
              <a:ahLst/>
              <a:cxnLst>
                <a:cxn ang="0">
                  <a:pos x="connsiteX0" y="connsiteY0"/>
                </a:cxn>
                <a:cxn ang="0">
                  <a:pos x="connsiteX1" y="connsiteY1"/>
                </a:cxn>
                <a:cxn ang="0">
                  <a:pos x="connsiteX2" y="connsiteY2"/>
                </a:cxn>
              </a:cxnLst>
              <a:rect l="l" t="t" r="r" b="b"/>
              <a:pathLst>
                <a:path w="467604" h="2194560">
                  <a:moveTo>
                    <a:pt x="416804" y="0"/>
                  </a:moveTo>
                  <a:cubicBezTo>
                    <a:pt x="204290" y="375920"/>
                    <a:pt x="-8223" y="751840"/>
                    <a:pt x="244" y="1117600"/>
                  </a:cubicBezTo>
                  <a:cubicBezTo>
                    <a:pt x="8711" y="1483360"/>
                    <a:pt x="238157" y="1838960"/>
                    <a:pt x="467604" y="21945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xmlns="" id="{D9BEBAEE-7344-437E-A7D1-C441A757D045}"/>
                    </a:ext>
                  </a:extLst>
                </p:cNvPr>
                <p:cNvSpPr txBox="1"/>
                <p:nvPr/>
              </p:nvSpPr>
              <p:spPr>
                <a:xfrm>
                  <a:off x="2945629" y="3272812"/>
                  <a:ext cx="2671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oMath>
                    </m:oMathPara>
                  </a14:m>
                  <a:endParaRPr lang="zh-CN" altLang="en-US" sz="2400" dirty="0"/>
                </a:p>
              </p:txBody>
            </p:sp>
          </mc:Choice>
          <mc:Fallback>
            <p:sp>
              <p:nvSpPr>
                <p:cNvPr id="20" name="文本框 19">
                  <a:extLst>
                    <a:ext uri="{FF2B5EF4-FFF2-40B4-BE49-F238E27FC236}">
                      <a16:creationId xmlns:a16="http://schemas.microsoft.com/office/drawing/2014/main" xmlns="" xmlns:a14="http://schemas.microsoft.com/office/drawing/2010/main" id="{D9BEBAEE-7344-437E-A7D1-C441A757D045}"/>
                    </a:ext>
                  </a:extLst>
                </p:cNvPr>
                <p:cNvSpPr txBox="1">
                  <a:spLocks noRot="1" noChangeAspect="1" noMove="1" noResize="1" noEditPoints="1" noAdjustHandles="1" noChangeArrowheads="1" noChangeShapeType="1" noTextEdit="1"/>
                </p:cNvSpPr>
                <p:nvPr/>
              </p:nvSpPr>
              <p:spPr>
                <a:xfrm>
                  <a:off x="2945629" y="3272812"/>
                  <a:ext cx="267189" cy="369332"/>
                </a:xfrm>
                <a:prstGeom prst="rect">
                  <a:avLst/>
                </a:prstGeom>
                <a:blipFill rotWithShape="0">
                  <a:blip r:embed="rId2"/>
                  <a:stretch>
                    <a:fillRect l="-25000" r="-2500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xmlns="" id="{918939E7-6F60-4F11-B926-2F886B6F769F}"/>
                    </a:ext>
                  </a:extLst>
                </p:cNvPr>
                <p:cNvSpPr txBox="1"/>
                <p:nvPr/>
              </p:nvSpPr>
              <p:spPr>
                <a:xfrm>
                  <a:off x="6298970" y="4347166"/>
                  <a:ext cx="2752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oMath>
                    </m:oMathPara>
                  </a14:m>
                  <a:endParaRPr lang="zh-CN" altLang="en-US" sz="2400" dirty="0"/>
                </a:p>
              </p:txBody>
            </p:sp>
          </mc:Choice>
          <mc:Fallback xmlns="">
            <p:sp>
              <p:nvSpPr>
                <p:cNvPr id="24" name="文本框 23">
                  <a:extLst>
                    <a:ext uri="{FF2B5EF4-FFF2-40B4-BE49-F238E27FC236}">
                      <a16:creationId xmlns:a16="http://schemas.microsoft.com/office/drawing/2014/main" xmlns:a14="http://schemas.microsoft.com/office/drawing/2010/main" xmlns="" id="{918939E7-6F60-4F11-B926-2F886B6F769F}"/>
                    </a:ext>
                  </a:extLst>
                </p:cNvPr>
                <p:cNvSpPr txBox="1">
                  <a:spLocks noRot="1" noChangeAspect="1" noMove="1" noResize="1" noEditPoints="1" noAdjustHandles="1" noChangeArrowheads="1" noChangeShapeType="1" noTextEdit="1"/>
                </p:cNvSpPr>
                <p:nvPr/>
              </p:nvSpPr>
              <p:spPr>
                <a:xfrm>
                  <a:off x="6298970" y="4347166"/>
                  <a:ext cx="275204" cy="369332"/>
                </a:xfrm>
                <a:prstGeom prst="rect">
                  <a:avLst/>
                </a:prstGeom>
                <a:blipFill rotWithShape="0">
                  <a:blip r:embed="rId3"/>
                  <a:stretch>
                    <a:fillRect l="-24444" r="-24444"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xmlns="" id="{56235460-38D1-4A0B-A636-BCECEA6F36B4}"/>
                    </a:ext>
                  </a:extLst>
                </p:cNvPr>
                <p:cNvSpPr txBox="1"/>
                <p:nvPr/>
              </p:nvSpPr>
              <p:spPr>
                <a:xfrm>
                  <a:off x="4204773" y="2969044"/>
                  <a:ext cx="262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𝑌</m:t>
                        </m:r>
                      </m:oMath>
                    </m:oMathPara>
                  </a14:m>
                  <a:endParaRPr lang="zh-CN" altLang="en-US" sz="2400" dirty="0"/>
                </a:p>
              </p:txBody>
            </p:sp>
          </mc:Choice>
          <mc:Fallback xmlns="">
            <p:sp>
              <p:nvSpPr>
                <p:cNvPr id="25" name="文本框 24">
                  <a:extLst>
                    <a:ext uri="{FF2B5EF4-FFF2-40B4-BE49-F238E27FC236}">
                      <a16:creationId xmlns:a16="http://schemas.microsoft.com/office/drawing/2014/main" xmlns:a14="http://schemas.microsoft.com/office/drawing/2010/main" xmlns="" id="{56235460-38D1-4A0B-A636-BCECEA6F36B4}"/>
                    </a:ext>
                  </a:extLst>
                </p:cNvPr>
                <p:cNvSpPr txBox="1">
                  <a:spLocks noRot="1" noChangeAspect="1" noMove="1" noResize="1" noEditPoints="1" noAdjustHandles="1" noChangeArrowheads="1" noChangeShapeType="1" noTextEdit="1"/>
                </p:cNvSpPr>
                <p:nvPr/>
              </p:nvSpPr>
              <p:spPr>
                <a:xfrm>
                  <a:off x="4204773" y="2969044"/>
                  <a:ext cx="262380" cy="369332"/>
                </a:xfrm>
                <a:prstGeom prst="rect">
                  <a:avLst/>
                </a:prstGeom>
                <a:blipFill rotWithShape="0">
                  <a:blip r:embed="rId4"/>
                  <a:stretch>
                    <a:fillRect l="-27907" r="-23256" b="-655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620371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up)">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up)">
                                      <p:cBhvr>
                                        <p:cTn id="1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3"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4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a:solidFill>
                  <a:srgbClr val="02B9E7"/>
                </a:solidFill>
                <a:latin typeface="+mj-ea"/>
                <a:ea typeface="+mj-ea"/>
              </a:rPr>
              <a:t>传感器网络安全</a:t>
            </a:r>
          </a:p>
        </p:txBody>
      </p:sp>
      <p:sp>
        <p:nvSpPr>
          <p:cNvPr id="4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en-US" altLang="zh-CN" sz="2700" dirty="0">
                <a:solidFill>
                  <a:srgbClr val="02B9E7"/>
                </a:solidFill>
                <a:latin typeface="+mn-ea"/>
              </a:rPr>
              <a:t>4.3</a:t>
            </a:r>
            <a:endParaRPr lang="zh-CN" altLang="en-US" sz="2700" dirty="0">
              <a:solidFill>
                <a:srgbClr val="02B9E7"/>
              </a:solidFill>
              <a:latin typeface="+mn-ea"/>
            </a:endParaRPr>
          </a:p>
        </p:txBody>
      </p:sp>
      <p:sp>
        <p:nvSpPr>
          <p:cNvPr id="53"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6" name="矩形 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143185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 calcmode="lin" valueType="num">
                                      <p:cBhvr>
                                        <p:cTn id="19" dur="500" fill="hold"/>
                                        <p:tgtEl>
                                          <p:spTgt spid="53"/>
                                        </p:tgtEl>
                                        <p:attrNameLst>
                                          <p:attrName>style.rotation</p:attrName>
                                        </p:attrNameLst>
                                      </p:cBhvr>
                                      <p:tavLst>
                                        <p:tav tm="0">
                                          <p:val>
                                            <p:fltVal val="90"/>
                                          </p:val>
                                        </p:tav>
                                        <p:tav tm="100000">
                                          <p:val>
                                            <p:fltVal val="0"/>
                                          </p:val>
                                        </p:tav>
                                      </p:tavLst>
                                    </p:anim>
                                    <p:animEffect transition="in" filter="fade">
                                      <p:cBhvr>
                                        <p:cTn id="20" dur="500"/>
                                        <p:tgtEl>
                                          <p:spTgt spid="53"/>
                                        </p:tgtEl>
                                      </p:cBhvr>
                                    </p:animEffect>
                                  </p:childTnLst>
                                </p:cTn>
                              </p:par>
                              <p:par>
                                <p:cTn id="21" presetID="8" presetClass="emph" presetSubtype="0" fill="hold" grpId="1" nodeType="withEffect">
                                  <p:stCondLst>
                                    <p:cond delay="0"/>
                                  </p:stCondLst>
                                  <p:childTnLst>
                                    <p:animRot by="21600000">
                                      <p:cBhvr>
                                        <p:cTn id="22" dur="500" fill="hold"/>
                                        <p:tgtEl>
                                          <p:spTgt spid="53"/>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7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43" grpId="0"/>
      <p:bldP spid="44" grpId="0"/>
      <p:bldP spid="53" grpId="0" animBg="1"/>
      <p:bldP spid="53" grpId="1"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546927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无线传感器网络的体系结构</a:t>
            </a:r>
          </a:p>
        </p:txBody>
      </p:sp>
      <p:sp>
        <p:nvSpPr>
          <p:cNvPr id="7" name="内容占位符 2">
            <a:extLst>
              <a:ext uri="{FF2B5EF4-FFF2-40B4-BE49-F238E27FC236}">
                <a16:creationId xmlns:a16="http://schemas.microsoft.com/office/drawing/2014/main" xmlns="" id="{8B41A812-12B4-410B-88C2-CC87EF65B8F9}"/>
              </a:ext>
            </a:extLst>
          </p:cNvPr>
          <p:cNvSpPr>
            <a:spLocks noGrp="1"/>
          </p:cNvSpPr>
          <p:nvPr>
            <p:ph idx="1"/>
          </p:nvPr>
        </p:nvSpPr>
        <p:spPr>
          <a:xfrm>
            <a:off x="527990" y="1693250"/>
            <a:ext cx="7950200" cy="1292511"/>
          </a:xfrm>
        </p:spPr>
        <p:txBody>
          <a:bodyPr/>
          <a:lstStyle/>
          <a:p>
            <a:r>
              <a:rPr lang="zh-CN" altLang="en-US" dirty="0"/>
              <a:t>无线传感器网络的网络结构</a:t>
            </a:r>
          </a:p>
          <a:p>
            <a:pPr marL="0" indent="0">
              <a:buNone/>
            </a:pPr>
            <a:r>
              <a:rPr lang="zh-CN" altLang="en-US" dirty="0"/>
              <a:t>（</a:t>
            </a:r>
            <a:r>
              <a:rPr lang="en-US" altLang="zh-CN" dirty="0"/>
              <a:t>1</a:t>
            </a:r>
            <a:r>
              <a:rPr lang="zh-CN" altLang="en-US" dirty="0"/>
              <a:t>）分布式无线传感器网络</a:t>
            </a:r>
          </a:p>
          <a:p>
            <a:pPr marL="0" indent="0">
              <a:buNone/>
            </a:pPr>
            <a:endParaRPr lang="zh-CN" altLang="en-US" dirty="0"/>
          </a:p>
        </p:txBody>
      </p:sp>
      <p:pic>
        <p:nvPicPr>
          <p:cNvPr id="8" name="图片 7" descr="无标题">
            <a:extLst>
              <a:ext uri="{FF2B5EF4-FFF2-40B4-BE49-F238E27FC236}">
                <a16:creationId xmlns:a16="http://schemas.microsoft.com/office/drawing/2014/main" xmlns="" id="{73B35561-A0E5-43B1-B204-7587364D782E}"/>
              </a:ext>
            </a:extLst>
          </p:cNvPr>
          <p:cNvPicPr>
            <a:picLocks noChangeAspect="1"/>
          </p:cNvPicPr>
          <p:nvPr/>
        </p:nvPicPr>
        <p:blipFill rotWithShape="1">
          <a:blip r:embed="rId2"/>
          <a:srcRect r="9772" b="27113"/>
          <a:stretch/>
        </p:blipFill>
        <p:spPr>
          <a:xfrm>
            <a:off x="527990" y="2985761"/>
            <a:ext cx="7733139" cy="3508089"/>
          </a:xfrm>
          <a:prstGeom prst="rect">
            <a:avLst/>
          </a:prstGeom>
        </p:spPr>
      </p:pic>
    </p:spTree>
    <p:extLst>
      <p:ext uri="{BB962C8B-B14F-4D97-AF65-F5344CB8AC3E}">
        <p14:creationId xmlns:p14="http://schemas.microsoft.com/office/powerpoint/2010/main" val="219130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546927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无线传感器网络的体系结构</a:t>
            </a:r>
          </a:p>
        </p:txBody>
      </p:sp>
      <p:sp>
        <p:nvSpPr>
          <p:cNvPr id="7" name="内容占位符 2">
            <a:extLst>
              <a:ext uri="{FF2B5EF4-FFF2-40B4-BE49-F238E27FC236}">
                <a16:creationId xmlns:a16="http://schemas.microsoft.com/office/drawing/2014/main" xmlns="" id="{32D68514-7B53-416B-B0C3-99E70C6B40AA}"/>
              </a:ext>
            </a:extLst>
          </p:cNvPr>
          <p:cNvSpPr>
            <a:spLocks noGrp="1"/>
          </p:cNvSpPr>
          <p:nvPr>
            <p:ph idx="1"/>
          </p:nvPr>
        </p:nvSpPr>
        <p:spPr>
          <a:xfrm>
            <a:off x="413703" y="1725545"/>
            <a:ext cx="7950200" cy="523220"/>
          </a:xfrm>
        </p:spPr>
        <p:txBody>
          <a:bodyPr/>
          <a:lstStyle/>
          <a:p>
            <a:pPr marL="0" indent="0">
              <a:buNone/>
            </a:pPr>
            <a:r>
              <a:rPr lang="zh-CN" altLang="en-US" dirty="0"/>
              <a:t>（</a:t>
            </a:r>
            <a:r>
              <a:rPr lang="en-US" altLang="zh-CN" dirty="0"/>
              <a:t>2</a:t>
            </a:r>
            <a:r>
              <a:rPr lang="zh-CN" altLang="en-US" dirty="0"/>
              <a:t>）集中式无线传感器网络</a:t>
            </a:r>
          </a:p>
          <a:p>
            <a:pPr marL="0" indent="0">
              <a:buNone/>
            </a:pPr>
            <a:endParaRPr lang="zh-CN" altLang="en-US" dirty="0"/>
          </a:p>
        </p:txBody>
      </p:sp>
      <p:pic>
        <p:nvPicPr>
          <p:cNvPr id="8" name="图片 7" descr="无标题3">
            <a:extLst>
              <a:ext uri="{FF2B5EF4-FFF2-40B4-BE49-F238E27FC236}">
                <a16:creationId xmlns:a16="http://schemas.microsoft.com/office/drawing/2014/main" xmlns="" id="{C4C94314-9A50-4991-A104-9244D08F947A}"/>
              </a:ext>
            </a:extLst>
          </p:cNvPr>
          <p:cNvPicPr>
            <a:picLocks noChangeAspect="1"/>
          </p:cNvPicPr>
          <p:nvPr/>
        </p:nvPicPr>
        <p:blipFill rotWithShape="1">
          <a:blip r:embed="rId2"/>
          <a:srcRect l="13450" r="12737" b="29779"/>
          <a:stretch/>
        </p:blipFill>
        <p:spPr>
          <a:xfrm>
            <a:off x="596900" y="2448578"/>
            <a:ext cx="7950200" cy="4230489"/>
          </a:xfrm>
          <a:prstGeom prst="rect">
            <a:avLst/>
          </a:prstGeom>
        </p:spPr>
      </p:pic>
    </p:spTree>
    <p:extLst>
      <p:ext uri="{BB962C8B-B14F-4D97-AF65-F5344CB8AC3E}">
        <p14:creationId xmlns:p14="http://schemas.microsoft.com/office/powerpoint/2010/main" val="424665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546927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无线传感器网络的安全威胁</a:t>
            </a:r>
          </a:p>
        </p:txBody>
      </p:sp>
      <p:sp>
        <p:nvSpPr>
          <p:cNvPr id="7" name="文本框 6">
            <a:extLst>
              <a:ext uri="{FF2B5EF4-FFF2-40B4-BE49-F238E27FC236}">
                <a16:creationId xmlns:a16="http://schemas.microsoft.com/office/drawing/2014/main" xmlns="" id="{087E4EE7-4EBF-47F3-AF32-86D74813C4F5}"/>
              </a:ext>
            </a:extLst>
          </p:cNvPr>
          <p:cNvSpPr txBox="1"/>
          <p:nvPr/>
        </p:nvSpPr>
        <p:spPr>
          <a:xfrm>
            <a:off x="199226" y="1725545"/>
            <a:ext cx="8646391" cy="4461093"/>
          </a:xfrm>
          <a:prstGeom prst="rect">
            <a:avLst/>
          </a:prstGeom>
          <a:noFill/>
        </p:spPr>
        <p:txBody>
          <a:bodyPr wrap="square" rtlCol="0">
            <a:spAutoFit/>
          </a:bodyPr>
          <a:lstStyle/>
          <a:p>
            <a:pPr fontAlgn="auto">
              <a:lnSpc>
                <a:spcPct val="150000"/>
              </a:lnSpc>
            </a:pPr>
            <a:r>
              <a:rPr lang="zh-CN" altLang="en-US" sz="2400" dirty="0"/>
              <a:t>无线传感器网络安全面临的问题和挑战：</a:t>
            </a:r>
          </a:p>
          <a:p>
            <a:pPr fontAlgn="auto">
              <a:lnSpc>
                <a:spcPct val="150000"/>
              </a:lnSpc>
            </a:pPr>
            <a:r>
              <a:rPr lang="zh-CN" altLang="en-US" sz="2400" dirty="0"/>
              <a:t>（</a:t>
            </a:r>
            <a:r>
              <a:rPr lang="en-US" altLang="zh-CN" sz="2400" dirty="0"/>
              <a:t>1</a:t>
            </a:r>
            <a:r>
              <a:rPr lang="zh-CN" altLang="en-US" sz="2400" dirty="0"/>
              <a:t>）</a:t>
            </a:r>
            <a:r>
              <a:rPr lang="zh-CN" altLang="en-US" sz="2400" dirty="0">
                <a:solidFill>
                  <a:srgbClr val="FF0000"/>
                </a:solidFill>
              </a:rPr>
              <a:t>低能量</a:t>
            </a:r>
            <a:r>
              <a:rPr lang="zh-CN" altLang="en-US" sz="2400" dirty="0"/>
              <a:t>，其消耗能量主要来源于三个反面：</a:t>
            </a:r>
          </a:p>
          <a:p>
            <a:pPr marL="1077913" indent="-355600">
              <a:buFont typeface="+mj-ea"/>
              <a:buAutoNum type="circleNumDbPlain"/>
            </a:pPr>
            <a:r>
              <a:rPr lang="zh-CN" altLang="en-US" sz="2400" dirty="0">
                <a:solidFill>
                  <a:srgbClr val="FF0000"/>
                </a:solidFill>
              </a:rPr>
              <a:t>CPU</a:t>
            </a:r>
            <a:r>
              <a:rPr lang="zh-CN" altLang="en-US" sz="2400" dirty="0"/>
              <a:t>对安全算法计算的能耗；</a:t>
            </a:r>
          </a:p>
          <a:p>
            <a:pPr marL="1077913" indent="-355600">
              <a:buFont typeface="+mj-ea"/>
              <a:buAutoNum type="circleNumDbPlain"/>
            </a:pPr>
            <a:r>
              <a:rPr lang="zh-CN" altLang="en-US" sz="2400" dirty="0">
                <a:solidFill>
                  <a:srgbClr val="FF0000"/>
                </a:solidFill>
              </a:rPr>
              <a:t>Sensor</a:t>
            </a:r>
            <a:r>
              <a:rPr lang="zh-CN" altLang="en-US" sz="2400" dirty="0"/>
              <a:t>收发器用于收发与安全有关的数据和负载的能耗 ；</a:t>
            </a:r>
          </a:p>
          <a:p>
            <a:pPr marL="1077913" indent="-355600">
              <a:buFont typeface="+mj-ea"/>
              <a:buAutoNum type="circleNumDbPlain"/>
            </a:pPr>
            <a:r>
              <a:rPr lang="zh-CN" altLang="en-US" sz="2400" dirty="0">
                <a:solidFill>
                  <a:srgbClr val="FF0000"/>
                </a:solidFill>
              </a:rPr>
              <a:t>存储单元</a:t>
            </a:r>
            <a:r>
              <a:rPr lang="zh-CN" altLang="en-US" sz="2400" dirty="0"/>
              <a:t>用于存储与安全机制有关的参数消耗。 </a:t>
            </a:r>
            <a:endParaRPr lang="en-US" altLang="zh-CN" sz="2400" dirty="0"/>
          </a:p>
          <a:p>
            <a:pPr fontAlgn="auto">
              <a:lnSpc>
                <a:spcPct val="150000"/>
              </a:lnSpc>
            </a:pPr>
            <a:r>
              <a:rPr lang="zh-CN" altLang="en-US" sz="2400" dirty="0"/>
              <a:t>（</a:t>
            </a:r>
            <a:r>
              <a:rPr lang="en-US" altLang="zh-CN" sz="2400" dirty="0"/>
              <a:t>2</a:t>
            </a:r>
            <a:r>
              <a:rPr lang="zh-CN" altLang="en-US" sz="2400" dirty="0"/>
              <a:t>）无线传感网络很容易受到攻击者的破坏，主要原因是：</a:t>
            </a:r>
            <a:endParaRPr lang="en-US" altLang="zh-CN" sz="2400" dirty="0"/>
          </a:p>
          <a:p>
            <a:pPr marL="1179513" indent="-457200" fontAlgn="auto">
              <a:lnSpc>
                <a:spcPct val="150000"/>
              </a:lnSpc>
              <a:buFont typeface="+mj-lt"/>
              <a:buAutoNum type="arabicPeriod"/>
            </a:pPr>
            <a:r>
              <a:rPr lang="zh-CN" altLang="en-US" sz="2400" dirty="0">
                <a:solidFill>
                  <a:srgbClr val="FF0000"/>
                </a:solidFill>
              </a:rPr>
              <a:t>无线通信</a:t>
            </a:r>
            <a:endParaRPr lang="en-US" altLang="zh-CN" sz="2400" dirty="0">
              <a:solidFill>
                <a:srgbClr val="FF0000"/>
              </a:solidFill>
            </a:endParaRPr>
          </a:p>
          <a:p>
            <a:pPr marL="1179513" indent="-457200" fontAlgn="auto">
              <a:lnSpc>
                <a:spcPct val="150000"/>
              </a:lnSpc>
              <a:buFont typeface="+mj-lt"/>
              <a:buAutoNum type="arabicPeriod"/>
            </a:pPr>
            <a:r>
              <a:rPr lang="zh-CN" altLang="en-US" sz="2400" dirty="0">
                <a:solidFill>
                  <a:srgbClr val="FF0000"/>
                </a:solidFill>
              </a:rPr>
              <a:t>无人值守</a:t>
            </a:r>
            <a:endParaRPr lang="en-US" altLang="zh-CN" sz="2400" dirty="0">
              <a:solidFill>
                <a:srgbClr val="FF0000"/>
              </a:solidFill>
            </a:endParaRPr>
          </a:p>
          <a:p>
            <a:pPr marL="1179513" indent="-457200" fontAlgn="auto">
              <a:lnSpc>
                <a:spcPct val="150000"/>
              </a:lnSpc>
              <a:buFont typeface="+mj-lt"/>
              <a:buAutoNum type="arabicPeriod"/>
            </a:pPr>
            <a:r>
              <a:rPr lang="zh-CN" altLang="en-US" sz="2400" dirty="0"/>
              <a:t>攻击者占有</a:t>
            </a:r>
            <a:r>
              <a:rPr lang="zh-CN" altLang="en-US" sz="2400" dirty="0">
                <a:solidFill>
                  <a:srgbClr val="FF0000"/>
                </a:solidFill>
              </a:rPr>
              <a:t>硬件优势</a:t>
            </a:r>
            <a:r>
              <a:rPr lang="zh-CN" altLang="en-US" sz="2400" dirty="0"/>
              <a:t>，例如，发送距离远</a:t>
            </a:r>
          </a:p>
        </p:txBody>
      </p:sp>
    </p:spTree>
    <p:extLst>
      <p:ext uri="{BB962C8B-B14F-4D97-AF65-F5344CB8AC3E}">
        <p14:creationId xmlns:p14="http://schemas.microsoft.com/office/powerpoint/2010/main" val="12067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additive="base">
                                        <p:cTn id="2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additive="base">
                                        <p:cTn id="3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 calcmode="lin" valueType="num">
                                      <p:cBhvr additive="base">
                                        <p:cTn id="44"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 calcmode="lin" valueType="num">
                                      <p:cBhvr additive="base">
                                        <p:cTn id="54"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感知层安全概述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3345788"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感知层的安全地位</a:t>
            </a:r>
          </a:p>
        </p:txBody>
      </p:sp>
      <p:pic>
        <p:nvPicPr>
          <p:cNvPr id="8" name="Picture 9">
            <a:extLst>
              <a:ext uri="{FF2B5EF4-FFF2-40B4-BE49-F238E27FC236}">
                <a16:creationId xmlns:a16="http://schemas.microsoft.com/office/drawing/2014/main" xmlns="" id="{3D436523-8D86-47D5-8449-534577AE6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828" y="1814687"/>
            <a:ext cx="5915877" cy="4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37373"/>
                  </a:outerShdw>
                </a:effectLst>
              </a14:hiddenEffects>
            </a:ext>
          </a:extLst>
        </p:spPr>
      </p:pic>
    </p:spTree>
    <p:extLst>
      <p:ext uri="{BB962C8B-B14F-4D97-AF65-F5344CB8AC3E}">
        <p14:creationId xmlns:p14="http://schemas.microsoft.com/office/powerpoint/2010/main" val="35768956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546927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无线传感器网络的安全威胁</a:t>
            </a:r>
          </a:p>
        </p:txBody>
      </p:sp>
      <p:sp>
        <p:nvSpPr>
          <p:cNvPr id="7" name="内容占位符 2">
            <a:extLst>
              <a:ext uri="{FF2B5EF4-FFF2-40B4-BE49-F238E27FC236}">
                <a16:creationId xmlns:a16="http://schemas.microsoft.com/office/drawing/2014/main" xmlns="" id="{5D64AAC6-CEC2-44FE-B881-05D9DB024CB2}"/>
              </a:ext>
            </a:extLst>
          </p:cNvPr>
          <p:cNvSpPr>
            <a:spLocks noGrp="1"/>
          </p:cNvSpPr>
          <p:nvPr>
            <p:ph idx="1"/>
          </p:nvPr>
        </p:nvSpPr>
        <p:spPr>
          <a:xfrm>
            <a:off x="395288" y="1525732"/>
            <a:ext cx="7950200" cy="5231203"/>
          </a:xfrm>
        </p:spPr>
        <p:txBody>
          <a:bodyPr>
            <a:normAutofit fontScale="92500" lnSpcReduction="10000"/>
          </a:bodyPr>
          <a:lstStyle/>
          <a:p>
            <a:pPr>
              <a:lnSpc>
                <a:spcPct val="150000"/>
              </a:lnSpc>
            </a:pPr>
            <a:r>
              <a:rPr lang="zh-CN" altLang="en-US" dirty="0"/>
              <a:t>安全需求</a:t>
            </a:r>
          </a:p>
          <a:p>
            <a:pPr marL="514350" indent="-514350">
              <a:lnSpc>
                <a:spcPct val="150000"/>
              </a:lnSpc>
              <a:spcBef>
                <a:spcPts val="0"/>
              </a:spcBef>
              <a:buFont typeface="+mj-ea"/>
              <a:buAutoNum type="circleNumDbPlain"/>
            </a:pPr>
            <a:r>
              <a:rPr lang="zh-CN" altLang="en-US" sz="2800" dirty="0"/>
              <a:t>通信</a:t>
            </a:r>
            <a:r>
              <a:rPr lang="zh-CN" altLang="en-US" sz="2800" dirty="0" smtClean="0"/>
              <a:t>与</a:t>
            </a:r>
            <a:r>
              <a:rPr lang="zh-CN" altLang="en-US" sz="2800" dirty="0" smtClean="0">
                <a:sym typeface="+mn-ea"/>
              </a:rPr>
              <a:t>存</a:t>
            </a:r>
            <a:r>
              <a:rPr lang="zh-CN" altLang="en-US" dirty="0" smtClean="0"/>
              <a:t>储</a:t>
            </a:r>
            <a:r>
              <a:rPr lang="zh-CN" altLang="en-US" sz="2800" dirty="0" smtClean="0">
                <a:sym typeface="+mn-ea"/>
              </a:rPr>
              <a:t>数据</a:t>
            </a:r>
            <a:r>
              <a:rPr lang="zh-CN" altLang="en-US" sz="2800" dirty="0">
                <a:sym typeface="+mn-ea"/>
              </a:rPr>
              <a:t>的安全性</a:t>
            </a:r>
          </a:p>
          <a:p>
            <a:pPr marL="514350" indent="-514350" latinLnBrk="0">
              <a:lnSpc>
                <a:spcPct val="150000"/>
              </a:lnSpc>
              <a:spcBef>
                <a:spcPts val="0"/>
              </a:spcBef>
              <a:buFont typeface="+mj-ea"/>
              <a:buAutoNum type="circleNumDbPlain"/>
            </a:pPr>
            <a:r>
              <a:rPr lang="zh-CN" altLang="en-US" sz="2800" dirty="0">
                <a:sym typeface="+mn-ea"/>
              </a:rPr>
              <a:t>消息认证和访问节点认证</a:t>
            </a:r>
          </a:p>
          <a:p>
            <a:pPr marL="514350" indent="-514350" latinLnBrk="0">
              <a:lnSpc>
                <a:spcPct val="150000"/>
              </a:lnSpc>
              <a:spcBef>
                <a:spcPts val="0"/>
              </a:spcBef>
              <a:buFont typeface="+mj-ea"/>
              <a:buAutoNum type="circleNumDbPlain"/>
            </a:pPr>
            <a:r>
              <a:rPr lang="zh-CN" altLang="en-US" sz="2800" dirty="0">
                <a:sym typeface="+mn-ea"/>
              </a:rPr>
              <a:t>通信数据和存储数据的完整性</a:t>
            </a:r>
          </a:p>
          <a:p>
            <a:pPr marL="514350" indent="-514350" latinLnBrk="0">
              <a:lnSpc>
                <a:spcPct val="150000"/>
              </a:lnSpc>
              <a:spcBef>
                <a:spcPts val="0"/>
              </a:spcBef>
              <a:buFont typeface="+mj-ea"/>
              <a:buAutoNum type="circleNumDbPlain"/>
            </a:pPr>
            <a:r>
              <a:rPr lang="zh-CN" altLang="en-US" sz="2800" dirty="0">
                <a:sym typeface="+mn-ea"/>
              </a:rPr>
              <a:t>新鲜性</a:t>
            </a:r>
          </a:p>
          <a:p>
            <a:pPr marL="514350" indent="-514350" latinLnBrk="0">
              <a:lnSpc>
                <a:spcPct val="150000"/>
              </a:lnSpc>
              <a:spcBef>
                <a:spcPts val="0"/>
              </a:spcBef>
              <a:buFont typeface="+mj-ea"/>
              <a:buAutoNum type="circleNumDbPlain"/>
            </a:pPr>
            <a:r>
              <a:rPr lang="zh-CN" altLang="en-US" sz="2800" dirty="0">
                <a:sym typeface="+mn-ea"/>
              </a:rPr>
              <a:t>可拓展性（</a:t>
            </a:r>
            <a:r>
              <a:rPr lang="en-US" altLang="zh-CN" sz="2800" dirty="0">
                <a:sym typeface="+mn-ea"/>
              </a:rPr>
              <a:t>Scalability</a:t>
            </a:r>
            <a:r>
              <a:rPr lang="zh-CN" altLang="en-US" sz="2800" dirty="0">
                <a:sym typeface="+mn-ea"/>
              </a:rPr>
              <a:t>）</a:t>
            </a:r>
          </a:p>
          <a:p>
            <a:pPr marL="514350" indent="-514350" latinLnBrk="0">
              <a:lnSpc>
                <a:spcPct val="150000"/>
              </a:lnSpc>
              <a:spcBef>
                <a:spcPts val="0"/>
              </a:spcBef>
              <a:buFont typeface="+mj-ea"/>
              <a:buAutoNum type="circleNumDbPlain"/>
            </a:pPr>
            <a:r>
              <a:rPr lang="zh-CN" altLang="en-US" sz="2800" dirty="0">
                <a:sym typeface="+mn-ea"/>
              </a:rPr>
              <a:t>可用性    （</a:t>
            </a:r>
            <a:r>
              <a:rPr lang="en-US" altLang="zh-CN" sz="2800" dirty="0">
                <a:sym typeface="+mn-ea"/>
              </a:rPr>
              <a:t>Availability</a:t>
            </a:r>
            <a:r>
              <a:rPr lang="zh-CN" altLang="en-US" sz="2800" dirty="0">
                <a:sym typeface="+mn-ea"/>
              </a:rPr>
              <a:t>）</a:t>
            </a:r>
          </a:p>
          <a:p>
            <a:pPr marL="514350" indent="-514350" latinLnBrk="0">
              <a:lnSpc>
                <a:spcPct val="150000"/>
              </a:lnSpc>
              <a:spcBef>
                <a:spcPts val="0"/>
              </a:spcBef>
              <a:buFont typeface="+mj-ea"/>
              <a:buAutoNum type="circleNumDbPlain"/>
            </a:pPr>
            <a:r>
              <a:rPr lang="zh-CN" altLang="en-US" sz="2800" dirty="0">
                <a:sym typeface="+mn-ea"/>
              </a:rPr>
              <a:t>健壮性    （</a:t>
            </a:r>
            <a:r>
              <a:rPr lang="en-US" altLang="zh-CN" sz="2800" dirty="0">
                <a:sym typeface="+mn-ea"/>
              </a:rPr>
              <a:t>Robustness</a:t>
            </a:r>
            <a:r>
              <a:rPr lang="zh-CN" altLang="en-US" sz="2800" dirty="0">
                <a:sym typeface="+mn-ea"/>
              </a:rPr>
              <a:t>）</a:t>
            </a:r>
          </a:p>
          <a:p>
            <a:pPr marL="514350" indent="-514350" latinLnBrk="0">
              <a:lnSpc>
                <a:spcPct val="150000"/>
              </a:lnSpc>
              <a:spcBef>
                <a:spcPts val="0"/>
              </a:spcBef>
              <a:buFont typeface="+mj-ea"/>
              <a:buAutoNum type="circleNumDbPlain"/>
            </a:pPr>
            <a:r>
              <a:rPr lang="zh-CN" altLang="en-US" sz="2800" dirty="0">
                <a:sym typeface="+mn-ea"/>
              </a:rPr>
              <a:t>自组织性（</a:t>
            </a:r>
            <a:r>
              <a:rPr lang="en-US" altLang="zh-CN" sz="2800" dirty="0">
                <a:sym typeface="+mn-ea"/>
              </a:rPr>
              <a:t>Self-Organization</a:t>
            </a:r>
            <a:r>
              <a:rPr lang="zh-CN" altLang="en-US" sz="2800" dirty="0">
                <a:sym typeface="+mn-ea"/>
              </a:rPr>
              <a:t>）</a:t>
            </a:r>
          </a:p>
        </p:txBody>
      </p:sp>
    </p:spTree>
    <p:extLst>
      <p:ext uri="{BB962C8B-B14F-4D97-AF65-F5344CB8AC3E}">
        <p14:creationId xmlns:p14="http://schemas.microsoft.com/office/powerpoint/2010/main" val="107585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left)">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wipe(left)">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left)">
                                      <p:cBhvr>
                                        <p:cTn id="31" dur="500"/>
                                        <p:tgtEl>
                                          <p:spTgt spid="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wipe(left)">
                                      <p:cBhvr>
                                        <p:cTn id="36" dur="500"/>
                                        <p:tgtEl>
                                          <p:spTgt spid="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wipe(left)">
                                      <p:cBhvr>
                                        <p:cTn id="41" dur="500"/>
                                        <p:tgtEl>
                                          <p:spTgt spid="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wipe(left)">
                                      <p:cBhvr>
                                        <p:cTn id="46"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546927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无线传感器网络的安全威胁</a:t>
            </a:r>
          </a:p>
        </p:txBody>
      </p:sp>
      <p:sp>
        <p:nvSpPr>
          <p:cNvPr id="7" name="内容占位符 2">
            <a:extLst>
              <a:ext uri="{FF2B5EF4-FFF2-40B4-BE49-F238E27FC236}">
                <a16:creationId xmlns:a16="http://schemas.microsoft.com/office/drawing/2014/main" xmlns="" id="{EC03EA03-7988-4A9D-80B1-33A093FC3286}"/>
              </a:ext>
            </a:extLst>
          </p:cNvPr>
          <p:cNvSpPr>
            <a:spLocks noGrp="1"/>
          </p:cNvSpPr>
          <p:nvPr>
            <p:ph idx="1"/>
          </p:nvPr>
        </p:nvSpPr>
        <p:spPr>
          <a:xfrm>
            <a:off x="395288" y="1597793"/>
            <a:ext cx="7950200" cy="4399781"/>
          </a:xfrm>
        </p:spPr>
        <p:txBody>
          <a:bodyPr>
            <a:normAutofit lnSpcReduction="10000"/>
          </a:bodyPr>
          <a:lstStyle/>
          <a:p>
            <a:pPr>
              <a:lnSpc>
                <a:spcPct val="150000"/>
              </a:lnSpc>
            </a:pPr>
            <a:r>
              <a:rPr lang="zh-CN" altLang="en-US" dirty="0"/>
              <a:t>安全方案设计时的考虑因素</a:t>
            </a:r>
          </a:p>
          <a:p>
            <a:pPr>
              <a:lnSpc>
                <a:spcPct val="150000"/>
              </a:lnSpc>
              <a:buFont typeface="+mj-ea"/>
              <a:buAutoNum type="circleNumDbPlain"/>
            </a:pPr>
            <a:r>
              <a:rPr lang="zh-CN" altLang="en-US" dirty="0"/>
              <a:t>能量消耗</a:t>
            </a:r>
          </a:p>
          <a:p>
            <a:pPr>
              <a:lnSpc>
                <a:spcPct val="150000"/>
              </a:lnSpc>
              <a:buFont typeface="+mj-ea"/>
              <a:buAutoNum type="circleNumDbPlain"/>
            </a:pPr>
            <a:r>
              <a:rPr lang="zh-CN" altLang="en-US" dirty="0"/>
              <a:t>有限的存储、运行空间和计算能力</a:t>
            </a:r>
          </a:p>
          <a:p>
            <a:pPr>
              <a:lnSpc>
                <a:spcPct val="150000"/>
              </a:lnSpc>
              <a:buFont typeface="+mj-ea"/>
              <a:buAutoNum type="circleNumDbPlain"/>
            </a:pPr>
            <a:r>
              <a:rPr lang="zh-CN" altLang="en-US" dirty="0"/>
              <a:t>节点的物理安全无法保证</a:t>
            </a:r>
          </a:p>
          <a:p>
            <a:pPr>
              <a:lnSpc>
                <a:spcPct val="150000"/>
              </a:lnSpc>
              <a:buFont typeface="+mj-ea"/>
              <a:buAutoNum type="circleNumDbPlain"/>
            </a:pPr>
            <a:r>
              <a:rPr lang="zh-CN" altLang="en-US" dirty="0"/>
              <a:t>节点布置的随机性</a:t>
            </a:r>
          </a:p>
          <a:p>
            <a:pPr>
              <a:lnSpc>
                <a:spcPct val="150000"/>
              </a:lnSpc>
              <a:buFont typeface="+mj-ea"/>
              <a:buAutoNum type="circleNumDbPlain"/>
            </a:pPr>
            <a:r>
              <a:rPr lang="zh-CN" altLang="en-US" dirty="0"/>
              <a:t>通信的不可靠性</a:t>
            </a:r>
          </a:p>
        </p:txBody>
      </p:sp>
    </p:spTree>
    <p:extLst>
      <p:ext uri="{BB962C8B-B14F-4D97-AF65-F5344CB8AC3E}">
        <p14:creationId xmlns:p14="http://schemas.microsoft.com/office/powerpoint/2010/main" val="2263340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6656392"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无线传感器网络的安全攻击与防御</a:t>
            </a:r>
          </a:p>
        </p:txBody>
      </p:sp>
      <p:sp>
        <p:nvSpPr>
          <p:cNvPr id="7" name="内容占位符 2">
            <a:extLst>
              <a:ext uri="{FF2B5EF4-FFF2-40B4-BE49-F238E27FC236}">
                <a16:creationId xmlns:a16="http://schemas.microsoft.com/office/drawing/2014/main" xmlns="" id="{E44F44E1-685D-4C64-810C-72A8E1B829F2}"/>
              </a:ext>
            </a:extLst>
          </p:cNvPr>
          <p:cNvSpPr>
            <a:spLocks noGrp="1"/>
          </p:cNvSpPr>
          <p:nvPr>
            <p:ph idx="1"/>
          </p:nvPr>
        </p:nvSpPr>
        <p:spPr>
          <a:xfrm>
            <a:off x="1092035" y="1725545"/>
            <a:ext cx="6959930" cy="4800600"/>
          </a:xfrm>
        </p:spPr>
        <p:txBody>
          <a:bodyPr/>
          <a:lstStyle/>
          <a:p>
            <a:r>
              <a:rPr lang="en-US" altLang="zh-CN" dirty="0"/>
              <a:t>1.</a:t>
            </a:r>
            <a:r>
              <a:rPr lang="zh-CN" altLang="en-US" dirty="0"/>
              <a:t>常见网络方法</a:t>
            </a:r>
          </a:p>
          <a:p>
            <a:pPr marL="514350" indent="-514350" latinLnBrk="0">
              <a:lnSpc>
                <a:spcPct val="150000"/>
              </a:lnSpc>
              <a:spcBef>
                <a:spcPts val="0"/>
              </a:spcBef>
              <a:buFont typeface="+mj-ea"/>
              <a:buAutoNum type="circleNumDbPlain"/>
            </a:pPr>
            <a:r>
              <a:rPr lang="zh-CN" altLang="en-US" sz="2800" dirty="0"/>
              <a:t>阻塞（</a:t>
            </a:r>
            <a:r>
              <a:rPr lang="en-US" altLang="zh-CN" sz="2800" dirty="0"/>
              <a:t>Jamming</a:t>
            </a:r>
            <a:r>
              <a:rPr lang="zh-CN" altLang="en-US" sz="2800" dirty="0"/>
              <a:t>）攻击</a:t>
            </a:r>
          </a:p>
          <a:p>
            <a:pPr marL="514350" indent="-514350" latinLnBrk="0">
              <a:lnSpc>
                <a:spcPct val="150000"/>
              </a:lnSpc>
              <a:spcBef>
                <a:spcPts val="0"/>
              </a:spcBef>
              <a:buFont typeface="+mj-ea"/>
              <a:buAutoNum type="circleNumDbPlain"/>
            </a:pPr>
            <a:r>
              <a:rPr lang="zh-CN" altLang="en-US" sz="2800" dirty="0"/>
              <a:t>耗尽（</a:t>
            </a:r>
            <a:r>
              <a:rPr lang="en-US" altLang="zh-CN" sz="2800" dirty="0"/>
              <a:t>Exhaustion</a:t>
            </a:r>
            <a:r>
              <a:rPr lang="zh-CN" altLang="en-US" sz="2800" dirty="0"/>
              <a:t>）攻击</a:t>
            </a:r>
          </a:p>
          <a:p>
            <a:pPr marL="514350" indent="-514350" latinLnBrk="0">
              <a:lnSpc>
                <a:spcPct val="150000"/>
              </a:lnSpc>
              <a:spcBef>
                <a:spcPts val="0"/>
              </a:spcBef>
              <a:buFont typeface="+mj-ea"/>
              <a:buAutoNum type="circleNumDbPlain"/>
            </a:pPr>
            <a:r>
              <a:rPr lang="zh-CN" altLang="en-US" sz="2800" dirty="0"/>
              <a:t>非公平</a:t>
            </a:r>
            <a:r>
              <a:rPr lang="zh-CN" altLang="en-US" sz="2800" dirty="0" smtClean="0"/>
              <a:t>竞争攻击</a:t>
            </a:r>
            <a:endParaRPr lang="zh-CN" altLang="en-US" sz="2800" dirty="0"/>
          </a:p>
          <a:p>
            <a:pPr marL="514350" indent="-514350" latinLnBrk="0">
              <a:lnSpc>
                <a:spcPct val="150000"/>
              </a:lnSpc>
              <a:spcBef>
                <a:spcPts val="0"/>
              </a:spcBef>
              <a:buFont typeface="+mj-ea"/>
              <a:buAutoNum type="circleNumDbPlain"/>
            </a:pPr>
            <a:r>
              <a:rPr lang="zh-CN" altLang="en-US" sz="2800" dirty="0"/>
              <a:t>汇聚节点（</a:t>
            </a:r>
            <a:r>
              <a:rPr lang="en-US" altLang="zh-CN" sz="2800" dirty="0"/>
              <a:t>Homing</a:t>
            </a:r>
            <a:r>
              <a:rPr lang="zh-CN" altLang="en-US" sz="2800" dirty="0"/>
              <a:t>）攻击</a:t>
            </a:r>
          </a:p>
          <a:p>
            <a:pPr marL="514350" indent="-514350" latinLnBrk="0">
              <a:lnSpc>
                <a:spcPct val="150000"/>
              </a:lnSpc>
              <a:spcBef>
                <a:spcPts val="0"/>
              </a:spcBef>
              <a:buFont typeface="+mj-ea"/>
              <a:buAutoNum type="circleNumDbPlain"/>
            </a:pPr>
            <a:r>
              <a:rPr lang="zh-CN" altLang="en-US" sz="2800" dirty="0"/>
              <a:t>怠慢和贪婪（</a:t>
            </a:r>
            <a:r>
              <a:rPr lang="en-US" altLang="zh-CN" sz="2800" dirty="0"/>
              <a:t>Neglect and Greed</a:t>
            </a:r>
            <a:r>
              <a:rPr lang="zh-CN" altLang="en-US" sz="2800" dirty="0"/>
              <a:t>）攻击</a:t>
            </a:r>
          </a:p>
          <a:p>
            <a:pPr marL="514350" indent="-514350" latinLnBrk="0">
              <a:lnSpc>
                <a:spcPct val="150000"/>
              </a:lnSpc>
              <a:spcBef>
                <a:spcPts val="0"/>
              </a:spcBef>
              <a:buFont typeface="+mj-ea"/>
              <a:buAutoNum type="circleNumDbPlain"/>
            </a:pPr>
            <a:r>
              <a:rPr lang="zh-CN" altLang="en-US" dirty="0"/>
              <a:t>方</a:t>
            </a:r>
            <a:r>
              <a:rPr lang="zh-CN" altLang="en-US" sz="2800" dirty="0"/>
              <a:t>向误导（</a:t>
            </a:r>
            <a:r>
              <a:rPr lang="en-US" altLang="zh-CN" sz="2800" dirty="0"/>
              <a:t>Misdirection</a:t>
            </a:r>
            <a:r>
              <a:rPr lang="zh-CN" altLang="en-US" sz="2800" dirty="0"/>
              <a:t>）攻击</a:t>
            </a:r>
          </a:p>
          <a:p>
            <a:pPr marL="0" indent="0" latinLnBrk="0">
              <a:lnSpc>
                <a:spcPct val="150000"/>
              </a:lnSpc>
              <a:spcBef>
                <a:spcPts val="0"/>
              </a:spcBef>
              <a:buFont typeface="+mj-ea"/>
              <a:buNone/>
            </a:pPr>
            <a:endParaRPr lang="zh-CN" altLang="en-US" sz="2800" dirty="0"/>
          </a:p>
          <a:p>
            <a:pPr marL="0" indent="0" latinLnBrk="0">
              <a:lnSpc>
                <a:spcPct val="100000"/>
              </a:lnSpc>
              <a:spcBef>
                <a:spcPts val="0"/>
              </a:spcBef>
              <a:buFont typeface="+mj-ea"/>
              <a:buNone/>
            </a:pPr>
            <a:endParaRPr lang="en-US" altLang="zh-CN" sz="2800" dirty="0"/>
          </a:p>
        </p:txBody>
      </p:sp>
    </p:spTree>
    <p:extLst>
      <p:ext uri="{BB962C8B-B14F-4D97-AF65-F5344CB8AC3E}">
        <p14:creationId xmlns:p14="http://schemas.microsoft.com/office/powerpoint/2010/main" val="518847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up)">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up)">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wipe(up)">
                                      <p:cBhvr>
                                        <p:cTn id="26" dur="500"/>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wipe(up)">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wipe(up)">
                                      <p:cBhvr>
                                        <p:cTn id="36" dur="500"/>
                                        <p:tgtEl>
                                          <p:spTgt spid="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up)">
                                      <p:cBhvr>
                                        <p:cTn id="4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6453192"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无线传感器网络的安全攻击与防御</a:t>
            </a:r>
          </a:p>
        </p:txBody>
      </p:sp>
      <p:sp>
        <p:nvSpPr>
          <p:cNvPr id="7" name="内容占位符 2">
            <a:extLst>
              <a:ext uri="{FF2B5EF4-FFF2-40B4-BE49-F238E27FC236}">
                <a16:creationId xmlns:a16="http://schemas.microsoft.com/office/drawing/2014/main" xmlns="" id="{1B65CD75-AAF2-4DED-BD8D-6E96F629467A}"/>
              </a:ext>
            </a:extLst>
          </p:cNvPr>
          <p:cNvSpPr>
            <a:spLocks noGrp="1"/>
          </p:cNvSpPr>
          <p:nvPr>
            <p:ph idx="1"/>
          </p:nvPr>
        </p:nvSpPr>
        <p:spPr>
          <a:xfrm>
            <a:off x="527990" y="1693250"/>
            <a:ext cx="7950200" cy="4800600"/>
          </a:xfrm>
        </p:spPr>
        <p:txBody>
          <a:bodyPr/>
          <a:lstStyle/>
          <a:p>
            <a:pPr marL="514350" indent="-514350" algn="l" latinLnBrk="0">
              <a:lnSpc>
                <a:spcPct val="150000"/>
              </a:lnSpc>
              <a:spcBef>
                <a:spcPts val="0"/>
              </a:spcBef>
              <a:buFont typeface="+mj-ea"/>
              <a:buAutoNum type="circleNumDbPlain" startAt="7"/>
            </a:pPr>
            <a:r>
              <a:rPr lang="zh-CN" altLang="en-US" sz="2800" dirty="0">
                <a:sym typeface="+mn-ea"/>
              </a:rPr>
              <a:t>黑洞（Black Holes）攻击</a:t>
            </a:r>
            <a:endParaRPr lang="zh-CN" altLang="en-US" sz="2800" dirty="0"/>
          </a:p>
          <a:p>
            <a:pPr marL="514350" indent="-514350" algn="l" latinLnBrk="0">
              <a:lnSpc>
                <a:spcPct val="150000"/>
              </a:lnSpc>
              <a:spcBef>
                <a:spcPts val="0"/>
              </a:spcBef>
              <a:buFont typeface="+mj-ea"/>
              <a:buAutoNum type="circleNumDbPlain" startAt="7"/>
            </a:pPr>
            <a:r>
              <a:rPr lang="zh-CN" altLang="en-US" sz="2800" dirty="0">
                <a:sym typeface="+mn-ea"/>
              </a:rPr>
              <a:t>虫洞（Wormholes）攻击</a:t>
            </a:r>
            <a:endParaRPr lang="zh-CN" altLang="en-US" sz="2800" dirty="0"/>
          </a:p>
          <a:p>
            <a:pPr marL="514350" indent="-514350" algn="l" latinLnBrk="0">
              <a:lnSpc>
                <a:spcPct val="150000"/>
              </a:lnSpc>
              <a:spcBef>
                <a:spcPts val="0"/>
              </a:spcBef>
              <a:buFont typeface="+mj-ea"/>
              <a:buAutoNum type="circleNumDbPlain" startAt="7"/>
            </a:pPr>
            <a:r>
              <a:rPr lang="zh-CN" altLang="en-US" sz="2800" dirty="0">
                <a:sym typeface="+mn-ea"/>
              </a:rPr>
              <a:t>Hello泛洪（Hello Flood）攻击</a:t>
            </a:r>
          </a:p>
          <a:p>
            <a:pPr marL="514350" indent="-514350" algn="l" latinLnBrk="0">
              <a:lnSpc>
                <a:spcPct val="150000"/>
              </a:lnSpc>
              <a:spcBef>
                <a:spcPts val="0"/>
              </a:spcBef>
              <a:buFont typeface="+mj-ea"/>
              <a:buAutoNum type="circleNumDbPlain" startAt="7"/>
            </a:pPr>
            <a:r>
              <a:rPr lang="zh-CN" altLang="en-US" sz="2800" dirty="0">
                <a:sym typeface="+mn-ea"/>
              </a:rPr>
              <a:t>女巫（</a:t>
            </a:r>
            <a:r>
              <a:rPr lang="en-US" altLang="zh-CN" sz="2800" dirty="0">
                <a:sym typeface="+mn-ea"/>
              </a:rPr>
              <a:t>Sybil</a:t>
            </a:r>
            <a:r>
              <a:rPr lang="zh-CN" altLang="en-US" sz="2800" dirty="0">
                <a:sym typeface="+mn-ea"/>
              </a:rPr>
              <a:t>）攻击</a:t>
            </a:r>
          </a:p>
          <a:p>
            <a:pPr marL="514350" indent="-514350" algn="l" latinLnBrk="0">
              <a:lnSpc>
                <a:spcPct val="150000"/>
              </a:lnSpc>
              <a:spcBef>
                <a:spcPts val="0"/>
              </a:spcBef>
              <a:buFont typeface="+mj-ea"/>
              <a:buAutoNum type="circleNumDbPlain" startAt="7"/>
            </a:pPr>
            <a:r>
              <a:rPr lang="zh-CN" altLang="en-US" sz="2800" dirty="0">
                <a:sym typeface="+mn-ea"/>
              </a:rPr>
              <a:t>破坏同步（</a:t>
            </a:r>
            <a:r>
              <a:rPr lang="en-US" altLang="zh-CN" sz="2800" dirty="0">
                <a:sym typeface="+mn-ea"/>
              </a:rPr>
              <a:t>Desynchronization</a:t>
            </a:r>
            <a:r>
              <a:rPr lang="zh-CN" altLang="en-US" sz="2800" dirty="0">
                <a:sym typeface="+mn-ea"/>
              </a:rPr>
              <a:t>）攻击</a:t>
            </a:r>
          </a:p>
          <a:p>
            <a:pPr marL="514350" indent="-514350" algn="l" latinLnBrk="0">
              <a:lnSpc>
                <a:spcPct val="150000"/>
              </a:lnSpc>
              <a:spcBef>
                <a:spcPts val="0"/>
              </a:spcBef>
              <a:buFont typeface="+mj-ea"/>
              <a:buAutoNum type="circleNumDbPlain" startAt="7"/>
            </a:pPr>
            <a:r>
              <a:rPr lang="zh-CN" altLang="en-US" sz="2800" dirty="0">
                <a:sym typeface="+mn-ea"/>
              </a:rPr>
              <a:t>泛洪攻击（</a:t>
            </a:r>
            <a:r>
              <a:rPr lang="en-US" altLang="zh-CN" sz="2800" dirty="0">
                <a:sym typeface="+mn-ea"/>
              </a:rPr>
              <a:t>Flooding</a:t>
            </a:r>
            <a:r>
              <a:rPr lang="zh-CN" altLang="en-US" sz="2800" dirty="0">
                <a:sym typeface="+mn-ea"/>
              </a:rPr>
              <a:t>）</a:t>
            </a:r>
          </a:p>
          <a:p>
            <a:pPr marL="514350" indent="-514350" algn="l" latinLnBrk="0">
              <a:lnSpc>
                <a:spcPct val="150000"/>
              </a:lnSpc>
              <a:spcBef>
                <a:spcPts val="0"/>
              </a:spcBef>
              <a:buFont typeface="+mj-ea"/>
              <a:buAutoNum type="circleNumDbPlain" startAt="7"/>
            </a:pPr>
            <a:r>
              <a:rPr lang="zh-CN" altLang="en-US" sz="2800" dirty="0">
                <a:sym typeface="+mn-ea"/>
              </a:rPr>
              <a:t>应用层攻击</a:t>
            </a:r>
          </a:p>
          <a:p>
            <a:endParaRPr lang="zh-CN" altLang="en-US" dirty="0"/>
          </a:p>
        </p:txBody>
      </p:sp>
    </p:spTree>
    <p:extLst>
      <p:ext uri="{BB962C8B-B14F-4D97-AF65-F5344CB8AC3E}">
        <p14:creationId xmlns:p14="http://schemas.microsoft.com/office/powerpoint/2010/main" val="1626106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up)">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6453192"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无线传感器网络安全协议</a:t>
            </a:r>
            <a:r>
              <a:rPr lang="en-US" altLang="zh-CN" sz="2800" dirty="0">
                <a:solidFill>
                  <a:srgbClr val="0070C0"/>
                </a:solidFill>
              </a:rPr>
              <a:t>SPINS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7" name="内容占位符 5">
                <a:extLst>
                  <a:ext uri="{FF2B5EF4-FFF2-40B4-BE49-F238E27FC236}">
                    <a16:creationId xmlns:a16="http://schemas.microsoft.com/office/drawing/2014/main" xmlns="" id="{7ABADFBE-762B-49E0-81FC-7ABEC7668323}"/>
                  </a:ext>
                </a:extLst>
              </p:cNvPr>
              <p:cNvSpPr txBox="1">
                <a:spLocks/>
              </p:cNvSpPr>
              <p:nvPr/>
            </p:nvSpPr>
            <p:spPr>
              <a:xfrm>
                <a:off x="343453" y="1922057"/>
                <a:ext cx="8457094" cy="4315834"/>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altLang="zh-CN" sz="2400" dirty="0"/>
                  <a:t>SPINS</a:t>
                </a:r>
                <a:r>
                  <a:rPr lang="zh-CN" altLang="zh-CN" sz="2400" dirty="0"/>
                  <a:t>安全协议主要由安全加密协议</a:t>
                </a:r>
                <a:r>
                  <a:rPr lang="en-US" altLang="zh-CN" sz="2400" dirty="0"/>
                  <a:t>SNEP</a:t>
                </a:r>
                <a:r>
                  <a:rPr lang="zh-CN" altLang="zh-CN" sz="2400" dirty="0"/>
                  <a:t>（</a:t>
                </a:r>
                <a:r>
                  <a:rPr lang="en-US" altLang="zh-CN" sz="2400" dirty="0"/>
                  <a:t>Secure Network </a:t>
                </a:r>
                <a:r>
                  <a:rPr lang="en-US" altLang="zh-CN" sz="2400" dirty="0" err="1"/>
                  <a:t>EncryPtion</a:t>
                </a:r>
                <a:r>
                  <a:rPr lang="zh-CN" altLang="zh-CN" sz="2400" dirty="0"/>
                  <a:t>）和</a:t>
                </a:r>
                <a:r>
                  <a:rPr lang="zh-CN" altLang="zh-CN" sz="2400" dirty="0" smtClean="0">
                    <a:solidFill>
                      <a:srgbClr val="FF0000"/>
                    </a:solidFill>
                  </a:rPr>
                  <a:t>广播认证</a:t>
                </a:r>
                <a:r>
                  <a:rPr lang="en-US" altLang="zh-CN" sz="2400" dirty="0">
                    <a:solidFill>
                      <a:srgbClr val="FF0000"/>
                    </a:solidFill>
                  </a:rPr>
                  <a:t> </a:t>
                </a:r>
                <a14:m>
                  <m:oMath xmlns:m="http://schemas.openxmlformats.org/officeDocument/2006/math">
                    <m:r>
                      <a:rPr lang="zh-CN" altLang="en-US" sz="2400" i="1" smtClean="0">
                        <a:solidFill>
                          <a:srgbClr val="FF0000"/>
                        </a:solidFill>
                        <a:latin typeface="Cambria Math" panose="02040503050406030204" pitchFamily="18" charset="0"/>
                      </a:rPr>
                      <m:t>𝜇</m:t>
                    </m:r>
                  </m:oMath>
                </a14:m>
                <a:r>
                  <a:rPr lang="en-US" altLang="zh-CN" sz="2400" dirty="0">
                    <a:solidFill>
                      <a:srgbClr val="FF0000"/>
                    </a:solidFill>
                  </a:rPr>
                  <a:t>TESLA</a:t>
                </a:r>
                <a:r>
                  <a:rPr lang="zh-CN" altLang="en-US" sz="2400" dirty="0"/>
                  <a:t>（</a:t>
                </a:r>
                <a:r>
                  <a:rPr lang="en-US" altLang="zh-CN" sz="2400" dirty="0"/>
                  <a:t>Micro Timed Efficient Streaming Loss-tolerant Authentication</a:t>
                </a:r>
                <a:r>
                  <a:rPr lang="zh-CN" altLang="en-US" sz="2400" dirty="0"/>
                  <a:t>）</a:t>
                </a:r>
                <a:r>
                  <a:rPr lang="zh-CN" altLang="zh-CN" sz="2400" dirty="0"/>
                  <a:t>两部分组成。</a:t>
                </a:r>
                <a:endParaRPr lang="en-US" altLang="zh-CN" sz="2400" dirty="0"/>
              </a:p>
              <a:p>
                <a:pPr>
                  <a:lnSpc>
                    <a:spcPct val="200000"/>
                  </a:lnSpc>
                </a:pPr>
                <a:r>
                  <a:rPr lang="en-US" altLang="zh-CN" sz="2400" dirty="0"/>
                  <a:t>SNEP</a:t>
                </a:r>
                <a:r>
                  <a:rPr lang="zh-CN" altLang="en-US" sz="2400" dirty="0"/>
                  <a:t>：</a:t>
                </a:r>
                <a:r>
                  <a:rPr lang="zh-CN" altLang="zh-CN" sz="2400" dirty="0"/>
                  <a:t>加密，双向认证和</a:t>
                </a:r>
                <a:r>
                  <a:rPr lang="zh-CN" altLang="en-US" sz="2400" dirty="0"/>
                  <a:t>数据新鲜性</a:t>
                </a:r>
                <a:r>
                  <a:rPr lang="zh-CN" altLang="zh-CN" sz="2400" dirty="0"/>
                  <a:t>。</a:t>
                </a:r>
                <a:endParaRPr lang="en-US" altLang="zh-CN" sz="2400" dirty="0"/>
              </a:p>
              <a:p>
                <a:pPr>
                  <a:lnSpc>
                    <a:spcPct val="200000"/>
                  </a:lnSpc>
                </a:pPr>
                <a14:m>
                  <m:oMath xmlns:m="http://schemas.openxmlformats.org/officeDocument/2006/math">
                    <m:r>
                      <a:rPr lang="zh-CN" altLang="en-US" sz="2400" i="1">
                        <a:latin typeface="Cambria Math" panose="02040503050406030204" pitchFamily="18" charset="0"/>
                      </a:rPr>
                      <m:t>𝜇</m:t>
                    </m:r>
                  </m:oMath>
                </a14:m>
                <a:r>
                  <a:rPr lang="en-US" altLang="zh-CN" sz="2400" dirty="0"/>
                  <a:t>TESLA</a:t>
                </a:r>
                <a:r>
                  <a:rPr lang="zh-CN" altLang="en-US" sz="2400" dirty="0"/>
                  <a:t>：在资源受限情况下，实现低能耗的</a:t>
                </a:r>
                <a:r>
                  <a:rPr lang="zh-CN" altLang="en-US" sz="2400" dirty="0">
                    <a:solidFill>
                      <a:srgbClr val="FF0000"/>
                    </a:solidFill>
                  </a:rPr>
                  <a:t>广播认证</a:t>
                </a:r>
                <a:r>
                  <a:rPr lang="zh-CN" altLang="zh-CN" sz="2400" dirty="0"/>
                  <a:t>。</a:t>
                </a:r>
                <a:endParaRPr lang="en-US" altLang="zh-CN" sz="2400" dirty="0"/>
              </a:p>
            </p:txBody>
          </p:sp>
        </mc:Choice>
        <mc:Fallback xmlns="">
          <p:sp>
            <p:nvSpPr>
              <p:cNvPr id="7" name="内容占位符 5">
                <a:extLst>
                  <a:ext uri="{FF2B5EF4-FFF2-40B4-BE49-F238E27FC236}">
                    <a16:creationId xmlns:a16="http://schemas.microsoft.com/office/drawing/2014/main" xmlns:a14="http://schemas.microsoft.com/office/drawing/2010/main" xmlns="" id="{7ABADFBE-762B-49E0-81FC-7ABEC7668323}"/>
                  </a:ext>
                </a:extLst>
              </p:cNvPr>
              <p:cNvSpPr txBox="1">
                <a:spLocks noRot="1" noChangeAspect="1" noMove="1" noResize="1" noEditPoints="1" noAdjustHandles="1" noChangeArrowheads="1" noChangeShapeType="1" noTextEdit="1"/>
              </p:cNvSpPr>
              <p:nvPr/>
            </p:nvSpPr>
            <p:spPr>
              <a:xfrm>
                <a:off x="343453" y="1922057"/>
                <a:ext cx="8457094" cy="4315834"/>
              </a:xfrm>
              <a:prstGeom prst="rect">
                <a:avLst/>
              </a:prstGeom>
              <a:blipFill rotWithShape="0">
                <a:blip r:embed="rId2"/>
                <a:stretch>
                  <a:fillRect l="-863"/>
                </a:stretch>
              </a:blipFill>
              <a:ln>
                <a:solidFill>
                  <a:schemeClr val="accent4">
                    <a:lumMod val="75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3072280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up)">
                                      <p:cBhvr>
                                        <p:cTn id="12" dur="500"/>
                                        <p:tgtEl>
                                          <p:spTgt spid="7">
                                            <p:bg/>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up)">
                                      <p:cBhvr>
                                        <p:cTn id="16" dur="500"/>
                                        <p:tgtEl>
                                          <p:spTgt spid="7">
                                            <p:txEl>
                                              <p:pRg st="0" end="0"/>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up)">
                                      <p:cBhvr>
                                        <p:cTn id="20" dur="500"/>
                                        <p:tgtEl>
                                          <p:spTgt spid="7">
                                            <p:txEl>
                                              <p:pRg st="1" end="1"/>
                                            </p:txEl>
                                          </p:spTgt>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up)">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365188"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广播认证协议𝜇</a:t>
            </a:r>
            <a:r>
              <a:rPr lang="en-US" altLang="zh-CN" sz="2800" dirty="0">
                <a:solidFill>
                  <a:srgbClr val="0070C0"/>
                </a:solidFill>
              </a:rPr>
              <a:t>TESLA</a:t>
            </a:r>
            <a:endParaRPr lang="zh-CN" altLang="en-US" sz="2800" dirty="0">
              <a:solidFill>
                <a:srgbClr val="0070C0"/>
              </a:solidFill>
            </a:endParaRPr>
          </a:p>
        </p:txBody>
      </p:sp>
      <p:sp>
        <p:nvSpPr>
          <p:cNvPr id="7" name="内容占位符 5">
            <a:extLst>
              <a:ext uri="{FF2B5EF4-FFF2-40B4-BE49-F238E27FC236}">
                <a16:creationId xmlns:a16="http://schemas.microsoft.com/office/drawing/2014/main" xmlns="" id="{3E37D466-273A-4650-8366-B57C771FF249}"/>
              </a:ext>
            </a:extLst>
          </p:cNvPr>
          <p:cNvSpPr txBox="1">
            <a:spLocks/>
          </p:cNvSpPr>
          <p:nvPr/>
        </p:nvSpPr>
        <p:spPr>
          <a:xfrm>
            <a:off x="719768" y="1608250"/>
            <a:ext cx="7787480" cy="4754736"/>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zh-CN" sz="2400" dirty="0" err="1"/>
              <a:t>μTESLA</a:t>
            </a:r>
            <a:r>
              <a:rPr lang="zh-CN" altLang="en-US" sz="2400" dirty="0"/>
              <a:t>，</a:t>
            </a:r>
            <a:r>
              <a:rPr lang="en-US" altLang="zh-CN" sz="2400" dirty="0"/>
              <a:t>Micro Timed Efficient Streaming Loss-tolerant Authentication</a:t>
            </a:r>
          </a:p>
          <a:p>
            <a:pPr algn="just">
              <a:lnSpc>
                <a:spcPct val="150000"/>
              </a:lnSpc>
            </a:pPr>
            <a:r>
              <a:rPr lang="en-US" altLang="zh-CN" sz="2400" dirty="0" err="1"/>
              <a:t>μTESLA</a:t>
            </a:r>
            <a:r>
              <a:rPr lang="zh-CN" altLang="en-US" sz="2400" dirty="0"/>
              <a:t>是一种典型的基于</a:t>
            </a:r>
            <a:r>
              <a:rPr lang="zh-CN" altLang="en-US" sz="2400" dirty="0">
                <a:solidFill>
                  <a:srgbClr val="FF0000"/>
                </a:solidFill>
              </a:rPr>
              <a:t>单向散列函数</a:t>
            </a:r>
            <a:r>
              <a:rPr lang="zh-CN" altLang="en-US" sz="2400" dirty="0"/>
              <a:t>的</a:t>
            </a:r>
            <a:r>
              <a:rPr lang="zh-CN" altLang="en-US" sz="2400" dirty="0">
                <a:solidFill>
                  <a:srgbClr val="FF0000"/>
                </a:solidFill>
              </a:rPr>
              <a:t>轻重量</a:t>
            </a:r>
            <a:r>
              <a:rPr lang="zh-CN" altLang="en-US" sz="2400" dirty="0"/>
              <a:t>认证协议</a:t>
            </a:r>
            <a:endParaRPr lang="en-US" altLang="zh-CN" sz="2400" dirty="0"/>
          </a:p>
          <a:p>
            <a:pPr algn="just">
              <a:lnSpc>
                <a:spcPct val="150000"/>
              </a:lnSpc>
            </a:pPr>
            <a:r>
              <a:rPr lang="en-US" altLang="zh-CN" sz="2400" dirty="0" err="1"/>
              <a:t>μTESLA</a:t>
            </a:r>
            <a:r>
              <a:rPr lang="zh-CN" altLang="en-US" sz="2400" dirty="0"/>
              <a:t>的主要思想是</a:t>
            </a:r>
            <a:r>
              <a:rPr lang="zh-CN" altLang="en-US" sz="2400" dirty="0">
                <a:solidFill>
                  <a:srgbClr val="FF0000"/>
                </a:solidFill>
              </a:rPr>
              <a:t>先广播</a:t>
            </a:r>
            <a:r>
              <a:rPr lang="zh-CN" altLang="en-US" sz="2400" dirty="0"/>
              <a:t>加密认证后的</a:t>
            </a:r>
            <a:r>
              <a:rPr lang="zh-CN" altLang="en-US" sz="2400" dirty="0">
                <a:solidFill>
                  <a:srgbClr val="FF0000"/>
                </a:solidFill>
              </a:rPr>
              <a:t>数据包</a:t>
            </a:r>
            <a:r>
              <a:rPr lang="zh-CN" altLang="en-US" sz="2400" dirty="0"/>
              <a:t>，</a:t>
            </a:r>
            <a:r>
              <a:rPr lang="zh-CN" altLang="en-US" sz="2400" dirty="0">
                <a:solidFill>
                  <a:srgbClr val="FF0000"/>
                </a:solidFill>
              </a:rPr>
              <a:t>再广播</a:t>
            </a:r>
            <a:r>
              <a:rPr lang="zh-CN" altLang="en-US" sz="2400" dirty="0"/>
              <a:t>加密认证</a:t>
            </a:r>
            <a:r>
              <a:rPr lang="zh-CN" altLang="en-US" sz="2400" dirty="0">
                <a:solidFill>
                  <a:srgbClr val="FF0000"/>
                </a:solidFill>
              </a:rPr>
              <a:t>密钥</a:t>
            </a:r>
            <a:r>
              <a:rPr lang="zh-CN" altLang="en-US" sz="2400" dirty="0"/>
              <a:t>。这样，在密钥公布之前，没有人能够得到密钥的任何信息，也就无法伪造广播数据包。</a:t>
            </a:r>
          </a:p>
        </p:txBody>
      </p:sp>
    </p:spTree>
    <p:extLst>
      <p:ext uri="{BB962C8B-B14F-4D97-AF65-F5344CB8AC3E}">
        <p14:creationId xmlns:p14="http://schemas.microsoft.com/office/powerpoint/2010/main" val="225095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up)">
                                      <p:cBhvr>
                                        <p:cTn id="12" dur="500"/>
                                        <p:tgtEl>
                                          <p:spTgt spid="7">
                                            <p:bg/>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up)">
                                      <p:cBhvr>
                                        <p:cTn id="16" dur="500"/>
                                        <p:tgtEl>
                                          <p:spTgt spid="7">
                                            <p:txEl>
                                              <p:pRg st="0" end="0"/>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up)">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up)">
                                      <p:cBhvr>
                                        <p:cTn id="2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5">
            <a:extLst>
              <a:ext uri="{FF2B5EF4-FFF2-40B4-BE49-F238E27FC236}">
                <a16:creationId xmlns:a16="http://schemas.microsoft.com/office/drawing/2014/main" xmlns="" id="{4D6AB288-3E37-439E-B5F9-67FEF253A54A}"/>
              </a:ext>
            </a:extLst>
          </p:cNvPr>
          <p:cNvSpPr txBox="1">
            <a:spLocks/>
          </p:cNvSpPr>
          <p:nvPr/>
        </p:nvSpPr>
        <p:spPr>
          <a:xfrm>
            <a:off x="323527" y="1608249"/>
            <a:ext cx="8697809" cy="5177299"/>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zh-CN" altLang="en-US" sz="2400" dirty="0"/>
              <a:t>首先，传感器节点会向基站提出通信请求</a:t>
            </a:r>
            <a:endParaRPr lang="en-US" altLang="zh-CN" sz="2400" dirty="0"/>
          </a:p>
          <a:p>
            <a:pPr algn="just">
              <a:lnSpc>
                <a:spcPct val="150000"/>
              </a:lnSpc>
            </a:pPr>
            <a:r>
              <a:rPr lang="zh-CN" altLang="en-US" sz="2400" dirty="0"/>
              <a:t>基站根据</a:t>
            </a:r>
            <a:r>
              <a:rPr lang="zh-CN" altLang="en-US" sz="2400" dirty="0">
                <a:solidFill>
                  <a:srgbClr val="FF0000"/>
                </a:solidFill>
              </a:rPr>
              <a:t>网络能量</a:t>
            </a:r>
            <a:r>
              <a:rPr lang="zh-CN" altLang="en-US" sz="2400" dirty="0"/>
              <a:t>、</a:t>
            </a:r>
            <a:r>
              <a:rPr lang="zh-CN" altLang="en-US" sz="2400" dirty="0">
                <a:solidFill>
                  <a:srgbClr val="FF0000"/>
                </a:solidFill>
              </a:rPr>
              <a:t>节点存储空间</a:t>
            </a:r>
            <a:r>
              <a:rPr lang="zh-CN" altLang="en-US" sz="2400" dirty="0"/>
              <a:t>等确定</a:t>
            </a:r>
            <a:r>
              <a:rPr lang="zh-CN" altLang="en-US" sz="2400" dirty="0">
                <a:solidFill>
                  <a:srgbClr val="FF0000"/>
                </a:solidFill>
              </a:rPr>
              <a:t>密钥链尺寸</a:t>
            </a:r>
            <a:r>
              <a:rPr lang="zh-CN" altLang="en-US" sz="2400" dirty="0"/>
              <a:t>和</a:t>
            </a:r>
            <a:r>
              <a:rPr lang="zh-CN" altLang="en-US" sz="2400" dirty="0">
                <a:solidFill>
                  <a:srgbClr val="FF0000"/>
                </a:solidFill>
              </a:rPr>
              <a:t>密钥同步周期</a:t>
            </a:r>
            <a:endParaRPr lang="en-US" altLang="zh-CN" sz="2400" dirty="0">
              <a:solidFill>
                <a:srgbClr val="FF0000"/>
              </a:solidFill>
            </a:endParaRPr>
          </a:p>
          <a:p>
            <a:pPr algn="just">
              <a:lnSpc>
                <a:spcPct val="150000"/>
              </a:lnSpc>
            </a:pPr>
            <a:r>
              <a:rPr lang="zh-CN" altLang="en-US" sz="2400" dirty="0"/>
              <a:t>为了节约存储资源，</a:t>
            </a:r>
            <a:r>
              <a:rPr lang="zh-CN" altLang="en-US" sz="2400" dirty="0">
                <a:solidFill>
                  <a:srgbClr val="FF0000"/>
                </a:solidFill>
              </a:rPr>
              <a:t>密钥池</a:t>
            </a:r>
            <a:r>
              <a:rPr lang="zh-CN" altLang="en-US" sz="2400" dirty="0"/>
              <a:t>都是存储在</a:t>
            </a:r>
            <a:r>
              <a:rPr lang="zh-CN" altLang="en-US" sz="2400" dirty="0">
                <a:solidFill>
                  <a:srgbClr val="FF0000"/>
                </a:solidFill>
              </a:rPr>
              <a:t>基站</a:t>
            </a:r>
            <a:r>
              <a:rPr lang="zh-CN" altLang="en-US" sz="2400" dirty="0"/>
              <a:t>的，而传感器节点</a:t>
            </a:r>
            <a:r>
              <a:rPr lang="zh-CN" altLang="en-US" sz="2400" dirty="0">
                <a:solidFill>
                  <a:srgbClr val="FF0000"/>
                </a:solidFill>
              </a:rPr>
              <a:t>只需存储单向散列函数</a:t>
            </a:r>
            <a:r>
              <a:rPr lang="zh-CN" altLang="en-US" sz="2400" dirty="0"/>
              <a:t>的计算代码</a:t>
            </a:r>
            <a:endParaRPr lang="en-US" altLang="zh-CN" sz="2400" dirty="0"/>
          </a:p>
          <a:p>
            <a:pPr algn="just">
              <a:lnSpc>
                <a:spcPct val="150000"/>
              </a:lnSpc>
            </a:pPr>
            <a:endParaRPr lang="zh-CN" altLang="en-US" sz="2400" dirty="0"/>
          </a:p>
        </p:txBody>
      </p:sp>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365188"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广播认证协议𝜇</a:t>
            </a:r>
            <a:r>
              <a:rPr lang="en-US" altLang="zh-CN" sz="2800" dirty="0">
                <a:solidFill>
                  <a:srgbClr val="0070C0"/>
                </a:solidFill>
              </a:rPr>
              <a:t>TESLA</a:t>
            </a:r>
            <a:endParaRPr lang="zh-CN" altLang="en-US" sz="2800" dirty="0">
              <a:solidFill>
                <a:srgbClr val="0070C0"/>
              </a:solidFill>
            </a:endParaRPr>
          </a:p>
        </p:txBody>
      </p:sp>
      <p:pic>
        <p:nvPicPr>
          <p:cNvPr id="7" name="图片 6">
            <a:extLst>
              <a:ext uri="{FF2B5EF4-FFF2-40B4-BE49-F238E27FC236}">
                <a16:creationId xmlns:a16="http://schemas.microsoft.com/office/drawing/2014/main" xmlns="" id="{F169E834-1B8C-4F33-867F-974D6EC896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8042" y="4356359"/>
            <a:ext cx="1296144" cy="1409919"/>
          </a:xfrm>
          <a:prstGeom prst="rect">
            <a:avLst/>
          </a:prstGeom>
        </p:spPr>
      </p:pic>
      <p:pic>
        <p:nvPicPr>
          <p:cNvPr id="8" name="图片 7">
            <a:extLst>
              <a:ext uri="{FF2B5EF4-FFF2-40B4-BE49-F238E27FC236}">
                <a16:creationId xmlns:a16="http://schemas.microsoft.com/office/drawing/2014/main" xmlns="" id="{F4FEC475-1F53-4CA7-BFD2-FD6F81EDF9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336" y="4771200"/>
            <a:ext cx="416353" cy="416353"/>
          </a:xfrm>
          <a:prstGeom prst="rect">
            <a:avLst/>
          </a:prstGeom>
        </p:spPr>
      </p:pic>
      <p:sp>
        <p:nvSpPr>
          <p:cNvPr id="9" name="燕尾形箭头 15">
            <a:extLst>
              <a:ext uri="{FF2B5EF4-FFF2-40B4-BE49-F238E27FC236}">
                <a16:creationId xmlns:a16="http://schemas.microsoft.com/office/drawing/2014/main" xmlns="" id="{DAAAD6E4-FCF2-4227-844D-8EDF2EBDBFD9}"/>
              </a:ext>
            </a:extLst>
          </p:cNvPr>
          <p:cNvSpPr/>
          <p:nvPr/>
        </p:nvSpPr>
        <p:spPr>
          <a:xfrm flipV="1">
            <a:off x="2960436" y="5205915"/>
            <a:ext cx="3600400" cy="197894"/>
          </a:xfrm>
          <a:prstGeom prst="notch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TextBox 11">
            <a:extLst>
              <a:ext uri="{FF2B5EF4-FFF2-40B4-BE49-F238E27FC236}">
                <a16:creationId xmlns:a16="http://schemas.microsoft.com/office/drawing/2014/main" xmlns="" id="{A5F49357-B4EE-40CE-8846-BEA4445EFD89}"/>
              </a:ext>
            </a:extLst>
          </p:cNvPr>
          <p:cNvSpPr txBox="1">
            <a:spLocks noChangeArrowheads="1"/>
          </p:cNvSpPr>
          <p:nvPr/>
        </p:nvSpPr>
        <p:spPr bwMode="auto">
          <a:xfrm>
            <a:off x="743511" y="5208102"/>
            <a:ext cx="1724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2400" dirty="0">
                <a:solidFill>
                  <a:srgbClr val="0D0D0D"/>
                </a:solidFill>
                <a:latin typeface="Arial" panose="020B0604020202020204" pitchFamily="34" charset="0"/>
                <a:ea typeface="微软雅黑" panose="020B0503020204020204" pitchFamily="34" charset="-122"/>
              </a:rPr>
              <a:t>传感器节点</a:t>
            </a:r>
            <a:endParaRPr lang="tr-TR" altLang="zh-CN" sz="2400" dirty="0">
              <a:solidFill>
                <a:srgbClr val="0D0D0D"/>
              </a:solidFill>
              <a:latin typeface="Arial" panose="020B0604020202020204" pitchFamily="34" charset="0"/>
              <a:ea typeface="微软雅黑" panose="020B0503020204020204" pitchFamily="34" charset="-122"/>
            </a:endParaRPr>
          </a:p>
        </p:txBody>
      </p:sp>
      <p:sp>
        <p:nvSpPr>
          <p:cNvPr id="11" name="TextBox 11">
            <a:extLst>
              <a:ext uri="{FF2B5EF4-FFF2-40B4-BE49-F238E27FC236}">
                <a16:creationId xmlns:a16="http://schemas.microsoft.com/office/drawing/2014/main" xmlns="" id="{E50E9422-5ABA-424E-A417-F14E9B7E42DA}"/>
              </a:ext>
            </a:extLst>
          </p:cNvPr>
          <p:cNvSpPr txBox="1">
            <a:spLocks noChangeArrowheads="1"/>
          </p:cNvSpPr>
          <p:nvPr/>
        </p:nvSpPr>
        <p:spPr bwMode="auto">
          <a:xfrm>
            <a:off x="7408062" y="5778740"/>
            <a:ext cx="936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D0D0D"/>
                </a:solidFill>
                <a:latin typeface="Arial" panose="020B0604020202020204" pitchFamily="34" charset="0"/>
                <a:ea typeface="微软雅黑" panose="020B0503020204020204" pitchFamily="34" charset="-122"/>
              </a:rPr>
              <a:t>基站</a:t>
            </a:r>
            <a:endParaRPr lang="tr-TR" altLang="zh-CN" sz="2400" dirty="0">
              <a:solidFill>
                <a:srgbClr val="0D0D0D"/>
              </a:solidFill>
              <a:latin typeface="Arial" panose="020B0604020202020204" pitchFamily="34" charset="0"/>
              <a:ea typeface="微软雅黑" panose="020B0503020204020204" pitchFamily="34" charset="-122"/>
            </a:endParaRPr>
          </a:p>
        </p:txBody>
      </p:sp>
      <p:sp>
        <p:nvSpPr>
          <p:cNvPr id="12" name="TextBox 11">
            <a:extLst>
              <a:ext uri="{FF2B5EF4-FFF2-40B4-BE49-F238E27FC236}">
                <a16:creationId xmlns:a16="http://schemas.microsoft.com/office/drawing/2014/main" xmlns="" id="{94ACF205-07D9-4FBA-9BCB-1C36FC43F398}"/>
              </a:ext>
            </a:extLst>
          </p:cNvPr>
          <p:cNvSpPr txBox="1">
            <a:spLocks noChangeArrowheads="1"/>
          </p:cNvSpPr>
          <p:nvPr/>
        </p:nvSpPr>
        <p:spPr bwMode="auto">
          <a:xfrm>
            <a:off x="3898634" y="4725888"/>
            <a:ext cx="1724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D0D0D"/>
                </a:solidFill>
                <a:latin typeface="Arial" panose="020B0604020202020204" pitchFamily="34" charset="0"/>
                <a:ea typeface="微软雅黑" panose="020B0503020204020204" pitchFamily="34" charset="-122"/>
              </a:rPr>
              <a:t>通信请求</a:t>
            </a:r>
            <a:endParaRPr lang="tr-TR" altLang="zh-CN" sz="2400" dirty="0">
              <a:solidFill>
                <a:srgbClr val="0D0D0D"/>
              </a:solidFill>
              <a:latin typeface="Arial" panose="020B0604020202020204" pitchFamily="34" charset="0"/>
              <a:ea typeface="微软雅黑" panose="020B0503020204020204" pitchFamily="34" charset="-122"/>
            </a:endParaRPr>
          </a:p>
        </p:txBody>
      </p:sp>
      <p:sp>
        <p:nvSpPr>
          <p:cNvPr id="13" name="燕尾形箭头 19">
            <a:extLst>
              <a:ext uri="{FF2B5EF4-FFF2-40B4-BE49-F238E27FC236}">
                <a16:creationId xmlns:a16="http://schemas.microsoft.com/office/drawing/2014/main" xmlns="" id="{24F2F175-E75A-49E3-9525-3EECC6F8FA6E}"/>
              </a:ext>
            </a:extLst>
          </p:cNvPr>
          <p:cNvSpPr/>
          <p:nvPr/>
        </p:nvSpPr>
        <p:spPr>
          <a:xfrm rot="10800000" flipV="1">
            <a:off x="2960436" y="5648379"/>
            <a:ext cx="3600400" cy="197894"/>
          </a:xfrm>
          <a:prstGeom prst="notch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TextBox 11">
            <a:extLst>
              <a:ext uri="{FF2B5EF4-FFF2-40B4-BE49-F238E27FC236}">
                <a16:creationId xmlns:a16="http://schemas.microsoft.com/office/drawing/2014/main" xmlns="" id="{B98F976E-DBE0-48D2-B175-CEE8CDC4FFD8}"/>
              </a:ext>
            </a:extLst>
          </p:cNvPr>
          <p:cNvSpPr txBox="1">
            <a:spLocks noChangeArrowheads="1"/>
          </p:cNvSpPr>
          <p:nvPr/>
        </p:nvSpPr>
        <p:spPr bwMode="auto">
          <a:xfrm>
            <a:off x="3301051" y="5853462"/>
            <a:ext cx="3047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D0D0D"/>
                </a:solidFill>
                <a:latin typeface="Arial" panose="020B0604020202020204" pitchFamily="34" charset="0"/>
                <a:ea typeface="微软雅黑" panose="020B0503020204020204" pitchFamily="34" charset="-122"/>
              </a:rPr>
              <a:t>同步周期信息</a:t>
            </a:r>
            <a:endParaRPr lang="tr-TR" altLang="zh-CN" sz="2400" dirty="0">
              <a:solidFill>
                <a:srgbClr val="0D0D0D"/>
              </a:solidFill>
              <a:latin typeface="Arial" panose="020B0604020202020204" pitchFamily="34" charset="0"/>
              <a:ea typeface="微软雅黑" panose="020B0503020204020204" pitchFamily="34" charset="-122"/>
            </a:endParaRPr>
          </a:p>
        </p:txBody>
      </p:sp>
      <p:sp>
        <p:nvSpPr>
          <p:cNvPr id="19" name="椭圆 18">
            <a:extLst>
              <a:ext uri="{FF2B5EF4-FFF2-40B4-BE49-F238E27FC236}">
                <a16:creationId xmlns:a16="http://schemas.microsoft.com/office/drawing/2014/main" xmlns="" id="{5F27F2A9-0FA8-406B-B5CC-104F7230BBFD}"/>
              </a:ext>
            </a:extLst>
          </p:cNvPr>
          <p:cNvSpPr/>
          <p:nvPr/>
        </p:nvSpPr>
        <p:spPr>
          <a:xfrm>
            <a:off x="7015649" y="6240405"/>
            <a:ext cx="1759503" cy="45593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密钥池</a:t>
            </a:r>
          </a:p>
        </p:txBody>
      </p:sp>
      <p:sp>
        <p:nvSpPr>
          <p:cNvPr id="20" name="椭圆 19">
            <a:extLst>
              <a:ext uri="{FF2B5EF4-FFF2-40B4-BE49-F238E27FC236}">
                <a16:creationId xmlns:a16="http://schemas.microsoft.com/office/drawing/2014/main" xmlns="" id="{1C45105C-1228-421A-85E5-FE97C4783B3F}"/>
              </a:ext>
            </a:extLst>
          </p:cNvPr>
          <p:cNvSpPr/>
          <p:nvPr/>
        </p:nvSpPr>
        <p:spPr>
          <a:xfrm>
            <a:off x="527990" y="5766278"/>
            <a:ext cx="2055176" cy="45593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散列函数</a:t>
            </a:r>
          </a:p>
        </p:txBody>
      </p:sp>
    </p:spTree>
    <p:extLst>
      <p:ext uri="{BB962C8B-B14F-4D97-AF65-F5344CB8AC3E}">
        <p14:creationId xmlns:p14="http://schemas.microsoft.com/office/powerpoint/2010/main" val="426886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bg/>
                                          </p:spTgt>
                                        </p:tgtEl>
                                        <p:attrNameLst>
                                          <p:attrName>style.visibility</p:attrName>
                                        </p:attrNameLst>
                                      </p:cBhvr>
                                      <p:to>
                                        <p:strVal val="visible"/>
                                      </p:to>
                                    </p:set>
                                    <p:animEffect transition="in" filter="wipe(up)">
                                      <p:cBhvr>
                                        <p:cTn id="7" dur="500"/>
                                        <p:tgtEl>
                                          <p:spTgt spid="2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wipe(up)">
                                      <p:cBhvr>
                                        <p:cTn id="11" dur="500"/>
                                        <p:tgtEl>
                                          <p:spTgt spid="21">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xEl>
                                              <p:pRg st="1" end="1"/>
                                            </p:txEl>
                                          </p:spTgt>
                                        </p:tgtEl>
                                        <p:attrNameLst>
                                          <p:attrName>style.visibility</p:attrName>
                                        </p:attrNameLst>
                                      </p:cBhvr>
                                      <p:to>
                                        <p:strVal val="visible"/>
                                      </p:to>
                                    </p:set>
                                    <p:animEffect transition="in" filter="wipe(up)">
                                      <p:cBhvr>
                                        <p:cTn id="37" dur="500"/>
                                        <p:tgtEl>
                                          <p:spTgt spid="21">
                                            <p:txEl>
                                              <p:pRg st="1" end="1"/>
                                            </p:txEl>
                                          </p:spTgt>
                                        </p:tgtEl>
                                      </p:cBhvr>
                                    </p:animEffect>
                                  </p:childTnLst>
                                </p:cTn>
                              </p:par>
                            </p:childTnLst>
                          </p:cTn>
                        </p:par>
                        <p:par>
                          <p:cTn id="38" fill="hold">
                            <p:stCondLst>
                              <p:cond delay="500"/>
                            </p:stCondLst>
                            <p:childTnLst>
                              <p:par>
                                <p:cTn id="39" presetID="14" presetClass="entr" presetSubtype="1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randombar(horizontal)">
                                      <p:cBhvr>
                                        <p:cTn id="41" dur="500"/>
                                        <p:tgtEl>
                                          <p:spTgt spid="13"/>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1">
                                            <p:txEl>
                                              <p:pRg st="2" end="2"/>
                                            </p:txEl>
                                          </p:spTgt>
                                        </p:tgtEl>
                                        <p:attrNameLst>
                                          <p:attrName>style.visibility</p:attrName>
                                        </p:attrNameLst>
                                      </p:cBhvr>
                                      <p:to>
                                        <p:strVal val="visible"/>
                                      </p:to>
                                    </p:set>
                                    <p:animEffect transition="in" filter="wipe(up)">
                                      <p:cBhvr>
                                        <p:cTn id="49" dur="500"/>
                                        <p:tgtEl>
                                          <p:spTgt spid="21">
                                            <p:txEl>
                                              <p:pRg st="2" end="2"/>
                                            </p:txEl>
                                          </p:spTgt>
                                        </p:tgtEl>
                                      </p:cBhvr>
                                    </p:animEffec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par>
                          <p:cTn id="56" fill="hold">
                            <p:stCondLst>
                              <p:cond delay="1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9" grpId="0" animBg="1"/>
      <p:bldP spid="10" grpId="0"/>
      <p:bldP spid="11" grpId="0"/>
      <p:bldP spid="12" grpId="0"/>
      <p:bldP spid="13" grpId="0" animBg="1"/>
      <p:bldP spid="14" grpId="0"/>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5">
            <a:extLst>
              <a:ext uri="{FF2B5EF4-FFF2-40B4-BE49-F238E27FC236}">
                <a16:creationId xmlns:a16="http://schemas.microsoft.com/office/drawing/2014/main" xmlns="" id="{4D6AB288-3E37-439E-B5F9-67FEF253A54A}"/>
              </a:ext>
            </a:extLst>
          </p:cNvPr>
          <p:cNvSpPr txBox="1">
            <a:spLocks/>
          </p:cNvSpPr>
          <p:nvPr/>
        </p:nvSpPr>
        <p:spPr>
          <a:xfrm>
            <a:off x="323527" y="1608249"/>
            <a:ext cx="8697809" cy="5177299"/>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zh-CN" altLang="en-US" sz="2400" dirty="0"/>
              <a:t>通信过程中，基站先广播加密认证后的数据包</a:t>
            </a:r>
            <a:endParaRPr lang="en-US" altLang="zh-CN" sz="2400" dirty="0"/>
          </a:p>
          <a:p>
            <a:pPr algn="just">
              <a:lnSpc>
                <a:spcPct val="150000"/>
              </a:lnSpc>
            </a:pPr>
            <a:r>
              <a:rPr lang="zh-CN" altLang="en-US" sz="2400" dirty="0"/>
              <a:t>两个时隙后，再广播加密认证密钥。</a:t>
            </a:r>
            <a:endParaRPr lang="en-US" altLang="zh-CN" sz="2400" dirty="0"/>
          </a:p>
          <a:p>
            <a:pPr algn="just">
              <a:lnSpc>
                <a:spcPct val="150000"/>
              </a:lnSpc>
            </a:pPr>
            <a:r>
              <a:rPr lang="zh-CN" altLang="en-US" sz="2400" dirty="0"/>
              <a:t>在同一个时隙内的数据包，采用同一个密钥。</a:t>
            </a:r>
          </a:p>
        </p:txBody>
      </p:sp>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365188"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广播认证协议𝜇</a:t>
            </a:r>
            <a:r>
              <a:rPr lang="en-US" altLang="zh-CN" sz="2800" dirty="0">
                <a:solidFill>
                  <a:srgbClr val="0070C0"/>
                </a:solidFill>
              </a:rPr>
              <a:t>TESLA</a:t>
            </a:r>
            <a:endParaRPr lang="zh-CN" altLang="en-US" sz="2800" dirty="0">
              <a:solidFill>
                <a:srgbClr val="0070C0"/>
              </a:solidFill>
            </a:endParaRPr>
          </a:p>
        </p:txBody>
      </p:sp>
      <p:graphicFrame>
        <p:nvGraphicFramePr>
          <p:cNvPr id="29" name="对象 28">
            <a:extLst>
              <a:ext uri="{FF2B5EF4-FFF2-40B4-BE49-F238E27FC236}">
                <a16:creationId xmlns:a16="http://schemas.microsoft.com/office/drawing/2014/main" xmlns="" id="{7936AAB7-A5C8-488F-9722-7B53C4489A7C}"/>
              </a:ext>
            </a:extLst>
          </p:cNvPr>
          <p:cNvGraphicFramePr>
            <a:graphicFrameLocks noChangeAspect="1"/>
          </p:cNvGraphicFramePr>
          <p:nvPr>
            <p:extLst/>
          </p:nvPr>
        </p:nvGraphicFramePr>
        <p:xfrm>
          <a:off x="1147757" y="5514266"/>
          <a:ext cx="304800" cy="482600"/>
        </p:xfrm>
        <a:graphic>
          <a:graphicData uri="http://schemas.openxmlformats.org/presentationml/2006/ole">
            <mc:AlternateContent xmlns:mc="http://schemas.openxmlformats.org/markup-compatibility/2006">
              <mc:Choice xmlns:v="urn:schemas-microsoft-com:vml" Requires="v">
                <p:oleObj spid="_x0000_s1152" name="Equation" r:id="rId3" imgW="304560" imgH="482400" progId="Equation.DSMT4">
                  <p:embed/>
                </p:oleObj>
              </mc:Choice>
              <mc:Fallback>
                <p:oleObj name="Equation" r:id="rId3" imgW="304560" imgH="482400" progId="Equation.DSMT4">
                  <p:embed/>
                  <p:pic>
                    <p:nvPicPr>
                      <p:cNvPr id="0" name=""/>
                      <p:cNvPicPr/>
                      <p:nvPr/>
                    </p:nvPicPr>
                    <p:blipFill>
                      <a:blip r:embed="rId4"/>
                      <a:stretch>
                        <a:fillRect/>
                      </a:stretch>
                    </p:blipFill>
                    <p:spPr>
                      <a:xfrm>
                        <a:off x="1147757" y="5514266"/>
                        <a:ext cx="304800" cy="482600"/>
                      </a:xfrm>
                      <a:prstGeom prst="rect">
                        <a:avLst/>
                      </a:prstGeom>
                      <a:ln>
                        <a:solidFill>
                          <a:schemeClr val="tx1"/>
                        </a:solidFill>
                      </a:ln>
                    </p:spPr>
                  </p:pic>
                </p:oleObj>
              </mc:Fallback>
            </mc:AlternateContent>
          </a:graphicData>
        </a:graphic>
      </p:graphicFrame>
      <p:graphicFrame>
        <p:nvGraphicFramePr>
          <p:cNvPr id="30" name="对象 29">
            <a:extLst>
              <a:ext uri="{FF2B5EF4-FFF2-40B4-BE49-F238E27FC236}">
                <a16:creationId xmlns:a16="http://schemas.microsoft.com/office/drawing/2014/main" xmlns="" id="{C89C88A8-8462-4B7A-BBD7-EFF2E7D7D87F}"/>
              </a:ext>
            </a:extLst>
          </p:cNvPr>
          <p:cNvGraphicFramePr>
            <a:graphicFrameLocks noChangeAspect="1"/>
          </p:cNvGraphicFramePr>
          <p:nvPr>
            <p:extLst/>
          </p:nvPr>
        </p:nvGraphicFramePr>
        <p:xfrm>
          <a:off x="5988050" y="4205288"/>
          <a:ext cx="419100" cy="482600"/>
        </p:xfrm>
        <a:graphic>
          <a:graphicData uri="http://schemas.openxmlformats.org/presentationml/2006/ole">
            <mc:AlternateContent xmlns:mc="http://schemas.openxmlformats.org/markup-compatibility/2006">
              <mc:Choice xmlns:v="urn:schemas-microsoft-com:vml" Requires="v">
                <p:oleObj spid="_x0000_s1153" name="Equation" r:id="rId5" imgW="419040" imgH="482400" progId="Equation.DSMT4">
                  <p:embed/>
                </p:oleObj>
              </mc:Choice>
              <mc:Fallback>
                <p:oleObj name="Equation" r:id="rId5" imgW="419040" imgH="482400" progId="Equation.DSMT4">
                  <p:embed/>
                  <p:pic>
                    <p:nvPicPr>
                      <p:cNvPr id="0" name=""/>
                      <p:cNvPicPr/>
                      <p:nvPr/>
                    </p:nvPicPr>
                    <p:blipFill>
                      <a:blip r:embed="rId6"/>
                      <a:stretch>
                        <a:fillRect/>
                      </a:stretch>
                    </p:blipFill>
                    <p:spPr>
                      <a:xfrm>
                        <a:off x="5988050" y="4205288"/>
                        <a:ext cx="419100" cy="482600"/>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xmlns="" id="{67BA8B3F-54B0-41A2-8231-6B863BB8212F}"/>
              </a:ext>
            </a:extLst>
          </p:cNvPr>
          <p:cNvGraphicFramePr>
            <a:graphicFrameLocks noChangeAspect="1"/>
          </p:cNvGraphicFramePr>
          <p:nvPr>
            <p:extLst/>
          </p:nvPr>
        </p:nvGraphicFramePr>
        <p:xfrm>
          <a:off x="8316913" y="4213225"/>
          <a:ext cx="457200" cy="482600"/>
        </p:xfrm>
        <a:graphic>
          <a:graphicData uri="http://schemas.openxmlformats.org/presentationml/2006/ole">
            <mc:AlternateContent xmlns:mc="http://schemas.openxmlformats.org/markup-compatibility/2006">
              <mc:Choice xmlns:v="urn:schemas-microsoft-com:vml" Requires="v">
                <p:oleObj spid="_x0000_s1154" name="Equation" r:id="rId7" imgW="457200" imgH="482400" progId="Equation.DSMT4">
                  <p:embed/>
                </p:oleObj>
              </mc:Choice>
              <mc:Fallback>
                <p:oleObj name="Equation" r:id="rId7" imgW="457200" imgH="482400" progId="Equation.DSMT4">
                  <p:embed/>
                  <p:pic>
                    <p:nvPicPr>
                      <p:cNvPr id="0" name=""/>
                      <p:cNvPicPr/>
                      <p:nvPr/>
                    </p:nvPicPr>
                    <p:blipFill>
                      <a:blip r:embed="rId8"/>
                      <a:stretch>
                        <a:fillRect/>
                      </a:stretch>
                    </p:blipFill>
                    <p:spPr>
                      <a:xfrm>
                        <a:off x="8316913" y="4213225"/>
                        <a:ext cx="457200" cy="48260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xmlns="" id="{FC9F221A-D6BE-4D77-8773-DECA5296B144}"/>
              </a:ext>
            </a:extLst>
          </p:cNvPr>
          <p:cNvGraphicFramePr>
            <a:graphicFrameLocks noChangeAspect="1"/>
          </p:cNvGraphicFramePr>
          <p:nvPr>
            <p:extLst/>
          </p:nvPr>
        </p:nvGraphicFramePr>
        <p:xfrm>
          <a:off x="6907213" y="3935413"/>
          <a:ext cx="1092200" cy="482600"/>
        </p:xfrm>
        <a:graphic>
          <a:graphicData uri="http://schemas.openxmlformats.org/presentationml/2006/ole">
            <mc:AlternateContent xmlns:mc="http://schemas.openxmlformats.org/markup-compatibility/2006">
              <mc:Choice xmlns:v="urn:schemas-microsoft-com:vml" Requires="v">
                <p:oleObj spid="_x0000_s1155" name="Equation" r:id="rId9" imgW="1091880" imgH="482400" progId="Equation.DSMT4">
                  <p:embed/>
                </p:oleObj>
              </mc:Choice>
              <mc:Fallback>
                <p:oleObj name="Equation" r:id="rId9" imgW="1091880" imgH="482400" progId="Equation.DSMT4">
                  <p:embed/>
                  <p:pic>
                    <p:nvPicPr>
                      <p:cNvPr id="0" name=""/>
                      <p:cNvPicPr/>
                      <p:nvPr/>
                    </p:nvPicPr>
                    <p:blipFill>
                      <a:blip r:embed="rId10"/>
                      <a:stretch>
                        <a:fillRect/>
                      </a:stretch>
                    </p:blipFill>
                    <p:spPr>
                      <a:xfrm>
                        <a:off x="6907213" y="3935413"/>
                        <a:ext cx="1092200" cy="482600"/>
                      </a:xfrm>
                      <a:prstGeom prst="rect">
                        <a:avLst/>
                      </a:prstGeom>
                    </p:spPr>
                  </p:pic>
                </p:oleObj>
              </mc:Fallback>
            </mc:AlternateContent>
          </a:graphicData>
        </a:graphic>
      </p:graphicFrame>
      <p:cxnSp>
        <p:nvCxnSpPr>
          <p:cNvPr id="33" name="直接箭头连接符 32">
            <a:extLst>
              <a:ext uri="{FF2B5EF4-FFF2-40B4-BE49-F238E27FC236}">
                <a16:creationId xmlns:a16="http://schemas.microsoft.com/office/drawing/2014/main" xmlns="" id="{14E6C37F-2806-42B7-BB57-FC0FD2015E26}"/>
              </a:ext>
            </a:extLst>
          </p:cNvPr>
          <p:cNvCxnSpPr/>
          <p:nvPr/>
        </p:nvCxnSpPr>
        <p:spPr>
          <a:xfrm flipH="1">
            <a:off x="6708778" y="4536576"/>
            <a:ext cx="1415656" cy="0"/>
          </a:xfrm>
          <a:prstGeom prst="straightConnector1">
            <a:avLst/>
          </a:prstGeom>
          <a:ln w="41275">
            <a:prstDash val="sysDot"/>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对象 33">
            <a:extLst>
              <a:ext uri="{FF2B5EF4-FFF2-40B4-BE49-F238E27FC236}">
                <a16:creationId xmlns:a16="http://schemas.microsoft.com/office/drawing/2014/main" xmlns="" id="{9AB5E764-6205-4192-9E1F-C38EB4FA8358}"/>
              </a:ext>
            </a:extLst>
          </p:cNvPr>
          <p:cNvGraphicFramePr>
            <a:graphicFrameLocks noChangeAspect="1"/>
          </p:cNvGraphicFramePr>
          <p:nvPr>
            <p:extLst/>
          </p:nvPr>
        </p:nvGraphicFramePr>
        <p:xfrm>
          <a:off x="2219249" y="5514266"/>
          <a:ext cx="355600" cy="482600"/>
        </p:xfrm>
        <a:graphic>
          <a:graphicData uri="http://schemas.openxmlformats.org/presentationml/2006/ole">
            <mc:AlternateContent xmlns:mc="http://schemas.openxmlformats.org/markup-compatibility/2006">
              <mc:Choice xmlns:v="urn:schemas-microsoft-com:vml" Requires="v">
                <p:oleObj spid="_x0000_s1156" name="Equation" r:id="rId11" imgW="355320" imgH="482400" progId="Equation.DSMT4">
                  <p:embed/>
                </p:oleObj>
              </mc:Choice>
              <mc:Fallback>
                <p:oleObj name="Equation" r:id="rId11" imgW="355320" imgH="482400" progId="Equation.DSMT4">
                  <p:embed/>
                  <p:pic>
                    <p:nvPicPr>
                      <p:cNvPr id="0" name=""/>
                      <p:cNvPicPr/>
                      <p:nvPr/>
                    </p:nvPicPr>
                    <p:blipFill>
                      <a:blip r:embed="rId12"/>
                      <a:stretch>
                        <a:fillRect/>
                      </a:stretch>
                    </p:blipFill>
                    <p:spPr>
                      <a:xfrm>
                        <a:off x="2219249" y="5514266"/>
                        <a:ext cx="355600" cy="482600"/>
                      </a:xfrm>
                      <a:prstGeom prst="rect">
                        <a:avLst/>
                      </a:prstGeom>
                      <a:ln>
                        <a:solidFill>
                          <a:schemeClr val="tx1"/>
                        </a:solidFill>
                      </a:ln>
                    </p:spPr>
                  </p:pic>
                </p:oleObj>
              </mc:Fallback>
            </mc:AlternateContent>
          </a:graphicData>
        </a:graphic>
      </p:graphicFrame>
      <p:graphicFrame>
        <p:nvGraphicFramePr>
          <p:cNvPr id="35" name="对象 34">
            <a:extLst>
              <a:ext uri="{FF2B5EF4-FFF2-40B4-BE49-F238E27FC236}">
                <a16:creationId xmlns:a16="http://schemas.microsoft.com/office/drawing/2014/main" xmlns="" id="{9C06F72C-9B72-48CD-BCD1-87FE5C275E13}"/>
              </a:ext>
            </a:extLst>
          </p:cNvPr>
          <p:cNvGraphicFramePr>
            <a:graphicFrameLocks noChangeAspect="1"/>
          </p:cNvGraphicFramePr>
          <p:nvPr>
            <p:extLst/>
          </p:nvPr>
        </p:nvGraphicFramePr>
        <p:xfrm>
          <a:off x="3335559" y="5514266"/>
          <a:ext cx="342900" cy="482600"/>
        </p:xfrm>
        <a:graphic>
          <a:graphicData uri="http://schemas.openxmlformats.org/presentationml/2006/ole">
            <mc:AlternateContent xmlns:mc="http://schemas.openxmlformats.org/markup-compatibility/2006">
              <mc:Choice xmlns:v="urn:schemas-microsoft-com:vml" Requires="v">
                <p:oleObj spid="_x0000_s1157" name="Equation" r:id="rId13" imgW="342720" imgH="482400" progId="Equation.DSMT4">
                  <p:embed/>
                </p:oleObj>
              </mc:Choice>
              <mc:Fallback>
                <p:oleObj name="Equation" r:id="rId13" imgW="342720" imgH="482400" progId="Equation.DSMT4">
                  <p:embed/>
                  <p:pic>
                    <p:nvPicPr>
                      <p:cNvPr id="0" name=""/>
                      <p:cNvPicPr/>
                      <p:nvPr/>
                    </p:nvPicPr>
                    <p:blipFill>
                      <a:blip r:embed="rId14"/>
                      <a:stretch>
                        <a:fillRect/>
                      </a:stretch>
                    </p:blipFill>
                    <p:spPr>
                      <a:xfrm>
                        <a:off x="3335559" y="5514266"/>
                        <a:ext cx="342900" cy="482600"/>
                      </a:xfrm>
                      <a:prstGeom prst="rect">
                        <a:avLst/>
                      </a:prstGeom>
                      <a:ln>
                        <a:solidFill>
                          <a:schemeClr val="tx1"/>
                        </a:solidFill>
                      </a:ln>
                    </p:spPr>
                  </p:pic>
                </p:oleObj>
              </mc:Fallback>
            </mc:AlternateContent>
          </a:graphicData>
        </a:graphic>
      </p:graphicFrame>
      <p:grpSp>
        <p:nvGrpSpPr>
          <p:cNvPr id="38" name="组合 37">
            <a:extLst>
              <a:ext uri="{FF2B5EF4-FFF2-40B4-BE49-F238E27FC236}">
                <a16:creationId xmlns:a16="http://schemas.microsoft.com/office/drawing/2014/main" xmlns="" id="{9F0EFC24-AC54-4F4B-8CCD-CFAB62B478EC}"/>
              </a:ext>
            </a:extLst>
          </p:cNvPr>
          <p:cNvGrpSpPr/>
          <p:nvPr/>
        </p:nvGrpSpPr>
        <p:grpSpPr>
          <a:xfrm>
            <a:off x="550151" y="4737543"/>
            <a:ext cx="8370825" cy="743041"/>
            <a:chOff x="550151" y="4737543"/>
            <a:chExt cx="8370825" cy="743041"/>
          </a:xfrm>
        </p:grpSpPr>
        <p:cxnSp>
          <p:nvCxnSpPr>
            <p:cNvPr id="22" name="直接箭头连接符 21">
              <a:extLst>
                <a:ext uri="{FF2B5EF4-FFF2-40B4-BE49-F238E27FC236}">
                  <a16:creationId xmlns:a16="http://schemas.microsoft.com/office/drawing/2014/main" xmlns="" id="{7AF2090B-17CE-4276-A0A7-7789F5C2EA91}"/>
                </a:ext>
              </a:extLst>
            </p:cNvPr>
            <p:cNvCxnSpPr>
              <a:cxnSpLocks/>
            </p:cNvCxnSpPr>
            <p:nvPr/>
          </p:nvCxnSpPr>
          <p:spPr>
            <a:xfrm flipV="1">
              <a:off x="550151" y="4917796"/>
              <a:ext cx="8370825" cy="104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699E55B0-F082-4B97-80BB-800260D1B263}"/>
                </a:ext>
              </a:extLst>
            </p:cNvPr>
            <p:cNvCxnSpPr/>
            <p:nvPr/>
          </p:nvCxnSpPr>
          <p:spPr>
            <a:xfrm>
              <a:off x="1054207" y="4737543"/>
              <a:ext cx="0" cy="36004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3C911E93-879E-4D4D-A4E5-8C5A50E8356F}"/>
                </a:ext>
              </a:extLst>
            </p:cNvPr>
            <p:cNvCxnSpPr/>
            <p:nvPr/>
          </p:nvCxnSpPr>
          <p:spPr>
            <a:xfrm>
              <a:off x="3228452" y="4737543"/>
              <a:ext cx="0" cy="36004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FE905542-9002-426C-9E40-4D8B6C58BEAE}"/>
                </a:ext>
              </a:extLst>
            </p:cNvPr>
            <p:cNvCxnSpPr/>
            <p:nvPr/>
          </p:nvCxnSpPr>
          <p:spPr>
            <a:xfrm>
              <a:off x="5374687" y="4737543"/>
              <a:ext cx="0" cy="36004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xmlns="" id="{CCEBBB2D-07F5-429E-BE83-C8B70D719F31}"/>
                </a:ext>
              </a:extLst>
            </p:cNvPr>
            <p:cNvSpPr txBox="1"/>
            <p:nvPr/>
          </p:nvSpPr>
          <p:spPr>
            <a:xfrm>
              <a:off x="3888009" y="5018919"/>
              <a:ext cx="1080120"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时隙 </a:t>
              </a:r>
              <a:r>
                <a:rPr lang="en-US" altLang="zh-CN" sz="2400" dirty="0">
                  <a:solidFill>
                    <a:srgbClr val="0070C0"/>
                  </a:solidFill>
                  <a:latin typeface="微软雅黑" panose="020B0503020204020204" pitchFamily="34" charset="-122"/>
                  <a:ea typeface="微软雅黑" panose="020B0503020204020204" pitchFamily="34" charset="-122"/>
                </a:rPr>
                <a:t>2</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xmlns="" id="{61DF964D-245D-484B-8304-B1F6E5C83208}"/>
                </a:ext>
              </a:extLst>
            </p:cNvPr>
            <p:cNvSpPr txBox="1"/>
            <p:nvPr/>
          </p:nvSpPr>
          <p:spPr>
            <a:xfrm>
              <a:off x="1416767" y="5011342"/>
              <a:ext cx="1544744"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时隙 </a:t>
              </a:r>
              <a:r>
                <a:rPr lang="en-US" altLang="zh-CN" sz="2400" dirty="0">
                  <a:solidFill>
                    <a:srgbClr val="0070C0"/>
                  </a:solidFill>
                  <a:latin typeface="微软雅黑" panose="020B0503020204020204" pitchFamily="34" charset="-122"/>
                  <a:ea typeface="微软雅黑" panose="020B0503020204020204" pitchFamily="34" charset="-122"/>
                </a:rPr>
                <a:t>1</a:t>
              </a:r>
              <a:endParaRPr lang="zh-CN" altLang="en-US" sz="2400" dirty="0">
                <a:solidFill>
                  <a:srgbClr val="0070C0"/>
                </a:solidFill>
                <a:latin typeface="微软雅黑" panose="020B0503020204020204" pitchFamily="34" charset="-122"/>
                <a:ea typeface="微软雅黑" panose="020B0503020204020204" pitchFamily="34" charset="-122"/>
              </a:endParaRPr>
            </a:p>
          </p:txBody>
        </p:sp>
        <p:cxnSp>
          <p:nvCxnSpPr>
            <p:cNvPr id="36" name="直接连接符 35">
              <a:extLst>
                <a:ext uri="{FF2B5EF4-FFF2-40B4-BE49-F238E27FC236}">
                  <a16:creationId xmlns:a16="http://schemas.microsoft.com/office/drawing/2014/main" xmlns="" id="{AB0887F7-60B6-487A-948D-D72477A17D43}"/>
                </a:ext>
              </a:extLst>
            </p:cNvPr>
            <p:cNvCxnSpPr/>
            <p:nvPr/>
          </p:nvCxnSpPr>
          <p:spPr>
            <a:xfrm>
              <a:off x="7355887" y="4737543"/>
              <a:ext cx="0" cy="360040"/>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37" name="任意多边形: 形状 36">
            <a:extLst>
              <a:ext uri="{FF2B5EF4-FFF2-40B4-BE49-F238E27FC236}">
                <a16:creationId xmlns:a16="http://schemas.microsoft.com/office/drawing/2014/main" xmlns="" id="{CB401DA8-FF72-485A-822D-A90FF228785B}"/>
              </a:ext>
            </a:extLst>
          </p:cNvPr>
          <p:cNvSpPr/>
          <p:nvPr/>
        </p:nvSpPr>
        <p:spPr>
          <a:xfrm>
            <a:off x="2553630" y="3646514"/>
            <a:ext cx="3434420" cy="613252"/>
          </a:xfrm>
          <a:custGeom>
            <a:avLst/>
            <a:gdLst>
              <a:gd name="connsiteX0" fmla="*/ 3702205 w 3702205"/>
              <a:gd name="connsiteY0" fmla="*/ 680935 h 792447"/>
              <a:gd name="connsiteX1" fmla="*/ 1828800 w 3702205"/>
              <a:gd name="connsiteY1" fmla="*/ 710 h 792447"/>
              <a:gd name="connsiteX2" fmla="*/ 0 w 3702205"/>
              <a:gd name="connsiteY2" fmla="*/ 792447 h 792447"/>
            </a:gdLst>
            <a:ahLst/>
            <a:cxnLst>
              <a:cxn ang="0">
                <a:pos x="connsiteX0" y="connsiteY0"/>
              </a:cxn>
              <a:cxn ang="0">
                <a:pos x="connsiteX1" y="connsiteY1"/>
              </a:cxn>
              <a:cxn ang="0">
                <a:pos x="connsiteX2" y="connsiteY2"/>
              </a:cxn>
            </a:cxnLst>
            <a:rect l="l" t="t" r="r" b="b"/>
            <a:pathLst>
              <a:path w="3702205" h="792447">
                <a:moveTo>
                  <a:pt x="3702205" y="680935"/>
                </a:moveTo>
                <a:cubicBezTo>
                  <a:pt x="3074019" y="331530"/>
                  <a:pt x="2445834" y="-17875"/>
                  <a:pt x="1828800" y="710"/>
                </a:cubicBezTo>
                <a:cubicBezTo>
                  <a:pt x="1211766" y="19295"/>
                  <a:pt x="605883" y="405871"/>
                  <a:pt x="0" y="792447"/>
                </a:cubicBezTo>
              </a:path>
            </a:pathLst>
          </a:custGeom>
          <a:noFill/>
          <a:ln w="38100">
            <a:solidFill>
              <a:srgbClr val="00B0F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xmlns="" id="{1B4481CE-04F5-4ECF-B4EC-90659731DD20}"/>
              </a:ext>
            </a:extLst>
          </p:cNvPr>
          <p:cNvSpPr txBox="1"/>
          <p:nvPr/>
        </p:nvSpPr>
        <p:spPr>
          <a:xfrm>
            <a:off x="5871862" y="5015829"/>
            <a:ext cx="1544744"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时隙</a:t>
            </a:r>
            <a:r>
              <a:rPr lang="en-US" altLang="zh-CN" sz="2400" dirty="0">
                <a:solidFill>
                  <a:srgbClr val="0070C0"/>
                </a:solidFill>
                <a:latin typeface="微软雅黑" panose="020B0503020204020204" pitchFamily="34" charset="-122"/>
                <a:ea typeface="微软雅黑" panose="020B0503020204020204" pitchFamily="34" charset="-122"/>
              </a:rPr>
              <a:t>3</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xmlns="" id="{6238D395-DFCE-4D67-ACBB-CD53FABB8F4B}"/>
              </a:ext>
            </a:extLst>
          </p:cNvPr>
          <p:cNvSpPr txBox="1"/>
          <p:nvPr/>
        </p:nvSpPr>
        <p:spPr>
          <a:xfrm>
            <a:off x="7657872" y="5008264"/>
            <a:ext cx="1544744" cy="461665"/>
          </a:xfrm>
          <a:prstGeom prst="rect">
            <a:avLst/>
          </a:prstGeom>
          <a:noFill/>
        </p:spPr>
        <p:txBody>
          <a:bodyPr wrap="squar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时隙 </a:t>
            </a:r>
            <a:r>
              <a:rPr lang="en-US" altLang="zh-CN" sz="2400" dirty="0">
                <a:solidFill>
                  <a:srgbClr val="0070C0"/>
                </a:solidFill>
                <a:latin typeface="微软雅黑" panose="020B0503020204020204" pitchFamily="34" charset="-122"/>
                <a:ea typeface="微软雅黑" panose="020B0503020204020204" pitchFamily="34" charset="-122"/>
              </a:rPr>
              <a:t>4</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4072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bg/>
                                          </p:spTgt>
                                        </p:tgtEl>
                                        <p:attrNameLst>
                                          <p:attrName>style.visibility</p:attrName>
                                        </p:attrNameLst>
                                      </p:cBhvr>
                                      <p:to>
                                        <p:strVal val="visible"/>
                                      </p:to>
                                    </p:set>
                                    <p:animEffect transition="in" filter="wipe(up)">
                                      <p:cBhvr>
                                        <p:cTn id="7" dur="500"/>
                                        <p:tgtEl>
                                          <p:spTgt spid="2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wipe(up)">
                                      <p:cBhvr>
                                        <p:cTn id="11" dur="500"/>
                                        <p:tgtEl>
                                          <p:spTgt spid="21">
                                            <p:txEl>
                                              <p:pRg st="0" end="0"/>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ppt_x"/>
                                          </p:val>
                                        </p:tav>
                                        <p:tav tm="100000">
                                          <p:val>
                                            <p:strVal val="#ppt_x"/>
                                          </p:val>
                                        </p:tav>
                                      </p:tavLst>
                                    </p:anim>
                                    <p:anim calcmode="lin" valueType="num">
                                      <p:cBhvr additive="base">
                                        <p:cTn id="21" dur="500" fill="hold"/>
                                        <p:tgtEl>
                                          <p:spTgt spid="34"/>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animEffect transition="in" filter="wipe(up)">
                                      <p:cBhvr>
                                        <p:cTn id="32" dur="500"/>
                                        <p:tgtEl>
                                          <p:spTgt spid="21">
                                            <p:txEl>
                                              <p:pRg st="1" end="1"/>
                                            </p:txEl>
                                          </p:spTgt>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1">
                                            <p:txEl>
                                              <p:pRg st="2" end="2"/>
                                            </p:txEl>
                                          </p:spTgt>
                                        </p:tgtEl>
                                        <p:attrNameLst>
                                          <p:attrName>style.visibility</p:attrName>
                                        </p:attrNameLst>
                                      </p:cBhvr>
                                      <p:to>
                                        <p:strVal val="visible"/>
                                      </p:to>
                                    </p:set>
                                    <p:animEffect transition="in" filter="wipe(up)">
                                      <p:cBhvr>
                                        <p:cTn id="43" dur="500"/>
                                        <p:tgtEl>
                                          <p:spTgt spid="21">
                                            <p:txEl>
                                              <p:pRg st="2" end="2"/>
                                            </p:txEl>
                                          </p:spTgt>
                                        </p:tgtEl>
                                      </p:cBhvr>
                                    </p:animEffec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right)">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par>
                                <p:cTn id="61" presetID="53" presetClass="entr" presetSubtype="16"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p:cTn id="63" dur="500" fill="hold"/>
                                        <p:tgtEl>
                                          <p:spTgt spid="33"/>
                                        </p:tgtEl>
                                        <p:attrNameLst>
                                          <p:attrName>ppt_w</p:attrName>
                                        </p:attrNameLst>
                                      </p:cBhvr>
                                      <p:tavLst>
                                        <p:tav tm="0">
                                          <p:val>
                                            <p:fltVal val="0"/>
                                          </p:val>
                                        </p:tav>
                                        <p:tav tm="100000">
                                          <p:val>
                                            <p:strVal val="#ppt_w"/>
                                          </p:val>
                                        </p:tav>
                                      </p:tavLst>
                                    </p:anim>
                                    <p:anim calcmode="lin" valueType="num">
                                      <p:cBhvr>
                                        <p:cTn id="64" dur="500" fill="hold"/>
                                        <p:tgtEl>
                                          <p:spTgt spid="33"/>
                                        </p:tgtEl>
                                        <p:attrNameLst>
                                          <p:attrName>ppt_h</p:attrName>
                                        </p:attrNameLst>
                                      </p:cBhvr>
                                      <p:tavLst>
                                        <p:tav tm="0">
                                          <p:val>
                                            <p:fltVal val="0"/>
                                          </p:val>
                                        </p:tav>
                                        <p:tav tm="100000">
                                          <p:val>
                                            <p:strVal val="#ppt_h"/>
                                          </p:val>
                                        </p:tav>
                                      </p:tavLst>
                                    </p:anim>
                                    <p:animEffect transition="in" filter="fade">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365188"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广播认证协议𝜇</a:t>
            </a:r>
            <a:r>
              <a:rPr lang="en-US" altLang="zh-CN" sz="2800" dirty="0">
                <a:solidFill>
                  <a:srgbClr val="0070C0"/>
                </a:solidFill>
              </a:rPr>
              <a:t>TESLA</a:t>
            </a:r>
            <a:endParaRPr lang="zh-CN" altLang="en-US" sz="2800" dirty="0">
              <a:solidFill>
                <a:srgbClr val="0070C0"/>
              </a:solidFill>
            </a:endParaRPr>
          </a:p>
        </p:txBody>
      </p:sp>
      <p:sp>
        <p:nvSpPr>
          <p:cNvPr id="7" name="内容占位符 5">
            <a:extLst>
              <a:ext uri="{FF2B5EF4-FFF2-40B4-BE49-F238E27FC236}">
                <a16:creationId xmlns:a16="http://schemas.microsoft.com/office/drawing/2014/main" xmlns="" id="{ABD66394-C2FF-4FC8-954A-9FC8C8C6967A}"/>
              </a:ext>
            </a:extLst>
          </p:cNvPr>
          <p:cNvSpPr txBox="1">
            <a:spLocks/>
          </p:cNvSpPr>
          <p:nvPr/>
        </p:nvSpPr>
        <p:spPr>
          <a:xfrm>
            <a:off x="323527" y="1608249"/>
            <a:ext cx="8697809" cy="5177299"/>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2400" b="1" dirty="0"/>
              <a:t>特点</a:t>
            </a:r>
            <a:r>
              <a:rPr lang="zh-CN" altLang="en-US" sz="2400" dirty="0"/>
              <a:t>：</a:t>
            </a:r>
            <a:endParaRPr lang="en-US" altLang="zh-CN" sz="2400" dirty="0"/>
          </a:p>
          <a:p>
            <a:pPr algn="just">
              <a:lnSpc>
                <a:spcPct val="150000"/>
              </a:lnSpc>
            </a:pPr>
            <a:r>
              <a:rPr lang="zh-CN" altLang="en-US" sz="2400" dirty="0"/>
              <a:t>广播认证</a:t>
            </a:r>
          </a:p>
          <a:p>
            <a:pPr algn="just">
              <a:lnSpc>
                <a:spcPct val="150000"/>
              </a:lnSpc>
            </a:pPr>
            <a:r>
              <a:rPr lang="zh-CN" altLang="en-US" sz="2400" dirty="0"/>
              <a:t>全网共享密钥生成算法，而非密钥池</a:t>
            </a:r>
          </a:p>
          <a:p>
            <a:pPr algn="just">
              <a:lnSpc>
                <a:spcPct val="150000"/>
              </a:lnSpc>
            </a:pPr>
            <a:r>
              <a:rPr lang="zh-CN" altLang="en-US" sz="2400" dirty="0"/>
              <a:t>密钥生成算法具有单向性</a:t>
            </a:r>
          </a:p>
        </p:txBody>
      </p:sp>
      <p:pic>
        <p:nvPicPr>
          <p:cNvPr id="8" name="图片 7">
            <a:extLst>
              <a:ext uri="{FF2B5EF4-FFF2-40B4-BE49-F238E27FC236}">
                <a16:creationId xmlns:a16="http://schemas.microsoft.com/office/drawing/2014/main" xmlns="" id="{2F9C3034-DC85-4EF0-940D-40B6ACB862FD}"/>
              </a:ext>
            </a:extLst>
          </p:cNvPr>
          <p:cNvPicPr>
            <a:picLocks noChangeAspect="1"/>
          </p:cNvPicPr>
          <p:nvPr/>
        </p:nvPicPr>
        <p:blipFill>
          <a:blip r:embed="rId2"/>
          <a:stretch>
            <a:fillRect/>
          </a:stretch>
        </p:blipFill>
        <p:spPr>
          <a:xfrm>
            <a:off x="1730885" y="4506691"/>
            <a:ext cx="5112568" cy="1014121"/>
          </a:xfrm>
          <a:prstGeom prst="rect">
            <a:avLst/>
          </a:prstGeom>
        </p:spPr>
      </p:pic>
      <p:sp>
        <p:nvSpPr>
          <p:cNvPr id="9" name="乘号 8">
            <a:extLst>
              <a:ext uri="{FF2B5EF4-FFF2-40B4-BE49-F238E27FC236}">
                <a16:creationId xmlns:a16="http://schemas.microsoft.com/office/drawing/2014/main" xmlns="" id="{D5087172-D652-4FAD-921C-D397193C2E4D}"/>
              </a:ext>
            </a:extLst>
          </p:cNvPr>
          <p:cNvSpPr/>
          <p:nvPr/>
        </p:nvSpPr>
        <p:spPr>
          <a:xfrm>
            <a:off x="4863233" y="4758071"/>
            <a:ext cx="720080" cy="77431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962246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up)">
                                      <p:cBhvr>
                                        <p:cTn id="7" dur="500"/>
                                        <p:tgtEl>
                                          <p:spTgt spid="7">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up)">
                                      <p:cBhvr>
                                        <p:cTn id="11" dur="500"/>
                                        <p:tgtEl>
                                          <p:spTgt spid="7">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up)">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wipe(up)">
                                      <p:cBhvr>
                                        <p:cTn id="25" dur="500"/>
                                        <p:tgtEl>
                                          <p:spTgt spid="7">
                                            <p:txEl>
                                              <p:pRg st="3" end="3"/>
                                            </p:txEl>
                                          </p:spTgt>
                                        </p:tgtEl>
                                      </p:cBhvr>
                                    </p:animEffect>
                                  </p:childTnLst>
                                </p:cTn>
                              </p:par>
                            </p:childTnLst>
                          </p:cTn>
                        </p:par>
                        <p:par>
                          <p:cTn id="26" fill="hold">
                            <p:stCondLst>
                              <p:cond delay="500"/>
                            </p:stCondLst>
                            <p:childTnLst>
                              <p:par>
                                <p:cTn id="27" presetID="14" presetClass="entr" presetSubtype="1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par>
                          <p:cTn id="30" fill="hold">
                            <p:stCondLst>
                              <p:cond delay="1000"/>
                            </p:stCondLst>
                            <p:childTnLst>
                              <p:par>
                                <p:cTn id="31" presetID="5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传感器网络安全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8" y="1002512"/>
            <a:ext cx="4365188"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广播认证协议𝜇</a:t>
            </a:r>
            <a:r>
              <a:rPr lang="en-US" altLang="zh-CN" sz="2800" dirty="0">
                <a:solidFill>
                  <a:srgbClr val="0070C0"/>
                </a:solidFill>
              </a:rPr>
              <a:t>TESLA</a:t>
            </a:r>
            <a:endParaRPr lang="zh-CN" altLang="en-US" sz="2800" dirty="0">
              <a:solidFill>
                <a:srgbClr val="0070C0"/>
              </a:solidFill>
            </a:endParaRPr>
          </a:p>
        </p:txBody>
      </p:sp>
      <p:sp>
        <p:nvSpPr>
          <p:cNvPr id="7" name="内容占位符 5">
            <a:extLst>
              <a:ext uri="{FF2B5EF4-FFF2-40B4-BE49-F238E27FC236}">
                <a16:creationId xmlns:a16="http://schemas.microsoft.com/office/drawing/2014/main" xmlns="" id="{ABD66394-C2FF-4FC8-954A-9FC8C8C6967A}"/>
              </a:ext>
            </a:extLst>
          </p:cNvPr>
          <p:cNvSpPr txBox="1">
            <a:spLocks/>
          </p:cNvSpPr>
          <p:nvPr/>
        </p:nvSpPr>
        <p:spPr>
          <a:xfrm>
            <a:off x="323527" y="1608249"/>
            <a:ext cx="8697809" cy="5177299"/>
          </a:xfrm>
          <a:prstGeom prst="rect">
            <a:avLst/>
          </a:prstGeom>
          <a:ln>
            <a:solidFill>
              <a:schemeClr val="accent4">
                <a:lumMod val="7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zh-CN" altLang="en-US" sz="2400" b="1" dirty="0"/>
              <a:t>特点</a:t>
            </a:r>
            <a:r>
              <a:rPr lang="zh-CN" altLang="en-US" sz="2400" dirty="0"/>
              <a:t>：</a:t>
            </a:r>
            <a:endParaRPr lang="en-US" altLang="zh-CN" sz="2400" dirty="0"/>
          </a:p>
          <a:p>
            <a:pPr algn="just">
              <a:lnSpc>
                <a:spcPct val="150000"/>
              </a:lnSpc>
            </a:pPr>
            <a:r>
              <a:rPr lang="zh-CN" altLang="en-US" sz="2400" dirty="0"/>
              <a:t>广播认证</a:t>
            </a:r>
          </a:p>
          <a:p>
            <a:pPr algn="just">
              <a:lnSpc>
                <a:spcPct val="150000"/>
              </a:lnSpc>
            </a:pPr>
            <a:r>
              <a:rPr lang="zh-CN" altLang="en-US" sz="2400" dirty="0"/>
              <a:t>全网共享密钥生成算法，而非密钥池</a:t>
            </a:r>
          </a:p>
          <a:p>
            <a:pPr algn="just">
              <a:lnSpc>
                <a:spcPct val="150000"/>
              </a:lnSpc>
            </a:pPr>
            <a:r>
              <a:rPr lang="zh-CN" altLang="en-US" sz="2400" dirty="0"/>
              <a:t>密钥生成算法具有单向性</a:t>
            </a:r>
            <a:endParaRPr lang="en-US" altLang="zh-CN" sz="2400" dirty="0"/>
          </a:p>
          <a:p>
            <a:pPr algn="just">
              <a:lnSpc>
                <a:spcPct val="150000"/>
              </a:lnSpc>
            </a:pPr>
            <a:r>
              <a:rPr lang="zh-CN" altLang="en-US" sz="2400" dirty="0"/>
              <a:t>容忍密钥丢失</a:t>
            </a:r>
            <a:endParaRPr lang="tr-TR" altLang="zh-CN" sz="2400" dirty="0"/>
          </a:p>
        </p:txBody>
      </p:sp>
      <p:sp>
        <p:nvSpPr>
          <p:cNvPr id="10" name="椭圆 9">
            <a:extLst>
              <a:ext uri="{FF2B5EF4-FFF2-40B4-BE49-F238E27FC236}">
                <a16:creationId xmlns:a16="http://schemas.microsoft.com/office/drawing/2014/main" xmlns="" id="{DACF8C34-CC4B-49A0-80E7-D178FF0D3F5F}"/>
              </a:ext>
            </a:extLst>
          </p:cNvPr>
          <p:cNvSpPr/>
          <p:nvPr/>
        </p:nvSpPr>
        <p:spPr>
          <a:xfrm>
            <a:off x="5076471" y="5640369"/>
            <a:ext cx="720080" cy="6365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a:extLst>
              <a:ext uri="{FF2B5EF4-FFF2-40B4-BE49-F238E27FC236}">
                <a16:creationId xmlns:a16="http://schemas.microsoft.com/office/drawing/2014/main" xmlns="" id="{3023634A-BEEC-48DA-8604-A8AB5D664158}"/>
              </a:ext>
            </a:extLst>
          </p:cNvPr>
          <p:cNvGraphicFramePr>
            <a:graphicFrameLocks noChangeAspect="1"/>
          </p:cNvGraphicFramePr>
          <p:nvPr>
            <p:extLst/>
          </p:nvPr>
        </p:nvGraphicFramePr>
        <p:xfrm>
          <a:off x="4687211" y="4728007"/>
          <a:ext cx="1498600" cy="533400"/>
        </p:xfrm>
        <a:graphic>
          <a:graphicData uri="http://schemas.openxmlformats.org/presentationml/2006/ole">
            <mc:AlternateContent xmlns:mc="http://schemas.openxmlformats.org/markup-compatibility/2006">
              <mc:Choice xmlns:v="urn:schemas-microsoft-com:vml" Requires="v">
                <p:oleObj spid="_x0000_s2176" name="Equation" r:id="rId3" imgW="1498320" imgH="533160" progId="Equation.DSMT4">
                  <p:embed/>
                </p:oleObj>
              </mc:Choice>
              <mc:Fallback>
                <p:oleObj name="Equation" r:id="rId3" imgW="1498320" imgH="533160" progId="Equation.DSMT4">
                  <p:embed/>
                  <p:pic>
                    <p:nvPicPr>
                      <p:cNvPr id="0" name=""/>
                      <p:cNvPicPr/>
                      <p:nvPr/>
                    </p:nvPicPr>
                    <p:blipFill>
                      <a:blip r:embed="rId4"/>
                      <a:stretch>
                        <a:fillRect/>
                      </a:stretch>
                    </p:blipFill>
                    <p:spPr>
                      <a:xfrm>
                        <a:off x="4687211" y="4728007"/>
                        <a:ext cx="1498600" cy="533400"/>
                      </a:xfrm>
                      <a:prstGeom prst="rect">
                        <a:avLst/>
                      </a:prstGeom>
                    </p:spPr>
                  </p:pic>
                </p:oleObj>
              </mc:Fallback>
            </mc:AlternateContent>
          </a:graphicData>
        </a:graphic>
      </p:graphicFrame>
      <p:cxnSp>
        <p:nvCxnSpPr>
          <p:cNvPr id="12" name="直接连接符 11">
            <a:extLst>
              <a:ext uri="{FF2B5EF4-FFF2-40B4-BE49-F238E27FC236}">
                <a16:creationId xmlns:a16="http://schemas.microsoft.com/office/drawing/2014/main" xmlns="" id="{8B50F771-2DA2-46A4-AD92-3DFFB734E133}"/>
              </a:ext>
            </a:extLst>
          </p:cNvPr>
          <p:cNvCxnSpPr/>
          <p:nvPr/>
        </p:nvCxnSpPr>
        <p:spPr>
          <a:xfrm flipV="1">
            <a:off x="7514478" y="5249751"/>
            <a:ext cx="0" cy="34937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75C72A6E-6EC8-4DFD-8328-7B25BAF2FBB2}"/>
              </a:ext>
            </a:extLst>
          </p:cNvPr>
          <p:cNvCxnSpPr/>
          <p:nvPr/>
        </p:nvCxnSpPr>
        <p:spPr>
          <a:xfrm flipH="1">
            <a:off x="2833958" y="5249751"/>
            <a:ext cx="468052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AAA5A524-C7E0-4D4A-8D53-20615B017141}"/>
              </a:ext>
            </a:extLst>
          </p:cNvPr>
          <p:cNvCxnSpPr/>
          <p:nvPr/>
        </p:nvCxnSpPr>
        <p:spPr>
          <a:xfrm>
            <a:off x="2833958" y="5249751"/>
            <a:ext cx="0" cy="34937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对象 18">
            <a:extLst>
              <a:ext uri="{FF2B5EF4-FFF2-40B4-BE49-F238E27FC236}">
                <a16:creationId xmlns:a16="http://schemas.microsoft.com/office/drawing/2014/main" xmlns="" id="{F0F3F237-3E82-4A1C-945A-2F031FD2D12D}"/>
              </a:ext>
            </a:extLst>
          </p:cNvPr>
          <p:cNvGraphicFramePr>
            <a:graphicFrameLocks noChangeAspect="1"/>
          </p:cNvGraphicFramePr>
          <p:nvPr>
            <p:extLst/>
          </p:nvPr>
        </p:nvGraphicFramePr>
        <p:xfrm>
          <a:off x="6054028" y="5973031"/>
          <a:ext cx="1333500" cy="482600"/>
        </p:xfrm>
        <a:graphic>
          <a:graphicData uri="http://schemas.openxmlformats.org/presentationml/2006/ole">
            <mc:AlternateContent xmlns:mc="http://schemas.openxmlformats.org/markup-compatibility/2006">
              <mc:Choice xmlns:v="urn:schemas-microsoft-com:vml" Requires="v">
                <p:oleObj spid="_x0000_s2177" name="Equation" r:id="rId5" imgW="1333440" imgH="482400" progId="Equation.DSMT4">
                  <p:embed/>
                </p:oleObj>
              </mc:Choice>
              <mc:Fallback>
                <p:oleObj name="Equation" r:id="rId5" imgW="1333440" imgH="482400" progId="Equation.DSMT4">
                  <p:embed/>
                  <p:pic>
                    <p:nvPicPr>
                      <p:cNvPr id="0" name=""/>
                      <p:cNvPicPr/>
                      <p:nvPr/>
                    </p:nvPicPr>
                    <p:blipFill>
                      <a:blip r:embed="rId6"/>
                      <a:stretch>
                        <a:fillRect/>
                      </a:stretch>
                    </p:blipFill>
                    <p:spPr>
                      <a:xfrm>
                        <a:off x="6054028" y="5973031"/>
                        <a:ext cx="1333500" cy="4826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xmlns="" id="{E4E21BC0-04B3-4BC0-990F-8CF128063FCE}"/>
              </a:ext>
            </a:extLst>
          </p:cNvPr>
          <p:cNvGraphicFramePr>
            <a:graphicFrameLocks noChangeAspect="1"/>
          </p:cNvGraphicFramePr>
          <p:nvPr>
            <p:extLst/>
          </p:nvPr>
        </p:nvGraphicFramePr>
        <p:xfrm>
          <a:off x="3510231" y="5938040"/>
          <a:ext cx="1104900" cy="482600"/>
        </p:xfrm>
        <a:graphic>
          <a:graphicData uri="http://schemas.openxmlformats.org/presentationml/2006/ole">
            <mc:AlternateContent xmlns:mc="http://schemas.openxmlformats.org/markup-compatibility/2006">
              <mc:Choice xmlns:v="urn:schemas-microsoft-com:vml" Requires="v">
                <p:oleObj spid="_x0000_s2178" name="Equation" r:id="rId7" imgW="1104840" imgH="482400" progId="Equation.DSMT4">
                  <p:embed/>
                </p:oleObj>
              </mc:Choice>
              <mc:Fallback>
                <p:oleObj name="Equation" r:id="rId7" imgW="1104840" imgH="482400" progId="Equation.DSMT4">
                  <p:embed/>
                  <p:pic>
                    <p:nvPicPr>
                      <p:cNvPr id="0" name=""/>
                      <p:cNvPicPr/>
                      <p:nvPr/>
                    </p:nvPicPr>
                    <p:blipFill>
                      <a:blip r:embed="rId8"/>
                      <a:stretch>
                        <a:fillRect/>
                      </a:stretch>
                    </p:blipFill>
                    <p:spPr>
                      <a:xfrm>
                        <a:off x="3510231" y="5938040"/>
                        <a:ext cx="1104900" cy="4826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xmlns="" id="{08ECAAEC-1A6A-4021-9F32-B037C7331C5A}"/>
              </a:ext>
            </a:extLst>
          </p:cNvPr>
          <p:cNvGraphicFramePr>
            <a:graphicFrameLocks noChangeAspect="1"/>
          </p:cNvGraphicFramePr>
          <p:nvPr>
            <p:extLst/>
          </p:nvPr>
        </p:nvGraphicFramePr>
        <p:xfrm>
          <a:off x="7327505" y="5648549"/>
          <a:ext cx="635000" cy="482600"/>
        </p:xfrm>
        <a:graphic>
          <a:graphicData uri="http://schemas.openxmlformats.org/presentationml/2006/ole">
            <mc:AlternateContent xmlns:mc="http://schemas.openxmlformats.org/markup-compatibility/2006">
              <mc:Choice xmlns:v="urn:schemas-microsoft-com:vml" Requires="v">
                <p:oleObj spid="_x0000_s2179" name="Equation" r:id="rId9" imgW="634680" imgH="482400" progId="Equation.DSMT4">
                  <p:embed/>
                </p:oleObj>
              </mc:Choice>
              <mc:Fallback>
                <p:oleObj name="Equation" r:id="rId9" imgW="634680" imgH="482400" progId="Equation.DSMT4">
                  <p:embed/>
                  <p:pic>
                    <p:nvPicPr>
                      <p:cNvPr id="0" name=""/>
                      <p:cNvPicPr/>
                      <p:nvPr/>
                    </p:nvPicPr>
                    <p:blipFill>
                      <a:blip r:embed="rId10"/>
                      <a:stretch>
                        <a:fillRect/>
                      </a:stretch>
                    </p:blipFill>
                    <p:spPr>
                      <a:xfrm>
                        <a:off x="7327505" y="5648549"/>
                        <a:ext cx="635000" cy="4826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xmlns="" id="{03CF6FFA-DFF7-4D9D-8369-5B54D0A158D3}"/>
              </a:ext>
            </a:extLst>
          </p:cNvPr>
          <p:cNvGraphicFramePr>
            <a:graphicFrameLocks noChangeAspect="1"/>
          </p:cNvGraphicFramePr>
          <p:nvPr>
            <p:extLst/>
          </p:nvPr>
        </p:nvGraphicFramePr>
        <p:xfrm>
          <a:off x="5258691" y="5717444"/>
          <a:ext cx="406400" cy="482600"/>
        </p:xfrm>
        <a:graphic>
          <a:graphicData uri="http://schemas.openxmlformats.org/presentationml/2006/ole">
            <mc:AlternateContent xmlns:mc="http://schemas.openxmlformats.org/markup-compatibility/2006">
              <mc:Choice xmlns:v="urn:schemas-microsoft-com:vml" Requires="v">
                <p:oleObj spid="_x0000_s2180" name="Equation" r:id="rId11" imgW="406080" imgH="482400" progId="Equation.DSMT4">
                  <p:embed/>
                </p:oleObj>
              </mc:Choice>
              <mc:Fallback>
                <p:oleObj name="Equation" r:id="rId11" imgW="406080" imgH="482400" progId="Equation.DSMT4">
                  <p:embed/>
                  <p:pic>
                    <p:nvPicPr>
                      <p:cNvPr id="0" name=""/>
                      <p:cNvPicPr/>
                      <p:nvPr/>
                    </p:nvPicPr>
                    <p:blipFill>
                      <a:blip r:embed="rId12"/>
                      <a:stretch>
                        <a:fillRect/>
                      </a:stretch>
                    </p:blipFill>
                    <p:spPr>
                      <a:xfrm>
                        <a:off x="5258691" y="5717444"/>
                        <a:ext cx="406400" cy="4826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xmlns="" id="{71ED1748-4D47-4F39-96DB-590D16BE59D0}"/>
              </a:ext>
            </a:extLst>
          </p:cNvPr>
          <p:cNvGraphicFramePr>
            <a:graphicFrameLocks noChangeAspect="1"/>
          </p:cNvGraphicFramePr>
          <p:nvPr>
            <p:extLst/>
          </p:nvPr>
        </p:nvGraphicFramePr>
        <p:xfrm>
          <a:off x="2540891" y="5641244"/>
          <a:ext cx="635000" cy="482600"/>
        </p:xfrm>
        <a:graphic>
          <a:graphicData uri="http://schemas.openxmlformats.org/presentationml/2006/ole">
            <mc:AlternateContent xmlns:mc="http://schemas.openxmlformats.org/markup-compatibility/2006">
              <mc:Choice xmlns:v="urn:schemas-microsoft-com:vml" Requires="v">
                <p:oleObj spid="_x0000_s2181" name="Equation" r:id="rId13" imgW="634680" imgH="482400" progId="Equation.DSMT4">
                  <p:embed/>
                </p:oleObj>
              </mc:Choice>
              <mc:Fallback>
                <p:oleObj name="Equation" r:id="rId13" imgW="634680" imgH="482400" progId="Equation.DSMT4">
                  <p:embed/>
                  <p:pic>
                    <p:nvPicPr>
                      <p:cNvPr id="0" name=""/>
                      <p:cNvPicPr/>
                      <p:nvPr/>
                    </p:nvPicPr>
                    <p:blipFill>
                      <a:blip r:embed="rId14"/>
                      <a:stretch>
                        <a:fillRect/>
                      </a:stretch>
                    </p:blipFill>
                    <p:spPr>
                      <a:xfrm>
                        <a:off x="2540891" y="5641244"/>
                        <a:ext cx="635000" cy="482600"/>
                      </a:xfrm>
                      <a:prstGeom prst="rect">
                        <a:avLst/>
                      </a:prstGeom>
                    </p:spPr>
                  </p:pic>
                </p:oleObj>
              </mc:Fallback>
            </mc:AlternateContent>
          </a:graphicData>
        </a:graphic>
      </p:graphicFrame>
      <p:cxnSp>
        <p:nvCxnSpPr>
          <p:cNvPr id="24" name="直接箭头连接符 23">
            <a:extLst>
              <a:ext uri="{FF2B5EF4-FFF2-40B4-BE49-F238E27FC236}">
                <a16:creationId xmlns:a16="http://schemas.microsoft.com/office/drawing/2014/main" xmlns="" id="{29B81584-3664-48E5-B458-2134C2B72A22}"/>
              </a:ext>
            </a:extLst>
          </p:cNvPr>
          <p:cNvCxnSpPr/>
          <p:nvPr/>
        </p:nvCxnSpPr>
        <p:spPr>
          <a:xfrm flipH="1">
            <a:off x="3327076" y="5897823"/>
            <a:ext cx="1517885"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6C5870D4-047F-42D8-B39D-EB3576537D3B}"/>
              </a:ext>
            </a:extLst>
          </p:cNvPr>
          <p:cNvCxnSpPr/>
          <p:nvPr/>
        </p:nvCxnSpPr>
        <p:spPr>
          <a:xfrm flipH="1">
            <a:off x="5930302" y="5896695"/>
            <a:ext cx="1368152" cy="606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408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wipe(up)">
                                      <p:cBhvr>
                                        <p:cTn id="7" dur="500"/>
                                        <p:tgtEl>
                                          <p:spTgt spid="7">
                                            <p:txEl>
                                              <p:pRg st="4" end="4"/>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1500"/>
                            </p:stCondLst>
                            <p:childTnLst>
                              <p:par>
                                <p:cTn id="21" presetID="21"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500"/>
                            </p:stCondLst>
                            <p:childTnLst>
                              <p:par>
                                <p:cTn id="40" presetID="22" presetClass="entr" presetSubtype="1"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2000"/>
                            </p:stCondLst>
                            <p:childTnLst>
                              <p:par>
                                <p:cTn id="44" presetID="53" presetClass="entr" presetSubtype="16"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right)">
                                      <p:cBhvr>
                                        <p:cTn id="53" dur="500"/>
                                        <p:tgtEl>
                                          <p:spTgt spid="25"/>
                                        </p:tgtEl>
                                      </p:cBhvr>
                                    </p:animEffect>
                                  </p:childTnLst>
                                </p:cTn>
                              </p:par>
                              <p:par>
                                <p:cTn id="54" presetID="22" presetClass="entr" presetSubtype="2"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right)">
                                      <p:cBhvr>
                                        <p:cTn id="61" dur="500"/>
                                        <p:tgtEl>
                                          <p:spTgt spid="24"/>
                                        </p:tgtEl>
                                      </p:cBhvr>
                                    </p:animEffect>
                                  </p:childTnLst>
                                </p:cTn>
                              </p:par>
                              <p:par>
                                <p:cTn id="62" presetID="22" presetClass="entr" presetSubtype="2"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right)">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感知层安全概述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3345788" cy="523220"/>
          </a:xfrm>
          <a:prstGeom prst="rect">
            <a:avLst/>
          </a:prstGeom>
        </p:spPr>
        <p:txBody>
          <a:bodyPr wrap="non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感知层的安全威胁</a:t>
            </a:r>
          </a:p>
        </p:txBody>
      </p:sp>
      <p:sp>
        <p:nvSpPr>
          <p:cNvPr id="9" name="内容占位符 2">
            <a:extLst>
              <a:ext uri="{FF2B5EF4-FFF2-40B4-BE49-F238E27FC236}">
                <a16:creationId xmlns:a16="http://schemas.microsoft.com/office/drawing/2014/main" xmlns="" id="{C3269124-0DE3-4A7D-9337-9C3C4769A380}"/>
              </a:ext>
            </a:extLst>
          </p:cNvPr>
          <p:cNvSpPr>
            <a:spLocks noGrp="1"/>
          </p:cNvSpPr>
          <p:nvPr>
            <p:ph idx="1"/>
          </p:nvPr>
        </p:nvSpPr>
        <p:spPr>
          <a:xfrm>
            <a:off x="1998507" y="1725545"/>
            <a:ext cx="4536105" cy="4247221"/>
          </a:xfrm>
        </p:spPr>
        <p:txBody>
          <a:bodyPr vert="horz" wrap="square" lIns="91440" tIns="45720" rIns="91440" bIns="45720" anchor="t">
            <a:normAutofit/>
          </a:bodyPr>
          <a:lstStyle/>
          <a:p>
            <a:pPr marL="0" indent="0">
              <a:lnSpc>
                <a:spcPct val="200000"/>
              </a:lnSpc>
              <a:buNone/>
            </a:pPr>
            <a:r>
              <a:rPr lang="zh-CN" altLang="en-US" dirty="0"/>
              <a:t>（</a:t>
            </a:r>
            <a:r>
              <a:rPr lang="en-US" altLang="zh-CN" dirty="0"/>
              <a:t>1</a:t>
            </a:r>
            <a:r>
              <a:rPr lang="zh-CN" altLang="en-US" dirty="0"/>
              <a:t>）末端节点安全威胁</a:t>
            </a:r>
            <a:endParaRPr lang="en-US" altLang="zh-CN" dirty="0"/>
          </a:p>
          <a:p>
            <a:pPr marL="0" indent="0">
              <a:lnSpc>
                <a:spcPct val="200000"/>
              </a:lnSpc>
              <a:buNone/>
            </a:pPr>
            <a:r>
              <a:rPr lang="zh-CN" altLang="en-US" dirty="0"/>
              <a:t>（</a:t>
            </a:r>
            <a:r>
              <a:rPr lang="en-US" altLang="zh-CN" dirty="0"/>
              <a:t>2</a:t>
            </a:r>
            <a:r>
              <a:rPr lang="zh-CN" altLang="en-US" dirty="0"/>
              <a:t>）传输威胁</a:t>
            </a:r>
            <a:endParaRPr lang="en-US" altLang="zh-CN" dirty="0"/>
          </a:p>
          <a:p>
            <a:pPr marL="0" indent="0">
              <a:lnSpc>
                <a:spcPct val="200000"/>
              </a:lnSpc>
              <a:buNone/>
            </a:pPr>
            <a:r>
              <a:rPr lang="zh-CN" altLang="en-US" dirty="0"/>
              <a:t>（</a:t>
            </a:r>
            <a:r>
              <a:rPr lang="en-US" altLang="zh-CN" dirty="0"/>
              <a:t>3</a:t>
            </a:r>
            <a:r>
              <a:rPr lang="zh-CN" altLang="en-US" dirty="0"/>
              <a:t>）拒绝服务</a:t>
            </a:r>
            <a:endParaRPr lang="en-US" altLang="zh-CN" dirty="0"/>
          </a:p>
          <a:p>
            <a:pPr marL="0" indent="0">
              <a:lnSpc>
                <a:spcPct val="200000"/>
              </a:lnSpc>
              <a:buNone/>
            </a:pPr>
            <a:r>
              <a:rPr lang="zh-CN" altLang="en-US" dirty="0"/>
              <a:t>（</a:t>
            </a:r>
            <a:r>
              <a:rPr lang="en-US" altLang="zh-CN" dirty="0"/>
              <a:t>4</a:t>
            </a:r>
            <a:r>
              <a:rPr lang="zh-CN" altLang="en-US" dirty="0"/>
              <a:t>）路由攻击</a:t>
            </a:r>
          </a:p>
        </p:txBody>
      </p:sp>
    </p:spTree>
    <p:extLst>
      <p:ext uri="{BB962C8B-B14F-4D97-AF65-F5344CB8AC3E}">
        <p14:creationId xmlns:p14="http://schemas.microsoft.com/office/powerpoint/2010/main" val="7716571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additive="base">
                                        <p:cTn id="2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5A4E95D2-E393-4493-90FF-0551248C459F}"/>
              </a:ext>
            </a:extLst>
          </p:cNvPr>
          <p:cNvPicPr>
            <a:picLocks noChangeAspect="1"/>
          </p:cNvPicPr>
          <p:nvPr/>
        </p:nvPicPr>
        <p:blipFill rotWithShape="1">
          <a:blip r:embed="rId2"/>
          <a:srcRect b="12978"/>
          <a:stretch/>
        </p:blipFill>
        <p:spPr>
          <a:xfrm>
            <a:off x="-1" y="1101407"/>
            <a:ext cx="7850459" cy="5009461"/>
          </a:xfrm>
          <a:prstGeom prst="rect">
            <a:avLst/>
          </a:prstGeom>
        </p:spPr>
      </p:pic>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zh-CN" altLang="en-US" sz="2800" dirty="0">
                <a:solidFill>
                  <a:srgbClr val="0070C0"/>
                </a:solidFill>
              </a:rPr>
              <a:t>什么是</a:t>
            </a:r>
            <a:r>
              <a:rPr lang="en-US" altLang="zh-CN" sz="2800" dirty="0">
                <a:solidFill>
                  <a:srgbClr val="0070C0"/>
                </a:solidFill>
              </a:rPr>
              <a:t>RFID</a:t>
            </a:r>
            <a:r>
              <a:rPr lang="zh-CN" altLang="en-US" sz="2800" dirty="0">
                <a:solidFill>
                  <a:srgbClr val="0070C0"/>
                </a:solidFill>
              </a:rPr>
              <a:t>？</a:t>
            </a:r>
          </a:p>
        </p:txBody>
      </p:sp>
      <p:sp>
        <p:nvSpPr>
          <p:cNvPr id="7" name="内容占位符 2">
            <a:extLst>
              <a:ext uri="{FF2B5EF4-FFF2-40B4-BE49-F238E27FC236}">
                <a16:creationId xmlns:a16="http://schemas.microsoft.com/office/drawing/2014/main" xmlns="" id="{DA57F72D-5333-40FD-82F2-D02E64A71B40}"/>
              </a:ext>
            </a:extLst>
          </p:cNvPr>
          <p:cNvSpPr>
            <a:spLocks noGrp="1"/>
          </p:cNvSpPr>
          <p:nvPr>
            <p:ph idx="1"/>
          </p:nvPr>
        </p:nvSpPr>
        <p:spPr>
          <a:xfrm>
            <a:off x="3612995" y="3581114"/>
            <a:ext cx="5059966" cy="2752780"/>
          </a:xfrm>
        </p:spPr>
        <p:txBody>
          <a:bodyPr vert="horz" wrap="square" lIns="91440" tIns="45720" rIns="91440" bIns="45720" numCol="1" anchor="t" anchorCtr="0" compatLnSpc="1">
            <a:normAutofit/>
          </a:bodyPr>
          <a:lstStyle/>
          <a:p>
            <a:pPr algn="just"/>
            <a:r>
              <a:rPr lang="en-US" sz="2400" dirty="0">
                <a:latin typeface="华文楷体" panose="02010600040101010101" pitchFamily="2" charset="-122"/>
                <a:ea typeface="华文楷体" panose="02010600040101010101" pitchFamily="2" charset="-122"/>
              </a:rPr>
              <a:t>RFID</a:t>
            </a:r>
          </a:p>
          <a:p>
            <a:pPr marL="0" indent="357188" algn="just">
              <a:buNone/>
            </a:pPr>
            <a:r>
              <a:rPr lang="en-US" sz="2400" dirty="0">
                <a:latin typeface="华文楷体" panose="02010600040101010101" pitchFamily="2" charset="-122"/>
                <a:ea typeface="华文楷体" panose="02010600040101010101" pitchFamily="2" charset="-122"/>
                <a:cs typeface="Times New Roman" panose="02020603050405020304" pitchFamily="18" charset="0"/>
              </a:rPr>
              <a:t>  </a:t>
            </a:r>
            <a:r>
              <a:rPr lang="en-US" sz="2400" dirty="0" err="1">
                <a:latin typeface="华文楷体" panose="02010600040101010101" pitchFamily="2" charset="-122"/>
                <a:ea typeface="华文楷体" panose="02010600040101010101" pitchFamily="2" charset="-122"/>
                <a:cs typeface="Times New Roman" panose="02020603050405020304" pitchFamily="18" charset="0"/>
              </a:rPr>
              <a:t>射频识别，RFID（Radio</a:t>
            </a:r>
            <a:r>
              <a:rPr lang="en-US" sz="2400" dirty="0">
                <a:latin typeface="华文楷体" panose="02010600040101010101" pitchFamily="2" charset="-122"/>
                <a:ea typeface="华文楷体" panose="02010600040101010101" pitchFamily="2" charset="-122"/>
                <a:cs typeface="Times New Roman" panose="02020603050405020304" pitchFamily="18" charset="0"/>
              </a:rPr>
              <a:t> Frequency Identification）技术，又称</a:t>
            </a:r>
            <a:r>
              <a:rPr 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无线</a:t>
            </a:r>
            <a:r>
              <a:rPr lang="en-US" sz="2400" dirty="0">
                <a:latin typeface="华文楷体" panose="02010600040101010101" pitchFamily="2" charset="-122"/>
                <a:ea typeface="华文楷体" panose="02010600040101010101" pitchFamily="2" charset="-122"/>
                <a:cs typeface="Times New Roman" panose="02020603050405020304" pitchFamily="18" charset="0"/>
              </a:rPr>
              <a:t>射频识别，是一种通信技术，可通过无线电讯号识别特定目标并读写相关数据，而</a:t>
            </a:r>
            <a:r>
              <a:rPr 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无需</a:t>
            </a:r>
            <a:r>
              <a:rPr lang="en-US" sz="2400" dirty="0">
                <a:latin typeface="华文楷体" panose="02010600040101010101" pitchFamily="2" charset="-122"/>
                <a:ea typeface="华文楷体" panose="02010600040101010101" pitchFamily="2" charset="-122"/>
                <a:cs typeface="Times New Roman" panose="02020603050405020304" pitchFamily="18" charset="0"/>
              </a:rPr>
              <a:t>识别系统与特定目标之间建立</a:t>
            </a:r>
            <a:r>
              <a:rPr 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机械或光学接触</a:t>
            </a:r>
            <a:r>
              <a:rPr lang="en-US" sz="24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dirty="0">
              <a:latin typeface="华文楷体" panose="02010600040101010101" pitchFamily="2" charset="-122"/>
              <a:ea typeface="华文楷体" panose="02010600040101010101" pitchFamily="2" charset="-122"/>
            </a:endParaRPr>
          </a:p>
          <a:p>
            <a:pPr algn="just"/>
            <a:endParaRPr lang="en-US" altLang="zh-CN" sz="2400" dirty="0">
              <a:latin typeface="华文楷体" panose="02010600040101010101" pitchFamily="2" charset="-122"/>
              <a:ea typeface="华文楷体" panose="02010600040101010101" pitchFamily="2" charset="-122"/>
            </a:endParaRPr>
          </a:p>
        </p:txBody>
      </p:sp>
      <p:sp>
        <p:nvSpPr>
          <p:cNvPr id="8" name="TextBox 38">
            <a:extLst>
              <a:ext uri="{FF2B5EF4-FFF2-40B4-BE49-F238E27FC236}">
                <a16:creationId xmlns:a16="http://schemas.microsoft.com/office/drawing/2014/main" xmlns="" id="{CC9AB008-C55F-4F13-88D7-F78B736AA992}"/>
              </a:ext>
            </a:extLst>
          </p:cNvPr>
          <p:cNvSpPr txBox="1">
            <a:spLocks/>
          </p:cNvSpPr>
          <p:nvPr/>
        </p:nvSpPr>
        <p:spPr bwMode="auto">
          <a:xfrm>
            <a:off x="4441429" y="965355"/>
            <a:ext cx="2982040"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3200" dirty="0">
                <a:solidFill>
                  <a:srgbClr val="FF0000"/>
                </a:solidFill>
                <a:latin typeface="华文楷体" panose="02010600040101010101" pitchFamily="2" charset="-122"/>
                <a:ea typeface="华文楷体" panose="02010600040101010101" pitchFamily="2" charset="-122"/>
              </a:rPr>
              <a:t>无需人工干预</a:t>
            </a:r>
            <a:endParaRPr lang="en-US" altLang="zh-CN" sz="32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33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6*min(max(#ppt_w*#ppt_h,.3),1)-7.4)/-.7*#ppt_w"/>
                                          </p:val>
                                        </p:tav>
                                        <p:tav tm="100000">
                                          <p:val>
                                            <p:strVal val="#ppt_w"/>
                                          </p:val>
                                        </p:tav>
                                      </p:tavLst>
                                    </p:anim>
                                    <p:anim calcmode="lin" valueType="num">
                                      <p:cBhvr>
                                        <p:cTn id="19" dur="500" fill="hold"/>
                                        <p:tgtEl>
                                          <p:spTgt spid="8"/>
                                        </p:tgtEl>
                                        <p:attrNameLst>
                                          <p:attrName>ppt_h</p:attrName>
                                        </p:attrNameLst>
                                      </p:cBhvr>
                                      <p:tavLst>
                                        <p:tav tm="0">
                                          <p:val>
                                            <p:strVal val="(6*min(max(#ppt_w*#ppt_h,.3),1)-7.4)/-.7*#ppt_h"/>
                                          </p:val>
                                        </p:tav>
                                        <p:tav tm="100000">
                                          <p:val>
                                            <p:strVal val="#ppt_h"/>
                                          </p:val>
                                        </p:tav>
                                      </p:tavLst>
                                    </p:anim>
                                    <p:anim calcmode="lin" valueType="num">
                                      <p:cBhvr>
                                        <p:cTn id="20" dur="500" fill="hold"/>
                                        <p:tgtEl>
                                          <p:spTgt spid="8"/>
                                        </p:tgtEl>
                                        <p:attrNameLst>
                                          <p:attrName>ppt_x</p:attrName>
                                        </p:attrNameLst>
                                      </p:cBhvr>
                                      <p:tavLst>
                                        <p:tav tm="0">
                                          <p:val>
                                            <p:fltVal val="0.5"/>
                                          </p:val>
                                        </p:tav>
                                        <p:tav tm="100000">
                                          <p:val>
                                            <p:strVal val="#ppt_x"/>
                                          </p:val>
                                        </p:tav>
                                      </p:tavLst>
                                    </p:anim>
                                    <p:anim calcmode="lin" valueType="num">
                                      <p:cBhvr>
                                        <p:cTn id="21" dur="500" fill="hold"/>
                                        <p:tgtEl>
                                          <p:spTgt spid="8"/>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的应用</a:t>
            </a:r>
          </a:p>
        </p:txBody>
      </p:sp>
      <p:pic>
        <p:nvPicPr>
          <p:cNvPr id="8" name="图片 118785">
            <a:extLst>
              <a:ext uri="{FF2B5EF4-FFF2-40B4-BE49-F238E27FC236}">
                <a16:creationId xmlns:a16="http://schemas.microsoft.com/office/drawing/2014/main" xmlns="" id="{67C8D0BC-9BB4-4B85-9FED-4581BEA4F94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8745" y="1641061"/>
            <a:ext cx="39687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文本占位符 118787">
            <a:extLst>
              <a:ext uri="{FF2B5EF4-FFF2-40B4-BE49-F238E27FC236}">
                <a16:creationId xmlns:a16="http://schemas.microsoft.com/office/drawing/2014/main" xmlns="" id="{1FE6AC9F-B00B-46D6-B840-3F9F62B8D65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856645" y="1926811"/>
            <a:ext cx="3352800" cy="1870075"/>
          </a:xfrm>
          <a:ln w="12700">
            <a:solidFill>
              <a:srgbClr val="66FFFF"/>
            </a:solidFill>
            <a:miter lim="800000"/>
            <a:headEnd/>
            <a:tailEnd/>
          </a:ln>
        </p:spPr>
      </p:pic>
      <p:pic>
        <p:nvPicPr>
          <p:cNvPr id="10" name="图片 118791">
            <a:extLst>
              <a:ext uri="{FF2B5EF4-FFF2-40B4-BE49-F238E27FC236}">
                <a16:creationId xmlns:a16="http://schemas.microsoft.com/office/drawing/2014/main" xmlns="" id="{042EB838-3FEA-42F9-AE6B-913CA923DC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9508" y="4566824"/>
            <a:ext cx="3392487"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18793">
            <a:extLst>
              <a:ext uri="{FF2B5EF4-FFF2-40B4-BE49-F238E27FC236}">
                <a16:creationId xmlns:a16="http://schemas.microsoft.com/office/drawing/2014/main" xmlns="" id="{2B3DE6DD-A9C0-48D7-BF67-9464BDA8E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243" y="4793042"/>
            <a:ext cx="1944688"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8788">
            <a:extLst>
              <a:ext uri="{FF2B5EF4-FFF2-40B4-BE49-F238E27FC236}">
                <a16:creationId xmlns:a16="http://schemas.microsoft.com/office/drawing/2014/main" xmlns="" id="{AA87BE9D-E5E8-4130-A807-C2D9CC15AAFC}"/>
              </a:ext>
            </a:extLst>
          </p:cNvPr>
          <p:cNvSpPr txBox="1">
            <a:spLocks noChangeArrowheads="1"/>
          </p:cNvSpPr>
          <p:nvPr/>
        </p:nvSpPr>
        <p:spPr bwMode="auto">
          <a:xfrm>
            <a:off x="5183670" y="1525732"/>
            <a:ext cx="2698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8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buClr>
                <a:schemeClr val="tx1"/>
              </a:buClr>
              <a:buFont typeface="Wingdings" panose="05000000000000000000" pitchFamily="2" charset="2"/>
              <a:buNone/>
            </a:pPr>
            <a:r>
              <a:rPr lang="zh-CN" altLang="en-US" b="1" u="sng" dirty="0">
                <a:solidFill>
                  <a:srgbClr val="0000FF"/>
                </a:solidFill>
                <a:latin typeface="Times New Roman" panose="02020603050405020304" pitchFamily="18" charset="0"/>
              </a:rPr>
              <a:t>不停车收费系统</a:t>
            </a:r>
          </a:p>
        </p:txBody>
      </p:sp>
      <p:sp>
        <p:nvSpPr>
          <p:cNvPr id="13" name="文本框 118790">
            <a:extLst>
              <a:ext uri="{FF2B5EF4-FFF2-40B4-BE49-F238E27FC236}">
                <a16:creationId xmlns:a16="http://schemas.microsoft.com/office/drawing/2014/main" xmlns="" id="{FFBF4996-794D-48BA-B03B-6DA8D701779F}"/>
              </a:ext>
            </a:extLst>
          </p:cNvPr>
          <p:cNvSpPr txBox="1">
            <a:spLocks noChangeArrowheads="1"/>
          </p:cNvSpPr>
          <p:nvPr/>
        </p:nvSpPr>
        <p:spPr bwMode="auto">
          <a:xfrm>
            <a:off x="7690056" y="5046725"/>
            <a:ext cx="1265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158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buClr>
                <a:schemeClr val="tx1"/>
              </a:buClr>
              <a:buFont typeface="Wingdings" panose="05000000000000000000" pitchFamily="2" charset="2"/>
              <a:buNone/>
            </a:pPr>
            <a:r>
              <a:rPr lang="zh-CN" altLang="en-US" b="1" u="sng" dirty="0">
                <a:solidFill>
                  <a:srgbClr val="0000FF"/>
                </a:solidFill>
                <a:latin typeface="Times New Roman" panose="02020603050405020304" pitchFamily="18" charset="0"/>
              </a:rPr>
              <a:t>火车车号识别</a:t>
            </a:r>
          </a:p>
        </p:txBody>
      </p:sp>
      <p:sp>
        <p:nvSpPr>
          <p:cNvPr id="14" name="文本框 118792">
            <a:extLst>
              <a:ext uri="{FF2B5EF4-FFF2-40B4-BE49-F238E27FC236}">
                <a16:creationId xmlns:a16="http://schemas.microsoft.com/office/drawing/2014/main" xmlns="" id="{A574D67C-76AD-42BE-B264-D9CCCF1D4524}"/>
              </a:ext>
            </a:extLst>
          </p:cNvPr>
          <p:cNvSpPr txBox="1">
            <a:spLocks noChangeArrowheads="1"/>
          </p:cNvSpPr>
          <p:nvPr/>
        </p:nvSpPr>
        <p:spPr bwMode="auto">
          <a:xfrm>
            <a:off x="527990" y="4168361"/>
            <a:ext cx="2698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58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buClr>
                <a:schemeClr val="tx1"/>
              </a:buClr>
              <a:buFont typeface="Wingdings" panose="05000000000000000000" pitchFamily="2" charset="2"/>
              <a:buNone/>
            </a:pPr>
            <a:r>
              <a:rPr lang="zh-CN" altLang="en-US" b="1" u="sng" dirty="0">
                <a:solidFill>
                  <a:srgbClr val="0000FF"/>
                </a:solidFill>
                <a:latin typeface="Times New Roman" panose="02020603050405020304" pitchFamily="18" charset="0"/>
              </a:rPr>
              <a:t>集装箱识别</a:t>
            </a:r>
          </a:p>
        </p:txBody>
      </p:sp>
    </p:spTree>
    <p:extLst>
      <p:ext uri="{BB962C8B-B14F-4D97-AF65-F5344CB8AC3E}">
        <p14:creationId xmlns:p14="http://schemas.microsoft.com/office/powerpoint/2010/main" val="417999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6"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的应用</a:t>
            </a:r>
          </a:p>
        </p:txBody>
      </p:sp>
      <p:sp>
        <p:nvSpPr>
          <p:cNvPr id="7" name="矩形 6">
            <a:extLst>
              <a:ext uri="{FF2B5EF4-FFF2-40B4-BE49-F238E27FC236}">
                <a16:creationId xmlns:a16="http://schemas.microsoft.com/office/drawing/2014/main" xmlns="" id="{E519B52A-F742-4108-B562-F7399B4E9DE7}"/>
              </a:ext>
            </a:extLst>
          </p:cNvPr>
          <p:cNvSpPr/>
          <p:nvPr/>
        </p:nvSpPr>
        <p:spPr>
          <a:xfrm>
            <a:off x="394706" y="1913044"/>
            <a:ext cx="8492816" cy="1691104"/>
          </a:xfrm>
          <a:prstGeom prst="rect">
            <a:avLst/>
          </a:prstGeom>
        </p:spPr>
        <p:txBody>
          <a:bodyPr wrap="square">
            <a:spAutoFit/>
          </a:bodyPr>
          <a:lstStyle/>
          <a:p>
            <a:pPr marL="357188" lvl="0" indent="-357188">
              <a:lnSpc>
                <a:spcPct val="150000"/>
              </a:lnSpc>
              <a:spcBef>
                <a:spcPct val="0"/>
              </a:spcBef>
              <a:buFont typeface="Arial" panose="020B0604020202020204" pitchFamily="34" charset="0"/>
              <a:buChar char="•"/>
            </a:pPr>
            <a:r>
              <a:rPr lang="en-US" altLang="zh-CN" sz="2400" dirty="0"/>
              <a:t>NFC</a:t>
            </a:r>
            <a:r>
              <a:rPr lang="zh-CN" altLang="en-US" sz="2400" dirty="0"/>
              <a:t>，</a:t>
            </a:r>
            <a:r>
              <a:rPr lang="en-US" altLang="zh-CN" sz="2400" dirty="0"/>
              <a:t>Near Field Communication</a:t>
            </a:r>
            <a:r>
              <a:rPr lang="zh-CN" altLang="en-US" sz="2400" dirty="0"/>
              <a:t>，是</a:t>
            </a:r>
            <a:r>
              <a:rPr lang="en-US" altLang="zh-CN" sz="2400" dirty="0"/>
              <a:t>RFID</a:t>
            </a:r>
            <a:r>
              <a:rPr lang="zh-CN" altLang="en-US" sz="2400" dirty="0"/>
              <a:t>的重要应用。</a:t>
            </a:r>
            <a:endParaRPr lang="en-US" altLang="zh-CN" sz="2400" dirty="0"/>
          </a:p>
          <a:p>
            <a:pPr marL="357188" lvl="0" indent="-357188">
              <a:lnSpc>
                <a:spcPct val="150000"/>
              </a:lnSpc>
              <a:spcBef>
                <a:spcPct val="0"/>
              </a:spcBef>
              <a:buFont typeface="Arial" panose="020B0604020202020204" pitchFamily="34" charset="0"/>
              <a:buChar char="•"/>
            </a:pPr>
            <a:r>
              <a:rPr lang="zh-CN" altLang="en-US" sz="2400" dirty="0"/>
              <a:t>什么是</a:t>
            </a:r>
            <a:r>
              <a:rPr lang="en-US" altLang="zh-CN" sz="2400" dirty="0"/>
              <a:t>NFC</a:t>
            </a:r>
            <a:r>
              <a:rPr lang="zh-CN" altLang="en-US" sz="2400" dirty="0"/>
              <a:t>？</a:t>
            </a:r>
            <a:endParaRPr lang="en-US" altLang="zh-CN" sz="2400" dirty="0"/>
          </a:p>
          <a:p>
            <a:pPr marL="357188" lvl="0" indent="-357188">
              <a:lnSpc>
                <a:spcPct val="150000"/>
              </a:lnSpc>
              <a:spcBef>
                <a:spcPct val="0"/>
              </a:spcBef>
              <a:buFont typeface="Arial" panose="020B0604020202020204" pitchFamily="34" charset="0"/>
              <a:buChar char="•"/>
            </a:pPr>
            <a:r>
              <a:rPr lang="en-US" altLang="zh-CN" sz="2400" dirty="0"/>
              <a:t>NFC</a:t>
            </a:r>
            <a:r>
              <a:rPr lang="zh-CN" altLang="en-US" sz="2400" dirty="0"/>
              <a:t>是否安全？</a:t>
            </a:r>
            <a:endParaRPr lang="zh-CN" altLang="zh-CN" sz="2400" dirty="0"/>
          </a:p>
        </p:txBody>
      </p:sp>
    </p:spTree>
    <p:extLst>
      <p:ext uri="{BB962C8B-B14F-4D97-AF65-F5344CB8AC3E}">
        <p14:creationId xmlns:p14="http://schemas.microsoft.com/office/powerpoint/2010/main" val="338030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安全技术</a:t>
            </a:r>
          </a:p>
        </p:txBody>
      </p:sp>
      <p:sp>
        <p:nvSpPr>
          <p:cNvPr id="3" name="矩形 2">
            <a:extLst>
              <a:ext uri="{FF2B5EF4-FFF2-40B4-BE49-F238E27FC236}">
                <a16:creationId xmlns:a16="http://schemas.microsoft.com/office/drawing/2014/main" xmlns="" id="{5DEEF7BA-CDE0-4D2B-BC7E-D1A868C4E219}"/>
              </a:ext>
            </a:extLst>
          </p:cNvPr>
          <p:cNvSpPr/>
          <p:nvPr/>
        </p:nvSpPr>
        <p:spPr>
          <a:xfrm>
            <a:off x="1115121" y="1525732"/>
            <a:ext cx="7147933" cy="2799100"/>
          </a:xfrm>
          <a:prstGeom prst="rect">
            <a:avLst/>
          </a:prstGeom>
        </p:spPr>
        <p:txBody>
          <a:bodyPr wrap="square">
            <a:spAutoFit/>
          </a:bodyPr>
          <a:lstStyle/>
          <a:p>
            <a:pPr lvl="0">
              <a:lnSpc>
                <a:spcPct val="150000"/>
              </a:lnSpc>
              <a:spcBef>
                <a:spcPct val="0"/>
              </a:spcBef>
            </a:pPr>
            <a:r>
              <a:rPr lang="en-US" altLang="zh-CN" sz="2400" dirty="0">
                <a:solidFill>
                  <a:srgbClr val="7030A0"/>
                </a:solidFill>
                <a:sym typeface="+mn-ea"/>
              </a:rPr>
              <a:t>RFID</a:t>
            </a:r>
            <a:r>
              <a:rPr lang="zh-CN" altLang="en-US" sz="2400" dirty="0">
                <a:solidFill>
                  <a:srgbClr val="7030A0"/>
                </a:solidFill>
                <a:sym typeface="+mn-ea"/>
              </a:rPr>
              <a:t>标签技术</a:t>
            </a:r>
            <a:r>
              <a:rPr lang="zh-CN" altLang="en-US" sz="2400" dirty="0">
                <a:sym typeface="+mn-ea"/>
              </a:rPr>
              <a:t>：</a:t>
            </a:r>
            <a:endParaRPr lang="en-US" altLang="zh-CN" sz="2400" dirty="0">
              <a:sym typeface="+mn-ea"/>
            </a:endParaRPr>
          </a:p>
          <a:p>
            <a:pPr marL="714375" lvl="0">
              <a:lnSpc>
                <a:spcPct val="150000"/>
              </a:lnSpc>
              <a:spcBef>
                <a:spcPct val="0"/>
              </a:spcBef>
            </a:pPr>
            <a:r>
              <a:rPr lang="en-US" altLang="zh-CN" sz="2400" dirty="0">
                <a:sym typeface="+mn-ea"/>
              </a:rPr>
              <a:t>1</a:t>
            </a:r>
            <a:r>
              <a:rPr lang="zh-CN" altLang="zh-CN" sz="2400" dirty="0">
                <a:sym typeface="+mn-ea"/>
              </a:rPr>
              <a:t>）封杀标签法</a:t>
            </a:r>
            <a:r>
              <a:rPr lang="en-US" altLang="zh-CN" sz="2400" dirty="0">
                <a:sym typeface="+mn-ea"/>
              </a:rPr>
              <a:t>(Kill tag)</a:t>
            </a:r>
            <a:endParaRPr lang="en-US" altLang="zh-CN" sz="2400" dirty="0"/>
          </a:p>
          <a:p>
            <a:pPr marL="342900" lvl="0" indent="-342900">
              <a:lnSpc>
                <a:spcPct val="150000"/>
              </a:lnSpc>
              <a:spcBef>
                <a:spcPct val="0"/>
              </a:spcBef>
              <a:buFont typeface="Arial" panose="020B0604020202020204" pitchFamily="34" charset="0"/>
              <a:buChar char="•"/>
            </a:pPr>
            <a:r>
              <a:rPr lang="zh-CN" altLang="en-US" sz="2400" dirty="0"/>
              <a:t>封杀标签法是从</a:t>
            </a:r>
            <a:r>
              <a:rPr lang="zh-CN" altLang="en-US" sz="2400" dirty="0">
                <a:solidFill>
                  <a:srgbClr val="FF0000"/>
                </a:solidFill>
              </a:rPr>
              <a:t>物理上毁坏</a:t>
            </a:r>
            <a:r>
              <a:rPr lang="zh-CN" altLang="en-US" sz="2400" dirty="0"/>
              <a:t>标签，一旦对标签实施了</a:t>
            </a:r>
            <a:r>
              <a:rPr lang="en-US" altLang="zh-CN" sz="2400" dirty="0"/>
              <a:t>Kill</a:t>
            </a:r>
            <a:r>
              <a:rPr lang="zh-CN" altLang="en-US" sz="2400" dirty="0"/>
              <a:t>命令，标签便不能再次使用（禁用状态）。</a:t>
            </a:r>
            <a:endParaRPr lang="en-US" altLang="zh-CN" sz="2400" dirty="0"/>
          </a:p>
          <a:p>
            <a:pPr marL="342900" lvl="0" indent="-342900">
              <a:lnSpc>
                <a:spcPct val="150000"/>
              </a:lnSpc>
              <a:spcBef>
                <a:spcPct val="0"/>
              </a:spcBef>
              <a:buFont typeface="Arial" panose="020B0604020202020204" pitchFamily="34" charset="0"/>
              <a:buChar char="•"/>
            </a:pPr>
            <a:r>
              <a:rPr lang="zh-CN" altLang="en-US" sz="2400" dirty="0"/>
              <a:t>例如，超市结账时可禁用附着在商品上的标签。</a:t>
            </a:r>
            <a:endParaRPr lang="zh-CN" altLang="zh-CN" sz="2400" dirty="0"/>
          </a:p>
        </p:txBody>
      </p:sp>
    </p:spTree>
    <p:extLst>
      <p:ext uri="{BB962C8B-B14F-4D97-AF65-F5344CB8AC3E}">
        <p14:creationId xmlns:p14="http://schemas.microsoft.com/office/powerpoint/2010/main" val="11916628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xmlns="" id="{97C403F7-6CF0-4B39-80B7-6752D8D25758}"/>
              </a:ext>
            </a:extLst>
          </p:cNvPr>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a:extLst>
              <a:ext uri="{FF2B5EF4-FFF2-40B4-BE49-F238E27FC236}">
                <a16:creationId xmlns:a16="http://schemas.microsoft.com/office/drawing/2014/main" xmlns="" id="{1CACF207-2F08-42A7-AC3C-6EF913B6A307}"/>
              </a:ext>
            </a:extLst>
          </p:cNvPr>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a:extLst>
              <a:ext uri="{FF2B5EF4-FFF2-40B4-BE49-F238E27FC236}">
                <a16:creationId xmlns:a16="http://schemas.microsoft.com/office/drawing/2014/main" xmlns="" id="{7EC96D57-EA85-49BB-B7DE-81E42177E0FB}"/>
              </a:ext>
            </a:extLst>
          </p:cNvPr>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a:extLst>
              <a:ext uri="{FF2B5EF4-FFF2-40B4-BE49-F238E27FC236}">
                <a16:creationId xmlns:a16="http://schemas.microsoft.com/office/drawing/2014/main" xmlns="" id="{F49FE5B4-AACD-4423-BD9D-95730678BA45}"/>
              </a:ext>
            </a:extLst>
          </p:cNvPr>
          <p:cNvSpPr txBox="1"/>
          <p:nvPr/>
        </p:nvSpPr>
        <p:spPr>
          <a:xfrm>
            <a:off x="615626" y="364150"/>
            <a:ext cx="4691869"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4.2 RFID</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安全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3262B0D9-7270-4A3A-9F7A-8C30260385E4}"/>
              </a:ext>
            </a:extLst>
          </p:cNvPr>
          <p:cNvSpPr/>
          <p:nvPr/>
        </p:nvSpPr>
        <p:spPr>
          <a:xfrm>
            <a:off x="719769" y="1002512"/>
            <a:ext cx="2893226" cy="523220"/>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altLang="zh-CN" sz="2800" dirty="0">
                <a:solidFill>
                  <a:srgbClr val="0070C0"/>
                </a:solidFill>
              </a:rPr>
              <a:t>RFID</a:t>
            </a:r>
            <a:r>
              <a:rPr lang="zh-CN" altLang="en-US" sz="2800" dirty="0">
                <a:solidFill>
                  <a:srgbClr val="0070C0"/>
                </a:solidFill>
              </a:rPr>
              <a:t>安全技术</a:t>
            </a:r>
          </a:p>
        </p:txBody>
      </p:sp>
      <p:sp>
        <p:nvSpPr>
          <p:cNvPr id="3" name="矩形 2">
            <a:extLst>
              <a:ext uri="{FF2B5EF4-FFF2-40B4-BE49-F238E27FC236}">
                <a16:creationId xmlns:a16="http://schemas.microsoft.com/office/drawing/2014/main" xmlns="" id="{5DEEF7BA-CDE0-4D2B-BC7E-D1A868C4E219}"/>
              </a:ext>
            </a:extLst>
          </p:cNvPr>
          <p:cNvSpPr/>
          <p:nvPr/>
        </p:nvSpPr>
        <p:spPr>
          <a:xfrm>
            <a:off x="1115121" y="1525732"/>
            <a:ext cx="7147933" cy="4471609"/>
          </a:xfrm>
          <a:prstGeom prst="rect">
            <a:avLst/>
          </a:prstGeom>
        </p:spPr>
        <p:txBody>
          <a:bodyPr wrap="square">
            <a:spAutoFit/>
          </a:bodyPr>
          <a:lstStyle/>
          <a:p>
            <a:pPr lvl="0">
              <a:lnSpc>
                <a:spcPct val="150000"/>
              </a:lnSpc>
              <a:spcBef>
                <a:spcPct val="0"/>
              </a:spcBef>
            </a:pPr>
            <a:r>
              <a:rPr lang="en-US" altLang="zh-CN" sz="2400" dirty="0">
                <a:solidFill>
                  <a:srgbClr val="7030A0"/>
                </a:solidFill>
                <a:sym typeface="+mn-ea"/>
              </a:rPr>
              <a:t>RFID</a:t>
            </a:r>
            <a:r>
              <a:rPr lang="zh-CN" altLang="en-US" sz="2400" dirty="0">
                <a:solidFill>
                  <a:srgbClr val="7030A0"/>
                </a:solidFill>
                <a:sym typeface="+mn-ea"/>
              </a:rPr>
              <a:t>标签技术</a:t>
            </a:r>
            <a:r>
              <a:rPr lang="zh-CN" altLang="en-US" sz="2400" dirty="0">
                <a:sym typeface="+mn-ea"/>
              </a:rPr>
              <a:t>：</a:t>
            </a:r>
            <a:endParaRPr lang="en-US" altLang="zh-CN" sz="2400" dirty="0">
              <a:sym typeface="+mn-ea"/>
            </a:endParaRPr>
          </a:p>
          <a:p>
            <a:pPr marL="714375" lvl="0">
              <a:lnSpc>
                <a:spcPct val="150000"/>
              </a:lnSpc>
              <a:spcBef>
                <a:spcPct val="0"/>
              </a:spcBef>
            </a:pPr>
            <a:r>
              <a:rPr lang="en-US" altLang="zh-CN" sz="2400" dirty="0">
                <a:sym typeface="+mn-ea"/>
              </a:rPr>
              <a:t>1</a:t>
            </a:r>
            <a:r>
              <a:rPr lang="zh-CN" altLang="zh-CN" sz="2400" dirty="0">
                <a:sym typeface="+mn-ea"/>
              </a:rPr>
              <a:t>）封杀标签法</a:t>
            </a:r>
            <a:r>
              <a:rPr lang="en-US" altLang="zh-CN" sz="2400" dirty="0">
                <a:sym typeface="+mn-ea"/>
              </a:rPr>
              <a:t>(Kill tag)</a:t>
            </a:r>
            <a:endParaRPr lang="en-US" altLang="zh-CN" sz="2400" dirty="0"/>
          </a:p>
          <a:p>
            <a:pPr marL="714375" lvl="0">
              <a:lnSpc>
                <a:spcPct val="150000"/>
              </a:lnSpc>
              <a:spcBef>
                <a:spcPct val="0"/>
              </a:spcBef>
            </a:pPr>
            <a:r>
              <a:rPr lang="en-US" altLang="zh-CN" sz="2400" dirty="0">
                <a:sym typeface="+mn-ea"/>
              </a:rPr>
              <a:t>2</a:t>
            </a:r>
            <a:r>
              <a:rPr lang="zh-CN" altLang="zh-CN" sz="2400" dirty="0">
                <a:sym typeface="+mn-ea"/>
              </a:rPr>
              <a:t>）阻塞标签</a:t>
            </a:r>
            <a:r>
              <a:rPr lang="en-US" altLang="zh-CN" sz="2400" dirty="0">
                <a:sym typeface="+mn-ea"/>
              </a:rPr>
              <a:t>(Blocker Tag)</a:t>
            </a:r>
            <a:endParaRPr lang="zh-CN" altLang="zh-CN" sz="2400" dirty="0"/>
          </a:p>
          <a:p>
            <a:pPr marL="342900" indent="-342900" algn="just">
              <a:lnSpc>
                <a:spcPct val="150000"/>
              </a:lnSpc>
              <a:spcBef>
                <a:spcPct val="0"/>
              </a:spcBef>
              <a:buFont typeface="Arial" panose="020B0604020202020204" pitchFamily="34" charset="0"/>
              <a:buChar char="•"/>
            </a:pPr>
            <a:r>
              <a:rPr lang="zh-CN" altLang="en-US" sz="2000" dirty="0"/>
              <a:t>隐私比特“</a:t>
            </a:r>
            <a:r>
              <a:rPr lang="en-US" altLang="zh-CN" sz="2000" dirty="0"/>
              <a:t>0</a:t>
            </a:r>
            <a:r>
              <a:rPr lang="zh-CN" altLang="en-US" sz="2000" dirty="0"/>
              <a:t>”表示标签接受</a:t>
            </a:r>
            <a:r>
              <a:rPr lang="zh-CN" altLang="en-US" sz="2000" dirty="0">
                <a:solidFill>
                  <a:srgbClr val="FF0000"/>
                </a:solidFill>
              </a:rPr>
              <a:t>无限制</a:t>
            </a:r>
            <a:r>
              <a:rPr lang="zh-CN" altLang="en-US" sz="2000" dirty="0"/>
              <a:t>的公共扫描；隐私比特“</a:t>
            </a:r>
            <a:r>
              <a:rPr lang="en-US" altLang="zh-CN" sz="2000" dirty="0"/>
              <a:t>1</a:t>
            </a:r>
            <a:r>
              <a:rPr lang="zh-CN" altLang="en-US" sz="2000" dirty="0"/>
              <a:t>”表示标签是</a:t>
            </a:r>
            <a:r>
              <a:rPr lang="zh-CN" altLang="en-US" sz="2000" dirty="0">
                <a:solidFill>
                  <a:srgbClr val="FF0000"/>
                </a:solidFill>
              </a:rPr>
              <a:t>私有</a:t>
            </a:r>
            <a:r>
              <a:rPr lang="zh-CN" altLang="en-US" sz="2000" dirty="0"/>
              <a:t>的。</a:t>
            </a:r>
            <a:endParaRPr lang="en-US" altLang="zh-CN" sz="2000" dirty="0"/>
          </a:p>
          <a:p>
            <a:pPr marL="342900" indent="-342900" algn="just">
              <a:lnSpc>
                <a:spcPct val="150000"/>
              </a:lnSpc>
              <a:spcBef>
                <a:spcPct val="0"/>
              </a:spcBef>
              <a:buFont typeface="Arial" panose="020B0604020202020204" pitchFamily="34" charset="0"/>
              <a:buChar char="•"/>
            </a:pPr>
            <a:r>
              <a:rPr lang="zh-CN" altLang="en-US" sz="2000" dirty="0"/>
              <a:t>当商品生产出来，并在购买之前，即在仓库、运输汽车、存储货架的时候，标签的隐私比特置为“</a:t>
            </a:r>
            <a:r>
              <a:rPr lang="en-US" altLang="zh-CN" sz="2000" dirty="0"/>
              <a:t>0</a:t>
            </a:r>
            <a:r>
              <a:rPr lang="zh-CN" altLang="en-US" sz="2000" dirty="0"/>
              <a:t>”。</a:t>
            </a:r>
            <a:endParaRPr lang="en-US" altLang="zh-CN" sz="2000" dirty="0"/>
          </a:p>
          <a:p>
            <a:pPr marL="342900" indent="-342900" algn="just">
              <a:lnSpc>
                <a:spcPct val="150000"/>
              </a:lnSpc>
              <a:spcBef>
                <a:spcPct val="0"/>
              </a:spcBef>
              <a:buFont typeface="Arial" panose="020B0604020202020204" pitchFamily="34" charset="0"/>
              <a:buChar char="•"/>
            </a:pPr>
            <a:r>
              <a:rPr lang="zh-CN" altLang="en-US" sz="2000" dirty="0"/>
              <a:t>换句话说，任何读写器都可扫描它们。当消费者购买了使用</a:t>
            </a:r>
            <a:r>
              <a:rPr lang="en-US" altLang="zh-CN" sz="2000" dirty="0"/>
              <a:t>RFID</a:t>
            </a:r>
            <a:r>
              <a:rPr lang="zh-CN" altLang="en-US" sz="2000" dirty="0"/>
              <a:t>标签的商品时，销售终端设备将隐私比特置为“</a:t>
            </a:r>
            <a:r>
              <a:rPr lang="en-US" altLang="zh-CN" sz="2000" dirty="0"/>
              <a:t>1</a:t>
            </a:r>
            <a:r>
              <a:rPr lang="zh-CN" altLang="en-US" sz="2000" dirty="0"/>
              <a:t>”。</a:t>
            </a:r>
            <a:endParaRPr lang="zh-CN" altLang="zh-CN" sz="2000" dirty="0"/>
          </a:p>
        </p:txBody>
      </p:sp>
    </p:spTree>
    <p:extLst>
      <p:ext uri="{BB962C8B-B14F-4D97-AF65-F5344CB8AC3E}">
        <p14:creationId xmlns:p14="http://schemas.microsoft.com/office/powerpoint/2010/main" val="254738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7899</TotalTime>
  <Words>2238</Words>
  <Application>Microsoft Office PowerPoint</Application>
  <PresentationFormat>全屏显示(4:3)</PresentationFormat>
  <Paragraphs>281</Paragraphs>
  <Slides>39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2" baseType="lpstr">
      <vt:lpstr>等线</vt:lpstr>
      <vt:lpstr>华文楷体</vt:lpstr>
      <vt:lpstr>楷体_GB2312</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478</cp:revision>
  <dcterms:created xsi:type="dcterms:W3CDTF">2019-08-31T08:17:26Z</dcterms:created>
  <dcterms:modified xsi:type="dcterms:W3CDTF">2020-04-28T13:07:51Z</dcterms:modified>
</cp:coreProperties>
</file>