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8"/>
  </p:notesMasterIdLst>
  <p:sldIdLst>
    <p:sldId id="335" r:id="rId2"/>
    <p:sldId id="5023" r:id="rId3"/>
    <p:sldId id="5108" r:id="rId4"/>
    <p:sldId id="5024" r:id="rId5"/>
    <p:sldId id="261" r:id="rId6"/>
    <p:sldId id="5025" r:id="rId7"/>
    <p:sldId id="5026" r:id="rId8"/>
    <p:sldId id="5027" r:id="rId9"/>
    <p:sldId id="5028" r:id="rId10"/>
    <p:sldId id="5030" r:id="rId11"/>
    <p:sldId id="5031" r:id="rId12"/>
    <p:sldId id="5032" r:id="rId13"/>
    <p:sldId id="5029" r:id="rId14"/>
    <p:sldId id="5033" r:id="rId15"/>
    <p:sldId id="5034" r:id="rId16"/>
    <p:sldId id="5035" r:id="rId17"/>
    <p:sldId id="5036" r:id="rId18"/>
    <p:sldId id="5037" r:id="rId19"/>
    <p:sldId id="5039" r:id="rId20"/>
    <p:sldId id="5040" r:id="rId21"/>
    <p:sldId id="5041" r:id="rId22"/>
    <p:sldId id="5043" r:id="rId23"/>
    <p:sldId id="5044" r:id="rId24"/>
    <p:sldId id="5045" r:id="rId25"/>
    <p:sldId id="5042" r:id="rId26"/>
    <p:sldId id="5046" r:id="rId27"/>
    <p:sldId id="5047" r:id="rId28"/>
    <p:sldId id="5048" r:id="rId29"/>
    <p:sldId id="5049" r:id="rId30"/>
    <p:sldId id="5050" r:id="rId31"/>
    <p:sldId id="5055" r:id="rId32"/>
    <p:sldId id="5054" r:id="rId33"/>
    <p:sldId id="5051" r:id="rId34"/>
    <p:sldId id="5056" r:id="rId35"/>
    <p:sldId id="5053" r:id="rId36"/>
    <p:sldId id="505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2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4">
          <p15:clr>
            <a:srgbClr val="A4A3A4"/>
          </p15:clr>
        </p15:guide>
        <p15:guide id="2" pos="21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9E7"/>
    <a:srgbClr val="01C0B0"/>
    <a:srgbClr val="04B0BE"/>
    <a:srgbClr val="04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18" y="60"/>
      </p:cViewPr>
      <p:guideLst>
        <p:guide orient="horz" pos="2380"/>
        <p:guide pos="28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08" y="36"/>
      </p:cViewPr>
      <p:guideLst>
        <p:guide orient="horz" pos="3174"/>
        <p:guide pos="21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8A95-114D-4BB9-A729-058920B2735F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029B-87F6-42DD-8185-B8A2A8D307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3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5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024-C6D2-498C-B6F9-0F94E70CC562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CF6A-2F56-44E6-80EA-DDB34B141F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6717" y="2480816"/>
            <a:ext cx="2051428" cy="1896374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77117" y="3029818"/>
            <a:ext cx="825176" cy="83106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2295341" y="3248786"/>
            <a:ext cx="4934539" cy="1637595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物联网网络层</a:t>
            </a:r>
            <a:endParaRPr lang="en-US" altLang="zh-CN" sz="5096" b="1" dirty="0">
              <a:solidFill>
                <a:srgbClr val="02B9E7"/>
              </a:solidFill>
              <a:latin typeface="+mj-ea"/>
              <a:ea typeface="+mj-ea"/>
            </a:endParaRPr>
          </a:p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安全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26547" y="2651807"/>
            <a:ext cx="1196501" cy="48471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2700" dirty="0">
                <a:solidFill>
                  <a:srgbClr val="02B9E7"/>
                </a:solidFill>
                <a:latin typeface="+mn-ea"/>
              </a:rPr>
              <a:t>第五章 </a:t>
            </a: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695435" y="3248785"/>
            <a:ext cx="588540" cy="393128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229881" y="327684"/>
            <a:ext cx="2922104" cy="7066392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24228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53" grpId="0" animBg="1"/>
      <p:bldP spid="53" grpId="1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4FE2DF5-3AFF-4BD7-9793-A83D121B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22" t="28270" r="33463" b="34875"/>
          <a:stretch>
            <a:fillRect/>
          </a:stretch>
        </p:blipFill>
        <p:spPr>
          <a:xfrm>
            <a:off x="4911254" y="4203122"/>
            <a:ext cx="4114800" cy="258857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E2AB0840-E65E-4D54-82AC-7371B0E0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26" y="820034"/>
            <a:ext cx="64452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基本的无线局域网安全技术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8787F5A1-2CB6-44EB-8533-EE7D7F1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26" y="1360589"/>
            <a:ext cx="8548534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</a:rPr>
              <a:t>服务集标识符 </a:t>
            </a:r>
            <a:r>
              <a:rPr lang="en-US" altLang="zh-CN" sz="2400" b="1" dirty="0">
                <a:latin typeface="Arial" panose="020B0604020202020204" pitchFamily="34" charset="0"/>
              </a:rPr>
              <a:t>( SSID ) </a:t>
            </a:r>
            <a:r>
              <a:rPr lang="zh-CN" altLang="en-US" sz="2400" b="1" dirty="0">
                <a:latin typeface="Arial" panose="020B0604020202020204" pitchFamily="34" charset="0"/>
              </a:rPr>
              <a:t>匹配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无线客户端必需设置与无线访问点</a:t>
            </a:r>
            <a:r>
              <a:rPr lang="en-US" altLang="zh-CN" sz="2400" dirty="0">
                <a:latin typeface="Arial" panose="020B0604020202020204" pitchFamily="34" charset="0"/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相同的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SSID </a:t>
            </a:r>
            <a:r>
              <a:rPr lang="zh-CN" altLang="en-US" sz="2400" dirty="0">
                <a:latin typeface="Arial" panose="020B0604020202020204" pitchFamily="34" charset="0"/>
              </a:rPr>
              <a:t>，才能访问</a:t>
            </a:r>
            <a:r>
              <a:rPr lang="en-US" altLang="zh-CN" sz="2400" dirty="0">
                <a:latin typeface="Arial" panose="020B0604020202020204" pitchFamily="34" charset="0"/>
              </a:rPr>
              <a:t>AP; </a:t>
            </a:r>
            <a:r>
              <a:rPr lang="zh-CN" altLang="en-US" sz="2400" dirty="0">
                <a:latin typeface="Arial" panose="020B0604020202020204" pitchFamily="34" charset="0"/>
              </a:rPr>
              <a:t>如果出示的</a:t>
            </a:r>
            <a:r>
              <a:rPr lang="en-US" altLang="zh-CN" sz="2400" dirty="0">
                <a:latin typeface="Arial" panose="020B0604020202020204" pitchFamily="34" charset="0"/>
              </a:rPr>
              <a:t>SSID</a:t>
            </a:r>
            <a:r>
              <a:rPr lang="zh-CN" altLang="en-US" sz="2400" dirty="0">
                <a:latin typeface="Arial" panose="020B0604020202020204" pitchFamily="34" charset="0"/>
              </a:rPr>
              <a:t>不同，则会被</a:t>
            </a:r>
            <a:r>
              <a:rPr lang="en-US" altLang="zh-CN" sz="2400" dirty="0">
                <a:latin typeface="Arial" panose="020B0604020202020204" pitchFamily="34" charset="0"/>
              </a:rPr>
              <a:t>AP</a:t>
            </a:r>
            <a:r>
              <a:rPr lang="zh-CN" altLang="en-US" sz="2400" dirty="0">
                <a:latin typeface="Arial" panose="020B0604020202020204" pitchFamily="34" charset="0"/>
              </a:rPr>
              <a:t>拒绝。利用</a:t>
            </a:r>
            <a:r>
              <a:rPr lang="en-US" altLang="zh-CN" sz="2400" dirty="0">
                <a:latin typeface="Arial" panose="020B0604020202020204" pitchFamily="34" charset="0"/>
              </a:rPr>
              <a:t>SSID</a:t>
            </a:r>
            <a:r>
              <a:rPr lang="zh-CN" altLang="en-US" sz="2400" dirty="0">
                <a:latin typeface="Arial" panose="020B0604020202020204" pitchFamily="34" charset="0"/>
              </a:rPr>
              <a:t>设置：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720725" indent="-365125" algn="just"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</a:rPr>
              <a:t>可以对用户群体进行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分组</a:t>
            </a:r>
            <a:r>
              <a:rPr lang="zh-CN" altLang="en-US" sz="2400" dirty="0">
                <a:latin typeface="Arial" panose="020B0604020202020204" pitchFamily="34" charset="0"/>
              </a:rPr>
              <a:t>，避免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任意漫游</a:t>
            </a:r>
            <a:r>
              <a:rPr lang="zh-CN" altLang="en-US" sz="2400" dirty="0">
                <a:latin typeface="Arial" panose="020B0604020202020204" pitchFamily="34" charset="0"/>
              </a:rPr>
              <a:t>带来的安全问题。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720725" indent="-365125" algn="just"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</a:rPr>
              <a:t>可以通过设置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隐藏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AP</a:t>
            </a:r>
            <a:r>
              <a:rPr lang="zh-CN" altLang="en-US" sz="2400" dirty="0">
                <a:latin typeface="Arial" panose="020B0604020202020204" pitchFamily="34" charset="0"/>
              </a:rPr>
              <a:t>及</a:t>
            </a:r>
            <a:r>
              <a:rPr lang="en-US" altLang="zh-CN" sz="2400" dirty="0">
                <a:latin typeface="Arial" panose="020B0604020202020204" pitchFamily="34" charset="0"/>
              </a:rPr>
              <a:t>SSID</a:t>
            </a:r>
            <a:r>
              <a:rPr lang="zh-CN" altLang="en-US" sz="2400" dirty="0">
                <a:latin typeface="Arial" panose="020B0604020202020204" pitchFamily="34" charset="0"/>
              </a:rPr>
              <a:t>区域的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划分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权限控制</a:t>
            </a:r>
            <a:r>
              <a:rPr lang="zh-CN" altLang="en-US" sz="2400" dirty="0">
                <a:latin typeface="Arial" panose="020B0604020202020204" pitchFamily="34" charset="0"/>
              </a:rPr>
              <a:t>来达到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保密</a:t>
            </a:r>
            <a:r>
              <a:rPr lang="zh-CN" altLang="en-US" sz="2400" dirty="0">
                <a:latin typeface="Arial" panose="020B0604020202020204" pitchFamily="34" charset="0"/>
              </a:rPr>
              <a:t>的目的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因此可以认为</a:t>
            </a:r>
            <a:r>
              <a:rPr lang="en-US" altLang="zh-CN" sz="2400" dirty="0">
                <a:latin typeface="Arial" panose="020B0604020202020204" pitchFamily="34" charset="0"/>
              </a:rPr>
              <a:t>SSID</a:t>
            </a:r>
            <a:r>
              <a:rPr lang="zh-CN" altLang="en-US" sz="2400" dirty="0">
                <a:latin typeface="Arial" panose="020B0604020202020204" pitchFamily="34" charset="0"/>
              </a:rPr>
              <a:t>是一个简单的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口令</a:t>
            </a:r>
            <a:r>
              <a:rPr lang="zh-CN" altLang="en-US" sz="2400" dirty="0">
                <a:latin typeface="Arial" panose="020B0604020202020204" pitchFamily="34" charset="0"/>
              </a:rPr>
              <a:t>，通过提供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口令认证</a:t>
            </a:r>
            <a:r>
              <a:rPr lang="zh-CN" altLang="en-US" sz="2400" dirty="0">
                <a:latin typeface="Arial" panose="020B0604020202020204" pitchFamily="34" charset="0"/>
              </a:rPr>
              <a:t>机制，实现一定的安全。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178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E2AB0840-E65E-4D54-82AC-7371B0E0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26" y="820034"/>
            <a:ext cx="64452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基本的无线局域网安全技术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8787F5A1-2CB6-44EB-8533-EE7D7F1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66" y="1360589"/>
            <a:ext cx="8548534" cy="2790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</a:rPr>
              <a:t>有线等效保密</a:t>
            </a:r>
            <a:r>
              <a:rPr lang="en-US" altLang="zh-CN" sz="2400" b="1" dirty="0">
                <a:latin typeface="Arial" panose="020B0604020202020204" pitchFamily="34" charset="0"/>
              </a:rPr>
              <a:t>(WEP)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IEEE802.11</a:t>
            </a:r>
            <a:r>
              <a:rPr lang="zh-CN" altLang="en-US" sz="2400" dirty="0">
                <a:latin typeface="Arial" panose="020B0604020202020204" pitchFamily="34" charset="0"/>
              </a:rPr>
              <a:t>定义了</a:t>
            </a:r>
            <a:r>
              <a:rPr lang="en-US" altLang="zh-CN" sz="2400" dirty="0">
                <a:latin typeface="Arial" panose="020B0604020202020204" pitchFamily="34" charset="0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</a:rPr>
              <a:t>，用以对无线链路层数据进行加密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</a:rPr>
              <a:t>的核心是</a:t>
            </a:r>
            <a:r>
              <a:rPr lang="en-US" altLang="zh-CN" sz="2400" dirty="0">
                <a:latin typeface="Arial" panose="020B0604020202020204" pitchFamily="34" charset="0"/>
              </a:rPr>
              <a:t>RC4</a:t>
            </a:r>
            <a:r>
              <a:rPr lang="zh-CN" altLang="en-US" sz="2400" dirty="0">
                <a:latin typeface="Arial" panose="020B0604020202020204" pitchFamily="34" charset="0"/>
              </a:rPr>
              <a:t>算法，其密钥长度有</a:t>
            </a:r>
            <a:r>
              <a:rPr lang="en-US" altLang="zh-CN" sz="2400" dirty="0">
                <a:latin typeface="Arial" panose="020B0604020202020204" pitchFamily="34" charset="0"/>
              </a:rPr>
              <a:t>64</a:t>
            </a:r>
            <a:r>
              <a:rPr lang="zh-CN" altLang="en-US" sz="2400" dirty="0">
                <a:latin typeface="Arial" panose="020B0604020202020204" pitchFamily="34" charset="0"/>
              </a:rPr>
              <a:t>位或</a:t>
            </a:r>
            <a:r>
              <a:rPr lang="en-US" altLang="zh-CN" sz="2400" dirty="0">
                <a:latin typeface="Arial" panose="020B0604020202020204" pitchFamily="34" charset="0"/>
              </a:rPr>
              <a:t>128</a:t>
            </a:r>
            <a:r>
              <a:rPr lang="zh-CN" altLang="en-US" sz="2400" dirty="0">
                <a:latin typeface="Arial" panose="020B0604020202020204" pitchFamily="34" charset="0"/>
              </a:rPr>
              <a:t>位。其中，有</a:t>
            </a:r>
            <a:r>
              <a:rPr lang="en-US" altLang="zh-CN" sz="2400" dirty="0">
                <a:latin typeface="Arial" panose="020B0604020202020204" pitchFamily="34" charset="0"/>
              </a:rPr>
              <a:t>24Bit</a:t>
            </a:r>
            <a:r>
              <a:rPr lang="zh-CN" altLang="en-US" sz="2400" dirty="0">
                <a:latin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</a:rPr>
              <a:t>IV</a:t>
            </a:r>
            <a:r>
              <a:rPr lang="zh-CN" altLang="en-US" sz="2400" dirty="0">
                <a:latin typeface="Arial" panose="020B0604020202020204" pitchFamily="34" charset="0"/>
              </a:rPr>
              <a:t>是由系统产生的，需要在</a:t>
            </a:r>
            <a:r>
              <a:rPr lang="en-US" altLang="zh-CN" sz="2400" dirty="0">
                <a:latin typeface="Arial" panose="020B0604020202020204" pitchFamily="34" charset="0"/>
              </a:rPr>
              <a:t>AP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Station</a:t>
            </a:r>
            <a:r>
              <a:rPr lang="zh-CN" altLang="en-US" sz="2400" dirty="0">
                <a:latin typeface="Arial" panose="020B0604020202020204" pitchFamily="34" charset="0"/>
              </a:rPr>
              <a:t>上配置的密钥就只有</a:t>
            </a:r>
            <a:r>
              <a:rPr lang="en-US" altLang="zh-CN" sz="2400" dirty="0">
                <a:latin typeface="Arial" panose="020B0604020202020204" pitchFamily="34" charset="0"/>
              </a:rPr>
              <a:t>40</a:t>
            </a:r>
            <a:r>
              <a:rPr lang="zh-CN" altLang="en-US" sz="2400" dirty="0">
                <a:latin typeface="Arial" panose="020B0604020202020204" pitchFamily="34" charset="0"/>
              </a:rPr>
              <a:t>位或</a:t>
            </a:r>
            <a:r>
              <a:rPr lang="en-US" altLang="zh-CN" sz="2400" dirty="0">
                <a:latin typeface="Arial" panose="020B0604020202020204" pitchFamily="34" charset="0"/>
              </a:rPr>
              <a:t>104</a:t>
            </a:r>
            <a:r>
              <a:rPr lang="zh-CN" altLang="en-US" sz="2400" dirty="0">
                <a:latin typeface="Arial" panose="020B0604020202020204" pitchFamily="34" charset="0"/>
              </a:rPr>
              <a:t>位。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9348" y="4575228"/>
            <a:ext cx="7056438" cy="2087563"/>
            <a:chOff x="859348" y="4575228"/>
            <a:chExt cx="7056438" cy="2087563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72D08F34-4B50-4B95-A607-1631A099F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1107" t="51779" r="28737" b="29208"/>
            <a:stretch>
              <a:fillRect/>
            </a:stretch>
          </p:blipFill>
          <p:spPr>
            <a:xfrm>
              <a:off x="859348" y="4575228"/>
              <a:ext cx="7056438" cy="20875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1105" y="5797388"/>
              <a:ext cx="1905801" cy="4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7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E2AB0840-E65E-4D54-82AC-7371B0E0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26" y="820034"/>
            <a:ext cx="64452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基本的无线局域网安全技术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8787F5A1-2CB6-44EB-8533-EE7D7F1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66" y="1360589"/>
            <a:ext cx="8548534" cy="5145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</a:rPr>
              <a:t>有线等效保密</a:t>
            </a:r>
            <a:r>
              <a:rPr lang="en-US" altLang="zh-CN" sz="2400" b="1" dirty="0">
                <a:latin typeface="Arial" panose="020B0604020202020204" pitchFamily="34" charset="0"/>
              </a:rPr>
              <a:t>(WEP)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</a:rPr>
              <a:t>加密采用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静态</a:t>
            </a:r>
            <a:r>
              <a:rPr lang="zh-CN" altLang="en-US" sz="2400" dirty="0">
                <a:latin typeface="Arial" panose="020B0604020202020204" pitchFamily="34" charset="0"/>
              </a:rPr>
              <a:t>的保密密钥，各无线工作站使用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相同</a:t>
            </a:r>
            <a:r>
              <a:rPr lang="zh-CN" altLang="en-US" sz="2400" dirty="0">
                <a:latin typeface="Arial" panose="020B0604020202020204" pitchFamily="34" charset="0"/>
              </a:rPr>
              <a:t>的密钥访问无线网络。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</a:rPr>
              <a:t>也提供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认证</a:t>
            </a:r>
            <a:r>
              <a:rPr lang="zh-CN" altLang="en-US" sz="2400" dirty="0">
                <a:latin typeface="Arial" panose="020B0604020202020204" pitchFamily="34" charset="0"/>
              </a:rPr>
              <a:t>功能：</a:t>
            </a:r>
            <a:r>
              <a:rPr lang="en-US" altLang="zh-CN" sz="2400" dirty="0">
                <a:latin typeface="Arial" panose="020B0604020202020204" pitchFamily="34" charset="0"/>
              </a:rPr>
              <a:t>AP</a:t>
            </a:r>
            <a:r>
              <a:rPr lang="zh-CN" altLang="en-US" sz="2400" dirty="0">
                <a:latin typeface="Arial" panose="020B0604020202020204" pitchFamily="34" charset="0"/>
              </a:rPr>
              <a:t>会向请求连接的客户端发送一个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Challenge</a:t>
            </a:r>
            <a:r>
              <a:rPr lang="en-US" altLang="zh-CN" sz="2400" dirty="0">
                <a:latin typeface="Arial" panose="020B0604020202020204" pitchFamily="34" charset="0"/>
              </a:rPr>
              <a:t> Package</a:t>
            </a:r>
            <a:r>
              <a:rPr lang="zh-CN" altLang="en-US" sz="2400" dirty="0">
                <a:latin typeface="Arial" panose="020B0604020202020204" pitchFamily="34" charset="0"/>
              </a:rPr>
              <a:t>，客户端再利用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共享密钥</a:t>
            </a:r>
            <a:r>
              <a:rPr lang="zh-CN" altLang="en-US" sz="2400" dirty="0">
                <a:latin typeface="Arial" panose="020B0604020202020204" pitchFamily="34" charset="0"/>
              </a:rPr>
              <a:t>将此值加密后送回存取点以进行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认证</a:t>
            </a:r>
            <a:r>
              <a:rPr lang="zh-CN" altLang="en-US" sz="2400" dirty="0">
                <a:latin typeface="Arial" panose="020B0604020202020204" pitchFamily="34" charset="0"/>
              </a:rPr>
              <a:t>对比。如果正确无误，就能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获准存取</a:t>
            </a:r>
            <a:r>
              <a:rPr lang="zh-CN" altLang="en-US" sz="2400" dirty="0">
                <a:latin typeface="Arial" panose="020B0604020202020204" pitchFamily="34" charset="0"/>
              </a:rPr>
              <a:t>网络资源。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2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89507">
            <a:extLst>
              <a:ext uri="{FF2B5EF4-FFF2-40B4-BE49-F238E27FC236}">
                <a16:creationId xmlns="" xmlns:a16="http://schemas.microsoft.com/office/drawing/2014/main" id="{349ADC19-68D9-4223-BE31-36770539C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20" t="20769" r="5608" b="5714"/>
          <a:stretch/>
        </p:blipFill>
        <p:spPr>
          <a:xfrm>
            <a:off x="4694663" y="2419454"/>
            <a:ext cx="4449337" cy="33011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A44BE75B-6A79-4B7C-A52C-C2D05043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66" y="1360589"/>
            <a:ext cx="4564966" cy="5145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</a:rPr>
              <a:t>虚拟专用网络</a:t>
            </a:r>
            <a:r>
              <a:rPr lang="en-US" altLang="zh-CN" sz="2400" b="1" dirty="0">
                <a:latin typeface="Arial" panose="020B0604020202020204" pitchFamily="34" charset="0"/>
              </a:rPr>
              <a:t>(VPN)</a:t>
            </a: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VPN</a:t>
            </a:r>
            <a:r>
              <a:rPr lang="zh-CN" altLang="en-US" sz="2400" dirty="0">
                <a:latin typeface="Arial" panose="020B0604020202020204" pitchFamily="34" charset="0"/>
              </a:rPr>
              <a:t>是指在一个公共的</a:t>
            </a:r>
            <a:r>
              <a:rPr lang="en-US" altLang="zh-CN" sz="2400" dirty="0">
                <a:latin typeface="Arial" panose="020B0604020202020204" pitchFamily="34" charset="0"/>
              </a:rPr>
              <a:t>IP</a:t>
            </a:r>
            <a:r>
              <a:rPr lang="zh-CN" altLang="en-US" sz="2400" dirty="0">
                <a:latin typeface="Arial" panose="020B0604020202020204" pitchFamily="34" charset="0"/>
              </a:rPr>
              <a:t>网络平台上通过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隧道</a:t>
            </a:r>
            <a:r>
              <a:rPr lang="zh-CN" altLang="en-US" sz="2400" dirty="0">
                <a:latin typeface="Arial" panose="020B0604020202020204" pitchFamily="34" charset="0"/>
              </a:rPr>
              <a:t>以及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加密</a:t>
            </a:r>
            <a:r>
              <a:rPr lang="zh-CN" altLang="en-US" sz="2400" dirty="0">
                <a:latin typeface="Arial" panose="020B0604020202020204" pitchFamily="34" charset="0"/>
              </a:rPr>
              <a:t>技术保证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专用</a:t>
            </a:r>
            <a:r>
              <a:rPr lang="zh-CN" altLang="en-US" sz="2400" dirty="0">
                <a:latin typeface="Arial" panose="020B0604020202020204" pitchFamily="34" charset="0"/>
              </a:rPr>
              <a:t>数据的网络安全性。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主要采用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DES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3DES</a:t>
            </a:r>
            <a:r>
              <a:rPr lang="zh-CN" altLang="en-US" sz="2400" dirty="0">
                <a:latin typeface="Arial" panose="020B0604020202020204" pitchFamily="34" charset="0"/>
              </a:rPr>
              <a:t>以及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AES</a:t>
            </a:r>
            <a:r>
              <a:rPr lang="zh-CN" altLang="en-US" sz="2400" dirty="0">
                <a:latin typeface="Arial" panose="020B0604020202020204" pitchFamily="34" charset="0"/>
              </a:rPr>
              <a:t>等技术来保障数据传输的安全。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415DAA04-FEAF-45EA-8C7F-EA1DA858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26" y="820034"/>
            <a:ext cx="64452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基本的无线局域网安全技术 </a:t>
            </a:r>
          </a:p>
        </p:txBody>
      </p:sp>
    </p:spTree>
    <p:extLst>
      <p:ext uri="{BB962C8B-B14F-4D97-AF65-F5344CB8AC3E}">
        <p14:creationId xmlns:p14="http://schemas.microsoft.com/office/powerpoint/2010/main" val="1018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10CB3D9C-D9AD-4ECB-AE1C-BD7D512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34" y="1219259"/>
            <a:ext cx="8010332" cy="48936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WPA (Wi-Fi Protected Access)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WPA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2003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年正式提出并推行的一项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无线局域网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安全技术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它将成为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代替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的无线安全协议。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WPA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IEEE 802.11i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的一个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子集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，其核心就是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IEEE 802.1x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TKIP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Temporal Key Integrity Protocol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新一代的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加密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技术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TKIP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一样基于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RC4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加密算法，且对现有的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WEP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加密引擎中增加了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密钥细分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每分发一个包重新生成一个新的密钥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）、消息完整性检查（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MIC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具有序列功能的初始向量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、密钥生成和定期更新功能等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四种算法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，极大地提高了加密安全强度。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另外，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WPA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增加了为无线客户端和无线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提供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认证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IEEE 802.1x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Radius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机制。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6717" y="2480816"/>
            <a:ext cx="2051428" cy="1896374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77117" y="3029818"/>
            <a:ext cx="825176" cy="83106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2295341" y="3248786"/>
            <a:ext cx="4934539" cy="3205974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远距离无线接入安全</a:t>
            </a:r>
            <a:endParaRPr lang="en-US" altLang="zh-CN" sz="5096" b="1" dirty="0">
              <a:solidFill>
                <a:srgbClr val="02B9E7"/>
              </a:solidFill>
              <a:latin typeface="+mj-ea"/>
              <a:ea typeface="+mj-ea"/>
            </a:endParaRPr>
          </a:p>
          <a:p>
            <a:r>
              <a:rPr lang="en-US" altLang="zh-CN" sz="5096" b="1" dirty="0">
                <a:solidFill>
                  <a:srgbClr val="02B9E7"/>
                </a:solidFill>
                <a:latin typeface="+mj-ea"/>
                <a:ea typeface="+mj-ea"/>
              </a:rPr>
              <a:t>——</a:t>
            </a:r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移动通信网安全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26547" y="2651807"/>
            <a:ext cx="1196501" cy="48471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en-US" altLang="zh-CN" sz="2700" dirty="0">
                <a:solidFill>
                  <a:srgbClr val="02B9E7"/>
                </a:solidFill>
                <a:latin typeface="+mn-ea"/>
              </a:rPr>
              <a:t>5.3</a:t>
            </a:r>
            <a:r>
              <a:rPr lang="zh-CN" altLang="en-US" sz="2700" dirty="0">
                <a:solidFill>
                  <a:srgbClr val="02B9E7"/>
                </a:solidFill>
                <a:latin typeface="+mn-ea"/>
              </a:rPr>
              <a:t> </a:t>
            </a: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695435" y="3248785"/>
            <a:ext cx="588540" cy="393128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229881" y="327684"/>
            <a:ext cx="2922104" cy="7066392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31937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53" grpId="0" animBg="1"/>
      <p:bldP spid="53" grpId="1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10CB3D9C-D9AD-4ECB-AE1C-BD7D512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6" y="1463623"/>
            <a:ext cx="8010332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GSM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</a:rPr>
              <a:t>Global System for Mobile Communications</a:t>
            </a:r>
            <a:r>
              <a:rPr lang="zh-CN" altLang="en-US" sz="2400" dirty="0">
                <a:latin typeface="Arial" panose="020B0604020202020204" pitchFamily="34" charset="0"/>
              </a:rPr>
              <a:t>，全球移动通讯系统，俗称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全球通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起源于欧洲的一种移动通信技术标准，是第二代数字蜂窝移动通信系统的典型例子，其开发目的是让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全球</a:t>
            </a:r>
            <a:r>
              <a:rPr lang="zh-CN" altLang="en-US" sz="2400" dirty="0">
                <a:latin typeface="Arial" panose="020B0604020202020204" pitchFamily="34" charset="0"/>
              </a:rPr>
              <a:t>各地可以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共同</a:t>
            </a:r>
            <a:r>
              <a:rPr lang="zh-CN" altLang="en-US" sz="2400" dirty="0">
                <a:latin typeface="Arial" panose="020B0604020202020204" pitchFamily="34" charset="0"/>
              </a:rPr>
              <a:t>使用一个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移动电话网络标准</a:t>
            </a:r>
            <a:r>
              <a:rPr lang="zh-CN" altLang="en-US" sz="2400" dirty="0">
                <a:latin typeface="Arial" panose="020B0604020202020204" pitchFamily="34" charset="0"/>
              </a:rPr>
              <a:t>，让用户使用一部手机就能行遍全球。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中国移动、中国联通都拥有一个</a:t>
            </a:r>
            <a:r>
              <a:rPr lang="en-US" altLang="zh-CN" sz="2400" dirty="0">
                <a:latin typeface="Arial" panose="020B0604020202020204" pitchFamily="34" charset="0"/>
              </a:rPr>
              <a:t>GSM</a:t>
            </a:r>
            <a:r>
              <a:rPr lang="zh-CN" altLang="en-US" sz="2400" dirty="0">
                <a:latin typeface="Arial" panose="020B0604020202020204" pitchFamily="34" charset="0"/>
              </a:rPr>
              <a:t>网，为世界最大的移动通信网络。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DD205421-000D-44F6-9928-0D1A07707257}"/>
              </a:ext>
            </a:extLst>
          </p:cNvPr>
          <p:cNvGrpSpPr/>
          <p:nvPr/>
        </p:nvGrpSpPr>
        <p:grpSpPr>
          <a:xfrm>
            <a:off x="5426018" y="4799360"/>
            <a:ext cx="1635125" cy="1762045"/>
            <a:chOff x="5397112" y="4567276"/>
            <a:chExt cx="1635125" cy="1762045"/>
          </a:xfrm>
        </p:grpSpPr>
        <p:pic>
          <p:nvPicPr>
            <p:cNvPr id="7" name="图片 6" descr="20131215_70e1dbb099a8d4e27b0cV738uXGFOklD">
              <a:extLst>
                <a:ext uri="{FF2B5EF4-FFF2-40B4-BE49-F238E27FC236}">
                  <a16:creationId xmlns="" xmlns:a16="http://schemas.microsoft.com/office/drawing/2014/main" id="{3757662E-F09F-4564-A570-8DEE9F3A0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12" y="4567276"/>
              <a:ext cx="163512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5">
              <a:extLst>
                <a:ext uri="{FF2B5EF4-FFF2-40B4-BE49-F238E27FC236}">
                  <a16:creationId xmlns="" xmlns:a16="http://schemas.microsoft.com/office/drawing/2014/main" id="{2C40B0E1-EF0C-40C2-9D25-C5189EE5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274" y="5959989"/>
              <a:ext cx="1320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/>
                <a:t>中国联通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2FFEB2F-50E6-49CC-B145-D1E2FD5EBC90}"/>
              </a:ext>
            </a:extLst>
          </p:cNvPr>
          <p:cNvGrpSpPr/>
          <p:nvPr/>
        </p:nvGrpSpPr>
        <p:grpSpPr>
          <a:xfrm>
            <a:off x="2051770" y="4707368"/>
            <a:ext cx="1566863" cy="1835070"/>
            <a:chOff x="2012562" y="4494251"/>
            <a:chExt cx="1566863" cy="1835070"/>
          </a:xfrm>
        </p:grpSpPr>
        <p:pic>
          <p:nvPicPr>
            <p:cNvPr id="8" name="图片 7" descr="timg">
              <a:extLst>
                <a:ext uri="{FF2B5EF4-FFF2-40B4-BE49-F238E27FC236}">
                  <a16:creationId xmlns="" xmlns:a16="http://schemas.microsoft.com/office/drawing/2014/main" id="{CEC3EE8F-BCE5-4C94-8522-A20FB3D4D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562" y="4494251"/>
              <a:ext cx="1566863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4">
              <a:extLst>
                <a:ext uri="{FF2B5EF4-FFF2-40B4-BE49-F238E27FC236}">
                  <a16:creationId xmlns="" xmlns:a16="http://schemas.microsoft.com/office/drawing/2014/main" id="{115F2584-FD29-4181-BA7D-B1670A8CA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593" y="5959989"/>
              <a:ext cx="1320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dirty="0"/>
                <a:t>中国移动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49CDA42-972B-482F-B5D4-946990BC9BE5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2G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GSM</a:t>
            </a:r>
            <a:r>
              <a:rPr lang="zh-CN" altLang="en-US" sz="2800" dirty="0">
                <a:solidFill>
                  <a:srgbClr val="0070C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72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10CB3D9C-D9AD-4ECB-AE1C-BD7D512F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28" y="1477587"/>
            <a:ext cx="8556494" cy="48936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GSM</a:t>
            </a:r>
            <a:r>
              <a:rPr lang="zh-CN" altLang="en-US" sz="2400" dirty="0">
                <a:latin typeface="Arial" panose="020B0604020202020204" pitchFamily="34" charset="0"/>
              </a:rPr>
              <a:t>安全架构中的一个基本假设就是：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用户与宿主</a:t>
            </a:r>
            <a:r>
              <a:rPr lang="zh-CN" altLang="en-US" sz="2400" dirty="0">
                <a:latin typeface="Arial" panose="020B0604020202020204" pitchFamily="34" charset="0"/>
              </a:rPr>
              <a:t>网络（</a:t>
            </a:r>
            <a:r>
              <a:rPr lang="en-US" altLang="zh-CN" sz="2400" dirty="0">
                <a:latin typeface="Arial" panose="020B0604020202020204" pitchFamily="34" charset="0"/>
              </a:rPr>
              <a:t>Home Network</a:t>
            </a:r>
            <a:r>
              <a:rPr lang="zh-CN" altLang="en-US" sz="2400" dirty="0">
                <a:latin typeface="Arial" panose="020B0604020202020204" pitchFamily="34" charset="0"/>
              </a:rPr>
              <a:t>）之间具有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长期共享</a:t>
            </a:r>
            <a:r>
              <a:rPr lang="zh-CN" altLang="en-US" sz="2400" dirty="0">
                <a:latin typeface="Arial" panose="020B0604020202020204" pitchFamily="34" charset="0"/>
              </a:rPr>
              <a:t>的秘密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密钥</a:t>
            </a:r>
            <a:r>
              <a:rPr lang="zh-CN" altLang="en-US" sz="2400" dirty="0">
                <a:latin typeface="Arial" panose="020B0604020202020204" pitchFamily="34" charset="0"/>
              </a:rPr>
              <a:t>（存放在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SIM</a:t>
            </a:r>
            <a:r>
              <a:rPr lang="zh-CN" altLang="en-US" sz="2400" dirty="0">
                <a:latin typeface="Arial" panose="020B0604020202020204" pitchFamily="34" charset="0"/>
              </a:rPr>
              <a:t>卡中），这个秘密密钥是用户认证的基本依据。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57200" indent="-4572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GSM</a:t>
            </a:r>
            <a:r>
              <a:rPr lang="zh-CN" altLang="en-US" sz="2400" dirty="0">
                <a:latin typeface="Arial" panose="020B0604020202020204" pitchFamily="34" charset="0"/>
              </a:rPr>
              <a:t>安全协议提供了以下的安全服务：</a:t>
            </a:r>
          </a:p>
          <a:p>
            <a:pPr marL="446088" algn="just">
              <a:buClr>
                <a:srgbClr val="FF0066"/>
              </a:buClr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）基于挑战</a:t>
            </a:r>
            <a:r>
              <a:rPr lang="en-US" altLang="zh-CN" sz="2400" dirty="0">
                <a:latin typeface="Arial" panose="020B0604020202020204" pitchFamily="34" charset="0"/>
              </a:rPr>
              <a:t>—</a:t>
            </a:r>
            <a:r>
              <a:rPr lang="zh-CN" altLang="en-US" sz="2400" dirty="0">
                <a:latin typeface="Arial" panose="020B0604020202020204" pitchFamily="34" charset="0"/>
              </a:rPr>
              <a:t>应答的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认证</a:t>
            </a:r>
            <a:r>
              <a:rPr lang="zh-CN" altLang="en-US" sz="2400" dirty="0">
                <a:latin typeface="Arial" panose="020B0604020202020204" pitchFamily="34" charset="0"/>
              </a:rPr>
              <a:t>，以及用户和宿主网络长期共享的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密钥</a:t>
            </a:r>
            <a:r>
              <a:rPr lang="zh-CN" altLang="en-US" sz="2400" dirty="0">
                <a:latin typeface="Arial" panose="020B0604020202020204" pitchFamily="34" charset="0"/>
              </a:rPr>
              <a:t>。认证数据从宿主网络发送到被访问网络，长期密钥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没有泄露</a:t>
            </a:r>
            <a:r>
              <a:rPr lang="zh-CN" altLang="en-US" sz="2400" dirty="0">
                <a:latin typeface="Arial" panose="020B0604020202020204" pitchFamily="34" charset="0"/>
              </a:rPr>
              <a:t>给被访问网络。</a:t>
            </a:r>
          </a:p>
          <a:p>
            <a:pPr marL="446088" algn="just">
              <a:buClr>
                <a:srgbClr val="FF0066"/>
              </a:buClr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空中接口</a:t>
            </a:r>
            <a:r>
              <a:rPr lang="zh-CN" altLang="en-US" sz="2400" dirty="0">
                <a:latin typeface="Arial" panose="020B0604020202020204" pitchFamily="34" charset="0"/>
              </a:rPr>
              <a:t>（无线链路）上通信的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保密性</a:t>
            </a:r>
            <a:r>
              <a:rPr lang="zh-CN" altLang="en-US" sz="2400" dirty="0">
                <a:latin typeface="Arial" panose="020B0604020202020204" pitchFamily="34" charset="0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会话密钥</a:t>
            </a:r>
            <a:r>
              <a:rPr lang="zh-CN" altLang="en-US" sz="2400" dirty="0">
                <a:latin typeface="Arial" panose="020B0604020202020204" pitchFamily="34" charset="0"/>
              </a:rPr>
              <a:t>加密来保证。此会话密钥建立在用户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认证</a:t>
            </a:r>
            <a:r>
              <a:rPr lang="zh-CN" altLang="en-US" sz="2400" dirty="0">
                <a:latin typeface="Arial" panose="020B0604020202020204" pitchFamily="34" charset="0"/>
              </a:rPr>
              <a:t>基础上，在手机和被访问网络间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共享</a:t>
            </a:r>
            <a:r>
              <a:rPr lang="zh-CN" altLang="en-US" sz="2400" dirty="0">
                <a:latin typeface="Arial" panose="020B0604020202020204" pitchFamily="34" charset="0"/>
              </a:rPr>
              <a:t>，并且由宿主网络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协助</a:t>
            </a:r>
            <a:r>
              <a:rPr lang="zh-CN" altLang="en-US" sz="2400" dirty="0">
                <a:latin typeface="Arial" panose="020B0604020202020204" pitchFamily="34" charset="0"/>
              </a:rPr>
              <a:t>完成。</a:t>
            </a:r>
          </a:p>
          <a:p>
            <a:pPr marL="446088" algn="just">
              <a:buClr>
                <a:srgbClr val="FF0066"/>
              </a:buClr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）使用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临时识别码</a:t>
            </a:r>
            <a:r>
              <a:rPr lang="zh-CN" altLang="en-US" sz="2400" dirty="0">
                <a:latin typeface="Arial" panose="020B0604020202020204" pitchFamily="34" charset="0"/>
              </a:rPr>
              <a:t>保护无线接口中的用户真实身份不被窃听识别，即通信中大多数时间不使用真实的身份识别码，窃听者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很难追踪</a:t>
            </a:r>
            <a:r>
              <a:rPr lang="zh-CN" altLang="en-US" sz="2400" dirty="0">
                <a:latin typeface="Arial" panose="020B0604020202020204" pitchFamily="34" charset="0"/>
              </a:rPr>
              <a:t>用户，从而保护了用户的隐私。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037477DD-C7DA-4A02-8C14-6C12E83D7A28}"/>
              </a:ext>
            </a:extLst>
          </p:cNvPr>
          <p:cNvSpPr/>
          <p:nvPr/>
        </p:nvSpPr>
        <p:spPr>
          <a:xfrm>
            <a:off x="566686" y="871551"/>
            <a:ext cx="6547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2G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GSM</a:t>
            </a:r>
            <a:r>
              <a:rPr lang="zh-CN" altLang="en-US" sz="2800" dirty="0">
                <a:solidFill>
                  <a:srgbClr val="0070C0"/>
                </a:solidFill>
              </a:rPr>
              <a:t>）安全机制</a:t>
            </a:r>
          </a:p>
        </p:txBody>
      </p:sp>
    </p:spTree>
    <p:extLst>
      <p:ext uri="{BB962C8B-B14F-4D97-AF65-F5344CB8AC3E}">
        <p14:creationId xmlns:p14="http://schemas.microsoft.com/office/powerpoint/2010/main" val="42899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8345A07-0ED7-4A25-9A9B-3C39C47F84FF}"/>
              </a:ext>
            </a:extLst>
          </p:cNvPr>
          <p:cNvSpPr/>
          <p:nvPr/>
        </p:nvSpPr>
        <p:spPr>
          <a:xfrm>
            <a:off x="566686" y="871551"/>
            <a:ext cx="6547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2G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GSM</a:t>
            </a:r>
            <a:r>
              <a:rPr lang="zh-CN" altLang="en-US" sz="2800" dirty="0">
                <a:solidFill>
                  <a:srgbClr val="0070C0"/>
                </a:solidFill>
              </a:rPr>
              <a:t>）的安全缺陷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C73BBFA8-B9DE-4D03-BC31-70286D35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90" y="1580050"/>
            <a:ext cx="7753260" cy="44063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单向认证</a:t>
            </a:r>
            <a:r>
              <a:rPr lang="zh-CN" altLang="en-US" sz="2400" dirty="0">
                <a:latin typeface="Arial" panose="020B0604020202020204" pitchFamily="34" charset="0"/>
              </a:rPr>
              <a:t>，即只认证接入用户，没有认证被访问网络。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57200" indent="-457200" algn="just">
              <a:lnSpc>
                <a:spcPct val="20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400" dirty="0">
                <a:latin typeface="Arial" panose="020B0604020202020204" pitchFamily="34" charset="0"/>
              </a:rPr>
              <a:t>GSM</a:t>
            </a:r>
            <a:r>
              <a:rPr lang="zh-CN" altLang="en-US" sz="2400" dirty="0">
                <a:latin typeface="Arial" panose="020B0604020202020204" pitchFamily="34" charset="0"/>
              </a:rPr>
              <a:t>认证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三元组</a:t>
            </a:r>
            <a:r>
              <a:rPr lang="zh-CN" altLang="en-US" sz="2400" dirty="0">
                <a:latin typeface="Arial" panose="020B0604020202020204" pitchFamily="34" charset="0"/>
              </a:rPr>
              <a:t>可无限期使用，认证协议中用户无法验证接收到的挑战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是否新鲜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57200" indent="-457200" algn="just">
              <a:lnSpc>
                <a:spcPct val="20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</a:rPr>
              <a:t>空中接口上的通信和传输没有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完整性</a:t>
            </a:r>
            <a:r>
              <a:rPr lang="zh-CN" altLang="en-US" sz="2400" dirty="0">
                <a:latin typeface="Arial" panose="020B0604020202020204" pitchFamily="34" charset="0"/>
              </a:rPr>
              <a:t>保护服务。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457200" indent="-457200" algn="just">
              <a:lnSpc>
                <a:spcPct val="200000"/>
              </a:lnSpc>
              <a:buClr>
                <a:srgbClr val="FF0066"/>
              </a:buClr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</a:rPr>
              <a:t>加密密钥长度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太短</a:t>
            </a:r>
            <a:r>
              <a:rPr lang="zh-CN" altLang="en-US" sz="2400" dirty="0">
                <a:latin typeface="Arial" panose="020B0604020202020204" pitchFamily="34" charset="0"/>
              </a:rPr>
              <a:t>，用户的长期密钥可能泄露，</a:t>
            </a:r>
            <a:r>
              <a:rPr lang="en-US" altLang="zh-CN" sz="2400" dirty="0">
                <a:latin typeface="Arial" panose="020B0604020202020204" pitchFamily="34" charset="0"/>
              </a:rPr>
              <a:t>SIM</a:t>
            </a:r>
            <a:r>
              <a:rPr lang="zh-CN" altLang="en-US" sz="2400" dirty="0">
                <a:latin typeface="Arial" panose="020B0604020202020204" pitchFamily="34" charset="0"/>
              </a:rPr>
              <a:t>卡可能被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克隆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872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511F936-4B85-4071-8B13-83842DEB4726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3G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UMTS</a:t>
            </a:r>
            <a:r>
              <a:rPr lang="zh-CN" altLang="en-US" sz="2800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27F5DE93-A203-4C36-A5A8-7AC8013D2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28" y="1477587"/>
            <a:ext cx="8556494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55600" indent="-3556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</a:rPr>
              <a:t>第三代移动通信技术</a:t>
            </a:r>
            <a:r>
              <a:rPr lang="en-US" altLang="zh-CN" sz="2400" dirty="0">
                <a:latin typeface="Arial" panose="020B0604020202020204" pitchFamily="34" charset="0"/>
              </a:rPr>
              <a:t>(3G)</a:t>
            </a:r>
            <a:r>
              <a:rPr lang="zh-CN" altLang="en-US" sz="2400" dirty="0">
                <a:latin typeface="Arial" panose="020B0604020202020204" pitchFamily="34" charset="0"/>
              </a:rPr>
              <a:t>是指支持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高速</a:t>
            </a:r>
            <a:r>
              <a:rPr lang="zh-CN" altLang="en-US" sz="2400" dirty="0">
                <a:latin typeface="Arial" panose="020B0604020202020204" pitchFamily="34" charset="0"/>
              </a:rPr>
              <a:t>数据传输的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移动</a:t>
            </a:r>
            <a:r>
              <a:rPr lang="zh-CN" altLang="en-US" sz="2400" dirty="0">
                <a:latin typeface="Arial" panose="020B0604020202020204" pitchFamily="34" charset="0"/>
              </a:rPr>
              <a:t>通信技术。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55600" indent="-3556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3G</a:t>
            </a:r>
            <a:r>
              <a:rPr lang="zh-CN" altLang="en-US" sz="2400" dirty="0">
                <a:latin typeface="Arial" panose="020B0604020202020204" pitchFamily="34" charset="0"/>
              </a:rPr>
              <a:t>服务能够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同时</a:t>
            </a:r>
            <a:r>
              <a:rPr lang="zh-CN" altLang="en-US" sz="2400" dirty="0">
                <a:latin typeface="Arial" panose="020B0604020202020204" pitchFamily="34" charset="0"/>
              </a:rPr>
              <a:t>传送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声音及数据</a:t>
            </a:r>
            <a:r>
              <a:rPr lang="zh-CN" altLang="en-US" sz="2400" dirty="0">
                <a:latin typeface="Arial" panose="020B0604020202020204" pitchFamily="34" charset="0"/>
              </a:rPr>
              <a:t>信息</a:t>
            </a:r>
            <a:r>
              <a:rPr lang="en-US" altLang="zh-CN" sz="2400" dirty="0"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</a:rPr>
              <a:t>电子邮件、即时通信等</a:t>
            </a:r>
            <a:r>
              <a:rPr lang="en-US" altLang="zh-CN" sz="2400" dirty="0">
                <a:latin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55600" indent="-355600" algn="just"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3G</a:t>
            </a:r>
            <a:r>
              <a:rPr lang="zh-CN" altLang="en-US" sz="2400" dirty="0">
                <a:latin typeface="Arial" panose="020B0604020202020204" pitchFamily="34" charset="0"/>
              </a:rPr>
              <a:t>的代表特征是提供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高速</a:t>
            </a:r>
            <a:r>
              <a:rPr lang="zh-CN" altLang="en-US" sz="2400" dirty="0">
                <a:latin typeface="Arial" panose="020B0604020202020204" pitchFamily="34" charset="0"/>
              </a:rPr>
              <a:t>数据业务，速率一般在几百</a:t>
            </a:r>
            <a:r>
              <a:rPr lang="en-US" altLang="zh-CN" sz="2400" dirty="0">
                <a:latin typeface="Arial" panose="020B0604020202020204" pitchFamily="34" charset="0"/>
              </a:rPr>
              <a:t>kb/s</a:t>
            </a:r>
            <a:r>
              <a:rPr lang="zh-CN" altLang="en-US" sz="2400" dirty="0">
                <a:latin typeface="Arial" panose="020B0604020202020204" pitchFamily="34" charset="0"/>
              </a:rPr>
              <a:t>以上。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625C844-9EF3-4B9E-AE67-9D7E19A2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03" y="3429000"/>
            <a:ext cx="4127677" cy="31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4691869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网络层安全需求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>
            <a:extLst>
              <a:ext uri="{FF2B5EF4-FFF2-40B4-BE49-F238E27FC236}">
                <a16:creationId xmlns="" xmlns:a16="http://schemas.microsoft.com/office/drawing/2014/main" id="{E5091E62-92B5-4AEA-8FEC-704167B4BD60}"/>
              </a:ext>
            </a:extLst>
          </p:cNvPr>
          <p:cNvSpPr txBox="1">
            <a:spLocks/>
          </p:cNvSpPr>
          <p:nvPr/>
        </p:nvSpPr>
        <p:spPr>
          <a:xfrm>
            <a:off x="1059594" y="1300557"/>
            <a:ext cx="6862251" cy="471215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物联网的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网络层</a:t>
            </a:r>
            <a:r>
              <a:rPr lang="zh-CN" altLang="en-US" sz="2400" b="1" dirty="0">
                <a:latin typeface="宋体" panose="02010600030101010101" pitchFamily="2" charset="-122"/>
              </a:rPr>
              <a:t>主要用于把感知层收集到的信息安全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可靠地传输</a:t>
            </a:r>
            <a:r>
              <a:rPr lang="zh-CN" altLang="en-US" sz="2400" b="1" dirty="0">
                <a:latin typeface="宋体" panose="02010600030101010101" pitchFamily="2" charset="-122"/>
              </a:rPr>
              <a:t>到信息处理层，然后根据不同的应用需求进行信息处理，实现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对客观世界的有效感知及有效控制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物联网中的感知层终端，如</a:t>
            </a:r>
            <a:r>
              <a:rPr lang="en-US" altLang="zh-CN" sz="2400" b="1" dirty="0">
                <a:latin typeface="宋体" panose="02010600030101010101" pitchFamily="2" charset="-122"/>
              </a:rPr>
              <a:t>RFID</a:t>
            </a:r>
            <a:r>
              <a:rPr lang="zh-CN" altLang="en-US" sz="2400" b="1" dirty="0">
                <a:latin typeface="宋体" panose="02010600030101010101" pitchFamily="2" charset="-122"/>
              </a:rPr>
              <a:t>读写器、无线传感器网络的网络节点以及智能手机，都可以通过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无线局域网</a:t>
            </a:r>
            <a:r>
              <a:rPr lang="zh-CN" altLang="en-US" sz="2400" b="1" dirty="0">
                <a:latin typeface="宋体" panose="02010600030101010101" pitchFamily="2" charset="-122"/>
              </a:rPr>
              <a:t>连接到</a:t>
            </a:r>
            <a:r>
              <a:rPr lang="en-US" altLang="zh-CN" sz="2400" b="1" dirty="0">
                <a:latin typeface="宋体" panose="02010600030101010101" pitchFamily="2" charset="-122"/>
              </a:rPr>
              <a:t>Internet</a:t>
            </a:r>
            <a:r>
              <a:rPr lang="zh-CN" altLang="en-US" sz="2400" b="1" dirty="0">
                <a:latin typeface="宋体" panose="02010600030101010101" pitchFamily="2" charset="-122"/>
              </a:rPr>
              <a:t>，因此，需要考虑无线局域网安全。</a:t>
            </a:r>
          </a:p>
        </p:txBody>
      </p:sp>
    </p:spTree>
    <p:extLst>
      <p:ext uri="{BB962C8B-B14F-4D97-AF65-F5344CB8AC3E}">
        <p14:creationId xmlns:p14="http://schemas.microsoft.com/office/powerpoint/2010/main" val="3351616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7">
            <a:extLst>
              <a:ext uri="{FF2B5EF4-FFF2-40B4-BE49-F238E27FC236}">
                <a16:creationId xmlns="" xmlns:a16="http://schemas.microsoft.com/office/drawing/2014/main" id="{EA80EE82-A362-48BF-ABAA-8DAEE3E1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875" y="3860800"/>
            <a:ext cx="1655763" cy="7207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   TD-SCDMA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C95F968-511D-451E-8504-B70327AD28C6}"/>
              </a:ext>
            </a:extLst>
          </p:cNvPr>
          <p:cNvSpPr/>
          <p:nvPr/>
        </p:nvSpPr>
        <p:spPr>
          <a:xfrm>
            <a:off x="539750" y="3213100"/>
            <a:ext cx="1511300" cy="79216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3G</a:t>
            </a:r>
            <a:r>
              <a:rPr lang="zh-CN" altLang="en-US" sz="2000" b="1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="" xmlns:a16="http://schemas.microsoft.com/office/drawing/2014/main" id="{BFD0009E-049B-4A15-84E5-B68572916863}"/>
              </a:ext>
            </a:extLst>
          </p:cNvPr>
          <p:cNvSpPr/>
          <p:nvPr/>
        </p:nvSpPr>
        <p:spPr>
          <a:xfrm>
            <a:off x="2051050" y="1412875"/>
            <a:ext cx="504825" cy="4464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5">
            <a:extLst>
              <a:ext uri="{FF2B5EF4-FFF2-40B4-BE49-F238E27FC236}">
                <a16:creationId xmlns="" xmlns:a16="http://schemas.microsoft.com/office/drawing/2014/main" id="{CDE0584F-F1A5-40E8-A5B7-70FFBD12ACDF}"/>
              </a:ext>
            </a:extLst>
          </p:cNvPr>
          <p:cNvSpPr/>
          <p:nvPr/>
        </p:nvSpPr>
        <p:spPr>
          <a:xfrm>
            <a:off x="2555875" y="1557338"/>
            <a:ext cx="1655763" cy="71913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W-CDMA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圆角矩形 6">
            <a:extLst>
              <a:ext uri="{FF2B5EF4-FFF2-40B4-BE49-F238E27FC236}">
                <a16:creationId xmlns="" xmlns:a16="http://schemas.microsoft.com/office/drawing/2014/main" id="{C285583A-CB6C-4E3A-8909-BA03B51BC7E5}"/>
              </a:ext>
            </a:extLst>
          </p:cNvPr>
          <p:cNvSpPr/>
          <p:nvPr/>
        </p:nvSpPr>
        <p:spPr>
          <a:xfrm>
            <a:off x="2555875" y="2708275"/>
            <a:ext cx="1655763" cy="7207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CDMA2000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圆角矩形 9">
            <a:extLst>
              <a:ext uri="{FF2B5EF4-FFF2-40B4-BE49-F238E27FC236}">
                <a16:creationId xmlns="" xmlns:a16="http://schemas.microsoft.com/office/drawing/2014/main" id="{2001EB40-B66E-4D06-9A98-F5EA9551AFE6}"/>
              </a:ext>
            </a:extLst>
          </p:cNvPr>
          <p:cNvSpPr/>
          <p:nvPr/>
        </p:nvSpPr>
        <p:spPr>
          <a:xfrm>
            <a:off x="2555875" y="5013325"/>
            <a:ext cx="1655763" cy="71913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b="1" dirty="0" err="1">
                <a:solidFill>
                  <a:schemeClr val="bg1"/>
                </a:solidFill>
              </a:rPr>
              <a:t>WiMAX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D3174C3-7F8E-4E0F-BD32-28FA2BE86902}"/>
              </a:ext>
            </a:extLst>
          </p:cNvPr>
          <p:cNvSpPr/>
          <p:nvPr/>
        </p:nvSpPr>
        <p:spPr>
          <a:xfrm>
            <a:off x="4284663" y="4941888"/>
            <a:ext cx="4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WiMAX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的全名是全球互通微波存取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(Worldwide Interoperability for Microwave Access)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，又称为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802.16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无线城域网</a:t>
            </a:r>
          </a:p>
        </p:txBody>
      </p:sp>
      <p:sp>
        <p:nvSpPr>
          <p:cNvPr id="13" name="矩形 11">
            <a:extLst>
              <a:ext uri="{FF2B5EF4-FFF2-40B4-BE49-F238E27FC236}">
                <a16:creationId xmlns="" xmlns:a16="http://schemas.microsoft.com/office/drawing/2014/main" id="{170EF656-26B9-4DA5-98B8-B544FC07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2" y="3860800"/>
            <a:ext cx="4643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全称为</a:t>
            </a:r>
            <a:r>
              <a:rPr lang="en-US" altLang="zh-CN" dirty="0"/>
              <a:t>Time Division - Synchronous CDMA(</a:t>
            </a:r>
            <a:r>
              <a:rPr lang="zh-CN" altLang="en-US" dirty="0"/>
              <a:t>时分同步</a:t>
            </a:r>
            <a:r>
              <a:rPr lang="en-US" altLang="zh-CN" dirty="0"/>
              <a:t>CDMA)</a:t>
            </a:r>
            <a:r>
              <a:rPr lang="zh-CN" altLang="en-US" dirty="0"/>
              <a:t>，该标准是由</a:t>
            </a:r>
            <a:r>
              <a:rPr lang="zh-CN" altLang="en-US" dirty="0">
                <a:solidFill>
                  <a:srgbClr val="FF0000"/>
                </a:solidFill>
              </a:rPr>
              <a:t>中国</a:t>
            </a:r>
            <a:r>
              <a:rPr lang="zh-CN" altLang="en-US" dirty="0"/>
              <a:t>独自制定的</a:t>
            </a:r>
            <a:r>
              <a:rPr lang="en-US" altLang="zh-CN" dirty="0"/>
              <a:t>3G</a:t>
            </a:r>
            <a:r>
              <a:rPr lang="zh-CN" altLang="en-US" dirty="0"/>
              <a:t>标准</a:t>
            </a:r>
          </a:p>
        </p:txBody>
      </p:sp>
      <p:sp>
        <p:nvSpPr>
          <p:cNvPr id="14" name="矩形 12">
            <a:extLst>
              <a:ext uri="{FF2B5EF4-FFF2-40B4-BE49-F238E27FC236}">
                <a16:creationId xmlns="" xmlns:a16="http://schemas.microsoft.com/office/drawing/2014/main" id="{FC3C2309-AE91-42E2-9593-A2EB0D73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082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CDMA2000</a:t>
            </a:r>
            <a:r>
              <a:rPr lang="zh-CN" altLang="en-US" dirty="0"/>
              <a:t>是由</a:t>
            </a:r>
            <a:r>
              <a:rPr lang="zh-CN" altLang="en-US" dirty="0">
                <a:solidFill>
                  <a:srgbClr val="FF0000"/>
                </a:solidFill>
              </a:rPr>
              <a:t>窄带</a:t>
            </a:r>
            <a:r>
              <a:rPr lang="en-US" altLang="zh-CN" dirty="0"/>
              <a:t>CDMA(CDMA IS95)</a:t>
            </a:r>
            <a:r>
              <a:rPr lang="zh-CN" altLang="en-US" dirty="0"/>
              <a:t>技术发展而来的</a:t>
            </a:r>
            <a:r>
              <a:rPr lang="zh-CN" altLang="en-US" dirty="0">
                <a:solidFill>
                  <a:srgbClr val="FF0000"/>
                </a:solidFill>
              </a:rPr>
              <a:t>宽带</a:t>
            </a:r>
            <a:r>
              <a:rPr lang="en-US" altLang="zh-CN" dirty="0"/>
              <a:t>CDMA</a:t>
            </a:r>
            <a:r>
              <a:rPr lang="zh-CN" altLang="en-US" dirty="0"/>
              <a:t>技术，也称为</a:t>
            </a:r>
            <a:r>
              <a:rPr lang="en-US" altLang="zh-CN" dirty="0"/>
              <a:t>CDMA Multi-Carrier</a:t>
            </a:r>
            <a:endParaRPr lang="zh-CN" altLang="en-US" dirty="0"/>
          </a:p>
        </p:txBody>
      </p:sp>
      <p:sp>
        <p:nvSpPr>
          <p:cNvPr id="19" name="矩形 13">
            <a:extLst>
              <a:ext uri="{FF2B5EF4-FFF2-40B4-BE49-F238E27FC236}">
                <a16:creationId xmlns="" xmlns:a16="http://schemas.microsoft.com/office/drawing/2014/main" id="{575D1E8C-3FAA-4A7B-A331-FD486635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843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全称为</a:t>
            </a:r>
            <a:r>
              <a:rPr lang="en-US" altLang="zh-CN" dirty="0"/>
              <a:t>Wideband CDMA</a:t>
            </a:r>
            <a:r>
              <a:rPr lang="zh-CN" altLang="en-US" dirty="0"/>
              <a:t>，即</a:t>
            </a:r>
            <a:r>
              <a:rPr lang="zh-CN" altLang="en-US" dirty="0" smtClean="0">
                <a:solidFill>
                  <a:srgbClr val="FF0000"/>
                </a:solidFill>
              </a:rPr>
              <a:t>宽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en-US" dirty="0" smtClean="0">
                <a:solidFill>
                  <a:srgbClr val="FF0000"/>
                </a:solidFill>
              </a:rPr>
              <a:t>码分多址</a:t>
            </a:r>
            <a:r>
              <a:rPr lang="zh-CN" altLang="en-US" dirty="0">
                <a:solidFill>
                  <a:srgbClr val="FF0000"/>
                </a:solidFill>
              </a:rPr>
              <a:t>复用</a:t>
            </a:r>
            <a:r>
              <a:rPr lang="zh-CN" altLang="en-US" dirty="0"/>
              <a:t>，这是基于</a:t>
            </a:r>
            <a:r>
              <a:rPr lang="en-US" altLang="zh-CN" dirty="0"/>
              <a:t>GSM</a:t>
            </a:r>
            <a:r>
              <a:rPr lang="zh-CN" altLang="en-US" dirty="0"/>
              <a:t>网发展出来的</a:t>
            </a:r>
            <a:r>
              <a:rPr lang="en-US" altLang="zh-CN" dirty="0"/>
              <a:t>3G</a:t>
            </a:r>
            <a:r>
              <a:rPr lang="zh-CN" altLang="en-US" dirty="0"/>
              <a:t>技术规范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84A3B41-ADB7-40CB-A09A-9CD665F439CD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3G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UMTS</a:t>
            </a:r>
            <a:r>
              <a:rPr lang="zh-CN" altLang="en-US" sz="2800" dirty="0">
                <a:solidFill>
                  <a:srgbClr val="0070C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835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72F5BBA9-0A2C-4BE6-BB8D-54071F77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30" y="1798320"/>
            <a:ext cx="7229475" cy="4475163"/>
          </a:xfrm>
        </p:spPr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r>
              <a:rPr lang="zh-CN" altLang="en-US" dirty="0"/>
              <a:t>实体认证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①</a:t>
            </a:r>
            <a:r>
              <a:rPr lang="en-US" altLang="zh-CN" dirty="0"/>
              <a:t>3G</a:t>
            </a:r>
            <a:r>
              <a:rPr lang="zh-CN" altLang="en-US" dirty="0"/>
              <a:t>系统完成了网络与用户之间的</a:t>
            </a:r>
            <a:r>
              <a:rPr lang="zh-CN" altLang="en-US" dirty="0">
                <a:solidFill>
                  <a:srgbClr val="FF0000"/>
                </a:solidFill>
              </a:rPr>
              <a:t>双向认证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②</a:t>
            </a:r>
            <a:r>
              <a:rPr lang="en-US" altLang="zh-CN" dirty="0"/>
              <a:t>3G</a:t>
            </a:r>
            <a:r>
              <a:rPr lang="zh-CN" altLang="en-US" dirty="0"/>
              <a:t>系统增加了数据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  <a:r>
              <a:rPr lang="zh-CN" altLang="en-US" dirty="0"/>
              <a:t>，以防纂改信息等主动攻击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③认证令牌</a:t>
            </a:r>
            <a:r>
              <a:rPr lang="en-US" altLang="zh-CN" dirty="0"/>
              <a:t>AUTN</a:t>
            </a:r>
            <a:r>
              <a:rPr lang="zh-CN" altLang="en-US" dirty="0"/>
              <a:t>中包括序列号</a:t>
            </a:r>
            <a:r>
              <a:rPr lang="en-US" altLang="zh-CN" dirty="0"/>
              <a:t>SQN</a:t>
            </a:r>
            <a:r>
              <a:rPr lang="zh-CN" altLang="en-US" dirty="0"/>
              <a:t>，保证认证</a:t>
            </a:r>
            <a:r>
              <a:rPr lang="zh-CN" altLang="en-US" dirty="0">
                <a:solidFill>
                  <a:srgbClr val="FF0000"/>
                </a:solidFill>
              </a:rPr>
              <a:t>最新</a:t>
            </a:r>
            <a:r>
              <a:rPr lang="zh-CN" altLang="en-US" dirty="0"/>
              <a:t>性</a:t>
            </a:r>
            <a:endParaRPr lang="en-US" altLang="zh-CN" dirty="0"/>
          </a:p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r>
              <a:rPr lang="zh-CN" altLang="en-US" dirty="0"/>
              <a:t>身份保密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①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临时身份</a:t>
            </a:r>
            <a:r>
              <a:rPr lang="en-US" altLang="zh-CN" dirty="0"/>
              <a:t>TMSI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②</a:t>
            </a:r>
            <a:r>
              <a:rPr lang="zh-CN" altLang="en-US" dirty="0"/>
              <a:t>使用加密的</a:t>
            </a:r>
            <a:r>
              <a:rPr lang="zh-CN" altLang="en-US" dirty="0">
                <a:solidFill>
                  <a:srgbClr val="FF0000"/>
                </a:solidFill>
              </a:rPr>
              <a:t>永久身份</a:t>
            </a:r>
            <a:r>
              <a:rPr lang="en-US" altLang="zh-CN" dirty="0"/>
              <a:t>IMSI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4102A43-E8DC-4B73-99EB-25BEB121FC4B}"/>
              </a:ext>
            </a:extLst>
          </p:cNvPr>
          <p:cNvSpPr/>
          <p:nvPr/>
        </p:nvSpPr>
        <p:spPr>
          <a:xfrm>
            <a:off x="566686" y="871551"/>
            <a:ext cx="328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3G</a:t>
            </a:r>
            <a:r>
              <a:rPr lang="zh-CN" altLang="en-US" sz="2800" dirty="0">
                <a:solidFill>
                  <a:srgbClr val="0070C0"/>
                </a:solidFill>
              </a:rPr>
              <a:t>的安全技术</a:t>
            </a:r>
          </a:p>
        </p:txBody>
      </p:sp>
    </p:spTree>
    <p:extLst>
      <p:ext uri="{BB962C8B-B14F-4D97-AF65-F5344CB8AC3E}">
        <p14:creationId xmlns:p14="http://schemas.microsoft.com/office/powerpoint/2010/main" val="38938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B40CC287-DD81-4CA9-B9A8-BCFFA08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" y="1645921"/>
            <a:ext cx="7824470" cy="1783080"/>
          </a:xfrm>
        </p:spPr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r>
              <a:rPr lang="zh-CN" altLang="en-US" dirty="0"/>
              <a:t>数据保密</a:t>
            </a:r>
            <a:endParaRPr lang="en-US" altLang="zh-CN" dirty="0"/>
          </a:p>
          <a:p>
            <a:pPr eaLnBrk="1" hangingPunct="1"/>
            <a:r>
              <a:rPr lang="zh-CN" altLang="en-US" dirty="0"/>
              <a:t>在无线接入链路上仍然采用</a:t>
            </a:r>
            <a:r>
              <a:rPr lang="zh-CN" altLang="en-US" dirty="0">
                <a:solidFill>
                  <a:srgbClr val="FF0000"/>
                </a:solidFill>
              </a:rPr>
              <a:t>分组密码流</a:t>
            </a:r>
            <a:r>
              <a:rPr lang="zh-CN" altLang="en-US" dirty="0"/>
              <a:t>对原始数据加密，采用了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zh-CN" altLang="en-US" dirty="0"/>
              <a:t>算法，它有</a:t>
            </a:r>
            <a:r>
              <a:rPr lang="en-US" altLang="zh-CN" dirty="0"/>
              <a:t>5</a:t>
            </a:r>
            <a:r>
              <a:rPr lang="zh-CN" altLang="en-US" dirty="0"/>
              <a:t>个输入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68235B0C-7F0D-4910-BFF9-05FDBBD6A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1"/>
          <a:stretch/>
        </p:blipFill>
        <p:spPr bwMode="auto">
          <a:xfrm>
            <a:off x="1072515" y="3500121"/>
            <a:ext cx="6419850" cy="290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CE41108-0753-44EF-B98F-64921F18FE54}"/>
              </a:ext>
            </a:extLst>
          </p:cNvPr>
          <p:cNvSpPr/>
          <p:nvPr/>
        </p:nvSpPr>
        <p:spPr>
          <a:xfrm>
            <a:off x="566686" y="871551"/>
            <a:ext cx="328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3G</a:t>
            </a:r>
            <a:r>
              <a:rPr lang="zh-CN" altLang="en-US" sz="2800" dirty="0">
                <a:solidFill>
                  <a:srgbClr val="0070C0"/>
                </a:solidFill>
              </a:rPr>
              <a:t>的安全技术</a:t>
            </a:r>
          </a:p>
        </p:txBody>
      </p:sp>
    </p:spTree>
    <p:extLst>
      <p:ext uri="{BB962C8B-B14F-4D97-AF65-F5344CB8AC3E}">
        <p14:creationId xmlns:p14="http://schemas.microsoft.com/office/powerpoint/2010/main" val="11813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93A3934-C435-4FFA-9E1B-C2F4771C8A09}"/>
              </a:ext>
            </a:extLst>
          </p:cNvPr>
          <p:cNvSpPr/>
          <p:nvPr/>
        </p:nvSpPr>
        <p:spPr>
          <a:xfrm>
            <a:off x="566686" y="1644665"/>
            <a:ext cx="80881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3G</a:t>
            </a:r>
            <a:r>
              <a:rPr lang="zh-CN" altLang="en-US" sz="2400" dirty="0"/>
              <a:t>认证与密钥协商协议</a:t>
            </a:r>
            <a:r>
              <a:rPr lang="en-US" altLang="zh-CN" sz="2400" dirty="0"/>
              <a:t>(Authentication and Key Agreement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AKA</a:t>
            </a:r>
            <a:r>
              <a:rPr lang="en-US" altLang="zh-CN" sz="2400" dirty="0"/>
              <a:t>)</a:t>
            </a:r>
            <a:r>
              <a:rPr lang="zh-CN" altLang="en-US" sz="2400" dirty="0"/>
              <a:t>中参与认证和密钥协商的主体有</a:t>
            </a:r>
            <a:r>
              <a:rPr lang="zh-CN" altLang="en-US" sz="2400" dirty="0">
                <a:solidFill>
                  <a:srgbClr val="FF0000"/>
                </a:solidFill>
              </a:rPr>
              <a:t>用户终端</a:t>
            </a:r>
            <a:r>
              <a:rPr lang="en-US" altLang="zh-CN" sz="2400" dirty="0"/>
              <a:t>(ME/USIM)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被访问网络</a:t>
            </a:r>
            <a:r>
              <a:rPr lang="en-US" altLang="zh-CN" sz="2400" dirty="0"/>
              <a:t>(Visitor  Location Register/Servicing GPRS Support Node, VLR/SGSN)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归属网络</a:t>
            </a:r>
            <a:r>
              <a:rPr lang="en-US" altLang="zh-CN" sz="2400" dirty="0"/>
              <a:t>(Home Environment/Home Location Register, HE/HLR)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en-US" altLang="zh-CN" sz="2400" dirty="0"/>
              <a:t>AKA</a:t>
            </a:r>
            <a:r>
              <a:rPr lang="zh-CN" altLang="en-US" sz="2400" dirty="0"/>
              <a:t>协议中，</a:t>
            </a:r>
            <a:r>
              <a:rPr lang="en-US" altLang="zh-CN" sz="2400" dirty="0"/>
              <a:t>VLR</a:t>
            </a:r>
            <a:r>
              <a:rPr lang="zh-CN" altLang="en-US" sz="2400" dirty="0"/>
              <a:t>通过用户</a:t>
            </a:r>
            <a:r>
              <a:rPr lang="en-US" altLang="zh-CN" sz="2400" dirty="0"/>
              <a:t>ME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认证应答</a:t>
            </a:r>
            <a:r>
              <a:rPr lang="en-US" altLang="zh-CN" sz="2400" dirty="0"/>
              <a:t>(RES)</a:t>
            </a:r>
            <a:r>
              <a:rPr lang="zh-CN" altLang="en-US" sz="2400" dirty="0"/>
              <a:t>对其进行认证；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ME</a:t>
            </a:r>
            <a:r>
              <a:rPr lang="zh-CN" altLang="en-US" sz="2400" dirty="0"/>
              <a:t>通过</a:t>
            </a:r>
            <a:r>
              <a:rPr lang="zh-CN" altLang="en-US" sz="2400" dirty="0">
                <a:solidFill>
                  <a:srgbClr val="FF0000"/>
                </a:solidFill>
              </a:rPr>
              <a:t>消息认证码</a:t>
            </a:r>
            <a:r>
              <a:rPr lang="en-US" altLang="zh-CN" sz="2400" dirty="0"/>
              <a:t>(MAC)</a:t>
            </a:r>
            <a:r>
              <a:rPr lang="zh-CN" altLang="en-US" sz="2400" dirty="0"/>
              <a:t>实现对</a:t>
            </a:r>
            <a:r>
              <a:rPr lang="en-US" altLang="zh-CN" sz="2400" dirty="0"/>
              <a:t>HLR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认证</a:t>
            </a:r>
            <a:r>
              <a:rPr lang="zh-CN" altLang="en-US" sz="2400" dirty="0"/>
              <a:t>，以及实现了</a:t>
            </a:r>
            <a:r>
              <a:rPr lang="en-US" altLang="zh-CN" sz="2400" dirty="0"/>
              <a:t>ME</a:t>
            </a:r>
            <a:r>
              <a:rPr lang="zh-CN" altLang="en-US" sz="2400" dirty="0"/>
              <a:t>与</a:t>
            </a:r>
            <a:r>
              <a:rPr lang="en-US" altLang="zh-CN" sz="2400" dirty="0"/>
              <a:t>VLR</a:t>
            </a:r>
            <a:r>
              <a:rPr lang="zh-CN" altLang="en-US" sz="2400" dirty="0"/>
              <a:t>之间的</a:t>
            </a:r>
            <a:r>
              <a:rPr lang="zh-CN" altLang="en-US" sz="2400" dirty="0">
                <a:solidFill>
                  <a:srgbClr val="FF0000"/>
                </a:solidFill>
              </a:rPr>
              <a:t>密钥分配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每次使用的消息认证码</a:t>
            </a:r>
            <a:r>
              <a:rPr lang="en-US" altLang="zh-CN" sz="2400" dirty="0"/>
              <a:t>MAC</a:t>
            </a:r>
            <a:r>
              <a:rPr lang="zh-CN" altLang="en-US" sz="2400" dirty="0"/>
              <a:t>是由不断递增的</a:t>
            </a:r>
            <a:r>
              <a:rPr lang="zh-CN" altLang="en-US" sz="2400" dirty="0">
                <a:solidFill>
                  <a:srgbClr val="FF0000"/>
                </a:solidFill>
              </a:rPr>
              <a:t>序列号</a:t>
            </a:r>
            <a:r>
              <a:rPr lang="en-US" altLang="zh-CN" sz="2400" dirty="0"/>
              <a:t>(SQN)</a:t>
            </a:r>
            <a:r>
              <a:rPr lang="zh-CN" altLang="en-US" sz="2400" dirty="0"/>
              <a:t>作为其输入变量之一，保证了认证消息的新鲜性，从而确保了密钥的</a:t>
            </a:r>
            <a:r>
              <a:rPr lang="zh-CN" altLang="en-US" sz="2400" dirty="0">
                <a:solidFill>
                  <a:srgbClr val="FF0000"/>
                </a:solidFill>
              </a:rPr>
              <a:t>新鲜性</a:t>
            </a:r>
            <a:r>
              <a:rPr lang="zh-CN" altLang="en-US" sz="2400" dirty="0"/>
              <a:t>，有效的防止了重放攻击。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F86D1B-F7EB-4D15-AF88-DAFD4B5BEA5E}"/>
              </a:ext>
            </a:extLst>
          </p:cNvPr>
          <p:cNvSpPr/>
          <p:nvPr/>
        </p:nvSpPr>
        <p:spPr>
          <a:xfrm>
            <a:off x="566686" y="871551"/>
            <a:ext cx="5122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3G</a:t>
            </a:r>
            <a:r>
              <a:rPr lang="zh-CN" altLang="en-US" sz="2800" dirty="0">
                <a:solidFill>
                  <a:srgbClr val="0070C0"/>
                </a:solidFill>
              </a:rPr>
              <a:t>的认证与密钥协商</a:t>
            </a:r>
          </a:p>
        </p:txBody>
      </p:sp>
    </p:spTree>
    <p:extLst>
      <p:ext uri="{BB962C8B-B14F-4D97-AF65-F5344CB8AC3E}">
        <p14:creationId xmlns:p14="http://schemas.microsoft.com/office/powerpoint/2010/main" val="12679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04E7111-92F3-45E7-8B3E-73B7EB355F9A}"/>
              </a:ext>
            </a:extLst>
          </p:cNvPr>
          <p:cNvSpPr/>
          <p:nvPr/>
        </p:nvSpPr>
        <p:spPr>
          <a:xfrm>
            <a:off x="566686" y="871551"/>
            <a:ext cx="5122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3G</a:t>
            </a:r>
            <a:r>
              <a:rPr lang="zh-CN" altLang="en-US" sz="2800" dirty="0">
                <a:solidFill>
                  <a:srgbClr val="0070C0"/>
                </a:solidFill>
              </a:rPr>
              <a:t>的认证与密钥协商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B3F6CB2B-23AF-4D08-A9D0-4F7D09ABC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9" b="19593"/>
          <a:stretch/>
        </p:blipFill>
        <p:spPr bwMode="auto">
          <a:xfrm>
            <a:off x="199226" y="1463623"/>
            <a:ext cx="6475894" cy="28950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="" xmlns:a16="http://schemas.microsoft.com/office/drawing/2014/main" id="{6D6DBFD0-1003-4FC9-A974-A8E20B200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59"/>
          <a:stretch/>
        </p:blipFill>
        <p:spPr>
          <a:xfrm>
            <a:off x="2283784" y="3106724"/>
            <a:ext cx="6575425" cy="3580765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05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3DF60B08-4EDC-4B5D-95DB-577C0CF7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70" y="1080770"/>
            <a:ext cx="7722870" cy="52943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3G</a:t>
            </a:r>
            <a:r>
              <a:rPr lang="zh-CN" altLang="en-US" dirty="0"/>
              <a:t>系统在密钥长度、算法选定、实体认证和消息保密性等方面，远远优于</a:t>
            </a:r>
            <a:r>
              <a:rPr lang="en-US" altLang="zh-CN" dirty="0"/>
              <a:t>2G</a:t>
            </a:r>
          </a:p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没有建立公钥密码体制，难以实现用户</a:t>
            </a:r>
            <a:r>
              <a:rPr lang="zh-CN" altLang="en-US" dirty="0">
                <a:solidFill>
                  <a:srgbClr val="FF0000"/>
                </a:solidFill>
              </a:rPr>
              <a:t>数字签名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密码学的最新成果（如</a:t>
            </a:r>
            <a:r>
              <a:rPr lang="en-US" altLang="zh-CN" dirty="0"/>
              <a:t>ECC</a:t>
            </a:r>
            <a:r>
              <a:rPr lang="zh-CN" altLang="en-US" dirty="0"/>
              <a:t>椭圆曲线密码算法）并未在</a:t>
            </a:r>
            <a:r>
              <a:rPr lang="en-US" altLang="zh-CN" dirty="0"/>
              <a:t>3G</a:t>
            </a:r>
            <a:r>
              <a:rPr lang="zh-CN" altLang="en-US" dirty="0"/>
              <a:t>中得到应用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密钥产生机制和认证协议仍有一定的安全隐患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0CE6306F-2C09-4DC6-ACB7-235D93D69301}"/>
              </a:ext>
            </a:extLst>
          </p:cNvPr>
          <p:cNvSpPr/>
          <p:nvPr/>
        </p:nvSpPr>
        <p:spPr>
          <a:xfrm>
            <a:off x="785495" y="1217295"/>
            <a:ext cx="1439863" cy="6477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优点：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F0F6103B-2F1D-4913-B500-F9CD30C66CF8}"/>
              </a:ext>
            </a:extLst>
          </p:cNvPr>
          <p:cNvSpPr/>
          <p:nvPr/>
        </p:nvSpPr>
        <p:spPr>
          <a:xfrm>
            <a:off x="785495" y="3088958"/>
            <a:ext cx="1439863" cy="6477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缺点：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="" xmlns:a16="http://schemas.microsoft.com/office/drawing/2014/main" id="{15C3DA9B-E18F-4B19-B195-C5C90D61F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11239" r="9191" b="8547"/>
          <a:stretch/>
        </p:blipFill>
        <p:spPr bwMode="auto">
          <a:xfrm>
            <a:off x="861532" y="2792105"/>
            <a:ext cx="7276627" cy="392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13F4EE4C-0EC7-4AF6-95DB-13F9CD1F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95" y="1151891"/>
            <a:ext cx="8412810" cy="128650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400" dirty="0"/>
              <a:t>就在我国专心为</a:t>
            </a:r>
            <a:r>
              <a:rPr lang="en-US" altLang="zh-CN" sz="2400" dirty="0"/>
              <a:t>3G</a:t>
            </a:r>
            <a:r>
              <a:rPr lang="zh-CN" altLang="en-US" sz="2400" dirty="0"/>
              <a:t>铺路的时候，全球的各国政府和电信商们已经又专心研发下一代移动通信</a:t>
            </a:r>
            <a:r>
              <a:rPr lang="en-US" altLang="zh-CN" sz="2400" dirty="0"/>
              <a:t>4G</a:t>
            </a:r>
            <a:r>
              <a:rPr lang="zh-CN" altLang="en-US" sz="2400" dirty="0"/>
              <a:t>网络技术，</a:t>
            </a:r>
            <a:r>
              <a:rPr lang="en-US" altLang="zh-CN" sz="2400" dirty="0"/>
              <a:t>4G</a:t>
            </a:r>
            <a:r>
              <a:rPr lang="zh-CN" altLang="en-US" sz="2400" dirty="0"/>
              <a:t>意味着更高速率的数据应用与支持。</a:t>
            </a:r>
          </a:p>
        </p:txBody>
      </p:sp>
    </p:spTree>
    <p:extLst>
      <p:ext uri="{BB962C8B-B14F-4D97-AF65-F5344CB8AC3E}">
        <p14:creationId xmlns:p14="http://schemas.microsoft.com/office/powerpoint/2010/main" val="10371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122">
            <a:extLst>
              <a:ext uri="{FF2B5EF4-FFF2-40B4-BE49-F238E27FC236}">
                <a16:creationId xmlns="" xmlns:a16="http://schemas.microsoft.com/office/drawing/2014/main" id="{6FCD292B-C37D-4EEF-B98F-9F12CF572DF9}"/>
              </a:ext>
            </a:extLst>
          </p:cNvPr>
          <p:cNvSpPr>
            <a:spLocks noChangeArrowheads="1"/>
          </p:cNvSpPr>
          <p:nvPr/>
        </p:nvSpPr>
        <p:spPr bwMode="auto">
          <a:xfrm rot="1337037">
            <a:off x="7892098" y="4376738"/>
            <a:ext cx="793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i="0">
                <a:solidFill>
                  <a:srgbClr val="FFFFFF"/>
                </a:solidFill>
              </a:rPr>
              <a:t>文字内容</a:t>
            </a:r>
          </a:p>
        </p:txBody>
      </p:sp>
      <p:pic>
        <p:nvPicPr>
          <p:cNvPr id="7" name="图片 3" descr="background">
            <a:extLst>
              <a:ext uri="{FF2B5EF4-FFF2-40B4-BE49-F238E27FC236}">
                <a16:creationId xmlns="" xmlns:a16="http://schemas.microsoft.com/office/drawing/2014/main" id="{FA5DB897-B08F-443E-B6C9-D80BCCA8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" y="1250576"/>
            <a:ext cx="7777163" cy="549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4E4DD915-865E-4ACE-AFAA-DB1E4B70377A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4G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LTE</a:t>
            </a:r>
            <a:r>
              <a:rPr lang="zh-CN" altLang="en-US" sz="2800" dirty="0">
                <a:solidFill>
                  <a:srgbClr val="0070C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898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FC4E01A-87B2-4596-AA8E-409620FDE498}"/>
              </a:ext>
            </a:extLst>
          </p:cNvPr>
          <p:cNvSpPr/>
          <p:nvPr/>
        </p:nvSpPr>
        <p:spPr>
          <a:xfrm>
            <a:off x="527990" y="1463623"/>
            <a:ext cx="8088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4G</a:t>
            </a:r>
            <a:r>
              <a:rPr lang="zh-CN" altLang="en-US" sz="2400" dirty="0"/>
              <a:t>的标准包括</a:t>
            </a:r>
            <a:r>
              <a:rPr lang="en-US" altLang="zh-CN" sz="2400" dirty="0">
                <a:solidFill>
                  <a:srgbClr val="FF0000"/>
                </a:solidFill>
              </a:rPr>
              <a:t>TD-LTE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FDD-LTE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4G</a:t>
            </a:r>
            <a:r>
              <a:rPr lang="zh-CN" altLang="en-US" sz="2400" dirty="0"/>
              <a:t>它包括</a:t>
            </a:r>
            <a:r>
              <a:rPr lang="zh-CN" altLang="en-US" sz="2400" dirty="0">
                <a:solidFill>
                  <a:srgbClr val="FF0000"/>
                </a:solidFill>
              </a:rPr>
              <a:t>宽带无线固定接入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宽带无线局域网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移动宽带系统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交互式广播网络</a:t>
            </a:r>
            <a:r>
              <a:rPr lang="zh-CN" altLang="en-US" sz="2400" dirty="0"/>
              <a:t>，是集成多功能的宽带移动通信系统，是</a:t>
            </a:r>
            <a:r>
              <a:rPr lang="zh-CN" altLang="en-US" sz="2400" dirty="0">
                <a:solidFill>
                  <a:srgbClr val="FF0000"/>
                </a:solidFill>
              </a:rPr>
              <a:t>宽带接入 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系统的异构网络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上行</a:t>
            </a:r>
            <a:r>
              <a:rPr lang="en-US" altLang="zh-CN" sz="2400" dirty="0"/>
              <a:t>:100Mbps </a:t>
            </a:r>
            <a:r>
              <a:rPr lang="zh-CN" altLang="en-US" sz="2400" dirty="0"/>
              <a:t>下行</a:t>
            </a:r>
            <a:r>
              <a:rPr lang="en-US" altLang="zh-CN" sz="2400" dirty="0"/>
              <a:t>:20Mbps</a:t>
            </a:r>
            <a:r>
              <a:rPr lang="zh-CN" altLang="en-US" sz="2400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5F0A39A-C50F-4D67-B1BF-D1CF4B5A945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4" y="3520046"/>
            <a:ext cx="72009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B63EEDD-8DA0-49A3-B906-A1255D8E0390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4G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LTE</a:t>
            </a:r>
            <a:r>
              <a:rPr lang="zh-CN" altLang="en-US" sz="2800" dirty="0">
                <a:solidFill>
                  <a:srgbClr val="0070C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64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 descr="4gjishu">
            <a:extLst>
              <a:ext uri="{FF2B5EF4-FFF2-40B4-BE49-F238E27FC236}">
                <a16:creationId xmlns="" xmlns:a16="http://schemas.microsoft.com/office/drawing/2014/main" id="{CB35A894-3CEE-40A4-94ED-B510D915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13611" r="5737" b="7166"/>
          <a:stretch>
            <a:fillRect/>
          </a:stretch>
        </p:blipFill>
        <p:spPr bwMode="auto">
          <a:xfrm>
            <a:off x="0" y="1089365"/>
            <a:ext cx="9066854" cy="563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4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4691869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网络层安全需求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>
            <a:extLst>
              <a:ext uri="{FF2B5EF4-FFF2-40B4-BE49-F238E27FC236}">
                <a16:creationId xmlns="" xmlns:a16="http://schemas.microsoft.com/office/drawing/2014/main" id="{E5091E62-92B5-4AEA-8FEC-704167B4BD60}"/>
              </a:ext>
            </a:extLst>
          </p:cNvPr>
          <p:cNvSpPr txBox="1">
            <a:spLocks/>
          </p:cNvSpPr>
          <p:nvPr/>
        </p:nvSpPr>
        <p:spPr>
          <a:xfrm>
            <a:off x="1046147" y="1559859"/>
            <a:ext cx="6862251" cy="387463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89113" indent="-712788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近距离无线接入安全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1789113" indent="-712788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</a:rPr>
              <a:t>远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距离无线接入安全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marL="1789113" indent="-712788">
              <a:lnSpc>
                <a:spcPct val="300000"/>
              </a:lnSpc>
              <a:buFont typeface="+mj-lt"/>
              <a:buAutoNum type="arabicPeriod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扩展接入网的安全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468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2292">
            <a:extLst>
              <a:ext uri="{FF2B5EF4-FFF2-40B4-BE49-F238E27FC236}">
                <a16:creationId xmlns="" xmlns:a16="http://schemas.microsoft.com/office/drawing/2014/main" id="{F6C86CDB-AA05-406D-A23F-A86A4A818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6" y="1991201"/>
            <a:ext cx="7591425" cy="388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latin typeface="楷体" panose="02010609060101010101" pitchFamily="49" charset="-122"/>
                <a:ea typeface="楷体" panose="02010609060101010101" pitchFamily="49" charset="-122"/>
              </a:rPr>
              <a:t>ZUC算法，即</a:t>
            </a:r>
            <a:r>
              <a:rPr lang="zh-CN" altLang="en-US" sz="2400" b="0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祖冲之算法</a:t>
            </a:r>
            <a:r>
              <a:rPr lang="zh-CN" altLang="en-US" sz="2400" b="0" i="0" dirty="0">
                <a:latin typeface="楷体" panose="02010609060101010101" pitchFamily="49" charset="-122"/>
                <a:ea typeface="楷体" panose="02010609060101010101" pitchFamily="49" charset="-122"/>
              </a:rPr>
              <a:t>，是</a:t>
            </a:r>
            <a:r>
              <a:rPr lang="zh-CN" altLang="en-US" sz="2400" b="0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</a:t>
            </a:r>
            <a:r>
              <a:rPr lang="zh-CN" altLang="en-US" sz="2400" b="0" i="0" dirty="0">
                <a:latin typeface="楷体" panose="02010609060101010101" pitchFamily="49" charset="-122"/>
                <a:ea typeface="楷体" panose="02010609060101010101" pitchFamily="49" charset="-122"/>
              </a:rPr>
              <a:t>通信协会推荐给3GPP LTE使用的新算法，是LTE的</a:t>
            </a:r>
            <a:r>
              <a:rPr lang="zh-CN" altLang="en-US" sz="2400" b="0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完整性</a:t>
            </a:r>
            <a:r>
              <a:rPr lang="zh-CN" altLang="en-US" sz="2400" b="0" i="0" dirty="0">
                <a:latin typeface="楷体" panose="02010609060101010101" pitchFamily="49" charset="-122"/>
                <a:ea typeface="楷体" panose="02010609060101010101" pitchFamily="49" charset="-122"/>
              </a:rPr>
              <a:t>保护算法。</a:t>
            </a:r>
            <a:endParaRPr lang="en-US" altLang="zh-CN" sz="2400" b="0" i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年1月18日这天，“中国创造”的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TD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LTE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被国际电信联盟确定成为第四代移动通信(下称“4G”)国际标准，与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FDD-LTE-Advanced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并列为4G国际标准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使得我国首次在4G移动通信标准这一前沿实现了从“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”到“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”的重大跨越。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569DD6D-D5FE-4C41-A15B-33C0862FE142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4G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LTE</a:t>
            </a:r>
            <a:r>
              <a:rPr lang="zh-CN" altLang="en-US" sz="2800" dirty="0">
                <a:solidFill>
                  <a:srgbClr val="0070C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354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="" xmlns:a16="http://schemas.microsoft.com/office/drawing/2014/main" id="{8672B848-C062-42B7-8864-8CF8B3854BC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3240087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0">
            <a:extLst>
              <a:ext uri="{FF2B5EF4-FFF2-40B4-BE49-F238E27FC236}">
                <a16:creationId xmlns="" xmlns:a16="http://schemas.microsoft.com/office/drawing/2014/main" id="{8734A41B-F320-4F1F-886F-59FC47086D45}"/>
              </a:ext>
            </a:extLst>
          </p:cNvPr>
          <p:cNvSpPr>
            <a:spLocks noChangeArrowheads="1"/>
          </p:cNvSpPr>
          <p:nvPr/>
        </p:nvSpPr>
        <p:spPr bwMode="auto">
          <a:xfrm rot="20625390">
            <a:off x="1038225" y="2667000"/>
            <a:ext cx="1223963" cy="144463"/>
          </a:xfrm>
          <a:prstGeom prst="leftArrow">
            <a:avLst>
              <a:gd name="adj1" fmla="val 50000"/>
              <a:gd name="adj2" fmla="val 212205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="" xmlns:a16="http://schemas.microsoft.com/office/drawing/2014/main" id="{8C498CBE-E9BA-4851-95F1-6CF4E37D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649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660033"/>
                </a:solidFill>
                <a:sym typeface="Calibri" panose="020F0502020204030204" pitchFamily="34" charset="0"/>
              </a:rPr>
              <a:t>2G</a:t>
            </a:r>
            <a:r>
              <a:rPr lang="zh-CN" altLang="en-US" sz="1800">
                <a:solidFill>
                  <a:srgbClr val="660033"/>
                </a:solidFill>
                <a:sym typeface="宋体" panose="02010600030101010101" pitchFamily="2" charset="-122"/>
              </a:rPr>
              <a:t>无线网络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1" name="Object 24">
            <a:extLst>
              <a:ext uri="{FF2B5EF4-FFF2-40B4-BE49-F238E27FC236}">
                <a16:creationId xmlns="" xmlns:a16="http://schemas.microsoft.com/office/drawing/2014/main" id="{57C1A1F4-97F6-4964-91F7-C1EE08C8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65400"/>
            <a:ext cx="404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8">
            <a:extLst>
              <a:ext uri="{FF2B5EF4-FFF2-40B4-BE49-F238E27FC236}">
                <a16:creationId xmlns="" xmlns:a16="http://schemas.microsoft.com/office/drawing/2014/main" id="{3429A07E-9F99-4DE7-9018-F54DC230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20938"/>
            <a:ext cx="1081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660033"/>
                </a:solidFill>
                <a:sym typeface="宋体" panose="02010600030101010101" pitchFamily="2" charset="-122"/>
              </a:rPr>
              <a:t>单向认证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Text Box 29">
            <a:extLst>
              <a:ext uri="{FF2B5EF4-FFF2-40B4-BE49-F238E27FC236}">
                <a16:creationId xmlns="" xmlns:a16="http://schemas.microsoft.com/office/drawing/2014/main" id="{FE88C013-5094-4741-9C33-55D90B3D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5273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660033"/>
                </a:solidFill>
                <a:sym typeface="宋体" panose="02010600030101010101" pitchFamily="2" charset="-122"/>
              </a:rPr>
              <a:t>消息可加密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="" xmlns:a16="http://schemas.microsoft.com/office/drawing/2014/main" id="{9AFB43BE-F01D-4F1E-A7FA-800A527D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09" y="2349500"/>
            <a:ext cx="1008062" cy="504825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20" name="Object 9">
            <a:extLst>
              <a:ext uri="{FF2B5EF4-FFF2-40B4-BE49-F238E27FC236}">
                <a16:creationId xmlns="" xmlns:a16="http://schemas.microsoft.com/office/drawing/2014/main" id="{0037A737-A63C-4333-9708-7CCF9007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5" y="2644776"/>
            <a:ext cx="404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13">
            <a:extLst>
              <a:ext uri="{FF2B5EF4-FFF2-40B4-BE49-F238E27FC236}">
                <a16:creationId xmlns="" xmlns:a16="http://schemas.microsoft.com/office/drawing/2014/main" id="{B30956D8-E455-499C-A2CE-DB9FDDE2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925" y="2357438"/>
            <a:ext cx="108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660033"/>
                </a:solidFill>
                <a:sym typeface="宋体" panose="02010600030101010101" pitchFamily="2" charset="-122"/>
              </a:rPr>
              <a:t>双向认证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="" xmlns:a16="http://schemas.microsoft.com/office/drawing/2014/main" id="{8E495456-045A-4402-B0F3-4985DDD2E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463" y="2933701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660033"/>
                </a:solidFill>
                <a:sym typeface="宋体" panose="02010600030101010101" pitchFamily="2" charset="-122"/>
              </a:rPr>
              <a:t>消息可加密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="" xmlns:a16="http://schemas.microsoft.com/office/drawing/2014/main" id="{E80FF0FF-1716-43AF-A3BD-3947FBE1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175" y="1492251"/>
            <a:ext cx="649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660033"/>
                </a:solidFill>
                <a:sym typeface="Calibri" panose="020F0502020204030204" pitchFamily="34" charset="0"/>
              </a:rPr>
              <a:t>3G</a:t>
            </a:r>
            <a:r>
              <a:rPr lang="zh-CN" altLang="en-US" sz="1800" dirty="0">
                <a:solidFill>
                  <a:srgbClr val="660033"/>
                </a:solidFill>
                <a:sym typeface="宋体" panose="02010600030101010101" pitchFamily="2" charset="-122"/>
              </a:rPr>
              <a:t>无线网络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4A72BF84-563C-4080-A445-10A482CC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925" y="2284413"/>
            <a:ext cx="1079500" cy="504825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26" name="Object 27">
            <a:extLst>
              <a:ext uri="{FF2B5EF4-FFF2-40B4-BE49-F238E27FC236}">
                <a16:creationId xmlns="" xmlns:a16="http://schemas.microsoft.com/office/drawing/2014/main" id="{F21CCA4D-AFAF-469D-BAFF-CF2745FA0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68" y="958562"/>
            <a:ext cx="2898775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25">
            <a:extLst>
              <a:ext uri="{FF2B5EF4-FFF2-40B4-BE49-F238E27FC236}">
                <a16:creationId xmlns="" xmlns:a16="http://schemas.microsoft.com/office/drawing/2014/main" id="{CB990D72-F8B8-480C-BE74-59BB03CB8AED}"/>
              </a:ext>
            </a:extLst>
          </p:cNvPr>
          <p:cNvSpPr>
            <a:spLocks noChangeArrowheads="1"/>
          </p:cNvSpPr>
          <p:nvPr/>
        </p:nvSpPr>
        <p:spPr bwMode="auto">
          <a:xfrm rot="17011293">
            <a:off x="7705338" y="2105026"/>
            <a:ext cx="142875" cy="1368425"/>
          </a:xfrm>
          <a:prstGeom prst="upDownArrow">
            <a:avLst>
              <a:gd name="adj1" fmla="val 50000"/>
              <a:gd name="adj2" fmla="val 1915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28" name="Object 4">
            <a:extLst>
              <a:ext uri="{FF2B5EF4-FFF2-40B4-BE49-F238E27FC236}">
                <a16:creationId xmlns="" xmlns:a16="http://schemas.microsoft.com/office/drawing/2014/main" id="{5FA9B52B-A8AD-41AC-9E30-0AD4A338289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3560763"/>
            <a:ext cx="388778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Object 10">
            <a:extLst>
              <a:ext uri="{FF2B5EF4-FFF2-40B4-BE49-F238E27FC236}">
                <a16:creationId xmlns="" xmlns:a16="http://schemas.microsoft.com/office/drawing/2014/main" id="{CADF2CB6-7750-42FE-B50B-58074610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6" y="5937250"/>
            <a:ext cx="2619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Object 11">
            <a:extLst>
              <a:ext uri="{FF2B5EF4-FFF2-40B4-BE49-F238E27FC236}">
                <a16:creationId xmlns="" xmlns:a16="http://schemas.microsoft.com/office/drawing/2014/main" id="{EDEFF4DD-0788-40C4-B836-922A34E6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5719763"/>
            <a:ext cx="2619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3">
            <a:extLst>
              <a:ext uri="{FF2B5EF4-FFF2-40B4-BE49-F238E27FC236}">
                <a16:creationId xmlns="" xmlns:a16="http://schemas.microsoft.com/office/drawing/2014/main" id="{6ABC8BDB-E212-4A15-8F5D-EF078625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57927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660033"/>
                </a:solidFill>
                <a:sym typeface="宋体" panose="02010600030101010101" pitchFamily="2" charset="-122"/>
              </a:rPr>
              <a:t>消息可加密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="" xmlns:a16="http://schemas.microsoft.com/office/drawing/2014/main" id="{A8400A2D-C844-448C-99EB-76596141FEB3}"/>
              </a:ext>
            </a:extLst>
          </p:cNvPr>
          <p:cNvSpPr>
            <a:spLocks noChangeArrowheads="1"/>
          </p:cNvSpPr>
          <p:nvPr/>
        </p:nvSpPr>
        <p:spPr bwMode="auto">
          <a:xfrm rot="12618153">
            <a:off x="4113213" y="5072063"/>
            <a:ext cx="111125" cy="711200"/>
          </a:xfrm>
          <a:prstGeom prst="upDownArrow">
            <a:avLst>
              <a:gd name="adj1" fmla="val 50000"/>
              <a:gd name="adj2" fmla="val 128000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="" xmlns:a16="http://schemas.microsoft.com/office/drawing/2014/main" id="{15457805-5FB9-4220-B84A-D1A8B2E41D12}"/>
              </a:ext>
            </a:extLst>
          </p:cNvPr>
          <p:cNvSpPr>
            <a:spLocks noChangeArrowheads="1"/>
          </p:cNvSpPr>
          <p:nvPr/>
        </p:nvSpPr>
        <p:spPr bwMode="auto">
          <a:xfrm rot="9867446" flipH="1">
            <a:off x="1485901" y="5216525"/>
            <a:ext cx="161925" cy="900113"/>
          </a:xfrm>
          <a:prstGeom prst="upDownArrow">
            <a:avLst>
              <a:gd name="adj1" fmla="val 50000"/>
              <a:gd name="adj2" fmla="val 111125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4" name="Text Box 17">
            <a:extLst>
              <a:ext uri="{FF2B5EF4-FFF2-40B4-BE49-F238E27FC236}">
                <a16:creationId xmlns="" xmlns:a16="http://schemas.microsoft.com/office/drawing/2014/main" id="{E71359B2-95A8-487A-A1DF-56489330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5360988"/>
            <a:ext cx="1081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660033"/>
                </a:solidFill>
                <a:sym typeface="宋体" panose="02010600030101010101" pitchFamily="2" charset="-122"/>
              </a:rPr>
              <a:t>双向认证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35" name="Object 21">
            <a:extLst>
              <a:ext uri="{FF2B5EF4-FFF2-40B4-BE49-F238E27FC236}">
                <a16:creationId xmlns="" xmlns:a16="http://schemas.microsoft.com/office/drawing/2014/main" id="{297E9EF2-1D61-4BA7-B705-65613A2A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5432425"/>
            <a:ext cx="4333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Line 22">
            <a:extLst>
              <a:ext uri="{FF2B5EF4-FFF2-40B4-BE49-F238E27FC236}">
                <a16:creationId xmlns="" xmlns:a16="http://schemas.microsoft.com/office/drawing/2014/main" id="{621F153C-5638-4EEA-9767-3B83F0BB4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3575" y="4978224"/>
            <a:ext cx="1088642" cy="670102"/>
          </a:xfrm>
          <a:prstGeom prst="line">
            <a:avLst/>
          </a:prstGeom>
          <a:noFill/>
          <a:ln w="15875">
            <a:solidFill>
              <a:srgbClr val="80008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C61DF33-F747-42E3-92C3-4A8A0DF8746E}"/>
              </a:ext>
            </a:extLst>
          </p:cNvPr>
          <p:cNvGrpSpPr/>
          <p:nvPr/>
        </p:nvGrpSpPr>
        <p:grpSpPr>
          <a:xfrm>
            <a:off x="5726400" y="4435387"/>
            <a:ext cx="2808288" cy="1370013"/>
            <a:chOff x="5726400" y="4435387"/>
            <a:chExt cx="2808288" cy="1370013"/>
          </a:xfrm>
        </p:grpSpPr>
        <p:sp>
          <p:nvSpPr>
            <p:cNvPr id="37" name="Rectangle 23">
              <a:extLst>
                <a:ext uri="{FF2B5EF4-FFF2-40B4-BE49-F238E27FC236}">
                  <a16:creationId xmlns="" xmlns:a16="http://schemas.microsoft.com/office/drawing/2014/main" id="{7C5A2141-DCFB-4813-8E2D-244E8E869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00" y="4483012"/>
              <a:ext cx="720725" cy="5762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8" name="AutoShape 24">
              <a:extLst>
                <a:ext uri="{FF2B5EF4-FFF2-40B4-BE49-F238E27FC236}">
                  <a16:creationId xmlns="" xmlns:a16="http://schemas.microsoft.com/office/drawing/2014/main" id="{A4214695-8207-4E73-B1F6-5517358308D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636163" y="4832262"/>
              <a:ext cx="287337" cy="792163"/>
            </a:xfrm>
            <a:prstGeom prst="leftBrace">
              <a:avLst>
                <a:gd name="adj1" fmla="val 22936"/>
                <a:gd name="adj2" fmla="val 50000"/>
              </a:avLst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9" name="Text Box 25">
              <a:extLst>
                <a:ext uri="{FF2B5EF4-FFF2-40B4-BE49-F238E27FC236}">
                  <a16:creationId xmlns="" xmlns:a16="http://schemas.microsoft.com/office/drawing/2014/main" id="{FE35D112-5E72-47B3-8E47-D36BF36E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263" y="5438687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000000"/>
                  </a:solidFill>
                  <a:sym typeface="宋体" panose="02010600030101010101" pitchFamily="2" charset="-122"/>
                </a:rPr>
                <a:t>信令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AutoShape 26">
              <a:extLst>
                <a:ext uri="{FF2B5EF4-FFF2-40B4-BE49-F238E27FC236}">
                  <a16:creationId xmlns="" xmlns:a16="http://schemas.microsoft.com/office/drawing/2014/main" id="{DFE0B469-B95F-4DFF-BA7E-372832F54F7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266150" y="4833850"/>
              <a:ext cx="287337" cy="788988"/>
            </a:xfrm>
            <a:prstGeom prst="leftBrace">
              <a:avLst>
                <a:gd name="adj1" fmla="val 22844"/>
                <a:gd name="adj2" fmla="val 50000"/>
              </a:avLst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41" name="Text Box 27">
              <a:extLst>
                <a:ext uri="{FF2B5EF4-FFF2-40B4-BE49-F238E27FC236}">
                  <a16:creationId xmlns="" xmlns:a16="http://schemas.microsoft.com/office/drawing/2014/main" id="{B079CBD2-8D8E-4E54-8635-F8BA8137B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425" y="5372012"/>
              <a:ext cx="1081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000000"/>
                  </a:solidFill>
                  <a:sym typeface="宋体" panose="02010600030101010101" pitchFamily="2" charset="-122"/>
                </a:rPr>
                <a:t>信息包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" name="Text Box 28">
              <a:extLst>
                <a:ext uri="{FF2B5EF4-FFF2-40B4-BE49-F238E27FC236}">
                  <a16:creationId xmlns="" xmlns:a16="http://schemas.microsoft.com/office/drawing/2014/main" id="{9E9EB582-5014-47E1-8C38-FC13275B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125" y="4702087"/>
              <a:ext cx="647700" cy="382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660033"/>
                  </a:solidFill>
                  <a:sym typeface="宋体" panose="02010600030101010101" pitchFamily="2" charset="-122"/>
                </a:rPr>
                <a:t>加密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" name="Text Box 29">
              <a:extLst>
                <a:ext uri="{FF2B5EF4-FFF2-40B4-BE49-F238E27FC236}">
                  <a16:creationId xmlns="" xmlns:a16="http://schemas.microsoft.com/office/drawing/2014/main" id="{98E7A251-6D73-4200-8D8A-DC131444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825" y="4435387"/>
              <a:ext cx="792163" cy="6572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99"/>
                  </a:solidFill>
                  <a:sym typeface="宋体" panose="02010600030101010101" pitchFamily="2" charset="-122"/>
                </a:rPr>
                <a:t>完整性保护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4" name="Text Box 30">
              <a:extLst>
                <a:ext uri="{FF2B5EF4-FFF2-40B4-BE49-F238E27FC236}">
                  <a16:creationId xmlns="" xmlns:a16="http://schemas.microsoft.com/office/drawing/2014/main" id="{70C80357-9584-446D-8A00-476B7D703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988" y="4702087"/>
              <a:ext cx="647700" cy="382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660033"/>
                  </a:solidFill>
                  <a:sym typeface="宋体" panose="02010600030101010101" pitchFamily="2" charset="-122"/>
                </a:rPr>
                <a:t>加密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" name="Text Box 32">
              <a:extLst>
                <a:ext uri="{FF2B5EF4-FFF2-40B4-BE49-F238E27FC236}">
                  <a16:creationId xmlns="" xmlns:a16="http://schemas.microsoft.com/office/drawing/2014/main" id="{8B2D9BD9-BC29-40DE-81B7-7EA0377B8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400" y="4435387"/>
              <a:ext cx="720725" cy="657225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99"/>
                  </a:solidFill>
                  <a:sym typeface="宋体" panose="02010600030101010101" pitchFamily="2" charset="-122"/>
                </a:rPr>
                <a:t>完整性保护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44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/>
      <p:bldP spid="14" grpId="0" animBg="1"/>
      <p:bldP spid="21" grpId="0"/>
      <p:bldP spid="22" grpId="0"/>
      <p:bldP spid="23" grpId="0"/>
      <p:bldP spid="25" grpId="0" animBg="1"/>
      <p:bldP spid="27" grpId="0" animBg="1"/>
      <p:bldP spid="31" grpId="0" bldLvl="0" autoUpdateAnimBg="0"/>
      <p:bldP spid="32" grpId="0" bldLvl="0" animBg="1" autoUpdateAnimBg="0"/>
      <p:bldP spid="33" grpId="0" bldLvl="0" animBg="1" autoUpdateAnimBg="0"/>
      <p:bldP spid="34" grpId="0" bldLvl="0" autoUpdateAnimBg="0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686989-0E53-4526-A569-72A3CB13726F}"/>
              </a:ext>
            </a:extLst>
          </p:cNvPr>
          <p:cNvSpPr/>
          <p:nvPr/>
        </p:nvSpPr>
        <p:spPr>
          <a:xfrm>
            <a:off x="566686" y="871551"/>
            <a:ext cx="3893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5G</a:t>
            </a:r>
            <a:r>
              <a:rPr lang="zh-CN" altLang="en-US" sz="2800" dirty="0">
                <a:solidFill>
                  <a:srgbClr val="0070C0"/>
                </a:solidFill>
              </a:rPr>
              <a:t>的三大应用场景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1101137-0F87-4D25-A915-9E2B9F5CEBFC}"/>
              </a:ext>
            </a:extLst>
          </p:cNvPr>
          <p:cNvSpPr txBox="1"/>
          <p:nvPr/>
        </p:nvSpPr>
        <p:spPr>
          <a:xfrm>
            <a:off x="706411" y="1463623"/>
            <a:ext cx="7982742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eMBB</a:t>
            </a:r>
            <a:r>
              <a:rPr lang="en-US" altLang="zh-CN" sz="20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(enhanced Mobile Broadband)</a:t>
            </a:r>
            <a:r>
              <a:rPr lang="zh-CN" altLang="en-US" sz="20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，增强移动宽带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2AA593D-DAF6-4E3B-91BA-2239C74BE42F}"/>
              </a:ext>
            </a:extLst>
          </p:cNvPr>
          <p:cNvSpPr txBox="1"/>
          <p:nvPr/>
        </p:nvSpPr>
        <p:spPr>
          <a:xfrm>
            <a:off x="706411" y="2033046"/>
            <a:ext cx="7982742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srgbClr val="2D93D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mMTC (massive Machine Type Communications)，大规模物联网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7DB1A57C-A399-405B-B009-8E169DE8B0C5}"/>
              </a:ext>
            </a:extLst>
          </p:cNvPr>
          <p:cNvSpPr txBox="1"/>
          <p:nvPr/>
        </p:nvSpPr>
        <p:spPr>
          <a:xfrm>
            <a:off x="706411" y="2602469"/>
            <a:ext cx="7982742" cy="7078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srgbClr val="2D93D7"/>
                </a:solidFill>
              </a:rPr>
              <a:t>URLLC (Ultra-Reliable and Low Latency Communications)，低时延高可靠连接</a:t>
            </a:r>
            <a:endParaRPr lang="zh-CN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5E80378F-CBC0-4C46-89DD-7A740606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85" y="3521998"/>
            <a:ext cx="4456605" cy="297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1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“5G之花”的图片搜索结果">
            <a:extLst>
              <a:ext uri="{FF2B5EF4-FFF2-40B4-BE49-F238E27FC236}">
                <a16:creationId xmlns="" xmlns:a16="http://schemas.microsoft.com/office/drawing/2014/main" id="{5FD5D4A7-3041-4052-81DF-EF83BDA1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7" y="1203929"/>
            <a:ext cx="8138807" cy="53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C15C781-79F1-4403-A640-1FC61A831C66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5G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C15C781-79F1-4403-A640-1FC61A831C66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5G</a:t>
            </a:r>
            <a:r>
              <a:rPr lang="zh-CN" altLang="en-US" sz="2800" dirty="0">
                <a:solidFill>
                  <a:srgbClr val="0070C0"/>
                </a:solidFill>
              </a:rPr>
              <a:t>的安全需求</a:t>
            </a:r>
          </a:p>
        </p:txBody>
      </p:sp>
      <p:sp>
        <p:nvSpPr>
          <p:cNvPr id="8" name="Rectangle 62">
            <a:extLst>
              <a:ext uri="{FF2B5EF4-FFF2-40B4-BE49-F238E27FC236}">
                <a16:creationId xmlns="" xmlns:a16="http://schemas.microsoft.com/office/drawing/2014/main" id="{0CAD7E9F-F59E-4DC0-835E-39AE59D6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6" y="1463623"/>
            <a:ext cx="2016125" cy="1871662"/>
          </a:xfrm>
          <a:prstGeom prst="rect">
            <a:avLst/>
          </a:prstGeom>
          <a:solidFill>
            <a:srgbClr val="CC99FF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SzPct val="3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5G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的目标：</a:t>
            </a:r>
          </a:p>
          <a:p>
            <a:pPr marL="357188" lvl="1" indent="-357188" eaLnBrk="1" hangingPunct="1"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高速</a:t>
            </a:r>
          </a:p>
          <a:p>
            <a:pPr marL="357188" lvl="1" indent="-357188" eaLnBrk="1" hangingPunct="1"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易用</a:t>
            </a:r>
          </a:p>
          <a:p>
            <a:pPr marL="357188" lvl="1" indent="-357188" eaLnBrk="1" hangingPunct="1"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安全可靠</a:t>
            </a:r>
          </a:p>
          <a:p>
            <a:pPr marL="357188" lvl="1" indent="-357188" eaLnBrk="1" hangingPunct="1"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用户体验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="" xmlns:a16="http://schemas.microsoft.com/office/drawing/2014/main" id="{BC4833E3-FFC9-47A3-92C9-2127E3C8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311" y="3449691"/>
            <a:ext cx="2232025" cy="3311525"/>
          </a:xfrm>
          <a:prstGeom prst="wedgeRectCallout">
            <a:avLst>
              <a:gd name="adj1" fmla="val 12657"/>
              <a:gd name="adj2" fmla="val -642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 u="sng">
                <a:solidFill>
                  <a:srgbClr val="CC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物理</a:t>
            </a: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联结的缺失</a:t>
            </a:r>
            <a:endParaRPr lang="zh-CN" altLang="en-US" sz="180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000">
                <a:solidFill>
                  <a:srgbClr val="CC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广播特性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>
              <a:solidFill>
                <a:srgbClr val="CC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="" xmlns:a16="http://schemas.microsoft.com/office/drawing/2014/main" id="{F99B28FB-F864-4471-A92B-EB94F18A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361" y="3522716"/>
            <a:ext cx="1511300" cy="2303463"/>
          </a:xfrm>
          <a:prstGeom prst="wedgeRectCallout">
            <a:avLst>
              <a:gd name="adj1" fmla="val 7667"/>
              <a:gd name="adj2" fmla="val -70880"/>
            </a:avLst>
          </a:prstGeom>
          <a:solidFill>
            <a:srgbClr val="CC99FF">
              <a:alpha val="5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SzPct val="3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sym typeface="Arial" panose="020B0604020202020204" pitchFamily="34" charset="0"/>
              </a:rPr>
              <a:t>同时保障无线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移动性、</a:t>
            </a:r>
            <a:r>
              <a:rPr lang="zh-CN" altLang="en-US" sz="2000" dirty="0" smtClean="0">
                <a:latin typeface="Times New Roman" panose="02020603050405020304" pitchFamily="18" charset="0"/>
                <a:sym typeface="Arial" panose="020B0604020202020204" pitchFamily="34" charset="0"/>
              </a:rPr>
              <a:t>高速；</a:t>
            </a:r>
            <a:endParaRPr lang="zh-CN" altLang="en-US" sz="20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SzPct val="3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能量受限，带宽受限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，</a:t>
            </a: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SzPct val="3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绿色通信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的需求 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  <a:ea typeface="PMingLiU" panose="02020500000000000000" pitchFamily="18" charset="-120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="" xmlns:a16="http://schemas.microsoft.com/office/drawing/2014/main" id="{FA290D25-0A58-49C7-82FA-A64419E0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886" y="3594154"/>
            <a:ext cx="1512888" cy="2232025"/>
          </a:xfrm>
          <a:prstGeom prst="wedgeRectCallout">
            <a:avLst>
              <a:gd name="adj1" fmla="val -12958"/>
              <a:gd name="adj2" fmla="val -76954"/>
            </a:avLst>
          </a:prstGeom>
          <a:solidFill>
            <a:srgbClr val="FFFF99">
              <a:alpha val="5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ym typeface="宋体" panose="02010600030101010101" pitchFamily="2" charset="-122"/>
              </a:rPr>
              <a:t>存在大量的非</a:t>
            </a:r>
            <a:r>
              <a:rPr lang="en-US" altLang="zh-CN" sz="1800">
                <a:sym typeface="Calibri" panose="020F0502020204030204" pitchFamily="34" charset="0"/>
              </a:rPr>
              <a:t>5G</a:t>
            </a:r>
            <a:r>
              <a:rPr lang="zh-CN" altLang="en-US" sz="1800">
                <a:sym typeface="宋体" panose="02010600030101010101" pitchFamily="2" charset="-122"/>
              </a:rPr>
              <a:t>网络：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CC0000"/>
                </a:solidFill>
                <a:sym typeface="宋体" panose="02010600030101010101" pitchFamily="2" charset="-122"/>
              </a:rPr>
              <a:t>多安全域</a:t>
            </a:r>
            <a:r>
              <a:rPr lang="zh-CN" altLang="en-US" sz="1800">
                <a:sym typeface="宋体" panose="02010600030101010101" pitchFamily="2" charset="-122"/>
              </a:rPr>
              <a:t>特性带来：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  <a:sym typeface="宋体" panose="02010600030101010101" pitchFamily="2" charset="-122"/>
              </a:rPr>
              <a:t>网间安全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  <a:sym typeface="宋体" panose="02010600030101010101" pitchFamily="2" charset="-122"/>
              </a:rPr>
              <a:t>安全协议的无缝衔接</a:t>
            </a:r>
            <a:r>
              <a:rPr lang="zh-CN" altLang="en-US" sz="2000">
                <a:latin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AutoShape 14">
            <a:extLst>
              <a:ext uri="{FF2B5EF4-FFF2-40B4-BE49-F238E27FC236}">
                <a16:creationId xmlns="" xmlns:a16="http://schemas.microsoft.com/office/drawing/2014/main" id="{BC5B9B92-60DC-45AB-8F1A-C3BAD118C7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47561" y="3521129"/>
            <a:ext cx="1439863" cy="2520950"/>
          </a:xfrm>
          <a:prstGeom prst="wedgeRectCallout">
            <a:avLst>
              <a:gd name="adj1" fmla="val -8222"/>
              <a:gd name="adj2" fmla="val -70218"/>
            </a:avLst>
          </a:prstGeom>
          <a:solidFill>
            <a:srgbClr val="FFCC99">
              <a:alpha val="5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5G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提出比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4G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通信系统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快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倍的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接入速度，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用户超高密度小区，需要安全措施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延迟</a:t>
            </a:r>
            <a:r>
              <a:rPr lang="zh-CN" altLang="en-US" sz="2000" dirty="0" smtClean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小</a:t>
            </a:r>
            <a:r>
              <a:rPr lang="zh-CN" altLang="en-US" sz="2000" dirty="0" smtClean="0">
                <a:latin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000" dirty="0" smtClean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接入</a:t>
            </a:r>
            <a:r>
              <a:rPr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快</a:t>
            </a:r>
            <a:endParaRPr lang="zh-CN" altLang="en-US" sz="1800" dirty="0">
              <a:solidFill>
                <a:srgbClr val="CC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="" xmlns:a16="http://schemas.microsoft.com/office/drawing/2014/main" id="{60E5CBFF-4BA9-41C8-924F-196D8D73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99" y="2154291"/>
            <a:ext cx="1223962" cy="863600"/>
          </a:xfrm>
          <a:prstGeom prst="ellipse">
            <a:avLst/>
          </a:prstGeom>
          <a:gradFill rotWithShape="1">
            <a:gsLst>
              <a:gs pos="0">
                <a:srgbClr val="745D47"/>
              </a:gs>
              <a:gs pos="100000">
                <a:srgbClr val="FFCC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高强度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安全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0E25563A-5FAB-4BB6-9445-560AE5224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699" y="2081266"/>
            <a:ext cx="1223962" cy="863600"/>
          </a:xfrm>
          <a:prstGeom prst="ellipse">
            <a:avLst/>
          </a:prstGeom>
          <a:gradFill rotWithShape="1">
            <a:gsLst>
              <a:gs pos="0">
                <a:srgbClr val="745D47"/>
              </a:gs>
              <a:gs pos="100000">
                <a:srgbClr val="FFCC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轻重量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安全措施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="" xmlns:a16="http://schemas.microsoft.com/office/drawing/2014/main" id="{159B01C1-26F1-4E79-9F6A-9ED89A7A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024" y="2152704"/>
            <a:ext cx="1223962" cy="863600"/>
          </a:xfrm>
          <a:prstGeom prst="ellipse">
            <a:avLst/>
          </a:prstGeom>
          <a:gradFill rotWithShape="1">
            <a:gsLst>
              <a:gs pos="0">
                <a:srgbClr val="745D47"/>
              </a:gs>
              <a:gs pos="100000">
                <a:srgbClr val="FFCC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快速接入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="" xmlns:a16="http://schemas.microsoft.com/office/drawing/2014/main" id="{F90A9DF6-666A-4109-A501-0F1AB449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349" y="2152704"/>
            <a:ext cx="1223962" cy="863600"/>
          </a:xfrm>
          <a:prstGeom prst="ellipse">
            <a:avLst/>
          </a:prstGeom>
          <a:gradFill rotWithShape="1">
            <a:gsLst>
              <a:gs pos="0">
                <a:srgbClr val="745D47"/>
              </a:gs>
              <a:gs pos="100000">
                <a:srgbClr val="FFCC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异构网络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安全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1" name="AutoShape 23">
            <a:extLst>
              <a:ext uri="{FF2B5EF4-FFF2-40B4-BE49-F238E27FC236}">
                <a16:creationId xmlns="" xmlns:a16="http://schemas.microsoft.com/office/drawing/2014/main" id="{9D6321BB-7DEA-4B2A-A302-08C28C70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278" y="1073203"/>
            <a:ext cx="2232025" cy="719138"/>
          </a:xfrm>
          <a:prstGeom prst="wedgeRectCallout">
            <a:avLst>
              <a:gd name="adj1" fmla="val -58745"/>
              <a:gd name="adj2" fmla="val 105041"/>
            </a:avLst>
          </a:prstGeom>
          <a:solidFill>
            <a:srgbClr val="FFFF99">
              <a:alpha val="4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ym typeface="宋体" panose="02010600030101010101" pitchFamily="2" charset="-122"/>
              </a:rPr>
              <a:t>加密、认证、恶意行为识别等安全措施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22" name="Object 30">
            <a:extLst>
              <a:ext uri="{FF2B5EF4-FFF2-40B4-BE49-F238E27FC236}">
                <a16:creationId xmlns="" xmlns:a16="http://schemas.microsoft.com/office/drawing/2014/main" id="{D215C394-8877-4C39-8B74-931F1C9E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99" y="6257979"/>
            <a:ext cx="2016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31">
            <a:extLst>
              <a:ext uri="{FF2B5EF4-FFF2-40B4-BE49-F238E27FC236}">
                <a16:creationId xmlns="" xmlns:a16="http://schemas.microsoft.com/office/drawing/2014/main" id="{A2F6357D-B4AF-442A-9B5F-FF0A6A7E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6" y="5034016"/>
            <a:ext cx="25558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窜改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信息恶意破坏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拒绝</a:t>
            </a:r>
            <a:r>
              <a:rPr lang="zh-CN" altLang="en-US" sz="2000" dirty="0" smtClean="0">
                <a:latin typeface="Times New Roman" panose="02020603050405020304" pitchFamily="18" charset="0"/>
                <a:sym typeface="Arial" panose="020B0604020202020204" pitchFamily="34" charset="0"/>
              </a:rPr>
              <a:t>服务</a:t>
            </a:r>
            <a:endParaRPr lang="zh-CN" altLang="en-US" sz="20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恶意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收取用户费用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DoS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攻击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4" name="Group 93">
            <a:extLst>
              <a:ext uri="{FF2B5EF4-FFF2-40B4-BE49-F238E27FC236}">
                <a16:creationId xmlns="" xmlns:a16="http://schemas.microsoft.com/office/drawing/2014/main" id="{CB56D93B-6295-478A-AE8E-88DFAFA6A341}"/>
              </a:ext>
            </a:extLst>
          </p:cNvPr>
          <p:cNvGrpSpPr>
            <a:grpSpLocks/>
          </p:cNvGrpSpPr>
          <p:nvPr/>
        </p:nvGrpSpPr>
        <p:grpSpPr bwMode="auto">
          <a:xfrm>
            <a:off x="1854999" y="4186291"/>
            <a:ext cx="1905000" cy="1320800"/>
            <a:chOff x="0" y="0"/>
            <a:chExt cx="1201" cy="832"/>
          </a:xfrm>
        </p:grpSpPr>
        <p:sp>
          <p:nvSpPr>
            <p:cNvPr id="25" name="Text Box 94">
              <a:extLst>
                <a:ext uri="{FF2B5EF4-FFF2-40B4-BE49-F238E27FC236}">
                  <a16:creationId xmlns="" xmlns:a16="http://schemas.microsoft.com/office/drawing/2014/main" id="{3D9C376B-2615-4096-890B-976A0A21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300">
                  <a:solidFill>
                    <a:srgbClr val="6600CC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主动干扰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300">
                  <a:solidFill>
                    <a:srgbClr val="6600CC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被动窃听</a:t>
              </a:r>
              <a:endParaRPr lang="zh-CN" altLang="en-US" sz="2300">
                <a:solidFill>
                  <a:srgbClr val="6600CC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6" name="AutoShape 95">
              <a:extLst>
                <a:ext uri="{FF2B5EF4-FFF2-40B4-BE49-F238E27FC236}">
                  <a16:creationId xmlns="" xmlns:a16="http://schemas.microsoft.com/office/drawing/2014/main" id="{0893638A-F06F-44B3-BDA5-5E6515BC4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36"/>
              <a:ext cx="136" cy="18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3810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7" name="Text Box 96">
              <a:extLst>
                <a:ext uri="{FF2B5EF4-FFF2-40B4-BE49-F238E27FC236}">
                  <a16:creationId xmlns="" xmlns:a16="http://schemas.microsoft.com/office/drawing/2014/main" id="{F0D612F2-3B75-48D3-9D7F-7252B7D6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0"/>
              <a:ext cx="272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300">
                  <a:solidFill>
                    <a:srgbClr val="6600CC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容易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2300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6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build="allAtOnce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9" grpId="0" bldLvl="0" animBg="1" autoUpdateAnimBg="0"/>
      <p:bldP spid="20" grpId="0" bldLvl="0" animBg="1" autoUpdateAnimBg="0"/>
      <p:bldP spid="21" grpId="0" bldLvl="0" animBg="1" autoUpdateAnimBg="0"/>
      <p:bldP spid="23" grpId="0" bldLvl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7">
            <a:extLst>
              <a:ext uri="{FF2B5EF4-FFF2-40B4-BE49-F238E27FC236}">
                <a16:creationId xmlns="" xmlns:a16="http://schemas.microsoft.com/office/drawing/2014/main" id="{7113F6A5-EB75-455E-B7A5-4047DFDB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75" y="3094839"/>
            <a:ext cx="4191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686989-0E53-4526-A569-72A3CB13726F}"/>
              </a:ext>
            </a:extLst>
          </p:cNvPr>
          <p:cNvSpPr/>
          <p:nvPr/>
        </p:nvSpPr>
        <p:spPr>
          <a:xfrm>
            <a:off x="566686" y="871551"/>
            <a:ext cx="3269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5G</a:t>
            </a:r>
            <a:r>
              <a:rPr lang="zh-CN" altLang="en-US" sz="2800" dirty="0">
                <a:solidFill>
                  <a:srgbClr val="0070C0"/>
                </a:solidFill>
              </a:rPr>
              <a:t>的关键技术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="" xmlns:a16="http://schemas.microsoft.com/office/drawing/2014/main" id="{157E8446-5101-4417-A08D-4D86AA9F3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90" y="1463623"/>
            <a:ext cx="569251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algn="just" eaLnBrk="1" hangingPunct="1">
              <a:buFont typeface="+mj-lt"/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massive MIMO, </a:t>
            </a:r>
            <a:r>
              <a:rPr lang="zh-CN" altLang="en-US" sz="2000" dirty="0">
                <a:latin typeface="Comic Sans MS" panose="030F0702030302020204" pitchFamily="66" charset="0"/>
              </a:rPr>
              <a:t>大规模</a:t>
            </a:r>
            <a:r>
              <a:rPr lang="en-US" altLang="zh-CN" sz="2000" dirty="0">
                <a:latin typeface="Comic Sans MS" panose="030F0702030302020204" pitchFamily="66" charset="0"/>
              </a:rPr>
              <a:t>MIMO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super dense network, </a:t>
            </a:r>
            <a:r>
              <a:rPr lang="zh-CN" altLang="en-US" sz="2000" dirty="0">
                <a:latin typeface="Comic Sans MS" panose="030F0702030302020204" pitchFamily="66" charset="0"/>
              </a:rPr>
              <a:t>超高密度网络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non-orthogonal transmission, </a:t>
            </a:r>
            <a:r>
              <a:rPr lang="zh-CN" altLang="en-US" sz="2000" dirty="0">
                <a:latin typeface="Comic Sans MS" panose="030F0702030302020204" pitchFamily="66" charset="0"/>
              </a:rPr>
              <a:t>非正交传输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high-band communication, </a:t>
            </a:r>
            <a:r>
              <a:rPr lang="zh-CN" altLang="en-US" sz="2000" dirty="0">
                <a:latin typeface="Comic Sans MS" panose="030F0702030302020204" pitchFamily="66" charset="0"/>
              </a:rPr>
              <a:t>高带宽通信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en-US" altLang="zh-CN" sz="2000" dirty="0">
                <a:latin typeface="Comic Sans MS" panose="030F0702030302020204" pitchFamily="66" charset="0"/>
              </a:rPr>
              <a:t>full duplex transmission</a:t>
            </a:r>
            <a:r>
              <a:rPr lang="zh-CN" altLang="en-US" sz="2000" dirty="0">
                <a:latin typeface="Comic Sans MS" panose="030F0702030302020204" pitchFamily="66" charset="0"/>
              </a:rPr>
              <a:t>，全双工传输</a:t>
            </a:r>
            <a:r>
              <a:rPr lang="en-US" altLang="zh-CN" sz="2000" dirty="0">
                <a:latin typeface="Comic Sans MS" panose="030F0702030302020204" pitchFamily="66" charset="0"/>
              </a:rPr>
              <a:t>. 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移动通信网安全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686989-0E53-4526-A569-72A3CB13726F}"/>
              </a:ext>
            </a:extLst>
          </p:cNvPr>
          <p:cNvSpPr/>
          <p:nvPr/>
        </p:nvSpPr>
        <p:spPr>
          <a:xfrm>
            <a:off x="566686" y="871551"/>
            <a:ext cx="2681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70C0"/>
                </a:solidFill>
              </a:rPr>
              <a:t>5G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571" y="2204720"/>
            <a:ext cx="8995429" cy="3013775"/>
            <a:chOff x="148571" y="2204720"/>
            <a:chExt cx="8995429" cy="3013775"/>
          </a:xfrm>
        </p:grpSpPr>
        <p:pic>
          <p:nvPicPr>
            <p:cNvPr id="2" name="图片 1">
              <a:extLst>
                <a:ext uri="{FF2B5EF4-FFF2-40B4-BE49-F238E27FC236}">
                  <a16:creationId xmlns="" xmlns:a16="http://schemas.microsoft.com/office/drawing/2014/main" id="{4B1A282A-1249-44C2-B3DD-E970462B6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71" y="2204720"/>
              <a:ext cx="8995429" cy="301377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5385" y="4866114"/>
              <a:ext cx="428571" cy="35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9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2EA8871A-5B04-49BB-8F83-C690CBA8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90" y="872320"/>
            <a:ext cx="7658100" cy="651272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无线局域网的发展历程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C5F47837-665E-46D2-BC66-A1540B083EAD}"/>
              </a:ext>
            </a:extLst>
          </p:cNvPr>
          <p:cNvSpPr>
            <a:spLocks noGrp="1"/>
          </p:cNvSpPr>
          <p:nvPr/>
        </p:nvSpPr>
        <p:spPr>
          <a:xfrm>
            <a:off x="296966" y="1390014"/>
            <a:ext cx="8617214" cy="53359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BE4E"/>
              </a:buClr>
              <a:buFont typeface="Wingdings" panose="05000000000000000000" pitchFamily="2" charset="2"/>
              <a:buChar char="v"/>
              <a:defRPr sz="32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9A55"/>
              </a:buClr>
              <a:buFont typeface="Wingdings" panose="05000000000000000000" pitchFamily="2" charset="2"/>
              <a:buChar char="§"/>
              <a:defRPr sz="28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1971</a:t>
            </a:r>
            <a:r>
              <a:rPr lang="zh-CN" altLang="en-US" sz="2400" dirty="0"/>
              <a:t>年夏威夷大学开发的</a:t>
            </a:r>
            <a:r>
              <a:rPr lang="zh-CN" altLang="en-US" sz="2400" dirty="0">
                <a:solidFill>
                  <a:srgbClr val="FF0000"/>
                </a:solidFill>
              </a:rPr>
              <a:t>基于封包技术</a:t>
            </a:r>
            <a:r>
              <a:rPr lang="zh-CN" altLang="en-US" sz="2400" dirty="0"/>
              <a:t>的</a:t>
            </a:r>
            <a:r>
              <a:rPr lang="en-US" altLang="zh-CN" sz="2400" b="1" dirty="0">
                <a:solidFill>
                  <a:srgbClr val="FF0000"/>
                </a:solidFill>
              </a:rPr>
              <a:t>Aloha Net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1979</a:t>
            </a:r>
            <a:r>
              <a:rPr lang="zh-CN" altLang="en-US" sz="2400" dirty="0"/>
              <a:t>年，瑞士</a:t>
            </a:r>
            <a:r>
              <a:rPr lang="en-US" altLang="zh-CN" sz="2400" dirty="0"/>
              <a:t>IBM</a:t>
            </a:r>
            <a:r>
              <a:rPr lang="zh-CN" altLang="en-US" sz="2400" dirty="0"/>
              <a:t>实验室的</a:t>
            </a:r>
            <a:r>
              <a:rPr lang="en-US" altLang="zh-CN" sz="2400" dirty="0" err="1"/>
              <a:t>Gfeller</a:t>
            </a:r>
            <a:r>
              <a:rPr lang="zh-CN" altLang="en-US" sz="2400" dirty="0">
                <a:solidFill>
                  <a:srgbClr val="FF0000"/>
                </a:solidFill>
              </a:rPr>
              <a:t>首先提出了无线局域网的概念</a:t>
            </a:r>
            <a:r>
              <a:rPr lang="zh-CN" altLang="en-US" sz="2400" dirty="0"/>
              <a:t>，采用</a:t>
            </a:r>
            <a:r>
              <a:rPr lang="zh-CN" altLang="en-US" sz="2400" dirty="0">
                <a:solidFill>
                  <a:srgbClr val="FF0000"/>
                </a:solidFill>
              </a:rPr>
              <a:t>红外线</a:t>
            </a:r>
            <a:r>
              <a:rPr lang="zh-CN" altLang="en-US" sz="2400" dirty="0"/>
              <a:t>作为传输媒介；由于传输速率小于</a:t>
            </a:r>
            <a:r>
              <a:rPr lang="en-US" altLang="zh-CN" sz="2400" dirty="0"/>
              <a:t>1Mb/s</a:t>
            </a:r>
            <a:r>
              <a:rPr lang="zh-CN" altLang="en-US" sz="2400" dirty="0"/>
              <a:t>而没有投入使用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1980</a:t>
            </a:r>
            <a:r>
              <a:rPr lang="zh-CN" altLang="en-US" sz="2400" dirty="0"/>
              <a:t>年，加利福尼亚</a:t>
            </a:r>
            <a:r>
              <a:rPr lang="en-US" altLang="zh-CN" sz="2400" dirty="0"/>
              <a:t>HP</a:t>
            </a:r>
            <a:r>
              <a:rPr lang="zh-CN" altLang="en-US" sz="2400" dirty="0"/>
              <a:t>实验室的</a:t>
            </a:r>
            <a:r>
              <a:rPr lang="en-US" altLang="zh-CN" sz="2400" dirty="0" err="1"/>
              <a:t>Ferrert</a:t>
            </a:r>
            <a:r>
              <a:rPr lang="zh-CN" altLang="en-US" sz="2400" dirty="0"/>
              <a:t>实现了</a:t>
            </a:r>
            <a:r>
              <a:rPr lang="zh-CN" altLang="en-US" sz="2400" b="1" dirty="0">
                <a:solidFill>
                  <a:srgbClr val="FF3300"/>
                </a:solidFill>
              </a:rPr>
              <a:t>直接序列扩频</a:t>
            </a:r>
            <a:r>
              <a:rPr lang="zh-CN" altLang="en-US" sz="2400" dirty="0"/>
              <a:t>调制，速率达到</a:t>
            </a:r>
            <a:r>
              <a:rPr lang="en-US" altLang="zh-CN" sz="2400" dirty="0"/>
              <a:t>100kb/s</a:t>
            </a:r>
            <a:r>
              <a:rPr lang="zh-CN" altLang="en-US" sz="2400" dirty="0"/>
              <a:t>。因</a:t>
            </a:r>
            <a:r>
              <a:rPr lang="zh-CN" altLang="en-US" sz="2400" dirty="0">
                <a:solidFill>
                  <a:srgbClr val="FF0000"/>
                </a:solidFill>
              </a:rPr>
              <a:t>未能</a:t>
            </a:r>
            <a:r>
              <a:rPr lang="zh-CN" altLang="en-US" sz="2400" dirty="0"/>
              <a:t>从</a:t>
            </a:r>
            <a:r>
              <a:rPr lang="en-US" altLang="zh-CN" sz="2400" dirty="0"/>
              <a:t>FCC</a:t>
            </a:r>
            <a:r>
              <a:rPr lang="zh-CN" altLang="en-US" sz="2400" dirty="0"/>
              <a:t>获得需要的</a:t>
            </a:r>
            <a:r>
              <a:rPr lang="zh-CN" altLang="en-US" sz="2400" dirty="0">
                <a:solidFill>
                  <a:srgbClr val="FF0000"/>
                </a:solidFill>
              </a:rPr>
              <a:t>频段</a:t>
            </a:r>
            <a:r>
              <a:rPr lang="zh-CN" altLang="en-US" sz="2400" dirty="0"/>
              <a:t>（</a:t>
            </a:r>
            <a:r>
              <a:rPr lang="en-US" altLang="zh-CN" sz="2400" dirty="0"/>
              <a:t>900MHz</a:t>
            </a:r>
            <a:r>
              <a:rPr lang="zh-CN" altLang="en-US" sz="2400" dirty="0"/>
              <a:t>）而最终流产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此后几年，摩托罗拉等公司也进行了</a:t>
            </a:r>
            <a:r>
              <a:rPr lang="en-US" altLang="zh-CN" sz="2400" dirty="0"/>
              <a:t>WLAN</a:t>
            </a:r>
            <a:r>
              <a:rPr lang="zh-CN" altLang="en-US" sz="2400" dirty="0"/>
              <a:t>的实验，也都因为</a:t>
            </a:r>
            <a:r>
              <a:rPr lang="zh-CN" altLang="en-US" sz="2400" dirty="0">
                <a:solidFill>
                  <a:srgbClr val="FF0000"/>
                </a:solidFill>
              </a:rPr>
              <a:t>没有获得许可频段</a:t>
            </a:r>
            <a:r>
              <a:rPr lang="zh-CN" altLang="en-US" sz="2400" dirty="0"/>
              <a:t>而未能如愿以偿</a:t>
            </a:r>
          </a:p>
        </p:txBody>
      </p:sp>
    </p:spTree>
    <p:extLst>
      <p:ext uri="{BB962C8B-B14F-4D97-AF65-F5344CB8AC3E}">
        <p14:creationId xmlns:p14="http://schemas.microsoft.com/office/powerpoint/2010/main" val="4090260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27990" y="1039638"/>
            <a:ext cx="6172200" cy="6512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latin typeface="+mj-lt"/>
                <a:ea typeface="+mj-ea"/>
                <a:cs typeface="+mj-cs"/>
              </a:rPr>
              <a:t>目前无线局域网的发展经历了四代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: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27990" y="1690910"/>
            <a:ext cx="8372170" cy="5055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BE4E"/>
              </a:buClr>
              <a:buFont typeface="Wingdings" panose="05000000000000000000" pitchFamily="2" charset="2"/>
              <a:buChar char="v"/>
              <a:defRPr sz="32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9A55"/>
              </a:buClr>
              <a:buFont typeface="Wingdings" panose="05000000000000000000" pitchFamily="2" charset="2"/>
              <a:buChar char="§"/>
              <a:defRPr sz="28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(1)</a:t>
            </a:r>
            <a:r>
              <a:rPr lang="zh-CN" altLang="en-US" sz="2400" b="1" dirty="0">
                <a:solidFill>
                  <a:srgbClr val="FF0000"/>
                </a:solidFill>
              </a:rPr>
              <a:t>第一代无线局域网</a:t>
            </a:r>
            <a:r>
              <a:rPr lang="en-US" altLang="zh-CN" sz="2400" dirty="0"/>
              <a:t>:1985</a:t>
            </a:r>
            <a:r>
              <a:rPr lang="zh-CN" altLang="en-US" sz="2400" dirty="0"/>
              <a:t>年，</a:t>
            </a:r>
            <a:r>
              <a:rPr lang="en-US" altLang="zh-CN" sz="2400" dirty="0"/>
              <a:t>FCC</a:t>
            </a:r>
            <a:r>
              <a:rPr lang="zh-CN" altLang="en-US" sz="2400" dirty="0"/>
              <a:t>颁布的电波法规为无线局域网的发展扫清了道路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分配</a:t>
            </a:r>
            <a:r>
              <a:rPr lang="en-US" altLang="zh-CN" sz="2400" dirty="0"/>
              <a:t>2</a:t>
            </a:r>
            <a:r>
              <a:rPr lang="zh-CN" altLang="en-US" sz="2400" dirty="0"/>
              <a:t>个频段：专用频段和免许可证的频段（</a:t>
            </a:r>
            <a:r>
              <a:rPr lang="en-US" altLang="zh-CN" sz="2400" dirty="0"/>
              <a:t>ISM</a:t>
            </a:r>
            <a:r>
              <a:rPr lang="zh-CN" altLang="en-US" sz="2400" dirty="0"/>
              <a:t>）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(2)</a:t>
            </a:r>
            <a:r>
              <a:rPr lang="zh-CN" altLang="en-US" sz="2400" b="1" dirty="0">
                <a:solidFill>
                  <a:srgbClr val="FF0000"/>
                </a:solidFill>
              </a:rPr>
              <a:t>第二代无线局域网</a:t>
            </a:r>
            <a:r>
              <a:rPr lang="zh-CN" altLang="en-US" sz="2400" dirty="0"/>
              <a:t>：基于</a:t>
            </a:r>
            <a:r>
              <a:rPr lang="en-US" altLang="zh-CN" sz="2400" dirty="0"/>
              <a:t>IEEE 802.11</a:t>
            </a:r>
            <a:r>
              <a:rPr lang="zh-CN" altLang="en-US" sz="2400" dirty="0"/>
              <a:t>标准的无线局域网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(3)</a:t>
            </a:r>
            <a:r>
              <a:rPr lang="zh-CN" altLang="en-US" sz="2400" b="1" dirty="0">
                <a:solidFill>
                  <a:srgbClr val="FF0000"/>
                </a:solidFill>
              </a:rPr>
              <a:t>第三、四代无线局域网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符合</a:t>
            </a:r>
            <a:r>
              <a:rPr lang="en-US" altLang="zh-CN" sz="2400" dirty="0"/>
              <a:t>IEEE 802.11b</a:t>
            </a:r>
            <a:r>
              <a:rPr lang="zh-CN" altLang="en-US" sz="2400" dirty="0"/>
              <a:t>标准的归为第三代无线局域网；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符合</a:t>
            </a:r>
            <a:r>
              <a:rPr lang="en-US" altLang="zh-CN" sz="2400" dirty="0"/>
              <a:t>IEEE 802.11a</a:t>
            </a:r>
            <a:r>
              <a:rPr lang="zh-CN" altLang="en-US" sz="2400" dirty="0"/>
              <a:t>和</a:t>
            </a:r>
            <a:r>
              <a:rPr lang="en-US" altLang="zh-CN" sz="2400" dirty="0"/>
              <a:t>IEEE 802.11g</a:t>
            </a:r>
            <a:r>
              <a:rPr lang="zh-CN" altLang="en-US" sz="2400" dirty="0"/>
              <a:t>标准称为第四代无线局域网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AD117B4-02D3-4B32-9F94-EEF30F739A89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F1AA70FC-5C3F-4A44-9CDE-B528A496244E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1F73343F-AD73-4034-9A1B-08AE44BBAC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1933B092-6D69-4E69-9AD1-F52A1C2B4646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8D6A015-99FE-43C8-BF3C-9BE7B1E0D7BE}"/>
              </a:ext>
            </a:extLst>
          </p:cNvPr>
          <p:cNvSpPr>
            <a:spLocks noGrp="1"/>
          </p:cNvSpPr>
          <p:nvPr/>
        </p:nvSpPr>
        <p:spPr>
          <a:xfrm>
            <a:off x="394706" y="933018"/>
            <a:ext cx="3100334" cy="555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latin typeface="+mj-lt"/>
                <a:ea typeface="+mj-ea"/>
                <a:cs typeface="+mj-cs"/>
              </a:rPr>
              <a:t>无线攻击举例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2710EF79-A0E0-48A8-9EC6-54384B2B0450}"/>
              </a:ext>
            </a:extLst>
          </p:cNvPr>
          <p:cNvSpPr>
            <a:spLocks noGrp="1"/>
          </p:cNvSpPr>
          <p:nvPr/>
        </p:nvSpPr>
        <p:spPr>
          <a:xfrm>
            <a:off x="441193" y="1579998"/>
            <a:ext cx="8261614" cy="49139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BE4E"/>
              </a:buClr>
              <a:buFont typeface="Wingdings" panose="05000000000000000000" pitchFamily="2" charset="2"/>
              <a:buChar char="v"/>
              <a:defRPr sz="32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9A55"/>
              </a:buClr>
              <a:buFont typeface="Wingdings" panose="05000000000000000000" pitchFamily="2" charset="2"/>
              <a:buChar char="§"/>
              <a:defRPr sz="28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战争驾驶（</a:t>
            </a:r>
            <a:r>
              <a:rPr lang="en-US" altLang="zh-CN" sz="2400" b="1" dirty="0">
                <a:solidFill>
                  <a:srgbClr val="FF0000"/>
                </a:solidFill>
              </a:rPr>
              <a:t>War Driving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en-US" altLang="zh-CN" sz="2400" b="1" dirty="0"/>
              <a:t>——</a:t>
            </a:r>
            <a:r>
              <a:rPr lang="zh-CN" altLang="en-US" sz="2400" dirty="0"/>
              <a:t>无线网络发现方法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2001</a:t>
            </a:r>
            <a:r>
              <a:rPr lang="zh-CN" altLang="en-US" sz="2400" dirty="0"/>
              <a:t>年开始流行，最初使用无线网卡附带的基本配置软件对网络进行扫描，但效率不高；当前扫描无线网络的工具已经很多，有许多专门设计的高级软件，如</a:t>
            </a:r>
            <a:r>
              <a:rPr lang="en-US" altLang="zh-CN" sz="2400" dirty="0" err="1">
                <a:solidFill>
                  <a:srgbClr val="FF00FF"/>
                </a:solidFill>
              </a:rPr>
              <a:t>NetStumbler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攻击者可以在公共场所进行扫描，如公交车上。攻击者使用扫描软件，每隔</a:t>
            </a:r>
            <a:r>
              <a:rPr lang="en-US" altLang="zh-CN" sz="2400" dirty="0"/>
              <a:t>10</a:t>
            </a:r>
            <a:r>
              <a:rPr lang="zh-CN" altLang="en-US" sz="2400" dirty="0"/>
              <a:t>毫秒对访问点发送的信标帧进行一次捕捉。</a:t>
            </a:r>
          </a:p>
        </p:txBody>
      </p:sp>
    </p:spTree>
    <p:extLst>
      <p:ext uri="{BB962C8B-B14F-4D97-AF65-F5344CB8AC3E}">
        <p14:creationId xmlns:p14="http://schemas.microsoft.com/office/powerpoint/2010/main" val="22227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1085F9DA-56EC-4CDB-A9AE-4BCFFC871EBE}"/>
              </a:ext>
            </a:extLst>
          </p:cNvPr>
          <p:cNvSpPr>
            <a:spLocks noGrp="1"/>
          </p:cNvSpPr>
          <p:nvPr/>
        </p:nvSpPr>
        <p:spPr>
          <a:xfrm>
            <a:off x="615626" y="1224057"/>
            <a:ext cx="8280920" cy="5127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BE4E"/>
              </a:buClr>
              <a:buFont typeface="Wingdings" panose="05000000000000000000" pitchFamily="2" charset="2"/>
              <a:buChar char="v"/>
              <a:defRPr sz="32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9A55"/>
              </a:buClr>
              <a:buFont typeface="Wingdings" panose="05000000000000000000" pitchFamily="2" charset="2"/>
              <a:buChar char="§"/>
              <a:defRPr sz="28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/>
              <a:t>攻击者扫描到信标帧后，对</a:t>
            </a:r>
            <a:r>
              <a:rPr lang="zh-CN" altLang="en-US" sz="2400" b="1" dirty="0">
                <a:solidFill>
                  <a:srgbClr val="FF0000"/>
                </a:solidFill>
              </a:rPr>
              <a:t>信标帧</a:t>
            </a:r>
            <a:r>
              <a:rPr lang="zh-CN" altLang="en-US" sz="2400" dirty="0"/>
              <a:t>进行检查，然后对其进行</a:t>
            </a:r>
            <a:r>
              <a:rPr lang="zh-CN" altLang="en-US" sz="2400" dirty="0">
                <a:solidFill>
                  <a:srgbClr val="FF0000"/>
                </a:solidFill>
              </a:rPr>
              <a:t>格式化</a:t>
            </a:r>
            <a:r>
              <a:rPr lang="zh-CN" altLang="en-US" sz="2400" dirty="0"/>
              <a:t>，获取以下信息：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⊙基本服务集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BSSID</a:t>
            </a:r>
            <a:r>
              <a:rPr lang="zh-CN" altLang="en-US" sz="2400" dirty="0"/>
              <a:t>） ⊙是否启用</a:t>
            </a:r>
            <a:r>
              <a:rPr lang="en-US" altLang="zh-CN" sz="2400" dirty="0"/>
              <a:t>WEP</a:t>
            </a:r>
          </a:p>
          <a:p>
            <a:pPr marL="457200" lvl="1" indent="0">
              <a:buNone/>
            </a:pPr>
            <a:r>
              <a:rPr lang="zh-CN" altLang="en-US" sz="2400" dirty="0"/>
              <a:t>⊙设备类型（</a:t>
            </a:r>
            <a:r>
              <a:rPr lang="en-US" altLang="zh-CN" sz="2400" dirty="0"/>
              <a:t>AP</a:t>
            </a:r>
            <a:r>
              <a:rPr lang="zh-CN" altLang="en-US" sz="2400" dirty="0"/>
              <a:t>或</a:t>
            </a:r>
            <a:r>
              <a:rPr lang="en-US" altLang="zh-CN" sz="2400" dirty="0"/>
              <a:t>peer</a:t>
            </a:r>
            <a:r>
              <a:rPr lang="zh-CN" altLang="en-US" sz="2400" dirty="0"/>
              <a:t>）    ⊙无线设备的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⊙检测到的设备频道           ⊙设备的信号强度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⊙经纬度（如果使用</a:t>
            </a:r>
            <a:r>
              <a:rPr lang="en-US" altLang="zh-CN" sz="2400" dirty="0"/>
              <a:t>GPS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如果访问点设置成“</a:t>
            </a:r>
            <a:r>
              <a:rPr lang="zh-CN" altLang="en-US" sz="2400" dirty="0">
                <a:solidFill>
                  <a:srgbClr val="FF0000"/>
                </a:solidFill>
              </a:rPr>
              <a:t>隐形</a:t>
            </a:r>
            <a:r>
              <a:rPr lang="zh-CN" altLang="en-US" sz="2400" dirty="0"/>
              <a:t>”模式：即设置为禁止广播基本服务集</a:t>
            </a:r>
            <a:r>
              <a:rPr lang="en-US" altLang="zh-CN" sz="2400" dirty="0"/>
              <a:t>ID </a:t>
            </a:r>
            <a:r>
              <a:rPr lang="zh-CN" altLang="en-US" sz="2400" dirty="0"/>
              <a:t>，则</a:t>
            </a:r>
            <a:r>
              <a:rPr lang="en-US" altLang="zh-CN" sz="2400" dirty="0" err="1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Netstumbler</a:t>
            </a:r>
            <a:r>
              <a:rPr lang="zh-CN" altLang="en-US" sz="2400" dirty="0"/>
              <a:t>就检测不到无线网络的存在。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不过其他的无线网络嗅探器（</a:t>
            </a:r>
            <a:r>
              <a:rPr lang="en-US" altLang="zh-CN" sz="2400" dirty="0" err="1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AiroPeek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Sniffer</a:t>
            </a:r>
            <a:r>
              <a:rPr lang="zh-CN" altLang="en-US" sz="2400" dirty="0"/>
              <a:t>等）仍然能检测到</a:t>
            </a:r>
          </a:p>
        </p:txBody>
      </p:sp>
    </p:spTree>
    <p:extLst>
      <p:ext uri="{BB962C8B-B14F-4D97-AF65-F5344CB8AC3E}">
        <p14:creationId xmlns:p14="http://schemas.microsoft.com/office/powerpoint/2010/main" val="21498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8C6FB0DF-9292-40F8-9E9D-D5F3ED791235}"/>
              </a:ext>
            </a:extLst>
          </p:cNvPr>
          <p:cNvSpPr>
            <a:spLocks noGrp="1"/>
          </p:cNvSpPr>
          <p:nvPr/>
        </p:nvSpPr>
        <p:spPr>
          <a:xfrm>
            <a:off x="527990" y="1206500"/>
            <a:ext cx="794545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BE4E"/>
              </a:buClr>
              <a:buFont typeface="Wingdings" panose="05000000000000000000" pitchFamily="2" charset="2"/>
              <a:buChar char="v"/>
              <a:defRPr sz="32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59A55"/>
              </a:buClr>
              <a:buFont typeface="Wingdings" panose="05000000000000000000" pitchFamily="2" charset="2"/>
              <a:buChar char="§"/>
              <a:defRPr sz="28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总之：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战争驾驶者在接收到一个</a:t>
            </a:r>
            <a:r>
              <a:rPr lang="zh-CN" altLang="en-US" sz="2400" dirty="0">
                <a:solidFill>
                  <a:srgbClr val="FF0000"/>
                </a:solidFill>
              </a:rPr>
              <a:t>访问点</a:t>
            </a:r>
            <a:r>
              <a:rPr lang="zh-CN" altLang="en-US" sz="2400" dirty="0"/>
              <a:t>或者一个</a:t>
            </a:r>
            <a:r>
              <a:rPr lang="en-US" altLang="zh-CN" sz="2400" dirty="0">
                <a:solidFill>
                  <a:srgbClr val="FF0000"/>
                </a:solidFill>
              </a:rPr>
              <a:t>peer</a:t>
            </a:r>
            <a:r>
              <a:rPr lang="zh-CN" altLang="en-US" sz="2400" dirty="0"/>
              <a:t>发送的</a:t>
            </a:r>
            <a:r>
              <a:rPr lang="zh-CN" altLang="en-US" sz="2400" dirty="0">
                <a:solidFill>
                  <a:srgbClr val="FF0000"/>
                </a:solidFill>
              </a:rPr>
              <a:t>广播帧</a:t>
            </a:r>
            <a:r>
              <a:rPr lang="zh-CN" altLang="en-US" sz="2400" dirty="0"/>
              <a:t>后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只有广播帧的</a:t>
            </a:r>
            <a:r>
              <a:rPr lang="zh-CN" altLang="en-US" sz="2400" dirty="0">
                <a:solidFill>
                  <a:srgbClr val="FF0000"/>
                </a:solidFill>
              </a:rPr>
              <a:t>标头</a:t>
            </a:r>
            <a:r>
              <a:rPr lang="zh-CN" altLang="en-US" sz="2400" dirty="0"/>
              <a:t>会被</a:t>
            </a:r>
            <a:r>
              <a:rPr lang="zh-CN" altLang="en-US" sz="2400" dirty="0">
                <a:solidFill>
                  <a:srgbClr val="FF0000"/>
                </a:solidFill>
              </a:rPr>
              <a:t>格式化</a:t>
            </a:r>
            <a:r>
              <a:rPr lang="zh-CN" altLang="en-US" sz="2400" dirty="0"/>
              <a:t>，并显示给战争驾驶者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但，广播帧不为战争驾驶者显示</a:t>
            </a:r>
            <a:r>
              <a:rPr lang="zh-CN" altLang="en-US" sz="2400" dirty="0">
                <a:solidFill>
                  <a:srgbClr val="FF0000"/>
                </a:solidFill>
              </a:rPr>
              <a:t>实际数据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FF0000"/>
                </a:solidFill>
              </a:rPr>
              <a:t>管理帧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6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F75B4-72EA-49A7-AD21-94C46EF3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22" t="26375" r="33463" b="34875"/>
          <a:stretch>
            <a:fillRect/>
          </a:stretch>
        </p:blipFill>
        <p:spPr>
          <a:xfrm>
            <a:off x="5013489" y="2498824"/>
            <a:ext cx="3931285" cy="2601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6" y="364150"/>
            <a:ext cx="6730054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近距离无线接入安全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——WLAN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E2AB0840-E65E-4D54-82AC-7371B0E0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26" y="820034"/>
            <a:ext cx="64452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基本的无线局域网安全技术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8787F5A1-2CB6-44EB-8533-EE7D7F1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26" y="1610809"/>
            <a:ext cx="4647331" cy="48936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物理地址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MAC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过滤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每个无线客户端网卡都有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唯一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物理地址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(MAC)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标识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用户可在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手工维护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一组允许访问的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地址列表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，实现物理地址过滤。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但是，该方法的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效率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会随着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终端数目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的增加而降低。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同时，攻击者通过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网络侦听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就能获得合法的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地址表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地址并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不难修改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，因而攻击者可以轻易地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盗用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合法用户的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MAC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地址。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24791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7804</TotalTime>
  <Words>2536</Words>
  <Application>Microsoft Office PowerPoint</Application>
  <PresentationFormat>全屏显示(4:3)</PresentationFormat>
  <Paragraphs>238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Gungsuh</vt:lpstr>
      <vt:lpstr>PMingLiU</vt:lpstr>
      <vt:lpstr>华文新魏</vt:lpstr>
      <vt:lpstr>华文中宋</vt:lpstr>
      <vt:lpstr>楷体</vt:lpstr>
      <vt:lpstr>宋体</vt:lpstr>
      <vt:lpstr>微软雅黑</vt:lpstr>
      <vt:lpstr>Arial</vt:lpstr>
      <vt:lpstr>Calibri</vt:lpstr>
      <vt:lpstr>Calibri Light</vt:lpstr>
      <vt:lpstr>Comic Sans MS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无线局域网的发展历程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07述职报告</dc:title>
  <dc:creator>user</dc:creator>
  <cp:lastModifiedBy>admin</cp:lastModifiedBy>
  <cp:revision>204</cp:revision>
  <dcterms:created xsi:type="dcterms:W3CDTF">2016-06-01T05:10:00Z</dcterms:created>
  <dcterms:modified xsi:type="dcterms:W3CDTF">2020-05-12T04:34:49Z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