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90" r:id="rId2"/>
    <p:sldId id="291" r:id="rId3"/>
    <p:sldId id="292" r:id="rId4"/>
    <p:sldId id="293" r:id="rId5"/>
    <p:sldId id="294" r:id="rId6"/>
    <p:sldId id="295" r:id="rId7"/>
    <p:sldId id="296" r:id="rId8"/>
    <p:sldId id="297" r:id="rId9"/>
    <p:sldId id="298" r:id="rId10"/>
    <p:sldId id="299" r:id="rId11"/>
    <p:sldId id="335"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3" r:id="rId25"/>
    <p:sldId id="314" r:id="rId26"/>
    <p:sldId id="315" r:id="rId27"/>
    <p:sldId id="316" r:id="rId28"/>
    <p:sldId id="317" r:id="rId29"/>
    <p:sldId id="318" r:id="rId30"/>
    <p:sldId id="319" r:id="rId31"/>
    <p:sldId id="343" r:id="rId32"/>
    <p:sldId id="342" r:id="rId33"/>
    <p:sldId id="338" r:id="rId34"/>
    <p:sldId id="320" r:id="rId35"/>
    <p:sldId id="321" r:id="rId36"/>
    <p:sldId id="339" r:id="rId37"/>
    <p:sldId id="340" r:id="rId38"/>
    <p:sldId id="341" r:id="rId39"/>
    <p:sldId id="322" r:id="rId40"/>
    <p:sldId id="323" r:id="rId41"/>
    <p:sldId id="344" r:id="rId42"/>
    <p:sldId id="324" r:id="rId43"/>
    <p:sldId id="325" r:id="rId44"/>
    <p:sldId id="333" r:id="rId45"/>
    <p:sldId id="334" r:id="rId46"/>
    <p:sldId id="345" r:id="rId47"/>
    <p:sldId id="326" r:id="rId48"/>
    <p:sldId id="327" r:id="rId49"/>
    <p:sldId id="328" r:id="rId50"/>
    <p:sldId id="329" r:id="rId51"/>
    <p:sldId id="330" r:id="rId52"/>
    <p:sldId id="331" r:id="rId53"/>
    <p:sldId id="332"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FF00"/>
    <a:srgbClr val="006600"/>
    <a:srgbClr val="99FF99"/>
    <a:srgbClr val="685DF3"/>
    <a:srgbClr val="6699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p:cViewPr varScale="1">
        <p:scale>
          <a:sx n="83" d="100"/>
          <a:sy n="83" d="100"/>
        </p:scale>
        <p:origin x="96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emf"/><Relationship Id="rId1" Type="http://schemas.openxmlformats.org/officeDocument/2006/relationships/image" Target="../media/image53.wmf"/><Relationship Id="rId6" Type="http://schemas.openxmlformats.org/officeDocument/2006/relationships/image" Target="../media/image56.wmf"/><Relationship Id="rId5" Type="http://schemas.openxmlformats.org/officeDocument/2006/relationships/image" Target="../media/image52.emf"/><Relationship Id="rId4"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6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09E0EF41-4F2C-49EA-9BB4-9A6587EB344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位置信息：可以说是最重要的信息之一。</a:t>
            </a:r>
            <a:endParaRPr lang="en-US" altLang="zh-CN" baseline="0" dirty="0" smtClean="0"/>
          </a:p>
          <a:p>
            <a:r>
              <a:rPr lang="zh-CN" altLang="en-US" baseline="0" dirty="0" smtClean="0"/>
              <a:t>在军事上，地理因素经常对战局起着关键性的作用； 在日常生活中，位置信息也有着重要的作用。</a:t>
            </a:r>
            <a:endParaRPr lang="en-US" altLang="zh-CN" baseline="0" dirty="0" smtClean="0"/>
          </a:p>
          <a:p>
            <a:endParaRPr lang="en-US" altLang="zh-CN" baseline="0" dirty="0" smtClean="0"/>
          </a:p>
          <a:p>
            <a:endParaRPr lang="en-US" altLang="zh-CN" baseline="0" dirty="0" smtClean="0"/>
          </a:p>
          <a:p>
            <a:r>
              <a:rPr lang="en-US" altLang="zh-CN" baseline="0" dirty="0" smtClean="0"/>
              <a:t>End</a:t>
            </a:r>
            <a:r>
              <a:rPr lang="zh-CN" altLang="en-US" baseline="0" dirty="0" smtClean="0"/>
              <a:t>：</a:t>
            </a:r>
            <a:endParaRPr lang="en-US" altLang="zh-CN" baseline="0" dirty="0" smtClean="0"/>
          </a:p>
          <a:p>
            <a:r>
              <a:rPr lang="zh-CN" altLang="en-US" baseline="0" dirty="0" smtClean="0"/>
              <a:t>也就是说位置信息承载了“空间”、“时间”、“人物”三大关键信息，其内涵可谓是十分丰富。</a:t>
            </a:r>
            <a:endParaRPr lang="en-US" altLang="zh-CN" baseline="0" dirty="0" smtClean="0"/>
          </a:p>
          <a:p>
            <a:endParaRPr lang="en-US" altLang="zh-CN" baseline="0" dirty="0" smtClean="0"/>
          </a:p>
          <a:p>
            <a:r>
              <a:rPr lang="zh-CN" altLang="en-US" baseline="0" dirty="0" smtClean="0"/>
              <a:t>利用这些信息，不仅可以提供所在地附近的相关服务，</a:t>
            </a:r>
            <a:endParaRPr lang="en-US" altLang="zh-CN" baseline="0" dirty="0" smtClean="0"/>
          </a:p>
          <a:p>
            <a:r>
              <a:rPr lang="zh-CN" altLang="en-US" baseline="0" dirty="0" smtClean="0"/>
              <a:t>还可以提供时效性更佳的服务</a:t>
            </a:r>
            <a:endParaRPr lang="en-US" altLang="zh-CN" baseline="0" dirty="0" smtClean="0"/>
          </a:p>
          <a:p>
            <a:r>
              <a:rPr lang="zh-CN" altLang="en-US" baseline="0" dirty="0" smtClean="0"/>
              <a:t>更可以提供个性化的定制服务。</a:t>
            </a:r>
            <a:endParaRPr lang="en-US" altLang="zh-CN" baseline="0"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4</a:t>
            </a:fld>
            <a:endParaRPr lang="zh-CN" altLang="en-US"/>
          </a:p>
        </p:txBody>
      </p:sp>
    </p:spTree>
    <p:extLst>
      <p:ext uri="{BB962C8B-B14F-4D97-AF65-F5344CB8AC3E}">
        <p14:creationId xmlns:p14="http://schemas.microsoft.com/office/powerpoint/2010/main" val="66361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汽车导航系统，利用</a:t>
            </a:r>
            <a:r>
              <a:rPr lang="en-US" altLang="zh-CN" dirty="0" smtClean="0"/>
              <a:t>GPS</a:t>
            </a:r>
            <a:r>
              <a:rPr lang="zh-CN" altLang="en-US" dirty="0" smtClean="0"/>
              <a:t>技术，通过在汽车上安装</a:t>
            </a:r>
            <a:r>
              <a:rPr lang="en-US" altLang="zh-CN" dirty="0" smtClean="0"/>
              <a:t>GPS</a:t>
            </a:r>
            <a:r>
              <a:rPr lang="zh-CN" altLang="en-US" dirty="0" smtClean="0"/>
              <a:t>接收机，就可以通过卫星信号来找到自己的位置。</a:t>
            </a:r>
            <a:endParaRPr lang="en-US" altLang="zh-CN" dirty="0" smtClean="0"/>
          </a:p>
          <a:p>
            <a:r>
              <a:rPr lang="zh-CN" altLang="en-US" dirty="0" smtClean="0"/>
              <a:t>再利用内置的地图来辅助驾驶。</a:t>
            </a:r>
            <a:endParaRPr lang="en-US" altLang="zh-CN" dirty="0" smtClean="0"/>
          </a:p>
          <a:p>
            <a:endParaRPr lang="en-US" altLang="zh-CN" dirty="0" smtClean="0"/>
          </a:p>
          <a:p>
            <a:r>
              <a:rPr lang="zh-CN" altLang="en-US" dirty="0" smtClean="0"/>
              <a:t>由于汽车的行驶区域部分都在户外，因此大多数时候，</a:t>
            </a:r>
            <a:r>
              <a:rPr lang="en-US" altLang="zh-CN" dirty="0" smtClean="0"/>
              <a:t>GPS</a:t>
            </a:r>
            <a:r>
              <a:rPr lang="zh-CN" altLang="en-US" dirty="0" smtClean="0"/>
              <a:t>定位效果都非常良好。</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14</a:t>
            </a:fld>
            <a:endParaRPr lang="zh-CN" altLang="en-US"/>
          </a:p>
        </p:txBody>
      </p:sp>
    </p:spTree>
    <p:extLst>
      <p:ext uri="{BB962C8B-B14F-4D97-AF65-F5344CB8AC3E}">
        <p14:creationId xmlns:p14="http://schemas.microsoft.com/office/powerpoint/2010/main" val="49045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a:t>
            </a:r>
            <a:r>
              <a:rPr lang="en-US" altLang="zh-CN" dirty="0" smtClean="0"/>
              <a:t>GPS</a:t>
            </a:r>
            <a:r>
              <a:rPr lang="zh-CN" altLang="en-US" dirty="0" smtClean="0"/>
              <a:t>可以说是定位界的老大，但是它并不能应付所有的情况。</a:t>
            </a:r>
            <a:endParaRPr lang="en-US" altLang="zh-CN" dirty="0" smtClean="0"/>
          </a:p>
          <a:p>
            <a:r>
              <a:rPr lang="zh-CN" altLang="en-US" dirty="0" smtClean="0"/>
              <a:t>比如，当在室内环境的时候，</a:t>
            </a:r>
            <a:r>
              <a:rPr lang="en-US" altLang="zh-CN" dirty="0" smtClean="0"/>
              <a:t>GPS</a:t>
            </a:r>
            <a:r>
              <a:rPr lang="zh-CN" altLang="en-US" dirty="0" smtClean="0"/>
              <a:t>定位效果很差，甚至很多时候根本不能进行</a:t>
            </a:r>
            <a:r>
              <a:rPr lang="en-US" altLang="zh-CN" dirty="0" smtClean="0"/>
              <a:t>GPS</a:t>
            </a:r>
            <a:r>
              <a:rPr lang="zh-CN" altLang="en-US" dirty="0" smtClean="0"/>
              <a:t>定位。</a:t>
            </a:r>
            <a:endParaRPr lang="en-US" altLang="zh-CN" dirty="0" smtClean="0"/>
          </a:p>
          <a:p>
            <a:endParaRPr lang="en-US" altLang="zh-CN" dirty="0" smtClean="0"/>
          </a:p>
          <a:p>
            <a:r>
              <a:rPr lang="zh-CN" altLang="en-US" dirty="0" smtClean="0"/>
              <a:t>此外，</a:t>
            </a:r>
            <a:r>
              <a:rPr lang="en-US" altLang="zh-CN" dirty="0" smtClean="0"/>
              <a:t>GPS</a:t>
            </a:r>
            <a:r>
              <a:rPr lang="zh-CN" altLang="en-US" dirty="0" smtClean="0"/>
              <a:t>接收机的启动相对比较缓慢，往往需要</a:t>
            </a:r>
            <a:r>
              <a:rPr lang="en-US" altLang="zh-CN" dirty="0" smtClean="0"/>
              <a:t>3-5</a:t>
            </a:r>
            <a:r>
              <a:rPr lang="zh-CN" altLang="en-US" dirty="0" smtClean="0"/>
              <a:t>分钟，因此，定位速度也是很难被人们所接受的。</a:t>
            </a:r>
            <a:endParaRPr lang="en-US" altLang="zh-CN" dirty="0" smtClean="0"/>
          </a:p>
          <a:p>
            <a:endParaRPr lang="en-US" altLang="zh-CN" dirty="0" smtClean="0"/>
          </a:p>
          <a:p>
            <a:r>
              <a:rPr lang="zh-CN" altLang="en-US" dirty="0" smtClean="0"/>
              <a:t>而移动设备对定位需求非常大，比如我们在寝室需要订餐，就要在各种</a:t>
            </a:r>
            <a:r>
              <a:rPr lang="en-US" altLang="zh-CN" dirty="0" smtClean="0"/>
              <a:t>APP</a:t>
            </a:r>
            <a:r>
              <a:rPr lang="zh-CN" altLang="en-US" dirty="0" smtClean="0"/>
              <a:t>上搜索，而此时定位就显得非常的重要。</a:t>
            </a:r>
            <a:endParaRPr lang="en-US" altLang="zh-CN" dirty="0" smtClean="0"/>
          </a:p>
          <a:p>
            <a:endParaRPr lang="en-US" altLang="zh-CN" dirty="0" smtClean="0"/>
          </a:p>
          <a:p>
            <a:r>
              <a:rPr lang="zh-CN" altLang="en-US" dirty="0" smtClean="0"/>
              <a:t>因此，蜂窝基站定位便出现了。</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15</a:t>
            </a:fld>
            <a:endParaRPr lang="zh-CN" altLang="en-US"/>
          </a:p>
        </p:txBody>
      </p:sp>
    </p:spTree>
    <p:extLst>
      <p:ext uri="{BB962C8B-B14F-4D97-AF65-F5344CB8AC3E}">
        <p14:creationId xmlns:p14="http://schemas.microsoft.com/office/powerpoint/2010/main" val="1114560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蜂窝基站定位主要应用于移动通信中广泛采用的蜂窝网络，目前大部分的</a:t>
            </a:r>
            <a:r>
              <a:rPr lang="en-US" altLang="zh-CN" dirty="0" smtClean="0"/>
              <a:t>GSM</a:t>
            </a:r>
            <a:r>
              <a:rPr lang="zh-CN" altLang="en-US" dirty="0" smtClean="0"/>
              <a:t>、</a:t>
            </a:r>
            <a:r>
              <a:rPr lang="en-US" altLang="zh-CN" dirty="0" smtClean="0"/>
              <a:t>CDMA</a:t>
            </a:r>
            <a:r>
              <a:rPr lang="zh-CN" altLang="en-US" dirty="0" smtClean="0"/>
              <a:t>、</a:t>
            </a:r>
            <a:r>
              <a:rPr lang="en-US" altLang="zh-CN" dirty="0" smtClean="0"/>
              <a:t>3G</a:t>
            </a:r>
            <a:r>
              <a:rPr lang="zh-CN" altLang="en-US" dirty="0" smtClean="0"/>
              <a:t>网络均采用了蜂窝网络架构。</a:t>
            </a:r>
            <a:endParaRPr lang="en-US" altLang="zh-CN" dirty="0" smtClean="0"/>
          </a:p>
          <a:p>
            <a:endParaRPr lang="en-US" altLang="zh-CN" dirty="0" smtClean="0"/>
          </a:p>
          <a:p>
            <a:r>
              <a:rPr lang="zh-CN" altLang="en-US" dirty="0" smtClean="0"/>
              <a:t>蜂窝网络的原理，见</a:t>
            </a:r>
            <a:r>
              <a:rPr lang="en-US" altLang="zh-CN" dirty="0" smtClean="0"/>
              <a:t>66</a:t>
            </a:r>
            <a:r>
              <a:rPr lang="zh-CN" altLang="en-US" dirty="0" smtClean="0"/>
              <a:t>页，倒数第</a:t>
            </a:r>
            <a:r>
              <a:rPr lang="en-US" altLang="zh-CN" dirty="0" smtClean="0"/>
              <a:t>2</a:t>
            </a:r>
            <a:r>
              <a:rPr lang="zh-CN" altLang="en-US" dirty="0" smtClean="0"/>
              <a:t>段。</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16</a:t>
            </a:fld>
            <a:endParaRPr lang="zh-CN" altLang="en-US"/>
          </a:p>
        </p:txBody>
      </p:sp>
    </p:spTree>
    <p:extLst>
      <p:ext uri="{BB962C8B-B14F-4D97-AF65-F5344CB8AC3E}">
        <p14:creationId xmlns:p14="http://schemas.microsoft.com/office/powerpoint/2010/main" val="4185903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最简单的定位方法是</a:t>
            </a:r>
            <a:r>
              <a:rPr lang="en-US" altLang="zh-CN" dirty="0" smtClean="0"/>
              <a:t>COO</a:t>
            </a:r>
            <a:r>
              <a:rPr lang="zh-CN" altLang="en-US" dirty="0" smtClean="0"/>
              <a:t>定位，它是一种单基站的定位方法，</a:t>
            </a:r>
            <a:r>
              <a:rPr lang="zh-CN" altLang="en-US" baseline="0" dirty="0" smtClean="0"/>
              <a:t> 这种方法非常简单。</a:t>
            </a:r>
            <a:endParaRPr lang="en-US" altLang="zh-CN" baseline="0" dirty="0" smtClean="0"/>
          </a:p>
          <a:p>
            <a:endParaRPr lang="en-US" altLang="zh-CN" baseline="0" dirty="0" smtClean="0"/>
          </a:p>
          <a:p>
            <a:r>
              <a:rPr lang="zh-CN" altLang="en-US" baseline="0" dirty="0" smtClean="0"/>
              <a:t>缺点：如果基站覆盖范围为</a:t>
            </a:r>
            <a:r>
              <a:rPr lang="en-US" altLang="zh-CN" baseline="0" dirty="0" smtClean="0"/>
              <a:t>50m</a:t>
            </a:r>
            <a:r>
              <a:rPr lang="zh-CN" altLang="en-US" baseline="0" dirty="0" smtClean="0"/>
              <a:t>，那么其误差最大就是</a:t>
            </a:r>
            <a:r>
              <a:rPr lang="en-US" altLang="zh-CN" baseline="0" dirty="0" smtClean="0"/>
              <a:t>50m</a:t>
            </a:r>
            <a:r>
              <a:rPr lang="zh-CN" altLang="en-US" baseline="0" dirty="0" smtClean="0"/>
              <a:t>。 在一些基站分布十分稀疏的区域，一个基站覆盖的范围通常达到几千米，而误差就非常大了。</a:t>
            </a:r>
            <a:endParaRPr lang="en-US" altLang="zh-CN" baseline="0" dirty="0" smtClean="0"/>
          </a:p>
          <a:p>
            <a:endParaRPr lang="en-US" altLang="zh-CN" baseline="0" dirty="0" smtClean="0"/>
          </a:p>
          <a:p>
            <a:r>
              <a:rPr lang="zh-CN" altLang="en-US" baseline="0" dirty="0" smtClean="0"/>
              <a:t>优点： 通常只需要</a:t>
            </a:r>
            <a:r>
              <a:rPr lang="en-US" altLang="zh-CN" baseline="0" dirty="0" smtClean="0"/>
              <a:t>2-3</a:t>
            </a:r>
            <a:r>
              <a:rPr lang="zh-CN" altLang="en-US" baseline="0" dirty="0" smtClean="0"/>
              <a:t>秒就可以完成定位，非常适用于情况紧急的场合。</a:t>
            </a:r>
            <a:endParaRPr lang="en-US" altLang="zh-CN" baseline="0"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17</a:t>
            </a:fld>
            <a:endParaRPr lang="zh-CN" altLang="en-US"/>
          </a:p>
        </p:txBody>
      </p:sp>
    </p:spTree>
    <p:extLst>
      <p:ext uri="{BB962C8B-B14F-4D97-AF65-F5344CB8AC3E}">
        <p14:creationId xmlns:p14="http://schemas.microsoft.com/office/powerpoint/2010/main" val="2553998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使用一个基站测的数据，是很难得到目标精确的位置的。</a:t>
            </a:r>
            <a:endParaRPr lang="en-US" altLang="zh-CN" dirty="0" smtClean="0"/>
          </a:p>
          <a:p>
            <a:r>
              <a:rPr lang="zh-CN" altLang="en-US" dirty="0" smtClean="0"/>
              <a:t>要想得到更精确的定位，需要更加全面的测量。</a:t>
            </a:r>
            <a:endParaRPr lang="en-US" altLang="zh-CN" dirty="0" smtClean="0"/>
          </a:p>
          <a:p>
            <a:endParaRPr lang="en-US" altLang="zh-CN" dirty="0" smtClean="0"/>
          </a:p>
          <a:p>
            <a:r>
              <a:rPr lang="zh-CN" altLang="en-US" dirty="0" smtClean="0"/>
              <a:t>这个时候，多基站同时测量可以解决解决这个问题。</a:t>
            </a:r>
            <a:endParaRPr lang="en-US" altLang="zh-CN" dirty="0" smtClean="0"/>
          </a:p>
          <a:p>
            <a:endParaRPr lang="en-US" altLang="zh-CN" dirty="0" smtClean="0"/>
          </a:p>
          <a:p>
            <a:r>
              <a:rPr lang="zh-CN" altLang="en-US" dirty="0" smtClean="0"/>
              <a:t>多基站定位方法</a:t>
            </a:r>
            <a:r>
              <a:rPr lang="zh-CN" altLang="en-US" baseline="0" dirty="0" smtClean="0"/>
              <a:t> 与 </a:t>
            </a:r>
            <a:r>
              <a:rPr lang="en-US" altLang="zh-CN" baseline="0" dirty="0" smtClean="0"/>
              <a:t>GPS</a:t>
            </a:r>
            <a:r>
              <a:rPr lang="zh-CN" altLang="en-US" baseline="0" dirty="0" smtClean="0"/>
              <a:t>定位方法相似，不同的在于，把卫星换成了基站。</a:t>
            </a:r>
            <a:endParaRPr lang="en-US" altLang="zh-CN" baseline="0" dirty="0" smtClean="0"/>
          </a:p>
          <a:p>
            <a:endParaRPr lang="en-US" altLang="zh-CN" baseline="0" dirty="0" smtClean="0"/>
          </a:p>
          <a:p>
            <a:r>
              <a:rPr lang="zh-CN" altLang="en-US" baseline="0" dirty="0" smtClean="0"/>
              <a:t>这种计算方法对时钟同步精度要求很高，而基站的时钟精度自然比不上</a:t>
            </a:r>
            <a:r>
              <a:rPr lang="en-US" altLang="zh-CN" baseline="0" dirty="0" smtClean="0"/>
              <a:t>GPS</a:t>
            </a:r>
            <a:r>
              <a:rPr lang="zh-CN" altLang="en-US" baseline="0" dirty="0" smtClean="0"/>
              <a:t>卫星。</a:t>
            </a:r>
            <a:endParaRPr lang="en-US" altLang="zh-CN" baseline="0" dirty="0" smtClean="0"/>
          </a:p>
          <a:p>
            <a:endParaRPr lang="en-US" altLang="zh-CN" baseline="0" dirty="0" smtClean="0"/>
          </a:p>
          <a:p>
            <a:r>
              <a:rPr lang="en-US" altLang="zh-CN" baseline="0" dirty="0" smtClean="0"/>
              <a:t>End</a:t>
            </a:r>
            <a:r>
              <a:rPr lang="zh-CN" altLang="en-US" baseline="0" dirty="0" smtClean="0"/>
              <a:t>：</a:t>
            </a:r>
            <a:endParaRPr lang="en-US" altLang="zh-CN" baseline="0" dirty="0" smtClean="0"/>
          </a:p>
          <a:p>
            <a:r>
              <a:rPr lang="en-US" altLang="zh-CN" baseline="0" dirty="0" smtClean="0"/>
              <a:t>TOA</a:t>
            </a:r>
            <a:r>
              <a:rPr lang="zh-CN" altLang="en-US" baseline="0" dirty="0" smtClean="0"/>
              <a:t>测量方法至少需要</a:t>
            </a:r>
            <a:r>
              <a:rPr lang="en-US" altLang="zh-CN" baseline="0" dirty="0" smtClean="0"/>
              <a:t>3</a:t>
            </a:r>
            <a:r>
              <a:rPr lang="zh-CN" altLang="en-US" baseline="0" dirty="0" smtClean="0"/>
              <a:t>个基站；</a:t>
            </a:r>
            <a:endParaRPr lang="en-US" altLang="zh-CN" baseline="0" dirty="0" smtClean="0"/>
          </a:p>
          <a:p>
            <a:endParaRPr lang="en-US" altLang="zh-CN" baseline="0" dirty="0" smtClean="0"/>
          </a:p>
          <a:p>
            <a:r>
              <a:rPr lang="zh-CN" altLang="en-US" baseline="0" dirty="0" smtClean="0"/>
              <a:t>如果所处的位置基站分布较少，智能收到</a:t>
            </a:r>
            <a:r>
              <a:rPr lang="en-US" altLang="zh-CN" baseline="0" dirty="0" smtClean="0"/>
              <a:t>2</a:t>
            </a:r>
            <a:r>
              <a:rPr lang="zh-CN" altLang="en-US" baseline="0" dirty="0" smtClean="0"/>
              <a:t>个基站的信号，此时，可以使用</a:t>
            </a:r>
            <a:r>
              <a:rPr lang="en-US" altLang="zh-CN" baseline="0" dirty="0" smtClean="0"/>
              <a:t>AOA</a:t>
            </a:r>
            <a:r>
              <a:rPr lang="zh-CN" altLang="en-US" baseline="0" dirty="0" smtClean="0"/>
              <a:t>定位方法。</a:t>
            </a:r>
            <a:endParaRPr lang="en-US" altLang="zh-CN" baseline="0" dirty="0" smtClean="0"/>
          </a:p>
          <a:p>
            <a:endParaRPr lang="en-US" altLang="zh-CN" baseline="0" dirty="0" smtClean="0"/>
          </a:p>
          <a:p>
            <a:r>
              <a:rPr lang="en-US" altLang="zh-CN" baseline="0" dirty="0" smtClean="0"/>
              <a:t>AOA</a:t>
            </a:r>
            <a:r>
              <a:rPr lang="zh-CN" altLang="en-US" baseline="0" dirty="0" smtClean="0"/>
              <a:t>定位方法，只要知道了定位目标与两个基站间的连线的方位，就可以利用两条射线的交点确定出目标的位置。</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18</a:t>
            </a:fld>
            <a:endParaRPr lang="zh-CN" altLang="en-US"/>
          </a:p>
        </p:txBody>
      </p:sp>
    </p:spTree>
    <p:extLst>
      <p:ext uri="{BB962C8B-B14F-4D97-AF65-F5344CB8AC3E}">
        <p14:creationId xmlns:p14="http://schemas.microsoft.com/office/powerpoint/2010/main" val="3622713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19</a:t>
            </a:fld>
            <a:endParaRPr lang="zh-CN" altLang="en-US"/>
          </a:p>
        </p:txBody>
      </p:sp>
    </p:spTree>
    <p:extLst>
      <p:ext uri="{BB962C8B-B14F-4D97-AF65-F5344CB8AC3E}">
        <p14:creationId xmlns:p14="http://schemas.microsoft.com/office/powerpoint/2010/main" val="661728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21</a:t>
            </a:fld>
            <a:endParaRPr lang="zh-CN" altLang="en-US"/>
          </a:p>
        </p:txBody>
      </p:sp>
    </p:spTree>
    <p:extLst>
      <p:ext uri="{BB962C8B-B14F-4D97-AF65-F5344CB8AC3E}">
        <p14:creationId xmlns:p14="http://schemas.microsoft.com/office/powerpoint/2010/main" val="3756033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室内环境的众多障碍物带来的另外一个问题就是对电磁波信号的阻碍作用。</a:t>
            </a:r>
            <a:endParaRPr lang="en-US" altLang="zh-CN" dirty="0" smtClean="0"/>
          </a:p>
          <a:p>
            <a:endParaRPr lang="en-US" altLang="zh-CN" dirty="0" smtClean="0"/>
          </a:p>
          <a:p>
            <a:r>
              <a:rPr lang="zh-CN" altLang="en-US" dirty="0" smtClean="0"/>
              <a:t>电磁波的波长决定了电磁波的传播距离和穿透障碍的能力。</a:t>
            </a:r>
            <a:endParaRPr lang="en-US" altLang="zh-CN" dirty="0" smtClean="0"/>
          </a:p>
          <a:p>
            <a:endParaRPr lang="en-US" altLang="zh-CN" dirty="0" smtClean="0"/>
          </a:p>
          <a:p>
            <a:r>
              <a:rPr lang="zh-CN" altLang="en-US" dirty="0" smtClean="0"/>
              <a:t>简单来说，电磁波的波长越长，波的传播距离越长，但穿透能力也越弱。</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22</a:t>
            </a:fld>
            <a:endParaRPr lang="zh-CN" altLang="en-US"/>
          </a:p>
        </p:txBody>
      </p:sp>
    </p:spTree>
    <p:extLst>
      <p:ext uri="{BB962C8B-B14F-4D97-AF65-F5344CB8AC3E}">
        <p14:creationId xmlns:p14="http://schemas.microsoft.com/office/powerpoint/2010/main" val="1726303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由于室外定位技术需要专门的硬件支撑，而这些昂贵的硬件对于个人和普通企业用户来说，还是负担不起。</a:t>
            </a:r>
            <a:endParaRPr lang="en-US" altLang="zh-CN" dirty="0" smtClean="0"/>
          </a:p>
          <a:p>
            <a:endParaRPr lang="en-US" altLang="zh-CN" dirty="0" smtClean="0"/>
          </a:p>
          <a:p>
            <a:r>
              <a:rPr lang="zh-CN" altLang="en-US" dirty="0" smtClean="0"/>
              <a:t>因此，现存的室内定位系统都是基于信号强度，其优点是在于不需要专门的定位设备，可以利用已有的设备和网络；</a:t>
            </a:r>
            <a:endParaRPr lang="en-US" altLang="zh-CN" dirty="0" smtClean="0"/>
          </a:p>
          <a:p>
            <a:endParaRPr lang="en-US" altLang="zh-CN" dirty="0" smtClean="0"/>
          </a:p>
          <a:p>
            <a:r>
              <a:rPr lang="en-US" altLang="zh-CN" dirty="0" smtClean="0"/>
              <a:t>End</a:t>
            </a:r>
            <a:r>
              <a:rPr lang="zh-CN" altLang="en-US" dirty="0" smtClean="0"/>
              <a:t>：</a:t>
            </a:r>
            <a:endParaRPr lang="en-US" altLang="zh-CN" dirty="0" smtClean="0"/>
          </a:p>
          <a:p>
            <a:r>
              <a:rPr lang="zh-CN" altLang="en-US" dirty="0" smtClean="0"/>
              <a:t>其中，射频识别的定位技术，由于其价格比很高，而且射频识别标签便携易用，在实际中有着非常广泛的应用前景。</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23</a:t>
            </a:fld>
            <a:endParaRPr lang="zh-CN" altLang="en-US"/>
          </a:p>
        </p:txBody>
      </p:sp>
    </p:spTree>
    <p:extLst>
      <p:ext uri="{BB962C8B-B14F-4D97-AF65-F5344CB8AC3E}">
        <p14:creationId xmlns:p14="http://schemas.microsoft.com/office/powerpoint/2010/main" val="2364615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24</a:t>
            </a:fld>
            <a:endParaRPr lang="zh-CN" altLang="en-US"/>
          </a:p>
        </p:txBody>
      </p:sp>
    </p:spTree>
    <p:extLst>
      <p:ext uri="{BB962C8B-B14F-4D97-AF65-F5344CB8AC3E}">
        <p14:creationId xmlns:p14="http://schemas.microsoft.com/office/powerpoint/2010/main" val="152302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既然位置信息如此重要，如何获取位置信息一直是最近几十年的一个重要研究课题。</a:t>
            </a:r>
            <a:endParaRPr lang="en-US" altLang="zh-CN" dirty="0" smtClean="0"/>
          </a:p>
          <a:p>
            <a:endParaRPr lang="en-US" altLang="zh-CN" dirty="0" smtClean="0"/>
          </a:p>
          <a:p>
            <a:r>
              <a:rPr lang="zh-CN" altLang="en-US" dirty="0" smtClean="0"/>
              <a:t>通过几十年的努力，人们在定位技术领域做出了大量的研究，使得定位变得越来越简单，越来越接近人们的生活。</a:t>
            </a:r>
            <a:endParaRPr lang="en-US" altLang="zh-CN" dirty="0" smtClean="0"/>
          </a:p>
          <a:p>
            <a:endParaRPr lang="en-US" altLang="zh-CN" dirty="0" smtClean="0"/>
          </a:p>
          <a:p>
            <a:r>
              <a:rPr lang="zh-CN" altLang="en-US" dirty="0" smtClean="0"/>
              <a:t>十几年前，</a:t>
            </a:r>
            <a:r>
              <a:rPr lang="en-US" altLang="zh-CN" dirty="0" smtClean="0"/>
              <a:t>GPS</a:t>
            </a:r>
            <a:r>
              <a:rPr lang="zh-CN" altLang="en-US" dirty="0" smtClean="0"/>
              <a:t>还仅仅应用于科学、探险等领域。</a:t>
            </a:r>
            <a:r>
              <a:rPr lang="zh-CN" altLang="en-US" baseline="0" dirty="0" smtClean="0"/>
              <a:t> 而现如今，每个人的手机都具有</a:t>
            </a:r>
            <a:r>
              <a:rPr lang="en-US" altLang="zh-CN" baseline="0" dirty="0" smtClean="0"/>
              <a:t>GPS</a:t>
            </a:r>
            <a:r>
              <a:rPr lang="zh-CN" altLang="en-US" baseline="0" dirty="0" smtClean="0"/>
              <a:t>定位模块。</a:t>
            </a:r>
            <a:endParaRPr lang="en-US" altLang="zh-CN" baseline="0" dirty="0" smtClean="0"/>
          </a:p>
          <a:p>
            <a:endParaRPr lang="en-US" altLang="zh-CN" baseline="0" dirty="0" smtClean="0"/>
          </a:p>
          <a:p>
            <a:r>
              <a:rPr lang="zh-CN" altLang="en-US" baseline="0" dirty="0" smtClean="0"/>
              <a:t>大家可以想想，显示生活中，主要存在的定位方法主要包括哪些？</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5</a:t>
            </a:fld>
            <a:endParaRPr lang="zh-CN" altLang="en-US"/>
          </a:p>
        </p:txBody>
      </p:sp>
    </p:spTree>
    <p:extLst>
      <p:ext uri="{BB962C8B-B14F-4D97-AF65-F5344CB8AC3E}">
        <p14:creationId xmlns:p14="http://schemas.microsoft.com/office/powerpoint/2010/main" val="242549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无线</a:t>
            </a:r>
            <a:r>
              <a:rPr lang="en-US" altLang="zh-CN" dirty="0" smtClean="0"/>
              <a:t>AP</a:t>
            </a:r>
            <a:r>
              <a:rPr lang="zh-CN" altLang="en-US" dirty="0" smtClean="0"/>
              <a:t>（接入点）定位是一种新兴的</a:t>
            </a:r>
            <a:r>
              <a:rPr lang="en-US" altLang="zh-CN" dirty="0" smtClean="0"/>
              <a:t>WIFI</a:t>
            </a:r>
            <a:r>
              <a:rPr lang="zh-CN" altLang="en-US" dirty="0" smtClean="0"/>
              <a:t>定位技术。</a:t>
            </a:r>
            <a:endParaRPr lang="en-US" altLang="zh-CN" dirty="0" smtClean="0"/>
          </a:p>
          <a:p>
            <a:r>
              <a:rPr lang="zh-CN" altLang="en-US" dirty="0" smtClean="0"/>
              <a:t>它与蜂窝基站的</a:t>
            </a:r>
            <a:r>
              <a:rPr lang="en-US" altLang="zh-CN" dirty="0" smtClean="0"/>
              <a:t>COO</a:t>
            </a:r>
            <a:r>
              <a:rPr lang="zh-CN" altLang="en-US" dirty="0" smtClean="0"/>
              <a:t>定位技术类似，通过</a:t>
            </a:r>
            <a:r>
              <a:rPr lang="en-US" altLang="zh-CN" dirty="0" err="1" smtClean="0"/>
              <a:t>wifi</a:t>
            </a:r>
            <a:r>
              <a:rPr lang="zh-CN" altLang="en-US" dirty="0" smtClean="0"/>
              <a:t>接入点来确定目标的位置。</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25</a:t>
            </a:fld>
            <a:endParaRPr lang="zh-CN" altLang="en-US"/>
          </a:p>
        </p:txBody>
      </p:sp>
    </p:spTree>
    <p:extLst>
      <p:ext uri="{BB962C8B-B14F-4D97-AF65-F5344CB8AC3E}">
        <p14:creationId xmlns:p14="http://schemas.microsoft.com/office/powerpoint/2010/main" val="2980122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en-US" altLang="zh-CN" dirty="0" smtClean="0"/>
              <a:t>WIFI</a:t>
            </a:r>
            <a:r>
              <a:rPr lang="zh-CN" altLang="en-US" dirty="0" smtClean="0"/>
              <a:t>定位技术的关键在于建立一个庞大而精确的</a:t>
            </a:r>
            <a:r>
              <a:rPr lang="en-US" altLang="zh-CN" dirty="0" smtClean="0"/>
              <a:t>AP</a:t>
            </a:r>
            <a:r>
              <a:rPr lang="zh-CN" altLang="en-US" dirty="0" smtClean="0"/>
              <a:t>数据库。</a:t>
            </a:r>
            <a:endParaRPr lang="en-US" altLang="zh-CN" dirty="0" smtClean="0"/>
          </a:p>
          <a:p>
            <a:endParaRPr lang="en-US" altLang="zh-CN" dirty="0" smtClean="0"/>
          </a:p>
          <a:p>
            <a:r>
              <a:rPr lang="en-US" altLang="zh-CN" dirty="0" smtClean="0"/>
              <a:t>Skyhook</a:t>
            </a:r>
            <a:r>
              <a:rPr lang="zh-CN" altLang="en-US" dirty="0" smtClean="0"/>
              <a:t>公司，雇佣了一批车队，每个车辆上都装备了</a:t>
            </a:r>
            <a:r>
              <a:rPr lang="en-US" altLang="zh-CN" dirty="0" smtClean="0"/>
              <a:t>GPS</a:t>
            </a:r>
            <a:r>
              <a:rPr lang="zh-CN" altLang="en-US" dirty="0" smtClean="0"/>
              <a:t>和</a:t>
            </a:r>
            <a:r>
              <a:rPr lang="en-US" altLang="zh-CN" dirty="0" smtClean="0"/>
              <a:t>WIFI</a:t>
            </a:r>
            <a:r>
              <a:rPr lang="zh-CN" altLang="en-US" dirty="0" smtClean="0"/>
              <a:t>接入点扫描设备。</a:t>
            </a:r>
            <a:endParaRPr lang="en-US" altLang="zh-CN" dirty="0" smtClean="0"/>
          </a:p>
          <a:p>
            <a:endParaRPr lang="en-US" altLang="zh-CN" dirty="0" smtClean="0"/>
          </a:p>
          <a:p>
            <a:r>
              <a:rPr lang="zh-CN" altLang="en-US" dirty="0" smtClean="0"/>
              <a:t>这些车在行驶中，记录下扫描到的</a:t>
            </a:r>
            <a:r>
              <a:rPr lang="en-US" altLang="zh-CN" dirty="0" smtClean="0"/>
              <a:t>AP</a:t>
            </a:r>
            <a:r>
              <a:rPr lang="zh-CN" altLang="en-US" dirty="0" smtClean="0"/>
              <a:t>的</a:t>
            </a:r>
            <a:r>
              <a:rPr lang="en-US" altLang="zh-CN" dirty="0" smtClean="0"/>
              <a:t>MAC</a:t>
            </a:r>
            <a:r>
              <a:rPr lang="zh-CN" altLang="en-US" dirty="0" smtClean="0"/>
              <a:t>地址和对应的</a:t>
            </a:r>
            <a:r>
              <a:rPr lang="en-US" altLang="zh-CN" dirty="0" smtClean="0"/>
              <a:t>GPS</a:t>
            </a:r>
            <a:r>
              <a:rPr lang="zh-CN" altLang="en-US" dirty="0" smtClean="0"/>
              <a:t>位置，最终就形成了一个</a:t>
            </a:r>
            <a:r>
              <a:rPr lang="en-US" altLang="zh-CN" dirty="0" smtClean="0"/>
              <a:t>AP</a:t>
            </a:r>
            <a:r>
              <a:rPr lang="zh-CN" altLang="en-US" dirty="0" smtClean="0"/>
              <a:t>位置的数据库。</a:t>
            </a:r>
            <a:endParaRPr lang="en-US" altLang="zh-CN" dirty="0" smtClean="0"/>
          </a:p>
          <a:p>
            <a:endParaRPr lang="en-US" altLang="zh-CN" dirty="0" smtClean="0"/>
          </a:p>
          <a:p>
            <a:r>
              <a:rPr lang="zh-CN" altLang="en-US" dirty="0" smtClean="0"/>
              <a:t>他们还会定期重新扫描，对该数据库进行更新。</a:t>
            </a:r>
            <a:endParaRPr lang="en-US" altLang="zh-CN" dirty="0" smtClean="0"/>
          </a:p>
          <a:p>
            <a:endParaRPr lang="en-US" altLang="zh-CN" dirty="0" smtClean="0"/>
          </a:p>
          <a:p>
            <a:r>
              <a:rPr lang="zh-CN" altLang="en-US" dirty="0" smtClean="0"/>
              <a:t>此外了，用户还可以主动向</a:t>
            </a:r>
            <a:r>
              <a:rPr lang="en-US" altLang="zh-CN" dirty="0" smtClean="0"/>
              <a:t>skyhook</a:t>
            </a:r>
            <a:r>
              <a:rPr lang="zh-CN" altLang="en-US" dirty="0" smtClean="0"/>
              <a:t>数据提交自己的周围的无线</a:t>
            </a:r>
            <a:r>
              <a:rPr lang="en-US" altLang="zh-CN" dirty="0" smtClean="0"/>
              <a:t>AP</a:t>
            </a:r>
            <a:r>
              <a:rPr lang="zh-CN" altLang="en-US" dirty="0" smtClean="0"/>
              <a:t>和对应的位置信息。</a:t>
            </a:r>
            <a:endParaRPr lang="en-US" altLang="zh-CN" dirty="0" smtClean="0"/>
          </a:p>
          <a:p>
            <a:endParaRPr lang="en-US" altLang="zh-CN" dirty="0" smtClean="0"/>
          </a:p>
          <a:p>
            <a:r>
              <a:rPr lang="en-US" altLang="zh-CN" dirty="0" smtClean="0"/>
              <a:t>End</a:t>
            </a:r>
            <a:r>
              <a:rPr lang="zh-CN" altLang="en-US" dirty="0" smtClean="0"/>
              <a:t>：</a:t>
            </a:r>
            <a:endParaRPr lang="en-US" altLang="zh-CN" dirty="0" smtClean="0"/>
          </a:p>
          <a:p>
            <a:r>
              <a:rPr lang="en-US" altLang="zh-CN" dirty="0" err="1" smtClean="0"/>
              <a:t>Wifi</a:t>
            </a:r>
            <a:r>
              <a:rPr lang="zh-CN" altLang="en-US" dirty="0" smtClean="0"/>
              <a:t>定位精度不弱于</a:t>
            </a:r>
            <a:r>
              <a:rPr lang="en-US" altLang="zh-CN" dirty="0" smtClean="0"/>
              <a:t>GPS</a:t>
            </a:r>
            <a:r>
              <a:rPr lang="zh-CN" altLang="en-US" dirty="0" smtClean="0"/>
              <a:t>定位，同时定位速度快。</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26</a:t>
            </a:fld>
            <a:endParaRPr lang="zh-CN" altLang="en-US"/>
          </a:p>
        </p:txBody>
      </p:sp>
    </p:spTree>
    <p:extLst>
      <p:ext uri="{BB962C8B-B14F-4D97-AF65-F5344CB8AC3E}">
        <p14:creationId xmlns:p14="http://schemas.microsoft.com/office/powerpoint/2010/main" val="1037975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前面已经介绍了主流的定位系统，现在接着具体分析这些定位技术。</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27</a:t>
            </a:fld>
            <a:endParaRPr lang="zh-CN" altLang="en-US"/>
          </a:p>
        </p:txBody>
      </p:sp>
    </p:spTree>
    <p:extLst>
      <p:ext uri="{BB962C8B-B14F-4D97-AF65-F5344CB8AC3E}">
        <p14:creationId xmlns:p14="http://schemas.microsoft.com/office/powerpoint/2010/main" val="2870312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28</a:t>
            </a:fld>
            <a:endParaRPr lang="zh-CN" altLang="en-US"/>
          </a:p>
        </p:txBody>
      </p:sp>
    </p:spTree>
    <p:extLst>
      <p:ext uri="{BB962C8B-B14F-4D97-AF65-F5344CB8AC3E}">
        <p14:creationId xmlns:p14="http://schemas.microsoft.com/office/powerpoint/2010/main" val="1757194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End</a:t>
            </a:r>
            <a:r>
              <a:rPr lang="zh-CN" altLang="en-US" dirty="0" smtClean="0"/>
              <a:t>：</a:t>
            </a:r>
            <a:endParaRPr lang="en-US" altLang="zh-CN" dirty="0" smtClean="0"/>
          </a:p>
          <a:p>
            <a:r>
              <a:rPr lang="zh-CN" altLang="en-US" dirty="0" smtClean="0"/>
              <a:t>在</a:t>
            </a:r>
            <a:r>
              <a:rPr lang="en-US" altLang="zh-CN" dirty="0" smtClean="0"/>
              <a:t>GPS</a:t>
            </a:r>
            <a:r>
              <a:rPr lang="zh-CN" altLang="en-US" dirty="0" smtClean="0"/>
              <a:t>中，发出时刻</a:t>
            </a:r>
            <a:r>
              <a:rPr lang="en-US" altLang="zh-CN" dirty="0" smtClean="0"/>
              <a:t>t0</a:t>
            </a:r>
            <a:r>
              <a:rPr lang="en-US" altLang="zh-CN" baseline="0" dirty="0" smtClean="0"/>
              <a:t> </a:t>
            </a:r>
            <a:r>
              <a:rPr lang="zh-CN" altLang="en-US" baseline="0" dirty="0" smtClean="0"/>
              <a:t>通常是记录在数据包中的。</a:t>
            </a:r>
            <a:endParaRPr lang="en-US" altLang="zh-CN" baseline="0" dirty="0" smtClean="0"/>
          </a:p>
          <a:p>
            <a:endParaRPr lang="en-US" altLang="zh-CN" baseline="0" dirty="0" smtClean="0"/>
          </a:p>
          <a:p>
            <a:r>
              <a:rPr lang="zh-CN" altLang="en-US" baseline="0" dirty="0" smtClean="0"/>
              <a:t>除此之外，还有几种巧妙的办法可以有效解决这个问题，而不需要进行数据的编码。</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29</a:t>
            </a:fld>
            <a:endParaRPr lang="zh-CN" altLang="en-US"/>
          </a:p>
        </p:txBody>
      </p:sp>
    </p:spTree>
    <p:extLst>
      <p:ext uri="{BB962C8B-B14F-4D97-AF65-F5344CB8AC3E}">
        <p14:creationId xmlns:p14="http://schemas.microsoft.com/office/powerpoint/2010/main" val="369968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30</a:t>
            </a:fld>
            <a:endParaRPr lang="zh-CN" altLang="en-US"/>
          </a:p>
        </p:txBody>
      </p:sp>
    </p:spTree>
    <p:extLst>
      <p:ext uri="{BB962C8B-B14F-4D97-AF65-F5344CB8AC3E}">
        <p14:creationId xmlns:p14="http://schemas.microsoft.com/office/powerpoint/2010/main" val="2417733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31</a:t>
            </a:fld>
            <a:endParaRPr lang="zh-CN" altLang="en-US"/>
          </a:p>
        </p:txBody>
      </p:sp>
    </p:spTree>
    <p:extLst>
      <p:ext uri="{BB962C8B-B14F-4D97-AF65-F5344CB8AC3E}">
        <p14:creationId xmlns:p14="http://schemas.microsoft.com/office/powerpoint/2010/main" val="528150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32</a:t>
            </a:fld>
            <a:endParaRPr lang="zh-CN" altLang="en-US"/>
          </a:p>
        </p:txBody>
      </p:sp>
    </p:spTree>
    <p:extLst>
      <p:ext uri="{BB962C8B-B14F-4D97-AF65-F5344CB8AC3E}">
        <p14:creationId xmlns:p14="http://schemas.microsoft.com/office/powerpoint/2010/main" val="149970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第一种方法，利用两个速度不同的信号，大多数情况，选用电磁波和声波。</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33</a:t>
            </a:fld>
            <a:endParaRPr lang="zh-CN" altLang="en-US"/>
          </a:p>
        </p:txBody>
      </p:sp>
    </p:spTree>
    <p:extLst>
      <p:ext uri="{BB962C8B-B14F-4D97-AF65-F5344CB8AC3E}">
        <p14:creationId xmlns:p14="http://schemas.microsoft.com/office/powerpoint/2010/main" val="699267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第二种方法则是通过测量信号的往返时间来得到的距离。</a:t>
            </a:r>
            <a:endParaRPr lang="en-US" altLang="zh-CN" dirty="0" smtClean="0"/>
          </a:p>
          <a:p>
            <a:endParaRPr lang="en-US" altLang="zh-CN" dirty="0" smtClean="0"/>
          </a:p>
          <a:p>
            <a:r>
              <a:rPr lang="zh-CN" altLang="en-US" dirty="0" smtClean="0"/>
              <a:t>假设要测量与某个参考点间的距离，首先。。。。</a:t>
            </a:r>
            <a:endParaRPr lang="en-US" altLang="zh-CN" dirty="0" smtClean="0"/>
          </a:p>
          <a:p>
            <a:endParaRPr lang="en-US" altLang="zh-CN" dirty="0" smtClean="0"/>
          </a:p>
          <a:p>
            <a:endParaRPr lang="en-US" altLang="zh-CN" dirty="0" smtClean="0"/>
          </a:p>
          <a:p>
            <a:r>
              <a:rPr lang="en-US" altLang="zh-CN" dirty="0" smtClean="0"/>
              <a:t>End</a:t>
            </a:r>
            <a:r>
              <a:rPr lang="zh-CN" altLang="en-US" dirty="0" smtClean="0"/>
              <a:t>：</a:t>
            </a:r>
            <a:endParaRPr lang="en-US" altLang="zh-CN" dirty="0" smtClean="0"/>
          </a:p>
          <a:p>
            <a:r>
              <a:rPr lang="zh-CN" altLang="en-US" dirty="0" smtClean="0"/>
              <a:t>这里需要注意，德尔塔</a:t>
            </a:r>
            <a:r>
              <a:rPr lang="en-US" altLang="zh-CN" dirty="0" smtClean="0"/>
              <a:t>T</a:t>
            </a:r>
            <a:r>
              <a:rPr lang="zh-CN" altLang="en-US" dirty="0" smtClean="0"/>
              <a:t>是一个事先约定好的常量。</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34</a:t>
            </a:fld>
            <a:endParaRPr lang="zh-CN" altLang="en-US"/>
          </a:p>
        </p:txBody>
      </p:sp>
    </p:spTree>
    <p:extLst>
      <p:ext uri="{BB962C8B-B14F-4D97-AF65-F5344CB8AC3E}">
        <p14:creationId xmlns:p14="http://schemas.microsoft.com/office/powerpoint/2010/main" val="6723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6</a:t>
            </a:fld>
            <a:endParaRPr lang="zh-CN" altLang="en-US"/>
          </a:p>
        </p:txBody>
      </p:sp>
    </p:spTree>
    <p:extLst>
      <p:ext uri="{BB962C8B-B14F-4D97-AF65-F5344CB8AC3E}">
        <p14:creationId xmlns:p14="http://schemas.microsoft.com/office/powerpoint/2010/main" val="2696052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在测得一组距离之后，可以采用多边测量的方法来计算出目标的位置。</a:t>
            </a:r>
            <a:endParaRPr lang="en-US" altLang="zh-CN" dirty="0" smtClean="0"/>
          </a:p>
          <a:p>
            <a:endParaRPr lang="en-US" altLang="zh-CN" dirty="0" smtClean="0"/>
          </a:p>
          <a:p>
            <a:r>
              <a:rPr lang="en-US" altLang="zh-CN" dirty="0" smtClean="0"/>
              <a:t>END</a:t>
            </a:r>
            <a:r>
              <a:rPr lang="zh-CN" altLang="en-US" dirty="0" smtClean="0"/>
              <a:t>：</a:t>
            </a:r>
            <a:endParaRPr lang="en-US" altLang="zh-CN" dirty="0" smtClean="0"/>
          </a:p>
          <a:p>
            <a:r>
              <a:rPr lang="zh-CN" altLang="en-US" dirty="0" smtClean="0"/>
              <a:t>注意上面的例子是以平面为例，在实际应用中，应该是三个球面相交。</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35</a:t>
            </a:fld>
            <a:endParaRPr lang="zh-CN" altLang="en-US"/>
          </a:p>
        </p:txBody>
      </p:sp>
    </p:spTree>
    <p:extLst>
      <p:ext uri="{BB962C8B-B14F-4D97-AF65-F5344CB8AC3E}">
        <p14:creationId xmlns:p14="http://schemas.microsoft.com/office/powerpoint/2010/main" val="423872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39</a:t>
            </a:fld>
            <a:endParaRPr lang="zh-CN" altLang="en-US"/>
          </a:p>
        </p:txBody>
      </p:sp>
    </p:spTree>
    <p:extLst>
      <p:ext uri="{BB962C8B-B14F-4D97-AF65-F5344CB8AC3E}">
        <p14:creationId xmlns:p14="http://schemas.microsoft.com/office/powerpoint/2010/main" val="3807078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上面说的都是二维平面的情况，如果是三维平面中，则对应的是一个双曲面。</a:t>
            </a:r>
            <a:endParaRPr lang="en-US" altLang="zh-CN" dirty="0" smtClean="0"/>
          </a:p>
          <a:p>
            <a:endParaRPr lang="en-US" altLang="zh-CN" dirty="0" smtClean="0"/>
          </a:p>
          <a:p>
            <a:r>
              <a:rPr lang="zh-CN" altLang="en-US" dirty="0" smtClean="0"/>
              <a:t>要在平面中唯一确定目标的坐标，至少需要两组测量结果，三个参考点。</a:t>
            </a:r>
            <a:endParaRPr lang="en-US" altLang="zh-CN" dirty="0" smtClean="0"/>
          </a:p>
          <a:p>
            <a:endParaRPr lang="en-US" altLang="zh-CN" dirty="0" smtClean="0"/>
          </a:p>
          <a:p>
            <a:r>
              <a:rPr lang="zh-CN" altLang="en-US" dirty="0" smtClean="0"/>
              <a:t>实际中，使用多组测量结果，通过最小二乘法来减少误差。</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40</a:t>
            </a:fld>
            <a:endParaRPr lang="zh-CN" altLang="en-US"/>
          </a:p>
        </p:txBody>
      </p:sp>
    </p:spTree>
    <p:extLst>
      <p:ext uri="{BB962C8B-B14F-4D97-AF65-F5344CB8AC3E}">
        <p14:creationId xmlns:p14="http://schemas.microsoft.com/office/powerpoint/2010/main" val="4000520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上面说的都是二维平面的情况，如果是三维平面中，则对应的是一个双曲面。</a:t>
            </a:r>
            <a:endParaRPr lang="en-US" altLang="zh-CN" dirty="0" smtClean="0"/>
          </a:p>
          <a:p>
            <a:endParaRPr lang="en-US" altLang="zh-CN" dirty="0" smtClean="0"/>
          </a:p>
          <a:p>
            <a:r>
              <a:rPr lang="zh-CN" altLang="en-US" dirty="0" smtClean="0"/>
              <a:t>要在平面中唯一确定目标的坐标，至少需要两组测量结果，三个参考点。</a:t>
            </a:r>
            <a:endParaRPr lang="en-US" altLang="zh-CN" dirty="0" smtClean="0"/>
          </a:p>
          <a:p>
            <a:endParaRPr lang="en-US" altLang="zh-CN" dirty="0" smtClean="0"/>
          </a:p>
          <a:p>
            <a:r>
              <a:rPr lang="zh-CN" altLang="en-US" dirty="0" smtClean="0"/>
              <a:t>实际中，使用多组测量结果，通过最小二乘法来减少误差。</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41</a:t>
            </a:fld>
            <a:endParaRPr lang="zh-CN" altLang="en-US"/>
          </a:p>
        </p:txBody>
      </p:sp>
    </p:spTree>
    <p:extLst>
      <p:ext uri="{BB962C8B-B14F-4D97-AF65-F5344CB8AC3E}">
        <p14:creationId xmlns:p14="http://schemas.microsoft.com/office/powerpoint/2010/main" val="225436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前面介绍的</a:t>
            </a:r>
            <a:r>
              <a:rPr lang="en-US" altLang="zh-CN" dirty="0" smtClean="0"/>
              <a:t>2</a:t>
            </a:r>
            <a:r>
              <a:rPr lang="zh-CN" altLang="en-US" dirty="0" smtClean="0"/>
              <a:t>种方法，都有一个共同的不足之处：</a:t>
            </a:r>
            <a:r>
              <a:rPr lang="zh-CN" altLang="en-US" baseline="0" dirty="0" smtClean="0"/>
              <a:t> 它们都需要在设备上安装特殊的装置才能对这个设备进行定位。</a:t>
            </a:r>
            <a:endParaRPr lang="en-US" altLang="zh-CN" baseline="0" dirty="0" smtClean="0"/>
          </a:p>
          <a:p>
            <a:r>
              <a:rPr lang="zh-CN" altLang="en-US" baseline="0" dirty="0" smtClean="0"/>
              <a:t>这些缺点都制约了这些定位方法的应用范围。</a:t>
            </a:r>
            <a:endParaRPr lang="en-US" altLang="zh-CN" baseline="0" dirty="0" smtClean="0"/>
          </a:p>
          <a:p>
            <a:endParaRPr lang="en-US" altLang="zh-CN" baseline="0" dirty="0" smtClean="0"/>
          </a:p>
          <a:p>
            <a:r>
              <a:rPr lang="zh-CN" altLang="en-US" baseline="0" dirty="0" smtClean="0"/>
              <a:t>基于信号特征定位思路： 射频信号在传播过程中，其信号强度会不断</a:t>
            </a:r>
            <a:r>
              <a:rPr lang="zh-CN" altLang="en-US" baseline="0" smtClean="0"/>
              <a:t>衰减。也就是说，离信号发射源越近的地方，接受到的信号的强度越高。</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42</a:t>
            </a:fld>
            <a:endParaRPr lang="zh-CN" altLang="en-US"/>
          </a:p>
        </p:txBody>
      </p:sp>
    </p:spTree>
    <p:extLst>
      <p:ext uri="{BB962C8B-B14F-4D97-AF65-F5344CB8AC3E}">
        <p14:creationId xmlns:p14="http://schemas.microsoft.com/office/powerpoint/2010/main" val="4319768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741D90-AE9F-4E8B-9ED4-4A5CB699E549}" type="slidenum">
              <a:rPr lang="zh-CN" altLang="en-US" smtClean="0"/>
              <a:t>47</a:t>
            </a:fld>
            <a:endParaRPr lang="zh-CN" altLang="en-US"/>
          </a:p>
        </p:txBody>
      </p:sp>
    </p:spTree>
    <p:extLst>
      <p:ext uri="{BB962C8B-B14F-4D97-AF65-F5344CB8AC3E}">
        <p14:creationId xmlns:p14="http://schemas.microsoft.com/office/powerpoint/2010/main" val="300161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GPS ( global</a:t>
            </a:r>
            <a:r>
              <a:rPr lang="en-US" altLang="zh-CN" baseline="0" dirty="0" smtClean="0"/>
              <a:t> positioning system</a:t>
            </a:r>
            <a:r>
              <a:rPr lang="en-US" altLang="zh-CN" dirty="0" smtClean="0"/>
              <a:t> )</a:t>
            </a:r>
            <a:r>
              <a:rPr lang="zh-CN" altLang="en-US" dirty="0" smtClean="0"/>
              <a:t>；</a:t>
            </a:r>
            <a:endParaRPr lang="en-US" altLang="zh-CN" dirty="0" smtClean="0"/>
          </a:p>
          <a:p>
            <a:endParaRPr lang="en-US" altLang="zh-CN" dirty="0" smtClean="0"/>
          </a:p>
          <a:p>
            <a:r>
              <a:rPr lang="zh-CN" altLang="en-US" dirty="0" smtClean="0"/>
              <a:t>俄罗斯的</a:t>
            </a:r>
            <a:r>
              <a:rPr lang="en-US" altLang="zh-CN" dirty="0" smtClean="0"/>
              <a:t>GLONASS</a:t>
            </a:r>
            <a:r>
              <a:rPr lang="zh-CN" altLang="en-US" dirty="0" smtClean="0"/>
              <a:t>，全球微型导航系统；</a:t>
            </a:r>
            <a:endParaRPr lang="en-US" altLang="zh-CN" dirty="0" smtClean="0"/>
          </a:p>
          <a:p>
            <a:endParaRPr lang="en-US" altLang="zh-CN" dirty="0" smtClean="0"/>
          </a:p>
          <a:p>
            <a:r>
              <a:rPr lang="zh-CN" altLang="en-US" dirty="0" smtClean="0"/>
              <a:t>欧盟的伽利略定位系统在</a:t>
            </a:r>
            <a:r>
              <a:rPr lang="en-US" altLang="zh-CN" dirty="0" smtClean="0"/>
              <a:t>2014</a:t>
            </a:r>
            <a:r>
              <a:rPr lang="zh-CN" altLang="en-US" dirty="0" smtClean="0"/>
              <a:t>年投入使用。</a:t>
            </a:r>
            <a:endParaRPr lang="en-US" altLang="zh-CN" dirty="0" smtClean="0"/>
          </a:p>
          <a:p>
            <a:endParaRPr lang="en-US" altLang="zh-CN" dirty="0" smtClean="0"/>
          </a:p>
          <a:p>
            <a:r>
              <a:rPr lang="zh-CN" altLang="en-US" dirty="0" smtClean="0"/>
              <a:t>播放视频（北斗导航）</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7</a:t>
            </a:fld>
            <a:endParaRPr lang="zh-CN" altLang="en-US"/>
          </a:p>
        </p:txBody>
      </p:sp>
    </p:spTree>
    <p:extLst>
      <p:ext uri="{BB962C8B-B14F-4D97-AF65-F5344CB8AC3E}">
        <p14:creationId xmlns:p14="http://schemas.microsoft.com/office/powerpoint/2010/main" val="1676186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p>
          <a:p>
            <a:r>
              <a:rPr lang="en-US" altLang="zh-CN" dirty="0" smtClean="0"/>
              <a:t>GPS</a:t>
            </a:r>
            <a:r>
              <a:rPr lang="zh-CN" altLang="en-US" dirty="0" smtClean="0"/>
              <a:t>计划开始于</a:t>
            </a:r>
            <a:r>
              <a:rPr lang="en-US" altLang="zh-CN" dirty="0" smtClean="0"/>
              <a:t>1973</a:t>
            </a:r>
            <a:r>
              <a:rPr lang="zh-CN" altLang="en-US" dirty="0" smtClean="0"/>
              <a:t>年，由美国国防部领导下，由卫星导航定位联合计划局主导进行的。</a:t>
            </a:r>
            <a:endParaRPr lang="en-US" altLang="zh-CN" dirty="0" smtClean="0"/>
          </a:p>
          <a:p>
            <a:r>
              <a:rPr lang="zh-CN" altLang="en-US" dirty="0" smtClean="0"/>
              <a:t>经过十几年的研究和试验，</a:t>
            </a:r>
            <a:r>
              <a:rPr lang="en-US" altLang="zh-CN" dirty="0" smtClean="0"/>
              <a:t>1989</a:t>
            </a:r>
            <a:r>
              <a:rPr lang="zh-CN" altLang="en-US" dirty="0" smtClean="0"/>
              <a:t>年正式开始发射</a:t>
            </a:r>
            <a:r>
              <a:rPr lang="en-US" altLang="zh-CN" dirty="0" smtClean="0"/>
              <a:t>GPS</a:t>
            </a:r>
            <a:r>
              <a:rPr lang="zh-CN" altLang="en-US" dirty="0" smtClean="0"/>
              <a:t>工作卫星。</a:t>
            </a:r>
            <a:endParaRPr lang="en-US" altLang="zh-CN" dirty="0" smtClean="0"/>
          </a:p>
          <a:p>
            <a:r>
              <a:rPr lang="en-US" altLang="zh-CN" dirty="0" smtClean="0"/>
              <a:t>1994</a:t>
            </a:r>
            <a:r>
              <a:rPr lang="zh-CN" altLang="en-US" dirty="0" smtClean="0"/>
              <a:t>年，第</a:t>
            </a:r>
            <a:r>
              <a:rPr lang="en-US" altLang="zh-CN" dirty="0" smtClean="0"/>
              <a:t>24</a:t>
            </a:r>
            <a:r>
              <a:rPr lang="zh-CN" altLang="en-US" dirty="0" smtClean="0"/>
              <a:t>颗工作卫星的发射，标志着</a:t>
            </a:r>
            <a:r>
              <a:rPr lang="en-US" altLang="zh-CN" dirty="0" smtClean="0"/>
              <a:t>GPS</a:t>
            </a:r>
            <a:r>
              <a:rPr lang="zh-CN" altLang="en-US" dirty="0" smtClean="0"/>
              <a:t>卫星组网的完成，从此</a:t>
            </a:r>
            <a:r>
              <a:rPr lang="en-US" altLang="zh-CN" dirty="0" smtClean="0"/>
              <a:t>GPS</a:t>
            </a:r>
            <a:r>
              <a:rPr lang="zh-CN" altLang="en-US" dirty="0" smtClean="0"/>
              <a:t>正式投入使用。</a:t>
            </a:r>
            <a:endParaRPr lang="en-US" altLang="zh-CN" dirty="0" smtClean="0"/>
          </a:p>
          <a:p>
            <a:endParaRPr lang="en-US" altLang="zh-CN" dirty="0" smtClean="0"/>
          </a:p>
          <a:p>
            <a:r>
              <a:rPr lang="zh-CN" altLang="en-US" dirty="0" smtClean="0"/>
              <a:t>在</a:t>
            </a:r>
            <a:r>
              <a:rPr lang="en-US" altLang="zh-CN" dirty="0" smtClean="0"/>
              <a:t>2000</a:t>
            </a:r>
            <a:r>
              <a:rPr lang="zh-CN" altLang="en-US" dirty="0" smtClean="0"/>
              <a:t>年之前，</a:t>
            </a:r>
            <a:r>
              <a:rPr lang="en-US" altLang="zh-CN" dirty="0" smtClean="0"/>
              <a:t>GPS</a:t>
            </a:r>
            <a:r>
              <a:rPr lang="zh-CN" altLang="en-US" dirty="0" smtClean="0"/>
              <a:t>将军用与民用之间，区别对待。美国总统克林顿下令取消了该限制之后，也极大的拓展了</a:t>
            </a:r>
            <a:r>
              <a:rPr lang="en-US" altLang="zh-CN" dirty="0" smtClean="0"/>
              <a:t>GPS</a:t>
            </a:r>
            <a:r>
              <a:rPr lang="zh-CN" altLang="en-US" dirty="0" smtClean="0"/>
              <a:t>在民用工业方面的应用。</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8</a:t>
            </a:fld>
            <a:endParaRPr lang="zh-CN" altLang="en-US"/>
          </a:p>
        </p:txBody>
      </p:sp>
    </p:spTree>
    <p:extLst>
      <p:ext uri="{BB962C8B-B14F-4D97-AF65-F5344CB8AC3E}">
        <p14:creationId xmlns:p14="http://schemas.microsoft.com/office/powerpoint/2010/main" val="3579423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GPS</a:t>
            </a:r>
            <a:r>
              <a:rPr lang="zh-CN" altLang="en-US" dirty="0" smtClean="0"/>
              <a:t>系统由三个部分组成：</a:t>
            </a:r>
            <a:endParaRPr lang="en-US" altLang="zh-CN" dirty="0" smtClean="0"/>
          </a:p>
          <a:p>
            <a:r>
              <a:rPr lang="zh-CN" altLang="en-US" dirty="0" smtClean="0"/>
              <a:t>宇宙空间部分：阅读</a:t>
            </a:r>
            <a:r>
              <a:rPr lang="en-US" altLang="zh-CN" dirty="0" smtClean="0"/>
              <a:t>64</a:t>
            </a:r>
            <a:r>
              <a:rPr lang="zh-CN" altLang="en-US" dirty="0" smtClean="0"/>
              <a:t>页</a:t>
            </a:r>
            <a:r>
              <a:rPr lang="zh-CN" altLang="en-US" baseline="0" dirty="0" smtClean="0"/>
              <a:t> 第</a:t>
            </a:r>
            <a:r>
              <a:rPr lang="en-US" altLang="zh-CN" baseline="0" dirty="0" smtClean="0"/>
              <a:t>3</a:t>
            </a:r>
            <a:r>
              <a:rPr lang="zh-CN" altLang="en-US" baseline="0" dirty="0" smtClean="0"/>
              <a:t>段。</a:t>
            </a:r>
            <a:endParaRPr lang="en-US" altLang="zh-CN" baseline="0" dirty="0" smtClean="0"/>
          </a:p>
          <a:p>
            <a:endParaRPr lang="en-US" altLang="zh-CN" baseline="0" dirty="0" smtClean="0"/>
          </a:p>
          <a:p>
            <a:r>
              <a:rPr lang="zh-CN" altLang="en-US" dirty="0" smtClean="0"/>
              <a:t>地面监控部分：阅读</a:t>
            </a:r>
            <a:r>
              <a:rPr lang="en-US" altLang="zh-CN" dirty="0" smtClean="0"/>
              <a:t>64</a:t>
            </a:r>
            <a:r>
              <a:rPr lang="zh-CN" altLang="en-US" dirty="0" smtClean="0"/>
              <a:t>页 第</a:t>
            </a:r>
            <a:r>
              <a:rPr lang="en-US" altLang="zh-CN" dirty="0" smtClean="0"/>
              <a:t>4</a:t>
            </a:r>
            <a:r>
              <a:rPr lang="zh-CN" altLang="en-US" dirty="0" smtClean="0"/>
              <a:t>段。</a:t>
            </a:r>
            <a:endParaRPr lang="en-US" altLang="zh-CN" dirty="0" smtClean="0"/>
          </a:p>
          <a:p>
            <a:endParaRPr lang="en-US" altLang="zh-CN" dirty="0" smtClean="0"/>
          </a:p>
          <a:p>
            <a:r>
              <a:rPr lang="zh-CN" altLang="en-US" dirty="0" smtClean="0"/>
              <a:t>用户设备部分：阅读</a:t>
            </a:r>
            <a:r>
              <a:rPr lang="en-US" altLang="zh-CN" dirty="0" smtClean="0"/>
              <a:t>64</a:t>
            </a:r>
            <a:r>
              <a:rPr lang="zh-CN" altLang="en-US" dirty="0" smtClean="0"/>
              <a:t>页</a:t>
            </a:r>
            <a:r>
              <a:rPr lang="zh-CN" altLang="en-US" baseline="0" dirty="0" smtClean="0"/>
              <a:t> 第</a:t>
            </a:r>
            <a:r>
              <a:rPr lang="en-US" altLang="zh-CN" baseline="0" dirty="0" smtClean="0"/>
              <a:t>5</a:t>
            </a:r>
            <a:r>
              <a:rPr lang="zh-CN" altLang="en-US" baseline="0" dirty="0" smtClean="0"/>
              <a:t>段。</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9</a:t>
            </a:fld>
            <a:endParaRPr lang="zh-CN" altLang="en-US"/>
          </a:p>
        </p:txBody>
      </p:sp>
    </p:spTree>
    <p:extLst>
      <p:ext uri="{BB962C8B-B14F-4D97-AF65-F5344CB8AC3E}">
        <p14:creationId xmlns:p14="http://schemas.microsoft.com/office/powerpoint/2010/main" val="405811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实际的</a:t>
            </a:r>
            <a:r>
              <a:rPr lang="en-US" altLang="zh-CN" dirty="0" smtClean="0"/>
              <a:t>GPS</a:t>
            </a:r>
            <a:r>
              <a:rPr lang="zh-CN" altLang="en-US" dirty="0" smtClean="0"/>
              <a:t>系统中，定位原理</a:t>
            </a:r>
            <a:r>
              <a:rPr lang="zh-CN" altLang="en-US" baseline="0" dirty="0" smtClean="0"/>
              <a:t> 见 </a:t>
            </a:r>
            <a:r>
              <a:rPr lang="en-US" altLang="zh-CN" baseline="0" dirty="0" smtClean="0"/>
              <a:t>64</a:t>
            </a:r>
            <a:r>
              <a:rPr lang="zh-CN" altLang="en-US" baseline="0" dirty="0" smtClean="0"/>
              <a:t>页，倒数第二段；</a:t>
            </a:r>
            <a:endParaRPr lang="en-US" altLang="zh-CN" baseline="0" dirty="0" smtClean="0"/>
          </a:p>
          <a:p>
            <a:endParaRPr lang="en-US" altLang="zh-CN" baseline="0" dirty="0" smtClean="0"/>
          </a:p>
          <a:p>
            <a:r>
              <a:rPr lang="zh-CN" altLang="en-US" baseline="0" dirty="0" smtClean="0"/>
              <a:t>如何测量接收机与</a:t>
            </a:r>
            <a:r>
              <a:rPr lang="en-US" altLang="zh-CN" baseline="0" dirty="0" smtClean="0"/>
              <a:t>GPS</a:t>
            </a:r>
            <a:r>
              <a:rPr lang="zh-CN" altLang="en-US" baseline="0" dirty="0" smtClean="0"/>
              <a:t>卫星间的距离，见</a:t>
            </a:r>
            <a:r>
              <a:rPr lang="en-US" altLang="zh-CN" baseline="0" dirty="0" smtClean="0"/>
              <a:t>64</a:t>
            </a:r>
            <a:r>
              <a:rPr lang="zh-CN" altLang="en-US" baseline="0" dirty="0" smtClean="0"/>
              <a:t>页，倒数第一段。</a:t>
            </a:r>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10</a:t>
            </a:fld>
            <a:endParaRPr lang="zh-CN" altLang="en-US"/>
          </a:p>
        </p:txBody>
      </p:sp>
    </p:spTree>
    <p:extLst>
      <p:ext uri="{BB962C8B-B14F-4D97-AF65-F5344CB8AC3E}">
        <p14:creationId xmlns:p14="http://schemas.microsoft.com/office/powerpoint/2010/main" val="392202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优点：</a:t>
            </a:r>
            <a:endParaRPr lang="en-US" altLang="zh-CN" dirty="0" smtClean="0"/>
          </a:p>
          <a:p>
            <a:r>
              <a:rPr lang="zh-CN" altLang="en-US" dirty="0" smtClean="0"/>
              <a:t>根据</a:t>
            </a:r>
            <a:r>
              <a:rPr lang="en-US" altLang="zh-CN" dirty="0" smtClean="0"/>
              <a:t>GPS</a:t>
            </a:r>
            <a:r>
              <a:rPr lang="zh-CN" altLang="en-US" dirty="0" smtClean="0"/>
              <a:t>的原理，时钟的精确度对定位的精度有着极大</a:t>
            </a:r>
            <a:r>
              <a:rPr lang="zh-CN" altLang="en-US" baseline="0" dirty="0" smtClean="0"/>
              <a:t>的影响。</a:t>
            </a:r>
            <a:endParaRPr lang="en-US" altLang="zh-CN" baseline="0" dirty="0" smtClean="0"/>
          </a:p>
          <a:p>
            <a:r>
              <a:rPr lang="zh-CN" altLang="en-US" baseline="0" dirty="0" smtClean="0"/>
              <a:t>目前</a:t>
            </a:r>
            <a:r>
              <a:rPr lang="en-US" altLang="zh-CN" baseline="0" dirty="0" smtClean="0"/>
              <a:t>GPS</a:t>
            </a:r>
            <a:r>
              <a:rPr lang="zh-CN" altLang="en-US" baseline="0" dirty="0" smtClean="0"/>
              <a:t>工作卫星上，搭载的是铯原子钟，精度极高，</a:t>
            </a:r>
            <a:r>
              <a:rPr lang="en-US" altLang="zh-CN" baseline="0" dirty="0" smtClean="0"/>
              <a:t>140</a:t>
            </a:r>
            <a:r>
              <a:rPr lang="zh-CN" altLang="en-US" baseline="0" dirty="0" smtClean="0"/>
              <a:t>万年才会出现</a:t>
            </a:r>
            <a:r>
              <a:rPr lang="en-US" altLang="zh-CN" baseline="0" dirty="0" smtClean="0"/>
              <a:t>1</a:t>
            </a:r>
            <a:r>
              <a:rPr lang="zh-CN" altLang="en-US" baseline="0" dirty="0" smtClean="0"/>
              <a:t>秒的误差。</a:t>
            </a:r>
            <a:endParaRPr lang="en-US" altLang="zh-CN" dirty="0" smtClean="0"/>
          </a:p>
          <a:p>
            <a:endParaRPr lang="en-US" altLang="zh-CN" dirty="0" smtClean="0"/>
          </a:p>
          <a:p>
            <a:r>
              <a:rPr lang="zh-CN" altLang="en-US" dirty="0" smtClean="0"/>
              <a:t>缺点：</a:t>
            </a:r>
            <a:endParaRPr lang="en-US" altLang="zh-CN" dirty="0" smtClean="0"/>
          </a:p>
          <a:p>
            <a:r>
              <a:rPr lang="zh-CN" altLang="en-US" dirty="0" smtClean="0"/>
              <a:t>（</a:t>
            </a:r>
            <a:r>
              <a:rPr lang="en-US" altLang="zh-CN" dirty="0" smtClean="0"/>
              <a:t>1</a:t>
            </a:r>
            <a:r>
              <a:rPr lang="zh-CN" altLang="en-US" dirty="0" smtClean="0"/>
              <a:t>）定位速度满，初次定位时，往往需要</a:t>
            </a:r>
            <a:r>
              <a:rPr lang="en-US" altLang="zh-CN" dirty="0" smtClean="0"/>
              <a:t>3-5</a:t>
            </a:r>
            <a:r>
              <a:rPr lang="zh-CN" altLang="en-US" dirty="0" smtClean="0"/>
              <a:t>分钟来搜索当前的可用卫星信号</a:t>
            </a:r>
            <a:endParaRPr lang="en-US" altLang="zh-CN" dirty="0" smtClean="0"/>
          </a:p>
          <a:p>
            <a:endParaRPr lang="en-US" altLang="zh-CN" dirty="0" smtClean="0"/>
          </a:p>
          <a:p>
            <a:r>
              <a:rPr lang="zh-CN" altLang="en-US" dirty="0" smtClean="0"/>
              <a:t>（</a:t>
            </a:r>
            <a:r>
              <a:rPr lang="en-US" altLang="zh-CN" dirty="0" smtClean="0"/>
              <a:t>2</a:t>
            </a:r>
            <a:r>
              <a:rPr lang="zh-CN" altLang="en-US" dirty="0" smtClean="0"/>
              <a:t>）受限于成本，接收机上面的时钟不可能拥有和星载始终同样的精度，而即使微小的误差，乘以光速之后，也会变得不容忽视。</a:t>
            </a:r>
            <a:endParaRPr lang="en-US" altLang="zh-CN" dirty="0" smtClean="0"/>
          </a:p>
          <a:p>
            <a:endParaRPr lang="en-US" altLang="zh-CN" dirty="0" smtClean="0"/>
          </a:p>
          <a:p>
            <a:r>
              <a:rPr lang="zh-CN" altLang="en-US" dirty="0" smtClean="0"/>
              <a:t>同时，当初与室内的环境中，由于电磁屏蔽的效应，往往难以接受到</a:t>
            </a:r>
            <a:r>
              <a:rPr lang="en-US" altLang="zh-CN" dirty="0" smtClean="0"/>
              <a:t>GPS</a:t>
            </a:r>
            <a:r>
              <a:rPr lang="zh-CN" altLang="en-US" dirty="0" smtClean="0"/>
              <a:t>信号。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12</a:t>
            </a:fld>
            <a:endParaRPr lang="zh-CN" altLang="en-US"/>
          </a:p>
        </p:txBody>
      </p:sp>
    </p:spTree>
    <p:extLst>
      <p:ext uri="{BB962C8B-B14F-4D97-AF65-F5344CB8AC3E}">
        <p14:creationId xmlns:p14="http://schemas.microsoft.com/office/powerpoint/2010/main" val="152966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Start</a:t>
            </a:r>
            <a:r>
              <a:rPr lang="zh-CN" altLang="en-US" dirty="0" smtClean="0"/>
              <a:t>：</a:t>
            </a:r>
            <a:endParaRPr lang="en-US" altLang="zh-CN" dirty="0" smtClean="0"/>
          </a:p>
          <a:p>
            <a:r>
              <a:rPr lang="zh-CN" altLang="en-US" dirty="0" smtClean="0"/>
              <a:t>图中所示，为一个基站和一组卫星。</a:t>
            </a:r>
            <a:endParaRPr lang="en-US" altLang="zh-CN" dirty="0" smtClean="0"/>
          </a:p>
          <a:p>
            <a:r>
              <a:rPr lang="zh-CN" altLang="en-US" dirty="0" smtClean="0"/>
              <a:t>用基站也可以进行定位，虽然基站定位的精度不如</a:t>
            </a:r>
            <a:r>
              <a:rPr lang="en-US" altLang="zh-CN" dirty="0" smtClean="0"/>
              <a:t>GPS</a:t>
            </a:r>
            <a:r>
              <a:rPr lang="zh-CN" altLang="en-US" dirty="0" smtClean="0"/>
              <a:t>高，但他的定位速度很快。</a:t>
            </a:r>
            <a:endParaRPr lang="en-US" altLang="zh-CN" dirty="0" smtClean="0"/>
          </a:p>
          <a:p>
            <a:endParaRPr lang="en-US" altLang="zh-CN" dirty="0" smtClean="0"/>
          </a:p>
          <a:p>
            <a:r>
              <a:rPr lang="zh-CN" altLang="en-US" dirty="0" smtClean="0"/>
              <a:t>于是人们将</a:t>
            </a:r>
            <a:r>
              <a:rPr lang="en-US" altLang="zh-CN" dirty="0" smtClean="0"/>
              <a:t>GPS</a:t>
            </a:r>
            <a:r>
              <a:rPr lang="zh-CN" altLang="en-US" dirty="0" smtClean="0"/>
              <a:t>定位和蜂窝基站定位进行结合，发展了出辅助</a:t>
            </a:r>
            <a:r>
              <a:rPr lang="en-US" altLang="zh-CN" dirty="0" smtClean="0"/>
              <a:t>GPS</a:t>
            </a:r>
            <a:r>
              <a:rPr lang="zh-CN" altLang="en-US" dirty="0" smtClean="0"/>
              <a:t>定位系统。</a:t>
            </a:r>
            <a:endParaRPr lang="en-US" altLang="zh-CN" dirty="0" smtClean="0"/>
          </a:p>
          <a:p>
            <a:endParaRPr lang="en-US" altLang="zh-CN" dirty="0" smtClean="0"/>
          </a:p>
          <a:p>
            <a:r>
              <a:rPr lang="en-US" altLang="zh-CN" dirty="0" smtClean="0"/>
              <a:t>End</a:t>
            </a:r>
            <a:r>
              <a:rPr lang="zh-CN" altLang="en-US" dirty="0" smtClean="0"/>
              <a:t>：</a:t>
            </a:r>
            <a:endParaRPr lang="en-US" altLang="zh-CN" dirty="0" smtClean="0"/>
          </a:p>
          <a:p>
            <a:r>
              <a:rPr lang="zh-CN" altLang="en-US" dirty="0" smtClean="0"/>
              <a:t>在知道哪些卫星可用之后，只需要利用这几颗卫星进行</a:t>
            </a:r>
            <a:r>
              <a:rPr lang="en-US" altLang="zh-CN" dirty="0" smtClean="0"/>
              <a:t>GPS</a:t>
            </a:r>
            <a:r>
              <a:rPr lang="zh-CN" altLang="en-US" dirty="0" smtClean="0"/>
              <a:t>定位，就可以得到非常精确的结果。</a:t>
            </a:r>
            <a:endParaRPr lang="en-US" altLang="zh-CN" dirty="0" smtClean="0"/>
          </a:p>
          <a:p>
            <a:endParaRPr lang="en-US" altLang="zh-CN" dirty="0" smtClean="0"/>
          </a:p>
          <a:p>
            <a:r>
              <a:rPr lang="zh-CN" altLang="en-US" dirty="0" smtClean="0"/>
              <a:t>使用</a:t>
            </a:r>
            <a:r>
              <a:rPr lang="en-US" altLang="zh-CN" dirty="0" smtClean="0"/>
              <a:t>A-GPS</a:t>
            </a:r>
            <a:r>
              <a:rPr lang="zh-CN" altLang="en-US" dirty="0" smtClean="0"/>
              <a:t>定位，全过程只需要</a:t>
            </a:r>
            <a:r>
              <a:rPr lang="en-US" altLang="zh-CN" dirty="0" smtClean="0"/>
              <a:t>10</a:t>
            </a:r>
            <a:r>
              <a:rPr lang="zh-CN" altLang="en-US" dirty="0" smtClean="0"/>
              <a:t>秒，而又可以享受到</a:t>
            </a:r>
            <a:r>
              <a:rPr lang="en-US" altLang="zh-CN" dirty="0" smtClean="0"/>
              <a:t>GPS</a:t>
            </a:r>
            <a:r>
              <a:rPr lang="zh-CN" altLang="en-US" dirty="0" smtClean="0"/>
              <a:t>的高定位精度。目前很多手机中采用了</a:t>
            </a:r>
            <a:r>
              <a:rPr lang="en-US" altLang="zh-CN" dirty="0" smtClean="0"/>
              <a:t>A-GPS</a:t>
            </a:r>
            <a:r>
              <a:rPr lang="zh-CN" altLang="en-US" dirty="0" smtClean="0"/>
              <a:t>定位技术。</a:t>
            </a:r>
            <a:endParaRPr lang="en-US" altLang="zh-CN" dirty="0" smtClean="0"/>
          </a:p>
        </p:txBody>
      </p:sp>
      <p:sp>
        <p:nvSpPr>
          <p:cNvPr id="4" name="灯片编号占位符 3"/>
          <p:cNvSpPr>
            <a:spLocks noGrp="1"/>
          </p:cNvSpPr>
          <p:nvPr>
            <p:ph type="sldNum" sz="quarter" idx="10"/>
          </p:nvPr>
        </p:nvSpPr>
        <p:spPr/>
        <p:txBody>
          <a:bodyPr/>
          <a:lstStyle/>
          <a:p>
            <a:fld id="{59741D90-AE9F-4E8B-9ED4-4A5CB699E549}" type="slidenum">
              <a:rPr lang="zh-CN" altLang="en-US" smtClean="0"/>
              <a:t>13</a:t>
            </a:fld>
            <a:endParaRPr lang="zh-CN" altLang="en-US"/>
          </a:p>
        </p:txBody>
      </p:sp>
    </p:spTree>
    <p:extLst>
      <p:ext uri="{BB962C8B-B14F-4D97-AF65-F5344CB8AC3E}">
        <p14:creationId xmlns:p14="http://schemas.microsoft.com/office/powerpoint/2010/main" val="3873140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115" name="Picture 43" descr="2273081_111707038_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81600" y="381000"/>
            <a:ext cx="2895600" cy="1809750"/>
          </a:xfrm>
          <a:prstGeom prst="rect">
            <a:avLst/>
          </a:prstGeom>
          <a:noFill/>
          <a:extLst>
            <a:ext uri="{909E8E84-426E-40DD-AFC4-6F175D3DCCD1}">
              <a14:hiddenFill xmlns:a14="http://schemas.microsoft.com/office/drawing/2010/main">
                <a:solidFill>
                  <a:srgbClr val="FFFFFF"/>
                </a:solidFill>
              </a14:hiddenFill>
            </a:ext>
          </a:extLst>
        </p:spPr>
      </p:pic>
      <p:sp>
        <p:nvSpPr>
          <p:cNvPr id="3089" name="Freeform 17"/>
          <p:cNvSpPr>
            <a:spLocks/>
          </p:cNvSpPr>
          <p:nvPr/>
        </p:nvSpPr>
        <p:spPr bwMode="gray">
          <a:xfrm>
            <a:off x="-9525" y="1447800"/>
            <a:ext cx="9164638"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0" name="Freeform 18"/>
          <p:cNvSpPr>
            <a:spLocks/>
          </p:cNvSpPr>
          <p:nvPr/>
        </p:nvSpPr>
        <p:spPr bwMode="gray">
          <a:xfrm>
            <a:off x="-9525" y="1730375"/>
            <a:ext cx="915035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91" name="Group 19"/>
          <p:cNvGrpSpPr>
            <a:grpSpLocks/>
          </p:cNvGrpSpPr>
          <p:nvPr/>
        </p:nvGrpSpPr>
        <p:grpSpPr bwMode="auto">
          <a:xfrm>
            <a:off x="7086600" y="1947863"/>
            <a:ext cx="533400" cy="533400"/>
            <a:chOff x="4752" y="1200"/>
            <a:chExt cx="288" cy="288"/>
          </a:xfrm>
        </p:grpSpPr>
        <p:sp>
          <p:nvSpPr>
            <p:cNvPr id="3092"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94" name="Group 22"/>
          <p:cNvGrpSpPr>
            <a:grpSpLocks/>
          </p:cNvGrpSpPr>
          <p:nvPr/>
        </p:nvGrpSpPr>
        <p:grpSpPr bwMode="auto">
          <a:xfrm>
            <a:off x="7620000" y="1371600"/>
            <a:ext cx="914400" cy="914400"/>
            <a:chOff x="4992" y="816"/>
            <a:chExt cx="576" cy="576"/>
          </a:xfrm>
        </p:grpSpPr>
        <p:sp>
          <p:nvSpPr>
            <p:cNvPr id="3095" name="Oval 23"/>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97" name="Group 25"/>
          <p:cNvGrpSpPr>
            <a:grpSpLocks/>
          </p:cNvGrpSpPr>
          <p:nvPr/>
        </p:nvGrpSpPr>
        <p:grpSpPr bwMode="auto">
          <a:xfrm>
            <a:off x="304800" y="3429000"/>
            <a:ext cx="1295400" cy="1371600"/>
            <a:chOff x="4992" y="816"/>
            <a:chExt cx="576" cy="576"/>
          </a:xfrm>
        </p:grpSpPr>
        <p:sp>
          <p:nvSpPr>
            <p:cNvPr id="3098" name="Oval 26"/>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endParaRPr lang="en-US" altLang="zh-CN"/>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595ABADD-24E4-41A5-A98D-52E8F5672D69}" type="slidenum">
              <a:rPr lang="zh-CN" altLang="en-US"/>
              <a:pPr/>
              <a:t>‹#›</a:t>
            </a:fld>
            <a:endParaRPr lang="en-US" altLang="zh-CN"/>
          </a:p>
        </p:txBody>
      </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en-US" altLang="zh-CN" noProof="0" smtClean="0"/>
              <a:t>Click to edit Master title style</a:t>
            </a:r>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en-US" altLang="zh-CN" noProof="0" smtClean="0"/>
              <a:t>Click to edit Master subtitle style</a:t>
            </a: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F9AB53-6764-4694-9CC4-7C467DB08E1A}" type="slidenum">
              <a:rPr lang="zh-CN" altLang="en-US"/>
              <a:pPr/>
              <a:t>‹#›</a:t>
            </a:fld>
            <a:endParaRPr lang="en-US" altLang="zh-CN"/>
          </a:p>
        </p:txBody>
      </p:sp>
    </p:spTree>
    <p:extLst>
      <p:ext uri="{BB962C8B-B14F-4D97-AF65-F5344CB8AC3E}">
        <p14:creationId xmlns:p14="http://schemas.microsoft.com/office/powerpoint/2010/main" val="287277169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575985-CF53-4952-BCA2-275A76FDB8D2}" type="slidenum">
              <a:rPr lang="zh-CN" altLang="en-US"/>
              <a:pPr/>
              <a:t>‹#›</a:t>
            </a:fld>
            <a:endParaRPr lang="en-US" altLang="zh-CN"/>
          </a:p>
        </p:txBody>
      </p:sp>
    </p:spTree>
    <p:extLst>
      <p:ext uri="{BB962C8B-B14F-4D97-AF65-F5344CB8AC3E}">
        <p14:creationId xmlns:p14="http://schemas.microsoft.com/office/powerpoint/2010/main" val="93804659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4348" y="44624"/>
            <a:ext cx="8016114" cy="839788"/>
          </a:xfrm>
          <a:prstGeom prst="rect">
            <a:avLst/>
          </a:prstGeom>
        </p:spPr>
        <p:txBody>
          <a:bodyPr/>
          <a:lstStyle>
            <a:lvl1pPr marL="0" algn="ctr" defTabSz="685800" rtl="0" eaLnBrk="1" latinLnBrk="0" hangingPunct="1">
              <a:defRPr lang="zh-CN" altLang="en-US" sz="3000" b="1" kern="0" cap="all" dirty="0">
                <a:ln w="9000" cmpd="sng">
                  <a:solidFill>
                    <a:srgbClr val="8064A2">
                      <a:shade val="50000"/>
                      <a:satMod val="120000"/>
                    </a:srgbClr>
                  </a:solidFill>
                  <a:prstDash val="solid"/>
                </a:ln>
                <a:solidFill>
                  <a:prstClr val="black"/>
                </a:solidFill>
                <a:effectLst>
                  <a:reflection blurRad="12700" stA="28000" endPos="45000" dist="1000" dir="5400000" sy="-100000" algn="bl" rotWithShape="0"/>
                </a:effectLst>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4" name="页脚占位符 3"/>
          <p:cNvSpPr>
            <a:spLocks noGrp="1"/>
          </p:cNvSpPr>
          <p:nvPr>
            <p:ph type="ftr" sz="quarter" idx="10"/>
          </p:nvPr>
        </p:nvSpPr>
        <p:spPr>
          <a:xfrm>
            <a:off x="468313" y="6524625"/>
            <a:ext cx="7696200" cy="273050"/>
          </a:xfrm>
          <a:prstGeom prst="rect">
            <a:avLst/>
          </a:prstGeom>
        </p:spPr>
        <p:txBody>
          <a:bodyPr vert="horz" wrap="square" lIns="91440" tIns="45720" rIns="91440" bIns="45720" numCol="1" anchor="t" anchorCtr="0" compatLnSpc="1"/>
          <a:lstStyle>
            <a:lvl1pPr eaLnBrk="0" hangingPunct="0">
              <a:defRPr>
                <a:ea typeface="宋体" panose="02010600030101010101" pitchFamily="2" charset="-122"/>
              </a:defRPr>
            </a:lvl1pPr>
          </a:lstStyle>
          <a:p>
            <a:pPr>
              <a:defRPr/>
            </a:pPr>
            <a:endParaRPr lang="en-US" altLang="zh-CN"/>
          </a:p>
        </p:txBody>
      </p:sp>
    </p:spTree>
    <p:extLst>
      <p:ext uri="{BB962C8B-B14F-4D97-AF65-F5344CB8AC3E}">
        <p14:creationId xmlns:p14="http://schemas.microsoft.com/office/powerpoint/2010/main" val="193657693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29E31E7-4E2A-411B-889E-D2AE7709457B}" type="slidenum">
              <a:rPr lang="zh-CN" altLang="en-US"/>
              <a:pPr/>
              <a:t>‹#›</a:t>
            </a:fld>
            <a:endParaRPr lang="en-US" altLang="zh-CN"/>
          </a:p>
        </p:txBody>
      </p:sp>
    </p:spTree>
    <p:extLst>
      <p:ext uri="{BB962C8B-B14F-4D97-AF65-F5344CB8AC3E}">
        <p14:creationId xmlns:p14="http://schemas.microsoft.com/office/powerpoint/2010/main" val="199625428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C89BF-2555-4A59-8603-594CD1551E9C}" type="slidenum">
              <a:rPr lang="zh-CN" altLang="en-US"/>
              <a:pPr/>
              <a:t>‹#›</a:t>
            </a:fld>
            <a:endParaRPr lang="en-US" altLang="zh-CN"/>
          </a:p>
        </p:txBody>
      </p:sp>
    </p:spTree>
    <p:extLst>
      <p:ext uri="{BB962C8B-B14F-4D97-AF65-F5344CB8AC3E}">
        <p14:creationId xmlns:p14="http://schemas.microsoft.com/office/powerpoint/2010/main" val="65465043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496FC74-7E55-45E4-A1D8-3A7233D6D918}" type="slidenum">
              <a:rPr lang="zh-CN" altLang="en-US"/>
              <a:pPr/>
              <a:t>‹#›</a:t>
            </a:fld>
            <a:endParaRPr lang="en-US" altLang="zh-CN"/>
          </a:p>
        </p:txBody>
      </p:sp>
    </p:spTree>
    <p:extLst>
      <p:ext uri="{BB962C8B-B14F-4D97-AF65-F5344CB8AC3E}">
        <p14:creationId xmlns:p14="http://schemas.microsoft.com/office/powerpoint/2010/main" val="252334803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29269F9-1E0A-4D24-A763-C81F36C104F5}" type="slidenum">
              <a:rPr lang="zh-CN" altLang="en-US"/>
              <a:pPr/>
              <a:t>‹#›</a:t>
            </a:fld>
            <a:endParaRPr lang="en-US" altLang="zh-CN"/>
          </a:p>
        </p:txBody>
      </p:sp>
    </p:spTree>
    <p:extLst>
      <p:ext uri="{BB962C8B-B14F-4D97-AF65-F5344CB8AC3E}">
        <p14:creationId xmlns:p14="http://schemas.microsoft.com/office/powerpoint/2010/main" val="114853355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F36168F-619B-4D7B-BEFB-FB7D7535F572}" type="slidenum">
              <a:rPr lang="zh-CN" altLang="en-US"/>
              <a:pPr/>
              <a:t>‹#›</a:t>
            </a:fld>
            <a:endParaRPr lang="en-US" altLang="zh-CN"/>
          </a:p>
        </p:txBody>
      </p:sp>
    </p:spTree>
    <p:extLst>
      <p:ext uri="{BB962C8B-B14F-4D97-AF65-F5344CB8AC3E}">
        <p14:creationId xmlns:p14="http://schemas.microsoft.com/office/powerpoint/2010/main" val="3686748105"/>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E448ECB-0C8B-4CE2-ABA5-C6EF18D2AA1F}" type="slidenum">
              <a:rPr lang="zh-CN" altLang="en-US"/>
              <a:pPr/>
              <a:t>‹#›</a:t>
            </a:fld>
            <a:endParaRPr lang="en-US" altLang="zh-CN"/>
          </a:p>
        </p:txBody>
      </p:sp>
    </p:spTree>
    <p:extLst>
      <p:ext uri="{BB962C8B-B14F-4D97-AF65-F5344CB8AC3E}">
        <p14:creationId xmlns:p14="http://schemas.microsoft.com/office/powerpoint/2010/main" val="3712074057"/>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B2EC182-2784-48F7-BEDA-FE5F8F9939F2}" type="slidenum">
              <a:rPr lang="zh-CN" altLang="en-US"/>
              <a:pPr/>
              <a:t>‹#›</a:t>
            </a:fld>
            <a:endParaRPr lang="en-US" altLang="zh-CN"/>
          </a:p>
        </p:txBody>
      </p:sp>
    </p:spTree>
    <p:extLst>
      <p:ext uri="{BB962C8B-B14F-4D97-AF65-F5344CB8AC3E}">
        <p14:creationId xmlns:p14="http://schemas.microsoft.com/office/powerpoint/2010/main" val="80609461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AF57B9-CA58-44B4-9474-D124FC146C15}" type="slidenum">
              <a:rPr lang="zh-CN" altLang="en-US"/>
              <a:pPr/>
              <a:t>‹#›</a:t>
            </a:fld>
            <a:endParaRPr lang="en-US" altLang="zh-CN"/>
          </a:p>
        </p:txBody>
      </p:sp>
    </p:spTree>
    <p:extLst>
      <p:ext uri="{BB962C8B-B14F-4D97-AF65-F5344CB8AC3E}">
        <p14:creationId xmlns:p14="http://schemas.microsoft.com/office/powerpoint/2010/main" val="29042301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158" name="Image" r:id="rId15" imgW="9561905" imgH="1600000" progId="Photoshop.Image.6">
                  <p:embed/>
                </p:oleObj>
              </mc:Choice>
              <mc:Fallback>
                <p:oleObj name="Image" r:id="rId15" imgW="9561905" imgH="1600000" progId="Photoshop.Image.6">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Freeform 16"/>
          <p:cNvSpPr>
            <a:spLocks/>
          </p:cNvSpPr>
          <p:nvPr/>
        </p:nvSpPr>
        <p:spPr bwMode="gray">
          <a:xfrm>
            <a:off x="-11113" y="280988"/>
            <a:ext cx="9155113"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Freeform 17"/>
          <p:cNvSpPr>
            <a:spLocks/>
          </p:cNvSpPr>
          <p:nvPr/>
        </p:nvSpPr>
        <p:spPr bwMode="gray">
          <a:xfrm>
            <a:off x="-20638" y="533400"/>
            <a:ext cx="9161463"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2"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Oval 2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7" name="Rectangle 3"/>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anose="02010600030101010101"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D340ACDF-E170-458D-8943-2B70C845CEFD}" type="slidenum">
              <a:rPr lang="zh-CN" altLang="en-US"/>
              <a:pPr/>
              <a:t>‹#›</a:t>
            </a:fld>
            <a:endParaRPr lang="en-US" altLang="zh-CN"/>
          </a:p>
        </p:txBody>
      </p:sp>
      <p:sp>
        <p:nvSpPr>
          <p:cNvPr id="1026" name="Rectangle 2"/>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p>
        </p:txBody>
      </p:sp>
      <p:pic>
        <p:nvPicPr>
          <p:cNvPr id="1055" name="Picture 31" descr="2273081_111707038_2"/>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239000" y="5667375"/>
            <a:ext cx="1905000" cy="11906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txStyles>
    <p:titleStyle>
      <a:lvl1pPr algn="ctr" rtl="0" fontAlgn="base">
        <a:spcBef>
          <a:spcPct val="0"/>
        </a:spcBef>
        <a:spcAft>
          <a:spcPct val="0"/>
        </a:spcAft>
        <a:defRPr sz="3600" b="1" kern="1200">
          <a:solidFill>
            <a:srgbClr val="FFFF00"/>
          </a:solidFill>
          <a:latin typeface="+mj-lt"/>
          <a:ea typeface="+mj-ea"/>
          <a:cs typeface="+mj-cs"/>
        </a:defRPr>
      </a:lvl1pPr>
      <a:lvl2pPr algn="ctr" rtl="0" fontAlgn="base">
        <a:spcBef>
          <a:spcPct val="0"/>
        </a:spcBef>
        <a:spcAft>
          <a:spcPct val="0"/>
        </a:spcAft>
        <a:defRPr sz="3600" b="1">
          <a:solidFill>
            <a:schemeClr val="bg1"/>
          </a:solidFill>
          <a:latin typeface="Arial" panose="020B0604020202020204" pitchFamily="34" charset="0"/>
        </a:defRPr>
      </a:lvl2pPr>
      <a:lvl3pPr algn="ctr" rtl="0" fontAlgn="base">
        <a:spcBef>
          <a:spcPct val="0"/>
        </a:spcBef>
        <a:spcAft>
          <a:spcPct val="0"/>
        </a:spcAft>
        <a:defRPr sz="3600" b="1">
          <a:solidFill>
            <a:schemeClr val="bg1"/>
          </a:solidFill>
          <a:latin typeface="Arial" panose="020B0604020202020204" pitchFamily="34" charset="0"/>
        </a:defRPr>
      </a:lvl3pPr>
      <a:lvl4pPr algn="ctr" rtl="0" fontAlgn="base">
        <a:spcBef>
          <a:spcPct val="0"/>
        </a:spcBef>
        <a:spcAft>
          <a:spcPct val="0"/>
        </a:spcAft>
        <a:defRPr sz="3600" b="1">
          <a:solidFill>
            <a:schemeClr val="bg1"/>
          </a:solidFill>
          <a:latin typeface="Arial" panose="020B0604020202020204" pitchFamily="34" charset="0"/>
        </a:defRPr>
      </a:lvl4pPr>
      <a:lvl5pPr algn="ctr" rtl="0" fontAlgn="base">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26.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5.wmf"/><Relationship Id="rId10" Type="http://schemas.openxmlformats.org/officeDocument/2006/relationships/image" Target="../media/image29.png"/><Relationship Id="rId4" Type="http://schemas.openxmlformats.org/officeDocument/2006/relationships/oleObject" Target="../embeddings/oleObject2.bin"/><Relationship Id="rId9"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2.wmf"/><Relationship Id="rId3" Type="http://schemas.openxmlformats.org/officeDocument/2006/relationships/notesSlide" Target="../notesSlides/notesSlide27.xml"/><Relationship Id="rId7" Type="http://schemas.openxmlformats.org/officeDocument/2006/relationships/image" Target="../media/image26.wmf"/><Relationship Id="rId12" Type="http://schemas.openxmlformats.org/officeDocument/2006/relationships/oleObject" Target="../embeddings/oleObject7.bin"/><Relationship Id="rId2" Type="http://schemas.openxmlformats.org/officeDocument/2006/relationships/slideLayout" Target="../slideLayouts/slideLayout2.xml"/><Relationship Id="rId16" Type="http://schemas.openxmlformats.org/officeDocument/2006/relationships/image" Target="../media/image27.png"/><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3.wmf"/><Relationship Id="rId10" Type="http://schemas.openxmlformats.org/officeDocument/2006/relationships/oleObject" Target="../embeddings/oleObject6.bin"/><Relationship Id="rId4" Type="http://schemas.openxmlformats.org/officeDocument/2006/relationships/oleObject" Target="../embeddings/oleObject4.bin"/><Relationship Id="rId9" Type="http://schemas.openxmlformats.org/officeDocument/2006/relationships/image" Target="../media/image30.wmf"/><Relationship Id="rId1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4.png"/><Relationship Id="rId3" Type="http://schemas.openxmlformats.org/officeDocument/2006/relationships/notesSlide" Target="../notesSlides/notesSlide29.xml"/><Relationship Id="rId7" Type="http://schemas.openxmlformats.org/officeDocument/2006/relationships/image" Target="../media/image36.wmf"/><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7.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39.e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44.wmf"/><Relationship Id="rId4"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46.png"/><Relationship Id="rId7" Type="http://schemas.openxmlformats.org/officeDocument/2006/relationships/image" Target="../media/image48.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47.wmf"/><Relationship Id="rId4" Type="http://schemas.openxmlformats.org/officeDocument/2006/relationships/oleObject" Target="../embeddings/oleObject17.bin"/><Relationship Id="rId9" Type="http://schemas.openxmlformats.org/officeDocument/2006/relationships/image" Target="../media/image49.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2.xml"/><Relationship Id="rId7"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50.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52.e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2.emf"/><Relationship Id="rId3" Type="http://schemas.openxmlformats.org/officeDocument/2006/relationships/notesSlide" Target="../notesSlides/notesSlide33.xml"/><Relationship Id="rId7" Type="http://schemas.openxmlformats.org/officeDocument/2006/relationships/image" Target="../media/image54.e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51.emf"/><Relationship Id="rId5" Type="http://schemas.openxmlformats.org/officeDocument/2006/relationships/image" Target="../media/image53.wmf"/><Relationship Id="rId15" Type="http://schemas.openxmlformats.org/officeDocument/2006/relationships/image" Target="../media/image56.wmf"/><Relationship Id="rId10" Type="http://schemas.openxmlformats.org/officeDocument/2006/relationships/oleObject" Target="../embeddings/oleObject23.bin"/><Relationship Id="rId4" Type="http://schemas.openxmlformats.org/officeDocument/2006/relationships/oleObject" Target="../embeddings/oleObject24.bin"/><Relationship Id="rId9" Type="http://schemas.openxmlformats.org/officeDocument/2006/relationships/image" Target="../media/image55.wmf"/><Relationship Id="rId1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7.wmf"/><Relationship Id="rId5" Type="http://schemas.openxmlformats.org/officeDocument/2006/relationships/oleObject" Target="../embeddings/oleObject28.bin"/><Relationship Id="rId4" Type="http://schemas.openxmlformats.org/officeDocument/2006/relationships/image" Target="../media/image58.emf"/></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15125" y="5795963"/>
            <a:ext cx="2224088" cy="1062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Rectangle 2"/>
          <p:cNvSpPr txBox="1">
            <a:spLocks noChangeArrowheads="1"/>
          </p:cNvSpPr>
          <p:nvPr/>
        </p:nvSpPr>
        <p:spPr>
          <a:xfrm>
            <a:off x="1247818" y="1268760"/>
            <a:ext cx="6500813" cy="785813"/>
          </a:xfrm>
          <a:prstGeom prst="rect">
            <a:avLst/>
          </a:prstGeom>
        </p:spPr>
        <p:txBody>
          <a:bodyPr/>
          <a:lstStyle/>
          <a:p>
            <a:pPr algn="ctr">
              <a:defRPr/>
            </a:pPr>
            <a:endParaRPr lang="en-US" altLang="zh-CN" sz="4000" b="1" kern="0" dirty="0" smtClean="0">
              <a:solidFill>
                <a:schemeClr val="tx2"/>
              </a:solidFill>
              <a:latin typeface="仿宋" pitchFamily="49" charset="-122"/>
              <a:ea typeface="楷体_GB2312"/>
              <a:cs typeface="+mj-cs"/>
            </a:endParaRPr>
          </a:p>
        </p:txBody>
      </p:sp>
      <p:pic>
        <p:nvPicPr>
          <p:cNvPr id="4101" name="图片 2" descr="1 - 副本.jpg"/>
          <p:cNvPicPr>
            <a:picLocks noChangeAspect="1"/>
          </p:cNvPicPr>
          <p:nvPr/>
        </p:nvPicPr>
        <p:blipFill>
          <a:blip r:embed="rId2"/>
          <a:srcRect/>
          <a:stretch>
            <a:fillRect/>
          </a:stretch>
        </p:blipFill>
        <p:spPr bwMode="auto">
          <a:xfrm>
            <a:off x="7875" y="4670442"/>
            <a:ext cx="1079500" cy="1079500"/>
          </a:xfrm>
          <a:prstGeom prst="rect">
            <a:avLst/>
          </a:prstGeom>
          <a:noFill/>
          <a:ln w="9525">
            <a:noFill/>
            <a:miter lim="800000"/>
            <a:headEnd/>
            <a:tailEnd/>
          </a:ln>
        </p:spPr>
      </p:pic>
      <p:pic>
        <p:nvPicPr>
          <p:cNvPr id="4102" name="图片 3" descr="2 - 副本.jpg"/>
          <p:cNvPicPr>
            <a:picLocks noChangeAspect="1"/>
          </p:cNvPicPr>
          <p:nvPr/>
        </p:nvPicPr>
        <p:blipFill>
          <a:blip r:embed="rId3"/>
          <a:srcRect/>
          <a:stretch>
            <a:fillRect/>
          </a:stretch>
        </p:blipFill>
        <p:spPr bwMode="auto">
          <a:xfrm>
            <a:off x="1119155" y="4670442"/>
            <a:ext cx="1079500" cy="1079500"/>
          </a:xfrm>
          <a:prstGeom prst="rect">
            <a:avLst/>
          </a:prstGeom>
          <a:noFill/>
          <a:ln w="9525">
            <a:noFill/>
            <a:miter lim="800000"/>
            <a:headEnd/>
            <a:tailEnd/>
          </a:ln>
        </p:spPr>
      </p:pic>
      <p:pic>
        <p:nvPicPr>
          <p:cNvPr id="4103" name="图片 4" descr="3 - 信息学院.png"/>
          <p:cNvPicPr>
            <a:picLocks noChangeAspect="1"/>
          </p:cNvPicPr>
          <p:nvPr/>
        </p:nvPicPr>
        <p:blipFill>
          <a:blip r:embed="rId4"/>
          <a:srcRect/>
          <a:stretch>
            <a:fillRect/>
          </a:stretch>
        </p:blipFill>
        <p:spPr bwMode="auto">
          <a:xfrm>
            <a:off x="7875" y="3554429"/>
            <a:ext cx="1079500" cy="1079500"/>
          </a:xfrm>
          <a:prstGeom prst="rect">
            <a:avLst/>
          </a:prstGeom>
          <a:noFill/>
          <a:ln w="9525">
            <a:noFill/>
            <a:miter lim="800000"/>
            <a:headEnd/>
            <a:tailEnd/>
          </a:ln>
        </p:spPr>
      </p:pic>
      <p:pic>
        <p:nvPicPr>
          <p:cNvPr id="4104" name="图片 5" descr="4 - 树林.png"/>
          <p:cNvPicPr>
            <a:picLocks noChangeAspect="1"/>
          </p:cNvPicPr>
          <p:nvPr/>
        </p:nvPicPr>
        <p:blipFill>
          <a:blip r:embed="rId5"/>
          <a:srcRect/>
          <a:stretch>
            <a:fillRect/>
          </a:stretch>
        </p:blipFill>
        <p:spPr bwMode="auto">
          <a:xfrm>
            <a:off x="2198688" y="5765800"/>
            <a:ext cx="1079500" cy="1079500"/>
          </a:xfrm>
          <a:prstGeom prst="rect">
            <a:avLst/>
          </a:prstGeom>
          <a:noFill/>
          <a:ln w="9525">
            <a:noFill/>
            <a:miter lim="800000"/>
            <a:headEnd/>
            <a:tailEnd/>
          </a:ln>
        </p:spPr>
      </p:pic>
      <p:pic>
        <p:nvPicPr>
          <p:cNvPr id="4105" name="图片 6" descr="5 - 校庆.png"/>
          <p:cNvPicPr>
            <a:picLocks noChangeAspect="1"/>
          </p:cNvPicPr>
          <p:nvPr/>
        </p:nvPicPr>
        <p:blipFill>
          <a:blip r:embed="rId6"/>
          <a:srcRect/>
          <a:stretch>
            <a:fillRect/>
          </a:stretch>
        </p:blipFill>
        <p:spPr bwMode="auto">
          <a:xfrm>
            <a:off x="1103313" y="5765800"/>
            <a:ext cx="1079500" cy="1079500"/>
          </a:xfrm>
          <a:prstGeom prst="rect">
            <a:avLst/>
          </a:prstGeom>
          <a:noFill/>
          <a:ln w="9525">
            <a:noFill/>
            <a:miter lim="800000"/>
            <a:headEnd/>
            <a:tailEnd/>
          </a:ln>
        </p:spPr>
      </p:pic>
      <p:pic>
        <p:nvPicPr>
          <p:cNvPr id="4108" name="图片 19" descr="6.jpg"/>
          <p:cNvPicPr>
            <a:picLocks/>
          </p:cNvPicPr>
          <p:nvPr/>
        </p:nvPicPr>
        <p:blipFill>
          <a:blip r:embed="rId7" cstate="print"/>
          <a:srcRect/>
          <a:stretch>
            <a:fillRect/>
          </a:stretch>
        </p:blipFill>
        <p:spPr bwMode="auto">
          <a:xfrm>
            <a:off x="7938" y="5765800"/>
            <a:ext cx="1079500" cy="1079500"/>
          </a:xfrm>
          <a:prstGeom prst="rect">
            <a:avLst/>
          </a:prstGeom>
          <a:noFill/>
          <a:ln w="9525">
            <a:noFill/>
            <a:miter lim="800000"/>
            <a:headEnd/>
            <a:tailEnd/>
          </a:ln>
        </p:spPr>
      </p:pic>
      <p:pic>
        <p:nvPicPr>
          <p:cNvPr id="4109" name="图片 14" descr="QQ截图20151206154612.png"/>
          <p:cNvPicPr>
            <a:picLocks noChangeAspect="1"/>
          </p:cNvPicPr>
          <p:nvPr/>
        </p:nvPicPr>
        <p:blipFill>
          <a:blip r:embed="rId8"/>
          <a:srcRect/>
          <a:stretch>
            <a:fillRect/>
          </a:stretch>
        </p:blipFill>
        <p:spPr bwMode="auto">
          <a:xfrm>
            <a:off x="227013" y="215900"/>
            <a:ext cx="3248025" cy="693738"/>
          </a:xfrm>
          <a:prstGeom prst="rect">
            <a:avLst/>
          </a:prstGeom>
          <a:noFill/>
          <a:ln w="9525">
            <a:noFill/>
            <a:miter lim="800000"/>
            <a:headEnd/>
            <a:tailEnd/>
          </a:ln>
        </p:spPr>
      </p:pic>
      <p:sp>
        <p:nvSpPr>
          <p:cNvPr id="14" name="Rectangle 2"/>
          <p:cNvSpPr txBox="1">
            <a:spLocks noChangeArrowheads="1"/>
          </p:cNvSpPr>
          <p:nvPr/>
        </p:nvSpPr>
        <p:spPr>
          <a:xfrm>
            <a:off x="3581401" y="5410200"/>
            <a:ext cx="5562600" cy="1241442"/>
          </a:xfrm>
          <a:prstGeom prst="rect">
            <a:avLst/>
          </a:prstGeom>
        </p:spPr>
        <p:txBody>
          <a:bodyPr/>
          <a:lstStyle/>
          <a:p>
            <a:pPr>
              <a:defRPr/>
            </a:pPr>
            <a:r>
              <a:rPr lang="zh-CN" altLang="en-US" sz="3600" b="1" kern="0" dirty="0" smtClean="0">
                <a:solidFill>
                  <a:schemeClr val="tx2"/>
                </a:solidFill>
                <a:latin typeface="楷体_GB2312"/>
                <a:ea typeface="+mj-ea"/>
                <a:cs typeface="+mj-cs"/>
              </a:rPr>
              <a:t>姓名：蒲海波</a:t>
            </a:r>
            <a:endParaRPr lang="en-US" altLang="zh-CN" sz="3600" b="1" kern="0" dirty="0" smtClean="0">
              <a:solidFill>
                <a:schemeClr val="tx2"/>
              </a:solidFill>
              <a:latin typeface="楷体_GB2312"/>
              <a:ea typeface="+mj-ea"/>
              <a:cs typeface="+mj-cs"/>
            </a:endParaRPr>
          </a:p>
          <a:p>
            <a:pPr>
              <a:defRPr/>
            </a:pPr>
            <a:r>
              <a:rPr lang="zh-CN" altLang="en-US" sz="3600" b="1" kern="0" dirty="0" smtClean="0">
                <a:solidFill>
                  <a:schemeClr val="tx2"/>
                </a:solidFill>
                <a:latin typeface="楷体_GB2312"/>
                <a:ea typeface="+mj-ea"/>
                <a:cs typeface="+mj-cs"/>
              </a:rPr>
              <a:t>邮箱：</a:t>
            </a:r>
            <a:r>
              <a:rPr lang="en-US" altLang="zh-CN" sz="3600" b="1" kern="0" dirty="0" smtClean="0">
                <a:solidFill>
                  <a:schemeClr val="tx2"/>
                </a:solidFill>
                <a:latin typeface="Times"/>
                <a:ea typeface="+mj-ea"/>
                <a:cs typeface="+mj-cs"/>
              </a:rPr>
              <a:t>puhb@sicau.edu.cn</a:t>
            </a:r>
          </a:p>
        </p:txBody>
      </p:sp>
      <p:sp>
        <p:nvSpPr>
          <p:cNvPr id="2" name="标题 1"/>
          <p:cNvSpPr>
            <a:spLocks noGrp="1"/>
          </p:cNvSpPr>
          <p:nvPr>
            <p:ph type="ctrTitle"/>
          </p:nvPr>
        </p:nvSpPr>
        <p:spPr>
          <a:xfrm>
            <a:off x="1247818" y="2856095"/>
            <a:ext cx="7086600" cy="1012825"/>
          </a:xfrm>
        </p:spPr>
        <p:txBody>
          <a:bodyPr/>
          <a:lstStyle/>
          <a:p>
            <a:r>
              <a:rPr lang="zh-CN" altLang="en-US" sz="6600" dirty="0"/>
              <a:t>第</a:t>
            </a:r>
            <a:r>
              <a:rPr lang="en-US" altLang="zh-CN" sz="6600" dirty="0"/>
              <a:t>4</a:t>
            </a:r>
            <a:r>
              <a:rPr lang="zh-CN" altLang="en-US" sz="6600" dirty="0"/>
              <a:t>章 </a:t>
            </a:r>
            <a:r>
              <a:rPr lang="zh-CN" altLang="en-US" sz="6600" dirty="0" smtClean="0"/>
              <a:t> 定位系统</a:t>
            </a:r>
            <a:endParaRPr lang="zh-CN" altLang="en-US" sz="6600" dirty="0"/>
          </a:p>
        </p:txBody>
      </p:sp>
    </p:spTree>
    <p:extLst>
      <p:ext uri="{BB962C8B-B14F-4D97-AF65-F5344CB8AC3E}">
        <p14:creationId xmlns:p14="http://schemas.microsoft.com/office/powerpoint/2010/main" val="1910078757"/>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12"/>
          </p:nvPr>
        </p:nvSpPr>
        <p:spPr/>
        <p:txBody>
          <a:bodyPr/>
          <a:lstStyle/>
          <a:p>
            <a:fld id="{0503CE10-F9D3-4072-A615-6A95AA0B7B65}" type="slidenum">
              <a:rPr lang="zh-CN" altLang="en-US" smtClean="0"/>
              <a:t>10</a:t>
            </a:fld>
            <a:endParaRPr lang="zh-CN" altLang="en-US" dirty="0"/>
          </a:p>
        </p:txBody>
      </p:sp>
      <p:sp>
        <p:nvSpPr>
          <p:cNvPr id="4" name="标题 3"/>
          <p:cNvSpPr>
            <a:spLocks noGrp="1"/>
          </p:cNvSpPr>
          <p:nvPr>
            <p:ph type="title"/>
          </p:nvPr>
        </p:nvSpPr>
        <p:spPr/>
        <p:txBody>
          <a:bodyPr/>
          <a:lstStyle/>
          <a:p>
            <a:r>
              <a:rPr kumimoji="1" lang="en-US" altLang="zh-CN" dirty="0" smtClean="0"/>
              <a:t>GPS</a:t>
            </a:r>
            <a:r>
              <a:rPr kumimoji="1" lang="zh-CN" altLang="en-US" dirty="0" smtClean="0"/>
              <a:t>：定位原理</a:t>
            </a:r>
            <a:endParaRPr kumimoji="1"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90" y="1568876"/>
            <a:ext cx="6970571" cy="483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062013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timgsa.baidu.com/timg?image&amp;quality=80&amp;size=b9999_10000&amp;sec=1540923139946&amp;di=b46299fbf0594383daab194d6c88ff6a&amp;imgtype=0&amp;src=http%3A%2F%2Fpic4.zhimg.com%2Fe86209c8bc6bf62f028d20c69bc5b65b_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2743200"/>
            <a:ext cx="9026496" cy="2971800"/>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3"/>
          <p:cNvSpPr>
            <a:spLocks noGrp="1"/>
          </p:cNvSpPr>
          <p:nvPr>
            <p:ph type="title"/>
          </p:nvPr>
        </p:nvSpPr>
        <p:spPr>
          <a:xfrm>
            <a:off x="914400" y="685800"/>
            <a:ext cx="7391400" cy="563563"/>
          </a:xfrm>
        </p:spPr>
        <p:txBody>
          <a:bodyPr/>
          <a:lstStyle/>
          <a:p>
            <a:r>
              <a:rPr kumimoji="1" lang="en-US" altLang="zh-CN" dirty="0" smtClean="0"/>
              <a:t>GPS</a:t>
            </a:r>
            <a:r>
              <a:rPr kumimoji="1" lang="zh-CN" altLang="en-US" dirty="0" smtClean="0"/>
              <a:t>：定位原理</a:t>
            </a:r>
            <a:endParaRPr kumimoji="1" lang="zh-CN" altLang="en-US" dirty="0"/>
          </a:p>
        </p:txBody>
      </p:sp>
    </p:spTree>
    <p:extLst>
      <p:ext uri="{BB962C8B-B14F-4D97-AF65-F5344CB8AC3E}">
        <p14:creationId xmlns:p14="http://schemas.microsoft.com/office/powerpoint/2010/main" val="2537817851"/>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4524" y="1652745"/>
            <a:ext cx="7886700" cy="4924517"/>
          </a:xfrm>
        </p:spPr>
        <p:txBody>
          <a:bodyPr>
            <a:noAutofit/>
          </a:bodyPr>
          <a:lstStyle/>
          <a:p>
            <a:pPr>
              <a:lnSpc>
                <a:spcPct val="150000"/>
              </a:lnSpc>
              <a:spcBef>
                <a:spcPts val="0"/>
              </a:spcBef>
              <a:buFont typeface="Arial" charset="0"/>
              <a:buChar char="•"/>
            </a:pPr>
            <a:r>
              <a:rPr lang="zh-CN" altLang="en-US" sz="2800" dirty="0">
                <a:solidFill>
                  <a:srgbClr val="FF0000"/>
                </a:solidFill>
                <a:latin typeface="微软雅黑"/>
                <a:ea typeface="微软雅黑"/>
                <a:cs typeface="微软雅黑"/>
              </a:rPr>
              <a:t>优点</a:t>
            </a:r>
          </a:p>
          <a:p>
            <a:pPr lvl="1">
              <a:lnSpc>
                <a:spcPct val="150000"/>
              </a:lnSpc>
              <a:spcBef>
                <a:spcPts val="0"/>
              </a:spcBef>
            </a:pPr>
            <a:r>
              <a:rPr lang="zh-CN" altLang="en-US" sz="2400" dirty="0">
                <a:latin typeface="微软雅黑"/>
                <a:ea typeface="微软雅黑"/>
                <a:cs typeface="微软雅黑"/>
              </a:rPr>
              <a:t>精度高</a:t>
            </a:r>
          </a:p>
          <a:p>
            <a:pPr lvl="1">
              <a:lnSpc>
                <a:spcPct val="150000"/>
              </a:lnSpc>
              <a:spcBef>
                <a:spcPts val="0"/>
              </a:spcBef>
            </a:pPr>
            <a:r>
              <a:rPr lang="zh-CN" altLang="en-US" sz="2400" dirty="0">
                <a:latin typeface="微软雅黑"/>
                <a:ea typeface="微软雅黑"/>
                <a:cs typeface="微软雅黑"/>
              </a:rPr>
              <a:t>全球覆盖，</a:t>
            </a:r>
            <a:r>
              <a:rPr lang="zh-CN" altLang="en-US" sz="2400" dirty="0" smtClean="0">
                <a:latin typeface="微软雅黑"/>
                <a:ea typeface="微软雅黑"/>
                <a:cs typeface="微软雅黑"/>
              </a:rPr>
              <a:t>可用于险恶环境</a:t>
            </a:r>
            <a:endParaRPr lang="en-US" altLang="zh-CN" sz="2400" dirty="0" smtClean="0">
              <a:latin typeface="微软雅黑"/>
              <a:ea typeface="微软雅黑"/>
              <a:cs typeface="微软雅黑"/>
            </a:endParaRPr>
          </a:p>
          <a:p>
            <a:pPr lvl="1">
              <a:lnSpc>
                <a:spcPct val="150000"/>
              </a:lnSpc>
              <a:spcBef>
                <a:spcPts val="0"/>
              </a:spcBef>
              <a:buFont typeface="Wingdings" charset="0"/>
              <a:buChar char="ü"/>
            </a:pPr>
            <a:endParaRPr lang="zh-CN" altLang="en-US" sz="2400" dirty="0">
              <a:latin typeface="微软雅黑"/>
              <a:ea typeface="微软雅黑"/>
              <a:cs typeface="微软雅黑"/>
            </a:endParaRPr>
          </a:p>
          <a:p>
            <a:pPr>
              <a:lnSpc>
                <a:spcPct val="150000"/>
              </a:lnSpc>
              <a:spcBef>
                <a:spcPts val="0"/>
              </a:spcBef>
              <a:buFont typeface="Arial" charset="0"/>
              <a:buChar char="•"/>
            </a:pPr>
            <a:r>
              <a:rPr lang="zh-CN" altLang="en-US" sz="2800" dirty="0">
                <a:solidFill>
                  <a:srgbClr val="FF0000"/>
                </a:solidFill>
                <a:latin typeface="微软雅黑"/>
                <a:ea typeface="微软雅黑"/>
                <a:cs typeface="微软雅黑"/>
              </a:rPr>
              <a:t>缺点</a:t>
            </a:r>
          </a:p>
          <a:p>
            <a:pPr lvl="1">
              <a:lnSpc>
                <a:spcPct val="150000"/>
              </a:lnSpc>
              <a:spcBef>
                <a:spcPts val="0"/>
              </a:spcBef>
            </a:pPr>
            <a:r>
              <a:rPr lang="zh-CN" altLang="en-US" sz="2400" dirty="0">
                <a:latin typeface="微软雅黑"/>
                <a:ea typeface="微软雅黑"/>
                <a:cs typeface="微软雅黑"/>
              </a:rPr>
              <a:t>启动时间长</a:t>
            </a:r>
          </a:p>
          <a:p>
            <a:pPr lvl="1">
              <a:lnSpc>
                <a:spcPct val="150000"/>
              </a:lnSpc>
              <a:spcBef>
                <a:spcPts val="0"/>
              </a:spcBef>
            </a:pPr>
            <a:r>
              <a:rPr lang="zh-CN" altLang="en-US" sz="2400" dirty="0">
                <a:latin typeface="微软雅黑"/>
                <a:ea typeface="微软雅黑"/>
                <a:cs typeface="微软雅黑"/>
              </a:rPr>
              <a:t>室内信号差</a:t>
            </a:r>
          </a:p>
          <a:p>
            <a:pPr lvl="1">
              <a:lnSpc>
                <a:spcPct val="150000"/>
              </a:lnSpc>
              <a:spcBef>
                <a:spcPts val="0"/>
              </a:spcBef>
            </a:pPr>
            <a:r>
              <a:rPr lang="zh-CN" altLang="en-US" sz="2400" dirty="0">
                <a:latin typeface="微软雅黑"/>
                <a:ea typeface="微软雅黑"/>
                <a:cs typeface="微软雅黑"/>
              </a:rPr>
              <a:t>需要</a:t>
            </a:r>
            <a:r>
              <a:rPr lang="en-US" altLang="zh-CN" sz="2400" dirty="0">
                <a:latin typeface="微软雅黑"/>
                <a:ea typeface="微软雅黑"/>
                <a:cs typeface="微软雅黑"/>
              </a:rPr>
              <a:t>GPS</a:t>
            </a:r>
            <a:r>
              <a:rPr lang="zh-CN" altLang="en-US" sz="2400" dirty="0">
                <a:latin typeface="微软雅黑"/>
                <a:ea typeface="微软雅黑"/>
                <a:cs typeface="微软雅黑"/>
              </a:rPr>
              <a:t>接收机</a:t>
            </a: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12</a:t>
            </a:fld>
            <a:endParaRPr lang="zh-CN" altLang="en-US" dirty="0"/>
          </a:p>
        </p:txBody>
      </p:sp>
      <p:sp>
        <p:nvSpPr>
          <p:cNvPr id="4" name="标题 3"/>
          <p:cNvSpPr>
            <a:spLocks noGrp="1"/>
          </p:cNvSpPr>
          <p:nvPr>
            <p:ph type="title"/>
          </p:nvPr>
        </p:nvSpPr>
        <p:spPr/>
        <p:txBody>
          <a:bodyPr/>
          <a:lstStyle/>
          <a:p>
            <a:r>
              <a:rPr kumimoji="1" lang="en-US" altLang="zh-CN" dirty="0" smtClean="0"/>
              <a:t>GPS</a:t>
            </a:r>
            <a:r>
              <a:rPr kumimoji="1" lang="zh-CN" altLang="en-US" dirty="0" smtClean="0"/>
              <a:t>：主要优缺点</a:t>
            </a:r>
            <a:endParaRPr kumimoji="1" lang="zh-CN" altLang="en-US" dirty="0"/>
          </a:p>
        </p:txBody>
      </p:sp>
    </p:spTree>
    <p:extLst>
      <p:ext uri="{BB962C8B-B14F-4D97-AF65-F5344CB8AC3E}">
        <p14:creationId xmlns:p14="http://schemas.microsoft.com/office/powerpoint/2010/main" val="25526640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593064" y="2390776"/>
            <a:ext cx="3429000" cy="4330700"/>
          </a:xfrm>
          <a:prstGeom prst="rect">
            <a:avLst/>
          </a:prstGeom>
        </p:spPr>
      </p:pic>
      <p:sp>
        <p:nvSpPr>
          <p:cNvPr id="2" name="内容占位符 1"/>
          <p:cNvSpPr>
            <a:spLocks noGrp="1"/>
          </p:cNvSpPr>
          <p:nvPr>
            <p:ph idx="1"/>
          </p:nvPr>
        </p:nvSpPr>
        <p:spPr>
          <a:xfrm>
            <a:off x="211556" y="1887396"/>
            <a:ext cx="7886700" cy="4351338"/>
          </a:xfrm>
        </p:spPr>
        <p:txBody>
          <a:bodyPr>
            <a:normAutofit/>
          </a:bodyPr>
          <a:lstStyle/>
          <a:p>
            <a:pPr>
              <a:lnSpc>
                <a:spcPct val="100000"/>
              </a:lnSpc>
              <a:buFont typeface="Arial" charset="0"/>
              <a:buChar char="•"/>
            </a:pPr>
            <a:r>
              <a:rPr lang="en-US" altLang="zh-CN" sz="2800" dirty="0" smtClean="0">
                <a:solidFill>
                  <a:srgbClr val="FF0000"/>
                </a:solidFill>
                <a:latin typeface="微软雅黑"/>
                <a:ea typeface="微软雅黑"/>
                <a:cs typeface="微软雅黑"/>
              </a:rPr>
              <a:t>GPS</a:t>
            </a:r>
            <a:r>
              <a:rPr lang="zh-CN" altLang="en-US" sz="2800" dirty="0">
                <a:solidFill>
                  <a:srgbClr val="FF0000"/>
                </a:solidFill>
                <a:latin typeface="微软雅黑"/>
                <a:ea typeface="微软雅黑"/>
                <a:cs typeface="微软雅黑"/>
              </a:rPr>
              <a:t>定位和蜂窝基站定位的结</a:t>
            </a:r>
            <a:r>
              <a:rPr lang="zh-CN" altLang="en-US" sz="2800" dirty="0" smtClean="0">
                <a:solidFill>
                  <a:srgbClr val="FF0000"/>
                </a:solidFill>
                <a:latin typeface="微软雅黑"/>
                <a:ea typeface="微软雅黑"/>
                <a:cs typeface="微软雅黑"/>
              </a:rPr>
              <a:t>合体</a:t>
            </a:r>
            <a:endParaRPr lang="en-US" altLang="zh-CN" sz="2800" dirty="0" smtClean="0">
              <a:solidFill>
                <a:srgbClr val="FF0000"/>
              </a:solidFill>
              <a:latin typeface="微软雅黑"/>
              <a:ea typeface="微软雅黑"/>
              <a:cs typeface="微软雅黑"/>
            </a:endParaRPr>
          </a:p>
          <a:p>
            <a:pPr lvl="1">
              <a:lnSpc>
                <a:spcPct val="100000"/>
              </a:lnSpc>
              <a:buFont typeface="Arial" charset="0"/>
              <a:buChar char="•"/>
            </a:pPr>
            <a:endParaRPr lang="zh-CN" altLang="en-US" sz="2400" dirty="0">
              <a:latin typeface="微软雅黑"/>
              <a:ea typeface="微软雅黑"/>
              <a:cs typeface="微软雅黑"/>
            </a:endParaRPr>
          </a:p>
          <a:p>
            <a:pPr>
              <a:lnSpc>
                <a:spcPct val="100000"/>
              </a:lnSpc>
              <a:buFont typeface="Arial" charset="0"/>
              <a:buChar char="•"/>
            </a:pPr>
            <a:r>
              <a:rPr lang="zh-CN" altLang="en-US" sz="2800" dirty="0">
                <a:latin typeface="微软雅黑"/>
                <a:ea typeface="微软雅黑"/>
                <a:cs typeface="微软雅黑"/>
              </a:rPr>
              <a:t>利用基站定位确</a:t>
            </a:r>
            <a:r>
              <a:rPr lang="zh-CN" altLang="en-US" sz="2800" dirty="0" smtClean="0">
                <a:latin typeface="微软雅黑"/>
                <a:ea typeface="微软雅黑"/>
                <a:cs typeface="微软雅黑"/>
              </a:rPr>
              <a:t>定大致范围</a:t>
            </a:r>
            <a:endParaRPr lang="en-US" altLang="zh-CN" sz="2800" dirty="0" smtClean="0">
              <a:latin typeface="微软雅黑"/>
              <a:ea typeface="微软雅黑"/>
              <a:cs typeface="微软雅黑"/>
            </a:endParaRPr>
          </a:p>
          <a:p>
            <a:pPr lvl="1">
              <a:lnSpc>
                <a:spcPct val="100000"/>
              </a:lnSpc>
              <a:buFont typeface="Arial" charset="0"/>
              <a:buChar char="•"/>
            </a:pPr>
            <a:endParaRPr lang="zh-CN" altLang="en-US" sz="2400" dirty="0">
              <a:latin typeface="微软雅黑"/>
              <a:ea typeface="微软雅黑"/>
              <a:cs typeface="微软雅黑"/>
            </a:endParaRPr>
          </a:p>
          <a:p>
            <a:pPr>
              <a:lnSpc>
                <a:spcPct val="100000"/>
              </a:lnSpc>
              <a:buFont typeface="Arial" charset="0"/>
              <a:buChar char="•"/>
            </a:pPr>
            <a:r>
              <a:rPr lang="zh-CN" altLang="en-US" sz="2800" dirty="0">
                <a:latin typeface="微软雅黑"/>
                <a:ea typeface="微软雅黑"/>
                <a:cs typeface="微软雅黑"/>
              </a:rPr>
              <a:t>连接网络查询当前位置可见卫</a:t>
            </a:r>
            <a:r>
              <a:rPr lang="zh-CN" altLang="en-US" sz="2800" dirty="0" smtClean="0">
                <a:latin typeface="微软雅黑"/>
                <a:ea typeface="微软雅黑"/>
                <a:cs typeface="微软雅黑"/>
              </a:rPr>
              <a:t>星</a:t>
            </a:r>
            <a:endParaRPr lang="en-US" altLang="zh-CN" sz="2800" dirty="0" smtClean="0">
              <a:latin typeface="微软雅黑"/>
              <a:ea typeface="微软雅黑"/>
              <a:cs typeface="微软雅黑"/>
            </a:endParaRPr>
          </a:p>
          <a:p>
            <a:pPr lvl="1">
              <a:lnSpc>
                <a:spcPct val="100000"/>
              </a:lnSpc>
              <a:buFont typeface="Arial" charset="0"/>
              <a:buChar char="•"/>
            </a:pPr>
            <a:endParaRPr lang="zh-CN" altLang="en-US" sz="2400" dirty="0">
              <a:latin typeface="微软雅黑"/>
              <a:ea typeface="微软雅黑"/>
              <a:cs typeface="微软雅黑"/>
            </a:endParaRPr>
          </a:p>
          <a:p>
            <a:pPr>
              <a:lnSpc>
                <a:spcPct val="100000"/>
              </a:lnSpc>
              <a:buFont typeface="Arial" charset="0"/>
              <a:buChar char="•"/>
            </a:pPr>
            <a:r>
              <a:rPr lang="zh-CN" altLang="en-US" sz="2800" dirty="0">
                <a:latin typeface="微软雅黑"/>
                <a:ea typeface="微软雅黑"/>
                <a:cs typeface="微软雅黑"/>
              </a:rPr>
              <a:t>大大缩短搜索卫星的时间</a:t>
            </a:r>
          </a:p>
          <a:p>
            <a:pPr>
              <a:lnSpc>
                <a:spcPct val="100000"/>
              </a:lnSpc>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13</a:t>
            </a:fld>
            <a:endParaRPr lang="zh-CN" altLang="en-US" dirty="0"/>
          </a:p>
        </p:txBody>
      </p:sp>
      <p:sp>
        <p:nvSpPr>
          <p:cNvPr id="4" name="标题 3"/>
          <p:cNvSpPr>
            <a:spLocks noGrp="1"/>
          </p:cNvSpPr>
          <p:nvPr>
            <p:ph type="title"/>
          </p:nvPr>
        </p:nvSpPr>
        <p:spPr/>
        <p:txBody>
          <a:bodyPr/>
          <a:lstStyle/>
          <a:p>
            <a:r>
              <a:rPr kumimoji="1" lang="en-US" altLang="zh-CN" dirty="0" smtClean="0"/>
              <a:t>A-GPS</a:t>
            </a:r>
            <a:r>
              <a:rPr kumimoji="1" lang="zh-CN" altLang="en-US" dirty="0" smtClean="0"/>
              <a:t>（</a:t>
            </a:r>
            <a:r>
              <a:rPr kumimoji="1" lang="en-US" altLang="zh-CN" dirty="0" smtClean="0"/>
              <a:t>Assisted GPS</a:t>
            </a:r>
            <a:r>
              <a:rPr kumimoji="1" lang="zh-CN" altLang="en-US" dirty="0" smtClean="0"/>
              <a:t>）</a:t>
            </a:r>
            <a:endParaRPr kumimoji="1" lang="zh-CN" altLang="en-US" dirty="0"/>
          </a:p>
        </p:txBody>
      </p:sp>
    </p:spTree>
    <p:extLst>
      <p:ext uri="{BB962C8B-B14F-4D97-AF65-F5344CB8AC3E}">
        <p14:creationId xmlns:p14="http://schemas.microsoft.com/office/powerpoint/2010/main" val="33709897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6468753" y="4161537"/>
            <a:ext cx="2675247" cy="2675247"/>
          </a:xfrm>
          <a:prstGeom prst="rect">
            <a:avLst/>
          </a:prstGeom>
        </p:spPr>
      </p:pic>
      <p:sp>
        <p:nvSpPr>
          <p:cNvPr id="2" name="内容占位符 1"/>
          <p:cNvSpPr>
            <a:spLocks noGrp="1"/>
          </p:cNvSpPr>
          <p:nvPr>
            <p:ph idx="1"/>
          </p:nvPr>
        </p:nvSpPr>
        <p:spPr>
          <a:xfrm>
            <a:off x="419100" y="1646937"/>
            <a:ext cx="8382000" cy="5029200"/>
          </a:xfrm>
        </p:spPr>
        <p:txBody>
          <a:bodyPr>
            <a:normAutofit/>
          </a:bodyPr>
          <a:lstStyle/>
          <a:p>
            <a:pPr>
              <a:lnSpc>
                <a:spcPct val="110000"/>
              </a:lnSpc>
              <a:buFont typeface="Arial" charset="0"/>
              <a:buChar char="•"/>
            </a:pPr>
            <a:r>
              <a:rPr lang="zh-CN" altLang="en-US" dirty="0" smtClean="0">
                <a:latin typeface="微软雅黑"/>
                <a:ea typeface="微软雅黑"/>
                <a:cs typeface="微软雅黑"/>
              </a:rPr>
              <a:t>最初仅能提供</a:t>
            </a:r>
            <a:r>
              <a:rPr lang="zh-CN" altLang="en-US" u="sng" dirty="0" smtClean="0">
                <a:latin typeface="微软雅黑"/>
                <a:ea typeface="微软雅黑"/>
                <a:cs typeface="微软雅黑"/>
              </a:rPr>
              <a:t>位置</a:t>
            </a:r>
            <a:r>
              <a:rPr lang="zh-CN" altLang="en-US" dirty="0" smtClean="0">
                <a:latin typeface="微软雅黑"/>
                <a:ea typeface="微软雅黑"/>
                <a:cs typeface="微软雅黑"/>
              </a:rPr>
              <a:t>和</a:t>
            </a:r>
            <a:r>
              <a:rPr lang="zh-CN" altLang="en-US" u="sng" dirty="0" smtClean="0">
                <a:latin typeface="微软雅黑"/>
                <a:ea typeface="微软雅黑"/>
                <a:cs typeface="微软雅黑"/>
              </a:rPr>
              <a:t>周边地图</a:t>
            </a:r>
            <a:endParaRPr lang="en-US" altLang="zh-CN" u="sng" dirty="0">
              <a:latin typeface="微软雅黑"/>
              <a:ea typeface="微软雅黑"/>
              <a:cs typeface="微软雅黑"/>
            </a:endParaRPr>
          </a:p>
          <a:p>
            <a:pPr>
              <a:lnSpc>
                <a:spcPct val="110000"/>
              </a:lnSpc>
              <a:buFont typeface="Arial" charset="0"/>
              <a:buChar char="•"/>
            </a:pPr>
            <a:r>
              <a:rPr lang="zh-CN" altLang="en-US" dirty="0">
                <a:latin typeface="微软雅黑"/>
                <a:ea typeface="微软雅黑"/>
                <a:cs typeface="微软雅黑"/>
              </a:rPr>
              <a:t>第二代汽车导航系统可根据目的地自动计算“</a:t>
            </a:r>
            <a:r>
              <a:rPr lang="zh-CN" altLang="en-US" b="1" u="sng" dirty="0">
                <a:solidFill>
                  <a:srgbClr val="FF0000"/>
                </a:solidFill>
                <a:latin typeface="微软雅黑"/>
                <a:ea typeface="微软雅黑"/>
                <a:cs typeface="微软雅黑"/>
              </a:rPr>
              <a:t>最短</a:t>
            </a:r>
            <a:r>
              <a:rPr lang="zh-CN" altLang="en-US" dirty="0">
                <a:latin typeface="微软雅黑"/>
                <a:ea typeface="微软雅黑"/>
                <a:cs typeface="微软雅黑"/>
              </a:rPr>
              <a:t>”</a:t>
            </a:r>
            <a:r>
              <a:rPr lang="zh-CN" altLang="en-US" dirty="0" smtClean="0">
                <a:latin typeface="微软雅黑"/>
                <a:ea typeface="微软雅黑"/>
                <a:cs typeface="微软雅黑"/>
              </a:rPr>
              <a:t>路线</a:t>
            </a:r>
            <a:endParaRPr lang="en-US" altLang="zh-CN" dirty="0">
              <a:latin typeface="微软雅黑"/>
              <a:ea typeface="微软雅黑"/>
              <a:cs typeface="微软雅黑"/>
            </a:endParaRPr>
          </a:p>
          <a:p>
            <a:pPr>
              <a:lnSpc>
                <a:spcPct val="110000"/>
              </a:lnSpc>
              <a:buFont typeface="Arial" charset="0"/>
              <a:buChar char="•"/>
            </a:pPr>
            <a:r>
              <a:rPr lang="zh-CN" altLang="en-US" dirty="0">
                <a:latin typeface="微软雅黑"/>
                <a:ea typeface="微软雅黑"/>
                <a:cs typeface="微软雅黑"/>
              </a:rPr>
              <a:t>互联网时代，汽车导航可从交管部门取得路况咨询，优化路线，找出“</a:t>
            </a:r>
            <a:r>
              <a:rPr lang="zh-CN" altLang="en-US" b="1" u="sng" dirty="0">
                <a:solidFill>
                  <a:srgbClr val="FF0000"/>
                </a:solidFill>
                <a:latin typeface="微软雅黑"/>
                <a:ea typeface="微软雅黑"/>
                <a:cs typeface="微软雅黑"/>
              </a:rPr>
              <a:t>最快</a:t>
            </a:r>
            <a:r>
              <a:rPr lang="zh-CN" altLang="en-US" dirty="0">
                <a:latin typeface="微软雅黑"/>
                <a:ea typeface="微软雅黑"/>
                <a:cs typeface="微软雅黑"/>
              </a:rPr>
              <a:t>”路线</a:t>
            </a:r>
            <a:endParaRPr lang="en-US" altLang="zh-CN" dirty="0">
              <a:latin typeface="微软雅黑"/>
              <a:ea typeface="微软雅黑"/>
              <a:cs typeface="微软雅黑"/>
            </a:endParaRPr>
          </a:p>
          <a:p>
            <a:pPr>
              <a:lnSpc>
                <a:spcPct val="110000"/>
              </a:lnSpc>
              <a:buFont typeface="Arial" charset="0"/>
              <a:buChar char="•"/>
            </a:pPr>
            <a:r>
              <a:rPr lang="zh-CN" altLang="en-US" dirty="0">
                <a:latin typeface="微软雅黑"/>
                <a:ea typeface="微软雅黑"/>
                <a:cs typeface="微软雅黑"/>
              </a:rPr>
              <a:t>物联网时代，</a:t>
            </a:r>
            <a:r>
              <a:rPr lang="zh-CN" altLang="en-US" u="sng" dirty="0">
                <a:solidFill>
                  <a:srgbClr val="0033CC"/>
                </a:solidFill>
                <a:latin typeface="微软雅黑"/>
                <a:ea typeface="微软雅黑"/>
                <a:cs typeface="微软雅黑"/>
              </a:rPr>
              <a:t>感知更透彻</a:t>
            </a:r>
          </a:p>
          <a:p>
            <a:pPr lvl="1">
              <a:lnSpc>
                <a:spcPct val="110000"/>
              </a:lnSpc>
              <a:buFont typeface="Wingdings" charset="0"/>
              <a:buChar char="ü"/>
            </a:pPr>
            <a:r>
              <a:rPr lang="zh-CN" altLang="en-US" dirty="0">
                <a:latin typeface="微软雅黑"/>
                <a:ea typeface="微软雅黑"/>
                <a:cs typeface="微软雅黑"/>
              </a:rPr>
              <a:t>综合道路状况，污染指数，</a:t>
            </a:r>
            <a:r>
              <a:rPr lang="zh-CN" altLang="en-US" dirty="0" smtClean="0">
                <a:latin typeface="微软雅黑"/>
                <a:ea typeface="微软雅黑"/>
                <a:cs typeface="微软雅黑"/>
              </a:rPr>
              <a:t>天气状况</a:t>
            </a:r>
            <a:r>
              <a:rPr lang="en-US" altLang="zh-CN" dirty="0" smtClean="0">
                <a:latin typeface="微软雅黑"/>
                <a:ea typeface="微软雅黑"/>
                <a:cs typeface="微软雅黑"/>
              </a:rPr>
              <a:t/>
            </a:r>
            <a:br>
              <a:rPr lang="en-US" altLang="zh-CN" dirty="0" smtClean="0">
                <a:latin typeface="微软雅黑"/>
                <a:ea typeface="微软雅黑"/>
                <a:cs typeface="微软雅黑"/>
              </a:rPr>
            </a:br>
            <a:r>
              <a:rPr lang="zh-CN" altLang="en-US" dirty="0" smtClean="0">
                <a:latin typeface="微软雅黑"/>
                <a:ea typeface="微软雅黑"/>
                <a:cs typeface="微软雅黑"/>
              </a:rPr>
              <a:t>，</a:t>
            </a:r>
            <a:r>
              <a:rPr lang="zh-CN" altLang="en-US" dirty="0">
                <a:latin typeface="微软雅黑"/>
                <a:ea typeface="微软雅黑"/>
                <a:cs typeface="微软雅黑"/>
              </a:rPr>
              <a:t>加油站的分布，驾驶员的身体状况</a:t>
            </a:r>
            <a:r>
              <a:rPr lang="zh-CN" altLang="en-US" dirty="0" smtClean="0">
                <a:latin typeface="微软雅黑"/>
                <a:ea typeface="微软雅黑"/>
                <a:cs typeface="微软雅黑"/>
              </a:rPr>
              <a:t>等</a:t>
            </a:r>
            <a:r>
              <a:rPr lang="en-US" altLang="zh-CN" dirty="0" smtClean="0">
                <a:latin typeface="微软雅黑"/>
                <a:ea typeface="微软雅黑"/>
                <a:cs typeface="微软雅黑"/>
              </a:rPr>
              <a:t/>
            </a:r>
            <a:br>
              <a:rPr lang="en-US" altLang="zh-CN" dirty="0" smtClean="0">
                <a:latin typeface="微软雅黑"/>
                <a:ea typeface="微软雅黑"/>
                <a:cs typeface="微软雅黑"/>
              </a:rPr>
            </a:br>
            <a:r>
              <a:rPr lang="zh-CN" altLang="en-US" dirty="0" smtClean="0">
                <a:latin typeface="微软雅黑"/>
                <a:ea typeface="微软雅黑"/>
                <a:cs typeface="微软雅黑"/>
              </a:rPr>
              <a:t>各种因素找</a:t>
            </a:r>
            <a:r>
              <a:rPr lang="zh-CN" altLang="en-US" dirty="0">
                <a:latin typeface="微软雅黑"/>
                <a:ea typeface="微软雅黑"/>
                <a:cs typeface="微软雅黑"/>
              </a:rPr>
              <a:t>出“</a:t>
            </a:r>
            <a:r>
              <a:rPr lang="zh-CN" altLang="en-US" b="1" dirty="0">
                <a:solidFill>
                  <a:srgbClr val="FF0000"/>
                </a:solidFill>
                <a:latin typeface="微软雅黑"/>
                <a:ea typeface="微软雅黑"/>
                <a:cs typeface="微软雅黑"/>
              </a:rPr>
              <a:t>最佳</a:t>
            </a:r>
            <a:r>
              <a:rPr lang="zh-CN" altLang="en-US" dirty="0">
                <a:latin typeface="微软雅黑"/>
                <a:ea typeface="微软雅黑"/>
                <a:cs typeface="微软雅黑"/>
              </a:rPr>
              <a:t>”路线</a:t>
            </a:r>
          </a:p>
          <a:p>
            <a:pPr lvl="1">
              <a:lnSpc>
                <a:spcPct val="110000"/>
              </a:lnSpc>
              <a:buFont typeface="Wingdings" charset="0"/>
              <a:buChar char="ü"/>
            </a:pPr>
            <a:r>
              <a:rPr lang="zh-CN" altLang="en-US" dirty="0">
                <a:latin typeface="微软雅黑"/>
                <a:ea typeface="微软雅黑"/>
                <a:cs typeface="微软雅黑"/>
              </a:rPr>
              <a:t>由“以路为本”转变到“</a:t>
            </a:r>
            <a:r>
              <a:rPr lang="zh-CN" altLang="en-US" b="1" dirty="0">
                <a:solidFill>
                  <a:srgbClr val="FF0000"/>
                </a:solidFill>
                <a:latin typeface="微软雅黑"/>
                <a:ea typeface="微软雅黑"/>
                <a:cs typeface="微软雅黑"/>
              </a:rPr>
              <a:t>以人为本</a:t>
            </a:r>
            <a:r>
              <a:rPr lang="zh-CN" altLang="en-US" dirty="0" smtClean="0">
                <a:latin typeface="微软雅黑"/>
                <a:ea typeface="微软雅黑"/>
                <a:cs typeface="微软雅黑"/>
              </a:rPr>
              <a:t>”</a:t>
            </a:r>
            <a:endParaRPr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14</a:t>
            </a:fld>
            <a:endParaRPr lang="zh-CN" altLang="en-US" dirty="0"/>
          </a:p>
        </p:txBody>
      </p:sp>
      <p:sp>
        <p:nvSpPr>
          <p:cNvPr id="4" name="标题 3"/>
          <p:cNvSpPr>
            <a:spLocks noGrp="1"/>
          </p:cNvSpPr>
          <p:nvPr>
            <p:ph type="title"/>
          </p:nvPr>
        </p:nvSpPr>
        <p:spPr/>
        <p:txBody>
          <a:bodyPr/>
          <a:lstStyle/>
          <a:p>
            <a:r>
              <a:rPr kumimoji="1" lang="en-US" altLang="zh-CN" dirty="0" smtClean="0"/>
              <a:t>GPS</a:t>
            </a:r>
            <a:r>
              <a:rPr kumimoji="1" lang="zh-CN" altLang="en-US" dirty="0" smtClean="0"/>
              <a:t>典型应用：汽车导航</a:t>
            </a:r>
            <a:endParaRPr kumimoji="1" lang="zh-CN" altLang="en-US" dirty="0"/>
          </a:p>
        </p:txBody>
      </p:sp>
    </p:spTree>
    <p:extLst>
      <p:ext uri="{BB962C8B-B14F-4D97-AF65-F5344CB8AC3E}">
        <p14:creationId xmlns:p14="http://schemas.microsoft.com/office/powerpoint/2010/main" val="3923769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15</a:t>
            </a:fld>
            <a:endParaRPr lang="zh-CN" altLang="en-US" dirty="0"/>
          </a:p>
        </p:txBody>
      </p:sp>
      <p:sp>
        <p:nvSpPr>
          <p:cNvPr id="5" name="内容占位符 1"/>
          <p:cNvSpPr>
            <a:spLocks noGrp="1"/>
          </p:cNvSpPr>
          <p:nvPr>
            <p:ph idx="1"/>
          </p:nvPr>
        </p:nvSpPr>
        <p:spPr>
          <a:xfrm>
            <a:off x="628650" y="1825625"/>
            <a:ext cx="7886700" cy="4351338"/>
          </a:xfrm>
        </p:spPr>
        <p:txBody>
          <a:bodyPr>
            <a:normAutofit/>
          </a:bodyPr>
          <a:lstStyle/>
          <a:p>
            <a:pPr>
              <a:lnSpc>
                <a:spcPct val="100000"/>
              </a:lnSpc>
              <a:buFont typeface="Wingdings" panose="05000000000000000000" pitchFamily="2" charset="2"/>
              <a:buChar char="n"/>
            </a:pPr>
            <a:r>
              <a:rPr lang="zh-CN" altLang="en-US" sz="2800" dirty="0" smtClean="0">
                <a:latin typeface="微软雅黑"/>
                <a:ea typeface="微软雅黑"/>
                <a:cs typeface="微软雅黑"/>
              </a:rPr>
              <a:t> 卫星定位</a:t>
            </a:r>
            <a:r>
              <a:rPr lang="zh-CN" altLang="en-US" sz="2800" dirty="0">
                <a:latin typeface="微软雅黑"/>
                <a:ea typeface="微软雅黑"/>
                <a:cs typeface="微软雅黑"/>
              </a:rPr>
              <a:t>：</a:t>
            </a:r>
            <a:r>
              <a:rPr lang="en-US" altLang="zh-CN" sz="2800" dirty="0" smtClean="0">
                <a:latin typeface="微软雅黑"/>
                <a:ea typeface="微软雅黑"/>
                <a:cs typeface="微软雅黑"/>
              </a:rPr>
              <a:t>GPS</a:t>
            </a: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b="1" dirty="0" smtClean="0">
                <a:solidFill>
                  <a:srgbClr val="FF0000"/>
                </a:solidFill>
                <a:latin typeface="微软雅黑"/>
                <a:ea typeface="微软雅黑"/>
                <a:cs typeface="微软雅黑"/>
              </a:rPr>
              <a:t> 蜂窝</a:t>
            </a:r>
            <a:r>
              <a:rPr lang="zh-CN" altLang="en-US" sz="2800" b="1" dirty="0">
                <a:solidFill>
                  <a:srgbClr val="FF0000"/>
                </a:solidFill>
                <a:latin typeface="微软雅黑"/>
                <a:ea typeface="微软雅黑"/>
                <a:cs typeface="微软雅黑"/>
              </a:rPr>
              <a:t>基站</a:t>
            </a:r>
            <a:r>
              <a:rPr lang="zh-CN" altLang="en-US" sz="2800" b="1" dirty="0" smtClean="0">
                <a:solidFill>
                  <a:srgbClr val="FF0000"/>
                </a:solidFill>
                <a:latin typeface="微软雅黑"/>
                <a:ea typeface="微软雅黑"/>
                <a:cs typeface="微软雅黑"/>
              </a:rPr>
              <a:t>定位</a:t>
            </a:r>
            <a:endParaRPr lang="en-US" altLang="zh-CN" sz="2800" b="1" dirty="0" smtClean="0">
              <a:solidFill>
                <a:srgbClr val="FF0000"/>
              </a:solidFill>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latin typeface="微软雅黑"/>
                <a:ea typeface="微软雅黑"/>
                <a:cs typeface="微软雅黑"/>
              </a:rPr>
              <a:t> 室内</a:t>
            </a:r>
            <a:r>
              <a:rPr lang="zh-CN" altLang="en-US" sz="2800" dirty="0">
                <a:latin typeface="微软雅黑"/>
                <a:ea typeface="微软雅黑"/>
                <a:cs typeface="微软雅黑"/>
              </a:rPr>
              <a:t>精确</a:t>
            </a:r>
            <a:r>
              <a:rPr lang="zh-CN" altLang="en-US" sz="2800" dirty="0" smtClean="0">
                <a:latin typeface="微软雅黑"/>
                <a:ea typeface="微软雅黑"/>
                <a:cs typeface="微软雅黑"/>
              </a:rPr>
              <a:t>定位</a:t>
            </a:r>
            <a:endParaRPr lang="en-US" altLang="zh-CN" sz="2800" dirty="0" smtClean="0">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en-US" altLang="zh-CN" sz="2800" dirty="0" smtClean="0">
                <a:latin typeface="微软雅黑"/>
                <a:ea typeface="微软雅黑"/>
                <a:cs typeface="微软雅黑"/>
              </a:rPr>
              <a:t> </a:t>
            </a:r>
            <a:r>
              <a:rPr lang="en-US" altLang="zh-CN" sz="2800" dirty="0" err="1" smtClean="0">
                <a:latin typeface="微软雅黑"/>
                <a:ea typeface="微软雅黑"/>
                <a:cs typeface="微软雅黑"/>
              </a:rPr>
              <a:t>WiFi</a:t>
            </a:r>
            <a:r>
              <a:rPr lang="zh-CN" altLang="en-US" sz="2800" dirty="0">
                <a:latin typeface="微软雅黑"/>
                <a:ea typeface="微软雅黑"/>
                <a:cs typeface="微软雅黑"/>
              </a:rPr>
              <a:t>基站定位</a:t>
            </a:r>
          </a:p>
          <a:p>
            <a:pPr>
              <a:lnSpc>
                <a:spcPct val="100000"/>
              </a:lnSpc>
              <a:buFont typeface="Wingdings" panose="05000000000000000000" pitchFamily="2" charset="2"/>
              <a:buChar char="n"/>
            </a:pPr>
            <a:endParaRPr kumimoji="1" lang="zh-CN" altLang="en-US" sz="2800" dirty="0">
              <a:latin typeface="微软雅黑"/>
              <a:ea typeface="微软雅黑"/>
              <a:cs typeface="微软雅黑"/>
            </a:endParaRPr>
          </a:p>
        </p:txBody>
      </p:sp>
      <p:sp>
        <p:nvSpPr>
          <p:cNvPr id="6" name="标题 3"/>
          <p:cNvSpPr>
            <a:spLocks noGrp="1"/>
          </p:cNvSpPr>
          <p:nvPr>
            <p:ph type="title"/>
          </p:nvPr>
        </p:nvSpPr>
        <p:spPr>
          <a:xfrm>
            <a:off x="739774" y="457200"/>
            <a:ext cx="5813426" cy="995679"/>
          </a:xfrm>
        </p:spPr>
        <p:txBody>
          <a:bodyPr/>
          <a:lstStyle/>
          <a:p>
            <a:r>
              <a:rPr kumimoji="1" lang="zh-CN" altLang="en-US" dirty="0" smtClean="0"/>
              <a:t>现存主流定位系统</a:t>
            </a:r>
            <a:endParaRPr kumimoji="1" lang="zh-CN" altLang="en-US" dirty="0"/>
          </a:p>
        </p:txBody>
      </p:sp>
    </p:spTree>
    <p:extLst>
      <p:ext uri="{BB962C8B-B14F-4D97-AF65-F5344CB8AC3E}">
        <p14:creationId xmlns:p14="http://schemas.microsoft.com/office/powerpoint/2010/main" val="13164753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5">
                                            <p:txEl>
                                              <p:pRg st="2" end="2"/>
                                            </p:txEl>
                                          </p:spTgt>
                                        </p:tgtEl>
                                      </p:cBhvr>
                                    </p:animEffect>
                                    <p:animScale>
                                      <p:cBhvr>
                                        <p:cTn id="7"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75724" y="1799633"/>
            <a:ext cx="7886700" cy="4351338"/>
          </a:xfrm>
        </p:spPr>
        <p:txBody>
          <a:bodyPr>
            <a:normAutofit/>
          </a:bodyPr>
          <a:lstStyle/>
          <a:p>
            <a:pPr>
              <a:lnSpc>
                <a:spcPct val="150000"/>
              </a:lnSpc>
              <a:spcBef>
                <a:spcPts val="0"/>
              </a:spcBef>
              <a:buFont typeface="Arial" charset="0"/>
              <a:buChar char="•"/>
            </a:pPr>
            <a:r>
              <a:rPr lang="en-US" altLang="zh-CN" sz="2800" b="1" u="sng" dirty="0">
                <a:solidFill>
                  <a:srgbClr val="FF0000"/>
                </a:solidFill>
                <a:latin typeface="微软雅黑"/>
                <a:ea typeface="微软雅黑"/>
                <a:cs typeface="微软雅黑"/>
              </a:rPr>
              <a:t>GSM</a:t>
            </a:r>
            <a:r>
              <a:rPr lang="zh-CN" altLang="en-US" sz="2800" b="1" u="sng" dirty="0">
                <a:solidFill>
                  <a:srgbClr val="FF0000"/>
                </a:solidFill>
                <a:latin typeface="微软雅黑"/>
                <a:ea typeface="微软雅黑"/>
                <a:cs typeface="微软雅黑"/>
              </a:rPr>
              <a:t>蜂窝网络</a:t>
            </a:r>
          </a:p>
          <a:p>
            <a:pPr lvl="1">
              <a:lnSpc>
                <a:spcPct val="150000"/>
              </a:lnSpc>
              <a:spcBef>
                <a:spcPts val="0"/>
              </a:spcBef>
            </a:pPr>
            <a:r>
              <a:rPr lang="zh-CN" altLang="en-US" sz="2400" dirty="0">
                <a:latin typeface="微软雅黑"/>
                <a:ea typeface="微软雅黑"/>
                <a:cs typeface="微软雅黑"/>
              </a:rPr>
              <a:t>通讯区域被分割成蜂窝小区</a:t>
            </a:r>
          </a:p>
          <a:p>
            <a:pPr lvl="1">
              <a:lnSpc>
                <a:spcPct val="150000"/>
              </a:lnSpc>
              <a:spcBef>
                <a:spcPts val="0"/>
              </a:spcBef>
            </a:pPr>
            <a:r>
              <a:rPr lang="zh-CN" altLang="en-US" sz="2400" dirty="0">
                <a:latin typeface="微软雅黑"/>
                <a:ea typeface="微软雅黑"/>
                <a:cs typeface="微软雅黑"/>
              </a:rPr>
              <a:t>每个小区对应一个通讯基站</a:t>
            </a:r>
          </a:p>
          <a:p>
            <a:pPr lvl="1">
              <a:lnSpc>
                <a:spcPct val="150000"/>
              </a:lnSpc>
              <a:spcBef>
                <a:spcPts val="0"/>
              </a:spcBef>
            </a:pPr>
            <a:r>
              <a:rPr lang="zh-CN" altLang="en-US" sz="2400" dirty="0">
                <a:latin typeface="微软雅黑"/>
                <a:ea typeface="微软雅黑"/>
                <a:cs typeface="微软雅黑"/>
              </a:rPr>
              <a:t>通讯设备连接小区对应基站进行</a:t>
            </a:r>
            <a:r>
              <a:rPr lang="zh-CN" altLang="en-US" sz="2400" dirty="0" smtClean="0">
                <a:latin typeface="微软雅黑"/>
                <a:ea typeface="微软雅黑"/>
                <a:cs typeface="微软雅黑"/>
              </a:rPr>
              <a:t>通讯</a:t>
            </a:r>
            <a:endParaRPr lang="en-US" altLang="zh-CN" sz="2400" dirty="0" smtClean="0">
              <a:latin typeface="微软雅黑"/>
              <a:ea typeface="微软雅黑"/>
              <a:cs typeface="微软雅黑"/>
            </a:endParaRPr>
          </a:p>
          <a:p>
            <a:pPr>
              <a:lnSpc>
                <a:spcPct val="150000"/>
              </a:lnSpc>
              <a:spcBef>
                <a:spcPts val="0"/>
              </a:spcBef>
              <a:buFont typeface="Arial" charset="0"/>
              <a:buChar char="•"/>
            </a:pPr>
            <a:endParaRPr lang="zh-CN" altLang="en-US" sz="2800" dirty="0">
              <a:latin typeface="微软雅黑"/>
              <a:ea typeface="微软雅黑"/>
              <a:cs typeface="微软雅黑"/>
            </a:endParaRPr>
          </a:p>
          <a:p>
            <a:pPr>
              <a:lnSpc>
                <a:spcPct val="150000"/>
              </a:lnSpc>
              <a:spcBef>
                <a:spcPts val="0"/>
              </a:spcBef>
              <a:buFont typeface="Arial" charset="0"/>
              <a:buChar char="•"/>
            </a:pPr>
            <a:r>
              <a:rPr lang="zh-CN" altLang="en-US" sz="2800" dirty="0">
                <a:latin typeface="微软雅黑"/>
                <a:ea typeface="微软雅黑"/>
                <a:cs typeface="微软雅黑"/>
              </a:rPr>
              <a:t>利用</a:t>
            </a:r>
            <a:r>
              <a:rPr lang="zh-CN" altLang="en-US" sz="2800" b="1" u="sng" dirty="0">
                <a:solidFill>
                  <a:srgbClr val="FF0000"/>
                </a:solidFill>
                <a:latin typeface="微软雅黑"/>
                <a:ea typeface="微软雅黑"/>
                <a:cs typeface="微软雅黑"/>
              </a:rPr>
              <a:t>基站位置已知</a:t>
            </a:r>
            <a:r>
              <a:rPr lang="zh-CN" altLang="en-US" sz="2800" dirty="0">
                <a:latin typeface="微软雅黑"/>
                <a:ea typeface="微软雅黑"/>
                <a:cs typeface="微软雅黑"/>
              </a:rPr>
              <a:t>的</a:t>
            </a:r>
            <a:r>
              <a:rPr lang="zh-CN" altLang="en-US" sz="2800" dirty="0" smtClean="0">
                <a:latin typeface="微软雅黑"/>
                <a:ea typeface="微软雅黑"/>
                <a:cs typeface="微软雅黑"/>
              </a:rPr>
              <a:t>条件，</a:t>
            </a:r>
            <a:r>
              <a:rPr lang="zh-CN" altLang="en-US" sz="2800" dirty="0">
                <a:latin typeface="微软雅黑"/>
                <a:ea typeface="微软雅黑"/>
                <a:cs typeface="微软雅黑"/>
              </a:rPr>
              <a:t>可对通讯设备进行定位</a:t>
            </a: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16</a:t>
            </a:fld>
            <a:endParaRPr lang="zh-CN" altLang="en-US" dirty="0"/>
          </a:p>
        </p:txBody>
      </p:sp>
      <p:sp>
        <p:nvSpPr>
          <p:cNvPr id="4" name="标题 3"/>
          <p:cNvSpPr>
            <a:spLocks noGrp="1"/>
          </p:cNvSpPr>
          <p:nvPr>
            <p:ph type="title"/>
          </p:nvPr>
        </p:nvSpPr>
        <p:spPr/>
        <p:txBody>
          <a:bodyPr/>
          <a:lstStyle/>
          <a:p>
            <a:r>
              <a:rPr kumimoji="1" lang="zh-CN" altLang="en-US" dirty="0" smtClean="0"/>
              <a:t>蜂窝基站定位</a:t>
            </a:r>
            <a:endParaRPr kumimoji="1" lang="zh-CN" altLang="en-US" dirty="0"/>
          </a:p>
        </p:txBody>
      </p:sp>
      <p:pic>
        <p:nvPicPr>
          <p:cNvPr id="5" name="图片 4"/>
          <p:cNvPicPr>
            <a:picLocks noChangeAspect="1"/>
          </p:cNvPicPr>
          <p:nvPr/>
        </p:nvPicPr>
        <p:blipFill rotWithShape="1">
          <a:blip r:embed="rId3"/>
          <a:srcRect r="4200" b="2345"/>
          <a:stretch/>
        </p:blipFill>
        <p:spPr>
          <a:xfrm>
            <a:off x="6016430" y="1594253"/>
            <a:ext cx="2940440" cy="2853743"/>
          </a:xfrm>
          <a:prstGeom prst="rect">
            <a:avLst/>
          </a:prstGeom>
        </p:spPr>
      </p:pic>
    </p:spTree>
    <p:extLst>
      <p:ext uri="{BB962C8B-B14F-4D97-AF65-F5344CB8AC3E}">
        <p14:creationId xmlns:p14="http://schemas.microsoft.com/office/powerpoint/2010/main" val="27227789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spcBef>
                <a:spcPts val="0"/>
              </a:spcBef>
              <a:buFont typeface="Arial" charset="0"/>
              <a:buChar char="•"/>
            </a:pPr>
            <a:r>
              <a:rPr lang="en-US" altLang="zh-CN" sz="2800" b="1" dirty="0">
                <a:solidFill>
                  <a:srgbClr val="FF0000"/>
                </a:solidFill>
                <a:latin typeface="微软雅黑"/>
                <a:ea typeface="微软雅黑"/>
                <a:cs typeface="微软雅黑"/>
              </a:rPr>
              <a:t>COO</a:t>
            </a:r>
            <a:r>
              <a:rPr lang="zh-CN" altLang="en-US" sz="2800" b="1" dirty="0">
                <a:solidFill>
                  <a:srgbClr val="FF0000"/>
                </a:solidFill>
                <a:latin typeface="微软雅黑"/>
                <a:ea typeface="微软雅黑"/>
                <a:cs typeface="微软雅黑"/>
              </a:rPr>
              <a:t>定位（</a:t>
            </a:r>
            <a:r>
              <a:rPr lang="en-US" altLang="zh-CN" sz="2800" b="1" dirty="0">
                <a:solidFill>
                  <a:srgbClr val="FF0000"/>
                </a:solidFill>
                <a:latin typeface="微软雅黑"/>
                <a:ea typeface="微软雅黑"/>
                <a:cs typeface="微软雅黑"/>
              </a:rPr>
              <a:t>Cell of Origin</a:t>
            </a:r>
            <a:r>
              <a:rPr lang="zh-CN" altLang="en-US" sz="2800" b="1" dirty="0">
                <a:solidFill>
                  <a:srgbClr val="FF0000"/>
                </a:solidFill>
                <a:latin typeface="微软雅黑"/>
                <a:ea typeface="微软雅黑"/>
                <a:cs typeface="微软雅黑"/>
              </a:rPr>
              <a:t>）</a:t>
            </a:r>
          </a:p>
          <a:p>
            <a:pPr lvl="1">
              <a:lnSpc>
                <a:spcPct val="150000"/>
              </a:lnSpc>
              <a:spcBef>
                <a:spcPts val="0"/>
              </a:spcBef>
            </a:pPr>
            <a:r>
              <a:rPr lang="zh-CN" altLang="en-US" sz="2400" dirty="0">
                <a:latin typeface="微软雅黑"/>
                <a:ea typeface="微软雅黑"/>
                <a:cs typeface="微软雅黑"/>
              </a:rPr>
              <a:t>将移动设备所属基站的位置视为移动设备的位置</a:t>
            </a:r>
          </a:p>
          <a:p>
            <a:pPr lvl="1">
              <a:lnSpc>
                <a:spcPct val="150000"/>
              </a:lnSpc>
              <a:spcBef>
                <a:spcPts val="0"/>
              </a:spcBef>
            </a:pPr>
            <a:r>
              <a:rPr lang="zh-CN" altLang="en-US" sz="2400" dirty="0">
                <a:latin typeface="微软雅黑"/>
                <a:ea typeface="微软雅黑"/>
                <a:cs typeface="微软雅黑"/>
              </a:rPr>
              <a:t>精度直接取决于基站覆盖的范围</a:t>
            </a:r>
          </a:p>
          <a:p>
            <a:pPr lvl="1">
              <a:lnSpc>
                <a:spcPct val="150000"/>
              </a:lnSpc>
              <a:spcBef>
                <a:spcPts val="0"/>
              </a:spcBef>
            </a:pPr>
            <a:r>
              <a:rPr lang="zh-CN" altLang="en-US" sz="2400" dirty="0">
                <a:latin typeface="微软雅黑"/>
                <a:ea typeface="微软雅黑"/>
                <a:cs typeface="微软雅黑"/>
              </a:rPr>
              <a:t>基站分布疏松地区，一个基站覆盖范围半径可达数公里，</a:t>
            </a:r>
            <a:r>
              <a:rPr lang="zh-CN" altLang="en-US" sz="2400" b="1" dirty="0">
                <a:solidFill>
                  <a:srgbClr val="FF0000"/>
                </a:solidFill>
                <a:latin typeface="微软雅黑"/>
                <a:ea typeface="微软雅黑"/>
                <a:cs typeface="微软雅黑"/>
              </a:rPr>
              <a:t>误差巨大</a:t>
            </a:r>
          </a:p>
          <a:p>
            <a:pPr>
              <a:lnSpc>
                <a:spcPct val="150000"/>
              </a:lnSpc>
              <a:spcBef>
                <a:spcPts val="0"/>
              </a:spcBef>
              <a:buFont typeface="Arial" charset="0"/>
              <a:buChar char="•"/>
            </a:pPr>
            <a:endParaRPr lang="en-US" altLang="zh-CN" sz="2800" dirty="0" smtClean="0">
              <a:latin typeface="微软雅黑"/>
              <a:ea typeface="微软雅黑"/>
              <a:cs typeface="微软雅黑"/>
            </a:endParaRPr>
          </a:p>
          <a:p>
            <a:pPr>
              <a:lnSpc>
                <a:spcPct val="150000"/>
              </a:lnSpc>
              <a:spcBef>
                <a:spcPts val="0"/>
              </a:spcBef>
              <a:buFont typeface="Arial" charset="0"/>
              <a:buChar char="•"/>
            </a:pPr>
            <a:r>
              <a:rPr lang="zh-CN" altLang="en-US" sz="2800" dirty="0" smtClean="0">
                <a:latin typeface="微软雅黑"/>
                <a:ea typeface="微软雅黑"/>
                <a:cs typeface="微软雅黑"/>
              </a:rPr>
              <a:t>优点</a:t>
            </a:r>
            <a:r>
              <a:rPr lang="zh-CN" altLang="en-US" sz="2800" dirty="0">
                <a:latin typeface="微软雅黑"/>
                <a:ea typeface="微软雅黑"/>
                <a:cs typeface="微软雅黑"/>
              </a:rPr>
              <a:t>：</a:t>
            </a:r>
            <a:r>
              <a:rPr lang="zh-CN" altLang="en-US" sz="2800" b="1" dirty="0">
                <a:solidFill>
                  <a:srgbClr val="FF0000"/>
                </a:solidFill>
                <a:latin typeface="微软雅黑"/>
                <a:ea typeface="微软雅黑"/>
                <a:cs typeface="微软雅黑"/>
              </a:rPr>
              <a:t>简单、快速</a:t>
            </a:r>
            <a:r>
              <a:rPr lang="zh-CN" altLang="en-US" sz="2800" dirty="0">
                <a:latin typeface="微软雅黑"/>
                <a:ea typeface="微软雅黑"/>
                <a:cs typeface="微软雅黑"/>
              </a:rPr>
              <a:t>，适用紧急情况</a:t>
            </a: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17</a:t>
            </a:fld>
            <a:endParaRPr lang="zh-CN" altLang="en-US" dirty="0"/>
          </a:p>
        </p:txBody>
      </p:sp>
      <p:sp>
        <p:nvSpPr>
          <p:cNvPr id="4" name="标题 3"/>
          <p:cNvSpPr>
            <a:spLocks noGrp="1"/>
          </p:cNvSpPr>
          <p:nvPr>
            <p:ph type="title"/>
          </p:nvPr>
        </p:nvSpPr>
        <p:spPr/>
        <p:txBody>
          <a:bodyPr/>
          <a:lstStyle/>
          <a:p>
            <a:r>
              <a:rPr kumimoji="1" lang="zh-CN" altLang="en-US" dirty="0" smtClean="0"/>
              <a:t>单基站定位法</a:t>
            </a:r>
            <a:endParaRPr kumimoji="1" lang="zh-CN" altLang="en-US" dirty="0"/>
          </a:p>
        </p:txBody>
      </p:sp>
    </p:spTree>
    <p:extLst>
      <p:ext uri="{BB962C8B-B14F-4D97-AF65-F5344CB8AC3E}">
        <p14:creationId xmlns:p14="http://schemas.microsoft.com/office/powerpoint/2010/main" val="1423232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881" y="4343400"/>
            <a:ext cx="6125501" cy="2479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内容占位符 1"/>
          <p:cNvSpPr>
            <a:spLocks noGrp="1"/>
          </p:cNvSpPr>
          <p:nvPr>
            <p:ph idx="1"/>
          </p:nvPr>
        </p:nvSpPr>
        <p:spPr>
          <a:xfrm>
            <a:off x="371977" y="1640430"/>
            <a:ext cx="7886700" cy="4351338"/>
          </a:xfrm>
        </p:spPr>
        <p:txBody>
          <a:bodyPr>
            <a:normAutofit/>
          </a:bodyPr>
          <a:lstStyle/>
          <a:p>
            <a:pPr>
              <a:lnSpc>
                <a:spcPct val="150000"/>
              </a:lnSpc>
              <a:spcBef>
                <a:spcPts val="0"/>
              </a:spcBef>
              <a:buFont typeface="Arial" charset="0"/>
              <a:buChar char="•"/>
            </a:pPr>
            <a:r>
              <a:rPr lang="en-US" altLang="zh-CN" sz="2800" b="1" dirty="0" err="1">
                <a:solidFill>
                  <a:srgbClr val="FF0000"/>
                </a:solidFill>
                <a:latin typeface="微软雅黑"/>
                <a:ea typeface="微软雅黑"/>
                <a:cs typeface="微软雅黑"/>
              </a:rPr>
              <a:t>ToA</a:t>
            </a:r>
            <a:r>
              <a:rPr lang="en-US" altLang="zh-CN" sz="2800" b="1" dirty="0">
                <a:solidFill>
                  <a:srgbClr val="FF0000"/>
                </a:solidFill>
                <a:latin typeface="微软雅黑"/>
                <a:ea typeface="微软雅黑"/>
                <a:cs typeface="微软雅黑"/>
              </a:rPr>
              <a:t>/</a:t>
            </a:r>
            <a:r>
              <a:rPr lang="en-US" altLang="zh-CN" sz="2800" b="1" dirty="0" err="1">
                <a:solidFill>
                  <a:srgbClr val="FF0000"/>
                </a:solidFill>
                <a:latin typeface="微软雅黑"/>
                <a:ea typeface="微软雅黑"/>
                <a:cs typeface="微软雅黑"/>
              </a:rPr>
              <a:t>TDoA</a:t>
            </a:r>
            <a:r>
              <a:rPr lang="zh-CN" altLang="en-US" sz="2800" b="1" dirty="0">
                <a:solidFill>
                  <a:srgbClr val="FF0000"/>
                </a:solidFill>
                <a:latin typeface="微软雅黑"/>
                <a:ea typeface="微软雅黑"/>
                <a:cs typeface="微软雅黑"/>
              </a:rPr>
              <a:t>定位法</a:t>
            </a:r>
          </a:p>
          <a:p>
            <a:pPr lvl="1">
              <a:lnSpc>
                <a:spcPct val="150000"/>
              </a:lnSpc>
              <a:spcBef>
                <a:spcPts val="0"/>
              </a:spcBef>
            </a:pPr>
            <a:r>
              <a:rPr lang="zh-CN" altLang="en-US" sz="2400" dirty="0" smtClean="0">
                <a:latin typeface="微软雅黑"/>
                <a:ea typeface="微软雅黑"/>
                <a:cs typeface="微软雅黑"/>
              </a:rPr>
              <a:t>测量无线信号传播时间</a:t>
            </a:r>
            <a:endParaRPr lang="en-US" altLang="zh-CN" sz="2400" dirty="0" smtClean="0">
              <a:latin typeface="微软雅黑"/>
              <a:ea typeface="微软雅黑"/>
              <a:cs typeface="微软雅黑"/>
            </a:endParaRPr>
          </a:p>
          <a:p>
            <a:pPr lvl="1">
              <a:lnSpc>
                <a:spcPct val="150000"/>
              </a:lnSpc>
              <a:spcBef>
                <a:spcPts val="0"/>
              </a:spcBef>
            </a:pPr>
            <a:r>
              <a:rPr lang="zh-CN" altLang="en-US" sz="2400" dirty="0" smtClean="0">
                <a:latin typeface="微软雅黑"/>
                <a:ea typeface="微软雅黑"/>
                <a:cs typeface="微软雅黑"/>
              </a:rPr>
              <a:t>需要</a:t>
            </a:r>
            <a:r>
              <a:rPr lang="zh-CN" altLang="en-US" sz="2400" dirty="0">
                <a:latin typeface="微软雅黑"/>
                <a:ea typeface="微软雅黑"/>
                <a:cs typeface="微软雅黑"/>
              </a:rPr>
              <a:t>三个基站才能定位</a:t>
            </a:r>
          </a:p>
          <a:p>
            <a:pPr lvl="1">
              <a:lnSpc>
                <a:spcPct val="150000"/>
              </a:lnSpc>
              <a:spcBef>
                <a:spcPts val="0"/>
              </a:spcBef>
            </a:pPr>
            <a:r>
              <a:rPr lang="zh-CN" altLang="en-US" sz="2400" dirty="0">
                <a:latin typeface="微软雅黑"/>
                <a:ea typeface="微软雅黑"/>
                <a:cs typeface="微软雅黑"/>
              </a:rPr>
              <a:t>稀疏地区可能只能收到两个基站的信号，不适用</a:t>
            </a:r>
          </a:p>
          <a:p>
            <a:pPr>
              <a:lnSpc>
                <a:spcPct val="150000"/>
              </a:lnSpc>
              <a:spcBef>
                <a:spcPts val="0"/>
              </a:spcBef>
              <a:buFont typeface="Arial" charset="0"/>
              <a:buChar char="•"/>
            </a:pPr>
            <a:r>
              <a:rPr lang="en-US" altLang="zh-CN" sz="2800" b="1" dirty="0" err="1">
                <a:solidFill>
                  <a:srgbClr val="FF0000"/>
                </a:solidFill>
                <a:latin typeface="微软雅黑"/>
                <a:ea typeface="微软雅黑"/>
                <a:cs typeface="微软雅黑"/>
              </a:rPr>
              <a:t>AoA</a:t>
            </a:r>
            <a:r>
              <a:rPr lang="zh-CN" altLang="en-US" sz="2800" b="1" dirty="0">
                <a:solidFill>
                  <a:srgbClr val="FF0000"/>
                </a:solidFill>
                <a:latin typeface="微软雅黑"/>
                <a:ea typeface="微软雅黑"/>
                <a:cs typeface="微软雅黑"/>
              </a:rPr>
              <a:t>定位</a:t>
            </a:r>
            <a:r>
              <a:rPr lang="zh-CN" altLang="en-US" sz="2800" b="1" dirty="0" smtClean="0">
                <a:solidFill>
                  <a:srgbClr val="FF0000"/>
                </a:solidFill>
                <a:latin typeface="微软雅黑"/>
                <a:ea typeface="微软雅黑"/>
                <a:cs typeface="微软雅黑"/>
              </a:rPr>
              <a:t>法</a:t>
            </a:r>
            <a:endParaRPr lang="en-US" altLang="zh-CN" sz="2800" b="1" dirty="0" smtClean="0">
              <a:solidFill>
                <a:srgbClr val="FF0000"/>
              </a:solidFill>
              <a:latin typeface="微软雅黑"/>
              <a:ea typeface="微软雅黑"/>
              <a:cs typeface="微软雅黑"/>
            </a:endParaRPr>
          </a:p>
          <a:p>
            <a:pPr lvl="1">
              <a:lnSpc>
                <a:spcPct val="150000"/>
              </a:lnSpc>
              <a:spcBef>
                <a:spcPts val="0"/>
              </a:spcBef>
              <a:buFont typeface="Arial" charset="0"/>
              <a:buChar char="•"/>
            </a:pPr>
            <a:r>
              <a:rPr lang="zh-CN" altLang="en-US" sz="2400" dirty="0" smtClean="0">
                <a:latin typeface="微软雅黑"/>
                <a:ea typeface="微软雅黑"/>
                <a:cs typeface="微软雅黑"/>
              </a:rPr>
              <a:t>测量无线信号传播方向</a:t>
            </a:r>
            <a:endParaRPr lang="en-US" altLang="zh-CN" sz="2400" dirty="0" smtClean="0">
              <a:latin typeface="微软雅黑"/>
              <a:ea typeface="微软雅黑"/>
              <a:cs typeface="微软雅黑"/>
            </a:endParaRPr>
          </a:p>
          <a:p>
            <a:pPr lvl="1">
              <a:lnSpc>
                <a:spcPct val="150000"/>
              </a:lnSpc>
              <a:spcBef>
                <a:spcPts val="0"/>
              </a:spcBef>
              <a:buFont typeface="Arial" charset="0"/>
              <a:buChar char="•"/>
            </a:pPr>
            <a:r>
              <a:rPr lang="zh-CN" altLang="en-US" sz="2400" dirty="0" smtClean="0">
                <a:latin typeface="微软雅黑"/>
                <a:ea typeface="微软雅黑"/>
                <a:cs typeface="微软雅黑"/>
              </a:rPr>
              <a:t>需要两个基站</a:t>
            </a:r>
            <a:endParaRPr lang="zh-CN" altLang="en-US" sz="2400" dirty="0">
              <a:latin typeface="微软雅黑"/>
              <a:ea typeface="微软雅黑"/>
              <a:cs typeface="微软雅黑"/>
            </a:endParaRP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a:xfrm>
            <a:off x="6553200" y="6537325"/>
            <a:ext cx="2133600" cy="320675"/>
          </a:xfrm>
        </p:spPr>
        <p:txBody>
          <a:bodyPr/>
          <a:lstStyle/>
          <a:p>
            <a:fld id="{0503CE10-F9D3-4072-A615-6A95AA0B7B65}" type="slidenum">
              <a:rPr lang="zh-CN" altLang="en-US" smtClean="0"/>
              <a:t>18</a:t>
            </a:fld>
            <a:endParaRPr lang="zh-CN" altLang="en-US" dirty="0"/>
          </a:p>
        </p:txBody>
      </p:sp>
      <p:sp>
        <p:nvSpPr>
          <p:cNvPr id="4" name="标题 3"/>
          <p:cNvSpPr>
            <a:spLocks noGrp="1"/>
          </p:cNvSpPr>
          <p:nvPr>
            <p:ph type="title"/>
          </p:nvPr>
        </p:nvSpPr>
        <p:spPr/>
        <p:txBody>
          <a:bodyPr/>
          <a:lstStyle/>
          <a:p>
            <a:r>
              <a:rPr kumimoji="1" lang="zh-CN" altLang="en-US" dirty="0" smtClean="0"/>
              <a:t>多基站定位法</a:t>
            </a:r>
            <a:endParaRPr kumimoji="1" lang="zh-CN" altLang="en-US" dirty="0"/>
          </a:p>
        </p:txBody>
      </p:sp>
    </p:spTree>
    <p:extLst>
      <p:ext uri="{BB962C8B-B14F-4D97-AF65-F5344CB8AC3E}">
        <p14:creationId xmlns:p14="http://schemas.microsoft.com/office/powerpoint/2010/main" val="10434059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488741"/>
            <a:ext cx="7886700" cy="4867610"/>
          </a:xfrm>
        </p:spPr>
        <p:txBody>
          <a:bodyPr>
            <a:noAutofit/>
          </a:bodyPr>
          <a:lstStyle/>
          <a:p>
            <a:pPr>
              <a:lnSpc>
                <a:spcPct val="150000"/>
              </a:lnSpc>
              <a:spcBef>
                <a:spcPts val="0"/>
              </a:spcBef>
              <a:buFont typeface="Arial" charset="0"/>
              <a:buChar char="•"/>
            </a:pPr>
            <a:r>
              <a:rPr lang="zh-CN" altLang="en-US" sz="2800" dirty="0">
                <a:latin typeface="微软雅黑"/>
                <a:ea typeface="微软雅黑"/>
                <a:cs typeface="微软雅黑"/>
              </a:rPr>
              <a:t>优点</a:t>
            </a:r>
          </a:p>
          <a:p>
            <a:pPr lvl="1">
              <a:lnSpc>
                <a:spcPct val="150000"/>
              </a:lnSpc>
              <a:spcBef>
                <a:spcPts val="0"/>
              </a:spcBef>
            </a:pPr>
            <a:r>
              <a:rPr lang="zh-CN" altLang="en-US" sz="2400" dirty="0">
                <a:latin typeface="微软雅黑"/>
                <a:ea typeface="微软雅黑"/>
                <a:cs typeface="微软雅黑"/>
              </a:rPr>
              <a:t>不需要</a:t>
            </a:r>
            <a:r>
              <a:rPr lang="en-US" altLang="zh-CN" sz="2400" dirty="0">
                <a:latin typeface="微软雅黑"/>
                <a:ea typeface="微软雅黑"/>
                <a:cs typeface="微软雅黑"/>
              </a:rPr>
              <a:t>GPS</a:t>
            </a:r>
            <a:r>
              <a:rPr lang="zh-CN" altLang="en-US" sz="2400" dirty="0">
                <a:latin typeface="微软雅黑"/>
                <a:ea typeface="微软雅黑"/>
                <a:cs typeface="微软雅黑"/>
              </a:rPr>
              <a:t>接收机，可通讯即可定位</a:t>
            </a:r>
          </a:p>
          <a:p>
            <a:pPr lvl="1">
              <a:lnSpc>
                <a:spcPct val="150000"/>
              </a:lnSpc>
              <a:spcBef>
                <a:spcPts val="0"/>
              </a:spcBef>
            </a:pPr>
            <a:r>
              <a:rPr lang="zh-CN" altLang="en-US" sz="2400" dirty="0">
                <a:latin typeface="微软雅黑"/>
                <a:ea typeface="微软雅黑"/>
                <a:cs typeface="微软雅黑"/>
              </a:rPr>
              <a:t>启动速度快</a:t>
            </a:r>
          </a:p>
          <a:p>
            <a:pPr lvl="1">
              <a:lnSpc>
                <a:spcPct val="150000"/>
              </a:lnSpc>
              <a:spcBef>
                <a:spcPts val="0"/>
              </a:spcBef>
            </a:pPr>
            <a:r>
              <a:rPr lang="zh-CN" altLang="en-US" sz="2400" dirty="0">
                <a:latin typeface="微软雅黑"/>
                <a:ea typeface="微软雅黑"/>
                <a:cs typeface="微软雅黑"/>
              </a:rPr>
              <a:t>信号穿透能力强，室内亦可接收</a:t>
            </a:r>
            <a:r>
              <a:rPr lang="zh-CN" altLang="en-US" sz="2400" dirty="0" smtClean="0">
                <a:latin typeface="微软雅黑"/>
                <a:ea typeface="微软雅黑"/>
                <a:cs typeface="微软雅黑"/>
              </a:rPr>
              <a:t>到</a:t>
            </a:r>
            <a:endParaRPr lang="en-US" altLang="zh-CN" sz="2400" dirty="0" smtClean="0">
              <a:latin typeface="微软雅黑"/>
              <a:ea typeface="微软雅黑"/>
              <a:cs typeface="微软雅黑"/>
            </a:endParaRPr>
          </a:p>
          <a:p>
            <a:pPr lvl="1">
              <a:lnSpc>
                <a:spcPct val="150000"/>
              </a:lnSpc>
              <a:spcBef>
                <a:spcPts val="0"/>
              </a:spcBef>
              <a:buFont typeface="Wingdings" charset="0"/>
              <a:buChar char="ü"/>
            </a:pPr>
            <a:endParaRPr lang="zh-CN" altLang="en-US" sz="2800" dirty="0">
              <a:latin typeface="微软雅黑"/>
              <a:ea typeface="微软雅黑"/>
              <a:cs typeface="微软雅黑"/>
            </a:endParaRPr>
          </a:p>
          <a:p>
            <a:pPr>
              <a:lnSpc>
                <a:spcPct val="150000"/>
              </a:lnSpc>
              <a:spcBef>
                <a:spcPts val="0"/>
              </a:spcBef>
              <a:buFont typeface="Arial" charset="0"/>
              <a:buChar char="•"/>
            </a:pPr>
            <a:r>
              <a:rPr lang="zh-CN" altLang="en-US" sz="2800" dirty="0">
                <a:latin typeface="微软雅黑"/>
                <a:ea typeface="微软雅黑"/>
                <a:cs typeface="微软雅黑"/>
              </a:rPr>
              <a:t>缺点</a:t>
            </a:r>
          </a:p>
          <a:p>
            <a:pPr lvl="1">
              <a:lnSpc>
                <a:spcPct val="150000"/>
              </a:lnSpc>
              <a:spcBef>
                <a:spcPts val="0"/>
              </a:spcBef>
            </a:pPr>
            <a:r>
              <a:rPr lang="zh-CN" altLang="en-US" sz="2400" dirty="0">
                <a:solidFill>
                  <a:srgbClr val="FF0000"/>
                </a:solidFill>
                <a:latin typeface="微软雅黑"/>
                <a:ea typeface="微软雅黑"/>
                <a:cs typeface="微软雅黑"/>
              </a:rPr>
              <a:t>定位精度相对较低</a:t>
            </a:r>
          </a:p>
          <a:p>
            <a:pPr lvl="1">
              <a:lnSpc>
                <a:spcPct val="150000"/>
              </a:lnSpc>
              <a:spcBef>
                <a:spcPts val="0"/>
              </a:spcBef>
            </a:pPr>
            <a:r>
              <a:rPr lang="zh-CN" altLang="en-US" sz="2400" dirty="0">
                <a:latin typeface="微软雅黑"/>
                <a:ea typeface="微软雅黑"/>
                <a:cs typeface="微软雅黑"/>
              </a:rPr>
              <a:t>基站需要有专门硬件，造价昂贵</a:t>
            </a: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19</a:t>
            </a:fld>
            <a:endParaRPr lang="zh-CN" altLang="en-US" dirty="0"/>
          </a:p>
        </p:txBody>
      </p:sp>
      <p:sp>
        <p:nvSpPr>
          <p:cNvPr id="4" name="标题 3"/>
          <p:cNvSpPr>
            <a:spLocks noGrp="1"/>
          </p:cNvSpPr>
          <p:nvPr>
            <p:ph type="title"/>
          </p:nvPr>
        </p:nvSpPr>
        <p:spPr/>
        <p:txBody>
          <a:bodyPr/>
          <a:lstStyle/>
          <a:p>
            <a:r>
              <a:rPr kumimoji="1" lang="zh-CN" altLang="en-US" dirty="0" smtClean="0"/>
              <a:t>蜂窝基站定位：主要优缺点</a:t>
            </a:r>
            <a:endParaRPr kumimoji="1" lang="zh-CN" altLang="en-US" dirty="0"/>
          </a:p>
        </p:txBody>
      </p:sp>
    </p:spTree>
    <p:extLst>
      <p:ext uri="{BB962C8B-B14F-4D97-AF65-F5344CB8AC3E}">
        <p14:creationId xmlns:p14="http://schemas.microsoft.com/office/powerpoint/2010/main" val="2357079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spcBef>
                <a:spcPts val="0"/>
              </a:spcBef>
            </a:pPr>
            <a:r>
              <a:rPr lang="zh-CN" altLang="en-US" sz="2800" dirty="0" smtClean="0">
                <a:latin typeface="微软雅黑"/>
                <a:ea typeface="微软雅黑"/>
                <a:cs typeface="微软雅黑"/>
              </a:rPr>
              <a:t>第</a:t>
            </a:r>
            <a:r>
              <a:rPr lang="en-US" altLang="zh-CN" sz="2800" dirty="0" smtClean="0">
                <a:latin typeface="微软雅黑"/>
                <a:ea typeface="微软雅黑"/>
                <a:cs typeface="微软雅黑"/>
              </a:rPr>
              <a:t>3</a:t>
            </a:r>
            <a:r>
              <a:rPr lang="zh-CN" altLang="en-US" sz="2800" dirty="0" smtClean="0">
                <a:latin typeface="微软雅黑"/>
                <a:ea typeface="微软雅黑"/>
                <a:cs typeface="微软雅黑"/>
              </a:rPr>
              <a:t>章介绍了传感器的</a:t>
            </a:r>
            <a:r>
              <a:rPr lang="zh-CN" altLang="en-US" sz="2800" b="1" dirty="0">
                <a:solidFill>
                  <a:srgbClr val="FF0000"/>
                </a:solidFill>
                <a:latin typeface="微软雅黑"/>
                <a:ea typeface="微软雅黑"/>
                <a:cs typeface="微软雅黑"/>
              </a:rPr>
              <a:t>基本概念</a:t>
            </a:r>
            <a:r>
              <a:rPr lang="zh-CN" altLang="en-US" sz="2800" dirty="0">
                <a:latin typeface="微软雅黑"/>
                <a:ea typeface="微软雅黑"/>
                <a:cs typeface="微软雅黑"/>
              </a:rPr>
              <a:t>和典型应用，并讨论了传感器的</a:t>
            </a:r>
            <a:r>
              <a:rPr lang="zh-CN" altLang="en-US" sz="2800" b="1" dirty="0">
                <a:solidFill>
                  <a:srgbClr val="FF0000"/>
                </a:solidFill>
                <a:latin typeface="微软雅黑"/>
                <a:ea typeface="微软雅黑"/>
                <a:cs typeface="微软雅黑"/>
              </a:rPr>
              <a:t>设计需求</a:t>
            </a:r>
            <a:r>
              <a:rPr lang="zh-CN" altLang="en-US" sz="2800" dirty="0">
                <a:latin typeface="微软雅黑"/>
                <a:ea typeface="微软雅黑"/>
                <a:cs typeface="微软雅黑"/>
              </a:rPr>
              <a:t>和软硬件平台，以</a:t>
            </a:r>
            <a:r>
              <a:rPr lang="en-US" altLang="zh-CN" sz="2800" dirty="0" err="1">
                <a:latin typeface="微软雅黑"/>
                <a:ea typeface="微软雅黑"/>
                <a:cs typeface="微软雅黑"/>
              </a:rPr>
              <a:t>TinyOS</a:t>
            </a:r>
            <a:r>
              <a:rPr lang="zh-CN" altLang="en-US" sz="2800" dirty="0">
                <a:latin typeface="微软雅黑"/>
                <a:ea typeface="微软雅黑"/>
                <a:cs typeface="微软雅黑"/>
              </a:rPr>
              <a:t>为例简单介绍了节点</a:t>
            </a:r>
            <a:r>
              <a:rPr lang="zh-CN" altLang="en-US" sz="2800" dirty="0" smtClean="0">
                <a:latin typeface="微软雅黑"/>
                <a:ea typeface="微软雅黑"/>
                <a:cs typeface="微软雅黑"/>
              </a:rPr>
              <a:t>操作系统，以</a:t>
            </a:r>
            <a:r>
              <a:rPr lang="en-US" altLang="zh-CN" sz="2800" b="1" dirty="0" smtClean="0">
                <a:solidFill>
                  <a:srgbClr val="FF0000"/>
                </a:solidFill>
                <a:latin typeface="微软雅黑"/>
                <a:ea typeface="微软雅黑"/>
                <a:cs typeface="微软雅黑"/>
              </a:rPr>
              <a:t>CTP</a:t>
            </a:r>
            <a:r>
              <a:rPr lang="zh-CN" altLang="en-US" sz="2800" dirty="0" smtClean="0">
                <a:latin typeface="微软雅黑"/>
                <a:ea typeface="微软雅黑"/>
                <a:cs typeface="微软雅黑"/>
              </a:rPr>
              <a:t>为例介绍了传感网组网技术。</a:t>
            </a:r>
            <a:endParaRPr lang="en-US" altLang="zh-CN" sz="2800" dirty="0">
              <a:latin typeface="微软雅黑"/>
              <a:ea typeface="微软雅黑"/>
              <a:cs typeface="微软雅黑"/>
            </a:endParaRPr>
          </a:p>
        </p:txBody>
      </p:sp>
      <p:sp>
        <p:nvSpPr>
          <p:cNvPr id="3" name="灯片编号占位符 2"/>
          <p:cNvSpPr>
            <a:spLocks noGrp="1"/>
          </p:cNvSpPr>
          <p:nvPr>
            <p:ph type="sldNum" sz="quarter" idx="12"/>
          </p:nvPr>
        </p:nvSpPr>
        <p:spPr>
          <a:xfrm>
            <a:off x="6457950" y="6356351"/>
            <a:ext cx="2057400" cy="365125"/>
          </a:xfrm>
        </p:spPr>
        <p:txBody>
          <a:bodyPr/>
          <a:lstStyle/>
          <a:p>
            <a:fld id="{0503CE10-F9D3-4072-A615-6A95AA0B7B65}" type="slidenum">
              <a:rPr lang="zh-CN" altLang="en-US" smtClean="0"/>
              <a:t>2</a:t>
            </a:fld>
            <a:endParaRPr lang="zh-CN" altLang="en-US"/>
          </a:p>
        </p:txBody>
      </p:sp>
      <p:sp>
        <p:nvSpPr>
          <p:cNvPr id="4" name="标题 3"/>
          <p:cNvSpPr>
            <a:spLocks noGrp="1"/>
          </p:cNvSpPr>
          <p:nvPr>
            <p:ph type="title"/>
          </p:nvPr>
        </p:nvSpPr>
        <p:spPr/>
        <p:txBody>
          <a:bodyPr/>
          <a:lstStyle/>
          <a:p>
            <a:r>
              <a:rPr lang="zh-CN" altLang="en-US" dirty="0" smtClean="0"/>
              <a:t>内容回顾</a:t>
            </a:r>
            <a:endParaRPr lang="zh-CN" altLang="en-US" dirty="0"/>
          </a:p>
        </p:txBody>
      </p:sp>
    </p:spTree>
    <p:extLst>
      <p:ext uri="{BB962C8B-B14F-4D97-AF65-F5344CB8AC3E}">
        <p14:creationId xmlns:p14="http://schemas.microsoft.com/office/powerpoint/2010/main" val="3118987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49" y="1300479"/>
            <a:ext cx="7886700" cy="4351338"/>
          </a:xfrm>
        </p:spPr>
        <p:txBody>
          <a:bodyPr>
            <a:normAutofit/>
          </a:bodyPr>
          <a:lstStyle/>
          <a:p>
            <a:pPr>
              <a:lnSpc>
                <a:spcPct val="150000"/>
              </a:lnSpc>
              <a:spcBef>
                <a:spcPts val="0"/>
              </a:spcBef>
            </a:pPr>
            <a:r>
              <a:rPr lang="zh-CN" altLang="en-US" sz="2800" dirty="0">
                <a:latin typeface="微软雅黑"/>
                <a:ea typeface="微软雅黑"/>
                <a:cs typeface="微软雅黑"/>
              </a:rPr>
              <a:t>美国</a:t>
            </a:r>
            <a:r>
              <a:rPr lang="en-US" altLang="zh-CN" sz="2800" dirty="0">
                <a:latin typeface="微软雅黑"/>
                <a:ea typeface="微软雅黑"/>
                <a:cs typeface="微软雅黑"/>
              </a:rPr>
              <a:t>E-911</a:t>
            </a:r>
            <a:r>
              <a:rPr lang="zh-CN" altLang="en-US" sz="2800" dirty="0" smtClean="0">
                <a:latin typeface="微软雅黑"/>
                <a:ea typeface="微软雅黑"/>
                <a:cs typeface="微软雅黑"/>
              </a:rPr>
              <a:t>系统</a:t>
            </a:r>
            <a:endParaRPr lang="en-US" altLang="zh-CN" sz="2800" dirty="0" smtClean="0">
              <a:latin typeface="微软雅黑"/>
              <a:ea typeface="微软雅黑"/>
              <a:cs typeface="微软雅黑"/>
            </a:endParaRPr>
          </a:p>
          <a:p>
            <a:pPr lvl="1">
              <a:lnSpc>
                <a:spcPct val="150000"/>
              </a:lnSpc>
              <a:spcBef>
                <a:spcPts val="0"/>
              </a:spcBef>
              <a:buFont typeface="Arial" charset="0"/>
              <a:buChar char="•"/>
            </a:pPr>
            <a:r>
              <a:rPr lang="zh-CN" altLang="en-US" sz="2400" dirty="0" smtClean="0">
                <a:latin typeface="微软雅黑"/>
                <a:ea typeface="微软雅黑"/>
                <a:cs typeface="微软雅黑"/>
              </a:rPr>
              <a:t>拨打</a:t>
            </a:r>
            <a:r>
              <a:rPr lang="zh-CN" altLang="en-US" sz="2400" dirty="0">
                <a:latin typeface="微软雅黑"/>
                <a:ea typeface="微软雅黑"/>
                <a:cs typeface="微软雅黑"/>
              </a:rPr>
              <a:t>报警电话时，根据基站定位出手机位置，自动接</a:t>
            </a:r>
            <a:r>
              <a:rPr lang="zh-CN" altLang="en-US" sz="2400" dirty="0" smtClean="0">
                <a:latin typeface="微软雅黑"/>
                <a:ea typeface="微软雅黑"/>
                <a:cs typeface="微软雅黑"/>
              </a:rPr>
              <a:t>到最近警局</a:t>
            </a:r>
            <a:endParaRPr lang="en-US" altLang="zh-CN" sz="2400" dirty="0" smtClean="0">
              <a:latin typeface="微软雅黑"/>
              <a:ea typeface="微软雅黑"/>
              <a:cs typeface="微软雅黑"/>
            </a:endParaRPr>
          </a:p>
          <a:p>
            <a:pPr lvl="1">
              <a:lnSpc>
                <a:spcPct val="150000"/>
              </a:lnSpc>
              <a:spcBef>
                <a:spcPts val="0"/>
              </a:spcBef>
              <a:buFont typeface="Arial" charset="0"/>
              <a:buChar char="•"/>
            </a:pPr>
            <a:r>
              <a:rPr lang="zh-CN" altLang="en-US" sz="2400" dirty="0" smtClean="0">
                <a:latin typeface="微软雅黑"/>
                <a:ea typeface="微软雅黑"/>
                <a:cs typeface="微软雅黑"/>
              </a:rPr>
              <a:t>综合</a:t>
            </a:r>
            <a:r>
              <a:rPr lang="zh-CN" altLang="en-US" sz="2400" dirty="0">
                <a:latin typeface="微软雅黑"/>
                <a:ea typeface="微软雅黑"/>
                <a:cs typeface="微软雅黑"/>
              </a:rPr>
              <a:t>了各种</a:t>
            </a:r>
            <a:r>
              <a:rPr lang="zh-CN" altLang="en-US" sz="2400" dirty="0" smtClean="0">
                <a:latin typeface="微软雅黑"/>
                <a:ea typeface="微软雅黑"/>
                <a:cs typeface="微软雅黑"/>
              </a:rPr>
              <a:t>定位</a:t>
            </a:r>
            <a:r>
              <a:rPr lang="zh-CN" altLang="en-US" sz="2400" dirty="0">
                <a:latin typeface="微软雅黑"/>
                <a:ea typeface="微软雅黑"/>
                <a:cs typeface="微软雅黑"/>
              </a:rPr>
              <a:t>技术</a:t>
            </a:r>
            <a:r>
              <a:rPr lang="zh-CN" altLang="en-US" sz="2400" dirty="0" smtClean="0">
                <a:latin typeface="微软雅黑"/>
                <a:ea typeface="微软雅黑"/>
                <a:cs typeface="微软雅黑"/>
              </a:rPr>
              <a:t>，</a:t>
            </a:r>
            <a:r>
              <a:rPr lang="zh-CN" altLang="en-US" sz="2400" dirty="0">
                <a:latin typeface="微软雅黑"/>
                <a:ea typeface="微软雅黑"/>
                <a:cs typeface="微软雅黑"/>
              </a:rPr>
              <a:t>包括</a:t>
            </a:r>
            <a:r>
              <a:rPr lang="en-US" altLang="zh-CN" sz="2400" dirty="0" err="1">
                <a:latin typeface="微软雅黑"/>
                <a:ea typeface="微软雅黑"/>
                <a:cs typeface="微软雅黑"/>
              </a:rPr>
              <a:t>ToA</a:t>
            </a:r>
            <a:r>
              <a:rPr lang="zh-CN" altLang="en-US" sz="2400" dirty="0">
                <a:latin typeface="微软雅黑"/>
                <a:ea typeface="微软雅黑"/>
                <a:cs typeface="微软雅黑"/>
              </a:rPr>
              <a:t>，</a:t>
            </a:r>
            <a:r>
              <a:rPr lang="en-US" altLang="zh-CN" sz="2400" dirty="0" err="1">
                <a:latin typeface="微软雅黑"/>
                <a:ea typeface="微软雅黑"/>
                <a:cs typeface="微软雅黑"/>
              </a:rPr>
              <a:t>TDoA</a:t>
            </a:r>
            <a:r>
              <a:rPr lang="zh-CN" altLang="en-US" sz="2400" dirty="0">
                <a:latin typeface="微软雅黑"/>
                <a:ea typeface="微软雅黑"/>
                <a:cs typeface="微软雅黑"/>
              </a:rPr>
              <a:t>，</a:t>
            </a:r>
            <a:r>
              <a:rPr lang="en-US" altLang="zh-CN" sz="2400" dirty="0" err="1">
                <a:latin typeface="微软雅黑"/>
                <a:ea typeface="微软雅黑"/>
                <a:cs typeface="微软雅黑"/>
              </a:rPr>
              <a:t>AoA</a:t>
            </a:r>
            <a:r>
              <a:rPr lang="zh-CN" altLang="en-US" sz="2400" dirty="0">
                <a:latin typeface="微软雅黑"/>
                <a:ea typeface="微软雅黑"/>
                <a:cs typeface="微软雅黑"/>
              </a:rPr>
              <a:t>，</a:t>
            </a:r>
            <a:r>
              <a:rPr lang="en-US" altLang="zh-CN" sz="2400" dirty="0">
                <a:latin typeface="微软雅黑"/>
                <a:ea typeface="微软雅黑"/>
                <a:cs typeface="微软雅黑"/>
              </a:rPr>
              <a:t>RSS</a:t>
            </a:r>
            <a:r>
              <a:rPr lang="zh-CN" altLang="en-US" sz="2400" dirty="0">
                <a:latin typeface="微软雅黑"/>
                <a:ea typeface="微软雅黑"/>
                <a:cs typeface="微软雅黑"/>
              </a:rPr>
              <a:t>，</a:t>
            </a:r>
            <a:r>
              <a:rPr lang="en-US" altLang="zh-CN" sz="2400" dirty="0">
                <a:latin typeface="微软雅黑"/>
                <a:ea typeface="微软雅黑"/>
                <a:cs typeface="微软雅黑"/>
              </a:rPr>
              <a:t>A-</a:t>
            </a:r>
            <a:r>
              <a:rPr lang="en-US" altLang="zh-CN" sz="2400" dirty="0" smtClean="0">
                <a:latin typeface="微软雅黑"/>
                <a:ea typeface="微软雅黑"/>
                <a:cs typeface="微软雅黑"/>
              </a:rPr>
              <a:t>GPS</a:t>
            </a:r>
          </a:p>
          <a:p>
            <a:pPr lvl="1">
              <a:lnSpc>
                <a:spcPct val="150000"/>
              </a:lnSpc>
              <a:spcBef>
                <a:spcPts val="0"/>
              </a:spcBef>
              <a:buFont typeface="Arial" charset="0"/>
              <a:buChar char="•"/>
            </a:pPr>
            <a:r>
              <a:rPr lang="zh-CN" altLang="en-US" sz="2400" dirty="0" smtClean="0">
                <a:latin typeface="微软雅黑"/>
                <a:ea typeface="微软雅黑"/>
                <a:cs typeface="微软雅黑"/>
              </a:rPr>
              <a:t>使用</a:t>
            </a:r>
            <a:r>
              <a:rPr lang="zh-CN" altLang="en-US" sz="2400" dirty="0">
                <a:latin typeface="微软雅黑"/>
                <a:ea typeface="微软雅黑"/>
                <a:cs typeface="微软雅黑"/>
              </a:rPr>
              <a:t>时尝试各种定位方法，择优而用</a:t>
            </a: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20</a:t>
            </a:fld>
            <a:endParaRPr lang="zh-CN" altLang="en-US" dirty="0"/>
          </a:p>
        </p:txBody>
      </p:sp>
      <p:sp>
        <p:nvSpPr>
          <p:cNvPr id="4" name="标题 3"/>
          <p:cNvSpPr>
            <a:spLocks noGrp="1"/>
          </p:cNvSpPr>
          <p:nvPr>
            <p:ph type="title"/>
          </p:nvPr>
        </p:nvSpPr>
        <p:spPr/>
        <p:txBody>
          <a:bodyPr/>
          <a:lstStyle/>
          <a:p>
            <a:r>
              <a:rPr kumimoji="1" lang="zh-CN" altLang="en-US" dirty="0" smtClean="0"/>
              <a:t>典型应用：紧急电话定位</a:t>
            </a:r>
            <a:endParaRPr kumimoji="1" lang="zh-CN" altLang="en-US" dirty="0"/>
          </a:p>
        </p:txBody>
      </p:sp>
      <p:pic>
        <p:nvPicPr>
          <p:cNvPr id="5" name="图片 4"/>
          <p:cNvPicPr>
            <a:picLocks noChangeAspect="1"/>
          </p:cNvPicPr>
          <p:nvPr/>
        </p:nvPicPr>
        <p:blipFill>
          <a:blip r:embed="rId2"/>
          <a:stretch>
            <a:fillRect/>
          </a:stretch>
        </p:blipFill>
        <p:spPr>
          <a:xfrm>
            <a:off x="2591716" y="4877138"/>
            <a:ext cx="3960565" cy="1770358"/>
          </a:xfrm>
          <a:prstGeom prst="rect">
            <a:avLst/>
          </a:prstGeom>
        </p:spPr>
      </p:pic>
    </p:spTree>
    <p:extLst>
      <p:ext uri="{BB962C8B-B14F-4D97-AF65-F5344CB8AC3E}">
        <p14:creationId xmlns:p14="http://schemas.microsoft.com/office/powerpoint/2010/main" val="37211032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21</a:t>
            </a:fld>
            <a:endParaRPr lang="zh-CN" altLang="en-US" dirty="0"/>
          </a:p>
        </p:txBody>
      </p:sp>
      <p:sp>
        <p:nvSpPr>
          <p:cNvPr id="5" name="内容占位符 1"/>
          <p:cNvSpPr>
            <a:spLocks noGrp="1"/>
          </p:cNvSpPr>
          <p:nvPr>
            <p:ph idx="1"/>
          </p:nvPr>
        </p:nvSpPr>
        <p:spPr>
          <a:xfrm>
            <a:off x="628650" y="1825625"/>
            <a:ext cx="7886700" cy="4351338"/>
          </a:xfrm>
        </p:spPr>
        <p:txBody>
          <a:bodyPr>
            <a:normAutofit/>
          </a:bodyPr>
          <a:lstStyle/>
          <a:p>
            <a:pPr>
              <a:lnSpc>
                <a:spcPct val="100000"/>
              </a:lnSpc>
              <a:buFont typeface="Wingdings" panose="05000000000000000000" pitchFamily="2" charset="2"/>
              <a:buChar char="n"/>
            </a:pPr>
            <a:r>
              <a:rPr lang="zh-CN" altLang="en-US" sz="2800" dirty="0" smtClean="0">
                <a:latin typeface="微软雅黑"/>
                <a:ea typeface="微软雅黑"/>
                <a:cs typeface="微软雅黑"/>
              </a:rPr>
              <a:t> 卫星定位</a:t>
            </a:r>
            <a:r>
              <a:rPr lang="zh-CN" altLang="en-US" sz="2800" dirty="0">
                <a:latin typeface="微软雅黑"/>
                <a:ea typeface="微软雅黑"/>
                <a:cs typeface="微软雅黑"/>
              </a:rPr>
              <a:t>：</a:t>
            </a:r>
            <a:r>
              <a:rPr lang="en-US" altLang="zh-CN" sz="2800" dirty="0" smtClean="0">
                <a:latin typeface="微软雅黑"/>
                <a:ea typeface="微软雅黑"/>
                <a:cs typeface="微软雅黑"/>
              </a:rPr>
              <a:t>GPS</a:t>
            </a: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latin typeface="微软雅黑"/>
                <a:ea typeface="微软雅黑"/>
                <a:cs typeface="微软雅黑"/>
              </a:rPr>
              <a:t> 蜂窝</a:t>
            </a:r>
            <a:r>
              <a:rPr lang="zh-CN" altLang="en-US" sz="2800" dirty="0">
                <a:latin typeface="微软雅黑"/>
                <a:ea typeface="微软雅黑"/>
                <a:cs typeface="微软雅黑"/>
              </a:rPr>
              <a:t>基站</a:t>
            </a:r>
            <a:r>
              <a:rPr lang="zh-CN" altLang="en-US" sz="2800" dirty="0" smtClean="0">
                <a:latin typeface="微软雅黑"/>
                <a:ea typeface="微软雅黑"/>
                <a:cs typeface="微软雅黑"/>
              </a:rPr>
              <a:t>定位</a:t>
            </a:r>
            <a:endParaRPr lang="en-US" altLang="zh-CN" sz="2800" dirty="0" smtClean="0">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solidFill>
                  <a:srgbClr val="C00000"/>
                </a:solidFill>
                <a:latin typeface="微软雅黑"/>
                <a:ea typeface="微软雅黑"/>
                <a:cs typeface="微软雅黑"/>
              </a:rPr>
              <a:t> </a:t>
            </a:r>
            <a:r>
              <a:rPr lang="zh-CN" altLang="en-US" sz="2800" b="1" dirty="0" smtClean="0">
                <a:solidFill>
                  <a:srgbClr val="FF0000"/>
                </a:solidFill>
                <a:latin typeface="微软雅黑"/>
                <a:ea typeface="微软雅黑"/>
                <a:cs typeface="微软雅黑"/>
              </a:rPr>
              <a:t>室内</a:t>
            </a:r>
            <a:r>
              <a:rPr lang="zh-CN" altLang="en-US" sz="2800" b="1" dirty="0">
                <a:solidFill>
                  <a:srgbClr val="FF0000"/>
                </a:solidFill>
                <a:latin typeface="微软雅黑"/>
                <a:ea typeface="微软雅黑"/>
                <a:cs typeface="微软雅黑"/>
              </a:rPr>
              <a:t>精确</a:t>
            </a:r>
            <a:r>
              <a:rPr lang="zh-CN" altLang="en-US" sz="2800" b="1" dirty="0" smtClean="0">
                <a:solidFill>
                  <a:srgbClr val="FF0000"/>
                </a:solidFill>
                <a:latin typeface="微软雅黑"/>
                <a:ea typeface="微软雅黑"/>
                <a:cs typeface="微软雅黑"/>
              </a:rPr>
              <a:t>定位</a:t>
            </a:r>
            <a:endParaRPr lang="en-US" altLang="zh-CN" sz="2800" b="1" dirty="0" smtClean="0">
              <a:solidFill>
                <a:srgbClr val="FF0000"/>
              </a:solidFill>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en-US" altLang="zh-CN" sz="2800" dirty="0" smtClean="0">
                <a:latin typeface="微软雅黑"/>
                <a:ea typeface="微软雅黑"/>
                <a:cs typeface="微软雅黑"/>
              </a:rPr>
              <a:t> </a:t>
            </a:r>
            <a:r>
              <a:rPr lang="en-US" altLang="zh-CN" sz="2800" dirty="0" err="1" smtClean="0">
                <a:latin typeface="微软雅黑"/>
                <a:ea typeface="微软雅黑"/>
                <a:cs typeface="微软雅黑"/>
              </a:rPr>
              <a:t>WiFi</a:t>
            </a:r>
            <a:r>
              <a:rPr lang="zh-CN" altLang="en-US" sz="2800" dirty="0">
                <a:latin typeface="微软雅黑"/>
                <a:ea typeface="微软雅黑"/>
                <a:cs typeface="微软雅黑"/>
              </a:rPr>
              <a:t>基站定位</a:t>
            </a:r>
          </a:p>
          <a:p>
            <a:pPr>
              <a:lnSpc>
                <a:spcPct val="100000"/>
              </a:lnSpc>
              <a:buFont typeface="Wingdings" panose="05000000000000000000" pitchFamily="2" charset="2"/>
              <a:buChar char="n"/>
            </a:pPr>
            <a:endParaRPr kumimoji="1" lang="zh-CN" altLang="en-US" sz="2800" dirty="0">
              <a:latin typeface="微软雅黑"/>
              <a:ea typeface="微软雅黑"/>
              <a:cs typeface="微软雅黑"/>
            </a:endParaRPr>
          </a:p>
        </p:txBody>
      </p:sp>
      <p:sp>
        <p:nvSpPr>
          <p:cNvPr id="6" name="标题 3"/>
          <p:cNvSpPr>
            <a:spLocks noGrp="1"/>
          </p:cNvSpPr>
          <p:nvPr>
            <p:ph type="title"/>
          </p:nvPr>
        </p:nvSpPr>
        <p:spPr>
          <a:xfrm>
            <a:off x="644524" y="304800"/>
            <a:ext cx="5813426" cy="995679"/>
          </a:xfrm>
        </p:spPr>
        <p:txBody>
          <a:bodyPr/>
          <a:lstStyle/>
          <a:p>
            <a:r>
              <a:rPr kumimoji="1" lang="zh-CN" altLang="en-US" dirty="0" smtClean="0"/>
              <a:t>现存主流定位系统</a:t>
            </a:r>
            <a:endParaRPr kumimoji="1" lang="zh-CN" altLang="en-US" dirty="0"/>
          </a:p>
        </p:txBody>
      </p:sp>
    </p:spTree>
    <p:extLst>
      <p:ext uri="{BB962C8B-B14F-4D97-AF65-F5344CB8AC3E}">
        <p14:creationId xmlns:p14="http://schemas.microsoft.com/office/powerpoint/2010/main" val="38404478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5">
                                            <p:txEl>
                                              <p:pRg st="4" end="4"/>
                                            </p:txEl>
                                          </p:spTgt>
                                        </p:tgtEl>
                                      </p:cBhvr>
                                    </p:animEffect>
                                    <p:animScale>
                                      <p:cBhvr>
                                        <p:cTn id="7" dur="250" autoRev="1" fill="hold"/>
                                        <p:tgtEl>
                                          <p:spTgt spid="5">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4524" y="1462554"/>
            <a:ext cx="7886700" cy="5258922"/>
          </a:xfrm>
        </p:spPr>
        <p:txBody>
          <a:bodyPr>
            <a:noAutofit/>
          </a:bodyPr>
          <a:lstStyle/>
          <a:p>
            <a:pPr marL="0" indent="0">
              <a:lnSpc>
                <a:spcPct val="150000"/>
              </a:lnSpc>
              <a:spcBef>
                <a:spcPts val="0"/>
              </a:spcBef>
              <a:buNone/>
            </a:pPr>
            <a:r>
              <a:rPr lang="zh-CN" altLang="en-US" sz="2800" b="1" dirty="0">
                <a:solidFill>
                  <a:srgbClr val="FF0000"/>
                </a:solidFill>
                <a:latin typeface="微软雅黑"/>
                <a:ea typeface="微软雅黑"/>
                <a:cs typeface="微软雅黑"/>
              </a:rPr>
              <a:t>室内环境的复杂性</a:t>
            </a:r>
          </a:p>
          <a:p>
            <a:pPr>
              <a:lnSpc>
                <a:spcPct val="150000"/>
              </a:lnSpc>
              <a:spcBef>
                <a:spcPts val="0"/>
              </a:spcBef>
              <a:buFont typeface="Arial" charset="0"/>
              <a:buChar char="•"/>
            </a:pPr>
            <a:r>
              <a:rPr lang="zh-CN" altLang="en-US" sz="2800" b="1" dirty="0">
                <a:solidFill>
                  <a:schemeClr val="tx2"/>
                </a:solidFill>
                <a:latin typeface="微软雅黑"/>
                <a:ea typeface="微软雅黑"/>
                <a:cs typeface="微软雅黑"/>
              </a:rPr>
              <a:t>多径效应</a:t>
            </a:r>
          </a:p>
          <a:p>
            <a:pPr lvl="1">
              <a:lnSpc>
                <a:spcPct val="150000"/>
              </a:lnSpc>
              <a:spcBef>
                <a:spcPts val="0"/>
              </a:spcBef>
            </a:pPr>
            <a:r>
              <a:rPr lang="zh-CN" altLang="en-US" dirty="0">
                <a:latin typeface="微软雅黑"/>
                <a:ea typeface="微软雅黑"/>
                <a:cs typeface="微软雅黑"/>
              </a:rPr>
              <a:t>原因：障碍物反射电磁波，反射波和原始波在接收端混叠</a:t>
            </a:r>
          </a:p>
          <a:p>
            <a:pPr lvl="1">
              <a:lnSpc>
                <a:spcPct val="150000"/>
              </a:lnSpc>
              <a:spcBef>
                <a:spcPts val="0"/>
              </a:spcBef>
            </a:pPr>
            <a:r>
              <a:rPr lang="zh-CN" altLang="en-US" dirty="0">
                <a:latin typeface="微软雅黑"/>
                <a:ea typeface="微软雅黑"/>
                <a:cs typeface="微软雅黑"/>
              </a:rPr>
              <a:t>室内障碍物众多，</a:t>
            </a:r>
            <a:r>
              <a:rPr lang="zh-CN" altLang="en-US" dirty="0" smtClean="0">
                <a:latin typeface="微软雅黑"/>
                <a:ea typeface="微软雅黑"/>
                <a:cs typeface="微软雅黑"/>
              </a:rPr>
              <a:t>多径效应明显</a:t>
            </a:r>
            <a:endParaRPr lang="en-US" altLang="zh-CN" dirty="0" smtClean="0">
              <a:latin typeface="微软雅黑"/>
              <a:ea typeface="微软雅黑"/>
              <a:cs typeface="微软雅黑"/>
            </a:endParaRPr>
          </a:p>
          <a:p>
            <a:pPr lvl="1">
              <a:lnSpc>
                <a:spcPct val="150000"/>
              </a:lnSpc>
              <a:spcBef>
                <a:spcPts val="0"/>
              </a:spcBef>
              <a:buFont typeface="Wingdings" charset="0"/>
              <a:buChar char="ü"/>
            </a:pPr>
            <a:endParaRPr lang="zh-CN" altLang="en-US" sz="2400" dirty="0">
              <a:latin typeface="微软雅黑"/>
              <a:ea typeface="微软雅黑"/>
              <a:cs typeface="微软雅黑"/>
            </a:endParaRPr>
          </a:p>
          <a:p>
            <a:pPr>
              <a:lnSpc>
                <a:spcPct val="150000"/>
              </a:lnSpc>
              <a:spcBef>
                <a:spcPts val="0"/>
              </a:spcBef>
              <a:buFont typeface="Arial" charset="0"/>
              <a:buChar char="•"/>
            </a:pPr>
            <a:r>
              <a:rPr lang="zh-CN" altLang="en-US" sz="2800" dirty="0">
                <a:latin typeface="微软雅黑"/>
                <a:ea typeface="微软雅黑"/>
                <a:cs typeface="微软雅黑"/>
              </a:rPr>
              <a:t>对电磁波的阻碍作用</a:t>
            </a:r>
          </a:p>
          <a:p>
            <a:pPr lvl="1">
              <a:lnSpc>
                <a:spcPct val="150000"/>
              </a:lnSpc>
              <a:spcBef>
                <a:spcPts val="0"/>
              </a:spcBef>
            </a:pPr>
            <a:r>
              <a:rPr lang="zh-CN" altLang="en-US" dirty="0">
                <a:solidFill>
                  <a:srgbClr val="FF0000"/>
                </a:solidFill>
                <a:latin typeface="微软雅黑"/>
                <a:ea typeface="微软雅黑"/>
                <a:cs typeface="微软雅黑"/>
              </a:rPr>
              <a:t>长波信号</a:t>
            </a:r>
            <a:r>
              <a:rPr lang="zh-CN" altLang="en-US" dirty="0" smtClean="0">
                <a:latin typeface="微软雅黑"/>
                <a:ea typeface="微软雅黑"/>
                <a:cs typeface="微软雅黑"/>
              </a:rPr>
              <a:t>（如 </a:t>
            </a:r>
            <a:r>
              <a:rPr lang="en-US" altLang="zh-CN" dirty="0" smtClean="0">
                <a:latin typeface="微软雅黑"/>
                <a:ea typeface="微软雅黑"/>
                <a:cs typeface="微软雅黑"/>
              </a:rPr>
              <a:t>GPS</a:t>
            </a:r>
            <a:r>
              <a:rPr lang="zh-CN" altLang="en-US" dirty="0">
                <a:latin typeface="微软雅黑"/>
                <a:ea typeface="微软雅黑"/>
                <a:cs typeface="微软雅黑"/>
              </a:rPr>
              <a:t>）传播能力强，穿透能力弱</a:t>
            </a:r>
          </a:p>
          <a:p>
            <a:pPr lvl="1">
              <a:lnSpc>
                <a:spcPct val="150000"/>
              </a:lnSpc>
              <a:spcBef>
                <a:spcPts val="0"/>
              </a:spcBef>
            </a:pPr>
            <a:r>
              <a:rPr lang="zh-CN" altLang="en-US" dirty="0">
                <a:latin typeface="微软雅黑"/>
                <a:ea typeface="微软雅黑"/>
                <a:cs typeface="微软雅黑"/>
              </a:rPr>
              <a:t>室内应选用</a:t>
            </a:r>
            <a:r>
              <a:rPr lang="zh-CN" altLang="en-US" dirty="0">
                <a:solidFill>
                  <a:srgbClr val="FF0000"/>
                </a:solidFill>
                <a:latin typeface="微软雅黑"/>
                <a:ea typeface="微软雅黑"/>
                <a:cs typeface="微软雅黑"/>
              </a:rPr>
              <a:t>短波信号</a:t>
            </a:r>
            <a:r>
              <a:rPr lang="zh-CN" altLang="en-US" dirty="0">
                <a:latin typeface="微软雅黑"/>
                <a:ea typeface="微软雅黑"/>
                <a:cs typeface="微软雅黑"/>
              </a:rPr>
              <a:t>来进行定位</a:t>
            </a: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22</a:t>
            </a:fld>
            <a:endParaRPr lang="zh-CN" altLang="en-US" dirty="0"/>
          </a:p>
        </p:txBody>
      </p:sp>
      <p:sp>
        <p:nvSpPr>
          <p:cNvPr id="4" name="标题 3"/>
          <p:cNvSpPr>
            <a:spLocks noGrp="1"/>
          </p:cNvSpPr>
          <p:nvPr>
            <p:ph type="title"/>
          </p:nvPr>
        </p:nvSpPr>
        <p:spPr/>
        <p:txBody>
          <a:bodyPr/>
          <a:lstStyle/>
          <a:p>
            <a:r>
              <a:rPr kumimoji="1" lang="zh-CN" altLang="en-US" dirty="0" smtClean="0"/>
              <a:t>室内精确定位</a:t>
            </a:r>
            <a:endParaRPr kumimoji="1" lang="zh-CN" altLang="en-US" dirty="0"/>
          </a:p>
        </p:txBody>
      </p:sp>
    </p:spTree>
    <p:extLst>
      <p:ext uri="{BB962C8B-B14F-4D97-AF65-F5344CB8AC3E}">
        <p14:creationId xmlns:p14="http://schemas.microsoft.com/office/powerpoint/2010/main" val="20037374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spcBef>
                <a:spcPts val="0"/>
              </a:spcBef>
            </a:pPr>
            <a:r>
              <a:rPr lang="zh-CN" altLang="en-US" dirty="0" smtClean="0">
                <a:solidFill>
                  <a:schemeClr val="tx2"/>
                </a:solidFill>
                <a:latin typeface="微软雅黑"/>
                <a:ea typeface="微软雅黑"/>
                <a:cs typeface="微软雅黑"/>
              </a:rPr>
              <a:t>利用已有设备与网络</a:t>
            </a:r>
            <a:endParaRPr lang="en-US" altLang="zh-CN" dirty="0">
              <a:solidFill>
                <a:schemeClr val="tx2"/>
              </a:solidFill>
              <a:latin typeface="微软雅黑"/>
              <a:ea typeface="微软雅黑"/>
              <a:cs typeface="微软雅黑"/>
            </a:endParaRPr>
          </a:p>
          <a:p>
            <a:pPr lvl="1">
              <a:lnSpc>
                <a:spcPct val="150000"/>
              </a:lnSpc>
              <a:spcBef>
                <a:spcPts val="0"/>
              </a:spcBef>
            </a:pPr>
            <a:r>
              <a:rPr lang="zh-CN" altLang="en-US" dirty="0" smtClean="0">
                <a:latin typeface="微软雅黑"/>
                <a:ea typeface="微软雅黑"/>
                <a:cs typeface="微软雅黑"/>
              </a:rPr>
              <a:t>蓝牙，</a:t>
            </a:r>
            <a:r>
              <a:rPr lang="en-US" altLang="zh-CN" dirty="0" err="1" smtClean="0">
                <a:latin typeface="微软雅黑"/>
                <a:ea typeface="微软雅黑"/>
                <a:cs typeface="微软雅黑"/>
              </a:rPr>
              <a:t>WiFi</a:t>
            </a:r>
            <a:r>
              <a:rPr lang="zh-CN" altLang="en-US" dirty="0" smtClean="0">
                <a:latin typeface="微软雅黑"/>
                <a:ea typeface="微软雅黑"/>
                <a:cs typeface="微软雅黑"/>
              </a:rPr>
              <a:t>，</a:t>
            </a:r>
            <a:r>
              <a:rPr lang="en-US" altLang="zh-CN" dirty="0" err="1" smtClean="0">
                <a:latin typeface="微软雅黑"/>
                <a:ea typeface="微软雅黑"/>
                <a:cs typeface="微软雅黑"/>
              </a:rPr>
              <a:t>ZigBee</a:t>
            </a:r>
            <a:endParaRPr lang="en-US" altLang="zh-CN" dirty="0" smtClean="0">
              <a:latin typeface="微软雅黑"/>
              <a:ea typeface="微软雅黑"/>
              <a:cs typeface="微软雅黑"/>
            </a:endParaRPr>
          </a:p>
          <a:p>
            <a:pPr lvl="1">
              <a:lnSpc>
                <a:spcPct val="150000"/>
              </a:lnSpc>
              <a:spcBef>
                <a:spcPts val="0"/>
              </a:spcBef>
            </a:pPr>
            <a:r>
              <a:rPr lang="zh-CN" altLang="en-US" dirty="0" smtClean="0">
                <a:latin typeface="微软雅黑"/>
                <a:ea typeface="微软雅黑"/>
                <a:cs typeface="微软雅黑"/>
              </a:rPr>
              <a:t>部署方便、成本低、精度有限</a:t>
            </a:r>
            <a:endParaRPr lang="zh-CN" altLang="en-US" dirty="0">
              <a:latin typeface="微软雅黑"/>
              <a:ea typeface="微软雅黑"/>
              <a:cs typeface="微软雅黑"/>
            </a:endParaRPr>
          </a:p>
          <a:p>
            <a:pPr>
              <a:lnSpc>
                <a:spcPct val="150000"/>
              </a:lnSpc>
              <a:spcBef>
                <a:spcPts val="0"/>
              </a:spcBef>
              <a:buFont typeface="Arial" charset="0"/>
              <a:buChar char="•"/>
            </a:pPr>
            <a:r>
              <a:rPr lang="zh-CN" altLang="en-US" dirty="0" smtClean="0">
                <a:solidFill>
                  <a:schemeClr val="tx2"/>
                </a:solidFill>
                <a:latin typeface="微软雅黑"/>
                <a:ea typeface="微软雅黑"/>
                <a:cs typeface="微软雅黑"/>
              </a:rPr>
              <a:t>利用专门设备与网络</a:t>
            </a:r>
            <a:endParaRPr lang="en-US" altLang="zh-CN" dirty="0" smtClean="0">
              <a:solidFill>
                <a:schemeClr val="tx2"/>
              </a:solidFill>
              <a:latin typeface="微软雅黑"/>
              <a:ea typeface="微软雅黑"/>
              <a:cs typeface="微软雅黑"/>
            </a:endParaRPr>
          </a:p>
          <a:p>
            <a:pPr lvl="1">
              <a:lnSpc>
                <a:spcPct val="150000"/>
              </a:lnSpc>
              <a:spcBef>
                <a:spcPts val="0"/>
              </a:spcBef>
              <a:buFont typeface="Arial" charset="0"/>
              <a:buChar char="•"/>
            </a:pPr>
            <a:r>
              <a:rPr lang="zh-CN" altLang="en-US" dirty="0" smtClean="0">
                <a:latin typeface="微软雅黑"/>
                <a:ea typeface="微软雅黑"/>
                <a:cs typeface="微软雅黑"/>
              </a:rPr>
              <a:t>红外线</a:t>
            </a:r>
            <a:r>
              <a:rPr lang="zh-CN" altLang="en-US" dirty="0">
                <a:latin typeface="微软雅黑"/>
                <a:ea typeface="微软雅黑"/>
                <a:cs typeface="微软雅黑"/>
              </a:rPr>
              <a:t>、超声波</a:t>
            </a:r>
            <a:r>
              <a:rPr lang="zh-CN" altLang="en-US" dirty="0" smtClean="0">
                <a:latin typeface="微软雅黑"/>
                <a:ea typeface="微软雅黑"/>
                <a:cs typeface="微软雅黑"/>
              </a:rPr>
              <a:t>、</a:t>
            </a:r>
            <a:r>
              <a:rPr lang="en-US" altLang="zh-CN" dirty="0" smtClean="0">
                <a:latin typeface="微软雅黑"/>
                <a:ea typeface="微软雅黑"/>
                <a:cs typeface="微软雅黑"/>
              </a:rPr>
              <a:t>RFID</a:t>
            </a:r>
            <a:r>
              <a:rPr lang="zh-CN" altLang="en-US" dirty="0">
                <a:latin typeface="微软雅黑"/>
                <a:ea typeface="微软雅黑"/>
                <a:cs typeface="微软雅黑"/>
              </a:rPr>
              <a:t>、超</a:t>
            </a:r>
            <a:r>
              <a:rPr lang="zh-CN" altLang="en-US" dirty="0" smtClean="0">
                <a:latin typeface="微软雅黑"/>
                <a:ea typeface="微软雅黑"/>
                <a:cs typeface="微软雅黑"/>
              </a:rPr>
              <a:t>宽带</a:t>
            </a:r>
            <a:r>
              <a:rPr lang="en-US" altLang="zh-CN" dirty="0" smtClean="0">
                <a:latin typeface="微软雅黑"/>
                <a:ea typeface="微软雅黑"/>
                <a:cs typeface="微软雅黑"/>
              </a:rPr>
              <a:t>(UWB)</a:t>
            </a:r>
            <a:r>
              <a:rPr lang="zh-CN" altLang="en-US" dirty="0" smtClean="0">
                <a:latin typeface="微软雅黑"/>
                <a:ea typeface="微软雅黑"/>
                <a:cs typeface="微软雅黑"/>
              </a:rPr>
              <a:t>等</a:t>
            </a:r>
            <a:endParaRPr lang="en-US" altLang="zh-CN" dirty="0" smtClean="0">
              <a:latin typeface="微软雅黑"/>
              <a:ea typeface="微软雅黑"/>
              <a:cs typeface="微软雅黑"/>
            </a:endParaRPr>
          </a:p>
          <a:p>
            <a:pPr lvl="1">
              <a:lnSpc>
                <a:spcPct val="150000"/>
              </a:lnSpc>
              <a:spcBef>
                <a:spcPts val="0"/>
              </a:spcBef>
              <a:buFont typeface="Arial" charset="0"/>
              <a:buChar char="•"/>
            </a:pPr>
            <a:r>
              <a:rPr lang="zh-CN" altLang="en-US" dirty="0" smtClean="0">
                <a:latin typeface="微软雅黑"/>
                <a:ea typeface="微软雅黑"/>
                <a:cs typeface="微软雅黑"/>
              </a:rPr>
              <a:t>精度高、部署成本高</a:t>
            </a:r>
            <a:endParaRPr lang="en-US" altLang="zh-CN"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23</a:t>
            </a:fld>
            <a:endParaRPr lang="zh-CN" altLang="en-US" dirty="0"/>
          </a:p>
        </p:txBody>
      </p:sp>
      <p:sp>
        <p:nvSpPr>
          <p:cNvPr id="4" name="标题 3"/>
          <p:cNvSpPr>
            <a:spLocks noGrp="1"/>
          </p:cNvSpPr>
          <p:nvPr>
            <p:ph type="title"/>
          </p:nvPr>
        </p:nvSpPr>
        <p:spPr/>
        <p:txBody>
          <a:bodyPr/>
          <a:lstStyle/>
          <a:p>
            <a:r>
              <a:rPr kumimoji="1" lang="zh-CN" altLang="en-US" dirty="0" smtClean="0"/>
              <a:t>室内精确定位</a:t>
            </a:r>
            <a:endParaRPr kumimoji="1" lang="zh-CN" altLang="en-US" dirty="0"/>
          </a:p>
        </p:txBody>
      </p:sp>
    </p:spTree>
    <p:extLst>
      <p:ext uri="{BB962C8B-B14F-4D97-AF65-F5344CB8AC3E}">
        <p14:creationId xmlns:p14="http://schemas.microsoft.com/office/powerpoint/2010/main" val="358286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503CE10-F9D3-4072-A615-6A95AA0B7B65}" type="slidenum">
              <a:rPr lang="zh-CN" altLang="en-US" smtClean="0"/>
              <a:t>24</a:t>
            </a:fld>
            <a:endParaRPr lang="zh-CN" altLang="en-US" dirty="0"/>
          </a:p>
        </p:txBody>
      </p:sp>
      <p:sp>
        <p:nvSpPr>
          <p:cNvPr id="5" name="内容占位符 1"/>
          <p:cNvSpPr>
            <a:spLocks noGrp="1"/>
          </p:cNvSpPr>
          <p:nvPr>
            <p:ph idx="1"/>
          </p:nvPr>
        </p:nvSpPr>
        <p:spPr>
          <a:xfrm>
            <a:off x="628650" y="1825625"/>
            <a:ext cx="7886700" cy="4351338"/>
          </a:xfrm>
        </p:spPr>
        <p:txBody>
          <a:bodyPr>
            <a:normAutofit/>
          </a:bodyPr>
          <a:lstStyle/>
          <a:p>
            <a:pPr>
              <a:lnSpc>
                <a:spcPct val="100000"/>
              </a:lnSpc>
              <a:buFont typeface="Wingdings" panose="05000000000000000000" pitchFamily="2" charset="2"/>
              <a:buChar char="n"/>
            </a:pPr>
            <a:r>
              <a:rPr lang="zh-CN" altLang="en-US" sz="2800" dirty="0" smtClean="0">
                <a:latin typeface="微软雅黑"/>
                <a:ea typeface="微软雅黑"/>
                <a:cs typeface="微软雅黑"/>
              </a:rPr>
              <a:t> 卫星定位</a:t>
            </a:r>
            <a:r>
              <a:rPr lang="zh-CN" altLang="en-US" sz="2800" dirty="0">
                <a:latin typeface="微软雅黑"/>
                <a:ea typeface="微软雅黑"/>
                <a:cs typeface="微软雅黑"/>
              </a:rPr>
              <a:t>：</a:t>
            </a:r>
            <a:r>
              <a:rPr lang="en-US" altLang="zh-CN" sz="2800" dirty="0" smtClean="0">
                <a:latin typeface="微软雅黑"/>
                <a:ea typeface="微软雅黑"/>
                <a:cs typeface="微软雅黑"/>
              </a:rPr>
              <a:t>GPS</a:t>
            </a: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latin typeface="微软雅黑"/>
                <a:ea typeface="微软雅黑"/>
                <a:cs typeface="微软雅黑"/>
              </a:rPr>
              <a:t> 蜂窝</a:t>
            </a:r>
            <a:r>
              <a:rPr lang="zh-CN" altLang="en-US" sz="2800" dirty="0">
                <a:latin typeface="微软雅黑"/>
                <a:ea typeface="微软雅黑"/>
                <a:cs typeface="微软雅黑"/>
              </a:rPr>
              <a:t>基站</a:t>
            </a:r>
            <a:r>
              <a:rPr lang="zh-CN" altLang="en-US" sz="2800" dirty="0" smtClean="0">
                <a:latin typeface="微软雅黑"/>
                <a:ea typeface="微软雅黑"/>
                <a:cs typeface="微软雅黑"/>
              </a:rPr>
              <a:t>定位</a:t>
            </a:r>
            <a:endParaRPr lang="en-US" altLang="zh-CN" sz="2800" dirty="0" smtClean="0">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latin typeface="微软雅黑"/>
                <a:ea typeface="微软雅黑"/>
                <a:cs typeface="微软雅黑"/>
              </a:rPr>
              <a:t> 室内</a:t>
            </a:r>
            <a:r>
              <a:rPr lang="zh-CN" altLang="en-US" sz="2800" dirty="0">
                <a:latin typeface="微软雅黑"/>
                <a:ea typeface="微软雅黑"/>
                <a:cs typeface="微软雅黑"/>
              </a:rPr>
              <a:t>精确</a:t>
            </a:r>
            <a:r>
              <a:rPr lang="zh-CN" altLang="en-US" sz="2800" dirty="0" smtClean="0">
                <a:latin typeface="微软雅黑"/>
                <a:ea typeface="微软雅黑"/>
                <a:cs typeface="微软雅黑"/>
              </a:rPr>
              <a:t>定位</a:t>
            </a:r>
            <a:endParaRPr lang="en-US" altLang="zh-CN" sz="2800" dirty="0" smtClean="0">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en-US" altLang="zh-CN" sz="2800" dirty="0" smtClean="0">
                <a:solidFill>
                  <a:srgbClr val="C00000"/>
                </a:solidFill>
                <a:latin typeface="微软雅黑"/>
                <a:ea typeface="微软雅黑"/>
                <a:cs typeface="微软雅黑"/>
              </a:rPr>
              <a:t> </a:t>
            </a:r>
            <a:r>
              <a:rPr lang="en-US" altLang="zh-CN" sz="2800" b="1" dirty="0" err="1" smtClean="0">
                <a:solidFill>
                  <a:srgbClr val="FF0000"/>
                </a:solidFill>
                <a:latin typeface="微软雅黑"/>
                <a:ea typeface="微软雅黑"/>
                <a:cs typeface="微软雅黑"/>
              </a:rPr>
              <a:t>WiFi</a:t>
            </a:r>
            <a:r>
              <a:rPr lang="zh-CN" altLang="en-US" sz="2800" b="1" dirty="0">
                <a:solidFill>
                  <a:srgbClr val="FF0000"/>
                </a:solidFill>
                <a:latin typeface="微软雅黑"/>
                <a:ea typeface="微软雅黑"/>
                <a:cs typeface="微软雅黑"/>
              </a:rPr>
              <a:t>基站定位</a:t>
            </a:r>
          </a:p>
          <a:p>
            <a:pPr>
              <a:lnSpc>
                <a:spcPct val="100000"/>
              </a:lnSpc>
              <a:buFont typeface="Wingdings" panose="05000000000000000000" pitchFamily="2" charset="2"/>
              <a:buChar char="n"/>
            </a:pPr>
            <a:endParaRPr kumimoji="1" lang="zh-CN" altLang="en-US" sz="2800" dirty="0">
              <a:latin typeface="微软雅黑"/>
              <a:ea typeface="微软雅黑"/>
              <a:cs typeface="微软雅黑"/>
            </a:endParaRPr>
          </a:p>
        </p:txBody>
      </p:sp>
      <p:sp>
        <p:nvSpPr>
          <p:cNvPr id="6" name="标题 3"/>
          <p:cNvSpPr>
            <a:spLocks noGrp="1"/>
          </p:cNvSpPr>
          <p:nvPr>
            <p:ph type="title"/>
          </p:nvPr>
        </p:nvSpPr>
        <p:spPr>
          <a:xfrm>
            <a:off x="628650" y="452121"/>
            <a:ext cx="5813426" cy="995679"/>
          </a:xfrm>
        </p:spPr>
        <p:txBody>
          <a:bodyPr/>
          <a:lstStyle/>
          <a:p>
            <a:r>
              <a:rPr kumimoji="1" lang="zh-CN" altLang="en-US" dirty="0" smtClean="0"/>
              <a:t>现存主流定位系统</a:t>
            </a:r>
            <a:endParaRPr kumimoji="1" lang="zh-CN" altLang="en-US" dirty="0"/>
          </a:p>
        </p:txBody>
      </p:sp>
    </p:spTree>
    <p:extLst>
      <p:ext uri="{BB962C8B-B14F-4D97-AF65-F5344CB8AC3E}">
        <p14:creationId xmlns:p14="http://schemas.microsoft.com/office/powerpoint/2010/main" val="1074837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5">
                                            <p:txEl>
                                              <p:pRg st="6" end="6"/>
                                            </p:txEl>
                                          </p:spTgt>
                                        </p:tgtEl>
                                      </p:cBhvr>
                                    </p:animEffect>
                                    <p:animScale>
                                      <p:cBhvr>
                                        <p:cTn id="7" dur="250" autoRev="1" fill="hold"/>
                                        <p:tgtEl>
                                          <p:spTgt spid="5">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50000"/>
              </a:lnSpc>
              <a:spcBef>
                <a:spcPts val="0"/>
              </a:spcBef>
            </a:pPr>
            <a:r>
              <a:rPr lang="zh-CN" altLang="en-US" dirty="0">
                <a:latin typeface="微软雅黑"/>
                <a:ea typeface="微软雅黑"/>
                <a:cs typeface="微软雅黑"/>
              </a:rPr>
              <a:t>无线</a:t>
            </a:r>
            <a:r>
              <a:rPr lang="en-US" altLang="zh-CN" dirty="0">
                <a:latin typeface="微软雅黑"/>
                <a:ea typeface="微软雅黑"/>
                <a:cs typeface="微软雅黑"/>
              </a:rPr>
              <a:t>AP</a:t>
            </a:r>
            <a:r>
              <a:rPr lang="zh-CN" altLang="en-US" dirty="0">
                <a:latin typeface="微软雅黑"/>
                <a:ea typeface="微软雅黑"/>
                <a:cs typeface="微软雅黑"/>
              </a:rPr>
              <a:t>定位</a:t>
            </a:r>
          </a:p>
          <a:p>
            <a:pPr lvl="1">
              <a:lnSpc>
                <a:spcPct val="150000"/>
              </a:lnSpc>
              <a:spcBef>
                <a:spcPts val="0"/>
              </a:spcBef>
              <a:buFont typeface="Arial" charset="0"/>
              <a:buChar char="•"/>
            </a:pPr>
            <a:r>
              <a:rPr lang="zh-CN" altLang="en-US" dirty="0">
                <a:latin typeface="微软雅黑"/>
                <a:ea typeface="微软雅黑"/>
                <a:cs typeface="微软雅黑"/>
              </a:rPr>
              <a:t>利用可见</a:t>
            </a:r>
            <a:r>
              <a:rPr lang="en-US" altLang="zh-CN" dirty="0">
                <a:latin typeface="微软雅黑"/>
                <a:ea typeface="微软雅黑"/>
                <a:cs typeface="微软雅黑"/>
              </a:rPr>
              <a:t>Wi-Fi</a:t>
            </a:r>
            <a:r>
              <a:rPr lang="zh-CN" altLang="en-US" dirty="0">
                <a:latin typeface="微软雅黑"/>
                <a:ea typeface="微软雅黑"/>
                <a:cs typeface="微软雅黑"/>
              </a:rPr>
              <a:t>接入点来定位</a:t>
            </a:r>
          </a:p>
          <a:p>
            <a:pPr lvl="1">
              <a:lnSpc>
                <a:spcPct val="150000"/>
              </a:lnSpc>
              <a:spcBef>
                <a:spcPts val="0"/>
              </a:spcBef>
              <a:buFont typeface="Arial" charset="0"/>
              <a:buChar char="•"/>
            </a:pPr>
            <a:r>
              <a:rPr lang="zh-CN" altLang="en-US" dirty="0">
                <a:latin typeface="微软雅黑"/>
                <a:ea typeface="微软雅黑"/>
                <a:cs typeface="微软雅黑"/>
              </a:rPr>
              <a:t>在大城市中，无线</a:t>
            </a:r>
            <a:r>
              <a:rPr lang="en-US" altLang="zh-CN" dirty="0">
                <a:latin typeface="微软雅黑"/>
                <a:ea typeface="微软雅黑"/>
                <a:cs typeface="微软雅黑"/>
              </a:rPr>
              <a:t>AP</a:t>
            </a:r>
            <a:r>
              <a:rPr lang="zh-CN" altLang="en-US" dirty="0">
                <a:latin typeface="微软雅黑"/>
                <a:ea typeface="微软雅黑"/>
                <a:cs typeface="微软雅黑"/>
              </a:rPr>
              <a:t>数目多，定位非常精确</a:t>
            </a:r>
          </a:p>
          <a:p>
            <a:pPr lvl="1">
              <a:lnSpc>
                <a:spcPct val="150000"/>
              </a:lnSpc>
              <a:spcBef>
                <a:spcPts val="0"/>
              </a:spcBef>
              <a:buFont typeface="Arial" charset="0"/>
              <a:buChar char="•"/>
            </a:pPr>
            <a:r>
              <a:rPr lang="zh-CN" altLang="en-US" dirty="0">
                <a:latin typeface="微软雅黑"/>
                <a:ea typeface="微软雅黑"/>
                <a:cs typeface="微软雅黑"/>
              </a:rPr>
              <a:t>在智能手机中成熟</a:t>
            </a:r>
            <a:r>
              <a:rPr lang="zh-CN" altLang="en-US" dirty="0" smtClean="0">
                <a:latin typeface="微软雅黑"/>
                <a:ea typeface="微软雅黑"/>
                <a:cs typeface="微软雅黑"/>
              </a:rPr>
              <a:t>应用</a:t>
            </a:r>
            <a:endParaRPr lang="zh-CN" altLang="en-US"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25</a:t>
            </a:fld>
            <a:endParaRPr lang="zh-CN" altLang="en-US" dirty="0"/>
          </a:p>
        </p:txBody>
      </p:sp>
      <p:sp>
        <p:nvSpPr>
          <p:cNvPr id="4" name="标题 3"/>
          <p:cNvSpPr>
            <a:spLocks noGrp="1"/>
          </p:cNvSpPr>
          <p:nvPr>
            <p:ph type="title"/>
          </p:nvPr>
        </p:nvSpPr>
        <p:spPr/>
        <p:txBody>
          <a:bodyPr/>
          <a:lstStyle/>
          <a:p>
            <a:r>
              <a:rPr kumimoji="1" lang="en-US" altLang="zh-CN" dirty="0" err="1" smtClean="0"/>
              <a:t>WiFi</a:t>
            </a:r>
            <a:r>
              <a:rPr kumimoji="1" lang="zh-CN" altLang="en-US" dirty="0" smtClean="0"/>
              <a:t>基站定位</a:t>
            </a:r>
            <a:endParaRPr kumimoji="1" lang="zh-CN" altLang="en-US" dirty="0"/>
          </a:p>
        </p:txBody>
      </p:sp>
      <p:pic>
        <p:nvPicPr>
          <p:cNvPr id="5" name="图片 4"/>
          <p:cNvPicPr>
            <a:picLocks noChangeAspect="1"/>
          </p:cNvPicPr>
          <p:nvPr/>
        </p:nvPicPr>
        <p:blipFill>
          <a:blip r:embed="rId3"/>
          <a:stretch>
            <a:fillRect/>
          </a:stretch>
        </p:blipFill>
        <p:spPr>
          <a:xfrm>
            <a:off x="2133600" y="4267200"/>
            <a:ext cx="5032212" cy="2451966"/>
          </a:xfrm>
          <a:prstGeom prst="rect">
            <a:avLst/>
          </a:prstGeom>
        </p:spPr>
      </p:pic>
    </p:spTree>
    <p:extLst>
      <p:ext uri="{BB962C8B-B14F-4D97-AF65-F5344CB8AC3E}">
        <p14:creationId xmlns:p14="http://schemas.microsoft.com/office/powerpoint/2010/main" val="30451033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150000"/>
              </a:lnSpc>
              <a:spcBef>
                <a:spcPts val="0"/>
              </a:spcBef>
            </a:pPr>
            <a:r>
              <a:rPr lang="zh-CN" altLang="en-US" dirty="0">
                <a:latin typeface="微软雅黑"/>
                <a:ea typeface="微软雅黑"/>
                <a:cs typeface="微软雅黑"/>
              </a:rPr>
              <a:t>建立</a:t>
            </a:r>
            <a:r>
              <a:rPr lang="en-US" altLang="zh-CN" dirty="0">
                <a:latin typeface="微软雅黑"/>
                <a:ea typeface="微软雅黑"/>
                <a:cs typeface="微软雅黑"/>
              </a:rPr>
              <a:t>AP</a:t>
            </a:r>
            <a:r>
              <a:rPr lang="zh-CN" altLang="en-US" dirty="0">
                <a:latin typeface="微软雅黑"/>
                <a:ea typeface="微软雅黑"/>
                <a:cs typeface="微软雅黑"/>
              </a:rPr>
              <a:t>位置数据库</a:t>
            </a:r>
          </a:p>
          <a:p>
            <a:pPr lvl="1">
              <a:lnSpc>
                <a:spcPct val="150000"/>
              </a:lnSpc>
              <a:spcBef>
                <a:spcPts val="0"/>
              </a:spcBef>
              <a:buFont typeface="Arial" charset="0"/>
              <a:buChar char="•"/>
            </a:pPr>
            <a:r>
              <a:rPr lang="zh-CN" altLang="en-US" b="1" dirty="0">
                <a:solidFill>
                  <a:schemeClr val="tx2"/>
                </a:solidFill>
                <a:latin typeface="微软雅黑"/>
                <a:ea typeface="微软雅黑"/>
                <a:cs typeface="微软雅黑"/>
              </a:rPr>
              <a:t>现场勘测（</a:t>
            </a:r>
            <a:r>
              <a:rPr lang="en-US" altLang="zh-CN" b="1" dirty="0">
                <a:solidFill>
                  <a:schemeClr val="tx2"/>
                </a:solidFill>
                <a:latin typeface="微软雅黑"/>
                <a:ea typeface="微软雅黑"/>
                <a:cs typeface="微软雅黑"/>
              </a:rPr>
              <a:t>war-driving</a:t>
            </a:r>
            <a:r>
              <a:rPr lang="zh-CN" altLang="en-US" b="1" dirty="0">
                <a:solidFill>
                  <a:schemeClr val="tx2"/>
                </a:solidFill>
                <a:latin typeface="微软雅黑"/>
                <a:ea typeface="微软雅黑"/>
                <a:cs typeface="微软雅黑"/>
              </a:rPr>
              <a:t>）</a:t>
            </a:r>
            <a:r>
              <a:rPr lang="zh-CN" altLang="en-US" dirty="0">
                <a:latin typeface="微软雅黑"/>
                <a:ea typeface="微软雅黑"/>
                <a:cs typeface="微软雅黑"/>
              </a:rPr>
              <a:t>：通过装载了</a:t>
            </a:r>
            <a:r>
              <a:rPr lang="en-US" altLang="zh-CN" dirty="0">
                <a:latin typeface="微软雅黑"/>
                <a:ea typeface="微软雅黑"/>
                <a:cs typeface="微软雅黑"/>
              </a:rPr>
              <a:t>GPS</a:t>
            </a:r>
            <a:r>
              <a:rPr lang="zh-CN" altLang="en-US" dirty="0">
                <a:latin typeface="微软雅黑"/>
                <a:ea typeface="微软雅黑"/>
                <a:cs typeface="微软雅黑"/>
              </a:rPr>
              <a:t>和</a:t>
            </a:r>
            <a:r>
              <a:rPr lang="en-US" altLang="zh-CN" dirty="0" err="1">
                <a:latin typeface="微软雅黑"/>
                <a:ea typeface="微软雅黑"/>
                <a:cs typeface="微软雅黑"/>
              </a:rPr>
              <a:t>WiFi</a:t>
            </a:r>
            <a:r>
              <a:rPr lang="zh-CN" altLang="en-US" dirty="0">
                <a:latin typeface="微软雅黑"/>
                <a:ea typeface="微软雅黑"/>
                <a:cs typeface="微软雅黑"/>
              </a:rPr>
              <a:t>终端的小车四处搜集（方法与</a:t>
            </a:r>
            <a:r>
              <a:rPr lang="en-US" altLang="zh-CN" dirty="0" err="1">
                <a:latin typeface="微软雅黑"/>
                <a:ea typeface="微软雅黑"/>
                <a:cs typeface="微软雅黑"/>
              </a:rPr>
              <a:t>google</a:t>
            </a:r>
            <a:r>
              <a:rPr lang="zh-CN" altLang="en-US" dirty="0" smtClean="0">
                <a:latin typeface="微软雅黑"/>
                <a:ea typeface="微软雅黑"/>
                <a:cs typeface="微软雅黑"/>
              </a:rPr>
              <a:t>的“街景</a:t>
            </a:r>
            <a:r>
              <a:rPr lang="en-US" altLang="zh-CN" dirty="0" smtClean="0">
                <a:latin typeface="微软雅黑"/>
                <a:ea typeface="微软雅黑"/>
                <a:cs typeface="微软雅黑"/>
              </a:rPr>
              <a:t>street view</a:t>
            </a:r>
            <a:r>
              <a:rPr lang="zh-CN" altLang="en-US" dirty="0" smtClean="0">
                <a:latin typeface="微软雅黑"/>
                <a:ea typeface="微软雅黑"/>
                <a:cs typeface="微软雅黑"/>
              </a:rPr>
              <a:t>”类似</a:t>
            </a:r>
            <a:r>
              <a:rPr lang="zh-CN" altLang="en-US" dirty="0">
                <a:latin typeface="微软雅黑"/>
                <a:ea typeface="微软雅黑"/>
                <a:cs typeface="微软雅黑"/>
              </a:rPr>
              <a:t>）</a:t>
            </a:r>
            <a:endParaRPr lang="en-US" altLang="zh-CN" dirty="0">
              <a:latin typeface="微软雅黑"/>
              <a:ea typeface="微软雅黑"/>
              <a:cs typeface="微软雅黑"/>
            </a:endParaRPr>
          </a:p>
          <a:p>
            <a:pPr lvl="1">
              <a:lnSpc>
                <a:spcPct val="150000"/>
              </a:lnSpc>
              <a:spcBef>
                <a:spcPts val="0"/>
              </a:spcBef>
              <a:buFont typeface="Arial" charset="0"/>
              <a:buChar char="•"/>
            </a:pPr>
            <a:r>
              <a:rPr lang="zh-CN" altLang="en-US" b="1" dirty="0">
                <a:solidFill>
                  <a:schemeClr val="tx2"/>
                </a:solidFill>
                <a:latin typeface="微软雅黑"/>
                <a:ea typeface="微软雅黑"/>
                <a:cs typeface="微软雅黑"/>
              </a:rPr>
              <a:t>用户主动提交</a:t>
            </a:r>
            <a:r>
              <a:rPr lang="en-US" altLang="zh-CN" dirty="0">
                <a:latin typeface="微软雅黑"/>
                <a:ea typeface="微软雅黑"/>
                <a:cs typeface="微软雅黑"/>
              </a:rPr>
              <a:t>AP</a:t>
            </a:r>
            <a:r>
              <a:rPr lang="zh-CN" altLang="en-US" dirty="0">
                <a:latin typeface="微软雅黑"/>
                <a:ea typeface="微软雅黑"/>
                <a:cs typeface="微软雅黑"/>
              </a:rPr>
              <a:t>信</a:t>
            </a:r>
            <a:r>
              <a:rPr lang="zh-CN" altLang="en-US" dirty="0" smtClean="0">
                <a:latin typeface="微软雅黑"/>
                <a:ea typeface="微软雅黑"/>
                <a:cs typeface="微软雅黑"/>
              </a:rPr>
              <a:t>息</a:t>
            </a:r>
            <a:endParaRPr lang="en-US" altLang="zh-CN" dirty="0" smtClean="0">
              <a:latin typeface="微软雅黑"/>
              <a:ea typeface="微软雅黑"/>
              <a:cs typeface="微软雅黑"/>
            </a:endParaRPr>
          </a:p>
          <a:p>
            <a:pPr lvl="1">
              <a:lnSpc>
                <a:spcPct val="150000"/>
              </a:lnSpc>
              <a:spcBef>
                <a:spcPts val="0"/>
              </a:spcBef>
              <a:buFont typeface="Arial" charset="0"/>
              <a:buChar char="•"/>
            </a:pPr>
            <a:endParaRPr lang="en-US" altLang="zh-CN" dirty="0">
              <a:latin typeface="微软雅黑"/>
              <a:ea typeface="微软雅黑"/>
              <a:cs typeface="微软雅黑"/>
            </a:endParaRPr>
          </a:p>
          <a:p>
            <a:pPr>
              <a:lnSpc>
                <a:spcPct val="150000"/>
              </a:lnSpc>
              <a:spcBef>
                <a:spcPts val="0"/>
              </a:spcBef>
            </a:pPr>
            <a:r>
              <a:rPr lang="zh-CN" altLang="en-US" dirty="0">
                <a:latin typeface="微软雅黑"/>
                <a:ea typeface="微软雅黑"/>
                <a:cs typeface="微软雅黑"/>
              </a:rPr>
              <a:t>定位精度</a:t>
            </a:r>
            <a:r>
              <a:rPr lang="en-US" altLang="zh-CN" dirty="0">
                <a:latin typeface="微软雅黑"/>
                <a:ea typeface="微软雅黑"/>
                <a:cs typeface="微软雅黑"/>
              </a:rPr>
              <a:t>10</a:t>
            </a:r>
            <a:r>
              <a:rPr lang="zh-CN" altLang="en-US" dirty="0">
                <a:latin typeface="微软雅黑"/>
                <a:ea typeface="微软雅黑"/>
                <a:cs typeface="微软雅黑"/>
              </a:rPr>
              <a:t>米，响应时间</a:t>
            </a:r>
            <a:r>
              <a:rPr lang="en-US" altLang="zh-CN" dirty="0">
                <a:latin typeface="微软雅黑"/>
                <a:ea typeface="微软雅黑"/>
                <a:cs typeface="微软雅黑"/>
              </a:rPr>
              <a:t>1</a:t>
            </a:r>
            <a:r>
              <a:rPr lang="zh-CN" altLang="en-US" dirty="0">
                <a:latin typeface="微软雅黑"/>
                <a:ea typeface="微软雅黑"/>
                <a:cs typeface="微软雅黑"/>
              </a:rPr>
              <a:t>秒</a:t>
            </a:r>
            <a:endParaRPr lang="en-US" altLang="zh-CN" dirty="0">
              <a:latin typeface="微软雅黑"/>
              <a:ea typeface="微软雅黑"/>
              <a:cs typeface="微软雅黑"/>
            </a:endParaRPr>
          </a:p>
          <a:p>
            <a:pPr lvl="1">
              <a:lnSpc>
                <a:spcPct val="150000"/>
              </a:lnSpc>
              <a:spcBef>
                <a:spcPts val="0"/>
              </a:spcBef>
              <a:buFont typeface="Arial" charset="0"/>
              <a:buChar char="•"/>
            </a:pPr>
            <a:r>
              <a:rPr lang="zh-CN" altLang="en-US" dirty="0">
                <a:latin typeface="微软雅黑"/>
                <a:ea typeface="微软雅黑"/>
                <a:cs typeface="微软雅黑"/>
              </a:rPr>
              <a:t>提供</a:t>
            </a:r>
            <a:r>
              <a:rPr lang="zh-CN" altLang="en-US" dirty="0" smtClean="0">
                <a:latin typeface="微软雅黑"/>
                <a:ea typeface="微软雅黑"/>
                <a:cs typeface="微软雅黑"/>
              </a:rPr>
              <a:t>专门</a:t>
            </a:r>
            <a:r>
              <a:rPr lang="zh-CN" altLang="en-US" dirty="0">
                <a:latin typeface="微软雅黑"/>
                <a:ea typeface="微软雅黑"/>
                <a:cs typeface="微软雅黑"/>
              </a:rPr>
              <a:t>的开发</a:t>
            </a:r>
            <a:r>
              <a:rPr lang="en-US" altLang="zh-CN" dirty="0">
                <a:latin typeface="微软雅黑"/>
                <a:ea typeface="微软雅黑"/>
                <a:cs typeface="微软雅黑"/>
              </a:rPr>
              <a:t>SDK</a:t>
            </a:r>
            <a:endParaRPr lang="zh-CN" altLang="en-US"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26</a:t>
            </a:fld>
            <a:endParaRPr lang="zh-CN" altLang="en-US" dirty="0"/>
          </a:p>
        </p:txBody>
      </p:sp>
      <p:sp>
        <p:nvSpPr>
          <p:cNvPr id="4" name="标题 3"/>
          <p:cNvSpPr>
            <a:spLocks noGrp="1"/>
          </p:cNvSpPr>
          <p:nvPr>
            <p:ph type="title"/>
          </p:nvPr>
        </p:nvSpPr>
        <p:spPr>
          <a:xfrm>
            <a:off x="1066800" y="457200"/>
            <a:ext cx="6295161" cy="995679"/>
          </a:xfrm>
        </p:spPr>
        <p:txBody>
          <a:bodyPr/>
          <a:lstStyle/>
          <a:p>
            <a:r>
              <a:rPr kumimoji="1" lang="zh-CN" altLang="en-US" dirty="0" smtClean="0"/>
              <a:t>典型</a:t>
            </a:r>
            <a:r>
              <a:rPr kumimoji="1" lang="en-US" altLang="zh-CN" dirty="0" err="1" smtClean="0"/>
              <a:t>WiFi</a:t>
            </a:r>
            <a:r>
              <a:rPr kumimoji="1" lang="zh-CN" altLang="en-US" dirty="0" smtClean="0"/>
              <a:t>定位系统：</a:t>
            </a:r>
            <a:r>
              <a:rPr kumimoji="1" lang="en-US" altLang="zh-CN" dirty="0" smtClean="0"/>
              <a:t>Skyhook</a:t>
            </a:r>
            <a:endParaRPr kumimoji="1" lang="zh-CN" altLang="en-US" dirty="0"/>
          </a:p>
        </p:txBody>
      </p:sp>
      <p:pic>
        <p:nvPicPr>
          <p:cNvPr id="10244" name="Picture 4" descr="http://farm6.staticflickr.com/5122/5264284360_6fc39f8c5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886200"/>
            <a:ext cx="3146058" cy="234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2603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44"/>
                                        </p:tgtEl>
                                        <p:attrNameLst>
                                          <p:attrName>style.visibility</p:attrName>
                                        </p:attrNameLst>
                                      </p:cBhvr>
                                      <p:to>
                                        <p:strVal val="visible"/>
                                      </p:to>
                                    </p:set>
                                    <p:animEffect transition="in" filter="fade">
                                      <p:cBhvr>
                                        <p:cTn id="14" dur="500"/>
                                        <p:tgtEl>
                                          <p:spTgt spid="10244"/>
                                        </p:tgtEl>
                                      </p:cBhvr>
                                    </p:animEffect>
                                  </p:childTnLst>
                                </p:cTn>
                              </p:par>
                              <p:par>
                                <p:cTn id="15" presetID="10"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a:solidFill>
                  <a:srgbClr val="0D0D0D"/>
                </a:solidFill>
              </a:rPr>
              <a:t>4.1 </a:t>
            </a:r>
            <a:r>
              <a:rPr kumimoji="1" lang="zh-CN" altLang="en-US" dirty="0">
                <a:solidFill>
                  <a:srgbClr val="0D0D0D"/>
                </a:solidFill>
              </a:rPr>
              <a:t>基于位置的服务</a:t>
            </a:r>
            <a:endParaRPr kumimoji="1" lang="en-US" altLang="zh-CN" dirty="0">
              <a:solidFill>
                <a:srgbClr val="0D0D0D"/>
              </a:solidFill>
            </a:endParaRPr>
          </a:p>
          <a:p>
            <a:pPr lvl="1"/>
            <a:endParaRPr kumimoji="1" lang="en-US" altLang="zh-CN" dirty="0">
              <a:solidFill>
                <a:schemeClr val="tx1">
                  <a:lumMod val="95000"/>
                  <a:lumOff val="5000"/>
                </a:schemeClr>
              </a:solidFill>
            </a:endParaRPr>
          </a:p>
          <a:p>
            <a:r>
              <a:rPr kumimoji="1" lang="en-US" altLang="zh-CN" dirty="0">
                <a:solidFill>
                  <a:schemeClr val="tx1">
                    <a:lumMod val="95000"/>
                    <a:lumOff val="5000"/>
                  </a:schemeClr>
                </a:solidFill>
              </a:rPr>
              <a:t>4.2 </a:t>
            </a:r>
            <a:r>
              <a:rPr kumimoji="1" lang="zh-CN" altLang="en-US" dirty="0">
                <a:solidFill>
                  <a:schemeClr val="tx1">
                    <a:lumMod val="95000"/>
                    <a:lumOff val="5000"/>
                  </a:schemeClr>
                </a:solidFill>
              </a:rPr>
              <a:t>定位系统</a:t>
            </a:r>
            <a:endParaRPr kumimoji="1" lang="en-US" altLang="zh-CN" dirty="0">
              <a:solidFill>
                <a:schemeClr val="tx1">
                  <a:lumMod val="95000"/>
                  <a:lumOff val="5000"/>
                </a:schemeClr>
              </a:solidFill>
            </a:endParaRPr>
          </a:p>
          <a:p>
            <a:pPr lvl="1"/>
            <a:endParaRPr kumimoji="1" lang="en-US" altLang="zh-CN" dirty="0">
              <a:solidFill>
                <a:schemeClr val="tx1">
                  <a:lumMod val="95000"/>
                  <a:lumOff val="5000"/>
                </a:schemeClr>
              </a:solidFill>
            </a:endParaRPr>
          </a:p>
          <a:p>
            <a:r>
              <a:rPr kumimoji="1" lang="en-US" altLang="zh-CN" sz="2800" b="1" dirty="0">
                <a:solidFill>
                  <a:srgbClr val="FF0000"/>
                </a:solidFill>
              </a:rPr>
              <a:t>4.3 </a:t>
            </a:r>
            <a:r>
              <a:rPr kumimoji="1" lang="zh-CN" altLang="en-US" sz="2800" b="1" dirty="0">
                <a:solidFill>
                  <a:srgbClr val="FF0000"/>
                </a:solidFill>
              </a:rPr>
              <a:t>定位技术</a:t>
            </a:r>
            <a:endParaRPr kumimoji="1" lang="en-US" altLang="zh-CN" sz="2800" b="1" dirty="0">
              <a:solidFill>
                <a:srgbClr val="FF0000"/>
              </a:solidFill>
            </a:endParaRPr>
          </a:p>
          <a:p>
            <a:pPr lvl="1"/>
            <a:endParaRPr kumimoji="1" lang="en-US" altLang="zh-CN" dirty="0">
              <a:solidFill>
                <a:schemeClr val="tx1">
                  <a:lumMod val="95000"/>
                  <a:lumOff val="5000"/>
                </a:schemeClr>
              </a:solidFill>
            </a:endParaRPr>
          </a:p>
          <a:p>
            <a:r>
              <a:rPr kumimoji="1" lang="zh-CN" altLang="zh-CN" dirty="0">
                <a:solidFill>
                  <a:schemeClr val="tx1">
                    <a:lumMod val="95000"/>
                    <a:lumOff val="5000"/>
                  </a:schemeClr>
                </a:solidFill>
              </a:rPr>
              <a:t>4</a:t>
            </a:r>
            <a:r>
              <a:rPr kumimoji="1" lang="en-US" altLang="zh-CN" dirty="0">
                <a:solidFill>
                  <a:schemeClr val="tx1">
                    <a:lumMod val="95000"/>
                    <a:lumOff val="5000"/>
                  </a:schemeClr>
                </a:solidFill>
              </a:rPr>
              <a:t>.4 </a:t>
            </a:r>
            <a:r>
              <a:rPr kumimoji="1" lang="zh-CN" altLang="en-US" dirty="0">
                <a:solidFill>
                  <a:schemeClr val="tx1">
                    <a:lumMod val="95000"/>
                    <a:lumOff val="5000"/>
                  </a:schemeClr>
                </a:solidFill>
              </a:rPr>
              <a:t>物联网对定位技术的新挑战</a:t>
            </a:r>
          </a:p>
          <a:p>
            <a:endParaRPr kumimoji="1" lang="zh-CN" altLang="en-US"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27</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18769185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4" end="4"/>
                                            </p:txEl>
                                          </p:spTgt>
                                        </p:tgtEl>
                                      </p:cBhvr>
                                    </p:animEffect>
                                    <p:animScale>
                                      <p:cBhvr>
                                        <p:cTn id="7" dur="250" autoRev="1" fill="hold"/>
                                        <p:tgtEl>
                                          <p:spTgt spid="2">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395319"/>
            <a:ext cx="8439150" cy="5139952"/>
          </a:xfrm>
        </p:spPr>
        <p:txBody>
          <a:bodyPr>
            <a:noAutofit/>
          </a:bodyPr>
          <a:lstStyle/>
          <a:p>
            <a:pPr>
              <a:lnSpc>
                <a:spcPct val="150000"/>
              </a:lnSpc>
              <a:spcBef>
                <a:spcPts val="0"/>
              </a:spcBef>
            </a:pPr>
            <a:r>
              <a:rPr lang="zh-CN" altLang="en-US" dirty="0">
                <a:latin typeface="微软雅黑"/>
                <a:ea typeface="微软雅黑"/>
                <a:cs typeface="微软雅黑"/>
              </a:rPr>
              <a:t>定位技术的</a:t>
            </a:r>
            <a:r>
              <a:rPr lang="zh-CN" altLang="en-US" dirty="0" smtClean="0">
                <a:latin typeface="微软雅黑"/>
                <a:ea typeface="微软雅黑"/>
                <a:cs typeface="微软雅黑"/>
              </a:rPr>
              <a:t>关键：</a:t>
            </a:r>
            <a:endParaRPr lang="en-US" altLang="zh-CN" dirty="0">
              <a:latin typeface="微软雅黑"/>
              <a:ea typeface="微软雅黑"/>
              <a:cs typeface="微软雅黑"/>
            </a:endParaRPr>
          </a:p>
          <a:p>
            <a:pPr lvl="1">
              <a:lnSpc>
                <a:spcPct val="150000"/>
              </a:lnSpc>
              <a:spcBef>
                <a:spcPts val="0"/>
              </a:spcBef>
              <a:buFont typeface="Arial" charset="0"/>
              <a:buChar char="•"/>
            </a:pPr>
            <a:r>
              <a:rPr lang="zh-CN" altLang="en-US" b="1" dirty="0">
                <a:solidFill>
                  <a:srgbClr val="FF0000"/>
                </a:solidFill>
                <a:latin typeface="微软雅黑"/>
                <a:ea typeface="微软雅黑"/>
                <a:cs typeface="微软雅黑"/>
              </a:rPr>
              <a:t>有一个或多个已知坐标的参考点</a:t>
            </a:r>
            <a:endParaRPr lang="en-US" altLang="zh-CN" b="1" dirty="0">
              <a:solidFill>
                <a:srgbClr val="FF0000"/>
              </a:solidFill>
              <a:latin typeface="微软雅黑"/>
              <a:ea typeface="微软雅黑"/>
              <a:cs typeface="微软雅黑"/>
            </a:endParaRPr>
          </a:p>
          <a:p>
            <a:pPr lvl="1">
              <a:lnSpc>
                <a:spcPct val="150000"/>
              </a:lnSpc>
              <a:spcBef>
                <a:spcPts val="0"/>
              </a:spcBef>
              <a:buFont typeface="Arial" charset="0"/>
              <a:buChar char="•"/>
            </a:pPr>
            <a:r>
              <a:rPr lang="zh-CN" altLang="en-US" b="1" dirty="0">
                <a:solidFill>
                  <a:schemeClr val="tx2"/>
                </a:solidFill>
                <a:latin typeface="微软雅黑"/>
                <a:ea typeface="微软雅黑"/>
                <a:cs typeface="微软雅黑"/>
              </a:rPr>
              <a:t>测量</a:t>
            </a:r>
            <a:r>
              <a:rPr lang="zh-CN" altLang="en-US" b="1" dirty="0" smtClean="0">
                <a:solidFill>
                  <a:schemeClr val="tx2"/>
                </a:solidFill>
                <a:latin typeface="微软雅黑"/>
                <a:ea typeface="微软雅黑"/>
                <a:cs typeface="微软雅黑"/>
              </a:rPr>
              <a:t>待</a:t>
            </a:r>
            <a:r>
              <a:rPr lang="zh-CN" altLang="en-US" b="1" dirty="0">
                <a:solidFill>
                  <a:schemeClr val="tx2"/>
                </a:solidFill>
                <a:latin typeface="微软雅黑"/>
                <a:ea typeface="微软雅黑"/>
                <a:cs typeface="微软雅黑"/>
              </a:rPr>
              <a:t>定物体与已知参考点的空间关系</a:t>
            </a:r>
            <a:endParaRPr lang="en-US" altLang="zh-CN" b="1" dirty="0">
              <a:solidFill>
                <a:schemeClr val="tx2"/>
              </a:solidFill>
              <a:latin typeface="微软雅黑"/>
              <a:ea typeface="微软雅黑"/>
              <a:cs typeface="微软雅黑"/>
            </a:endParaRPr>
          </a:p>
          <a:p>
            <a:pPr>
              <a:lnSpc>
                <a:spcPct val="150000"/>
              </a:lnSpc>
              <a:spcBef>
                <a:spcPts val="0"/>
              </a:spcBef>
            </a:pPr>
            <a:r>
              <a:rPr lang="zh-CN" altLang="en-US" dirty="0">
                <a:latin typeface="微软雅黑"/>
                <a:ea typeface="微软雅黑"/>
                <a:cs typeface="微软雅黑"/>
              </a:rPr>
              <a:t>定位技术的两个步骤</a:t>
            </a:r>
            <a:r>
              <a:rPr lang="zh-CN" altLang="en-US" dirty="0" smtClean="0">
                <a:latin typeface="微软雅黑"/>
                <a:ea typeface="微软雅黑"/>
                <a:cs typeface="微软雅黑"/>
              </a:rPr>
              <a:t>：</a:t>
            </a:r>
            <a:endParaRPr lang="en-US" altLang="zh-CN" dirty="0" smtClean="0">
              <a:latin typeface="微软雅黑"/>
              <a:ea typeface="微软雅黑"/>
              <a:cs typeface="微软雅黑"/>
            </a:endParaRPr>
          </a:p>
          <a:p>
            <a:pPr lvl="1">
              <a:lnSpc>
                <a:spcPct val="150000"/>
              </a:lnSpc>
              <a:spcBef>
                <a:spcPts val="0"/>
              </a:spcBef>
            </a:pPr>
            <a:r>
              <a:rPr lang="zh-CN" altLang="en-US" dirty="0" smtClean="0">
                <a:latin typeface="微软雅黑"/>
                <a:ea typeface="微软雅黑"/>
                <a:cs typeface="微软雅黑"/>
              </a:rPr>
              <a:t>测量</a:t>
            </a:r>
            <a:r>
              <a:rPr lang="zh-CN" altLang="en-US" dirty="0">
                <a:latin typeface="微软雅黑"/>
                <a:ea typeface="微软雅黑"/>
                <a:cs typeface="微软雅黑"/>
              </a:rPr>
              <a:t>物理量→根据物理量确定目标位置</a:t>
            </a:r>
            <a:endParaRPr lang="en-US" altLang="zh-CN" dirty="0">
              <a:latin typeface="微软雅黑"/>
              <a:ea typeface="微软雅黑"/>
              <a:cs typeface="微软雅黑"/>
            </a:endParaRPr>
          </a:p>
          <a:p>
            <a:pPr>
              <a:lnSpc>
                <a:spcPct val="150000"/>
              </a:lnSpc>
              <a:spcBef>
                <a:spcPts val="0"/>
              </a:spcBef>
            </a:pPr>
            <a:r>
              <a:rPr lang="zh-CN" altLang="en-US" dirty="0" smtClean="0">
                <a:latin typeface="微软雅黑"/>
                <a:ea typeface="微软雅黑"/>
                <a:cs typeface="微软雅黑"/>
              </a:rPr>
              <a:t>常见测距技术</a:t>
            </a:r>
            <a:r>
              <a:rPr lang="zh-CN" altLang="en-US" dirty="0">
                <a:latin typeface="微软雅黑"/>
                <a:ea typeface="微软雅黑"/>
                <a:cs typeface="微软雅黑"/>
              </a:rPr>
              <a:t>：</a:t>
            </a:r>
            <a:endParaRPr lang="en-US" altLang="zh-CN" dirty="0">
              <a:latin typeface="微软雅黑"/>
              <a:ea typeface="微软雅黑"/>
              <a:cs typeface="微软雅黑"/>
            </a:endParaRPr>
          </a:p>
          <a:p>
            <a:pPr lvl="1">
              <a:lnSpc>
                <a:spcPct val="150000"/>
              </a:lnSpc>
              <a:spcBef>
                <a:spcPts val="0"/>
              </a:spcBef>
            </a:pPr>
            <a:r>
              <a:rPr lang="zh-CN" altLang="en-US" sz="2000" dirty="0" smtClean="0">
                <a:latin typeface="微软雅黑"/>
                <a:ea typeface="微软雅黑"/>
                <a:cs typeface="微软雅黑"/>
              </a:rPr>
              <a:t>到达时间测距（</a:t>
            </a:r>
            <a:r>
              <a:rPr lang="en-US" altLang="zh-CN" sz="2000" dirty="0" smtClean="0">
                <a:latin typeface="微软雅黑"/>
                <a:ea typeface="微软雅黑"/>
                <a:cs typeface="微软雅黑"/>
              </a:rPr>
              <a:t>Time of Arrival, </a:t>
            </a:r>
            <a:r>
              <a:rPr lang="en-US" altLang="zh-CN" sz="2000" b="1" dirty="0" err="1" smtClean="0">
                <a:solidFill>
                  <a:srgbClr val="FF0000"/>
                </a:solidFill>
                <a:latin typeface="微软雅黑"/>
                <a:ea typeface="微软雅黑"/>
                <a:cs typeface="微软雅黑"/>
              </a:rPr>
              <a:t>ToA</a:t>
            </a:r>
            <a:r>
              <a:rPr lang="zh-CN" altLang="en-US" sz="2000" dirty="0">
                <a:latin typeface="微软雅黑"/>
                <a:ea typeface="微软雅黑"/>
                <a:cs typeface="微软雅黑"/>
              </a:rPr>
              <a:t>）</a:t>
            </a:r>
            <a:endParaRPr lang="en-US" altLang="zh-CN" sz="2000" dirty="0">
              <a:latin typeface="微软雅黑"/>
              <a:ea typeface="微软雅黑"/>
              <a:cs typeface="微软雅黑"/>
            </a:endParaRPr>
          </a:p>
          <a:p>
            <a:pPr lvl="1">
              <a:lnSpc>
                <a:spcPct val="150000"/>
              </a:lnSpc>
              <a:spcBef>
                <a:spcPts val="0"/>
              </a:spcBef>
            </a:pPr>
            <a:r>
              <a:rPr lang="zh-CN" altLang="en-US" sz="2000" dirty="0">
                <a:latin typeface="微软雅黑"/>
                <a:ea typeface="微软雅黑"/>
                <a:cs typeface="微软雅黑"/>
              </a:rPr>
              <a:t>到达</a:t>
            </a:r>
            <a:r>
              <a:rPr lang="zh-CN" altLang="en-US" sz="2000" dirty="0" smtClean="0">
                <a:latin typeface="微软雅黑"/>
                <a:ea typeface="微软雅黑"/>
                <a:cs typeface="微软雅黑"/>
              </a:rPr>
              <a:t>时间差测距</a:t>
            </a:r>
            <a:r>
              <a:rPr lang="zh-CN" altLang="en-US" sz="2000" dirty="0">
                <a:latin typeface="微软雅黑"/>
                <a:ea typeface="微软雅黑"/>
                <a:cs typeface="微软雅黑"/>
              </a:rPr>
              <a:t>（</a:t>
            </a:r>
            <a:r>
              <a:rPr lang="en-US" altLang="zh-CN" sz="2000" dirty="0" smtClean="0">
                <a:latin typeface="微软雅黑"/>
                <a:ea typeface="微软雅黑"/>
                <a:cs typeface="微软雅黑"/>
              </a:rPr>
              <a:t>Time Difference of Arrival, </a:t>
            </a:r>
            <a:r>
              <a:rPr lang="en-US" altLang="zh-CN" sz="2000" b="1" dirty="0" err="1" smtClean="0">
                <a:solidFill>
                  <a:srgbClr val="FF0000"/>
                </a:solidFill>
                <a:latin typeface="微软雅黑"/>
                <a:ea typeface="微软雅黑"/>
                <a:cs typeface="微软雅黑"/>
              </a:rPr>
              <a:t>TDoA</a:t>
            </a:r>
            <a:r>
              <a:rPr lang="zh-CN" altLang="en-US" sz="2000" dirty="0">
                <a:latin typeface="微软雅黑"/>
                <a:ea typeface="微软雅黑"/>
                <a:cs typeface="微软雅黑"/>
              </a:rPr>
              <a:t>）</a:t>
            </a:r>
            <a:endParaRPr lang="en-US" altLang="zh-CN" sz="2000" dirty="0">
              <a:latin typeface="微软雅黑"/>
              <a:ea typeface="微软雅黑"/>
              <a:cs typeface="微软雅黑"/>
            </a:endParaRPr>
          </a:p>
          <a:p>
            <a:pPr lvl="1">
              <a:lnSpc>
                <a:spcPct val="150000"/>
              </a:lnSpc>
              <a:spcBef>
                <a:spcPts val="0"/>
              </a:spcBef>
            </a:pPr>
            <a:r>
              <a:rPr lang="zh-CN" altLang="en-US" sz="2000" dirty="0">
                <a:latin typeface="微软雅黑"/>
                <a:ea typeface="微软雅黑"/>
                <a:cs typeface="微软雅黑"/>
              </a:rPr>
              <a:t>基于</a:t>
            </a:r>
            <a:r>
              <a:rPr lang="zh-CN" altLang="en-US" sz="2000" dirty="0" smtClean="0">
                <a:latin typeface="微软雅黑"/>
                <a:ea typeface="微软雅黑"/>
                <a:cs typeface="微软雅黑"/>
              </a:rPr>
              <a:t>信号强度测距（</a:t>
            </a:r>
            <a:r>
              <a:rPr lang="en-US" altLang="zh-CN" sz="2000" dirty="0" smtClean="0">
                <a:latin typeface="微软雅黑"/>
                <a:ea typeface="微软雅黑"/>
                <a:cs typeface="微软雅黑"/>
              </a:rPr>
              <a:t>Received Signal Strength, </a:t>
            </a:r>
            <a:r>
              <a:rPr lang="en-US" altLang="zh-CN" sz="2000" b="1" dirty="0" smtClean="0">
                <a:solidFill>
                  <a:srgbClr val="FF0000"/>
                </a:solidFill>
                <a:latin typeface="微软雅黑"/>
                <a:ea typeface="微软雅黑"/>
                <a:cs typeface="微软雅黑"/>
              </a:rPr>
              <a:t>RSS</a:t>
            </a:r>
            <a:r>
              <a:rPr lang="zh-CN" altLang="en-US" sz="2000" dirty="0">
                <a:latin typeface="微软雅黑"/>
                <a:ea typeface="微软雅黑"/>
                <a:cs typeface="微软雅黑"/>
              </a:rPr>
              <a:t>）</a:t>
            </a:r>
            <a:endParaRPr lang="zh-CN" altLang="en-US"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28</a:t>
            </a:fld>
            <a:endParaRPr lang="zh-CN" altLang="en-US" dirty="0"/>
          </a:p>
        </p:txBody>
      </p:sp>
      <p:sp>
        <p:nvSpPr>
          <p:cNvPr id="4" name="标题 3"/>
          <p:cNvSpPr>
            <a:spLocks noGrp="1"/>
          </p:cNvSpPr>
          <p:nvPr>
            <p:ph type="title"/>
          </p:nvPr>
        </p:nvSpPr>
        <p:spPr/>
        <p:txBody>
          <a:bodyPr/>
          <a:lstStyle/>
          <a:p>
            <a:r>
              <a:rPr kumimoji="1" lang="zh-CN" altLang="en-US" dirty="0" smtClean="0"/>
              <a:t>定位技术</a:t>
            </a:r>
            <a:endParaRPr kumimoji="1" lang="zh-CN" altLang="en-US" dirty="0"/>
          </a:p>
        </p:txBody>
      </p:sp>
    </p:spTree>
    <p:extLst>
      <p:ext uri="{BB962C8B-B14F-4D97-AF65-F5344CB8AC3E}">
        <p14:creationId xmlns:p14="http://schemas.microsoft.com/office/powerpoint/2010/main" val="191534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spcBef>
                <a:spcPts val="0"/>
              </a:spcBef>
            </a:pPr>
            <a:r>
              <a:rPr lang="zh-CN" altLang="en-US" sz="3200" dirty="0" smtClean="0">
                <a:latin typeface="微软雅黑"/>
                <a:ea typeface="微软雅黑"/>
                <a:cs typeface="微软雅黑"/>
              </a:rPr>
              <a:t>距离测量方法</a:t>
            </a:r>
          </a:p>
          <a:p>
            <a:pPr lvl="1">
              <a:lnSpc>
                <a:spcPct val="150000"/>
              </a:lnSpc>
              <a:spcBef>
                <a:spcPts val="0"/>
              </a:spcBef>
            </a:pPr>
            <a:r>
              <a:rPr lang="zh-CN" altLang="en-US" sz="2800" b="1" dirty="0" smtClean="0">
                <a:solidFill>
                  <a:srgbClr val="FF0000"/>
                </a:solidFill>
                <a:latin typeface="微软雅黑"/>
                <a:ea typeface="微软雅黑"/>
                <a:cs typeface="微软雅黑"/>
              </a:rPr>
              <a:t>距离</a:t>
            </a:r>
            <a:r>
              <a:rPr lang="en-US" altLang="zh-CN" sz="2800" b="1" dirty="0" smtClean="0">
                <a:solidFill>
                  <a:srgbClr val="FF0000"/>
                </a:solidFill>
                <a:latin typeface="微软雅黑"/>
                <a:ea typeface="微软雅黑"/>
                <a:cs typeface="微软雅黑"/>
              </a:rPr>
              <a:t>d = </a:t>
            </a:r>
            <a:r>
              <a:rPr lang="zh-CN" altLang="en-US" sz="2800" b="1" dirty="0" smtClean="0">
                <a:solidFill>
                  <a:srgbClr val="FF0000"/>
                </a:solidFill>
                <a:latin typeface="微软雅黑"/>
                <a:ea typeface="微软雅黑"/>
                <a:cs typeface="微软雅黑"/>
              </a:rPr>
              <a:t>波速</a:t>
            </a:r>
            <a:r>
              <a:rPr lang="en-US" altLang="zh-CN" sz="2800" b="1" dirty="0" smtClean="0">
                <a:solidFill>
                  <a:srgbClr val="FF0000"/>
                </a:solidFill>
                <a:latin typeface="微软雅黑"/>
                <a:ea typeface="微软雅黑"/>
                <a:cs typeface="微软雅黑"/>
              </a:rPr>
              <a:t>v * </a:t>
            </a:r>
            <a:r>
              <a:rPr lang="zh-CN" altLang="en-US" sz="2800" b="1" dirty="0" smtClean="0">
                <a:solidFill>
                  <a:srgbClr val="FF0000"/>
                </a:solidFill>
                <a:latin typeface="微软雅黑"/>
                <a:ea typeface="微软雅黑"/>
                <a:cs typeface="微软雅黑"/>
              </a:rPr>
              <a:t>传播时间</a:t>
            </a:r>
            <a:r>
              <a:rPr lang="en-US" altLang="zh-CN" sz="2800" b="1" dirty="0" err="1" smtClean="0">
                <a:solidFill>
                  <a:srgbClr val="FF0000"/>
                </a:solidFill>
                <a:latin typeface="微软雅黑"/>
                <a:ea typeface="微软雅黑"/>
                <a:cs typeface="微软雅黑"/>
              </a:rPr>
              <a:t>Δt</a:t>
            </a:r>
            <a:endParaRPr lang="en-US" altLang="zh-CN" sz="2800" b="1" dirty="0" smtClean="0">
              <a:solidFill>
                <a:srgbClr val="FF0000"/>
              </a:solidFill>
              <a:latin typeface="微软雅黑"/>
              <a:ea typeface="微软雅黑"/>
              <a:cs typeface="微软雅黑"/>
            </a:endParaRPr>
          </a:p>
          <a:p>
            <a:pPr lvl="1">
              <a:lnSpc>
                <a:spcPct val="150000"/>
              </a:lnSpc>
              <a:spcBef>
                <a:spcPts val="0"/>
              </a:spcBef>
            </a:pPr>
            <a:r>
              <a:rPr lang="zh-CN" altLang="en-US" sz="2800" dirty="0" smtClean="0">
                <a:latin typeface="微软雅黑"/>
                <a:ea typeface="微软雅黑"/>
                <a:cs typeface="微软雅黑"/>
              </a:rPr>
              <a:t>传播</a:t>
            </a:r>
            <a:r>
              <a:rPr lang="zh-CN" altLang="en-US" sz="2800" dirty="0">
                <a:latin typeface="微软雅黑"/>
                <a:ea typeface="微软雅黑"/>
                <a:cs typeface="微软雅黑"/>
              </a:rPr>
              <a:t>时间</a:t>
            </a:r>
            <a:r>
              <a:rPr lang="en-US" altLang="zh-CN" sz="2800" dirty="0" err="1">
                <a:latin typeface="微软雅黑"/>
                <a:ea typeface="微软雅黑"/>
                <a:cs typeface="微软雅黑"/>
              </a:rPr>
              <a:t>Δt</a:t>
            </a:r>
            <a:r>
              <a:rPr lang="en-US" altLang="zh-CN" sz="2800" dirty="0">
                <a:latin typeface="微软雅黑"/>
                <a:ea typeface="微软雅黑"/>
                <a:cs typeface="微软雅黑"/>
              </a:rPr>
              <a:t> = </a:t>
            </a:r>
            <a:r>
              <a:rPr lang="zh-CN" altLang="en-US" sz="2800" dirty="0">
                <a:latin typeface="微软雅黑"/>
                <a:ea typeface="微软雅黑"/>
                <a:cs typeface="微软雅黑"/>
              </a:rPr>
              <a:t>收到时刻</a:t>
            </a:r>
            <a:r>
              <a:rPr lang="en-US" altLang="zh-CN" sz="2800" dirty="0">
                <a:latin typeface="微软雅黑"/>
                <a:ea typeface="微软雅黑"/>
                <a:cs typeface="微软雅黑"/>
              </a:rPr>
              <a:t>t – </a:t>
            </a:r>
            <a:r>
              <a:rPr lang="zh-CN" altLang="en-US" sz="2800" dirty="0">
                <a:latin typeface="微软雅黑"/>
                <a:ea typeface="微软雅黑"/>
                <a:cs typeface="微软雅黑"/>
              </a:rPr>
              <a:t>发出时刻</a:t>
            </a:r>
            <a:r>
              <a:rPr lang="en-US" altLang="zh-CN" sz="2800" dirty="0" smtClean="0">
                <a:latin typeface="微软雅黑"/>
                <a:ea typeface="微软雅黑"/>
                <a:cs typeface="微软雅黑"/>
              </a:rPr>
              <a:t>t0</a:t>
            </a:r>
          </a:p>
          <a:p>
            <a:pPr marL="457200" lvl="1" indent="0">
              <a:lnSpc>
                <a:spcPct val="150000"/>
              </a:lnSpc>
              <a:spcBef>
                <a:spcPts val="0"/>
              </a:spcBef>
              <a:buNone/>
            </a:pPr>
            <a:endParaRPr lang="en-US" altLang="zh-CN" sz="3200" dirty="0">
              <a:latin typeface="微软雅黑"/>
              <a:ea typeface="微软雅黑"/>
              <a:cs typeface="微软雅黑"/>
            </a:endParaRPr>
          </a:p>
          <a:p>
            <a:pPr>
              <a:lnSpc>
                <a:spcPct val="150000"/>
              </a:lnSpc>
              <a:spcBef>
                <a:spcPts val="0"/>
              </a:spcBef>
            </a:pPr>
            <a:r>
              <a:rPr lang="zh-CN" altLang="en-US" sz="3200" b="1" dirty="0">
                <a:solidFill>
                  <a:srgbClr val="0033CC"/>
                </a:solidFill>
                <a:latin typeface="微软雅黑"/>
                <a:ea typeface="微软雅黑"/>
                <a:cs typeface="微软雅黑"/>
              </a:rPr>
              <a:t>问题</a:t>
            </a:r>
            <a:r>
              <a:rPr lang="zh-CN" altLang="en-US" sz="3200" b="1" dirty="0" smtClean="0">
                <a:solidFill>
                  <a:srgbClr val="0033CC"/>
                </a:solidFill>
                <a:latin typeface="微软雅黑"/>
                <a:ea typeface="微软雅黑"/>
                <a:cs typeface="微软雅黑"/>
              </a:rPr>
              <a:t>：如何保证 </a:t>
            </a:r>
            <a:r>
              <a:rPr lang="el-GR" altLang="zh-CN" sz="3200" b="1" dirty="0" smtClean="0">
                <a:solidFill>
                  <a:srgbClr val="0033CC"/>
                </a:solidFill>
                <a:latin typeface="微软雅黑"/>
                <a:ea typeface="微软雅黑"/>
                <a:cs typeface="微软雅黑"/>
              </a:rPr>
              <a:t>Δ</a:t>
            </a:r>
            <a:r>
              <a:rPr lang="en-US" altLang="zh-CN" sz="3200" b="1" dirty="0" smtClean="0">
                <a:solidFill>
                  <a:srgbClr val="0033CC"/>
                </a:solidFill>
                <a:latin typeface="微软雅黑"/>
                <a:ea typeface="微软雅黑"/>
                <a:cs typeface="微软雅黑"/>
              </a:rPr>
              <a:t>t </a:t>
            </a:r>
            <a:r>
              <a:rPr lang="zh-CN" altLang="en-US" sz="3200" b="1" dirty="0" smtClean="0">
                <a:solidFill>
                  <a:srgbClr val="0033CC"/>
                </a:solidFill>
                <a:latin typeface="微软雅黑"/>
                <a:ea typeface="微软雅黑"/>
                <a:cs typeface="微软雅黑"/>
              </a:rPr>
              <a:t>是准确的？</a:t>
            </a:r>
            <a:endParaRPr lang="zh-CN" altLang="en-US" sz="3200" b="1" dirty="0">
              <a:solidFill>
                <a:srgbClr val="0033CC"/>
              </a:solidFill>
              <a:latin typeface="微软雅黑"/>
              <a:ea typeface="微软雅黑"/>
              <a:cs typeface="微软雅黑"/>
            </a:endParaRPr>
          </a:p>
          <a:p>
            <a:pPr>
              <a:lnSpc>
                <a:spcPct val="150000"/>
              </a:lnSpc>
              <a:spcBef>
                <a:spcPts val="0"/>
              </a:spcBef>
            </a:pPr>
            <a:endParaRPr kumimoji="1" lang="zh-CN" altLang="en-US" sz="32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29</a:t>
            </a:fld>
            <a:endParaRPr lang="zh-CN" altLang="en-US" dirty="0"/>
          </a:p>
        </p:txBody>
      </p:sp>
      <p:sp>
        <p:nvSpPr>
          <p:cNvPr id="4" name="标题 3"/>
          <p:cNvSpPr>
            <a:spLocks noGrp="1"/>
          </p:cNvSpPr>
          <p:nvPr>
            <p:ph type="title"/>
          </p:nvPr>
        </p:nvSpPr>
        <p:spPr/>
        <p:txBody>
          <a:bodyPr/>
          <a:lstStyle/>
          <a:p>
            <a:r>
              <a:rPr kumimoji="1" lang="en-US" altLang="zh-CN" dirty="0" smtClean="0"/>
              <a:t>1</a:t>
            </a:r>
            <a:r>
              <a:rPr kumimoji="1" lang="zh-CN" altLang="en-US" dirty="0" smtClean="0"/>
              <a:t>、基于距离的定位</a:t>
            </a:r>
            <a:endParaRPr kumimoji="1" lang="zh-CN" altLang="en-US" dirty="0"/>
          </a:p>
        </p:txBody>
      </p:sp>
    </p:spTree>
    <p:extLst>
      <p:ext uri="{BB962C8B-B14F-4D97-AF65-F5344CB8AC3E}">
        <p14:creationId xmlns:p14="http://schemas.microsoft.com/office/powerpoint/2010/main" val="3016725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en-US" altLang="zh-CN" sz="3200" b="1" dirty="0" smtClean="0">
                <a:solidFill>
                  <a:srgbClr val="FF0000"/>
                </a:solidFill>
              </a:rPr>
              <a:t>4.1 </a:t>
            </a:r>
            <a:r>
              <a:rPr kumimoji="1" lang="zh-CN" altLang="en-US" sz="3200" b="1" dirty="0" smtClean="0">
                <a:solidFill>
                  <a:srgbClr val="FF0000"/>
                </a:solidFill>
              </a:rPr>
              <a:t>基于位置的服务</a:t>
            </a:r>
            <a:endParaRPr kumimoji="1" lang="en-US" altLang="zh-CN" sz="3200" b="1" dirty="0" smtClean="0">
              <a:solidFill>
                <a:srgbClr val="FF0000"/>
              </a:solidFill>
            </a:endParaRPr>
          </a:p>
          <a:p>
            <a:pPr lvl="2"/>
            <a:endParaRPr kumimoji="1" lang="en-US" altLang="zh-CN" sz="2000" dirty="0" smtClean="0">
              <a:solidFill>
                <a:schemeClr val="tx1">
                  <a:lumMod val="95000"/>
                  <a:lumOff val="5000"/>
                </a:schemeClr>
              </a:solidFill>
            </a:endParaRPr>
          </a:p>
          <a:p>
            <a:r>
              <a:rPr kumimoji="1" lang="en-US" altLang="zh-CN" sz="2800" dirty="0" smtClean="0">
                <a:solidFill>
                  <a:schemeClr val="tx1">
                    <a:lumMod val="95000"/>
                    <a:lumOff val="5000"/>
                  </a:schemeClr>
                </a:solidFill>
              </a:rPr>
              <a:t>4.2 </a:t>
            </a:r>
            <a:r>
              <a:rPr kumimoji="1" lang="zh-CN" altLang="en-US" sz="2800" dirty="0" smtClean="0">
                <a:solidFill>
                  <a:schemeClr val="tx1">
                    <a:lumMod val="95000"/>
                    <a:lumOff val="5000"/>
                  </a:schemeClr>
                </a:solidFill>
              </a:rPr>
              <a:t>定位系统</a:t>
            </a:r>
            <a:endParaRPr kumimoji="1" lang="en-US" altLang="zh-CN" sz="2800" dirty="0" smtClean="0">
              <a:solidFill>
                <a:schemeClr val="tx1">
                  <a:lumMod val="95000"/>
                  <a:lumOff val="5000"/>
                </a:schemeClr>
              </a:solidFill>
            </a:endParaRPr>
          </a:p>
          <a:p>
            <a:pPr lvl="1"/>
            <a:endParaRPr kumimoji="1" lang="en-US" altLang="zh-CN" sz="2400" dirty="0">
              <a:solidFill>
                <a:schemeClr val="tx1">
                  <a:lumMod val="95000"/>
                  <a:lumOff val="5000"/>
                </a:schemeClr>
              </a:solidFill>
            </a:endParaRPr>
          </a:p>
          <a:p>
            <a:r>
              <a:rPr kumimoji="1" lang="en-US" altLang="zh-CN" sz="2800" dirty="0" smtClean="0">
                <a:solidFill>
                  <a:schemeClr val="tx1">
                    <a:lumMod val="95000"/>
                    <a:lumOff val="5000"/>
                  </a:schemeClr>
                </a:solidFill>
              </a:rPr>
              <a:t>4.3 </a:t>
            </a:r>
            <a:r>
              <a:rPr kumimoji="1" lang="zh-CN" altLang="en-US" sz="2800" dirty="0" smtClean="0">
                <a:solidFill>
                  <a:schemeClr val="tx1">
                    <a:lumMod val="95000"/>
                    <a:lumOff val="5000"/>
                  </a:schemeClr>
                </a:solidFill>
              </a:rPr>
              <a:t>定位技术</a:t>
            </a:r>
            <a:endParaRPr kumimoji="1" lang="en-US" altLang="zh-CN" sz="2800" dirty="0" smtClean="0">
              <a:solidFill>
                <a:schemeClr val="tx1">
                  <a:lumMod val="95000"/>
                  <a:lumOff val="5000"/>
                </a:schemeClr>
              </a:solidFill>
            </a:endParaRPr>
          </a:p>
          <a:p>
            <a:pPr lvl="1"/>
            <a:endParaRPr kumimoji="1" lang="en-US" altLang="zh-CN" sz="2400" dirty="0">
              <a:solidFill>
                <a:schemeClr val="tx1">
                  <a:lumMod val="95000"/>
                  <a:lumOff val="5000"/>
                </a:schemeClr>
              </a:solidFill>
            </a:endParaRPr>
          </a:p>
          <a:p>
            <a:r>
              <a:rPr kumimoji="1" lang="zh-CN" altLang="zh-CN" sz="2800" dirty="0" smtClean="0">
                <a:solidFill>
                  <a:schemeClr val="tx1">
                    <a:lumMod val="95000"/>
                    <a:lumOff val="5000"/>
                  </a:schemeClr>
                </a:solidFill>
              </a:rPr>
              <a:t>4</a:t>
            </a:r>
            <a:r>
              <a:rPr kumimoji="1" lang="en-US" altLang="zh-CN" sz="2800" dirty="0" smtClean="0">
                <a:solidFill>
                  <a:schemeClr val="tx1">
                    <a:lumMod val="95000"/>
                    <a:lumOff val="5000"/>
                  </a:schemeClr>
                </a:solidFill>
              </a:rPr>
              <a:t>.4 </a:t>
            </a:r>
            <a:r>
              <a:rPr kumimoji="1" lang="zh-CN" altLang="en-US" sz="2800" dirty="0" smtClean="0">
                <a:solidFill>
                  <a:schemeClr val="tx1">
                    <a:lumMod val="95000"/>
                    <a:lumOff val="5000"/>
                  </a:schemeClr>
                </a:solidFill>
              </a:rPr>
              <a:t>物联网对定位技术的新挑战</a:t>
            </a:r>
            <a:endParaRPr kumimoji="1" lang="zh-CN" altLang="en-US" sz="2800" dirty="0">
              <a:solidFill>
                <a:schemeClr val="tx1">
                  <a:lumMod val="95000"/>
                  <a:lumOff val="5000"/>
                </a:schemeClr>
              </a:solidFill>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6870435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454610"/>
            <a:ext cx="8058150" cy="2539736"/>
          </a:xfrm>
        </p:spPr>
        <p:txBody>
          <a:bodyPr>
            <a:noAutofit/>
          </a:bodyPr>
          <a:lstStyle/>
          <a:p>
            <a:pPr>
              <a:lnSpc>
                <a:spcPct val="150000"/>
              </a:lnSpc>
              <a:spcBef>
                <a:spcPts val="0"/>
              </a:spcBef>
            </a:pPr>
            <a:r>
              <a:rPr lang="zh-CN" altLang="en-US" dirty="0" smtClean="0">
                <a:latin typeface="微软雅黑"/>
                <a:ea typeface="微软雅黑"/>
                <a:cs typeface="微软雅黑"/>
              </a:rPr>
              <a:t>方法</a:t>
            </a:r>
            <a:r>
              <a:rPr lang="en-US" altLang="zh-CN" dirty="0">
                <a:latin typeface="微软雅黑"/>
                <a:ea typeface="微软雅黑"/>
                <a:cs typeface="微软雅黑"/>
              </a:rPr>
              <a:t>0</a:t>
            </a:r>
            <a:r>
              <a:rPr lang="zh-CN" altLang="en-US" dirty="0" smtClean="0">
                <a:latin typeface="微软雅黑"/>
                <a:ea typeface="微软雅黑"/>
                <a:cs typeface="微软雅黑"/>
              </a:rPr>
              <a:t>：直接用公式</a:t>
            </a:r>
            <a:endParaRPr lang="en-US" altLang="zh-CN" dirty="0">
              <a:latin typeface="微软雅黑"/>
              <a:ea typeface="微软雅黑"/>
              <a:cs typeface="微软雅黑"/>
            </a:endParaRPr>
          </a:p>
          <a:p>
            <a:pPr lvl="1">
              <a:lnSpc>
                <a:spcPct val="150000"/>
              </a:lnSpc>
              <a:spcBef>
                <a:spcPts val="0"/>
              </a:spcBef>
            </a:pPr>
            <a:r>
              <a:rPr lang="zh-CN" altLang="en-US" b="1" dirty="0">
                <a:solidFill>
                  <a:srgbClr val="FF0000"/>
                </a:solidFill>
                <a:latin typeface="微软雅黑"/>
                <a:ea typeface="微软雅黑"/>
                <a:cs typeface="微软雅黑"/>
              </a:rPr>
              <a:t>距离</a:t>
            </a:r>
            <a:r>
              <a:rPr lang="en-US" altLang="zh-CN" b="1" dirty="0">
                <a:solidFill>
                  <a:srgbClr val="FF0000"/>
                </a:solidFill>
                <a:latin typeface="微软雅黑"/>
                <a:ea typeface="微软雅黑"/>
                <a:cs typeface="微软雅黑"/>
              </a:rPr>
              <a:t>d = </a:t>
            </a:r>
            <a:r>
              <a:rPr lang="zh-CN" altLang="en-US" b="1" dirty="0">
                <a:solidFill>
                  <a:srgbClr val="FF0000"/>
                </a:solidFill>
                <a:latin typeface="微软雅黑"/>
                <a:ea typeface="微软雅黑"/>
                <a:cs typeface="微软雅黑"/>
              </a:rPr>
              <a:t>波速</a:t>
            </a:r>
            <a:r>
              <a:rPr lang="en-US" altLang="zh-CN" b="1" dirty="0">
                <a:solidFill>
                  <a:srgbClr val="FF0000"/>
                </a:solidFill>
                <a:latin typeface="微软雅黑"/>
                <a:ea typeface="微软雅黑"/>
                <a:cs typeface="微软雅黑"/>
              </a:rPr>
              <a:t>v * </a:t>
            </a:r>
            <a:r>
              <a:rPr lang="zh-CN" altLang="en-US" b="1" dirty="0">
                <a:solidFill>
                  <a:srgbClr val="FF0000"/>
                </a:solidFill>
                <a:latin typeface="微软雅黑"/>
                <a:ea typeface="微软雅黑"/>
                <a:cs typeface="微软雅黑"/>
              </a:rPr>
              <a:t>传播时间</a:t>
            </a:r>
            <a:r>
              <a:rPr lang="en-US" altLang="zh-CN" b="1" dirty="0" err="1">
                <a:solidFill>
                  <a:srgbClr val="FF0000"/>
                </a:solidFill>
                <a:latin typeface="微软雅黑"/>
                <a:ea typeface="微软雅黑"/>
                <a:cs typeface="微软雅黑"/>
              </a:rPr>
              <a:t>Δt</a:t>
            </a:r>
            <a:endParaRPr lang="en-US" altLang="zh-CN" b="1" dirty="0">
              <a:solidFill>
                <a:srgbClr val="FF0000"/>
              </a:solidFill>
              <a:latin typeface="微软雅黑"/>
              <a:ea typeface="微软雅黑"/>
              <a:cs typeface="微软雅黑"/>
            </a:endParaRPr>
          </a:p>
          <a:p>
            <a:pPr marL="1371600" lvl="3" indent="0">
              <a:lnSpc>
                <a:spcPct val="150000"/>
              </a:lnSpc>
              <a:spcBef>
                <a:spcPts val="0"/>
              </a:spcBef>
              <a:buNone/>
            </a:pPr>
            <a:r>
              <a:rPr lang="en-US" altLang="zh-CN" sz="2400" b="1" dirty="0" smtClean="0">
                <a:solidFill>
                  <a:srgbClr val="FF0000"/>
                </a:solidFill>
                <a:latin typeface="微软雅黑"/>
                <a:ea typeface="微软雅黑"/>
                <a:cs typeface="微软雅黑"/>
              </a:rPr>
              <a:t>   </a:t>
            </a:r>
            <a:r>
              <a:rPr lang="en-US" altLang="zh-CN" sz="2400" b="1" dirty="0">
                <a:solidFill>
                  <a:srgbClr val="FF0000"/>
                </a:solidFill>
                <a:latin typeface="微软雅黑"/>
                <a:ea typeface="微软雅黑"/>
                <a:cs typeface="微软雅黑"/>
              </a:rPr>
              <a:t>= </a:t>
            </a:r>
            <a:r>
              <a:rPr lang="zh-CN" altLang="en-US" sz="2400" b="1" dirty="0">
                <a:solidFill>
                  <a:srgbClr val="FF0000"/>
                </a:solidFill>
                <a:latin typeface="微软雅黑"/>
                <a:ea typeface="微软雅黑"/>
                <a:cs typeface="微软雅黑"/>
              </a:rPr>
              <a:t>波速</a:t>
            </a:r>
            <a:r>
              <a:rPr lang="en-US" altLang="zh-CN" sz="2400" b="1" dirty="0">
                <a:solidFill>
                  <a:srgbClr val="FF0000"/>
                </a:solidFill>
                <a:latin typeface="微软雅黑"/>
                <a:ea typeface="微软雅黑"/>
                <a:cs typeface="微软雅黑"/>
              </a:rPr>
              <a:t>v * </a:t>
            </a:r>
            <a:r>
              <a:rPr lang="zh-CN" altLang="en-US" sz="2400" b="1" dirty="0" smtClean="0">
                <a:solidFill>
                  <a:srgbClr val="FF0000"/>
                </a:solidFill>
                <a:latin typeface="微软雅黑"/>
                <a:ea typeface="微软雅黑"/>
                <a:cs typeface="微软雅黑"/>
              </a:rPr>
              <a:t>（ 收到</a:t>
            </a:r>
            <a:r>
              <a:rPr lang="zh-CN" altLang="en-US" sz="2400" b="1" dirty="0">
                <a:solidFill>
                  <a:srgbClr val="FF0000"/>
                </a:solidFill>
                <a:latin typeface="微软雅黑"/>
                <a:ea typeface="微软雅黑"/>
                <a:cs typeface="微软雅黑"/>
              </a:rPr>
              <a:t>时刻</a:t>
            </a:r>
            <a:r>
              <a:rPr lang="en-US" altLang="zh-CN" sz="2400" b="1" dirty="0" smtClean="0">
                <a:solidFill>
                  <a:srgbClr val="FF0000"/>
                </a:solidFill>
                <a:latin typeface="微软雅黑"/>
                <a:ea typeface="微软雅黑"/>
                <a:cs typeface="微软雅黑"/>
              </a:rPr>
              <a:t>t1 </a:t>
            </a:r>
            <a:r>
              <a:rPr lang="en-US" altLang="zh-CN" sz="2400" b="1" dirty="0">
                <a:solidFill>
                  <a:srgbClr val="FF0000"/>
                </a:solidFill>
                <a:latin typeface="微软雅黑"/>
                <a:ea typeface="微软雅黑"/>
                <a:cs typeface="微软雅黑"/>
              </a:rPr>
              <a:t>– </a:t>
            </a:r>
            <a:r>
              <a:rPr lang="zh-CN" altLang="en-US" sz="2400" b="1" dirty="0">
                <a:solidFill>
                  <a:srgbClr val="FF0000"/>
                </a:solidFill>
                <a:latin typeface="微软雅黑"/>
                <a:ea typeface="微软雅黑"/>
                <a:cs typeface="微软雅黑"/>
              </a:rPr>
              <a:t>发出时刻</a:t>
            </a:r>
            <a:r>
              <a:rPr lang="en-US" altLang="zh-CN" sz="2400" b="1" dirty="0" smtClean="0">
                <a:solidFill>
                  <a:srgbClr val="FF0000"/>
                </a:solidFill>
                <a:latin typeface="微软雅黑"/>
                <a:ea typeface="微软雅黑"/>
                <a:cs typeface="微软雅黑"/>
              </a:rPr>
              <a:t>t0 </a:t>
            </a:r>
            <a:r>
              <a:rPr lang="zh-CN" altLang="en-US" sz="2400" b="1" dirty="0" smtClean="0">
                <a:solidFill>
                  <a:srgbClr val="FF0000"/>
                </a:solidFill>
                <a:latin typeface="微软雅黑"/>
                <a:ea typeface="微软雅黑"/>
                <a:cs typeface="微软雅黑"/>
              </a:rPr>
              <a:t>）</a:t>
            </a:r>
            <a:endParaRPr lang="en-US" altLang="zh-CN" sz="2400" b="1" dirty="0">
              <a:solidFill>
                <a:srgbClr val="FF0000"/>
              </a:solidFill>
              <a:latin typeface="微软雅黑"/>
              <a:ea typeface="微软雅黑"/>
              <a:cs typeface="微软雅黑"/>
            </a:endParaRPr>
          </a:p>
        </p:txBody>
      </p:sp>
      <p:sp>
        <p:nvSpPr>
          <p:cNvPr id="4" name="标题 3"/>
          <p:cNvSpPr>
            <a:spLocks noGrp="1"/>
          </p:cNvSpPr>
          <p:nvPr>
            <p:ph type="title"/>
          </p:nvPr>
        </p:nvSpPr>
        <p:spPr/>
        <p:txBody>
          <a:bodyPr/>
          <a:lstStyle/>
          <a:p>
            <a:r>
              <a:rPr kumimoji="1" lang="en-US" altLang="zh-CN" dirty="0" smtClean="0"/>
              <a:t>1</a:t>
            </a:r>
            <a:r>
              <a:rPr kumimoji="1" lang="zh-CN" altLang="en-US" dirty="0" smtClean="0"/>
              <a:t>、基于距离的定位（</a:t>
            </a:r>
            <a:r>
              <a:rPr kumimoji="1" lang="en-US" altLang="zh-CN" dirty="0" err="1" smtClean="0"/>
              <a:t>ToA</a:t>
            </a:r>
            <a:r>
              <a:rPr kumimoji="1" lang="zh-CN" altLang="en-US" dirty="0" smtClean="0"/>
              <a:t>）</a:t>
            </a:r>
            <a:endParaRPr kumimoji="1" lang="zh-CN" altLang="en-US" dirty="0"/>
          </a:p>
        </p:txBody>
      </p:sp>
      <p:grpSp>
        <p:nvGrpSpPr>
          <p:cNvPr id="17" name="组合 16"/>
          <p:cNvGrpSpPr/>
          <p:nvPr/>
        </p:nvGrpSpPr>
        <p:grpSpPr>
          <a:xfrm>
            <a:off x="990600" y="3429000"/>
            <a:ext cx="7530611" cy="1365585"/>
            <a:chOff x="1104900" y="3587415"/>
            <a:chExt cx="7530611" cy="1365585"/>
          </a:xfrm>
        </p:grpSpPr>
        <p:pic>
          <p:nvPicPr>
            <p:cNvPr id="11" name="Picture 7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3587415"/>
              <a:ext cx="1066800" cy="135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587415"/>
              <a:ext cx="1066800" cy="136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箭头连接符 13"/>
            <p:cNvCxnSpPr>
              <a:stCxn id="11" idx="3"/>
              <a:endCxn id="12" idx="1"/>
            </p:cNvCxnSpPr>
            <p:nvPr/>
          </p:nvCxnSpPr>
          <p:spPr>
            <a:xfrm>
              <a:off x="2362200" y="4266151"/>
              <a:ext cx="4724400" cy="4057"/>
            </a:xfrm>
            <a:prstGeom prst="straightConnector1">
              <a:avLst/>
            </a:prstGeom>
            <a:ln w="19050">
              <a:solidFill>
                <a:srgbClr val="0033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209800" y="3730174"/>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t0</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6819900" y="3742930"/>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t1</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1104900" y="3978595"/>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A</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7873511" y="4054795"/>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B</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grpSp>
      <p:sp>
        <p:nvSpPr>
          <p:cNvPr id="18" name="内容占位符 1"/>
          <p:cNvSpPr txBox="1">
            <a:spLocks/>
          </p:cNvSpPr>
          <p:nvPr/>
        </p:nvSpPr>
        <p:spPr bwMode="auto">
          <a:xfrm>
            <a:off x="1488831" y="4390496"/>
            <a:ext cx="6816969" cy="159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zh-CN" altLang="en-US" b="1" dirty="0" smtClean="0">
                <a:solidFill>
                  <a:srgbClr val="0033CC"/>
                </a:solidFill>
                <a:latin typeface="微软雅黑"/>
                <a:ea typeface="微软雅黑"/>
                <a:cs typeface="微软雅黑"/>
              </a:rPr>
              <a:t>问题</a:t>
            </a:r>
            <a:r>
              <a:rPr lang="en-US" altLang="zh-CN" b="1" dirty="0" smtClean="0">
                <a:solidFill>
                  <a:srgbClr val="0033CC"/>
                </a:solidFill>
                <a:latin typeface="微软雅黑"/>
                <a:ea typeface="微软雅黑"/>
                <a:cs typeface="微软雅黑"/>
              </a:rPr>
              <a:t>1</a:t>
            </a:r>
            <a:r>
              <a:rPr lang="zh-CN" altLang="en-US" b="1" dirty="0" smtClean="0">
                <a:solidFill>
                  <a:srgbClr val="0033CC"/>
                </a:solidFill>
                <a:latin typeface="微软雅黑"/>
                <a:ea typeface="微软雅黑"/>
                <a:cs typeface="微软雅黑"/>
              </a:rPr>
              <a:t>：节点</a:t>
            </a:r>
            <a:r>
              <a:rPr lang="en-US" altLang="zh-CN" b="1" dirty="0" smtClean="0">
                <a:solidFill>
                  <a:srgbClr val="0033CC"/>
                </a:solidFill>
                <a:latin typeface="微软雅黑"/>
                <a:ea typeface="微软雅黑"/>
                <a:cs typeface="微软雅黑"/>
              </a:rPr>
              <a:t>B</a:t>
            </a:r>
            <a:r>
              <a:rPr lang="zh-CN" altLang="en-US" b="1" dirty="0" smtClean="0">
                <a:solidFill>
                  <a:srgbClr val="0033CC"/>
                </a:solidFill>
                <a:latin typeface="微软雅黑"/>
                <a:ea typeface="微软雅黑"/>
                <a:cs typeface="微软雅黑"/>
              </a:rPr>
              <a:t>是如何知道</a:t>
            </a:r>
            <a:r>
              <a:rPr lang="en-US" altLang="zh-CN" b="1" dirty="0" smtClean="0">
                <a:solidFill>
                  <a:srgbClr val="0033CC"/>
                </a:solidFill>
                <a:latin typeface="微软雅黑"/>
                <a:ea typeface="微软雅黑"/>
                <a:cs typeface="微软雅黑"/>
              </a:rPr>
              <a:t>t0</a:t>
            </a:r>
            <a:r>
              <a:rPr lang="zh-CN" altLang="en-US" b="1" dirty="0" smtClean="0">
                <a:solidFill>
                  <a:srgbClr val="0033CC"/>
                </a:solidFill>
                <a:latin typeface="微软雅黑"/>
                <a:ea typeface="微软雅黑"/>
                <a:cs typeface="微软雅黑"/>
              </a:rPr>
              <a:t>的？</a:t>
            </a:r>
            <a:endParaRPr lang="en-US" altLang="zh-CN" b="1" dirty="0" smtClean="0">
              <a:solidFill>
                <a:srgbClr val="0033CC"/>
              </a:solidFill>
              <a:latin typeface="微软雅黑"/>
              <a:ea typeface="微软雅黑"/>
              <a:cs typeface="微软雅黑"/>
            </a:endParaRPr>
          </a:p>
          <a:p>
            <a:pPr>
              <a:lnSpc>
                <a:spcPct val="150000"/>
              </a:lnSpc>
              <a:spcBef>
                <a:spcPts val="0"/>
              </a:spcBef>
            </a:pPr>
            <a:r>
              <a:rPr lang="zh-CN" altLang="en-US" b="1" dirty="0" smtClean="0">
                <a:solidFill>
                  <a:srgbClr val="0033CC"/>
                </a:solidFill>
                <a:latin typeface="微软雅黑"/>
                <a:ea typeface="微软雅黑"/>
                <a:cs typeface="微软雅黑"/>
              </a:rPr>
              <a:t>问题</a:t>
            </a:r>
            <a:r>
              <a:rPr lang="en-US" altLang="zh-CN" b="1" dirty="0" smtClean="0">
                <a:solidFill>
                  <a:srgbClr val="0033CC"/>
                </a:solidFill>
                <a:latin typeface="微软雅黑"/>
                <a:ea typeface="微软雅黑"/>
                <a:cs typeface="微软雅黑"/>
              </a:rPr>
              <a:t>2</a:t>
            </a:r>
            <a:r>
              <a:rPr lang="zh-CN" altLang="en-US" b="1" dirty="0" smtClean="0">
                <a:solidFill>
                  <a:srgbClr val="0033CC"/>
                </a:solidFill>
                <a:latin typeface="微软雅黑"/>
                <a:ea typeface="微软雅黑"/>
                <a:cs typeface="微软雅黑"/>
              </a:rPr>
              <a:t>：如何保证二者的时间是一致的？</a:t>
            </a:r>
            <a:endParaRPr kumimoji="1" lang="zh-CN" altLang="en-US" sz="3200" dirty="0">
              <a:latin typeface="微软雅黑"/>
              <a:ea typeface="微软雅黑"/>
              <a:cs typeface="微软雅黑"/>
            </a:endParaRPr>
          </a:p>
        </p:txBody>
      </p:sp>
      <p:sp>
        <p:nvSpPr>
          <p:cNvPr id="19" name="矩形 18"/>
          <p:cNvSpPr/>
          <p:nvPr/>
        </p:nvSpPr>
        <p:spPr>
          <a:xfrm>
            <a:off x="1143000" y="6027180"/>
            <a:ext cx="7696200" cy="678420"/>
          </a:xfrm>
          <a:prstGeom prst="rect">
            <a:avLst/>
          </a:prstGeom>
          <a:solidFill>
            <a:schemeClr val="accent5">
              <a:lumMod val="50000"/>
            </a:schemeClr>
          </a:solidFill>
        </p:spPr>
        <p:txBody>
          <a:bodyPr wrap="square" anchor="ctr">
            <a:noAutofit/>
          </a:bodyPr>
          <a:lstStyle/>
          <a:p>
            <a:pPr lvl="0" algn="ctr">
              <a:lnSpc>
                <a:spcPct val="150000"/>
              </a:lnSpc>
              <a:buClr>
                <a:srgbClr val="FF3300"/>
              </a:buClr>
              <a:buSzPct val="85000"/>
            </a:pPr>
            <a:r>
              <a:rPr lang="zh-CN" altLang="en-US" sz="2400" dirty="0">
                <a:solidFill>
                  <a:schemeClr val="bg1"/>
                </a:solidFill>
                <a:latin typeface="微软雅黑" panose="020B0503020204020204" pitchFamily="34" charset="-122"/>
                <a:ea typeface="微软雅黑" panose="020B0503020204020204" pitchFamily="34" charset="-122"/>
                <a:sym typeface="+mn-ea"/>
              </a:rPr>
              <a:t>此方法要求进行通信的</a:t>
            </a:r>
            <a:r>
              <a:rPr lang="zh-CN" altLang="en-US" sz="2400" b="1" dirty="0">
                <a:solidFill>
                  <a:srgbClr val="FFFF00"/>
                </a:solidFill>
                <a:latin typeface="微软雅黑" panose="020B0503020204020204" pitchFamily="34" charset="-122"/>
                <a:ea typeface="微软雅黑" panose="020B0503020204020204" pitchFamily="34" charset="-122"/>
                <a:sym typeface="+mn-ea"/>
              </a:rPr>
              <a:t>两个节点时间必须高度同步</a:t>
            </a:r>
            <a:r>
              <a:rPr lang="zh-CN" altLang="en-US" sz="2400" dirty="0">
                <a:solidFill>
                  <a:srgbClr val="FFFF00"/>
                </a:solidFill>
                <a:latin typeface="微软雅黑" panose="020B0503020204020204" pitchFamily="34" charset="-122"/>
                <a:ea typeface="微软雅黑" panose="020B0503020204020204" pitchFamily="34" charset="-122"/>
                <a:sym typeface="+mn-ea"/>
              </a:rPr>
              <a:t>。</a:t>
            </a:r>
            <a:endParaRPr lang="en-US" altLang="zh-CN" sz="2400" dirty="0">
              <a:solidFill>
                <a:srgbClr val="FFFF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9967594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54610"/>
            <a:ext cx="7886700" cy="5031250"/>
          </a:xfrm>
        </p:spPr>
        <p:txBody>
          <a:bodyPr>
            <a:noAutofit/>
          </a:bodyPr>
          <a:lstStyle/>
          <a:p>
            <a:pPr>
              <a:lnSpc>
                <a:spcPct val="150000"/>
              </a:lnSpc>
              <a:spcBef>
                <a:spcPts val="0"/>
              </a:spcBef>
            </a:pPr>
            <a:r>
              <a:rPr lang="zh-CN" altLang="en-US" dirty="0">
                <a:latin typeface="微软雅黑"/>
                <a:ea typeface="微软雅黑"/>
                <a:cs typeface="微软雅黑"/>
              </a:rPr>
              <a:t>方法</a:t>
            </a:r>
            <a:r>
              <a:rPr lang="en-US" altLang="zh-CN" dirty="0">
                <a:latin typeface="微软雅黑"/>
                <a:ea typeface="微软雅黑"/>
                <a:cs typeface="微软雅黑"/>
              </a:rPr>
              <a:t>1</a:t>
            </a:r>
            <a:r>
              <a:rPr lang="zh-CN" altLang="en-US" dirty="0">
                <a:latin typeface="微软雅黑"/>
                <a:ea typeface="微软雅黑"/>
                <a:cs typeface="微软雅黑"/>
              </a:rPr>
              <a:t>：利用波速</a:t>
            </a:r>
            <a:r>
              <a:rPr lang="zh-CN" altLang="en-US" dirty="0" smtClean="0">
                <a:latin typeface="微软雅黑"/>
                <a:ea typeface="微软雅黑"/>
                <a:cs typeface="微软雅黑"/>
              </a:rPr>
              <a:t>差</a:t>
            </a:r>
            <a:endParaRPr lang="en-US" altLang="zh-CN" dirty="0">
              <a:latin typeface="微软雅黑"/>
              <a:ea typeface="微软雅黑"/>
              <a:cs typeface="微软雅黑"/>
            </a:endParaRPr>
          </a:p>
          <a:p>
            <a:pPr marL="457200" lvl="1" indent="0">
              <a:lnSpc>
                <a:spcPct val="150000"/>
              </a:lnSpc>
              <a:spcBef>
                <a:spcPts val="0"/>
              </a:spcBef>
              <a:buNone/>
            </a:pPr>
            <a:r>
              <a:rPr lang="zh-CN" altLang="en-US" sz="2400" b="1" dirty="0">
                <a:solidFill>
                  <a:srgbClr val="FF0000"/>
                </a:solidFill>
                <a:latin typeface="微软雅黑"/>
                <a:ea typeface="微软雅黑"/>
                <a:cs typeface="微软雅黑"/>
              </a:rPr>
              <a:t>发送端</a:t>
            </a:r>
            <a:r>
              <a:rPr lang="zh-CN" altLang="en-US" sz="2400" dirty="0">
                <a:latin typeface="微软雅黑"/>
                <a:ea typeface="微软雅黑"/>
                <a:cs typeface="微软雅黑"/>
              </a:rPr>
              <a:t>同时发送一道电磁波和声波</a:t>
            </a:r>
            <a:endParaRPr lang="en-US" altLang="zh-CN" sz="2400" dirty="0">
              <a:latin typeface="微软雅黑"/>
              <a:ea typeface="微软雅黑"/>
              <a:cs typeface="微软雅黑"/>
            </a:endParaRPr>
          </a:p>
          <a:p>
            <a:pPr marL="457200" lvl="1" indent="0">
              <a:lnSpc>
                <a:spcPct val="150000"/>
              </a:lnSpc>
              <a:spcBef>
                <a:spcPts val="0"/>
              </a:spcBef>
              <a:buNone/>
            </a:pPr>
            <a:r>
              <a:rPr lang="zh-CN" altLang="en-US" sz="2400" b="1" dirty="0">
                <a:solidFill>
                  <a:srgbClr val="FF0000"/>
                </a:solidFill>
                <a:latin typeface="微软雅黑"/>
                <a:ea typeface="微软雅黑"/>
                <a:cs typeface="微软雅黑"/>
              </a:rPr>
              <a:t>接收端</a:t>
            </a:r>
            <a:r>
              <a:rPr lang="zh-CN" altLang="en-US" sz="2400" dirty="0">
                <a:latin typeface="微软雅黑"/>
                <a:ea typeface="微软雅黑"/>
                <a:cs typeface="微软雅黑"/>
              </a:rPr>
              <a:t>记录：</a:t>
            </a:r>
            <a:endParaRPr lang="en-US" altLang="zh-CN" sz="2400" dirty="0">
              <a:latin typeface="微软雅黑"/>
              <a:ea typeface="微软雅黑"/>
              <a:cs typeface="微软雅黑"/>
            </a:endParaRPr>
          </a:p>
          <a:p>
            <a:pPr lvl="2">
              <a:lnSpc>
                <a:spcPct val="150000"/>
              </a:lnSpc>
              <a:spcBef>
                <a:spcPts val="0"/>
              </a:spcBef>
              <a:buFont typeface="Arial" charset="0"/>
              <a:buChar char="•"/>
            </a:pPr>
            <a:r>
              <a:rPr lang="zh-CN" altLang="en-US" sz="2400" dirty="0">
                <a:latin typeface="微软雅黑"/>
                <a:ea typeface="微软雅黑"/>
                <a:cs typeface="微软雅黑"/>
              </a:rPr>
              <a:t>电磁波到达时刻</a:t>
            </a:r>
            <a:endParaRPr lang="en-US" altLang="zh-CN" sz="2400" dirty="0">
              <a:latin typeface="微软雅黑"/>
              <a:ea typeface="微软雅黑"/>
              <a:cs typeface="微软雅黑"/>
            </a:endParaRPr>
          </a:p>
          <a:p>
            <a:pPr lvl="2">
              <a:lnSpc>
                <a:spcPct val="150000"/>
              </a:lnSpc>
              <a:spcBef>
                <a:spcPts val="0"/>
              </a:spcBef>
              <a:buFont typeface="Arial" charset="0"/>
              <a:buChar char="•"/>
            </a:pPr>
            <a:r>
              <a:rPr lang="zh-CN" altLang="en-US" sz="2400" dirty="0" smtClean="0">
                <a:latin typeface="微软雅黑"/>
                <a:ea typeface="微软雅黑"/>
                <a:cs typeface="微软雅黑"/>
              </a:rPr>
              <a:t>声波到达时刻</a:t>
            </a:r>
            <a:endParaRPr lang="en-US" altLang="zh-CN" sz="2400" dirty="0" smtClean="0">
              <a:latin typeface="微软雅黑"/>
              <a:ea typeface="微软雅黑"/>
              <a:cs typeface="微软雅黑"/>
            </a:endParaRPr>
          </a:p>
          <a:p>
            <a:pPr lvl="3">
              <a:lnSpc>
                <a:spcPct val="150000"/>
              </a:lnSpc>
              <a:spcBef>
                <a:spcPts val="0"/>
              </a:spcBef>
              <a:buFont typeface="Arial" charset="0"/>
              <a:buChar char="•"/>
            </a:pPr>
            <a:endParaRPr lang="en-US" altLang="zh-CN" sz="2200"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4" name="标题 3"/>
          <p:cNvSpPr>
            <a:spLocks noGrp="1"/>
          </p:cNvSpPr>
          <p:nvPr>
            <p:ph type="title"/>
          </p:nvPr>
        </p:nvSpPr>
        <p:spPr/>
        <p:txBody>
          <a:bodyPr/>
          <a:lstStyle/>
          <a:p>
            <a:r>
              <a:rPr kumimoji="1" lang="en-US" altLang="zh-CN" dirty="0" smtClean="0"/>
              <a:t>1</a:t>
            </a:r>
            <a:r>
              <a:rPr kumimoji="1" lang="zh-CN" altLang="en-US" dirty="0" smtClean="0"/>
              <a:t>、基于距离的定位（</a:t>
            </a:r>
            <a:r>
              <a:rPr kumimoji="1" lang="en-US" altLang="zh-CN" dirty="0" err="1" smtClean="0"/>
              <a:t>ToA</a:t>
            </a:r>
            <a:r>
              <a:rPr kumimoji="1" lang="zh-CN" altLang="en-US" dirty="0" smtClean="0"/>
              <a:t>）</a:t>
            </a:r>
            <a:endParaRPr kumimoji="1" lang="zh-CN" altLang="en-US" dirty="0"/>
          </a:p>
        </p:txBody>
      </p:sp>
      <p:graphicFrame>
        <p:nvGraphicFramePr>
          <p:cNvPr id="5" name="Object 3"/>
          <p:cNvGraphicFramePr>
            <a:graphicFrameLocks noChangeAspect="1"/>
          </p:cNvGraphicFramePr>
          <p:nvPr>
            <p:extLst/>
          </p:nvPr>
        </p:nvGraphicFramePr>
        <p:xfrm>
          <a:off x="4027256" y="3259821"/>
          <a:ext cx="280465" cy="507209"/>
        </p:xfrm>
        <a:graphic>
          <a:graphicData uri="http://schemas.openxmlformats.org/presentationml/2006/ole">
            <mc:AlternateContent xmlns:mc="http://schemas.openxmlformats.org/markup-compatibility/2006">
              <mc:Choice xmlns:v="urn:schemas-microsoft-com:vml" Requires="v">
                <p:oleObj spid="_x0000_s13390" name="公式" r:id="rId4" imgW="126890" imgH="228402" progId="Equation.3">
                  <p:embed/>
                </p:oleObj>
              </mc:Choice>
              <mc:Fallback>
                <p:oleObj name="公式" r:id="rId4" imgW="126890" imgH="228402" progId="Equation.3">
                  <p:embed/>
                  <p:pic>
                    <p:nvPicPr>
                      <p:cNvPr id="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7256" y="3259821"/>
                        <a:ext cx="280465" cy="5072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nvPr>
        </p:nvGraphicFramePr>
        <p:xfrm>
          <a:off x="3715492" y="3794739"/>
          <a:ext cx="321202" cy="580880"/>
        </p:xfrm>
        <a:graphic>
          <a:graphicData uri="http://schemas.openxmlformats.org/presentationml/2006/ole">
            <mc:AlternateContent xmlns:mc="http://schemas.openxmlformats.org/markup-compatibility/2006">
              <mc:Choice xmlns:v="urn:schemas-microsoft-com:vml" Requires="v">
                <p:oleObj spid="_x0000_s13391" name="公式" r:id="rId6" imgW="126890" imgH="228402" progId="Equation.3">
                  <p:embed/>
                </p:oleObj>
              </mc:Choice>
              <mc:Fallback>
                <p:oleObj name="公式" r:id="rId6" imgW="126890" imgH="228402" progId="Equation.3">
                  <p:embed/>
                  <p:pic>
                    <p:nvPicPr>
                      <p:cNvPr id="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5492" y="3794739"/>
                        <a:ext cx="321202" cy="5808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11" name="Picture 2"/>
          <p:cNvPicPr>
            <a:picLocks noChangeAspect="1" noChangeArrowheads="1"/>
          </p:cNvPicPr>
          <p:nvPr/>
        </p:nvPicPr>
        <p:blipFill>
          <a:blip r:embed="rId8"/>
          <a:srcRect/>
          <a:stretch>
            <a:fillRect/>
          </a:stretch>
        </p:blipFill>
        <p:spPr bwMode="auto">
          <a:xfrm>
            <a:off x="4413262" y="3089078"/>
            <a:ext cx="4698500" cy="2364244"/>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12" name="Picture 2"/>
          <p:cNvPicPr>
            <a:picLocks noChangeAspect="1" noChangeArrowheads="1"/>
          </p:cNvPicPr>
          <p:nvPr/>
        </p:nvPicPr>
        <p:blipFill>
          <a:blip r:embed="rId9"/>
          <a:srcRect/>
          <a:stretch>
            <a:fillRect/>
          </a:stretch>
        </p:blipFill>
        <p:spPr bwMode="auto">
          <a:xfrm>
            <a:off x="134059" y="4861513"/>
            <a:ext cx="4464496" cy="605663"/>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13" name="Picture 4"/>
          <p:cNvPicPr>
            <a:picLocks noChangeAspect="1" noChangeArrowheads="1"/>
          </p:cNvPicPr>
          <p:nvPr/>
        </p:nvPicPr>
        <p:blipFill>
          <a:blip r:embed="rId10"/>
          <a:srcRect/>
          <a:stretch>
            <a:fillRect/>
          </a:stretch>
        </p:blipFill>
        <p:spPr bwMode="auto">
          <a:xfrm rot="21575893">
            <a:off x="769760" y="5591424"/>
            <a:ext cx="3216182" cy="1131537"/>
          </a:xfrm>
          <a:prstGeom prst="rect">
            <a:avLst/>
          </a:prstGeom>
          <a:ln>
            <a:noFill/>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7798805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454610"/>
            <a:ext cx="7886700" cy="5031250"/>
          </a:xfrm>
        </p:spPr>
        <p:txBody>
          <a:bodyPr>
            <a:noAutofit/>
          </a:bodyPr>
          <a:lstStyle/>
          <a:p>
            <a:pPr>
              <a:lnSpc>
                <a:spcPct val="150000"/>
              </a:lnSpc>
              <a:spcBef>
                <a:spcPts val="0"/>
              </a:spcBef>
            </a:pPr>
            <a:r>
              <a:rPr lang="zh-CN" altLang="en-US" dirty="0">
                <a:latin typeface="微软雅黑"/>
                <a:ea typeface="微软雅黑"/>
                <a:cs typeface="微软雅黑"/>
              </a:rPr>
              <a:t>方法</a:t>
            </a:r>
            <a:r>
              <a:rPr lang="en-US" altLang="zh-CN" dirty="0">
                <a:latin typeface="微软雅黑"/>
                <a:ea typeface="微软雅黑"/>
                <a:cs typeface="微软雅黑"/>
              </a:rPr>
              <a:t>1</a:t>
            </a:r>
            <a:r>
              <a:rPr lang="zh-CN" altLang="en-US" dirty="0">
                <a:latin typeface="微软雅黑"/>
                <a:ea typeface="微软雅黑"/>
                <a:cs typeface="微软雅黑"/>
              </a:rPr>
              <a:t>：利用波速</a:t>
            </a:r>
            <a:r>
              <a:rPr lang="zh-CN" altLang="en-US" dirty="0" smtClean="0">
                <a:latin typeface="微软雅黑"/>
                <a:ea typeface="微软雅黑"/>
                <a:cs typeface="微软雅黑"/>
              </a:rPr>
              <a:t>差</a:t>
            </a:r>
            <a:endParaRPr lang="en-US" altLang="zh-CN" dirty="0">
              <a:latin typeface="微软雅黑"/>
              <a:ea typeface="微软雅黑"/>
              <a:cs typeface="微软雅黑"/>
            </a:endParaRPr>
          </a:p>
          <a:p>
            <a:pPr marL="457200" lvl="1" indent="0">
              <a:lnSpc>
                <a:spcPct val="150000"/>
              </a:lnSpc>
              <a:spcBef>
                <a:spcPts val="0"/>
              </a:spcBef>
              <a:buNone/>
            </a:pPr>
            <a:r>
              <a:rPr lang="zh-CN" altLang="en-US" sz="2400" b="1" dirty="0">
                <a:solidFill>
                  <a:srgbClr val="FF0000"/>
                </a:solidFill>
                <a:latin typeface="微软雅黑"/>
                <a:ea typeface="微软雅黑"/>
                <a:cs typeface="微软雅黑"/>
              </a:rPr>
              <a:t>发送端</a:t>
            </a:r>
            <a:r>
              <a:rPr lang="zh-CN" altLang="en-US" sz="2400" dirty="0">
                <a:latin typeface="微软雅黑"/>
                <a:ea typeface="微软雅黑"/>
                <a:cs typeface="微软雅黑"/>
              </a:rPr>
              <a:t>同时发送一道电磁波和声波</a:t>
            </a:r>
            <a:endParaRPr lang="en-US" altLang="zh-CN" sz="2400" dirty="0">
              <a:latin typeface="微软雅黑"/>
              <a:ea typeface="微软雅黑"/>
              <a:cs typeface="微软雅黑"/>
            </a:endParaRPr>
          </a:p>
          <a:p>
            <a:pPr marL="457200" lvl="1" indent="0">
              <a:lnSpc>
                <a:spcPct val="150000"/>
              </a:lnSpc>
              <a:spcBef>
                <a:spcPts val="0"/>
              </a:spcBef>
              <a:buNone/>
            </a:pPr>
            <a:r>
              <a:rPr lang="zh-CN" altLang="en-US" sz="2400" b="1" dirty="0">
                <a:solidFill>
                  <a:srgbClr val="FF0000"/>
                </a:solidFill>
                <a:latin typeface="微软雅黑"/>
                <a:ea typeface="微软雅黑"/>
                <a:cs typeface="微软雅黑"/>
              </a:rPr>
              <a:t>接收端</a:t>
            </a:r>
            <a:r>
              <a:rPr lang="zh-CN" altLang="en-US" sz="2400" dirty="0">
                <a:latin typeface="微软雅黑"/>
                <a:ea typeface="微软雅黑"/>
                <a:cs typeface="微软雅黑"/>
              </a:rPr>
              <a:t>记录：</a:t>
            </a:r>
            <a:endParaRPr lang="en-US" altLang="zh-CN" sz="2400" dirty="0">
              <a:latin typeface="微软雅黑"/>
              <a:ea typeface="微软雅黑"/>
              <a:cs typeface="微软雅黑"/>
            </a:endParaRPr>
          </a:p>
          <a:p>
            <a:pPr lvl="2">
              <a:lnSpc>
                <a:spcPct val="150000"/>
              </a:lnSpc>
              <a:spcBef>
                <a:spcPts val="0"/>
              </a:spcBef>
              <a:buFont typeface="Arial" charset="0"/>
              <a:buChar char="•"/>
            </a:pPr>
            <a:r>
              <a:rPr lang="zh-CN" altLang="en-US" sz="2400" dirty="0">
                <a:latin typeface="微软雅黑"/>
                <a:ea typeface="微软雅黑"/>
                <a:cs typeface="微软雅黑"/>
              </a:rPr>
              <a:t>电磁波到达时刻</a:t>
            </a:r>
            <a:endParaRPr lang="en-US" altLang="zh-CN" sz="2400" dirty="0">
              <a:latin typeface="微软雅黑"/>
              <a:ea typeface="微软雅黑"/>
              <a:cs typeface="微软雅黑"/>
            </a:endParaRPr>
          </a:p>
          <a:p>
            <a:pPr lvl="2">
              <a:lnSpc>
                <a:spcPct val="150000"/>
              </a:lnSpc>
              <a:spcBef>
                <a:spcPts val="0"/>
              </a:spcBef>
              <a:buFont typeface="Arial" charset="0"/>
              <a:buChar char="•"/>
            </a:pPr>
            <a:r>
              <a:rPr lang="zh-CN" altLang="en-US" sz="2400" dirty="0" smtClean="0">
                <a:latin typeface="微软雅黑"/>
                <a:ea typeface="微软雅黑"/>
                <a:cs typeface="微软雅黑"/>
              </a:rPr>
              <a:t>声波到达时刻</a:t>
            </a:r>
            <a:endParaRPr lang="en-US" altLang="zh-CN" sz="2400" dirty="0" smtClean="0">
              <a:latin typeface="微软雅黑"/>
              <a:ea typeface="微软雅黑"/>
              <a:cs typeface="微软雅黑"/>
            </a:endParaRPr>
          </a:p>
          <a:p>
            <a:pPr lvl="3">
              <a:lnSpc>
                <a:spcPct val="150000"/>
              </a:lnSpc>
              <a:spcBef>
                <a:spcPts val="0"/>
              </a:spcBef>
              <a:buFont typeface="Arial" charset="0"/>
              <a:buChar char="•"/>
            </a:pPr>
            <a:endParaRPr lang="en-US" altLang="zh-CN" sz="2200" dirty="0">
              <a:latin typeface="微软雅黑"/>
              <a:ea typeface="微软雅黑"/>
              <a:cs typeface="微软雅黑"/>
            </a:endParaRPr>
          </a:p>
          <a:p>
            <a:pPr marL="457200" lvl="1" indent="0">
              <a:lnSpc>
                <a:spcPct val="150000"/>
              </a:lnSpc>
              <a:spcBef>
                <a:spcPts val="0"/>
              </a:spcBef>
              <a:buNone/>
            </a:pPr>
            <a:r>
              <a:rPr lang="zh-CN" altLang="en-US" sz="2400" dirty="0">
                <a:latin typeface="微软雅黑"/>
                <a:ea typeface="微软雅黑"/>
                <a:cs typeface="微软雅黑"/>
              </a:rPr>
              <a:t>距离</a:t>
            </a:r>
            <a:endParaRPr lang="en-US" altLang="zh-CN" sz="2400" dirty="0">
              <a:latin typeface="微软雅黑"/>
              <a:ea typeface="微软雅黑"/>
              <a:cs typeface="微软雅黑"/>
            </a:endParaRPr>
          </a:p>
          <a:p>
            <a:pPr lvl="1">
              <a:lnSpc>
                <a:spcPct val="150000"/>
              </a:lnSpc>
              <a:spcBef>
                <a:spcPts val="0"/>
              </a:spcBef>
            </a:pPr>
            <a:endParaRPr lang="en-US" altLang="zh-CN" sz="2400" dirty="0">
              <a:latin typeface="微软雅黑"/>
              <a:ea typeface="微软雅黑"/>
              <a:cs typeface="微软雅黑"/>
            </a:endParaRPr>
          </a:p>
          <a:p>
            <a:pPr marL="457200" lvl="1" indent="0">
              <a:lnSpc>
                <a:spcPct val="150000"/>
              </a:lnSpc>
              <a:spcBef>
                <a:spcPts val="0"/>
              </a:spcBef>
              <a:buNone/>
            </a:pPr>
            <a:r>
              <a:rPr lang="zh-CN" altLang="en-US" sz="2400" dirty="0" smtClean="0">
                <a:latin typeface="微软雅黑"/>
                <a:ea typeface="微软雅黑"/>
                <a:cs typeface="微软雅黑"/>
              </a:rPr>
              <a:t>由于     </a:t>
            </a:r>
            <a:r>
              <a:rPr lang="zh-CN" altLang="en-US" sz="2400" dirty="0">
                <a:latin typeface="微软雅黑"/>
                <a:ea typeface="微软雅黑"/>
                <a:cs typeface="微软雅黑"/>
              </a:rPr>
              <a:t>远大于  </a:t>
            </a:r>
            <a:r>
              <a:rPr lang="zh-CN" altLang="en-US" sz="2400" dirty="0" smtClean="0">
                <a:latin typeface="微软雅黑"/>
                <a:ea typeface="微软雅黑"/>
                <a:cs typeface="微软雅黑"/>
              </a:rPr>
              <a:t>  ，</a:t>
            </a:r>
            <a:r>
              <a:rPr lang="zh-CN" altLang="en-US" sz="2400" dirty="0">
                <a:latin typeface="微软雅黑"/>
                <a:ea typeface="微软雅黑"/>
                <a:cs typeface="微软雅黑"/>
              </a:rPr>
              <a:t>上式可简化</a:t>
            </a:r>
            <a:r>
              <a:rPr lang="zh-CN" altLang="en-US" sz="2400" dirty="0" smtClean="0">
                <a:latin typeface="微软雅黑"/>
                <a:ea typeface="微软雅黑"/>
                <a:cs typeface="微软雅黑"/>
              </a:rPr>
              <a:t>为</a:t>
            </a: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32</a:t>
            </a:fld>
            <a:endParaRPr lang="zh-CN" altLang="en-US" dirty="0"/>
          </a:p>
        </p:txBody>
      </p:sp>
      <p:sp>
        <p:nvSpPr>
          <p:cNvPr id="4" name="标题 3"/>
          <p:cNvSpPr>
            <a:spLocks noGrp="1"/>
          </p:cNvSpPr>
          <p:nvPr>
            <p:ph type="title"/>
          </p:nvPr>
        </p:nvSpPr>
        <p:spPr/>
        <p:txBody>
          <a:bodyPr/>
          <a:lstStyle/>
          <a:p>
            <a:r>
              <a:rPr kumimoji="1" lang="en-US" altLang="zh-CN" dirty="0" smtClean="0"/>
              <a:t>1</a:t>
            </a:r>
            <a:r>
              <a:rPr kumimoji="1" lang="zh-CN" altLang="en-US" dirty="0" smtClean="0"/>
              <a:t>、基于距离的定位（</a:t>
            </a:r>
            <a:r>
              <a:rPr kumimoji="1" lang="en-US" altLang="zh-CN" dirty="0" err="1" smtClean="0"/>
              <a:t>ToA</a:t>
            </a:r>
            <a:r>
              <a:rPr kumimoji="1" lang="zh-CN" altLang="en-US" dirty="0" smtClean="0"/>
              <a:t>）</a:t>
            </a:r>
            <a:endParaRPr kumimoji="1" lang="zh-CN" altLang="en-US" dirty="0"/>
          </a:p>
        </p:txBody>
      </p:sp>
      <p:graphicFrame>
        <p:nvGraphicFramePr>
          <p:cNvPr id="5" name="Object 3"/>
          <p:cNvGraphicFramePr>
            <a:graphicFrameLocks noChangeAspect="1"/>
          </p:cNvGraphicFramePr>
          <p:nvPr>
            <p:extLst/>
          </p:nvPr>
        </p:nvGraphicFramePr>
        <p:xfrm>
          <a:off x="4027256" y="3259821"/>
          <a:ext cx="280465" cy="507209"/>
        </p:xfrm>
        <a:graphic>
          <a:graphicData uri="http://schemas.openxmlformats.org/presentationml/2006/ole">
            <mc:AlternateContent xmlns:mc="http://schemas.openxmlformats.org/markup-compatibility/2006">
              <mc:Choice xmlns:v="urn:schemas-microsoft-com:vml" Requires="v">
                <p:oleObj spid="_x0000_s12548" name="公式" r:id="rId4" imgW="126890" imgH="228402" progId="Equation.3">
                  <p:embed/>
                </p:oleObj>
              </mc:Choice>
              <mc:Fallback>
                <p:oleObj name="公式" r:id="rId4" imgW="126890" imgH="228402" progId="Equation.3">
                  <p:embed/>
                  <p:pic>
                    <p:nvPicPr>
                      <p:cNvPr id="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7256" y="3259821"/>
                        <a:ext cx="280465" cy="50720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nvPr>
        </p:nvGraphicFramePr>
        <p:xfrm>
          <a:off x="3715492" y="3794739"/>
          <a:ext cx="321202" cy="580880"/>
        </p:xfrm>
        <a:graphic>
          <a:graphicData uri="http://schemas.openxmlformats.org/presentationml/2006/ole">
            <mc:AlternateContent xmlns:mc="http://schemas.openxmlformats.org/markup-compatibility/2006">
              <mc:Choice xmlns:v="urn:schemas-microsoft-com:vml" Requires="v">
                <p:oleObj spid="_x0000_s12549" name="公式" r:id="rId6" imgW="126890" imgH="228402" progId="Equation.3">
                  <p:embed/>
                </p:oleObj>
              </mc:Choice>
              <mc:Fallback>
                <p:oleObj name="公式" r:id="rId6" imgW="126890" imgH="228402" progId="Equation.3">
                  <p:embed/>
                  <p:pic>
                    <p:nvPicPr>
                      <p:cNvPr id="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5492" y="3794739"/>
                        <a:ext cx="321202" cy="5808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nvPr>
        </p:nvGraphicFramePr>
        <p:xfrm>
          <a:off x="2055671" y="4701511"/>
          <a:ext cx="2252050" cy="1014780"/>
        </p:xfrm>
        <a:graphic>
          <a:graphicData uri="http://schemas.openxmlformats.org/presentationml/2006/ole">
            <mc:AlternateContent xmlns:mc="http://schemas.openxmlformats.org/markup-compatibility/2006">
              <mc:Choice xmlns:v="urn:schemas-microsoft-com:vml" Requires="v">
                <p:oleObj spid="_x0000_s12550" name="公式" r:id="rId8" imgW="1016000" imgH="457200" progId="Equation.3">
                  <p:embed/>
                </p:oleObj>
              </mc:Choice>
              <mc:Fallback>
                <p:oleObj name="公式" r:id="rId8" imgW="1016000" imgH="457200" progId="Equation.3">
                  <p:embed/>
                  <p:pic>
                    <p:nvPicPr>
                      <p:cNvPr id="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5671" y="4701511"/>
                        <a:ext cx="2252050" cy="10147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6"/>
          <p:cNvGraphicFramePr>
            <a:graphicFrameLocks noChangeAspect="1"/>
          </p:cNvGraphicFramePr>
          <p:nvPr>
            <p:extLst/>
          </p:nvPr>
        </p:nvGraphicFramePr>
        <p:xfrm>
          <a:off x="1878111" y="5970310"/>
          <a:ext cx="355119" cy="533954"/>
        </p:xfrm>
        <a:graphic>
          <a:graphicData uri="http://schemas.openxmlformats.org/presentationml/2006/ole">
            <mc:AlternateContent xmlns:mc="http://schemas.openxmlformats.org/markup-compatibility/2006">
              <mc:Choice xmlns:v="urn:schemas-microsoft-com:vml" Requires="v">
                <p:oleObj spid="_x0000_s12551" name="公式" r:id="rId10" imgW="152334" imgH="228501" progId="Equation.3">
                  <p:embed/>
                </p:oleObj>
              </mc:Choice>
              <mc:Fallback>
                <p:oleObj name="公式" r:id="rId10" imgW="152334" imgH="228501" progId="Equation.3">
                  <p:embed/>
                  <p:pic>
                    <p:nvPicPr>
                      <p:cNvPr id="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8111" y="5970310"/>
                        <a:ext cx="355119" cy="5339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nvPr>
        </p:nvGraphicFramePr>
        <p:xfrm>
          <a:off x="3093302" y="5896876"/>
          <a:ext cx="430405" cy="647153"/>
        </p:xfrm>
        <a:graphic>
          <a:graphicData uri="http://schemas.openxmlformats.org/presentationml/2006/ole">
            <mc:AlternateContent xmlns:mc="http://schemas.openxmlformats.org/markup-compatibility/2006">
              <mc:Choice xmlns:v="urn:schemas-microsoft-com:vml" Requires="v">
                <p:oleObj spid="_x0000_s12552" name="公式" r:id="rId12" imgW="152334" imgH="228501" progId="Equation.3">
                  <p:embed/>
                </p:oleObj>
              </mc:Choice>
              <mc:Fallback>
                <p:oleObj name="公式" r:id="rId12" imgW="152334" imgH="228501" progId="Equation.3">
                  <p:embed/>
                  <p:pic>
                    <p:nvPicPr>
                      <p:cNvPr id="9"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93302" y="5896876"/>
                        <a:ext cx="430405" cy="6471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nvPr>
        </p:nvGraphicFramePr>
        <p:xfrm>
          <a:off x="5805220" y="5970310"/>
          <a:ext cx="2034660" cy="590827"/>
        </p:xfrm>
        <a:graphic>
          <a:graphicData uri="http://schemas.openxmlformats.org/presentationml/2006/ole">
            <mc:AlternateContent xmlns:mc="http://schemas.openxmlformats.org/markup-compatibility/2006">
              <mc:Choice xmlns:v="urn:schemas-microsoft-com:vml" Requires="v">
                <p:oleObj spid="_x0000_s12553" name="公式" r:id="rId14" imgW="875920" imgH="253890" progId="Equation.3">
                  <p:embed/>
                </p:oleObj>
              </mc:Choice>
              <mc:Fallback>
                <p:oleObj name="公式" r:id="rId14" imgW="875920" imgH="253890" progId="Equation.3">
                  <p:embed/>
                  <p:pic>
                    <p:nvPicPr>
                      <p:cNvPr id="1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05220" y="5970310"/>
                        <a:ext cx="2034660" cy="5908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11" name="Picture 2"/>
          <p:cNvPicPr>
            <a:picLocks noChangeAspect="1" noChangeArrowheads="1"/>
          </p:cNvPicPr>
          <p:nvPr/>
        </p:nvPicPr>
        <p:blipFill>
          <a:blip r:embed="rId16"/>
          <a:srcRect/>
          <a:stretch>
            <a:fillRect/>
          </a:stretch>
        </p:blipFill>
        <p:spPr bwMode="auto">
          <a:xfrm>
            <a:off x="4413262" y="3089078"/>
            <a:ext cx="4698500" cy="2364244"/>
          </a:xfrm>
          <a:prstGeom prst="rect">
            <a:avLst/>
          </a:prstGeom>
          <a:ln>
            <a:noFill/>
          </a:ln>
        </p:spPr>
        <p:style>
          <a:lnRef idx="2">
            <a:schemeClr val="accent1"/>
          </a:lnRef>
          <a:fillRef idx="1">
            <a:schemeClr val="lt1"/>
          </a:fillRef>
          <a:effectRef idx="0">
            <a:schemeClr val="accent1"/>
          </a:effectRef>
          <a:fontRef idx="minor">
            <a:schemeClr val="dk1"/>
          </a:fontRef>
        </p:style>
      </p:pic>
      <p:sp>
        <p:nvSpPr>
          <p:cNvPr id="12" name="矩形 11"/>
          <p:cNvSpPr/>
          <p:nvPr/>
        </p:nvSpPr>
        <p:spPr>
          <a:xfrm>
            <a:off x="4429426" y="5544197"/>
            <a:ext cx="4423659" cy="1200329"/>
          </a:xfrm>
          <a:prstGeom prst="rect">
            <a:avLst/>
          </a:prstGeom>
          <a:solidFill>
            <a:schemeClr val="accent1">
              <a:lumMod val="50000"/>
            </a:schemeClr>
          </a:solidFill>
        </p:spPr>
        <p:txBody>
          <a:bodyPr wrap="square">
            <a:spAutoFit/>
          </a:bodyPr>
          <a:lstStyle/>
          <a:p>
            <a:pPr lvl="0" algn="just">
              <a:lnSpc>
                <a:spcPct val="150000"/>
              </a:lnSpc>
              <a:buClr>
                <a:srgbClr val="FF3300"/>
              </a:buClr>
              <a:buSzPct val="85000"/>
            </a:pPr>
            <a:r>
              <a:rPr lang="zh-CN" altLang="en-US" sz="2400" dirty="0">
                <a:solidFill>
                  <a:schemeClr val="bg1"/>
                </a:solidFill>
                <a:latin typeface="微软雅黑" panose="020B0503020204020204" pitchFamily="34" charset="-122"/>
                <a:ea typeface="微软雅黑" panose="020B0503020204020204" pitchFamily="34" charset="-122"/>
                <a:sym typeface="+mn-ea"/>
              </a:rPr>
              <a:t>因要发射不同的信号，因此对硬件要求高、能耗也较大。</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4178508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p:cNvPicPr>
            <a:picLocks noChangeAspect="1"/>
          </p:cNvPicPr>
          <p:nvPr/>
        </p:nvPicPr>
        <p:blipFill>
          <a:blip r:embed="rId3"/>
          <a:stretch>
            <a:fillRect/>
          </a:stretch>
        </p:blipFill>
        <p:spPr>
          <a:xfrm>
            <a:off x="1371600" y="1970353"/>
            <a:ext cx="7171057" cy="3098021"/>
          </a:xfrm>
          <a:prstGeom prst="rect">
            <a:avLst/>
          </a:prstGeom>
          <a:noFill/>
          <a:ln w="9525">
            <a:noFill/>
          </a:ln>
        </p:spPr>
      </p:pic>
      <p:sp>
        <p:nvSpPr>
          <p:cNvPr id="4" name="标题 3"/>
          <p:cNvSpPr>
            <a:spLocks noGrp="1"/>
          </p:cNvSpPr>
          <p:nvPr>
            <p:ph type="title"/>
          </p:nvPr>
        </p:nvSpPr>
        <p:spPr/>
        <p:txBody>
          <a:bodyPr/>
          <a:lstStyle/>
          <a:p>
            <a:r>
              <a:rPr kumimoji="1" lang="en-US" altLang="zh-CN" dirty="0" smtClean="0"/>
              <a:t>1</a:t>
            </a:r>
            <a:r>
              <a:rPr kumimoji="1" lang="zh-CN" altLang="en-US" dirty="0" smtClean="0"/>
              <a:t>、基于距离的</a:t>
            </a:r>
            <a:r>
              <a:rPr kumimoji="1" lang="zh-CN" altLang="en-US" dirty="0"/>
              <a:t>定位（</a:t>
            </a:r>
            <a:r>
              <a:rPr kumimoji="1" lang="en-US" altLang="zh-CN" dirty="0" err="1"/>
              <a:t>ToA</a:t>
            </a:r>
            <a:r>
              <a:rPr kumimoji="1" lang="zh-CN" altLang="en-US" dirty="0"/>
              <a:t>）</a:t>
            </a:r>
          </a:p>
        </p:txBody>
      </p:sp>
      <p:sp>
        <p:nvSpPr>
          <p:cNvPr id="19" name="TextBox 7"/>
          <p:cNvSpPr txBox="1"/>
          <p:nvPr/>
        </p:nvSpPr>
        <p:spPr>
          <a:xfrm>
            <a:off x="2133600" y="6015335"/>
            <a:ext cx="5436726" cy="461665"/>
          </a:xfrm>
          <a:prstGeom prst="rect">
            <a:avLst/>
          </a:prstGeom>
          <a:noFill/>
        </p:spPr>
        <p:txBody>
          <a:bodyPr wrap="square">
            <a:spAutoFit/>
          </a:bodyPr>
          <a:lstStyle/>
          <a:p>
            <a:pPr algn="ctr" defTabSz="685800">
              <a:defRPr/>
            </a:pPr>
            <a:r>
              <a:rPr lang="en-US" sz="2400" b="1" spc="225" dirty="0" err="1">
                <a:solidFill>
                  <a:srgbClr val="0000FF"/>
                </a:solidFill>
                <a:latin typeface="楷体_GB2312" pitchFamily="49" charset="-122"/>
                <a:ea typeface="楷体_GB2312" pitchFamily="49" charset="-122"/>
              </a:rPr>
              <a:t>ToA</a:t>
            </a:r>
            <a:r>
              <a:rPr lang="zh-CN" altLang="en-US" sz="2400" b="1" spc="225" dirty="0">
                <a:solidFill>
                  <a:srgbClr val="0000FF"/>
                </a:solidFill>
                <a:latin typeface="楷体_GB2312" pitchFamily="49" charset="-122"/>
                <a:ea typeface="楷体_GB2312" pitchFamily="49" charset="-122"/>
              </a:rPr>
              <a:t>测距原理的过程示例</a:t>
            </a:r>
          </a:p>
        </p:txBody>
      </p:sp>
      <p:sp>
        <p:nvSpPr>
          <p:cNvPr id="2" name="文本框 1"/>
          <p:cNvSpPr txBox="1"/>
          <p:nvPr/>
        </p:nvSpPr>
        <p:spPr>
          <a:xfrm>
            <a:off x="1219200" y="1828800"/>
            <a:ext cx="3222569" cy="3545155"/>
          </a:xfrm>
          <a:prstGeom prst="rect">
            <a:avLst/>
          </a:prstGeom>
          <a:noFill/>
          <a:ln w="28575">
            <a:solidFill>
              <a:srgbClr val="FF0000"/>
            </a:solidFill>
            <a:prstDash val="sysDash"/>
          </a:ln>
        </p:spPr>
        <p:txBody>
          <a:bodyPr wrap="square" rtlCol="0">
            <a:spAutoFit/>
          </a:bodyPr>
          <a:lstStyle/>
          <a:p>
            <a:endParaRPr lang="zh-CN" altLang="en-US" dirty="0"/>
          </a:p>
        </p:txBody>
      </p:sp>
      <p:sp>
        <p:nvSpPr>
          <p:cNvPr id="16" name="文本框 15"/>
          <p:cNvSpPr txBox="1"/>
          <p:nvPr/>
        </p:nvSpPr>
        <p:spPr>
          <a:xfrm>
            <a:off x="5181601" y="1828800"/>
            <a:ext cx="3429000" cy="3545155"/>
          </a:xfrm>
          <a:prstGeom prst="rect">
            <a:avLst/>
          </a:prstGeom>
          <a:noFill/>
          <a:ln w="28575">
            <a:solidFill>
              <a:srgbClr val="FF0000"/>
            </a:solidFill>
            <a:prstDash val="sysDash"/>
          </a:ln>
        </p:spPr>
        <p:txBody>
          <a:bodyPr wrap="square" rtlCol="0">
            <a:spAutoFit/>
          </a:bodyPr>
          <a:lstStyle/>
          <a:p>
            <a:endParaRPr lang="zh-CN" altLang="en-US" dirty="0"/>
          </a:p>
        </p:txBody>
      </p:sp>
    </p:spTree>
    <p:extLst>
      <p:ext uri="{BB962C8B-B14F-4D97-AF65-F5344CB8AC3E}">
        <p14:creationId xmlns:p14="http://schemas.microsoft.com/office/powerpoint/2010/main" val="6760725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300" y="1484074"/>
            <a:ext cx="8229600" cy="3409933"/>
          </a:xfrm>
        </p:spPr>
        <p:txBody>
          <a:bodyPr>
            <a:normAutofit/>
          </a:bodyPr>
          <a:lstStyle/>
          <a:p>
            <a:pPr>
              <a:lnSpc>
                <a:spcPct val="150000"/>
              </a:lnSpc>
              <a:spcBef>
                <a:spcPts val="0"/>
              </a:spcBef>
            </a:pPr>
            <a:r>
              <a:rPr lang="zh-CN" altLang="en-US" dirty="0">
                <a:latin typeface="微软雅黑"/>
                <a:ea typeface="微软雅黑"/>
                <a:cs typeface="微软雅黑"/>
              </a:rPr>
              <a:t>方法</a:t>
            </a:r>
            <a:r>
              <a:rPr lang="en-US" altLang="zh-CN" dirty="0">
                <a:latin typeface="微软雅黑"/>
                <a:ea typeface="微软雅黑"/>
                <a:cs typeface="微软雅黑"/>
              </a:rPr>
              <a:t>2</a:t>
            </a:r>
            <a:r>
              <a:rPr lang="zh-CN" altLang="en-US" dirty="0">
                <a:latin typeface="微软雅黑"/>
                <a:ea typeface="微软雅黑"/>
                <a:cs typeface="微软雅黑"/>
              </a:rPr>
              <a:t>：测量波的往返</a:t>
            </a:r>
            <a:r>
              <a:rPr lang="zh-CN" altLang="en-US" dirty="0" smtClean="0">
                <a:latin typeface="微软雅黑"/>
                <a:ea typeface="微软雅黑"/>
                <a:cs typeface="微软雅黑"/>
              </a:rPr>
              <a:t>时间</a:t>
            </a:r>
            <a:endParaRPr lang="en-US" altLang="zh-CN" dirty="0">
              <a:latin typeface="微软雅黑"/>
              <a:ea typeface="微软雅黑"/>
              <a:cs typeface="微软雅黑"/>
            </a:endParaRPr>
          </a:p>
          <a:p>
            <a:pPr marL="457200" lvl="1" indent="0">
              <a:lnSpc>
                <a:spcPct val="150000"/>
              </a:lnSpc>
              <a:spcBef>
                <a:spcPts val="0"/>
              </a:spcBef>
              <a:buNone/>
            </a:pPr>
            <a:r>
              <a:rPr lang="zh-CN" altLang="en-US" sz="2400" b="1" dirty="0">
                <a:solidFill>
                  <a:srgbClr val="FF0000"/>
                </a:solidFill>
                <a:latin typeface="微软雅黑"/>
                <a:ea typeface="微软雅黑"/>
                <a:cs typeface="微软雅黑"/>
              </a:rPr>
              <a:t>发送端</a:t>
            </a:r>
            <a:r>
              <a:rPr lang="zh-CN" altLang="en-US" sz="2400" dirty="0">
                <a:latin typeface="微软雅黑"/>
                <a:ea typeface="微软雅黑"/>
                <a:cs typeface="微软雅黑"/>
              </a:rPr>
              <a:t>于时刻    </a:t>
            </a:r>
            <a:r>
              <a:rPr lang="zh-CN" altLang="en-US" sz="2400" dirty="0" smtClean="0">
                <a:latin typeface="微软雅黑"/>
                <a:ea typeface="微软雅黑"/>
                <a:cs typeface="微软雅黑"/>
              </a:rPr>
              <a:t>向参考点发送</a:t>
            </a:r>
            <a:r>
              <a:rPr lang="zh-CN" altLang="en-US" sz="2400" dirty="0">
                <a:latin typeface="微软雅黑"/>
                <a:ea typeface="微软雅黑"/>
                <a:cs typeface="微软雅黑"/>
              </a:rPr>
              <a:t>一</a:t>
            </a:r>
            <a:r>
              <a:rPr lang="zh-CN" altLang="en-US" sz="2400" dirty="0" smtClean="0">
                <a:latin typeface="微软雅黑"/>
                <a:ea typeface="微软雅黑"/>
                <a:cs typeface="微软雅黑"/>
              </a:rPr>
              <a:t>个波</a:t>
            </a:r>
            <a:endParaRPr lang="en-US" altLang="zh-CN" sz="2400" dirty="0" smtClean="0">
              <a:latin typeface="微软雅黑"/>
              <a:ea typeface="微软雅黑"/>
              <a:cs typeface="微软雅黑"/>
            </a:endParaRPr>
          </a:p>
          <a:p>
            <a:pPr marL="457200" lvl="1" indent="0">
              <a:lnSpc>
                <a:spcPct val="150000"/>
              </a:lnSpc>
              <a:spcBef>
                <a:spcPts val="0"/>
              </a:spcBef>
              <a:buNone/>
            </a:pPr>
            <a:r>
              <a:rPr lang="zh-CN" altLang="en-US" sz="2400" b="1" dirty="0" smtClean="0">
                <a:solidFill>
                  <a:srgbClr val="FF0000"/>
                </a:solidFill>
                <a:latin typeface="微软雅黑"/>
                <a:ea typeface="微软雅黑"/>
                <a:cs typeface="微软雅黑"/>
              </a:rPr>
              <a:t>接</a:t>
            </a:r>
            <a:r>
              <a:rPr lang="zh-CN" altLang="en-US" sz="2400" b="1" dirty="0">
                <a:solidFill>
                  <a:srgbClr val="FF0000"/>
                </a:solidFill>
                <a:latin typeface="微软雅黑"/>
                <a:ea typeface="微软雅黑"/>
                <a:cs typeface="微软雅黑"/>
              </a:rPr>
              <a:t>收端</a:t>
            </a:r>
            <a:r>
              <a:rPr lang="zh-CN" altLang="en-US" sz="2400" dirty="0">
                <a:latin typeface="微软雅黑"/>
                <a:ea typeface="微软雅黑"/>
                <a:cs typeface="微软雅黑"/>
              </a:rPr>
              <a:t>收到波后，</a:t>
            </a:r>
            <a:r>
              <a:rPr lang="zh-CN" altLang="en-US" sz="2400" dirty="0" smtClean="0">
                <a:latin typeface="微软雅黑"/>
                <a:ea typeface="微软雅黑"/>
                <a:cs typeface="微软雅黑"/>
              </a:rPr>
              <a:t>等待时间      后返</a:t>
            </a:r>
            <a:r>
              <a:rPr lang="zh-CN" altLang="en-US" sz="2400" dirty="0">
                <a:latin typeface="微软雅黑"/>
                <a:ea typeface="微软雅黑"/>
                <a:cs typeface="微软雅黑"/>
              </a:rPr>
              <a:t>回同样的波</a:t>
            </a:r>
            <a:endParaRPr lang="en-US" altLang="zh-CN" sz="2400" dirty="0">
              <a:latin typeface="微软雅黑"/>
              <a:ea typeface="微软雅黑"/>
              <a:cs typeface="微软雅黑"/>
            </a:endParaRPr>
          </a:p>
          <a:p>
            <a:pPr marL="457200" lvl="1" indent="0">
              <a:lnSpc>
                <a:spcPct val="150000"/>
              </a:lnSpc>
              <a:spcBef>
                <a:spcPts val="0"/>
              </a:spcBef>
              <a:buNone/>
            </a:pPr>
            <a:r>
              <a:rPr lang="zh-CN" altLang="en-US" sz="2400" b="1" dirty="0">
                <a:solidFill>
                  <a:srgbClr val="FF0000"/>
                </a:solidFill>
                <a:latin typeface="微软雅黑"/>
                <a:ea typeface="微软雅黑"/>
                <a:cs typeface="微软雅黑"/>
              </a:rPr>
              <a:t>发送端</a:t>
            </a:r>
            <a:r>
              <a:rPr lang="zh-CN" altLang="en-US" sz="2400" dirty="0">
                <a:latin typeface="微软雅黑"/>
                <a:ea typeface="微软雅黑"/>
                <a:cs typeface="微软雅黑"/>
              </a:rPr>
              <a:t>记录收到回复的时间</a:t>
            </a:r>
            <a:endParaRPr lang="en-US" altLang="zh-CN" sz="2400" dirty="0">
              <a:latin typeface="微软雅黑"/>
              <a:ea typeface="微软雅黑"/>
              <a:cs typeface="微软雅黑"/>
            </a:endParaRPr>
          </a:p>
          <a:p>
            <a:pPr marL="457200" lvl="1" indent="0">
              <a:lnSpc>
                <a:spcPct val="150000"/>
              </a:lnSpc>
              <a:spcBef>
                <a:spcPts val="0"/>
              </a:spcBef>
              <a:buNone/>
            </a:pPr>
            <a:endParaRPr lang="en-US" altLang="zh-CN" sz="1000" dirty="0" smtClean="0">
              <a:latin typeface="微软雅黑"/>
              <a:ea typeface="微软雅黑"/>
              <a:cs typeface="微软雅黑"/>
            </a:endParaRPr>
          </a:p>
          <a:p>
            <a:pPr marL="457200" lvl="1" indent="0">
              <a:lnSpc>
                <a:spcPct val="150000"/>
              </a:lnSpc>
              <a:spcBef>
                <a:spcPts val="0"/>
              </a:spcBef>
              <a:buNone/>
            </a:pPr>
            <a:r>
              <a:rPr lang="zh-CN" altLang="en-US" sz="2400" dirty="0" smtClean="0">
                <a:latin typeface="微软雅黑"/>
                <a:ea typeface="微软雅黑"/>
                <a:cs typeface="微软雅黑"/>
              </a:rPr>
              <a:t>距离</a:t>
            </a:r>
            <a:endParaRPr lang="en-US" altLang="zh-CN" sz="2400"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34</a:t>
            </a:fld>
            <a:endParaRPr lang="zh-CN" altLang="en-US" dirty="0"/>
          </a:p>
        </p:txBody>
      </p:sp>
      <p:sp>
        <p:nvSpPr>
          <p:cNvPr id="4" name="标题 3"/>
          <p:cNvSpPr>
            <a:spLocks noGrp="1"/>
          </p:cNvSpPr>
          <p:nvPr>
            <p:ph type="title"/>
          </p:nvPr>
        </p:nvSpPr>
        <p:spPr/>
        <p:txBody>
          <a:bodyPr/>
          <a:lstStyle/>
          <a:p>
            <a:r>
              <a:rPr kumimoji="1" lang="en-US" altLang="zh-CN" dirty="0" smtClean="0"/>
              <a:t>1</a:t>
            </a:r>
            <a:r>
              <a:rPr kumimoji="1" lang="zh-CN" altLang="en-US" dirty="0" smtClean="0"/>
              <a:t>、基于距离的</a:t>
            </a:r>
            <a:r>
              <a:rPr kumimoji="1" lang="zh-CN" altLang="en-US" dirty="0"/>
              <a:t>定位（</a:t>
            </a:r>
            <a:r>
              <a:rPr kumimoji="1" lang="en-US" altLang="zh-CN" dirty="0" err="1"/>
              <a:t>ToA</a:t>
            </a:r>
            <a:r>
              <a:rPr kumimoji="1" lang="zh-CN" altLang="en-US" dirty="0"/>
              <a:t>）</a:t>
            </a:r>
          </a:p>
        </p:txBody>
      </p:sp>
      <p:graphicFrame>
        <p:nvGraphicFramePr>
          <p:cNvPr id="5" name="Object 3"/>
          <p:cNvGraphicFramePr>
            <a:graphicFrameLocks noChangeAspect="1"/>
          </p:cNvGraphicFramePr>
          <p:nvPr>
            <p:extLst>
              <p:ext uri="{D42A27DB-BD31-4B8C-83A1-F6EECF244321}">
                <p14:modId xmlns:p14="http://schemas.microsoft.com/office/powerpoint/2010/main" val="1217433597"/>
              </p:ext>
            </p:extLst>
          </p:nvPr>
        </p:nvGraphicFramePr>
        <p:xfrm>
          <a:off x="2895600" y="2168681"/>
          <a:ext cx="349332" cy="574519"/>
        </p:xfrm>
        <a:graphic>
          <a:graphicData uri="http://schemas.openxmlformats.org/presentationml/2006/ole">
            <mc:AlternateContent xmlns:mc="http://schemas.openxmlformats.org/markup-compatibility/2006">
              <mc:Choice xmlns:v="urn:schemas-microsoft-com:vml" Requires="v">
                <p:oleObj spid="_x0000_s5450" name="公式" r:id="rId4" imgW="139700" imgH="228600" progId="Equation.3">
                  <p:embed/>
                </p:oleObj>
              </mc:Choice>
              <mc:Fallback>
                <p:oleObj name="公式" r:id="rId4" imgW="139700" imgH="228600" progId="Equation.3">
                  <p:embed/>
                  <p:pic>
                    <p:nvPicPr>
                      <p:cNvPr id="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168681"/>
                        <a:ext cx="349332" cy="5745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893062752"/>
              </p:ext>
            </p:extLst>
          </p:nvPr>
        </p:nvGraphicFramePr>
        <p:xfrm>
          <a:off x="4800600" y="2801859"/>
          <a:ext cx="416908" cy="391593"/>
        </p:xfrm>
        <a:graphic>
          <a:graphicData uri="http://schemas.openxmlformats.org/presentationml/2006/ole">
            <mc:AlternateContent xmlns:mc="http://schemas.openxmlformats.org/markup-compatibility/2006">
              <mc:Choice xmlns:v="urn:schemas-microsoft-com:vml" Requires="v">
                <p:oleObj spid="_x0000_s5451" name="公式" r:id="rId6" imgW="190335" imgH="177646" progId="Equation.3">
                  <p:embed/>
                </p:oleObj>
              </mc:Choice>
              <mc:Fallback>
                <p:oleObj name="公式" r:id="rId6" imgW="190335" imgH="177646" progId="Equation.3">
                  <p:embed/>
                  <p:pic>
                    <p:nvPicPr>
                      <p:cNvPr id="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801859"/>
                        <a:ext cx="416908" cy="3915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4058942268"/>
              </p:ext>
            </p:extLst>
          </p:nvPr>
        </p:nvGraphicFramePr>
        <p:xfrm>
          <a:off x="4800600" y="3368686"/>
          <a:ext cx="248866" cy="429591"/>
        </p:xfrm>
        <a:graphic>
          <a:graphicData uri="http://schemas.openxmlformats.org/presentationml/2006/ole">
            <mc:AlternateContent xmlns:mc="http://schemas.openxmlformats.org/markup-compatibility/2006">
              <mc:Choice xmlns:v="urn:schemas-microsoft-com:vml" Requires="v">
                <p:oleObj spid="_x0000_s5452" name="公式" r:id="rId8" imgW="88746" imgH="152136" progId="Equation.3">
                  <p:embed/>
                </p:oleObj>
              </mc:Choice>
              <mc:Fallback>
                <p:oleObj name="公式" r:id="rId8" imgW="88746" imgH="152136" progId="Equation.3">
                  <p:embed/>
                  <p:pic>
                    <p:nvPicPr>
                      <p:cNvPr id="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3368686"/>
                        <a:ext cx="248866" cy="429591"/>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855143334"/>
              </p:ext>
            </p:extLst>
          </p:nvPr>
        </p:nvGraphicFramePr>
        <p:xfrm>
          <a:off x="1949532" y="3886200"/>
          <a:ext cx="2590800" cy="1007807"/>
        </p:xfrm>
        <a:graphic>
          <a:graphicData uri="http://schemas.openxmlformats.org/presentationml/2006/ole">
            <mc:AlternateContent xmlns:mc="http://schemas.openxmlformats.org/markup-compatibility/2006">
              <mc:Choice xmlns:v="urn:schemas-microsoft-com:vml" Requires="v">
                <p:oleObj spid="_x0000_s5453" name="公式" r:id="rId10" imgW="1079500" imgH="419100" progId="Equation.3">
                  <p:embed/>
                </p:oleObj>
              </mc:Choice>
              <mc:Fallback>
                <p:oleObj name="公式" r:id="rId10" imgW="1079500" imgH="419100" progId="Equation.3">
                  <p:embed/>
                  <p:pic>
                    <p:nvPicPr>
                      <p:cNvPr id="8"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49532" y="3886200"/>
                        <a:ext cx="2590800" cy="100780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10" name="Picture 76"/>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23900" y="5035215"/>
            <a:ext cx="1066800" cy="135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15100" y="5035215"/>
            <a:ext cx="1066800" cy="136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1"/>
          <p:cNvCxnSpPr>
            <a:stCxn id="10" idx="3"/>
            <a:endCxn id="11" idx="1"/>
          </p:cNvCxnSpPr>
          <p:nvPr/>
        </p:nvCxnSpPr>
        <p:spPr>
          <a:xfrm>
            <a:off x="1790700" y="5713951"/>
            <a:ext cx="4724400" cy="4057"/>
          </a:xfrm>
          <a:prstGeom prst="straightConnector1">
            <a:avLst/>
          </a:prstGeom>
          <a:ln w="19050">
            <a:solidFill>
              <a:srgbClr val="0033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38300" y="5177974"/>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t0</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6096000" y="5105400"/>
            <a:ext cx="762000" cy="523220"/>
          </a:xfrm>
          <a:prstGeom prst="rect">
            <a:avLst/>
          </a:prstGeom>
          <a:noFill/>
        </p:spPr>
        <p:txBody>
          <a:bodyPr wrap="square" rtlCol="0">
            <a:spAutoFit/>
          </a:bodyPr>
          <a:lstStyle/>
          <a:p>
            <a:r>
              <a:rPr lang="el-GR" altLang="zh-CN" sz="2800" b="1" dirty="0" smtClean="0">
                <a:solidFill>
                  <a:schemeClr val="tx2"/>
                </a:solidFill>
                <a:latin typeface="Times New Roman" panose="02020603050405020304" pitchFamily="18" charset="0"/>
                <a:cs typeface="Times New Roman" panose="02020603050405020304" pitchFamily="18" charset="0"/>
              </a:rPr>
              <a:t>Δ</a:t>
            </a:r>
            <a:r>
              <a:rPr lang="en-US" altLang="zh-CN" sz="2800" b="1" dirty="0" smtClean="0">
                <a:solidFill>
                  <a:schemeClr val="tx2"/>
                </a:solidFill>
                <a:latin typeface="Times New Roman" panose="02020603050405020304" pitchFamily="18" charset="0"/>
                <a:cs typeface="Times New Roman" panose="02020603050405020304" pitchFamily="18" charset="0"/>
              </a:rPr>
              <a:t>t</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533400" y="5426395"/>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A</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7302011" y="5502595"/>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B</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cxnSp>
        <p:nvCxnSpPr>
          <p:cNvPr id="17" name="直接箭头连接符 16"/>
          <p:cNvCxnSpPr/>
          <p:nvPr/>
        </p:nvCxnSpPr>
        <p:spPr>
          <a:xfrm flipH="1">
            <a:off x="1752600" y="5949615"/>
            <a:ext cx="4724400" cy="4057"/>
          </a:xfrm>
          <a:prstGeom prst="straightConnector1">
            <a:avLst/>
          </a:prstGeom>
          <a:ln w="19050">
            <a:solidFill>
              <a:srgbClr val="0033CC"/>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24379" y="6010674"/>
            <a:ext cx="762000" cy="523220"/>
          </a:xfrm>
          <a:prstGeom prst="rect">
            <a:avLst/>
          </a:prstGeom>
          <a:noFill/>
        </p:spPr>
        <p:txBody>
          <a:bodyPr wrap="squar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 t</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561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 presetClass="entr" presetSubtype="0" fill="hold" grpId="1"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1000"/>
                            </p:stCondLst>
                            <p:childTnLst>
                              <p:par>
                                <p:cTn id="16" presetID="27" presetClass="emph" presetSubtype="0" fill="remove" grpId="0" nodeType="after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500"/>
                                        <p:tgtEl>
                                          <p:spTgt spid="17"/>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4" grpId="1"/>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48441"/>
            <a:ext cx="8610600" cy="4351338"/>
          </a:xfrm>
        </p:spPr>
        <p:txBody>
          <a:bodyPr>
            <a:normAutofit/>
          </a:bodyPr>
          <a:lstStyle/>
          <a:p>
            <a:pPr>
              <a:lnSpc>
                <a:spcPct val="150000"/>
              </a:lnSpc>
              <a:spcBef>
                <a:spcPts val="0"/>
              </a:spcBef>
              <a:buFont typeface="Arial"/>
              <a:buChar char="•"/>
            </a:pPr>
            <a:r>
              <a:rPr lang="zh-CN" altLang="en-US" b="1" dirty="0" smtClean="0">
                <a:solidFill>
                  <a:srgbClr val="0033CC"/>
                </a:solidFill>
                <a:latin typeface="微软雅黑"/>
                <a:ea typeface="微软雅黑"/>
                <a:cs typeface="微软雅黑"/>
              </a:rPr>
              <a:t>位置计算方法</a:t>
            </a:r>
            <a:r>
              <a:rPr lang="zh-CN" altLang="zh-CN" dirty="0">
                <a:latin typeface="微软雅黑"/>
                <a:ea typeface="微软雅黑"/>
                <a:cs typeface="微软雅黑"/>
              </a:rPr>
              <a:t>：</a:t>
            </a:r>
            <a:r>
              <a:rPr lang="zh-CN" altLang="en-US" dirty="0" smtClean="0">
                <a:latin typeface="微软雅黑"/>
                <a:ea typeface="微软雅黑"/>
                <a:cs typeface="微软雅黑"/>
              </a:rPr>
              <a:t>多边测量</a:t>
            </a:r>
            <a:r>
              <a:rPr lang="zh-CN" altLang="en-US" dirty="0">
                <a:latin typeface="微软雅黑"/>
                <a:ea typeface="微软雅黑"/>
                <a:cs typeface="微软雅黑"/>
              </a:rPr>
              <a:t>（也称多点测量）</a:t>
            </a:r>
            <a:endParaRPr lang="en-US" altLang="zh-CN" dirty="0">
              <a:latin typeface="微软雅黑"/>
              <a:ea typeface="微软雅黑"/>
              <a:cs typeface="微软雅黑"/>
            </a:endParaRPr>
          </a:p>
          <a:p>
            <a:pPr lvl="1">
              <a:lnSpc>
                <a:spcPct val="150000"/>
              </a:lnSpc>
              <a:spcBef>
                <a:spcPts val="0"/>
              </a:spcBef>
              <a:buFont typeface="Arial" charset="0"/>
              <a:buChar char="•"/>
            </a:pPr>
            <a:r>
              <a:rPr lang="zh-CN" altLang="en-US" sz="2000" dirty="0">
                <a:latin typeface="微软雅黑"/>
                <a:ea typeface="微软雅黑"/>
                <a:cs typeface="微软雅黑"/>
              </a:rPr>
              <a:t>平面上定位，取三个参考点</a:t>
            </a:r>
            <a:endParaRPr lang="en-US" altLang="zh-CN" sz="2000" dirty="0">
              <a:latin typeface="微软雅黑"/>
              <a:ea typeface="微软雅黑"/>
              <a:cs typeface="微软雅黑"/>
            </a:endParaRPr>
          </a:p>
          <a:p>
            <a:pPr lvl="1">
              <a:lnSpc>
                <a:spcPct val="150000"/>
              </a:lnSpc>
              <a:spcBef>
                <a:spcPts val="0"/>
              </a:spcBef>
              <a:buFont typeface="Arial" charset="0"/>
              <a:buChar char="•"/>
            </a:pPr>
            <a:r>
              <a:rPr lang="zh-CN" altLang="en-US" sz="2000" dirty="0">
                <a:latin typeface="微软雅黑"/>
                <a:ea typeface="微软雅黑"/>
                <a:cs typeface="微软雅黑"/>
              </a:rPr>
              <a:t>以每个参考点为圆心，到该参考点的距离为半径画圆，目标必在圆上</a:t>
            </a:r>
            <a:endParaRPr lang="en-US" altLang="zh-CN" sz="2000" dirty="0">
              <a:latin typeface="微软雅黑"/>
              <a:ea typeface="微软雅黑"/>
              <a:cs typeface="微软雅黑"/>
            </a:endParaRPr>
          </a:p>
          <a:p>
            <a:pPr lvl="1">
              <a:lnSpc>
                <a:spcPct val="150000"/>
              </a:lnSpc>
              <a:spcBef>
                <a:spcPts val="0"/>
              </a:spcBef>
              <a:buFont typeface="Arial" charset="0"/>
              <a:buChar char="•"/>
            </a:pPr>
            <a:r>
              <a:rPr lang="zh-CN" altLang="en-US" sz="2000" dirty="0">
                <a:latin typeface="微软雅黑"/>
                <a:ea typeface="微软雅黑"/>
                <a:cs typeface="微软雅黑"/>
              </a:rPr>
              <a:t>平面上三个圆交于一点</a:t>
            </a:r>
            <a:endParaRPr lang="en-US" altLang="zh-CN" sz="2000" dirty="0">
              <a:latin typeface="微软雅黑"/>
              <a:ea typeface="微软雅黑"/>
              <a:cs typeface="微软雅黑"/>
            </a:endParaRPr>
          </a:p>
          <a:p>
            <a:pPr lvl="1">
              <a:lnSpc>
                <a:spcPct val="150000"/>
              </a:lnSpc>
              <a:spcBef>
                <a:spcPts val="0"/>
              </a:spcBef>
            </a:pPr>
            <a:r>
              <a:rPr lang="zh-CN" altLang="en-US" sz="2000" dirty="0">
                <a:latin typeface="微软雅黑"/>
                <a:ea typeface="微软雅黑"/>
                <a:cs typeface="微软雅黑"/>
              </a:rPr>
              <a:t>实际中取用超过三个参考点，用</a:t>
            </a:r>
            <a:r>
              <a:rPr lang="zh-CN" altLang="en-US" sz="2000" b="1" u="sng" dirty="0">
                <a:solidFill>
                  <a:srgbClr val="FF0000"/>
                </a:solidFill>
                <a:latin typeface="微软雅黑"/>
                <a:ea typeface="微软雅黑"/>
                <a:cs typeface="微软雅黑"/>
              </a:rPr>
              <a:t>最小二乘法</a:t>
            </a:r>
            <a:r>
              <a:rPr lang="zh-CN" altLang="en-US" sz="2000" dirty="0">
                <a:latin typeface="微软雅黑"/>
                <a:ea typeface="微软雅黑"/>
                <a:cs typeface="微软雅黑"/>
              </a:rPr>
              <a:t>减少误差</a:t>
            </a: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35</a:t>
            </a:fld>
            <a:endParaRPr lang="zh-CN" altLang="en-US" dirty="0"/>
          </a:p>
        </p:txBody>
      </p:sp>
      <p:sp>
        <p:nvSpPr>
          <p:cNvPr id="4" name="标题 3"/>
          <p:cNvSpPr>
            <a:spLocks noGrp="1"/>
          </p:cNvSpPr>
          <p:nvPr>
            <p:ph type="title"/>
          </p:nvPr>
        </p:nvSpPr>
        <p:spPr/>
        <p:txBody>
          <a:bodyPr/>
          <a:lstStyle/>
          <a:p>
            <a:r>
              <a:rPr kumimoji="1" lang="en-US" altLang="zh-CN" dirty="0" smtClean="0"/>
              <a:t>1</a:t>
            </a:r>
            <a:r>
              <a:rPr kumimoji="1" lang="zh-CN" altLang="en-US" dirty="0" smtClean="0"/>
              <a:t>、基于距离的</a:t>
            </a:r>
            <a:r>
              <a:rPr kumimoji="1" lang="zh-CN" altLang="en-US" dirty="0"/>
              <a:t>定位（</a:t>
            </a:r>
            <a:r>
              <a:rPr kumimoji="1" lang="en-US" altLang="zh-CN" dirty="0" err="1"/>
              <a:t>ToA</a:t>
            </a:r>
            <a:r>
              <a:rPr kumimoji="1" lang="zh-CN" altLang="en-US" dirty="0"/>
              <a:t>）</a:t>
            </a:r>
          </a:p>
        </p:txBody>
      </p:sp>
      <p:graphicFrame>
        <p:nvGraphicFramePr>
          <p:cNvPr id="6" name="对象 5"/>
          <p:cNvGraphicFramePr>
            <a:graphicFrameLocks noChangeAspect="1"/>
          </p:cNvGraphicFramePr>
          <p:nvPr>
            <p:extLst/>
          </p:nvPr>
        </p:nvGraphicFramePr>
        <p:xfrm>
          <a:off x="1501254" y="4952639"/>
          <a:ext cx="3166109" cy="1590557"/>
        </p:xfrm>
        <a:graphic>
          <a:graphicData uri="http://schemas.openxmlformats.org/presentationml/2006/ole">
            <mc:AlternateContent xmlns:mc="http://schemas.openxmlformats.org/markup-compatibility/2006">
              <mc:Choice xmlns:v="urn:schemas-microsoft-com:vml" Requires="v">
                <p:oleObj spid="_x0000_s6308" r:id="rId4" imgW="1594714" imgH="802538" progId="Visio.Drawing.11">
                  <p:embed/>
                </p:oleObj>
              </mc:Choice>
              <mc:Fallback>
                <p:oleObj r:id="rId4" imgW="1594714" imgH="802538" progId="Visio.Drawing.11">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254" y="4952639"/>
                        <a:ext cx="3166109" cy="1590557"/>
                      </a:xfrm>
                      <a:prstGeom prst="rect">
                        <a:avLst/>
                      </a:prstGeom>
                      <a:noFill/>
                      <a:extLst/>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796098" y="4578615"/>
          <a:ext cx="2466975" cy="2105025"/>
        </p:xfrm>
        <a:graphic>
          <a:graphicData uri="http://schemas.openxmlformats.org/presentationml/2006/ole">
            <mc:AlternateContent xmlns:mc="http://schemas.openxmlformats.org/markup-compatibility/2006">
              <mc:Choice xmlns:v="urn:schemas-microsoft-com:vml" Requires="v">
                <p:oleObj spid="_x0000_s6309" r:id="rId6" imgW="2140610" imgH="1798625" progId="Visio.Drawing.11">
                  <p:embed/>
                </p:oleObj>
              </mc:Choice>
              <mc:Fallback>
                <p:oleObj r:id="rId6" imgW="2140610" imgH="1798625" progId="Visio.Drawing.11">
                  <p:embed/>
                  <p:pic>
                    <p:nvPicPr>
                      <p:cNvPr id="8"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6098" y="4578615"/>
                        <a:ext cx="2466975" cy="210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375049"/>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416" y="2775173"/>
            <a:ext cx="2895600" cy="255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970862" y="532837"/>
            <a:ext cx="7789617" cy="839788"/>
          </a:xfrm>
        </p:spPr>
        <p:txBody>
          <a:bodyPr/>
          <a:lstStyle/>
          <a:p>
            <a:pPr algn="l"/>
            <a:r>
              <a:rPr lang="en-US" altLang="zh-CN" sz="3600" dirty="0" smtClean="0">
                <a:ln w="9000" cmpd="sng">
                  <a:noFill/>
                  <a:prstDash val="solid"/>
                </a:ln>
                <a:solidFill>
                  <a:srgbClr val="FFFF00"/>
                </a:solidFill>
                <a:effectLst/>
                <a:sym typeface="+mn-ea"/>
              </a:rPr>
              <a:t>(1) </a:t>
            </a:r>
            <a:r>
              <a:rPr lang="zh-CN" altLang="en-US" sz="3600" dirty="0" smtClean="0">
                <a:ln w="9000" cmpd="sng">
                  <a:noFill/>
                  <a:prstDash val="solid"/>
                </a:ln>
                <a:solidFill>
                  <a:srgbClr val="FFFF00"/>
                </a:solidFill>
                <a:effectLst/>
                <a:sym typeface="+mn-ea"/>
              </a:rPr>
              <a:t>三</a:t>
            </a:r>
            <a:r>
              <a:rPr lang="zh-CN" altLang="en-US" sz="3600" dirty="0">
                <a:ln w="9000" cmpd="sng">
                  <a:noFill/>
                  <a:prstDash val="solid"/>
                </a:ln>
                <a:solidFill>
                  <a:srgbClr val="FFFF00"/>
                </a:solidFill>
                <a:effectLst/>
                <a:sym typeface="+mn-ea"/>
              </a:rPr>
              <a:t>边定位法</a:t>
            </a:r>
          </a:p>
        </p:txBody>
      </p:sp>
      <p:sp>
        <p:nvSpPr>
          <p:cNvPr id="6" name="TextBox 5"/>
          <p:cNvSpPr txBox="1"/>
          <p:nvPr/>
        </p:nvSpPr>
        <p:spPr>
          <a:xfrm>
            <a:off x="683568" y="1592796"/>
            <a:ext cx="8308032"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itchFamily="2" charset="2"/>
              <a:buChar char="p"/>
            </a:pPr>
            <a:r>
              <a:rPr lang="zh-CN" altLang="en-US" sz="2400" dirty="0">
                <a:latin typeface="微软雅黑" panose="020B0503020204020204" pitchFamily="34" charset="-122"/>
                <a:ea typeface="微软雅黑" panose="020B0503020204020204" pitchFamily="34" charset="-122"/>
                <a:sym typeface="+mn-ea"/>
              </a:rPr>
              <a:t>已知</a:t>
            </a:r>
            <a:r>
              <a:rPr lang="en-US" altLang="zh-CN" sz="2400" b="1" dirty="0">
                <a:solidFill>
                  <a:srgbClr val="FF0000"/>
                </a:solidFill>
                <a:latin typeface="微软雅黑" panose="020B0503020204020204" pitchFamily="34" charset="-122"/>
                <a:ea typeface="微软雅黑" panose="020B0503020204020204" pitchFamily="34" charset="-122"/>
                <a:sym typeface="+mn-ea"/>
              </a:rPr>
              <a:t>3</a:t>
            </a:r>
            <a:r>
              <a:rPr lang="zh-CN" altLang="en-US" sz="2400" b="1" dirty="0">
                <a:solidFill>
                  <a:srgbClr val="FF0000"/>
                </a:solidFill>
                <a:latin typeface="微软雅黑" panose="020B0503020204020204" pitchFamily="34" charset="-122"/>
                <a:ea typeface="微软雅黑" panose="020B0503020204020204" pitchFamily="34" charset="-122"/>
                <a:sym typeface="+mn-ea"/>
              </a:rPr>
              <a:t>个信标节点的坐标和其中</a:t>
            </a:r>
            <a:r>
              <a:rPr lang="en-US" altLang="zh-CN" sz="2400" b="1" dirty="0">
                <a:solidFill>
                  <a:srgbClr val="FF0000"/>
                </a:solidFill>
                <a:latin typeface="微软雅黑" panose="020B0503020204020204" pitchFamily="34" charset="-122"/>
                <a:ea typeface="微软雅黑" panose="020B0503020204020204" pitchFamily="34" charset="-122"/>
                <a:sym typeface="+mn-ea"/>
              </a:rPr>
              <a:t>1</a:t>
            </a:r>
            <a:r>
              <a:rPr lang="zh-CN" altLang="en-US" sz="2400" b="1" dirty="0">
                <a:solidFill>
                  <a:srgbClr val="FF0000"/>
                </a:solidFill>
                <a:latin typeface="微软雅黑" panose="020B0503020204020204" pitchFamily="34" charset="-122"/>
                <a:ea typeface="微软雅黑" panose="020B0503020204020204" pitchFamily="34" charset="-122"/>
                <a:sym typeface="+mn-ea"/>
              </a:rPr>
              <a:t>个未知节点到</a:t>
            </a:r>
            <a:r>
              <a:rPr lang="en-US" altLang="zh-CN" sz="2400" b="1" dirty="0">
                <a:solidFill>
                  <a:srgbClr val="FF0000"/>
                </a:solidFill>
                <a:latin typeface="微软雅黑" panose="020B0503020204020204" pitchFamily="34" charset="-122"/>
                <a:ea typeface="微软雅黑" panose="020B0503020204020204" pitchFamily="34" charset="-122"/>
                <a:sym typeface="+mn-ea"/>
              </a:rPr>
              <a:t>3</a:t>
            </a:r>
            <a:r>
              <a:rPr lang="zh-CN" altLang="en-US" sz="2400" b="1" dirty="0">
                <a:solidFill>
                  <a:srgbClr val="FF0000"/>
                </a:solidFill>
                <a:latin typeface="微软雅黑" panose="020B0503020204020204" pitchFamily="34" charset="-122"/>
                <a:ea typeface="微软雅黑" panose="020B0503020204020204" pitchFamily="34" charset="-122"/>
                <a:sym typeface="+mn-ea"/>
              </a:rPr>
              <a:t>个信标节点的距离</a:t>
            </a:r>
            <a:r>
              <a:rPr lang="zh-CN" altLang="en-US" sz="2400" dirty="0">
                <a:latin typeface="微软雅黑" panose="020B0503020204020204" pitchFamily="34" charset="-122"/>
                <a:ea typeface="微软雅黑" panose="020B0503020204020204" pitchFamily="34" charset="-122"/>
                <a:sym typeface="+mn-ea"/>
              </a:rPr>
              <a:t>，可根据三角坐标公式求解未知节点的坐标。</a:t>
            </a:r>
          </a:p>
        </p:txBody>
      </p:sp>
      <p:pic>
        <p:nvPicPr>
          <p:cNvPr id="9" name="Picture 2"/>
          <p:cNvPicPr>
            <a:picLocks noChangeAspect="1" noChangeArrowheads="1"/>
          </p:cNvPicPr>
          <p:nvPr/>
        </p:nvPicPr>
        <p:blipFill>
          <a:blip r:embed="rId3"/>
          <a:srcRect/>
          <a:stretch>
            <a:fillRect/>
          </a:stretch>
        </p:blipFill>
        <p:spPr bwMode="auto">
          <a:xfrm>
            <a:off x="970862" y="2971800"/>
            <a:ext cx="4169663" cy="1981200"/>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10" name="Picture 3"/>
          <p:cNvPicPr>
            <a:picLocks noChangeAspect="1" noChangeArrowheads="1"/>
          </p:cNvPicPr>
          <p:nvPr/>
        </p:nvPicPr>
        <p:blipFill>
          <a:blip r:embed="rId4"/>
          <a:srcRect/>
          <a:stretch>
            <a:fillRect/>
          </a:stretch>
        </p:blipFill>
        <p:spPr bwMode="auto">
          <a:xfrm>
            <a:off x="970863" y="5439450"/>
            <a:ext cx="7641835" cy="1390841"/>
          </a:xfrm>
          <a:prstGeom prst="rect">
            <a:avLst/>
          </a:prstGeom>
          <a:ln>
            <a:noFill/>
          </a:ln>
        </p:spPr>
        <p:style>
          <a:lnRef idx="2">
            <a:schemeClr val="accent1"/>
          </a:lnRef>
          <a:fillRef idx="1">
            <a:schemeClr val="lt1"/>
          </a:fillRef>
          <a:effectRef idx="0">
            <a:schemeClr val="accent1"/>
          </a:effectRef>
          <a:fontRef idx="minor">
            <a:schemeClr val="dk1"/>
          </a:fontRef>
        </p:style>
      </p:pic>
      <p:cxnSp>
        <p:nvCxnSpPr>
          <p:cNvPr id="16" name="直接连接符 15"/>
          <p:cNvCxnSpPr/>
          <p:nvPr/>
        </p:nvCxnSpPr>
        <p:spPr>
          <a:xfrm flipH="1">
            <a:off x="6465455" y="3200400"/>
            <a:ext cx="11545" cy="3232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4876800" y="2667000"/>
            <a:ext cx="4267200" cy="2772450"/>
            <a:chOff x="4876800" y="2667000"/>
            <a:chExt cx="4267200" cy="2772450"/>
          </a:xfrm>
        </p:grpSpPr>
        <p:cxnSp>
          <p:nvCxnSpPr>
            <p:cNvPr id="8" name="直接箭头连接符 7"/>
            <p:cNvCxnSpPr/>
            <p:nvPr/>
          </p:nvCxnSpPr>
          <p:spPr>
            <a:xfrm>
              <a:off x="4876800" y="5334000"/>
              <a:ext cx="4267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562600" y="2667000"/>
              <a:ext cx="0" cy="27724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465455" y="3232727"/>
              <a:ext cx="0" cy="2101273"/>
            </a:xfrm>
            <a:prstGeom prst="line">
              <a:avLst/>
            </a:prstGeom>
            <a:ln w="19050">
              <a:solidFill>
                <a:srgbClr val="0033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562600" y="4876800"/>
              <a:ext cx="2514600" cy="0"/>
            </a:xfrm>
            <a:prstGeom prst="line">
              <a:avLst/>
            </a:prstGeom>
            <a:ln w="19050">
              <a:solidFill>
                <a:srgbClr val="0033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8889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13575"/>
            <a:ext cx="8016114" cy="839788"/>
          </a:xfrm>
          <a:ln>
            <a:noFill/>
          </a:ln>
        </p:spPr>
        <p:txBody>
          <a:bodyPr/>
          <a:lstStyle/>
          <a:p>
            <a:pPr algn="l"/>
            <a:r>
              <a:rPr lang="en-US" altLang="zh-CN" sz="3600" dirty="0" smtClean="0">
                <a:ln w="9000" cmpd="sng">
                  <a:noFill/>
                  <a:prstDash val="solid"/>
                </a:ln>
                <a:solidFill>
                  <a:srgbClr val="FFFF00"/>
                </a:solidFill>
                <a:effectLst/>
                <a:sym typeface="+mn-ea"/>
              </a:rPr>
              <a:t>(2) </a:t>
            </a:r>
            <a:r>
              <a:rPr lang="zh-CN" altLang="en-US" sz="3600" dirty="0" smtClean="0">
                <a:ln w="9000" cmpd="sng">
                  <a:noFill/>
                  <a:prstDash val="solid"/>
                </a:ln>
                <a:solidFill>
                  <a:srgbClr val="FFFF00"/>
                </a:solidFill>
                <a:effectLst/>
                <a:sym typeface="+mn-ea"/>
              </a:rPr>
              <a:t>多边</a:t>
            </a:r>
            <a:r>
              <a:rPr lang="zh-CN" altLang="en-US" sz="3600" dirty="0">
                <a:ln w="9000" cmpd="sng">
                  <a:noFill/>
                  <a:prstDash val="solid"/>
                </a:ln>
                <a:solidFill>
                  <a:srgbClr val="FFFF00"/>
                </a:solidFill>
                <a:effectLst/>
                <a:sym typeface="+mn-ea"/>
              </a:rPr>
              <a:t>极大似然估计法</a:t>
            </a:r>
          </a:p>
        </p:txBody>
      </p:sp>
      <p:sp>
        <p:nvSpPr>
          <p:cNvPr id="6" name="TextBox 5"/>
          <p:cNvSpPr txBox="1"/>
          <p:nvPr/>
        </p:nvSpPr>
        <p:spPr>
          <a:xfrm>
            <a:off x="683568" y="1592796"/>
            <a:ext cx="8046894" cy="300082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150000"/>
              </a:lnSpc>
              <a:spcBef>
                <a:spcPct val="0"/>
              </a:spcBef>
              <a:buClr>
                <a:srgbClr val="FF3300"/>
              </a:buClr>
              <a:buSzPct val="85000"/>
              <a:buFont typeface="Wingdings" pitchFamily="2" charset="2"/>
              <a:buChar char="p"/>
            </a:pPr>
            <a:r>
              <a:rPr lang="zh-CN" altLang="en-US" sz="2100" dirty="0">
                <a:latin typeface="微软雅黑" panose="020B0503020204020204" pitchFamily="34" charset="-122"/>
                <a:ea typeface="微软雅黑" panose="020B0503020204020204" pitchFamily="34" charset="-122"/>
                <a:sym typeface="+mn-ea"/>
              </a:rPr>
              <a:t>多边极大似然估计法是指</a:t>
            </a:r>
            <a:r>
              <a:rPr lang="zh-CN" altLang="en-US" sz="2100" b="1" dirty="0">
                <a:solidFill>
                  <a:srgbClr val="FF0000"/>
                </a:solidFill>
                <a:latin typeface="微软雅黑" panose="020B0503020204020204" pitchFamily="34" charset="-122"/>
                <a:ea typeface="微软雅黑" panose="020B0503020204020204" pitchFamily="34" charset="-122"/>
                <a:sym typeface="+mn-ea"/>
              </a:rPr>
              <a:t>已知</a:t>
            </a:r>
            <a:r>
              <a:rPr lang="en-US" altLang="zh-CN" sz="2100" b="1" dirty="0">
                <a:solidFill>
                  <a:srgbClr val="FF0000"/>
                </a:solidFill>
                <a:latin typeface="微软雅黑" panose="020B0503020204020204" pitchFamily="34" charset="-122"/>
                <a:ea typeface="微软雅黑" panose="020B0503020204020204" pitchFamily="34" charset="-122"/>
                <a:sym typeface="+mn-ea"/>
              </a:rPr>
              <a:t>3</a:t>
            </a:r>
            <a:r>
              <a:rPr lang="zh-CN" altLang="en-US" sz="2100" b="1" dirty="0">
                <a:solidFill>
                  <a:srgbClr val="FF0000"/>
                </a:solidFill>
                <a:latin typeface="微软雅黑" panose="020B0503020204020204" pitchFamily="34" charset="-122"/>
                <a:ea typeface="微软雅黑" panose="020B0503020204020204" pitchFamily="34" charset="-122"/>
                <a:sym typeface="+mn-ea"/>
              </a:rPr>
              <a:t>个以上的信标节点的坐标和它们到未知节点的距离</a:t>
            </a:r>
            <a:r>
              <a:rPr lang="zh-CN" altLang="en-US" sz="2100" dirty="0">
                <a:latin typeface="微软雅黑" panose="020B0503020204020204" pitchFamily="34" charset="-122"/>
                <a:ea typeface="微软雅黑" panose="020B0503020204020204" pitchFamily="34" charset="-122"/>
                <a:sym typeface="+mn-ea"/>
              </a:rPr>
              <a:t>，求解该未知节点的坐标。</a:t>
            </a: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itchFamily="2" charset="2"/>
              <a:buChar char="p"/>
            </a:pP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itchFamily="2" charset="2"/>
              <a:buChar char="p"/>
            </a:pP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itchFamily="2" charset="2"/>
              <a:buChar char="p"/>
            </a:pP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150000"/>
              </a:lnSpc>
              <a:spcBef>
                <a:spcPct val="0"/>
              </a:spcBef>
              <a:buClr>
                <a:srgbClr val="FF3300"/>
              </a:buClr>
              <a:buSzPct val="85000"/>
              <a:buFont typeface="Wingdings" pitchFamily="2" charset="2"/>
              <a:buChar char="p"/>
            </a:pPr>
            <a:r>
              <a:rPr lang="zh-CN" altLang="en-US" sz="2100" dirty="0">
                <a:latin typeface="微软雅黑" panose="020B0503020204020204" pitchFamily="34" charset="-122"/>
                <a:ea typeface="微软雅黑" panose="020B0503020204020204" pitchFamily="34" charset="-122"/>
                <a:sym typeface="+mn-ea"/>
              </a:rPr>
              <a:t>从第一个方程开始分别减去最后一个方程得：</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895" y="2510899"/>
            <a:ext cx="2589597" cy="311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nvPr>
        </p:nvGraphicFramePr>
        <p:xfrm>
          <a:off x="1547664" y="2647560"/>
          <a:ext cx="3309938" cy="1267495"/>
        </p:xfrm>
        <a:graphic>
          <a:graphicData uri="http://schemas.openxmlformats.org/presentationml/2006/ole">
            <mc:AlternateContent xmlns:mc="http://schemas.openxmlformats.org/markup-compatibility/2006">
              <mc:Choice xmlns:v="urn:schemas-microsoft-com:vml" Requires="v">
                <p:oleObj spid="_x0000_s10336" r:id="rId4" imgW="1663700" imgH="965200" progId="">
                  <p:embed/>
                </p:oleObj>
              </mc:Choice>
              <mc:Fallback>
                <p:oleObj r:id="rId4" imgW="1663700" imgH="965200" progId="">
                  <p:embed/>
                  <p:pic>
                    <p:nvPicPr>
                      <p:cNvPr id="3"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2647560"/>
                        <a:ext cx="3309938" cy="1267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1582750" y="4574382"/>
          <a:ext cx="4393406" cy="1393031"/>
        </p:xfrm>
        <a:graphic>
          <a:graphicData uri="http://schemas.openxmlformats.org/presentationml/2006/ole">
            <mc:AlternateContent xmlns:mc="http://schemas.openxmlformats.org/markup-compatibility/2006">
              <mc:Choice xmlns:v="urn:schemas-microsoft-com:vml" Requires="v">
                <p:oleObj spid="_x0000_s10337" r:id="rId6" imgW="3848100" imgH="965200" progId="">
                  <p:embed/>
                </p:oleObj>
              </mc:Choice>
              <mc:Fallback>
                <p:oleObj r:id="rId6" imgW="3848100" imgH="965200" progId="">
                  <p:embed/>
                  <p:pic>
                    <p:nvPicPr>
                      <p:cNvPr id="11"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2750" y="4574382"/>
                        <a:ext cx="4393406" cy="1393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64800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1592796"/>
            <a:ext cx="8046894" cy="397031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lnSpc>
                <a:spcPct val="200000"/>
              </a:lnSpc>
              <a:spcBef>
                <a:spcPct val="0"/>
              </a:spcBef>
              <a:buClr>
                <a:srgbClr val="FF3300"/>
              </a:buClr>
              <a:buSzPct val="85000"/>
              <a:buFont typeface="Wingdings" pitchFamily="2" charset="2"/>
              <a:buChar char="p"/>
            </a:pPr>
            <a:r>
              <a:rPr lang="zh-CN" altLang="en-US" sz="2100" dirty="0">
                <a:latin typeface="微软雅黑" panose="020B0503020204020204" pitchFamily="34" charset="-122"/>
                <a:ea typeface="微软雅黑" panose="020B0503020204020204" pitchFamily="34" charset="-122"/>
                <a:sym typeface="+mn-ea"/>
              </a:rPr>
              <a:t>用矩阵和向量表达为形式</a:t>
            </a:r>
            <a:r>
              <a:rPr lang="en-US" altLang="zh-CN" sz="2100" dirty="0">
                <a:latin typeface="微软雅黑" panose="020B0503020204020204" pitchFamily="34" charset="-122"/>
                <a:ea typeface="微软雅黑" panose="020B0503020204020204" pitchFamily="34" charset="-122"/>
                <a:sym typeface="+mn-ea"/>
              </a:rPr>
              <a:t>Ax=b</a:t>
            </a:r>
            <a:r>
              <a:rPr lang="zh-CN" altLang="en-US" sz="2100" dirty="0">
                <a:latin typeface="微软雅黑" panose="020B0503020204020204" pitchFamily="34" charset="-122"/>
                <a:ea typeface="微软雅黑" panose="020B0503020204020204" pitchFamily="34" charset="-122"/>
                <a:sym typeface="+mn-ea"/>
              </a:rPr>
              <a:t>，其中：</a:t>
            </a:r>
          </a:p>
          <a:p>
            <a:pPr lvl="0" algn="just" eaLnBrk="1" hangingPunct="1">
              <a:lnSpc>
                <a:spcPct val="200000"/>
              </a:lnSpc>
              <a:spcBef>
                <a:spcPct val="0"/>
              </a:spcBef>
              <a:buClr>
                <a:srgbClr val="FF3300"/>
              </a:buClr>
              <a:buSzPct val="85000"/>
              <a:buFont typeface="Wingdings" pitchFamily="2" charset="2"/>
              <a:buChar char="p"/>
            </a:pP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itchFamily="2" charset="2"/>
              <a:buChar char="p"/>
            </a:pP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itchFamily="2" charset="2"/>
              <a:buChar char="p"/>
            </a:pPr>
            <a:r>
              <a:rPr lang="zh-CN" altLang="en-US" sz="2100" dirty="0">
                <a:latin typeface="微软雅黑" panose="020B0503020204020204" pitchFamily="34" charset="-122"/>
                <a:ea typeface="微软雅黑" panose="020B0503020204020204" pitchFamily="34" charset="-122"/>
                <a:sym typeface="+mn-ea"/>
              </a:rPr>
              <a:t>用标准的最小均方差估计法可得节点</a:t>
            </a:r>
            <a:r>
              <a:rPr lang="en-US" altLang="zh-CN" sz="2100" dirty="0">
                <a:latin typeface="微软雅黑" panose="020B0503020204020204" pitchFamily="34" charset="-122"/>
                <a:ea typeface="微软雅黑" panose="020B0503020204020204" pitchFamily="34" charset="-122"/>
                <a:sym typeface="+mn-ea"/>
              </a:rPr>
              <a:t>D</a:t>
            </a:r>
            <a:r>
              <a:rPr lang="zh-CN" altLang="en-US" sz="2100" dirty="0">
                <a:latin typeface="微软雅黑" panose="020B0503020204020204" pitchFamily="34" charset="-122"/>
                <a:ea typeface="微软雅黑" panose="020B0503020204020204" pitchFamily="34" charset="-122"/>
                <a:sym typeface="+mn-ea"/>
              </a:rPr>
              <a:t>的坐标：</a:t>
            </a: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itchFamily="2" charset="2"/>
              <a:buChar char="p"/>
            </a:pPr>
            <a:endParaRPr lang="en-US" altLang="zh-CN" sz="2100" dirty="0">
              <a:latin typeface="微软雅黑" panose="020B0503020204020204" pitchFamily="34" charset="-122"/>
              <a:ea typeface="微软雅黑" panose="020B0503020204020204" pitchFamily="34" charset="-122"/>
              <a:sym typeface="+mn-ea"/>
            </a:endParaRPr>
          </a:p>
          <a:p>
            <a:pPr lvl="0" algn="just" eaLnBrk="1" hangingPunct="1">
              <a:lnSpc>
                <a:spcPct val="200000"/>
              </a:lnSpc>
              <a:spcBef>
                <a:spcPct val="0"/>
              </a:spcBef>
              <a:buClr>
                <a:srgbClr val="FF3300"/>
              </a:buClr>
              <a:buSzPct val="85000"/>
              <a:buFont typeface="Wingdings" pitchFamily="2" charset="2"/>
              <a:buChar char="p"/>
            </a:pPr>
            <a:r>
              <a:rPr lang="zh-CN" altLang="en-US" sz="2100" dirty="0">
                <a:latin typeface="微软雅黑" panose="020B0503020204020204" pitchFamily="34" charset="-122"/>
                <a:ea typeface="微软雅黑" panose="020B0503020204020204" pitchFamily="34" charset="-122"/>
                <a:sym typeface="+mn-ea"/>
              </a:rPr>
              <a:t>这种定位方法</a:t>
            </a:r>
            <a:r>
              <a:rPr lang="zh-CN" altLang="en-US" sz="2100" b="1" dirty="0">
                <a:solidFill>
                  <a:srgbClr val="FF0000"/>
                </a:solidFill>
                <a:latin typeface="微软雅黑" panose="020B0503020204020204" pitchFamily="34" charset="-122"/>
                <a:ea typeface="微软雅黑" panose="020B0503020204020204" pitchFamily="34" charset="-122"/>
                <a:sym typeface="+mn-ea"/>
              </a:rPr>
              <a:t>本质上就是最小二乘估计</a:t>
            </a:r>
            <a:r>
              <a:rPr lang="zh-CN" altLang="en-US" sz="2100" dirty="0">
                <a:latin typeface="微软雅黑" panose="020B0503020204020204" pitchFamily="34" charset="-122"/>
                <a:ea typeface="微软雅黑" panose="020B0503020204020204" pitchFamily="34" charset="-122"/>
                <a:sym typeface="+mn-ea"/>
              </a:rPr>
              <a:t>。</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895" y="2510899"/>
            <a:ext cx="2589597" cy="311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extLst/>
          </p:nvPr>
        </p:nvGraphicFramePr>
        <p:xfrm>
          <a:off x="352592" y="2349010"/>
          <a:ext cx="2786063" cy="1133996"/>
        </p:xfrm>
        <a:graphic>
          <a:graphicData uri="http://schemas.openxmlformats.org/presentationml/2006/ole">
            <mc:AlternateContent xmlns:mc="http://schemas.openxmlformats.org/markup-compatibility/2006">
              <mc:Choice xmlns:v="urn:schemas-microsoft-com:vml" Requires="v">
                <p:oleObj spid="_x0000_s11407" r:id="rId4" imgW="1993900" imgH="711200" progId="">
                  <p:embed/>
                </p:oleObj>
              </mc:Choice>
              <mc:Fallback>
                <p:oleObj r:id="rId4" imgW="1993900" imgH="711200" progId="">
                  <p:embed/>
                  <p:pic>
                    <p:nvPicPr>
                      <p:cNvPr id="1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92" y="2349010"/>
                        <a:ext cx="2786063" cy="1133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3395830" y="2349010"/>
          <a:ext cx="2850356" cy="1133996"/>
        </p:xfrm>
        <a:graphic>
          <a:graphicData uri="http://schemas.openxmlformats.org/presentationml/2006/ole">
            <mc:AlternateContent xmlns:mc="http://schemas.openxmlformats.org/markup-compatibility/2006">
              <mc:Choice xmlns:v="urn:schemas-microsoft-com:vml" Requires="v">
                <p:oleObj spid="_x0000_s11408" r:id="rId6" imgW="2273300" imgH="736600" progId="">
                  <p:embed/>
                </p:oleObj>
              </mc:Choice>
              <mc:Fallback>
                <p:oleObj r:id="rId6" imgW="2273300" imgH="736600" progId="">
                  <p:embed/>
                  <p:pic>
                    <p:nvPicPr>
                      <p:cNvPr id="11" name="对象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5830" y="2349010"/>
                        <a:ext cx="2850356" cy="1133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2249742" y="4293097"/>
          <a:ext cx="2238375" cy="486965"/>
        </p:xfrm>
        <a:graphic>
          <a:graphicData uri="http://schemas.openxmlformats.org/presentationml/2006/ole">
            <mc:AlternateContent xmlns:mc="http://schemas.openxmlformats.org/markup-compatibility/2006">
              <mc:Choice xmlns:v="urn:schemas-microsoft-com:vml" Requires="v">
                <p:oleObj spid="_x0000_s11409" r:id="rId8" imgW="1054100" imgH="228600" progId="">
                  <p:embed/>
                </p:oleObj>
              </mc:Choice>
              <mc:Fallback>
                <p:oleObj r:id="rId8" imgW="1054100" imgH="228600" progId="">
                  <p:embed/>
                  <p:pic>
                    <p:nvPicPr>
                      <p:cNvPr id="12" name="对象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9742" y="4293097"/>
                        <a:ext cx="2238375" cy="48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标题 1"/>
          <p:cNvSpPr>
            <a:spLocks noGrp="1"/>
          </p:cNvSpPr>
          <p:nvPr>
            <p:ph type="title"/>
          </p:nvPr>
        </p:nvSpPr>
        <p:spPr>
          <a:xfrm>
            <a:off x="714348" y="513575"/>
            <a:ext cx="8016114" cy="839788"/>
          </a:xfrm>
          <a:ln>
            <a:noFill/>
          </a:ln>
        </p:spPr>
        <p:txBody>
          <a:bodyPr/>
          <a:lstStyle/>
          <a:p>
            <a:pPr algn="l"/>
            <a:r>
              <a:rPr lang="en-US" altLang="zh-CN" sz="3600" dirty="0" smtClean="0">
                <a:ln w="9000" cmpd="sng">
                  <a:noFill/>
                  <a:prstDash val="solid"/>
                </a:ln>
                <a:solidFill>
                  <a:srgbClr val="FFFF00"/>
                </a:solidFill>
                <a:effectLst/>
                <a:sym typeface="+mn-ea"/>
              </a:rPr>
              <a:t>(2) </a:t>
            </a:r>
            <a:r>
              <a:rPr lang="zh-CN" altLang="en-US" sz="3600" dirty="0" smtClean="0">
                <a:ln w="9000" cmpd="sng">
                  <a:noFill/>
                  <a:prstDash val="solid"/>
                </a:ln>
                <a:solidFill>
                  <a:srgbClr val="FFFF00"/>
                </a:solidFill>
                <a:effectLst/>
                <a:sym typeface="+mn-ea"/>
              </a:rPr>
              <a:t>多边</a:t>
            </a:r>
            <a:r>
              <a:rPr lang="zh-CN" altLang="en-US" sz="3600" dirty="0">
                <a:ln w="9000" cmpd="sng">
                  <a:noFill/>
                  <a:prstDash val="solid"/>
                </a:ln>
                <a:solidFill>
                  <a:srgbClr val="FFFF00"/>
                </a:solidFill>
                <a:effectLst/>
                <a:sym typeface="+mn-ea"/>
              </a:rPr>
              <a:t>极大似然估计法</a:t>
            </a:r>
          </a:p>
        </p:txBody>
      </p:sp>
    </p:spTree>
    <p:extLst>
      <p:ext uri="{BB962C8B-B14F-4D97-AF65-F5344CB8AC3E}">
        <p14:creationId xmlns:p14="http://schemas.microsoft.com/office/powerpoint/2010/main" val="5118925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9"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ppt_x</p:attrName>
                                        </p:attrNameLst>
                                      </p:cBhvr>
                                      <p:tavLst>
                                        <p:tav tm="0">
                                          <p:val>
                                            <p:strVal val="#ppt_x-.2"/>
                                          </p:val>
                                        </p:tav>
                                        <p:tav tm="100000">
                                          <p:val>
                                            <p:strVal val="#ppt_x"/>
                                          </p:val>
                                        </p:tav>
                                      </p:tavLst>
                                    </p:anim>
                                    <p:anim calcmode="lin" valueType="num">
                                      <p:cBhvr>
                                        <p:cTn id="1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50000"/>
              </a:lnSpc>
              <a:spcBef>
                <a:spcPts val="0"/>
              </a:spcBef>
            </a:pPr>
            <a:r>
              <a:rPr lang="en-US" altLang="zh-CN" sz="3200" b="1" dirty="0" err="1">
                <a:solidFill>
                  <a:srgbClr val="0033CC"/>
                </a:solidFill>
                <a:latin typeface="微软雅黑"/>
                <a:ea typeface="微软雅黑"/>
                <a:cs typeface="微软雅黑"/>
              </a:rPr>
              <a:t>ToA</a:t>
            </a:r>
            <a:r>
              <a:rPr lang="zh-CN" altLang="en-US" sz="3200" b="1" dirty="0">
                <a:solidFill>
                  <a:srgbClr val="0033CC"/>
                </a:solidFill>
                <a:latin typeface="微软雅黑"/>
                <a:ea typeface="微软雅黑"/>
                <a:cs typeface="微软雅黑"/>
              </a:rPr>
              <a:t>的局限</a:t>
            </a:r>
          </a:p>
          <a:p>
            <a:pPr lvl="1">
              <a:lnSpc>
                <a:spcPct val="150000"/>
              </a:lnSpc>
              <a:spcBef>
                <a:spcPts val="0"/>
              </a:spcBef>
              <a:buFont typeface="Arial" charset="0"/>
              <a:buChar char="•"/>
            </a:pPr>
            <a:r>
              <a:rPr lang="zh-CN" altLang="en-US" sz="2800" dirty="0" smtClean="0">
                <a:latin typeface="微软雅黑"/>
                <a:ea typeface="微软雅黑"/>
                <a:cs typeface="微软雅黑"/>
              </a:rPr>
              <a:t>要保证测量的精度，需将</a:t>
            </a:r>
            <a:r>
              <a:rPr lang="zh-CN" altLang="en-US" sz="2800" b="1" dirty="0" smtClean="0">
                <a:solidFill>
                  <a:srgbClr val="FF0000"/>
                </a:solidFill>
                <a:latin typeface="微软雅黑"/>
                <a:ea typeface="微软雅黑"/>
                <a:cs typeface="微软雅黑"/>
              </a:rPr>
              <a:t>参考点</a:t>
            </a:r>
            <a:r>
              <a:rPr lang="zh-CN" altLang="en-US" sz="2800" dirty="0">
                <a:latin typeface="微软雅黑"/>
                <a:ea typeface="微软雅黑"/>
                <a:cs typeface="微软雅黑"/>
              </a:rPr>
              <a:t>和</a:t>
            </a:r>
            <a:r>
              <a:rPr lang="zh-CN" altLang="en-US" sz="2800" b="1" dirty="0">
                <a:solidFill>
                  <a:srgbClr val="FF0000"/>
                </a:solidFill>
                <a:latin typeface="微软雅黑"/>
                <a:ea typeface="微软雅黑"/>
                <a:cs typeface="微软雅黑"/>
              </a:rPr>
              <a:t>测</a:t>
            </a:r>
            <a:r>
              <a:rPr lang="zh-CN" altLang="en-US" sz="2800" b="1" dirty="0" smtClean="0">
                <a:solidFill>
                  <a:srgbClr val="FF0000"/>
                </a:solidFill>
                <a:latin typeface="微软雅黑"/>
                <a:ea typeface="微软雅黑"/>
                <a:cs typeface="微软雅黑"/>
              </a:rPr>
              <a:t>量目标</a:t>
            </a:r>
            <a:r>
              <a:rPr lang="zh-CN" altLang="en-US" sz="2800" dirty="0" smtClean="0">
                <a:latin typeface="微软雅黑"/>
                <a:ea typeface="微软雅黑"/>
                <a:cs typeface="微软雅黑"/>
              </a:rPr>
              <a:t>时钟同步</a:t>
            </a:r>
            <a:endParaRPr lang="en-US" altLang="zh-CN" sz="2800" dirty="0" smtClean="0">
              <a:latin typeface="微软雅黑"/>
              <a:ea typeface="微软雅黑"/>
              <a:cs typeface="微软雅黑"/>
            </a:endParaRPr>
          </a:p>
          <a:p>
            <a:pPr>
              <a:lnSpc>
                <a:spcPct val="150000"/>
              </a:lnSpc>
              <a:spcBef>
                <a:spcPts val="0"/>
              </a:spcBef>
            </a:pPr>
            <a:r>
              <a:rPr lang="en-US" altLang="zh-CN" sz="3200" b="1" dirty="0" err="1" smtClean="0">
                <a:solidFill>
                  <a:srgbClr val="0033CC"/>
                </a:solidFill>
                <a:latin typeface="微软雅黑"/>
                <a:ea typeface="微软雅黑"/>
                <a:cs typeface="微软雅黑"/>
              </a:rPr>
              <a:t>TDoA</a:t>
            </a:r>
            <a:endParaRPr lang="en-US" altLang="zh-CN" sz="3200" b="1" dirty="0">
              <a:solidFill>
                <a:srgbClr val="0033CC"/>
              </a:solidFill>
              <a:latin typeface="微软雅黑"/>
              <a:ea typeface="微软雅黑"/>
              <a:cs typeface="微软雅黑"/>
            </a:endParaRPr>
          </a:p>
          <a:p>
            <a:pPr lvl="1">
              <a:lnSpc>
                <a:spcPct val="150000"/>
              </a:lnSpc>
              <a:spcBef>
                <a:spcPts val="0"/>
              </a:spcBef>
              <a:buFont typeface="Arial" charset="0"/>
              <a:buChar char="•"/>
            </a:pPr>
            <a:r>
              <a:rPr lang="zh-CN" altLang="en-US" sz="2800" dirty="0">
                <a:latin typeface="微软雅黑"/>
                <a:ea typeface="微软雅黑"/>
                <a:cs typeface="微软雅黑"/>
              </a:rPr>
              <a:t>不需要参考点和测量目标时钟同步</a:t>
            </a:r>
          </a:p>
          <a:p>
            <a:pPr lvl="1">
              <a:lnSpc>
                <a:spcPct val="150000"/>
              </a:lnSpc>
              <a:spcBef>
                <a:spcPts val="0"/>
              </a:spcBef>
              <a:buFont typeface="Arial" charset="0"/>
              <a:buChar char="•"/>
            </a:pPr>
            <a:r>
              <a:rPr lang="zh-CN" altLang="en-US" sz="2800" dirty="0">
                <a:solidFill>
                  <a:srgbClr val="FF0000"/>
                </a:solidFill>
                <a:latin typeface="微软雅黑"/>
                <a:ea typeface="微软雅黑"/>
                <a:cs typeface="微软雅黑"/>
              </a:rPr>
              <a:t>参考点之间仍然需要时钟同步</a:t>
            </a:r>
          </a:p>
          <a:p>
            <a:pPr>
              <a:lnSpc>
                <a:spcPct val="150000"/>
              </a:lnSpc>
              <a:spcBef>
                <a:spcPts val="0"/>
              </a:spcBef>
            </a:pPr>
            <a:endParaRPr kumimoji="1" lang="zh-CN" altLang="en-US" sz="32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39</a:t>
            </a:fld>
            <a:endParaRPr lang="zh-CN" altLang="en-US" dirty="0"/>
          </a:p>
        </p:txBody>
      </p:sp>
      <p:sp>
        <p:nvSpPr>
          <p:cNvPr id="7" name="标题 3"/>
          <p:cNvSpPr>
            <a:spLocks noGrp="1"/>
          </p:cNvSpPr>
          <p:nvPr>
            <p:ph type="title"/>
          </p:nvPr>
        </p:nvSpPr>
        <p:spPr>
          <a:xfrm>
            <a:off x="1295539" y="455949"/>
            <a:ext cx="6479291" cy="995679"/>
          </a:xfrm>
        </p:spPr>
        <p:txBody>
          <a:bodyPr/>
          <a:lstStyle/>
          <a:p>
            <a:r>
              <a:rPr kumimoji="1" lang="en-US" altLang="zh-CN" dirty="0" smtClean="0"/>
              <a:t>2</a:t>
            </a:r>
            <a:r>
              <a:rPr kumimoji="1" lang="zh-CN" altLang="en-US" dirty="0" smtClean="0"/>
              <a:t>、基于距离差的定位（</a:t>
            </a:r>
            <a:r>
              <a:rPr kumimoji="1" lang="en-US" altLang="zh-CN" dirty="0" err="1" smtClean="0"/>
              <a:t>TDoA</a:t>
            </a:r>
            <a:r>
              <a:rPr kumimoji="1" lang="zh-CN" altLang="en-US" dirty="0" smtClean="0"/>
              <a:t>）</a:t>
            </a:r>
            <a:endParaRPr kumimoji="1" lang="zh-CN" altLang="en-US" dirty="0"/>
          </a:p>
        </p:txBody>
      </p:sp>
    </p:spTree>
    <p:extLst>
      <p:ext uri="{BB962C8B-B14F-4D97-AF65-F5344CB8AC3E}">
        <p14:creationId xmlns:p14="http://schemas.microsoft.com/office/powerpoint/2010/main" val="13903956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t="-5956"/>
          <a:stretch>
            <a:fillRect/>
          </a:stretch>
        </p:blipFill>
        <p:spPr bwMode="auto">
          <a:xfrm>
            <a:off x="5705436" y="1981200"/>
            <a:ext cx="3438564" cy="2580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idx="1"/>
          </p:nvPr>
        </p:nvSpPr>
        <p:spPr>
          <a:xfrm>
            <a:off x="628650" y="1349464"/>
            <a:ext cx="7886700" cy="5372011"/>
          </a:xfrm>
        </p:spPr>
        <p:txBody>
          <a:bodyPr>
            <a:noAutofit/>
          </a:bodyPr>
          <a:lstStyle/>
          <a:p>
            <a:pPr>
              <a:lnSpc>
                <a:spcPct val="150000"/>
              </a:lnSpc>
              <a:spcBef>
                <a:spcPts val="0"/>
              </a:spcBef>
            </a:pPr>
            <a:r>
              <a:rPr lang="zh-CN" altLang="en-US" sz="2800" dirty="0">
                <a:latin typeface="微软雅黑"/>
                <a:ea typeface="微软雅黑"/>
                <a:cs typeface="微软雅黑"/>
              </a:rPr>
              <a:t>基于位置的服务</a:t>
            </a:r>
            <a:endParaRPr lang="en-US" altLang="zh-CN" sz="2800" dirty="0">
              <a:latin typeface="微软雅黑"/>
              <a:ea typeface="微软雅黑"/>
              <a:cs typeface="微软雅黑"/>
            </a:endParaRPr>
          </a:p>
          <a:p>
            <a:pPr lvl="1">
              <a:lnSpc>
                <a:spcPct val="150000"/>
              </a:lnSpc>
              <a:spcBef>
                <a:spcPts val="0"/>
              </a:spcBef>
              <a:buFont typeface="Wingdings" charset="0"/>
              <a:buChar char="ü"/>
            </a:pPr>
            <a:r>
              <a:rPr lang="zh-CN" altLang="en-US" sz="2400" dirty="0" smtClean="0">
                <a:latin typeface="微软雅黑"/>
                <a:ea typeface="微软雅黑"/>
                <a:cs typeface="微软雅黑"/>
              </a:rPr>
              <a:t>地图与导航：百度地图</a:t>
            </a:r>
            <a:endParaRPr lang="en-US" altLang="zh-CN" sz="2400" dirty="0">
              <a:latin typeface="微软雅黑"/>
              <a:ea typeface="微软雅黑"/>
              <a:cs typeface="微软雅黑"/>
            </a:endParaRPr>
          </a:p>
          <a:p>
            <a:pPr lvl="1">
              <a:lnSpc>
                <a:spcPct val="150000"/>
              </a:lnSpc>
              <a:spcBef>
                <a:spcPts val="0"/>
              </a:spcBef>
              <a:buFont typeface="Wingdings" charset="0"/>
              <a:buChar char="ü"/>
            </a:pPr>
            <a:r>
              <a:rPr lang="zh-CN" altLang="en-US" sz="2400" dirty="0">
                <a:latin typeface="微软雅黑"/>
                <a:ea typeface="微软雅黑"/>
                <a:cs typeface="微软雅黑"/>
              </a:rPr>
              <a:t>搜索周边服务</a:t>
            </a:r>
            <a:r>
              <a:rPr lang="zh-CN" altLang="en-US" sz="2400" dirty="0" smtClean="0">
                <a:latin typeface="微软雅黑"/>
                <a:ea typeface="微软雅黑"/>
                <a:cs typeface="微软雅黑"/>
              </a:rPr>
              <a:t>信息：大众点评</a:t>
            </a:r>
            <a:endParaRPr lang="en-US" altLang="zh-CN" sz="2400" dirty="0">
              <a:latin typeface="微软雅黑"/>
              <a:ea typeface="微软雅黑"/>
              <a:cs typeface="微软雅黑"/>
            </a:endParaRPr>
          </a:p>
          <a:p>
            <a:pPr lvl="1">
              <a:lnSpc>
                <a:spcPct val="150000"/>
              </a:lnSpc>
              <a:spcBef>
                <a:spcPts val="0"/>
              </a:spcBef>
              <a:buFont typeface="Wingdings" charset="0"/>
              <a:buChar char="ü"/>
            </a:pPr>
            <a:r>
              <a:rPr lang="zh-CN" altLang="en-US" sz="2400" dirty="0">
                <a:latin typeface="微软雅黑"/>
                <a:ea typeface="微软雅黑"/>
                <a:cs typeface="微软雅黑"/>
              </a:rPr>
              <a:t>基于位置的社交网络</a:t>
            </a:r>
            <a:r>
              <a:rPr lang="zh-CN" altLang="en-US" sz="2400" dirty="0" smtClean="0">
                <a:latin typeface="微软雅黑"/>
                <a:ea typeface="微软雅黑"/>
                <a:cs typeface="微软雅黑"/>
              </a:rPr>
              <a:t>：微信</a:t>
            </a:r>
            <a:endParaRPr lang="en-US" altLang="zh-CN" sz="2400" dirty="0">
              <a:latin typeface="微软雅黑"/>
              <a:ea typeface="微软雅黑"/>
              <a:cs typeface="微软雅黑"/>
            </a:endParaRPr>
          </a:p>
          <a:p>
            <a:pPr>
              <a:lnSpc>
                <a:spcPct val="150000"/>
              </a:lnSpc>
              <a:spcBef>
                <a:spcPts val="0"/>
              </a:spcBef>
            </a:pPr>
            <a:r>
              <a:rPr lang="zh-CN" altLang="en-US" sz="2800" dirty="0" smtClean="0">
                <a:latin typeface="微软雅黑"/>
                <a:ea typeface="微软雅黑"/>
                <a:cs typeface="微软雅黑"/>
              </a:rPr>
              <a:t>位置信息与我们</a:t>
            </a:r>
            <a:r>
              <a:rPr lang="zh-CN" altLang="en-US" sz="2800" dirty="0">
                <a:latin typeface="微软雅黑"/>
                <a:ea typeface="微软雅黑"/>
                <a:cs typeface="微软雅黑"/>
              </a:rPr>
              <a:t>的生活息息相关</a:t>
            </a:r>
          </a:p>
          <a:p>
            <a:pPr>
              <a:lnSpc>
                <a:spcPct val="150000"/>
              </a:lnSpc>
              <a:spcBef>
                <a:spcPts val="0"/>
              </a:spcBef>
            </a:pPr>
            <a:r>
              <a:rPr lang="zh-CN" altLang="en-US" sz="2800" b="1" dirty="0">
                <a:solidFill>
                  <a:srgbClr val="FF0000"/>
                </a:solidFill>
                <a:latin typeface="微软雅黑"/>
                <a:ea typeface="微软雅黑"/>
                <a:cs typeface="微软雅黑"/>
              </a:rPr>
              <a:t>位置信息</a:t>
            </a:r>
            <a:r>
              <a:rPr lang="zh-CN" altLang="en-US" sz="2800" dirty="0">
                <a:latin typeface="微软雅黑"/>
                <a:ea typeface="微软雅黑"/>
                <a:cs typeface="微软雅黑"/>
              </a:rPr>
              <a:t>不是单纯的“位置”</a:t>
            </a:r>
            <a:endParaRPr lang="en-US" altLang="zh-CN" sz="2800" dirty="0">
              <a:latin typeface="微软雅黑"/>
              <a:ea typeface="微软雅黑"/>
              <a:cs typeface="微软雅黑"/>
            </a:endParaRPr>
          </a:p>
          <a:p>
            <a:pPr lvl="1">
              <a:lnSpc>
                <a:spcPct val="150000"/>
              </a:lnSpc>
              <a:spcBef>
                <a:spcPts val="0"/>
              </a:spcBef>
              <a:buFont typeface="Arial" charset="0"/>
              <a:buChar char="•"/>
            </a:pPr>
            <a:r>
              <a:rPr lang="zh-CN" altLang="en-US" sz="2400" dirty="0">
                <a:latin typeface="微软雅黑"/>
                <a:ea typeface="微软雅黑"/>
                <a:cs typeface="微软雅黑"/>
              </a:rPr>
              <a:t>地理位置（</a:t>
            </a:r>
            <a:r>
              <a:rPr lang="zh-CN" altLang="en-US" sz="2400" u="sng" dirty="0">
                <a:latin typeface="微软雅黑"/>
                <a:ea typeface="微软雅黑"/>
                <a:cs typeface="微软雅黑"/>
              </a:rPr>
              <a:t>空间</a:t>
            </a:r>
            <a:r>
              <a:rPr lang="zh-CN" altLang="en-US" sz="2400" dirty="0">
                <a:latin typeface="微软雅黑"/>
                <a:ea typeface="微软雅黑"/>
                <a:cs typeface="微软雅黑"/>
              </a:rPr>
              <a:t>坐标）</a:t>
            </a:r>
            <a:endParaRPr lang="en-US" altLang="zh-CN" sz="2400" dirty="0">
              <a:latin typeface="微软雅黑"/>
              <a:ea typeface="微软雅黑"/>
              <a:cs typeface="微软雅黑"/>
            </a:endParaRPr>
          </a:p>
          <a:p>
            <a:pPr lvl="1">
              <a:lnSpc>
                <a:spcPct val="150000"/>
              </a:lnSpc>
              <a:spcBef>
                <a:spcPts val="0"/>
              </a:spcBef>
              <a:buFont typeface="Arial" charset="0"/>
              <a:buChar char="•"/>
            </a:pPr>
            <a:r>
              <a:rPr lang="zh-CN" altLang="en-US" sz="2400" dirty="0">
                <a:latin typeface="微软雅黑"/>
                <a:ea typeface="微软雅黑"/>
                <a:cs typeface="微软雅黑"/>
              </a:rPr>
              <a:t>处在该位置的时刻（</a:t>
            </a:r>
            <a:r>
              <a:rPr lang="zh-CN" altLang="en-US" sz="2400" u="sng" dirty="0">
                <a:latin typeface="微软雅黑"/>
                <a:ea typeface="微软雅黑"/>
                <a:cs typeface="微软雅黑"/>
              </a:rPr>
              <a:t>时间</a:t>
            </a:r>
            <a:r>
              <a:rPr lang="zh-CN" altLang="en-US" sz="2400" dirty="0">
                <a:latin typeface="微软雅黑"/>
                <a:ea typeface="微软雅黑"/>
                <a:cs typeface="微软雅黑"/>
              </a:rPr>
              <a:t>坐标）</a:t>
            </a:r>
            <a:endParaRPr lang="en-US" altLang="zh-CN" sz="2400" dirty="0">
              <a:latin typeface="微软雅黑"/>
              <a:ea typeface="微软雅黑"/>
              <a:cs typeface="微软雅黑"/>
            </a:endParaRPr>
          </a:p>
          <a:p>
            <a:pPr lvl="1">
              <a:lnSpc>
                <a:spcPct val="150000"/>
              </a:lnSpc>
              <a:spcBef>
                <a:spcPts val="0"/>
              </a:spcBef>
              <a:buFont typeface="Arial" charset="0"/>
              <a:buChar char="•"/>
            </a:pPr>
            <a:r>
              <a:rPr lang="zh-CN" altLang="en-US" sz="2400" dirty="0">
                <a:latin typeface="微软雅黑"/>
                <a:ea typeface="微软雅黑"/>
                <a:cs typeface="微软雅黑"/>
              </a:rPr>
              <a:t>处在该位置的对象（</a:t>
            </a:r>
            <a:r>
              <a:rPr lang="zh-CN" altLang="en-US" sz="2400" u="sng" dirty="0">
                <a:latin typeface="微软雅黑"/>
                <a:ea typeface="微软雅黑"/>
                <a:cs typeface="微软雅黑"/>
              </a:rPr>
              <a:t>身份</a:t>
            </a:r>
            <a:r>
              <a:rPr lang="zh-CN" altLang="en-US" sz="2400" dirty="0">
                <a:latin typeface="微软雅黑"/>
                <a:ea typeface="微软雅黑"/>
                <a:cs typeface="微软雅黑"/>
              </a:rPr>
              <a:t>信息）</a:t>
            </a:r>
            <a:endParaRPr lang="en-US" altLang="zh-CN" sz="2400" dirty="0">
              <a:latin typeface="微软雅黑"/>
              <a:ea typeface="微软雅黑"/>
              <a:cs typeface="微软雅黑"/>
            </a:endParaRP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a:t>
            </a:fld>
            <a:endParaRPr lang="zh-CN" altLang="en-US" dirty="0"/>
          </a:p>
        </p:txBody>
      </p:sp>
      <p:sp>
        <p:nvSpPr>
          <p:cNvPr id="4" name="标题 3"/>
          <p:cNvSpPr>
            <a:spLocks noGrp="1"/>
          </p:cNvSpPr>
          <p:nvPr>
            <p:ph type="title"/>
          </p:nvPr>
        </p:nvSpPr>
        <p:spPr/>
        <p:txBody>
          <a:bodyPr/>
          <a:lstStyle/>
          <a:p>
            <a:r>
              <a:rPr kumimoji="1" lang="zh-CN" altLang="en-US" dirty="0" smtClean="0"/>
              <a:t>为什么需要定位？</a:t>
            </a:r>
            <a:endParaRPr kumimoji="1" lang="zh-CN" altLang="en-US" dirty="0"/>
          </a:p>
        </p:txBody>
      </p:sp>
    </p:spTree>
    <p:extLst>
      <p:ext uri="{BB962C8B-B14F-4D97-AF65-F5344CB8AC3E}">
        <p14:creationId xmlns:p14="http://schemas.microsoft.com/office/powerpoint/2010/main" val="41215070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500"/>
                                        <p:tgtEl>
                                          <p:spTgt spid="2">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fade">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084" y="1515367"/>
            <a:ext cx="7886700" cy="2785223"/>
          </a:xfrm>
        </p:spPr>
        <p:txBody>
          <a:bodyPr>
            <a:noAutofit/>
          </a:bodyPr>
          <a:lstStyle/>
          <a:p>
            <a:pPr>
              <a:lnSpc>
                <a:spcPct val="120000"/>
              </a:lnSpc>
            </a:pPr>
            <a:r>
              <a:rPr lang="zh-CN" altLang="en-US" b="1" dirty="0">
                <a:solidFill>
                  <a:srgbClr val="0033CC"/>
                </a:solidFill>
                <a:latin typeface="微软雅黑"/>
                <a:ea typeface="微软雅黑"/>
                <a:cs typeface="微软雅黑"/>
              </a:rPr>
              <a:t>距离差测距方法</a:t>
            </a:r>
            <a:endParaRPr lang="en-US" altLang="zh-CN" b="1" dirty="0">
              <a:solidFill>
                <a:srgbClr val="0033CC"/>
              </a:solidFill>
              <a:latin typeface="微软雅黑"/>
              <a:ea typeface="微软雅黑"/>
              <a:cs typeface="微软雅黑"/>
            </a:endParaRPr>
          </a:p>
          <a:p>
            <a:pPr lvl="1">
              <a:lnSpc>
                <a:spcPct val="120000"/>
              </a:lnSpc>
            </a:pPr>
            <a:r>
              <a:rPr lang="zh-CN" altLang="en-US" dirty="0">
                <a:latin typeface="微软雅黑"/>
                <a:ea typeface="微软雅黑"/>
                <a:cs typeface="微软雅黑"/>
              </a:rPr>
              <a:t>测量</a:t>
            </a:r>
            <a:r>
              <a:rPr lang="zh-CN" altLang="en-US" dirty="0" smtClean="0">
                <a:latin typeface="微软雅黑"/>
                <a:ea typeface="微软雅黑"/>
                <a:cs typeface="微软雅黑"/>
              </a:rPr>
              <a:t>目标在</a:t>
            </a:r>
            <a:r>
              <a:rPr lang="zh-CN" altLang="en-US" b="1" dirty="0" smtClean="0">
                <a:solidFill>
                  <a:srgbClr val="FF0000"/>
                </a:solidFill>
                <a:latin typeface="微软雅黑"/>
                <a:ea typeface="微软雅黑"/>
                <a:cs typeface="微软雅黑"/>
              </a:rPr>
              <a:t> </a:t>
            </a:r>
            <a:r>
              <a:rPr lang="en-US" altLang="zh-CN" b="1" dirty="0" smtClean="0">
                <a:solidFill>
                  <a:srgbClr val="FF0000"/>
                </a:solidFill>
                <a:latin typeface="微软雅黑"/>
                <a:ea typeface="微软雅黑"/>
                <a:cs typeface="微软雅黑"/>
              </a:rPr>
              <a:t>t</a:t>
            </a:r>
            <a:r>
              <a:rPr lang="en-US" altLang="zh-CN" b="1" baseline="-25000" dirty="0" smtClean="0">
                <a:solidFill>
                  <a:srgbClr val="FF0000"/>
                </a:solidFill>
                <a:latin typeface="微软雅黑"/>
                <a:ea typeface="微软雅黑"/>
                <a:cs typeface="微软雅黑"/>
              </a:rPr>
              <a:t>0 </a:t>
            </a:r>
            <a:r>
              <a:rPr lang="zh-CN" altLang="en-US" dirty="0" smtClean="0">
                <a:latin typeface="微软雅黑"/>
                <a:ea typeface="微软雅黑"/>
                <a:cs typeface="微软雅黑"/>
              </a:rPr>
              <a:t>时刻</a:t>
            </a:r>
            <a:r>
              <a:rPr lang="zh-CN" altLang="en-US" dirty="0">
                <a:latin typeface="微软雅黑"/>
                <a:ea typeface="微软雅黑"/>
                <a:cs typeface="微软雅黑"/>
              </a:rPr>
              <a:t>发出</a:t>
            </a:r>
            <a:r>
              <a:rPr lang="zh-CN" altLang="en-US" dirty="0" smtClean="0">
                <a:latin typeface="微软雅黑"/>
                <a:ea typeface="微软雅黑"/>
                <a:cs typeface="微软雅黑"/>
              </a:rPr>
              <a:t>广播</a:t>
            </a:r>
            <a:r>
              <a:rPr lang="zh-CN" altLang="en-US" dirty="0">
                <a:latin typeface="微软雅黑"/>
                <a:ea typeface="微软雅黑"/>
                <a:cs typeface="微软雅黑"/>
              </a:rPr>
              <a:t>信号</a:t>
            </a:r>
            <a:endParaRPr lang="en-US" altLang="zh-CN" dirty="0">
              <a:latin typeface="微软雅黑"/>
              <a:ea typeface="微软雅黑"/>
              <a:cs typeface="微软雅黑"/>
            </a:endParaRPr>
          </a:p>
          <a:p>
            <a:pPr lvl="1">
              <a:lnSpc>
                <a:spcPct val="120000"/>
              </a:lnSpc>
            </a:pPr>
            <a:r>
              <a:rPr lang="zh-CN" altLang="en-US" dirty="0" smtClean="0">
                <a:latin typeface="微软雅黑"/>
                <a:ea typeface="微软雅黑"/>
                <a:cs typeface="微软雅黑"/>
              </a:rPr>
              <a:t>参考点 </a:t>
            </a:r>
            <a:r>
              <a:rPr lang="en-US" altLang="zh-CN" dirty="0" err="1" smtClean="0">
                <a:latin typeface="微软雅黑"/>
                <a:ea typeface="微软雅黑"/>
                <a:cs typeface="微软雅黑"/>
              </a:rPr>
              <a:t>i</a:t>
            </a:r>
            <a:r>
              <a:rPr lang="zh-CN" altLang="en-US" dirty="0">
                <a:latin typeface="微软雅黑"/>
                <a:ea typeface="微软雅黑"/>
                <a:cs typeface="微软雅黑"/>
              </a:rPr>
              <a:t>，</a:t>
            </a:r>
            <a:r>
              <a:rPr lang="en-US" altLang="zh-CN" dirty="0" smtClean="0">
                <a:latin typeface="微软雅黑"/>
                <a:ea typeface="微软雅黑"/>
                <a:cs typeface="微软雅黑"/>
              </a:rPr>
              <a:t>j </a:t>
            </a:r>
            <a:r>
              <a:rPr lang="zh-CN" altLang="en-US" dirty="0" smtClean="0">
                <a:latin typeface="微软雅黑"/>
                <a:ea typeface="微软雅黑"/>
                <a:cs typeface="微软雅黑"/>
              </a:rPr>
              <a:t>分别</a:t>
            </a:r>
            <a:r>
              <a:rPr lang="zh-CN" altLang="en-US" dirty="0">
                <a:latin typeface="微软雅黑"/>
                <a:ea typeface="微软雅黑"/>
                <a:cs typeface="微软雅黑"/>
              </a:rPr>
              <a:t>记录信号接收</a:t>
            </a:r>
            <a:r>
              <a:rPr lang="zh-CN" altLang="en-US" dirty="0" smtClean="0">
                <a:latin typeface="微软雅黑"/>
                <a:ea typeface="微软雅黑"/>
                <a:cs typeface="微软雅黑"/>
              </a:rPr>
              <a:t>到的时刻</a:t>
            </a:r>
            <a:r>
              <a:rPr lang="en-US" altLang="zh-CN" dirty="0" smtClean="0">
                <a:latin typeface="微软雅黑"/>
                <a:ea typeface="微软雅黑"/>
                <a:cs typeface="微软雅黑"/>
              </a:rPr>
              <a:t>    </a:t>
            </a:r>
            <a:r>
              <a:rPr lang="zh-CN" altLang="en-US" dirty="0" smtClean="0">
                <a:latin typeface="微软雅黑"/>
                <a:ea typeface="微软雅黑"/>
                <a:cs typeface="微软雅黑"/>
              </a:rPr>
              <a:t>，</a:t>
            </a:r>
            <a:endParaRPr lang="en-US" altLang="zh-CN" dirty="0">
              <a:latin typeface="微软雅黑"/>
              <a:ea typeface="微软雅黑"/>
              <a:cs typeface="微软雅黑"/>
            </a:endParaRPr>
          </a:p>
          <a:p>
            <a:pPr lvl="1">
              <a:lnSpc>
                <a:spcPct val="120000"/>
              </a:lnSpc>
            </a:pPr>
            <a:r>
              <a:rPr lang="zh-CN" altLang="en-US" dirty="0">
                <a:latin typeface="微软雅黑"/>
                <a:ea typeface="微软雅黑"/>
                <a:cs typeface="微软雅黑"/>
              </a:rPr>
              <a:t>测量目标</a:t>
            </a:r>
            <a:r>
              <a:rPr lang="zh-CN" altLang="en-US" dirty="0" smtClean="0">
                <a:latin typeface="微软雅黑"/>
                <a:ea typeface="微软雅黑"/>
                <a:cs typeface="微软雅黑"/>
              </a:rPr>
              <a:t>到 </a:t>
            </a:r>
            <a:r>
              <a:rPr lang="en-US" altLang="zh-CN" dirty="0" err="1" smtClean="0">
                <a:latin typeface="微软雅黑"/>
                <a:ea typeface="微软雅黑"/>
                <a:cs typeface="微软雅黑"/>
              </a:rPr>
              <a:t>i</a:t>
            </a:r>
            <a:r>
              <a:rPr lang="zh-CN" altLang="en-US" dirty="0">
                <a:latin typeface="微软雅黑"/>
                <a:ea typeface="微软雅黑"/>
                <a:cs typeface="微软雅黑"/>
              </a:rPr>
              <a:t>，</a:t>
            </a:r>
            <a:r>
              <a:rPr lang="en-US" altLang="zh-CN" dirty="0">
                <a:latin typeface="微软雅黑"/>
                <a:ea typeface="微软雅黑"/>
                <a:cs typeface="微软雅黑"/>
              </a:rPr>
              <a:t>j</a:t>
            </a:r>
            <a:r>
              <a:rPr lang="zh-CN" altLang="en-US" dirty="0">
                <a:latin typeface="微软雅黑"/>
                <a:ea typeface="微软雅黑"/>
                <a:cs typeface="微软雅黑"/>
              </a:rPr>
              <a:t>的距离</a:t>
            </a:r>
            <a:r>
              <a:rPr lang="zh-CN" altLang="en-US" dirty="0" smtClean="0">
                <a:latin typeface="微软雅黑"/>
                <a:ea typeface="微软雅黑"/>
                <a:cs typeface="微软雅黑"/>
              </a:rPr>
              <a:t>差</a:t>
            </a:r>
            <a:endParaRPr lang="en-US" altLang="zh-CN" dirty="0" smtClean="0">
              <a:latin typeface="微软雅黑"/>
              <a:ea typeface="微软雅黑"/>
              <a:cs typeface="微软雅黑"/>
            </a:endParaRPr>
          </a:p>
          <a:p>
            <a:pPr marL="457200" lvl="1" indent="0">
              <a:lnSpc>
                <a:spcPct val="120000"/>
              </a:lnSpc>
              <a:buNone/>
            </a:pPr>
            <a:r>
              <a:rPr lang="en-US" altLang="zh-CN" sz="2800" b="1" dirty="0" smtClean="0">
                <a:solidFill>
                  <a:srgbClr val="FF0000"/>
                </a:solidFill>
                <a:latin typeface="微软雅黑"/>
                <a:ea typeface="微软雅黑"/>
                <a:cs typeface="微软雅黑"/>
              </a:rPr>
              <a:t>           </a:t>
            </a:r>
            <a:r>
              <a:rPr lang="el-GR" altLang="zh-CN" sz="2800" b="1" dirty="0" smtClean="0">
                <a:solidFill>
                  <a:srgbClr val="FF0000"/>
                </a:solidFill>
                <a:latin typeface="Times New Roman" panose="02020603050405020304" pitchFamily="18" charset="0"/>
                <a:ea typeface="微软雅黑"/>
                <a:cs typeface="Times New Roman" panose="02020603050405020304" pitchFamily="18" charset="0"/>
              </a:rPr>
              <a:t>Δ</a:t>
            </a:r>
            <a:r>
              <a:rPr lang="en-US" altLang="zh-CN" sz="2800" b="1" dirty="0" err="1" smtClean="0">
                <a:solidFill>
                  <a:srgbClr val="FF0000"/>
                </a:solidFill>
                <a:latin typeface="Times New Roman" panose="02020603050405020304" pitchFamily="18" charset="0"/>
                <a:ea typeface="微软雅黑"/>
                <a:cs typeface="Times New Roman" panose="02020603050405020304" pitchFamily="18" charset="0"/>
              </a:rPr>
              <a:t>d</a:t>
            </a:r>
            <a:r>
              <a:rPr lang="en-US" altLang="zh-CN" sz="2800" b="1" baseline="-25000" dirty="0" err="1" smtClean="0">
                <a:solidFill>
                  <a:srgbClr val="FF0000"/>
                </a:solidFill>
                <a:latin typeface="Times New Roman" panose="02020603050405020304" pitchFamily="18" charset="0"/>
                <a:ea typeface="微软雅黑"/>
                <a:cs typeface="Times New Roman" panose="02020603050405020304" pitchFamily="18" charset="0"/>
              </a:rPr>
              <a:t>ij</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 d</a:t>
            </a:r>
            <a:r>
              <a:rPr lang="en-US" altLang="zh-CN" sz="2800" b="1" baseline="-25000" dirty="0" smtClean="0">
                <a:solidFill>
                  <a:srgbClr val="FF0000"/>
                </a:solidFill>
                <a:latin typeface="Times New Roman" panose="02020603050405020304" pitchFamily="18" charset="0"/>
                <a:ea typeface="微软雅黑"/>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a:t>
            </a:r>
            <a:r>
              <a:rPr lang="en-US" altLang="zh-CN" sz="2800" b="1" dirty="0" err="1" smtClean="0">
                <a:solidFill>
                  <a:srgbClr val="FF0000"/>
                </a:solidFill>
                <a:latin typeface="Times New Roman" panose="02020603050405020304" pitchFamily="18" charset="0"/>
                <a:ea typeface="微软雅黑"/>
                <a:cs typeface="Times New Roman" panose="02020603050405020304" pitchFamily="18" charset="0"/>
              </a:rPr>
              <a:t>d</a:t>
            </a:r>
            <a:r>
              <a:rPr lang="en-US" altLang="zh-CN" sz="2800" b="1" baseline="-25000" dirty="0" err="1" smtClean="0">
                <a:solidFill>
                  <a:srgbClr val="FF0000"/>
                </a:solidFill>
                <a:latin typeface="Times New Roman" panose="02020603050405020304" pitchFamily="18" charset="0"/>
                <a:ea typeface="微软雅黑"/>
                <a:cs typeface="Times New Roman" panose="02020603050405020304" pitchFamily="18" charset="0"/>
              </a:rPr>
              <a:t>j</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 = v(t</a:t>
            </a:r>
            <a:r>
              <a:rPr lang="en-US" altLang="zh-CN" sz="2800" b="1" baseline="-25000" dirty="0" smtClean="0">
                <a:solidFill>
                  <a:srgbClr val="FF0000"/>
                </a:solidFill>
                <a:latin typeface="Times New Roman" panose="02020603050405020304" pitchFamily="18" charset="0"/>
                <a:ea typeface="微软雅黑"/>
                <a:cs typeface="Times New Roman" panose="02020603050405020304" pitchFamily="18" charset="0"/>
              </a:rPr>
              <a:t>i</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ea typeface="微软雅黑"/>
                <a:cs typeface="Times New Roman" panose="02020603050405020304" pitchFamily="18" charset="0"/>
              </a:rPr>
              <a:t>0</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 v(v</a:t>
            </a:r>
            <a:r>
              <a:rPr lang="en-US" altLang="zh-CN" sz="2800" b="1" baseline="-25000" dirty="0" smtClean="0">
                <a:solidFill>
                  <a:srgbClr val="FF0000"/>
                </a:solidFill>
                <a:latin typeface="Times New Roman" panose="02020603050405020304" pitchFamily="18" charset="0"/>
                <a:ea typeface="微软雅黑"/>
                <a:cs typeface="Times New Roman" panose="02020603050405020304" pitchFamily="18" charset="0"/>
              </a:rPr>
              <a:t>j</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ea typeface="微软雅黑"/>
                <a:cs typeface="Times New Roman" panose="02020603050405020304" pitchFamily="18" charset="0"/>
              </a:rPr>
              <a:t>0</a:t>
            </a:r>
            <a:r>
              <a:rPr lang="en-US" altLang="zh-CN" sz="2800" b="1" dirty="0" smtClean="0">
                <a:solidFill>
                  <a:srgbClr val="FF0000"/>
                </a:solidFill>
                <a:latin typeface="Times New Roman" panose="02020603050405020304" pitchFamily="18" charset="0"/>
                <a:ea typeface="微软雅黑"/>
                <a:cs typeface="Times New Roman" panose="02020603050405020304" pitchFamily="18" charset="0"/>
              </a:rPr>
              <a:t>)</a:t>
            </a:r>
            <a:endParaRPr lang="en-US" altLang="zh-CN" sz="2800" b="1" dirty="0">
              <a:solidFill>
                <a:srgbClr val="FF0000"/>
              </a:solidFill>
              <a:latin typeface="Times New Roman" panose="02020603050405020304" pitchFamily="18" charset="0"/>
              <a:ea typeface="微软雅黑"/>
              <a:cs typeface="Times New Roman" panose="02020603050405020304" pitchFamily="18" charset="0"/>
            </a:endParaRPr>
          </a:p>
          <a:p>
            <a:pPr marL="457200" lvl="1" indent="0">
              <a:lnSpc>
                <a:spcPct val="120000"/>
              </a:lnSpc>
              <a:buNone/>
            </a:pPr>
            <a:r>
              <a:rPr kumimoji="1" lang="en-US" altLang="zh-CN" dirty="0">
                <a:latin typeface="微软雅黑"/>
                <a:ea typeface="微软雅黑"/>
                <a:cs typeface="微软雅黑"/>
              </a:rPr>
              <a:t> </a:t>
            </a:r>
            <a:r>
              <a:rPr kumimoji="1" lang="en-US" altLang="zh-CN" dirty="0" smtClean="0">
                <a:latin typeface="微软雅黑"/>
                <a:ea typeface="微软雅黑"/>
                <a:cs typeface="微软雅黑"/>
              </a:rPr>
              <a:t>                                       </a:t>
            </a:r>
            <a:endParaRPr kumimoji="1" lang="zh-CN" altLang="en-US" sz="2400" dirty="0">
              <a:latin typeface="微软雅黑"/>
              <a:ea typeface="微软雅黑"/>
              <a:cs typeface="微软雅黑"/>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41630524"/>
              </p:ext>
            </p:extLst>
          </p:nvPr>
        </p:nvGraphicFramePr>
        <p:xfrm>
          <a:off x="3236139" y="4358234"/>
          <a:ext cx="1953523" cy="606643"/>
        </p:xfrm>
        <a:graphic>
          <a:graphicData uri="http://schemas.openxmlformats.org/presentationml/2006/ole">
            <mc:AlternateContent xmlns:mc="http://schemas.openxmlformats.org/markup-compatibility/2006">
              <mc:Choice xmlns:v="urn:schemas-microsoft-com:vml" Requires="v">
                <p:oleObj spid="_x0000_s7744" name="公式" r:id="rId4" imgW="939800" imgH="292100" progId="Equation.3">
                  <p:embed/>
                </p:oleObj>
              </mc:Choice>
              <mc:Fallback>
                <p:oleObj name="公式" r:id="rId4" imgW="939800" imgH="292100" progId="Equation.3">
                  <p:embed/>
                  <p:pic>
                    <p:nvPicPr>
                      <p:cNvPr id="5" name="Object 2"/>
                      <p:cNvPicPr>
                        <a:picLocks noChangeAspect="1" noChangeArrowheads="1"/>
                      </p:cNvPicPr>
                      <p:nvPr/>
                    </p:nvPicPr>
                    <p:blipFill>
                      <a:blip r:embed="rId5"/>
                      <a:srcRect/>
                      <a:stretch>
                        <a:fillRect/>
                      </a:stretch>
                    </p:blipFill>
                    <p:spPr bwMode="auto">
                      <a:xfrm>
                        <a:off x="3236139" y="4358234"/>
                        <a:ext cx="1953523" cy="606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331918768"/>
              </p:ext>
            </p:extLst>
          </p:nvPr>
        </p:nvGraphicFramePr>
        <p:xfrm>
          <a:off x="6314508" y="2618084"/>
          <a:ext cx="238692" cy="506116"/>
        </p:xfrm>
        <a:graphic>
          <a:graphicData uri="http://schemas.openxmlformats.org/presentationml/2006/ole">
            <mc:AlternateContent xmlns:mc="http://schemas.openxmlformats.org/markup-compatibility/2006">
              <mc:Choice xmlns:v="urn:schemas-microsoft-com:vml" Requires="v">
                <p:oleObj spid="_x0000_s7745" name="公式" r:id="rId6" imgW="114300" imgH="241300" progId="Equation.3">
                  <p:embed/>
                </p:oleObj>
              </mc:Choice>
              <mc:Fallback>
                <p:oleObj name="公式" r:id="rId6" imgW="114300" imgH="241300" progId="Equation.3">
                  <p:embed/>
                  <p:pic>
                    <p:nvPicPr>
                      <p:cNvPr id="6" name="Object 2"/>
                      <p:cNvPicPr>
                        <a:picLocks noChangeAspect="1" noChangeArrowheads="1"/>
                      </p:cNvPicPr>
                      <p:nvPr/>
                    </p:nvPicPr>
                    <p:blipFill>
                      <a:blip r:embed="rId7"/>
                      <a:srcRect/>
                      <a:stretch>
                        <a:fillRect/>
                      </a:stretch>
                    </p:blipFill>
                    <p:spPr bwMode="auto">
                      <a:xfrm>
                        <a:off x="6314508" y="2618084"/>
                        <a:ext cx="238692" cy="506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419229390"/>
              </p:ext>
            </p:extLst>
          </p:nvPr>
        </p:nvGraphicFramePr>
        <p:xfrm>
          <a:off x="6857472" y="2618084"/>
          <a:ext cx="264061" cy="506116"/>
        </p:xfrm>
        <a:graphic>
          <a:graphicData uri="http://schemas.openxmlformats.org/presentationml/2006/ole">
            <mc:AlternateContent xmlns:mc="http://schemas.openxmlformats.org/markup-compatibility/2006">
              <mc:Choice xmlns:v="urn:schemas-microsoft-com:vml" Requires="v">
                <p:oleObj spid="_x0000_s7746" name="公式" r:id="rId8" imgW="139700" imgH="266700" progId="Equation.3">
                  <p:embed/>
                </p:oleObj>
              </mc:Choice>
              <mc:Fallback>
                <p:oleObj name="公式" r:id="rId8" imgW="139700" imgH="266700" progId="Equation.3">
                  <p:embed/>
                  <p:pic>
                    <p:nvPicPr>
                      <p:cNvPr id="8" name="Object 2"/>
                      <p:cNvPicPr>
                        <a:picLocks noChangeAspect="1" noChangeArrowheads="1"/>
                      </p:cNvPicPr>
                      <p:nvPr/>
                    </p:nvPicPr>
                    <p:blipFill>
                      <a:blip r:embed="rId9"/>
                      <a:srcRect/>
                      <a:stretch>
                        <a:fillRect/>
                      </a:stretch>
                    </p:blipFill>
                    <p:spPr bwMode="auto">
                      <a:xfrm>
                        <a:off x="6857472" y="2618084"/>
                        <a:ext cx="264061" cy="506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标题 3"/>
          <p:cNvSpPr>
            <a:spLocks noGrp="1"/>
          </p:cNvSpPr>
          <p:nvPr>
            <p:ph type="title"/>
          </p:nvPr>
        </p:nvSpPr>
        <p:spPr>
          <a:xfrm>
            <a:off x="1295539" y="455949"/>
            <a:ext cx="6479291" cy="995679"/>
          </a:xfrm>
        </p:spPr>
        <p:txBody>
          <a:bodyPr/>
          <a:lstStyle/>
          <a:p>
            <a:r>
              <a:rPr kumimoji="1" lang="en-US" altLang="zh-CN" dirty="0" smtClean="0"/>
              <a:t>2</a:t>
            </a:r>
            <a:r>
              <a:rPr kumimoji="1" lang="zh-CN" altLang="en-US" dirty="0" smtClean="0"/>
              <a:t>、基于距离差的定位（</a:t>
            </a:r>
            <a:r>
              <a:rPr kumimoji="1" lang="en-US" altLang="zh-CN" dirty="0" err="1" smtClean="0"/>
              <a:t>TDoA</a:t>
            </a:r>
            <a:r>
              <a:rPr kumimoji="1" lang="zh-CN" altLang="en-US" dirty="0" smtClean="0"/>
              <a:t>）</a:t>
            </a:r>
            <a:endParaRPr kumimoji="1" lang="zh-CN" altLang="en-US" dirty="0"/>
          </a:p>
        </p:txBody>
      </p:sp>
      <p:sp>
        <p:nvSpPr>
          <p:cNvPr id="4" name="八角星 3"/>
          <p:cNvSpPr/>
          <p:nvPr/>
        </p:nvSpPr>
        <p:spPr>
          <a:xfrm>
            <a:off x="2057400" y="4789010"/>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八角星 13"/>
          <p:cNvSpPr/>
          <p:nvPr/>
        </p:nvSpPr>
        <p:spPr>
          <a:xfrm>
            <a:off x="5497307" y="5170010"/>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08254" y="6389210"/>
            <a:ext cx="315223" cy="316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7" idx="1"/>
            <a:endCxn id="4" idx="1"/>
          </p:cNvCxnSpPr>
          <p:nvPr/>
        </p:nvCxnSpPr>
        <p:spPr>
          <a:xfrm flipH="1" flipV="1">
            <a:off x="2382604" y="5114214"/>
            <a:ext cx="1871813" cy="132133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7" idx="7"/>
            <a:endCxn id="14" idx="3"/>
          </p:cNvCxnSpPr>
          <p:nvPr/>
        </p:nvCxnSpPr>
        <p:spPr>
          <a:xfrm flipV="1">
            <a:off x="4477314" y="5495214"/>
            <a:ext cx="1075789" cy="94033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Object 2"/>
          <p:cNvGraphicFramePr>
            <a:graphicFrameLocks noChangeAspect="1"/>
          </p:cNvGraphicFramePr>
          <p:nvPr>
            <p:extLst>
              <p:ext uri="{D42A27DB-BD31-4B8C-83A1-F6EECF244321}">
                <p14:modId xmlns:p14="http://schemas.microsoft.com/office/powerpoint/2010/main" val="3484046282"/>
              </p:ext>
            </p:extLst>
          </p:nvPr>
        </p:nvGraphicFramePr>
        <p:xfrm>
          <a:off x="2209800" y="5072911"/>
          <a:ext cx="238692" cy="506116"/>
        </p:xfrm>
        <a:graphic>
          <a:graphicData uri="http://schemas.openxmlformats.org/presentationml/2006/ole">
            <mc:AlternateContent xmlns:mc="http://schemas.openxmlformats.org/markup-compatibility/2006">
              <mc:Choice xmlns:v="urn:schemas-microsoft-com:vml" Requires="v">
                <p:oleObj spid="_x0000_s7747" name="公式" r:id="rId10" imgW="114300" imgH="241300" progId="Equation.3">
                  <p:embed/>
                </p:oleObj>
              </mc:Choice>
              <mc:Fallback>
                <p:oleObj name="公式" r:id="rId10" imgW="114300" imgH="241300" progId="Equation.3">
                  <p:embed/>
                  <p:pic>
                    <p:nvPicPr>
                      <p:cNvPr id="6" name="Object 2"/>
                      <p:cNvPicPr>
                        <a:picLocks noChangeAspect="1" noChangeArrowheads="1"/>
                      </p:cNvPicPr>
                      <p:nvPr/>
                    </p:nvPicPr>
                    <p:blipFill>
                      <a:blip r:embed="rId7"/>
                      <a:srcRect/>
                      <a:stretch>
                        <a:fillRect/>
                      </a:stretch>
                    </p:blipFill>
                    <p:spPr bwMode="auto">
                      <a:xfrm>
                        <a:off x="2209800" y="5072911"/>
                        <a:ext cx="238692" cy="506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1" name="Object 2"/>
          <p:cNvGraphicFramePr>
            <a:graphicFrameLocks noChangeAspect="1"/>
          </p:cNvGraphicFramePr>
          <p:nvPr>
            <p:extLst>
              <p:ext uri="{D42A27DB-BD31-4B8C-83A1-F6EECF244321}">
                <p14:modId xmlns:p14="http://schemas.microsoft.com/office/powerpoint/2010/main" val="2406742447"/>
              </p:ext>
            </p:extLst>
          </p:nvPr>
        </p:nvGraphicFramePr>
        <p:xfrm>
          <a:off x="5527139" y="5495214"/>
          <a:ext cx="264061" cy="506116"/>
        </p:xfrm>
        <a:graphic>
          <a:graphicData uri="http://schemas.openxmlformats.org/presentationml/2006/ole">
            <mc:AlternateContent xmlns:mc="http://schemas.openxmlformats.org/markup-compatibility/2006">
              <mc:Choice xmlns:v="urn:schemas-microsoft-com:vml" Requires="v">
                <p:oleObj spid="_x0000_s7748" name="公式" r:id="rId8" imgW="139700" imgH="266700" progId="Equation.3">
                  <p:embed/>
                </p:oleObj>
              </mc:Choice>
              <mc:Fallback>
                <p:oleObj name="公式" r:id="rId8" imgW="139700" imgH="266700" progId="Equation.3">
                  <p:embed/>
                  <p:pic>
                    <p:nvPicPr>
                      <p:cNvPr id="8" name="Object 2"/>
                      <p:cNvPicPr>
                        <a:picLocks noChangeAspect="1" noChangeArrowheads="1"/>
                      </p:cNvPicPr>
                      <p:nvPr/>
                    </p:nvPicPr>
                    <p:blipFill>
                      <a:blip r:embed="rId9"/>
                      <a:srcRect/>
                      <a:stretch>
                        <a:fillRect/>
                      </a:stretch>
                    </p:blipFill>
                    <p:spPr bwMode="auto">
                      <a:xfrm>
                        <a:off x="5527139" y="5495214"/>
                        <a:ext cx="264061" cy="506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2" name="文本框 31"/>
          <p:cNvSpPr txBox="1"/>
          <p:nvPr/>
        </p:nvSpPr>
        <p:spPr>
          <a:xfrm>
            <a:off x="1545628" y="4750910"/>
            <a:ext cx="609600" cy="461665"/>
          </a:xfrm>
          <a:prstGeom prst="rect">
            <a:avLst/>
          </a:prstGeom>
          <a:noFill/>
        </p:spPr>
        <p:txBody>
          <a:bodyPr wrap="square" rtlCol="0">
            <a:spAutoFit/>
          </a:bodyPr>
          <a:lstStyle/>
          <a:p>
            <a:pPr algn="ctr"/>
            <a:r>
              <a:rPr lang="en-US" altLang="zh-CN" sz="2400" b="1" dirty="0" err="1" smtClean="0">
                <a:solidFill>
                  <a:srgbClr val="FF0000"/>
                </a:solidFill>
                <a:latin typeface="Times New Roman" panose="02020603050405020304" pitchFamily="18" charset="0"/>
                <a:cs typeface="Times New Roman" panose="02020603050405020304" pitchFamily="18" charset="0"/>
              </a:rPr>
              <a:t>i</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5824254" y="5122340"/>
            <a:ext cx="609600" cy="461665"/>
          </a:xfrm>
          <a:prstGeom prst="rect">
            <a:avLst/>
          </a:prstGeom>
          <a:noFill/>
        </p:spPr>
        <p:txBody>
          <a:bodyPr wrap="square" rtlCol="0">
            <a:spAutoFit/>
          </a:bodyP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j</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3013710" y="5855810"/>
            <a:ext cx="609600" cy="461665"/>
          </a:xfrm>
          <a:prstGeom prst="rect">
            <a:avLst/>
          </a:prstGeom>
          <a:no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d</a:t>
            </a:r>
            <a:r>
              <a:rPr lang="en-US" altLang="zh-CN" sz="2400" baseline="-25000" dirty="0" smtClean="0">
                <a:latin typeface="Times New Roman" panose="02020603050405020304" pitchFamily="18" charset="0"/>
                <a:cs typeface="Times New Roman" panose="02020603050405020304" pitchFamily="18" charset="0"/>
              </a:rPr>
              <a:t>i</a:t>
            </a:r>
            <a:endParaRPr lang="zh-CN" altLang="en-US" sz="2400" baseline="-25000" dirty="0">
              <a:latin typeface="Times New Roman" panose="02020603050405020304" pitchFamily="18" charset="0"/>
              <a:cs typeface="Times New Roman" panose="02020603050405020304" pitchFamily="18" charset="0"/>
            </a:endParaRPr>
          </a:p>
        </p:txBody>
      </p:sp>
      <p:sp>
        <p:nvSpPr>
          <p:cNvPr id="35" name="文本框 34"/>
          <p:cNvSpPr txBox="1"/>
          <p:nvPr/>
        </p:nvSpPr>
        <p:spPr>
          <a:xfrm>
            <a:off x="4887203" y="5987605"/>
            <a:ext cx="609600" cy="461665"/>
          </a:xfrm>
          <a:prstGeom prst="rect">
            <a:avLst/>
          </a:prstGeom>
          <a:no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d</a:t>
            </a:r>
            <a:r>
              <a:rPr lang="en-US" altLang="zh-CN" sz="2400" baseline="-25000" dirty="0" err="1" smtClean="0">
                <a:latin typeface="Times New Roman" panose="02020603050405020304" pitchFamily="18" charset="0"/>
                <a:cs typeface="Times New Roman" panose="02020603050405020304" pitchFamily="18" charset="0"/>
              </a:rPr>
              <a:t>j</a:t>
            </a:r>
            <a:endParaRPr lang="zh-CN" altLang="en-US" sz="2400" baseline="-25000" dirty="0">
              <a:latin typeface="Times New Roman" panose="02020603050405020304" pitchFamily="18" charset="0"/>
              <a:cs typeface="Times New Roman" panose="02020603050405020304" pitchFamily="18" charset="0"/>
            </a:endParaRPr>
          </a:p>
        </p:txBody>
      </p:sp>
      <p:sp>
        <p:nvSpPr>
          <p:cNvPr id="36" name="文本框 35"/>
          <p:cNvSpPr txBox="1"/>
          <p:nvPr/>
        </p:nvSpPr>
        <p:spPr>
          <a:xfrm>
            <a:off x="4033703" y="5908311"/>
            <a:ext cx="609600" cy="461665"/>
          </a:xfrm>
          <a:prstGeom prst="rect">
            <a:avLst/>
          </a:prstGeom>
          <a:no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t</a:t>
            </a:r>
            <a:r>
              <a:rPr lang="en-US" altLang="zh-CN" sz="2400" baseline="-25000" dirty="0" smtClean="0">
                <a:latin typeface="Times New Roman" panose="02020603050405020304" pitchFamily="18" charset="0"/>
                <a:cs typeface="Times New Roman" panose="02020603050405020304" pitchFamily="18" charset="0"/>
              </a:rPr>
              <a:t>0</a:t>
            </a:r>
            <a:endParaRPr lang="zh-CN" altLang="en-US"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909615"/>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084" y="1524000"/>
            <a:ext cx="7886700" cy="4810738"/>
          </a:xfrm>
        </p:spPr>
        <p:txBody>
          <a:bodyPr>
            <a:noAutofit/>
          </a:bodyPr>
          <a:lstStyle/>
          <a:p>
            <a:pPr>
              <a:lnSpc>
                <a:spcPct val="120000"/>
              </a:lnSpc>
            </a:pPr>
            <a:r>
              <a:rPr lang="zh-CN" altLang="en-US" b="1" dirty="0" smtClean="0">
                <a:solidFill>
                  <a:schemeClr val="tx2"/>
                </a:solidFill>
                <a:latin typeface="微软雅黑"/>
                <a:ea typeface="微软雅黑"/>
                <a:cs typeface="微软雅黑"/>
              </a:rPr>
              <a:t>位置计算方法</a:t>
            </a:r>
            <a:endParaRPr lang="en-US" altLang="zh-CN" b="1" dirty="0" smtClean="0">
              <a:solidFill>
                <a:schemeClr val="tx2"/>
              </a:solidFill>
              <a:latin typeface="微软雅黑"/>
              <a:ea typeface="微软雅黑"/>
              <a:cs typeface="微软雅黑"/>
            </a:endParaRPr>
          </a:p>
          <a:p>
            <a:pPr lvl="1">
              <a:lnSpc>
                <a:spcPct val="120000"/>
              </a:lnSpc>
            </a:pPr>
            <a:r>
              <a:rPr lang="zh-CN" altLang="en-US" dirty="0" smtClean="0">
                <a:latin typeface="微软雅黑"/>
                <a:ea typeface="微软雅黑"/>
                <a:cs typeface="微软雅黑"/>
              </a:rPr>
              <a:t>每次</a:t>
            </a:r>
            <a:r>
              <a:rPr lang="zh-CN" altLang="en-US" dirty="0">
                <a:latin typeface="微软雅黑"/>
                <a:ea typeface="微软雅黑"/>
                <a:cs typeface="微软雅黑"/>
              </a:rPr>
              <a:t>测量结果</a:t>
            </a:r>
            <a:endParaRPr lang="en-US" altLang="zh-CN" dirty="0">
              <a:latin typeface="微软雅黑"/>
              <a:ea typeface="微软雅黑"/>
              <a:cs typeface="微软雅黑"/>
            </a:endParaRPr>
          </a:p>
          <a:p>
            <a:pPr lvl="2">
              <a:lnSpc>
                <a:spcPct val="120000"/>
              </a:lnSpc>
            </a:pPr>
            <a:r>
              <a:rPr lang="zh-CN" altLang="en-US" sz="2400" dirty="0">
                <a:latin typeface="微软雅黑"/>
                <a:ea typeface="微软雅黑"/>
                <a:cs typeface="微软雅黑"/>
              </a:rPr>
              <a:t>参考点坐标</a:t>
            </a:r>
            <a:endParaRPr lang="en-US" altLang="zh-CN" sz="2400" dirty="0">
              <a:latin typeface="微软雅黑"/>
              <a:ea typeface="微软雅黑"/>
              <a:cs typeface="微软雅黑"/>
            </a:endParaRPr>
          </a:p>
          <a:p>
            <a:pPr lvl="2">
              <a:lnSpc>
                <a:spcPct val="120000"/>
              </a:lnSpc>
            </a:pPr>
            <a:r>
              <a:rPr lang="zh-CN" altLang="en-US" sz="2400" dirty="0">
                <a:latin typeface="微软雅黑"/>
                <a:ea typeface="微软雅黑"/>
                <a:cs typeface="微软雅黑"/>
              </a:rPr>
              <a:t>到参考点的距离</a:t>
            </a:r>
            <a:endParaRPr lang="en-US" altLang="zh-CN" sz="2400" dirty="0">
              <a:latin typeface="微软雅黑"/>
              <a:ea typeface="微软雅黑"/>
              <a:cs typeface="微软雅黑"/>
            </a:endParaRPr>
          </a:p>
          <a:p>
            <a:pPr lvl="2">
              <a:lnSpc>
                <a:spcPct val="120000"/>
              </a:lnSpc>
            </a:pPr>
            <a:r>
              <a:rPr lang="zh-CN" altLang="en-US" sz="2400" dirty="0">
                <a:latin typeface="微软雅黑"/>
                <a:ea typeface="微软雅黑"/>
                <a:cs typeface="微软雅黑"/>
              </a:rPr>
              <a:t>构建方程：</a:t>
            </a:r>
            <a:endParaRPr lang="en-US" altLang="zh-CN" sz="2400" dirty="0">
              <a:latin typeface="微软雅黑"/>
              <a:ea typeface="微软雅黑"/>
              <a:cs typeface="微软雅黑"/>
            </a:endParaRPr>
          </a:p>
          <a:p>
            <a:pPr lvl="1">
              <a:lnSpc>
                <a:spcPct val="120000"/>
              </a:lnSpc>
            </a:pPr>
            <a:endParaRPr lang="en-US" altLang="zh-CN" dirty="0">
              <a:latin typeface="微软雅黑"/>
              <a:ea typeface="微软雅黑"/>
              <a:cs typeface="微软雅黑"/>
            </a:endParaRPr>
          </a:p>
          <a:p>
            <a:pPr lvl="1">
              <a:lnSpc>
                <a:spcPct val="120000"/>
              </a:lnSpc>
            </a:pPr>
            <a:endParaRPr lang="en-US" altLang="zh-CN" sz="2000" dirty="0">
              <a:latin typeface="微软雅黑"/>
              <a:ea typeface="微软雅黑"/>
              <a:cs typeface="微软雅黑"/>
            </a:endParaRPr>
          </a:p>
          <a:p>
            <a:pPr lvl="1">
              <a:lnSpc>
                <a:spcPct val="120000"/>
              </a:lnSpc>
            </a:pPr>
            <a:endParaRPr lang="en-US" altLang="zh-CN" sz="2000" dirty="0">
              <a:latin typeface="微软雅黑"/>
              <a:ea typeface="微软雅黑"/>
              <a:cs typeface="微软雅黑"/>
            </a:endParaRPr>
          </a:p>
          <a:p>
            <a:pPr>
              <a:lnSpc>
                <a:spcPct val="120000"/>
              </a:lnSpc>
            </a:pPr>
            <a:endParaRPr kumimoji="1" lang="zh-CN" altLang="en-US" sz="2400" dirty="0">
              <a:latin typeface="微软雅黑"/>
              <a:ea typeface="微软雅黑"/>
              <a:cs typeface="微软雅黑"/>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759408978"/>
              </p:ext>
            </p:extLst>
          </p:nvPr>
        </p:nvGraphicFramePr>
        <p:xfrm>
          <a:off x="3118917" y="2628390"/>
          <a:ext cx="968881" cy="539263"/>
        </p:xfrm>
        <a:graphic>
          <a:graphicData uri="http://schemas.openxmlformats.org/presentationml/2006/ole">
            <mc:AlternateContent xmlns:mc="http://schemas.openxmlformats.org/markup-compatibility/2006">
              <mc:Choice xmlns:v="urn:schemas-microsoft-com:vml" Requires="v">
                <p:oleObj spid="_x0000_s14564" name="公式" r:id="rId4" imgW="457002" imgH="253890" progId="Equation.3">
                  <p:embed/>
                </p:oleObj>
              </mc:Choice>
              <mc:Fallback>
                <p:oleObj name="公式" r:id="rId4" imgW="457002" imgH="253890" progId="Equation.3">
                  <p:embed/>
                  <p:pic>
                    <p:nvPicPr>
                      <p:cNvPr id="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917" y="2628390"/>
                        <a:ext cx="968881" cy="539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2056026542"/>
              </p:ext>
            </p:extLst>
          </p:nvPr>
        </p:nvGraphicFramePr>
        <p:xfrm>
          <a:off x="4455701" y="2658000"/>
          <a:ext cx="850769" cy="517536"/>
        </p:xfrm>
        <a:graphic>
          <a:graphicData uri="http://schemas.openxmlformats.org/presentationml/2006/ole">
            <mc:AlternateContent xmlns:mc="http://schemas.openxmlformats.org/markup-compatibility/2006">
              <mc:Choice xmlns:v="urn:schemas-microsoft-com:vml" Requires="v">
                <p:oleObj spid="_x0000_s14565" name="公式" r:id="rId6" imgW="482600" imgH="292100" progId="Equation.3">
                  <p:embed/>
                </p:oleObj>
              </mc:Choice>
              <mc:Fallback>
                <p:oleObj name="公式" r:id="rId6" imgW="482600" imgH="292100" progId="Equation.3">
                  <p:embed/>
                  <p:pic>
                    <p:nvPicPr>
                      <p:cNvPr id="11" name="Object 3"/>
                      <p:cNvPicPr>
                        <a:picLocks noChangeAspect="1" noChangeArrowheads="1"/>
                      </p:cNvPicPr>
                      <p:nvPr/>
                    </p:nvPicPr>
                    <p:blipFill>
                      <a:blip r:embed="rId7"/>
                      <a:srcRect/>
                      <a:stretch>
                        <a:fillRect/>
                      </a:stretch>
                    </p:blipFill>
                    <p:spPr bwMode="auto">
                      <a:xfrm>
                        <a:off x="4455701" y="2658000"/>
                        <a:ext cx="850769" cy="517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363705400"/>
              </p:ext>
            </p:extLst>
          </p:nvPr>
        </p:nvGraphicFramePr>
        <p:xfrm>
          <a:off x="3657600" y="3203450"/>
          <a:ext cx="613724" cy="530350"/>
        </p:xfrm>
        <a:graphic>
          <a:graphicData uri="http://schemas.openxmlformats.org/presentationml/2006/ole">
            <mc:AlternateContent xmlns:mc="http://schemas.openxmlformats.org/markup-compatibility/2006">
              <mc:Choice xmlns:v="urn:schemas-microsoft-com:vml" Requires="v">
                <p:oleObj spid="_x0000_s14566" name="公式" r:id="rId8" imgW="279279" imgH="241195" progId="Equation.3">
                  <p:embed/>
                </p:oleObj>
              </mc:Choice>
              <mc:Fallback>
                <p:oleObj name="公式" r:id="rId8" imgW="279279" imgH="241195" progId="Equation.3">
                  <p:embed/>
                  <p:pic>
                    <p:nvPicPr>
                      <p:cNvPr id="1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3203450"/>
                        <a:ext cx="613724" cy="530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标题 3"/>
          <p:cNvSpPr>
            <a:spLocks noGrp="1"/>
          </p:cNvSpPr>
          <p:nvPr>
            <p:ph type="title"/>
          </p:nvPr>
        </p:nvSpPr>
        <p:spPr>
          <a:xfrm>
            <a:off x="1295539" y="455949"/>
            <a:ext cx="6479291" cy="995679"/>
          </a:xfrm>
        </p:spPr>
        <p:txBody>
          <a:bodyPr/>
          <a:lstStyle/>
          <a:p>
            <a:r>
              <a:rPr kumimoji="1" lang="en-US" altLang="zh-CN" dirty="0" smtClean="0"/>
              <a:t>2</a:t>
            </a:r>
            <a:r>
              <a:rPr kumimoji="1" lang="zh-CN" altLang="en-US" dirty="0" smtClean="0"/>
              <a:t>、基于距离差的定位（</a:t>
            </a:r>
            <a:r>
              <a:rPr kumimoji="1" lang="en-US" altLang="zh-CN" dirty="0" err="1" smtClean="0"/>
              <a:t>TDoA</a:t>
            </a:r>
            <a:r>
              <a:rPr kumimoji="1" lang="zh-CN" altLang="en-US" dirty="0" smtClean="0"/>
              <a:t>）</a:t>
            </a:r>
            <a:endParaRPr kumimoji="1" lang="zh-CN" altLang="en-US" dirty="0"/>
          </a:p>
        </p:txBody>
      </p:sp>
      <p:sp>
        <p:nvSpPr>
          <p:cNvPr id="15" name="八角星 14"/>
          <p:cNvSpPr/>
          <p:nvPr/>
        </p:nvSpPr>
        <p:spPr>
          <a:xfrm>
            <a:off x="2057400" y="4789010"/>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八角星 16"/>
          <p:cNvSpPr/>
          <p:nvPr/>
        </p:nvSpPr>
        <p:spPr>
          <a:xfrm>
            <a:off x="5497307" y="5170010"/>
            <a:ext cx="381000" cy="38100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208254" y="6389210"/>
            <a:ext cx="315223" cy="316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18" idx="1"/>
            <a:endCxn id="15" idx="1"/>
          </p:cNvCxnSpPr>
          <p:nvPr/>
        </p:nvCxnSpPr>
        <p:spPr>
          <a:xfrm flipH="1" flipV="1">
            <a:off x="2382604" y="5114214"/>
            <a:ext cx="1871813" cy="132133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8" idx="7"/>
            <a:endCxn id="17" idx="3"/>
          </p:cNvCxnSpPr>
          <p:nvPr/>
        </p:nvCxnSpPr>
        <p:spPr>
          <a:xfrm flipV="1">
            <a:off x="4477314" y="5495214"/>
            <a:ext cx="1075789" cy="940330"/>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Object 2"/>
          <p:cNvGraphicFramePr>
            <a:graphicFrameLocks noChangeAspect="1"/>
          </p:cNvGraphicFramePr>
          <p:nvPr>
            <p:extLst>
              <p:ext uri="{D42A27DB-BD31-4B8C-83A1-F6EECF244321}">
                <p14:modId xmlns:p14="http://schemas.microsoft.com/office/powerpoint/2010/main" val="1136915254"/>
              </p:ext>
            </p:extLst>
          </p:nvPr>
        </p:nvGraphicFramePr>
        <p:xfrm>
          <a:off x="2209800" y="5072911"/>
          <a:ext cx="238692" cy="506116"/>
        </p:xfrm>
        <a:graphic>
          <a:graphicData uri="http://schemas.openxmlformats.org/presentationml/2006/ole">
            <mc:AlternateContent xmlns:mc="http://schemas.openxmlformats.org/markup-compatibility/2006">
              <mc:Choice xmlns:v="urn:schemas-microsoft-com:vml" Requires="v">
                <p:oleObj spid="_x0000_s14567" name="公式" r:id="rId10" imgW="114300" imgH="241300" progId="Equation.3">
                  <p:embed/>
                </p:oleObj>
              </mc:Choice>
              <mc:Fallback>
                <p:oleObj name="公式" r:id="rId10" imgW="114300" imgH="241300" progId="Equation.3">
                  <p:embed/>
                  <p:pic>
                    <p:nvPicPr>
                      <p:cNvPr id="30" name="Object 2"/>
                      <p:cNvPicPr>
                        <a:picLocks noChangeAspect="1" noChangeArrowheads="1"/>
                      </p:cNvPicPr>
                      <p:nvPr/>
                    </p:nvPicPr>
                    <p:blipFill>
                      <a:blip r:embed="rId11"/>
                      <a:srcRect/>
                      <a:stretch>
                        <a:fillRect/>
                      </a:stretch>
                    </p:blipFill>
                    <p:spPr bwMode="auto">
                      <a:xfrm>
                        <a:off x="2209800" y="5072911"/>
                        <a:ext cx="238692" cy="506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2" name="Object 2"/>
          <p:cNvGraphicFramePr>
            <a:graphicFrameLocks noChangeAspect="1"/>
          </p:cNvGraphicFramePr>
          <p:nvPr>
            <p:extLst>
              <p:ext uri="{D42A27DB-BD31-4B8C-83A1-F6EECF244321}">
                <p14:modId xmlns:p14="http://schemas.microsoft.com/office/powerpoint/2010/main" val="1782407363"/>
              </p:ext>
            </p:extLst>
          </p:nvPr>
        </p:nvGraphicFramePr>
        <p:xfrm>
          <a:off x="5527139" y="5495214"/>
          <a:ext cx="264061" cy="506116"/>
        </p:xfrm>
        <a:graphic>
          <a:graphicData uri="http://schemas.openxmlformats.org/presentationml/2006/ole">
            <mc:AlternateContent xmlns:mc="http://schemas.openxmlformats.org/markup-compatibility/2006">
              <mc:Choice xmlns:v="urn:schemas-microsoft-com:vml" Requires="v">
                <p:oleObj spid="_x0000_s14568" name="公式" r:id="rId12" imgW="139700" imgH="266700" progId="Equation.3">
                  <p:embed/>
                </p:oleObj>
              </mc:Choice>
              <mc:Fallback>
                <p:oleObj name="公式" r:id="rId12" imgW="139700" imgH="266700" progId="Equation.3">
                  <p:embed/>
                  <p:pic>
                    <p:nvPicPr>
                      <p:cNvPr id="31" name="Object 2"/>
                      <p:cNvPicPr>
                        <a:picLocks noChangeAspect="1" noChangeArrowheads="1"/>
                      </p:cNvPicPr>
                      <p:nvPr/>
                    </p:nvPicPr>
                    <p:blipFill>
                      <a:blip r:embed="rId13"/>
                      <a:srcRect/>
                      <a:stretch>
                        <a:fillRect/>
                      </a:stretch>
                    </p:blipFill>
                    <p:spPr bwMode="auto">
                      <a:xfrm>
                        <a:off x="5527139" y="5495214"/>
                        <a:ext cx="264061" cy="5061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3" name="文本框 22"/>
          <p:cNvSpPr txBox="1"/>
          <p:nvPr/>
        </p:nvSpPr>
        <p:spPr>
          <a:xfrm>
            <a:off x="1545628" y="4750910"/>
            <a:ext cx="609600" cy="461665"/>
          </a:xfrm>
          <a:prstGeom prst="rect">
            <a:avLst/>
          </a:prstGeom>
          <a:noFill/>
        </p:spPr>
        <p:txBody>
          <a:bodyPr wrap="square" rtlCol="0">
            <a:spAutoFit/>
          </a:bodyPr>
          <a:lstStyle/>
          <a:p>
            <a:pPr algn="ctr"/>
            <a:r>
              <a:rPr lang="en-US" altLang="zh-CN" sz="2400" b="1" dirty="0" err="1" smtClean="0">
                <a:solidFill>
                  <a:srgbClr val="FF0000"/>
                </a:solidFill>
                <a:latin typeface="Times New Roman" panose="02020603050405020304" pitchFamily="18" charset="0"/>
                <a:cs typeface="Times New Roman" panose="02020603050405020304" pitchFamily="18" charset="0"/>
              </a:rPr>
              <a:t>i</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5824254" y="5122340"/>
            <a:ext cx="609600" cy="461665"/>
          </a:xfrm>
          <a:prstGeom prst="rect">
            <a:avLst/>
          </a:prstGeom>
          <a:noFill/>
        </p:spPr>
        <p:txBody>
          <a:bodyPr wrap="square" rtlCol="0">
            <a:spAutoFit/>
          </a:bodyP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j</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3013710" y="5855810"/>
            <a:ext cx="609600" cy="461665"/>
          </a:xfrm>
          <a:prstGeom prst="rect">
            <a:avLst/>
          </a:prstGeom>
          <a:no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d</a:t>
            </a:r>
            <a:r>
              <a:rPr lang="en-US" altLang="zh-CN" sz="2400" baseline="-25000" dirty="0" smtClean="0">
                <a:latin typeface="Times New Roman" panose="02020603050405020304" pitchFamily="18" charset="0"/>
                <a:cs typeface="Times New Roman" panose="02020603050405020304" pitchFamily="18" charset="0"/>
              </a:rPr>
              <a:t>i</a:t>
            </a:r>
            <a:endParaRPr lang="zh-CN" altLang="en-US" sz="2400" baseline="-25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7203" y="5987605"/>
            <a:ext cx="609600" cy="461665"/>
          </a:xfrm>
          <a:prstGeom prst="rect">
            <a:avLst/>
          </a:prstGeom>
          <a:noFill/>
        </p:spPr>
        <p:txBody>
          <a:bodyPr wrap="square" rtlCol="0">
            <a:spAutoFit/>
          </a:bodyPr>
          <a:lstStyle/>
          <a:p>
            <a:pPr algn="ctr"/>
            <a:r>
              <a:rPr lang="en-US" altLang="zh-CN" sz="2400" dirty="0" err="1" smtClean="0">
                <a:latin typeface="Times New Roman" panose="02020603050405020304" pitchFamily="18" charset="0"/>
                <a:cs typeface="Times New Roman" panose="02020603050405020304" pitchFamily="18" charset="0"/>
              </a:rPr>
              <a:t>d</a:t>
            </a:r>
            <a:r>
              <a:rPr lang="en-US" altLang="zh-CN" sz="2400" baseline="-25000" dirty="0" err="1" smtClean="0">
                <a:latin typeface="Times New Roman" panose="02020603050405020304" pitchFamily="18" charset="0"/>
                <a:cs typeface="Times New Roman" panose="02020603050405020304" pitchFamily="18" charset="0"/>
              </a:rPr>
              <a:t>j</a:t>
            </a:r>
            <a:endParaRPr lang="zh-CN" altLang="en-US" sz="2400" baseline="-25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033703" y="5908311"/>
            <a:ext cx="609600" cy="461665"/>
          </a:xfrm>
          <a:prstGeom prst="rect">
            <a:avLst/>
          </a:prstGeom>
          <a:no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t</a:t>
            </a:r>
            <a:r>
              <a:rPr lang="en-US" altLang="zh-CN" sz="2400" baseline="-25000" dirty="0" smtClean="0">
                <a:latin typeface="Times New Roman" panose="02020603050405020304" pitchFamily="18" charset="0"/>
                <a:cs typeface="Times New Roman" panose="02020603050405020304" pitchFamily="18" charset="0"/>
              </a:rPr>
              <a:t>0</a:t>
            </a:r>
            <a:endParaRPr lang="zh-CN" altLang="en-US" sz="2400" baseline="-25000" dirty="0">
              <a:latin typeface="Times New Roman" panose="02020603050405020304" pitchFamily="18" charset="0"/>
              <a:cs typeface="Times New Roman" panose="02020603050405020304" pitchFamily="18" charset="0"/>
            </a:endParaRPr>
          </a:p>
        </p:txBody>
      </p:sp>
      <p:graphicFrame>
        <p:nvGraphicFramePr>
          <p:cNvPr id="28" name="Object 3"/>
          <p:cNvGraphicFramePr>
            <a:graphicFrameLocks noChangeAspect="1"/>
          </p:cNvGraphicFramePr>
          <p:nvPr>
            <p:extLst>
              <p:ext uri="{D42A27DB-BD31-4B8C-83A1-F6EECF244321}">
                <p14:modId xmlns:p14="http://schemas.microsoft.com/office/powerpoint/2010/main" val="2725105589"/>
              </p:ext>
            </p:extLst>
          </p:nvPr>
        </p:nvGraphicFramePr>
        <p:xfrm>
          <a:off x="2492972" y="4583077"/>
          <a:ext cx="968881" cy="539263"/>
        </p:xfrm>
        <a:graphic>
          <a:graphicData uri="http://schemas.openxmlformats.org/presentationml/2006/ole">
            <mc:AlternateContent xmlns:mc="http://schemas.openxmlformats.org/markup-compatibility/2006">
              <mc:Choice xmlns:v="urn:schemas-microsoft-com:vml" Requires="v">
                <p:oleObj spid="_x0000_s14569" name="公式" r:id="rId4" imgW="457002" imgH="253890" progId="Equation.3">
                  <p:embed/>
                </p:oleObj>
              </mc:Choice>
              <mc:Fallback>
                <p:oleObj name="公式" r:id="rId4" imgW="457002" imgH="253890" progId="Equation.3">
                  <p:embed/>
                  <p:pic>
                    <p:nvPicPr>
                      <p:cNvPr id="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972" y="4583077"/>
                        <a:ext cx="968881" cy="539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9" name="Object 3"/>
          <p:cNvGraphicFramePr>
            <a:graphicFrameLocks noChangeAspect="1"/>
          </p:cNvGraphicFramePr>
          <p:nvPr>
            <p:extLst>
              <p:ext uri="{D42A27DB-BD31-4B8C-83A1-F6EECF244321}">
                <p14:modId xmlns:p14="http://schemas.microsoft.com/office/powerpoint/2010/main" val="475731685"/>
              </p:ext>
            </p:extLst>
          </p:nvPr>
        </p:nvGraphicFramePr>
        <p:xfrm>
          <a:off x="5659169" y="4742784"/>
          <a:ext cx="850769" cy="517536"/>
        </p:xfrm>
        <a:graphic>
          <a:graphicData uri="http://schemas.openxmlformats.org/presentationml/2006/ole">
            <mc:AlternateContent xmlns:mc="http://schemas.openxmlformats.org/markup-compatibility/2006">
              <mc:Choice xmlns:v="urn:schemas-microsoft-com:vml" Requires="v">
                <p:oleObj spid="_x0000_s14570" name="公式" r:id="rId6" imgW="482600" imgH="292100" progId="Equation.3">
                  <p:embed/>
                </p:oleObj>
              </mc:Choice>
              <mc:Fallback>
                <p:oleObj name="公式" r:id="rId6" imgW="482600" imgH="292100" progId="Equation.3">
                  <p:embed/>
                  <p:pic>
                    <p:nvPicPr>
                      <p:cNvPr id="11" name="Object 3"/>
                      <p:cNvPicPr>
                        <a:picLocks noChangeAspect="1" noChangeArrowheads="1"/>
                      </p:cNvPicPr>
                      <p:nvPr/>
                    </p:nvPicPr>
                    <p:blipFill>
                      <a:blip r:embed="rId7"/>
                      <a:srcRect/>
                      <a:stretch>
                        <a:fillRect/>
                      </a:stretch>
                    </p:blipFill>
                    <p:spPr bwMode="auto">
                      <a:xfrm>
                        <a:off x="5659169" y="4742784"/>
                        <a:ext cx="850769" cy="5175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 name="矩形 29"/>
          <p:cNvSpPr/>
          <p:nvPr/>
        </p:nvSpPr>
        <p:spPr>
          <a:xfrm>
            <a:off x="6349127" y="5562600"/>
            <a:ext cx="2718673" cy="1200329"/>
          </a:xfrm>
          <a:prstGeom prst="rect">
            <a:avLst/>
          </a:prstGeom>
          <a:solidFill>
            <a:schemeClr val="accent1">
              <a:lumMod val="50000"/>
            </a:schemeClr>
          </a:solidFill>
        </p:spPr>
        <p:txBody>
          <a:bodyPr wrap="square">
            <a:spAutoFit/>
          </a:bodyPr>
          <a:lstStyle/>
          <a:p>
            <a:pPr lvl="0" algn="just">
              <a:lnSpc>
                <a:spcPct val="150000"/>
              </a:lnSpc>
              <a:buClr>
                <a:srgbClr val="FF3300"/>
              </a:buClr>
              <a:buSzPct val="85000"/>
            </a:pPr>
            <a:r>
              <a:rPr lang="zh-CN" altLang="en-US" sz="2400" dirty="0" smtClean="0">
                <a:solidFill>
                  <a:schemeClr val="bg1"/>
                </a:solidFill>
                <a:latin typeface="微软雅黑" panose="020B0503020204020204" pitchFamily="34" charset="-122"/>
                <a:ea typeface="微软雅黑" panose="020B0503020204020204" pitchFamily="34" charset="-122"/>
                <a:sym typeface="+mn-ea"/>
              </a:rPr>
              <a:t>至少需要两组测量结果、三个参考点</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33" name="Object 2"/>
          <p:cNvGraphicFramePr>
            <a:graphicFrameLocks noChangeAspect="1"/>
          </p:cNvGraphicFramePr>
          <p:nvPr>
            <p:extLst>
              <p:ext uri="{D42A27DB-BD31-4B8C-83A1-F6EECF244321}">
                <p14:modId xmlns:p14="http://schemas.microsoft.com/office/powerpoint/2010/main" val="2981568353"/>
              </p:ext>
            </p:extLst>
          </p:nvPr>
        </p:nvGraphicFramePr>
        <p:xfrm>
          <a:off x="2990119" y="3733800"/>
          <a:ext cx="5602162" cy="545543"/>
        </p:xfrm>
        <a:graphic>
          <a:graphicData uri="http://schemas.openxmlformats.org/presentationml/2006/ole">
            <mc:AlternateContent xmlns:mc="http://schemas.openxmlformats.org/markup-compatibility/2006">
              <mc:Choice xmlns:v="urn:schemas-microsoft-com:vml" Requires="v">
                <p:oleObj spid="_x0000_s14571" name="Equation" r:id="rId14" imgW="3136680" imgH="304560" progId="Equation.DSMT4">
                  <p:embed/>
                </p:oleObj>
              </mc:Choice>
              <mc:Fallback>
                <p:oleObj name="Equation" r:id="rId14" imgW="3136680" imgH="304560" progId="Equation.DSMT4">
                  <p:embed/>
                  <p:pic>
                    <p:nvPicPr>
                      <p:cNvPr id="13" name="Object 2"/>
                      <p:cNvPicPr>
                        <a:picLocks noChangeAspect="1" noChangeArrowheads="1"/>
                      </p:cNvPicPr>
                      <p:nvPr/>
                    </p:nvPicPr>
                    <p:blipFill>
                      <a:blip r:embed="rId15"/>
                      <a:srcRect/>
                      <a:stretch>
                        <a:fillRect/>
                      </a:stretch>
                    </p:blipFill>
                    <p:spPr bwMode="auto">
                      <a:xfrm>
                        <a:off x="2990119" y="3733800"/>
                        <a:ext cx="5602162" cy="545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1599113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preferRelativeResize="0"/>
          <p:nvPr/>
        </p:nvPicPr>
        <p:blipFill>
          <a:blip r:embed="rId4"/>
          <a:stretch>
            <a:fillRect/>
          </a:stretch>
        </p:blipFill>
        <p:spPr>
          <a:xfrm>
            <a:off x="5410200" y="3048000"/>
            <a:ext cx="3934544" cy="2859360"/>
          </a:xfrm>
          <a:prstGeom prst="rect">
            <a:avLst/>
          </a:prstGeom>
          <a:noFill/>
          <a:ln w="9525">
            <a:noFill/>
          </a:ln>
        </p:spPr>
      </p:pic>
      <p:sp>
        <p:nvSpPr>
          <p:cNvPr id="2" name="内容占位符 1"/>
          <p:cNvSpPr>
            <a:spLocks noGrp="1"/>
          </p:cNvSpPr>
          <p:nvPr>
            <p:ph idx="1"/>
          </p:nvPr>
        </p:nvSpPr>
        <p:spPr>
          <a:xfrm>
            <a:off x="457200" y="1828800"/>
            <a:ext cx="8458200" cy="4495800"/>
          </a:xfrm>
        </p:spPr>
        <p:txBody>
          <a:bodyPr>
            <a:noAutofit/>
          </a:bodyPr>
          <a:lstStyle/>
          <a:p>
            <a:pPr>
              <a:lnSpc>
                <a:spcPct val="150000"/>
              </a:lnSpc>
              <a:spcBef>
                <a:spcPts val="0"/>
              </a:spcBef>
              <a:buFont typeface="Arial" charset="0"/>
              <a:buChar char="•"/>
            </a:pPr>
            <a:r>
              <a:rPr lang="en-US" altLang="zh-CN" dirty="0" err="1">
                <a:latin typeface="微软雅黑"/>
                <a:ea typeface="微软雅黑"/>
                <a:cs typeface="微软雅黑"/>
              </a:rPr>
              <a:t>ToA</a:t>
            </a:r>
            <a:r>
              <a:rPr lang="zh-CN" altLang="en-US" dirty="0">
                <a:latin typeface="微软雅黑"/>
                <a:ea typeface="微软雅黑"/>
                <a:cs typeface="微软雅黑"/>
              </a:rPr>
              <a:t>和</a:t>
            </a:r>
            <a:r>
              <a:rPr lang="en-US" altLang="zh-CN" dirty="0" err="1">
                <a:latin typeface="微软雅黑"/>
                <a:ea typeface="微软雅黑"/>
                <a:cs typeface="微软雅黑"/>
              </a:rPr>
              <a:t>TDoA</a:t>
            </a:r>
            <a:r>
              <a:rPr lang="zh-CN" altLang="en-US" dirty="0">
                <a:latin typeface="微软雅黑"/>
                <a:ea typeface="微软雅黑"/>
                <a:cs typeface="微软雅黑"/>
              </a:rPr>
              <a:t>都需要接收端特殊装置</a:t>
            </a:r>
            <a:endParaRPr lang="en-US" altLang="zh-CN" dirty="0">
              <a:latin typeface="微软雅黑"/>
              <a:ea typeface="微软雅黑"/>
              <a:cs typeface="微软雅黑"/>
            </a:endParaRPr>
          </a:p>
          <a:p>
            <a:pPr>
              <a:lnSpc>
                <a:spcPct val="150000"/>
              </a:lnSpc>
              <a:spcBef>
                <a:spcPts val="0"/>
              </a:spcBef>
              <a:buFont typeface="Arial" charset="0"/>
              <a:buChar char="•"/>
            </a:pPr>
            <a:r>
              <a:rPr lang="zh-CN" altLang="en-US" dirty="0">
                <a:solidFill>
                  <a:srgbClr val="0033CC"/>
                </a:solidFill>
                <a:latin typeface="微软雅黑"/>
                <a:ea typeface="微软雅黑"/>
                <a:cs typeface="微软雅黑"/>
              </a:rPr>
              <a:t>基于信号特征的定位直接利用无线通信的射频信号定位，</a:t>
            </a:r>
            <a:r>
              <a:rPr lang="zh-CN" altLang="en-US" b="1" u="sng" dirty="0">
                <a:solidFill>
                  <a:srgbClr val="0033CC"/>
                </a:solidFill>
                <a:latin typeface="微软雅黑"/>
                <a:ea typeface="微软雅黑"/>
                <a:cs typeface="微软雅黑"/>
              </a:rPr>
              <a:t>不需要额外设备</a:t>
            </a:r>
            <a:endParaRPr lang="en-US" altLang="zh-CN" b="1" u="sng" dirty="0">
              <a:solidFill>
                <a:srgbClr val="0033CC"/>
              </a:solidFill>
              <a:latin typeface="微软雅黑"/>
              <a:ea typeface="微软雅黑"/>
              <a:cs typeface="微软雅黑"/>
            </a:endParaRPr>
          </a:p>
          <a:p>
            <a:pPr>
              <a:lnSpc>
                <a:spcPct val="150000"/>
              </a:lnSpc>
              <a:spcBef>
                <a:spcPts val="0"/>
              </a:spcBef>
            </a:pPr>
            <a:r>
              <a:rPr lang="zh-CN" altLang="en-US" dirty="0">
                <a:latin typeface="微软雅黑"/>
                <a:ea typeface="微软雅黑"/>
                <a:cs typeface="微软雅黑"/>
              </a:rPr>
              <a:t>原理：</a:t>
            </a:r>
            <a:r>
              <a:rPr lang="zh-CN" altLang="en-US" dirty="0">
                <a:solidFill>
                  <a:srgbClr val="FF0000"/>
                </a:solidFill>
                <a:latin typeface="微软雅黑"/>
                <a:ea typeface="微软雅黑"/>
                <a:cs typeface="微软雅黑"/>
              </a:rPr>
              <a:t>信号强度随传播距离衰减</a:t>
            </a:r>
            <a:endParaRPr lang="en-US" altLang="zh-CN" dirty="0">
              <a:solidFill>
                <a:srgbClr val="FF0000"/>
              </a:solidFill>
              <a:latin typeface="微软雅黑"/>
              <a:ea typeface="微软雅黑"/>
              <a:cs typeface="微软雅黑"/>
            </a:endParaRPr>
          </a:p>
          <a:p>
            <a:pPr>
              <a:lnSpc>
                <a:spcPct val="150000"/>
              </a:lnSpc>
              <a:spcBef>
                <a:spcPts val="0"/>
              </a:spcBef>
            </a:pPr>
            <a:endParaRPr lang="en-US" altLang="zh-CN" dirty="0">
              <a:latin typeface="微软雅黑"/>
              <a:ea typeface="微软雅黑"/>
              <a:cs typeface="微软雅黑"/>
            </a:endParaRPr>
          </a:p>
          <a:p>
            <a:pPr>
              <a:lnSpc>
                <a:spcPct val="150000"/>
              </a:lnSpc>
              <a:spcBef>
                <a:spcPts val="0"/>
              </a:spcBef>
            </a:pPr>
            <a:endParaRPr lang="en-US" altLang="zh-CN" dirty="0">
              <a:latin typeface="微软雅黑"/>
              <a:ea typeface="微软雅黑"/>
              <a:cs typeface="微软雅黑"/>
            </a:endParaRPr>
          </a:p>
          <a:p>
            <a:pPr>
              <a:lnSpc>
                <a:spcPct val="150000"/>
              </a:lnSpc>
              <a:spcBef>
                <a:spcPts val="0"/>
              </a:spcBef>
            </a:pPr>
            <a:r>
              <a:rPr lang="zh-CN" altLang="en-US" dirty="0">
                <a:latin typeface="微软雅黑"/>
                <a:ea typeface="微软雅黑"/>
                <a:cs typeface="微软雅黑"/>
              </a:rPr>
              <a:t>问题：</a:t>
            </a:r>
            <a:r>
              <a:rPr lang="zh-CN" altLang="en-US" b="1" dirty="0">
                <a:solidFill>
                  <a:srgbClr val="FF0000"/>
                </a:solidFill>
                <a:latin typeface="微软雅黑"/>
                <a:ea typeface="微软雅黑"/>
                <a:cs typeface="微软雅黑"/>
              </a:rPr>
              <a:t>理想公式实际难以</a:t>
            </a:r>
            <a:r>
              <a:rPr lang="zh-CN" altLang="en-US" b="1" dirty="0" smtClean="0">
                <a:solidFill>
                  <a:srgbClr val="FF0000"/>
                </a:solidFill>
                <a:latin typeface="微软雅黑"/>
                <a:ea typeface="微软雅黑"/>
                <a:cs typeface="微软雅黑"/>
              </a:rPr>
              <a:t>应用，易受外界因素影响</a:t>
            </a:r>
            <a:endParaRPr lang="en-US" altLang="zh-CN" b="1" dirty="0">
              <a:solidFill>
                <a:srgbClr val="FF0000"/>
              </a:solidFill>
              <a:latin typeface="微软雅黑"/>
              <a:ea typeface="微软雅黑"/>
              <a:cs typeface="微软雅黑"/>
            </a:endParaRPr>
          </a:p>
          <a:p>
            <a:pPr>
              <a:lnSpc>
                <a:spcPct val="150000"/>
              </a:lnSpc>
              <a:spcBef>
                <a:spcPts val="0"/>
              </a:spcBef>
            </a:pPr>
            <a:endParaRPr lang="en-US" altLang="zh-CN" dirty="0">
              <a:latin typeface="微软雅黑"/>
              <a:ea typeface="微软雅黑"/>
              <a:cs typeface="微软雅黑"/>
            </a:endParaRPr>
          </a:p>
          <a:p>
            <a:pPr>
              <a:lnSpc>
                <a:spcPct val="150000"/>
              </a:lnSpc>
              <a:spcBef>
                <a:spcPts val="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42</a:t>
            </a:fld>
            <a:endParaRPr lang="zh-CN" altLang="en-US" dirty="0"/>
          </a:p>
        </p:txBody>
      </p:sp>
      <p:sp>
        <p:nvSpPr>
          <p:cNvPr id="4" name="标题 3"/>
          <p:cNvSpPr>
            <a:spLocks noGrp="1"/>
          </p:cNvSpPr>
          <p:nvPr>
            <p:ph type="title"/>
          </p:nvPr>
        </p:nvSpPr>
        <p:spPr/>
        <p:txBody>
          <a:bodyPr/>
          <a:lstStyle/>
          <a:p>
            <a:r>
              <a:rPr kumimoji="1" lang="en-US" altLang="zh-CN" dirty="0" smtClean="0"/>
              <a:t>3</a:t>
            </a:r>
            <a:r>
              <a:rPr kumimoji="1" lang="zh-CN" altLang="en-US" dirty="0" smtClean="0"/>
              <a:t>、基于信号特征的定位</a:t>
            </a:r>
            <a:endParaRPr kumimoji="1" lang="zh-CN" alt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188178941"/>
              </p:ext>
            </p:extLst>
          </p:nvPr>
        </p:nvGraphicFramePr>
        <p:xfrm>
          <a:off x="2514600" y="4648200"/>
          <a:ext cx="2447925" cy="782706"/>
        </p:xfrm>
        <a:graphic>
          <a:graphicData uri="http://schemas.openxmlformats.org/presentationml/2006/ole">
            <mc:AlternateContent xmlns:mc="http://schemas.openxmlformats.org/markup-compatibility/2006">
              <mc:Choice xmlns:v="urn:schemas-microsoft-com:vml" Requires="v">
                <p:oleObj spid="_x0000_s8276" name="公式" r:id="rId5" imgW="1473200" imgH="469900" progId="Equation.3">
                  <p:embed/>
                </p:oleObj>
              </mc:Choice>
              <mc:Fallback>
                <p:oleObj name="公式" r:id="rId5" imgW="1473200" imgH="469900" progId="Equation.3">
                  <p:embed/>
                  <p:pic>
                    <p:nvPicPr>
                      <p:cNvPr id="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4648200"/>
                        <a:ext cx="2447925" cy="7827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6602809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800"/>
            <a:ext cx="5181600" cy="4495800"/>
          </a:xfrm>
        </p:spPr>
        <p:txBody>
          <a:bodyPr>
            <a:noAutofit/>
          </a:bodyPr>
          <a:lstStyle/>
          <a:p>
            <a:pPr>
              <a:lnSpc>
                <a:spcPct val="100000"/>
              </a:lnSpc>
            </a:pPr>
            <a:r>
              <a:rPr lang="zh-CN" altLang="en-US" b="1" dirty="0">
                <a:solidFill>
                  <a:srgbClr val="0033CC"/>
                </a:solidFill>
                <a:latin typeface="微软雅黑"/>
                <a:ea typeface="微软雅黑"/>
                <a:cs typeface="微软雅黑"/>
              </a:rPr>
              <a:t>解决方法：</a:t>
            </a:r>
            <a:endParaRPr lang="en-US" altLang="zh-CN" b="1" dirty="0">
              <a:solidFill>
                <a:srgbClr val="0033CC"/>
              </a:solidFill>
              <a:latin typeface="微软雅黑"/>
              <a:ea typeface="微软雅黑"/>
              <a:cs typeface="微软雅黑"/>
            </a:endParaRPr>
          </a:p>
          <a:p>
            <a:pPr lvl="1">
              <a:lnSpc>
                <a:spcPct val="150000"/>
              </a:lnSpc>
              <a:buFont typeface="Arial" charset="0"/>
              <a:buChar char="•"/>
            </a:pPr>
            <a:r>
              <a:rPr lang="zh-CN" altLang="en-US" sz="2000" dirty="0">
                <a:latin typeface="微软雅黑"/>
                <a:ea typeface="微软雅黑"/>
                <a:cs typeface="微软雅黑"/>
              </a:rPr>
              <a:t>将信号强度看做“特征”</a:t>
            </a:r>
          </a:p>
          <a:p>
            <a:pPr lvl="1">
              <a:lnSpc>
                <a:spcPct val="150000"/>
              </a:lnSpc>
              <a:buFont typeface="Arial" charset="0"/>
              <a:buChar char="•"/>
            </a:pPr>
            <a:r>
              <a:rPr lang="zh-CN" altLang="en-US" sz="2000" dirty="0">
                <a:latin typeface="微软雅黑"/>
                <a:ea typeface="微软雅黑"/>
                <a:cs typeface="微软雅黑"/>
              </a:rPr>
              <a:t>预先布置</a:t>
            </a:r>
            <a:r>
              <a:rPr lang="en-US" altLang="zh-CN" sz="2000" dirty="0">
                <a:latin typeface="微软雅黑"/>
                <a:ea typeface="微软雅黑"/>
                <a:cs typeface="微软雅黑"/>
              </a:rPr>
              <a:t>N</a:t>
            </a:r>
            <a:r>
              <a:rPr lang="zh-CN" altLang="en-US" sz="2000" dirty="0">
                <a:latin typeface="微软雅黑"/>
                <a:ea typeface="微软雅黑"/>
                <a:cs typeface="微软雅黑"/>
              </a:rPr>
              <a:t>个参考节点</a:t>
            </a:r>
          </a:p>
          <a:p>
            <a:pPr lvl="1">
              <a:lnSpc>
                <a:spcPct val="150000"/>
              </a:lnSpc>
              <a:buFont typeface="Arial" charset="0"/>
              <a:buChar char="•"/>
            </a:pPr>
            <a:r>
              <a:rPr lang="zh-CN" altLang="en-US" sz="2000" dirty="0">
                <a:latin typeface="微软雅黑"/>
                <a:ea typeface="微软雅黑"/>
                <a:cs typeface="微软雅黑"/>
              </a:rPr>
              <a:t>测出</a:t>
            </a:r>
            <a:r>
              <a:rPr lang="en-US" altLang="zh-CN" sz="2000" dirty="0">
                <a:latin typeface="微软雅黑"/>
                <a:ea typeface="微软雅黑"/>
                <a:cs typeface="微软雅黑"/>
              </a:rPr>
              <a:t>N</a:t>
            </a:r>
            <a:r>
              <a:rPr lang="zh-CN" altLang="en-US" sz="2000" dirty="0">
                <a:latin typeface="微软雅黑"/>
                <a:ea typeface="微软雅黑"/>
                <a:cs typeface="微软雅黑"/>
              </a:rPr>
              <a:t>个参考节点信号的强度，得到一个</a:t>
            </a:r>
            <a:r>
              <a:rPr lang="en-US" altLang="zh-CN" sz="2000" dirty="0">
                <a:latin typeface="微软雅黑"/>
                <a:ea typeface="微软雅黑"/>
                <a:cs typeface="微软雅黑"/>
              </a:rPr>
              <a:t>N</a:t>
            </a:r>
            <a:r>
              <a:rPr lang="zh-CN" altLang="en-US" sz="2000" dirty="0">
                <a:latin typeface="微软雅黑"/>
                <a:ea typeface="微软雅黑"/>
                <a:cs typeface="微软雅黑"/>
              </a:rPr>
              <a:t>维向量</a:t>
            </a:r>
          </a:p>
          <a:p>
            <a:pPr lvl="1">
              <a:lnSpc>
                <a:spcPct val="150000"/>
              </a:lnSpc>
              <a:buFont typeface="Arial" charset="0"/>
              <a:buChar char="•"/>
            </a:pPr>
            <a:r>
              <a:rPr lang="zh-CN" altLang="en-US" sz="2000" dirty="0">
                <a:latin typeface="微软雅黑"/>
                <a:ea typeface="微软雅黑"/>
                <a:cs typeface="微软雅黑"/>
              </a:rPr>
              <a:t>事先测出区域中每个位置的特征向量</a:t>
            </a:r>
          </a:p>
          <a:p>
            <a:pPr lvl="1">
              <a:lnSpc>
                <a:spcPct val="150000"/>
              </a:lnSpc>
              <a:buFont typeface="Arial" charset="0"/>
              <a:buChar char="•"/>
            </a:pPr>
            <a:r>
              <a:rPr lang="zh-CN" altLang="en-US" sz="2000" dirty="0">
                <a:latin typeface="微软雅黑"/>
                <a:ea typeface="微软雅黑"/>
                <a:cs typeface="微软雅黑"/>
              </a:rPr>
              <a:t>将目标测出的特征向量和事先测量值比对，找出</a:t>
            </a:r>
            <a:r>
              <a:rPr lang="zh-CN" altLang="en-US" sz="2000" dirty="0" smtClean="0">
                <a:latin typeface="微软雅黑"/>
                <a:ea typeface="微软雅黑"/>
                <a:cs typeface="微软雅黑"/>
              </a:rPr>
              <a:t>位置</a:t>
            </a:r>
            <a:endParaRPr lang="en-US" altLang="zh-CN" sz="2000" dirty="0" smtClean="0">
              <a:latin typeface="微软雅黑"/>
              <a:ea typeface="微软雅黑"/>
              <a:cs typeface="微软雅黑"/>
            </a:endParaRPr>
          </a:p>
          <a:p>
            <a:pPr>
              <a:lnSpc>
                <a:spcPct val="100000"/>
              </a:lnSpc>
              <a:buFont typeface="Arial" charset="0"/>
              <a:buChar char="•"/>
            </a:pPr>
            <a:r>
              <a:rPr lang="zh-CN" altLang="en-US" b="1" dirty="0" smtClean="0">
                <a:solidFill>
                  <a:srgbClr val="FF0000"/>
                </a:solidFill>
                <a:latin typeface="微软雅黑"/>
                <a:ea typeface="微软雅黑"/>
                <a:cs typeface="微软雅黑"/>
              </a:rPr>
              <a:t>缺点</a:t>
            </a:r>
            <a:r>
              <a:rPr lang="zh-CN" altLang="en-US" b="1" dirty="0">
                <a:solidFill>
                  <a:srgbClr val="FF0000"/>
                </a:solidFill>
                <a:latin typeface="微软雅黑"/>
                <a:ea typeface="微软雅黑"/>
                <a:cs typeface="微软雅黑"/>
              </a:rPr>
              <a:t>：不能应对动态变化</a:t>
            </a:r>
            <a:endParaRPr lang="en-US" altLang="zh-CN" b="1" dirty="0">
              <a:solidFill>
                <a:srgbClr val="FF0000"/>
              </a:solidFill>
              <a:latin typeface="微软雅黑"/>
              <a:ea typeface="微软雅黑"/>
              <a:cs typeface="微软雅黑"/>
            </a:endParaRPr>
          </a:p>
          <a:p>
            <a:pPr>
              <a:lnSpc>
                <a:spcPct val="100000"/>
              </a:lnSpc>
            </a:pPr>
            <a:endParaRPr lang="en-US" altLang="zh-CN" dirty="0">
              <a:latin typeface="微软雅黑"/>
              <a:ea typeface="微软雅黑"/>
              <a:cs typeface="微软雅黑"/>
            </a:endParaRPr>
          </a:p>
          <a:p>
            <a:pPr>
              <a:lnSpc>
                <a:spcPct val="10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43</a:t>
            </a:fld>
            <a:endParaRPr lang="zh-CN" altLang="en-US" dirty="0"/>
          </a:p>
        </p:txBody>
      </p:sp>
      <p:sp>
        <p:nvSpPr>
          <p:cNvPr id="4" name="标题 3"/>
          <p:cNvSpPr>
            <a:spLocks noGrp="1"/>
          </p:cNvSpPr>
          <p:nvPr>
            <p:ph type="title"/>
          </p:nvPr>
        </p:nvSpPr>
        <p:spPr/>
        <p:txBody>
          <a:bodyPr/>
          <a:lstStyle/>
          <a:p>
            <a:r>
              <a:rPr kumimoji="1" lang="en-US" altLang="zh-CN" dirty="0" smtClean="0"/>
              <a:t>3</a:t>
            </a:r>
            <a:r>
              <a:rPr kumimoji="1" lang="zh-CN" altLang="en-US" dirty="0" smtClean="0"/>
              <a:t>、基于信号特征的定位</a:t>
            </a:r>
            <a:endParaRPr kumimoji="1" lang="zh-CN" altLang="en-US" dirty="0"/>
          </a:p>
        </p:txBody>
      </p:sp>
      <p:pic>
        <p:nvPicPr>
          <p:cNvPr id="5" name="图片 7" descr="说明: http://tns.thss.tsinghua.edu.cn/PosX/images/support5-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188992"/>
            <a:ext cx="2658100" cy="4537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9278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4524" y="1825624"/>
            <a:ext cx="3794472" cy="4351338"/>
          </a:xfrm>
        </p:spPr>
        <p:txBody>
          <a:bodyPr>
            <a:normAutofit/>
          </a:bodyPr>
          <a:lstStyle/>
          <a:p>
            <a:pPr marL="0" indent="0">
              <a:buNone/>
            </a:pPr>
            <a:endParaRPr lang="en-US" altLang="zh-CN" dirty="0"/>
          </a:p>
          <a:p>
            <a:r>
              <a:rPr lang="zh-CN" altLang="en-US" dirty="0" smtClean="0"/>
              <a:t>右图</a:t>
            </a:r>
            <a:r>
              <a:rPr lang="zh-CN" altLang="zh-CN" dirty="0" smtClean="0"/>
              <a:t>以</a:t>
            </a:r>
            <a:r>
              <a:rPr lang="zh-CN" altLang="zh-CN" dirty="0"/>
              <a:t>雷达图的形式呈现了空间中某个位置上的</a:t>
            </a:r>
            <a:r>
              <a:rPr lang="en-US" altLang="zh-CN" dirty="0" smtClean="0"/>
              <a:t>RSS</a:t>
            </a:r>
            <a:r>
              <a:rPr lang="zh-CN" altLang="en-US" dirty="0"/>
              <a:t>特征向量</a:t>
            </a:r>
            <a:r>
              <a:rPr lang="zh-CN" altLang="en-US" dirty="0" smtClean="0"/>
              <a:t>。</a:t>
            </a:r>
            <a:endParaRPr lang="en-US" altLang="zh-CN" dirty="0" smtClean="0"/>
          </a:p>
          <a:p>
            <a:endParaRPr lang="en-US" altLang="zh-CN" dirty="0" smtClean="0"/>
          </a:p>
          <a:p>
            <a:r>
              <a:rPr lang="zh-CN" altLang="zh-CN" dirty="0"/>
              <a:t>在这个位置上可以扫描到一系列</a:t>
            </a:r>
            <a:r>
              <a:rPr lang="en-US" altLang="zh-CN" dirty="0"/>
              <a:t>Wi-Fi AP</a:t>
            </a:r>
            <a:r>
              <a:rPr lang="zh-CN" altLang="zh-CN" dirty="0"/>
              <a:t>，有些</a:t>
            </a:r>
            <a:r>
              <a:rPr lang="en-US" altLang="zh-CN" dirty="0"/>
              <a:t>AP</a:t>
            </a:r>
            <a:r>
              <a:rPr lang="zh-CN" altLang="zh-CN" dirty="0"/>
              <a:t>的信号强，另一些</a:t>
            </a:r>
            <a:r>
              <a:rPr lang="en-US" altLang="zh-CN" dirty="0"/>
              <a:t>AP</a:t>
            </a:r>
            <a:r>
              <a:rPr lang="zh-CN" altLang="zh-CN" dirty="0"/>
              <a:t>的信号弱。</a:t>
            </a:r>
            <a:endParaRPr lang="zh-CN" altLang="en-US" dirty="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44</a:t>
            </a:fld>
            <a:endParaRPr lang="zh-CN" altLang="en-US" dirty="0"/>
          </a:p>
        </p:txBody>
      </p:sp>
      <p:sp>
        <p:nvSpPr>
          <p:cNvPr id="4" name="标题 3"/>
          <p:cNvSpPr>
            <a:spLocks noGrp="1"/>
          </p:cNvSpPr>
          <p:nvPr>
            <p:ph type="title"/>
          </p:nvPr>
        </p:nvSpPr>
        <p:spPr/>
        <p:txBody>
          <a:bodyPr/>
          <a:lstStyle/>
          <a:p>
            <a:r>
              <a:rPr kumimoji="1" lang="en-US" altLang="zh-CN" dirty="0"/>
              <a:t>3</a:t>
            </a:r>
            <a:r>
              <a:rPr kumimoji="1" lang="zh-CN" altLang="en-US" dirty="0"/>
              <a:t>、基于信号特征的定位</a:t>
            </a:r>
            <a:endParaRPr lang="zh-CN" altLang="en-US" dirty="0"/>
          </a:p>
        </p:txBody>
      </p:sp>
      <p:pic>
        <p:nvPicPr>
          <p:cNvPr id="11266" name="图片 5" descr="说明: http://58.205.208.74/images/projects/posx/support1-3-b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270" y="2430718"/>
            <a:ext cx="3728080" cy="279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426835"/>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2140174"/>
            <a:ext cx="3621481" cy="4351338"/>
          </a:xfrm>
        </p:spPr>
        <p:txBody>
          <a:bodyPr/>
          <a:lstStyle/>
          <a:p>
            <a:pPr>
              <a:lnSpc>
                <a:spcPct val="150000"/>
              </a:lnSpc>
            </a:pPr>
            <a:r>
              <a:rPr lang="zh-CN" altLang="en-US" dirty="0" smtClean="0"/>
              <a:t>定位时，根据当前位置的无线信号指纹，在指纹数据库中寻找最相似的指纹及其对应的位置</a:t>
            </a:r>
            <a:endParaRPr lang="en-US" altLang="zh-CN" dirty="0" smtClean="0"/>
          </a:p>
          <a:p>
            <a:pPr>
              <a:lnSpc>
                <a:spcPct val="150000"/>
              </a:lnSpc>
            </a:pPr>
            <a:endParaRPr lang="en-US" altLang="zh-CN" dirty="0" smtClean="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45</a:t>
            </a:fld>
            <a:endParaRPr lang="zh-CN" altLang="en-US" dirty="0"/>
          </a:p>
        </p:txBody>
      </p:sp>
      <p:sp>
        <p:nvSpPr>
          <p:cNvPr id="4" name="标题 3"/>
          <p:cNvSpPr>
            <a:spLocks noGrp="1"/>
          </p:cNvSpPr>
          <p:nvPr>
            <p:ph type="title"/>
          </p:nvPr>
        </p:nvSpPr>
        <p:spPr/>
        <p:txBody>
          <a:bodyPr/>
          <a:lstStyle/>
          <a:p>
            <a:r>
              <a:rPr kumimoji="1" lang="en-US" altLang="zh-CN" dirty="0"/>
              <a:t>3</a:t>
            </a:r>
            <a:r>
              <a:rPr kumimoji="1" lang="zh-CN" altLang="en-US" dirty="0"/>
              <a:t>、基于信号特征的定位</a:t>
            </a:r>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404"/>
          <a:stretch/>
        </p:blipFill>
        <p:spPr>
          <a:xfrm>
            <a:off x="4351584" y="2165298"/>
            <a:ext cx="4212732" cy="3172359"/>
          </a:xfrm>
          <a:prstGeom prst="rect">
            <a:avLst/>
          </a:prstGeom>
        </p:spPr>
      </p:pic>
    </p:spTree>
    <p:extLst>
      <p:ext uri="{BB962C8B-B14F-4D97-AF65-F5344CB8AC3E}">
        <p14:creationId xmlns:p14="http://schemas.microsoft.com/office/powerpoint/2010/main" val="248929333"/>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2140174"/>
            <a:ext cx="8058150" cy="4351338"/>
          </a:xfrm>
        </p:spPr>
        <p:txBody>
          <a:bodyPr/>
          <a:lstStyle/>
          <a:p>
            <a:pPr>
              <a:lnSpc>
                <a:spcPct val="150000"/>
              </a:lnSpc>
            </a:pPr>
            <a:r>
              <a:rPr lang="zh-CN" altLang="en-US" b="1" dirty="0" smtClean="0">
                <a:solidFill>
                  <a:srgbClr val="FF0000"/>
                </a:solidFill>
              </a:rPr>
              <a:t>缺点</a:t>
            </a:r>
            <a:r>
              <a:rPr lang="en-US" altLang="zh-CN" b="1" dirty="0" smtClean="0">
                <a:solidFill>
                  <a:srgbClr val="FF0000"/>
                </a:solidFill>
              </a:rPr>
              <a:t>1</a:t>
            </a:r>
            <a:r>
              <a:rPr lang="zh-CN" altLang="en-US" b="1" dirty="0" smtClean="0">
                <a:solidFill>
                  <a:srgbClr val="FF0000"/>
                </a:solidFill>
              </a:rPr>
              <a:t>：</a:t>
            </a:r>
            <a:r>
              <a:rPr lang="zh-CN" altLang="en-US" dirty="0" smtClean="0"/>
              <a:t>需要事先建立特征地图，地图的精细程度直接决定了最后进行对比得出位置的精度。因此需要进行大量的现场勘测工作。</a:t>
            </a:r>
            <a:endParaRPr lang="en-US" altLang="zh-CN" dirty="0" smtClean="0"/>
          </a:p>
          <a:p>
            <a:pPr>
              <a:lnSpc>
                <a:spcPct val="150000"/>
              </a:lnSpc>
            </a:pPr>
            <a:r>
              <a:rPr lang="zh-CN" altLang="en-US" b="1" dirty="0" smtClean="0">
                <a:solidFill>
                  <a:srgbClr val="FF0000"/>
                </a:solidFill>
              </a:rPr>
              <a:t>缺点</a:t>
            </a:r>
            <a:r>
              <a:rPr lang="en-US" altLang="zh-CN" b="1" dirty="0" smtClean="0">
                <a:solidFill>
                  <a:srgbClr val="FF0000"/>
                </a:solidFill>
              </a:rPr>
              <a:t>2</a:t>
            </a:r>
            <a:r>
              <a:rPr lang="zh-CN" altLang="en-US" b="1" dirty="0" smtClean="0">
                <a:solidFill>
                  <a:srgbClr val="FF0000"/>
                </a:solidFill>
              </a:rPr>
              <a:t>：</a:t>
            </a:r>
            <a:r>
              <a:rPr lang="zh-CN" altLang="en-US" dirty="0" smtClean="0"/>
              <a:t>如果区域内的</a:t>
            </a:r>
            <a:r>
              <a:rPr lang="en-US" altLang="zh-CN" dirty="0" smtClean="0"/>
              <a:t>RSS</a:t>
            </a:r>
            <a:r>
              <a:rPr lang="zh-CN" altLang="en-US" dirty="0" smtClean="0"/>
              <a:t>并非一成不变，则以前测好的地图就不能直接使用。</a:t>
            </a:r>
            <a:endParaRPr lang="en-US" altLang="zh-CN" dirty="0" smtClean="0"/>
          </a:p>
        </p:txBody>
      </p:sp>
      <p:sp>
        <p:nvSpPr>
          <p:cNvPr id="3" name="灯片编号占位符 2"/>
          <p:cNvSpPr>
            <a:spLocks noGrp="1"/>
          </p:cNvSpPr>
          <p:nvPr>
            <p:ph type="sldNum" sz="quarter" idx="12"/>
          </p:nvPr>
        </p:nvSpPr>
        <p:spPr/>
        <p:txBody>
          <a:bodyPr/>
          <a:lstStyle/>
          <a:p>
            <a:fld id="{0503CE10-F9D3-4072-A615-6A95AA0B7B65}" type="slidenum">
              <a:rPr lang="zh-CN" altLang="en-US" smtClean="0"/>
              <a:t>46</a:t>
            </a:fld>
            <a:endParaRPr lang="zh-CN" altLang="en-US" dirty="0"/>
          </a:p>
        </p:txBody>
      </p:sp>
      <p:sp>
        <p:nvSpPr>
          <p:cNvPr id="4" name="标题 3"/>
          <p:cNvSpPr>
            <a:spLocks noGrp="1"/>
          </p:cNvSpPr>
          <p:nvPr>
            <p:ph type="title"/>
          </p:nvPr>
        </p:nvSpPr>
        <p:spPr/>
        <p:txBody>
          <a:bodyPr/>
          <a:lstStyle/>
          <a:p>
            <a:r>
              <a:rPr kumimoji="1" lang="en-US" altLang="zh-CN" dirty="0"/>
              <a:t>3</a:t>
            </a:r>
            <a:r>
              <a:rPr kumimoji="1" lang="zh-CN" altLang="en-US" dirty="0"/>
              <a:t>、基于信号特征的定位</a:t>
            </a:r>
            <a:endParaRPr lang="zh-CN" altLang="en-US" dirty="0"/>
          </a:p>
        </p:txBody>
      </p:sp>
    </p:spTree>
    <p:extLst>
      <p:ext uri="{BB962C8B-B14F-4D97-AF65-F5344CB8AC3E}">
        <p14:creationId xmlns:p14="http://schemas.microsoft.com/office/powerpoint/2010/main" val="991407042"/>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614126"/>
            <a:ext cx="8382000" cy="5243874"/>
          </a:xfrm>
        </p:spPr>
        <p:txBody>
          <a:bodyPr>
            <a:noAutofit/>
          </a:bodyPr>
          <a:lstStyle/>
          <a:p>
            <a:pPr>
              <a:lnSpc>
                <a:spcPct val="130000"/>
              </a:lnSpc>
            </a:pPr>
            <a:r>
              <a:rPr lang="en-US" altLang="zh-CN" sz="2400" dirty="0">
                <a:latin typeface="微软雅黑"/>
                <a:ea typeface="微软雅黑"/>
                <a:cs typeface="微软雅黑"/>
              </a:rPr>
              <a:t>LANDMARC</a:t>
            </a:r>
            <a:r>
              <a:rPr lang="zh-CN" altLang="en-US" sz="2400" dirty="0">
                <a:latin typeface="微软雅黑"/>
                <a:ea typeface="微软雅黑"/>
                <a:cs typeface="微软雅黑"/>
              </a:rPr>
              <a:t>：基于信号特征的</a:t>
            </a:r>
            <a:r>
              <a:rPr lang="zh-CN" altLang="en-US" sz="2400" u="sng" dirty="0">
                <a:latin typeface="微软雅黑"/>
                <a:ea typeface="微软雅黑"/>
                <a:cs typeface="微软雅黑"/>
              </a:rPr>
              <a:t>动态定位</a:t>
            </a:r>
            <a:r>
              <a:rPr lang="zh-CN" altLang="en-US" sz="2400" dirty="0" smtClean="0">
                <a:latin typeface="微软雅黑"/>
                <a:ea typeface="微软雅黑"/>
                <a:cs typeface="微软雅黑"/>
              </a:rPr>
              <a:t>方法</a:t>
            </a:r>
            <a:endParaRPr lang="en-US" altLang="zh-CN" sz="2400" dirty="0">
              <a:latin typeface="微软雅黑"/>
              <a:ea typeface="微软雅黑"/>
              <a:cs typeface="微软雅黑"/>
            </a:endParaRPr>
          </a:p>
          <a:p>
            <a:pPr lvl="1">
              <a:lnSpc>
                <a:spcPct val="130000"/>
              </a:lnSpc>
              <a:buFont typeface="Arial" charset="0"/>
              <a:buChar char="•"/>
            </a:pPr>
            <a:r>
              <a:rPr lang="zh-CN" altLang="en-US" sz="2000" dirty="0">
                <a:latin typeface="微软雅黑"/>
                <a:ea typeface="微软雅黑"/>
                <a:cs typeface="微软雅黑"/>
              </a:rPr>
              <a:t>除了信号发送源，再</a:t>
            </a:r>
            <a:r>
              <a:rPr lang="zh-CN" altLang="en-US" sz="2000" b="1" dirty="0">
                <a:solidFill>
                  <a:srgbClr val="FF0000"/>
                </a:solidFill>
                <a:latin typeface="微软雅黑"/>
                <a:ea typeface="微软雅黑"/>
                <a:cs typeface="微软雅黑"/>
              </a:rPr>
              <a:t>布置一系列</a:t>
            </a:r>
            <a:r>
              <a:rPr lang="en-US" altLang="zh-CN" sz="2000" b="1" dirty="0">
                <a:solidFill>
                  <a:srgbClr val="FF0000"/>
                </a:solidFill>
                <a:latin typeface="微软雅黑"/>
                <a:ea typeface="微软雅黑"/>
                <a:cs typeface="微软雅黑"/>
              </a:rPr>
              <a:t>RFID</a:t>
            </a:r>
            <a:r>
              <a:rPr lang="zh-CN" altLang="en-US" sz="2000" b="1" dirty="0" smtClean="0">
                <a:solidFill>
                  <a:srgbClr val="FF0000"/>
                </a:solidFill>
                <a:latin typeface="微软雅黑"/>
                <a:ea typeface="微软雅黑"/>
                <a:cs typeface="微软雅黑"/>
              </a:rPr>
              <a:t>标签作为参考标志</a:t>
            </a:r>
            <a:endParaRPr lang="zh-CN" altLang="en-US" sz="2000" b="1" dirty="0">
              <a:solidFill>
                <a:srgbClr val="FF0000"/>
              </a:solidFill>
              <a:latin typeface="微软雅黑"/>
              <a:ea typeface="微软雅黑"/>
              <a:cs typeface="微软雅黑"/>
            </a:endParaRPr>
          </a:p>
          <a:p>
            <a:pPr lvl="1">
              <a:lnSpc>
                <a:spcPct val="130000"/>
              </a:lnSpc>
              <a:buFont typeface="Arial" charset="0"/>
              <a:buChar char="•"/>
            </a:pPr>
            <a:r>
              <a:rPr lang="zh-CN" altLang="en-US" sz="2000" dirty="0">
                <a:latin typeface="微软雅黑"/>
                <a:ea typeface="微软雅黑"/>
                <a:cs typeface="微软雅黑"/>
              </a:rPr>
              <a:t>每个标志随时记录自己收到的</a:t>
            </a:r>
            <a:r>
              <a:rPr lang="en-US" altLang="zh-CN" sz="2000" dirty="0">
                <a:latin typeface="微软雅黑"/>
                <a:ea typeface="微软雅黑"/>
                <a:cs typeface="微软雅黑"/>
              </a:rPr>
              <a:t>RSS</a:t>
            </a:r>
            <a:r>
              <a:rPr lang="zh-CN" altLang="en-US" sz="2000" dirty="0">
                <a:latin typeface="微软雅黑"/>
                <a:ea typeface="微软雅黑"/>
                <a:cs typeface="微软雅黑"/>
              </a:rPr>
              <a:t>信号强度特征</a:t>
            </a:r>
            <a:r>
              <a:rPr lang="zh-CN" altLang="en-US" sz="2000" dirty="0" smtClean="0">
                <a:latin typeface="微软雅黑"/>
                <a:ea typeface="微软雅黑"/>
                <a:cs typeface="微软雅黑"/>
              </a:rPr>
              <a:t>向量</a:t>
            </a:r>
          </a:p>
          <a:p>
            <a:pPr lvl="1">
              <a:lnSpc>
                <a:spcPct val="130000"/>
              </a:lnSpc>
              <a:buFont typeface="Arial" charset="0"/>
              <a:buChar char="•"/>
            </a:pPr>
            <a:r>
              <a:rPr lang="zh-CN" altLang="en-US" sz="2000" dirty="0" smtClean="0">
                <a:latin typeface="微软雅黑"/>
                <a:ea typeface="微软雅黑"/>
                <a:cs typeface="微软雅黑"/>
              </a:rPr>
              <a:t>将</a:t>
            </a:r>
            <a:r>
              <a:rPr lang="zh-CN" altLang="en-US" sz="2000" dirty="0">
                <a:latin typeface="微软雅黑"/>
                <a:ea typeface="微软雅黑"/>
                <a:cs typeface="微软雅黑"/>
              </a:rPr>
              <a:t>目标测得的信号特征向量与参考标志此时的特征向量进行比对，确定位置，误差在</a:t>
            </a:r>
            <a:r>
              <a:rPr lang="en-US" altLang="zh-CN" sz="2000" dirty="0">
                <a:latin typeface="微软雅黑"/>
                <a:ea typeface="微软雅黑"/>
                <a:cs typeface="微软雅黑"/>
              </a:rPr>
              <a:t>1m</a:t>
            </a:r>
            <a:r>
              <a:rPr lang="zh-CN" altLang="en-US" sz="2000" dirty="0">
                <a:latin typeface="微软雅黑"/>
                <a:ea typeface="微软雅黑"/>
                <a:cs typeface="微软雅黑"/>
              </a:rPr>
              <a:t>范围以内</a:t>
            </a:r>
          </a:p>
          <a:p>
            <a:pPr>
              <a:lnSpc>
                <a:spcPct val="130000"/>
              </a:lnSpc>
            </a:pPr>
            <a:r>
              <a:rPr lang="en-US" altLang="zh-CN" sz="2400" dirty="0" err="1">
                <a:latin typeface="微软雅黑"/>
                <a:ea typeface="微软雅黑"/>
                <a:cs typeface="微软雅黑"/>
              </a:rPr>
              <a:t>LiFS</a:t>
            </a:r>
            <a:r>
              <a:rPr lang="zh-CN" altLang="en-US" sz="2400" dirty="0">
                <a:latin typeface="微软雅黑"/>
                <a:ea typeface="微软雅黑"/>
                <a:cs typeface="微软雅黑"/>
              </a:rPr>
              <a:t>：基于群智感知的非现场勘测定位</a:t>
            </a:r>
            <a:endParaRPr lang="en-US" altLang="zh-CN" sz="2400" dirty="0">
              <a:latin typeface="微软雅黑"/>
              <a:ea typeface="微软雅黑"/>
              <a:cs typeface="微软雅黑"/>
            </a:endParaRPr>
          </a:p>
          <a:p>
            <a:pPr lvl="1">
              <a:lnSpc>
                <a:spcPct val="130000"/>
              </a:lnSpc>
              <a:buFont typeface="Arial" charset="0"/>
              <a:buChar char="•"/>
            </a:pPr>
            <a:r>
              <a:rPr lang="zh-CN" altLang="en-US" sz="2000" dirty="0">
                <a:latin typeface="微软雅黑"/>
                <a:ea typeface="微软雅黑"/>
                <a:cs typeface="微软雅黑"/>
              </a:rPr>
              <a:t>通过</a:t>
            </a:r>
            <a:r>
              <a:rPr lang="zh-CN" altLang="en-US" sz="2000" b="1" dirty="0">
                <a:solidFill>
                  <a:srgbClr val="FF0000"/>
                </a:solidFill>
                <a:latin typeface="微软雅黑"/>
                <a:ea typeface="微软雅黑"/>
                <a:cs typeface="微软雅黑"/>
              </a:rPr>
              <a:t>集成在智能手机上的运动传感器捕捉用户的运动信息</a:t>
            </a:r>
            <a:r>
              <a:rPr lang="zh-CN" altLang="en-US" sz="2000" dirty="0">
                <a:latin typeface="微软雅黑"/>
                <a:ea typeface="微软雅黑"/>
                <a:cs typeface="微软雅黑"/>
              </a:rPr>
              <a:t>，将原本互相独立的</a:t>
            </a:r>
            <a:r>
              <a:rPr lang="en-US" altLang="zh-CN" sz="2000" dirty="0">
                <a:latin typeface="微软雅黑"/>
                <a:ea typeface="微软雅黑"/>
                <a:cs typeface="微软雅黑"/>
              </a:rPr>
              <a:t>RSS</a:t>
            </a:r>
            <a:r>
              <a:rPr lang="zh-CN" altLang="en-US" sz="2000" dirty="0">
                <a:latin typeface="微软雅黑"/>
                <a:ea typeface="微软雅黑"/>
                <a:cs typeface="微软雅黑"/>
              </a:rPr>
              <a:t>指纹关联到一起，进而形成高维的指纹空间</a:t>
            </a:r>
            <a:endParaRPr lang="en-US" altLang="zh-CN" sz="2000" dirty="0">
              <a:latin typeface="微软雅黑"/>
              <a:ea typeface="微软雅黑"/>
              <a:cs typeface="微软雅黑"/>
            </a:endParaRPr>
          </a:p>
          <a:p>
            <a:pPr lvl="1">
              <a:lnSpc>
                <a:spcPct val="130000"/>
              </a:lnSpc>
              <a:buFont typeface="Arial" charset="0"/>
              <a:buChar char="•"/>
            </a:pPr>
            <a:r>
              <a:rPr lang="zh-CN" altLang="en-US" sz="2000" dirty="0">
                <a:latin typeface="微软雅黑"/>
                <a:ea typeface="微软雅黑"/>
                <a:cs typeface="微软雅黑"/>
              </a:rPr>
              <a:t>将原始的楼层</a:t>
            </a:r>
            <a:r>
              <a:rPr lang="zh-CN" altLang="en-US" sz="2000" dirty="0" smtClean="0">
                <a:latin typeface="微软雅黑"/>
                <a:ea typeface="微软雅黑"/>
                <a:cs typeface="微软雅黑"/>
              </a:rPr>
              <a:t>平面</a:t>
            </a:r>
            <a:r>
              <a:rPr lang="zh-CN" altLang="en-US" sz="2000" dirty="0">
                <a:latin typeface="微软雅黑"/>
                <a:ea typeface="微软雅黑"/>
                <a:cs typeface="微软雅黑"/>
              </a:rPr>
              <a:t>图</a:t>
            </a:r>
            <a:r>
              <a:rPr lang="zh-CN" altLang="en-US" sz="2000" dirty="0" smtClean="0">
                <a:latin typeface="微软雅黑"/>
                <a:ea typeface="微软雅黑"/>
                <a:cs typeface="微软雅黑"/>
              </a:rPr>
              <a:t>变换</a:t>
            </a:r>
            <a:r>
              <a:rPr lang="zh-CN" altLang="en-US" sz="2000" dirty="0">
                <a:latin typeface="微软雅黑"/>
                <a:ea typeface="微软雅黑"/>
                <a:cs typeface="微软雅黑"/>
              </a:rPr>
              <a:t>为高维空间中的无应力平面图</a:t>
            </a:r>
            <a:endParaRPr lang="en-US" altLang="zh-CN" sz="2000" dirty="0">
              <a:latin typeface="微软雅黑"/>
              <a:ea typeface="微软雅黑"/>
              <a:cs typeface="微软雅黑"/>
            </a:endParaRPr>
          </a:p>
          <a:p>
            <a:pPr lvl="1">
              <a:lnSpc>
                <a:spcPct val="130000"/>
              </a:lnSpc>
              <a:buFont typeface="Arial" charset="0"/>
              <a:buChar char="•"/>
            </a:pPr>
            <a:r>
              <a:rPr lang="zh-CN" altLang="en-US" sz="2000" dirty="0">
                <a:latin typeface="微软雅黑"/>
                <a:ea typeface="微软雅黑"/>
                <a:cs typeface="微软雅黑"/>
              </a:rPr>
              <a:t>通过匹配指纹空间和无应力平面图，得到指纹的位置信息</a:t>
            </a:r>
            <a:endParaRPr lang="en-US" altLang="zh-CN" sz="2000" dirty="0">
              <a:latin typeface="微软雅黑"/>
              <a:ea typeface="微软雅黑"/>
              <a:cs typeface="微软雅黑"/>
            </a:endParaRPr>
          </a:p>
          <a:p>
            <a:pPr lvl="1">
              <a:lnSpc>
                <a:spcPct val="130000"/>
              </a:lnSpc>
              <a:buFont typeface="Arial" charset="0"/>
              <a:buChar char="•"/>
            </a:pPr>
            <a:r>
              <a:rPr lang="zh-CN" altLang="en-US" sz="2000" dirty="0">
                <a:latin typeface="微软雅黑"/>
                <a:ea typeface="微软雅黑"/>
                <a:cs typeface="微软雅黑"/>
              </a:rPr>
              <a:t>无需用户主动参与，成功取消人工勘测环节</a:t>
            </a:r>
          </a:p>
          <a:p>
            <a:pPr>
              <a:lnSpc>
                <a:spcPct val="130000"/>
              </a:lnSpc>
            </a:pPr>
            <a:endParaRPr kumimoji="1" lang="zh-CN" altLang="en-US" sz="24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47</a:t>
            </a:fld>
            <a:endParaRPr lang="zh-CN" altLang="en-US" dirty="0"/>
          </a:p>
        </p:txBody>
      </p:sp>
      <p:sp>
        <p:nvSpPr>
          <p:cNvPr id="4" name="标题 3"/>
          <p:cNvSpPr>
            <a:spLocks noGrp="1"/>
          </p:cNvSpPr>
          <p:nvPr>
            <p:ph type="title"/>
          </p:nvPr>
        </p:nvSpPr>
        <p:spPr/>
        <p:txBody>
          <a:bodyPr/>
          <a:lstStyle/>
          <a:p>
            <a:r>
              <a:rPr kumimoji="1" lang="en-US" altLang="zh-CN" dirty="0" smtClean="0"/>
              <a:t>3</a:t>
            </a:r>
            <a:r>
              <a:rPr kumimoji="1" lang="zh-CN" altLang="en-US" dirty="0" smtClean="0"/>
              <a:t>、基于信号特征的定位</a:t>
            </a:r>
            <a:endParaRPr kumimoji="1" lang="zh-CN" altLang="en-US" dirty="0"/>
          </a:p>
        </p:txBody>
      </p:sp>
    </p:spTree>
    <p:extLst>
      <p:ext uri="{BB962C8B-B14F-4D97-AF65-F5344CB8AC3E}">
        <p14:creationId xmlns:p14="http://schemas.microsoft.com/office/powerpoint/2010/main" val="12398808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dirty="0">
                <a:solidFill>
                  <a:srgbClr val="0D0D0D"/>
                </a:solidFill>
              </a:rPr>
              <a:t>4.1 </a:t>
            </a:r>
            <a:r>
              <a:rPr kumimoji="1" lang="zh-CN" altLang="en-US" dirty="0">
                <a:solidFill>
                  <a:srgbClr val="0D0D0D"/>
                </a:solidFill>
              </a:rPr>
              <a:t>基于位置的服务</a:t>
            </a:r>
            <a:endParaRPr kumimoji="1" lang="en-US" altLang="zh-CN" dirty="0">
              <a:solidFill>
                <a:srgbClr val="0D0D0D"/>
              </a:solidFill>
            </a:endParaRPr>
          </a:p>
          <a:p>
            <a:pPr lvl="1"/>
            <a:endParaRPr kumimoji="1" lang="en-US" altLang="zh-CN" dirty="0">
              <a:solidFill>
                <a:schemeClr val="tx1">
                  <a:lumMod val="95000"/>
                  <a:lumOff val="5000"/>
                </a:schemeClr>
              </a:solidFill>
            </a:endParaRPr>
          </a:p>
          <a:p>
            <a:r>
              <a:rPr kumimoji="1" lang="en-US" altLang="zh-CN" dirty="0">
                <a:solidFill>
                  <a:schemeClr val="tx1">
                    <a:lumMod val="95000"/>
                    <a:lumOff val="5000"/>
                  </a:schemeClr>
                </a:solidFill>
              </a:rPr>
              <a:t>4.2 </a:t>
            </a:r>
            <a:r>
              <a:rPr kumimoji="1" lang="zh-CN" altLang="en-US" dirty="0">
                <a:solidFill>
                  <a:schemeClr val="tx1">
                    <a:lumMod val="95000"/>
                    <a:lumOff val="5000"/>
                  </a:schemeClr>
                </a:solidFill>
              </a:rPr>
              <a:t>定位系统</a:t>
            </a:r>
            <a:endParaRPr kumimoji="1" lang="en-US" altLang="zh-CN" dirty="0">
              <a:solidFill>
                <a:schemeClr val="tx1">
                  <a:lumMod val="95000"/>
                  <a:lumOff val="5000"/>
                </a:schemeClr>
              </a:solidFill>
            </a:endParaRPr>
          </a:p>
          <a:p>
            <a:pPr lvl="1"/>
            <a:endParaRPr kumimoji="1" lang="en-US" altLang="zh-CN" dirty="0">
              <a:solidFill>
                <a:schemeClr val="tx1">
                  <a:lumMod val="95000"/>
                  <a:lumOff val="5000"/>
                </a:schemeClr>
              </a:solidFill>
            </a:endParaRPr>
          </a:p>
          <a:p>
            <a:r>
              <a:rPr kumimoji="1" lang="en-US" altLang="zh-CN" dirty="0">
                <a:solidFill>
                  <a:schemeClr val="tx1">
                    <a:lumMod val="95000"/>
                    <a:lumOff val="5000"/>
                  </a:schemeClr>
                </a:solidFill>
              </a:rPr>
              <a:t>4.3 </a:t>
            </a:r>
            <a:r>
              <a:rPr kumimoji="1" lang="zh-CN" altLang="en-US" dirty="0">
                <a:solidFill>
                  <a:schemeClr val="tx1">
                    <a:lumMod val="95000"/>
                    <a:lumOff val="5000"/>
                  </a:schemeClr>
                </a:solidFill>
              </a:rPr>
              <a:t>定位技术</a:t>
            </a:r>
            <a:endParaRPr kumimoji="1" lang="en-US" altLang="zh-CN" dirty="0">
              <a:solidFill>
                <a:schemeClr val="tx1">
                  <a:lumMod val="95000"/>
                  <a:lumOff val="5000"/>
                </a:schemeClr>
              </a:solidFill>
            </a:endParaRPr>
          </a:p>
          <a:p>
            <a:pPr lvl="1"/>
            <a:endParaRPr kumimoji="1" lang="en-US" altLang="zh-CN" dirty="0">
              <a:solidFill>
                <a:schemeClr val="tx1">
                  <a:lumMod val="95000"/>
                  <a:lumOff val="5000"/>
                </a:schemeClr>
              </a:solidFill>
            </a:endParaRPr>
          </a:p>
          <a:p>
            <a:r>
              <a:rPr kumimoji="1" lang="zh-CN" altLang="zh-CN" sz="2800" b="1" dirty="0">
                <a:solidFill>
                  <a:srgbClr val="FF0000"/>
                </a:solidFill>
              </a:rPr>
              <a:t>4</a:t>
            </a:r>
            <a:r>
              <a:rPr kumimoji="1" lang="en-US" altLang="zh-CN" sz="2800" b="1" dirty="0">
                <a:solidFill>
                  <a:srgbClr val="FF0000"/>
                </a:solidFill>
              </a:rPr>
              <a:t>.4 </a:t>
            </a:r>
            <a:r>
              <a:rPr kumimoji="1" lang="zh-CN" altLang="en-US" sz="2800" b="1" dirty="0">
                <a:solidFill>
                  <a:srgbClr val="FF0000"/>
                </a:solidFill>
              </a:rPr>
              <a:t>物联网对定位技术的新挑战</a:t>
            </a:r>
          </a:p>
          <a:p>
            <a:endParaRPr kumimoji="1" lang="zh-CN" altLang="en-US" dirty="0"/>
          </a:p>
          <a:p>
            <a:endParaRPr kumimoji="1" lang="zh-CN" altLang="en-US" dirty="0"/>
          </a:p>
          <a:p>
            <a:endParaRPr kumimoji="1" lang="zh-CN" altLang="en-US"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48</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477476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300" y="1558242"/>
            <a:ext cx="8229600" cy="4495800"/>
          </a:xfrm>
        </p:spPr>
        <p:txBody>
          <a:bodyPr>
            <a:noAutofit/>
          </a:bodyPr>
          <a:lstStyle/>
          <a:p>
            <a:pPr marL="228600" lvl="1">
              <a:lnSpc>
                <a:spcPct val="100000"/>
              </a:lnSpc>
              <a:spcBef>
                <a:spcPts val="1000"/>
              </a:spcBef>
            </a:pPr>
            <a:r>
              <a:rPr lang="zh-CN" altLang="en-US" sz="2800" b="1" dirty="0" smtClean="0">
                <a:solidFill>
                  <a:srgbClr val="FF0000"/>
                </a:solidFill>
                <a:latin typeface="微软雅黑"/>
                <a:ea typeface="微软雅黑"/>
                <a:cs typeface="微软雅黑"/>
              </a:rPr>
              <a:t>网络异构</a:t>
            </a:r>
            <a:endParaRPr lang="en-US" altLang="zh-CN" sz="2800" b="1" dirty="0" smtClean="0">
              <a:solidFill>
                <a:srgbClr val="FF0000"/>
              </a:solidFill>
              <a:latin typeface="微软雅黑"/>
              <a:ea typeface="微软雅黑"/>
              <a:cs typeface="微软雅黑"/>
            </a:endParaRPr>
          </a:p>
          <a:p>
            <a:pPr marL="800100" lvl="2" indent="-342900">
              <a:lnSpc>
                <a:spcPct val="100000"/>
              </a:lnSpc>
              <a:spcBef>
                <a:spcPts val="1000"/>
              </a:spcBef>
              <a:buFont typeface="Wingdings" panose="05000000000000000000" pitchFamily="2" charset="2"/>
              <a:buChar char="l"/>
            </a:pPr>
            <a:r>
              <a:rPr lang="zh-CN" altLang="en-US" dirty="0" smtClean="0">
                <a:latin typeface="微软雅黑"/>
                <a:ea typeface="微软雅黑"/>
                <a:cs typeface="微软雅黑"/>
              </a:rPr>
              <a:t>接入</a:t>
            </a:r>
            <a:r>
              <a:rPr lang="zh-CN" altLang="en-US" dirty="0">
                <a:latin typeface="微软雅黑"/>
                <a:ea typeface="微软雅黑"/>
                <a:cs typeface="微软雅黑"/>
              </a:rPr>
              <a:t>物联网的设备五花八门</a:t>
            </a:r>
            <a:endParaRPr lang="en-US" altLang="zh-CN" dirty="0">
              <a:latin typeface="微软雅黑"/>
              <a:ea typeface="微软雅黑"/>
              <a:cs typeface="微软雅黑"/>
            </a:endParaRPr>
          </a:p>
          <a:p>
            <a:pPr lvl="1">
              <a:lnSpc>
                <a:spcPct val="100000"/>
              </a:lnSpc>
              <a:buFont typeface="Wingdings" panose="05000000000000000000" pitchFamily="2" charset="2"/>
              <a:buChar char="l"/>
            </a:pPr>
            <a:r>
              <a:rPr lang="zh-CN" altLang="en-US" dirty="0">
                <a:latin typeface="微软雅黑"/>
                <a:ea typeface="微软雅黑"/>
                <a:cs typeface="微软雅黑"/>
              </a:rPr>
              <a:t>连接起来的网络各自</a:t>
            </a:r>
            <a:r>
              <a:rPr lang="zh-CN" altLang="en-US" dirty="0" smtClean="0">
                <a:latin typeface="微软雅黑"/>
                <a:ea typeface="微软雅黑"/>
                <a:cs typeface="微软雅黑"/>
              </a:rPr>
              <a:t>不同</a:t>
            </a:r>
            <a:endParaRPr lang="en-US" altLang="zh-CN" dirty="0" smtClean="0">
              <a:latin typeface="微软雅黑"/>
              <a:ea typeface="微软雅黑"/>
              <a:cs typeface="微软雅黑"/>
            </a:endParaRPr>
          </a:p>
          <a:p>
            <a:pPr marL="457200" lvl="1" indent="0">
              <a:lnSpc>
                <a:spcPct val="100000"/>
              </a:lnSpc>
              <a:buNone/>
            </a:pPr>
            <a:r>
              <a:rPr lang="zh-CN" altLang="en-US" dirty="0" smtClean="0">
                <a:latin typeface="微软雅黑"/>
                <a:ea typeface="微软雅黑"/>
                <a:cs typeface="微软雅黑"/>
              </a:rPr>
              <a:t>      →</a:t>
            </a:r>
            <a:r>
              <a:rPr lang="zh-CN" altLang="en-US" dirty="0">
                <a:latin typeface="微软雅黑"/>
                <a:ea typeface="微软雅黑"/>
                <a:cs typeface="微软雅黑"/>
              </a:rPr>
              <a:t>如何</a:t>
            </a:r>
            <a:r>
              <a:rPr lang="zh-CN" altLang="en-US" dirty="0" smtClean="0">
                <a:latin typeface="微软雅黑"/>
                <a:ea typeface="微软雅黑"/>
                <a:cs typeface="微软雅黑"/>
              </a:rPr>
              <a:t>让</a:t>
            </a:r>
            <a:r>
              <a:rPr lang="zh-CN" altLang="en-US" dirty="0">
                <a:latin typeface="微软雅黑"/>
                <a:ea typeface="微软雅黑"/>
                <a:cs typeface="微软雅黑"/>
              </a:rPr>
              <a:t>不同的设备在不同的网络下准确</a:t>
            </a:r>
            <a:r>
              <a:rPr lang="zh-CN" altLang="en-US" dirty="0" smtClean="0">
                <a:latin typeface="微软雅黑"/>
                <a:ea typeface="微软雅黑"/>
                <a:cs typeface="微软雅黑"/>
              </a:rPr>
              <a:t>定位</a:t>
            </a:r>
            <a:endParaRPr lang="en-US" altLang="zh-CN" dirty="0">
              <a:latin typeface="微软雅黑"/>
              <a:ea typeface="微软雅黑"/>
              <a:cs typeface="微软雅黑"/>
            </a:endParaRPr>
          </a:p>
          <a:p>
            <a:pPr lvl="1">
              <a:lnSpc>
                <a:spcPct val="100000"/>
              </a:lnSpc>
              <a:buFont typeface="Wingdings" panose="05000000000000000000" pitchFamily="2" charset="2"/>
              <a:buChar char="l"/>
            </a:pPr>
            <a:r>
              <a:rPr lang="zh-CN" altLang="en-US" dirty="0" smtClean="0">
                <a:latin typeface="微软雅黑"/>
                <a:ea typeface="微软雅黑"/>
                <a:cs typeface="微软雅黑"/>
              </a:rPr>
              <a:t>新型定位技术</a:t>
            </a:r>
            <a:r>
              <a:rPr lang="zh-CN" altLang="en-US" dirty="0">
                <a:latin typeface="微软雅黑"/>
                <a:ea typeface="微软雅黑"/>
                <a:cs typeface="微软雅黑"/>
              </a:rPr>
              <a:t>：</a:t>
            </a:r>
            <a:r>
              <a:rPr lang="zh-CN" altLang="en-US" dirty="0" smtClean="0">
                <a:latin typeface="微软雅黑"/>
                <a:ea typeface="微软雅黑"/>
                <a:cs typeface="微软雅黑"/>
              </a:rPr>
              <a:t>网络</a:t>
            </a:r>
            <a:r>
              <a:rPr lang="zh-CN" altLang="en-US" dirty="0">
                <a:latin typeface="微软雅黑"/>
                <a:ea typeface="微软雅黑"/>
                <a:cs typeface="微软雅黑"/>
              </a:rPr>
              <a:t>定位</a:t>
            </a:r>
          </a:p>
          <a:p>
            <a:pPr lvl="2">
              <a:lnSpc>
                <a:spcPct val="100000"/>
              </a:lnSpc>
              <a:buFont typeface="Arial" charset="0"/>
              <a:buChar char="•"/>
            </a:pPr>
            <a:r>
              <a:rPr lang="zh-CN" altLang="en-US" dirty="0" smtClean="0">
                <a:latin typeface="微软雅黑"/>
                <a:ea typeface="微软雅黑"/>
                <a:cs typeface="微软雅黑"/>
              </a:rPr>
              <a:t>适用于</a:t>
            </a:r>
            <a:r>
              <a:rPr lang="zh-CN" altLang="en-US" dirty="0">
                <a:latin typeface="微软雅黑"/>
                <a:ea typeface="微软雅黑"/>
                <a:cs typeface="微软雅黑"/>
              </a:rPr>
              <a:t>无线传感网、自组织网络</a:t>
            </a:r>
          </a:p>
          <a:p>
            <a:pPr lvl="2">
              <a:lnSpc>
                <a:spcPct val="100000"/>
              </a:lnSpc>
              <a:buFont typeface="Arial" charset="0"/>
              <a:buChar char="•"/>
            </a:pPr>
            <a:r>
              <a:rPr lang="zh-CN" altLang="en-US" dirty="0">
                <a:latin typeface="微软雅黑"/>
                <a:ea typeface="微软雅黑"/>
                <a:cs typeface="微软雅黑"/>
              </a:rPr>
              <a:t>通过少量位置已知节点，定位出全网络节点的位置</a:t>
            </a:r>
          </a:p>
          <a:p>
            <a:pPr marL="457200" lvl="1" indent="0">
              <a:lnSpc>
                <a:spcPct val="100000"/>
              </a:lnSpc>
              <a:buNone/>
            </a:pPr>
            <a:endParaRPr lang="en-US" altLang="zh-CN" dirty="0" smtClean="0">
              <a:latin typeface="微软雅黑"/>
              <a:ea typeface="微软雅黑"/>
              <a:cs typeface="微软雅黑"/>
            </a:endParaRPr>
          </a:p>
        </p:txBody>
      </p:sp>
      <p:sp>
        <p:nvSpPr>
          <p:cNvPr id="4" name="标题 3"/>
          <p:cNvSpPr>
            <a:spLocks noGrp="1"/>
          </p:cNvSpPr>
          <p:nvPr>
            <p:ph type="title"/>
          </p:nvPr>
        </p:nvSpPr>
        <p:spPr>
          <a:xfrm>
            <a:off x="914400" y="685800"/>
            <a:ext cx="7924800" cy="563563"/>
          </a:xfrm>
        </p:spPr>
        <p:txBody>
          <a:bodyPr/>
          <a:lstStyle/>
          <a:p>
            <a:r>
              <a:rPr kumimoji="1" lang="zh-CN" altLang="en-US" dirty="0" smtClean="0"/>
              <a:t>物联网下定位技术的新挑战</a:t>
            </a:r>
            <a:endParaRPr kumimoji="1" lang="zh-CN" altLang="en-US" dirty="0"/>
          </a:p>
        </p:txBody>
      </p:sp>
      <p:grpSp>
        <p:nvGrpSpPr>
          <p:cNvPr id="6" name="Group 13"/>
          <p:cNvGrpSpPr>
            <a:grpSpLocks/>
          </p:cNvGrpSpPr>
          <p:nvPr/>
        </p:nvGrpSpPr>
        <p:grpSpPr bwMode="auto">
          <a:xfrm>
            <a:off x="1295400" y="4963350"/>
            <a:ext cx="6865039" cy="1886432"/>
            <a:chOff x="431" y="2789"/>
            <a:chExt cx="5207" cy="1503"/>
          </a:xfrm>
        </p:grpSpPr>
        <p:sp>
          <p:nvSpPr>
            <p:cNvPr id="7" name="Oval 14"/>
            <p:cNvSpPr>
              <a:spLocks noChangeArrowheads="1"/>
            </p:cNvSpPr>
            <p:nvPr/>
          </p:nvSpPr>
          <p:spPr bwMode="auto">
            <a:xfrm>
              <a:off x="462" y="3302"/>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8" name="Oval 15"/>
            <p:cNvSpPr>
              <a:spLocks noChangeArrowheads="1"/>
            </p:cNvSpPr>
            <p:nvPr/>
          </p:nvSpPr>
          <p:spPr bwMode="auto">
            <a:xfrm>
              <a:off x="431" y="278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9" name="Oval 16"/>
            <p:cNvSpPr>
              <a:spLocks noChangeArrowheads="1"/>
            </p:cNvSpPr>
            <p:nvPr/>
          </p:nvSpPr>
          <p:spPr bwMode="auto">
            <a:xfrm>
              <a:off x="775" y="278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0" name="Oval 17"/>
            <p:cNvSpPr>
              <a:spLocks noChangeArrowheads="1"/>
            </p:cNvSpPr>
            <p:nvPr/>
          </p:nvSpPr>
          <p:spPr bwMode="auto">
            <a:xfrm>
              <a:off x="1150" y="3046"/>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1" name="Oval 18"/>
            <p:cNvSpPr>
              <a:spLocks noChangeArrowheads="1"/>
            </p:cNvSpPr>
            <p:nvPr/>
          </p:nvSpPr>
          <p:spPr bwMode="auto">
            <a:xfrm>
              <a:off x="525" y="355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2" name="Oval 19"/>
            <p:cNvSpPr>
              <a:spLocks noChangeArrowheads="1"/>
            </p:cNvSpPr>
            <p:nvPr/>
          </p:nvSpPr>
          <p:spPr bwMode="auto">
            <a:xfrm>
              <a:off x="806" y="3192"/>
              <a:ext cx="94" cy="11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3" name="Oval 20"/>
            <p:cNvSpPr>
              <a:spLocks noChangeArrowheads="1"/>
            </p:cNvSpPr>
            <p:nvPr/>
          </p:nvSpPr>
          <p:spPr bwMode="auto">
            <a:xfrm>
              <a:off x="1588" y="3486"/>
              <a:ext cx="94" cy="10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4" name="Oval 21"/>
            <p:cNvSpPr>
              <a:spLocks noChangeArrowheads="1"/>
            </p:cNvSpPr>
            <p:nvPr/>
          </p:nvSpPr>
          <p:spPr bwMode="auto">
            <a:xfrm>
              <a:off x="994" y="4182"/>
              <a:ext cx="94" cy="11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5" name="Oval 22"/>
            <p:cNvSpPr>
              <a:spLocks noChangeArrowheads="1"/>
            </p:cNvSpPr>
            <p:nvPr/>
          </p:nvSpPr>
          <p:spPr bwMode="auto">
            <a:xfrm>
              <a:off x="1369" y="2936"/>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6" name="Oval 23"/>
            <p:cNvSpPr>
              <a:spLocks noChangeArrowheads="1"/>
            </p:cNvSpPr>
            <p:nvPr/>
          </p:nvSpPr>
          <p:spPr bwMode="auto">
            <a:xfrm>
              <a:off x="775" y="377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7" name="Oval 24"/>
            <p:cNvSpPr>
              <a:spLocks noChangeArrowheads="1"/>
            </p:cNvSpPr>
            <p:nvPr/>
          </p:nvSpPr>
          <p:spPr bwMode="auto">
            <a:xfrm>
              <a:off x="1213" y="399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8" name="Oval 25"/>
            <p:cNvSpPr>
              <a:spLocks noChangeArrowheads="1"/>
            </p:cNvSpPr>
            <p:nvPr/>
          </p:nvSpPr>
          <p:spPr bwMode="auto">
            <a:xfrm>
              <a:off x="1901" y="3486"/>
              <a:ext cx="94" cy="1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19" name="Oval 26"/>
            <p:cNvSpPr>
              <a:spLocks noChangeArrowheads="1"/>
            </p:cNvSpPr>
            <p:nvPr/>
          </p:nvSpPr>
          <p:spPr bwMode="auto">
            <a:xfrm>
              <a:off x="1182" y="322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0" name="Oval 27"/>
            <p:cNvSpPr>
              <a:spLocks noChangeArrowheads="1"/>
            </p:cNvSpPr>
            <p:nvPr/>
          </p:nvSpPr>
          <p:spPr bwMode="auto">
            <a:xfrm>
              <a:off x="1776" y="2936"/>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1" name="Oval 28"/>
            <p:cNvSpPr>
              <a:spLocks noChangeArrowheads="1"/>
            </p:cNvSpPr>
            <p:nvPr/>
          </p:nvSpPr>
          <p:spPr bwMode="auto">
            <a:xfrm>
              <a:off x="1495" y="3999"/>
              <a:ext cx="93"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2" name="Oval 29"/>
            <p:cNvSpPr>
              <a:spLocks noChangeArrowheads="1"/>
            </p:cNvSpPr>
            <p:nvPr/>
          </p:nvSpPr>
          <p:spPr bwMode="auto">
            <a:xfrm>
              <a:off x="1025" y="3486"/>
              <a:ext cx="94" cy="10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3" name="Oval 30"/>
            <p:cNvSpPr>
              <a:spLocks noChangeArrowheads="1"/>
            </p:cNvSpPr>
            <p:nvPr/>
          </p:nvSpPr>
          <p:spPr bwMode="auto">
            <a:xfrm>
              <a:off x="1870" y="3266"/>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4" name="Oval 31"/>
            <p:cNvSpPr>
              <a:spLocks noChangeArrowheads="1"/>
            </p:cNvSpPr>
            <p:nvPr/>
          </p:nvSpPr>
          <p:spPr bwMode="auto">
            <a:xfrm>
              <a:off x="1714" y="3815"/>
              <a:ext cx="93"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5" name="Oval 32"/>
            <p:cNvSpPr>
              <a:spLocks noChangeArrowheads="1"/>
            </p:cNvSpPr>
            <p:nvPr/>
          </p:nvSpPr>
          <p:spPr bwMode="auto">
            <a:xfrm>
              <a:off x="1995" y="3925"/>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6" name="Oval 33"/>
            <p:cNvSpPr>
              <a:spLocks noChangeArrowheads="1"/>
            </p:cNvSpPr>
            <p:nvPr/>
          </p:nvSpPr>
          <p:spPr bwMode="auto">
            <a:xfrm>
              <a:off x="2245" y="344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7" name="Oval 34"/>
            <p:cNvSpPr>
              <a:spLocks noChangeArrowheads="1"/>
            </p:cNvSpPr>
            <p:nvPr/>
          </p:nvSpPr>
          <p:spPr bwMode="auto">
            <a:xfrm>
              <a:off x="2120" y="3595"/>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8" name="Oval 35"/>
            <p:cNvSpPr>
              <a:spLocks noChangeArrowheads="1"/>
            </p:cNvSpPr>
            <p:nvPr/>
          </p:nvSpPr>
          <p:spPr bwMode="auto">
            <a:xfrm>
              <a:off x="2527" y="2936"/>
              <a:ext cx="94" cy="11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29" name="Oval 36"/>
            <p:cNvSpPr>
              <a:spLocks noChangeArrowheads="1"/>
            </p:cNvSpPr>
            <p:nvPr/>
          </p:nvSpPr>
          <p:spPr bwMode="auto">
            <a:xfrm>
              <a:off x="2277" y="3119"/>
              <a:ext cx="93"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30" name="Oval 37"/>
            <p:cNvSpPr>
              <a:spLocks noChangeArrowheads="1"/>
            </p:cNvSpPr>
            <p:nvPr/>
          </p:nvSpPr>
          <p:spPr bwMode="auto">
            <a:xfrm>
              <a:off x="2840" y="2826"/>
              <a:ext cx="93"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31" name="Oval 38"/>
            <p:cNvSpPr>
              <a:spLocks noChangeArrowheads="1"/>
            </p:cNvSpPr>
            <p:nvPr/>
          </p:nvSpPr>
          <p:spPr bwMode="auto">
            <a:xfrm>
              <a:off x="2026" y="3009"/>
              <a:ext cx="94" cy="11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32" name="Oval 39"/>
            <p:cNvSpPr>
              <a:spLocks noChangeArrowheads="1"/>
            </p:cNvSpPr>
            <p:nvPr/>
          </p:nvSpPr>
          <p:spPr bwMode="auto">
            <a:xfrm>
              <a:off x="2683" y="3962"/>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33" name="Oval 40"/>
            <p:cNvSpPr>
              <a:spLocks noChangeArrowheads="1"/>
            </p:cNvSpPr>
            <p:nvPr/>
          </p:nvSpPr>
          <p:spPr bwMode="auto">
            <a:xfrm>
              <a:off x="2808" y="344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sp>
          <p:nvSpPr>
            <p:cNvPr id="34" name="Oval 41"/>
            <p:cNvSpPr>
              <a:spLocks noChangeArrowheads="1"/>
            </p:cNvSpPr>
            <p:nvPr/>
          </p:nvSpPr>
          <p:spPr bwMode="auto">
            <a:xfrm>
              <a:off x="3121" y="3669"/>
              <a:ext cx="94" cy="11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endParaRPr lang="zh-CN" altLang="en-US" sz="2800">
                <a:latin typeface="Verdana" panose="020B0604030504040204" pitchFamily="34" charset="0"/>
              </a:endParaRPr>
            </a:p>
          </p:txBody>
        </p:sp>
        <p:cxnSp>
          <p:nvCxnSpPr>
            <p:cNvPr id="35" name="AutoShape 42"/>
            <p:cNvCxnSpPr>
              <a:cxnSpLocks noChangeShapeType="1"/>
              <a:stCxn id="8" idx="6"/>
              <a:endCxn id="9" idx="2"/>
            </p:cNvCxnSpPr>
            <p:nvPr/>
          </p:nvCxnSpPr>
          <p:spPr bwMode="auto">
            <a:xfrm>
              <a:off x="525" y="2844"/>
              <a:ext cx="250"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3"/>
            <p:cNvCxnSpPr>
              <a:cxnSpLocks noChangeShapeType="1"/>
              <a:stCxn id="8" idx="4"/>
              <a:endCxn id="7" idx="0"/>
            </p:cNvCxnSpPr>
            <p:nvPr/>
          </p:nvCxnSpPr>
          <p:spPr bwMode="auto">
            <a:xfrm>
              <a:off x="478" y="2899"/>
              <a:ext cx="31" cy="40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4"/>
            <p:cNvCxnSpPr>
              <a:cxnSpLocks noChangeShapeType="1"/>
              <a:stCxn id="8" idx="5"/>
              <a:endCxn id="12" idx="1"/>
            </p:cNvCxnSpPr>
            <p:nvPr/>
          </p:nvCxnSpPr>
          <p:spPr bwMode="auto">
            <a:xfrm>
              <a:off x="511" y="2883"/>
              <a:ext cx="309" cy="325"/>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5"/>
            <p:cNvCxnSpPr>
              <a:cxnSpLocks noChangeShapeType="1"/>
              <a:stCxn id="7" idx="4"/>
              <a:endCxn id="11" idx="1"/>
            </p:cNvCxnSpPr>
            <p:nvPr/>
          </p:nvCxnSpPr>
          <p:spPr bwMode="auto">
            <a:xfrm>
              <a:off x="509" y="3412"/>
              <a:ext cx="30" cy="16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6"/>
            <p:cNvCxnSpPr>
              <a:cxnSpLocks noChangeShapeType="1"/>
              <a:stCxn id="7" idx="6"/>
              <a:endCxn id="12" idx="3"/>
            </p:cNvCxnSpPr>
            <p:nvPr/>
          </p:nvCxnSpPr>
          <p:spPr bwMode="auto">
            <a:xfrm flipV="1">
              <a:off x="556" y="3286"/>
              <a:ext cx="264" cy="7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7"/>
            <p:cNvCxnSpPr>
              <a:cxnSpLocks noChangeShapeType="1"/>
              <a:stCxn id="12" idx="5"/>
              <a:endCxn id="22" idx="1"/>
            </p:cNvCxnSpPr>
            <p:nvPr/>
          </p:nvCxnSpPr>
          <p:spPr bwMode="auto">
            <a:xfrm>
              <a:off x="887" y="3286"/>
              <a:ext cx="152" cy="21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48"/>
            <p:cNvCxnSpPr>
              <a:cxnSpLocks noChangeShapeType="1"/>
              <a:stCxn id="22" idx="3"/>
              <a:endCxn id="16" idx="7"/>
            </p:cNvCxnSpPr>
            <p:nvPr/>
          </p:nvCxnSpPr>
          <p:spPr bwMode="auto">
            <a:xfrm flipH="1">
              <a:off x="855" y="3579"/>
              <a:ext cx="184" cy="21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9"/>
            <p:cNvCxnSpPr>
              <a:cxnSpLocks noChangeShapeType="1"/>
              <a:stCxn id="11" idx="5"/>
              <a:endCxn id="16" idx="1"/>
            </p:cNvCxnSpPr>
            <p:nvPr/>
          </p:nvCxnSpPr>
          <p:spPr bwMode="auto">
            <a:xfrm>
              <a:off x="605" y="3653"/>
              <a:ext cx="184" cy="14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50"/>
            <p:cNvCxnSpPr>
              <a:cxnSpLocks noChangeShapeType="1"/>
              <a:stCxn id="22" idx="7"/>
              <a:endCxn id="19" idx="4"/>
            </p:cNvCxnSpPr>
            <p:nvPr/>
          </p:nvCxnSpPr>
          <p:spPr bwMode="auto">
            <a:xfrm flipV="1">
              <a:off x="1105" y="3339"/>
              <a:ext cx="124" cy="16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51"/>
            <p:cNvCxnSpPr>
              <a:cxnSpLocks noChangeShapeType="1"/>
              <a:stCxn id="12" idx="6"/>
              <a:endCxn id="19" idx="2"/>
            </p:cNvCxnSpPr>
            <p:nvPr/>
          </p:nvCxnSpPr>
          <p:spPr bwMode="auto">
            <a:xfrm>
              <a:off x="900" y="3247"/>
              <a:ext cx="282" cy="37"/>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52"/>
            <p:cNvCxnSpPr>
              <a:cxnSpLocks noChangeShapeType="1"/>
              <a:stCxn id="10" idx="4"/>
              <a:endCxn id="19" idx="0"/>
            </p:cNvCxnSpPr>
            <p:nvPr/>
          </p:nvCxnSpPr>
          <p:spPr bwMode="auto">
            <a:xfrm>
              <a:off x="1197" y="3156"/>
              <a:ext cx="32" cy="7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53"/>
            <p:cNvCxnSpPr>
              <a:cxnSpLocks noChangeShapeType="1"/>
              <a:stCxn id="12" idx="7"/>
              <a:endCxn id="10" idx="3"/>
            </p:cNvCxnSpPr>
            <p:nvPr/>
          </p:nvCxnSpPr>
          <p:spPr bwMode="auto">
            <a:xfrm flipV="1">
              <a:off x="887" y="3140"/>
              <a:ext cx="277" cy="68"/>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54"/>
            <p:cNvCxnSpPr>
              <a:cxnSpLocks noChangeShapeType="1"/>
              <a:stCxn id="10" idx="6"/>
              <a:endCxn id="15" idx="3"/>
            </p:cNvCxnSpPr>
            <p:nvPr/>
          </p:nvCxnSpPr>
          <p:spPr bwMode="auto">
            <a:xfrm flipV="1">
              <a:off x="1244" y="3030"/>
              <a:ext cx="139" cy="7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55"/>
            <p:cNvCxnSpPr>
              <a:cxnSpLocks noChangeShapeType="1"/>
              <a:stCxn id="15" idx="6"/>
              <a:endCxn id="20" idx="2"/>
            </p:cNvCxnSpPr>
            <p:nvPr/>
          </p:nvCxnSpPr>
          <p:spPr bwMode="auto">
            <a:xfrm>
              <a:off x="1463" y="2991"/>
              <a:ext cx="313"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56"/>
            <p:cNvCxnSpPr>
              <a:cxnSpLocks noChangeShapeType="1"/>
              <a:stCxn id="19" idx="7"/>
              <a:endCxn id="15" idx="3"/>
            </p:cNvCxnSpPr>
            <p:nvPr/>
          </p:nvCxnSpPr>
          <p:spPr bwMode="auto">
            <a:xfrm flipV="1">
              <a:off x="1262" y="3030"/>
              <a:ext cx="121" cy="215"/>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57"/>
            <p:cNvCxnSpPr>
              <a:cxnSpLocks noChangeShapeType="1"/>
              <a:stCxn id="20" idx="6"/>
              <a:endCxn id="31" idx="2"/>
            </p:cNvCxnSpPr>
            <p:nvPr/>
          </p:nvCxnSpPr>
          <p:spPr bwMode="auto">
            <a:xfrm>
              <a:off x="1870" y="2991"/>
              <a:ext cx="156" cy="7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8"/>
            <p:cNvCxnSpPr>
              <a:cxnSpLocks noChangeShapeType="1"/>
              <a:stCxn id="31" idx="3"/>
              <a:endCxn id="23" idx="0"/>
            </p:cNvCxnSpPr>
            <p:nvPr/>
          </p:nvCxnSpPr>
          <p:spPr bwMode="auto">
            <a:xfrm flipH="1">
              <a:off x="1917" y="3103"/>
              <a:ext cx="123" cy="16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9"/>
            <p:cNvCxnSpPr>
              <a:cxnSpLocks noChangeShapeType="1"/>
              <a:stCxn id="20" idx="4"/>
              <a:endCxn id="23" idx="0"/>
            </p:cNvCxnSpPr>
            <p:nvPr/>
          </p:nvCxnSpPr>
          <p:spPr bwMode="auto">
            <a:xfrm>
              <a:off x="1823" y="3046"/>
              <a:ext cx="94" cy="22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60"/>
            <p:cNvCxnSpPr>
              <a:cxnSpLocks noChangeShapeType="1"/>
              <a:stCxn id="31" idx="6"/>
              <a:endCxn id="29" idx="1"/>
            </p:cNvCxnSpPr>
            <p:nvPr/>
          </p:nvCxnSpPr>
          <p:spPr bwMode="auto">
            <a:xfrm>
              <a:off x="2120" y="3064"/>
              <a:ext cx="170" cy="7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61"/>
            <p:cNvCxnSpPr>
              <a:cxnSpLocks noChangeShapeType="1"/>
              <a:stCxn id="23" idx="6"/>
              <a:endCxn id="29" idx="3"/>
            </p:cNvCxnSpPr>
            <p:nvPr/>
          </p:nvCxnSpPr>
          <p:spPr bwMode="auto">
            <a:xfrm flipV="1">
              <a:off x="1964" y="3213"/>
              <a:ext cx="326" cy="108"/>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62"/>
            <p:cNvCxnSpPr>
              <a:cxnSpLocks noChangeShapeType="1"/>
              <a:stCxn id="23" idx="4"/>
              <a:endCxn id="18" idx="0"/>
            </p:cNvCxnSpPr>
            <p:nvPr/>
          </p:nvCxnSpPr>
          <p:spPr bwMode="auto">
            <a:xfrm>
              <a:off x="1917" y="3376"/>
              <a:ext cx="31" cy="11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63"/>
            <p:cNvCxnSpPr>
              <a:cxnSpLocks noChangeShapeType="1"/>
              <a:stCxn id="23" idx="3"/>
              <a:endCxn id="13" idx="7"/>
            </p:cNvCxnSpPr>
            <p:nvPr/>
          </p:nvCxnSpPr>
          <p:spPr bwMode="auto">
            <a:xfrm flipH="1">
              <a:off x="1669" y="3359"/>
              <a:ext cx="215" cy="143"/>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64"/>
            <p:cNvCxnSpPr>
              <a:cxnSpLocks noChangeShapeType="1"/>
              <a:stCxn id="18" idx="4"/>
              <a:endCxn id="24" idx="7"/>
            </p:cNvCxnSpPr>
            <p:nvPr/>
          </p:nvCxnSpPr>
          <p:spPr bwMode="auto">
            <a:xfrm flipH="1">
              <a:off x="1794" y="3595"/>
              <a:ext cx="154" cy="23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65"/>
            <p:cNvCxnSpPr>
              <a:cxnSpLocks noChangeShapeType="1"/>
              <a:stCxn id="13" idx="5"/>
              <a:endCxn id="24" idx="0"/>
            </p:cNvCxnSpPr>
            <p:nvPr/>
          </p:nvCxnSpPr>
          <p:spPr bwMode="auto">
            <a:xfrm>
              <a:off x="1669" y="3579"/>
              <a:ext cx="91" cy="23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66"/>
            <p:cNvCxnSpPr>
              <a:cxnSpLocks noChangeShapeType="1"/>
              <a:stCxn id="13" idx="6"/>
              <a:endCxn id="18" idx="2"/>
            </p:cNvCxnSpPr>
            <p:nvPr/>
          </p:nvCxnSpPr>
          <p:spPr bwMode="auto">
            <a:xfrm>
              <a:off x="1682" y="3540"/>
              <a:ext cx="219"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67"/>
            <p:cNvCxnSpPr>
              <a:cxnSpLocks noChangeShapeType="1"/>
              <a:stCxn id="24" idx="3"/>
              <a:endCxn id="21" idx="7"/>
            </p:cNvCxnSpPr>
            <p:nvPr/>
          </p:nvCxnSpPr>
          <p:spPr bwMode="auto">
            <a:xfrm flipH="1">
              <a:off x="1575" y="3909"/>
              <a:ext cx="152" cy="10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68"/>
            <p:cNvCxnSpPr>
              <a:cxnSpLocks noChangeShapeType="1"/>
              <a:stCxn id="17" idx="6"/>
              <a:endCxn id="21" idx="2"/>
            </p:cNvCxnSpPr>
            <p:nvPr/>
          </p:nvCxnSpPr>
          <p:spPr bwMode="auto">
            <a:xfrm>
              <a:off x="1307" y="4054"/>
              <a:ext cx="188"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69"/>
            <p:cNvCxnSpPr>
              <a:cxnSpLocks noChangeShapeType="1"/>
              <a:stCxn id="14" idx="7"/>
              <a:endCxn id="17" idx="2"/>
            </p:cNvCxnSpPr>
            <p:nvPr/>
          </p:nvCxnSpPr>
          <p:spPr bwMode="auto">
            <a:xfrm flipV="1">
              <a:off x="1074" y="4054"/>
              <a:ext cx="139" cy="144"/>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70"/>
            <p:cNvCxnSpPr>
              <a:cxnSpLocks noChangeShapeType="1"/>
              <a:stCxn id="16" idx="4"/>
              <a:endCxn id="14" idx="1"/>
            </p:cNvCxnSpPr>
            <p:nvPr/>
          </p:nvCxnSpPr>
          <p:spPr bwMode="auto">
            <a:xfrm>
              <a:off x="822" y="3889"/>
              <a:ext cx="186" cy="309"/>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71"/>
            <p:cNvCxnSpPr>
              <a:cxnSpLocks noChangeShapeType="1"/>
              <a:stCxn id="18" idx="6"/>
              <a:endCxn id="27" idx="1"/>
            </p:cNvCxnSpPr>
            <p:nvPr/>
          </p:nvCxnSpPr>
          <p:spPr bwMode="auto">
            <a:xfrm>
              <a:off x="1995" y="3540"/>
              <a:ext cx="139" cy="7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72"/>
            <p:cNvCxnSpPr>
              <a:cxnSpLocks noChangeShapeType="1"/>
              <a:stCxn id="24" idx="5"/>
              <a:endCxn id="25" idx="2"/>
            </p:cNvCxnSpPr>
            <p:nvPr/>
          </p:nvCxnSpPr>
          <p:spPr bwMode="auto">
            <a:xfrm>
              <a:off x="1794" y="3909"/>
              <a:ext cx="201" cy="7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73"/>
            <p:cNvCxnSpPr>
              <a:cxnSpLocks noChangeShapeType="1"/>
              <a:stCxn id="18" idx="5"/>
              <a:endCxn id="25" idx="0"/>
            </p:cNvCxnSpPr>
            <p:nvPr/>
          </p:nvCxnSpPr>
          <p:spPr bwMode="auto">
            <a:xfrm>
              <a:off x="1981" y="3579"/>
              <a:ext cx="61" cy="34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74"/>
            <p:cNvCxnSpPr>
              <a:cxnSpLocks noChangeShapeType="1"/>
              <a:stCxn id="24" idx="6"/>
              <a:endCxn id="27" idx="3"/>
            </p:cNvCxnSpPr>
            <p:nvPr/>
          </p:nvCxnSpPr>
          <p:spPr bwMode="auto">
            <a:xfrm flipV="1">
              <a:off x="1807" y="3689"/>
              <a:ext cx="327" cy="18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75"/>
            <p:cNvCxnSpPr>
              <a:cxnSpLocks noChangeShapeType="1"/>
              <a:stCxn id="27" idx="3"/>
              <a:endCxn id="25" idx="7"/>
            </p:cNvCxnSpPr>
            <p:nvPr/>
          </p:nvCxnSpPr>
          <p:spPr bwMode="auto">
            <a:xfrm flipH="1">
              <a:off x="2075" y="3689"/>
              <a:ext cx="59" cy="25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76"/>
            <p:cNvCxnSpPr>
              <a:cxnSpLocks noChangeShapeType="1"/>
              <a:stCxn id="18" idx="7"/>
              <a:endCxn id="26" idx="2"/>
            </p:cNvCxnSpPr>
            <p:nvPr/>
          </p:nvCxnSpPr>
          <p:spPr bwMode="auto">
            <a:xfrm>
              <a:off x="1981" y="3502"/>
              <a:ext cx="264" cy="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77"/>
            <p:cNvCxnSpPr>
              <a:cxnSpLocks noChangeShapeType="1"/>
              <a:stCxn id="23" idx="5"/>
              <a:endCxn id="26" idx="1"/>
            </p:cNvCxnSpPr>
            <p:nvPr/>
          </p:nvCxnSpPr>
          <p:spPr bwMode="auto">
            <a:xfrm>
              <a:off x="1950" y="3359"/>
              <a:ext cx="309" cy="106"/>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78"/>
            <p:cNvCxnSpPr>
              <a:cxnSpLocks noChangeShapeType="1"/>
              <a:stCxn id="29" idx="4"/>
              <a:endCxn id="26" idx="0"/>
            </p:cNvCxnSpPr>
            <p:nvPr/>
          </p:nvCxnSpPr>
          <p:spPr bwMode="auto">
            <a:xfrm flipH="1">
              <a:off x="2292" y="3229"/>
              <a:ext cx="31" cy="22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79"/>
            <p:cNvCxnSpPr>
              <a:cxnSpLocks noChangeShapeType="1"/>
              <a:stCxn id="27" idx="7"/>
              <a:endCxn id="26" idx="3"/>
            </p:cNvCxnSpPr>
            <p:nvPr/>
          </p:nvCxnSpPr>
          <p:spPr bwMode="auto">
            <a:xfrm flipV="1">
              <a:off x="2200" y="3543"/>
              <a:ext cx="59" cy="69"/>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80"/>
            <p:cNvCxnSpPr>
              <a:cxnSpLocks noChangeShapeType="1"/>
              <a:stCxn id="29" idx="6"/>
              <a:endCxn id="28" idx="3"/>
            </p:cNvCxnSpPr>
            <p:nvPr/>
          </p:nvCxnSpPr>
          <p:spPr bwMode="auto">
            <a:xfrm flipV="1">
              <a:off x="2370" y="3030"/>
              <a:ext cx="171" cy="144"/>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81"/>
            <p:cNvCxnSpPr>
              <a:cxnSpLocks noChangeShapeType="1"/>
              <a:stCxn id="28" idx="6"/>
              <a:endCxn id="30" idx="3"/>
            </p:cNvCxnSpPr>
            <p:nvPr/>
          </p:nvCxnSpPr>
          <p:spPr bwMode="auto">
            <a:xfrm flipV="1">
              <a:off x="2621" y="2920"/>
              <a:ext cx="232" cy="71"/>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82"/>
            <p:cNvCxnSpPr>
              <a:cxnSpLocks noChangeShapeType="1"/>
              <a:stCxn id="33" idx="5"/>
              <a:endCxn id="34" idx="1"/>
            </p:cNvCxnSpPr>
            <p:nvPr/>
          </p:nvCxnSpPr>
          <p:spPr bwMode="auto">
            <a:xfrm>
              <a:off x="2889" y="3543"/>
              <a:ext cx="246" cy="14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83"/>
            <p:cNvCxnSpPr>
              <a:cxnSpLocks noChangeShapeType="1"/>
              <a:stCxn id="32" idx="7"/>
              <a:endCxn id="34" idx="3"/>
            </p:cNvCxnSpPr>
            <p:nvPr/>
          </p:nvCxnSpPr>
          <p:spPr bwMode="auto">
            <a:xfrm flipV="1">
              <a:off x="2763" y="3763"/>
              <a:ext cx="372" cy="215"/>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84"/>
            <p:cNvCxnSpPr>
              <a:cxnSpLocks noChangeShapeType="1"/>
              <a:stCxn id="14" idx="6"/>
              <a:endCxn id="21" idx="3"/>
            </p:cNvCxnSpPr>
            <p:nvPr/>
          </p:nvCxnSpPr>
          <p:spPr bwMode="auto">
            <a:xfrm flipV="1">
              <a:off x="1088" y="4093"/>
              <a:ext cx="420" cy="144"/>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85"/>
            <p:cNvCxnSpPr>
              <a:cxnSpLocks noChangeShapeType="1"/>
              <a:stCxn id="13" idx="4"/>
              <a:endCxn id="21" idx="7"/>
            </p:cNvCxnSpPr>
            <p:nvPr/>
          </p:nvCxnSpPr>
          <p:spPr bwMode="auto">
            <a:xfrm flipH="1">
              <a:off x="1575" y="3595"/>
              <a:ext cx="60" cy="42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AutoShape 86"/>
            <p:cNvCxnSpPr>
              <a:cxnSpLocks noChangeShapeType="1"/>
              <a:stCxn id="31" idx="5"/>
              <a:endCxn id="26" idx="1"/>
            </p:cNvCxnSpPr>
            <p:nvPr/>
          </p:nvCxnSpPr>
          <p:spPr bwMode="auto">
            <a:xfrm>
              <a:off x="2106" y="3103"/>
              <a:ext cx="153" cy="362"/>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0" name="Group 87"/>
            <p:cNvGrpSpPr>
              <a:grpSpLocks/>
            </p:cNvGrpSpPr>
            <p:nvPr/>
          </p:nvGrpSpPr>
          <p:grpSpPr bwMode="auto">
            <a:xfrm>
              <a:off x="3334" y="2815"/>
              <a:ext cx="2304" cy="730"/>
              <a:chOff x="240" y="3552"/>
              <a:chExt cx="2304" cy="730"/>
            </a:xfrm>
          </p:grpSpPr>
          <p:sp>
            <p:nvSpPr>
              <p:cNvPr id="81" name="Oval 88"/>
              <p:cNvSpPr>
                <a:spLocks noChangeArrowheads="1"/>
              </p:cNvSpPr>
              <p:nvPr/>
            </p:nvSpPr>
            <p:spPr bwMode="auto">
              <a:xfrm>
                <a:off x="384" y="3600"/>
                <a:ext cx="144" cy="144"/>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2" name="Oval 89"/>
              <p:cNvSpPr>
                <a:spLocks noChangeArrowheads="1"/>
              </p:cNvSpPr>
              <p:nvPr/>
            </p:nvSpPr>
            <p:spPr bwMode="auto">
              <a:xfrm>
                <a:off x="384" y="384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3" name="Line 90"/>
              <p:cNvSpPr>
                <a:spLocks noChangeShapeType="1"/>
              </p:cNvSpPr>
              <p:nvPr/>
            </p:nvSpPr>
            <p:spPr bwMode="auto">
              <a:xfrm>
                <a:off x="288" y="4128"/>
                <a:ext cx="28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4" name="Text Box 91"/>
              <p:cNvSpPr txBox="1">
                <a:spLocks noChangeArrowheads="1"/>
              </p:cNvSpPr>
              <p:nvPr/>
            </p:nvSpPr>
            <p:spPr bwMode="auto">
              <a:xfrm>
                <a:off x="624" y="3552"/>
                <a:ext cx="1074"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600" dirty="0" smtClean="0">
                    <a:latin typeface="Times New Roman" panose="02020603050405020304" pitchFamily="18" charset="0"/>
                  </a:rPr>
                  <a:t>位置已知节点</a:t>
                </a:r>
                <a:endParaRPr lang="en-US" altLang="zh-CN" sz="1600" dirty="0">
                  <a:latin typeface="Times New Roman" panose="02020603050405020304" pitchFamily="18" charset="0"/>
                </a:endParaRPr>
              </a:p>
            </p:txBody>
          </p:sp>
          <p:sp>
            <p:nvSpPr>
              <p:cNvPr id="85" name="Text Box 92"/>
              <p:cNvSpPr txBox="1">
                <a:spLocks noChangeArrowheads="1"/>
              </p:cNvSpPr>
              <p:nvPr/>
            </p:nvSpPr>
            <p:spPr bwMode="auto">
              <a:xfrm>
                <a:off x="614" y="3783"/>
                <a:ext cx="1074"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600" dirty="0" smtClean="0">
                    <a:latin typeface="Times New Roman" panose="02020603050405020304" pitchFamily="18" charset="0"/>
                  </a:rPr>
                  <a:t>位置未知节点</a:t>
                </a:r>
                <a:endParaRPr lang="en-US" altLang="zh-CN" sz="1600" dirty="0">
                  <a:latin typeface="Times New Roman" panose="02020603050405020304" pitchFamily="18" charset="0"/>
                </a:endParaRPr>
              </a:p>
            </p:txBody>
          </p:sp>
          <p:sp>
            <p:nvSpPr>
              <p:cNvPr id="86" name="Text Box 93"/>
              <p:cNvSpPr txBox="1">
                <a:spLocks noChangeArrowheads="1"/>
              </p:cNvSpPr>
              <p:nvPr/>
            </p:nvSpPr>
            <p:spPr bwMode="auto">
              <a:xfrm>
                <a:off x="624" y="4012"/>
                <a:ext cx="45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1600" dirty="0" smtClean="0">
                    <a:latin typeface="Times New Roman" panose="02020603050405020304" pitchFamily="18" charset="0"/>
                  </a:rPr>
                  <a:t>距离</a:t>
                </a:r>
                <a:endParaRPr lang="en-US" altLang="zh-CN" sz="1600" dirty="0">
                  <a:latin typeface="Times New Roman" panose="02020603050405020304" pitchFamily="18" charset="0"/>
                </a:endParaRPr>
              </a:p>
            </p:txBody>
          </p:sp>
          <p:sp>
            <p:nvSpPr>
              <p:cNvPr id="87" name="Rectangle 94"/>
              <p:cNvSpPr>
                <a:spLocks noChangeArrowheads="1"/>
              </p:cNvSpPr>
              <p:nvPr/>
            </p:nvSpPr>
            <p:spPr bwMode="auto">
              <a:xfrm>
                <a:off x="240" y="3552"/>
                <a:ext cx="2304" cy="6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spTree>
    <p:extLst>
      <p:ext uri="{BB962C8B-B14F-4D97-AF65-F5344CB8AC3E}">
        <p14:creationId xmlns:p14="http://schemas.microsoft.com/office/powerpoint/2010/main" val="11124433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kumimoji="1" lang="en-US" altLang="zh-CN" sz="2800" dirty="0">
                <a:solidFill>
                  <a:srgbClr val="0D0D0D"/>
                </a:solidFill>
              </a:rPr>
              <a:t>4.1 </a:t>
            </a:r>
            <a:r>
              <a:rPr kumimoji="1" lang="zh-CN" altLang="en-US" sz="2800" dirty="0">
                <a:solidFill>
                  <a:srgbClr val="0D0D0D"/>
                </a:solidFill>
              </a:rPr>
              <a:t>基于位置的服务</a:t>
            </a:r>
            <a:endParaRPr kumimoji="1" lang="en-US" altLang="zh-CN" sz="2800" dirty="0">
              <a:solidFill>
                <a:srgbClr val="0D0D0D"/>
              </a:solidFill>
            </a:endParaRPr>
          </a:p>
          <a:p>
            <a:pPr lvl="1"/>
            <a:endParaRPr kumimoji="1" lang="en-US" altLang="zh-CN" sz="2400" dirty="0">
              <a:solidFill>
                <a:schemeClr val="tx1">
                  <a:lumMod val="95000"/>
                  <a:lumOff val="5000"/>
                </a:schemeClr>
              </a:solidFill>
            </a:endParaRPr>
          </a:p>
          <a:p>
            <a:r>
              <a:rPr kumimoji="1" lang="en-US" altLang="zh-CN" sz="3200" b="1" dirty="0">
                <a:solidFill>
                  <a:srgbClr val="FF0000"/>
                </a:solidFill>
              </a:rPr>
              <a:t>4.2 </a:t>
            </a:r>
            <a:r>
              <a:rPr kumimoji="1" lang="zh-CN" altLang="en-US" sz="3200" b="1" dirty="0">
                <a:solidFill>
                  <a:srgbClr val="FF0000"/>
                </a:solidFill>
              </a:rPr>
              <a:t>定位系统</a:t>
            </a:r>
            <a:endParaRPr kumimoji="1" lang="en-US" altLang="zh-CN" sz="3200" b="1" dirty="0">
              <a:solidFill>
                <a:srgbClr val="FF0000"/>
              </a:solidFill>
            </a:endParaRPr>
          </a:p>
          <a:p>
            <a:pPr lvl="1"/>
            <a:endParaRPr kumimoji="1" lang="en-US" altLang="zh-CN" sz="2400" dirty="0">
              <a:solidFill>
                <a:schemeClr val="tx1">
                  <a:lumMod val="95000"/>
                  <a:lumOff val="5000"/>
                </a:schemeClr>
              </a:solidFill>
            </a:endParaRPr>
          </a:p>
          <a:p>
            <a:r>
              <a:rPr kumimoji="1" lang="en-US" altLang="zh-CN" sz="2800" dirty="0">
                <a:solidFill>
                  <a:schemeClr val="tx1">
                    <a:lumMod val="95000"/>
                    <a:lumOff val="5000"/>
                  </a:schemeClr>
                </a:solidFill>
              </a:rPr>
              <a:t>4.3 </a:t>
            </a:r>
            <a:r>
              <a:rPr kumimoji="1" lang="zh-CN" altLang="en-US" sz="2800" dirty="0">
                <a:solidFill>
                  <a:schemeClr val="tx1">
                    <a:lumMod val="95000"/>
                    <a:lumOff val="5000"/>
                  </a:schemeClr>
                </a:solidFill>
              </a:rPr>
              <a:t>定位技术</a:t>
            </a:r>
            <a:endParaRPr kumimoji="1" lang="en-US" altLang="zh-CN" sz="2800" dirty="0">
              <a:solidFill>
                <a:schemeClr val="tx1">
                  <a:lumMod val="95000"/>
                  <a:lumOff val="5000"/>
                </a:schemeClr>
              </a:solidFill>
            </a:endParaRPr>
          </a:p>
          <a:p>
            <a:pPr lvl="1"/>
            <a:endParaRPr kumimoji="1" lang="en-US" altLang="zh-CN" sz="2400" dirty="0">
              <a:solidFill>
                <a:schemeClr val="tx1">
                  <a:lumMod val="95000"/>
                  <a:lumOff val="5000"/>
                </a:schemeClr>
              </a:solidFill>
            </a:endParaRPr>
          </a:p>
          <a:p>
            <a:r>
              <a:rPr kumimoji="1" lang="zh-CN" altLang="zh-CN" sz="2800" dirty="0">
                <a:solidFill>
                  <a:schemeClr val="tx1">
                    <a:lumMod val="95000"/>
                    <a:lumOff val="5000"/>
                  </a:schemeClr>
                </a:solidFill>
              </a:rPr>
              <a:t>4</a:t>
            </a:r>
            <a:r>
              <a:rPr kumimoji="1" lang="en-US" altLang="zh-CN" sz="2800" dirty="0">
                <a:solidFill>
                  <a:schemeClr val="tx1">
                    <a:lumMod val="95000"/>
                    <a:lumOff val="5000"/>
                  </a:schemeClr>
                </a:solidFill>
              </a:rPr>
              <a:t>.4 </a:t>
            </a:r>
            <a:r>
              <a:rPr kumimoji="1" lang="zh-CN" altLang="en-US" sz="2800" dirty="0">
                <a:solidFill>
                  <a:schemeClr val="tx1">
                    <a:lumMod val="95000"/>
                    <a:lumOff val="5000"/>
                  </a:schemeClr>
                </a:solidFill>
              </a:rPr>
              <a:t>物联网对定位技术的新挑战</a:t>
            </a:r>
          </a:p>
          <a:p>
            <a:endParaRPr kumimoji="1" lang="zh-CN" altLang="en-US" sz="2800" dirty="0"/>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5</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28751208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2" end="2"/>
                                            </p:txEl>
                                          </p:spTgt>
                                        </p:tgtEl>
                                      </p:cBhvr>
                                    </p:animEffect>
                                    <p:animScale>
                                      <p:cBhvr>
                                        <p:cTn id="7" dur="250" autoRev="1" fill="hold"/>
                                        <p:tgtEl>
                                          <p:spTgt spid="2">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300" y="1586417"/>
            <a:ext cx="8229600" cy="2375983"/>
          </a:xfrm>
        </p:spPr>
        <p:txBody>
          <a:bodyPr>
            <a:noAutofit/>
          </a:bodyPr>
          <a:lstStyle/>
          <a:p>
            <a:pPr>
              <a:lnSpc>
                <a:spcPct val="100000"/>
              </a:lnSpc>
            </a:pPr>
            <a:r>
              <a:rPr lang="zh-CN" altLang="en-US" b="1" dirty="0" smtClean="0">
                <a:solidFill>
                  <a:srgbClr val="FF0000"/>
                </a:solidFill>
                <a:latin typeface="微软雅黑"/>
                <a:ea typeface="微软雅黑"/>
                <a:cs typeface="微软雅黑"/>
              </a:rPr>
              <a:t>环境多变</a:t>
            </a:r>
            <a:endParaRPr kumimoji="1" lang="en-US" altLang="zh-CN" b="1" dirty="0">
              <a:solidFill>
                <a:srgbClr val="FF0000"/>
              </a:solidFill>
              <a:latin typeface="微软雅黑"/>
              <a:ea typeface="微软雅黑"/>
              <a:cs typeface="微软雅黑"/>
            </a:endParaRPr>
          </a:p>
          <a:p>
            <a:pPr lvl="1">
              <a:lnSpc>
                <a:spcPct val="100000"/>
              </a:lnSpc>
            </a:pPr>
            <a:r>
              <a:rPr kumimoji="1" lang="zh-CN" altLang="en-US" dirty="0" smtClean="0">
                <a:latin typeface="微软雅黑"/>
                <a:ea typeface="微软雅黑"/>
                <a:cs typeface="微软雅黑"/>
              </a:rPr>
              <a:t>室外定位</a:t>
            </a:r>
            <a:r>
              <a:rPr kumimoji="1" lang="en-US" altLang="zh-CN" dirty="0" smtClean="0">
                <a:latin typeface="微软雅黑"/>
                <a:ea typeface="微软雅黑"/>
                <a:cs typeface="微软雅黑"/>
              </a:rPr>
              <a:t> VS. </a:t>
            </a:r>
            <a:r>
              <a:rPr kumimoji="1" lang="zh-CN" altLang="en-US" dirty="0" smtClean="0">
                <a:latin typeface="微软雅黑"/>
                <a:ea typeface="微软雅黑"/>
                <a:cs typeface="微软雅黑"/>
              </a:rPr>
              <a:t>室内定位</a:t>
            </a:r>
            <a:endParaRPr kumimoji="1" lang="en-US" altLang="zh-CN" dirty="0" smtClean="0">
              <a:latin typeface="微软雅黑"/>
              <a:ea typeface="微软雅黑"/>
              <a:cs typeface="微软雅黑"/>
            </a:endParaRPr>
          </a:p>
          <a:p>
            <a:pPr lvl="1">
              <a:lnSpc>
                <a:spcPct val="100000"/>
              </a:lnSpc>
            </a:pPr>
            <a:r>
              <a:rPr kumimoji="1" lang="zh-CN" altLang="en-US" dirty="0" smtClean="0">
                <a:latin typeface="微软雅黑"/>
                <a:ea typeface="微软雅黑"/>
                <a:cs typeface="微软雅黑"/>
              </a:rPr>
              <a:t>空旷场所</a:t>
            </a:r>
            <a:r>
              <a:rPr kumimoji="1" lang="en-US" altLang="zh-CN" dirty="0" smtClean="0">
                <a:latin typeface="微软雅黑"/>
                <a:ea typeface="微软雅黑"/>
                <a:cs typeface="微软雅黑"/>
              </a:rPr>
              <a:t> VS. </a:t>
            </a:r>
            <a:r>
              <a:rPr kumimoji="1" lang="zh-CN" altLang="en-US" dirty="0" smtClean="0">
                <a:latin typeface="微软雅黑"/>
                <a:ea typeface="微软雅黑"/>
                <a:cs typeface="微软雅黑"/>
              </a:rPr>
              <a:t>深山密林</a:t>
            </a:r>
            <a:endParaRPr kumimoji="1" lang="en-US" altLang="zh-CN" dirty="0" smtClean="0">
              <a:latin typeface="微软雅黑"/>
              <a:ea typeface="微软雅黑"/>
              <a:cs typeface="微软雅黑"/>
            </a:endParaRPr>
          </a:p>
          <a:p>
            <a:pPr lvl="1">
              <a:lnSpc>
                <a:spcPct val="100000"/>
              </a:lnSpc>
            </a:pPr>
            <a:r>
              <a:rPr kumimoji="1" lang="zh-CN" altLang="en-US" dirty="0" smtClean="0">
                <a:latin typeface="微软雅黑"/>
                <a:ea typeface="微软雅黑"/>
                <a:cs typeface="微软雅黑"/>
              </a:rPr>
              <a:t>静态场景 </a:t>
            </a:r>
            <a:r>
              <a:rPr kumimoji="1" lang="en-US" altLang="zh-CN" dirty="0" smtClean="0">
                <a:latin typeface="微软雅黑"/>
                <a:ea typeface="微软雅黑"/>
                <a:cs typeface="微软雅黑"/>
              </a:rPr>
              <a:t>VS. </a:t>
            </a:r>
            <a:r>
              <a:rPr kumimoji="1" lang="zh-CN" altLang="en-US" dirty="0" smtClean="0">
                <a:latin typeface="微软雅黑"/>
                <a:ea typeface="微软雅黑"/>
                <a:cs typeface="微软雅黑"/>
              </a:rPr>
              <a:t>动态场景</a:t>
            </a:r>
            <a:endParaRPr kumimoji="1" lang="en-US" altLang="zh-CN" dirty="0" smtClean="0">
              <a:latin typeface="微软雅黑"/>
              <a:ea typeface="微软雅黑"/>
              <a:cs typeface="微软雅黑"/>
            </a:endParaRPr>
          </a:p>
          <a:p>
            <a:pPr lvl="1">
              <a:lnSpc>
                <a:spcPct val="100000"/>
              </a:lnSpc>
            </a:pPr>
            <a:r>
              <a:rPr kumimoji="1" lang="zh-CN" altLang="en-US" dirty="0" smtClean="0">
                <a:latin typeface="微软雅黑"/>
                <a:ea typeface="微软雅黑"/>
                <a:cs typeface="微软雅黑"/>
              </a:rPr>
              <a:t>高移动性 </a:t>
            </a:r>
            <a:r>
              <a:rPr kumimoji="1" lang="en-US" altLang="zh-CN" dirty="0" smtClean="0">
                <a:latin typeface="微软雅黑"/>
                <a:ea typeface="微软雅黑"/>
                <a:cs typeface="微软雅黑"/>
              </a:rPr>
              <a:t>VS. </a:t>
            </a:r>
            <a:r>
              <a:rPr kumimoji="1" lang="zh-CN" altLang="en-US" dirty="0" smtClean="0">
                <a:latin typeface="微软雅黑"/>
                <a:ea typeface="微软雅黑"/>
                <a:cs typeface="微软雅黑"/>
              </a:rPr>
              <a:t>低移动性</a:t>
            </a:r>
            <a:endParaRPr lang="en-US" altLang="zh-CN"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50</a:t>
            </a:fld>
            <a:endParaRPr lang="zh-CN" altLang="en-US" dirty="0"/>
          </a:p>
        </p:txBody>
      </p:sp>
      <p:sp>
        <p:nvSpPr>
          <p:cNvPr id="4" name="标题 3"/>
          <p:cNvSpPr>
            <a:spLocks noGrp="1"/>
          </p:cNvSpPr>
          <p:nvPr>
            <p:ph type="title"/>
          </p:nvPr>
        </p:nvSpPr>
        <p:spPr/>
        <p:txBody>
          <a:bodyPr/>
          <a:lstStyle/>
          <a:p>
            <a:r>
              <a:rPr kumimoji="1" lang="zh-CN" altLang="en-US" dirty="0" smtClean="0"/>
              <a:t>物联网下定位技术的新挑战</a:t>
            </a:r>
            <a:endParaRPr kumimoji="1" lang="zh-CN" altLang="en-US" dirty="0"/>
          </a:p>
        </p:txBody>
      </p:sp>
      <p:grpSp>
        <p:nvGrpSpPr>
          <p:cNvPr id="7" name="组合 6"/>
          <p:cNvGrpSpPr/>
          <p:nvPr/>
        </p:nvGrpSpPr>
        <p:grpSpPr>
          <a:xfrm>
            <a:off x="1600200" y="4191000"/>
            <a:ext cx="6248400" cy="2590800"/>
            <a:chOff x="755650" y="4016058"/>
            <a:chExt cx="7632700" cy="2727325"/>
          </a:xfrm>
        </p:grpSpPr>
        <p:pic>
          <p:nvPicPr>
            <p:cNvPr id="5" name="Picture 4" descr="sensorNetworkSche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4016058"/>
              <a:ext cx="3527425"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775" y="4046220"/>
              <a:ext cx="3457575" cy="269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988337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4891" y="1676400"/>
            <a:ext cx="8229600" cy="4495800"/>
          </a:xfrm>
        </p:spPr>
        <p:txBody>
          <a:bodyPr>
            <a:noAutofit/>
          </a:bodyPr>
          <a:lstStyle/>
          <a:p>
            <a:pPr>
              <a:lnSpc>
                <a:spcPct val="120000"/>
              </a:lnSpc>
            </a:pPr>
            <a:r>
              <a:rPr lang="zh-CN" altLang="en-US" b="1" dirty="0">
                <a:solidFill>
                  <a:srgbClr val="FF0000"/>
                </a:solidFill>
                <a:latin typeface="微软雅黑"/>
                <a:ea typeface="微软雅黑"/>
                <a:cs typeface="微软雅黑"/>
              </a:rPr>
              <a:t>信息安全与隐私保护</a:t>
            </a:r>
          </a:p>
          <a:p>
            <a:pPr lvl="1">
              <a:lnSpc>
                <a:spcPct val="120000"/>
              </a:lnSpc>
              <a:buFont typeface="Arial" charset="0"/>
              <a:buChar char="•"/>
            </a:pPr>
            <a:r>
              <a:rPr lang="zh-CN" altLang="en-US" dirty="0">
                <a:latin typeface="微软雅黑"/>
                <a:ea typeface="微软雅黑"/>
                <a:cs typeface="微软雅黑"/>
              </a:rPr>
              <a:t>位置信息内涵丰富且隐私息息相关</a:t>
            </a:r>
          </a:p>
          <a:p>
            <a:pPr lvl="1">
              <a:lnSpc>
                <a:spcPct val="120000"/>
              </a:lnSpc>
              <a:buFont typeface="Arial" charset="0"/>
              <a:buChar char="•"/>
            </a:pPr>
            <a:r>
              <a:rPr lang="zh-CN" altLang="en-US" dirty="0">
                <a:latin typeface="微软雅黑"/>
                <a:ea typeface="微软雅黑"/>
                <a:cs typeface="微软雅黑"/>
              </a:rPr>
              <a:t>高精度</a:t>
            </a:r>
            <a:r>
              <a:rPr lang="zh-CN" altLang="en-US" b="1" dirty="0">
                <a:solidFill>
                  <a:schemeClr val="tx2"/>
                </a:solidFill>
                <a:latin typeface="微软雅黑"/>
                <a:ea typeface="微软雅黑"/>
                <a:cs typeface="微软雅黑"/>
              </a:rPr>
              <a:t>位置信息泄露</a:t>
            </a:r>
            <a:r>
              <a:rPr lang="zh-CN" altLang="en-US" dirty="0">
                <a:latin typeface="微软雅黑"/>
                <a:ea typeface="微软雅黑"/>
                <a:cs typeface="微软雅黑"/>
              </a:rPr>
              <a:t>的后果严重</a:t>
            </a:r>
          </a:p>
          <a:p>
            <a:pPr marL="457200" lvl="1" indent="0">
              <a:lnSpc>
                <a:spcPct val="120000"/>
              </a:lnSpc>
              <a:buNone/>
            </a:pPr>
            <a:r>
              <a:rPr lang="zh-CN" altLang="en-US" dirty="0" smtClean="0">
                <a:latin typeface="微软雅黑"/>
                <a:ea typeface="微软雅黑"/>
                <a:cs typeface="微软雅黑"/>
              </a:rPr>
              <a:t>→</a:t>
            </a:r>
            <a:r>
              <a:rPr lang="en-US" altLang="zh-CN" dirty="0" smtClean="0">
                <a:latin typeface="微软雅黑"/>
                <a:ea typeface="微软雅黑"/>
                <a:cs typeface="微软雅黑"/>
              </a:rPr>
              <a:t> </a:t>
            </a:r>
            <a:r>
              <a:rPr lang="zh-CN" altLang="en-US" dirty="0" smtClean="0">
                <a:latin typeface="微软雅黑"/>
                <a:ea typeface="微软雅黑"/>
                <a:cs typeface="微软雅黑"/>
              </a:rPr>
              <a:t>如何既保证</a:t>
            </a:r>
            <a:r>
              <a:rPr lang="zh-CN" altLang="en-US" dirty="0">
                <a:latin typeface="微软雅黑"/>
                <a:ea typeface="微软雅黑"/>
                <a:cs typeface="微软雅黑"/>
              </a:rPr>
              <a:t>信息精度，又保护个人隐</a:t>
            </a:r>
            <a:r>
              <a:rPr lang="zh-CN" altLang="en-US" dirty="0" smtClean="0">
                <a:latin typeface="微软雅黑"/>
                <a:ea typeface="微软雅黑"/>
                <a:cs typeface="微软雅黑"/>
              </a:rPr>
              <a:t>私</a:t>
            </a:r>
            <a:endParaRPr lang="en-US" altLang="zh-CN" dirty="0">
              <a:latin typeface="微软雅黑"/>
              <a:ea typeface="微软雅黑"/>
              <a:cs typeface="微软雅黑"/>
            </a:endParaRPr>
          </a:p>
          <a:p>
            <a:pPr lvl="1">
              <a:lnSpc>
                <a:spcPct val="120000"/>
              </a:lnSpc>
            </a:pPr>
            <a:endParaRPr lang="en-US" altLang="zh-CN" sz="2400" dirty="0">
              <a:latin typeface="微软雅黑"/>
              <a:ea typeface="微软雅黑"/>
              <a:cs typeface="微软雅黑"/>
            </a:endParaRPr>
          </a:p>
          <a:p>
            <a:pPr>
              <a:lnSpc>
                <a:spcPct val="120000"/>
              </a:lnSpc>
            </a:pPr>
            <a:r>
              <a:rPr lang="zh-CN" altLang="en-US" b="1" dirty="0">
                <a:solidFill>
                  <a:srgbClr val="FF0000"/>
                </a:solidFill>
                <a:latin typeface="微软雅黑"/>
                <a:ea typeface="微软雅黑"/>
                <a:cs typeface="微软雅黑"/>
              </a:rPr>
              <a:t>大规模应用</a:t>
            </a:r>
          </a:p>
          <a:p>
            <a:pPr lvl="1">
              <a:lnSpc>
                <a:spcPct val="120000"/>
              </a:lnSpc>
              <a:buFont typeface="Arial" charset="0"/>
              <a:buChar char="•"/>
            </a:pPr>
            <a:r>
              <a:rPr lang="zh-CN" altLang="en-US" dirty="0">
                <a:latin typeface="微软雅黑"/>
                <a:ea typeface="微软雅黑"/>
                <a:cs typeface="微软雅黑"/>
              </a:rPr>
              <a:t>物联网时代，接入网络的设备将超过</a:t>
            </a:r>
            <a:r>
              <a:rPr lang="en-US" altLang="zh-CN" dirty="0">
                <a:latin typeface="微软雅黑"/>
                <a:ea typeface="微软雅黑"/>
                <a:cs typeface="微软雅黑"/>
              </a:rPr>
              <a:t>500</a:t>
            </a:r>
            <a:r>
              <a:rPr lang="zh-CN" altLang="en-US" dirty="0">
                <a:latin typeface="微软雅黑"/>
                <a:ea typeface="微软雅黑"/>
                <a:cs typeface="微软雅黑"/>
              </a:rPr>
              <a:t>亿台</a:t>
            </a:r>
          </a:p>
          <a:p>
            <a:pPr marL="457200" lvl="1" indent="0">
              <a:lnSpc>
                <a:spcPct val="120000"/>
              </a:lnSpc>
              <a:buNone/>
            </a:pPr>
            <a:r>
              <a:rPr lang="zh-CN" altLang="en-US" dirty="0" smtClean="0">
                <a:latin typeface="微软雅黑"/>
                <a:ea typeface="微软雅黑"/>
                <a:cs typeface="微软雅黑"/>
              </a:rPr>
              <a:t>→</a:t>
            </a:r>
            <a:r>
              <a:rPr lang="en-US" altLang="zh-CN" dirty="0" smtClean="0">
                <a:latin typeface="微软雅黑"/>
                <a:ea typeface="微软雅黑"/>
                <a:cs typeface="微软雅黑"/>
              </a:rPr>
              <a:t> </a:t>
            </a:r>
            <a:r>
              <a:rPr lang="zh-CN" altLang="en-US" dirty="0" smtClean="0">
                <a:latin typeface="微软雅黑"/>
                <a:ea typeface="微软雅黑"/>
                <a:cs typeface="微软雅黑"/>
              </a:rPr>
              <a:t>如何应对</a:t>
            </a:r>
            <a:r>
              <a:rPr lang="zh-CN" altLang="en-US" b="1" dirty="0" smtClean="0">
                <a:solidFill>
                  <a:schemeClr val="tx2"/>
                </a:solidFill>
                <a:latin typeface="微软雅黑"/>
                <a:ea typeface="微软雅黑"/>
                <a:cs typeface="微软雅黑"/>
              </a:rPr>
              <a:t>庞</a:t>
            </a:r>
            <a:r>
              <a:rPr lang="zh-CN" altLang="en-US" b="1" dirty="0">
                <a:solidFill>
                  <a:schemeClr val="tx2"/>
                </a:solidFill>
                <a:latin typeface="微软雅黑"/>
                <a:ea typeface="微软雅黑"/>
                <a:cs typeface="微软雅黑"/>
              </a:rPr>
              <a:t>大的数量</a:t>
            </a:r>
            <a:r>
              <a:rPr lang="zh-CN" altLang="en-US" dirty="0">
                <a:latin typeface="微软雅黑"/>
                <a:ea typeface="微软雅黑"/>
                <a:cs typeface="微软雅黑"/>
              </a:rPr>
              <a:t>增长</a:t>
            </a:r>
          </a:p>
          <a:p>
            <a:pPr marL="457200" lvl="1" indent="0">
              <a:lnSpc>
                <a:spcPct val="120000"/>
              </a:lnSpc>
              <a:buNone/>
            </a:pPr>
            <a:r>
              <a:rPr lang="zh-CN" altLang="en-US" dirty="0" smtClean="0">
                <a:latin typeface="微软雅黑"/>
                <a:ea typeface="微软雅黑"/>
                <a:cs typeface="微软雅黑"/>
              </a:rPr>
              <a:t>→</a:t>
            </a:r>
            <a:r>
              <a:rPr lang="en-US" altLang="zh-CN" dirty="0" smtClean="0">
                <a:latin typeface="微软雅黑"/>
                <a:ea typeface="微软雅黑"/>
                <a:cs typeface="微软雅黑"/>
              </a:rPr>
              <a:t> </a:t>
            </a:r>
            <a:r>
              <a:rPr lang="zh-CN" altLang="en-US" dirty="0" smtClean="0">
                <a:latin typeface="微软雅黑"/>
                <a:ea typeface="微软雅黑"/>
                <a:cs typeface="微软雅黑"/>
              </a:rPr>
              <a:t>如何让定位技术为</a:t>
            </a:r>
            <a:r>
              <a:rPr lang="zh-CN" altLang="en-US" b="1" dirty="0" smtClean="0">
                <a:solidFill>
                  <a:schemeClr val="tx2"/>
                </a:solidFill>
                <a:latin typeface="微软雅黑"/>
                <a:ea typeface="微软雅黑"/>
                <a:cs typeface="微软雅黑"/>
              </a:rPr>
              <a:t>简单设备</a:t>
            </a:r>
            <a:r>
              <a:rPr lang="zh-CN" altLang="en-US" dirty="0">
                <a:latin typeface="微软雅黑"/>
                <a:ea typeface="微软雅黑"/>
                <a:cs typeface="微软雅黑"/>
              </a:rPr>
              <a:t>（如</a:t>
            </a:r>
            <a:r>
              <a:rPr lang="en-US" altLang="zh-CN" dirty="0">
                <a:latin typeface="微软雅黑"/>
                <a:ea typeface="微软雅黑"/>
                <a:cs typeface="微软雅黑"/>
              </a:rPr>
              <a:t>RFID</a:t>
            </a:r>
            <a:r>
              <a:rPr lang="zh-CN" altLang="en-US" dirty="0">
                <a:latin typeface="微软雅黑"/>
                <a:ea typeface="微软雅黑"/>
                <a:cs typeface="微软雅黑"/>
              </a:rPr>
              <a:t>标签）所用</a:t>
            </a:r>
          </a:p>
          <a:p>
            <a:pPr lvl="1">
              <a:lnSpc>
                <a:spcPct val="120000"/>
              </a:lnSpc>
            </a:pPr>
            <a:endParaRPr lang="zh-CN" altLang="en-US" sz="2400" dirty="0">
              <a:latin typeface="微软雅黑"/>
              <a:ea typeface="微软雅黑"/>
              <a:cs typeface="微软雅黑"/>
            </a:endParaRPr>
          </a:p>
          <a:p>
            <a:pPr>
              <a:lnSpc>
                <a:spcPct val="12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51</a:t>
            </a:fld>
            <a:endParaRPr lang="zh-CN" altLang="en-US" dirty="0"/>
          </a:p>
        </p:txBody>
      </p:sp>
      <p:sp>
        <p:nvSpPr>
          <p:cNvPr id="4" name="标题 3"/>
          <p:cNvSpPr>
            <a:spLocks noGrp="1"/>
          </p:cNvSpPr>
          <p:nvPr>
            <p:ph type="title"/>
          </p:nvPr>
        </p:nvSpPr>
        <p:spPr/>
        <p:txBody>
          <a:bodyPr/>
          <a:lstStyle/>
          <a:p>
            <a:r>
              <a:rPr kumimoji="1" lang="zh-CN" altLang="en-US" dirty="0" smtClean="0"/>
              <a:t>物联网下定位技术的新</a:t>
            </a:r>
            <a:r>
              <a:rPr kumimoji="1" lang="zh-CN" altLang="en-US" dirty="0"/>
              <a:t>挑战</a:t>
            </a:r>
          </a:p>
        </p:txBody>
      </p:sp>
    </p:spTree>
    <p:extLst>
      <p:ext uri="{BB962C8B-B14F-4D97-AF65-F5344CB8AC3E}">
        <p14:creationId xmlns:p14="http://schemas.microsoft.com/office/powerpoint/2010/main" val="14371445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lnSpc>
                <a:spcPct val="120000"/>
              </a:lnSpc>
              <a:buNone/>
            </a:pPr>
            <a:r>
              <a:rPr lang="zh-CN" altLang="en-US" b="1" dirty="0">
                <a:solidFill>
                  <a:srgbClr val="FF0000"/>
                </a:solidFill>
                <a:latin typeface="微软雅黑"/>
                <a:ea typeface="微软雅黑"/>
                <a:cs typeface="微软雅黑"/>
              </a:rPr>
              <a:t>内容回顾</a:t>
            </a:r>
            <a:endParaRPr lang="en-US" altLang="zh-CN" b="1" dirty="0">
              <a:solidFill>
                <a:srgbClr val="FF0000"/>
              </a:solidFill>
              <a:latin typeface="微软雅黑"/>
              <a:ea typeface="微软雅黑"/>
              <a:cs typeface="微软雅黑"/>
            </a:endParaRPr>
          </a:p>
          <a:p>
            <a:pPr>
              <a:lnSpc>
                <a:spcPct val="120000"/>
              </a:lnSpc>
            </a:pPr>
            <a:r>
              <a:rPr lang="zh-CN" altLang="en-US" sz="2000" dirty="0">
                <a:latin typeface="微软雅黑"/>
                <a:ea typeface="微软雅黑"/>
                <a:cs typeface="微软雅黑"/>
              </a:rPr>
              <a:t>本章介绍了位置信息的基本概念，重点讨论了四种定位系统以及三种典型的定位技术，最后探讨了物联网对定位技术的新挑战</a:t>
            </a:r>
            <a:r>
              <a:rPr lang="zh-CN" altLang="en-US" sz="2000" dirty="0" smtClean="0">
                <a:latin typeface="微软雅黑"/>
                <a:ea typeface="微软雅黑"/>
                <a:cs typeface="微软雅黑"/>
              </a:rPr>
              <a:t>。</a:t>
            </a:r>
            <a:endParaRPr lang="en-US" altLang="zh-CN" sz="2000" dirty="0" smtClean="0">
              <a:latin typeface="微软雅黑"/>
              <a:ea typeface="微软雅黑"/>
              <a:cs typeface="微软雅黑"/>
            </a:endParaRPr>
          </a:p>
          <a:p>
            <a:pPr lvl="1">
              <a:lnSpc>
                <a:spcPct val="120000"/>
              </a:lnSpc>
            </a:pPr>
            <a:endParaRPr lang="en-US" altLang="zh-CN" sz="1600" dirty="0">
              <a:latin typeface="微软雅黑"/>
              <a:ea typeface="微软雅黑"/>
              <a:cs typeface="微软雅黑"/>
            </a:endParaRPr>
          </a:p>
          <a:p>
            <a:pPr marL="0" indent="0">
              <a:lnSpc>
                <a:spcPct val="120000"/>
              </a:lnSpc>
              <a:buNone/>
            </a:pPr>
            <a:r>
              <a:rPr lang="zh-CN" altLang="en-US" b="1" dirty="0" smtClean="0">
                <a:solidFill>
                  <a:srgbClr val="FF0000"/>
                </a:solidFill>
                <a:latin typeface="微软雅黑"/>
                <a:ea typeface="微软雅黑"/>
                <a:cs typeface="微软雅黑"/>
              </a:rPr>
              <a:t>重点</a:t>
            </a:r>
            <a:r>
              <a:rPr lang="zh-CN" altLang="en-US" b="1" dirty="0">
                <a:solidFill>
                  <a:srgbClr val="FF0000"/>
                </a:solidFill>
                <a:latin typeface="微软雅黑"/>
                <a:ea typeface="微软雅黑"/>
                <a:cs typeface="微软雅黑"/>
              </a:rPr>
              <a:t>掌握</a:t>
            </a:r>
            <a:endParaRPr lang="en-US" altLang="zh-CN" b="1" dirty="0">
              <a:solidFill>
                <a:srgbClr val="FF0000"/>
              </a:solidFill>
              <a:latin typeface="微软雅黑"/>
              <a:ea typeface="微软雅黑"/>
              <a:cs typeface="微软雅黑"/>
            </a:endParaRPr>
          </a:p>
          <a:p>
            <a:pPr>
              <a:lnSpc>
                <a:spcPct val="120000"/>
              </a:lnSpc>
              <a:buFont typeface="Arial" charset="0"/>
              <a:buChar char="•"/>
            </a:pPr>
            <a:r>
              <a:rPr lang="zh-CN" altLang="en-US" sz="2000" dirty="0">
                <a:latin typeface="微软雅黑"/>
                <a:ea typeface="微软雅黑"/>
                <a:cs typeface="微软雅黑"/>
              </a:rPr>
              <a:t>了解位置信息的三要素。</a:t>
            </a:r>
            <a:endParaRPr lang="en-US" altLang="zh-CN" sz="2000" dirty="0">
              <a:latin typeface="微软雅黑"/>
              <a:ea typeface="微软雅黑"/>
              <a:cs typeface="微软雅黑"/>
            </a:endParaRPr>
          </a:p>
          <a:p>
            <a:pPr>
              <a:lnSpc>
                <a:spcPct val="120000"/>
              </a:lnSpc>
              <a:buFont typeface="Arial" charset="0"/>
              <a:buChar char="•"/>
            </a:pPr>
            <a:r>
              <a:rPr lang="zh-CN" altLang="en-US" sz="2000" dirty="0">
                <a:latin typeface="微软雅黑"/>
                <a:ea typeface="微软雅黑"/>
                <a:cs typeface="微软雅黑"/>
              </a:rPr>
              <a:t>了解</a:t>
            </a:r>
            <a:r>
              <a:rPr lang="en-US" altLang="zh-CN" sz="2000" dirty="0">
                <a:latin typeface="微软雅黑"/>
                <a:ea typeface="微软雅黑"/>
                <a:cs typeface="微软雅黑"/>
              </a:rPr>
              <a:t>GPS</a:t>
            </a:r>
            <a:r>
              <a:rPr lang="zh-CN" altLang="en-US" sz="2000" dirty="0">
                <a:latin typeface="微软雅黑"/>
                <a:ea typeface="微软雅黑"/>
                <a:cs typeface="微软雅黑"/>
              </a:rPr>
              <a:t>的系统组成，定位原理，典型应用和优缺点。</a:t>
            </a:r>
            <a:endParaRPr lang="en-US" altLang="zh-CN" sz="2000" dirty="0">
              <a:latin typeface="微软雅黑"/>
              <a:ea typeface="微软雅黑"/>
              <a:cs typeface="微软雅黑"/>
            </a:endParaRPr>
          </a:p>
          <a:p>
            <a:pPr>
              <a:lnSpc>
                <a:spcPct val="120000"/>
              </a:lnSpc>
              <a:buFont typeface="Arial" charset="0"/>
              <a:buChar char="•"/>
            </a:pPr>
            <a:r>
              <a:rPr lang="zh-CN" altLang="en-US" sz="2000" dirty="0">
                <a:latin typeface="微软雅黑"/>
                <a:ea typeface="微软雅黑"/>
                <a:cs typeface="微软雅黑"/>
              </a:rPr>
              <a:t>了解蜂窝基站定位（单基站和多基站）的方法以及优缺点。</a:t>
            </a:r>
            <a:endParaRPr lang="en-US" altLang="zh-CN" sz="2000" dirty="0">
              <a:latin typeface="微软雅黑"/>
              <a:ea typeface="微软雅黑"/>
              <a:cs typeface="微软雅黑"/>
            </a:endParaRPr>
          </a:p>
          <a:p>
            <a:pPr>
              <a:lnSpc>
                <a:spcPct val="120000"/>
              </a:lnSpc>
              <a:buFont typeface="Arial" charset="0"/>
              <a:buChar char="•"/>
            </a:pPr>
            <a:r>
              <a:rPr lang="zh-CN" altLang="en-US" sz="2000" dirty="0" smtClean="0">
                <a:latin typeface="微软雅黑"/>
                <a:ea typeface="微软雅黑"/>
                <a:cs typeface="微软雅黑"/>
              </a:rPr>
              <a:t>了解室内精确定位的原理和应用。</a:t>
            </a:r>
            <a:endParaRPr lang="en-US" altLang="zh-CN" sz="2000" dirty="0" smtClean="0">
              <a:latin typeface="微软雅黑"/>
              <a:ea typeface="微软雅黑"/>
              <a:cs typeface="微软雅黑"/>
            </a:endParaRPr>
          </a:p>
          <a:p>
            <a:pPr>
              <a:lnSpc>
                <a:spcPct val="120000"/>
              </a:lnSpc>
              <a:buFont typeface="Arial" charset="0"/>
              <a:buChar char="•"/>
            </a:pPr>
            <a:r>
              <a:rPr lang="zh-CN" altLang="en-US" sz="2000" dirty="0" smtClean="0">
                <a:latin typeface="微软雅黑"/>
                <a:ea typeface="微软雅黑"/>
                <a:cs typeface="微软雅黑"/>
              </a:rPr>
              <a:t>了解</a:t>
            </a:r>
            <a:r>
              <a:rPr lang="en-US" altLang="zh-CN" sz="2000" dirty="0" err="1" smtClean="0">
                <a:latin typeface="微软雅黑"/>
                <a:ea typeface="微软雅黑"/>
                <a:cs typeface="微软雅黑"/>
              </a:rPr>
              <a:t>WiFi</a:t>
            </a:r>
            <a:r>
              <a:rPr lang="zh-CN" altLang="en-US" sz="2000" dirty="0" smtClean="0">
                <a:latin typeface="微软雅黑"/>
                <a:ea typeface="微软雅黑"/>
                <a:cs typeface="微软雅黑"/>
              </a:rPr>
              <a:t>基站定位的原理和应用。</a:t>
            </a:r>
            <a:endParaRPr lang="en-US" altLang="zh-CN" sz="2000" dirty="0">
              <a:latin typeface="微软雅黑"/>
              <a:ea typeface="微软雅黑"/>
              <a:cs typeface="微软雅黑"/>
            </a:endParaRPr>
          </a:p>
          <a:p>
            <a:pPr>
              <a:lnSpc>
                <a:spcPct val="120000"/>
              </a:lnSpc>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52</a:t>
            </a:fld>
            <a:endParaRPr lang="zh-CN" altLang="en-US" dirty="0"/>
          </a:p>
        </p:txBody>
      </p:sp>
      <p:sp>
        <p:nvSpPr>
          <p:cNvPr id="4" name="标题 3"/>
          <p:cNvSpPr>
            <a:spLocks noGrp="1"/>
          </p:cNvSpPr>
          <p:nvPr>
            <p:ph type="title"/>
          </p:nvPr>
        </p:nvSpPr>
        <p:spPr/>
        <p:txBody>
          <a:bodyPr/>
          <a:lstStyle/>
          <a:p>
            <a:r>
              <a:rPr kumimoji="1" lang="zh-CN" altLang="en-US" dirty="0" smtClean="0"/>
              <a:t>本章小结</a:t>
            </a:r>
            <a:endParaRPr kumimoji="1" lang="zh-CN" altLang="en-US" dirty="0"/>
          </a:p>
        </p:txBody>
      </p:sp>
    </p:spTree>
    <p:extLst>
      <p:ext uri="{BB962C8B-B14F-4D97-AF65-F5344CB8AC3E}">
        <p14:creationId xmlns:p14="http://schemas.microsoft.com/office/powerpoint/2010/main" val="21181466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zh-CN" altLang="en-US" b="1" dirty="0">
                <a:solidFill>
                  <a:srgbClr val="FF0000"/>
                </a:solidFill>
                <a:latin typeface="微软雅黑"/>
                <a:ea typeface="微软雅黑"/>
                <a:cs typeface="微软雅黑"/>
              </a:rPr>
              <a:t>重点掌握（续）</a:t>
            </a:r>
            <a:endParaRPr lang="en-US" altLang="zh-CN" b="1" dirty="0">
              <a:solidFill>
                <a:srgbClr val="FF0000"/>
              </a:solidFill>
              <a:latin typeface="微软雅黑"/>
              <a:ea typeface="微软雅黑"/>
              <a:cs typeface="微软雅黑"/>
            </a:endParaRPr>
          </a:p>
          <a:p>
            <a:pPr>
              <a:lnSpc>
                <a:spcPct val="150000"/>
              </a:lnSpc>
              <a:buFont typeface="Arial" charset="0"/>
              <a:buChar char="•"/>
            </a:pPr>
            <a:r>
              <a:rPr lang="zh-CN" altLang="en-US" sz="2000" dirty="0">
                <a:latin typeface="微软雅黑"/>
                <a:ea typeface="微软雅黑"/>
                <a:cs typeface="微软雅黑"/>
              </a:rPr>
              <a:t>掌握</a:t>
            </a:r>
            <a:r>
              <a:rPr lang="zh-CN" altLang="en-US" sz="2000" dirty="0" smtClean="0">
                <a:latin typeface="微软雅黑"/>
                <a:ea typeface="微软雅黑"/>
                <a:cs typeface="微软雅黑"/>
              </a:rPr>
              <a:t>基于</a:t>
            </a:r>
            <a:r>
              <a:rPr lang="zh-CN" altLang="en-US" sz="2000" dirty="0">
                <a:latin typeface="微软雅黑"/>
                <a:ea typeface="微软雅黑"/>
                <a:cs typeface="微软雅黑"/>
              </a:rPr>
              <a:t>距离</a:t>
            </a:r>
            <a:r>
              <a:rPr lang="zh-CN" altLang="en-US" sz="2000" dirty="0" smtClean="0">
                <a:latin typeface="微软雅黑"/>
                <a:ea typeface="微软雅黑"/>
                <a:cs typeface="微软雅黑"/>
              </a:rPr>
              <a:t>的定位中距离</a:t>
            </a:r>
            <a:r>
              <a:rPr lang="zh-CN" altLang="en-US" sz="2000" dirty="0">
                <a:latin typeface="微软雅黑"/>
                <a:ea typeface="微软雅黑"/>
                <a:cs typeface="微软雅黑"/>
              </a:rPr>
              <a:t>测量的两种方法。</a:t>
            </a:r>
            <a:endParaRPr lang="en-US" altLang="zh-CN" sz="2000" dirty="0">
              <a:latin typeface="微软雅黑"/>
              <a:ea typeface="微软雅黑"/>
              <a:cs typeface="微软雅黑"/>
            </a:endParaRPr>
          </a:p>
          <a:p>
            <a:pPr>
              <a:lnSpc>
                <a:spcPct val="150000"/>
              </a:lnSpc>
              <a:buFont typeface="Arial" charset="0"/>
              <a:buChar char="•"/>
            </a:pPr>
            <a:r>
              <a:rPr lang="zh-CN" altLang="en-US" sz="2000" dirty="0">
                <a:latin typeface="微软雅黑"/>
                <a:ea typeface="微软雅黑"/>
                <a:cs typeface="微软雅黑"/>
              </a:rPr>
              <a:t>掌握</a:t>
            </a:r>
            <a:r>
              <a:rPr lang="zh-CN" altLang="en-US" sz="2000" dirty="0" smtClean="0">
                <a:latin typeface="微软雅黑"/>
                <a:ea typeface="微软雅黑"/>
                <a:cs typeface="微软雅黑"/>
              </a:rPr>
              <a:t>基于</a:t>
            </a:r>
            <a:r>
              <a:rPr lang="zh-CN" altLang="en-US" sz="2000" dirty="0">
                <a:latin typeface="微软雅黑"/>
                <a:ea typeface="微软雅黑"/>
                <a:cs typeface="微软雅黑"/>
              </a:rPr>
              <a:t>距离</a:t>
            </a:r>
            <a:r>
              <a:rPr lang="zh-CN" altLang="en-US" sz="2000" dirty="0" smtClean="0">
                <a:latin typeface="微软雅黑"/>
                <a:ea typeface="微软雅黑"/>
                <a:cs typeface="微软雅黑"/>
              </a:rPr>
              <a:t>差</a:t>
            </a:r>
            <a:r>
              <a:rPr lang="zh-CN" altLang="en-US" sz="2000" dirty="0">
                <a:latin typeface="微软雅黑"/>
                <a:ea typeface="微软雅黑"/>
                <a:cs typeface="微软雅黑"/>
              </a:rPr>
              <a:t>的</a:t>
            </a:r>
            <a:r>
              <a:rPr lang="zh-CN" altLang="en-US" sz="2000" dirty="0" smtClean="0">
                <a:latin typeface="微软雅黑"/>
                <a:ea typeface="微软雅黑"/>
                <a:cs typeface="微软雅黑"/>
              </a:rPr>
              <a:t>定位所采用的测量方法</a:t>
            </a:r>
            <a:r>
              <a:rPr lang="zh-CN" altLang="en-US" sz="2000" dirty="0">
                <a:latin typeface="微软雅黑"/>
                <a:ea typeface="微软雅黑"/>
                <a:cs typeface="微软雅黑"/>
              </a:rPr>
              <a:t>和位置计算方法</a:t>
            </a:r>
            <a:r>
              <a:rPr lang="zh-CN" altLang="en-US" sz="2000" dirty="0" smtClean="0">
                <a:latin typeface="微软雅黑"/>
                <a:ea typeface="微软雅黑"/>
                <a:cs typeface="微软雅黑"/>
              </a:rPr>
              <a:t>，以及与基于距离的</a:t>
            </a:r>
            <a:r>
              <a:rPr lang="zh-CN" altLang="en-US" sz="2000" dirty="0">
                <a:latin typeface="微软雅黑"/>
                <a:ea typeface="微软雅黑"/>
                <a:cs typeface="微软雅黑"/>
              </a:rPr>
              <a:t>定位相比有何优缺点。</a:t>
            </a:r>
            <a:endParaRPr lang="en-US" altLang="zh-CN" sz="2000" dirty="0">
              <a:latin typeface="微软雅黑"/>
              <a:ea typeface="微软雅黑"/>
              <a:cs typeface="微软雅黑"/>
            </a:endParaRPr>
          </a:p>
          <a:p>
            <a:pPr>
              <a:lnSpc>
                <a:spcPct val="150000"/>
              </a:lnSpc>
              <a:buFont typeface="Arial" charset="0"/>
              <a:buChar char="•"/>
            </a:pPr>
            <a:r>
              <a:rPr lang="zh-CN" altLang="en-US" sz="2000" dirty="0">
                <a:latin typeface="微软雅黑"/>
                <a:ea typeface="微软雅黑"/>
                <a:cs typeface="微软雅黑"/>
              </a:rPr>
              <a:t>掌握</a:t>
            </a:r>
            <a:r>
              <a:rPr lang="zh-CN" altLang="en-US" sz="2000" dirty="0" smtClean="0">
                <a:latin typeface="微软雅黑"/>
                <a:ea typeface="微软雅黑"/>
                <a:cs typeface="微软雅黑"/>
              </a:rPr>
              <a:t>基于</a:t>
            </a:r>
            <a:r>
              <a:rPr lang="zh-CN" altLang="en-US" sz="2000" dirty="0">
                <a:latin typeface="微软雅黑"/>
                <a:ea typeface="微软雅黑"/>
                <a:cs typeface="微软雅黑"/>
              </a:rPr>
              <a:t>信号特征的定位方法。</a:t>
            </a:r>
            <a:endParaRPr lang="en-US" altLang="zh-CN" sz="2000" dirty="0">
              <a:latin typeface="微软雅黑"/>
              <a:ea typeface="微软雅黑"/>
              <a:cs typeface="微软雅黑"/>
            </a:endParaRPr>
          </a:p>
          <a:p>
            <a:pPr>
              <a:lnSpc>
                <a:spcPct val="150000"/>
              </a:lnSpc>
              <a:buFont typeface="Arial" charset="0"/>
              <a:buChar char="•"/>
            </a:pPr>
            <a:r>
              <a:rPr lang="zh-CN" altLang="en-US" sz="2000" dirty="0" smtClean="0">
                <a:latin typeface="微软雅黑"/>
                <a:ea typeface="微软雅黑"/>
                <a:cs typeface="微软雅黑"/>
              </a:rPr>
              <a:t>说明</a:t>
            </a:r>
            <a:r>
              <a:rPr lang="zh-CN" altLang="en-US" sz="2000" dirty="0">
                <a:latin typeface="微软雅黑"/>
                <a:ea typeface="微软雅黑"/>
                <a:cs typeface="微软雅黑"/>
              </a:rPr>
              <a:t>物理网环境下定位技术的新挑战</a:t>
            </a:r>
            <a:r>
              <a:rPr lang="zh-CN" altLang="en-US" sz="2000" dirty="0" smtClean="0">
                <a:latin typeface="微软雅黑"/>
                <a:ea typeface="微软雅黑"/>
                <a:cs typeface="微软雅黑"/>
              </a:rPr>
              <a:t>。</a:t>
            </a:r>
            <a:endParaRPr lang="zh-CN" altLang="en-US" sz="20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53</a:t>
            </a:fld>
            <a:endParaRPr lang="zh-CN" altLang="en-US" dirty="0"/>
          </a:p>
        </p:txBody>
      </p:sp>
      <p:sp>
        <p:nvSpPr>
          <p:cNvPr id="4" name="标题 3"/>
          <p:cNvSpPr>
            <a:spLocks noGrp="1"/>
          </p:cNvSpPr>
          <p:nvPr>
            <p:ph type="title"/>
          </p:nvPr>
        </p:nvSpPr>
        <p:spPr/>
        <p:txBody>
          <a:bodyPr/>
          <a:lstStyle/>
          <a:p>
            <a:r>
              <a:rPr kumimoji="1" lang="zh-CN" altLang="en-US" dirty="0" smtClean="0"/>
              <a:t>本章小结</a:t>
            </a:r>
            <a:endParaRPr kumimoji="1" lang="zh-CN" altLang="en-US" dirty="0"/>
          </a:p>
        </p:txBody>
      </p:sp>
    </p:spTree>
    <p:extLst>
      <p:ext uri="{BB962C8B-B14F-4D97-AF65-F5344CB8AC3E}">
        <p14:creationId xmlns:p14="http://schemas.microsoft.com/office/powerpoint/2010/main" val="45259422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00000"/>
              </a:lnSpc>
              <a:buFont typeface="Wingdings" panose="05000000000000000000" pitchFamily="2" charset="2"/>
              <a:buChar char="n"/>
            </a:pPr>
            <a:r>
              <a:rPr lang="zh-CN" altLang="en-US" sz="2800" dirty="0" smtClean="0">
                <a:solidFill>
                  <a:srgbClr val="C00000"/>
                </a:solidFill>
                <a:latin typeface="微软雅黑"/>
                <a:ea typeface="微软雅黑"/>
                <a:cs typeface="微软雅黑"/>
              </a:rPr>
              <a:t> </a:t>
            </a:r>
            <a:r>
              <a:rPr lang="zh-CN" altLang="en-US" sz="2800" b="1" dirty="0" smtClean="0">
                <a:solidFill>
                  <a:srgbClr val="FF0000"/>
                </a:solidFill>
                <a:latin typeface="微软雅黑"/>
                <a:ea typeface="微软雅黑"/>
                <a:cs typeface="微软雅黑"/>
              </a:rPr>
              <a:t>卫星定位</a:t>
            </a:r>
            <a:r>
              <a:rPr lang="zh-CN" altLang="en-US" sz="2800" b="1" dirty="0">
                <a:solidFill>
                  <a:srgbClr val="FF0000"/>
                </a:solidFill>
                <a:latin typeface="微软雅黑"/>
                <a:ea typeface="微软雅黑"/>
                <a:cs typeface="微软雅黑"/>
              </a:rPr>
              <a:t>：</a:t>
            </a:r>
            <a:r>
              <a:rPr lang="en-US" altLang="zh-CN" sz="2800" b="1" dirty="0" smtClean="0">
                <a:solidFill>
                  <a:srgbClr val="FF0000"/>
                </a:solidFill>
                <a:latin typeface="微软雅黑"/>
                <a:ea typeface="微软雅黑"/>
                <a:cs typeface="微软雅黑"/>
              </a:rPr>
              <a:t>GPS</a:t>
            </a: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latin typeface="微软雅黑"/>
                <a:ea typeface="微软雅黑"/>
                <a:cs typeface="微软雅黑"/>
              </a:rPr>
              <a:t> 蜂窝</a:t>
            </a:r>
            <a:r>
              <a:rPr lang="zh-CN" altLang="en-US" sz="2800" dirty="0">
                <a:latin typeface="微软雅黑"/>
                <a:ea typeface="微软雅黑"/>
                <a:cs typeface="微软雅黑"/>
              </a:rPr>
              <a:t>基站</a:t>
            </a:r>
            <a:r>
              <a:rPr lang="zh-CN" altLang="en-US" sz="2800" dirty="0" smtClean="0">
                <a:latin typeface="微软雅黑"/>
                <a:ea typeface="微软雅黑"/>
                <a:cs typeface="微软雅黑"/>
              </a:rPr>
              <a:t>定位</a:t>
            </a:r>
            <a:endParaRPr lang="en-US" altLang="zh-CN" sz="2800" dirty="0" smtClean="0">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zh-CN" altLang="en-US" sz="2800" dirty="0" smtClean="0">
                <a:latin typeface="微软雅黑"/>
                <a:ea typeface="微软雅黑"/>
                <a:cs typeface="微软雅黑"/>
              </a:rPr>
              <a:t> 室内</a:t>
            </a:r>
            <a:r>
              <a:rPr lang="zh-CN" altLang="en-US" sz="2800" dirty="0">
                <a:latin typeface="微软雅黑"/>
                <a:ea typeface="微软雅黑"/>
                <a:cs typeface="微软雅黑"/>
              </a:rPr>
              <a:t>精确</a:t>
            </a:r>
            <a:r>
              <a:rPr lang="zh-CN" altLang="en-US" sz="2800" dirty="0" smtClean="0">
                <a:latin typeface="微软雅黑"/>
                <a:ea typeface="微软雅黑"/>
                <a:cs typeface="微软雅黑"/>
              </a:rPr>
              <a:t>定位</a:t>
            </a:r>
            <a:endParaRPr lang="en-US" altLang="zh-CN" sz="2800" dirty="0" smtClean="0">
              <a:latin typeface="微软雅黑"/>
              <a:ea typeface="微软雅黑"/>
              <a:cs typeface="微软雅黑"/>
            </a:endParaRPr>
          </a:p>
          <a:p>
            <a:pPr lvl="1">
              <a:lnSpc>
                <a:spcPct val="100000"/>
              </a:lnSpc>
              <a:buFont typeface="Wingdings" panose="05000000000000000000" pitchFamily="2" charset="2"/>
              <a:buChar char="n"/>
            </a:pPr>
            <a:endParaRPr lang="en-US" altLang="zh-CN" sz="2400" dirty="0">
              <a:latin typeface="微软雅黑"/>
              <a:ea typeface="微软雅黑"/>
              <a:cs typeface="微软雅黑"/>
            </a:endParaRPr>
          </a:p>
          <a:p>
            <a:pPr>
              <a:lnSpc>
                <a:spcPct val="100000"/>
              </a:lnSpc>
              <a:buFont typeface="Wingdings" panose="05000000000000000000" pitchFamily="2" charset="2"/>
              <a:buChar char="n"/>
            </a:pPr>
            <a:r>
              <a:rPr lang="en-US" altLang="zh-CN" sz="2800" dirty="0" smtClean="0">
                <a:latin typeface="微软雅黑"/>
                <a:ea typeface="微软雅黑"/>
                <a:cs typeface="微软雅黑"/>
              </a:rPr>
              <a:t> </a:t>
            </a:r>
            <a:r>
              <a:rPr lang="en-US" altLang="zh-CN" sz="2800" dirty="0" err="1" smtClean="0">
                <a:latin typeface="微软雅黑"/>
                <a:ea typeface="微软雅黑"/>
                <a:cs typeface="微软雅黑"/>
              </a:rPr>
              <a:t>WiFi</a:t>
            </a:r>
            <a:r>
              <a:rPr lang="zh-CN" altLang="en-US" sz="2800" dirty="0">
                <a:latin typeface="微软雅黑"/>
                <a:ea typeface="微软雅黑"/>
                <a:cs typeface="微软雅黑"/>
              </a:rPr>
              <a:t>基站定位</a:t>
            </a:r>
          </a:p>
          <a:p>
            <a:pPr>
              <a:lnSpc>
                <a:spcPct val="100000"/>
              </a:lnSpc>
              <a:buFont typeface="Wingdings" panose="05000000000000000000" pitchFamily="2" charset="2"/>
              <a:buChar char="n"/>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6</a:t>
            </a:fld>
            <a:endParaRPr lang="zh-CN" altLang="en-US" dirty="0"/>
          </a:p>
        </p:txBody>
      </p:sp>
      <p:sp>
        <p:nvSpPr>
          <p:cNvPr id="4" name="标题 3"/>
          <p:cNvSpPr>
            <a:spLocks noGrp="1"/>
          </p:cNvSpPr>
          <p:nvPr>
            <p:ph type="title"/>
          </p:nvPr>
        </p:nvSpPr>
        <p:spPr/>
        <p:txBody>
          <a:bodyPr/>
          <a:lstStyle/>
          <a:p>
            <a:r>
              <a:rPr kumimoji="1" lang="zh-CN" altLang="en-US" dirty="0" smtClean="0"/>
              <a:t>现存主流定位系统</a:t>
            </a:r>
            <a:endParaRPr kumimoji="1" lang="zh-CN" altLang="en-US" dirty="0"/>
          </a:p>
        </p:txBody>
      </p:sp>
    </p:spTree>
    <p:extLst>
      <p:ext uri="{BB962C8B-B14F-4D97-AF65-F5344CB8AC3E}">
        <p14:creationId xmlns:p14="http://schemas.microsoft.com/office/powerpoint/2010/main" val="3751765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
                                            <p:txEl>
                                              <p:pRg st="0" end="0"/>
                                            </p:txEl>
                                          </p:spTgt>
                                        </p:tgtEl>
                                      </p:cBhvr>
                                    </p:animEffect>
                                    <p:animScale>
                                      <p:cBhvr>
                                        <p:cTn id="7" dur="250" autoRev="1" fill="hold"/>
                                        <p:tgtEl>
                                          <p:spTgt spid="2">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652746"/>
            <a:ext cx="7886700" cy="4351338"/>
          </a:xfrm>
        </p:spPr>
        <p:txBody>
          <a:bodyPr>
            <a:normAutofit/>
          </a:bodyPr>
          <a:lstStyle/>
          <a:p>
            <a:pPr>
              <a:lnSpc>
                <a:spcPct val="150000"/>
              </a:lnSpc>
              <a:spcBef>
                <a:spcPts val="0"/>
              </a:spcBef>
            </a:pPr>
            <a:r>
              <a:rPr lang="zh-CN" altLang="en-US" sz="2800" dirty="0">
                <a:latin typeface="微软雅黑"/>
                <a:ea typeface="微软雅黑"/>
                <a:cs typeface="微软雅黑"/>
              </a:rPr>
              <a:t>各国的卫星定位系统</a:t>
            </a:r>
            <a:endParaRPr lang="en-US" altLang="zh-CN" sz="2800" dirty="0">
              <a:latin typeface="微软雅黑"/>
              <a:ea typeface="微软雅黑"/>
              <a:cs typeface="微软雅黑"/>
            </a:endParaRPr>
          </a:p>
          <a:p>
            <a:pPr lvl="1">
              <a:lnSpc>
                <a:spcPct val="150000"/>
              </a:lnSpc>
              <a:spcBef>
                <a:spcPts val="0"/>
              </a:spcBef>
              <a:buFont typeface="Arial" charset="0"/>
              <a:buChar char="•"/>
            </a:pPr>
            <a:r>
              <a:rPr lang="zh-CN" altLang="en-US" sz="2400" dirty="0">
                <a:latin typeface="微软雅黑"/>
                <a:ea typeface="微软雅黑"/>
                <a:cs typeface="微软雅黑"/>
              </a:rPr>
              <a:t>美国：</a:t>
            </a:r>
            <a:r>
              <a:rPr lang="en-US" altLang="zh-CN" sz="2400" b="1" dirty="0">
                <a:solidFill>
                  <a:srgbClr val="FF0000"/>
                </a:solidFill>
                <a:latin typeface="微软雅黑"/>
                <a:ea typeface="微软雅黑"/>
                <a:cs typeface="微软雅黑"/>
              </a:rPr>
              <a:t>GPS</a:t>
            </a:r>
          </a:p>
          <a:p>
            <a:pPr lvl="1">
              <a:lnSpc>
                <a:spcPct val="150000"/>
              </a:lnSpc>
              <a:spcBef>
                <a:spcPts val="0"/>
              </a:spcBef>
              <a:buFont typeface="Arial" charset="0"/>
              <a:buChar char="•"/>
            </a:pPr>
            <a:r>
              <a:rPr lang="zh-CN" altLang="en-US" sz="2400" dirty="0">
                <a:latin typeface="微软雅黑"/>
                <a:ea typeface="微软雅黑"/>
                <a:cs typeface="微软雅黑"/>
              </a:rPr>
              <a:t>俄罗斯：</a:t>
            </a:r>
            <a:r>
              <a:rPr lang="en-US" altLang="zh-CN" sz="2400" dirty="0">
                <a:latin typeface="微软雅黑"/>
                <a:ea typeface="微软雅黑"/>
                <a:cs typeface="微软雅黑"/>
              </a:rPr>
              <a:t>GLONASS</a:t>
            </a:r>
          </a:p>
          <a:p>
            <a:pPr lvl="1">
              <a:lnSpc>
                <a:spcPct val="150000"/>
              </a:lnSpc>
              <a:spcBef>
                <a:spcPts val="0"/>
              </a:spcBef>
              <a:buFont typeface="Arial" charset="0"/>
              <a:buChar char="•"/>
            </a:pPr>
            <a:r>
              <a:rPr lang="zh-CN" altLang="en-US" sz="2400" dirty="0">
                <a:latin typeface="微软雅黑"/>
                <a:ea typeface="微软雅黑"/>
                <a:cs typeface="微软雅黑"/>
              </a:rPr>
              <a:t>欧盟：</a:t>
            </a:r>
            <a:r>
              <a:rPr lang="zh-CN" altLang="en-US" sz="2400" b="1" dirty="0">
                <a:solidFill>
                  <a:srgbClr val="FF0000"/>
                </a:solidFill>
                <a:latin typeface="微软雅黑"/>
                <a:ea typeface="微软雅黑"/>
                <a:cs typeface="微软雅黑"/>
              </a:rPr>
              <a:t>伽利略</a:t>
            </a:r>
            <a:endParaRPr lang="en-US" altLang="zh-CN" sz="2400" b="1" dirty="0">
              <a:solidFill>
                <a:srgbClr val="FF0000"/>
              </a:solidFill>
              <a:latin typeface="微软雅黑"/>
              <a:ea typeface="微软雅黑"/>
              <a:cs typeface="微软雅黑"/>
            </a:endParaRPr>
          </a:p>
          <a:p>
            <a:pPr lvl="1">
              <a:lnSpc>
                <a:spcPct val="150000"/>
              </a:lnSpc>
              <a:spcBef>
                <a:spcPts val="0"/>
              </a:spcBef>
              <a:buFont typeface="Arial" charset="0"/>
              <a:buChar char="•"/>
            </a:pPr>
            <a:r>
              <a:rPr lang="zh-CN" altLang="en-US" sz="2400" dirty="0">
                <a:latin typeface="微软雅黑"/>
                <a:ea typeface="微软雅黑"/>
                <a:cs typeface="微软雅黑"/>
              </a:rPr>
              <a:t>中国：</a:t>
            </a:r>
            <a:r>
              <a:rPr lang="zh-CN" altLang="en-US" sz="2400" b="1" dirty="0">
                <a:solidFill>
                  <a:srgbClr val="FF0000"/>
                </a:solidFill>
                <a:latin typeface="微软雅黑"/>
                <a:ea typeface="微软雅黑"/>
                <a:cs typeface="微软雅黑"/>
              </a:rPr>
              <a:t>北斗一号</a:t>
            </a:r>
            <a:r>
              <a:rPr lang="zh-CN" altLang="en-US" sz="2400" dirty="0">
                <a:latin typeface="微软雅黑"/>
                <a:ea typeface="微软雅黑"/>
                <a:cs typeface="微软雅黑"/>
              </a:rPr>
              <a:t>（区域）、北斗二号（全球）</a:t>
            </a:r>
            <a:endParaRPr lang="en-US" altLang="zh-CN" sz="2400" dirty="0">
              <a:latin typeface="微软雅黑"/>
              <a:ea typeface="微软雅黑"/>
              <a:cs typeface="微软雅黑"/>
            </a:endParaRPr>
          </a:p>
          <a:p>
            <a:pPr>
              <a:lnSpc>
                <a:spcPct val="150000"/>
              </a:lnSpc>
              <a:spcBef>
                <a:spcPts val="0"/>
              </a:spcBef>
            </a:pPr>
            <a:endParaRPr lang="en-US" altLang="zh-CN" sz="2800" dirty="0">
              <a:latin typeface="微软雅黑"/>
              <a:ea typeface="微软雅黑"/>
              <a:cs typeface="微软雅黑"/>
            </a:endParaRPr>
          </a:p>
          <a:p>
            <a:pPr>
              <a:lnSpc>
                <a:spcPct val="150000"/>
              </a:lnSpc>
              <a:spcBef>
                <a:spcPts val="0"/>
              </a:spcBef>
            </a:pPr>
            <a:r>
              <a:rPr lang="en-US" altLang="zh-CN" sz="2800" u="sng" dirty="0">
                <a:latin typeface="微软雅黑"/>
                <a:ea typeface="微软雅黑"/>
                <a:cs typeface="微软雅黑"/>
              </a:rPr>
              <a:t>GPS</a:t>
            </a:r>
            <a:r>
              <a:rPr lang="zh-CN" altLang="en-US" sz="2800" dirty="0">
                <a:latin typeface="微软雅黑"/>
                <a:ea typeface="微软雅黑"/>
                <a:cs typeface="微软雅黑"/>
              </a:rPr>
              <a:t>是目前世界上最常用的</a:t>
            </a:r>
            <a:r>
              <a:rPr lang="zh-CN" altLang="en-US" sz="2800" u="sng" dirty="0">
                <a:latin typeface="微软雅黑"/>
                <a:ea typeface="微软雅黑"/>
                <a:cs typeface="微软雅黑"/>
              </a:rPr>
              <a:t>卫星导航系统</a:t>
            </a:r>
            <a:r>
              <a:rPr lang="zh-CN" altLang="en-US" sz="2800" dirty="0">
                <a:latin typeface="微软雅黑"/>
                <a:ea typeface="微软雅黑"/>
                <a:cs typeface="微软雅黑"/>
              </a:rPr>
              <a:t>。</a:t>
            </a:r>
            <a:endParaRPr lang="en-US" altLang="zh-CN" sz="2800" dirty="0">
              <a:latin typeface="微软雅黑"/>
              <a:ea typeface="微软雅黑"/>
              <a:cs typeface="微软雅黑"/>
            </a:endParaRP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7</a:t>
            </a:fld>
            <a:endParaRPr lang="zh-CN" altLang="en-US" dirty="0"/>
          </a:p>
        </p:txBody>
      </p:sp>
      <p:sp>
        <p:nvSpPr>
          <p:cNvPr id="4" name="标题 3"/>
          <p:cNvSpPr>
            <a:spLocks noGrp="1"/>
          </p:cNvSpPr>
          <p:nvPr>
            <p:ph type="title"/>
          </p:nvPr>
        </p:nvSpPr>
        <p:spPr/>
        <p:txBody>
          <a:bodyPr/>
          <a:lstStyle/>
          <a:p>
            <a:r>
              <a:rPr kumimoji="1" lang="zh-CN" altLang="en-US" dirty="0" smtClean="0"/>
              <a:t>卫星定位</a:t>
            </a:r>
            <a:endParaRPr kumimoji="1" lang="zh-CN" altLang="en-US" dirty="0"/>
          </a:p>
        </p:txBody>
      </p:sp>
    </p:spTree>
    <p:extLst>
      <p:ext uri="{BB962C8B-B14F-4D97-AF65-F5344CB8AC3E}">
        <p14:creationId xmlns:p14="http://schemas.microsoft.com/office/powerpoint/2010/main" val="3834253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52746"/>
            <a:ext cx="5486400" cy="2502159"/>
          </a:xfrm>
        </p:spPr>
        <p:txBody>
          <a:bodyPr/>
          <a:lstStyle/>
          <a:p>
            <a:pPr>
              <a:lnSpc>
                <a:spcPct val="150000"/>
              </a:lnSpc>
              <a:buFont typeface="Arial" charset="0"/>
              <a:buChar char="•"/>
            </a:pPr>
            <a:r>
              <a:rPr lang="en-US" altLang="zh-CN" sz="2400" dirty="0">
                <a:latin typeface="微软雅黑"/>
                <a:ea typeface="微软雅黑"/>
                <a:cs typeface="微软雅黑"/>
              </a:rPr>
              <a:t>1973</a:t>
            </a:r>
            <a:r>
              <a:rPr lang="zh-CN" altLang="en-US" sz="2400" dirty="0">
                <a:latin typeface="微软雅黑"/>
                <a:ea typeface="微软雅黑"/>
                <a:cs typeface="微软雅黑"/>
              </a:rPr>
              <a:t>年，美国国防部开始</a:t>
            </a:r>
            <a:r>
              <a:rPr lang="en-US" altLang="zh-CN" sz="2400" dirty="0">
                <a:latin typeface="微软雅黑"/>
                <a:ea typeface="微软雅黑"/>
                <a:cs typeface="微软雅黑"/>
              </a:rPr>
              <a:t>GPS</a:t>
            </a:r>
            <a:r>
              <a:rPr lang="zh-CN" altLang="en-US" sz="2400" dirty="0">
                <a:latin typeface="微软雅黑"/>
                <a:ea typeface="微软雅黑"/>
                <a:cs typeface="微软雅黑"/>
              </a:rPr>
              <a:t>计划</a:t>
            </a:r>
            <a:endParaRPr lang="en-US" altLang="zh-CN" sz="2400" dirty="0">
              <a:latin typeface="微软雅黑"/>
              <a:ea typeface="微软雅黑"/>
              <a:cs typeface="微软雅黑"/>
            </a:endParaRPr>
          </a:p>
          <a:p>
            <a:pPr>
              <a:lnSpc>
                <a:spcPct val="150000"/>
              </a:lnSpc>
              <a:buFont typeface="Arial" charset="0"/>
              <a:buChar char="•"/>
            </a:pPr>
            <a:r>
              <a:rPr lang="en-US" altLang="zh-CN" sz="2400" dirty="0">
                <a:latin typeface="微软雅黑"/>
                <a:ea typeface="微软雅黑"/>
                <a:cs typeface="微软雅黑"/>
              </a:rPr>
              <a:t>1983</a:t>
            </a:r>
            <a:r>
              <a:rPr lang="zh-CN" altLang="en-US" sz="2400" dirty="0">
                <a:latin typeface="微软雅黑"/>
                <a:ea typeface="微软雅黑"/>
                <a:cs typeface="微软雅黑"/>
              </a:rPr>
              <a:t>年，里根承诺将来对民间开放使用</a:t>
            </a:r>
            <a:endParaRPr lang="en-US" altLang="zh-CN" sz="2400" dirty="0">
              <a:latin typeface="微软雅黑"/>
              <a:ea typeface="微软雅黑"/>
              <a:cs typeface="微软雅黑"/>
            </a:endParaRPr>
          </a:p>
          <a:p>
            <a:pPr>
              <a:lnSpc>
                <a:spcPct val="150000"/>
              </a:lnSpc>
              <a:buFont typeface="Arial" charset="0"/>
              <a:buChar char="•"/>
            </a:pPr>
            <a:r>
              <a:rPr lang="en-US" altLang="zh-CN" sz="2400" dirty="0">
                <a:latin typeface="微软雅黑"/>
                <a:ea typeface="微软雅黑"/>
                <a:cs typeface="微软雅黑"/>
              </a:rPr>
              <a:t>1989</a:t>
            </a:r>
            <a:r>
              <a:rPr lang="zh-CN" altLang="en-US" sz="2400" dirty="0">
                <a:latin typeface="微软雅黑"/>
                <a:ea typeface="微软雅黑"/>
                <a:cs typeface="微软雅黑"/>
              </a:rPr>
              <a:t>年，正式开始发射</a:t>
            </a:r>
            <a:r>
              <a:rPr lang="en-US" altLang="zh-CN" sz="2400" dirty="0">
                <a:latin typeface="微软雅黑"/>
                <a:ea typeface="微软雅黑"/>
                <a:cs typeface="微软雅黑"/>
              </a:rPr>
              <a:t>GPS</a:t>
            </a:r>
            <a:r>
              <a:rPr lang="zh-CN" altLang="en-US" sz="2400" dirty="0">
                <a:latin typeface="微软雅黑"/>
                <a:ea typeface="微软雅黑"/>
                <a:cs typeface="微软雅黑"/>
              </a:rPr>
              <a:t>工作卫星</a:t>
            </a:r>
            <a:endParaRPr lang="en-US" altLang="zh-CN" sz="2400" dirty="0">
              <a:latin typeface="微软雅黑"/>
              <a:ea typeface="微软雅黑"/>
              <a:cs typeface="微软雅黑"/>
            </a:endParaRPr>
          </a:p>
          <a:p>
            <a:pPr>
              <a:lnSpc>
                <a:spcPct val="150000"/>
              </a:lnSpc>
              <a:buFont typeface="Arial" charset="0"/>
              <a:buChar char="•"/>
            </a:pPr>
            <a:r>
              <a:rPr lang="en-US" altLang="zh-CN" sz="2400" dirty="0">
                <a:latin typeface="微软雅黑"/>
                <a:ea typeface="微软雅黑"/>
                <a:cs typeface="微软雅黑"/>
              </a:rPr>
              <a:t>1994</a:t>
            </a:r>
            <a:r>
              <a:rPr lang="zh-CN" altLang="en-US" sz="2400" dirty="0">
                <a:latin typeface="微软雅黑"/>
                <a:ea typeface="微软雅黑"/>
                <a:cs typeface="微软雅黑"/>
              </a:rPr>
              <a:t>年，</a:t>
            </a:r>
            <a:r>
              <a:rPr lang="zh-CN" altLang="en-US" sz="2400" dirty="0" smtClean="0">
                <a:latin typeface="微软雅黑"/>
                <a:ea typeface="微软雅黑"/>
                <a:cs typeface="微软雅黑"/>
              </a:rPr>
              <a:t>卫星组</a:t>
            </a:r>
            <a:r>
              <a:rPr lang="zh-CN" altLang="en-US" sz="2400" dirty="0">
                <a:latin typeface="微软雅黑"/>
                <a:ea typeface="微软雅黑"/>
                <a:cs typeface="微软雅黑"/>
              </a:rPr>
              <a:t>网完成，投入使用</a:t>
            </a:r>
            <a:endParaRPr lang="en-US" altLang="zh-CN" sz="2400" dirty="0">
              <a:latin typeface="微软雅黑"/>
              <a:ea typeface="微软雅黑"/>
              <a:cs typeface="微软雅黑"/>
            </a:endParaRPr>
          </a:p>
          <a:p>
            <a:pPr>
              <a:lnSpc>
                <a:spcPct val="150000"/>
              </a:lnSpc>
              <a:buFont typeface="Arial" charset="0"/>
              <a:buChar char="•"/>
            </a:pPr>
            <a:r>
              <a:rPr lang="en-US" altLang="zh-CN" sz="2400" dirty="0">
                <a:latin typeface="微软雅黑"/>
                <a:ea typeface="微软雅黑"/>
                <a:cs typeface="微软雅黑"/>
              </a:rPr>
              <a:t>2000</a:t>
            </a:r>
            <a:r>
              <a:rPr lang="zh-CN" altLang="en-US" sz="2400" dirty="0">
                <a:latin typeface="微软雅黑"/>
                <a:ea typeface="微软雅黑"/>
                <a:cs typeface="微软雅黑"/>
              </a:rPr>
              <a:t>年，克林顿下令取消军用</a:t>
            </a:r>
            <a:r>
              <a:rPr lang="en-US" altLang="zh-CN" sz="2400" dirty="0">
                <a:latin typeface="微软雅黑"/>
                <a:ea typeface="微软雅黑"/>
                <a:cs typeface="微软雅黑"/>
              </a:rPr>
              <a:t>/</a:t>
            </a:r>
            <a:r>
              <a:rPr lang="zh-CN" altLang="en-US" sz="2400" dirty="0" smtClean="0">
                <a:latin typeface="微软雅黑"/>
                <a:ea typeface="微软雅黑"/>
                <a:cs typeface="微软雅黑"/>
              </a:rPr>
              <a:t>民用定位精度的差别</a:t>
            </a:r>
            <a:endParaRPr lang="zh-CN" altLang="en-US" sz="2400" dirty="0">
              <a:latin typeface="微软雅黑"/>
              <a:ea typeface="微软雅黑"/>
              <a:cs typeface="微软雅黑"/>
            </a:endParaRPr>
          </a:p>
          <a:p>
            <a:pPr>
              <a:lnSpc>
                <a:spcPct val="150000"/>
              </a:lnSpc>
            </a:pPr>
            <a:endParaRPr kumimoji="1" lang="zh-CN" altLang="en-US" sz="24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8</a:t>
            </a:fld>
            <a:endParaRPr lang="zh-CN" altLang="en-US" dirty="0"/>
          </a:p>
        </p:txBody>
      </p:sp>
      <p:sp>
        <p:nvSpPr>
          <p:cNvPr id="4" name="标题 3"/>
          <p:cNvSpPr>
            <a:spLocks noGrp="1"/>
          </p:cNvSpPr>
          <p:nvPr>
            <p:ph type="title"/>
          </p:nvPr>
        </p:nvSpPr>
        <p:spPr/>
        <p:txBody>
          <a:bodyPr/>
          <a:lstStyle/>
          <a:p>
            <a:r>
              <a:rPr kumimoji="1" lang="en-US" altLang="zh-CN" dirty="0" smtClean="0"/>
              <a:t>GPS</a:t>
            </a:r>
            <a:r>
              <a:rPr kumimoji="1" lang="zh-CN" altLang="en-US" dirty="0" smtClean="0"/>
              <a:t>：发展简史</a:t>
            </a:r>
            <a:endParaRPr kumimoji="1" lang="zh-CN" altLang="en-US" dirty="0"/>
          </a:p>
        </p:txBody>
      </p:sp>
      <p:pic>
        <p:nvPicPr>
          <p:cNvPr id="5" name="图片 4"/>
          <p:cNvPicPr>
            <a:picLocks noChangeAspect="1"/>
          </p:cNvPicPr>
          <p:nvPr/>
        </p:nvPicPr>
        <p:blipFill>
          <a:blip r:embed="rId3"/>
          <a:stretch>
            <a:fillRect/>
          </a:stretch>
        </p:blipFill>
        <p:spPr>
          <a:xfrm>
            <a:off x="5867400" y="2590800"/>
            <a:ext cx="3179676" cy="2114485"/>
          </a:xfrm>
          <a:prstGeom prst="rect">
            <a:avLst/>
          </a:prstGeom>
        </p:spPr>
      </p:pic>
    </p:spTree>
    <p:extLst>
      <p:ext uri="{BB962C8B-B14F-4D97-AF65-F5344CB8AC3E}">
        <p14:creationId xmlns:p14="http://schemas.microsoft.com/office/powerpoint/2010/main" val="35936006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652745"/>
            <a:ext cx="7886700" cy="4703605"/>
          </a:xfrm>
        </p:spPr>
        <p:txBody>
          <a:bodyPr>
            <a:noAutofit/>
          </a:bodyPr>
          <a:lstStyle/>
          <a:p>
            <a:pPr>
              <a:lnSpc>
                <a:spcPct val="150000"/>
              </a:lnSpc>
              <a:spcBef>
                <a:spcPts val="0"/>
              </a:spcBef>
              <a:buFont typeface="Arial" charset="0"/>
              <a:buChar char="•"/>
            </a:pPr>
            <a:r>
              <a:rPr lang="zh-CN" altLang="en-US" sz="2800" dirty="0" smtClean="0">
                <a:solidFill>
                  <a:srgbClr val="FF0000"/>
                </a:solidFill>
                <a:latin typeface="微软雅黑"/>
                <a:ea typeface="微软雅黑"/>
                <a:cs typeface="微软雅黑"/>
              </a:rPr>
              <a:t>宇宙空间部分</a:t>
            </a:r>
          </a:p>
          <a:p>
            <a:pPr lvl="1">
              <a:lnSpc>
                <a:spcPct val="150000"/>
              </a:lnSpc>
              <a:spcBef>
                <a:spcPts val="0"/>
              </a:spcBef>
              <a:buFont typeface="Wingdings" charset="0"/>
              <a:buChar char="ü"/>
            </a:pPr>
            <a:r>
              <a:rPr lang="en-US" altLang="zh-CN" sz="2400" dirty="0" smtClean="0">
                <a:latin typeface="微软雅黑"/>
                <a:ea typeface="微软雅黑"/>
                <a:cs typeface="微软雅黑"/>
              </a:rPr>
              <a:t>24</a:t>
            </a:r>
            <a:r>
              <a:rPr lang="zh-CN" altLang="en-US" sz="2400" dirty="0" smtClean="0">
                <a:latin typeface="微软雅黑"/>
                <a:ea typeface="微软雅黑"/>
                <a:cs typeface="微软雅黑"/>
              </a:rPr>
              <a:t>颗工作卫星</a:t>
            </a:r>
          </a:p>
          <a:p>
            <a:pPr>
              <a:lnSpc>
                <a:spcPct val="150000"/>
              </a:lnSpc>
              <a:spcBef>
                <a:spcPts val="0"/>
              </a:spcBef>
              <a:buFont typeface="Arial" charset="0"/>
              <a:buChar char="•"/>
            </a:pPr>
            <a:r>
              <a:rPr lang="zh-CN" altLang="en-US" sz="2800" dirty="0" smtClean="0">
                <a:solidFill>
                  <a:srgbClr val="FF0000"/>
                </a:solidFill>
                <a:latin typeface="微软雅黑"/>
                <a:ea typeface="微软雅黑"/>
                <a:cs typeface="微软雅黑"/>
              </a:rPr>
              <a:t>地面监控部分</a:t>
            </a:r>
            <a:r>
              <a:rPr lang="zh-CN" altLang="en-US" sz="2800" dirty="0" smtClean="0">
                <a:latin typeface="微软雅黑"/>
                <a:ea typeface="微软雅黑"/>
                <a:cs typeface="微软雅黑"/>
              </a:rPr>
              <a:t>（全部在美国境内）</a:t>
            </a:r>
          </a:p>
          <a:p>
            <a:pPr lvl="1">
              <a:lnSpc>
                <a:spcPct val="150000"/>
              </a:lnSpc>
              <a:spcBef>
                <a:spcPts val="0"/>
              </a:spcBef>
              <a:buFont typeface="Wingdings" charset="0"/>
              <a:buChar char="ü"/>
            </a:pPr>
            <a:r>
              <a:rPr lang="en-US" altLang="zh-CN" sz="2400" dirty="0" smtClean="0">
                <a:latin typeface="微软雅黑"/>
                <a:ea typeface="微软雅黑"/>
                <a:cs typeface="微软雅黑"/>
              </a:rPr>
              <a:t>1</a:t>
            </a:r>
            <a:r>
              <a:rPr lang="zh-CN" altLang="en-US" sz="2400" dirty="0" smtClean="0">
                <a:latin typeface="微软雅黑"/>
                <a:ea typeface="微软雅黑"/>
                <a:cs typeface="微软雅黑"/>
              </a:rPr>
              <a:t>个主控中心（另有</a:t>
            </a:r>
            <a:r>
              <a:rPr lang="en-US" altLang="zh-CN" sz="2400" dirty="0" smtClean="0">
                <a:latin typeface="微软雅黑"/>
                <a:ea typeface="微软雅黑"/>
                <a:cs typeface="微软雅黑"/>
              </a:rPr>
              <a:t>1</a:t>
            </a:r>
            <a:r>
              <a:rPr lang="zh-CN" altLang="en-US" sz="2400" dirty="0" smtClean="0">
                <a:latin typeface="微软雅黑"/>
                <a:ea typeface="微软雅黑"/>
                <a:cs typeface="微软雅黑"/>
              </a:rPr>
              <a:t>个备用）</a:t>
            </a:r>
          </a:p>
          <a:p>
            <a:pPr lvl="1">
              <a:lnSpc>
                <a:spcPct val="150000"/>
              </a:lnSpc>
              <a:spcBef>
                <a:spcPts val="0"/>
              </a:spcBef>
              <a:buFont typeface="Wingdings" charset="0"/>
              <a:buChar char="ü"/>
            </a:pPr>
            <a:r>
              <a:rPr lang="en-US" altLang="zh-CN" sz="2400" dirty="0" smtClean="0">
                <a:latin typeface="微软雅黑"/>
                <a:ea typeface="微软雅黑"/>
                <a:cs typeface="微软雅黑"/>
              </a:rPr>
              <a:t>4</a:t>
            </a:r>
            <a:r>
              <a:rPr lang="zh-CN" altLang="en-US" sz="2400" dirty="0" smtClean="0">
                <a:latin typeface="微软雅黑"/>
                <a:ea typeface="微软雅黑"/>
                <a:cs typeface="微软雅黑"/>
              </a:rPr>
              <a:t>个专用地面天线</a:t>
            </a:r>
          </a:p>
          <a:p>
            <a:pPr lvl="1">
              <a:lnSpc>
                <a:spcPct val="150000"/>
              </a:lnSpc>
              <a:spcBef>
                <a:spcPts val="0"/>
              </a:spcBef>
              <a:buFont typeface="Wingdings" charset="0"/>
              <a:buChar char="ü"/>
            </a:pPr>
            <a:r>
              <a:rPr lang="en-US" altLang="zh-CN" sz="2400" dirty="0" smtClean="0">
                <a:latin typeface="微软雅黑"/>
                <a:ea typeface="微软雅黑"/>
                <a:cs typeface="微软雅黑"/>
              </a:rPr>
              <a:t>6</a:t>
            </a:r>
            <a:r>
              <a:rPr lang="zh-CN" altLang="en-US" sz="2400" dirty="0" smtClean="0">
                <a:latin typeface="微软雅黑"/>
                <a:ea typeface="微软雅黑"/>
                <a:cs typeface="微软雅黑"/>
              </a:rPr>
              <a:t>个专用监视站</a:t>
            </a:r>
          </a:p>
          <a:p>
            <a:pPr>
              <a:lnSpc>
                <a:spcPct val="150000"/>
              </a:lnSpc>
              <a:spcBef>
                <a:spcPts val="0"/>
              </a:spcBef>
              <a:buFont typeface="Arial" charset="0"/>
              <a:buChar char="•"/>
            </a:pPr>
            <a:r>
              <a:rPr lang="zh-CN" altLang="en-US" sz="2800" dirty="0" smtClean="0">
                <a:solidFill>
                  <a:srgbClr val="FF0000"/>
                </a:solidFill>
                <a:latin typeface="微软雅黑"/>
                <a:ea typeface="微软雅黑"/>
                <a:cs typeface="微软雅黑"/>
              </a:rPr>
              <a:t>用户设备部分</a:t>
            </a:r>
          </a:p>
          <a:p>
            <a:pPr lvl="1">
              <a:lnSpc>
                <a:spcPct val="150000"/>
              </a:lnSpc>
              <a:spcBef>
                <a:spcPts val="0"/>
              </a:spcBef>
              <a:buFont typeface="Wingdings" charset="0"/>
              <a:buChar char="ü"/>
            </a:pPr>
            <a:r>
              <a:rPr lang="en-US" altLang="zh-CN" sz="2400" dirty="0" smtClean="0">
                <a:latin typeface="微软雅黑"/>
                <a:ea typeface="微软雅黑"/>
                <a:cs typeface="微软雅黑"/>
              </a:rPr>
              <a:t>GPS</a:t>
            </a:r>
            <a:r>
              <a:rPr lang="zh-CN" altLang="en-US" sz="2400" dirty="0" smtClean="0">
                <a:latin typeface="微软雅黑"/>
                <a:ea typeface="微软雅黑"/>
                <a:cs typeface="微软雅黑"/>
              </a:rPr>
              <a:t>接收机</a:t>
            </a:r>
          </a:p>
          <a:p>
            <a:pPr>
              <a:lnSpc>
                <a:spcPct val="150000"/>
              </a:lnSpc>
              <a:spcBef>
                <a:spcPts val="0"/>
              </a:spcBef>
            </a:pPr>
            <a:endParaRPr kumimoji="1" lang="zh-CN" altLang="en-US" sz="2800" dirty="0">
              <a:latin typeface="微软雅黑"/>
              <a:ea typeface="微软雅黑"/>
              <a:cs typeface="微软雅黑"/>
            </a:endParaRPr>
          </a:p>
        </p:txBody>
      </p:sp>
      <p:sp>
        <p:nvSpPr>
          <p:cNvPr id="3" name="幻灯片编号占位符 2"/>
          <p:cNvSpPr>
            <a:spLocks noGrp="1"/>
          </p:cNvSpPr>
          <p:nvPr>
            <p:ph type="sldNum" sz="quarter" idx="12"/>
          </p:nvPr>
        </p:nvSpPr>
        <p:spPr/>
        <p:txBody>
          <a:bodyPr/>
          <a:lstStyle/>
          <a:p>
            <a:fld id="{0503CE10-F9D3-4072-A615-6A95AA0B7B65}" type="slidenum">
              <a:rPr lang="zh-CN" altLang="en-US" smtClean="0"/>
              <a:t>9</a:t>
            </a:fld>
            <a:endParaRPr lang="zh-CN" altLang="en-US" dirty="0"/>
          </a:p>
        </p:txBody>
      </p:sp>
      <p:sp>
        <p:nvSpPr>
          <p:cNvPr id="4" name="标题 3"/>
          <p:cNvSpPr>
            <a:spLocks noGrp="1"/>
          </p:cNvSpPr>
          <p:nvPr>
            <p:ph type="title"/>
          </p:nvPr>
        </p:nvSpPr>
        <p:spPr/>
        <p:txBody>
          <a:bodyPr/>
          <a:lstStyle/>
          <a:p>
            <a:r>
              <a:rPr kumimoji="1" lang="en-US" altLang="zh-CN" dirty="0" smtClean="0"/>
              <a:t>GPS</a:t>
            </a:r>
            <a:r>
              <a:rPr kumimoji="1" lang="zh-CN" altLang="en-US" dirty="0" smtClean="0"/>
              <a:t>：系统结构</a:t>
            </a:r>
            <a:endParaRPr kumimoji="1" lang="zh-CN" altLang="en-US" dirty="0"/>
          </a:p>
        </p:txBody>
      </p:sp>
    </p:spTree>
    <p:extLst>
      <p:ext uri="{BB962C8B-B14F-4D97-AF65-F5344CB8AC3E}">
        <p14:creationId xmlns:p14="http://schemas.microsoft.com/office/powerpoint/2010/main" val="15474519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2130</TotalTime>
  <Words>4373</Words>
  <Application>Microsoft Office PowerPoint</Application>
  <PresentationFormat>全屏显示(4:3)</PresentationFormat>
  <Paragraphs>626</Paragraphs>
  <Slides>53</Slides>
  <Notes>35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53</vt:i4>
      </vt:variant>
    </vt:vector>
  </HeadingPairs>
  <TitlesOfParts>
    <vt:vector size="68" baseType="lpstr">
      <vt:lpstr>等线</vt:lpstr>
      <vt:lpstr>仿宋</vt:lpstr>
      <vt:lpstr>楷体_GB2312</vt:lpstr>
      <vt:lpstr>宋体</vt:lpstr>
      <vt:lpstr>微软雅黑</vt:lpstr>
      <vt:lpstr>Arial</vt:lpstr>
      <vt:lpstr>Times</vt:lpstr>
      <vt:lpstr>Times New Roman</vt:lpstr>
      <vt:lpstr>Verdana</vt:lpstr>
      <vt:lpstr>Wingdings</vt:lpstr>
      <vt:lpstr>默认设计模板</vt:lpstr>
      <vt:lpstr>Image</vt:lpstr>
      <vt:lpstr>公式</vt:lpstr>
      <vt:lpstr>Visio.Drawing.11</vt:lpstr>
      <vt:lpstr>Equation</vt:lpstr>
      <vt:lpstr>第4章  定位系统</vt:lpstr>
      <vt:lpstr>内容回顾</vt:lpstr>
      <vt:lpstr>本章内容</vt:lpstr>
      <vt:lpstr>为什么需要定位？</vt:lpstr>
      <vt:lpstr>本章内容</vt:lpstr>
      <vt:lpstr>现存主流定位系统</vt:lpstr>
      <vt:lpstr>卫星定位</vt:lpstr>
      <vt:lpstr>GPS：发展简史</vt:lpstr>
      <vt:lpstr>GPS：系统结构</vt:lpstr>
      <vt:lpstr>GPS：定位原理</vt:lpstr>
      <vt:lpstr>GPS：定位原理</vt:lpstr>
      <vt:lpstr>GPS：主要优缺点</vt:lpstr>
      <vt:lpstr>A-GPS（Assisted GPS）</vt:lpstr>
      <vt:lpstr>GPS典型应用：汽车导航</vt:lpstr>
      <vt:lpstr>现存主流定位系统</vt:lpstr>
      <vt:lpstr>蜂窝基站定位</vt:lpstr>
      <vt:lpstr>单基站定位法</vt:lpstr>
      <vt:lpstr>多基站定位法</vt:lpstr>
      <vt:lpstr>蜂窝基站定位：主要优缺点</vt:lpstr>
      <vt:lpstr>典型应用：紧急电话定位</vt:lpstr>
      <vt:lpstr>现存主流定位系统</vt:lpstr>
      <vt:lpstr>室内精确定位</vt:lpstr>
      <vt:lpstr>室内精确定位</vt:lpstr>
      <vt:lpstr>现存主流定位系统</vt:lpstr>
      <vt:lpstr>WiFi基站定位</vt:lpstr>
      <vt:lpstr>典型WiFi定位系统：Skyhook</vt:lpstr>
      <vt:lpstr>本章内容</vt:lpstr>
      <vt:lpstr>定位技术</vt:lpstr>
      <vt:lpstr>1、基于距离的定位</vt:lpstr>
      <vt:lpstr>1、基于距离的定位（ToA）</vt:lpstr>
      <vt:lpstr>1、基于距离的定位（ToA）</vt:lpstr>
      <vt:lpstr>1、基于距离的定位（ToA）</vt:lpstr>
      <vt:lpstr>1、基于距离的定位（ToA）</vt:lpstr>
      <vt:lpstr>1、基于距离的定位（ToA）</vt:lpstr>
      <vt:lpstr>1、基于距离的定位（ToA）</vt:lpstr>
      <vt:lpstr>(1) 三边定位法</vt:lpstr>
      <vt:lpstr>(2) 多边极大似然估计法</vt:lpstr>
      <vt:lpstr>(2) 多边极大似然估计法</vt:lpstr>
      <vt:lpstr>2、基于距离差的定位（TDoA）</vt:lpstr>
      <vt:lpstr>2、基于距离差的定位（TDoA）</vt:lpstr>
      <vt:lpstr>2、基于距离差的定位（TDoA）</vt:lpstr>
      <vt:lpstr>3、基于信号特征的定位</vt:lpstr>
      <vt:lpstr>3、基于信号特征的定位</vt:lpstr>
      <vt:lpstr>3、基于信号特征的定位</vt:lpstr>
      <vt:lpstr>3、基于信号特征的定位</vt:lpstr>
      <vt:lpstr>3、基于信号特征的定位</vt:lpstr>
      <vt:lpstr>3、基于信号特征的定位</vt:lpstr>
      <vt:lpstr>本章内容</vt:lpstr>
      <vt:lpstr>物联网下定位技术的新挑战</vt:lpstr>
      <vt:lpstr>物联网下定位技术的新挑战</vt:lpstr>
      <vt:lpstr>物联网下定位技术的新挑战</vt:lpstr>
      <vt:lpstr>本章小结</vt:lpstr>
      <vt:lpstr>本章小结</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dc:creator>
  <cp:lastModifiedBy>puhb</cp:lastModifiedBy>
  <cp:revision>242</cp:revision>
  <dcterms:created xsi:type="dcterms:W3CDTF">2004-07-21T02:43:03Z</dcterms:created>
  <dcterms:modified xsi:type="dcterms:W3CDTF">2018-11-14T01:45:37Z</dcterms:modified>
</cp:coreProperties>
</file>