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90" r:id="rId2"/>
    <p:sldId id="291" r:id="rId3"/>
    <p:sldId id="292" r:id="rId4"/>
    <p:sldId id="293" r:id="rId5"/>
    <p:sldId id="337"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38" r:id="rId22"/>
    <p:sldId id="309" r:id="rId23"/>
    <p:sldId id="310" r:id="rId24"/>
    <p:sldId id="311" r:id="rId25"/>
    <p:sldId id="312" r:id="rId26"/>
    <p:sldId id="313"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006600"/>
    <a:srgbClr val="99FF99"/>
    <a:srgbClr val="685DF3"/>
    <a:srgbClr val="6699FF"/>
    <a:srgbClr val="0066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p:cViewPr varScale="1">
        <p:scale>
          <a:sx n="83" d="100"/>
          <a:sy n="83" d="100"/>
        </p:scale>
        <p:origin x="1531"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675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09E0EF41-4F2C-49EA-9BB4-9A6587EB344B}"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4</a:t>
            </a:fld>
            <a:endParaRPr lang="zh-CN" altLang="en-US"/>
          </a:p>
        </p:txBody>
      </p:sp>
    </p:spTree>
    <p:extLst>
      <p:ext uri="{BB962C8B-B14F-4D97-AF65-F5344CB8AC3E}">
        <p14:creationId xmlns:p14="http://schemas.microsoft.com/office/powerpoint/2010/main" val="222438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7</a:t>
            </a:fld>
            <a:endParaRPr lang="zh-CN" altLang="en-US"/>
          </a:p>
        </p:txBody>
      </p:sp>
    </p:spTree>
    <p:extLst>
      <p:ext uri="{BB962C8B-B14F-4D97-AF65-F5344CB8AC3E}">
        <p14:creationId xmlns:p14="http://schemas.microsoft.com/office/powerpoint/2010/main" val="318080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9</a:t>
            </a:fld>
            <a:endParaRPr lang="zh-CN" altLang="en-US"/>
          </a:p>
        </p:txBody>
      </p:sp>
    </p:spTree>
    <p:extLst>
      <p:ext uri="{BB962C8B-B14F-4D97-AF65-F5344CB8AC3E}">
        <p14:creationId xmlns:p14="http://schemas.microsoft.com/office/powerpoint/2010/main" val="1323064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741D90-AE9F-4E8B-9ED4-4A5CB699E549}" type="slidenum">
              <a:rPr lang="zh-CN" altLang="en-US" smtClean="0"/>
              <a:t>37</a:t>
            </a:fld>
            <a:endParaRPr lang="zh-CN" altLang="en-US"/>
          </a:p>
        </p:txBody>
      </p:sp>
    </p:spTree>
    <p:extLst>
      <p:ext uri="{BB962C8B-B14F-4D97-AF65-F5344CB8AC3E}">
        <p14:creationId xmlns:p14="http://schemas.microsoft.com/office/powerpoint/2010/main" val="310542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741D90-AE9F-4E8B-9ED4-4A5CB699E549}" type="slidenum">
              <a:rPr lang="zh-CN" altLang="en-US" smtClean="0"/>
              <a:t>39</a:t>
            </a:fld>
            <a:endParaRPr lang="zh-CN" altLang="en-US"/>
          </a:p>
        </p:txBody>
      </p:sp>
    </p:spTree>
    <p:extLst>
      <p:ext uri="{BB962C8B-B14F-4D97-AF65-F5344CB8AC3E}">
        <p14:creationId xmlns:p14="http://schemas.microsoft.com/office/powerpoint/2010/main" val="206470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E0EF41-4F2C-49EA-9BB4-9A6587EB344B}" type="slidenum">
              <a:rPr lang="zh-CN" altLang="en-US" smtClean="0"/>
              <a:pPr/>
              <a:t>42</a:t>
            </a:fld>
            <a:endParaRPr lang="en-US" altLang="zh-CN"/>
          </a:p>
        </p:txBody>
      </p:sp>
    </p:spTree>
    <p:extLst>
      <p:ext uri="{BB962C8B-B14F-4D97-AF65-F5344CB8AC3E}">
        <p14:creationId xmlns:p14="http://schemas.microsoft.com/office/powerpoint/2010/main" val="3495577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115" name="Picture 43" descr="2273081_111707038_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81600" y="381000"/>
            <a:ext cx="2895600" cy="1809750"/>
          </a:xfrm>
          <a:prstGeom prst="rect">
            <a:avLst/>
          </a:prstGeom>
          <a:noFill/>
          <a:extLst>
            <a:ext uri="{909E8E84-426E-40DD-AFC4-6F175D3DCCD1}">
              <a14:hiddenFill xmlns:a14="http://schemas.microsoft.com/office/drawing/2010/main">
                <a:solidFill>
                  <a:srgbClr val="FFFFFF"/>
                </a:solidFill>
              </a14:hiddenFill>
            </a:ext>
          </a:extLst>
        </p:spPr>
      </p:pic>
      <p:sp>
        <p:nvSpPr>
          <p:cNvPr id="3089" name="Freeform 17"/>
          <p:cNvSpPr>
            <a:spLocks/>
          </p:cNvSpPr>
          <p:nvPr/>
        </p:nvSpPr>
        <p:spPr bwMode="gray">
          <a:xfrm>
            <a:off x="-9525" y="1447800"/>
            <a:ext cx="9164638"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90" name="Freeform 18"/>
          <p:cNvSpPr>
            <a:spLocks/>
          </p:cNvSpPr>
          <p:nvPr/>
        </p:nvSpPr>
        <p:spPr bwMode="gray">
          <a:xfrm>
            <a:off x="-9525" y="1730375"/>
            <a:ext cx="915035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91"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94"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97"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endParaRPr lang="en-US" altLang="zh-CN"/>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endParaRPr lang="en-US" altLang="zh-CN"/>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595ABADD-24E4-41A5-A98D-52E8F5672D69}" type="slidenum">
              <a:rPr lang="zh-CN" altLang="en-US"/>
              <a:pPr/>
              <a:t>‹#›</a:t>
            </a:fld>
            <a:endParaRPr lang="en-US" altLang="zh-CN"/>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pPr lvl="0"/>
            <a:r>
              <a:rPr lang="en-US" altLang="zh-CN" noProof="0" smtClean="0"/>
              <a:t>Click to edit Master title style</a:t>
            </a:r>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anose="05000000000000000000" pitchFamily="2" charset="2"/>
              <a:buNone/>
              <a:defRPr sz="2000"/>
            </a:lvl1pPr>
          </a:lstStyle>
          <a:p>
            <a:pPr lvl="0"/>
            <a:r>
              <a:rPr lang="en-US" altLang="zh-CN" noProof="0" smtClean="0"/>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F9AB53-6764-4694-9CC4-7C467DB08E1A}" type="slidenum">
              <a:rPr lang="zh-CN" altLang="en-US"/>
              <a:pPr/>
              <a:t>‹#›</a:t>
            </a:fld>
            <a:endParaRPr lang="en-US" altLang="zh-CN"/>
          </a:p>
        </p:txBody>
      </p:sp>
    </p:spTree>
    <p:extLst>
      <p:ext uri="{BB962C8B-B14F-4D97-AF65-F5344CB8AC3E}">
        <p14:creationId xmlns:p14="http://schemas.microsoft.com/office/powerpoint/2010/main" val="287277169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C575985-CF53-4952-BCA2-275A76FDB8D2}" type="slidenum">
              <a:rPr lang="zh-CN" altLang="en-US"/>
              <a:pPr/>
              <a:t>‹#›</a:t>
            </a:fld>
            <a:endParaRPr lang="en-US" altLang="zh-CN"/>
          </a:p>
        </p:txBody>
      </p:sp>
    </p:spTree>
    <p:extLst>
      <p:ext uri="{BB962C8B-B14F-4D97-AF65-F5344CB8AC3E}">
        <p14:creationId xmlns:p14="http://schemas.microsoft.com/office/powerpoint/2010/main" val="93804659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FFFF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extLst>
      <p:ext uri="{BB962C8B-B14F-4D97-AF65-F5344CB8AC3E}">
        <p14:creationId xmlns:p14="http://schemas.microsoft.com/office/powerpoint/2010/main" val="199625428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0C89BF-2555-4A59-8603-594CD1551E9C}" type="slidenum">
              <a:rPr lang="zh-CN" altLang="en-US"/>
              <a:pPr/>
              <a:t>‹#›</a:t>
            </a:fld>
            <a:endParaRPr lang="en-US" altLang="zh-CN"/>
          </a:p>
        </p:txBody>
      </p:sp>
    </p:spTree>
    <p:extLst>
      <p:ext uri="{BB962C8B-B14F-4D97-AF65-F5344CB8AC3E}">
        <p14:creationId xmlns:p14="http://schemas.microsoft.com/office/powerpoint/2010/main" val="65465043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496FC74-7E55-45E4-A1D8-3A7233D6D918}" type="slidenum">
              <a:rPr lang="zh-CN" altLang="en-US"/>
              <a:pPr/>
              <a:t>‹#›</a:t>
            </a:fld>
            <a:endParaRPr lang="en-US" altLang="zh-CN"/>
          </a:p>
        </p:txBody>
      </p:sp>
    </p:spTree>
    <p:extLst>
      <p:ext uri="{BB962C8B-B14F-4D97-AF65-F5344CB8AC3E}">
        <p14:creationId xmlns:p14="http://schemas.microsoft.com/office/powerpoint/2010/main" val="252334803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829269F9-1E0A-4D24-A763-C81F36C104F5}" type="slidenum">
              <a:rPr lang="zh-CN" altLang="en-US"/>
              <a:pPr/>
              <a:t>‹#›</a:t>
            </a:fld>
            <a:endParaRPr lang="en-US" altLang="zh-CN"/>
          </a:p>
        </p:txBody>
      </p:sp>
    </p:spTree>
    <p:extLst>
      <p:ext uri="{BB962C8B-B14F-4D97-AF65-F5344CB8AC3E}">
        <p14:creationId xmlns:p14="http://schemas.microsoft.com/office/powerpoint/2010/main" val="114853355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F36168F-619B-4D7B-BEFB-FB7D7535F572}" type="slidenum">
              <a:rPr lang="zh-CN" altLang="en-US"/>
              <a:pPr/>
              <a:t>‹#›</a:t>
            </a:fld>
            <a:endParaRPr lang="en-US" altLang="zh-CN"/>
          </a:p>
        </p:txBody>
      </p:sp>
    </p:spTree>
    <p:extLst>
      <p:ext uri="{BB962C8B-B14F-4D97-AF65-F5344CB8AC3E}">
        <p14:creationId xmlns:p14="http://schemas.microsoft.com/office/powerpoint/2010/main" val="368674810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E448ECB-0C8B-4CE2-ABA5-C6EF18D2AA1F}" type="slidenum">
              <a:rPr lang="zh-CN" altLang="en-US"/>
              <a:pPr/>
              <a:t>‹#›</a:t>
            </a:fld>
            <a:endParaRPr lang="en-US" altLang="zh-CN"/>
          </a:p>
        </p:txBody>
      </p:sp>
    </p:spTree>
    <p:extLst>
      <p:ext uri="{BB962C8B-B14F-4D97-AF65-F5344CB8AC3E}">
        <p14:creationId xmlns:p14="http://schemas.microsoft.com/office/powerpoint/2010/main" val="37120740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B2EC182-2784-48F7-BEDA-FE5F8F9939F2}" type="slidenum">
              <a:rPr lang="zh-CN" altLang="en-US"/>
              <a:pPr/>
              <a:t>‹#›</a:t>
            </a:fld>
            <a:endParaRPr lang="en-US" altLang="zh-CN"/>
          </a:p>
        </p:txBody>
      </p:sp>
    </p:spTree>
    <p:extLst>
      <p:ext uri="{BB962C8B-B14F-4D97-AF65-F5344CB8AC3E}">
        <p14:creationId xmlns:p14="http://schemas.microsoft.com/office/powerpoint/2010/main" val="80609461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AF57B9-CA58-44B4-9474-D124FC146C15}" type="slidenum">
              <a:rPr lang="zh-CN" altLang="en-US"/>
              <a:pPr/>
              <a:t>‹#›</a:t>
            </a:fld>
            <a:endParaRPr lang="en-US" altLang="zh-CN"/>
          </a:p>
        </p:txBody>
      </p:sp>
    </p:spTree>
    <p:extLst>
      <p:ext uri="{BB962C8B-B14F-4D97-AF65-F5344CB8AC3E}">
        <p14:creationId xmlns:p14="http://schemas.microsoft.com/office/powerpoint/2010/main" val="290423013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137" name="Image" r:id="rId14" imgW="9561905" imgH="1600000" progId="Photoshop.Image.6">
                  <p:embed/>
                </p:oleObj>
              </mc:Choice>
              <mc:Fallback>
                <p:oleObj name="Image" r:id="rId14" imgW="9561905" imgH="1600000" progId="Photoshop.Image.6">
                  <p:embed/>
                  <p:pic>
                    <p:nvPicPr>
                      <p:cNvPr id="0"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Freeform 17"/>
          <p:cNvSpPr>
            <a:spLocks/>
          </p:cNvSpPr>
          <p:nvPr/>
        </p:nvSpPr>
        <p:spPr bwMode="gray">
          <a:xfrm>
            <a:off x="-20638" y="533400"/>
            <a:ext cx="9161463"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4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panose="02010600030101010101" pitchFamily="2" charset="-122"/>
              </a:defRPr>
            </a:lvl1pPr>
          </a:lstStyle>
          <a:p>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panose="02010600030101010101" pitchFamily="2" charset="-122"/>
              </a:defRPr>
            </a:lvl1pPr>
          </a:lstStyle>
          <a:p>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D340ACDF-E170-458D-8943-2B70C845CEFD}" type="slidenum">
              <a:rPr lang="zh-CN" altLang="en-US"/>
              <a:pPr/>
              <a:t>‹#›</a:t>
            </a:fld>
            <a:endParaRPr lang="en-US" altLang="zh-CN"/>
          </a:p>
        </p:txBody>
      </p:sp>
      <p:sp>
        <p:nvSpPr>
          <p:cNvPr id="1026" name="Rectangle 2"/>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pic>
        <p:nvPicPr>
          <p:cNvPr id="1055" name="Picture 31" descr="2273081_111707038_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239000" y="5667375"/>
            <a:ext cx="1905000" cy="119062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txStyles>
    <p:titleStyle>
      <a:lvl1pPr algn="ctr" rtl="0" fontAlgn="base">
        <a:spcBef>
          <a:spcPct val="0"/>
        </a:spcBef>
        <a:spcAft>
          <a:spcPct val="0"/>
        </a:spcAft>
        <a:defRPr sz="3600" b="1" kern="1200">
          <a:solidFill>
            <a:schemeClr val="bg1"/>
          </a:solidFill>
          <a:latin typeface="+mj-lt"/>
          <a:ea typeface="+mj-ea"/>
          <a:cs typeface="+mj-cs"/>
        </a:defRPr>
      </a:lvl1pPr>
      <a:lvl2pPr algn="ctr" rtl="0" fontAlgn="base">
        <a:spcBef>
          <a:spcPct val="0"/>
        </a:spcBef>
        <a:spcAft>
          <a:spcPct val="0"/>
        </a:spcAft>
        <a:defRPr sz="3600" b="1">
          <a:solidFill>
            <a:schemeClr val="bg1"/>
          </a:solidFill>
          <a:latin typeface="Arial" panose="020B0604020202020204" pitchFamily="34" charset="0"/>
        </a:defRPr>
      </a:lvl2pPr>
      <a:lvl3pPr algn="ctr" rtl="0" fontAlgn="base">
        <a:spcBef>
          <a:spcPct val="0"/>
        </a:spcBef>
        <a:spcAft>
          <a:spcPct val="0"/>
        </a:spcAft>
        <a:defRPr sz="3600" b="1">
          <a:solidFill>
            <a:schemeClr val="bg1"/>
          </a:solidFill>
          <a:latin typeface="Arial" panose="020B0604020202020204" pitchFamily="34" charset="0"/>
        </a:defRPr>
      </a:lvl3pPr>
      <a:lvl4pPr algn="ctr" rtl="0" fontAlgn="base">
        <a:spcBef>
          <a:spcPct val="0"/>
        </a:spcBef>
        <a:spcAft>
          <a:spcPct val="0"/>
        </a:spcAft>
        <a:defRPr sz="3600" b="1">
          <a:solidFill>
            <a:schemeClr val="bg1"/>
          </a:solidFill>
          <a:latin typeface="Arial" panose="020B0604020202020204" pitchFamily="34" charset="0"/>
        </a:defRPr>
      </a:lvl4pPr>
      <a:lvl5pPr algn="ctr" rtl="0" fontAlgn="base">
        <a:spcBef>
          <a:spcPct val="0"/>
        </a:spcBef>
        <a:spcAft>
          <a:spcPct val="0"/>
        </a:spcAft>
        <a:defRPr sz="3600" b="1">
          <a:solidFill>
            <a:schemeClr val="bg1"/>
          </a:solidFill>
          <a:latin typeface="Arial" panose="020B0604020202020204" pitchFamily="34" charset="0"/>
        </a:defRPr>
      </a:lvl5pPr>
      <a:lvl6pPr marL="457200" algn="ctr" rtl="0" fontAlgn="base">
        <a:spcBef>
          <a:spcPct val="0"/>
        </a:spcBef>
        <a:spcAft>
          <a:spcPct val="0"/>
        </a:spcAft>
        <a:defRPr sz="3600" b="1">
          <a:solidFill>
            <a:schemeClr val="bg1"/>
          </a:solidFill>
          <a:latin typeface="Arial" panose="020B0604020202020204" pitchFamily="34" charset="0"/>
        </a:defRPr>
      </a:lvl6pPr>
      <a:lvl7pPr marL="914400" algn="ctr" rtl="0" fontAlgn="base">
        <a:spcBef>
          <a:spcPct val="0"/>
        </a:spcBef>
        <a:spcAft>
          <a:spcPct val="0"/>
        </a:spcAft>
        <a:defRPr sz="3600" b="1">
          <a:solidFill>
            <a:schemeClr val="bg1"/>
          </a:solidFill>
          <a:latin typeface="Arial" panose="020B0604020202020204" pitchFamily="34" charset="0"/>
        </a:defRPr>
      </a:lvl7pPr>
      <a:lvl8pPr marL="1371600" algn="ctr" rtl="0" fontAlgn="base">
        <a:spcBef>
          <a:spcPct val="0"/>
        </a:spcBef>
        <a:spcAft>
          <a:spcPct val="0"/>
        </a:spcAft>
        <a:defRPr sz="3600" b="1">
          <a:solidFill>
            <a:schemeClr val="bg1"/>
          </a:solidFill>
          <a:latin typeface="Arial" panose="020B0604020202020204" pitchFamily="34" charset="0"/>
        </a:defRPr>
      </a:lvl8pPr>
      <a:lvl9pPr marL="1828800" algn="ctr" rtl="0" fontAlgn="base">
        <a:spcBef>
          <a:spcPct val="0"/>
        </a:spcBef>
        <a:spcAft>
          <a:spcPct val="0"/>
        </a:spcAft>
        <a:defRPr sz="3600" b="1">
          <a:solidFill>
            <a:schemeClr val="bg1"/>
          </a:solidFill>
          <a:latin typeface="Arial" panose="020B060402020202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img.ddvip.com/2008_01/1201452885_ddvip_6468.jp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15125" y="5795963"/>
            <a:ext cx="2224088" cy="1062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Rectangle 2"/>
          <p:cNvSpPr txBox="1">
            <a:spLocks noChangeArrowheads="1"/>
          </p:cNvSpPr>
          <p:nvPr/>
        </p:nvSpPr>
        <p:spPr>
          <a:xfrm>
            <a:off x="1247818" y="1268760"/>
            <a:ext cx="6500813" cy="785813"/>
          </a:xfrm>
          <a:prstGeom prst="rect">
            <a:avLst/>
          </a:prstGeom>
        </p:spPr>
        <p:txBody>
          <a:bodyPr/>
          <a:lstStyle/>
          <a:p>
            <a:pPr algn="ctr">
              <a:defRPr/>
            </a:pPr>
            <a:endParaRPr lang="en-US" altLang="zh-CN" sz="4000" b="1" kern="0" dirty="0" smtClean="0">
              <a:solidFill>
                <a:schemeClr val="tx2"/>
              </a:solidFill>
              <a:latin typeface="仿宋" pitchFamily="49" charset="-122"/>
              <a:ea typeface="楷体_GB2312"/>
              <a:cs typeface="+mj-cs"/>
            </a:endParaRPr>
          </a:p>
        </p:txBody>
      </p:sp>
      <p:pic>
        <p:nvPicPr>
          <p:cNvPr id="4101" name="图片 2" descr="1 - 副本.jpg"/>
          <p:cNvPicPr>
            <a:picLocks noChangeAspect="1"/>
          </p:cNvPicPr>
          <p:nvPr/>
        </p:nvPicPr>
        <p:blipFill>
          <a:blip r:embed="rId2"/>
          <a:srcRect/>
          <a:stretch>
            <a:fillRect/>
          </a:stretch>
        </p:blipFill>
        <p:spPr bwMode="auto">
          <a:xfrm>
            <a:off x="7875" y="4670442"/>
            <a:ext cx="1079500" cy="1079500"/>
          </a:xfrm>
          <a:prstGeom prst="rect">
            <a:avLst/>
          </a:prstGeom>
          <a:noFill/>
          <a:ln w="9525">
            <a:noFill/>
            <a:miter lim="800000"/>
            <a:headEnd/>
            <a:tailEnd/>
          </a:ln>
        </p:spPr>
      </p:pic>
      <p:pic>
        <p:nvPicPr>
          <p:cNvPr id="4102" name="图片 3" descr="2 - 副本.jpg"/>
          <p:cNvPicPr>
            <a:picLocks noChangeAspect="1"/>
          </p:cNvPicPr>
          <p:nvPr/>
        </p:nvPicPr>
        <p:blipFill>
          <a:blip r:embed="rId3"/>
          <a:srcRect/>
          <a:stretch>
            <a:fillRect/>
          </a:stretch>
        </p:blipFill>
        <p:spPr bwMode="auto">
          <a:xfrm>
            <a:off x="1119155" y="4670442"/>
            <a:ext cx="1079500" cy="1079500"/>
          </a:xfrm>
          <a:prstGeom prst="rect">
            <a:avLst/>
          </a:prstGeom>
          <a:noFill/>
          <a:ln w="9525">
            <a:noFill/>
            <a:miter lim="800000"/>
            <a:headEnd/>
            <a:tailEnd/>
          </a:ln>
        </p:spPr>
      </p:pic>
      <p:pic>
        <p:nvPicPr>
          <p:cNvPr id="4103" name="图片 4" descr="3 - 信息学院.png"/>
          <p:cNvPicPr>
            <a:picLocks noChangeAspect="1"/>
          </p:cNvPicPr>
          <p:nvPr/>
        </p:nvPicPr>
        <p:blipFill>
          <a:blip r:embed="rId4"/>
          <a:srcRect/>
          <a:stretch>
            <a:fillRect/>
          </a:stretch>
        </p:blipFill>
        <p:spPr bwMode="auto">
          <a:xfrm>
            <a:off x="7875" y="3554429"/>
            <a:ext cx="1079500" cy="1079500"/>
          </a:xfrm>
          <a:prstGeom prst="rect">
            <a:avLst/>
          </a:prstGeom>
          <a:noFill/>
          <a:ln w="9525">
            <a:noFill/>
            <a:miter lim="800000"/>
            <a:headEnd/>
            <a:tailEnd/>
          </a:ln>
        </p:spPr>
      </p:pic>
      <p:pic>
        <p:nvPicPr>
          <p:cNvPr id="4104" name="图片 5" descr="4 - 树林.png"/>
          <p:cNvPicPr>
            <a:picLocks noChangeAspect="1"/>
          </p:cNvPicPr>
          <p:nvPr/>
        </p:nvPicPr>
        <p:blipFill>
          <a:blip r:embed="rId5"/>
          <a:srcRect/>
          <a:stretch>
            <a:fillRect/>
          </a:stretch>
        </p:blipFill>
        <p:spPr bwMode="auto">
          <a:xfrm>
            <a:off x="2198688" y="5765800"/>
            <a:ext cx="1079500" cy="1079500"/>
          </a:xfrm>
          <a:prstGeom prst="rect">
            <a:avLst/>
          </a:prstGeom>
          <a:noFill/>
          <a:ln w="9525">
            <a:noFill/>
            <a:miter lim="800000"/>
            <a:headEnd/>
            <a:tailEnd/>
          </a:ln>
        </p:spPr>
      </p:pic>
      <p:pic>
        <p:nvPicPr>
          <p:cNvPr id="4105" name="图片 6" descr="5 - 校庆.png"/>
          <p:cNvPicPr>
            <a:picLocks noChangeAspect="1"/>
          </p:cNvPicPr>
          <p:nvPr/>
        </p:nvPicPr>
        <p:blipFill>
          <a:blip r:embed="rId6"/>
          <a:srcRect/>
          <a:stretch>
            <a:fillRect/>
          </a:stretch>
        </p:blipFill>
        <p:spPr bwMode="auto">
          <a:xfrm>
            <a:off x="1103313" y="5765800"/>
            <a:ext cx="1079500" cy="1079500"/>
          </a:xfrm>
          <a:prstGeom prst="rect">
            <a:avLst/>
          </a:prstGeom>
          <a:noFill/>
          <a:ln w="9525">
            <a:noFill/>
            <a:miter lim="800000"/>
            <a:headEnd/>
            <a:tailEnd/>
          </a:ln>
        </p:spPr>
      </p:pic>
      <p:pic>
        <p:nvPicPr>
          <p:cNvPr id="4108" name="图片 19" descr="6.jpg"/>
          <p:cNvPicPr>
            <a:picLocks/>
          </p:cNvPicPr>
          <p:nvPr/>
        </p:nvPicPr>
        <p:blipFill>
          <a:blip r:embed="rId7" cstate="print"/>
          <a:srcRect/>
          <a:stretch>
            <a:fillRect/>
          </a:stretch>
        </p:blipFill>
        <p:spPr bwMode="auto">
          <a:xfrm>
            <a:off x="7938" y="5765800"/>
            <a:ext cx="1079500" cy="1079500"/>
          </a:xfrm>
          <a:prstGeom prst="rect">
            <a:avLst/>
          </a:prstGeom>
          <a:noFill/>
          <a:ln w="9525">
            <a:noFill/>
            <a:miter lim="800000"/>
            <a:headEnd/>
            <a:tailEnd/>
          </a:ln>
        </p:spPr>
      </p:pic>
      <p:pic>
        <p:nvPicPr>
          <p:cNvPr id="4109" name="图片 14" descr="QQ截图20151206154612.png"/>
          <p:cNvPicPr>
            <a:picLocks noChangeAspect="1"/>
          </p:cNvPicPr>
          <p:nvPr/>
        </p:nvPicPr>
        <p:blipFill>
          <a:blip r:embed="rId8"/>
          <a:srcRect/>
          <a:stretch>
            <a:fillRect/>
          </a:stretch>
        </p:blipFill>
        <p:spPr bwMode="auto">
          <a:xfrm>
            <a:off x="227013" y="215900"/>
            <a:ext cx="3248025" cy="693738"/>
          </a:xfrm>
          <a:prstGeom prst="rect">
            <a:avLst/>
          </a:prstGeom>
          <a:noFill/>
          <a:ln w="9525">
            <a:noFill/>
            <a:miter lim="800000"/>
            <a:headEnd/>
            <a:tailEnd/>
          </a:ln>
        </p:spPr>
      </p:pic>
      <p:sp>
        <p:nvSpPr>
          <p:cNvPr id="14" name="Rectangle 2"/>
          <p:cNvSpPr txBox="1">
            <a:spLocks noChangeArrowheads="1"/>
          </p:cNvSpPr>
          <p:nvPr/>
        </p:nvSpPr>
        <p:spPr>
          <a:xfrm>
            <a:off x="3581401" y="5410200"/>
            <a:ext cx="5562600" cy="1241442"/>
          </a:xfrm>
          <a:prstGeom prst="rect">
            <a:avLst/>
          </a:prstGeom>
        </p:spPr>
        <p:txBody>
          <a:bodyPr/>
          <a:lstStyle/>
          <a:p>
            <a:pPr>
              <a:defRPr/>
            </a:pPr>
            <a:r>
              <a:rPr lang="zh-CN" altLang="en-US" sz="3600" b="1" kern="0" dirty="0" smtClean="0">
                <a:solidFill>
                  <a:schemeClr val="tx2"/>
                </a:solidFill>
                <a:latin typeface="楷体_GB2312"/>
                <a:ea typeface="+mj-ea"/>
                <a:cs typeface="+mj-cs"/>
              </a:rPr>
              <a:t>姓名：蒲海波</a:t>
            </a:r>
            <a:endParaRPr lang="en-US" altLang="zh-CN" sz="3600" b="1" kern="0" dirty="0" smtClean="0">
              <a:solidFill>
                <a:schemeClr val="tx2"/>
              </a:solidFill>
              <a:latin typeface="楷体_GB2312"/>
              <a:ea typeface="+mj-ea"/>
              <a:cs typeface="+mj-cs"/>
            </a:endParaRPr>
          </a:p>
          <a:p>
            <a:pPr>
              <a:defRPr/>
            </a:pPr>
            <a:r>
              <a:rPr lang="zh-CN" altLang="en-US" sz="3600" b="1" kern="0" dirty="0" smtClean="0">
                <a:solidFill>
                  <a:schemeClr val="tx2"/>
                </a:solidFill>
                <a:latin typeface="楷体_GB2312"/>
                <a:ea typeface="+mj-ea"/>
                <a:cs typeface="+mj-cs"/>
              </a:rPr>
              <a:t>邮箱：</a:t>
            </a:r>
            <a:r>
              <a:rPr lang="en-US" altLang="zh-CN" sz="3600" b="1" kern="0" dirty="0" smtClean="0">
                <a:solidFill>
                  <a:schemeClr val="tx2"/>
                </a:solidFill>
                <a:latin typeface="Times"/>
                <a:ea typeface="+mj-ea"/>
                <a:cs typeface="+mj-cs"/>
              </a:rPr>
              <a:t>puhb@sicau.edu.cn</a:t>
            </a:r>
          </a:p>
        </p:txBody>
      </p:sp>
      <p:sp>
        <p:nvSpPr>
          <p:cNvPr id="2" name="标题 1"/>
          <p:cNvSpPr>
            <a:spLocks noGrp="1"/>
          </p:cNvSpPr>
          <p:nvPr>
            <p:ph type="ctrTitle"/>
          </p:nvPr>
        </p:nvSpPr>
        <p:spPr>
          <a:xfrm>
            <a:off x="1247818" y="2856095"/>
            <a:ext cx="7086600" cy="1012825"/>
          </a:xfrm>
        </p:spPr>
        <p:txBody>
          <a:bodyPr/>
          <a:lstStyle/>
          <a:p>
            <a:r>
              <a:rPr lang="zh-CN" altLang="en-US" sz="6000" dirty="0">
                <a:solidFill>
                  <a:srgbClr val="FFFF00"/>
                </a:solidFill>
              </a:rPr>
              <a:t>第</a:t>
            </a:r>
            <a:r>
              <a:rPr lang="en-US" altLang="zh-CN" sz="6000" dirty="0">
                <a:solidFill>
                  <a:srgbClr val="FFFF00"/>
                </a:solidFill>
              </a:rPr>
              <a:t>5</a:t>
            </a:r>
            <a:r>
              <a:rPr lang="zh-CN" altLang="en-US" sz="6000" dirty="0">
                <a:solidFill>
                  <a:srgbClr val="FFFF00"/>
                </a:solidFill>
              </a:rPr>
              <a:t>章 互联网</a:t>
            </a:r>
            <a:r>
              <a:rPr lang="zh-CN" altLang="en-US" sz="6000" dirty="0" smtClean="0">
                <a:solidFill>
                  <a:srgbClr val="FFFF00"/>
                </a:solidFill>
              </a:rPr>
              <a:t>与</a:t>
            </a:r>
            <a:r>
              <a:rPr lang="en-US" altLang="zh-CN" sz="6000" dirty="0" smtClean="0">
                <a:solidFill>
                  <a:srgbClr val="FFFF00"/>
                </a:solidFill>
              </a:rPr>
              <a:t/>
            </a:r>
            <a:br>
              <a:rPr lang="en-US" altLang="zh-CN" sz="6000" dirty="0" smtClean="0">
                <a:solidFill>
                  <a:srgbClr val="FFFF00"/>
                </a:solidFill>
              </a:rPr>
            </a:br>
            <a:r>
              <a:rPr lang="zh-CN" altLang="en-US" sz="6000" dirty="0" smtClean="0">
                <a:solidFill>
                  <a:srgbClr val="FFFF00"/>
                </a:solidFill>
              </a:rPr>
              <a:t>移动</a:t>
            </a:r>
            <a:r>
              <a:rPr lang="zh-CN" altLang="en-US" sz="6000" dirty="0">
                <a:solidFill>
                  <a:srgbClr val="FFFF00"/>
                </a:solidFill>
              </a:rPr>
              <a:t>互联网</a:t>
            </a:r>
          </a:p>
        </p:txBody>
      </p:sp>
    </p:spTree>
    <p:extLst>
      <p:ext uri="{BB962C8B-B14F-4D97-AF65-F5344CB8AC3E}">
        <p14:creationId xmlns:p14="http://schemas.microsoft.com/office/powerpoint/2010/main" val="19100787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04800" y="1676400"/>
            <a:ext cx="6477000" cy="5181599"/>
          </a:xfrm>
        </p:spPr>
        <p:txBody>
          <a:bodyPr>
            <a:normAutofit fontScale="92500"/>
          </a:bodyPr>
          <a:lstStyle/>
          <a:p>
            <a:pPr>
              <a:lnSpc>
                <a:spcPct val="150000"/>
              </a:lnSpc>
              <a:spcBef>
                <a:spcPts val="0"/>
              </a:spcBef>
            </a:pPr>
            <a:r>
              <a:rPr lang="en-US" dirty="0"/>
              <a:t>20</a:t>
            </a:r>
            <a:r>
              <a:rPr lang="zh-CN" altLang="en-US" dirty="0"/>
              <a:t>世纪</a:t>
            </a:r>
            <a:r>
              <a:rPr lang="en-US" dirty="0"/>
              <a:t>70</a:t>
            </a:r>
            <a:r>
              <a:rPr lang="zh-CN" altLang="en-US" dirty="0"/>
              <a:t>年代到</a:t>
            </a:r>
            <a:r>
              <a:rPr lang="en-US" dirty="0"/>
              <a:t>80</a:t>
            </a:r>
            <a:r>
              <a:rPr lang="zh-CN" altLang="en-US" dirty="0"/>
              <a:t>年代：</a:t>
            </a:r>
            <a:r>
              <a:rPr lang="zh-CN" altLang="en-US" b="1" dirty="0">
                <a:solidFill>
                  <a:srgbClr val="FF0000"/>
                </a:solidFill>
              </a:rPr>
              <a:t>私有网络和互联技术的变革</a:t>
            </a:r>
            <a:endParaRPr lang="en-US" b="1" dirty="0" smtClean="0">
              <a:solidFill>
                <a:srgbClr val="FF0000"/>
              </a:solidFill>
            </a:endParaRPr>
          </a:p>
          <a:p>
            <a:pPr>
              <a:lnSpc>
                <a:spcPct val="150000"/>
              </a:lnSpc>
              <a:spcBef>
                <a:spcPts val="0"/>
              </a:spcBef>
            </a:pPr>
            <a:r>
              <a:rPr lang="zh-CN" altLang="en-US" dirty="0"/>
              <a:t>很多类似</a:t>
            </a:r>
            <a:r>
              <a:rPr lang="en-US" dirty="0"/>
              <a:t>ARPANET</a:t>
            </a:r>
            <a:r>
              <a:rPr lang="zh-CN" altLang="en-US" dirty="0"/>
              <a:t>的私有网络陆续出现</a:t>
            </a:r>
            <a:r>
              <a:rPr lang="zh-CN" altLang="en-US" dirty="0" smtClean="0"/>
              <a:t>，但是</a:t>
            </a:r>
            <a:r>
              <a:rPr lang="zh-CN" altLang="en-US" dirty="0"/>
              <a:t>这些私有网络之间并没有相互连通</a:t>
            </a:r>
            <a:r>
              <a:rPr lang="zh-CN" altLang="en-US" dirty="0" smtClean="0"/>
              <a:t>。</a:t>
            </a:r>
            <a:endParaRPr lang="en-US" altLang="zh-CN" dirty="0" smtClean="0"/>
          </a:p>
          <a:p>
            <a:pPr>
              <a:lnSpc>
                <a:spcPct val="150000"/>
              </a:lnSpc>
              <a:spcBef>
                <a:spcPts val="0"/>
              </a:spcBef>
            </a:pPr>
            <a:r>
              <a:rPr lang="en-US" dirty="0" smtClean="0"/>
              <a:t>1974</a:t>
            </a:r>
            <a:r>
              <a:rPr lang="zh-CN" altLang="en-US" dirty="0"/>
              <a:t>年，在美国国防高级研究计划局</a:t>
            </a:r>
            <a:r>
              <a:rPr lang="zh-CN" altLang="en-US" dirty="0" smtClean="0"/>
              <a:t>（</a:t>
            </a:r>
            <a:r>
              <a:rPr lang="en-US" dirty="0" smtClean="0"/>
              <a:t>DARPA</a:t>
            </a:r>
            <a:r>
              <a:rPr lang="zh-CN" altLang="en-US" dirty="0"/>
              <a:t>）项目的资助下，</a:t>
            </a:r>
            <a:r>
              <a:rPr lang="en-US" dirty="0"/>
              <a:t>Vinton Cerf</a:t>
            </a:r>
            <a:r>
              <a:rPr lang="zh-CN" altLang="en-US" dirty="0"/>
              <a:t>等人提出了</a:t>
            </a:r>
            <a:r>
              <a:rPr lang="en-US" b="1" dirty="0">
                <a:solidFill>
                  <a:srgbClr val="FF0000"/>
                </a:solidFill>
              </a:rPr>
              <a:t>TCP/IP</a:t>
            </a:r>
            <a:r>
              <a:rPr lang="zh-CN" altLang="en-US" dirty="0"/>
              <a:t>的原型</a:t>
            </a:r>
            <a:r>
              <a:rPr lang="zh-CN" altLang="en-US" dirty="0" smtClean="0"/>
              <a:t>，为</a:t>
            </a:r>
            <a:r>
              <a:rPr lang="zh-CN" altLang="en-US" dirty="0"/>
              <a:t>互联网的广泛应用奠定了</a:t>
            </a:r>
            <a:r>
              <a:rPr lang="zh-CN" altLang="en-US" dirty="0" smtClean="0"/>
              <a:t>基础。</a:t>
            </a:r>
            <a:endParaRPr lang="en-US" dirty="0"/>
          </a:p>
          <a:p>
            <a:pPr>
              <a:lnSpc>
                <a:spcPct val="150000"/>
              </a:lnSpc>
              <a:spcBef>
                <a:spcPts val="0"/>
              </a:spcBef>
            </a:pPr>
            <a:endParaRPr 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10</a:t>
            </a:fld>
            <a:endParaRPr lang="zh-CN" altLang="en-US" dirty="0"/>
          </a:p>
        </p:txBody>
      </p:sp>
      <p:sp>
        <p:nvSpPr>
          <p:cNvPr id="4" name="标题 3"/>
          <p:cNvSpPr>
            <a:spLocks noGrp="1"/>
          </p:cNvSpPr>
          <p:nvPr>
            <p:ph type="title"/>
          </p:nvPr>
        </p:nvSpPr>
        <p:spPr/>
        <p:txBody>
          <a:bodyPr/>
          <a:lstStyle/>
          <a:p>
            <a:r>
              <a:rPr lang="zh-CN" altLang="en-US" dirty="0" smtClean="0"/>
              <a:t>互联网的发展历程（续）</a:t>
            </a:r>
            <a:endParaRPr lang="en-US" dirty="0"/>
          </a:p>
        </p:txBody>
      </p:sp>
      <p:pic>
        <p:nvPicPr>
          <p:cNvPr id="1026" name="Picture 2" descr="“TCP/IP”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974640"/>
            <a:ext cx="2186626" cy="220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6574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792289"/>
            <a:ext cx="8058150" cy="4929186"/>
          </a:xfrm>
        </p:spPr>
        <p:txBody>
          <a:bodyPr>
            <a:normAutofit/>
          </a:bodyPr>
          <a:lstStyle/>
          <a:p>
            <a:pPr>
              <a:lnSpc>
                <a:spcPct val="130000"/>
              </a:lnSpc>
            </a:pPr>
            <a:r>
              <a:rPr lang="en-US" sz="2400" dirty="0"/>
              <a:t>20</a:t>
            </a:r>
            <a:r>
              <a:rPr lang="zh-CN" altLang="en-US" sz="2400" dirty="0"/>
              <a:t>世纪</a:t>
            </a:r>
            <a:r>
              <a:rPr lang="en-US" sz="2400" dirty="0"/>
              <a:t>80</a:t>
            </a:r>
            <a:r>
              <a:rPr lang="zh-CN" altLang="en-US" sz="2400" dirty="0"/>
              <a:t>年代至今：</a:t>
            </a:r>
            <a:r>
              <a:rPr lang="zh-CN" altLang="en-US" sz="2400" b="1" dirty="0">
                <a:solidFill>
                  <a:srgbClr val="FF0000"/>
                </a:solidFill>
              </a:rPr>
              <a:t>互联网的扩张与爆炸</a:t>
            </a:r>
            <a:endParaRPr lang="en-US" sz="2400" b="1" dirty="0" smtClean="0">
              <a:solidFill>
                <a:srgbClr val="FF0000"/>
              </a:solidFill>
            </a:endParaRPr>
          </a:p>
          <a:p>
            <a:pPr>
              <a:lnSpc>
                <a:spcPct val="130000"/>
              </a:lnSpc>
            </a:pPr>
            <a:r>
              <a:rPr lang="zh-CN" altLang="en-US" sz="2400" dirty="0"/>
              <a:t>越来越多的终端接入了互联网中，电子邮件和文件共享服务被广泛地</a:t>
            </a:r>
            <a:r>
              <a:rPr lang="zh-CN" altLang="en-US" sz="2400" dirty="0" smtClean="0"/>
              <a:t>使用。</a:t>
            </a:r>
            <a:endParaRPr lang="en-US" altLang="zh-CN" sz="2400" dirty="0" smtClean="0"/>
          </a:p>
          <a:p>
            <a:pPr>
              <a:lnSpc>
                <a:spcPct val="130000"/>
              </a:lnSpc>
            </a:pPr>
            <a:r>
              <a:rPr lang="en-US" sz="2400" dirty="0"/>
              <a:t>TCP/IP</a:t>
            </a:r>
            <a:r>
              <a:rPr lang="zh-CN" altLang="en-US" sz="2400" dirty="0"/>
              <a:t>在</a:t>
            </a:r>
            <a:r>
              <a:rPr lang="en-US" sz="2400" dirty="0"/>
              <a:t>1983</a:t>
            </a:r>
            <a:r>
              <a:rPr lang="zh-CN" altLang="en-US" sz="2400" dirty="0"/>
              <a:t>年</a:t>
            </a:r>
            <a:r>
              <a:rPr lang="en-US" sz="2400" dirty="0"/>
              <a:t>1</a:t>
            </a:r>
            <a:r>
              <a:rPr lang="zh-CN" altLang="en-US" sz="2400" dirty="0"/>
              <a:t>月</a:t>
            </a:r>
            <a:r>
              <a:rPr lang="en-US" sz="2400" dirty="0"/>
              <a:t>1</a:t>
            </a:r>
            <a:r>
              <a:rPr lang="zh-CN" altLang="en-US" sz="2400" dirty="0"/>
              <a:t>日正式取代</a:t>
            </a:r>
            <a:r>
              <a:rPr lang="en-US" sz="2400" dirty="0"/>
              <a:t>NCP</a:t>
            </a:r>
            <a:r>
              <a:rPr lang="zh-CN" altLang="en-US" sz="2400" dirty="0"/>
              <a:t>作为新的终端标准。</a:t>
            </a:r>
            <a:endParaRPr lang="en-US" altLang="zh-CN" sz="2400" dirty="0" smtClean="0"/>
          </a:p>
          <a:p>
            <a:pPr>
              <a:lnSpc>
                <a:spcPct val="130000"/>
              </a:lnSpc>
            </a:pPr>
            <a:r>
              <a:rPr lang="en-US" sz="2400" b="1" dirty="0">
                <a:solidFill>
                  <a:srgbClr val="FF0000"/>
                </a:solidFill>
              </a:rPr>
              <a:t>1987</a:t>
            </a:r>
            <a:r>
              <a:rPr lang="zh-CN" altLang="en-US" sz="2400" b="1" dirty="0">
                <a:solidFill>
                  <a:srgbClr val="FF0000"/>
                </a:solidFill>
              </a:rPr>
              <a:t>年，我国建立了首个与外界互联网的</a:t>
            </a:r>
            <a:r>
              <a:rPr lang="zh-CN" altLang="en-US" sz="2400" b="1" dirty="0" smtClean="0">
                <a:solidFill>
                  <a:srgbClr val="FF0000"/>
                </a:solidFill>
              </a:rPr>
              <a:t>连接</a:t>
            </a:r>
            <a:r>
              <a:rPr lang="zh-CN" altLang="en-US" sz="2400" dirty="0"/>
              <a:t>，并成功发送了首封</a:t>
            </a:r>
            <a:r>
              <a:rPr lang="zh-CN" altLang="en-US" sz="2400" dirty="0" smtClean="0"/>
              <a:t>电子邮件。</a:t>
            </a:r>
            <a:endParaRPr lang="en-US" altLang="zh-CN" sz="2400" dirty="0" smtClean="0"/>
          </a:p>
          <a:p>
            <a:pPr>
              <a:lnSpc>
                <a:spcPct val="130000"/>
              </a:lnSpc>
            </a:pPr>
            <a:r>
              <a:rPr lang="en-US" sz="2400" dirty="0"/>
              <a:t>90</a:t>
            </a:r>
            <a:r>
              <a:rPr lang="zh-CN" altLang="en-US" sz="2400" dirty="0"/>
              <a:t>年代末以来，随着中国互联网运营商宽带价格和互联网终端价格的下降，我国互联网用户呈爆炸式</a:t>
            </a:r>
            <a:r>
              <a:rPr lang="zh-CN" altLang="en-US" sz="2400" dirty="0" smtClean="0"/>
              <a:t>增长。目前</a:t>
            </a:r>
            <a:r>
              <a:rPr lang="zh-CN" altLang="en-US" sz="2400" dirty="0"/>
              <a:t>我国的互联网用户占总人口比率</a:t>
            </a:r>
            <a:r>
              <a:rPr lang="zh-CN" altLang="en-US" sz="2400" b="1" dirty="0">
                <a:solidFill>
                  <a:srgbClr val="FF0000"/>
                </a:solidFill>
              </a:rPr>
              <a:t>已</a:t>
            </a:r>
            <a:r>
              <a:rPr lang="zh-CN" altLang="en-US" sz="2400" b="1" dirty="0" smtClean="0">
                <a:solidFill>
                  <a:srgbClr val="FF0000"/>
                </a:solidFill>
              </a:rPr>
              <a:t>达到</a:t>
            </a:r>
            <a:r>
              <a:rPr lang="en-US" sz="2400" b="1" dirty="0" smtClean="0">
                <a:solidFill>
                  <a:srgbClr val="FF0000"/>
                </a:solidFill>
              </a:rPr>
              <a:t>50</a:t>
            </a:r>
            <a:r>
              <a:rPr lang="en-US" sz="2400" b="1" dirty="0">
                <a:solidFill>
                  <a:srgbClr val="FF0000"/>
                </a:solidFill>
              </a:rPr>
              <a:t>%</a:t>
            </a:r>
            <a:r>
              <a:rPr lang="zh-CN" altLang="en-US" sz="2400" dirty="0"/>
              <a:t>。</a:t>
            </a:r>
            <a:endParaRPr lang="en-US" sz="2400"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11</a:t>
            </a:fld>
            <a:endParaRPr lang="zh-CN" altLang="en-US" dirty="0"/>
          </a:p>
        </p:txBody>
      </p:sp>
      <p:sp>
        <p:nvSpPr>
          <p:cNvPr id="4" name="标题 3"/>
          <p:cNvSpPr>
            <a:spLocks noGrp="1"/>
          </p:cNvSpPr>
          <p:nvPr>
            <p:ph type="title"/>
          </p:nvPr>
        </p:nvSpPr>
        <p:spPr/>
        <p:txBody>
          <a:bodyPr/>
          <a:lstStyle/>
          <a:p>
            <a:r>
              <a:rPr lang="zh-CN" altLang="en-US" dirty="0" smtClean="0"/>
              <a:t>互联网的发展历程（续）</a:t>
            </a:r>
            <a:endParaRPr lang="en-US" dirty="0"/>
          </a:p>
        </p:txBody>
      </p:sp>
    </p:spTree>
    <p:extLst>
      <p:ext uri="{BB962C8B-B14F-4D97-AF65-F5344CB8AC3E}">
        <p14:creationId xmlns:p14="http://schemas.microsoft.com/office/powerpoint/2010/main" val="90166558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12</a:t>
            </a:fld>
            <a:endParaRPr lang="zh-CN" altLang="en-US" dirty="0"/>
          </a:p>
        </p:txBody>
      </p:sp>
      <p:sp>
        <p:nvSpPr>
          <p:cNvPr id="4" name="标题 3"/>
          <p:cNvSpPr>
            <a:spLocks noGrp="1"/>
          </p:cNvSpPr>
          <p:nvPr>
            <p:ph type="title"/>
          </p:nvPr>
        </p:nvSpPr>
        <p:spPr/>
        <p:txBody>
          <a:bodyPr/>
          <a:lstStyle/>
          <a:p>
            <a:r>
              <a:rPr lang="zh-CN" altLang="en-US" dirty="0" smtClean="0"/>
              <a:t>互联网的发展历程（续）</a:t>
            </a:r>
            <a:endParaRPr lang="en-US" dirty="0"/>
          </a:p>
        </p:txBody>
      </p:sp>
      <p:pic>
        <p:nvPicPr>
          <p:cNvPr id="1026" name="Picture 2" descr="0501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8255" y="1592883"/>
            <a:ext cx="7658100" cy="52651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8079362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sz="3200" dirty="0" smtClean="0">
                <a:solidFill>
                  <a:schemeClr val="tx1">
                    <a:lumMod val="95000"/>
                    <a:lumOff val="5000"/>
                  </a:schemeClr>
                </a:solidFill>
              </a:rPr>
              <a:t>5.1 </a:t>
            </a:r>
            <a:r>
              <a:rPr kumimoji="1" lang="zh-CN" altLang="en-US" sz="3200" dirty="0" smtClean="0">
                <a:solidFill>
                  <a:schemeClr val="tx1">
                    <a:lumMod val="95000"/>
                    <a:lumOff val="5000"/>
                  </a:schemeClr>
                </a:solidFill>
              </a:rPr>
              <a:t>互联网</a:t>
            </a:r>
            <a:endParaRPr kumimoji="1" lang="en-US" altLang="zh-CN" sz="3200" dirty="0" smtClean="0">
              <a:solidFill>
                <a:schemeClr val="tx1">
                  <a:lumMod val="95000"/>
                  <a:lumOff val="5000"/>
                </a:schemeClr>
              </a:solidFill>
            </a:endParaRPr>
          </a:p>
          <a:p>
            <a:pPr lvl="1"/>
            <a:endParaRPr kumimoji="1" lang="en-US" altLang="zh-CN" sz="2800" dirty="0"/>
          </a:p>
          <a:p>
            <a:r>
              <a:rPr kumimoji="1" lang="en-US" altLang="zh-CN" sz="3200" b="1" dirty="0">
                <a:solidFill>
                  <a:srgbClr val="FF0000"/>
                </a:solidFill>
              </a:rPr>
              <a:t>5.2 </a:t>
            </a:r>
            <a:r>
              <a:rPr kumimoji="1" lang="zh-CN" altLang="en-US" sz="3200" b="1" dirty="0">
                <a:solidFill>
                  <a:srgbClr val="FF0000"/>
                </a:solidFill>
              </a:rPr>
              <a:t>移动互联网</a:t>
            </a:r>
            <a:endParaRPr kumimoji="1" lang="en-US" altLang="zh-CN" sz="3200" b="1" dirty="0">
              <a:solidFill>
                <a:srgbClr val="FF0000"/>
              </a:solidFill>
            </a:endParaRPr>
          </a:p>
          <a:p>
            <a:pPr marL="457200" lvl="1" indent="0">
              <a:buNone/>
            </a:pPr>
            <a:endParaRPr kumimoji="1" lang="en-US" altLang="zh-CN" sz="2800" dirty="0"/>
          </a:p>
          <a:p>
            <a:r>
              <a:rPr kumimoji="1" lang="en-US" altLang="zh-CN" sz="3200" dirty="0" smtClean="0"/>
              <a:t>5.3 </a:t>
            </a:r>
            <a:r>
              <a:rPr kumimoji="1" lang="zh-CN" altLang="en-US" sz="3200" dirty="0" smtClean="0"/>
              <a:t>总结</a:t>
            </a:r>
            <a:endParaRPr kumimoji="1" lang="zh-CN" altLang="en-US" sz="32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13</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15709348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0502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0888" y="3185402"/>
            <a:ext cx="5396712" cy="3672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内容占位符 1"/>
          <p:cNvSpPr>
            <a:spLocks noGrp="1"/>
          </p:cNvSpPr>
          <p:nvPr>
            <p:ph idx="1"/>
          </p:nvPr>
        </p:nvSpPr>
        <p:spPr>
          <a:xfrm>
            <a:off x="681759" y="1524000"/>
            <a:ext cx="8439150" cy="1752600"/>
          </a:xfrm>
        </p:spPr>
        <p:txBody>
          <a:bodyPr/>
          <a:lstStyle/>
          <a:p>
            <a:pPr>
              <a:lnSpc>
                <a:spcPct val="120000"/>
              </a:lnSpc>
            </a:pPr>
            <a:r>
              <a:rPr lang="zh-CN" altLang="en-US" sz="2000" dirty="0" smtClean="0"/>
              <a:t>截至</a:t>
            </a:r>
            <a:r>
              <a:rPr lang="en-US" sz="2000" dirty="0" smtClean="0"/>
              <a:t>2015</a:t>
            </a:r>
            <a:r>
              <a:rPr lang="zh-CN" altLang="en-US" sz="2000" dirty="0"/>
              <a:t>年年底，中国的手机用户数量</a:t>
            </a:r>
            <a:r>
              <a:rPr lang="zh-CN" altLang="en-US" sz="2000" b="1" dirty="0">
                <a:solidFill>
                  <a:srgbClr val="FF0000"/>
                </a:solidFill>
              </a:rPr>
              <a:t>已突破</a:t>
            </a:r>
            <a:r>
              <a:rPr lang="en-US" sz="2000" b="1" dirty="0">
                <a:solidFill>
                  <a:srgbClr val="FF0000"/>
                </a:solidFill>
              </a:rPr>
              <a:t>13</a:t>
            </a:r>
            <a:r>
              <a:rPr lang="zh-CN" altLang="en-US" sz="2000" b="1" dirty="0">
                <a:solidFill>
                  <a:srgbClr val="FF0000"/>
                </a:solidFill>
              </a:rPr>
              <a:t>亿</a:t>
            </a:r>
            <a:r>
              <a:rPr lang="zh-CN" altLang="en-US" sz="2000" dirty="0"/>
              <a:t>，相当于中国</a:t>
            </a:r>
            <a:r>
              <a:rPr lang="en-US" sz="2000" dirty="0"/>
              <a:t>90%</a:t>
            </a:r>
            <a:r>
              <a:rPr lang="zh-CN" altLang="en-US" sz="2000" dirty="0"/>
              <a:t>的人都在使用手机</a:t>
            </a:r>
            <a:r>
              <a:rPr lang="zh-CN" altLang="en-US" sz="2000" dirty="0" smtClean="0"/>
              <a:t>。</a:t>
            </a:r>
            <a:endParaRPr lang="en-US" altLang="zh-CN" sz="2000" dirty="0" smtClean="0"/>
          </a:p>
          <a:p>
            <a:pPr>
              <a:lnSpc>
                <a:spcPct val="120000"/>
              </a:lnSpc>
            </a:pPr>
            <a:r>
              <a:rPr lang="zh-CN" altLang="en-US" sz="2000" dirty="0" smtClean="0"/>
              <a:t>完整的物联网系统由前端信息生成、中间传输网络以及后端的应用平台构成。</a:t>
            </a:r>
            <a:r>
              <a:rPr lang="zh-CN" altLang="en-US" sz="2000" b="1" dirty="0" smtClean="0">
                <a:solidFill>
                  <a:schemeClr val="tx2"/>
                </a:solidFill>
              </a:rPr>
              <a:t>移动通信网络，将成为物联网终端“</a:t>
            </a:r>
            <a:r>
              <a:rPr lang="zh-CN" altLang="en-US" sz="2000" b="1" dirty="0" smtClean="0">
                <a:solidFill>
                  <a:srgbClr val="FF0000"/>
                </a:solidFill>
              </a:rPr>
              <a:t>全面、随时、随地</a:t>
            </a:r>
            <a:r>
              <a:rPr lang="zh-CN" altLang="en-US" sz="2000" b="1" dirty="0" smtClean="0">
                <a:solidFill>
                  <a:schemeClr val="tx2"/>
                </a:solidFill>
              </a:rPr>
              <a:t>”传输信息的有效平台。</a:t>
            </a:r>
            <a:endParaRPr lang="en-US" altLang="zh-CN" sz="2000" b="1" dirty="0">
              <a:solidFill>
                <a:schemeClr val="tx2"/>
              </a:solidFill>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14</a:t>
            </a:fld>
            <a:endParaRPr lang="zh-CN" altLang="en-US" dirty="0"/>
          </a:p>
        </p:txBody>
      </p:sp>
      <p:sp>
        <p:nvSpPr>
          <p:cNvPr id="4" name="标题 3"/>
          <p:cNvSpPr>
            <a:spLocks noGrp="1"/>
          </p:cNvSpPr>
          <p:nvPr>
            <p:ph type="title"/>
          </p:nvPr>
        </p:nvSpPr>
        <p:spPr/>
        <p:txBody>
          <a:bodyPr/>
          <a:lstStyle/>
          <a:p>
            <a:r>
              <a:rPr kumimoji="1" lang="zh-CN" altLang="en-US" dirty="0" smtClean="0"/>
              <a:t>概论：移动通信的时代</a:t>
            </a:r>
            <a:endParaRPr kumimoji="1" lang="zh-CN" altLang="en-US" dirty="0"/>
          </a:p>
        </p:txBody>
      </p:sp>
    </p:spTree>
    <p:extLst>
      <p:ext uri="{BB962C8B-B14F-4D97-AF65-F5344CB8AC3E}">
        <p14:creationId xmlns:p14="http://schemas.microsoft.com/office/powerpoint/2010/main" val="159561342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3"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5220" y="4500365"/>
            <a:ext cx="3281743" cy="23576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内容占位符 1"/>
          <p:cNvSpPr>
            <a:spLocks noGrp="1"/>
          </p:cNvSpPr>
          <p:nvPr>
            <p:ph idx="1"/>
          </p:nvPr>
        </p:nvSpPr>
        <p:spPr/>
        <p:txBody>
          <a:bodyPr>
            <a:normAutofit/>
          </a:bodyPr>
          <a:lstStyle/>
          <a:p>
            <a:pPr>
              <a:lnSpc>
                <a:spcPct val="120000"/>
              </a:lnSpc>
            </a:pPr>
            <a:r>
              <a:rPr lang="en-US" altLang="zh-CN" sz="2000" b="1" dirty="0" smtClean="0">
                <a:solidFill>
                  <a:srgbClr val="FF0000"/>
                </a:solidFill>
              </a:rPr>
              <a:t>20</a:t>
            </a:r>
            <a:r>
              <a:rPr lang="zh-CN" altLang="en-US" sz="2000" b="1" dirty="0" smtClean="0">
                <a:solidFill>
                  <a:srgbClr val="FF0000"/>
                </a:solidFill>
              </a:rPr>
              <a:t>世纪</a:t>
            </a:r>
            <a:r>
              <a:rPr lang="en-US" altLang="zh-CN" sz="2000" b="1" dirty="0" smtClean="0">
                <a:solidFill>
                  <a:srgbClr val="FF0000"/>
                </a:solidFill>
              </a:rPr>
              <a:t>20</a:t>
            </a:r>
            <a:r>
              <a:rPr lang="zh-CN" altLang="en-US" sz="2000" b="1" dirty="0" smtClean="0">
                <a:solidFill>
                  <a:srgbClr val="FF0000"/>
                </a:solidFill>
              </a:rPr>
              <a:t>年代到</a:t>
            </a:r>
            <a:r>
              <a:rPr lang="en-US" altLang="zh-CN" sz="2000" b="1" dirty="0" smtClean="0">
                <a:solidFill>
                  <a:srgbClr val="FF0000"/>
                </a:solidFill>
              </a:rPr>
              <a:t>40</a:t>
            </a:r>
            <a:r>
              <a:rPr lang="zh-CN" altLang="en-US" sz="2000" b="1" dirty="0" smtClean="0">
                <a:solidFill>
                  <a:srgbClr val="FF0000"/>
                </a:solidFill>
              </a:rPr>
              <a:t>年代</a:t>
            </a:r>
            <a:r>
              <a:rPr lang="zh-CN" altLang="en-US" sz="2000" dirty="0" smtClean="0"/>
              <a:t>为模拟语音的早期发展阶段。</a:t>
            </a:r>
            <a:endParaRPr lang="en-US" altLang="zh-CN" sz="2000" dirty="0" smtClean="0"/>
          </a:p>
          <a:p>
            <a:pPr>
              <a:lnSpc>
                <a:spcPct val="120000"/>
              </a:lnSpc>
            </a:pPr>
            <a:r>
              <a:rPr lang="en-US" altLang="zh-CN" sz="2000" dirty="0" smtClean="0"/>
              <a:t>1928</a:t>
            </a:r>
            <a:r>
              <a:rPr lang="zh-CN" altLang="en-US" sz="2000" dirty="0" smtClean="0"/>
              <a:t>年，美国普度大学（</a:t>
            </a:r>
            <a:r>
              <a:rPr lang="en-US" altLang="zh-CN" sz="2000" dirty="0" smtClean="0"/>
              <a:t>Purdue University</a:t>
            </a:r>
            <a:r>
              <a:rPr lang="zh-CN" altLang="en-US" sz="2000" dirty="0" smtClean="0"/>
              <a:t>）的学生发明了超外差式无线电接收机，建立了世界上第一个移动通信系统（</a:t>
            </a:r>
            <a:r>
              <a:rPr lang="zh-CN" altLang="en-US" sz="2000" b="1" dirty="0" smtClean="0">
                <a:solidFill>
                  <a:srgbClr val="FF0000"/>
                </a:solidFill>
              </a:rPr>
              <a:t>车载无线电系统</a:t>
            </a:r>
            <a:r>
              <a:rPr lang="zh-CN" altLang="en-US" sz="2000" dirty="0" smtClean="0"/>
              <a:t>）。工作频率为</a:t>
            </a:r>
            <a:r>
              <a:rPr lang="en-US" altLang="zh-CN" sz="2000" dirty="0" smtClean="0"/>
              <a:t>2MHz</a:t>
            </a:r>
            <a:r>
              <a:rPr lang="zh-CN" altLang="en-US" sz="2000" dirty="0" smtClean="0"/>
              <a:t>，在</a:t>
            </a:r>
            <a:r>
              <a:rPr lang="en-US" altLang="zh-CN" sz="2000" dirty="0" smtClean="0"/>
              <a:t>40</a:t>
            </a:r>
            <a:r>
              <a:rPr lang="zh-CN" altLang="en-US" sz="2000" dirty="0" smtClean="0"/>
              <a:t>年代才被提高到了</a:t>
            </a:r>
            <a:r>
              <a:rPr lang="en-US" altLang="zh-CN" sz="2000" dirty="0" smtClean="0"/>
              <a:t>30-40MHz</a:t>
            </a:r>
            <a:r>
              <a:rPr lang="zh-CN" altLang="en-US" sz="2000" dirty="0" smtClean="0"/>
              <a:t>。</a:t>
            </a:r>
            <a:endParaRPr lang="en-US" altLang="zh-CN" sz="2000" dirty="0" smtClean="0"/>
          </a:p>
          <a:p>
            <a:pPr>
              <a:lnSpc>
                <a:spcPct val="120000"/>
              </a:lnSpc>
            </a:pPr>
            <a:r>
              <a:rPr lang="en-US" altLang="zh-CN" sz="2000" dirty="0" smtClean="0"/>
              <a:t>1946</a:t>
            </a:r>
            <a:r>
              <a:rPr lang="zh-CN" altLang="en-US" sz="2000" dirty="0"/>
              <a:t>年，</a:t>
            </a:r>
            <a:r>
              <a:rPr lang="zh-CN" altLang="en-US" sz="2000" b="1" dirty="0">
                <a:solidFill>
                  <a:srgbClr val="FF0000"/>
                </a:solidFill>
              </a:rPr>
              <a:t>贝尔系统</a:t>
            </a:r>
            <a:r>
              <a:rPr lang="zh-CN" altLang="en-US" sz="2000" dirty="0"/>
              <a:t>在圣路易斯建立起了第一个可用于汽车的电话系统。</a:t>
            </a:r>
          </a:p>
          <a:p>
            <a:pPr>
              <a:lnSpc>
                <a:spcPct val="120000"/>
              </a:lnSpc>
            </a:pPr>
            <a:r>
              <a:rPr lang="zh-CN" altLang="en-US" sz="2000" dirty="0"/>
              <a:t>西德、法国和英国分别于</a:t>
            </a:r>
            <a:r>
              <a:rPr lang="en-US" altLang="zh-CN" sz="2000" dirty="0"/>
              <a:t>1950</a:t>
            </a:r>
            <a:r>
              <a:rPr lang="zh-CN" altLang="en-US" sz="2000" dirty="0"/>
              <a:t>年、</a:t>
            </a:r>
            <a:r>
              <a:rPr lang="en-US" altLang="zh-CN" sz="2000" dirty="0"/>
              <a:t>1956</a:t>
            </a:r>
            <a:r>
              <a:rPr lang="zh-CN" altLang="en-US" sz="2000" dirty="0"/>
              <a:t>年和</a:t>
            </a:r>
            <a:r>
              <a:rPr lang="en-US" altLang="zh-CN" sz="2000" dirty="0"/>
              <a:t>1959</a:t>
            </a:r>
            <a:r>
              <a:rPr lang="zh-CN" altLang="en-US" sz="2000" dirty="0"/>
              <a:t>年完成了公用移动电话系统的研制。</a:t>
            </a:r>
          </a:p>
          <a:p>
            <a:endParaRPr kumimoji="1" lang="zh-CN" altLang="en-US" sz="20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15</a:t>
            </a:fld>
            <a:endParaRPr lang="zh-CN" altLang="en-US" dirty="0"/>
          </a:p>
        </p:txBody>
      </p:sp>
      <p:sp>
        <p:nvSpPr>
          <p:cNvPr id="4" name="标题 3"/>
          <p:cNvSpPr>
            <a:spLocks noGrp="1"/>
          </p:cNvSpPr>
          <p:nvPr>
            <p:ph type="title"/>
          </p:nvPr>
        </p:nvSpPr>
        <p:spPr/>
        <p:txBody>
          <a:bodyPr/>
          <a:lstStyle/>
          <a:p>
            <a:r>
              <a:rPr kumimoji="1" lang="zh-CN" altLang="en-US" dirty="0" smtClean="0"/>
              <a:t>第一代移动通信：模拟语音</a:t>
            </a:r>
            <a:endParaRPr kumimoji="1" lang="zh-CN" altLang="en-US" dirty="0"/>
          </a:p>
        </p:txBody>
      </p:sp>
      <p:pic>
        <p:nvPicPr>
          <p:cNvPr id="6" name="图片 4" descr="图片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8459" y="4345512"/>
            <a:ext cx="2145026" cy="25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396498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800"/>
            <a:ext cx="8458200" cy="4495800"/>
          </a:xfrm>
        </p:spPr>
        <p:txBody>
          <a:bodyPr>
            <a:noAutofit/>
          </a:bodyPr>
          <a:lstStyle/>
          <a:p>
            <a:pPr>
              <a:lnSpc>
                <a:spcPct val="130000"/>
              </a:lnSpc>
            </a:pPr>
            <a:r>
              <a:rPr lang="en-US" altLang="zh-CN" sz="2400" dirty="0" smtClean="0"/>
              <a:t>20</a:t>
            </a:r>
            <a:r>
              <a:rPr lang="zh-CN" altLang="en-US" sz="2400" dirty="0"/>
              <a:t>世纪</a:t>
            </a:r>
            <a:r>
              <a:rPr lang="en-US" altLang="zh-CN" sz="2400" dirty="0"/>
              <a:t>60</a:t>
            </a:r>
            <a:r>
              <a:rPr lang="zh-CN" altLang="en-US" sz="2400" dirty="0"/>
              <a:t>年代，美国开始使用中小容量的改进</a:t>
            </a:r>
            <a:r>
              <a:rPr lang="zh-CN" altLang="en-US" sz="2400" b="1" u="sng" dirty="0">
                <a:solidFill>
                  <a:srgbClr val="FF0000"/>
                </a:solidFill>
              </a:rPr>
              <a:t>移动电话系统</a:t>
            </a:r>
            <a:r>
              <a:rPr lang="en-US" altLang="zh-CN" sz="2400" b="1" u="sng" dirty="0">
                <a:solidFill>
                  <a:srgbClr val="FF0000"/>
                </a:solidFill>
              </a:rPr>
              <a:t>IMTS</a:t>
            </a:r>
            <a:r>
              <a:rPr lang="zh-CN" altLang="en-US" sz="2400" dirty="0"/>
              <a:t>。</a:t>
            </a:r>
            <a:endParaRPr lang="en-US" altLang="zh-CN" sz="2400" dirty="0"/>
          </a:p>
          <a:p>
            <a:pPr lvl="1">
              <a:lnSpc>
                <a:spcPct val="130000"/>
              </a:lnSpc>
            </a:pPr>
            <a:r>
              <a:rPr lang="en-US" altLang="zh-CN" sz="2000" dirty="0"/>
              <a:t>IMTS</a:t>
            </a:r>
            <a:r>
              <a:rPr lang="zh-CN" altLang="en-US" sz="2000" dirty="0"/>
              <a:t>有两个频率分别用于接收和发送功能。</a:t>
            </a:r>
            <a:endParaRPr lang="en-US" altLang="zh-CN" sz="2000" dirty="0"/>
          </a:p>
          <a:p>
            <a:pPr lvl="1">
              <a:lnSpc>
                <a:spcPct val="130000"/>
              </a:lnSpc>
            </a:pPr>
            <a:r>
              <a:rPr lang="en-US" altLang="zh-CN" sz="2000" dirty="0"/>
              <a:t>IMTS</a:t>
            </a:r>
            <a:r>
              <a:rPr lang="zh-CN" altLang="en-US" sz="2000" dirty="0"/>
              <a:t>支持</a:t>
            </a:r>
            <a:r>
              <a:rPr lang="en-US" altLang="zh-CN" sz="2000" dirty="0"/>
              <a:t>23</a:t>
            </a:r>
            <a:r>
              <a:rPr lang="zh-CN" altLang="en-US" sz="2000" dirty="0"/>
              <a:t>个信道，频率范围为</a:t>
            </a:r>
            <a:r>
              <a:rPr lang="en-US" altLang="zh-CN" sz="2000" dirty="0"/>
              <a:t>150</a:t>
            </a:r>
            <a:r>
              <a:rPr lang="zh-CN" altLang="en-US" sz="2000" dirty="0"/>
              <a:t>～</a:t>
            </a:r>
            <a:r>
              <a:rPr lang="en-US" altLang="zh-CN" sz="2000" dirty="0"/>
              <a:t>450MHz</a:t>
            </a:r>
            <a:r>
              <a:rPr lang="zh-CN" altLang="en-US" sz="2000" dirty="0" smtClean="0"/>
              <a:t>。</a:t>
            </a:r>
            <a:endParaRPr lang="en-US" altLang="zh-CN" sz="2000" dirty="0" smtClean="0"/>
          </a:p>
          <a:p>
            <a:pPr>
              <a:lnSpc>
                <a:spcPct val="130000"/>
              </a:lnSpc>
            </a:pPr>
            <a:r>
              <a:rPr lang="zh-CN" altLang="en-US" sz="2400" dirty="0" smtClean="0"/>
              <a:t>在</a:t>
            </a:r>
            <a:r>
              <a:rPr lang="zh-CN" altLang="en-US" sz="2400" dirty="0"/>
              <a:t>一个大区域中只用一个基站覆盖的设计被成为</a:t>
            </a:r>
            <a:r>
              <a:rPr lang="zh-CN" altLang="en-US" sz="2400" b="1" u="sng" dirty="0">
                <a:solidFill>
                  <a:srgbClr val="FF0000"/>
                </a:solidFill>
              </a:rPr>
              <a:t>大区制</a:t>
            </a:r>
            <a:r>
              <a:rPr lang="zh-CN" altLang="en-US" sz="2400" dirty="0"/>
              <a:t>。</a:t>
            </a:r>
            <a:endParaRPr lang="en-US" altLang="zh-CN" sz="2400" dirty="0"/>
          </a:p>
          <a:p>
            <a:pPr>
              <a:lnSpc>
                <a:spcPct val="130000"/>
              </a:lnSpc>
            </a:pPr>
            <a:r>
              <a:rPr lang="zh-CN" altLang="en-US" sz="2400" dirty="0"/>
              <a:t>大区制有以下特点：</a:t>
            </a:r>
            <a:endParaRPr lang="en-US" altLang="zh-CN" sz="2400" dirty="0"/>
          </a:p>
          <a:p>
            <a:pPr lvl="1">
              <a:lnSpc>
                <a:spcPct val="130000"/>
              </a:lnSpc>
            </a:pPr>
            <a:r>
              <a:rPr lang="zh-CN" altLang="en-US" sz="2000" b="1" dirty="0">
                <a:solidFill>
                  <a:schemeClr val="tx2"/>
                </a:solidFill>
              </a:rPr>
              <a:t>基站覆盖面积</a:t>
            </a:r>
            <a:r>
              <a:rPr lang="zh-CN" altLang="en-US" sz="2000" b="1" dirty="0" smtClean="0">
                <a:solidFill>
                  <a:schemeClr val="tx2"/>
                </a:solidFill>
              </a:rPr>
              <a:t>大、发射</a:t>
            </a:r>
            <a:r>
              <a:rPr lang="zh-CN" altLang="en-US" sz="2000" b="1" dirty="0">
                <a:solidFill>
                  <a:schemeClr val="tx2"/>
                </a:solidFill>
              </a:rPr>
              <a:t>功率大</a:t>
            </a:r>
            <a:endParaRPr lang="en-US" altLang="zh-CN" sz="2000" b="1" dirty="0">
              <a:solidFill>
                <a:schemeClr val="tx2"/>
              </a:solidFill>
            </a:endParaRPr>
          </a:p>
          <a:p>
            <a:pPr lvl="1">
              <a:lnSpc>
                <a:spcPct val="130000"/>
              </a:lnSpc>
            </a:pPr>
            <a:r>
              <a:rPr lang="zh-CN" altLang="en-US" sz="2000" dirty="0"/>
              <a:t>可用频率带宽有限，</a:t>
            </a:r>
            <a:r>
              <a:rPr lang="zh-CN" altLang="en-US" sz="2000" b="1" dirty="0">
                <a:solidFill>
                  <a:srgbClr val="FF0000"/>
                </a:solidFill>
              </a:rPr>
              <a:t>系统容量小</a:t>
            </a:r>
            <a:endParaRPr lang="en-US" altLang="zh-CN" sz="2000" b="1" dirty="0">
              <a:solidFill>
                <a:srgbClr val="FF0000"/>
              </a:solidFill>
            </a:endParaRPr>
          </a:p>
          <a:p>
            <a:pPr lvl="1">
              <a:lnSpc>
                <a:spcPct val="130000"/>
              </a:lnSpc>
            </a:pPr>
            <a:r>
              <a:rPr lang="zh-CN" altLang="en-US" sz="2000" dirty="0"/>
              <a:t>适用于专业网，</a:t>
            </a:r>
            <a:r>
              <a:rPr lang="zh-CN" altLang="en-US" sz="2000" b="1" dirty="0">
                <a:solidFill>
                  <a:srgbClr val="FF0000"/>
                </a:solidFill>
              </a:rPr>
              <a:t>不适合</a:t>
            </a:r>
            <a:r>
              <a:rPr lang="zh-CN" altLang="en-US" sz="2000" b="1" dirty="0" smtClean="0">
                <a:solidFill>
                  <a:srgbClr val="FF0000"/>
                </a:solidFill>
              </a:rPr>
              <a:t>商用</a:t>
            </a:r>
            <a:endParaRPr kumimoji="1" lang="zh-CN" altLang="en-US"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16</a:t>
            </a:fld>
            <a:endParaRPr lang="zh-CN" altLang="en-US" dirty="0"/>
          </a:p>
        </p:txBody>
      </p:sp>
      <p:sp>
        <p:nvSpPr>
          <p:cNvPr id="4" name="标题 3"/>
          <p:cNvSpPr>
            <a:spLocks noGrp="1"/>
          </p:cNvSpPr>
          <p:nvPr>
            <p:ph type="title"/>
          </p:nvPr>
        </p:nvSpPr>
        <p:spPr/>
        <p:txBody>
          <a:bodyPr/>
          <a:lstStyle/>
          <a:p>
            <a:r>
              <a:rPr kumimoji="1" lang="zh-CN" altLang="en-US" dirty="0"/>
              <a:t>第一代移动通信：模拟语音</a:t>
            </a:r>
          </a:p>
        </p:txBody>
      </p:sp>
    </p:spTree>
    <p:extLst>
      <p:ext uri="{BB962C8B-B14F-4D97-AF65-F5344CB8AC3E}">
        <p14:creationId xmlns:p14="http://schemas.microsoft.com/office/powerpoint/2010/main" val="248996406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800"/>
            <a:ext cx="8382000" cy="4495800"/>
          </a:xfrm>
        </p:spPr>
        <p:txBody>
          <a:bodyPr>
            <a:noAutofit/>
          </a:bodyPr>
          <a:lstStyle/>
          <a:p>
            <a:pPr>
              <a:lnSpc>
                <a:spcPct val="130000"/>
              </a:lnSpc>
              <a:spcBef>
                <a:spcPct val="20000"/>
              </a:spcBef>
              <a:buFont typeface="Arial" charset="0"/>
              <a:buChar char="•"/>
            </a:pPr>
            <a:r>
              <a:rPr lang="en-US" altLang="zh-CN" sz="2400" dirty="0">
                <a:latin typeface="Calibri" charset="0"/>
              </a:rPr>
              <a:t>1982年，为了解决大区制容量饱和的问题，美国贝尔实验室发明了</a:t>
            </a:r>
            <a:r>
              <a:rPr lang="en-US" altLang="zh-CN" sz="2400" b="1" u="sng" dirty="0">
                <a:solidFill>
                  <a:schemeClr val="tx2"/>
                </a:solidFill>
                <a:latin typeface="Calibri" charset="0"/>
              </a:rPr>
              <a:t>高级移动电话系统AMPS</a:t>
            </a:r>
            <a:r>
              <a:rPr lang="zh-CN" altLang="en-US" sz="2400" dirty="0">
                <a:latin typeface="Calibri" charset="0"/>
              </a:rPr>
              <a:t>。</a:t>
            </a:r>
            <a:endParaRPr lang="en-US" altLang="zh-CN" sz="2400" dirty="0">
              <a:latin typeface="Calibri" charset="0"/>
            </a:endParaRPr>
          </a:p>
          <a:p>
            <a:pPr>
              <a:lnSpc>
                <a:spcPct val="130000"/>
              </a:lnSpc>
              <a:spcBef>
                <a:spcPct val="20000"/>
              </a:spcBef>
              <a:buFont typeface="Arial" charset="0"/>
              <a:buChar char="•"/>
            </a:pPr>
            <a:r>
              <a:rPr lang="en-US" altLang="zh-CN" sz="2400" dirty="0">
                <a:latin typeface="Calibri" charset="0"/>
              </a:rPr>
              <a:t>AMPS</a:t>
            </a:r>
            <a:r>
              <a:rPr lang="zh-CN" altLang="en-US" sz="2400" dirty="0">
                <a:latin typeface="Calibri" charset="0"/>
              </a:rPr>
              <a:t>提出了“</a:t>
            </a:r>
            <a:r>
              <a:rPr lang="zh-CN" altLang="en-US" sz="2400" u="sng" dirty="0">
                <a:latin typeface="Calibri" charset="0"/>
              </a:rPr>
              <a:t>小区制</a:t>
            </a:r>
            <a:r>
              <a:rPr lang="zh-CN" altLang="en-US" sz="2400" dirty="0">
                <a:latin typeface="Calibri" charset="0"/>
              </a:rPr>
              <a:t>”，“</a:t>
            </a:r>
            <a:r>
              <a:rPr lang="zh-CN" altLang="en-US" sz="2400" b="1" u="sng" dirty="0">
                <a:solidFill>
                  <a:srgbClr val="FF0000"/>
                </a:solidFill>
                <a:latin typeface="Calibri" charset="0"/>
              </a:rPr>
              <a:t>蜂窝单元</a:t>
            </a:r>
            <a:r>
              <a:rPr lang="zh-CN" altLang="en-US" sz="2400" dirty="0">
                <a:latin typeface="Calibri" charset="0"/>
              </a:rPr>
              <a:t>”的概念，是第一种真正意义上的“</a:t>
            </a:r>
            <a:r>
              <a:rPr lang="zh-CN" altLang="en-US" sz="2400" u="sng" dirty="0">
                <a:latin typeface="Calibri" charset="0"/>
              </a:rPr>
              <a:t>蜂窝移动通信系统</a:t>
            </a:r>
            <a:r>
              <a:rPr lang="zh-CN" altLang="en-US" sz="2400" dirty="0">
                <a:latin typeface="Calibri" charset="0"/>
              </a:rPr>
              <a:t>”，同时采用</a:t>
            </a:r>
            <a:r>
              <a:rPr lang="zh-CN" altLang="en-US" sz="2400" b="1" dirty="0" smtClean="0">
                <a:solidFill>
                  <a:srgbClr val="FF0000"/>
                </a:solidFill>
                <a:latin typeface="Calibri" charset="0"/>
              </a:rPr>
              <a:t>频分复用</a:t>
            </a:r>
            <a:r>
              <a:rPr lang="zh-CN" altLang="en-US" sz="2400" b="1" dirty="0">
                <a:solidFill>
                  <a:srgbClr val="FF0000"/>
                </a:solidFill>
                <a:latin typeface="Calibri" charset="0"/>
              </a:rPr>
              <a:t>（</a:t>
            </a:r>
            <a:r>
              <a:rPr lang="en-US" altLang="zh-CN" sz="2400" b="1" dirty="0">
                <a:solidFill>
                  <a:srgbClr val="FF0000"/>
                </a:solidFill>
                <a:latin typeface="Calibri" charset="0"/>
              </a:rPr>
              <a:t>Frequency Division Multiplexing, FDM</a:t>
            </a:r>
            <a:r>
              <a:rPr lang="zh-CN" altLang="en-US" sz="2400" b="1" dirty="0">
                <a:solidFill>
                  <a:srgbClr val="FF0000"/>
                </a:solidFill>
                <a:latin typeface="Calibri" charset="0"/>
              </a:rPr>
              <a:t>）</a:t>
            </a:r>
            <a:r>
              <a:rPr lang="zh-CN" altLang="en-US" sz="2400" dirty="0">
                <a:latin typeface="Calibri" charset="0"/>
              </a:rPr>
              <a:t>技术，解决了公用移动通信系统所需要的大容量要求和频谱资源限制的矛盾。</a:t>
            </a:r>
            <a:endParaRPr lang="en-US" altLang="zh-CN" sz="2400" dirty="0">
              <a:latin typeface="Calibri" charset="0"/>
            </a:endParaRPr>
          </a:p>
          <a:p>
            <a:pPr>
              <a:lnSpc>
                <a:spcPct val="130000"/>
              </a:lnSpc>
              <a:spcBef>
                <a:spcPct val="20000"/>
              </a:spcBef>
              <a:buFont typeface="Arial" charset="0"/>
              <a:buChar char="•"/>
            </a:pPr>
            <a:r>
              <a:rPr lang="en-US" altLang="zh-CN" sz="2400" dirty="0">
                <a:latin typeface="Calibri" charset="0"/>
              </a:rPr>
              <a:t>100</a:t>
            </a:r>
            <a:r>
              <a:rPr lang="zh-CN" altLang="en-US" sz="2400" dirty="0">
                <a:latin typeface="Calibri" charset="0"/>
              </a:rPr>
              <a:t>千米范围之内，</a:t>
            </a:r>
            <a:r>
              <a:rPr lang="en-US" altLang="zh-CN" sz="2400" dirty="0" err="1">
                <a:latin typeface="Calibri" charset="0"/>
              </a:rPr>
              <a:t>IMTS每个频率</a:t>
            </a:r>
            <a:r>
              <a:rPr lang="zh-CN" altLang="en-US" sz="2400" dirty="0">
                <a:latin typeface="Calibri" charset="0"/>
              </a:rPr>
              <a:t>上</a:t>
            </a:r>
            <a:r>
              <a:rPr lang="en-US" altLang="zh-CN" sz="2400" dirty="0">
                <a:latin typeface="Calibri" charset="0"/>
              </a:rPr>
              <a:t>只允许</a:t>
            </a:r>
            <a:r>
              <a:rPr lang="zh-CN" altLang="en-US" sz="2400" dirty="0">
                <a:latin typeface="Calibri" charset="0"/>
              </a:rPr>
              <a:t>一个电话呼叫；</a:t>
            </a:r>
            <a:r>
              <a:rPr lang="en-US" altLang="zh-CN" sz="2400" dirty="0" smtClean="0">
                <a:latin typeface="Calibri" charset="0"/>
              </a:rPr>
              <a:t>AMPS</a:t>
            </a:r>
            <a:r>
              <a:rPr lang="zh-CN" altLang="en-US" sz="2400" dirty="0" smtClean="0">
                <a:latin typeface="Calibri" charset="0"/>
              </a:rPr>
              <a:t>可以</a:t>
            </a:r>
            <a:r>
              <a:rPr lang="zh-CN" altLang="en-US" sz="2400" dirty="0">
                <a:latin typeface="Calibri" charset="0"/>
              </a:rPr>
              <a:t>允许</a:t>
            </a:r>
            <a:r>
              <a:rPr lang="en-US" altLang="zh-CN" sz="2400" dirty="0">
                <a:latin typeface="Calibri" charset="0"/>
              </a:rPr>
              <a:t>100</a:t>
            </a:r>
            <a:r>
              <a:rPr lang="zh-CN" altLang="en-US" sz="2400" dirty="0">
                <a:latin typeface="Calibri" charset="0"/>
              </a:rPr>
              <a:t>个</a:t>
            </a:r>
            <a:r>
              <a:rPr lang="en-US" altLang="zh-CN" sz="2400" dirty="0">
                <a:latin typeface="Calibri" charset="0"/>
              </a:rPr>
              <a:t>10</a:t>
            </a:r>
            <a:r>
              <a:rPr lang="zh-CN" altLang="en-US" sz="2400" dirty="0">
                <a:latin typeface="Calibri" charset="0"/>
              </a:rPr>
              <a:t>千米的蜂窝单元，从而可以保证每个频率上有</a:t>
            </a:r>
            <a:r>
              <a:rPr lang="en-US" altLang="zh-CN" sz="2400" dirty="0">
                <a:latin typeface="Calibri" charset="0"/>
              </a:rPr>
              <a:t>10</a:t>
            </a:r>
            <a:r>
              <a:rPr lang="zh-CN" altLang="en-US" sz="2400" dirty="0">
                <a:latin typeface="Calibri" charset="0"/>
              </a:rPr>
              <a:t>～</a:t>
            </a:r>
            <a:r>
              <a:rPr lang="en-US" altLang="zh-CN" sz="2400" dirty="0">
                <a:latin typeface="Calibri" charset="0"/>
              </a:rPr>
              <a:t>15</a:t>
            </a:r>
            <a:r>
              <a:rPr lang="zh-CN" altLang="en-US" sz="2400" dirty="0">
                <a:latin typeface="Calibri" charset="0"/>
              </a:rPr>
              <a:t>个电话呼叫</a:t>
            </a:r>
            <a:r>
              <a:rPr lang="zh-CN" altLang="en-US" sz="2400" dirty="0" smtClean="0">
                <a:latin typeface="Calibri" charset="0"/>
              </a:rPr>
              <a:t>。</a:t>
            </a:r>
            <a:endParaRPr lang="en-US" altLang="zh-CN" sz="24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17</a:t>
            </a:fld>
            <a:endParaRPr lang="zh-CN" altLang="en-US" dirty="0"/>
          </a:p>
        </p:txBody>
      </p:sp>
      <p:sp>
        <p:nvSpPr>
          <p:cNvPr id="4" name="标题 3"/>
          <p:cNvSpPr>
            <a:spLocks noGrp="1"/>
          </p:cNvSpPr>
          <p:nvPr>
            <p:ph type="title"/>
          </p:nvPr>
        </p:nvSpPr>
        <p:spPr/>
        <p:txBody>
          <a:bodyPr/>
          <a:lstStyle/>
          <a:p>
            <a:r>
              <a:rPr kumimoji="1" lang="zh-CN" altLang="en-US" dirty="0"/>
              <a:t>第一代移动通信：模拟语音</a:t>
            </a:r>
          </a:p>
        </p:txBody>
      </p:sp>
    </p:spTree>
    <p:extLst>
      <p:ext uri="{BB962C8B-B14F-4D97-AF65-F5344CB8AC3E}">
        <p14:creationId xmlns:p14="http://schemas.microsoft.com/office/powerpoint/2010/main" val="121564128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18</a:t>
            </a:fld>
            <a:endParaRPr lang="zh-CN" altLang="en-US" dirty="0"/>
          </a:p>
        </p:txBody>
      </p:sp>
      <p:sp>
        <p:nvSpPr>
          <p:cNvPr id="4" name="标题 3"/>
          <p:cNvSpPr>
            <a:spLocks noGrp="1"/>
          </p:cNvSpPr>
          <p:nvPr>
            <p:ph type="title"/>
          </p:nvPr>
        </p:nvSpPr>
        <p:spPr/>
        <p:txBody>
          <a:bodyPr/>
          <a:lstStyle/>
          <a:p>
            <a:r>
              <a:rPr kumimoji="1" lang="zh-CN" altLang="en-US" dirty="0" smtClean="0"/>
              <a:t>蜂窝系统：系统结构</a:t>
            </a:r>
            <a:endParaRPr kumimoji="1" lang="zh-CN"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5737" y="2667000"/>
            <a:ext cx="4013645" cy="2984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内容占位符 1"/>
          <p:cNvSpPr>
            <a:spLocks noGrp="1"/>
          </p:cNvSpPr>
          <p:nvPr>
            <p:ph idx="1"/>
          </p:nvPr>
        </p:nvSpPr>
        <p:spPr>
          <a:xfrm>
            <a:off x="381000" y="1676399"/>
            <a:ext cx="4953000" cy="5045075"/>
          </a:xfrm>
        </p:spPr>
        <p:txBody>
          <a:bodyPr>
            <a:noAutofit/>
          </a:bodyPr>
          <a:lstStyle/>
          <a:p>
            <a:pPr algn="just">
              <a:lnSpc>
                <a:spcPct val="150000"/>
              </a:lnSpc>
            </a:pPr>
            <a:r>
              <a:rPr lang="zh-CN" altLang="en-US" sz="2400" b="1" dirty="0" smtClean="0">
                <a:solidFill>
                  <a:srgbClr val="FF0000"/>
                </a:solidFill>
                <a:latin typeface="微软雅黑"/>
                <a:ea typeface="微软雅黑"/>
                <a:cs typeface="微软雅黑"/>
              </a:rPr>
              <a:t>每一个蜂窝单</a:t>
            </a:r>
            <a:r>
              <a:rPr lang="zh-CN" altLang="en-US" sz="2400" b="1" dirty="0">
                <a:solidFill>
                  <a:srgbClr val="FF0000"/>
                </a:solidFill>
                <a:latin typeface="微软雅黑"/>
                <a:ea typeface="微软雅黑"/>
                <a:cs typeface="微软雅黑"/>
              </a:rPr>
              <a:t>元有一个基站负责</a:t>
            </a:r>
            <a:r>
              <a:rPr lang="zh-CN" altLang="en-US" sz="2400" dirty="0">
                <a:latin typeface="微软雅黑"/>
                <a:ea typeface="微软雅黑"/>
                <a:cs typeface="微软雅黑"/>
              </a:rPr>
              <a:t>接收该单元中电话的信息。</a:t>
            </a:r>
            <a:endParaRPr lang="en-US" altLang="zh-CN" sz="2400" dirty="0">
              <a:latin typeface="微软雅黑"/>
              <a:ea typeface="微软雅黑"/>
              <a:cs typeface="微软雅黑"/>
            </a:endParaRPr>
          </a:p>
          <a:p>
            <a:pPr algn="just">
              <a:lnSpc>
                <a:spcPct val="150000"/>
              </a:lnSpc>
            </a:pPr>
            <a:r>
              <a:rPr lang="zh-CN" altLang="en-US" sz="2400" dirty="0">
                <a:latin typeface="微软雅黑"/>
                <a:ea typeface="微软雅黑"/>
                <a:cs typeface="微软雅黑"/>
              </a:rPr>
              <a:t>基站连接到</a:t>
            </a:r>
            <a:r>
              <a:rPr lang="zh-CN" altLang="en-US" sz="2400" b="1" dirty="0">
                <a:solidFill>
                  <a:schemeClr val="tx2"/>
                </a:solidFill>
                <a:latin typeface="微软雅黑"/>
                <a:ea typeface="微软雅黑"/>
                <a:cs typeface="微软雅黑"/>
              </a:rPr>
              <a:t>移动电话交换局</a:t>
            </a:r>
            <a:r>
              <a:rPr lang="zh-CN" altLang="en-US" sz="2400" dirty="0">
                <a:latin typeface="微软雅黑"/>
                <a:ea typeface="微软雅黑"/>
                <a:cs typeface="微软雅黑"/>
              </a:rPr>
              <a:t>（</a:t>
            </a:r>
            <a:r>
              <a:rPr lang="en-US" altLang="zh-CN" sz="2400" dirty="0">
                <a:latin typeface="微软雅黑"/>
                <a:ea typeface="微软雅黑"/>
                <a:cs typeface="微软雅黑"/>
              </a:rPr>
              <a:t>Mobile Telephone Switching Office, MTSO</a:t>
            </a:r>
            <a:r>
              <a:rPr lang="zh-CN" altLang="en-US" sz="2400" dirty="0">
                <a:latin typeface="微软雅黑"/>
                <a:ea typeface="微软雅黑"/>
                <a:cs typeface="微软雅黑"/>
              </a:rPr>
              <a:t>）。</a:t>
            </a:r>
            <a:endParaRPr lang="en-US" altLang="zh-CN" sz="2400" dirty="0">
              <a:latin typeface="微软雅黑"/>
              <a:ea typeface="微软雅黑"/>
              <a:cs typeface="微软雅黑"/>
            </a:endParaRPr>
          </a:p>
          <a:p>
            <a:pPr algn="just">
              <a:lnSpc>
                <a:spcPct val="150000"/>
              </a:lnSpc>
            </a:pPr>
            <a:r>
              <a:rPr lang="en-US" altLang="zh-CN" sz="2400" dirty="0">
                <a:latin typeface="微软雅黑"/>
                <a:ea typeface="微软雅黑"/>
                <a:cs typeface="微软雅黑"/>
              </a:rPr>
              <a:t>MTSO</a:t>
            </a:r>
            <a:r>
              <a:rPr lang="zh-CN" altLang="en-US" sz="2400" b="1" dirty="0">
                <a:solidFill>
                  <a:srgbClr val="FF0000"/>
                </a:solidFill>
                <a:latin typeface="微软雅黑"/>
                <a:ea typeface="微软雅黑"/>
                <a:cs typeface="微软雅黑"/>
              </a:rPr>
              <a:t>采用分层机制</a:t>
            </a:r>
            <a:r>
              <a:rPr lang="zh-CN" altLang="en-US" sz="2400" dirty="0">
                <a:latin typeface="微软雅黑"/>
                <a:ea typeface="微软雅黑"/>
                <a:cs typeface="微软雅黑"/>
              </a:rPr>
              <a:t>，一级</a:t>
            </a:r>
            <a:r>
              <a:rPr lang="en-US" altLang="zh-CN" sz="2400" dirty="0">
                <a:latin typeface="微软雅黑"/>
                <a:ea typeface="微软雅黑"/>
                <a:cs typeface="微软雅黑"/>
              </a:rPr>
              <a:t>MTSO</a:t>
            </a:r>
            <a:r>
              <a:rPr lang="zh-CN" altLang="en-US" sz="2400" dirty="0">
                <a:latin typeface="微软雅黑"/>
                <a:ea typeface="微软雅黑"/>
                <a:cs typeface="微软雅黑"/>
              </a:rPr>
              <a:t>负责与基站之间的直接通信；高级</a:t>
            </a:r>
            <a:r>
              <a:rPr lang="en-US" altLang="zh-CN" sz="2400" dirty="0">
                <a:latin typeface="微软雅黑"/>
                <a:ea typeface="微软雅黑"/>
                <a:cs typeface="微软雅黑"/>
              </a:rPr>
              <a:t>MTSO</a:t>
            </a:r>
            <a:r>
              <a:rPr lang="zh-CN" altLang="en-US" sz="2400" dirty="0">
                <a:latin typeface="微软雅黑"/>
                <a:ea typeface="微软雅黑"/>
                <a:cs typeface="微软雅黑"/>
              </a:rPr>
              <a:t>则负责低级</a:t>
            </a:r>
            <a:r>
              <a:rPr lang="en-US" altLang="zh-CN" sz="2400" dirty="0">
                <a:latin typeface="微软雅黑"/>
                <a:ea typeface="微软雅黑"/>
                <a:cs typeface="微软雅黑"/>
              </a:rPr>
              <a:t>MTSO</a:t>
            </a:r>
            <a:r>
              <a:rPr lang="zh-CN" altLang="en-US" sz="2400" dirty="0">
                <a:latin typeface="微软雅黑"/>
                <a:ea typeface="微软雅黑"/>
                <a:cs typeface="微软雅黑"/>
              </a:rPr>
              <a:t>之间的业务处理。</a:t>
            </a:r>
          </a:p>
          <a:p>
            <a:pPr algn="just">
              <a:lnSpc>
                <a:spcPct val="150000"/>
              </a:lnSpc>
            </a:pPr>
            <a:endParaRPr kumimoji="1" lang="zh-CN" altLang="en-US" sz="2400" dirty="0">
              <a:latin typeface="微软雅黑"/>
              <a:ea typeface="微软雅黑"/>
              <a:cs typeface="微软雅黑"/>
            </a:endParaRPr>
          </a:p>
        </p:txBody>
      </p:sp>
    </p:spTree>
    <p:extLst>
      <p:ext uri="{BB962C8B-B14F-4D97-AF65-F5344CB8AC3E}">
        <p14:creationId xmlns:p14="http://schemas.microsoft.com/office/powerpoint/2010/main" val="55578553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300" y="1905000"/>
            <a:ext cx="8229600" cy="4495800"/>
          </a:xfrm>
        </p:spPr>
        <p:txBody>
          <a:bodyPr/>
          <a:lstStyle/>
          <a:p>
            <a:pPr>
              <a:lnSpc>
                <a:spcPct val="150000"/>
              </a:lnSpc>
            </a:pPr>
            <a:r>
              <a:rPr lang="zh-CN" altLang="en-US" dirty="0" smtClean="0"/>
              <a:t>当电话在蜂窝单元之间移动</a:t>
            </a:r>
            <a:r>
              <a:rPr lang="zh-CN" altLang="en-US" dirty="0"/>
              <a:t>的时候，基站之间会通信，从而交换控制权，避免信道分配</a:t>
            </a:r>
            <a:r>
              <a:rPr lang="zh-CN" altLang="en-US" dirty="0" smtClean="0"/>
              <a:t>不</a:t>
            </a:r>
            <a:r>
              <a:rPr lang="zh-CN" altLang="en-US" dirty="0"/>
              <a:t>正确</a:t>
            </a:r>
            <a:r>
              <a:rPr lang="zh-CN" altLang="en-US" dirty="0" smtClean="0"/>
              <a:t>导致</a:t>
            </a:r>
            <a:r>
              <a:rPr lang="zh-CN" altLang="en-US" dirty="0"/>
              <a:t>信号冲突。</a:t>
            </a:r>
            <a:endParaRPr lang="en-US" altLang="zh-CN" dirty="0"/>
          </a:p>
          <a:p>
            <a:pPr>
              <a:lnSpc>
                <a:spcPct val="150000"/>
              </a:lnSpc>
            </a:pPr>
            <a:r>
              <a:rPr lang="zh-CN" altLang="en-US" dirty="0"/>
              <a:t>基站对于电话用户控制权的转换也称为“</a:t>
            </a:r>
            <a:r>
              <a:rPr lang="zh-CN" altLang="en-US" b="1" dirty="0">
                <a:solidFill>
                  <a:srgbClr val="FF0000"/>
                </a:solidFill>
              </a:rPr>
              <a:t>移交</a:t>
            </a:r>
            <a:r>
              <a:rPr lang="zh-CN" altLang="en-US" dirty="0"/>
              <a:t>”。</a:t>
            </a:r>
            <a:endParaRPr lang="en-US" altLang="zh-CN" dirty="0"/>
          </a:p>
          <a:p>
            <a:pPr lvl="1">
              <a:lnSpc>
                <a:spcPct val="150000"/>
              </a:lnSpc>
            </a:pPr>
            <a:r>
              <a:rPr lang="zh-CN" altLang="zh-CN" b="1" dirty="0">
                <a:solidFill>
                  <a:srgbClr val="FF0000"/>
                </a:solidFill>
              </a:rPr>
              <a:t>“</a:t>
            </a:r>
            <a:r>
              <a:rPr lang="zh-CN" altLang="en-US" b="1" dirty="0">
                <a:solidFill>
                  <a:srgbClr val="FF0000"/>
                </a:solidFill>
              </a:rPr>
              <a:t>软移交”：用户通话保持连贯。</a:t>
            </a:r>
            <a:endParaRPr lang="en-US" altLang="zh-CN" b="1" dirty="0">
              <a:solidFill>
                <a:srgbClr val="FF0000"/>
              </a:solidFill>
            </a:endParaRPr>
          </a:p>
          <a:p>
            <a:pPr lvl="1">
              <a:lnSpc>
                <a:spcPct val="150000"/>
              </a:lnSpc>
            </a:pPr>
            <a:r>
              <a:rPr lang="zh-CN" altLang="zh-CN" b="1" dirty="0">
                <a:solidFill>
                  <a:schemeClr val="tx2"/>
                </a:solidFill>
              </a:rPr>
              <a:t>“</a:t>
            </a:r>
            <a:r>
              <a:rPr lang="zh-CN" altLang="en-US" b="1" dirty="0">
                <a:solidFill>
                  <a:schemeClr val="tx2"/>
                </a:solidFill>
              </a:rPr>
              <a:t>硬移交”</a:t>
            </a:r>
            <a:r>
              <a:rPr lang="zh-CN" altLang="en-US" dirty="0"/>
              <a:t>：老的基站需要停止用户通话。</a:t>
            </a:r>
          </a:p>
          <a:p>
            <a:pPr>
              <a:lnSpc>
                <a:spcPct val="150000"/>
              </a:lnSpc>
            </a:pPr>
            <a:endParaRPr kumimoji="1" lang="zh-CN" altLang="en-US"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19</a:t>
            </a:fld>
            <a:endParaRPr lang="zh-CN" altLang="en-US" dirty="0"/>
          </a:p>
        </p:txBody>
      </p:sp>
      <p:sp>
        <p:nvSpPr>
          <p:cNvPr id="4" name="标题 3"/>
          <p:cNvSpPr>
            <a:spLocks noGrp="1"/>
          </p:cNvSpPr>
          <p:nvPr>
            <p:ph type="title"/>
          </p:nvPr>
        </p:nvSpPr>
        <p:spPr/>
        <p:txBody>
          <a:bodyPr/>
          <a:lstStyle/>
          <a:p>
            <a:r>
              <a:rPr kumimoji="1" lang="zh-CN" altLang="en-US" dirty="0" smtClean="0"/>
              <a:t>蜂窝系统：移交</a:t>
            </a:r>
            <a:endParaRPr kumimoji="1" lang="zh-CN" altLang="en-US" dirty="0"/>
          </a:p>
        </p:txBody>
      </p:sp>
    </p:spTree>
    <p:extLst>
      <p:ext uri="{BB962C8B-B14F-4D97-AF65-F5344CB8AC3E}">
        <p14:creationId xmlns:p14="http://schemas.microsoft.com/office/powerpoint/2010/main" val="17873936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dirty="0" smtClean="0">
                <a:latin typeface="微软雅黑"/>
                <a:ea typeface="微软雅黑"/>
                <a:cs typeface="微软雅黑"/>
              </a:rPr>
              <a:t>前一章</a:t>
            </a:r>
            <a:r>
              <a:rPr lang="zh-CN" altLang="en-US" dirty="0">
                <a:latin typeface="微软雅黑"/>
                <a:ea typeface="微软雅黑"/>
                <a:cs typeface="微软雅黑"/>
              </a:rPr>
              <a:t>介绍了位置信息的基本概念，重点讨论了三种定位系统以及三种典型的定位方法，最后探讨了</a:t>
            </a:r>
            <a:r>
              <a:rPr kumimoji="1" lang="zh-CN" altLang="en-US" dirty="0"/>
              <a:t>物联网环境下定位技术的新挑战和发展前景。</a:t>
            </a:r>
            <a:endParaRPr lang="en-US" altLang="zh-CN" sz="1800" dirty="0">
              <a:latin typeface="微软雅黑"/>
              <a:ea typeface="微软雅黑"/>
              <a:cs typeface="微软雅黑"/>
            </a:endParaRPr>
          </a:p>
          <a:p>
            <a:pPr>
              <a:lnSpc>
                <a:spcPct val="150000"/>
              </a:lnSpc>
            </a:pPr>
            <a:endParaRPr lang="zh-CN" alt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a:t>
            </a:fld>
            <a:endParaRPr lang="zh-CN" altLang="en-US" dirty="0"/>
          </a:p>
        </p:txBody>
      </p:sp>
      <p:sp>
        <p:nvSpPr>
          <p:cNvPr id="4" name="标题 3"/>
          <p:cNvSpPr>
            <a:spLocks noGrp="1"/>
          </p:cNvSpPr>
          <p:nvPr>
            <p:ph type="title"/>
          </p:nvPr>
        </p:nvSpPr>
        <p:spPr/>
        <p:txBody>
          <a:bodyPr/>
          <a:lstStyle/>
          <a:p>
            <a:r>
              <a:rPr lang="zh-CN" altLang="en-US" dirty="0" smtClean="0"/>
              <a:t>内容回顾</a:t>
            </a:r>
            <a:endParaRPr lang="zh-CN" altLang="en-US" dirty="0"/>
          </a:p>
        </p:txBody>
      </p:sp>
    </p:spTree>
    <p:extLst>
      <p:ext uri="{BB962C8B-B14F-4D97-AF65-F5344CB8AC3E}">
        <p14:creationId xmlns:p14="http://schemas.microsoft.com/office/powerpoint/2010/main" val="287927052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76400"/>
            <a:ext cx="8686800" cy="4892675"/>
          </a:xfrm>
        </p:spPr>
        <p:txBody>
          <a:bodyPr>
            <a:noAutofit/>
          </a:bodyPr>
          <a:lstStyle/>
          <a:p>
            <a:pPr>
              <a:lnSpc>
                <a:spcPct val="120000"/>
              </a:lnSpc>
            </a:pPr>
            <a:r>
              <a:rPr kumimoji="1" lang="zh-CN" altLang="en-US" sz="2400" dirty="0" smtClean="0"/>
              <a:t>第二代移动通信技术：</a:t>
            </a:r>
            <a:r>
              <a:rPr kumimoji="1" lang="zh-CN" altLang="en-US" sz="2400" b="1" dirty="0" smtClean="0">
                <a:solidFill>
                  <a:srgbClr val="FF0000"/>
                </a:solidFill>
              </a:rPr>
              <a:t>数字制式</a:t>
            </a:r>
            <a:endParaRPr kumimoji="1" lang="en-US" altLang="zh-CN" sz="2400" b="1" dirty="0" smtClean="0">
              <a:solidFill>
                <a:srgbClr val="FF0000"/>
              </a:solidFill>
            </a:endParaRPr>
          </a:p>
          <a:p>
            <a:pPr lvl="1">
              <a:lnSpc>
                <a:spcPct val="120000"/>
              </a:lnSpc>
            </a:pPr>
            <a:r>
              <a:rPr kumimoji="1" lang="zh-CN" altLang="en-US" sz="2000" dirty="0" smtClean="0"/>
              <a:t>支持传统语音通信、文字和多媒体短信</a:t>
            </a:r>
            <a:endParaRPr kumimoji="1" lang="en-US" altLang="zh-CN" sz="2000" dirty="0" smtClean="0"/>
          </a:p>
          <a:p>
            <a:pPr lvl="1">
              <a:lnSpc>
                <a:spcPct val="120000"/>
              </a:lnSpc>
            </a:pPr>
            <a:r>
              <a:rPr kumimoji="1" lang="zh-CN" altLang="en-US" sz="2000" dirty="0" smtClean="0"/>
              <a:t>支持一些无线应用协议</a:t>
            </a:r>
            <a:endParaRPr kumimoji="1" lang="en-US" altLang="zh-CN" sz="2000" dirty="0" smtClean="0"/>
          </a:p>
          <a:p>
            <a:pPr lvl="1">
              <a:lnSpc>
                <a:spcPct val="120000"/>
              </a:lnSpc>
            </a:pPr>
            <a:r>
              <a:rPr kumimoji="1" lang="zh-CN" altLang="en-US" sz="2000" dirty="0"/>
              <a:t>目前服务用户</a:t>
            </a:r>
            <a:r>
              <a:rPr kumimoji="1" lang="zh-CN" altLang="en-US" sz="2000" dirty="0" smtClean="0"/>
              <a:t>最多的移动通信技术</a:t>
            </a:r>
            <a:endParaRPr kumimoji="1" lang="en-US" altLang="zh-CN" sz="2000" dirty="0"/>
          </a:p>
          <a:p>
            <a:pPr>
              <a:lnSpc>
                <a:spcPct val="120000"/>
              </a:lnSpc>
            </a:pPr>
            <a:r>
              <a:rPr kumimoji="1" lang="en-US" altLang="zh-CN" sz="2400" dirty="0" smtClean="0"/>
              <a:t>900/1800MHz </a:t>
            </a:r>
            <a:r>
              <a:rPr kumimoji="1" lang="en-US" altLang="zh-CN" sz="2400" b="1" dirty="0" smtClean="0">
                <a:solidFill>
                  <a:srgbClr val="FF0000"/>
                </a:solidFill>
              </a:rPr>
              <a:t>GSM</a:t>
            </a:r>
            <a:r>
              <a:rPr kumimoji="1" lang="zh-CN" altLang="en-US" sz="2400" dirty="0" smtClean="0"/>
              <a:t>移动通信</a:t>
            </a:r>
            <a:endParaRPr kumimoji="1" lang="en-US" altLang="zh-CN" sz="2400" dirty="0" smtClean="0"/>
          </a:p>
          <a:p>
            <a:pPr lvl="1">
              <a:lnSpc>
                <a:spcPct val="120000"/>
              </a:lnSpc>
            </a:pPr>
            <a:r>
              <a:rPr kumimoji="1" lang="zh-CN" altLang="en-US" sz="2000" dirty="0"/>
              <a:t>工作在</a:t>
            </a:r>
            <a:r>
              <a:rPr kumimoji="1" lang="en-US" altLang="zh-CN" sz="2000" dirty="0"/>
              <a:t>900/1800MHz</a:t>
            </a:r>
            <a:r>
              <a:rPr kumimoji="1" lang="zh-CN" altLang="en-US" sz="2000" dirty="0"/>
              <a:t>频段，</a:t>
            </a:r>
            <a:r>
              <a:rPr kumimoji="1" lang="en-US" altLang="zh-CN" sz="2000" dirty="0"/>
              <a:t>124</a:t>
            </a:r>
            <a:r>
              <a:rPr kumimoji="1" lang="zh-CN" altLang="en-US" sz="2000" dirty="0"/>
              <a:t>对单工信道，每对单工信道有</a:t>
            </a:r>
            <a:r>
              <a:rPr kumimoji="1" lang="en-US" altLang="zh-CN" sz="2000" dirty="0"/>
              <a:t>200kHz</a:t>
            </a:r>
            <a:r>
              <a:rPr kumimoji="1" lang="zh-CN" altLang="en-US" sz="2000" dirty="0"/>
              <a:t>的频宽</a:t>
            </a:r>
            <a:endParaRPr kumimoji="1" lang="en-US" altLang="zh-CN" sz="2000" dirty="0"/>
          </a:p>
          <a:p>
            <a:pPr lvl="1">
              <a:lnSpc>
                <a:spcPct val="120000"/>
              </a:lnSpc>
            </a:pPr>
            <a:r>
              <a:rPr kumimoji="1" lang="zh-CN" altLang="en-US" sz="2000" dirty="0"/>
              <a:t>无线接口采用</a:t>
            </a:r>
            <a:r>
              <a:rPr kumimoji="1" lang="en-US" altLang="zh-CN" sz="2000" b="1" dirty="0">
                <a:solidFill>
                  <a:srgbClr val="FF0000"/>
                </a:solidFill>
              </a:rPr>
              <a:t>TDMA</a:t>
            </a:r>
            <a:r>
              <a:rPr kumimoji="1" lang="zh-CN" altLang="en-US" sz="2000" b="1" dirty="0">
                <a:solidFill>
                  <a:srgbClr val="FF0000"/>
                </a:solidFill>
              </a:rPr>
              <a:t>技术</a:t>
            </a:r>
            <a:r>
              <a:rPr kumimoji="1" lang="zh-CN" altLang="en-US" sz="2000" dirty="0" smtClean="0"/>
              <a:t>，核心网移动性管理协议采用</a:t>
            </a:r>
            <a:r>
              <a:rPr kumimoji="1" lang="en-US" altLang="zh-CN" sz="2000" dirty="0" smtClean="0"/>
              <a:t>MAP</a:t>
            </a:r>
            <a:r>
              <a:rPr kumimoji="1" lang="zh-CN" altLang="en-US" sz="2000" dirty="0" smtClean="0"/>
              <a:t>协议</a:t>
            </a:r>
            <a:endParaRPr kumimoji="1" lang="en-US" altLang="zh-CN" sz="2000" dirty="0" smtClean="0"/>
          </a:p>
          <a:p>
            <a:pPr>
              <a:lnSpc>
                <a:spcPct val="120000"/>
              </a:lnSpc>
            </a:pPr>
            <a:r>
              <a:rPr kumimoji="1" lang="en-US" altLang="zh-CN" sz="2400" dirty="0" smtClean="0"/>
              <a:t>800MHz </a:t>
            </a:r>
            <a:r>
              <a:rPr kumimoji="1" lang="en-US" altLang="zh-CN" sz="2400" b="1" dirty="0" smtClean="0">
                <a:solidFill>
                  <a:srgbClr val="FF0000"/>
                </a:solidFill>
              </a:rPr>
              <a:t>CDMA</a:t>
            </a:r>
            <a:r>
              <a:rPr kumimoji="1" lang="zh-CN" altLang="en-US" sz="2400" b="1" dirty="0" smtClean="0">
                <a:solidFill>
                  <a:srgbClr val="FF0000"/>
                </a:solidFill>
              </a:rPr>
              <a:t>系统</a:t>
            </a:r>
            <a:endParaRPr kumimoji="1" lang="en-US" altLang="zh-CN" sz="2400" b="1" dirty="0" smtClean="0">
              <a:solidFill>
                <a:srgbClr val="FF0000"/>
              </a:solidFill>
            </a:endParaRPr>
          </a:p>
          <a:p>
            <a:pPr lvl="1">
              <a:lnSpc>
                <a:spcPct val="120000"/>
              </a:lnSpc>
            </a:pPr>
            <a:r>
              <a:rPr kumimoji="1" lang="zh-CN" altLang="en-US" sz="2000" dirty="0"/>
              <a:t>无线接口</a:t>
            </a:r>
            <a:r>
              <a:rPr kumimoji="1" lang="zh-CN" altLang="en-US" sz="2000" dirty="0" smtClean="0"/>
              <a:t>采用码分多址</a:t>
            </a:r>
            <a:r>
              <a:rPr kumimoji="1" lang="zh-CN" altLang="en-US" sz="2000" b="1" dirty="0">
                <a:solidFill>
                  <a:srgbClr val="FF0000"/>
                </a:solidFill>
              </a:rPr>
              <a:t>（</a:t>
            </a:r>
            <a:r>
              <a:rPr kumimoji="1" lang="en-US" altLang="zh-CN" sz="2000" b="1" dirty="0">
                <a:solidFill>
                  <a:srgbClr val="FF0000"/>
                </a:solidFill>
              </a:rPr>
              <a:t>CDMA</a:t>
            </a:r>
            <a:r>
              <a:rPr kumimoji="1" lang="zh-CN" altLang="en-US" sz="2000" b="1" dirty="0">
                <a:solidFill>
                  <a:srgbClr val="FF0000"/>
                </a:solidFill>
              </a:rPr>
              <a:t>）技术</a:t>
            </a:r>
            <a:endParaRPr kumimoji="1" lang="en-US" altLang="zh-CN" sz="2000" b="1" dirty="0">
              <a:solidFill>
                <a:srgbClr val="FF0000"/>
              </a:solidFill>
            </a:endParaRPr>
          </a:p>
          <a:p>
            <a:pPr lvl="1">
              <a:lnSpc>
                <a:spcPct val="120000"/>
              </a:lnSpc>
            </a:pPr>
            <a:r>
              <a:rPr kumimoji="1" lang="zh-CN" altLang="en-US" sz="2000" dirty="0"/>
              <a:t>第三代移动通信系统的基础</a:t>
            </a:r>
          </a:p>
          <a:p>
            <a:pPr>
              <a:lnSpc>
                <a:spcPct val="120000"/>
              </a:lnSpc>
            </a:pPr>
            <a:endParaRPr kumimoji="1" lang="zh-CN" altLang="en-US" sz="24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20</a:t>
            </a:fld>
            <a:endParaRPr lang="zh-CN" altLang="en-US" dirty="0"/>
          </a:p>
        </p:txBody>
      </p:sp>
      <p:sp>
        <p:nvSpPr>
          <p:cNvPr id="4" name="标题 3"/>
          <p:cNvSpPr>
            <a:spLocks noGrp="1"/>
          </p:cNvSpPr>
          <p:nvPr>
            <p:ph type="title"/>
          </p:nvPr>
        </p:nvSpPr>
        <p:spPr/>
        <p:txBody>
          <a:bodyPr/>
          <a:lstStyle/>
          <a:p>
            <a:r>
              <a:rPr kumimoji="1" lang="zh-CN" altLang="en-US" dirty="0" smtClean="0"/>
              <a:t>第二代移动通信：数字语音</a:t>
            </a:r>
            <a:endParaRPr kumimoji="1" lang="zh-CN" altLang="en-US" dirty="0"/>
          </a:p>
        </p:txBody>
      </p:sp>
    </p:spTree>
    <p:extLst>
      <p:ext uri="{BB962C8B-B14F-4D97-AF65-F5344CB8AC3E}">
        <p14:creationId xmlns:p14="http://schemas.microsoft.com/office/powerpoint/2010/main" val="2921891593"/>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808037"/>
            <a:ext cx="7391400" cy="563563"/>
          </a:xfrm>
        </p:spPr>
        <p:txBody>
          <a:bodyPr/>
          <a:lstStyle/>
          <a:p>
            <a:r>
              <a:rPr lang="en-US" altLang="zh-CN" dirty="0" smtClean="0"/>
              <a:t>FDMA</a:t>
            </a:r>
            <a:r>
              <a:rPr lang="zh-CN" altLang="en-US" dirty="0" smtClean="0"/>
              <a:t>、</a:t>
            </a:r>
            <a:r>
              <a:rPr lang="en-US" altLang="zh-CN" dirty="0" smtClean="0"/>
              <a:t>TDMA</a:t>
            </a:r>
            <a:r>
              <a:rPr lang="zh-CN" altLang="en-US" dirty="0" smtClean="0"/>
              <a:t>、</a:t>
            </a:r>
            <a:r>
              <a:rPr lang="en-US" altLang="zh-CN" dirty="0" smtClean="0"/>
              <a:t>CDMA</a:t>
            </a:r>
            <a:r>
              <a:rPr lang="zh-CN" altLang="en-US" dirty="0" smtClean="0"/>
              <a:t>原理图</a:t>
            </a:r>
            <a:endParaRPr lang="zh-CN" altLang="en-US" dirty="0"/>
          </a:p>
        </p:txBody>
      </p:sp>
      <p:grpSp>
        <p:nvGrpSpPr>
          <p:cNvPr id="44" name="组合 43"/>
          <p:cNvGrpSpPr/>
          <p:nvPr/>
        </p:nvGrpSpPr>
        <p:grpSpPr>
          <a:xfrm>
            <a:off x="-76200" y="3472934"/>
            <a:ext cx="3886200" cy="3192990"/>
            <a:chOff x="-76200" y="3472934"/>
            <a:chExt cx="3886200" cy="3192990"/>
          </a:xfrm>
        </p:grpSpPr>
        <p:cxnSp>
          <p:nvCxnSpPr>
            <p:cNvPr id="5" name="直接箭头连接符 4"/>
            <p:cNvCxnSpPr/>
            <p:nvPr/>
          </p:nvCxnSpPr>
          <p:spPr>
            <a:xfrm>
              <a:off x="304800" y="5682734"/>
              <a:ext cx="2590800"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457200" y="3625334"/>
              <a:ext cx="0" cy="228600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57200" y="4996934"/>
              <a:ext cx="2209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7200" y="4692134"/>
              <a:ext cx="22098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7200" y="4387334"/>
              <a:ext cx="2209800" cy="304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6200" y="3472934"/>
              <a:ext cx="533400" cy="646331"/>
            </a:xfrm>
            <a:prstGeom prst="rect">
              <a:avLst/>
            </a:prstGeom>
            <a:noFill/>
          </p:spPr>
          <p:txBody>
            <a:bodyPr wrap="square" rtlCol="0">
              <a:spAutoFit/>
            </a:bodyPr>
            <a:lstStyle/>
            <a:p>
              <a:r>
                <a:rPr lang="zh-CN" altLang="en-US" dirty="0"/>
                <a:t>频率</a:t>
              </a:r>
            </a:p>
          </p:txBody>
        </p:sp>
        <p:sp>
          <p:nvSpPr>
            <p:cNvPr id="12" name="文本框 11"/>
            <p:cNvSpPr txBox="1"/>
            <p:nvPr/>
          </p:nvSpPr>
          <p:spPr>
            <a:xfrm>
              <a:off x="2057400" y="5726668"/>
              <a:ext cx="990600" cy="369332"/>
            </a:xfrm>
            <a:prstGeom prst="rect">
              <a:avLst/>
            </a:prstGeom>
            <a:noFill/>
          </p:spPr>
          <p:txBody>
            <a:bodyPr wrap="square" rtlCol="0">
              <a:spAutoFit/>
            </a:bodyPr>
            <a:lstStyle/>
            <a:p>
              <a:r>
                <a:rPr lang="zh-CN" altLang="en-US" dirty="0" smtClean="0"/>
                <a:t>时间</a:t>
              </a:r>
              <a:endParaRPr lang="zh-CN" altLang="en-US" dirty="0"/>
            </a:p>
          </p:txBody>
        </p:sp>
        <p:sp>
          <p:nvSpPr>
            <p:cNvPr id="13" name="文本框 12"/>
            <p:cNvSpPr txBox="1"/>
            <p:nvPr/>
          </p:nvSpPr>
          <p:spPr>
            <a:xfrm>
              <a:off x="2819400" y="4347002"/>
              <a:ext cx="990600" cy="369332"/>
            </a:xfrm>
            <a:prstGeom prst="rect">
              <a:avLst/>
            </a:prstGeom>
            <a:noFill/>
          </p:spPr>
          <p:txBody>
            <a:bodyPr wrap="square" rtlCol="0">
              <a:spAutoFit/>
            </a:bodyPr>
            <a:lstStyle/>
            <a:p>
              <a:r>
                <a:rPr lang="zh-CN" altLang="en-US" dirty="0" smtClean="0"/>
                <a:t>用户</a:t>
              </a:r>
              <a:r>
                <a:rPr lang="en-US" altLang="zh-CN" dirty="0" smtClean="0"/>
                <a:t>1</a:t>
              </a:r>
              <a:endParaRPr lang="zh-CN" altLang="en-US" dirty="0"/>
            </a:p>
          </p:txBody>
        </p:sp>
        <p:sp>
          <p:nvSpPr>
            <p:cNvPr id="14" name="文本框 13"/>
            <p:cNvSpPr txBox="1"/>
            <p:nvPr/>
          </p:nvSpPr>
          <p:spPr>
            <a:xfrm>
              <a:off x="2819400" y="4692134"/>
              <a:ext cx="990600" cy="369332"/>
            </a:xfrm>
            <a:prstGeom prst="rect">
              <a:avLst/>
            </a:prstGeom>
            <a:noFill/>
          </p:spPr>
          <p:txBody>
            <a:bodyPr wrap="square" rtlCol="0">
              <a:spAutoFit/>
            </a:bodyPr>
            <a:lstStyle/>
            <a:p>
              <a:r>
                <a:rPr lang="zh-CN" altLang="en-US" dirty="0" smtClean="0"/>
                <a:t>用户</a:t>
              </a:r>
              <a:r>
                <a:rPr lang="en-US" altLang="zh-CN" dirty="0"/>
                <a:t>2</a:t>
              </a:r>
              <a:endParaRPr lang="zh-CN" altLang="en-US" dirty="0"/>
            </a:p>
          </p:txBody>
        </p:sp>
        <p:sp>
          <p:nvSpPr>
            <p:cNvPr id="38" name="文本框 37"/>
            <p:cNvSpPr txBox="1"/>
            <p:nvPr/>
          </p:nvSpPr>
          <p:spPr>
            <a:xfrm>
              <a:off x="2819400" y="5001445"/>
              <a:ext cx="990600" cy="369332"/>
            </a:xfrm>
            <a:prstGeom prst="rect">
              <a:avLst/>
            </a:prstGeom>
            <a:noFill/>
          </p:spPr>
          <p:txBody>
            <a:bodyPr wrap="square" rtlCol="0">
              <a:spAutoFit/>
            </a:bodyPr>
            <a:lstStyle/>
            <a:p>
              <a:r>
                <a:rPr lang="zh-CN" altLang="en-US" dirty="0" smtClean="0"/>
                <a:t>用户</a:t>
              </a:r>
              <a:r>
                <a:rPr lang="en-US" altLang="zh-CN" dirty="0"/>
                <a:t>3</a:t>
              </a:r>
              <a:endParaRPr lang="zh-CN" altLang="en-US" dirty="0"/>
            </a:p>
          </p:txBody>
        </p:sp>
        <p:sp>
          <p:nvSpPr>
            <p:cNvPr id="40" name="文本框 39"/>
            <p:cNvSpPr txBox="1"/>
            <p:nvPr/>
          </p:nvSpPr>
          <p:spPr>
            <a:xfrm>
              <a:off x="609600" y="6296592"/>
              <a:ext cx="1981200" cy="369332"/>
            </a:xfrm>
            <a:prstGeom prst="rect">
              <a:avLst/>
            </a:prstGeom>
            <a:noFill/>
          </p:spPr>
          <p:txBody>
            <a:bodyPr wrap="square" rtlCol="0">
              <a:spAutoFit/>
            </a:bodyPr>
            <a:lstStyle/>
            <a:p>
              <a:pPr algn="ctr"/>
              <a:r>
                <a:rPr lang="en-US" altLang="zh-CN" b="1" dirty="0" smtClean="0">
                  <a:solidFill>
                    <a:srgbClr val="FF0000"/>
                  </a:solidFill>
                </a:rPr>
                <a:t>FDMA-</a:t>
              </a:r>
              <a:r>
                <a:rPr lang="zh-CN" altLang="en-US" b="1" dirty="0" smtClean="0">
                  <a:solidFill>
                    <a:srgbClr val="FF0000"/>
                  </a:solidFill>
                </a:rPr>
                <a:t>频分多址</a:t>
              </a:r>
              <a:endParaRPr lang="zh-CN" altLang="en-US" b="1" dirty="0">
                <a:solidFill>
                  <a:srgbClr val="FF0000"/>
                </a:solidFill>
              </a:endParaRPr>
            </a:p>
          </p:txBody>
        </p:sp>
      </p:grpSp>
      <p:grpSp>
        <p:nvGrpSpPr>
          <p:cNvPr id="46" name="组合 45"/>
          <p:cNvGrpSpPr/>
          <p:nvPr/>
        </p:nvGrpSpPr>
        <p:grpSpPr>
          <a:xfrm>
            <a:off x="3505200" y="2863334"/>
            <a:ext cx="3124200" cy="3165396"/>
            <a:chOff x="3505200" y="2863334"/>
            <a:chExt cx="3124200" cy="3165396"/>
          </a:xfrm>
        </p:grpSpPr>
        <p:sp>
          <p:nvSpPr>
            <p:cNvPr id="22" name="文本框 21"/>
            <p:cNvSpPr txBox="1"/>
            <p:nvPr/>
          </p:nvSpPr>
          <p:spPr>
            <a:xfrm>
              <a:off x="5638800" y="5117068"/>
              <a:ext cx="990600" cy="369332"/>
            </a:xfrm>
            <a:prstGeom prst="rect">
              <a:avLst/>
            </a:prstGeom>
            <a:noFill/>
          </p:spPr>
          <p:txBody>
            <a:bodyPr wrap="square" rtlCol="0">
              <a:spAutoFit/>
            </a:bodyPr>
            <a:lstStyle/>
            <a:p>
              <a:r>
                <a:rPr lang="zh-CN" altLang="en-US" dirty="0" smtClean="0"/>
                <a:t>时间</a:t>
              </a:r>
              <a:endParaRPr lang="zh-CN" altLang="en-US" dirty="0"/>
            </a:p>
          </p:txBody>
        </p:sp>
        <p:grpSp>
          <p:nvGrpSpPr>
            <p:cNvPr id="43" name="组合 42"/>
            <p:cNvGrpSpPr/>
            <p:nvPr/>
          </p:nvGrpSpPr>
          <p:grpSpPr>
            <a:xfrm>
              <a:off x="3505200" y="2863334"/>
              <a:ext cx="2971800" cy="3165396"/>
              <a:chOff x="3505200" y="2863334"/>
              <a:chExt cx="2971800" cy="3165396"/>
            </a:xfrm>
          </p:grpSpPr>
          <p:cxnSp>
            <p:nvCxnSpPr>
              <p:cNvPr id="16" name="直接箭头连接符 15"/>
              <p:cNvCxnSpPr/>
              <p:nvPr/>
            </p:nvCxnSpPr>
            <p:spPr>
              <a:xfrm>
                <a:off x="3886200" y="5073134"/>
                <a:ext cx="2590800"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038600" y="3015734"/>
                <a:ext cx="0" cy="228600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333999" y="3777734"/>
                <a:ext cx="457201"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9" name="矩形 18"/>
              <p:cNvSpPr/>
              <p:nvPr/>
            </p:nvSpPr>
            <p:spPr>
              <a:xfrm>
                <a:off x="4800600" y="3777733"/>
                <a:ext cx="533398"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0" name="矩形 19"/>
              <p:cNvSpPr/>
              <p:nvPr/>
            </p:nvSpPr>
            <p:spPr>
              <a:xfrm>
                <a:off x="4267200" y="3777734"/>
                <a:ext cx="533399" cy="12953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1" name="文本框 20"/>
              <p:cNvSpPr txBox="1"/>
              <p:nvPr/>
            </p:nvSpPr>
            <p:spPr>
              <a:xfrm>
                <a:off x="3505200" y="2863334"/>
                <a:ext cx="533400" cy="646331"/>
              </a:xfrm>
              <a:prstGeom prst="rect">
                <a:avLst/>
              </a:prstGeom>
              <a:noFill/>
            </p:spPr>
            <p:txBody>
              <a:bodyPr wrap="square" rtlCol="0">
                <a:spAutoFit/>
              </a:bodyPr>
              <a:lstStyle/>
              <a:p>
                <a:r>
                  <a:rPr lang="zh-CN" altLang="en-US" dirty="0"/>
                  <a:t>频率</a:t>
                </a:r>
              </a:p>
            </p:txBody>
          </p:sp>
          <p:sp>
            <p:nvSpPr>
              <p:cNvPr id="23" name="文本框 22"/>
              <p:cNvSpPr txBox="1"/>
              <p:nvPr/>
            </p:nvSpPr>
            <p:spPr>
              <a:xfrm>
                <a:off x="4276435" y="2863783"/>
                <a:ext cx="457200" cy="923330"/>
              </a:xfrm>
              <a:prstGeom prst="rect">
                <a:avLst/>
              </a:prstGeom>
              <a:noFill/>
            </p:spPr>
            <p:txBody>
              <a:bodyPr wrap="square" rtlCol="0">
                <a:spAutoFit/>
              </a:bodyPr>
              <a:lstStyle/>
              <a:p>
                <a:pPr algn="ctr"/>
                <a:r>
                  <a:rPr lang="zh-CN" altLang="en-US" dirty="0" smtClean="0"/>
                  <a:t>用户</a:t>
                </a:r>
                <a:r>
                  <a:rPr lang="en-US" altLang="zh-CN" dirty="0" smtClean="0"/>
                  <a:t>1</a:t>
                </a:r>
                <a:endParaRPr lang="zh-CN" altLang="en-US" dirty="0"/>
              </a:p>
            </p:txBody>
          </p:sp>
          <p:sp>
            <p:nvSpPr>
              <p:cNvPr id="24" name="文本框 23"/>
              <p:cNvSpPr txBox="1"/>
              <p:nvPr/>
            </p:nvSpPr>
            <p:spPr>
              <a:xfrm>
                <a:off x="4858327" y="2863334"/>
                <a:ext cx="430639" cy="923330"/>
              </a:xfrm>
              <a:prstGeom prst="rect">
                <a:avLst/>
              </a:prstGeom>
              <a:noFill/>
            </p:spPr>
            <p:txBody>
              <a:bodyPr wrap="square" rtlCol="0">
                <a:spAutoFit/>
              </a:bodyPr>
              <a:lstStyle/>
              <a:p>
                <a:pPr algn="ctr"/>
                <a:r>
                  <a:rPr lang="zh-CN" altLang="en-US" dirty="0" smtClean="0"/>
                  <a:t>用户</a:t>
                </a:r>
                <a:r>
                  <a:rPr lang="en-US" altLang="zh-CN" dirty="0" smtClean="0"/>
                  <a:t>2</a:t>
                </a:r>
                <a:endParaRPr lang="zh-CN" altLang="en-US" dirty="0"/>
              </a:p>
            </p:txBody>
          </p:sp>
          <p:sp>
            <p:nvSpPr>
              <p:cNvPr id="25" name="文本框 24"/>
              <p:cNvSpPr txBox="1"/>
              <p:nvPr/>
            </p:nvSpPr>
            <p:spPr>
              <a:xfrm>
                <a:off x="5403271" y="2895600"/>
                <a:ext cx="381000" cy="923330"/>
              </a:xfrm>
              <a:prstGeom prst="rect">
                <a:avLst/>
              </a:prstGeom>
              <a:noFill/>
            </p:spPr>
            <p:txBody>
              <a:bodyPr wrap="square" rtlCol="0">
                <a:spAutoFit/>
              </a:bodyPr>
              <a:lstStyle/>
              <a:p>
                <a:pPr algn="ctr"/>
                <a:r>
                  <a:rPr lang="zh-CN" altLang="en-US" dirty="0" smtClean="0"/>
                  <a:t>用户</a:t>
                </a:r>
                <a:r>
                  <a:rPr lang="en-US" altLang="zh-CN" dirty="0"/>
                  <a:t>3</a:t>
                </a:r>
                <a:endParaRPr lang="zh-CN" altLang="en-US" dirty="0"/>
              </a:p>
            </p:txBody>
          </p:sp>
          <p:sp>
            <p:nvSpPr>
              <p:cNvPr id="41" name="文本框 40"/>
              <p:cNvSpPr txBox="1"/>
              <p:nvPr/>
            </p:nvSpPr>
            <p:spPr>
              <a:xfrm>
                <a:off x="4076699" y="5659398"/>
                <a:ext cx="1981200" cy="369332"/>
              </a:xfrm>
              <a:prstGeom prst="rect">
                <a:avLst/>
              </a:prstGeom>
              <a:noFill/>
            </p:spPr>
            <p:txBody>
              <a:bodyPr wrap="square" rtlCol="0">
                <a:spAutoFit/>
              </a:bodyPr>
              <a:lstStyle/>
              <a:p>
                <a:r>
                  <a:rPr lang="en-US" altLang="zh-CN" b="1" dirty="0" smtClean="0">
                    <a:solidFill>
                      <a:srgbClr val="FF0000"/>
                    </a:solidFill>
                  </a:rPr>
                  <a:t>TDMA-</a:t>
                </a:r>
                <a:r>
                  <a:rPr lang="zh-CN" altLang="en-US" b="1" dirty="0" smtClean="0">
                    <a:solidFill>
                      <a:srgbClr val="FF0000"/>
                    </a:solidFill>
                  </a:rPr>
                  <a:t>时分多址</a:t>
                </a:r>
                <a:endParaRPr lang="zh-CN" altLang="en-US" b="1" dirty="0">
                  <a:solidFill>
                    <a:srgbClr val="FF0000"/>
                  </a:solidFill>
                </a:endParaRPr>
              </a:p>
            </p:txBody>
          </p:sp>
        </p:grpSp>
      </p:grpSp>
      <p:grpSp>
        <p:nvGrpSpPr>
          <p:cNvPr id="45" name="组合 44"/>
          <p:cNvGrpSpPr/>
          <p:nvPr/>
        </p:nvGrpSpPr>
        <p:grpSpPr>
          <a:xfrm>
            <a:off x="6172199" y="1752600"/>
            <a:ext cx="3124200" cy="3518129"/>
            <a:chOff x="6172199" y="1752600"/>
            <a:chExt cx="3124200" cy="3518129"/>
          </a:xfrm>
        </p:grpSpPr>
        <p:cxnSp>
          <p:nvCxnSpPr>
            <p:cNvPr id="26" name="直接箭头连接符 25"/>
            <p:cNvCxnSpPr/>
            <p:nvPr/>
          </p:nvCxnSpPr>
          <p:spPr>
            <a:xfrm>
              <a:off x="6553199" y="4312877"/>
              <a:ext cx="2590800" cy="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6705599" y="2255477"/>
              <a:ext cx="0" cy="2286000"/>
            </a:xfrm>
            <a:prstGeom prst="straightConnector1">
              <a:avLst/>
            </a:prstGeom>
            <a:ln w="19050">
              <a:solidFill>
                <a:srgbClr val="0033CC"/>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879768" y="1752600"/>
              <a:ext cx="1143002"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324436" y="2341120"/>
              <a:ext cx="1219196"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010398" y="2796899"/>
              <a:ext cx="1219201" cy="129539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172199" y="2103077"/>
              <a:ext cx="533400" cy="646331"/>
            </a:xfrm>
            <a:prstGeom prst="rect">
              <a:avLst/>
            </a:prstGeom>
            <a:noFill/>
          </p:spPr>
          <p:txBody>
            <a:bodyPr wrap="square" rtlCol="0">
              <a:spAutoFit/>
            </a:bodyPr>
            <a:lstStyle/>
            <a:p>
              <a:r>
                <a:rPr lang="zh-CN" altLang="en-US" dirty="0"/>
                <a:t>频率</a:t>
              </a:r>
            </a:p>
          </p:txBody>
        </p:sp>
        <p:sp>
          <p:nvSpPr>
            <p:cNvPr id="32" name="文本框 31"/>
            <p:cNvSpPr txBox="1"/>
            <p:nvPr/>
          </p:nvSpPr>
          <p:spPr>
            <a:xfrm>
              <a:off x="8305799" y="4356811"/>
              <a:ext cx="990600" cy="369332"/>
            </a:xfrm>
            <a:prstGeom prst="rect">
              <a:avLst/>
            </a:prstGeom>
            <a:noFill/>
          </p:spPr>
          <p:txBody>
            <a:bodyPr wrap="square" rtlCol="0">
              <a:spAutoFit/>
            </a:bodyPr>
            <a:lstStyle/>
            <a:p>
              <a:r>
                <a:rPr lang="zh-CN" altLang="en-US" dirty="0" smtClean="0"/>
                <a:t>时间</a:t>
              </a:r>
              <a:endParaRPr lang="zh-CN" altLang="en-US" dirty="0"/>
            </a:p>
          </p:txBody>
        </p:sp>
        <p:sp>
          <p:nvSpPr>
            <p:cNvPr id="36" name="文本框 35"/>
            <p:cNvSpPr txBox="1"/>
            <p:nvPr/>
          </p:nvSpPr>
          <p:spPr>
            <a:xfrm>
              <a:off x="7124698" y="3344589"/>
              <a:ext cx="990600" cy="369332"/>
            </a:xfrm>
            <a:prstGeom prst="rect">
              <a:avLst/>
            </a:prstGeom>
            <a:noFill/>
          </p:spPr>
          <p:txBody>
            <a:bodyPr wrap="square" rtlCol="0">
              <a:spAutoFit/>
            </a:bodyPr>
            <a:lstStyle/>
            <a:p>
              <a:r>
                <a:rPr lang="zh-CN" altLang="en-US" dirty="0" smtClean="0"/>
                <a:t>用户</a:t>
              </a:r>
              <a:r>
                <a:rPr lang="en-US" altLang="zh-CN" dirty="0" smtClean="0"/>
                <a:t>1</a:t>
              </a:r>
              <a:endParaRPr lang="zh-CN" altLang="en-US" dirty="0"/>
            </a:p>
          </p:txBody>
        </p:sp>
        <p:sp>
          <p:nvSpPr>
            <p:cNvPr id="37" name="文本框 36"/>
            <p:cNvSpPr txBox="1"/>
            <p:nvPr/>
          </p:nvSpPr>
          <p:spPr>
            <a:xfrm>
              <a:off x="7407562" y="2414027"/>
              <a:ext cx="990600" cy="369332"/>
            </a:xfrm>
            <a:prstGeom prst="rect">
              <a:avLst/>
            </a:prstGeom>
            <a:noFill/>
          </p:spPr>
          <p:txBody>
            <a:bodyPr wrap="square" rtlCol="0">
              <a:spAutoFit/>
            </a:bodyPr>
            <a:lstStyle/>
            <a:p>
              <a:r>
                <a:rPr lang="zh-CN" altLang="en-US" dirty="0" smtClean="0"/>
                <a:t>用户</a:t>
              </a:r>
              <a:r>
                <a:rPr lang="en-US" altLang="zh-CN" dirty="0"/>
                <a:t>2</a:t>
              </a:r>
              <a:endParaRPr lang="zh-CN" altLang="en-US" dirty="0"/>
            </a:p>
          </p:txBody>
        </p:sp>
        <p:sp>
          <p:nvSpPr>
            <p:cNvPr id="39" name="文本框 38"/>
            <p:cNvSpPr txBox="1"/>
            <p:nvPr/>
          </p:nvSpPr>
          <p:spPr>
            <a:xfrm>
              <a:off x="7924796" y="1857877"/>
              <a:ext cx="990600" cy="369332"/>
            </a:xfrm>
            <a:prstGeom prst="rect">
              <a:avLst/>
            </a:prstGeom>
            <a:noFill/>
          </p:spPr>
          <p:txBody>
            <a:bodyPr wrap="square" rtlCol="0">
              <a:spAutoFit/>
            </a:bodyPr>
            <a:lstStyle/>
            <a:p>
              <a:r>
                <a:rPr lang="zh-CN" altLang="en-US" dirty="0" smtClean="0"/>
                <a:t>用户</a:t>
              </a:r>
              <a:r>
                <a:rPr lang="en-US" altLang="zh-CN" dirty="0"/>
                <a:t>3</a:t>
              </a:r>
              <a:endParaRPr lang="zh-CN" altLang="en-US" dirty="0"/>
            </a:p>
          </p:txBody>
        </p:sp>
        <p:sp>
          <p:nvSpPr>
            <p:cNvPr id="42" name="文本框 41"/>
            <p:cNvSpPr txBox="1"/>
            <p:nvPr/>
          </p:nvSpPr>
          <p:spPr>
            <a:xfrm>
              <a:off x="6889168" y="4901397"/>
              <a:ext cx="1981200" cy="369332"/>
            </a:xfrm>
            <a:prstGeom prst="rect">
              <a:avLst/>
            </a:prstGeom>
            <a:noFill/>
          </p:spPr>
          <p:txBody>
            <a:bodyPr wrap="square" rtlCol="0">
              <a:spAutoFit/>
            </a:bodyPr>
            <a:lstStyle/>
            <a:p>
              <a:pPr algn="ctr"/>
              <a:r>
                <a:rPr lang="en-US" altLang="zh-CN" b="1" dirty="0" smtClean="0">
                  <a:solidFill>
                    <a:srgbClr val="FF0000"/>
                  </a:solidFill>
                </a:rPr>
                <a:t>CDMA-</a:t>
              </a:r>
              <a:r>
                <a:rPr lang="zh-CN" altLang="en-US" b="1" dirty="0" smtClean="0">
                  <a:solidFill>
                    <a:srgbClr val="FF0000"/>
                  </a:solidFill>
                </a:rPr>
                <a:t>码分多址</a:t>
              </a:r>
              <a:endParaRPr lang="zh-CN" altLang="en-US" b="1" dirty="0">
                <a:solidFill>
                  <a:srgbClr val="FF0000"/>
                </a:solidFill>
              </a:endParaRPr>
            </a:p>
          </p:txBody>
        </p:sp>
      </p:grpSp>
    </p:spTree>
    <p:extLst>
      <p:ext uri="{BB962C8B-B14F-4D97-AF65-F5344CB8AC3E}">
        <p14:creationId xmlns:p14="http://schemas.microsoft.com/office/powerpoint/2010/main" val="123748236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00200"/>
            <a:ext cx="8229600" cy="4953000"/>
          </a:xfrm>
        </p:spPr>
        <p:txBody>
          <a:bodyPr>
            <a:normAutofit fontScale="92500"/>
          </a:bodyPr>
          <a:lstStyle/>
          <a:p>
            <a:pPr>
              <a:spcBef>
                <a:spcPts val="1200"/>
              </a:spcBef>
            </a:pPr>
            <a:r>
              <a:rPr lang="en-US" altLang="zh-CN" dirty="0">
                <a:latin typeface="微软雅黑"/>
                <a:ea typeface="微软雅黑"/>
                <a:cs typeface="微软雅黑"/>
              </a:rPr>
              <a:t>GSM</a:t>
            </a:r>
            <a:r>
              <a:rPr lang="zh-CN" altLang="en-US" dirty="0">
                <a:latin typeface="微软雅黑"/>
                <a:ea typeface="微软雅黑"/>
                <a:cs typeface="微软雅黑"/>
              </a:rPr>
              <a:t>是一种</a:t>
            </a:r>
            <a:r>
              <a:rPr lang="en-US" altLang="en-US" dirty="0">
                <a:latin typeface="微软雅黑"/>
                <a:ea typeface="微软雅黑"/>
                <a:cs typeface="微软雅黑"/>
              </a:rPr>
              <a:t>蜂窝网络</a:t>
            </a:r>
            <a:r>
              <a:rPr lang="zh-CN" altLang="en-US" dirty="0">
                <a:latin typeface="微软雅黑"/>
                <a:ea typeface="微软雅黑"/>
                <a:cs typeface="微软雅黑"/>
              </a:rPr>
              <a:t>系统，蜂窝单元按照半径</a:t>
            </a:r>
            <a:r>
              <a:rPr lang="zh-CN" altLang="en-US" dirty="0" smtClean="0">
                <a:latin typeface="微软雅黑"/>
                <a:ea typeface="微软雅黑"/>
                <a:cs typeface="微软雅黑"/>
              </a:rPr>
              <a:t>可分为</a:t>
            </a:r>
            <a:r>
              <a:rPr lang="zh-CN" altLang="en-US" dirty="0">
                <a:latin typeface="微软雅黑"/>
                <a:ea typeface="微软雅黑"/>
                <a:cs typeface="微软雅黑"/>
              </a:rPr>
              <a:t>：</a:t>
            </a:r>
            <a:endParaRPr lang="en-US" altLang="zh-CN" dirty="0">
              <a:latin typeface="微软雅黑"/>
              <a:ea typeface="微软雅黑"/>
              <a:cs typeface="微软雅黑"/>
            </a:endParaRPr>
          </a:p>
          <a:p>
            <a:pPr lvl="1">
              <a:spcBef>
                <a:spcPts val="1200"/>
              </a:spcBef>
            </a:pPr>
            <a:r>
              <a:rPr lang="zh-CN" altLang="en-US" dirty="0">
                <a:solidFill>
                  <a:srgbClr val="FF0000"/>
                </a:solidFill>
                <a:latin typeface="微软雅黑"/>
                <a:ea typeface="微软雅黑"/>
                <a:cs typeface="微软雅黑"/>
              </a:rPr>
              <a:t>宏蜂窝：</a:t>
            </a:r>
            <a:r>
              <a:rPr lang="zh-CN" altLang="en-US" dirty="0">
                <a:latin typeface="微软雅黑"/>
                <a:ea typeface="微软雅黑"/>
                <a:cs typeface="微软雅黑"/>
              </a:rPr>
              <a:t>覆盖面积最广，基站通常在较高的位置，例如山峰</a:t>
            </a:r>
            <a:endParaRPr lang="en-US" altLang="zh-CN" dirty="0">
              <a:latin typeface="微软雅黑"/>
              <a:ea typeface="微软雅黑"/>
              <a:cs typeface="微软雅黑"/>
            </a:endParaRPr>
          </a:p>
          <a:p>
            <a:pPr lvl="1">
              <a:spcBef>
                <a:spcPts val="1200"/>
              </a:spcBef>
            </a:pPr>
            <a:r>
              <a:rPr lang="zh-CN" altLang="en-US" dirty="0">
                <a:solidFill>
                  <a:srgbClr val="FF0000"/>
                </a:solidFill>
                <a:latin typeface="微软雅黑"/>
                <a:ea typeface="微软雅黑"/>
                <a:cs typeface="微软雅黑"/>
              </a:rPr>
              <a:t>微蜂窝：</a:t>
            </a:r>
            <a:r>
              <a:rPr lang="zh-CN" altLang="en-US" dirty="0">
                <a:latin typeface="微软雅黑"/>
                <a:ea typeface="微软雅黑"/>
                <a:cs typeface="微软雅黑"/>
              </a:rPr>
              <a:t>基站高度普遍低于平均建筑高度，适用于市区内</a:t>
            </a:r>
            <a:endParaRPr lang="en-US" altLang="zh-CN" dirty="0">
              <a:latin typeface="微软雅黑"/>
              <a:ea typeface="微软雅黑"/>
              <a:cs typeface="微软雅黑"/>
            </a:endParaRPr>
          </a:p>
          <a:p>
            <a:pPr lvl="1">
              <a:spcBef>
                <a:spcPts val="1200"/>
              </a:spcBef>
            </a:pPr>
            <a:r>
              <a:rPr lang="zh-CN" altLang="en-US" dirty="0">
                <a:solidFill>
                  <a:srgbClr val="FF0000"/>
                </a:solidFill>
                <a:latin typeface="微软雅黑"/>
                <a:ea typeface="微软雅黑"/>
                <a:cs typeface="微软雅黑"/>
              </a:rPr>
              <a:t>微微蜂窝：</a:t>
            </a:r>
            <a:r>
              <a:rPr lang="zh-CN" altLang="en-US" dirty="0">
                <a:latin typeface="微软雅黑"/>
                <a:ea typeface="微软雅黑"/>
                <a:cs typeface="微软雅黑"/>
              </a:rPr>
              <a:t>室内，影响范围在几十米以内</a:t>
            </a:r>
            <a:endParaRPr lang="en-US" altLang="zh-CN" dirty="0">
              <a:latin typeface="微软雅黑"/>
              <a:ea typeface="微软雅黑"/>
              <a:cs typeface="微软雅黑"/>
            </a:endParaRPr>
          </a:p>
          <a:p>
            <a:pPr lvl="1">
              <a:spcBef>
                <a:spcPts val="1200"/>
              </a:spcBef>
            </a:pPr>
            <a:r>
              <a:rPr lang="zh-CN" altLang="en-US" dirty="0">
                <a:solidFill>
                  <a:srgbClr val="FF0000"/>
                </a:solidFill>
                <a:latin typeface="微软雅黑"/>
                <a:ea typeface="微软雅黑"/>
                <a:cs typeface="微软雅黑"/>
              </a:rPr>
              <a:t>伞蜂窝：</a:t>
            </a:r>
            <a:r>
              <a:rPr lang="zh-CN" altLang="en-US" dirty="0">
                <a:latin typeface="微软雅黑"/>
                <a:ea typeface="微软雅黑"/>
                <a:cs typeface="微软雅黑"/>
              </a:rPr>
              <a:t>填补蜂窝间的信号空白</a:t>
            </a:r>
            <a:r>
              <a:rPr lang="zh-CN" altLang="en-US" dirty="0" smtClean="0">
                <a:latin typeface="微软雅黑"/>
                <a:ea typeface="微软雅黑"/>
                <a:cs typeface="微软雅黑"/>
              </a:rPr>
              <a:t>区域</a:t>
            </a:r>
            <a:endParaRPr lang="en-US" altLang="zh-CN" dirty="0" smtClean="0">
              <a:latin typeface="微软雅黑"/>
              <a:ea typeface="微软雅黑"/>
              <a:cs typeface="微软雅黑"/>
            </a:endParaRPr>
          </a:p>
          <a:p>
            <a:pPr>
              <a:spcBef>
                <a:spcPts val="1200"/>
              </a:spcBef>
            </a:pPr>
            <a:r>
              <a:rPr lang="en-US" altLang="zh-CN" dirty="0" smtClean="0">
                <a:latin typeface="微软雅黑"/>
                <a:ea typeface="微软雅黑"/>
                <a:cs typeface="微软雅黑"/>
              </a:rPr>
              <a:t>GSM</a:t>
            </a:r>
            <a:r>
              <a:rPr lang="zh-CN" altLang="en-US" dirty="0">
                <a:latin typeface="微软雅黑"/>
                <a:ea typeface="微软雅黑"/>
                <a:cs typeface="微软雅黑"/>
              </a:rPr>
              <a:t>后台网络系统包括以下模块系统：</a:t>
            </a:r>
            <a:endParaRPr lang="en-US" altLang="zh-CN" dirty="0">
              <a:latin typeface="微软雅黑"/>
              <a:ea typeface="微软雅黑"/>
              <a:cs typeface="微软雅黑"/>
            </a:endParaRPr>
          </a:p>
          <a:p>
            <a:pPr lvl="1">
              <a:spcBef>
                <a:spcPts val="1200"/>
              </a:spcBef>
            </a:pPr>
            <a:r>
              <a:rPr lang="zh-CN" altLang="en-US" b="1" dirty="0">
                <a:solidFill>
                  <a:srgbClr val="FF0000"/>
                </a:solidFill>
                <a:latin typeface="微软雅黑"/>
                <a:ea typeface="微软雅黑"/>
                <a:cs typeface="微软雅黑"/>
              </a:rPr>
              <a:t>基站系统</a:t>
            </a:r>
            <a:r>
              <a:rPr lang="zh-CN" altLang="en-US" dirty="0">
                <a:latin typeface="微软雅黑"/>
                <a:ea typeface="微软雅黑"/>
                <a:cs typeface="微软雅黑"/>
              </a:rPr>
              <a:t>，包括基站和相关控制器</a:t>
            </a:r>
            <a:endParaRPr lang="en-US" altLang="zh-CN" dirty="0">
              <a:latin typeface="微软雅黑"/>
              <a:ea typeface="微软雅黑"/>
              <a:cs typeface="微软雅黑"/>
            </a:endParaRPr>
          </a:p>
          <a:p>
            <a:pPr lvl="1">
              <a:spcBef>
                <a:spcPts val="1200"/>
              </a:spcBef>
            </a:pPr>
            <a:r>
              <a:rPr lang="zh-CN" altLang="en-US" b="1" dirty="0">
                <a:solidFill>
                  <a:srgbClr val="FF0000"/>
                </a:solidFill>
                <a:latin typeface="微软雅黑"/>
                <a:ea typeface="微软雅黑"/>
                <a:cs typeface="微软雅黑"/>
              </a:rPr>
              <a:t>网络和交换系统</a:t>
            </a:r>
            <a:r>
              <a:rPr lang="zh-CN" altLang="en-US" dirty="0">
                <a:latin typeface="微软雅黑"/>
                <a:ea typeface="微软雅黑"/>
                <a:cs typeface="微软雅黑"/>
              </a:rPr>
              <a:t>，也称为核心网，负责衔接各个部分</a:t>
            </a:r>
            <a:endParaRPr lang="en-US" altLang="zh-CN" dirty="0">
              <a:latin typeface="微软雅黑"/>
              <a:ea typeface="微软雅黑"/>
              <a:cs typeface="微软雅黑"/>
            </a:endParaRPr>
          </a:p>
          <a:p>
            <a:pPr lvl="1">
              <a:spcBef>
                <a:spcPts val="1200"/>
              </a:spcBef>
            </a:pPr>
            <a:r>
              <a:rPr lang="en-US" altLang="zh-CN" b="1" dirty="0">
                <a:solidFill>
                  <a:srgbClr val="FF0000"/>
                </a:solidFill>
                <a:latin typeface="微软雅黑"/>
                <a:ea typeface="微软雅黑"/>
                <a:cs typeface="微软雅黑"/>
              </a:rPr>
              <a:t>GPRS</a:t>
            </a:r>
            <a:r>
              <a:rPr lang="zh-CN" altLang="en-US" b="1" dirty="0">
                <a:solidFill>
                  <a:srgbClr val="FF0000"/>
                </a:solidFill>
                <a:latin typeface="微软雅黑"/>
                <a:ea typeface="微软雅黑"/>
                <a:cs typeface="微软雅黑"/>
              </a:rPr>
              <a:t>核心网</a:t>
            </a:r>
            <a:r>
              <a:rPr lang="zh-CN" altLang="en-US" dirty="0">
                <a:latin typeface="微软雅黑"/>
                <a:ea typeface="微软雅黑"/>
                <a:cs typeface="微软雅黑"/>
              </a:rPr>
              <a:t>，可用于基于报文的互联网连接，为可选部分</a:t>
            </a:r>
            <a:endParaRPr lang="en-US" altLang="zh-CN" dirty="0">
              <a:latin typeface="微软雅黑"/>
              <a:ea typeface="微软雅黑"/>
              <a:cs typeface="微软雅黑"/>
            </a:endParaRPr>
          </a:p>
          <a:p>
            <a:pPr lvl="1">
              <a:spcBef>
                <a:spcPts val="1200"/>
              </a:spcBef>
            </a:pPr>
            <a:r>
              <a:rPr lang="zh-CN" altLang="en-US" b="1" dirty="0">
                <a:solidFill>
                  <a:srgbClr val="FF0000"/>
                </a:solidFill>
                <a:latin typeface="微软雅黑"/>
                <a:ea typeface="微软雅黑"/>
                <a:cs typeface="微软雅黑"/>
              </a:rPr>
              <a:t>身份识别模块</a:t>
            </a:r>
            <a:r>
              <a:rPr lang="zh-CN" altLang="en-US" dirty="0">
                <a:latin typeface="微软雅黑"/>
                <a:ea typeface="微软雅黑"/>
                <a:cs typeface="微软雅黑"/>
              </a:rPr>
              <a:t>，也称为</a:t>
            </a:r>
            <a:r>
              <a:rPr lang="en-US" altLang="zh-CN" dirty="0">
                <a:latin typeface="微软雅黑"/>
                <a:ea typeface="微软雅黑"/>
                <a:cs typeface="微软雅黑"/>
              </a:rPr>
              <a:t>SIM</a:t>
            </a:r>
            <a:r>
              <a:rPr lang="zh-CN" altLang="en-US" dirty="0">
                <a:latin typeface="微软雅黑"/>
                <a:ea typeface="微软雅黑"/>
                <a:cs typeface="微软雅黑"/>
              </a:rPr>
              <a:t>卡，主要用于保存手机用户数据</a:t>
            </a:r>
            <a:endParaRPr lang="en-US" altLang="zh-CN" dirty="0">
              <a:latin typeface="微软雅黑"/>
              <a:ea typeface="微软雅黑"/>
              <a:cs typeface="微软雅黑"/>
            </a:endParaRPr>
          </a:p>
          <a:p>
            <a:pPr>
              <a:spcBef>
                <a:spcPts val="1200"/>
              </a:spcBef>
            </a:pPr>
            <a:endParaRPr kumimoji="1" lang="zh-CN" altLang="en-US"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22</a:t>
            </a:fld>
            <a:endParaRPr lang="zh-CN" altLang="en-US" dirty="0"/>
          </a:p>
        </p:txBody>
      </p:sp>
      <p:sp>
        <p:nvSpPr>
          <p:cNvPr id="4" name="标题 3"/>
          <p:cNvSpPr>
            <a:spLocks noGrp="1"/>
          </p:cNvSpPr>
          <p:nvPr>
            <p:ph type="title"/>
          </p:nvPr>
        </p:nvSpPr>
        <p:spPr/>
        <p:txBody>
          <a:bodyPr/>
          <a:lstStyle/>
          <a:p>
            <a:r>
              <a:rPr kumimoji="1" lang="en-US" altLang="zh-CN" dirty="0"/>
              <a:t>GSM</a:t>
            </a:r>
            <a:r>
              <a:rPr kumimoji="1" lang="zh-CN" altLang="en-US" dirty="0" smtClean="0"/>
              <a:t>系统</a:t>
            </a:r>
            <a:endParaRPr kumimoji="1" lang="zh-CN" altLang="en-US" dirty="0"/>
          </a:p>
        </p:txBody>
      </p:sp>
    </p:spTree>
    <p:extLst>
      <p:ext uri="{BB962C8B-B14F-4D97-AF65-F5344CB8AC3E}">
        <p14:creationId xmlns:p14="http://schemas.microsoft.com/office/powerpoint/2010/main" val="39112358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en-US" altLang="zh-CN" sz="2400" dirty="0" smtClean="0">
                <a:latin typeface="微软雅黑"/>
                <a:ea typeface="微软雅黑"/>
                <a:cs typeface="微软雅黑"/>
              </a:rPr>
              <a:t>CDMA</a:t>
            </a:r>
            <a:r>
              <a:rPr lang="zh-CN" altLang="en-US" sz="2400" dirty="0">
                <a:latin typeface="微软雅黑"/>
                <a:ea typeface="微软雅黑"/>
                <a:cs typeface="微软雅黑"/>
              </a:rPr>
              <a:t>移动通信网是由蜂窝组网、扩频、多址接入以及频率复用等几种技术结合而成，含有频域、时域和码域等三维信号处理的一种协作。因此它具有</a:t>
            </a:r>
            <a:endParaRPr lang="en-US" altLang="zh-CN" sz="2400" dirty="0">
              <a:latin typeface="微软雅黑"/>
              <a:ea typeface="微软雅黑"/>
              <a:cs typeface="微软雅黑"/>
            </a:endParaRPr>
          </a:p>
          <a:p>
            <a:pPr lvl="1"/>
            <a:r>
              <a:rPr lang="zh-CN" altLang="en-US" sz="2000" b="1" dirty="0">
                <a:solidFill>
                  <a:srgbClr val="FF0000"/>
                </a:solidFill>
                <a:latin typeface="微软雅黑"/>
                <a:ea typeface="微软雅黑"/>
                <a:cs typeface="微软雅黑"/>
              </a:rPr>
              <a:t>抗干扰性好</a:t>
            </a:r>
            <a:endParaRPr lang="en-US" altLang="zh-CN" sz="2000" b="1" dirty="0">
              <a:solidFill>
                <a:srgbClr val="FF0000"/>
              </a:solidFill>
              <a:latin typeface="微软雅黑"/>
              <a:ea typeface="微软雅黑"/>
              <a:cs typeface="微软雅黑"/>
            </a:endParaRPr>
          </a:p>
          <a:p>
            <a:pPr lvl="1"/>
            <a:r>
              <a:rPr lang="zh-CN" altLang="en-US" sz="2000" b="1" dirty="0">
                <a:solidFill>
                  <a:srgbClr val="FF0000"/>
                </a:solidFill>
                <a:latin typeface="微软雅黑"/>
                <a:ea typeface="微软雅黑"/>
                <a:cs typeface="微软雅黑"/>
              </a:rPr>
              <a:t>抗多径衰落</a:t>
            </a:r>
            <a:endParaRPr lang="en-US" altLang="zh-CN" sz="2000" b="1" dirty="0">
              <a:solidFill>
                <a:srgbClr val="FF0000"/>
              </a:solidFill>
              <a:latin typeface="微软雅黑"/>
              <a:ea typeface="微软雅黑"/>
              <a:cs typeface="微软雅黑"/>
            </a:endParaRPr>
          </a:p>
          <a:p>
            <a:pPr lvl="1"/>
            <a:r>
              <a:rPr lang="zh-CN" altLang="en-US" sz="2000" b="1" dirty="0">
                <a:solidFill>
                  <a:srgbClr val="FF0000"/>
                </a:solidFill>
                <a:latin typeface="微软雅黑"/>
                <a:ea typeface="微软雅黑"/>
                <a:cs typeface="微软雅黑"/>
              </a:rPr>
              <a:t>保密安全性高</a:t>
            </a:r>
            <a:endParaRPr lang="en-US" altLang="zh-CN" sz="2000" b="1" dirty="0">
              <a:solidFill>
                <a:srgbClr val="FF0000"/>
              </a:solidFill>
              <a:latin typeface="微软雅黑"/>
              <a:ea typeface="微软雅黑"/>
              <a:cs typeface="微软雅黑"/>
            </a:endParaRPr>
          </a:p>
          <a:p>
            <a:pPr lvl="1"/>
            <a:r>
              <a:rPr lang="zh-CN" altLang="en-US" sz="2000" b="1" dirty="0">
                <a:solidFill>
                  <a:srgbClr val="FF0000"/>
                </a:solidFill>
                <a:latin typeface="微软雅黑"/>
                <a:ea typeface="微软雅黑"/>
                <a:cs typeface="微软雅黑"/>
              </a:rPr>
              <a:t>容量和质量之间可做权衡取舍</a:t>
            </a:r>
            <a:endParaRPr lang="en-US" altLang="zh-CN" sz="2000" b="1" dirty="0">
              <a:solidFill>
                <a:srgbClr val="FF0000"/>
              </a:solidFill>
              <a:latin typeface="微软雅黑"/>
              <a:ea typeface="微软雅黑"/>
              <a:cs typeface="微软雅黑"/>
            </a:endParaRPr>
          </a:p>
          <a:p>
            <a:pPr lvl="1"/>
            <a:r>
              <a:rPr lang="zh-CN" altLang="en-US" sz="2000" dirty="0">
                <a:latin typeface="微软雅黑"/>
                <a:ea typeface="微软雅黑"/>
                <a:cs typeface="微软雅黑"/>
              </a:rPr>
              <a:t>同频率可在多个小区内重复使用等属性</a:t>
            </a:r>
            <a:endParaRPr lang="en-US" altLang="zh-CN" sz="2000" dirty="0">
              <a:latin typeface="微软雅黑"/>
              <a:ea typeface="微软雅黑"/>
              <a:cs typeface="微软雅黑"/>
            </a:endParaRPr>
          </a:p>
          <a:p>
            <a:r>
              <a:rPr lang="en-US" altLang="zh-CN" sz="2400" dirty="0">
                <a:latin typeface="微软雅黑"/>
                <a:ea typeface="微软雅黑"/>
                <a:cs typeface="微软雅黑"/>
              </a:rPr>
              <a:t>CDMA</a:t>
            </a:r>
            <a:r>
              <a:rPr lang="zh-CN" altLang="en-US" sz="2400" dirty="0">
                <a:latin typeface="微软雅黑"/>
                <a:ea typeface="微软雅黑"/>
                <a:cs typeface="微软雅黑"/>
              </a:rPr>
              <a:t>最明显的优势在于，它</a:t>
            </a:r>
            <a:r>
              <a:rPr lang="zh-CN" altLang="en-US" sz="2400" dirty="0">
                <a:solidFill>
                  <a:srgbClr val="FF0000"/>
                </a:solidFill>
                <a:latin typeface="微软雅黑"/>
                <a:ea typeface="微软雅黑"/>
                <a:cs typeface="微软雅黑"/>
              </a:rPr>
              <a:t>利用编码技术可以区分并分离多个同时传输的信号</a:t>
            </a:r>
            <a:r>
              <a:rPr lang="zh-CN" altLang="en-US" sz="2400" dirty="0">
                <a:latin typeface="微软雅黑"/>
                <a:ea typeface="微软雅黑"/>
                <a:cs typeface="微软雅黑"/>
              </a:rPr>
              <a:t>。它允许用户可以任何时刻在任何频段发送信号，对于冲突的信号，可以从混合信号中提取出期望的数据信号，</a:t>
            </a:r>
            <a:r>
              <a:rPr lang="zh-CN" altLang="en-US" sz="2400" dirty="0" smtClean="0">
                <a:latin typeface="微软雅黑"/>
                <a:ea typeface="微软雅黑"/>
                <a:cs typeface="微软雅黑"/>
              </a:rPr>
              <a:t>同时</a:t>
            </a:r>
            <a:r>
              <a:rPr lang="zh-CN" altLang="en-US" sz="2400" dirty="0">
                <a:latin typeface="微软雅黑"/>
                <a:ea typeface="微软雅黑"/>
                <a:cs typeface="微软雅黑"/>
              </a:rPr>
              <a:t>拒绝</a:t>
            </a:r>
            <a:r>
              <a:rPr lang="zh-CN" altLang="en-US" sz="2400" dirty="0" smtClean="0">
                <a:latin typeface="微软雅黑"/>
                <a:ea typeface="微软雅黑"/>
                <a:cs typeface="微软雅黑"/>
              </a:rPr>
              <a:t>其他</a:t>
            </a:r>
            <a:r>
              <a:rPr lang="zh-CN" altLang="en-US" sz="2400" dirty="0">
                <a:latin typeface="微软雅黑"/>
                <a:ea typeface="微软雅黑"/>
                <a:cs typeface="微软雅黑"/>
              </a:rPr>
              <a:t>的噪音信号。</a:t>
            </a:r>
            <a:endParaRPr lang="en-US" altLang="zh-CN" sz="2400" dirty="0">
              <a:latin typeface="微软雅黑"/>
              <a:ea typeface="微软雅黑"/>
              <a:cs typeface="微软雅黑"/>
            </a:endParaRPr>
          </a:p>
          <a:p>
            <a:endParaRPr kumimoji="1" lang="zh-CN" altLang="en-US" sz="2400"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23</a:t>
            </a:fld>
            <a:endParaRPr lang="zh-CN" altLang="en-US" dirty="0"/>
          </a:p>
        </p:txBody>
      </p:sp>
      <p:sp>
        <p:nvSpPr>
          <p:cNvPr id="4" name="标题 3"/>
          <p:cNvSpPr>
            <a:spLocks noGrp="1"/>
          </p:cNvSpPr>
          <p:nvPr>
            <p:ph type="title"/>
          </p:nvPr>
        </p:nvSpPr>
        <p:spPr/>
        <p:txBody>
          <a:bodyPr/>
          <a:lstStyle/>
          <a:p>
            <a:r>
              <a:rPr kumimoji="1" lang="en-US" altLang="zh-CN" dirty="0" smtClean="0"/>
              <a:t>CDMA</a:t>
            </a:r>
            <a:r>
              <a:rPr kumimoji="1" lang="zh-CN" altLang="en-US" dirty="0" smtClean="0"/>
              <a:t>系统</a:t>
            </a:r>
            <a:endParaRPr kumimoji="1" lang="zh-CN" altLang="en-US" dirty="0"/>
          </a:p>
        </p:txBody>
      </p:sp>
    </p:spTree>
    <p:extLst>
      <p:ext uri="{BB962C8B-B14F-4D97-AF65-F5344CB8AC3E}">
        <p14:creationId xmlns:p14="http://schemas.microsoft.com/office/powerpoint/2010/main" val="143186510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a:lnSpc>
                <a:spcPct val="130000"/>
              </a:lnSpc>
            </a:pPr>
            <a:r>
              <a:rPr lang="zh-CN" altLang="en-US" sz="2400" b="1" dirty="0">
                <a:solidFill>
                  <a:srgbClr val="FF0000"/>
                </a:solidFill>
                <a:latin typeface="微软雅黑"/>
                <a:ea typeface="微软雅黑"/>
                <a:cs typeface="微软雅黑"/>
              </a:rPr>
              <a:t>第三代移动通信（</a:t>
            </a:r>
            <a:r>
              <a:rPr lang="en-US" altLang="zh-CN" sz="2400" b="1" dirty="0">
                <a:solidFill>
                  <a:srgbClr val="FF0000"/>
                </a:solidFill>
                <a:latin typeface="微软雅黑"/>
                <a:ea typeface="微软雅黑"/>
                <a:cs typeface="微软雅黑"/>
              </a:rPr>
              <a:t>3G</a:t>
            </a:r>
            <a:r>
              <a:rPr lang="zh-CN" altLang="en-US" sz="2400" b="1" dirty="0">
                <a:solidFill>
                  <a:srgbClr val="FF0000"/>
                </a:solidFill>
                <a:latin typeface="微软雅黑"/>
                <a:ea typeface="微软雅黑"/>
                <a:cs typeface="微软雅黑"/>
              </a:rPr>
              <a:t>）</a:t>
            </a:r>
            <a:r>
              <a:rPr lang="zh-CN" altLang="en-US" sz="2400" dirty="0">
                <a:latin typeface="微软雅黑"/>
                <a:ea typeface="微软雅黑"/>
                <a:cs typeface="微软雅黑"/>
              </a:rPr>
              <a:t>可以提供所有</a:t>
            </a:r>
            <a:r>
              <a:rPr lang="en-US" altLang="zh-CN" sz="2400" dirty="0">
                <a:latin typeface="微软雅黑"/>
                <a:ea typeface="微软雅黑"/>
                <a:cs typeface="微软雅黑"/>
              </a:rPr>
              <a:t>2G</a:t>
            </a:r>
            <a:r>
              <a:rPr lang="zh-CN" altLang="en-US" sz="2400" dirty="0">
                <a:latin typeface="微软雅黑"/>
                <a:ea typeface="微软雅黑"/>
                <a:cs typeface="微软雅黑"/>
              </a:rPr>
              <a:t>的信息业务，同时保证更快的速度，以及更全面的业务内容，如移动办公，视频流服务等。</a:t>
            </a:r>
            <a:endParaRPr lang="en-US" altLang="zh-CN" sz="2400" dirty="0">
              <a:latin typeface="微软雅黑"/>
              <a:ea typeface="微软雅黑"/>
              <a:cs typeface="微软雅黑"/>
            </a:endParaRPr>
          </a:p>
          <a:p>
            <a:pPr>
              <a:lnSpc>
                <a:spcPct val="130000"/>
              </a:lnSpc>
            </a:pPr>
            <a:r>
              <a:rPr lang="en-US" altLang="zh-CN" sz="2400" dirty="0" smtClean="0">
                <a:latin typeface="微软雅黑"/>
                <a:ea typeface="微软雅黑"/>
                <a:cs typeface="微软雅黑"/>
              </a:rPr>
              <a:t>3G</a:t>
            </a:r>
            <a:r>
              <a:rPr lang="zh-CN" altLang="en-US" sz="2400" dirty="0">
                <a:latin typeface="微软雅黑"/>
                <a:ea typeface="微软雅黑"/>
                <a:cs typeface="微软雅黑"/>
              </a:rPr>
              <a:t>的</a:t>
            </a:r>
            <a:r>
              <a:rPr lang="zh-CN" altLang="en-US" sz="2400" b="1" dirty="0">
                <a:solidFill>
                  <a:srgbClr val="FF0000"/>
                </a:solidFill>
                <a:latin typeface="微软雅黑"/>
                <a:ea typeface="微软雅黑"/>
                <a:cs typeface="微软雅黑"/>
              </a:rPr>
              <a:t>主要特征是可提供移动宽带多媒体业务</a:t>
            </a:r>
            <a:r>
              <a:rPr lang="zh-CN" altLang="en-US" sz="2400" dirty="0">
                <a:latin typeface="微软雅黑"/>
                <a:ea typeface="微软雅黑"/>
                <a:cs typeface="微软雅黑"/>
              </a:rPr>
              <a:t>，包括高速移动环境下支持</a:t>
            </a:r>
            <a:r>
              <a:rPr lang="en-US" altLang="zh-CN" sz="2400" b="1" dirty="0">
                <a:latin typeface="微软雅黑"/>
                <a:ea typeface="微软雅黑"/>
                <a:cs typeface="微软雅黑"/>
              </a:rPr>
              <a:t>144Kbps</a:t>
            </a:r>
            <a:r>
              <a:rPr lang="zh-CN" altLang="en-US" sz="2400" dirty="0">
                <a:latin typeface="微软雅黑"/>
                <a:ea typeface="微软雅黑"/>
                <a:cs typeface="微软雅黑"/>
              </a:rPr>
              <a:t>速率，步行和慢速移动环境下支持</a:t>
            </a:r>
            <a:r>
              <a:rPr lang="en-US" altLang="zh-CN" sz="2400" b="1" dirty="0">
                <a:latin typeface="微软雅黑"/>
                <a:ea typeface="微软雅黑"/>
                <a:cs typeface="微软雅黑"/>
              </a:rPr>
              <a:t>384Kbps</a:t>
            </a:r>
            <a:r>
              <a:rPr lang="zh-CN" altLang="en-US" sz="2400" dirty="0">
                <a:latin typeface="微软雅黑"/>
                <a:ea typeface="微软雅黑"/>
                <a:cs typeface="微软雅黑"/>
              </a:rPr>
              <a:t>速率，室内环境则应达到</a:t>
            </a:r>
            <a:r>
              <a:rPr lang="en-US" altLang="zh-CN" sz="2400" b="1" dirty="0">
                <a:solidFill>
                  <a:srgbClr val="FF0000"/>
                </a:solidFill>
                <a:latin typeface="微软雅黑"/>
                <a:ea typeface="微软雅黑"/>
                <a:cs typeface="微软雅黑"/>
              </a:rPr>
              <a:t>2Mbps</a:t>
            </a:r>
            <a:r>
              <a:rPr lang="zh-CN" altLang="en-US" sz="2400" dirty="0">
                <a:latin typeface="微软雅黑"/>
                <a:ea typeface="微软雅黑"/>
                <a:cs typeface="微软雅黑"/>
              </a:rPr>
              <a:t>的数据传输速率，同时保证高可靠服务质量。</a:t>
            </a:r>
            <a:endParaRPr lang="en-US" altLang="zh-CN" sz="2400" dirty="0">
              <a:latin typeface="微软雅黑"/>
              <a:ea typeface="微软雅黑"/>
              <a:cs typeface="微软雅黑"/>
            </a:endParaRPr>
          </a:p>
          <a:p>
            <a:pPr>
              <a:lnSpc>
                <a:spcPct val="130000"/>
              </a:lnSpc>
            </a:pPr>
            <a:r>
              <a:rPr lang="zh-CN" altLang="en-US" sz="2400" dirty="0" smtClean="0">
                <a:latin typeface="微软雅黑"/>
                <a:ea typeface="微软雅黑"/>
                <a:cs typeface="微软雅黑"/>
              </a:rPr>
              <a:t>人们</a:t>
            </a:r>
            <a:r>
              <a:rPr lang="zh-CN" altLang="en-US" sz="2400" dirty="0">
                <a:latin typeface="微软雅黑"/>
                <a:ea typeface="微软雅黑"/>
                <a:cs typeface="微软雅黑"/>
              </a:rPr>
              <a:t>发现</a:t>
            </a:r>
            <a:r>
              <a:rPr lang="en-US" altLang="en-US" sz="2400" dirty="0">
                <a:latin typeface="微软雅黑"/>
                <a:ea typeface="微软雅黑"/>
                <a:cs typeface="微软雅黑"/>
              </a:rPr>
              <a:t>从</a:t>
            </a:r>
            <a:r>
              <a:rPr lang="en-US" altLang="ja-JP" sz="2400" dirty="0">
                <a:latin typeface="微软雅黑"/>
                <a:ea typeface="微软雅黑"/>
                <a:cs typeface="微软雅黑"/>
              </a:rPr>
              <a:t>2G</a:t>
            </a:r>
            <a:r>
              <a:rPr lang="en-US" altLang="en-US" sz="2400" dirty="0">
                <a:latin typeface="微软雅黑"/>
                <a:ea typeface="微软雅黑"/>
                <a:cs typeface="微软雅黑"/>
              </a:rPr>
              <a:t>直接跳跃到</a:t>
            </a:r>
            <a:r>
              <a:rPr lang="en-US" altLang="ja-JP" sz="2400" dirty="0">
                <a:latin typeface="微软雅黑"/>
                <a:ea typeface="微软雅黑"/>
                <a:cs typeface="微软雅黑"/>
              </a:rPr>
              <a:t>3G</a:t>
            </a:r>
            <a:r>
              <a:rPr lang="en-US" altLang="en-US" sz="2400" dirty="0">
                <a:latin typeface="微软雅黑"/>
                <a:ea typeface="微软雅黑"/>
                <a:cs typeface="微软雅黑"/>
              </a:rPr>
              <a:t>存在较大的难度，于是出现了一个</a:t>
            </a:r>
            <a:r>
              <a:rPr lang="en-US" altLang="ja-JP" sz="2400" b="1" dirty="0">
                <a:solidFill>
                  <a:srgbClr val="FF0000"/>
                </a:solidFill>
                <a:latin typeface="微软雅黑"/>
                <a:ea typeface="微软雅黑"/>
                <a:cs typeface="微软雅黑"/>
              </a:rPr>
              <a:t>2.5G</a:t>
            </a:r>
            <a:r>
              <a:rPr lang="en-US" altLang="en-US" sz="2400" b="1" dirty="0">
                <a:solidFill>
                  <a:srgbClr val="FF0000"/>
                </a:solidFill>
                <a:latin typeface="微软雅黑"/>
                <a:ea typeface="微软雅黑"/>
                <a:cs typeface="微软雅黑"/>
              </a:rPr>
              <a:t>（</a:t>
            </a:r>
            <a:r>
              <a:rPr lang="en-US" altLang="en-US" sz="2400" dirty="0">
                <a:latin typeface="微软雅黑"/>
                <a:ea typeface="微软雅黑"/>
                <a:cs typeface="微软雅黑"/>
              </a:rPr>
              <a:t>也有人称后期</a:t>
            </a:r>
            <a:r>
              <a:rPr lang="en-US" altLang="ja-JP" sz="2400" dirty="0">
                <a:latin typeface="微软雅黑"/>
                <a:ea typeface="微软雅黑"/>
                <a:cs typeface="微软雅黑"/>
              </a:rPr>
              <a:t>2.5G</a:t>
            </a:r>
            <a:r>
              <a:rPr lang="en-US" altLang="en-US" sz="2400" dirty="0">
                <a:latin typeface="微软雅黑"/>
                <a:ea typeface="微软雅黑"/>
                <a:cs typeface="微软雅黑"/>
              </a:rPr>
              <a:t>为</a:t>
            </a:r>
            <a:r>
              <a:rPr lang="en-US" altLang="ja-JP" sz="2400" dirty="0">
                <a:latin typeface="微软雅黑"/>
                <a:ea typeface="微软雅黑"/>
                <a:cs typeface="微软雅黑"/>
              </a:rPr>
              <a:t>2.75G</a:t>
            </a:r>
            <a:r>
              <a:rPr lang="en-US" altLang="en-US" sz="2400" dirty="0">
                <a:latin typeface="微软雅黑"/>
                <a:ea typeface="微软雅黑"/>
                <a:cs typeface="微软雅黑"/>
              </a:rPr>
              <a:t>）的过渡阶段。</a:t>
            </a:r>
            <a:endParaRPr lang="zh-CN" altLang="en-US" sz="2400" dirty="0">
              <a:latin typeface="微软雅黑"/>
              <a:ea typeface="微软雅黑"/>
              <a:cs typeface="微软雅黑"/>
            </a:endParaRPr>
          </a:p>
          <a:p>
            <a:pPr>
              <a:lnSpc>
                <a:spcPct val="130000"/>
              </a:lnSpc>
            </a:pPr>
            <a:endParaRPr kumimoji="1" lang="zh-CN" altLang="en-US" sz="2400"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24</a:t>
            </a:fld>
            <a:endParaRPr lang="zh-CN" altLang="en-US" dirty="0"/>
          </a:p>
        </p:txBody>
      </p:sp>
      <p:sp>
        <p:nvSpPr>
          <p:cNvPr id="4" name="标题 3"/>
          <p:cNvSpPr>
            <a:spLocks noGrp="1"/>
          </p:cNvSpPr>
          <p:nvPr>
            <p:ph type="title"/>
          </p:nvPr>
        </p:nvSpPr>
        <p:spPr/>
        <p:txBody>
          <a:bodyPr/>
          <a:lstStyle/>
          <a:p>
            <a:r>
              <a:rPr kumimoji="1" lang="zh-CN" altLang="en-US" dirty="0" smtClean="0"/>
              <a:t>第三代移动通信：数字语音与数据</a:t>
            </a:r>
            <a:endParaRPr kumimoji="1" lang="zh-CN" altLang="en-US" dirty="0"/>
          </a:p>
        </p:txBody>
      </p:sp>
    </p:spTree>
    <p:extLst>
      <p:ext uri="{BB962C8B-B14F-4D97-AF65-F5344CB8AC3E}">
        <p14:creationId xmlns:p14="http://schemas.microsoft.com/office/powerpoint/2010/main" val="358219051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latin typeface="微软雅黑"/>
                <a:ea typeface="微软雅黑"/>
                <a:cs typeface="微软雅黑"/>
              </a:rPr>
              <a:t>25</a:t>
            </a:fld>
            <a:endParaRPr lang="zh-CN" altLang="en-US" dirty="0">
              <a:latin typeface="微软雅黑"/>
              <a:ea typeface="微软雅黑"/>
              <a:cs typeface="微软雅黑"/>
            </a:endParaRPr>
          </a:p>
        </p:txBody>
      </p:sp>
      <p:sp>
        <p:nvSpPr>
          <p:cNvPr id="4" name="标题 3"/>
          <p:cNvSpPr>
            <a:spLocks noGrp="1"/>
          </p:cNvSpPr>
          <p:nvPr>
            <p:ph type="title"/>
          </p:nvPr>
        </p:nvSpPr>
        <p:spPr/>
        <p:txBody>
          <a:bodyPr/>
          <a:lstStyle/>
          <a:p>
            <a:r>
              <a:rPr kumimoji="1" lang="en-US" altLang="zh-CN" dirty="0" smtClean="0">
                <a:latin typeface="微软雅黑"/>
                <a:ea typeface="微软雅黑"/>
                <a:cs typeface="微软雅黑"/>
              </a:rPr>
              <a:t>3G</a:t>
            </a:r>
            <a:r>
              <a:rPr kumimoji="1" lang="zh-CN" altLang="en-US" dirty="0" smtClean="0">
                <a:latin typeface="微软雅黑"/>
                <a:ea typeface="微软雅黑"/>
                <a:cs typeface="微软雅黑"/>
              </a:rPr>
              <a:t>发展历程</a:t>
            </a:r>
            <a:endParaRPr kumimoji="1" lang="zh-CN" altLang="en-US" dirty="0">
              <a:latin typeface="微软雅黑"/>
              <a:ea typeface="微软雅黑"/>
              <a:cs typeface="微软雅黑"/>
            </a:endParaRPr>
          </a:p>
        </p:txBody>
      </p:sp>
      <p:sp>
        <p:nvSpPr>
          <p:cNvPr id="6" name="Rounded Rectangle 4"/>
          <p:cNvSpPr/>
          <p:nvPr/>
        </p:nvSpPr>
        <p:spPr>
          <a:xfrm>
            <a:off x="304800" y="3116263"/>
            <a:ext cx="1614488" cy="3440112"/>
          </a:xfrm>
          <a:prstGeom prst="roundRect">
            <a:avLst/>
          </a:prstGeom>
          <a:solidFill>
            <a:srgbClr val="FFFF00"/>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7" name="Rounded Rectangle 5"/>
          <p:cNvSpPr/>
          <p:nvPr/>
        </p:nvSpPr>
        <p:spPr>
          <a:xfrm>
            <a:off x="1919288" y="2643188"/>
            <a:ext cx="1681162" cy="3603625"/>
          </a:xfrm>
          <a:prstGeom prst="roundRect">
            <a:avLst/>
          </a:prstGeom>
          <a:solidFill>
            <a:srgbClr val="008000"/>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8" name="Rounded Rectangle 6"/>
          <p:cNvSpPr/>
          <p:nvPr/>
        </p:nvSpPr>
        <p:spPr>
          <a:xfrm>
            <a:off x="3600450" y="2303463"/>
            <a:ext cx="1776413" cy="3544887"/>
          </a:xfrm>
          <a:prstGeom prst="roundRect">
            <a:avLst/>
          </a:prstGeom>
          <a:solidFill>
            <a:srgbClr val="0000FF"/>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9" name="Rounded Rectangle 7"/>
          <p:cNvSpPr/>
          <p:nvPr/>
        </p:nvSpPr>
        <p:spPr>
          <a:xfrm>
            <a:off x="5376863" y="1884363"/>
            <a:ext cx="1739900" cy="3683000"/>
          </a:xfrm>
          <a:prstGeom prst="roundRect">
            <a:avLst/>
          </a:prstGeom>
          <a:solidFill>
            <a:srgbClr val="FF0000"/>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10" name="Oval 8"/>
          <p:cNvSpPr>
            <a:spLocks noChangeArrowheads="1"/>
          </p:cNvSpPr>
          <p:nvPr/>
        </p:nvSpPr>
        <p:spPr bwMode="auto">
          <a:xfrm>
            <a:off x="407988" y="33512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AMPS</a:t>
            </a:r>
          </a:p>
        </p:txBody>
      </p:sp>
      <p:sp>
        <p:nvSpPr>
          <p:cNvPr id="11" name="Oval 9"/>
          <p:cNvSpPr>
            <a:spLocks noChangeArrowheads="1"/>
          </p:cNvSpPr>
          <p:nvPr/>
        </p:nvSpPr>
        <p:spPr bwMode="auto">
          <a:xfrm>
            <a:off x="233363" y="4619625"/>
            <a:ext cx="1133475" cy="63658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TACS</a:t>
            </a:r>
          </a:p>
        </p:txBody>
      </p:sp>
      <p:sp>
        <p:nvSpPr>
          <p:cNvPr id="12" name="Oval 10"/>
          <p:cNvSpPr>
            <a:spLocks noChangeArrowheads="1"/>
          </p:cNvSpPr>
          <p:nvPr/>
        </p:nvSpPr>
        <p:spPr bwMode="auto">
          <a:xfrm>
            <a:off x="800100" y="5632450"/>
            <a:ext cx="1092200" cy="67468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NMT</a:t>
            </a:r>
          </a:p>
        </p:txBody>
      </p:sp>
      <p:sp>
        <p:nvSpPr>
          <p:cNvPr id="13" name="TextBox 11"/>
          <p:cNvSpPr txBox="1">
            <a:spLocks noChangeArrowheads="1"/>
          </p:cNvSpPr>
          <p:nvPr/>
        </p:nvSpPr>
        <p:spPr bwMode="auto">
          <a:xfrm>
            <a:off x="357188" y="2746375"/>
            <a:ext cx="15351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1G</a:t>
            </a:r>
          </a:p>
        </p:txBody>
      </p:sp>
      <p:sp>
        <p:nvSpPr>
          <p:cNvPr id="14" name="TextBox 12"/>
          <p:cNvSpPr txBox="1">
            <a:spLocks noChangeArrowheads="1"/>
          </p:cNvSpPr>
          <p:nvPr/>
        </p:nvSpPr>
        <p:spPr bwMode="auto">
          <a:xfrm>
            <a:off x="1993900" y="2266950"/>
            <a:ext cx="15351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2G</a:t>
            </a:r>
          </a:p>
        </p:txBody>
      </p:sp>
      <p:sp>
        <p:nvSpPr>
          <p:cNvPr id="15" name="TextBox 13"/>
          <p:cNvSpPr txBox="1">
            <a:spLocks noChangeArrowheads="1"/>
          </p:cNvSpPr>
          <p:nvPr/>
        </p:nvSpPr>
        <p:spPr bwMode="auto">
          <a:xfrm>
            <a:off x="3725863" y="1936750"/>
            <a:ext cx="15351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2.5G</a:t>
            </a:r>
          </a:p>
        </p:txBody>
      </p:sp>
      <p:sp>
        <p:nvSpPr>
          <p:cNvPr id="16" name="TextBox 14"/>
          <p:cNvSpPr txBox="1">
            <a:spLocks noChangeArrowheads="1"/>
          </p:cNvSpPr>
          <p:nvPr/>
        </p:nvSpPr>
        <p:spPr bwMode="auto">
          <a:xfrm>
            <a:off x="5522913" y="1533525"/>
            <a:ext cx="14509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2.75G</a:t>
            </a:r>
          </a:p>
        </p:txBody>
      </p:sp>
      <p:sp>
        <p:nvSpPr>
          <p:cNvPr id="17" name="Rounded Rectangle 15"/>
          <p:cNvSpPr/>
          <p:nvPr/>
        </p:nvSpPr>
        <p:spPr>
          <a:xfrm>
            <a:off x="7116763" y="1487488"/>
            <a:ext cx="1846262" cy="3832225"/>
          </a:xfrm>
          <a:prstGeom prst="roundRect">
            <a:avLst/>
          </a:prstGeom>
          <a:solidFill>
            <a:schemeClr val="bg1">
              <a:lumMod val="65000"/>
            </a:schemeClr>
          </a:solidFill>
        </p:spPr>
        <p:style>
          <a:lnRef idx="3">
            <a:schemeClr val="lt1"/>
          </a:lnRef>
          <a:fillRef idx="1">
            <a:schemeClr val="accent4"/>
          </a:fillRef>
          <a:effectRef idx="1">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CN" altLang="en-US" sz="1800">
              <a:solidFill>
                <a:srgbClr val="E4988A"/>
              </a:solidFill>
              <a:latin typeface="微软雅黑"/>
              <a:ea typeface="微软雅黑"/>
              <a:cs typeface="微软雅黑"/>
            </a:endParaRPr>
          </a:p>
        </p:txBody>
      </p:sp>
      <p:sp>
        <p:nvSpPr>
          <p:cNvPr id="18" name="TextBox 18"/>
          <p:cNvSpPr txBox="1">
            <a:spLocks noChangeArrowheads="1"/>
          </p:cNvSpPr>
          <p:nvPr/>
        </p:nvSpPr>
        <p:spPr bwMode="auto">
          <a:xfrm>
            <a:off x="7294563" y="1117600"/>
            <a:ext cx="14509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latin typeface="微软雅黑"/>
                <a:ea typeface="微软雅黑"/>
                <a:cs typeface="微软雅黑"/>
              </a:rPr>
              <a:t>3G</a:t>
            </a:r>
          </a:p>
        </p:txBody>
      </p:sp>
      <p:sp>
        <p:nvSpPr>
          <p:cNvPr id="19" name="Oval 19"/>
          <p:cNvSpPr>
            <a:spLocks noChangeArrowheads="1"/>
          </p:cNvSpPr>
          <p:nvPr/>
        </p:nvSpPr>
        <p:spPr bwMode="auto">
          <a:xfrm>
            <a:off x="1692275" y="2635250"/>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GSM</a:t>
            </a:r>
          </a:p>
        </p:txBody>
      </p:sp>
      <p:sp>
        <p:nvSpPr>
          <p:cNvPr id="20" name="Oval 20"/>
          <p:cNvSpPr>
            <a:spLocks noChangeArrowheads="1"/>
          </p:cNvSpPr>
          <p:nvPr/>
        </p:nvSpPr>
        <p:spPr bwMode="auto">
          <a:xfrm>
            <a:off x="1808163" y="3406775"/>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TDMA</a:t>
            </a:r>
          </a:p>
        </p:txBody>
      </p:sp>
      <p:sp>
        <p:nvSpPr>
          <p:cNvPr id="21" name="Oval 21"/>
          <p:cNvSpPr>
            <a:spLocks noChangeArrowheads="1"/>
          </p:cNvSpPr>
          <p:nvPr/>
        </p:nvSpPr>
        <p:spPr bwMode="auto">
          <a:xfrm>
            <a:off x="2200275" y="41894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a:t>
            </a:r>
          </a:p>
        </p:txBody>
      </p:sp>
      <p:sp>
        <p:nvSpPr>
          <p:cNvPr id="22" name="Oval 22"/>
          <p:cNvSpPr>
            <a:spLocks noChangeArrowheads="1"/>
          </p:cNvSpPr>
          <p:nvPr/>
        </p:nvSpPr>
        <p:spPr bwMode="auto">
          <a:xfrm>
            <a:off x="1833563" y="5091113"/>
            <a:ext cx="1116012" cy="541337"/>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PHS</a:t>
            </a:r>
          </a:p>
        </p:txBody>
      </p:sp>
      <p:sp>
        <p:nvSpPr>
          <p:cNvPr id="23" name="Oval 23"/>
          <p:cNvSpPr>
            <a:spLocks noChangeArrowheads="1"/>
          </p:cNvSpPr>
          <p:nvPr/>
        </p:nvSpPr>
        <p:spPr bwMode="auto">
          <a:xfrm>
            <a:off x="2392363" y="5848350"/>
            <a:ext cx="1208087" cy="503238"/>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iDEN</a:t>
            </a:r>
          </a:p>
        </p:txBody>
      </p:sp>
      <p:sp>
        <p:nvSpPr>
          <p:cNvPr id="24" name="Oval 24"/>
          <p:cNvSpPr>
            <a:spLocks noChangeArrowheads="1"/>
          </p:cNvSpPr>
          <p:nvPr/>
        </p:nvSpPr>
        <p:spPr bwMode="auto">
          <a:xfrm>
            <a:off x="3725863" y="2482850"/>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GPRS</a:t>
            </a:r>
          </a:p>
        </p:txBody>
      </p:sp>
      <p:sp>
        <p:nvSpPr>
          <p:cNvPr id="25" name="Oval 25"/>
          <p:cNvSpPr>
            <a:spLocks noChangeArrowheads="1"/>
          </p:cNvSpPr>
          <p:nvPr/>
        </p:nvSpPr>
        <p:spPr bwMode="auto">
          <a:xfrm>
            <a:off x="3976688" y="34909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GSM/GPRS</a:t>
            </a:r>
          </a:p>
        </p:txBody>
      </p:sp>
      <p:sp>
        <p:nvSpPr>
          <p:cNvPr id="26" name="Oval 26"/>
          <p:cNvSpPr>
            <a:spLocks noChangeArrowheads="1"/>
          </p:cNvSpPr>
          <p:nvPr/>
        </p:nvSpPr>
        <p:spPr bwMode="auto">
          <a:xfrm>
            <a:off x="4016375" y="4538663"/>
            <a:ext cx="1062038" cy="608012"/>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PHS</a:t>
            </a:r>
          </a:p>
        </p:txBody>
      </p:sp>
      <p:sp>
        <p:nvSpPr>
          <p:cNvPr id="27" name="Oval 28"/>
          <p:cNvSpPr>
            <a:spLocks noChangeArrowheads="1"/>
          </p:cNvSpPr>
          <p:nvPr/>
        </p:nvSpPr>
        <p:spPr bwMode="auto">
          <a:xfrm>
            <a:off x="4378325" y="5449888"/>
            <a:ext cx="1089025" cy="544512"/>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1800">
                <a:solidFill>
                  <a:srgbClr val="3366FF"/>
                </a:solidFill>
                <a:latin typeface="微软雅黑"/>
                <a:ea typeface="微软雅黑"/>
                <a:cs typeface="微软雅黑"/>
              </a:rPr>
              <a:t>iDEN</a:t>
            </a:r>
          </a:p>
        </p:txBody>
      </p:sp>
      <p:sp>
        <p:nvSpPr>
          <p:cNvPr id="28" name="Oval 29"/>
          <p:cNvSpPr>
            <a:spLocks noChangeArrowheads="1"/>
          </p:cNvSpPr>
          <p:nvPr/>
        </p:nvSpPr>
        <p:spPr bwMode="auto">
          <a:xfrm>
            <a:off x="5572125" y="2635250"/>
            <a:ext cx="1401763"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EDGE</a:t>
            </a:r>
          </a:p>
        </p:txBody>
      </p:sp>
      <p:sp>
        <p:nvSpPr>
          <p:cNvPr id="29" name="Oval 30"/>
          <p:cNvSpPr>
            <a:spLocks noChangeArrowheads="1"/>
          </p:cNvSpPr>
          <p:nvPr/>
        </p:nvSpPr>
        <p:spPr bwMode="auto">
          <a:xfrm>
            <a:off x="5467350" y="394176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 1xRTT</a:t>
            </a:r>
          </a:p>
        </p:txBody>
      </p:sp>
      <p:sp>
        <p:nvSpPr>
          <p:cNvPr id="30" name="Oval 31"/>
          <p:cNvSpPr>
            <a:spLocks noChangeArrowheads="1"/>
          </p:cNvSpPr>
          <p:nvPr/>
        </p:nvSpPr>
        <p:spPr bwMode="auto">
          <a:xfrm>
            <a:off x="7242175" y="1755775"/>
            <a:ext cx="1617663" cy="1019175"/>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W-CDMA</a:t>
            </a:r>
          </a:p>
        </p:txBody>
      </p:sp>
      <p:sp>
        <p:nvSpPr>
          <p:cNvPr id="31" name="Oval 32"/>
          <p:cNvSpPr>
            <a:spLocks noChangeArrowheads="1"/>
          </p:cNvSpPr>
          <p:nvPr/>
        </p:nvSpPr>
        <p:spPr bwMode="auto">
          <a:xfrm>
            <a:off x="7448550" y="3184525"/>
            <a:ext cx="15144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TD-SCDMA</a:t>
            </a:r>
          </a:p>
        </p:txBody>
      </p:sp>
      <p:sp>
        <p:nvSpPr>
          <p:cNvPr id="32" name="Oval 33"/>
          <p:cNvSpPr>
            <a:spLocks noChangeArrowheads="1"/>
          </p:cNvSpPr>
          <p:nvPr/>
        </p:nvSpPr>
        <p:spPr bwMode="auto">
          <a:xfrm>
            <a:off x="7562850" y="4189413"/>
            <a:ext cx="1400175" cy="698500"/>
          </a:xfrm>
          <a:prstGeom prst="ellipse">
            <a:avLst/>
          </a:prstGeom>
          <a:solidFill>
            <a:schemeClr val="bg1"/>
          </a:solidFill>
          <a:ln w="9525">
            <a:solidFill>
              <a:schemeClr val="accent1"/>
            </a:solidFill>
            <a:round/>
            <a:headEnd/>
            <a:tailEnd/>
          </a:ln>
          <a:effectLst>
            <a:outerShdw blurRad="38100" dist="25401" dir="2700000" algn="br" rotWithShape="0">
              <a:srgbClr val="808080">
                <a:alpha val="59999"/>
              </a:srgbClr>
            </a:outerShdw>
          </a:effectLst>
        </p:spPr>
        <p:txBody>
          <a:bodyPr anchor="ctr"/>
          <a:lstStyle/>
          <a:p>
            <a:pPr algn="ctr" fontAlgn="auto">
              <a:spcBef>
                <a:spcPts val="0"/>
              </a:spcBef>
              <a:spcAft>
                <a:spcPts val="0"/>
              </a:spcAft>
              <a:defRPr/>
            </a:pPr>
            <a:r>
              <a:rPr lang="en-US" dirty="0">
                <a:solidFill>
                  <a:srgbClr val="3366FF"/>
                </a:solidFill>
                <a:latin typeface="微软雅黑"/>
                <a:ea typeface="微软雅黑"/>
                <a:cs typeface="微软雅黑"/>
              </a:rPr>
              <a:t>CDMA 2000</a:t>
            </a:r>
          </a:p>
        </p:txBody>
      </p:sp>
      <p:cxnSp>
        <p:nvCxnSpPr>
          <p:cNvPr id="33" name="Straight Arrow Connector 36"/>
          <p:cNvCxnSpPr>
            <a:stCxn id="21" idx="6"/>
            <a:endCxn id="29" idx="2"/>
          </p:cNvCxnSpPr>
          <p:nvPr/>
        </p:nvCxnSpPr>
        <p:spPr>
          <a:xfrm flipV="1">
            <a:off x="3600450" y="4291013"/>
            <a:ext cx="1866900" cy="2476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8"/>
          <p:cNvCxnSpPr>
            <a:stCxn id="22" idx="6"/>
            <a:endCxn id="26" idx="3"/>
          </p:cNvCxnSpPr>
          <p:nvPr/>
        </p:nvCxnSpPr>
        <p:spPr>
          <a:xfrm flipV="1">
            <a:off x="2949575" y="5057775"/>
            <a:ext cx="1222375" cy="3048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40"/>
          <p:cNvCxnSpPr>
            <a:stCxn id="23" idx="6"/>
            <a:endCxn id="27" idx="3"/>
          </p:cNvCxnSpPr>
          <p:nvPr/>
        </p:nvCxnSpPr>
        <p:spPr>
          <a:xfrm flipV="1">
            <a:off x="3600450" y="5915025"/>
            <a:ext cx="936625" cy="1841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41"/>
          <p:cNvCxnSpPr>
            <a:stCxn id="20" idx="6"/>
            <a:endCxn id="28" idx="2"/>
          </p:cNvCxnSpPr>
          <p:nvPr/>
        </p:nvCxnSpPr>
        <p:spPr>
          <a:xfrm flipV="1">
            <a:off x="3208338" y="2984500"/>
            <a:ext cx="2363787" cy="771525"/>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44"/>
          <p:cNvCxnSpPr>
            <a:stCxn id="20" idx="6"/>
            <a:endCxn id="25" idx="2"/>
          </p:cNvCxnSpPr>
          <p:nvPr/>
        </p:nvCxnSpPr>
        <p:spPr>
          <a:xfrm>
            <a:off x="3208338" y="3756025"/>
            <a:ext cx="768350" cy="84138"/>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63"/>
          <p:cNvCxnSpPr>
            <a:stCxn id="19" idx="6"/>
            <a:endCxn id="24" idx="2"/>
          </p:cNvCxnSpPr>
          <p:nvPr/>
        </p:nvCxnSpPr>
        <p:spPr>
          <a:xfrm flipV="1">
            <a:off x="3092450" y="2832100"/>
            <a:ext cx="633413" cy="15240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73"/>
          <p:cNvCxnSpPr>
            <a:stCxn id="24" idx="6"/>
            <a:endCxn id="30" idx="2"/>
          </p:cNvCxnSpPr>
          <p:nvPr/>
        </p:nvCxnSpPr>
        <p:spPr>
          <a:xfrm flipV="1">
            <a:off x="5126038" y="2265363"/>
            <a:ext cx="2116137" cy="566737"/>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76"/>
          <p:cNvCxnSpPr>
            <a:stCxn id="28" idx="7"/>
            <a:endCxn id="30" idx="3"/>
          </p:cNvCxnSpPr>
          <p:nvPr/>
        </p:nvCxnSpPr>
        <p:spPr>
          <a:xfrm flipV="1">
            <a:off x="6767513" y="2625725"/>
            <a:ext cx="711200" cy="11271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79"/>
          <p:cNvCxnSpPr>
            <a:stCxn id="29" idx="6"/>
            <a:endCxn id="32" idx="2"/>
          </p:cNvCxnSpPr>
          <p:nvPr/>
        </p:nvCxnSpPr>
        <p:spPr>
          <a:xfrm>
            <a:off x="6867525" y="4291013"/>
            <a:ext cx="695325" cy="247650"/>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84"/>
          <p:cNvCxnSpPr>
            <a:stCxn id="25" idx="7"/>
            <a:endCxn id="28" idx="3"/>
          </p:cNvCxnSpPr>
          <p:nvPr/>
        </p:nvCxnSpPr>
        <p:spPr>
          <a:xfrm flipV="1">
            <a:off x="5172075" y="3232150"/>
            <a:ext cx="606425" cy="360363"/>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69870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799"/>
            <a:ext cx="8458200" cy="4892675"/>
          </a:xfrm>
        </p:spPr>
        <p:txBody>
          <a:bodyPr>
            <a:noAutofit/>
          </a:bodyPr>
          <a:lstStyle/>
          <a:p>
            <a:r>
              <a:rPr lang="en-US" altLang="zh-CN" sz="2400" b="1" dirty="0">
                <a:solidFill>
                  <a:schemeClr val="tx2"/>
                </a:solidFill>
              </a:rPr>
              <a:t>HSCSD</a:t>
            </a:r>
          </a:p>
          <a:p>
            <a:pPr lvl="1"/>
            <a:r>
              <a:rPr lang="en-US" altLang="zh-CN" sz="2000" dirty="0"/>
              <a:t>GSM</a:t>
            </a:r>
            <a:r>
              <a:rPr lang="zh-CN" altLang="en-US" sz="2000" dirty="0"/>
              <a:t>网络的升级版本</a:t>
            </a:r>
            <a:endParaRPr lang="en-US" altLang="zh-CN" sz="2000" dirty="0"/>
          </a:p>
          <a:p>
            <a:pPr lvl="1"/>
            <a:r>
              <a:rPr lang="zh-CN" altLang="en-US" sz="2000" dirty="0"/>
              <a:t>透过多重时分并行传输，速率比</a:t>
            </a:r>
            <a:r>
              <a:rPr lang="en-US" altLang="zh-CN" sz="2000" dirty="0"/>
              <a:t>GSM</a:t>
            </a:r>
            <a:r>
              <a:rPr lang="zh-CN" altLang="en-US" sz="2000" dirty="0"/>
              <a:t>网络快</a:t>
            </a:r>
            <a:r>
              <a:rPr lang="en-US" altLang="zh-CN" sz="2000" dirty="0"/>
              <a:t>5</a:t>
            </a:r>
            <a:r>
              <a:rPr lang="zh-CN" altLang="en-US" sz="2000" dirty="0"/>
              <a:t>倍</a:t>
            </a:r>
            <a:endParaRPr lang="en-US" altLang="zh-CN" sz="2000" dirty="0"/>
          </a:p>
          <a:p>
            <a:pPr lvl="1"/>
            <a:r>
              <a:rPr lang="zh-CN" altLang="en-US" sz="2000" dirty="0"/>
              <a:t>动态提供不同的纠错方式</a:t>
            </a:r>
            <a:endParaRPr lang="en-US" altLang="ja-JP" sz="2000" dirty="0"/>
          </a:p>
          <a:p>
            <a:r>
              <a:rPr lang="en-US" altLang="zh-CN" sz="2400" b="1" dirty="0">
                <a:solidFill>
                  <a:schemeClr val="tx2"/>
                </a:solidFill>
              </a:rPr>
              <a:t>GPRS</a:t>
            </a:r>
          </a:p>
          <a:p>
            <a:pPr lvl="1"/>
            <a:r>
              <a:rPr lang="zh-CN" altLang="en-US" sz="2000" dirty="0"/>
              <a:t>基于传统</a:t>
            </a:r>
            <a:r>
              <a:rPr lang="en-US" altLang="zh-CN" sz="2000" dirty="0"/>
              <a:t>GSM</a:t>
            </a:r>
            <a:r>
              <a:rPr lang="zh-CN" altLang="en-US" sz="2000" dirty="0"/>
              <a:t>的产物</a:t>
            </a:r>
            <a:endParaRPr lang="en-US" altLang="ja-JP" sz="2000" dirty="0"/>
          </a:p>
          <a:p>
            <a:pPr lvl="1"/>
            <a:r>
              <a:rPr lang="en-US" altLang="en-US" sz="2000" dirty="0"/>
              <a:t>改造现有基站系统</a:t>
            </a:r>
            <a:r>
              <a:rPr lang="zh-CN" altLang="en-US" sz="2000" dirty="0"/>
              <a:t>，利用</a:t>
            </a:r>
            <a:r>
              <a:rPr lang="en-US" altLang="ja-JP" sz="2000" dirty="0"/>
              <a:t>GSM</a:t>
            </a:r>
            <a:r>
              <a:rPr lang="zh-CN" altLang="en-US" sz="2000" dirty="0"/>
              <a:t>网络中未使用的</a:t>
            </a:r>
            <a:r>
              <a:rPr lang="en-US" altLang="zh-CN" sz="2000" dirty="0"/>
              <a:t>TDMA</a:t>
            </a:r>
            <a:r>
              <a:rPr lang="zh-CN" altLang="en-US" sz="2000" dirty="0"/>
              <a:t>信道，</a:t>
            </a:r>
            <a:r>
              <a:rPr lang="zh-CN" altLang="en-US" sz="2000" dirty="0" smtClean="0"/>
              <a:t>速率可以达</a:t>
            </a:r>
            <a:r>
              <a:rPr lang="zh-CN" altLang="en-US" sz="2000" dirty="0"/>
              <a:t>到</a:t>
            </a:r>
            <a:r>
              <a:rPr lang="en-US" altLang="zh-CN" sz="2000" dirty="0"/>
              <a:t>114Kbps</a:t>
            </a:r>
          </a:p>
          <a:p>
            <a:pPr lvl="1"/>
            <a:r>
              <a:rPr lang="zh-CN" altLang="en-US" sz="2000" dirty="0"/>
              <a:t>立即联机</a:t>
            </a:r>
            <a:endParaRPr lang="en-US" altLang="ja-JP" sz="2000" dirty="0"/>
          </a:p>
          <a:p>
            <a:r>
              <a:rPr lang="en-US" altLang="zh-CN" sz="2400" b="1" dirty="0">
                <a:solidFill>
                  <a:schemeClr val="tx2"/>
                </a:solidFill>
              </a:rPr>
              <a:t>EDGE</a:t>
            </a:r>
          </a:p>
          <a:p>
            <a:pPr lvl="1"/>
            <a:r>
              <a:rPr lang="zh-CN" altLang="en-US" sz="2000" dirty="0"/>
              <a:t>俗称</a:t>
            </a:r>
            <a:r>
              <a:rPr lang="en-US" altLang="zh-CN" sz="2000" dirty="0"/>
              <a:t>2.75G</a:t>
            </a:r>
            <a:r>
              <a:rPr lang="zh-CN" altLang="en-US" sz="2000" dirty="0"/>
              <a:t>，是</a:t>
            </a:r>
            <a:r>
              <a:rPr lang="en-US" altLang="zh-CN" sz="2000" dirty="0"/>
              <a:t>GPRS</a:t>
            </a:r>
            <a:r>
              <a:rPr lang="zh-CN" altLang="en-US" sz="2000" dirty="0"/>
              <a:t>到</a:t>
            </a:r>
            <a:r>
              <a:rPr lang="en-US" altLang="zh-CN" sz="2000" dirty="0"/>
              <a:t>3G</a:t>
            </a:r>
            <a:r>
              <a:rPr lang="zh-CN" altLang="en-US" sz="2000" dirty="0"/>
              <a:t>之间的过渡产业</a:t>
            </a:r>
            <a:endParaRPr lang="en-US" altLang="zh-CN" sz="2000" dirty="0"/>
          </a:p>
          <a:p>
            <a:pPr lvl="1"/>
            <a:r>
              <a:rPr lang="zh-CN" altLang="en-US" sz="2000" dirty="0"/>
              <a:t>传输速率可以达到</a:t>
            </a:r>
            <a:r>
              <a:rPr lang="en-US" altLang="zh-CN" sz="2000" dirty="0"/>
              <a:t>384Kbps</a:t>
            </a:r>
          </a:p>
          <a:p>
            <a:pPr lvl="1"/>
            <a:r>
              <a:rPr lang="zh-CN" altLang="en-US" sz="2000" dirty="0"/>
              <a:t>主张利用现有的</a:t>
            </a:r>
            <a:r>
              <a:rPr lang="en-US" altLang="zh-CN" sz="2000" dirty="0"/>
              <a:t>GSM</a:t>
            </a:r>
            <a:r>
              <a:rPr lang="zh-CN" altLang="en-US" sz="2000" dirty="0"/>
              <a:t>资源</a:t>
            </a:r>
            <a:endParaRPr lang="en-US" altLang="ja-JP" sz="2000" dirty="0"/>
          </a:p>
          <a:p>
            <a:endParaRPr lang="zh-CN" altLang="en-US" sz="2400" dirty="0"/>
          </a:p>
          <a:p>
            <a:endParaRPr kumimoji="1" lang="zh-CN" altLang="en-US" sz="24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26</a:t>
            </a:fld>
            <a:endParaRPr lang="zh-CN" altLang="en-US" dirty="0"/>
          </a:p>
        </p:txBody>
      </p:sp>
      <p:sp>
        <p:nvSpPr>
          <p:cNvPr id="4" name="标题 3"/>
          <p:cNvSpPr>
            <a:spLocks noGrp="1"/>
          </p:cNvSpPr>
          <p:nvPr>
            <p:ph type="title"/>
          </p:nvPr>
        </p:nvSpPr>
        <p:spPr/>
        <p:txBody>
          <a:bodyPr/>
          <a:lstStyle/>
          <a:p>
            <a:r>
              <a:rPr kumimoji="1" lang="en-US" altLang="zh-CN" dirty="0" smtClean="0"/>
              <a:t>2G</a:t>
            </a:r>
            <a:r>
              <a:rPr kumimoji="1" lang="zh-CN" altLang="en-US" dirty="0" smtClean="0"/>
              <a:t>到</a:t>
            </a:r>
            <a:r>
              <a:rPr kumimoji="1" lang="en-US" altLang="zh-CN" dirty="0" smtClean="0"/>
              <a:t>3G</a:t>
            </a:r>
            <a:r>
              <a:rPr kumimoji="1" lang="zh-CN" altLang="en-US" dirty="0" smtClean="0"/>
              <a:t>的过渡</a:t>
            </a:r>
            <a:endParaRPr kumimoji="1" lang="zh-CN" altLang="en-US" dirty="0"/>
          </a:p>
        </p:txBody>
      </p:sp>
    </p:spTree>
    <p:extLst>
      <p:ext uri="{BB962C8B-B14F-4D97-AF65-F5344CB8AC3E}">
        <p14:creationId xmlns:p14="http://schemas.microsoft.com/office/powerpoint/2010/main" val="288876916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804" y="1811215"/>
            <a:ext cx="8558796" cy="4892675"/>
          </a:xfrm>
        </p:spPr>
        <p:txBody>
          <a:bodyPr>
            <a:noAutofit/>
          </a:bodyPr>
          <a:lstStyle/>
          <a:p>
            <a:pPr>
              <a:lnSpc>
                <a:spcPct val="120000"/>
              </a:lnSpc>
            </a:pPr>
            <a:r>
              <a:rPr lang="en-US" altLang="zh-CN" sz="2200" dirty="0" smtClean="0"/>
              <a:t>1991</a:t>
            </a:r>
            <a:r>
              <a:rPr lang="zh-CN" altLang="en-US" sz="2200" dirty="0" smtClean="0"/>
              <a:t>年 </a:t>
            </a:r>
            <a:r>
              <a:rPr lang="en-US" altLang="zh-CN" sz="2200" b="1" dirty="0" smtClean="0">
                <a:solidFill>
                  <a:schemeClr val="tx2"/>
                </a:solidFill>
              </a:rPr>
              <a:t>ITU </a:t>
            </a:r>
            <a:r>
              <a:rPr lang="zh-CN" altLang="en-US" sz="2200" dirty="0" smtClean="0"/>
              <a:t>正式</a:t>
            </a:r>
            <a:r>
              <a:rPr lang="zh-CN" altLang="en-US" sz="2200" dirty="0"/>
              <a:t>成立</a:t>
            </a:r>
            <a:r>
              <a:rPr lang="en-US" altLang="zh-CN" sz="2200" dirty="0"/>
              <a:t>TG8/1</a:t>
            </a:r>
            <a:r>
              <a:rPr lang="zh-CN" altLang="en-US" sz="2200" dirty="0"/>
              <a:t>任务组，专门</a:t>
            </a:r>
            <a:r>
              <a:rPr lang="zh-CN" altLang="en-US" sz="2200" dirty="0" smtClean="0"/>
              <a:t>负责</a:t>
            </a:r>
            <a:r>
              <a:rPr lang="en-US" altLang="zh-CN" sz="2200" dirty="0" smtClean="0"/>
              <a:t>FPLTMS</a:t>
            </a:r>
            <a:r>
              <a:rPr lang="zh-CN" altLang="en-US" sz="2200" dirty="0" smtClean="0"/>
              <a:t>的标准</a:t>
            </a:r>
            <a:r>
              <a:rPr lang="zh-CN" altLang="en-US" sz="2200" dirty="0"/>
              <a:t>定制工作。</a:t>
            </a:r>
            <a:endParaRPr lang="en-US" altLang="zh-CN" sz="2200" dirty="0"/>
          </a:p>
          <a:p>
            <a:pPr>
              <a:lnSpc>
                <a:spcPct val="120000"/>
              </a:lnSpc>
            </a:pPr>
            <a:r>
              <a:rPr lang="en-US" altLang="zh-CN" sz="2200" dirty="0" smtClean="0"/>
              <a:t>1997</a:t>
            </a:r>
            <a:r>
              <a:rPr lang="en-US" altLang="en-US" sz="2200" dirty="0"/>
              <a:t>年</a:t>
            </a:r>
            <a:r>
              <a:rPr lang="en-US" altLang="zh-CN" sz="2200" dirty="0"/>
              <a:t>ITU</a:t>
            </a:r>
            <a:r>
              <a:rPr lang="en-US" altLang="en-US" sz="2200" dirty="0"/>
              <a:t>向各国发出通函，要求各国在</a:t>
            </a:r>
            <a:r>
              <a:rPr lang="en-US" altLang="zh-CN" sz="2200" dirty="0"/>
              <a:t>1998</a:t>
            </a:r>
            <a:r>
              <a:rPr lang="en-US" altLang="en-US" sz="2200" dirty="0"/>
              <a:t>年</a:t>
            </a:r>
            <a:r>
              <a:rPr lang="en-US" altLang="zh-CN" sz="2200" dirty="0"/>
              <a:t>6</a:t>
            </a:r>
            <a:r>
              <a:rPr lang="en-US" altLang="en-US" sz="2200" dirty="0"/>
              <a:t>月之前提交关于</a:t>
            </a:r>
            <a:r>
              <a:rPr lang="en-US" altLang="zh-CN" sz="2200" dirty="0"/>
              <a:t>IMT-2000</a:t>
            </a:r>
            <a:r>
              <a:rPr lang="en-US" altLang="en-US" sz="2200" dirty="0"/>
              <a:t>无线接口技术的候选方案，一共收到</a:t>
            </a:r>
            <a:r>
              <a:rPr lang="en-US" altLang="zh-CN" sz="2200" dirty="0"/>
              <a:t>15</a:t>
            </a:r>
            <a:r>
              <a:rPr lang="en-US" altLang="en-US" sz="2200" dirty="0"/>
              <a:t>份有关</a:t>
            </a:r>
            <a:r>
              <a:rPr lang="en-US" altLang="zh-CN" sz="2200" dirty="0"/>
              <a:t>3G</a:t>
            </a:r>
            <a:r>
              <a:rPr lang="en-US" altLang="en-US" sz="2200" dirty="0"/>
              <a:t>接口的技术方案，</a:t>
            </a:r>
            <a:r>
              <a:rPr lang="en-US" altLang="en-US" sz="2200" b="1" dirty="0">
                <a:solidFill>
                  <a:srgbClr val="FF0000"/>
                </a:solidFill>
              </a:rPr>
              <a:t>其中包括我国自主研究制定的</a:t>
            </a:r>
            <a:r>
              <a:rPr lang="en-US" altLang="zh-CN" sz="2200" b="1" dirty="0">
                <a:solidFill>
                  <a:srgbClr val="FF0000"/>
                </a:solidFill>
              </a:rPr>
              <a:t>TD-SCDMA</a:t>
            </a:r>
            <a:r>
              <a:rPr lang="en-US" altLang="en-US" sz="2200" b="1" dirty="0">
                <a:solidFill>
                  <a:srgbClr val="FF0000"/>
                </a:solidFill>
              </a:rPr>
              <a:t>标准</a:t>
            </a:r>
            <a:r>
              <a:rPr lang="en-US" altLang="en-US" sz="2200" dirty="0"/>
              <a:t>。</a:t>
            </a:r>
            <a:endParaRPr lang="zh-CN" altLang="en-US" sz="2200" dirty="0"/>
          </a:p>
          <a:p>
            <a:pPr>
              <a:lnSpc>
                <a:spcPct val="120000"/>
              </a:lnSpc>
            </a:pPr>
            <a:r>
              <a:rPr lang="en-US" altLang="zh-CN" sz="2200" dirty="0"/>
              <a:t>2000</a:t>
            </a:r>
            <a:r>
              <a:rPr lang="en-US" altLang="en-US" sz="2200" dirty="0"/>
              <a:t>年</a:t>
            </a:r>
            <a:r>
              <a:rPr lang="en-US" altLang="zh-CN" sz="2200" dirty="0"/>
              <a:t>5</a:t>
            </a:r>
            <a:r>
              <a:rPr lang="en-US" altLang="en-US" sz="2200" dirty="0"/>
              <a:t>月，</a:t>
            </a:r>
            <a:r>
              <a:rPr lang="en-US" altLang="zh-CN" sz="2200" dirty="0"/>
              <a:t> ITU </a:t>
            </a:r>
            <a:r>
              <a:rPr lang="en-US" altLang="en-US" sz="2200" dirty="0" err="1"/>
              <a:t>正式公布了第三代移动通信标准，</a:t>
            </a:r>
            <a:r>
              <a:rPr lang="en-US" altLang="zh-CN" sz="2200" dirty="0" err="1"/>
              <a:t>CDMA</a:t>
            </a:r>
            <a:r>
              <a:rPr lang="en-US" altLang="en-US" sz="2200" dirty="0" err="1"/>
              <a:t>技术以其特有的优势为众多标准的基础</a:t>
            </a:r>
            <a:r>
              <a:rPr lang="en-US" altLang="en-US" sz="2200" dirty="0"/>
              <a:t>。</a:t>
            </a:r>
            <a:endParaRPr lang="zh-CN" altLang="en-US" sz="2200" dirty="0"/>
          </a:p>
          <a:p>
            <a:pPr>
              <a:lnSpc>
                <a:spcPct val="120000"/>
              </a:lnSpc>
            </a:pPr>
            <a:r>
              <a:rPr lang="en-US" altLang="zh-CN" sz="2200" dirty="0"/>
              <a:t>2009</a:t>
            </a:r>
            <a:r>
              <a:rPr lang="zh-CN" altLang="en-US" sz="2200" dirty="0"/>
              <a:t>年</a:t>
            </a:r>
            <a:r>
              <a:rPr lang="en-US" altLang="zh-CN" sz="2200" dirty="0"/>
              <a:t>1</a:t>
            </a:r>
            <a:r>
              <a:rPr lang="zh-CN" altLang="en-US" sz="2200" dirty="0"/>
              <a:t>月</a:t>
            </a:r>
            <a:r>
              <a:rPr lang="en-US" altLang="zh-CN" sz="2200" dirty="0"/>
              <a:t>7</a:t>
            </a:r>
            <a:r>
              <a:rPr lang="zh-CN" altLang="en-US" sz="2200" dirty="0"/>
              <a:t>日，我国工业和信息化部向中国移动、中国电信、中国联通分别发放了</a:t>
            </a:r>
            <a:r>
              <a:rPr lang="en-US" altLang="zh-CN" sz="2200" dirty="0"/>
              <a:t>3G</a:t>
            </a:r>
            <a:r>
              <a:rPr lang="zh-CN" altLang="en-US" sz="2200" dirty="0"/>
              <a:t>牌照。其中，中国移动获得</a:t>
            </a:r>
            <a:r>
              <a:rPr lang="en-US" altLang="zh-CN" sz="2200" dirty="0"/>
              <a:t>TD-SCDMA</a:t>
            </a:r>
            <a:r>
              <a:rPr lang="zh-CN" altLang="en-US" sz="2200" dirty="0"/>
              <a:t>牌照，中国联通和中国电信分别获得</a:t>
            </a:r>
            <a:r>
              <a:rPr lang="en-US" altLang="zh-CN" sz="2200" dirty="0"/>
              <a:t>WCDMA</a:t>
            </a:r>
            <a:r>
              <a:rPr lang="zh-CN" altLang="en-US" sz="2200" dirty="0"/>
              <a:t>和</a:t>
            </a:r>
            <a:r>
              <a:rPr lang="en-US" altLang="zh-CN" sz="2200" dirty="0"/>
              <a:t>CDMA2000</a:t>
            </a:r>
            <a:r>
              <a:rPr lang="zh-CN" altLang="en-US" sz="2200" dirty="0"/>
              <a:t>牌照</a:t>
            </a:r>
            <a:r>
              <a:rPr lang="zh-CN" altLang="en-US" sz="2200" dirty="0" smtClean="0"/>
              <a:t>。</a:t>
            </a:r>
            <a:endParaRPr kumimoji="1" lang="zh-CN" altLang="en-US" sz="22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27</a:t>
            </a:fld>
            <a:endParaRPr lang="zh-CN" altLang="en-US" dirty="0"/>
          </a:p>
        </p:txBody>
      </p:sp>
      <p:sp>
        <p:nvSpPr>
          <p:cNvPr id="4" name="标题 3"/>
          <p:cNvSpPr>
            <a:spLocks noGrp="1"/>
          </p:cNvSpPr>
          <p:nvPr>
            <p:ph type="title"/>
          </p:nvPr>
        </p:nvSpPr>
        <p:spPr/>
        <p:txBody>
          <a:bodyPr/>
          <a:lstStyle/>
          <a:p>
            <a:r>
              <a:rPr kumimoji="1" lang="en-US" altLang="zh-CN" dirty="0" smtClean="0"/>
              <a:t>3G</a:t>
            </a:r>
            <a:r>
              <a:rPr kumimoji="1" lang="zh-CN" altLang="en-US" dirty="0" smtClean="0"/>
              <a:t>通信技术和标准的发展历程</a:t>
            </a:r>
            <a:endParaRPr kumimoji="1" lang="zh-CN" altLang="en-US" dirty="0"/>
          </a:p>
        </p:txBody>
      </p:sp>
      <p:sp>
        <p:nvSpPr>
          <p:cNvPr id="5" name="文本框 4"/>
          <p:cNvSpPr txBox="1"/>
          <p:nvPr/>
        </p:nvSpPr>
        <p:spPr>
          <a:xfrm>
            <a:off x="4591538" y="664308"/>
            <a:ext cx="184666"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62030585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dscdma.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68330" y="3962400"/>
            <a:ext cx="2455862" cy="176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内容占位符 1"/>
          <p:cNvSpPr>
            <a:spLocks noGrp="1"/>
          </p:cNvSpPr>
          <p:nvPr>
            <p:ph idx="1"/>
          </p:nvPr>
        </p:nvSpPr>
        <p:spPr>
          <a:xfrm>
            <a:off x="457200" y="1676399"/>
            <a:ext cx="8458200" cy="5045075"/>
          </a:xfrm>
          <a:solidFill>
            <a:schemeClr val="accent3"/>
          </a:solidFill>
        </p:spPr>
        <p:txBody>
          <a:bodyPr>
            <a:noAutofit/>
          </a:bodyPr>
          <a:lstStyle/>
          <a:p>
            <a:pPr>
              <a:lnSpc>
                <a:spcPct val="120000"/>
              </a:lnSpc>
            </a:pPr>
            <a:r>
              <a:rPr lang="en-US" altLang="zh-CN" sz="2400" b="1" dirty="0">
                <a:solidFill>
                  <a:srgbClr val="FF0000"/>
                </a:solidFill>
                <a:latin typeface="Calibri" charset="0"/>
              </a:rPr>
              <a:t>TD─SCDMA</a:t>
            </a:r>
            <a:r>
              <a:rPr lang="zh-CN" altLang="en-US" sz="2400" dirty="0">
                <a:latin typeface="Calibri" charset="0"/>
              </a:rPr>
              <a:t>（</a:t>
            </a:r>
            <a:r>
              <a:rPr lang="en-US" altLang="zh-CN" sz="2400" dirty="0">
                <a:latin typeface="Calibri" charset="0"/>
              </a:rPr>
              <a:t> </a:t>
            </a:r>
            <a:r>
              <a:rPr lang="en-US" altLang="zh-CN" sz="2400" b="1" dirty="0">
                <a:latin typeface="Calibri" charset="0"/>
              </a:rPr>
              <a:t>Time Division </a:t>
            </a:r>
            <a:r>
              <a:rPr lang="en-US" altLang="zh-CN" sz="2400" dirty="0">
                <a:latin typeface="Calibri" charset="0"/>
              </a:rPr>
              <a:t>– Synchronous Code Division Multiple Access </a:t>
            </a:r>
            <a:r>
              <a:rPr lang="en-US" altLang="zh-CN" sz="2400" dirty="0" smtClean="0">
                <a:latin typeface="Calibri" charset="0"/>
              </a:rPr>
              <a:t>,</a:t>
            </a:r>
            <a:r>
              <a:rPr lang="zh-CN" altLang="en-US" sz="2400" dirty="0" smtClean="0">
                <a:solidFill>
                  <a:schemeClr val="tx2"/>
                </a:solidFill>
                <a:latin typeface="Calibri" charset="0"/>
              </a:rPr>
              <a:t>时分</a:t>
            </a:r>
            <a:r>
              <a:rPr lang="en-US" altLang="zh-CN" sz="2400" dirty="0" smtClean="0">
                <a:solidFill>
                  <a:schemeClr val="tx2"/>
                </a:solidFill>
                <a:latin typeface="Calibri" charset="0"/>
              </a:rPr>
              <a:t>-</a:t>
            </a:r>
            <a:r>
              <a:rPr lang="zh-CN" altLang="en-US" sz="2400" dirty="0" smtClean="0">
                <a:solidFill>
                  <a:schemeClr val="tx2"/>
                </a:solidFill>
                <a:latin typeface="Calibri" charset="0"/>
              </a:rPr>
              <a:t>同步码分多址</a:t>
            </a:r>
            <a:r>
              <a:rPr lang="zh-CN" altLang="en-US" sz="2400" dirty="0" smtClean="0">
                <a:latin typeface="Calibri" charset="0"/>
              </a:rPr>
              <a:t>）起步</a:t>
            </a:r>
            <a:r>
              <a:rPr lang="zh-CN" altLang="en-US" sz="2400" dirty="0">
                <a:latin typeface="Calibri" charset="0"/>
              </a:rPr>
              <a:t>较晚，</a:t>
            </a:r>
            <a:r>
              <a:rPr lang="en-US" altLang="zh-CN" sz="2400" dirty="0">
                <a:latin typeface="Calibri" charset="0"/>
              </a:rPr>
              <a:t>1998</a:t>
            </a:r>
            <a:r>
              <a:rPr lang="zh-CN" altLang="en-US" sz="2400" dirty="0">
                <a:latin typeface="Calibri" charset="0"/>
              </a:rPr>
              <a:t>年</a:t>
            </a:r>
            <a:r>
              <a:rPr lang="en-US" altLang="zh-CN" sz="2400" dirty="0">
                <a:latin typeface="Calibri" charset="0"/>
              </a:rPr>
              <a:t>6</a:t>
            </a:r>
            <a:r>
              <a:rPr lang="zh-CN" altLang="en-US" sz="2400" dirty="0">
                <a:latin typeface="Calibri" charset="0"/>
              </a:rPr>
              <a:t>月由原邮电部电信科学技术研究院向</a:t>
            </a:r>
            <a:r>
              <a:rPr lang="en-US" altLang="zh-CN" sz="2400" dirty="0">
                <a:latin typeface="Calibri" charset="0"/>
              </a:rPr>
              <a:t>ITU</a:t>
            </a:r>
            <a:r>
              <a:rPr lang="zh-CN" altLang="en-US" sz="2400" dirty="0">
                <a:latin typeface="Calibri" charset="0"/>
              </a:rPr>
              <a:t>提出</a:t>
            </a:r>
            <a:r>
              <a:rPr lang="zh-CN" altLang="en-US" sz="2400" dirty="0" smtClean="0">
                <a:latin typeface="Calibri" charset="0"/>
              </a:rPr>
              <a:t>。</a:t>
            </a:r>
            <a:endParaRPr lang="en-US" altLang="zh-CN" sz="2400" dirty="0" smtClean="0"/>
          </a:p>
          <a:p>
            <a:pPr>
              <a:lnSpc>
                <a:spcPct val="120000"/>
              </a:lnSpc>
            </a:pPr>
            <a:r>
              <a:rPr lang="en-US" altLang="zh-CN" sz="2400" dirty="0" smtClean="0"/>
              <a:t>TD</a:t>
            </a:r>
            <a:r>
              <a:rPr lang="en-US" altLang="zh-CN" sz="2400" dirty="0"/>
              <a:t>-SCDMA</a:t>
            </a:r>
            <a:r>
              <a:rPr lang="zh-CN" altLang="en-US" sz="2400" dirty="0"/>
              <a:t>融合众多先进技术，具有抗干扰能力强，系统容量大的特点：</a:t>
            </a:r>
            <a:endParaRPr lang="en-US" altLang="zh-CN" sz="2400" dirty="0"/>
          </a:p>
          <a:p>
            <a:pPr lvl="1">
              <a:lnSpc>
                <a:spcPct val="120000"/>
              </a:lnSpc>
            </a:pPr>
            <a:r>
              <a:rPr lang="en-US" altLang="zh-CN" sz="2000" dirty="0"/>
              <a:t>SDMA</a:t>
            </a:r>
            <a:r>
              <a:rPr lang="zh-CN" altLang="en-US" sz="2000" dirty="0"/>
              <a:t>（</a:t>
            </a:r>
            <a:r>
              <a:rPr lang="en-US" altLang="zh-CN" sz="2000" dirty="0"/>
              <a:t>Space Division Multiple </a:t>
            </a:r>
            <a:r>
              <a:rPr lang="en-US" altLang="zh-CN" sz="2000" dirty="0" smtClean="0"/>
              <a:t>Access</a:t>
            </a:r>
            <a:r>
              <a:rPr lang="zh-CN" altLang="en-US" sz="2000" dirty="0" smtClean="0"/>
              <a:t>、空分多址）</a:t>
            </a:r>
            <a:endParaRPr lang="en-US" altLang="zh-CN" sz="2000" dirty="0"/>
          </a:p>
          <a:p>
            <a:pPr lvl="1">
              <a:lnSpc>
                <a:spcPct val="120000"/>
              </a:lnSpc>
            </a:pPr>
            <a:r>
              <a:rPr lang="en-US" altLang="zh-CN" sz="2000" dirty="0" smtClean="0"/>
              <a:t>CDMA</a:t>
            </a:r>
            <a:endParaRPr lang="en-US" altLang="zh-CN" sz="2000" dirty="0"/>
          </a:p>
          <a:p>
            <a:pPr lvl="1">
              <a:lnSpc>
                <a:spcPct val="120000"/>
              </a:lnSpc>
            </a:pPr>
            <a:r>
              <a:rPr lang="en-US" altLang="zh-CN" sz="2000" dirty="0"/>
              <a:t>TDMA</a:t>
            </a:r>
            <a:r>
              <a:rPr lang="zh-CN" altLang="en-US" sz="2000" dirty="0"/>
              <a:t>，</a:t>
            </a:r>
            <a:r>
              <a:rPr lang="en-US" altLang="zh-CN" sz="2000" dirty="0" smtClean="0"/>
              <a:t>FDMA</a:t>
            </a:r>
          </a:p>
          <a:p>
            <a:pPr>
              <a:lnSpc>
                <a:spcPct val="120000"/>
              </a:lnSpc>
            </a:pPr>
            <a:r>
              <a:rPr lang="en-US" altLang="zh-CN" sz="2400" dirty="0" smtClean="0"/>
              <a:t>TD</a:t>
            </a:r>
            <a:r>
              <a:rPr lang="zh-CN" altLang="en-US" sz="2400" dirty="0" smtClean="0"/>
              <a:t>分类</a:t>
            </a:r>
            <a:endParaRPr lang="en-US" altLang="zh-CN" sz="2400" dirty="0" smtClean="0"/>
          </a:p>
          <a:p>
            <a:pPr lvl="1">
              <a:lnSpc>
                <a:spcPct val="120000"/>
              </a:lnSpc>
            </a:pPr>
            <a:r>
              <a:rPr lang="en-US" altLang="zh-CN" sz="2000" dirty="0" smtClean="0"/>
              <a:t>TD-SCDMA</a:t>
            </a:r>
            <a:r>
              <a:rPr lang="zh-CN" altLang="en-US" sz="2000" dirty="0" smtClean="0"/>
              <a:t>：</a:t>
            </a:r>
            <a:r>
              <a:rPr lang="zh-CN" altLang="en-US" sz="2000" dirty="0">
                <a:latin typeface="Calibri" charset="0"/>
              </a:rPr>
              <a:t>提供话音和视频电话等最高</a:t>
            </a:r>
            <a:r>
              <a:rPr lang="zh-CN" altLang="en-US" sz="2000" b="1" dirty="0" smtClean="0">
                <a:solidFill>
                  <a:srgbClr val="FF0000"/>
                </a:solidFill>
                <a:latin typeface="Calibri" charset="0"/>
              </a:rPr>
              <a:t>下行为</a:t>
            </a:r>
            <a:r>
              <a:rPr lang="en-US" altLang="zh-CN" sz="2000" b="1" dirty="0" smtClean="0">
                <a:solidFill>
                  <a:srgbClr val="FF0000"/>
                </a:solidFill>
                <a:latin typeface="Calibri" charset="0"/>
              </a:rPr>
              <a:t>384Kb/s</a:t>
            </a:r>
            <a:r>
              <a:rPr lang="zh-CN" altLang="en-US" sz="2000" dirty="0" smtClean="0">
                <a:latin typeface="Calibri" charset="0"/>
              </a:rPr>
              <a:t>数据</a:t>
            </a:r>
            <a:r>
              <a:rPr lang="zh-CN" altLang="en-US" sz="2000" dirty="0" smtClean="0">
                <a:latin typeface="Calibri" charset="0"/>
              </a:rPr>
              <a:t>业务</a:t>
            </a:r>
            <a:endParaRPr lang="en-US" altLang="zh-CN" sz="2000" dirty="0" smtClean="0"/>
          </a:p>
          <a:p>
            <a:pPr lvl="1">
              <a:lnSpc>
                <a:spcPct val="120000"/>
              </a:lnSpc>
            </a:pPr>
            <a:r>
              <a:rPr lang="en-US" altLang="zh-CN" sz="2000" dirty="0" smtClean="0"/>
              <a:t>TD-HSDPA</a:t>
            </a:r>
            <a:r>
              <a:rPr lang="zh-CN" altLang="en-US" sz="2000" dirty="0" smtClean="0"/>
              <a:t>：</a:t>
            </a:r>
            <a:r>
              <a:rPr lang="zh-CN" altLang="en-US" sz="2000" dirty="0">
                <a:latin typeface="Calibri" charset="0"/>
              </a:rPr>
              <a:t>数据业务增强技术，可提供</a:t>
            </a:r>
            <a:r>
              <a:rPr lang="en-US" altLang="zh-CN" sz="2000" b="1" dirty="0">
                <a:solidFill>
                  <a:srgbClr val="FF0000"/>
                </a:solidFill>
                <a:latin typeface="Calibri" charset="0"/>
              </a:rPr>
              <a:t>2.8Mb/s</a:t>
            </a:r>
            <a:r>
              <a:rPr lang="zh-CN" altLang="en-US" sz="2000" dirty="0">
                <a:latin typeface="Calibri" charset="0"/>
              </a:rPr>
              <a:t>的下行</a:t>
            </a:r>
            <a:r>
              <a:rPr lang="zh-CN" altLang="en-US" sz="2000" dirty="0" smtClean="0">
                <a:latin typeface="Calibri" charset="0"/>
              </a:rPr>
              <a:t>速率</a:t>
            </a:r>
            <a:endParaRPr lang="en-US" altLang="zh-CN" sz="2000" dirty="0" smtClean="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28</a:t>
            </a:fld>
            <a:endParaRPr lang="zh-CN" altLang="en-US" dirty="0"/>
          </a:p>
        </p:txBody>
      </p:sp>
      <p:sp>
        <p:nvSpPr>
          <p:cNvPr id="4" name="标题 3"/>
          <p:cNvSpPr>
            <a:spLocks noGrp="1"/>
          </p:cNvSpPr>
          <p:nvPr>
            <p:ph type="title"/>
          </p:nvPr>
        </p:nvSpPr>
        <p:spPr/>
        <p:txBody>
          <a:bodyPr/>
          <a:lstStyle/>
          <a:p>
            <a:r>
              <a:rPr kumimoji="1" lang="en-US" altLang="zh-CN" dirty="0" smtClean="0"/>
              <a:t>TD-SCDMA</a:t>
            </a:r>
            <a:endParaRPr kumimoji="1" lang="zh-CN" altLang="en-US" dirty="0"/>
          </a:p>
        </p:txBody>
      </p:sp>
    </p:spTree>
    <p:extLst>
      <p:ext uri="{BB962C8B-B14F-4D97-AF65-F5344CB8AC3E}">
        <p14:creationId xmlns:p14="http://schemas.microsoft.com/office/powerpoint/2010/main" val="214217983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52600"/>
            <a:ext cx="8610600" cy="5029200"/>
          </a:xfrm>
        </p:spPr>
        <p:txBody>
          <a:bodyPr>
            <a:noAutofit/>
          </a:bodyPr>
          <a:lstStyle/>
          <a:p>
            <a:pPr>
              <a:buFont typeface="Arial"/>
              <a:buChar char="•"/>
            </a:pPr>
            <a:r>
              <a:rPr lang="zh-CN" altLang="en-US" sz="2400" b="1" dirty="0" smtClean="0">
                <a:solidFill>
                  <a:srgbClr val="FF0000"/>
                </a:solidFill>
              </a:rPr>
              <a:t>呼吸效应：</a:t>
            </a:r>
            <a:r>
              <a:rPr lang="zh-CN" altLang="en-US" sz="2400" b="1" dirty="0" smtClean="0">
                <a:solidFill>
                  <a:schemeClr val="tx2"/>
                </a:solidFill>
              </a:rPr>
              <a:t>在</a:t>
            </a:r>
            <a:r>
              <a:rPr lang="en-US" altLang="ja-JP" sz="2400" b="1" dirty="0" smtClean="0">
                <a:solidFill>
                  <a:schemeClr val="tx2"/>
                </a:solidFill>
              </a:rPr>
              <a:t>CDMA</a:t>
            </a:r>
            <a:r>
              <a:rPr lang="zh-CN" altLang="en-US" sz="2400" b="1" dirty="0">
                <a:solidFill>
                  <a:schemeClr val="tx2"/>
                </a:solidFill>
              </a:rPr>
              <a:t>系统中</a:t>
            </a:r>
            <a:r>
              <a:rPr lang="en-US" altLang="en-US" sz="2400" b="1" dirty="0">
                <a:solidFill>
                  <a:schemeClr val="tx2"/>
                </a:solidFill>
              </a:rPr>
              <a:t>，基站的实际有效覆盖面积会随着</a:t>
            </a:r>
            <a:r>
              <a:rPr lang="zh-CN" altLang="en-US" sz="2400" b="1" dirty="0">
                <a:solidFill>
                  <a:schemeClr val="tx2"/>
                </a:solidFill>
              </a:rPr>
              <a:t>用户增多（干扰增强）而缩小，反之则会增大</a:t>
            </a:r>
            <a:r>
              <a:rPr lang="zh-CN" altLang="en-US" sz="2400" dirty="0"/>
              <a:t>。</a:t>
            </a:r>
            <a:endParaRPr lang="en-US" altLang="zh-CN" sz="2400" dirty="0"/>
          </a:p>
          <a:p>
            <a:pPr lvl="1"/>
            <a:r>
              <a:rPr lang="zh-CN" altLang="en-US" sz="2000" dirty="0"/>
              <a:t>导致“呼吸效应”的主要原因是</a:t>
            </a:r>
            <a:r>
              <a:rPr lang="en-US" altLang="zh-CN" sz="2000" dirty="0"/>
              <a:t>CDMA</a:t>
            </a:r>
            <a:r>
              <a:rPr lang="zh-CN" altLang="en-US" sz="2000" dirty="0"/>
              <a:t>系统是一个</a:t>
            </a:r>
            <a:r>
              <a:rPr lang="zh-CN" altLang="en-US" sz="2000" u="sng" dirty="0"/>
              <a:t>自干扰系统</a:t>
            </a:r>
            <a:r>
              <a:rPr lang="zh-CN" altLang="en-US" sz="2000" dirty="0"/>
              <a:t>；</a:t>
            </a:r>
            <a:endParaRPr lang="en-US" altLang="zh-CN" sz="2000" dirty="0"/>
          </a:p>
          <a:p>
            <a:pPr lvl="1"/>
            <a:r>
              <a:rPr lang="en-US" altLang="zh-CN" sz="2000" dirty="0"/>
              <a:t>CDMA2000</a:t>
            </a:r>
            <a:r>
              <a:rPr lang="zh-CN" altLang="en-US" sz="2000" dirty="0"/>
              <a:t>和</a:t>
            </a:r>
            <a:r>
              <a:rPr lang="en-US" altLang="zh-CN" sz="2000" dirty="0"/>
              <a:t>W-CDMA</a:t>
            </a:r>
            <a:r>
              <a:rPr lang="zh-CN" altLang="en-US" sz="2000" dirty="0"/>
              <a:t>属于</a:t>
            </a:r>
            <a:r>
              <a:rPr lang="zh-CN" altLang="en-US" sz="2000" u="sng" dirty="0"/>
              <a:t>同频自干扰系统</a:t>
            </a:r>
            <a:r>
              <a:rPr lang="zh-CN" altLang="en-US" sz="2000" dirty="0"/>
              <a:t>，邻近用户之间自干扰现象明显，从而降低了实际传输速率</a:t>
            </a:r>
            <a:r>
              <a:rPr lang="zh-CN" altLang="en-US" sz="2000" dirty="0" smtClean="0"/>
              <a:t>。</a:t>
            </a:r>
            <a:endParaRPr lang="en-US" altLang="zh-CN" sz="2000" dirty="0"/>
          </a:p>
          <a:p>
            <a:r>
              <a:rPr lang="en-US" altLang="zh-CN" sz="2400" dirty="0" smtClean="0"/>
              <a:t>TD-SCDMA</a:t>
            </a:r>
            <a:r>
              <a:rPr lang="zh-CN" altLang="en-US" sz="2400" dirty="0" smtClean="0"/>
              <a:t>的解决方案</a:t>
            </a:r>
            <a:endParaRPr lang="en-US" altLang="zh-CN" sz="2400" dirty="0"/>
          </a:p>
          <a:p>
            <a:pPr lvl="1"/>
            <a:r>
              <a:rPr lang="zh-CN" altLang="en-US" sz="2000" dirty="0"/>
              <a:t>利用低带宽的</a:t>
            </a:r>
            <a:r>
              <a:rPr lang="en-US" altLang="zh-CN" sz="2000" dirty="0"/>
              <a:t>FDMA</a:t>
            </a:r>
            <a:r>
              <a:rPr lang="zh-CN" altLang="en-US" sz="2000" dirty="0"/>
              <a:t>和</a:t>
            </a:r>
            <a:r>
              <a:rPr lang="en-US" altLang="zh-CN" sz="2000" dirty="0"/>
              <a:t>TDMA</a:t>
            </a:r>
            <a:r>
              <a:rPr lang="zh-CN" altLang="en-US" sz="2000" dirty="0"/>
              <a:t>限制了</a:t>
            </a:r>
            <a:r>
              <a:rPr lang="en-US" altLang="en-US" sz="2000" dirty="0"/>
              <a:t>系统</a:t>
            </a:r>
            <a:r>
              <a:rPr lang="zh-CN" altLang="en-US" sz="2000" dirty="0"/>
              <a:t>的最</a:t>
            </a:r>
            <a:r>
              <a:rPr lang="en-US" altLang="en-US" sz="2000" dirty="0"/>
              <a:t>大干扰</a:t>
            </a:r>
            <a:r>
              <a:rPr lang="zh-CN" altLang="en-US" sz="2000" dirty="0"/>
              <a:t>；</a:t>
            </a:r>
            <a:endParaRPr lang="en-US" altLang="en-US" sz="2000" dirty="0"/>
          </a:p>
          <a:p>
            <a:pPr lvl="1"/>
            <a:r>
              <a:rPr lang="zh-CN" altLang="en-US" sz="2000" dirty="0"/>
              <a:t>在单时隙中应用</a:t>
            </a:r>
            <a:r>
              <a:rPr lang="en-US" altLang="zh-CN" sz="2000" dirty="0"/>
              <a:t>CDMA</a:t>
            </a:r>
            <a:r>
              <a:rPr lang="zh-CN" altLang="en-US" sz="2000" dirty="0"/>
              <a:t>技术提高系统容量；</a:t>
            </a:r>
            <a:endParaRPr lang="en-US" altLang="zh-CN" sz="2000" dirty="0"/>
          </a:p>
          <a:p>
            <a:pPr lvl="1"/>
            <a:r>
              <a:rPr lang="zh-CN" altLang="en-US" sz="2000" dirty="0"/>
              <a:t>利用联合检测和</a:t>
            </a:r>
            <a:r>
              <a:rPr lang="en-US" altLang="zh-CN" sz="2000" dirty="0"/>
              <a:t>SDMA</a:t>
            </a:r>
            <a:r>
              <a:rPr lang="zh-CN" altLang="en-US" sz="2000" dirty="0"/>
              <a:t>技术对客户终端的信号跟踪；</a:t>
            </a:r>
            <a:endParaRPr lang="en-US" altLang="zh-CN" sz="2000" dirty="0"/>
          </a:p>
          <a:p>
            <a:pPr lvl="1"/>
            <a:r>
              <a:rPr lang="zh-CN" altLang="en-US" sz="2000" dirty="0"/>
              <a:t>充分利用下行信号能量，最大程度上抑制了客户之间的干扰。</a:t>
            </a:r>
            <a:endParaRPr lang="en-US" altLang="zh-CN" sz="2000" dirty="0"/>
          </a:p>
          <a:p>
            <a:pPr lvl="1"/>
            <a:r>
              <a:rPr lang="zh-CN" altLang="en-US" sz="2000" dirty="0"/>
              <a:t>可以说，</a:t>
            </a:r>
            <a:r>
              <a:rPr lang="en-US" altLang="zh-CN" sz="2000" dirty="0"/>
              <a:t>TD-SCDMA</a:t>
            </a:r>
            <a:r>
              <a:rPr lang="zh-CN" altLang="en-US" sz="2000" dirty="0"/>
              <a:t>系统不再是一个自干扰系统，“呼吸效应”基本被消除。</a:t>
            </a:r>
            <a:endParaRPr lang="en-US" altLang="zh-CN" sz="2000" dirty="0"/>
          </a:p>
          <a:p>
            <a:endParaRPr lang="zh-CN" altLang="en-US" sz="2400" dirty="0"/>
          </a:p>
          <a:p>
            <a:endParaRPr kumimoji="1" lang="zh-CN" altLang="en-US" sz="24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29</a:t>
            </a:fld>
            <a:endParaRPr lang="zh-CN" altLang="en-US" dirty="0"/>
          </a:p>
        </p:txBody>
      </p:sp>
      <p:sp>
        <p:nvSpPr>
          <p:cNvPr id="4" name="标题 3"/>
          <p:cNvSpPr>
            <a:spLocks noGrp="1"/>
          </p:cNvSpPr>
          <p:nvPr>
            <p:ph type="title"/>
          </p:nvPr>
        </p:nvSpPr>
        <p:spPr/>
        <p:txBody>
          <a:bodyPr/>
          <a:lstStyle/>
          <a:p>
            <a:r>
              <a:rPr kumimoji="1" lang="en-US" altLang="zh-CN" dirty="0" smtClean="0"/>
              <a:t>TD</a:t>
            </a:r>
            <a:r>
              <a:rPr kumimoji="1" lang="zh-CN" altLang="en-US" dirty="0" smtClean="0"/>
              <a:t>－</a:t>
            </a:r>
            <a:r>
              <a:rPr kumimoji="1" lang="en-US" altLang="zh-CN" dirty="0" smtClean="0"/>
              <a:t>SCDMA</a:t>
            </a:r>
            <a:r>
              <a:rPr kumimoji="1" lang="zh-CN" altLang="en-US" dirty="0" smtClean="0"/>
              <a:t>解决的移动通信问题</a:t>
            </a:r>
            <a:endParaRPr kumimoji="1" lang="zh-CN" altLang="en-US" dirty="0"/>
          </a:p>
        </p:txBody>
      </p:sp>
    </p:spTree>
    <p:extLst>
      <p:ext uri="{BB962C8B-B14F-4D97-AF65-F5344CB8AC3E}">
        <p14:creationId xmlns:p14="http://schemas.microsoft.com/office/powerpoint/2010/main" val="148020649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sz="3200" b="1" dirty="0" smtClean="0">
                <a:solidFill>
                  <a:srgbClr val="FF0000"/>
                </a:solidFill>
              </a:rPr>
              <a:t>5.1 </a:t>
            </a:r>
            <a:r>
              <a:rPr kumimoji="1" lang="zh-CN" altLang="en-US" sz="3200" b="1" dirty="0" smtClean="0">
                <a:solidFill>
                  <a:srgbClr val="FF0000"/>
                </a:solidFill>
              </a:rPr>
              <a:t>互联网</a:t>
            </a:r>
            <a:endParaRPr kumimoji="1" lang="en-US" altLang="zh-CN" sz="3200" b="1" dirty="0">
              <a:solidFill>
                <a:srgbClr val="FF0000"/>
              </a:solidFill>
            </a:endParaRPr>
          </a:p>
          <a:p>
            <a:pPr lvl="1"/>
            <a:endParaRPr kumimoji="1" lang="en-US" altLang="zh-CN" sz="2800" dirty="0"/>
          </a:p>
          <a:p>
            <a:r>
              <a:rPr kumimoji="1" lang="en-US" altLang="zh-CN" sz="3200" dirty="0"/>
              <a:t>5.2 </a:t>
            </a:r>
            <a:r>
              <a:rPr kumimoji="1" lang="zh-CN" altLang="en-US" sz="3200" dirty="0"/>
              <a:t>移动互联网</a:t>
            </a:r>
            <a:endParaRPr kumimoji="1" lang="en-US" altLang="zh-CN" sz="3200" dirty="0"/>
          </a:p>
          <a:p>
            <a:pPr marL="457200" lvl="1" indent="0">
              <a:buNone/>
            </a:pPr>
            <a:endParaRPr kumimoji="1" lang="en-US" altLang="zh-CN" sz="2800" dirty="0"/>
          </a:p>
          <a:p>
            <a:r>
              <a:rPr kumimoji="1" lang="en-US" altLang="zh-CN" sz="3200" dirty="0"/>
              <a:t>5.3 </a:t>
            </a:r>
            <a:r>
              <a:rPr kumimoji="1" lang="zh-CN" altLang="en-US" sz="3200" dirty="0" smtClean="0"/>
              <a:t>总结</a:t>
            </a:r>
            <a:endParaRPr kumimoji="1" lang="zh-CN" altLang="en-US" sz="32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64517030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76400"/>
            <a:ext cx="8534400" cy="4892675"/>
          </a:xfrm>
        </p:spPr>
        <p:txBody>
          <a:bodyPr>
            <a:normAutofit fontScale="92500" lnSpcReduction="10000"/>
          </a:bodyPr>
          <a:lstStyle/>
          <a:p>
            <a:pPr>
              <a:lnSpc>
                <a:spcPct val="110000"/>
              </a:lnSpc>
              <a:buFont typeface="Arial"/>
              <a:buChar char="•"/>
            </a:pPr>
            <a:r>
              <a:rPr lang="zh-CN" altLang="en-US" b="1" dirty="0" smtClean="0">
                <a:solidFill>
                  <a:srgbClr val="FF0000"/>
                </a:solidFill>
              </a:rPr>
              <a:t>远近效应：</a:t>
            </a:r>
            <a:endParaRPr lang="en-US" altLang="en-US" b="1" dirty="0" smtClean="0">
              <a:solidFill>
                <a:srgbClr val="FF0000"/>
              </a:solidFill>
            </a:endParaRPr>
          </a:p>
          <a:p>
            <a:pPr lvl="1">
              <a:lnSpc>
                <a:spcPct val="110000"/>
              </a:lnSpc>
            </a:pPr>
            <a:r>
              <a:rPr lang="en-US" altLang="en-US" dirty="0" smtClean="0"/>
              <a:t>手</a:t>
            </a:r>
            <a:r>
              <a:rPr lang="en-US" altLang="en-US" dirty="0"/>
              <a:t>机用户到基站的距离是在不断变化中</a:t>
            </a:r>
            <a:r>
              <a:rPr lang="zh-CN" altLang="en-US" dirty="0"/>
              <a:t>的</a:t>
            </a:r>
            <a:r>
              <a:rPr lang="zh-CN" altLang="en-US" dirty="0" smtClean="0"/>
              <a:t>，</a:t>
            </a:r>
            <a:endParaRPr lang="en-US" altLang="zh-CN" dirty="0" smtClean="0"/>
          </a:p>
          <a:p>
            <a:pPr lvl="1">
              <a:lnSpc>
                <a:spcPct val="110000"/>
              </a:lnSpc>
            </a:pPr>
            <a:r>
              <a:rPr lang="zh-CN" altLang="en-US" dirty="0" smtClean="0"/>
              <a:t>固定的</a:t>
            </a:r>
            <a:r>
              <a:rPr lang="zh-CN" altLang="en-US" dirty="0"/>
              <a:t>通信功率不仅会</a:t>
            </a:r>
            <a:r>
              <a:rPr lang="zh-CN" altLang="en-US" b="1" dirty="0">
                <a:solidFill>
                  <a:schemeClr val="tx2"/>
                </a:solidFill>
              </a:rPr>
              <a:t>造成严重的功率过剩</a:t>
            </a:r>
            <a:r>
              <a:rPr lang="zh-CN" altLang="en-US" dirty="0"/>
              <a:t>（离基站很近的地方依然用大功率来传输数据），且可能形成有害的电磁辐射</a:t>
            </a:r>
            <a:r>
              <a:rPr lang="zh-CN" altLang="en-US" dirty="0" smtClean="0"/>
              <a:t>。</a:t>
            </a:r>
            <a:endParaRPr lang="en-US" altLang="zh-CN" dirty="0"/>
          </a:p>
          <a:p>
            <a:pPr>
              <a:lnSpc>
                <a:spcPct val="110000"/>
              </a:lnSpc>
              <a:buFont typeface="Arial"/>
              <a:buChar char="•"/>
            </a:pPr>
            <a:r>
              <a:rPr lang="en-US" altLang="zh-CN" dirty="0" smtClean="0"/>
              <a:t>TD-SCDMA</a:t>
            </a:r>
            <a:r>
              <a:rPr lang="zh-CN" altLang="en-US" dirty="0" smtClean="0"/>
              <a:t>的解决方案</a:t>
            </a:r>
            <a:endParaRPr lang="en-US" altLang="zh-CN" dirty="0" smtClean="0"/>
          </a:p>
          <a:p>
            <a:pPr lvl="1">
              <a:lnSpc>
                <a:spcPct val="110000"/>
              </a:lnSpc>
              <a:buFont typeface="Arial"/>
              <a:buChar char="•"/>
            </a:pPr>
            <a:r>
              <a:rPr lang="en-US" altLang="zh-CN" dirty="0"/>
              <a:t>TD-SCDMA</a:t>
            </a:r>
            <a:r>
              <a:rPr lang="zh-CN" altLang="en-US" dirty="0"/>
              <a:t>通过</a:t>
            </a:r>
            <a:r>
              <a:rPr lang="zh-CN" altLang="en-US" b="1" u="sng" dirty="0">
                <a:solidFill>
                  <a:srgbClr val="FF0000"/>
                </a:solidFill>
              </a:rPr>
              <a:t>动态调控功率</a:t>
            </a:r>
            <a:r>
              <a:rPr lang="zh-CN" altLang="en-US" dirty="0"/>
              <a:t>改善“远近效应”：手机终端依据自己到基站的通信距离动态的调整自己的传输功率，从而尽可能的减少过剩，且依然保证可连通性</a:t>
            </a:r>
            <a:r>
              <a:rPr lang="zh-CN" altLang="en-US" dirty="0" smtClean="0"/>
              <a:t>。</a:t>
            </a:r>
            <a:endParaRPr lang="en-US" altLang="zh-CN" dirty="0" smtClean="0"/>
          </a:p>
          <a:p>
            <a:pPr lvl="1">
              <a:lnSpc>
                <a:spcPct val="110000"/>
              </a:lnSpc>
              <a:buFont typeface="Arial"/>
              <a:buChar char="•"/>
            </a:pPr>
            <a:r>
              <a:rPr lang="zh-CN" altLang="en-US" dirty="0" smtClean="0"/>
              <a:t>采用</a:t>
            </a:r>
            <a:r>
              <a:rPr lang="zh-CN" altLang="en-US" b="1" u="sng" dirty="0" smtClean="0">
                <a:solidFill>
                  <a:srgbClr val="FF0000"/>
                </a:solidFill>
              </a:rPr>
              <a:t>动态</a:t>
            </a:r>
            <a:r>
              <a:rPr lang="zh-CN" altLang="en-US" b="1" u="sng" dirty="0">
                <a:solidFill>
                  <a:srgbClr val="FF0000"/>
                </a:solidFill>
              </a:rPr>
              <a:t>信道分配</a:t>
            </a:r>
            <a:r>
              <a:rPr lang="zh-CN" altLang="en-US" dirty="0"/>
              <a:t>的方式，即根据用户的需求进行实时的动态资源分配，包括频率，时隙和码字等</a:t>
            </a:r>
            <a:r>
              <a:rPr lang="zh-CN" altLang="en-US" dirty="0" smtClean="0"/>
              <a:t>。</a:t>
            </a:r>
            <a:endParaRPr lang="en-US" altLang="zh-CN" dirty="0" smtClean="0"/>
          </a:p>
          <a:p>
            <a:pPr lvl="1">
              <a:lnSpc>
                <a:spcPct val="110000"/>
              </a:lnSpc>
              <a:buFont typeface="Arial"/>
              <a:buChar char="•"/>
            </a:pPr>
            <a:r>
              <a:rPr lang="zh-CN" altLang="en-US" dirty="0" smtClean="0"/>
              <a:t>动态</a:t>
            </a:r>
            <a:r>
              <a:rPr lang="zh-CN" altLang="en-US" dirty="0"/>
              <a:t>信道分配不仅提高了信道资源的利用率，且增强了对于网络中负载和干扰变化的适应能力。</a:t>
            </a:r>
          </a:p>
          <a:p>
            <a:pPr>
              <a:lnSpc>
                <a:spcPct val="110000"/>
              </a:lnSpc>
            </a:pPr>
            <a:endParaRPr kumimoji="1" lang="zh-CN" altLang="en-US"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30</a:t>
            </a:fld>
            <a:endParaRPr lang="zh-CN" altLang="en-US" dirty="0"/>
          </a:p>
        </p:txBody>
      </p:sp>
      <p:sp>
        <p:nvSpPr>
          <p:cNvPr id="4" name="标题 3"/>
          <p:cNvSpPr>
            <a:spLocks noGrp="1"/>
          </p:cNvSpPr>
          <p:nvPr>
            <p:ph type="title"/>
          </p:nvPr>
        </p:nvSpPr>
        <p:spPr/>
        <p:txBody>
          <a:bodyPr/>
          <a:lstStyle/>
          <a:p>
            <a:r>
              <a:rPr kumimoji="1" lang="en-US" altLang="zh-CN" dirty="0"/>
              <a:t>TD</a:t>
            </a:r>
            <a:r>
              <a:rPr kumimoji="1" lang="zh-CN" altLang="en-US" dirty="0" smtClean="0"/>
              <a:t>－</a:t>
            </a:r>
            <a:r>
              <a:rPr kumimoji="1" lang="en-US" altLang="zh-CN" dirty="0" smtClean="0"/>
              <a:t>SCDMA</a:t>
            </a:r>
            <a:r>
              <a:rPr kumimoji="1" lang="zh-CN" altLang="en-US" dirty="0"/>
              <a:t>解决</a:t>
            </a:r>
            <a:r>
              <a:rPr kumimoji="1" lang="zh-CN" altLang="en-US" dirty="0" smtClean="0"/>
              <a:t>的移动通信</a:t>
            </a:r>
            <a:r>
              <a:rPr kumimoji="1" lang="zh-CN" altLang="en-US" dirty="0"/>
              <a:t>问题</a:t>
            </a:r>
          </a:p>
        </p:txBody>
      </p:sp>
    </p:spTree>
    <p:extLst>
      <p:ext uri="{BB962C8B-B14F-4D97-AF65-F5344CB8AC3E}">
        <p14:creationId xmlns:p14="http://schemas.microsoft.com/office/powerpoint/2010/main" val="357830229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825624"/>
            <a:ext cx="6405196" cy="5032376"/>
          </a:xfrm>
        </p:spPr>
        <p:txBody>
          <a:bodyPr>
            <a:noAutofit/>
          </a:bodyPr>
          <a:lstStyle/>
          <a:p>
            <a:pPr>
              <a:lnSpc>
                <a:spcPct val="120000"/>
              </a:lnSpc>
            </a:pPr>
            <a:r>
              <a:rPr lang="en-US" altLang="zh-CN" sz="2000" b="1" dirty="0">
                <a:solidFill>
                  <a:srgbClr val="FF0000"/>
                </a:solidFill>
                <a:latin typeface="微软雅黑"/>
                <a:ea typeface="微软雅黑"/>
                <a:cs typeface="微软雅黑"/>
              </a:rPr>
              <a:t>W-CDMA</a:t>
            </a:r>
            <a:r>
              <a:rPr lang="zh-CN" altLang="en-US" sz="2000" dirty="0">
                <a:latin typeface="微软雅黑"/>
                <a:ea typeface="微软雅黑"/>
                <a:cs typeface="微软雅黑"/>
              </a:rPr>
              <a:t>（</a:t>
            </a:r>
            <a:r>
              <a:rPr lang="en-US" altLang="zh-CN" sz="2000" dirty="0">
                <a:latin typeface="微软雅黑"/>
                <a:ea typeface="微软雅黑"/>
                <a:cs typeface="微软雅黑"/>
              </a:rPr>
              <a:t> Wideband Code Division Multiple Access </a:t>
            </a:r>
            <a:r>
              <a:rPr lang="zh-CN" altLang="en-US" sz="2000" dirty="0">
                <a:latin typeface="微软雅黑"/>
                <a:ea typeface="微软雅黑"/>
                <a:cs typeface="微软雅黑"/>
              </a:rPr>
              <a:t>）是由爱立信</a:t>
            </a:r>
            <a:r>
              <a:rPr lang="en-US" altLang="zh-CN" sz="2000" dirty="0">
                <a:latin typeface="微软雅黑"/>
                <a:ea typeface="微软雅黑"/>
                <a:cs typeface="微软雅黑"/>
              </a:rPr>
              <a:t>公司</a:t>
            </a:r>
            <a:r>
              <a:rPr lang="zh-CN" altLang="en-US" sz="2000" dirty="0">
                <a:latin typeface="微软雅黑"/>
                <a:ea typeface="微软雅黑"/>
                <a:cs typeface="微软雅黑"/>
              </a:rPr>
              <a:t>提出，</a:t>
            </a:r>
            <a:r>
              <a:rPr lang="en-US" altLang="zh-CN" sz="2000" dirty="0">
                <a:latin typeface="微软雅黑"/>
                <a:ea typeface="微软雅黑"/>
                <a:cs typeface="微软雅黑"/>
              </a:rPr>
              <a:t>3GPP</a:t>
            </a:r>
            <a:r>
              <a:rPr lang="zh-CN" altLang="en-US" sz="2000" dirty="0">
                <a:latin typeface="微软雅黑"/>
                <a:ea typeface="微软雅黑"/>
                <a:cs typeface="微软雅黑"/>
              </a:rPr>
              <a:t>具体制定的基于</a:t>
            </a:r>
            <a:r>
              <a:rPr lang="en-US" altLang="zh-CN" sz="2000" dirty="0">
                <a:latin typeface="微软雅黑"/>
                <a:ea typeface="微软雅黑"/>
                <a:cs typeface="微软雅黑"/>
              </a:rPr>
              <a:t>GSM MAP</a:t>
            </a:r>
            <a:r>
              <a:rPr lang="zh-CN" altLang="en-US" sz="2000" dirty="0">
                <a:latin typeface="微软雅黑"/>
                <a:ea typeface="微软雅黑"/>
                <a:cs typeface="微软雅黑"/>
              </a:rPr>
              <a:t>核心网，</a:t>
            </a:r>
            <a:r>
              <a:rPr lang="en-US" altLang="zh-CN" sz="2000" dirty="0">
                <a:latin typeface="微软雅黑"/>
                <a:ea typeface="微软雅黑"/>
                <a:cs typeface="微软雅黑"/>
              </a:rPr>
              <a:t>UTRAN</a:t>
            </a:r>
            <a:r>
              <a:rPr lang="zh-CN" altLang="en-US" sz="2000" dirty="0">
                <a:latin typeface="微软雅黑"/>
                <a:ea typeface="微软雅黑"/>
                <a:cs typeface="微软雅黑"/>
              </a:rPr>
              <a:t>为无线接口的</a:t>
            </a:r>
            <a:r>
              <a:rPr lang="en-US" altLang="zh-CN" sz="2000" dirty="0">
                <a:latin typeface="微软雅黑"/>
                <a:ea typeface="微软雅黑"/>
                <a:cs typeface="微软雅黑"/>
              </a:rPr>
              <a:t>3G</a:t>
            </a:r>
            <a:r>
              <a:rPr lang="zh-CN" altLang="en-US" sz="2000" dirty="0">
                <a:latin typeface="微软雅黑"/>
                <a:ea typeface="微软雅黑"/>
                <a:cs typeface="微软雅黑"/>
              </a:rPr>
              <a:t>系统</a:t>
            </a:r>
            <a:r>
              <a:rPr lang="zh-CN" altLang="en-US" sz="2000" dirty="0" smtClean="0">
                <a:latin typeface="微软雅黑"/>
                <a:ea typeface="微软雅黑"/>
                <a:cs typeface="微软雅黑"/>
              </a:rPr>
              <a:t>。</a:t>
            </a:r>
            <a:endParaRPr lang="en-US" altLang="zh-CN" sz="2000" dirty="0">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第一个商用</a:t>
            </a:r>
            <a:r>
              <a:rPr lang="en-US" altLang="zh-CN" sz="2000" dirty="0">
                <a:latin typeface="微软雅黑"/>
                <a:ea typeface="微软雅黑"/>
                <a:cs typeface="微软雅黑"/>
              </a:rPr>
              <a:t>W-CDMA</a:t>
            </a:r>
            <a:r>
              <a:rPr lang="zh-CN" altLang="en-US" sz="2000" dirty="0">
                <a:latin typeface="微软雅黑"/>
                <a:ea typeface="微软雅黑"/>
                <a:cs typeface="微软雅黑"/>
              </a:rPr>
              <a:t>网络由日本</a:t>
            </a:r>
            <a:r>
              <a:rPr lang="en-US" altLang="zh-CN" sz="2000" dirty="0">
                <a:latin typeface="微软雅黑"/>
                <a:ea typeface="微软雅黑"/>
                <a:cs typeface="微软雅黑"/>
              </a:rPr>
              <a:t>NTT DoCoMo</a:t>
            </a:r>
            <a:r>
              <a:rPr lang="zh-CN" altLang="en-US" sz="2000" dirty="0">
                <a:latin typeface="微软雅黑"/>
                <a:ea typeface="微软雅黑"/>
                <a:cs typeface="微软雅黑"/>
              </a:rPr>
              <a:t>于</a:t>
            </a:r>
            <a:r>
              <a:rPr lang="en-US" altLang="zh-CN" sz="2000" dirty="0">
                <a:latin typeface="微软雅黑"/>
                <a:ea typeface="微软雅黑"/>
                <a:cs typeface="微软雅黑"/>
              </a:rPr>
              <a:t>2001</a:t>
            </a:r>
            <a:r>
              <a:rPr lang="zh-CN" altLang="en-US" sz="2000" dirty="0">
                <a:latin typeface="微软雅黑"/>
                <a:ea typeface="微软雅黑"/>
                <a:cs typeface="微软雅黑"/>
              </a:rPr>
              <a:t>年推出，也是世界上第一个</a:t>
            </a:r>
            <a:r>
              <a:rPr lang="en-US" altLang="zh-CN" sz="2000" dirty="0">
                <a:latin typeface="微软雅黑"/>
                <a:ea typeface="微软雅黑"/>
                <a:cs typeface="微软雅黑"/>
              </a:rPr>
              <a:t>3G</a:t>
            </a:r>
            <a:r>
              <a:rPr lang="zh-CN" altLang="en-US" sz="2000" dirty="0">
                <a:latin typeface="微软雅黑"/>
                <a:ea typeface="微软雅黑"/>
                <a:cs typeface="微软雅黑"/>
              </a:rPr>
              <a:t>移动电话服务。</a:t>
            </a:r>
            <a:endParaRPr lang="en-US" altLang="zh-CN" sz="2000" dirty="0">
              <a:latin typeface="微软雅黑"/>
              <a:ea typeface="微软雅黑"/>
              <a:cs typeface="微软雅黑"/>
            </a:endParaRPr>
          </a:p>
          <a:p>
            <a:pPr>
              <a:lnSpc>
                <a:spcPct val="120000"/>
              </a:lnSpc>
              <a:buFont typeface="Arial" charset="0"/>
              <a:buChar char="•"/>
            </a:pPr>
            <a:r>
              <a:rPr lang="zh-CN" altLang="en-US" sz="2000" b="1" dirty="0">
                <a:solidFill>
                  <a:schemeClr val="tx2"/>
                </a:solidFill>
                <a:latin typeface="微软雅黑"/>
                <a:ea typeface="微软雅黑"/>
                <a:cs typeface="微软雅黑"/>
              </a:rPr>
              <a:t>中国联通于</a:t>
            </a:r>
            <a:r>
              <a:rPr lang="en-US" altLang="zh-CN" sz="2000" b="1" dirty="0">
                <a:solidFill>
                  <a:schemeClr val="tx2"/>
                </a:solidFill>
                <a:latin typeface="微软雅黑"/>
                <a:ea typeface="微软雅黑"/>
                <a:cs typeface="微软雅黑"/>
              </a:rPr>
              <a:t>2009</a:t>
            </a:r>
            <a:r>
              <a:rPr lang="zh-CN" altLang="en-US" sz="2000" b="1" dirty="0">
                <a:solidFill>
                  <a:schemeClr val="tx2"/>
                </a:solidFill>
                <a:latin typeface="微软雅黑"/>
                <a:ea typeface="微软雅黑"/>
                <a:cs typeface="微软雅黑"/>
              </a:rPr>
              <a:t>年在中国大陆提供</a:t>
            </a:r>
            <a:r>
              <a:rPr lang="en-US" altLang="zh-CN" sz="2000" b="1" dirty="0">
                <a:solidFill>
                  <a:schemeClr val="tx2"/>
                </a:solidFill>
                <a:latin typeface="微软雅黑"/>
                <a:ea typeface="微软雅黑"/>
                <a:cs typeface="微软雅黑"/>
              </a:rPr>
              <a:t>W-CDMA</a:t>
            </a:r>
            <a:r>
              <a:rPr lang="zh-CN" altLang="en-US" sz="2000" b="1" dirty="0">
                <a:solidFill>
                  <a:schemeClr val="tx2"/>
                </a:solidFill>
                <a:latin typeface="微软雅黑"/>
                <a:ea typeface="微软雅黑"/>
                <a:cs typeface="微软雅黑"/>
              </a:rPr>
              <a:t>服务</a:t>
            </a:r>
            <a:r>
              <a:rPr lang="zh-CN" altLang="en-US" sz="2000" dirty="0">
                <a:latin typeface="微软雅黑"/>
                <a:ea typeface="微软雅黑"/>
                <a:cs typeface="微软雅黑"/>
              </a:rPr>
              <a:t>，并开始提供</a:t>
            </a:r>
            <a:r>
              <a:rPr lang="en-US" altLang="zh-CN" sz="2000" dirty="0">
                <a:latin typeface="微软雅黑"/>
                <a:ea typeface="微软雅黑"/>
                <a:cs typeface="微软雅黑"/>
              </a:rPr>
              <a:t>HSDPA</a:t>
            </a:r>
            <a:r>
              <a:rPr lang="zh-CN" altLang="en-US" sz="2000" dirty="0">
                <a:latin typeface="微软雅黑"/>
                <a:ea typeface="微软雅黑"/>
                <a:cs typeface="微软雅黑"/>
              </a:rPr>
              <a:t>服务（在部分地区还提供</a:t>
            </a:r>
            <a:r>
              <a:rPr lang="en-US" altLang="zh-CN" sz="2000" dirty="0">
                <a:latin typeface="微软雅黑"/>
                <a:ea typeface="微软雅黑"/>
                <a:cs typeface="微软雅黑"/>
              </a:rPr>
              <a:t>HSUPA</a:t>
            </a:r>
            <a:r>
              <a:rPr lang="zh-CN" altLang="en-US" sz="2000" dirty="0">
                <a:latin typeface="微软雅黑"/>
                <a:ea typeface="微软雅黑"/>
                <a:cs typeface="微软雅黑"/>
              </a:rPr>
              <a:t>服务）。</a:t>
            </a:r>
            <a:endParaRPr lang="en-US" altLang="zh-CN" sz="2000" dirty="0">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中国香港移动运营商</a:t>
            </a:r>
            <a:r>
              <a:rPr lang="en-US" altLang="zh-CN" sz="2000" dirty="0">
                <a:latin typeface="微软雅黑"/>
                <a:ea typeface="微软雅黑"/>
                <a:cs typeface="微软雅黑"/>
              </a:rPr>
              <a:t>SUNDAY</a:t>
            </a:r>
            <a:r>
              <a:rPr lang="zh-CN" altLang="en-US" sz="2000" dirty="0">
                <a:latin typeface="微软雅黑"/>
                <a:ea typeface="微软雅黑"/>
                <a:cs typeface="微软雅黑"/>
              </a:rPr>
              <a:t>等也都已经架构了</a:t>
            </a:r>
            <a:r>
              <a:rPr lang="en-US" altLang="zh-CN" sz="2000" dirty="0">
                <a:latin typeface="微软雅黑"/>
                <a:ea typeface="微软雅黑"/>
                <a:cs typeface="微软雅黑"/>
              </a:rPr>
              <a:t>W-CDMA</a:t>
            </a:r>
            <a:r>
              <a:rPr lang="zh-CN" altLang="en-US" sz="2000" dirty="0">
                <a:latin typeface="微软雅黑"/>
                <a:ea typeface="微软雅黑"/>
                <a:cs typeface="微软雅黑"/>
              </a:rPr>
              <a:t>商用网络。</a:t>
            </a:r>
            <a:endParaRPr lang="en-US" altLang="zh-CN" sz="2000" dirty="0">
              <a:latin typeface="微软雅黑"/>
              <a:ea typeface="微软雅黑"/>
              <a:cs typeface="微软雅黑"/>
            </a:endParaRPr>
          </a:p>
          <a:p>
            <a:pPr>
              <a:lnSpc>
                <a:spcPct val="120000"/>
              </a:lnSpc>
              <a:buFont typeface="Arial" charset="0"/>
              <a:buChar char="•"/>
            </a:pPr>
            <a:r>
              <a:rPr lang="zh-CN" altLang="en-US" sz="2000" dirty="0">
                <a:latin typeface="微软雅黑"/>
                <a:ea typeface="微软雅黑"/>
                <a:cs typeface="微软雅黑"/>
              </a:rPr>
              <a:t>中国台湾地区</a:t>
            </a:r>
            <a:r>
              <a:rPr lang="en-US" altLang="zh-CN" sz="2000" dirty="0">
                <a:latin typeface="微软雅黑"/>
                <a:ea typeface="微软雅黑"/>
                <a:cs typeface="微软雅黑"/>
              </a:rPr>
              <a:t>3G</a:t>
            </a:r>
            <a:r>
              <a:rPr lang="zh-CN" altLang="en-US" sz="2000" dirty="0">
                <a:latin typeface="微软雅黑"/>
                <a:ea typeface="微软雅黑"/>
                <a:cs typeface="微软雅黑"/>
              </a:rPr>
              <a:t>服务从</a:t>
            </a:r>
            <a:r>
              <a:rPr lang="en-US" altLang="zh-CN" sz="2000" dirty="0">
                <a:latin typeface="微软雅黑"/>
                <a:ea typeface="微软雅黑"/>
                <a:cs typeface="微软雅黑"/>
              </a:rPr>
              <a:t>2005</a:t>
            </a:r>
            <a:r>
              <a:rPr lang="zh-CN" altLang="en-US" sz="2000" dirty="0">
                <a:latin typeface="微软雅黑"/>
                <a:ea typeface="微软雅黑"/>
                <a:cs typeface="微软雅黑"/>
              </a:rPr>
              <a:t>年开始，其中中华电信、台湾大哥大、远传电信等都使用</a:t>
            </a:r>
            <a:r>
              <a:rPr lang="en-US" altLang="zh-CN" sz="2000" dirty="0">
                <a:latin typeface="微软雅黑"/>
                <a:ea typeface="微软雅黑"/>
                <a:cs typeface="微软雅黑"/>
              </a:rPr>
              <a:t>W-CDMA</a:t>
            </a:r>
            <a:r>
              <a:rPr lang="zh-CN" altLang="en-US" sz="2000" dirty="0">
                <a:latin typeface="微软雅黑"/>
                <a:ea typeface="微软雅黑"/>
                <a:cs typeface="微软雅黑"/>
              </a:rPr>
              <a:t>系统。</a:t>
            </a:r>
            <a:endParaRPr lang="en-US" altLang="zh-CN" sz="2000" dirty="0">
              <a:latin typeface="微软雅黑"/>
              <a:ea typeface="微软雅黑"/>
              <a:cs typeface="微软雅黑"/>
            </a:endParaRPr>
          </a:p>
          <a:p>
            <a:pPr>
              <a:lnSpc>
                <a:spcPct val="120000"/>
              </a:lnSpc>
            </a:pPr>
            <a:endParaRPr kumimoji="1" lang="zh-CN" altLang="en-US" sz="2000"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31</a:t>
            </a:fld>
            <a:endParaRPr lang="zh-CN" altLang="en-US" dirty="0"/>
          </a:p>
        </p:txBody>
      </p:sp>
      <p:sp>
        <p:nvSpPr>
          <p:cNvPr id="4" name="标题 3"/>
          <p:cNvSpPr>
            <a:spLocks noGrp="1"/>
          </p:cNvSpPr>
          <p:nvPr>
            <p:ph type="title"/>
          </p:nvPr>
        </p:nvSpPr>
        <p:spPr/>
        <p:txBody>
          <a:bodyPr/>
          <a:lstStyle/>
          <a:p>
            <a:r>
              <a:rPr kumimoji="1" lang="en-US" altLang="zh-CN" dirty="0" smtClean="0"/>
              <a:t>W-CDMA</a:t>
            </a:r>
            <a:endParaRPr kumimoji="1" lang="zh-CN" altLang="en-US" dirty="0"/>
          </a:p>
        </p:txBody>
      </p:sp>
      <p:pic>
        <p:nvPicPr>
          <p:cNvPr id="5" name="图片 6" descr="图片5.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825624"/>
            <a:ext cx="1662113" cy="4076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8207399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800"/>
            <a:ext cx="8305800" cy="5029200"/>
          </a:xfrm>
        </p:spPr>
        <p:txBody>
          <a:bodyPr>
            <a:normAutofit/>
          </a:bodyPr>
          <a:lstStyle/>
          <a:p>
            <a:pPr>
              <a:lnSpc>
                <a:spcPct val="130000"/>
              </a:lnSpc>
            </a:pPr>
            <a:r>
              <a:rPr kumimoji="1" lang="en-US" altLang="zh-CN" sz="2400" b="1" dirty="0" smtClean="0">
                <a:solidFill>
                  <a:srgbClr val="FF0000"/>
                </a:solidFill>
              </a:rPr>
              <a:t>W-CDMA = Wideband Code Division Multiple Access</a:t>
            </a:r>
          </a:p>
          <a:p>
            <a:pPr>
              <a:lnSpc>
                <a:spcPct val="130000"/>
              </a:lnSpc>
            </a:pPr>
            <a:r>
              <a:rPr lang="en-US" altLang="zh-CN" sz="2400" dirty="0"/>
              <a:t>W-CDMA</a:t>
            </a:r>
            <a:r>
              <a:rPr lang="zh-CN" altLang="zh-CN" sz="2400" dirty="0"/>
              <a:t>技术主要是将信息扩展成</a:t>
            </a:r>
            <a:r>
              <a:rPr lang="en-US" altLang="zh-CN" sz="2400" dirty="0"/>
              <a:t>3.84MHz</a:t>
            </a:r>
            <a:r>
              <a:rPr lang="zh-CN" altLang="zh-CN" sz="2400" dirty="0"/>
              <a:t>的宽带后，在</a:t>
            </a:r>
            <a:r>
              <a:rPr lang="en-US" altLang="zh-CN" sz="2400" dirty="0"/>
              <a:t>5MHz</a:t>
            </a:r>
            <a:r>
              <a:rPr lang="zh-CN" altLang="zh-CN" sz="2400" dirty="0"/>
              <a:t>带宽内进行传输。</a:t>
            </a:r>
            <a:endParaRPr lang="en-US" altLang="zh-CN" sz="2400" dirty="0"/>
          </a:p>
          <a:p>
            <a:pPr>
              <a:lnSpc>
                <a:spcPct val="130000"/>
              </a:lnSpc>
            </a:pPr>
            <a:r>
              <a:rPr lang="zh-CN" altLang="en-US" sz="2400" dirty="0"/>
              <a:t>上行技术参数主要基于欧洲</a:t>
            </a:r>
            <a:r>
              <a:rPr lang="en-US" altLang="zh-CN" sz="2400" dirty="0"/>
              <a:t>FMA2</a:t>
            </a:r>
            <a:r>
              <a:rPr lang="zh-CN" altLang="en-US" sz="2400" dirty="0"/>
              <a:t>方案。</a:t>
            </a:r>
            <a:endParaRPr lang="en-US" altLang="zh-CN" sz="2400" dirty="0"/>
          </a:p>
          <a:p>
            <a:pPr>
              <a:lnSpc>
                <a:spcPct val="130000"/>
              </a:lnSpc>
            </a:pPr>
            <a:r>
              <a:rPr lang="zh-CN" altLang="en-US" sz="2400" dirty="0"/>
              <a:t>下行技术参数主要基于日本</a:t>
            </a:r>
            <a:r>
              <a:rPr lang="en-US" altLang="zh-CN" sz="2400" dirty="0"/>
              <a:t>ARIB W-CDMA</a:t>
            </a:r>
            <a:r>
              <a:rPr lang="zh-CN" altLang="en-US" sz="2400" dirty="0"/>
              <a:t>方案。</a:t>
            </a:r>
            <a:endParaRPr lang="en-US" altLang="zh-CN" sz="2400" dirty="0"/>
          </a:p>
          <a:p>
            <a:pPr>
              <a:lnSpc>
                <a:spcPct val="130000"/>
              </a:lnSpc>
            </a:pPr>
            <a:r>
              <a:rPr lang="en-US" altLang="zh-CN" sz="2400" dirty="0"/>
              <a:t>W-CDMA</a:t>
            </a:r>
            <a:r>
              <a:rPr lang="zh-CN" altLang="en-US" sz="2400" dirty="0"/>
              <a:t>技术主要包括</a:t>
            </a:r>
            <a:r>
              <a:rPr lang="en-US" altLang="zh-CN" sz="2400" dirty="0"/>
              <a:t>FDD</a:t>
            </a:r>
            <a:r>
              <a:rPr lang="zh-CN" altLang="en-US" sz="2400" dirty="0"/>
              <a:t>和</a:t>
            </a:r>
            <a:r>
              <a:rPr lang="en-US" altLang="zh-CN" sz="2400" dirty="0"/>
              <a:t>TDD</a:t>
            </a:r>
            <a:r>
              <a:rPr lang="zh-CN" altLang="en-US" sz="2400" dirty="0"/>
              <a:t>：</a:t>
            </a:r>
            <a:endParaRPr lang="en-US" altLang="zh-CN" sz="2400" dirty="0"/>
          </a:p>
          <a:p>
            <a:pPr lvl="1">
              <a:lnSpc>
                <a:spcPct val="130000"/>
              </a:lnSpc>
            </a:pPr>
            <a:r>
              <a:rPr lang="en-US" altLang="zh-CN" sz="2000" dirty="0"/>
              <a:t>FDD</a:t>
            </a:r>
            <a:r>
              <a:rPr lang="zh-CN" altLang="en-US" sz="2000" dirty="0"/>
              <a:t>：工作在覆盖面积较大的范围内，可以在两个对称频率信道上进行接收和传送工作</a:t>
            </a:r>
            <a:endParaRPr lang="en-US" altLang="zh-CN" sz="2000" dirty="0"/>
          </a:p>
          <a:p>
            <a:pPr lvl="1">
              <a:lnSpc>
                <a:spcPct val="130000"/>
              </a:lnSpc>
            </a:pPr>
            <a:r>
              <a:rPr lang="en-US" altLang="zh-CN" sz="2000" dirty="0"/>
              <a:t>TDD</a:t>
            </a:r>
            <a:r>
              <a:rPr lang="zh-CN" altLang="en-US" sz="2000" dirty="0"/>
              <a:t>：侧重于业务繁重的小范围内</a:t>
            </a:r>
            <a:endParaRPr lang="en-US" altLang="ja-JP" sz="2000" dirty="0"/>
          </a:p>
          <a:p>
            <a:pPr>
              <a:lnSpc>
                <a:spcPct val="130000"/>
              </a:lnSpc>
            </a:pPr>
            <a:endParaRPr kumimoji="1" lang="zh-CN" altLang="en-US" sz="24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32</a:t>
            </a:fld>
            <a:endParaRPr lang="zh-CN" altLang="en-US" dirty="0"/>
          </a:p>
        </p:txBody>
      </p:sp>
      <p:sp>
        <p:nvSpPr>
          <p:cNvPr id="4" name="标题 3"/>
          <p:cNvSpPr>
            <a:spLocks noGrp="1"/>
          </p:cNvSpPr>
          <p:nvPr>
            <p:ph type="title"/>
          </p:nvPr>
        </p:nvSpPr>
        <p:spPr/>
        <p:txBody>
          <a:bodyPr/>
          <a:lstStyle/>
          <a:p>
            <a:r>
              <a:rPr kumimoji="1" lang="en-US" altLang="zh-CN" dirty="0" smtClean="0"/>
              <a:t>W-CDMA</a:t>
            </a:r>
            <a:endParaRPr kumimoji="1" lang="zh-CN" altLang="en-US" dirty="0"/>
          </a:p>
        </p:txBody>
      </p:sp>
    </p:spTree>
    <p:extLst>
      <p:ext uri="{BB962C8B-B14F-4D97-AF65-F5344CB8AC3E}">
        <p14:creationId xmlns:p14="http://schemas.microsoft.com/office/powerpoint/2010/main" val="345359665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1828800"/>
            <a:ext cx="8915400" cy="4495800"/>
          </a:xfrm>
        </p:spPr>
        <p:txBody>
          <a:bodyPr>
            <a:noAutofit/>
          </a:bodyPr>
          <a:lstStyle/>
          <a:p>
            <a:r>
              <a:rPr lang="en-US" altLang="zh-CN" dirty="0"/>
              <a:t>W-CDMA</a:t>
            </a:r>
            <a:r>
              <a:rPr lang="zh-CN" altLang="en-US" dirty="0"/>
              <a:t>定义了</a:t>
            </a:r>
            <a:r>
              <a:rPr lang="en-US" altLang="zh-CN" dirty="0"/>
              <a:t>3</a:t>
            </a:r>
            <a:r>
              <a:rPr lang="zh-CN" altLang="en-US" dirty="0"/>
              <a:t>条可利用的公共控制信道及</a:t>
            </a:r>
            <a:r>
              <a:rPr lang="en-US" altLang="zh-CN" dirty="0"/>
              <a:t>2</a:t>
            </a:r>
            <a:r>
              <a:rPr lang="zh-CN" altLang="en-US" dirty="0"/>
              <a:t>条专用信道：</a:t>
            </a:r>
            <a:endParaRPr lang="en-US" altLang="zh-CN" dirty="0"/>
          </a:p>
          <a:p>
            <a:pPr lvl="1"/>
            <a:r>
              <a:rPr lang="zh-CN" altLang="en-US" dirty="0"/>
              <a:t>广播公共控制信道（</a:t>
            </a:r>
            <a:r>
              <a:rPr lang="en-US" altLang="zh-CN" dirty="0"/>
              <a:t>BCCH</a:t>
            </a:r>
            <a:r>
              <a:rPr lang="zh-CN" altLang="en-US" dirty="0"/>
              <a:t>）：携带系统和小区特定的信息</a:t>
            </a:r>
            <a:endParaRPr lang="en-US" altLang="zh-CN" dirty="0"/>
          </a:p>
          <a:p>
            <a:pPr lvl="1"/>
            <a:r>
              <a:rPr lang="zh-CN" altLang="en-US" dirty="0"/>
              <a:t>寻呼信道（</a:t>
            </a:r>
            <a:r>
              <a:rPr lang="en-US" altLang="zh-CN" dirty="0"/>
              <a:t>PCH</a:t>
            </a:r>
            <a:r>
              <a:rPr lang="zh-CN" altLang="en-US" dirty="0"/>
              <a:t>）：把消息送到寻呼区的移动台</a:t>
            </a:r>
            <a:endParaRPr lang="en-US" altLang="zh-CN" dirty="0"/>
          </a:p>
          <a:p>
            <a:pPr lvl="1"/>
            <a:r>
              <a:rPr lang="zh-CN" altLang="en-US" dirty="0"/>
              <a:t>前向接入信道（</a:t>
            </a:r>
            <a:r>
              <a:rPr lang="en-US" altLang="zh-CN" dirty="0"/>
              <a:t>FACH</a:t>
            </a:r>
            <a:r>
              <a:rPr lang="zh-CN" altLang="en-US" dirty="0"/>
              <a:t>）：把消息从基站送到一个小区内的移动台</a:t>
            </a:r>
            <a:endParaRPr lang="en-US" altLang="zh-CN" dirty="0"/>
          </a:p>
          <a:p>
            <a:pPr lvl="1"/>
            <a:r>
              <a:rPr lang="zh-CN" altLang="en-US" dirty="0"/>
              <a:t>专用控制信道（</a:t>
            </a:r>
            <a:r>
              <a:rPr lang="en-US" altLang="zh-CN" dirty="0"/>
              <a:t>DCCH</a:t>
            </a:r>
            <a:r>
              <a:rPr lang="zh-CN" altLang="en-US" dirty="0"/>
              <a:t>）</a:t>
            </a:r>
            <a:endParaRPr lang="en-US" altLang="zh-CN" dirty="0"/>
          </a:p>
          <a:p>
            <a:pPr lvl="1"/>
            <a:r>
              <a:rPr lang="zh-CN" altLang="en-US" dirty="0"/>
              <a:t>专用业务信道（</a:t>
            </a:r>
            <a:r>
              <a:rPr lang="en-US" altLang="zh-CN" dirty="0"/>
              <a:t>DTCH</a:t>
            </a:r>
            <a:r>
              <a:rPr lang="zh-CN" altLang="en-US" dirty="0"/>
              <a:t>）：用作上下行中点到</a:t>
            </a:r>
            <a:r>
              <a:rPr lang="zh-CN" altLang="en-US" dirty="0" smtClean="0"/>
              <a:t>点的数据传输</a:t>
            </a:r>
            <a:endParaRPr lang="en-US" altLang="zh-CN" sz="2400" dirty="0"/>
          </a:p>
          <a:p>
            <a:pPr marL="228600" lvl="1">
              <a:lnSpc>
                <a:spcPct val="100000"/>
              </a:lnSpc>
              <a:spcBef>
                <a:spcPts val="1000"/>
              </a:spcBef>
            </a:pPr>
            <a:r>
              <a:rPr lang="en-US" altLang="zh-CN" sz="2400" dirty="0"/>
              <a:t>TD-SCDMA</a:t>
            </a:r>
            <a:r>
              <a:rPr lang="zh-CN" altLang="en-US" sz="2400" dirty="0"/>
              <a:t>只支持同步基站，</a:t>
            </a:r>
            <a:r>
              <a:rPr lang="en-US" altLang="zh-CN" sz="2400" dirty="0"/>
              <a:t>W-CDMA</a:t>
            </a:r>
            <a:r>
              <a:rPr lang="zh-CN" altLang="en-US" sz="2400" dirty="0"/>
              <a:t>可以同时支持异步和同步的基站运行方式。</a:t>
            </a:r>
            <a:endParaRPr lang="en-US" altLang="zh-CN" sz="2400" dirty="0"/>
          </a:p>
          <a:p>
            <a:endParaRPr kumimoji="1" lang="zh-CN" altLang="en-US"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33</a:t>
            </a:fld>
            <a:endParaRPr lang="zh-CN" altLang="en-US" dirty="0"/>
          </a:p>
        </p:txBody>
      </p:sp>
      <p:sp>
        <p:nvSpPr>
          <p:cNvPr id="4" name="标题 3"/>
          <p:cNvSpPr>
            <a:spLocks noGrp="1"/>
          </p:cNvSpPr>
          <p:nvPr>
            <p:ph type="title"/>
          </p:nvPr>
        </p:nvSpPr>
        <p:spPr/>
        <p:txBody>
          <a:bodyPr/>
          <a:lstStyle/>
          <a:p>
            <a:r>
              <a:rPr kumimoji="1" lang="en-US" altLang="zh-CN" dirty="0" smtClean="0"/>
              <a:t>W-CDMA</a:t>
            </a:r>
            <a:endParaRPr kumimoji="1" lang="zh-CN" altLang="en-US" dirty="0"/>
          </a:p>
        </p:txBody>
      </p:sp>
    </p:spTree>
    <p:extLst>
      <p:ext uri="{BB962C8B-B14F-4D97-AF65-F5344CB8AC3E}">
        <p14:creationId xmlns:p14="http://schemas.microsoft.com/office/powerpoint/2010/main" val="4290271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76400"/>
            <a:ext cx="8229600" cy="4648200"/>
          </a:xfrm>
        </p:spPr>
        <p:txBody>
          <a:bodyPr>
            <a:normAutofit/>
          </a:bodyPr>
          <a:lstStyle/>
          <a:p>
            <a:pPr>
              <a:lnSpc>
                <a:spcPct val="150000"/>
              </a:lnSpc>
            </a:pPr>
            <a:r>
              <a:rPr lang="en-US" altLang="zh-CN" b="1" dirty="0" smtClean="0">
                <a:solidFill>
                  <a:srgbClr val="FF0000"/>
                </a:solidFill>
                <a:latin typeface="微软雅黑"/>
                <a:ea typeface="微软雅黑"/>
                <a:cs typeface="微软雅黑"/>
              </a:rPr>
              <a:t>CDMA2000</a:t>
            </a:r>
            <a:r>
              <a:rPr lang="zh-CN" altLang="en-US" dirty="0" smtClean="0">
                <a:latin typeface="微软雅黑"/>
                <a:ea typeface="微软雅黑"/>
                <a:cs typeface="微软雅黑"/>
              </a:rPr>
              <a:t>，由</a:t>
            </a:r>
            <a:r>
              <a:rPr lang="zh-CN" altLang="en-US" dirty="0">
                <a:latin typeface="微软雅黑"/>
                <a:ea typeface="微软雅黑"/>
                <a:cs typeface="微软雅黑"/>
              </a:rPr>
              <a:t>美国高通北美公司为主导提出</a:t>
            </a:r>
            <a:r>
              <a:rPr lang="zh-CN" altLang="en-US" dirty="0" smtClean="0">
                <a:latin typeface="微软雅黑"/>
                <a:ea typeface="微软雅黑"/>
                <a:cs typeface="微软雅黑"/>
              </a:rPr>
              <a:t>。</a:t>
            </a:r>
            <a:endParaRPr lang="en-US" altLang="ja-JP" dirty="0">
              <a:latin typeface="微软雅黑"/>
              <a:ea typeface="微软雅黑"/>
              <a:cs typeface="微软雅黑"/>
            </a:endParaRPr>
          </a:p>
          <a:p>
            <a:pPr>
              <a:lnSpc>
                <a:spcPct val="150000"/>
              </a:lnSpc>
            </a:pPr>
            <a:r>
              <a:rPr lang="en-US" altLang="zh-CN" dirty="0">
                <a:latin typeface="微软雅黑"/>
                <a:ea typeface="微软雅黑"/>
                <a:cs typeface="微软雅黑"/>
              </a:rPr>
              <a:t>W-CDMA</a:t>
            </a:r>
            <a:r>
              <a:rPr lang="zh-CN" altLang="en-US" dirty="0">
                <a:latin typeface="微软雅黑"/>
                <a:ea typeface="微软雅黑"/>
                <a:cs typeface="微软雅黑"/>
              </a:rPr>
              <a:t>和</a:t>
            </a:r>
            <a:r>
              <a:rPr lang="en-US" altLang="ja-JP" dirty="0">
                <a:latin typeface="微软雅黑"/>
                <a:ea typeface="微软雅黑"/>
                <a:cs typeface="微软雅黑"/>
              </a:rPr>
              <a:t>TD-SCDMA</a:t>
            </a:r>
            <a:r>
              <a:rPr lang="zh-CN" altLang="en-US" dirty="0">
                <a:latin typeface="微软雅黑"/>
                <a:ea typeface="微软雅黑"/>
                <a:cs typeface="微软雅黑"/>
              </a:rPr>
              <a:t>是由标准组织</a:t>
            </a:r>
            <a:r>
              <a:rPr lang="en-US" altLang="zh-CN" dirty="0" smtClean="0">
                <a:latin typeface="微软雅黑"/>
                <a:ea typeface="微软雅黑"/>
                <a:cs typeface="微软雅黑"/>
              </a:rPr>
              <a:t>3GPP</a:t>
            </a:r>
            <a:r>
              <a:rPr lang="zh-CN" altLang="en-US" dirty="0" smtClean="0">
                <a:latin typeface="微软雅黑"/>
                <a:ea typeface="微软雅黑"/>
                <a:cs typeface="微软雅黑"/>
              </a:rPr>
              <a:t>（欧洲）制定</a:t>
            </a:r>
            <a:r>
              <a:rPr lang="zh-CN" altLang="en-US" dirty="0">
                <a:latin typeface="微软雅黑"/>
                <a:ea typeface="微软雅黑"/>
                <a:cs typeface="微软雅黑"/>
              </a:rPr>
              <a:t>，</a:t>
            </a:r>
            <a:r>
              <a:rPr lang="en-US" altLang="zh-CN" dirty="0">
                <a:latin typeface="微软雅黑"/>
                <a:ea typeface="微软雅黑"/>
                <a:cs typeface="微软雅黑"/>
              </a:rPr>
              <a:t>CDMA2000</a:t>
            </a:r>
            <a:r>
              <a:rPr lang="zh-CN" altLang="en-US" dirty="0">
                <a:latin typeface="微软雅黑"/>
                <a:ea typeface="微软雅黑"/>
                <a:cs typeface="微软雅黑"/>
              </a:rPr>
              <a:t>则是由标准组织</a:t>
            </a:r>
            <a:r>
              <a:rPr lang="en-US" altLang="zh-CN" dirty="0" smtClean="0">
                <a:latin typeface="微软雅黑"/>
                <a:ea typeface="微软雅黑"/>
                <a:cs typeface="微软雅黑"/>
              </a:rPr>
              <a:t>3GPP2</a:t>
            </a:r>
            <a:r>
              <a:rPr lang="zh-CN" altLang="en-US" dirty="0">
                <a:latin typeface="微软雅黑"/>
                <a:ea typeface="微软雅黑"/>
                <a:cs typeface="微软雅黑"/>
              </a:rPr>
              <a:t>（美国）制定</a:t>
            </a:r>
            <a:r>
              <a:rPr lang="zh-CN" altLang="en-US" dirty="0" smtClean="0">
                <a:latin typeface="微软雅黑"/>
                <a:ea typeface="微软雅黑"/>
                <a:cs typeface="微软雅黑"/>
              </a:rPr>
              <a:t>。</a:t>
            </a:r>
            <a:endParaRPr lang="en-US" altLang="zh-CN" dirty="0">
              <a:latin typeface="微软雅黑"/>
              <a:ea typeface="微软雅黑"/>
              <a:cs typeface="微软雅黑"/>
            </a:endParaRPr>
          </a:p>
          <a:p>
            <a:pPr>
              <a:lnSpc>
                <a:spcPct val="150000"/>
              </a:lnSpc>
            </a:pPr>
            <a:r>
              <a:rPr lang="en-US" altLang="zh-CN" dirty="0">
                <a:latin typeface="微软雅黑"/>
                <a:ea typeface="微软雅黑"/>
                <a:cs typeface="微软雅黑"/>
              </a:rPr>
              <a:t>CDMA2000</a:t>
            </a:r>
            <a:r>
              <a:rPr lang="zh-CN" altLang="en-US" dirty="0">
                <a:latin typeface="微软雅黑"/>
                <a:ea typeface="微软雅黑"/>
                <a:cs typeface="微软雅黑"/>
              </a:rPr>
              <a:t>标准推进路线：</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34</a:t>
            </a:fld>
            <a:endParaRPr lang="zh-CN" altLang="en-US" dirty="0"/>
          </a:p>
        </p:txBody>
      </p:sp>
      <p:sp>
        <p:nvSpPr>
          <p:cNvPr id="4" name="标题 3"/>
          <p:cNvSpPr>
            <a:spLocks noGrp="1"/>
          </p:cNvSpPr>
          <p:nvPr>
            <p:ph type="title"/>
          </p:nvPr>
        </p:nvSpPr>
        <p:spPr/>
        <p:txBody>
          <a:bodyPr/>
          <a:lstStyle/>
          <a:p>
            <a:r>
              <a:rPr kumimoji="1" lang="en-US" altLang="zh-CN" dirty="0" smtClean="0"/>
              <a:t>CDMA2000</a:t>
            </a:r>
            <a:endParaRPr kumimoji="1" lang="zh-CN" altLang="en-US" dirty="0"/>
          </a:p>
        </p:txBody>
      </p:sp>
      <p:pic>
        <p:nvPicPr>
          <p:cNvPr id="5" name="image" descr="http://img.ddvip.com/2008_01/1201452885_ddvip_6468.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243861"/>
            <a:ext cx="7480135" cy="153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7844801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noAutofit/>
          </a:bodyPr>
          <a:lstStyle/>
          <a:p>
            <a:pPr>
              <a:lnSpc>
                <a:spcPct val="120000"/>
              </a:lnSpc>
            </a:pPr>
            <a:r>
              <a:rPr lang="en-US" altLang="zh-CN" sz="2000" b="1" dirty="0">
                <a:solidFill>
                  <a:srgbClr val="FF0000"/>
                </a:solidFill>
                <a:latin typeface="微软雅黑"/>
                <a:ea typeface="微软雅黑"/>
                <a:cs typeface="微软雅黑"/>
              </a:rPr>
              <a:t>CDMA2000 </a:t>
            </a:r>
            <a:r>
              <a:rPr lang="en-US" altLang="zh-CN" sz="2000" b="1" dirty="0" smtClean="0">
                <a:solidFill>
                  <a:srgbClr val="FF0000"/>
                </a:solidFill>
                <a:latin typeface="微软雅黑"/>
                <a:ea typeface="微软雅黑"/>
                <a:cs typeface="微软雅黑"/>
              </a:rPr>
              <a:t>1x </a:t>
            </a:r>
            <a:r>
              <a:rPr lang="zh-CN" altLang="en-US" sz="2000" b="1" dirty="0" smtClean="0">
                <a:solidFill>
                  <a:srgbClr val="FF0000"/>
                </a:solidFill>
                <a:latin typeface="微软雅黑"/>
                <a:ea typeface="微软雅黑"/>
                <a:cs typeface="微软雅黑"/>
              </a:rPr>
              <a:t> </a:t>
            </a:r>
            <a:r>
              <a:rPr lang="en-US" altLang="zh-CN" sz="2000" b="1" dirty="0">
                <a:solidFill>
                  <a:srgbClr val="FF0000"/>
                </a:solidFill>
                <a:latin typeface="微软雅黑"/>
                <a:ea typeface="微软雅黑"/>
                <a:cs typeface="微软雅黑"/>
              </a:rPr>
              <a:t>/ CDMA2000 1xRTT</a:t>
            </a:r>
            <a:r>
              <a:rPr lang="zh-CN" altLang="en-US" sz="2000" b="1" dirty="0">
                <a:solidFill>
                  <a:srgbClr val="FF0000"/>
                </a:solidFill>
                <a:latin typeface="微软雅黑"/>
                <a:ea typeface="微软雅黑"/>
                <a:cs typeface="微软雅黑"/>
              </a:rPr>
              <a:t>：</a:t>
            </a:r>
            <a:endParaRPr lang="en-US" altLang="zh-CN" sz="2000" b="1" dirty="0">
              <a:solidFill>
                <a:srgbClr val="FF0000"/>
              </a:solidFill>
              <a:latin typeface="微软雅黑"/>
              <a:ea typeface="微软雅黑"/>
              <a:cs typeface="微软雅黑"/>
            </a:endParaRPr>
          </a:p>
          <a:p>
            <a:pPr lvl="1">
              <a:lnSpc>
                <a:spcPct val="120000"/>
              </a:lnSpc>
              <a:buFont typeface="Arial" charset="0"/>
              <a:buChar char="•"/>
            </a:pPr>
            <a:r>
              <a:rPr lang="zh-CN" altLang="en-US" sz="1800" dirty="0" smtClean="0">
                <a:latin typeface="微软雅黑"/>
                <a:ea typeface="微软雅黑"/>
                <a:cs typeface="微软雅黑"/>
              </a:rPr>
              <a:t>即</a:t>
            </a:r>
            <a:r>
              <a:rPr lang="en-US" altLang="zh-CN" sz="1800" dirty="0">
                <a:latin typeface="微软雅黑"/>
                <a:ea typeface="微软雅黑"/>
                <a:cs typeface="微软雅黑"/>
              </a:rPr>
              <a:t>1x </a:t>
            </a:r>
            <a:r>
              <a:rPr lang="zh-CN" altLang="en-US" sz="1800" dirty="0">
                <a:latin typeface="微软雅黑"/>
                <a:ea typeface="微软雅黑"/>
                <a:cs typeface="微软雅黑"/>
              </a:rPr>
              <a:t>或者</a:t>
            </a:r>
            <a:r>
              <a:rPr lang="en-US" altLang="zh-CN" sz="1800" dirty="0">
                <a:latin typeface="微软雅黑"/>
                <a:ea typeface="微软雅黑"/>
                <a:cs typeface="微软雅黑"/>
              </a:rPr>
              <a:t> 1xRTT</a:t>
            </a:r>
            <a:r>
              <a:rPr lang="zh-CN" altLang="en-US" sz="1800" dirty="0">
                <a:latin typeface="微软雅黑"/>
                <a:ea typeface="微软雅黑"/>
                <a:cs typeface="微软雅黑"/>
              </a:rPr>
              <a:t>，</a:t>
            </a:r>
            <a:r>
              <a:rPr lang="en-US" altLang="zh-CN" sz="1800" dirty="0">
                <a:latin typeface="微软雅黑"/>
                <a:ea typeface="微软雅黑"/>
                <a:cs typeface="微软雅黑"/>
              </a:rPr>
              <a:t> </a:t>
            </a:r>
            <a:r>
              <a:rPr lang="zh-CN" altLang="en-US" sz="1800" dirty="0">
                <a:latin typeface="微软雅黑"/>
                <a:ea typeface="微软雅黑"/>
                <a:cs typeface="微软雅黑"/>
              </a:rPr>
              <a:t>是</a:t>
            </a:r>
            <a:r>
              <a:rPr lang="en-US" altLang="zh-CN" sz="1800" dirty="0">
                <a:latin typeface="微软雅黑"/>
                <a:ea typeface="微软雅黑"/>
                <a:cs typeface="微软雅黑"/>
              </a:rPr>
              <a:t>3G CDMA2000</a:t>
            </a:r>
            <a:r>
              <a:rPr lang="zh-CN" altLang="en-US" sz="1800" dirty="0">
                <a:latin typeface="微软雅黑"/>
                <a:ea typeface="微软雅黑"/>
                <a:cs typeface="微软雅黑"/>
              </a:rPr>
              <a:t>技术的核心。</a:t>
            </a:r>
            <a:endParaRPr lang="en-US" altLang="zh-CN" sz="1800" dirty="0">
              <a:latin typeface="微软雅黑"/>
              <a:ea typeface="微软雅黑"/>
              <a:cs typeface="微软雅黑"/>
            </a:endParaRPr>
          </a:p>
          <a:p>
            <a:pPr lvl="1">
              <a:lnSpc>
                <a:spcPct val="120000"/>
              </a:lnSpc>
              <a:buFont typeface="Arial" charset="0"/>
              <a:buChar char="•"/>
            </a:pPr>
            <a:r>
              <a:rPr lang="zh-CN" altLang="en-US" sz="1800" dirty="0">
                <a:latin typeface="微软雅黑"/>
                <a:ea typeface="微软雅黑"/>
                <a:cs typeface="微软雅黑"/>
              </a:rPr>
              <a:t>标志</a:t>
            </a:r>
            <a:r>
              <a:rPr lang="en-US" altLang="zh-CN" sz="1800" dirty="0">
                <a:latin typeface="微软雅黑"/>
                <a:ea typeface="微软雅黑"/>
                <a:cs typeface="微软雅黑"/>
              </a:rPr>
              <a:t>1x </a:t>
            </a:r>
            <a:r>
              <a:rPr lang="zh-CN" altLang="en-US" sz="1800" dirty="0">
                <a:latin typeface="微软雅黑"/>
                <a:ea typeface="微软雅黑"/>
                <a:cs typeface="微软雅黑"/>
              </a:rPr>
              <a:t>指使用一对</a:t>
            </a:r>
            <a:r>
              <a:rPr lang="en-US" altLang="zh-CN" sz="1800" dirty="0">
                <a:latin typeface="微软雅黑"/>
                <a:ea typeface="微软雅黑"/>
                <a:cs typeface="微软雅黑"/>
              </a:rPr>
              <a:t>1.25MHz</a:t>
            </a:r>
            <a:r>
              <a:rPr lang="zh-CN" altLang="en-US" sz="1800" dirty="0">
                <a:latin typeface="微软雅黑"/>
                <a:ea typeface="微软雅黑"/>
                <a:cs typeface="微软雅黑"/>
              </a:rPr>
              <a:t>无线电信道的</a:t>
            </a:r>
            <a:r>
              <a:rPr lang="en-US" altLang="zh-CN" sz="1800" dirty="0">
                <a:latin typeface="微软雅黑"/>
                <a:ea typeface="微软雅黑"/>
                <a:cs typeface="微软雅黑"/>
              </a:rPr>
              <a:t>CDMA2000</a:t>
            </a:r>
            <a:r>
              <a:rPr lang="zh-CN" altLang="en-US" sz="1800" dirty="0">
                <a:latin typeface="微软雅黑"/>
                <a:ea typeface="微软雅黑"/>
                <a:cs typeface="微软雅黑"/>
              </a:rPr>
              <a:t>无线技术。</a:t>
            </a:r>
            <a:endParaRPr lang="en-US" altLang="zh-CN" sz="1800" dirty="0">
              <a:latin typeface="微软雅黑"/>
              <a:ea typeface="微软雅黑"/>
              <a:cs typeface="微软雅黑"/>
            </a:endParaRPr>
          </a:p>
          <a:p>
            <a:pPr lvl="1">
              <a:lnSpc>
                <a:spcPct val="120000"/>
              </a:lnSpc>
              <a:buFont typeface="Arial" charset="0"/>
              <a:buChar char="•"/>
            </a:pPr>
            <a:r>
              <a:rPr lang="en-US" altLang="zh-CN" sz="1800" dirty="0" smtClean="0">
                <a:latin typeface="微软雅黑"/>
                <a:ea typeface="微软雅黑"/>
                <a:cs typeface="微软雅黑"/>
              </a:rPr>
              <a:t>CDMA2000 </a:t>
            </a:r>
            <a:r>
              <a:rPr lang="en-US" altLang="zh-CN" sz="1800" dirty="0">
                <a:latin typeface="微软雅黑"/>
                <a:ea typeface="微软雅黑"/>
                <a:cs typeface="微软雅黑"/>
              </a:rPr>
              <a:t>1xRTT</a:t>
            </a:r>
            <a:r>
              <a:rPr lang="zh-CN" altLang="en-US" sz="1800" dirty="0">
                <a:latin typeface="微软雅黑"/>
                <a:ea typeface="微软雅黑"/>
                <a:cs typeface="微软雅黑"/>
              </a:rPr>
              <a:t>（</a:t>
            </a:r>
            <a:r>
              <a:rPr lang="en-US" altLang="zh-CN" sz="1800" dirty="0">
                <a:latin typeface="微软雅黑"/>
                <a:ea typeface="微软雅黑"/>
                <a:cs typeface="微软雅黑"/>
              </a:rPr>
              <a:t>RTT </a:t>
            </a:r>
            <a:r>
              <a:rPr lang="zh-CN" altLang="en-US" sz="1800" dirty="0">
                <a:latin typeface="微软雅黑"/>
                <a:ea typeface="微软雅黑"/>
                <a:cs typeface="微软雅黑"/>
              </a:rPr>
              <a:t>无线电传输技术）是</a:t>
            </a:r>
            <a:r>
              <a:rPr lang="en-US" altLang="zh-CN" sz="1800" dirty="0">
                <a:latin typeface="微软雅黑"/>
                <a:ea typeface="微软雅黑"/>
                <a:cs typeface="微软雅黑"/>
              </a:rPr>
              <a:t>CDMA2000</a:t>
            </a:r>
            <a:r>
              <a:rPr lang="zh-CN" altLang="en-US" sz="1800" dirty="0">
                <a:latin typeface="微软雅黑"/>
                <a:ea typeface="微软雅黑"/>
                <a:cs typeface="微软雅黑"/>
              </a:rPr>
              <a:t>一个基础层。</a:t>
            </a:r>
            <a:endParaRPr lang="en-US" altLang="zh-CN" sz="1800" dirty="0">
              <a:latin typeface="微软雅黑"/>
              <a:ea typeface="微软雅黑"/>
              <a:cs typeface="微软雅黑"/>
            </a:endParaRPr>
          </a:p>
          <a:p>
            <a:pPr lvl="1">
              <a:lnSpc>
                <a:spcPct val="120000"/>
              </a:lnSpc>
              <a:buFont typeface="Arial" charset="0"/>
              <a:buChar char="•"/>
            </a:pPr>
            <a:r>
              <a:rPr lang="zh-CN" altLang="en-US" sz="1800" dirty="0">
                <a:latin typeface="微软雅黑"/>
                <a:ea typeface="微软雅黑"/>
                <a:cs typeface="微软雅黑"/>
              </a:rPr>
              <a:t>通常被认为是</a:t>
            </a:r>
            <a:r>
              <a:rPr lang="en-US" altLang="zh-CN" sz="1800" dirty="0">
                <a:latin typeface="微软雅黑"/>
                <a:ea typeface="微软雅黑"/>
                <a:cs typeface="微软雅黑"/>
              </a:rPr>
              <a:t>2.5G</a:t>
            </a:r>
            <a:r>
              <a:rPr lang="zh-CN" altLang="en-US" sz="1800" dirty="0">
                <a:latin typeface="微软雅黑"/>
                <a:ea typeface="微软雅黑"/>
                <a:cs typeface="微软雅黑"/>
              </a:rPr>
              <a:t>技术，因其传输速率不及其他</a:t>
            </a:r>
            <a:r>
              <a:rPr lang="en-US" altLang="zh-CN" sz="1800" dirty="0">
                <a:latin typeface="微软雅黑"/>
                <a:ea typeface="微软雅黑"/>
                <a:cs typeface="微软雅黑"/>
              </a:rPr>
              <a:t>3G</a:t>
            </a:r>
            <a:r>
              <a:rPr lang="zh-CN" altLang="en-US" sz="1800" dirty="0">
                <a:latin typeface="微软雅黑"/>
                <a:ea typeface="微软雅黑"/>
                <a:cs typeface="微软雅黑"/>
              </a:rPr>
              <a:t>技术。</a:t>
            </a:r>
            <a:endParaRPr lang="en-US" altLang="zh-CN" sz="1800" dirty="0">
              <a:latin typeface="微软雅黑"/>
              <a:ea typeface="微软雅黑"/>
              <a:cs typeface="微软雅黑"/>
            </a:endParaRPr>
          </a:p>
          <a:p>
            <a:pPr lvl="1">
              <a:lnSpc>
                <a:spcPct val="120000"/>
              </a:lnSpc>
              <a:buFont typeface="Arial" charset="0"/>
              <a:buChar char="•"/>
            </a:pPr>
            <a:r>
              <a:rPr lang="zh-CN" altLang="en-US" sz="1800" dirty="0">
                <a:latin typeface="微软雅黑"/>
                <a:ea typeface="微软雅黑"/>
                <a:cs typeface="微软雅黑"/>
              </a:rPr>
              <a:t>支持最高</a:t>
            </a:r>
            <a:r>
              <a:rPr lang="en-US" altLang="zh-CN" sz="1800" b="1" dirty="0">
                <a:solidFill>
                  <a:schemeClr val="tx2"/>
                </a:solidFill>
                <a:latin typeface="微软雅黑"/>
                <a:ea typeface="微软雅黑"/>
                <a:cs typeface="微软雅黑"/>
              </a:rPr>
              <a:t>144kbps</a:t>
            </a:r>
            <a:r>
              <a:rPr lang="zh-CN" altLang="en-US" sz="1800" dirty="0">
                <a:latin typeface="微软雅黑"/>
                <a:ea typeface="微软雅黑"/>
                <a:cs typeface="微软雅黑"/>
              </a:rPr>
              <a:t>数据速率。</a:t>
            </a:r>
            <a:endParaRPr lang="en-US" altLang="zh-CN" sz="1800" dirty="0">
              <a:latin typeface="微软雅黑"/>
              <a:ea typeface="微软雅黑"/>
              <a:cs typeface="微软雅黑"/>
            </a:endParaRPr>
          </a:p>
          <a:p>
            <a:pPr>
              <a:lnSpc>
                <a:spcPct val="120000"/>
              </a:lnSpc>
            </a:pPr>
            <a:r>
              <a:rPr lang="en-US" altLang="zh-CN" sz="2000" b="1" dirty="0">
                <a:solidFill>
                  <a:srgbClr val="FF0000"/>
                </a:solidFill>
                <a:latin typeface="微软雅黑"/>
                <a:ea typeface="微软雅黑"/>
                <a:cs typeface="微软雅黑"/>
              </a:rPr>
              <a:t>CDMA2000 1xEV</a:t>
            </a:r>
            <a:r>
              <a:rPr lang="zh-CN" altLang="en-US" sz="2000" b="1" dirty="0">
                <a:solidFill>
                  <a:srgbClr val="FF0000"/>
                </a:solidFill>
                <a:latin typeface="微软雅黑"/>
                <a:ea typeface="微软雅黑"/>
                <a:cs typeface="微软雅黑"/>
              </a:rPr>
              <a:t>：</a:t>
            </a:r>
            <a:endParaRPr lang="en-US" altLang="zh-CN" sz="2000" b="1" dirty="0">
              <a:solidFill>
                <a:srgbClr val="FF0000"/>
              </a:solidFill>
              <a:latin typeface="微软雅黑"/>
              <a:ea typeface="微软雅黑"/>
              <a:cs typeface="微软雅黑"/>
            </a:endParaRPr>
          </a:p>
          <a:p>
            <a:pPr lvl="1">
              <a:lnSpc>
                <a:spcPct val="120000"/>
              </a:lnSpc>
              <a:buFont typeface="Arial" charset="0"/>
              <a:buChar char="•"/>
            </a:pPr>
            <a:r>
              <a:rPr lang="en-US" altLang="zh-CN" sz="1800" dirty="0">
                <a:latin typeface="微软雅黑"/>
                <a:ea typeface="微软雅黑"/>
                <a:cs typeface="微软雅黑"/>
              </a:rPr>
              <a:t>CDMA2000 1x </a:t>
            </a:r>
            <a:r>
              <a:rPr lang="zh-CN" altLang="en-US" sz="1800" dirty="0">
                <a:latin typeface="微软雅黑"/>
                <a:ea typeface="微软雅黑"/>
                <a:cs typeface="微软雅黑"/>
              </a:rPr>
              <a:t>附加高数据速率（</a:t>
            </a:r>
            <a:r>
              <a:rPr lang="en-US" altLang="zh-CN" sz="1800" dirty="0">
                <a:latin typeface="微软雅黑"/>
                <a:ea typeface="微软雅黑"/>
                <a:cs typeface="微软雅黑"/>
              </a:rPr>
              <a:t>HDR</a:t>
            </a:r>
            <a:r>
              <a:rPr lang="zh-CN" altLang="en-US" sz="1800" dirty="0">
                <a:latin typeface="微软雅黑"/>
                <a:ea typeface="微软雅黑"/>
                <a:cs typeface="微软雅黑"/>
              </a:rPr>
              <a:t>）能力。</a:t>
            </a:r>
            <a:endParaRPr lang="en-US" altLang="zh-CN" sz="1800" dirty="0">
              <a:latin typeface="微软雅黑"/>
              <a:ea typeface="微软雅黑"/>
              <a:cs typeface="微软雅黑"/>
            </a:endParaRPr>
          </a:p>
          <a:p>
            <a:pPr lvl="1">
              <a:lnSpc>
                <a:spcPct val="120000"/>
              </a:lnSpc>
              <a:buFont typeface="Arial" charset="0"/>
              <a:buChar char="•"/>
            </a:pPr>
            <a:r>
              <a:rPr lang="en-US" altLang="zh-CN" sz="1800" dirty="0">
                <a:latin typeface="微软雅黑"/>
                <a:ea typeface="微软雅黑"/>
                <a:cs typeface="微软雅黑"/>
              </a:rPr>
              <a:t>CDMA2000 1xEV </a:t>
            </a:r>
            <a:r>
              <a:rPr lang="zh-CN" altLang="en-US" sz="1800" dirty="0">
                <a:latin typeface="微软雅黑"/>
                <a:ea typeface="微软雅黑"/>
                <a:cs typeface="微软雅黑"/>
              </a:rPr>
              <a:t>第一阶段（</a:t>
            </a:r>
            <a:r>
              <a:rPr lang="en-US" altLang="zh-CN" sz="1800" dirty="0">
                <a:latin typeface="微软雅黑"/>
                <a:ea typeface="微软雅黑"/>
                <a:cs typeface="微软雅黑"/>
              </a:rPr>
              <a:t>CDMA2000 1xEV-DO</a:t>
            </a:r>
            <a:r>
              <a:rPr lang="zh-CN" altLang="en-US" sz="1800" dirty="0">
                <a:latin typeface="微软雅黑"/>
                <a:ea typeface="微软雅黑"/>
                <a:cs typeface="微软雅黑"/>
              </a:rPr>
              <a:t>）支持</a:t>
            </a:r>
            <a:r>
              <a:rPr lang="zh-CN" altLang="en-US" sz="1800" b="1" dirty="0">
                <a:solidFill>
                  <a:schemeClr val="tx2"/>
                </a:solidFill>
                <a:latin typeface="微软雅黑"/>
                <a:ea typeface="微软雅黑"/>
                <a:cs typeface="微软雅黑"/>
              </a:rPr>
              <a:t>下行数据速率</a:t>
            </a:r>
            <a:r>
              <a:rPr lang="zh-CN" altLang="en-US" sz="1800" b="1" dirty="0" smtClean="0">
                <a:solidFill>
                  <a:schemeClr val="tx2"/>
                </a:solidFill>
                <a:latin typeface="微软雅黑"/>
                <a:ea typeface="微软雅黑"/>
                <a:cs typeface="微软雅黑"/>
              </a:rPr>
              <a:t>最高</a:t>
            </a:r>
            <a:r>
              <a:rPr lang="en-US" altLang="zh-CN" sz="1800" b="1" dirty="0" smtClean="0">
                <a:solidFill>
                  <a:schemeClr val="tx2"/>
                </a:solidFill>
                <a:latin typeface="微软雅黑"/>
                <a:ea typeface="微软雅黑"/>
                <a:cs typeface="微软雅黑"/>
              </a:rPr>
              <a:t>2.4Mbps</a:t>
            </a:r>
            <a:r>
              <a:rPr lang="zh-CN" altLang="en-US" sz="1800" b="1" dirty="0">
                <a:solidFill>
                  <a:schemeClr val="tx2"/>
                </a:solidFill>
                <a:latin typeface="微软雅黑"/>
                <a:ea typeface="微软雅黑"/>
                <a:cs typeface="微软雅黑"/>
              </a:rPr>
              <a:t>，上行</a:t>
            </a:r>
            <a:r>
              <a:rPr lang="zh-CN" altLang="en-US" sz="1800" b="1" dirty="0" smtClean="0">
                <a:solidFill>
                  <a:schemeClr val="tx2"/>
                </a:solidFill>
                <a:latin typeface="微软雅黑"/>
                <a:ea typeface="微软雅黑"/>
                <a:cs typeface="微软雅黑"/>
              </a:rPr>
              <a:t>速率</a:t>
            </a:r>
            <a:r>
              <a:rPr lang="en-US" altLang="zh-CN" sz="1800" b="1" dirty="0" smtClean="0">
                <a:solidFill>
                  <a:schemeClr val="tx2"/>
                </a:solidFill>
                <a:latin typeface="微软雅黑"/>
                <a:ea typeface="微软雅黑"/>
                <a:cs typeface="微软雅黑"/>
              </a:rPr>
              <a:t>153kbps</a:t>
            </a:r>
            <a:r>
              <a:rPr lang="zh-CN" altLang="en-US" sz="1800" dirty="0">
                <a:latin typeface="微软雅黑"/>
                <a:ea typeface="微软雅黑"/>
                <a:cs typeface="微软雅黑"/>
              </a:rPr>
              <a:t>。</a:t>
            </a:r>
            <a:endParaRPr lang="en-US" altLang="zh-CN" sz="1800" dirty="0">
              <a:latin typeface="微软雅黑"/>
              <a:ea typeface="微软雅黑"/>
              <a:cs typeface="微软雅黑"/>
            </a:endParaRPr>
          </a:p>
          <a:p>
            <a:pPr lvl="1">
              <a:lnSpc>
                <a:spcPct val="120000"/>
              </a:lnSpc>
              <a:buFont typeface="Arial" charset="0"/>
              <a:buChar char="•"/>
            </a:pPr>
            <a:r>
              <a:rPr lang="en-US" altLang="zh-CN" sz="1800" dirty="0">
                <a:latin typeface="微软雅黑"/>
                <a:ea typeface="微软雅黑"/>
                <a:cs typeface="微软雅黑"/>
              </a:rPr>
              <a:t>CDMA2000 1xEV </a:t>
            </a:r>
            <a:r>
              <a:rPr lang="zh-CN" altLang="en-US" sz="1800" dirty="0">
                <a:latin typeface="微软雅黑"/>
                <a:ea typeface="微软雅黑"/>
                <a:cs typeface="微软雅黑"/>
              </a:rPr>
              <a:t>第二阶段（</a:t>
            </a:r>
            <a:r>
              <a:rPr lang="en-US" altLang="zh-CN" sz="1800" dirty="0">
                <a:latin typeface="微软雅黑"/>
                <a:ea typeface="微软雅黑"/>
                <a:cs typeface="微软雅黑"/>
              </a:rPr>
              <a:t>CDMA2000 1xEV-DV</a:t>
            </a:r>
            <a:r>
              <a:rPr lang="zh-CN" altLang="en-US" sz="1800" dirty="0">
                <a:latin typeface="微软雅黑"/>
                <a:ea typeface="微软雅黑"/>
                <a:cs typeface="微软雅黑"/>
              </a:rPr>
              <a:t>）支持</a:t>
            </a:r>
            <a:r>
              <a:rPr lang="zh-CN" altLang="en-US" sz="1800" b="1" dirty="0">
                <a:solidFill>
                  <a:schemeClr val="tx2"/>
                </a:solidFill>
                <a:latin typeface="微软雅黑"/>
                <a:ea typeface="微软雅黑"/>
                <a:cs typeface="微软雅黑"/>
              </a:rPr>
              <a:t>下行数据速率最高</a:t>
            </a:r>
            <a:r>
              <a:rPr lang="en-US" altLang="zh-CN" sz="1800" b="1" dirty="0">
                <a:solidFill>
                  <a:schemeClr val="tx2"/>
                </a:solidFill>
                <a:latin typeface="微软雅黑"/>
                <a:ea typeface="微软雅黑"/>
                <a:cs typeface="微软雅黑"/>
              </a:rPr>
              <a:t>3.1Mbps</a:t>
            </a:r>
            <a:r>
              <a:rPr lang="zh-CN" altLang="en-US" sz="1800" b="1" dirty="0">
                <a:solidFill>
                  <a:schemeClr val="tx2"/>
                </a:solidFill>
                <a:latin typeface="微软雅黑"/>
                <a:ea typeface="微软雅黑"/>
                <a:cs typeface="微软雅黑"/>
              </a:rPr>
              <a:t>，上行速率最高</a:t>
            </a:r>
            <a:r>
              <a:rPr lang="en-US" altLang="zh-CN" sz="1800" b="1" dirty="0">
                <a:solidFill>
                  <a:schemeClr val="tx2"/>
                </a:solidFill>
                <a:latin typeface="微软雅黑"/>
                <a:ea typeface="微软雅黑"/>
                <a:cs typeface="微软雅黑"/>
              </a:rPr>
              <a:t>1.8Mbps </a:t>
            </a:r>
            <a:r>
              <a:rPr lang="zh-CN" altLang="en-US" sz="1800" dirty="0" smtClean="0">
                <a:latin typeface="微软雅黑"/>
                <a:ea typeface="微软雅黑"/>
                <a:cs typeface="微软雅黑"/>
              </a:rPr>
              <a:t>。</a:t>
            </a:r>
            <a:endParaRPr lang="en-US" altLang="zh-CN" sz="1800"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35</a:t>
            </a:fld>
            <a:endParaRPr lang="zh-CN" altLang="en-US" dirty="0"/>
          </a:p>
        </p:txBody>
      </p:sp>
      <p:sp>
        <p:nvSpPr>
          <p:cNvPr id="4" name="标题 3"/>
          <p:cNvSpPr>
            <a:spLocks noGrp="1"/>
          </p:cNvSpPr>
          <p:nvPr>
            <p:ph type="title"/>
          </p:nvPr>
        </p:nvSpPr>
        <p:spPr/>
        <p:txBody>
          <a:bodyPr/>
          <a:lstStyle/>
          <a:p>
            <a:r>
              <a:rPr kumimoji="1" lang="en-US" altLang="zh-CN" dirty="0" smtClean="0"/>
              <a:t>CDMA2000</a:t>
            </a:r>
            <a:endParaRPr kumimoji="1" lang="zh-CN" altLang="en-US" dirty="0"/>
          </a:p>
        </p:txBody>
      </p:sp>
    </p:spTree>
    <p:extLst>
      <p:ext uri="{BB962C8B-B14F-4D97-AF65-F5344CB8AC3E}">
        <p14:creationId xmlns:p14="http://schemas.microsoft.com/office/powerpoint/2010/main" val="129570475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latin typeface="微软雅黑"/>
                <a:ea typeface="微软雅黑"/>
                <a:cs typeface="微软雅黑"/>
              </a:rPr>
              <a:t>36</a:t>
            </a:fld>
            <a:endParaRPr lang="zh-CN" altLang="en-US" dirty="0">
              <a:latin typeface="微软雅黑"/>
              <a:ea typeface="微软雅黑"/>
              <a:cs typeface="微软雅黑"/>
            </a:endParaRPr>
          </a:p>
        </p:txBody>
      </p:sp>
      <p:sp>
        <p:nvSpPr>
          <p:cNvPr id="4" name="标题 3"/>
          <p:cNvSpPr>
            <a:spLocks noGrp="1"/>
          </p:cNvSpPr>
          <p:nvPr>
            <p:ph type="title"/>
          </p:nvPr>
        </p:nvSpPr>
        <p:spPr>
          <a:xfrm>
            <a:off x="685800" y="528321"/>
            <a:ext cx="7508876" cy="995679"/>
          </a:xfrm>
        </p:spPr>
        <p:txBody>
          <a:bodyPr/>
          <a:lstStyle/>
          <a:p>
            <a:r>
              <a:rPr kumimoji="1" lang="zh-CN" altLang="en-US" dirty="0" smtClean="0">
                <a:latin typeface="微软雅黑"/>
                <a:ea typeface="微软雅黑"/>
                <a:cs typeface="微软雅黑"/>
              </a:rPr>
              <a:t>三种</a:t>
            </a:r>
            <a:r>
              <a:rPr kumimoji="1" lang="en-US" altLang="zh-CN" dirty="0" smtClean="0">
                <a:latin typeface="微软雅黑"/>
                <a:ea typeface="微软雅黑"/>
                <a:cs typeface="微软雅黑"/>
              </a:rPr>
              <a:t>3G</a:t>
            </a:r>
            <a:r>
              <a:rPr kumimoji="1" lang="zh-CN" altLang="en-US" dirty="0" smtClean="0">
                <a:latin typeface="微软雅黑"/>
                <a:ea typeface="微软雅黑"/>
                <a:cs typeface="微软雅黑"/>
              </a:rPr>
              <a:t>标准的主要技术差别</a:t>
            </a:r>
            <a:endParaRPr kumimoji="1" lang="zh-CN" altLang="en-US" dirty="0">
              <a:latin typeface="微软雅黑"/>
              <a:ea typeface="微软雅黑"/>
              <a:cs typeface="微软雅黑"/>
            </a:endParaRPr>
          </a:p>
        </p:txBody>
      </p:sp>
      <p:graphicFrame>
        <p:nvGraphicFramePr>
          <p:cNvPr id="5" name="Group 22"/>
          <p:cNvGraphicFramePr>
            <a:graphicFrameLocks noGrp="1"/>
          </p:cNvGraphicFramePr>
          <p:nvPr>
            <p:extLst/>
          </p:nvPr>
        </p:nvGraphicFramePr>
        <p:xfrm>
          <a:off x="212725" y="1589088"/>
          <a:ext cx="8712200" cy="5178426"/>
        </p:xfrm>
        <a:graphic>
          <a:graphicData uri="http://schemas.openxmlformats.org/drawingml/2006/table">
            <a:tbl>
              <a:tblPr/>
              <a:tblGrid>
                <a:gridCol w="1928813">
                  <a:extLst>
                    <a:ext uri="{9D8B030D-6E8A-4147-A177-3AD203B41FA5}">
                      <a16:colId xmlns:a16="http://schemas.microsoft.com/office/drawing/2014/main" val="20000"/>
                    </a:ext>
                  </a:extLst>
                </a:gridCol>
                <a:gridCol w="1595437">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774950">
                  <a:extLst>
                    <a:ext uri="{9D8B030D-6E8A-4147-A177-3AD203B41FA5}">
                      <a16:colId xmlns:a16="http://schemas.microsoft.com/office/drawing/2014/main" val="20003"/>
                    </a:ext>
                  </a:extLst>
                </a:gridCol>
              </a:tblGrid>
              <a:tr h="696913">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           </a:t>
                      </a:r>
                      <a:r>
                        <a:rPr kumimoji="0" lang="zh-CN" altLang="en-US" sz="1800" b="0" i="0" u="none" strike="noStrike" cap="none" normalizeH="0" baseline="0" dirty="0" smtClean="0">
                          <a:ln>
                            <a:noFill/>
                          </a:ln>
                          <a:solidFill>
                            <a:schemeClr val="tx1"/>
                          </a:solidFill>
                          <a:effectLst/>
                          <a:latin typeface="微软雅黑"/>
                          <a:ea typeface="微软雅黑"/>
                          <a:cs typeface="微软雅黑"/>
                        </a:rPr>
                        <a:t>标准</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内容</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000000"/>
                      </a:solidFill>
                      <a:prstDash val="solid"/>
                      <a:round/>
                      <a:headEnd type="none" w="med" len="med"/>
                      <a:tailEnd type="none" w="med" len="med"/>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a:ea typeface="微软雅黑"/>
                          <a:cs typeface="微软雅黑"/>
                        </a:rPr>
                        <a:t>TD-SCDMA</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微软雅黑"/>
                          <a:ea typeface="微软雅黑"/>
                          <a:cs typeface="微软雅黑"/>
                        </a:rPr>
                        <a:t>W-CDMA</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微软雅黑"/>
                          <a:ea typeface="微软雅黑"/>
                          <a:cs typeface="微软雅黑"/>
                        </a:rPr>
                        <a:t>CDMA2000</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81513">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信道带宽</a:t>
                      </a:r>
                      <a:r>
                        <a:rPr kumimoji="0" lang="en-US" altLang="zh-CN" sz="1800" b="0" i="0" u="none" strike="noStrike" cap="none" normalizeH="0" baseline="0" dirty="0" smtClean="0">
                          <a:ln>
                            <a:noFill/>
                          </a:ln>
                          <a:solidFill>
                            <a:schemeClr val="tx1"/>
                          </a:solidFill>
                          <a:effectLst/>
                          <a:latin typeface="微软雅黑"/>
                          <a:ea typeface="微软雅黑"/>
                          <a:cs typeface="微软雅黑"/>
                        </a:rPr>
                        <a:t>/MHz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微软雅黑"/>
                          <a:ea typeface="微软雅黑"/>
                          <a:cs typeface="微软雅黑"/>
                        </a:rPr>
                        <a:t>码片速率</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en-US" altLang="zh-CN" sz="1800" b="0" i="0" u="none" strike="noStrike" cap="none" normalizeH="0" baseline="0" dirty="0" err="1" smtClean="0">
                          <a:ln>
                            <a:noFill/>
                          </a:ln>
                          <a:solidFill>
                            <a:schemeClr val="tx1"/>
                          </a:solidFill>
                          <a:effectLst/>
                          <a:latin typeface="微软雅黑"/>
                          <a:ea typeface="微软雅黑"/>
                          <a:cs typeface="微软雅黑"/>
                        </a:rPr>
                        <a:t>Mc</a:t>
                      </a:r>
                      <a:r>
                        <a:rPr kumimoji="0" lang="en-US" altLang="zh-CN" sz="1800" b="0" i="0" u="none" strike="noStrike" cap="none" normalizeH="0" baseline="0" dirty="0" smtClean="0">
                          <a:ln>
                            <a:noFill/>
                          </a:ln>
                          <a:solidFill>
                            <a:schemeClr val="tx1"/>
                          </a:solidFill>
                          <a:effectLst/>
                          <a:latin typeface="微软雅黑"/>
                          <a:ea typeface="微软雅黑"/>
                          <a:cs typeface="微软雅黑"/>
                        </a:rPr>
                        <a: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微软雅黑"/>
                          <a:ea typeface="微软雅黑"/>
                          <a:cs typeface="微软雅黑"/>
                        </a:rPr>
                        <a:t>基站间同步</a:t>
                      </a: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帧长</a:t>
                      </a:r>
                      <a:r>
                        <a:rPr kumimoji="0" lang="en-US" altLang="zh-CN" sz="1800" b="0" i="0" u="none" strike="noStrike" cap="none" normalizeH="0" baseline="0" dirty="0" smtClean="0">
                          <a:ln>
                            <a:noFill/>
                          </a:ln>
                          <a:solidFill>
                            <a:schemeClr val="tx1"/>
                          </a:solidFill>
                          <a:effectLst/>
                          <a:latin typeface="微软雅黑"/>
                          <a:ea typeface="微软雅黑"/>
                          <a:cs typeface="微软雅黑"/>
                        </a:rPr>
                        <a:t> /</a:t>
                      </a:r>
                      <a:r>
                        <a:rPr kumimoji="0" lang="en-US" altLang="zh-CN" sz="1800" b="0" i="0" u="none" strike="noStrike" cap="none" normalizeH="0" baseline="0" dirty="0" err="1" smtClean="0">
                          <a:ln>
                            <a:noFill/>
                          </a:ln>
                          <a:solidFill>
                            <a:schemeClr val="tx1"/>
                          </a:solidFill>
                          <a:effectLst/>
                          <a:latin typeface="微软雅黑"/>
                          <a:ea typeface="微软雅黑"/>
                          <a:cs typeface="微软雅黑"/>
                        </a:rPr>
                        <a:t>ms</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微软雅黑"/>
                          <a:ea typeface="微软雅黑"/>
                          <a:cs typeface="微软雅黑"/>
                        </a:rPr>
                        <a:t>双工技术</a:t>
                      </a: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多址方式</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语音编码</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多速率</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功率控制</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1.6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1.28</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异步</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zh-CN" altLang="en-US" sz="1800" b="0" i="0" u="none" strike="noStrike" cap="none" normalizeH="0" baseline="0" dirty="0" smtClean="0">
                          <a:ln>
                            <a:noFill/>
                          </a:ln>
                          <a:solidFill>
                            <a:schemeClr val="tx1"/>
                          </a:solidFill>
                          <a:effectLst/>
                          <a:latin typeface="微软雅黑"/>
                          <a:ea typeface="微软雅黑"/>
                          <a:cs typeface="微软雅黑"/>
                        </a:rPr>
                        <a:t>同步</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TDD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TD-SCDMA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微软雅黑"/>
                          <a:ea typeface="微软雅黑"/>
                          <a:cs typeface="微软雅黑"/>
                        </a:rPr>
                        <a:t>固定速率</a:t>
                      </a: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可变扩频因子，多码</a:t>
                      </a:r>
                      <a:r>
                        <a:rPr kumimoji="0" lang="en-US" altLang="zh-CN" sz="1800" b="0" i="0" u="none" strike="noStrike" cap="none" normalizeH="0" baseline="0" dirty="0" smtClean="0">
                          <a:ln>
                            <a:noFill/>
                          </a:ln>
                          <a:solidFill>
                            <a:schemeClr val="tx1"/>
                          </a:solidFill>
                          <a:effectLst/>
                          <a:latin typeface="微软雅黑"/>
                          <a:ea typeface="微软雅黑"/>
                          <a:cs typeface="微软雅黑"/>
                        </a:rPr>
                        <a:t>RI</a:t>
                      </a:r>
                      <a:r>
                        <a:rPr kumimoji="0" lang="zh-CN" altLang="en-US" sz="1800" b="0" i="0" u="none" strike="noStrike" cap="none" normalizeH="0" baseline="0" dirty="0" smtClean="0">
                          <a:ln>
                            <a:noFill/>
                          </a:ln>
                          <a:solidFill>
                            <a:schemeClr val="tx1"/>
                          </a:solidFill>
                          <a:effectLst/>
                          <a:latin typeface="微软雅黑"/>
                          <a:ea typeface="微软雅黑"/>
                          <a:cs typeface="微软雅黑"/>
                        </a:rPr>
                        <a:t>检测</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开环</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zh-CN" altLang="en-US" sz="1800" b="0" i="0" u="none" strike="noStrike" cap="none" normalizeH="0" baseline="0" dirty="0" smtClean="0">
                          <a:ln>
                            <a:noFill/>
                          </a:ln>
                          <a:solidFill>
                            <a:schemeClr val="tx1"/>
                          </a:solidFill>
                          <a:effectLst/>
                          <a:latin typeface="微软雅黑"/>
                          <a:ea typeface="微软雅黑"/>
                          <a:cs typeface="微软雅黑"/>
                        </a:rPr>
                        <a:t>慢速闭环（</a:t>
                      </a:r>
                      <a:r>
                        <a:rPr kumimoji="0" lang="en-US" altLang="zh-CN" sz="1800" b="0" i="0" u="none" strike="noStrike" cap="none" normalizeH="0" baseline="0" dirty="0" smtClean="0">
                          <a:ln>
                            <a:noFill/>
                          </a:ln>
                          <a:solidFill>
                            <a:schemeClr val="tx1"/>
                          </a:solidFill>
                          <a:effectLst/>
                          <a:latin typeface="微软雅黑"/>
                          <a:ea typeface="微软雅黑"/>
                          <a:cs typeface="微软雅黑"/>
                        </a:rPr>
                        <a:t>20b/s</a:t>
                      </a:r>
                      <a:r>
                        <a:rPr kumimoji="0" lang="zh-CN" altLang="en-US" sz="1800" b="0" i="0" u="none" strike="noStrike" cap="none" normalizeH="0" baseline="0" dirty="0" smtClean="0">
                          <a:ln>
                            <a:noFill/>
                          </a:ln>
                          <a:solidFill>
                            <a:schemeClr val="tx1"/>
                          </a:solidFill>
                          <a:effectLst/>
                          <a:latin typeface="微软雅黑"/>
                          <a:ea typeface="微软雅黑"/>
                          <a:cs typeface="微软雅黑"/>
                        </a:rPr>
                        <a:t>）</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卷积码；帧内交织；</a:t>
                      </a:r>
                      <a:r>
                        <a:rPr kumimoji="0" lang="en-US" altLang="zh-CN" sz="1800" b="0" i="0" u="none" strike="noStrike" cap="none" normalizeH="0" baseline="0" dirty="0" smtClean="0">
                          <a:ln>
                            <a:noFill/>
                          </a:ln>
                          <a:solidFill>
                            <a:schemeClr val="tx1"/>
                          </a:solidFill>
                          <a:effectLst/>
                          <a:latin typeface="微软雅黑"/>
                          <a:ea typeface="微软雅黑"/>
                          <a:cs typeface="微软雅黑"/>
                        </a:rPr>
                        <a:t>RS</a:t>
                      </a:r>
                      <a:r>
                        <a:rPr kumimoji="0" lang="zh-CN" altLang="en-US" sz="1800" b="0" i="0" u="none" strike="noStrike" cap="none" normalizeH="0" baseline="0" dirty="0" smtClean="0">
                          <a:ln>
                            <a:noFill/>
                          </a:ln>
                          <a:solidFill>
                            <a:schemeClr val="tx1"/>
                          </a:solidFill>
                          <a:effectLst/>
                          <a:latin typeface="微软雅黑"/>
                          <a:ea typeface="微软雅黑"/>
                          <a:cs typeface="微软雅黑"/>
                        </a:rPr>
                        <a:t>码：帧间交织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5/10/20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3.84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微软雅黑"/>
                          <a:ea typeface="微软雅黑"/>
                          <a:cs typeface="微软雅黑"/>
                        </a:rPr>
                        <a:t>异步</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en-US" altLang="en-US" sz="1800" b="0" i="0" u="none" strike="noStrike" cap="none" normalizeH="0" baseline="0" dirty="0" smtClean="0">
                          <a:ln>
                            <a:noFill/>
                          </a:ln>
                          <a:solidFill>
                            <a:schemeClr val="tx1"/>
                          </a:solidFill>
                          <a:effectLst/>
                          <a:latin typeface="微软雅黑"/>
                          <a:ea typeface="微软雅黑"/>
                          <a:cs typeface="微软雅黑"/>
                        </a:rPr>
                        <a:t>同步</a:t>
                      </a: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10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FDD/TDD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DS-CDMA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固定速率</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可变扩频因子和多码</a:t>
                      </a:r>
                      <a:r>
                        <a:rPr kumimoji="0" lang="en-US" altLang="zh-CN" sz="1800" b="0" i="0" u="none" strike="noStrike" cap="none" normalizeH="0" baseline="0" dirty="0" smtClean="0">
                          <a:ln>
                            <a:noFill/>
                          </a:ln>
                          <a:solidFill>
                            <a:schemeClr val="tx1"/>
                          </a:solidFill>
                          <a:effectLst/>
                          <a:latin typeface="微软雅黑"/>
                          <a:ea typeface="微软雅黑"/>
                          <a:cs typeface="微软雅黑"/>
                        </a:rPr>
                        <a:t>RI</a:t>
                      </a:r>
                      <a:r>
                        <a:rPr kumimoji="0" lang="zh-CN" altLang="en-US" sz="1800" b="0" i="0" u="none" strike="noStrike" cap="none" normalizeH="0" baseline="0" dirty="0" smtClean="0">
                          <a:ln>
                            <a:noFill/>
                          </a:ln>
                          <a:solidFill>
                            <a:schemeClr val="tx1"/>
                          </a:solidFill>
                          <a:effectLst/>
                          <a:latin typeface="微软雅黑"/>
                          <a:ea typeface="微软雅黑"/>
                          <a:cs typeface="微软雅黑"/>
                        </a:rPr>
                        <a:t>检测；高速率业务盲检测；低速率业务</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FDD</a:t>
                      </a:r>
                      <a:r>
                        <a:rPr kumimoji="0" lang="zh-CN" altLang="en-US" sz="1800" b="0" i="0" u="none" strike="noStrike" cap="none" normalizeH="0" baseline="0" dirty="0" smtClean="0">
                          <a:ln>
                            <a:noFill/>
                          </a:ln>
                          <a:solidFill>
                            <a:schemeClr val="tx1"/>
                          </a:solidFill>
                          <a:effectLst/>
                          <a:latin typeface="微软雅黑"/>
                          <a:ea typeface="微软雅黑"/>
                          <a:cs typeface="微软雅黑"/>
                        </a:rPr>
                        <a:t>：</a:t>
                      </a:r>
                      <a:r>
                        <a:rPr kumimoji="0" lang="en-US" altLang="en-US" sz="1800" b="0" i="0" u="none" strike="noStrike" cap="none" normalizeH="0" baseline="0" dirty="0" smtClean="0">
                          <a:ln>
                            <a:noFill/>
                          </a:ln>
                          <a:solidFill>
                            <a:schemeClr val="tx1"/>
                          </a:solidFill>
                          <a:effectLst/>
                          <a:latin typeface="微软雅黑"/>
                          <a:ea typeface="微软雅黑"/>
                          <a:cs typeface="微软雅黑"/>
                        </a:rPr>
                        <a:t>开</a:t>
                      </a:r>
                      <a:r>
                        <a:rPr kumimoji="0" lang="zh-CN" altLang="en-US" sz="1800" b="0" i="0" u="none" strike="noStrike" cap="none" normalizeH="0" baseline="0" dirty="0" smtClean="0">
                          <a:ln>
                            <a:noFill/>
                          </a:ln>
                          <a:solidFill>
                            <a:schemeClr val="tx1"/>
                          </a:solidFill>
                          <a:effectLst/>
                          <a:latin typeface="微软雅黑"/>
                          <a:ea typeface="微软雅黑"/>
                          <a:cs typeface="微软雅黑"/>
                        </a:rPr>
                        <a:t>环</a:t>
                      </a:r>
                      <a:r>
                        <a:rPr kumimoji="0" lang="en-US" altLang="ja-JP" sz="1800" b="0" i="0" u="none" strike="noStrike" cap="none" normalizeH="0" baseline="0" dirty="0" smtClean="0">
                          <a:ln>
                            <a:noFill/>
                          </a:ln>
                          <a:solidFill>
                            <a:schemeClr val="tx1"/>
                          </a:solidFill>
                          <a:effectLst/>
                          <a:latin typeface="微软雅黑"/>
                          <a:ea typeface="微软雅黑"/>
                          <a:cs typeface="微软雅黑"/>
                        </a:rPr>
                        <a:t>+</a:t>
                      </a:r>
                      <a:r>
                        <a:rPr kumimoji="0" lang="zh-CN" altLang="en-US" sz="1800" b="0" i="0" u="none" strike="noStrike" cap="none" normalizeH="0" baseline="0" dirty="0" smtClean="0">
                          <a:ln>
                            <a:noFill/>
                          </a:ln>
                          <a:solidFill>
                            <a:schemeClr val="tx1"/>
                          </a:solidFill>
                          <a:effectLst/>
                          <a:latin typeface="微软雅黑"/>
                          <a:ea typeface="微软雅黑"/>
                          <a:cs typeface="微软雅黑"/>
                        </a:rPr>
                        <a:t>快</a:t>
                      </a:r>
                      <a:r>
                        <a:rPr kumimoji="0" lang="en-US" altLang="en-US" sz="1800" b="0" i="0" u="none" strike="noStrike" cap="none" normalizeH="0" baseline="0" dirty="0" smtClean="0">
                          <a:ln>
                            <a:noFill/>
                          </a:ln>
                          <a:solidFill>
                            <a:schemeClr val="tx1"/>
                          </a:solidFill>
                          <a:effectLst/>
                          <a:latin typeface="微软雅黑"/>
                          <a:ea typeface="微软雅黑"/>
                          <a:cs typeface="微软雅黑"/>
                        </a:rPr>
                        <a:t>速闭环</a:t>
                      </a:r>
                      <a:r>
                        <a:rPr kumimoji="0" lang="zh-CN" altLang="en-US" sz="1800" b="0" i="0" u="none" strike="noStrike" cap="none" normalizeH="0" baseline="0" dirty="0" smtClean="0">
                          <a:ln>
                            <a:noFill/>
                          </a:ln>
                          <a:solidFill>
                            <a:schemeClr val="tx1"/>
                          </a:solidFill>
                          <a:effectLst/>
                          <a:latin typeface="微软雅黑"/>
                          <a:ea typeface="微软雅黑"/>
                          <a:cs typeface="微软雅黑"/>
                        </a:rPr>
                        <a:t>（</a:t>
                      </a:r>
                      <a:r>
                        <a:rPr kumimoji="0" lang="en-US" altLang="zh-CN" sz="1800" b="0" i="0" u="none" strike="noStrike" cap="none" normalizeH="0" baseline="0" dirty="0" smtClean="0">
                          <a:ln>
                            <a:noFill/>
                          </a:ln>
                          <a:solidFill>
                            <a:schemeClr val="tx1"/>
                          </a:solidFill>
                          <a:effectLst/>
                          <a:latin typeface="微软雅黑"/>
                          <a:ea typeface="微软雅黑"/>
                          <a:cs typeface="微软雅黑"/>
                        </a:rPr>
                        <a:t>1600b/s</a:t>
                      </a:r>
                      <a:r>
                        <a:rPr kumimoji="0" lang="zh-CN" altLang="en-US" sz="1800" b="0" i="0" u="none" strike="noStrike" cap="none" normalizeH="0" baseline="0" dirty="0" smtClean="0">
                          <a:ln>
                            <a:noFill/>
                          </a:ln>
                          <a:solidFill>
                            <a:schemeClr val="tx1"/>
                          </a:solidFill>
                          <a:effectLst/>
                          <a:latin typeface="微软雅黑"/>
                          <a:ea typeface="微软雅黑"/>
                          <a:cs typeface="微软雅黑"/>
                        </a:rPr>
                        <a:t>）</a:t>
                      </a:r>
                      <a:r>
                        <a:rPr kumimoji="0" lang="en-US" altLang="zh-CN" sz="1800" b="0" i="0" u="none" strike="noStrike" cap="none" normalizeH="0" baseline="0" dirty="0" smtClean="0">
                          <a:ln>
                            <a:noFill/>
                          </a:ln>
                          <a:solidFill>
                            <a:schemeClr val="tx1"/>
                          </a:solidFill>
                          <a:effectLst/>
                          <a:latin typeface="微软雅黑"/>
                          <a:ea typeface="微软雅黑"/>
                          <a:cs typeface="微软雅黑"/>
                        </a:rPr>
                        <a:t>;TDD</a:t>
                      </a:r>
                      <a:r>
                        <a:rPr kumimoji="0" lang="zh-CN" altLang="en-US" sz="1800" b="0" i="0" u="none" strike="noStrike" cap="none" normalizeH="0" baseline="0" dirty="0" smtClean="0">
                          <a:ln>
                            <a:noFill/>
                          </a:ln>
                          <a:solidFill>
                            <a:schemeClr val="tx1"/>
                          </a:solidFill>
                          <a:effectLst/>
                          <a:latin typeface="微软雅黑"/>
                          <a:ea typeface="微软雅黑"/>
                          <a:cs typeface="微软雅黑"/>
                        </a:rPr>
                        <a:t>：开环</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zh-CN" altLang="en-US" sz="1800" b="0" i="0" u="none" strike="noStrike" cap="none" normalizeH="0" baseline="0" dirty="0" smtClean="0">
                          <a:ln>
                            <a:noFill/>
                          </a:ln>
                          <a:solidFill>
                            <a:schemeClr val="tx1"/>
                          </a:solidFill>
                          <a:effectLst/>
                          <a:latin typeface="微软雅黑"/>
                          <a:ea typeface="微软雅黑"/>
                          <a:cs typeface="微软雅黑"/>
                        </a:rPr>
                        <a:t>慢速闭环</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卷积玛：帧内交织；</a:t>
                      </a:r>
                      <a:r>
                        <a:rPr kumimoji="0" lang="en-US" altLang="zh-CN" sz="1800" b="0" i="0" u="none" strike="noStrike" cap="none" normalizeH="0" baseline="0" dirty="0" smtClean="0">
                          <a:ln>
                            <a:noFill/>
                          </a:ln>
                          <a:solidFill>
                            <a:schemeClr val="tx1"/>
                          </a:solidFill>
                          <a:effectLst/>
                          <a:latin typeface="微软雅黑"/>
                          <a:ea typeface="微软雅黑"/>
                          <a:cs typeface="微软雅黑"/>
                        </a:rPr>
                        <a:t>RS</a:t>
                      </a:r>
                      <a:r>
                        <a:rPr kumimoji="0" lang="zh-CN" altLang="en-US" sz="1800" b="0" i="0" u="none" strike="noStrike" cap="none" normalizeH="0" baseline="0" dirty="0" smtClean="0">
                          <a:ln>
                            <a:noFill/>
                          </a:ln>
                          <a:solidFill>
                            <a:schemeClr val="tx1"/>
                          </a:solidFill>
                          <a:effectLst/>
                          <a:latin typeface="微软雅黑"/>
                          <a:ea typeface="微软雅黑"/>
                          <a:cs typeface="微软雅黑"/>
                        </a:rPr>
                        <a:t>码：帧间交织</a:t>
                      </a:r>
                      <a:endParaRPr kumimoji="0" lang="en-US" altLang="ja-JP"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微软雅黑"/>
                        <a:ea typeface="微软雅黑"/>
                        <a:cs typeface="微软雅黑"/>
                      </a:endParaRP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85000"/>
                        <a:buFont typeface="Arial" panose="020B0604020202020204" pitchFamily="34" charset="0"/>
                        <a:defRPr sz="20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defRPr sz="16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defRPr sz="14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defRPr sz="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1.25/10/20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3.6864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同步</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FDD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微软雅黑"/>
                          <a:ea typeface="微软雅黑"/>
                          <a:cs typeface="微软雅黑"/>
                        </a:rPr>
                        <a:t>DS-CDMA</a:t>
                      </a:r>
                      <a:r>
                        <a:rPr kumimoji="0" lang="zh-CN" altLang="en-US" sz="1800" b="0" i="0" u="none" strike="noStrike" cap="none" normalizeH="0" baseline="0" dirty="0" smtClean="0">
                          <a:ln>
                            <a:noFill/>
                          </a:ln>
                          <a:solidFill>
                            <a:schemeClr val="tx1"/>
                          </a:solidFill>
                          <a:effectLst/>
                          <a:latin typeface="微软雅黑"/>
                          <a:ea typeface="微软雅黑"/>
                          <a:cs typeface="微软雅黑"/>
                        </a:rPr>
                        <a:t>和</a:t>
                      </a:r>
                      <a:r>
                        <a:rPr kumimoji="0" lang="en-US" altLang="zh-CN" sz="1800" b="0" i="0" u="none" strike="noStrike" cap="none" normalizeH="0" baseline="0" dirty="0" smtClean="0">
                          <a:ln>
                            <a:noFill/>
                          </a:ln>
                          <a:solidFill>
                            <a:schemeClr val="tx1"/>
                          </a:solidFill>
                          <a:effectLst/>
                          <a:latin typeface="微软雅黑"/>
                          <a:ea typeface="微软雅黑"/>
                          <a:cs typeface="微软雅黑"/>
                        </a:rPr>
                        <a:t>MC-CDMA</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可变速率</a:t>
                      </a:r>
                      <a:endParaRPr kumimoji="0" lang="en-US" altLang="ja-JP"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可变扩频因子和多码</a:t>
                      </a:r>
                      <a:r>
                        <a:rPr kumimoji="0" lang="en-US" altLang="zh-CN" sz="1800" b="0" i="0" u="none" strike="noStrike" cap="none" normalizeH="0" baseline="0" dirty="0" smtClean="0">
                          <a:ln>
                            <a:noFill/>
                          </a:ln>
                          <a:solidFill>
                            <a:schemeClr val="tx1"/>
                          </a:solidFill>
                          <a:effectLst/>
                          <a:latin typeface="微软雅黑"/>
                          <a:ea typeface="微软雅黑"/>
                          <a:cs typeface="微软雅黑"/>
                        </a:rPr>
                        <a:t>RI</a:t>
                      </a:r>
                      <a:r>
                        <a:rPr kumimoji="0" lang="zh-CN" altLang="en-US" sz="1800" b="0" i="0" u="none" strike="noStrike" cap="none" normalizeH="0" baseline="0" dirty="0" smtClean="0">
                          <a:ln>
                            <a:noFill/>
                          </a:ln>
                          <a:solidFill>
                            <a:schemeClr val="tx1"/>
                          </a:solidFill>
                          <a:effectLst/>
                          <a:latin typeface="微软雅黑"/>
                          <a:ea typeface="微软雅黑"/>
                          <a:cs typeface="微软雅黑"/>
                        </a:rPr>
                        <a:t>检测；低速率业务，事先预定好，需高层信令参与</a:t>
                      </a: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开环</a:t>
                      </a:r>
                      <a:r>
                        <a:rPr kumimoji="0" lang="en-US" altLang="zh-CN" sz="1800" b="0" i="0" u="none" strike="noStrike" cap="none" normalizeH="0" baseline="0" dirty="0" smtClean="0">
                          <a:ln>
                            <a:noFill/>
                          </a:ln>
                          <a:solidFill>
                            <a:schemeClr val="tx1"/>
                          </a:solidFill>
                          <a:effectLst/>
                          <a:latin typeface="微软雅黑"/>
                          <a:ea typeface="微软雅黑"/>
                          <a:cs typeface="微软雅黑"/>
                        </a:rPr>
                        <a:t>+</a:t>
                      </a:r>
                      <a:r>
                        <a:rPr kumimoji="0" lang="zh-CN" altLang="en-US" sz="1800" b="0" i="0" u="none" strike="noStrike" cap="none" normalizeH="0" baseline="0" dirty="0" smtClean="0">
                          <a:ln>
                            <a:noFill/>
                          </a:ln>
                          <a:solidFill>
                            <a:schemeClr val="tx1"/>
                          </a:solidFill>
                          <a:effectLst/>
                          <a:latin typeface="微软雅黑"/>
                          <a:ea typeface="微软雅黑"/>
                          <a:cs typeface="微软雅黑"/>
                        </a:rPr>
                        <a:t>慢速闭环</a:t>
                      </a:r>
                      <a:r>
                        <a:rPr kumimoji="0" lang="en-US" altLang="zh-CN" sz="1800" b="0" i="0" u="none" strike="noStrike" cap="none" normalizeH="0" baseline="0" dirty="0" smtClean="0">
                          <a:ln>
                            <a:noFill/>
                          </a:ln>
                          <a:solidFill>
                            <a:schemeClr val="tx1"/>
                          </a:solidFill>
                          <a:effectLst/>
                          <a:latin typeface="微软雅黑"/>
                          <a:ea typeface="微软雅黑"/>
                          <a:cs typeface="微软雅黑"/>
                        </a:rPr>
                        <a:t>(800b/s)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微软雅黑"/>
                        <a:ea typeface="微软雅黑"/>
                        <a:cs typeface="微软雅黑"/>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微软雅黑"/>
                          <a:ea typeface="微软雅黑"/>
                          <a:cs typeface="微软雅黑"/>
                        </a:rPr>
                        <a:t>块交织</a:t>
                      </a:r>
                    </a:p>
                  </a:txBody>
                  <a:tcPr marL="91432" marR="91432"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5532196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2"/>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2652557" y="2520426"/>
            <a:ext cx="3915085" cy="4351338"/>
          </a:xfrm>
        </p:spPr>
      </p:pic>
      <p:sp>
        <p:nvSpPr>
          <p:cNvPr id="4" name="标题 3"/>
          <p:cNvSpPr>
            <a:spLocks noGrp="1"/>
          </p:cNvSpPr>
          <p:nvPr>
            <p:ph type="title"/>
          </p:nvPr>
        </p:nvSpPr>
        <p:spPr/>
        <p:txBody>
          <a:bodyPr/>
          <a:lstStyle/>
          <a:p>
            <a:r>
              <a:rPr kumimoji="1" lang="zh-CN" altLang="en-US" dirty="0"/>
              <a:t>第四代移动通信</a:t>
            </a:r>
            <a:r>
              <a:rPr kumimoji="1" lang="zh-CN" altLang="en-US" dirty="0" smtClean="0"/>
              <a:t>：多媒体移动通信</a:t>
            </a:r>
            <a:endParaRPr kumimoji="1" lang="zh-CN" altLang="en-US" dirty="0"/>
          </a:p>
        </p:txBody>
      </p:sp>
      <p:sp>
        <p:nvSpPr>
          <p:cNvPr id="7" name="矩形 6"/>
          <p:cNvSpPr/>
          <p:nvPr/>
        </p:nvSpPr>
        <p:spPr>
          <a:xfrm>
            <a:off x="173746" y="3264934"/>
            <a:ext cx="2209235" cy="18846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2000" b="1" dirty="0" smtClean="0">
                <a:solidFill>
                  <a:srgbClr val="FF0000"/>
                </a:solidFill>
                <a:latin typeface="微软雅黑"/>
                <a:ea typeface="微软雅黑"/>
                <a:cs typeface="微软雅黑"/>
              </a:rPr>
              <a:t>达到</a:t>
            </a:r>
            <a:r>
              <a:rPr lang="zh-CN" altLang="en-US" sz="2000" b="1" dirty="0">
                <a:solidFill>
                  <a:srgbClr val="FF0000"/>
                </a:solidFill>
                <a:latin typeface="微软雅黑"/>
                <a:ea typeface="微软雅黑"/>
                <a:cs typeface="微软雅黑"/>
              </a:rPr>
              <a:t>主流</a:t>
            </a:r>
            <a:r>
              <a:rPr lang="en-US" altLang="zh-CN" sz="2000" b="1" dirty="0">
                <a:solidFill>
                  <a:srgbClr val="FF0000"/>
                </a:solidFill>
                <a:latin typeface="微软雅黑"/>
                <a:ea typeface="微软雅黑"/>
                <a:cs typeface="微软雅黑"/>
              </a:rPr>
              <a:t>3G</a:t>
            </a:r>
            <a:r>
              <a:rPr lang="zh-CN" altLang="en-US" sz="2000" b="1" dirty="0">
                <a:solidFill>
                  <a:srgbClr val="FF0000"/>
                </a:solidFill>
                <a:latin typeface="微软雅黑"/>
                <a:ea typeface="微软雅黑"/>
                <a:cs typeface="微软雅黑"/>
              </a:rPr>
              <a:t>网络网速的</a:t>
            </a:r>
            <a:r>
              <a:rPr lang="en-US" altLang="zh-CN" sz="2000" b="1" dirty="0" smtClean="0">
                <a:solidFill>
                  <a:srgbClr val="FF0000"/>
                </a:solidFill>
                <a:latin typeface="微软雅黑"/>
                <a:ea typeface="微软雅黑"/>
                <a:cs typeface="微软雅黑"/>
              </a:rPr>
              <a:t>10</a:t>
            </a:r>
            <a:r>
              <a:rPr lang="zh-CN" altLang="en-US" sz="2000" b="1" dirty="0" smtClean="0">
                <a:solidFill>
                  <a:srgbClr val="FF0000"/>
                </a:solidFill>
                <a:latin typeface="微软雅黑"/>
                <a:ea typeface="微软雅黑"/>
                <a:cs typeface="微软雅黑"/>
              </a:rPr>
              <a:t>多倍，延迟为</a:t>
            </a:r>
            <a:r>
              <a:rPr lang="en-US" altLang="zh-CN" sz="2000" b="1" dirty="0" smtClean="0">
                <a:solidFill>
                  <a:srgbClr val="FF0000"/>
                </a:solidFill>
                <a:latin typeface="微软雅黑"/>
                <a:ea typeface="微软雅黑"/>
                <a:cs typeface="微软雅黑"/>
              </a:rPr>
              <a:t>3G</a:t>
            </a:r>
            <a:r>
              <a:rPr lang="zh-CN" altLang="en-US" sz="2000" b="1" dirty="0" smtClean="0">
                <a:solidFill>
                  <a:srgbClr val="FF0000"/>
                </a:solidFill>
                <a:latin typeface="微软雅黑"/>
                <a:ea typeface="微软雅黑"/>
                <a:cs typeface="微软雅黑"/>
              </a:rPr>
              <a:t>的</a:t>
            </a:r>
            <a:r>
              <a:rPr lang="en-US" altLang="zh-CN" sz="2000" b="1" dirty="0" smtClean="0">
                <a:solidFill>
                  <a:srgbClr val="FF0000"/>
                </a:solidFill>
                <a:latin typeface="微软雅黑"/>
                <a:ea typeface="微软雅黑"/>
                <a:cs typeface="微软雅黑"/>
              </a:rPr>
              <a:t>1/10</a:t>
            </a:r>
            <a:r>
              <a:rPr lang="en-US" altLang="zh-CN" sz="2000" dirty="0" smtClean="0">
                <a:solidFill>
                  <a:schemeClr val="tx1"/>
                </a:solidFill>
                <a:latin typeface="微软雅黑"/>
                <a:ea typeface="微软雅黑"/>
                <a:cs typeface="微软雅黑"/>
              </a:rPr>
              <a:t>.</a:t>
            </a:r>
            <a:endParaRPr lang="zh-CN" altLang="en-US" sz="2000" dirty="0">
              <a:solidFill>
                <a:schemeClr val="tx1"/>
              </a:solidFill>
              <a:latin typeface="微软雅黑"/>
              <a:ea typeface="微软雅黑"/>
              <a:cs typeface="微软雅黑"/>
            </a:endParaRPr>
          </a:p>
        </p:txBody>
      </p:sp>
      <p:sp>
        <p:nvSpPr>
          <p:cNvPr id="8" name="矩形 7"/>
          <p:cNvSpPr/>
          <p:nvPr/>
        </p:nvSpPr>
        <p:spPr>
          <a:xfrm>
            <a:off x="6837218" y="2819400"/>
            <a:ext cx="2133600" cy="332398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en-US" altLang="zh-CN" sz="2000" b="1" dirty="0" smtClean="0">
                <a:solidFill>
                  <a:schemeClr val="tx2"/>
                </a:solidFill>
                <a:latin typeface="微软雅黑"/>
                <a:ea typeface="微软雅黑"/>
                <a:cs typeface="微软雅黑"/>
              </a:rPr>
              <a:t>2013</a:t>
            </a:r>
            <a:r>
              <a:rPr lang="zh-CN" altLang="en-US" sz="2000" b="1" dirty="0" smtClean="0">
                <a:solidFill>
                  <a:schemeClr val="tx2"/>
                </a:solidFill>
                <a:latin typeface="微软雅黑"/>
                <a:ea typeface="微软雅黑"/>
                <a:cs typeface="微软雅黑"/>
              </a:rPr>
              <a:t>年深圳</a:t>
            </a:r>
            <a:r>
              <a:rPr lang="zh-CN" altLang="en-US" sz="2000" b="1" dirty="0">
                <a:solidFill>
                  <a:schemeClr val="tx2"/>
                </a:solidFill>
                <a:latin typeface="微软雅黑"/>
                <a:ea typeface="微软雅黑"/>
                <a:cs typeface="微软雅黑"/>
              </a:rPr>
              <a:t>卫视新闻直播节目利用</a:t>
            </a:r>
            <a:r>
              <a:rPr lang="en-US" altLang="zh-CN" sz="2000" b="1" dirty="0">
                <a:solidFill>
                  <a:schemeClr val="tx2"/>
                </a:solidFill>
                <a:latin typeface="微软雅黑"/>
                <a:ea typeface="微软雅黑"/>
                <a:cs typeface="微软雅黑"/>
              </a:rPr>
              <a:t>4G</a:t>
            </a:r>
            <a:r>
              <a:rPr lang="zh-CN" altLang="en-US" sz="2000" b="1" dirty="0">
                <a:solidFill>
                  <a:schemeClr val="tx2"/>
                </a:solidFill>
                <a:latin typeface="微软雅黑"/>
                <a:ea typeface="微软雅黑"/>
                <a:cs typeface="微软雅黑"/>
              </a:rPr>
              <a:t>技术实现日常新闻的无线高清</a:t>
            </a:r>
            <a:r>
              <a:rPr lang="zh-CN" altLang="en-US" sz="2000" b="1" dirty="0" smtClean="0">
                <a:solidFill>
                  <a:schemeClr val="tx2"/>
                </a:solidFill>
                <a:latin typeface="微软雅黑"/>
                <a:ea typeface="微软雅黑"/>
                <a:cs typeface="微软雅黑"/>
              </a:rPr>
              <a:t>直播。与现场直播延迟小于</a:t>
            </a:r>
            <a:r>
              <a:rPr lang="en-US" altLang="zh-CN" sz="2000" b="1" dirty="0" smtClean="0">
                <a:solidFill>
                  <a:schemeClr val="tx2"/>
                </a:solidFill>
                <a:latin typeface="微软雅黑"/>
                <a:ea typeface="微软雅黑"/>
                <a:cs typeface="微软雅黑"/>
              </a:rPr>
              <a:t>1s</a:t>
            </a:r>
            <a:r>
              <a:rPr lang="zh-CN" altLang="en-US" sz="2000" b="1" dirty="0" smtClean="0">
                <a:solidFill>
                  <a:schemeClr val="tx2"/>
                </a:solidFill>
                <a:latin typeface="微软雅黑"/>
                <a:ea typeface="微软雅黑"/>
                <a:cs typeface="微软雅黑"/>
              </a:rPr>
              <a:t>。</a:t>
            </a:r>
            <a:endParaRPr lang="en-US" altLang="zh-CN" sz="2000" b="1" dirty="0" smtClean="0">
              <a:solidFill>
                <a:schemeClr val="tx2"/>
              </a:solidFill>
              <a:latin typeface="微软雅黑"/>
              <a:ea typeface="微软雅黑"/>
              <a:cs typeface="微软雅黑"/>
            </a:endParaRPr>
          </a:p>
        </p:txBody>
      </p:sp>
      <p:sp>
        <p:nvSpPr>
          <p:cNvPr id="9" name="矩形 8"/>
          <p:cNvSpPr/>
          <p:nvPr/>
        </p:nvSpPr>
        <p:spPr>
          <a:xfrm>
            <a:off x="685800" y="1447800"/>
            <a:ext cx="8458200" cy="1015663"/>
          </a:xfrm>
          <a:prstGeom prst="rect">
            <a:avLst/>
          </a:prstGeom>
        </p:spPr>
        <p:txBody>
          <a:bodyPr wrap="square">
            <a:spAutoFit/>
          </a:bodyPr>
          <a:lstStyle/>
          <a:p>
            <a:pPr>
              <a:lnSpc>
                <a:spcPct val="150000"/>
              </a:lnSpc>
            </a:pPr>
            <a:r>
              <a:rPr lang="zh-CN" altLang="zh-CN" sz="2000" dirty="0">
                <a:latin typeface="微软雅黑"/>
                <a:ea typeface="微软雅黑"/>
                <a:cs typeface="微软雅黑"/>
              </a:rPr>
              <a:t>第四代移动通信</a:t>
            </a:r>
            <a:r>
              <a:rPr lang="zh-CN" altLang="zh-CN" sz="2000" dirty="0" smtClean="0">
                <a:latin typeface="微软雅黑"/>
                <a:ea typeface="微软雅黑"/>
                <a:cs typeface="微软雅黑"/>
              </a:rPr>
              <a:t>系统</a:t>
            </a:r>
            <a:r>
              <a:rPr lang="en-US" altLang="zh-CN" sz="2000" dirty="0" smtClean="0">
                <a:latin typeface="微软雅黑"/>
                <a:ea typeface="微软雅黑"/>
                <a:cs typeface="微软雅黑"/>
              </a:rPr>
              <a:t> </a:t>
            </a:r>
            <a:r>
              <a:rPr lang="en-US" altLang="zh-CN" sz="2000" b="1" dirty="0" smtClean="0">
                <a:solidFill>
                  <a:srgbClr val="FF0000"/>
                </a:solidFill>
                <a:latin typeface="微软雅黑"/>
                <a:ea typeface="微软雅黑"/>
                <a:cs typeface="微软雅黑"/>
              </a:rPr>
              <a:t>IMT-Advanced</a:t>
            </a:r>
            <a:r>
              <a:rPr lang="zh-CN" altLang="zh-CN" sz="2000" dirty="0">
                <a:latin typeface="微软雅黑"/>
                <a:ea typeface="微软雅黑"/>
                <a:cs typeface="微软雅黑"/>
              </a:rPr>
              <a:t>（</a:t>
            </a:r>
            <a:r>
              <a:rPr lang="en-US" altLang="zh-CN" sz="2000" dirty="0">
                <a:latin typeface="微软雅黑"/>
                <a:ea typeface="微软雅黑"/>
                <a:cs typeface="微软雅黑"/>
              </a:rPr>
              <a:t>International Mobile Telecommunications-Advanced</a:t>
            </a:r>
            <a:r>
              <a:rPr lang="zh-CN" altLang="zh-CN" sz="2000" dirty="0">
                <a:latin typeface="微软雅黑"/>
                <a:ea typeface="微软雅黑"/>
                <a:cs typeface="微软雅黑"/>
              </a:rPr>
              <a:t>），</a:t>
            </a:r>
            <a:r>
              <a:rPr lang="zh-CN" altLang="zh-CN" sz="2000" b="1" dirty="0">
                <a:solidFill>
                  <a:srgbClr val="FF0000"/>
                </a:solidFill>
                <a:latin typeface="微软雅黑"/>
                <a:ea typeface="微软雅黑"/>
                <a:cs typeface="微软雅黑"/>
              </a:rPr>
              <a:t>俗称</a:t>
            </a:r>
            <a:r>
              <a:rPr lang="en-US" altLang="zh-CN" sz="2000" b="1" dirty="0">
                <a:solidFill>
                  <a:srgbClr val="FF0000"/>
                </a:solidFill>
                <a:latin typeface="微软雅黑"/>
                <a:ea typeface="微软雅黑"/>
                <a:cs typeface="微软雅黑"/>
              </a:rPr>
              <a:t>4G</a:t>
            </a:r>
            <a:r>
              <a:rPr lang="zh-CN" altLang="zh-CN" sz="2000" dirty="0">
                <a:latin typeface="微软雅黑"/>
                <a:ea typeface="微软雅黑"/>
                <a:cs typeface="微软雅黑"/>
              </a:rPr>
              <a:t>。</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26725064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95300" y="1508125"/>
            <a:ext cx="8229600" cy="4892675"/>
          </a:xfrm>
        </p:spPr>
        <p:txBody>
          <a:bodyPr>
            <a:noAutofit/>
          </a:bodyPr>
          <a:lstStyle/>
          <a:p>
            <a:pPr>
              <a:lnSpc>
                <a:spcPct val="150000"/>
              </a:lnSpc>
            </a:pPr>
            <a:r>
              <a:rPr lang="en-US" altLang="zh-CN" dirty="0"/>
              <a:t>4G</a:t>
            </a:r>
            <a:r>
              <a:rPr lang="en-US" altLang="en-US" dirty="0"/>
              <a:t>被称为“多媒体移动通信”</a:t>
            </a:r>
            <a:r>
              <a:rPr lang="zh-CN" altLang="en-US" dirty="0"/>
              <a:t>，在通信速度和智能性上是远超过</a:t>
            </a:r>
            <a:r>
              <a:rPr lang="en-US" altLang="zh-CN" dirty="0"/>
              <a:t>3G</a:t>
            </a:r>
            <a:r>
              <a:rPr lang="en-US" altLang="en-US" dirty="0"/>
              <a:t>：</a:t>
            </a:r>
            <a:endParaRPr lang="en-US" altLang="ja-JP" dirty="0"/>
          </a:p>
          <a:p>
            <a:pPr lvl="1">
              <a:lnSpc>
                <a:spcPct val="150000"/>
              </a:lnSpc>
            </a:pPr>
            <a:r>
              <a:rPr lang="en-US" altLang="zh-CN" dirty="0"/>
              <a:t>4G</a:t>
            </a:r>
            <a:r>
              <a:rPr lang="zh-CN" altLang="en-US" dirty="0"/>
              <a:t>的数据</a:t>
            </a:r>
            <a:r>
              <a:rPr lang="zh-CN" altLang="en-US" dirty="0" smtClean="0"/>
              <a:t>传输速率要求：静态可达到</a:t>
            </a:r>
            <a:r>
              <a:rPr lang="en-US" altLang="zh-CN" b="1" dirty="0" smtClean="0">
                <a:solidFill>
                  <a:srgbClr val="FF0000"/>
                </a:solidFill>
              </a:rPr>
              <a:t>1Gbps</a:t>
            </a:r>
            <a:r>
              <a:rPr lang="zh-CN" altLang="en-US" dirty="0" smtClean="0"/>
              <a:t>，移动状态达</a:t>
            </a:r>
            <a:r>
              <a:rPr lang="en-US" altLang="zh-CN" b="1" dirty="0" smtClean="0">
                <a:solidFill>
                  <a:srgbClr val="FF0000"/>
                </a:solidFill>
              </a:rPr>
              <a:t>100Mbps</a:t>
            </a:r>
            <a:r>
              <a:rPr lang="zh-CN" altLang="en-US" dirty="0" smtClean="0"/>
              <a:t>。</a:t>
            </a:r>
            <a:endParaRPr lang="en-US" altLang="zh-CN" sz="2400" dirty="0"/>
          </a:p>
          <a:p>
            <a:pPr lvl="1">
              <a:lnSpc>
                <a:spcPct val="150000"/>
              </a:lnSpc>
            </a:pPr>
            <a:r>
              <a:rPr lang="zh-CN" altLang="en-US" dirty="0"/>
              <a:t>利用高带宽的优势，</a:t>
            </a:r>
            <a:r>
              <a:rPr lang="en-US" altLang="zh-CN" dirty="0"/>
              <a:t>4G</a:t>
            </a:r>
            <a:r>
              <a:rPr lang="zh-CN" altLang="en-US" dirty="0"/>
              <a:t>手机可以提供</a:t>
            </a:r>
            <a:r>
              <a:rPr lang="zh-CN" altLang="en-US" b="1" dirty="0">
                <a:solidFill>
                  <a:srgbClr val="FF0000"/>
                </a:solidFill>
              </a:rPr>
              <a:t>高性能的流媒体</a:t>
            </a:r>
            <a:r>
              <a:rPr lang="zh-CN" altLang="en-US" dirty="0"/>
              <a:t>内容，也可以实现高分辨率的电影和电视节目</a:t>
            </a:r>
            <a:r>
              <a:rPr lang="zh-CN" altLang="en-US" dirty="0" smtClean="0"/>
              <a:t>。</a:t>
            </a:r>
            <a:endParaRPr lang="en-US" altLang="zh-CN" sz="2400" dirty="0"/>
          </a:p>
          <a:p>
            <a:pPr lvl="1">
              <a:lnSpc>
                <a:spcPct val="150000"/>
              </a:lnSpc>
            </a:pPr>
            <a:r>
              <a:rPr lang="zh-CN" altLang="en-US" dirty="0"/>
              <a:t>技术上，</a:t>
            </a:r>
            <a:r>
              <a:rPr lang="en-US" altLang="zh-CN" dirty="0"/>
              <a:t>4G</a:t>
            </a:r>
            <a:r>
              <a:rPr lang="zh-CN" altLang="en-US" dirty="0"/>
              <a:t>将引入许多功能强大的</a:t>
            </a:r>
            <a:r>
              <a:rPr lang="zh-CN" altLang="en-US" b="1" dirty="0">
                <a:solidFill>
                  <a:srgbClr val="FF0000"/>
                </a:solidFill>
              </a:rPr>
              <a:t>突破性技术</a:t>
            </a:r>
            <a:r>
              <a:rPr lang="zh-CN" altLang="en-US" dirty="0"/>
              <a:t>，使得对无线频率的使用更加有效</a:t>
            </a:r>
            <a:r>
              <a:rPr lang="zh-CN" altLang="en-US" dirty="0" smtClean="0"/>
              <a:t>。</a:t>
            </a:r>
            <a:endParaRPr kumimoji="1" lang="zh-CN" altLang="en-US"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38</a:t>
            </a:fld>
            <a:endParaRPr lang="zh-CN" altLang="en-US" dirty="0"/>
          </a:p>
        </p:txBody>
      </p:sp>
      <p:sp>
        <p:nvSpPr>
          <p:cNvPr id="4" name="标题 3"/>
          <p:cNvSpPr>
            <a:spLocks noGrp="1"/>
          </p:cNvSpPr>
          <p:nvPr>
            <p:ph type="title"/>
          </p:nvPr>
        </p:nvSpPr>
        <p:spPr/>
        <p:txBody>
          <a:bodyPr/>
          <a:lstStyle/>
          <a:p>
            <a:r>
              <a:rPr kumimoji="1" lang="zh-CN" altLang="en-US" dirty="0"/>
              <a:t>第四</a:t>
            </a:r>
            <a:r>
              <a:rPr kumimoji="1" lang="zh-CN" altLang="en-US" dirty="0" smtClean="0"/>
              <a:t>代移动通信：多媒体移动通信</a:t>
            </a:r>
            <a:endParaRPr kumimoji="1" lang="zh-CN" altLang="en-US" dirty="0"/>
          </a:p>
        </p:txBody>
      </p:sp>
    </p:spTree>
    <p:extLst>
      <p:ext uri="{BB962C8B-B14F-4D97-AF65-F5344CB8AC3E}">
        <p14:creationId xmlns:p14="http://schemas.microsoft.com/office/powerpoint/2010/main" val="31135915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496768"/>
            <a:ext cx="8229600" cy="4495800"/>
          </a:xfrm>
        </p:spPr>
        <p:txBody>
          <a:bodyPr>
            <a:noAutofit/>
          </a:bodyPr>
          <a:lstStyle/>
          <a:p>
            <a:pPr>
              <a:lnSpc>
                <a:spcPct val="150000"/>
              </a:lnSpc>
            </a:pPr>
            <a:r>
              <a:rPr lang="en-US" altLang="zh-CN" dirty="0"/>
              <a:t>2004</a:t>
            </a:r>
            <a:r>
              <a:rPr lang="zh-CN" altLang="en-US" dirty="0"/>
              <a:t>年</a:t>
            </a:r>
            <a:r>
              <a:rPr lang="en-US" altLang="zh-CN" dirty="0"/>
              <a:t>11</a:t>
            </a:r>
            <a:r>
              <a:rPr lang="zh-CN" altLang="en-US" dirty="0"/>
              <a:t>月， </a:t>
            </a:r>
            <a:r>
              <a:rPr lang="en-US" altLang="zh-CN" dirty="0" smtClean="0"/>
              <a:t>3GPP</a:t>
            </a:r>
            <a:r>
              <a:rPr lang="zh-CN" altLang="en-US" dirty="0" smtClean="0"/>
              <a:t>开展</a:t>
            </a:r>
            <a:r>
              <a:rPr lang="zh-CN" altLang="en-US" dirty="0"/>
              <a:t>了</a:t>
            </a:r>
            <a:r>
              <a:rPr lang="en-US" altLang="zh-CN" dirty="0" smtClean="0"/>
              <a:t>3G</a:t>
            </a:r>
            <a:r>
              <a:rPr lang="zh-CN" altLang="en-US" dirty="0"/>
              <a:t>系统的</a:t>
            </a:r>
            <a:r>
              <a:rPr lang="zh-CN" altLang="en-US" b="1" dirty="0">
                <a:solidFill>
                  <a:srgbClr val="FF0000"/>
                </a:solidFill>
              </a:rPr>
              <a:t>长期演进</a:t>
            </a:r>
            <a:r>
              <a:rPr lang="zh-CN" altLang="en-US" b="1" dirty="0" smtClean="0">
                <a:solidFill>
                  <a:srgbClr val="FF0000"/>
                </a:solidFill>
              </a:rPr>
              <a:t>（</a:t>
            </a:r>
            <a:r>
              <a:rPr lang="en-US" altLang="zh-CN" b="1" dirty="0" smtClean="0">
                <a:solidFill>
                  <a:srgbClr val="FF0000"/>
                </a:solidFill>
              </a:rPr>
              <a:t>Long Term Evolution, LTE</a:t>
            </a:r>
            <a:r>
              <a:rPr lang="zh-CN" altLang="en-US" b="1" dirty="0" smtClean="0">
                <a:solidFill>
                  <a:srgbClr val="FF0000"/>
                </a:solidFill>
              </a:rPr>
              <a:t>）</a:t>
            </a:r>
            <a:r>
              <a:rPr lang="zh-CN" altLang="en-US" dirty="0"/>
              <a:t>研究项目</a:t>
            </a:r>
            <a:r>
              <a:rPr lang="zh-CN" altLang="en-US" dirty="0" smtClean="0"/>
              <a:t>。</a:t>
            </a:r>
            <a:endParaRPr lang="en-US" altLang="zh-CN" dirty="0"/>
          </a:p>
          <a:p>
            <a:pPr>
              <a:lnSpc>
                <a:spcPct val="150000"/>
              </a:lnSpc>
            </a:pPr>
            <a:r>
              <a:rPr lang="en-US" altLang="zh-CN" dirty="0" smtClean="0"/>
              <a:t>LTE</a:t>
            </a:r>
            <a:r>
              <a:rPr lang="zh-CN" altLang="en-US" dirty="0"/>
              <a:t>系统的初步</a:t>
            </a:r>
            <a:r>
              <a:rPr lang="zh-CN" altLang="en-US" dirty="0" smtClean="0"/>
              <a:t>需求</a:t>
            </a:r>
            <a:endParaRPr lang="en-US" altLang="zh-CN" dirty="0" smtClean="0"/>
          </a:p>
          <a:p>
            <a:pPr lvl="1">
              <a:lnSpc>
                <a:spcPct val="150000"/>
              </a:lnSpc>
            </a:pPr>
            <a:r>
              <a:rPr lang="zh-CN" altLang="en-US" sz="2000" b="1" dirty="0" smtClean="0">
                <a:solidFill>
                  <a:srgbClr val="FF0000"/>
                </a:solidFill>
              </a:rPr>
              <a:t>提高</a:t>
            </a:r>
            <a:r>
              <a:rPr lang="zh-CN" altLang="en-US" sz="2000" b="1" dirty="0">
                <a:solidFill>
                  <a:srgbClr val="FF0000"/>
                </a:solidFill>
              </a:rPr>
              <a:t>峰值数据</a:t>
            </a:r>
            <a:r>
              <a:rPr lang="zh-CN" altLang="en-US" sz="2000" b="1" dirty="0" smtClean="0">
                <a:solidFill>
                  <a:srgbClr val="FF0000"/>
                </a:solidFill>
              </a:rPr>
              <a:t>速率</a:t>
            </a:r>
            <a:endParaRPr lang="en-US" altLang="zh-CN" sz="2000" b="1" dirty="0" smtClean="0">
              <a:solidFill>
                <a:srgbClr val="FF0000"/>
              </a:solidFill>
            </a:endParaRPr>
          </a:p>
          <a:p>
            <a:pPr lvl="1">
              <a:lnSpc>
                <a:spcPct val="150000"/>
              </a:lnSpc>
            </a:pPr>
            <a:r>
              <a:rPr lang="zh-CN" altLang="en-US" sz="1800" dirty="0" smtClean="0"/>
              <a:t>改善</a:t>
            </a:r>
            <a:r>
              <a:rPr lang="zh-CN" altLang="en-US" sz="1800" dirty="0"/>
              <a:t>小区边缘</a:t>
            </a:r>
            <a:r>
              <a:rPr lang="zh-CN" altLang="en-US" sz="1800" dirty="0" smtClean="0"/>
              <a:t>速率</a:t>
            </a:r>
            <a:endParaRPr lang="en-US" altLang="zh-CN" sz="1800" dirty="0" smtClean="0"/>
          </a:p>
          <a:p>
            <a:pPr lvl="1">
              <a:lnSpc>
                <a:spcPct val="150000"/>
              </a:lnSpc>
            </a:pPr>
            <a:r>
              <a:rPr lang="zh-CN" altLang="en-US" sz="1800" dirty="0" smtClean="0"/>
              <a:t>提高</a:t>
            </a:r>
            <a:r>
              <a:rPr lang="zh-CN" altLang="en-US" sz="1800" dirty="0"/>
              <a:t>小区</a:t>
            </a:r>
            <a:r>
              <a:rPr lang="zh-CN" altLang="en-US" sz="1800" dirty="0" smtClean="0"/>
              <a:t>容量</a:t>
            </a:r>
            <a:endParaRPr lang="en-US" altLang="zh-CN" sz="1800" dirty="0" smtClean="0"/>
          </a:p>
          <a:p>
            <a:pPr lvl="1">
              <a:lnSpc>
                <a:spcPct val="150000"/>
              </a:lnSpc>
            </a:pPr>
            <a:r>
              <a:rPr lang="zh-CN" altLang="en-US" sz="1800" dirty="0" smtClean="0"/>
              <a:t>提高</a:t>
            </a:r>
            <a:r>
              <a:rPr lang="zh-CN" altLang="en-US" sz="1800" dirty="0"/>
              <a:t>频谱</a:t>
            </a:r>
            <a:r>
              <a:rPr lang="zh-CN" altLang="en-US" sz="1800" dirty="0" smtClean="0"/>
              <a:t>利用率</a:t>
            </a:r>
            <a:endParaRPr lang="en-US" altLang="zh-CN" sz="1800" dirty="0" smtClean="0"/>
          </a:p>
          <a:p>
            <a:pPr lvl="1">
              <a:lnSpc>
                <a:spcPct val="150000"/>
              </a:lnSpc>
            </a:pPr>
            <a:r>
              <a:rPr lang="zh-CN" altLang="en-US" sz="2000" b="1" dirty="0" smtClean="0">
                <a:solidFill>
                  <a:srgbClr val="FF0000"/>
                </a:solidFill>
              </a:rPr>
              <a:t>降低</a:t>
            </a:r>
            <a:r>
              <a:rPr lang="zh-CN" altLang="en-US" sz="2000" b="1" dirty="0">
                <a:solidFill>
                  <a:srgbClr val="FF0000"/>
                </a:solidFill>
              </a:rPr>
              <a:t>系统</a:t>
            </a:r>
            <a:r>
              <a:rPr lang="zh-CN" altLang="en-US" sz="2000" b="1" dirty="0" smtClean="0">
                <a:solidFill>
                  <a:srgbClr val="FF0000"/>
                </a:solidFill>
              </a:rPr>
              <a:t>延迟</a:t>
            </a:r>
            <a:endParaRPr lang="en-US" altLang="zh-CN" sz="2000" b="1" dirty="0" smtClean="0">
              <a:solidFill>
                <a:srgbClr val="FF0000"/>
              </a:solidFill>
            </a:endParaRPr>
          </a:p>
          <a:p>
            <a:pPr lvl="1">
              <a:lnSpc>
                <a:spcPct val="150000"/>
              </a:lnSpc>
            </a:pPr>
            <a:r>
              <a:rPr lang="zh-CN" altLang="en-US" sz="1800" dirty="0" smtClean="0"/>
              <a:t>降低</a:t>
            </a:r>
            <a:r>
              <a:rPr lang="zh-CN" altLang="en-US" sz="1800" dirty="0"/>
              <a:t>运营和建网</a:t>
            </a:r>
            <a:r>
              <a:rPr lang="zh-CN" altLang="en-US" sz="1800" dirty="0" smtClean="0"/>
              <a:t>成本</a:t>
            </a:r>
            <a:endParaRPr lang="en-US" altLang="zh-CN" sz="1800" dirty="0"/>
          </a:p>
          <a:p>
            <a:pPr lvl="1">
              <a:lnSpc>
                <a:spcPct val="150000"/>
              </a:lnSpc>
            </a:pPr>
            <a:r>
              <a:rPr lang="zh-CN" altLang="en-US" sz="1800" b="1" dirty="0" smtClean="0">
                <a:solidFill>
                  <a:srgbClr val="FF0000"/>
                </a:solidFill>
              </a:rPr>
              <a:t>该</a:t>
            </a:r>
            <a:r>
              <a:rPr lang="zh-CN" altLang="en-US" sz="1800" b="1" dirty="0">
                <a:solidFill>
                  <a:srgbClr val="FF0000"/>
                </a:solidFill>
              </a:rPr>
              <a:t>系统必须能够和现有</a:t>
            </a:r>
            <a:r>
              <a:rPr lang="zh-CN" altLang="en-US" sz="1800" b="1" dirty="0" smtClean="0">
                <a:solidFill>
                  <a:srgbClr val="FF0000"/>
                </a:solidFill>
              </a:rPr>
              <a:t>系统共存</a:t>
            </a:r>
            <a:r>
              <a:rPr lang="zh-CN" altLang="en-US" sz="1800" dirty="0" smtClean="0"/>
              <a:t>。</a:t>
            </a:r>
            <a:endParaRPr lang="en-US" altLang="zh-CN" sz="1800" dirty="0"/>
          </a:p>
          <a:p>
            <a:endParaRPr lang="zh-CN" altLang="en-US" sz="2000" dirty="0"/>
          </a:p>
          <a:p>
            <a:endParaRPr lang="en-US" altLang="zh-CN" sz="2000" dirty="0"/>
          </a:p>
          <a:p>
            <a:endParaRPr kumimoji="1" lang="zh-CN" altLang="en-US" sz="2000" dirty="0"/>
          </a:p>
        </p:txBody>
      </p:sp>
      <p:pic>
        <p:nvPicPr>
          <p:cNvPr id="2050" name="Picture 2" descr="“LTE”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3600" y="3352800"/>
            <a:ext cx="2231536" cy="2231536"/>
          </a:xfrm>
          <a:prstGeom prst="rect">
            <a:avLst/>
          </a:prstGeom>
          <a:noFill/>
          <a:extLst>
            <a:ext uri="{909E8E84-426E-40DD-AFC4-6F175D3DCCD1}">
              <a14:hiddenFill xmlns:a14="http://schemas.microsoft.com/office/drawing/2010/main">
                <a:solidFill>
                  <a:srgbClr val="FFFFFF"/>
                </a:solidFill>
              </a14:hiddenFill>
            </a:ext>
          </a:extLst>
        </p:spPr>
      </p:pic>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39</a:t>
            </a:fld>
            <a:endParaRPr lang="zh-CN" altLang="en-US" dirty="0"/>
          </a:p>
        </p:txBody>
      </p:sp>
      <p:sp>
        <p:nvSpPr>
          <p:cNvPr id="4" name="标题 3"/>
          <p:cNvSpPr>
            <a:spLocks noGrp="1"/>
          </p:cNvSpPr>
          <p:nvPr>
            <p:ph type="title"/>
          </p:nvPr>
        </p:nvSpPr>
        <p:spPr/>
        <p:txBody>
          <a:bodyPr/>
          <a:lstStyle/>
          <a:p>
            <a:r>
              <a:rPr kumimoji="1" lang="en-US" altLang="zh-CN" dirty="0" smtClean="0"/>
              <a:t>LTE</a:t>
            </a:r>
            <a:endParaRPr kumimoji="1" lang="zh-CN" altLang="en-US" dirty="0"/>
          </a:p>
        </p:txBody>
      </p:sp>
    </p:spTree>
    <p:extLst>
      <p:ext uri="{BB962C8B-B14F-4D97-AF65-F5344CB8AC3E}">
        <p14:creationId xmlns:p14="http://schemas.microsoft.com/office/powerpoint/2010/main" val="418224192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7182" y="1710748"/>
            <a:ext cx="8229600" cy="5029200"/>
          </a:xfrm>
        </p:spPr>
        <p:txBody>
          <a:bodyPr>
            <a:normAutofit fontScale="85000" lnSpcReduction="10000"/>
          </a:bodyPr>
          <a:lstStyle/>
          <a:p>
            <a:pPr>
              <a:lnSpc>
                <a:spcPct val="120000"/>
              </a:lnSpc>
            </a:pPr>
            <a:r>
              <a:rPr lang="zh-CN" altLang="en-US" dirty="0"/>
              <a:t>在互联网中，各种终端互联互通的通道主要由</a:t>
            </a:r>
            <a:r>
              <a:rPr lang="zh-CN" altLang="en-US" b="1" u="sng" dirty="0">
                <a:solidFill>
                  <a:srgbClr val="FF0000"/>
                </a:solidFill>
              </a:rPr>
              <a:t>通信链路</a:t>
            </a:r>
            <a:r>
              <a:rPr lang="zh-CN" altLang="en-US" dirty="0"/>
              <a:t>和</a:t>
            </a:r>
            <a:r>
              <a:rPr lang="zh-CN" altLang="en-US" b="1" u="sng" dirty="0">
                <a:solidFill>
                  <a:srgbClr val="FF0000"/>
                </a:solidFill>
              </a:rPr>
              <a:t>数据交换设备</a:t>
            </a:r>
            <a:r>
              <a:rPr lang="zh-CN" altLang="en-US" dirty="0"/>
              <a:t>组成</a:t>
            </a:r>
            <a:r>
              <a:rPr lang="zh-CN" altLang="en-US" dirty="0" smtClean="0"/>
              <a:t>。</a:t>
            </a:r>
            <a:endParaRPr lang="en-US" altLang="zh-CN" dirty="0" smtClean="0"/>
          </a:p>
          <a:p>
            <a:pPr>
              <a:lnSpc>
                <a:spcPct val="120000"/>
              </a:lnSpc>
            </a:pPr>
            <a:r>
              <a:rPr lang="zh-CN" altLang="en-US" b="1" dirty="0">
                <a:solidFill>
                  <a:schemeClr val="tx2"/>
                </a:solidFill>
              </a:rPr>
              <a:t>通信</a:t>
            </a:r>
            <a:r>
              <a:rPr lang="zh-CN" altLang="en-US" b="1" dirty="0" smtClean="0">
                <a:solidFill>
                  <a:schemeClr val="tx2"/>
                </a:solidFill>
              </a:rPr>
              <a:t>链路</a:t>
            </a:r>
            <a:endParaRPr lang="en-US" altLang="zh-CN" b="1" dirty="0" smtClean="0">
              <a:solidFill>
                <a:schemeClr val="tx2"/>
              </a:solidFill>
            </a:endParaRPr>
          </a:p>
          <a:p>
            <a:pPr lvl="1">
              <a:lnSpc>
                <a:spcPct val="120000"/>
              </a:lnSpc>
            </a:pPr>
            <a:r>
              <a:rPr lang="zh-CN" altLang="en-US" dirty="0" smtClean="0"/>
              <a:t>承载</a:t>
            </a:r>
            <a:r>
              <a:rPr lang="zh-CN" altLang="en-US" dirty="0"/>
              <a:t>数据</a:t>
            </a:r>
            <a:r>
              <a:rPr lang="zh-CN" altLang="en-US" dirty="0" smtClean="0"/>
              <a:t>传输。</a:t>
            </a:r>
            <a:endParaRPr lang="en-US" altLang="zh-CN" dirty="0" smtClean="0"/>
          </a:p>
          <a:p>
            <a:pPr lvl="1">
              <a:lnSpc>
                <a:spcPct val="120000"/>
              </a:lnSpc>
            </a:pPr>
            <a:r>
              <a:rPr lang="zh-CN" altLang="en-US" dirty="0" smtClean="0"/>
              <a:t>根据</a:t>
            </a:r>
            <a:r>
              <a:rPr lang="zh-CN" altLang="en-US" dirty="0"/>
              <a:t>物理传播</a:t>
            </a:r>
            <a:r>
              <a:rPr lang="zh-CN" altLang="en-US" dirty="0" smtClean="0"/>
              <a:t>介质的</a:t>
            </a:r>
            <a:r>
              <a:rPr lang="zh-CN" altLang="en-US" dirty="0"/>
              <a:t>不同</a:t>
            </a:r>
            <a:r>
              <a:rPr lang="zh-CN" altLang="en-US" dirty="0" smtClean="0"/>
              <a:t>，可以</a:t>
            </a:r>
            <a:r>
              <a:rPr lang="zh-CN" altLang="en-US" dirty="0"/>
              <a:t>分为很多</a:t>
            </a:r>
            <a:r>
              <a:rPr lang="zh-CN" altLang="en-US" dirty="0" smtClean="0"/>
              <a:t>种类。</a:t>
            </a:r>
            <a:endParaRPr lang="en-US" altLang="zh-CN" dirty="0" smtClean="0"/>
          </a:p>
          <a:p>
            <a:pPr lvl="1">
              <a:lnSpc>
                <a:spcPct val="120000"/>
              </a:lnSpc>
            </a:pPr>
            <a:r>
              <a:rPr lang="zh-CN" altLang="en-US" dirty="0" smtClean="0"/>
              <a:t>不同</a:t>
            </a:r>
            <a:r>
              <a:rPr lang="zh-CN" altLang="en-US" dirty="0"/>
              <a:t>通信链路的数据</a:t>
            </a:r>
            <a:r>
              <a:rPr lang="zh-CN" altLang="en-US" dirty="0" smtClean="0"/>
              <a:t>传输速率和</a:t>
            </a:r>
            <a:r>
              <a:rPr lang="zh-CN" altLang="en-US" dirty="0"/>
              <a:t>有效传输距离有显著的区别</a:t>
            </a:r>
            <a:r>
              <a:rPr lang="zh-CN" altLang="en-US" dirty="0" smtClean="0"/>
              <a:t>。</a:t>
            </a:r>
            <a:endParaRPr lang="en-US" altLang="zh-CN" dirty="0" smtClean="0"/>
          </a:p>
          <a:p>
            <a:pPr>
              <a:lnSpc>
                <a:spcPct val="120000"/>
              </a:lnSpc>
            </a:pPr>
            <a:r>
              <a:rPr lang="zh-CN" altLang="en-US" b="1" dirty="0" smtClean="0">
                <a:solidFill>
                  <a:schemeClr val="tx2"/>
                </a:solidFill>
              </a:rPr>
              <a:t>数据交换设备</a:t>
            </a:r>
            <a:endParaRPr lang="en-US" altLang="zh-CN" b="1" dirty="0" smtClean="0">
              <a:solidFill>
                <a:schemeClr val="tx2"/>
              </a:solidFill>
            </a:endParaRPr>
          </a:p>
          <a:p>
            <a:pPr lvl="1">
              <a:lnSpc>
                <a:spcPct val="120000"/>
              </a:lnSpc>
            </a:pPr>
            <a:r>
              <a:rPr lang="zh-CN" altLang="en-US" b="1" dirty="0" smtClean="0"/>
              <a:t>为</a:t>
            </a:r>
            <a:r>
              <a:rPr lang="zh-CN" altLang="en-US" b="1" dirty="0"/>
              <a:t>每个传入的数据包</a:t>
            </a:r>
            <a:r>
              <a:rPr lang="zh-CN" altLang="en-US" b="1" dirty="0">
                <a:solidFill>
                  <a:schemeClr val="tx2"/>
                </a:solidFill>
              </a:rPr>
              <a:t>分配</a:t>
            </a:r>
            <a:r>
              <a:rPr lang="zh-CN" altLang="en-US" b="1" dirty="0"/>
              <a:t>与其目的终端相匹配的传出</a:t>
            </a:r>
            <a:r>
              <a:rPr lang="zh-CN" altLang="en-US" b="1" dirty="0">
                <a:solidFill>
                  <a:schemeClr val="tx2"/>
                </a:solidFill>
              </a:rPr>
              <a:t>通信链路</a:t>
            </a:r>
            <a:r>
              <a:rPr lang="zh-CN" altLang="en-US" dirty="0" smtClean="0"/>
              <a:t>。</a:t>
            </a:r>
            <a:endParaRPr lang="en-US" altLang="zh-CN" dirty="0" smtClean="0"/>
          </a:p>
          <a:p>
            <a:pPr lvl="1">
              <a:lnSpc>
                <a:spcPct val="120000"/>
              </a:lnSpc>
            </a:pPr>
            <a:r>
              <a:rPr lang="zh-CN" altLang="en-US" b="1" dirty="0">
                <a:solidFill>
                  <a:srgbClr val="FF0000"/>
                </a:solidFill>
              </a:rPr>
              <a:t>链路交换机</a:t>
            </a:r>
            <a:r>
              <a:rPr lang="zh-CN" altLang="en-US" dirty="0"/>
              <a:t>和</a:t>
            </a:r>
            <a:r>
              <a:rPr lang="zh-CN" altLang="en-US" b="1" dirty="0">
                <a:solidFill>
                  <a:srgbClr val="FF0000"/>
                </a:solidFill>
              </a:rPr>
              <a:t>路由器</a:t>
            </a:r>
            <a:r>
              <a:rPr lang="zh-CN" altLang="en-US" dirty="0"/>
              <a:t>是</a:t>
            </a:r>
            <a:r>
              <a:rPr lang="zh-CN" altLang="en-US" dirty="0" smtClean="0"/>
              <a:t>主要的包交换设备。</a:t>
            </a:r>
            <a:endParaRPr lang="en-US" altLang="zh-CN" dirty="0" smtClean="0"/>
          </a:p>
          <a:p>
            <a:pPr lvl="1">
              <a:lnSpc>
                <a:spcPct val="120000"/>
              </a:lnSpc>
            </a:pPr>
            <a:r>
              <a:rPr lang="zh-CN" altLang="en-US" dirty="0" smtClean="0"/>
              <a:t>终端</a:t>
            </a:r>
            <a:r>
              <a:rPr lang="zh-CN" altLang="en-US" dirty="0"/>
              <a:t>、链路交换机和路由器彼此之间通过协议进行传输和转发控制。</a:t>
            </a:r>
            <a:r>
              <a:rPr lang="zh-CN" altLang="en-US" b="1" dirty="0">
                <a:solidFill>
                  <a:srgbClr val="FF0000"/>
                </a:solidFill>
              </a:rPr>
              <a:t>传输控制协议</a:t>
            </a:r>
            <a:r>
              <a:rPr lang="zh-CN" altLang="en-US" b="1" dirty="0" smtClean="0">
                <a:solidFill>
                  <a:srgbClr val="FF0000"/>
                </a:solidFill>
              </a:rPr>
              <a:t>（</a:t>
            </a:r>
            <a:r>
              <a:rPr lang="en-US" b="1" dirty="0" smtClean="0">
                <a:solidFill>
                  <a:srgbClr val="FF0000"/>
                </a:solidFill>
              </a:rPr>
              <a:t>TCP</a:t>
            </a:r>
            <a:r>
              <a:rPr lang="zh-CN" altLang="en-US" b="1" dirty="0">
                <a:solidFill>
                  <a:srgbClr val="FF0000"/>
                </a:solidFill>
              </a:rPr>
              <a:t>）和互联网协议</a:t>
            </a:r>
            <a:r>
              <a:rPr lang="zh-CN" altLang="en-US" b="1" dirty="0" smtClean="0">
                <a:solidFill>
                  <a:srgbClr val="FF0000"/>
                </a:solidFill>
              </a:rPr>
              <a:t>（</a:t>
            </a:r>
            <a:r>
              <a:rPr lang="en-US" b="1" dirty="0" smtClean="0">
                <a:solidFill>
                  <a:srgbClr val="FF0000"/>
                </a:solidFill>
              </a:rPr>
              <a:t>IP</a:t>
            </a:r>
            <a:r>
              <a:rPr lang="zh-CN" altLang="en-US" b="1" dirty="0">
                <a:solidFill>
                  <a:srgbClr val="FF0000"/>
                </a:solidFill>
              </a:rPr>
              <a:t>）</a:t>
            </a:r>
            <a:r>
              <a:rPr lang="zh-CN" altLang="en-US" dirty="0"/>
              <a:t>是当下互联网中两个最重要协议。</a:t>
            </a:r>
            <a:endParaRPr 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a:t>
            </a:fld>
            <a:endParaRPr lang="zh-CN" altLang="en-US" dirty="0"/>
          </a:p>
        </p:txBody>
      </p:sp>
      <p:sp>
        <p:nvSpPr>
          <p:cNvPr id="4" name="标题 3"/>
          <p:cNvSpPr>
            <a:spLocks noGrp="1"/>
          </p:cNvSpPr>
          <p:nvPr>
            <p:ph type="title"/>
          </p:nvPr>
        </p:nvSpPr>
        <p:spPr/>
        <p:txBody>
          <a:bodyPr/>
          <a:lstStyle/>
          <a:p>
            <a:r>
              <a:rPr lang="zh-CN" altLang="en-US" dirty="0" smtClean="0"/>
              <a:t>互联网的基本组成要素</a:t>
            </a:r>
            <a:endParaRPr lang="en-US" dirty="0"/>
          </a:p>
        </p:txBody>
      </p:sp>
    </p:spTree>
    <p:extLst>
      <p:ext uri="{BB962C8B-B14F-4D97-AF65-F5344CB8AC3E}">
        <p14:creationId xmlns:p14="http://schemas.microsoft.com/office/powerpoint/2010/main" val="2634812342"/>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49" y="1825625"/>
            <a:ext cx="6229351" cy="5032375"/>
          </a:xfrm>
        </p:spPr>
        <p:txBody>
          <a:bodyPr>
            <a:normAutofit fontScale="77500" lnSpcReduction="20000"/>
          </a:bodyPr>
          <a:lstStyle/>
          <a:p>
            <a:pPr>
              <a:lnSpc>
                <a:spcPct val="150000"/>
              </a:lnSpc>
            </a:pPr>
            <a:r>
              <a:rPr lang="en-US" altLang="zh-CN" dirty="0"/>
              <a:t>LTE</a:t>
            </a:r>
            <a:r>
              <a:rPr lang="zh-CN" altLang="en-US" dirty="0"/>
              <a:t>按照</a:t>
            </a:r>
            <a:r>
              <a:rPr lang="zh-CN" altLang="en-US" b="1" dirty="0">
                <a:solidFill>
                  <a:srgbClr val="FF0000"/>
                </a:solidFill>
              </a:rPr>
              <a:t>双工</a:t>
            </a:r>
            <a:r>
              <a:rPr lang="zh-CN" altLang="en-US" dirty="0"/>
              <a:t>方式可以分为两种模式</a:t>
            </a:r>
            <a:r>
              <a:rPr lang="en-US" altLang="zh-CN" b="1" dirty="0">
                <a:solidFill>
                  <a:srgbClr val="FF0000"/>
                </a:solidFill>
              </a:rPr>
              <a:t>LTE TDD</a:t>
            </a:r>
            <a:r>
              <a:rPr lang="en-US" altLang="zh-CN" dirty="0">
                <a:solidFill>
                  <a:srgbClr val="C00000"/>
                </a:solidFill>
              </a:rPr>
              <a:t> </a:t>
            </a:r>
            <a:r>
              <a:rPr lang="zh-CN" altLang="en-US" dirty="0"/>
              <a:t>（</a:t>
            </a:r>
            <a:r>
              <a:rPr lang="en-US" altLang="zh-CN" dirty="0"/>
              <a:t>TD-LTE</a:t>
            </a:r>
            <a:r>
              <a:rPr lang="zh-CN" altLang="en-US" dirty="0"/>
              <a:t>）和</a:t>
            </a:r>
            <a:r>
              <a:rPr lang="en-US" altLang="zh-CN" b="1" dirty="0">
                <a:solidFill>
                  <a:srgbClr val="FF0000"/>
                </a:solidFill>
              </a:rPr>
              <a:t>LTE FDD</a:t>
            </a:r>
            <a:r>
              <a:rPr lang="zh-CN" altLang="en-US" dirty="0"/>
              <a:t>。</a:t>
            </a:r>
            <a:endParaRPr lang="en-US" altLang="zh-CN" dirty="0"/>
          </a:p>
          <a:p>
            <a:pPr lvl="1">
              <a:lnSpc>
                <a:spcPct val="150000"/>
              </a:lnSpc>
            </a:pPr>
            <a:r>
              <a:rPr lang="en-US" altLang="zh-CN" b="1" dirty="0">
                <a:solidFill>
                  <a:schemeClr val="tx2"/>
                </a:solidFill>
              </a:rPr>
              <a:t>TDD</a:t>
            </a:r>
            <a:r>
              <a:rPr lang="zh-CN" altLang="en-US" b="1" dirty="0">
                <a:solidFill>
                  <a:schemeClr val="tx2"/>
                </a:solidFill>
              </a:rPr>
              <a:t>采用时分复用进行</a:t>
            </a:r>
            <a:r>
              <a:rPr lang="zh-CN" altLang="en-US" b="1" dirty="0" smtClean="0">
                <a:solidFill>
                  <a:schemeClr val="tx2"/>
                </a:solidFill>
              </a:rPr>
              <a:t>双工</a:t>
            </a:r>
            <a:r>
              <a:rPr lang="zh-CN" altLang="en-US" b="1" dirty="0">
                <a:solidFill>
                  <a:schemeClr val="tx2"/>
                </a:solidFill>
              </a:rPr>
              <a:t>，</a:t>
            </a:r>
            <a:r>
              <a:rPr lang="en-US" altLang="zh-CN" b="1" dirty="0" smtClean="0">
                <a:solidFill>
                  <a:schemeClr val="tx2"/>
                </a:solidFill>
              </a:rPr>
              <a:t>FDD</a:t>
            </a:r>
            <a:r>
              <a:rPr lang="zh-CN" altLang="en-US" b="1" dirty="0">
                <a:solidFill>
                  <a:schemeClr val="tx2"/>
                </a:solidFill>
              </a:rPr>
              <a:t>采用频分复用进行双工</a:t>
            </a:r>
            <a:r>
              <a:rPr lang="zh-CN" altLang="en-US" dirty="0"/>
              <a:t>。</a:t>
            </a:r>
            <a:endParaRPr lang="en-US" altLang="zh-CN" dirty="0"/>
          </a:p>
          <a:p>
            <a:pPr lvl="1">
              <a:lnSpc>
                <a:spcPct val="150000"/>
              </a:lnSpc>
            </a:pPr>
            <a:r>
              <a:rPr lang="en-US" altLang="zh-CN" b="1" dirty="0">
                <a:solidFill>
                  <a:srgbClr val="FF0000"/>
                </a:solidFill>
              </a:rPr>
              <a:t>OFDMA</a:t>
            </a:r>
            <a:r>
              <a:rPr lang="zh-CN" altLang="en-US" dirty="0"/>
              <a:t>（正交频分多址</a:t>
            </a:r>
            <a:r>
              <a:rPr lang="en-US" altLang="zh-CN" dirty="0"/>
              <a:t>)</a:t>
            </a:r>
            <a:r>
              <a:rPr lang="zh-CN" altLang="en-US" dirty="0"/>
              <a:t>相对于</a:t>
            </a:r>
            <a:r>
              <a:rPr lang="en-US" altLang="zh-CN" dirty="0"/>
              <a:t>CDMA</a:t>
            </a:r>
            <a:r>
              <a:rPr lang="zh-CN" altLang="en-US" dirty="0"/>
              <a:t>技术， 具有抗多径干扰、实现简单、灵活支持不同带宽、频谱利用率高、支持高效自适应调度等</a:t>
            </a:r>
            <a:r>
              <a:rPr lang="zh-CN" altLang="en-US" dirty="0" smtClean="0"/>
              <a:t>优点。</a:t>
            </a:r>
            <a:endParaRPr lang="zh-CN" altLang="en-US" dirty="0"/>
          </a:p>
          <a:p>
            <a:pPr>
              <a:lnSpc>
                <a:spcPct val="150000"/>
              </a:lnSpc>
            </a:pPr>
            <a:r>
              <a:rPr lang="en-US" altLang="zh-CN" b="1" dirty="0">
                <a:solidFill>
                  <a:srgbClr val="FF0000"/>
                </a:solidFill>
              </a:rPr>
              <a:t>MIMO(</a:t>
            </a:r>
            <a:r>
              <a:rPr lang="zh-CN" altLang="en-US" b="1" dirty="0">
                <a:solidFill>
                  <a:srgbClr val="FF0000"/>
                </a:solidFill>
              </a:rPr>
              <a:t>多输入</a:t>
            </a:r>
            <a:r>
              <a:rPr lang="en-US" altLang="zh-CN" b="1" dirty="0">
                <a:solidFill>
                  <a:srgbClr val="FF0000"/>
                </a:solidFill>
              </a:rPr>
              <a:t>/</a:t>
            </a:r>
            <a:r>
              <a:rPr lang="zh-CN" altLang="en-US" b="1" dirty="0">
                <a:solidFill>
                  <a:srgbClr val="FF0000"/>
                </a:solidFill>
              </a:rPr>
              <a:t>多输出</a:t>
            </a:r>
            <a:r>
              <a:rPr lang="en-US" altLang="zh-CN" b="1" dirty="0">
                <a:solidFill>
                  <a:srgbClr val="FF0000"/>
                </a:solidFill>
              </a:rPr>
              <a:t>)</a:t>
            </a:r>
            <a:r>
              <a:rPr lang="zh-CN" altLang="en-US" dirty="0"/>
              <a:t>技术利用多天线系统的空间信道特性，能同时传输多个数据流，从而有效提高数据速率和频谱效率，也成为</a:t>
            </a:r>
            <a:r>
              <a:rPr lang="en-US" altLang="zh-CN" dirty="0"/>
              <a:t>LTE</a:t>
            </a:r>
            <a:r>
              <a:rPr lang="zh-CN" altLang="en-US" dirty="0"/>
              <a:t>的必选技术。</a:t>
            </a:r>
          </a:p>
          <a:p>
            <a:pPr>
              <a:lnSpc>
                <a:spcPct val="150000"/>
              </a:lnSpc>
            </a:pPr>
            <a:endParaRPr lang="zh-CN" altLang="en-US" sz="2800"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40</a:t>
            </a:fld>
            <a:endParaRPr lang="zh-CN" altLang="en-US" dirty="0"/>
          </a:p>
        </p:txBody>
      </p:sp>
      <p:sp>
        <p:nvSpPr>
          <p:cNvPr id="4" name="标题 3"/>
          <p:cNvSpPr>
            <a:spLocks noGrp="1"/>
          </p:cNvSpPr>
          <p:nvPr>
            <p:ph type="title"/>
          </p:nvPr>
        </p:nvSpPr>
        <p:spPr/>
        <p:txBody>
          <a:bodyPr/>
          <a:lstStyle/>
          <a:p>
            <a:r>
              <a:rPr lang="en-US" altLang="zh-CN" dirty="0" smtClean="0"/>
              <a:t>LTE</a:t>
            </a:r>
            <a:r>
              <a:rPr lang="zh-CN" altLang="en-US" dirty="0" smtClean="0"/>
              <a:t>的技术特性</a:t>
            </a:r>
            <a:endParaRPr lang="zh-CN" altLang="en-US" dirty="0"/>
          </a:p>
        </p:txBody>
      </p:sp>
      <p:pic>
        <p:nvPicPr>
          <p:cNvPr id="3076" name="Picture 4" descr="https://timgsa.baidu.com/timg?image&amp;quality=80&amp;size=b9999_10000&amp;sec=1543340498242&amp;di=abbdff9549901e3f7f03033a6ae1d270&amp;imgtype=0&amp;src=http%3A%2F%2Fimgsrc.baidu.com%2Fimage%2Fc0%253Dshijue1%252C0%252C0%252C294%252C40%2Fsign%3D52b0e8251530e924dba9947224610473%2Fb999a9014c086e06482dca6608087bf40ad1cb1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2395538"/>
            <a:ext cx="228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04038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800"/>
            <a:ext cx="8458200" cy="4724400"/>
          </a:xfrm>
        </p:spPr>
        <p:txBody>
          <a:bodyPr>
            <a:noAutofit/>
          </a:bodyPr>
          <a:lstStyle/>
          <a:p>
            <a:pPr>
              <a:lnSpc>
                <a:spcPct val="150000"/>
              </a:lnSpc>
            </a:pPr>
            <a:r>
              <a:rPr lang="en-US" altLang="zh-CN" sz="2400" dirty="0"/>
              <a:t>4G</a:t>
            </a:r>
            <a:r>
              <a:rPr lang="zh-CN" altLang="en-US" sz="2400" dirty="0"/>
              <a:t>国际标准工作从</a:t>
            </a:r>
            <a:r>
              <a:rPr lang="en-US" altLang="zh-CN" sz="2400" dirty="0"/>
              <a:t>2009</a:t>
            </a:r>
            <a:r>
              <a:rPr lang="zh-CN" altLang="en-US" sz="2400" dirty="0"/>
              <a:t>年初开始，</a:t>
            </a:r>
            <a:r>
              <a:rPr lang="en-US" altLang="zh-CN" sz="2400" dirty="0"/>
              <a:t>ITU</a:t>
            </a:r>
            <a:r>
              <a:rPr lang="zh-CN" altLang="en-US" sz="2400" dirty="0"/>
              <a:t>在全世界范围内征集</a:t>
            </a:r>
            <a:r>
              <a:rPr lang="en-US" altLang="zh-CN" sz="2400" dirty="0"/>
              <a:t>4G</a:t>
            </a:r>
            <a:r>
              <a:rPr lang="zh-CN" altLang="en-US" sz="2400" dirty="0"/>
              <a:t>（</a:t>
            </a:r>
            <a:r>
              <a:rPr lang="en-US" altLang="zh-CN" sz="2400" dirty="0"/>
              <a:t>IMT-Advanced</a:t>
            </a:r>
            <a:r>
              <a:rPr lang="zh-CN" altLang="en-US" sz="2400" dirty="0"/>
              <a:t>）候选技术。</a:t>
            </a:r>
            <a:endParaRPr lang="en-US" altLang="zh-CN" sz="2400" dirty="0"/>
          </a:p>
          <a:p>
            <a:pPr>
              <a:lnSpc>
                <a:spcPct val="150000"/>
              </a:lnSpc>
            </a:pPr>
            <a:r>
              <a:rPr lang="en-US" altLang="zh-CN" sz="2400" dirty="0"/>
              <a:t>2009</a:t>
            </a:r>
            <a:r>
              <a:rPr lang="zh-CN" altLang="en-US" sz="2400" dirty="0"/>
              <a:t>年</a:t>
            </a:r>
            <a:r>
              <a:rPr lang="en-US" altLang="zh-CN" sz="2400" dirty="0"/>
              <a:t>10</a:t>
            </a:r>
            <a:r>
              <a:rPr lang="zh-CN" altLang="en-US" sz="2400" dirty="0"/>
              <a:t>月，</a:t>
            </a:r>
            <a:r>
              <a:rPr lang="en-US" altLang="zh-CN" sz="2400" dirty="0"/>
              <a:t>ITU</a:t>
            </a:r>
            <a:r>
              <a:rPr lang="zh-CN" altLang="en-US" sz="2400" dirty="0"/>
              <a:t>共计征集到了六个候选技术。这六个技术基本上可以分为两大类，一是基于</a:t>
            </a:r>
            <a:r>
              <a:rPr lang="en-US" altLang="zh-CN" sz="2400" dirty="0"/>
              <a:t>3GPP</a:t>
            </a:r>
            <a:r>
              <a:rPr lang="zh-CN" altLang="en-US" sz="2400" dirty="0"/>
              <a:t>的</a:t>
            </a:r>
            <a:r>
              <a:rPr lang="en-US" altLang="zh-CN" sz="2400" dirty="0"/>
              <a:t>LTE</a:t>
            </a:r>
            <a:r>
              <a:rPr lang="zh-CN" altLang="en-US" sz="2400" dirty="0"/>
              <a:t>的技术；另外一类是基于</a:t>
            </a:r>
            <a:r>
              <a:rPr lang="en-US" altLang="zh-CN" sz="2400" dirty="0"/>
              <a:t>IEEE 802.16m</a:t>
            </a:r>
            <a:r>
              <a:rPr lang="zh-CN" altLang="en-US" sz="2400" dirty="0"/>
              <a:t>的技术。</a:t>
            </a:r>
            <a:endParaRPr lang="en-US" altLang="zh-CN" sz="2400" dirty="0"/>
          </a:p>
          <a:p>
            <a:pPr>
              <a:lnSpc>
                <a:spcPct val="150000"/>
              </a:lnSpc>
            </a:pPr>
            <a:r>
              <a:rPr lang="en-US" altLang="zh-CN" sz="2400" dirty="0" smtClean="0"/>
              <a:t>2012</a:t>
            </a:r>
            <a:r>
              <a:rPr lang="zh-CN" altLang="en-US" sz="2400" dirty="0" smtClean="0"/>
              <a:t>年</a:t>
            </a:r>
            <a:r>
              <a:rPr lang="en-US" altLang="zh-CN" sz="2400" dirty="0" smtClean="0"/>
              <a:t>1</a:t>
            </a:r>
            <a:r>
              <a:rPr lang="zh-CN" altLang="en-US" sz="2400" dirty="0" smtClean="0"/>
              <a:t>月</a:t>
            </a:r>
            <a:r>
              <a:rPr lang="en-US" altLang="zh-CN" sz="2400" dirty="0" smtClean="0"/>
              <a:t>18</a:t>
            </a:r>
            <a:r>
              <a:rPr lang="zh-CN" altLang="en-US" sz="2400" dirty="0" smtClean="0"/>
              <a:t>日，</a:t>
            </a:r>
            <a:r>
              <a:rPr lang="en-US" altLang="zh-CN" sz="2400" dirty="0" smtClean="0"/>
              <a:t>ITU</a:t>
            </a:r>
            <a:r>
              <a:rPr lang="zh-CN" altLang="en-US" sz="2400" dirty="0" smtClean="0"/>
              <a:t>正式审议通过将</a:t>
            </a:r>
            <a:r>
              <a:rPr lang="en-US" altLang="zh-CN" sz="2400" b="1" dirty="0" smtClean="0">
                <a:solidFill>
                  <a:srgbClr val="FF0000"/>
                </a:solidFill>
              </a:rPr>
              <a:t>LTE-Advanced</a:t>
            </a:r>
            <a:r>
              <a:rPr lang="zh-CN" altLang="en-US" sz="2400" dirty="0" smtClean="0"/>
              <a:t>和</a:t>
            </a:r>
            <a:r>
              <a:rPr lang="en-US" altLang="zh-CN" sz="2400" b="1" dirty="0" err="1" smtClean="0">
                <a:solidFill>
                  <a:srgbClr val="FF0000"/>
                </a:solidFill>
              </a:rPr>
              <a:t>WiMax</a:t>
            </a:r>
            <a:r>
              <a:rPr lang="en-US" altLang="zh-CN" sz="2400" b="1" dirty="0" smtClean="0">
                <a:solidFill>
                  <a:srgbClr val="FF0000"/>
                </a:solidFill>
              </a:rPr>
              <a:t>-Advanced(802.16m)</a:t>
            </a:r>
            <a:r>
              <a:rPr lang="zh-CN" altLang="en-US" sz="2400" dirty="0" smtClean="0"/>
              <a:t>技术规范确立为</a:t>
            </a:r>
            <a:r>
              <a:rPr lang="en-US" altLang="zh-CN" sz="2400" dirty="0" smtClean="0"/>
              <a:t>IMT-Advanced</a:t>
            </a:r>
            <a:r>
              <a:rPr lang="zh-CN" altLang="en-US" sz="2400" dirty="0" smtClean="0"/>
              <a:t>的国际标准。</a:t>
            </a:r>
            <a:endParaRPr lang="en-US" altLang="zh-CN" sz="2400" dirty="0" smtClean="0"/>
          </a:p>
          <a:p>
            <a:pPr>
              <a:lnSpc>
                <a:spcPct val="150000"/>
              </a:lnSpc>
            </a:pPr>
            <a:endParaRPr kumimoji="1" lang="zh-CN" altLang="en-US" sz="18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41</a:t>
            </a:fld>
            <a:endParaRPr lang="zh-CN" altLang="en-US" dirty="0"/>
          </a:p>
        </p:txBody>
      </p:sp>
      <p:sp>
        <p:nvSpPr>
          <p:cNvPr id="4" name="标题 3"/>
          <p:cNvSpPr>
            <a:spLocks noGrp="1"/>
          </p:cNvSpPr>
          <p:nvPr>
            <p:ph type="title"/>
          </p:nvPr>
        </p:nvSpPr>
        <p:spPr/>
        <p:txBody>
          <a:bodyPr/>
          <a:lstStyle/>
          <a:p>
            <a:r>
              <a:rPr kumimoji="1" lang="en-US" altLang="zh-CN" dirty="0" smtClean="0"/>
              <a:t>4G</a:t>
            </a:r>
            <a:r>
              <a:rPr kumimoji="1" lang="zh-CN" altLang="en-US" dirty="0" smtClean="0"/>
              <a:t>标准</a:t>
            </a:r>
            <a:endParaRPr kumimoji="1" lang="zh-CN" altLang="en-US" dirty="0"/>
          </a:p>
        </p:txBody>
      </p:sp>
    </p:spTree>
    <p:extLst>
      <p:ext uri="{BB962C8B-B14F-4D97-AF65-F5344CB8AC3E}">
        <p14:creationId xmlns:p14="http://schemas.microsoft.com/office/powerpoint/2010/main" val="80014124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99685" y="5459854"/>
            <a:ext cx="4747479" cy="1362977"/>
            <a:chOff x="2499685" y="5459854"/>
            <a:chExt cx="4747479" cy="1362977"/>
          </a:xfrm>
        </p:grpSpPr>
        <p:pic>
          <p:nvPicPr>
            <p:cNvPr id="1026" name="Picture 2" descr="Image result for lte-advanc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9685" y="5459854"/>
              <a:ext cx="1676400" cy="13629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iMax-Advanc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5692041"/>
              <a:ext cx="2522764" cy="1043903"/>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044042" y="5983161"/>
              <a:ext cx="1132115" cy="461665"/>
            </a:xfrm>
            <a:prstGeom prst="rect">
              <a:avLst/>
            </a:prstGeom>
            <a:noFill/>
          </p:spPr>
          <p:txBody>
            <a:bodyPr wrap="square" rtlCol="0">
              <a:spAutoFit/>
            </a:bodyPr>
            <a:lstStyle/>
            <a:p>
              <a:r>
                <a:rPr lang="en-US" sz="2400" b="1" dirty="0" smtClean="0"/>
                <a:t>VS</a:t>
              </a:r>
              <a:endParaRPr lang="en-US" sz="2400" b="1" dirty="0"/>
            </a:p>
          </p:txBody>
        </p:sp>
      </p:grpSp>
      <p:sp>
        <p:nvSpPr>
          <p:cNvPr id="2" name="内容占位符 1"/>
          <p:cNvSpPr>
            <a:spLocks noGrp="1"/>
          </p:cNvSpPr>
          <p:nvPr>
            <p:ph idx="1"/>
          </p:nvPr>
        </p:nvSpPr>
        <p:spPr>
          <a:xfrm>
            <a:off x="457200" y="1524000"/>
            <a:ext cx="8229600" cy="4724400"/>
          </a:xfrm>
        </p:spPr>
        <p:txBody>
          <a:bodyPr/>
          <a:lstStyle/>
          <a:p>
            <a:pPr>
              <a:lnSpc>
                <a:spcPct val="120000"/>
              </a:lnSpc>
            </a:pPr>
            <a:r>
              <a:rPr lang="en-US" altLang="zh-CN" b="1" dirty="0" smtClean="0">
                <a:solidFill>
                  <a:srgbClr val="FF0000"/>
                </a:solidFill>
              </a:rPr>
              <a:t>LTE-Advanced</a:t>
            </a:r>
          </a:p>
          <a:p>
            <a:pPr lvl="1">
              <a:lnSpc>
                <a:spcPct val="120000"/>
              </a:lnSpc>
            </a:pPr>
            <a:r>
              <a:rPr lang="en-US" b="1" dirty="0" smtClean="0">
                <a:solidFill>
                  <a:schemeClr val="tx2"/>
                </a:solidFill>
              </a:rPr>
              <a:t>LTE</a:t>
            </a:r>
            <a:r>
              <a:rPr lang="zh-CN" altLang="en-US" b="1" dirty="0">
                <a:solidFill>
                  <a:schemeClr val="tx2"/>
                </a:solidFill>
              </a:rPr>
              <a:t>的增强版</a:t>
            </a:r>
            <a:r>
              <a:rPr lang="zh-CN" altLang="en-US" dirty="0"/>
              <a:t>，完全</a:t>
            </a:r>
            <a:r>
              <a:rPr lang="zh-CN" altLang="en-US" dirty="0" smtClean="0"/>
              <a:t>向</a:t>
            </a:r>
            <a:r>
              <a:rPr lang="zh-CN" altLang="en-US" dirty="0"/>
              <a:t>下</a:t>
            </a:r>
            <a:r>
              <a:rPr lang="zh-CN" altLang="en-US" dirty="0" smtClean="0"/>
              <a:t>兼容</a:t>
            </a:r>
            <a:r>
              <a:rPr lang="en-US" dirty="0"/>
              <a:t>LTE</a:t>
            </a:r>
            <a:r>
              <a:rPr lang="zh-CN" altLang="en-US" dirty="0"/>
              <a:t>，通常在</a:t>
            </a:r>
            <a:r>
              <a:rPr lang="en-US" dirty="0"/>
              <a:t>LTE</a:t>
            </a:r>
            <a:r>
              <a:rPr lang="zh-CN" altLang="en-US" dirty="0"/>
              <a:t>上通过软件升级即可。</a:t>
            </a:r>
            <a:r>
              <a:rPr lang="en-US" b="1" dirty="0">
                <a:solidFill>
                  <a:srgbClr val="FF0000"/>
                </a:solidFill>
              </a:rPr>
              <a:t>LTE-A</a:t>
            </a:r>
            <a:r>
              <a:rPr lang="zh-CN" altLang="en-US" dirty="0"/>
              <a:t>的定位是</a:t>
            </a:r>
            <a:r>
              <a:rPr lang="zh-CN" altLang="en-US" b="1" u="sng" dirty="0">
                <a:solidFill>
                  <a:srgbClr val="0033CC"/>
                </a:solidFill>
              </a:rPr>
              <a:t>移动通信宽带化</a:t>
            </a:r>
            <a:r>
              <a:rPr lang="zh-CN" altLang="en-US" dirty="0"/>
              <a:t>。</a:t>
            </a:r>
            <a:endParaRPr lang="en-US" dirty="0"/>
          </a:p>
          <a:p>
            <a:pPr>
              <a:lnSpc>
                <a:spcPct val="120000"/>
              </a:lnSpc>
            </a:pPr>
            <a:r>
              <a:rPr lang="en-US" altLang="zh-CN" b="1" dirty="0" err="1" smtClean="0">
                <a:solidFill>
                  <a:srgbClr val="FF0000"/>
                </a:solidFill>
              </a:rPr>
              <a:t>WiMax</a:t>
            </a:r>
            <a:r>
              <a:rPr lang="en-US" altLang="zh-CN" b="1" dirty="0" smtClean="0">
                <a:solidFill>
                  <a:srgbClr val="FF0000"/>
                </a:solidFill>
              </a:rPr>
              <a:t>-Advanced</a:t>
            </a:r>
          </a:p>
          <a:p>
            <a:pPr lvl="1">
              <a:lnSpc>
                <a:spcPct val="120000"/>
              </a:lnSpc>
            </a:pPr>
            <a:r>
              <a:rPr lang="en-US" b="1" dirty="0" err="1" smtClean="0">
                <a:solidFill>
                  <a:schemeClr val="tx2"/>
                </a:solidFill>
              </a:rPr>
              <a:t>WiMax</a:t>
            </a:r>
            <a:r>
              <a:rPr lang="zh-CN" altLang="en-US" b="1" dirty="0">
                <a:solidFill>
                  <a:schemeClr val="tx2"/>
                </a:solidFill>
              </a:rPr>
              <a:t>的增强版</a:t>
            </a:r>
            <a:r>
              <a:rPr lang="zh-CN" altLang="en-US" dirty="0"/>
              <a:t>。</a:t>
            </a:r>
            <a:r>
              <a:rPr lang="en-US" dirty="0" err="1"/>
              <a:t>WiMax</a:t>
            </a:r>
            <a:r>
              <a:rPr lang="zh-CN" altLang="en-US" dirty="0"/>
              <a:t>的前身是</a:t>
            </a:r>
            <a:r>
              <a:rPr lang="en-US" dirty="0"/>
              <a:t>Wi-Fi</a:t>
            </a:r>
            <a:r>
              <a:rPr lang="zh-CN" altLang="en-US" dirty="0"/>
              <a:t>，覆盖范围可达到几</a:t>
            </a:r>
            <a:r>
              <a:rPr lang="en-US" dirty="0"/>
              <a:t>km</a:t>
            </a:r>
            <a:r>
              <a:rPr lang="zh-CN" altLang="en-US" dirty="0"/>
              <a:t>到数十</a:t>
            </a:r>
            <a:r>
              <a:rPr lang="en-US" dirty="0"/>
              <a:t>km</a:t>
            </a:r>
            <a:r>
              <a:rPr lang="zh-CN" altLang="en-US" dirty="0"/>
              <a:t>，</a:t>
            </a:r>
            <a:r>
              <a:rPr lang="en-US" dirty="0" err="1"/>
              <a:t>WiMax</a:t>
            </a:r>
            <a:r>
              <a:rPr lang="zh-CN" altLang="en-US" dirty="0"/>
              <a:t>的定位是将</a:t>
            </a:r>
            <a:r>
              <a:rPr lang="zh-CN" altLang="en-US" b="1" u="sng" dirty="0">
                <a:solidFill>
                  <a:srgbClr val="0033CC"/>
                </a:solidFill>
              </a:rPr>
              <a:t>宽带无线化</a:t>
            </a:r>
            <a:r>
              <a:rPr lang="zh-CN" altLang="en-US" dirty="0"/>
              <a:t>。</a:t>
            </a:r>
            <a:endParaRPr lang="en-US" altLang="zh-CN" dirty="0"/>
          </a:p>
          <a:p>
            <a:pPr>
              <a:lnSpc>
                <a:spcPct val="120000"/>
              </a:lnSpc>
            </a:pPr>
            <a:r>
              <a:rPr lang="zh-CN" altLang="en-US" sz="2400" dirty="0"/>
              <a:t>截至</a:t>
            </a:r>
            <a:r>
              <a:rPr lang="en-US" sz="2400" dirty="0"/>
              <a:t>2014</a:t>
            </a:r>
            <a:r>
              <a:rPr lang="zh-CN" altLang="en-US" sz="2400" dirty="0"/>
              <a:t>年年底，</a:t>
            </a:r>
            <a:r>
              <a:rPr lang="en-US" sz="2400" dirty="0"/>
              <a:t>611</a:t>
            </a:r>
            <a:r>
              <a:rPr lang="zh-CN" altLang="en-US" sz="2400" dirty="0"/>
              <a:t>家电信运营商在全球</a:t>
            </a:r>
            <a:r>
              <a:rPr lang="en-US" sz="2400" dirty="0"/>
              <a:t>174</a:t>
            </a:r>
            <a:r>
              <a:rPr lang="zh-CN" altLang="en-US" sz="2400" dirty="0"/>
              <a:t>个国家和地区投资</a:t>
            </a:r>
            <a:r>
              <a:rPr lang="en-US" sz="2400" dirty="0"/>
              <a:t>4G</a:t>
            </a:r>
            <a:r>
              <a:rPr lang="zh-CN" altLang="en-US" sz="2400" dirty="0"/>
              <a:t>网络，已部署投入商用的</a:t>
            </a:r>
            <a:r>
              <a:rPr lang="en-US" sz="2400" dirty="0"/>
              <a:t>4G</a:t>
            </a:r>
            <a:r>
              <a:rPr lang="zh-CN" altLang="en-US" sz="2400" dirty="0"/>
              <a:t>网络有</a:t>
            </a:r>
            <a:r>
              <a:rPr lang="en-US" sz="2400" dirty="0"/>
              <a:t>360</a:t>
            </a:r>
            <a:r>
              <a:rPr lang="zh-CN" altLang="en-US" sz="2400" dirty="0"/>
              <a:t>个</a:t>
            </a:r>
            <a:r>
              <a:rPr lang="zh-CN" altLang="en-US" sz="2400" dirty="0" smtClean="0"/>
              <a:t>。</a:t>
            </a:r>
            <a:endParaRPr 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42</a:t>
            </a:fld>
            <a:endParaRPr lang="zh-CN" altLang="en-US" dirty="0"/>
          </a:p>
        </p:txBody>
      </p:sp>
      <p:sp>
        <p:nvSpPr>
          <p:cNvPr id="4" name="标题 3"/>
          <p:cNvSpPr>
            <a:spLocks noGrp="1"/>
          </p:cNvSpPr>
          <p:nvPr>
            <p:ph type="title"/>
          </p:nvPr>
        </p:nvSpPr>
        <p:spPr/>
        <p:txBody>
          <a:bodyPr/>
          <a:lstStyle/>
          <a:p>
            <a:r>
              <a:rPr lang="en-US" dirty="0" smtClean="0"/>
              <a:t>4G</a:t>
            </a:r>
            <a:r>
              <a:rPr lang="zh-CN" altLang="en-US" dirty="0" smtClean="0"/>
              <a:t>标准（续）</a:t>
            </a:r>
            <a:endParaRPr lang="en-US" dirty="0"/>
          </a:p>
        </p:txBody>
      </p:sp>
    </p:spTree>
    <p:extLst>
      <p:ext uri="{BB962C8B-B14F-4D97-AF65-F5344CB8AC3E}">
        <p14:creationId xmlns:p14="http://schemas.microsoft.com/office/powerpoint/2010/main" val="38671934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400" y="1612901"/>
            <a:ext cx="8382000" cy="2882899"/>
          </a:xfrm>
        </p:spPr>
        <p:txBody>
          <a:bodyPr>
            <a:normAutofit fontScale="92500" lnSpcReduction="20000"/>
          </a:bodyPr>
          <a:lstStyle/>
          <a:p>
            <a:pPr>
              <a:lnSpc>
                <a:spcPct val="140000"/>
              </a:lnSpc>
            </a:pPr>
            <a:r>
              <a:rPr lang="en-US" sz="2600" dirty="0"/>
              <a:t>5G</a:t>
            </a:r>
            <a:r>
              <a:rPr lang="zh-CN" altLang="en-US" sz="2600" dirty="0"/>
              <a:t>时代绝大多数消费产品、工业品、物流等都可以与网络连接，海量“物体”将实现无线连网。</a:t>
            </a:r>
            <a:r>
              <a:rPr lang="en-US" sz="2600" dirty="0"/>
              <a:t>5G</a:t>
            </a:r>
            <a:r>
              <a:rPr lang="zh-CN" altLang="en-US" sz="2600" dirty="0"/>
              <a:t>物联网还将与云计算和大数据技术结合在一起，使得整个社会充分</a:t>
            </a:r>
            <a:r>
              <a:rPr lang="zh-CN" altLang="en-US" sz="2600" b="1" dirty="0">
                <a:solidFill>
                  <a:srgbClr val="FF0000"/>
                </a:solidFill>
              </a:rPr>
              <a:t>物联化</a:t>
            </a:r>
            <a:r>
              <a:rPr lang="zh-CN" altLang="en-US" sz="2600" dirty="0"/>
              <a:t>和</a:t>
            </a:r>
            <a:r>
              <a:rPr lang="zh-CN" altLang="en-US" sz="2600" b="1" dirty="0">
                <a:solidFill>
                  <a:srgbClr val="FF0000"/>
                </a:solidFill>
              </a:rPr>
              <a:t>智能化</a:t>
            </a:r>
            <a:r>
              <a:rPr lang="zh-CN" altLang="en-US" sz="2600" dirty="0"/>
              <a:t>。</a:t>
            </a:r>
            <a:endParaRPr lang="en-US" sz="2600" dirty="0"/>
          </a:p>
          <a:p>
            <a:pPr>
              <a:lnSpc>
                <a:spcPct val="140000"/>
              </a:lnSpc>
            </a:pPr>
            <a:r>
              <a:rPr lang="zh-CN" altLang="en-US" sz="2600" dirty="0"/>
              <a:t>对</a:t>
            </a:r>
            <a:r>
              <a:rPr lang="en-US" sz="2600" dirty="0"/>
              <a:t>5G</a:t>
            </a:r>
            <a:r>
              <a:rPr lang="zh-CN" altLang="en-US" sz="2600" dirty="0"/>
              <a:t>网络的基本</a:t>
            </a:r>
            <a:r>
              <a:rPr lang="zh-CN" altLang="en-US" sz="2600" dirty="0" smtClean="0"/>
              <a:t>需求：</a:t>
            </a:r>
            <a:r>
              <a:rPr lang="zh-CN" altLang="en-US" sz="2600" b="1" dirty="0" smtClean="0">
                <a:solidFill>
                  <a:schemeClr val="tx2"/>
                </a:solidFill>
              </a:rPr>
              <a:t>巨量</a:t>
            </a:r>
            <a:r>
              <a:rPr lang="zh-CN" altLang="en-US" sz="2600" b="1" dirty="0">
                <a:solidFill>
                  <a:schemeClr val="tx2"/>
                </a:solidFill>
              </a:rPr>
              <a:t>终端接入</a:t>
            </a:r>
            <a:r>
              <a:rPr lang="zh-CN" altLang="en-US" sz="2600" dirty="0"/>
              <a:t>、</a:t>
            </a:r>
            <a:r>
              <a:rPr lang="zh-CN" altLang="en-US" sz="2600" b="1" dirty="0">
                <a:solidFill>
                  <a:schemeClr val="tx2"/>
                </a:solidFill>
              </a:rPr>
              <a:t>超低时延</a:t>
            </a:r>
            <a:r>
              <a:rPr lang="zh-CN" altLang="en-US" sz="2600" dirty="0"/>
              <a:t>、</a:t>
            </a:r>
            <a:r>
              <a:rPr lang="zh-CN" altLang="en-US" sz="2600" b="1" dirty="0">
                <a:solidFill>
                  <a:schemeClr val="tx2"/>
                </a:solidFill>
              </a:rPr>
              <a:t>高效连接</a:t>
            </a:r>
            <a:r>
              <a:rPr lang="zh-CN" altLang="en-US" sz="2600" dirty="0"/>
              <a:t>、低成本、低功耗、超可靠、全地域</a:t>
            </a:r>
            <a:r>
              <a:rPr lang="zh-CN" altLang="en-US" sz="2600" dirty="0" smtClean="0"/>
              <a:t>覆盖</a:t>
            </a:r>
            <a:r>
              <a:rPr lang="zh-CN" altLang="en-US" sz="2600" dirty="0"/>
              <a:t>。</a:t>
            </a:r>
            <a:endParaRPr lang="en-US" altLang="zh-CN" sz="2600" dirty="0" smtClean="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43</a:t>
            </a:fld>
            <a:endParaRPr lang="zh-CN" altLang="en-US" dirty="0"/>
          </a:p>
        </p:txBody>
      </p:sp>
      <p:sp>
        <p:nvSpPr>
          <p:cNvPr id="4" name="标题 3"/>
          <p:cNvSpPr>
            <a:spLocks noGrp="1"/>
          </p:cNvSpPr>
          <p:nvPr>
            <p:ph type="title"/>
          </p:nvPr>
        </p:nvSpPr>
        <p:spPr/>
        <p:txBody>
          <a:bodyPr/>
          <a:lstStyle/>
          <a:p>
            <a:r>
              <a:rPr lang="zh-CN" altLang="en-US" dirty="0" smtClean="0"/>
              <a:t>第五代</a:t>
            </a:r>
            <a:r>
              <a:rPr lang="zh-CN" altLang="en-US" dirty="0" smtClean="0"/>
              <a:t>移动通信</a:t>
            </a:r>
            <a:endParaRPr lang="en-US" dirty="0"/>
          </a:p>
        </p:txBody>
      </p:sp>
      <p:pic>
        <p:nvPicPr>
          <p:cNvPr id="3076" name="Picture 4" descr="https://timgsa.baidu.com/timg?image&amp;quality=80&amp;size=b9999_10000&amp;sec=1542141481561&amp;di=70d41262bedd1a573c31a57d90a86933&amp;imgtype=0&amp;src=http%3A%2F%2Fimg.grtn.cn%2Fmaterial%2Fnews%2Fimg%2F2017%2F11%2F201711241013166kh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477" y="4505325"/>
            <a:ext cx="4191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66735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828799"/>
            <a:ext cx="8229600" cy="4892675"/>
          </a:xfrm>
        </p:spPr>
        <p:txBody>
          <a:bodyPr/>
          <a:lstStyle/>
          <a:p>
            <a:pPr>
              <a:lnSpc>
                <a:spcPct val="120000"/>
              </a:lnSpc>
            </a:pPr>
            <a:r>
              <a:rPr lang="zh-CN" altLang="en-US" dirty="0"/>
              <a:t>关键技术</a:t>
            </a:r>
            <a:endParaRPr lang="en-US" altLang="zh-CN" dirty="0"/>
          </a:p>
          <a:p>
            <a:pPr lvl="1">
              <a:lnSpc>
                <a:spcPct val="120000"/>
              </a:lnSpc>
            </a:pPr>
            <a:r>
              <a:rPr lang="zh-CN" altLang="en-US" b="1" dirty="0">
                <a:solidFill>
                  <a:srgbClr val="FF0000"/>
                </a:solidFill>
              </a:rPr>
              <a:t>大规模多天线技术</a:t>
            </a:r>
            <a:endParaRPr lang="en-US" altLang="zh-CN" b="1" dirty="0">
              <a:solidFill>
                <a:srgbClr val="FF0000"/>
              </a:solidFill>
            </a:endParaRPr>
          </a:p>
          <a:p>
            <a:pPr lvl="1">
              <a:lnSpc>
                <a:spcPct val="120000"/>
              </a:lnSpc>
            </a:pPr>
            <a:r>
              <a:rPr lang="zh-CN" altLang="en-US" b="1" dirty="0">
                <a:solidFill>
                  <a:srgbClr val="FF0000"/>
                </a:solidFill>
              </a:rPr>
              <a:t>高频段传输技术</a:t>
            </a:r>
            <a:endParaRPr lang="en-US" altLang="zh-CN" b="1" dirty="0">
              <a:solidFill>
                <a:srgbClr val="FF0000"/>
              </a:solidFill>
            </a:endParaRPr>
          </a:p>
          <a:p>
            <a:pPr lvl="1">
              <a:lnSpc>
                <a:spcPct val="120000"/>
              </a:lnSpc>
            </a:pPr>
            <a:r>
              <a:rPr lang="zh-CN" altLang="en-US" b="1" dirty="0">
                <a:solidFill>
                  <a:srgbClr val="FF0000"/>
                </a:solidFill>
              </a:rPr>
              <a:t>密集网络接入技术</a:t>
            </a:r>
            <a:endParaRPr lang="en-US" altLang="zh-CN" b="1" dirty="0">
              <a:solidFill>
                <a:srgbClr val="FF0000"/>
              </a:solidFill>
            </a:endParaRPr>
          </a:p>
          <a:p>
            <a:pPr>
              <a:lnSpc>
                <a:spcPct val="120000"/>
              </a:lnSpc>
            </a:pPr>
            <a:r>
              <a:rPr lang="zh-CN" altLang="en-US" dirty="0" smtClean="0"/>
              <a:t>近期发展</a:t>
            </a:r>
            <a:endParaRPr lang="en-US" altLang="zh-CN" dirty="0" smtClean="0"/>
          </a:p>
          <a:p>
            <a:pPr lvl="1">
              <a:lnSpc>
                <a:spcPct val="120000"/>
              </a:lnSpc>
            </a:pPr>
            <a:r>
              <a:rPr lang="zh-CN" altLang="en-US" dirty="0" smtClean="0"/>
              <a:t>从</a:t>
            </a:r>
            <a:r>
              <a:rPr lang="en-US" altLang="zh-CN" dirty="0"/>
              <a:t>2013</a:t>
            </a:r>
            <a:r>
              <a:rPr lang="zh-CN" altLang="en-US" dirty="0"/>
              <a:t>年开始，中兴、华为及三大运营商等机构都陆续投入</a:t>
            </a:r>
            <a:r>
              <a:rPr lang="en-US" altLang="zh-CN" dirty="0"/>
              <a:t>5G</a:t>
            </a:r>
            <a:r>
              <a:rPr lang="zh-CN" altLang="en-US" dirty="0"/>
              <a:t>的开发研究进程中。工信部表示，根据总体部署，我国</a:t>
            </a:r>
            <a:r>
              <a:rPr lang="en-US" altLang="zh-CN" dirty="0"/>
              <a:t>5G</a:t>
            </a:r>
            <a:r>
              <a:rPr lang="zh-CN" altLang="en-US" dirty="0"/>
              <a:t>基础研发试验将在</a:t>
            </a:r>
            <a:r>
              <a:rPr lang="en-US" altLang="zh-CN" dirty="0"/>
              <a:t>2016</a:t>
            </a:r>
            <a:r>
              <a:rPr lang="zh-CN" altLang="en-US" dirty="0"/>
              <a:t>到</a:t>
            </a:r>
            <a:r>
              <a:rPr lang="en-US" altLang="zh-CN" dirty="0"/>
              <a:t>2018</a:t>
            </a:r>
            <a:r>
              <a:rPr lang="zh-CN" altLang="en-US" dirty="0"/>
              <a:t>年进行，分为关键技术试验、技术方案验证和系统验证三个阶段</a:t>
            </a:r>
            <a:r>
              <a:rPr lang="zh-CN" altLang="en-US" dirty="0" smtClean="0"/>
              <a:t>进行。</a:t>
            </a:r>
            <a:endParaRPr lang="zh-CN" alt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44</a:t>
            </a:fld>
            <a:endParaRPr lang="zh-CN" altLang="en-US" dirty="0"/>
          </a:p>
        </p:txBody>
      </p:sp>
      <p:sp>
        <p:nvSpPr>
          <p:cNvPr id="4" name="标题 3"/>
          <p:cNvSpPr>
            <a:spLocks noGrp="1"/>
          </p:cNvSpPr>
          <p:nvPr>
            <p:ph type="title"/>
          </p:nvPr>
        </p:nvSpPr>
        <p:spPr/>
        <p:txBody>
          <a:bodyPr/>
          <a:lstStyle/>
          <a:p>
            <a:r>
              <a:rPr lang="zh-CN" altLang="en-US" dirty="0" smtClean="0"/>
              <a:t>第五代移动通信（续）</a:t>
            </a:r>
            <a:endParaRPr lang="zh-CN" altLang="en-US" dirty="0"/>
          </a:p>
        </p:txBody>
      </p:sp>
      <p:pic>
        <p:nvPicPr>
          <p:cNvPr id="2050" name="Picture 2" descr="https://timgsa.baidu.com/timg?image&amp;quality=80&amp;size=b9999_10000&amp;sec=1543340331610&amp;di=6c8d44b9f4fa9314b36abbcdaa0f69a7&amp;imgtype=0&amp;src=http%3A%2F%2Fimg.manjiwang.com%2Fupload%2F201804%2F11%2F0a155166fdab43aab53d1f8c75761ec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1645081"/>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32689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en-US" altLang="zh-CN" sz="3200" dirty="0">
                <a:solidFill>
                  <a:schemeClr val="tx1">
                    <a:lumMod val="95000"/>
                    <a:lumOff val="5000"/>
                  </a:schemeClr>
                </a:solidFill>
              </a:rPr>
              <a:t>5</a:t>
            </a:r>
            <a:r>
              <a:rPr kumimoji="1" lang="en-US" altLang="zh-CN" sz="3200" dirty="0" smtClean="0">
                <a:solidFill>
                  <a:schemeClr val="tx1">
                    <a:lumMod val="95000"/>
                    <a:lumOff val="5000"/>
                  </a:schemeClr>
                </a:solidFill>
              </a:rPr>
              <a:t>.1 </a:t>
            </a:r>
            <a:r>
              <a:rPr kumimoji="1" lang="zh-CN" altLang="en-US" sz="3200" dirty="0">
                <a:solidFill>
                  <a:schemeClr val="tx1">
                    <a:lumMod val="95000"/>
                    <a:lumOff val="5000"/>
                  </a:schemeClr>
                </a:solidFill>
              </a:rPr>
              <a:t>互联网</a:t>
            </a:r>
            <a:endParaRPr kumimoji="1" lang="en-US" altLang="zh-CN" sz="3200" dirty="0">
              <a:solidFill>
                <a:schemeClr val="tx1">
                  <a:lumMod val="95000"/>
                  <a:lumOff val="5000"/>
                </a:schemeClr>
              </a:solidFill>
            </a:endParaRPr>
          </a:p>
          <a:p>
            <a:pPr lvl="1"/>
            <a:endParaRPr kumimoji="1" lang="en-US" altLang="zh-CN" sz="2800" dirty="0"/>
          </a:p>
          <a:p>
            <a:r>
              <a:rPr kumimoji="1" lang="en-US" altLang="zh-CN" sz="3200" dirty="0" smtClean="0"/>
              <a:t>5.2 </a:t>
            </a:r>
            <a:r>
              <a:rPr kumimoji="1" lang="zh-CN" altLang="en-US" sz="3200" dirty="0" smtClean="0"/>
              <a:t>移动互联网</a:t>
            </a:r>
            <a:endParaRPr kumimoji="1" lang="en-US" altLang="zh-CN" sz="3200" dirty="0" smtClean="0"/>
          </a:p>
          <a:p>
            <a:pPr marL="457200" lvl="1" indent="0">
              <a:buNone/>
            </a:pPr>
            <a:endParaRPr kumimoji="1" lang="en-US" altLang="zh-CN" sz="2800" dirty="0"/>
          </a:p>
          <a:p>
            <a:r>
              <a:rPr kumimoji="1" lang="en-US" altLang="zh-CN" sz="3200" b="1" dirty="0" smtClean="0">
                <a:solidFill>
                  <a:srgbClr val="FF0000"/>
                </a:solidFill>
              </a:rPr>
              <a:t>5.3 </a:t>
            </a:r>
            <a:r>
              <a:rPr kumimoji="1" lang="zh-CN" altLang="en-US" sz="3200" b="1" dirty="0" smtClean="0">
                <a:solidFill>
                  <a:srgbClr val="FF0000"/>
                </a:solidFill>
              </a:rPr>
              <a:t>总结</a:t>
            </a:r>
            <a:endParaRPr kumimoji="1" lang="zh-CN" altLang="en-US" sz="3200" b="1" dirty="0">
              <a:solidFill>
                <a:srgbClr val="FF0000"/>
              </a:solidFill>
            </a:endParaRPr>
          </a:p>
          <a:p>
            <a:endParaRPr kumimoji="1" lang="zh-CN" altLang="en-US" sz="3200" dirty="0"/>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45</a:t>
            </a:fld>
            <a:endParaRPr lang="zh-CN" altLang="en-US" dirty="0"/>
          </a:p>
        </p:txBody>
      </p:sp>
      <p:sp>
        <p:nvSpPr>
          <p:cNvPr id="4" name="标题 3"/>
          <p:cNvSpPr>
            <a:spLocks noGrp="1"/>
          </p:cNvSpPr>
          <p:nvPr>
            <p:ph type="title"/>
          </p:nvPr>
        </p:nvSpPr>
        <p:spPr/>
        <p:txBody>
          <a:bodyPr/>
          <a:lstStyle/>
          <a:p>
            <a:r>
              <a:rPr kumimoji="1" lang="zh-CN" altLang="en-US" dirty="0" smtClean="0"/>
              <a:t>本章内容</a:t>
            </a:r>
            <a:endParaRPr kumimoji="1" lang="zh-CN" altLang="en-US" dirty="0"/>
          </a:p>
        </p:txBody>
      </p:sp>
    </p:spTree>
    <p:extLst>
      <p:ext uri="{BB962C8B-B14F-4D97-AF65-F5344CB8AC3E}">
        <p14:creationId xmlns:p14="http://schemas.microsoft.com/office/powerpoint/2010/main" val="1762060831"/>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400" dirty="0"/>
              <a:t>互联网（移动互联网）是物联网的基础，其原因在于随着网络技术的发展，</a:t>
            </a:r>
            <a:r>
              <a:rPr lang="zh-CN" altLang="en-US" sz="2400" b="1" dirty="0">
                <a:solidFill>
                  <a:srgbClr val="FF0000"/>
                </a:solidFill>
              </a:rPr>
              <a:t>互联网（移动互联网）形成了一个覆盖全球的、高速的、稳定</a:t>
            </a:r>
            <a:r>
              <a:rPr lang="zh-CN" altLang="en-US" sz="2400" b="1" dirty="0" smtClean="0">
                <a:solidFill>
                  <a:srgbClr val="FF0000"/>
                </a:solidFill>
              </a:rPr>
              <a:t>的信息</a:t>
            </a:r>
            <a:r>
              <a:rPr lang="zh-CN" altLang="en-US" sz="2400" b="1" dirty="0">
                <a:solidFill>
                  <a:srgbClr val="FF0000"/>
                </a:solidFill>
              </a:rPr>
              <a:t>高速公路</a:t>
            </a:r>
            <a:r>
              <a:rPr lang="zh-CN" altLang="en-US" sz="2400" dirty="0"/>
              <a:t>。在此基础上，海量的感知数据才能被有效地收集和利用，智能的决策才能及时地反馈到广袤的物理世界中。</a:t>
            </a:r>
            <a:endParaRPr lang="en-US" sz="2400" dirty="0"/>
          </a:p>
          <a:p>
            <a:pPr>
              <a:lnSpc>
                <a:spcPct val="150000"/>
              </a:lnSpc>
            </a:pPr>
            <a:r>
              <a:rPr lang="zh-CN" altLang="en-US" sz="2400" dirty="0"/>
              <a:t>互联网与移动互联网不仅是物联网中物物互联的基础，也是整个社会信息交流的基础设施。互联网与移动互联网本身包含了宏大的技术体系和大量不断发展的技术。</a:t>
            </a:r>
            <a:endParaRPr kumimoji="1" lang="zh-CN" altLang="en-US" sz="2400" dirty="0"/>
          </a:p>
        </p:txBody>
      </p:sp>
      <p:sp>
        <p:nvSpPr>
          <p:cNvPr id="4" name="标题 3"/>
          <p:cNvSpPr>
            <a:spLocks noGrp="1"/>
          </p:cNvSpPr>
          <p:nvPr>
            <p:ph type="title"/>
          </p:nvPr>
        </p:nvSpPr>
        <p:spPr/>
        <p:txBody>
          <a:bodyPr/>
          <a:lstStyle/>
          <a:p>
            <a:r>
              <a:rPr kumimoji="1" lang="zh-CN" altLang="en-US" dirty="0"/>
              <a:t>总结</a:t>
            </a:r>
          </a:p>
        </p:txBody>
      </p:sp>
    </p:spTree>
    <p:extLst>
      <p:ext uri="{BB962C8B-B14F-4D97-AF65-F5344CB8AC3E}">
        <p14:creationId xmlns:p14="http://schemas.microsoft.com/office/powerpoint/2010/main" val="1403526958"/>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pPr marL="0" indent="0">
              <a:buNone/>
            </a:pPr>
            <a:r>
              <a:rPr lang="zh-CN" altLang="en-US" b="1" dirty="0">
                <a:solidFill>
                  <a:srgbClr val="FF0000"/>
                </a:solidFill>
                <a:latin typeface="微软雅黑"/>
                <a:ea typeface="微软雅黑"/>
                <a:cs typeface="微软雅黑"/>
              </a:rPr>
              <a:t>内容回顾</a:t>
            </a:r>
            <a:endParaRPr lang="en-US" altLang="zh-CN" b="1" dirty="0">
              <a:solidFill>
                <a:srgbClr val="FF0000"/>
              </a:solidFill>
              <a:latin typeface="微软雅黑"/>
              <a:ea typeface="微软雅黑"/>
              <a:cs typeface="微软雅黑"/>
            </a:endParaRPr>
          </a:p>
          <a:p>
            <a:r>
              <a:rPr lang="zh-CN" altLang="en-US" dirty="0">
                <a:latin typeface="微软雅黑"/>
                <a:ea typeface="微软雅黑"/>
                <a:cs typeface="微软雅黑"/>
              </a:rPr>
              <a:t>本章介绍</a:t>
            </a:r>
            <a:r>
              <a:rPr lang="zh-CN" altLang="en-US" dirty="0" smtClean="0">
                <a:latin typeface="微软雅黑"/>
                <a:ea typeface="微软雅黑"/>
                <a:cs typeface="微软雅黑"/>
              </a:rPr>
              <a:t>了互联网与移动互联网的</a:t>
            </a:r>
            <a:r>
              <a:rPr lang="zh-CN" altLang="en-US" dirty="0">
                <a:latin typeface="微软雅黑"/>
                <a:ea typeface="微软雅黑"/>
                <a:cs typeface="微软雅黑"/>
              </a:rPr>
              <a:t>发展，重点介绍了我国使用的第三代移动通信技术和</a:t>
            </a:r>
            <a:r>
              <a:rPr lang="zh-CN" altLang="en-US" dirty="0" smtClean="0">
                <a:latin typeface="微软雅黑"/>
                <a:ea typeface="微软雅黑"/>
                <a:cs typeface="微软雅黑"/>
              </a:rPr>
              <a:t>标准，</a:t>
            </a:r>
            <a:r>
              <a:rPr lang="zh-CN" altLang="en-US" dirty="0">
                <a:latin typeface="微软雅黑"/>
                <a:ea typeface="微软雅黑"/>
                <a:cs typeface="微软雅黑"/>
              </a:rPr>
              <a:t>并讨论</a:t>
            </a:r>
            <a:r>
              <a:rPr lang="zh-CN" altLang="en-US" dirty="0" smtClean="0">
                <a:latin typeface="微软雅黑"/>
                <a:ea typeface="微软雅黑"/>
                <a:cs typeface="微软雅黑"/>
              </a:rPr>
              <a:t>了互联网与移动互联网对物联网的意义。</a:t>
            </a:r>
            <a:endParaRPr lang="en-US" altLang="zh-CN" dirty="0" smtClean="0">
              <a:latin typeface="微软雅黑"/>
              <a:ea typeface="微软雅黑"/>
              <a:cs typeface="微软雅黑"/>
            </a:endParaRPr>
          </a:p>
          <a:p>
            <a:pPr lvl="1"/>
            <a:endParaRPr lang="en-US" altLang="zh-CN" dirty="0">
              <a:latin typeface="微软雅黑"/>
              <a:ea typeface="微软雅黑"/>
              <a:cs typeface="微软雅黑"/>
            </a:endParaRPr>
          </a:p>
          <a:p>
            <a:pPr marL="0" indent="0">
              <a:buNone/>
            </a:pPr>
            <a:r>
              <a:rPr lang="zh-CN" altLang="en-US" b="1" dirty="0">
                <a:solidFill>
                  <a:srgbClr val="FF0000"/>
                </a:solidFill>
                <a:latin typeface="微软雅黑"/>
                <a:ea typeface="微软雅黑"/>
                <a:cs typeface="微软雅黑"/>
              </a:rPr>
              <a:t>重点掌握</a:t>
            </a:r>
            <a:endParaRPr lang="en-US" altLang="zh-CN" b="1" dirty="0">
              <a:solidFill>
                <a:srgbClr val="FF0000"/>
              </a:solidFill>
              <a:latin typeface="微软雅黑"/>
              <a:ea typeface="微软雅黑"/>
              <a:cs typeface="微软雅黑"/>
            </a:endParaRPr>
          </a:p>
          <a:p>
            <a:pPr>
              <a:buFont typeface="Arial" charset="0"/>
              <a:buChar char="•"/>
            </a:pPr>
            <a:r>
              <a:rPr lang="zh-CN" altLang="en-US" dirty="0" smtClean="0">
                <a:latin typeface="微软雅黑"/>
                <a:ea typeface="微软雅黑"/>
                <a:cs typeface="微软雅黑"/>
              </a:rPr>
              <a:t>了解移动互联网的</a:t>
            </a:r>
            <a:r>
              <a:rPr lang="zh-CN" altLang="en-US" dirty="0">
                <a:latin typeface="微软雅黑"/>
                <a:ea typeface="微软雅黑"/>
                <a:cs typeface="微软雅黑"/>
              </a:rPr>
              <a:t>发展历程。</a:t>
            </a:r>
            <a:endParaRPr lang="en-US" altLang="zh-CN" dirty="0">
              <a:latin typeface="微软雅黑"/>
              <a:ea typeface="微软雅黑"/>
              <a:cs typeface="微软雅黑"/>
            </a:endParaRPr>
          </a:p>
          <a:p>
            <a:pPr>
              <a:buFont typeface="Arial" charset="0"/>
              <a:buChar char="•"/>
            </a:pPr>
            <a:r>
              <a:rPr lang="zh-CN" altLang="en-US" dirty="0" smtClean="0">
                <a:latin typeface="微软雅黑"/>
                <a:ea typeface="微软雅黑"/>
                <a:cs typeface="微软雅黑"/>
              </a:rPr>
              <a:t>了解不同移动通信技术标准的特点以及区别</a:t>
            </a:r>
            <a:r>
              <a:rPr lang="zh-CN" altLang="en-US" dirty="0">
                <a:latin typeface="微软雅黑"/>
                <a:ea typeface="微软雅黑"/>
                <a:cs typeface="微软雅黑"/>
              </a:rPr>
              <a:t>。</a:t>
            </a:r>
            <a:endParaRPr lang="en-US" altLang="zh-CN" dirty="0">
              <a:latin typeface="微软雅黑"/>
              <a:ea typeface="微软雅黑"/>
              <a:cs typeface="微软雅黑"/>
            </a:endParaRPr>
          </a:p>
          <a:p>
            <a:pPr>
              <a:buFont typeface="Arial" charset="0"/>
              <a:buChar char="•"/>
            </a:pPr>
            <a:r>
              <a:rPr lang="zh-CN" altLang="en-US" dirty="0" smtClean="0">
                <a:latin typeface="微软雅黑"/>
                <a:ea typeface="微软雅黑"/>
                <a:cs typeface="微软雅黑"/>
              </a:rPr>
              <a:t>讨论</a:t>
            </a:r>
            <a:r>
              <a:rPr lang="en-US" altLang="zh-CN" dirty="0">
                <a:latin typeface="微软雅黑"/>
                <a:ea typeface="微软雅黑"/>
                <a:cs typeface="微软雅黑"/>
              </a:rPr>
              <a:t>5</a:t>
            </a:r>
            <a:r>
              <a:rPr lang="en-US" altLang="zh-CN" dirty="0" smtClean="0">
                <a:latin typeface="微软雅黑"/>
                <a:ea typeface="微软雅黑"/>
                <a:cs typeface="微软雅黑"/>
              </a:rPr>
              <a:t>G</a:t>
            </a:r>
            <a:r>
              <a:rPr lang="zh-CN" altLang="en-US" dirty="0">
                <a:latin typeface="微软雅黑"/>
                <a:ea typeface="微软雅黑"/>
                <a:cs typeface="微软雅黑"/>
              </a:rPr>
              <a:t>的发展方向。</a:t>
            </a:r>
            <a:endParaRPr lang="en-US" altLang="zh-CN" dirty="0">
              <a:latin typeface="微软雅黑"/>
              <a:ea typeface="微软雅黑"/>
              <a:cs typeface="微软雅黑"/>
            </a:endParaRPr>
          </a:p>
          <a:p>
            <a:endParaRPr kumimoji="1" lang="zh-CN" altLang="en-US" dirty="0">
              <a:latin typeface="微软雅黑"/>
              <a:ea typeface="微软雅黑"/>
              <a:cs typeface="微软雅黑"/>
            </a:endParaRPr>
          </a:p>
        </p:txBody>
      </p:sp>
      <p:sp>
        <p:nvSpPr>
          <p:cNvPr id="3" name="幻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47</a:t>
            </a:fld>
            <a:endParaRPr lang="zh-CN" altLang="en-US" dirty="0"/>
          </a:p>
        </p:txBody>
      </p:sp>
      <p:sp>
        <p:nvSpPr>
          <p:cNvPr id="4" name="标题 3"/>
          <p:cNvSpPr>
            <a:spLocks noGrp="1"/>
          </p:cNvSpPr>
          <p:nvPr>
            <p:ph type="title"/>
          </p:nvPr>
        </p:nvSpPr>
        <p:spPr/>
        <p:txBody>
          <a:bodyPr/>
          <a:lstStyle/>
          <a:p>
            <a:r>
              <a:rPr kumimoji="1" lang="zh-CN" altLang="en-US" dirty="0" smtClean="0"/>
              <a:t>本章小结</a:t>
            </a:r>
            <a:endParaRPr kumimoji="1" lang="zh-CN" altLang="en-US" dirty="0"/>
          </a:p>
        </p:txBody>
      </p:sp>
    </p:spTree>
    <p:extLst>
      <p:ext uri="{BB962C8B-B14F-4D97-AF65-F5344CB8AC3E}">
        <p14:creationId xmlns:p14="http://schemas.microsoft.com/office/powerpoint/2010/main" val="395243903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互联网的基本组成要素</a:t>
            </a:r>
            <a:endParaRPr lang="en-US" dirty="0"/>
          </a:p>
        </p:txBody>
      </p:sp>
      <p:pic>
        <p:nvPicPr>
          <p:cNvPr id="2050" name="Picture 2" descr="https://timgsa.baidu.com/timg?image&amp;quality=80&amp;size=b9999_10000&amp;sec=1542132159074&amp;di=0ef5cf873964264dc981a6dcbfa9fbcb&amp;imgtype=0&amp;src=http%3A%2F%2Fimgsrc.baidu.com%2Fimgad%2Fpic%2Fitem%2F2cf5e0fe9925bc31317916a555df8db1cb1370e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209800"/>
            <a:ext cx="3022138" cy="2017713"/>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828800"/>
            <a:ext cx="5080000" cy="2540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55" y="4227513"/>
            <a:ext cx="2883562" cy="1931987"/>
          </a:xfrm>
          <a:prstGeom prst="rect">
            <a:avLst/>
          </a:prstGeom>
        </p:spPr>
      </p:pic>
      <p:pic>
        <p:nvPicPr>
          <p:cNvPr id="2052" name="Picture 4" descr="https://timgsa.baidu.com/timg?image&amp;quality=80&amp;size=b9999_10000&amp;sec=1542727105&amp;di=902ecf8a9f7d73ed60e52c056c3dbe5a&amp;imgtype=jpg&amp;er=1&amp;src=http%3A%2F%2Fimgsrc.baidu.com%2Fimgad%2Fpic%2Fitem%2F8326cffc1e178a8273646485fc03738da977e8bf.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8326" y="4368800"/>
            <a:ext cx="2999085" cy="19703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42132423208&amp;di=5091f41c2bc9a373abd3aec03522251c&amp;imgtype=0&amp;src=http%3A%2F%2Fimgsrc.baidu.com%2Fimgad%2Fpic%2Fitem%2F1ad5ad6eddc451da28e91ccebcfd5266d01632f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0484" y="5227628"/>
            <a:ext cx="2972751" cy="153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17237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6</a:t>
            </a:fld>
            <a:endParaRPr lang="zh-CN" altLang="en-US" dirty="0"/>
          </a:p>
        </p:txBody>
      </p:sp>
      <p:sp>
        <p:nvSpPr>
          <p:cNvPr id="4" name="标题 3"/>
          <p:cNvSpPr>
            <a:spLocks noGrp="1"/>
          </p:cNvSpPr>
          <p:nvPr>
            <p:ph type="title"/>
          </p:nvPr>
        </p:nvSpPr>
        <p:spPr/>
        <p:txBody>
          <a:bodyPr/>
          <a:lstStyle/>
          <a:p>
            <a:r>
              <a:rPr lang="en-US" dirty="0" smtClean="0"/>
              <a:t>TCP/IP</a:t>
            </a:r>
            <a:endParaRPr lang="en-US" dirty="0"/>
          </a:p>
        </p:txBody>
      </p:sp>
      <p:pic>
        <p:nvPicPr>
          <p:cNvPr id="2050" name="Picture 2" descr="http://www.billslater.com/internet/how_tcp-ip_works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7" y="1760968"/>
            <a:ext cx="8391525" cy="49605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76737824"/>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76400"/>
            <a:ext cx="8229600" cy="4495800"/>
          </a:xfrm>
        </p:spPr>
        <p:txBody>
          <a:bodyPr/>
          <a:lstStyle/>
          <a:p>
            <a:pPr algn="just">
              <a:lnSpc>
                <a:spcPct val="120000"/>
              </a:lnSpc>
            </a:pPr>
            <a:r>
              <a:rPr lang="zh-CN" altLang="en-US" sz="2400" dirty="0"/>
              <a:t>终端通过不同的</a:t>
            </a:r>
            <a:r>
              <a:rPr lang="zh-CN" altLang="en-US" sz="2400" b="1" dirty="0">
                <a:solidFill>
                  <a:srgbClr val="FF0000"/>
                </a:solidFill>
              </a:rPr>
              <a:t>互联网服务商（</a:t>
            </a:r>
            <a:r>
              <a:rPr lang="en-US" sz="2400" b="1" dirty="0">
                <a:solidFill>
                  <a:srgbClr val="FF0000"/>
                </a:solidFill>
              </a:rPr>
              <a:t>Internet Service Provider</a:t>
            </a:r>
            <a:r>
              <a:rPr lang="zh-CN" altLang="en-US" sz="2400" b="1" dirty="0">
                <a:solidFill>
                  <a:srgbClr val="FF0000"/>
                </a:solidFill>
              </a:rPr>
              <a:t>，</a:t>
            </a:r>
            <a:r>
              <a:rPr lang="en-US" sz="2400" b="1" dirty="0">
                <a:solidFill>
                  <a:srgbClr val="FF0000"/>
                </a:solidFill>
              </a:rPr>
              <a:t>ISP</a:t>
            </a:r>
            <a:r>
              <a:rPr lang="zh-CN" altLang="en-US" sz="2400" b="1" dirty="0">
                <a:solidFill>
                  <a:srgbClr val="FF0000"/>
                </a:solidFill>
              </a:rPr>
              <a:t>）</a:t>
            </a:r>
            <a:r>
              <a:rPr lang="zh-CN" altLang="en-US" sz="2400" dirty="0"/>
              <a:t>进行互联网</a:t>
            </a:r>
            <a:r>
              <a:rPr lang="zh-CN" altLang="en-US" sz="2400" dirty="0" smtClean="0"/>
              <a:t>访问。</a:t>
            </a:r>
            <a:endParaRPr lang="en-US" altLang="zh-CN" sz="2400" dirty="0" smtClean="0"/>
          </a:p>
          <a:p>
            <a:pPr algn="just">
              <a:lnSpc>
                <a:spcPct val="120000"/>
              </a:lnSpc>
            </a:pPr>
            <a:r>
              <a:rPr lang="zh-CN" altLang="en-US" sz="2400" dirty="0"/>
              <a:t>覆盖我国全国的</a:t>
            </a:r>
            <a:r>
              <a:rPr lang="en-US" sz="2400" dirty="0"/>
              <a:t>ISP</a:t>
            </a:r>
            <a:r>
              <a:rPr lang="zh-CN" altLang="en-US" sz="2400" dirty="0"/>
              <a:t>有中国电信、中国联通、中国移动，部分区域覆盖的</a:t>
            </a:r>
            <a:r>
              <a:rPr lang="en-US" sz="2400" dirty="0"/>
              <a:t>ISP</a:t>
            </a:r>
            <a:r>
              <a:rPr lang="zh-CN" altLang="en-US" sz="2400" dirty="0"/>
              <a:t>有北京歌华有线宽带、方正宽带、电信通等</a:t>
            </a:r>
            <a:r>
              <a:rPr lang="zh-CN" altLang="en-US" sz="2400" dirty="0" smtClean="0"/>
              <a:t>。</a:t>
            </a:r>
            <a:endParaRPr lang="en-US" altLang="zh-CN" sz="2400" dirty="0" smtClean="0"/>
          </a:p>
          <a:p>
            <a:pPr algn="just">
              <a:lnSpc>
                <a:spcPct val="120000"/>
              </a:lnSpc>
            </a:pPr>
            <a:r>
              <a:rPr lang="zh-CN" altLang="en-US" sz="2400" dirty="0"/>
              <a:t>为了使世界范围内通过不同</a:t>
            </a:r>
            <a:r>
              <a:rPr lang="en-US" sz="2400" dirty="0"/>
              <a:t>ISP</a:t>
            </a:r>
            <a:r>
              <a:rPr lang="zh-CN" altLang="en-US" sz="2400" dirty="0"/>
              <a:t>接入互联网的终端可以相互访问，</a:t>
            </a:r>
            <a:r>
              <a:rPr lang="zh-CN" altLang="en-US" sz="2400" b="1" dirty="0">
                <a:solidFill>
                  <a:schemeClr val="tx2"/>
                </a:solidFill>
              </a:rPr>
              <a:t>较低层级的区域</a:t>
            </a:r>
            <a:r>
              <a:rPr lang="en-US" sz="2400" b="1" dirty="0">
                <a:solidFill>
                  <a:schemeClr val="tx2"/>
                </a:solidFill>
              </a:rPr>
              <a:t>ISP</a:t>
            </a:r>
            <a:r>
              <a:rPr lang="zh-CN" altLang="en-US" sz="2400" b="1" dirty="0">
                <a:solidFill>
                  <a:schemeClr val="tx2"/>
                </a:solidFill>
              </a:rPr>
              <a:t>通过较高层级国家或国际</a:t>
            </a:r>
            <a:r>
              <a:rPr lang="en-US" sz="2400" b="1" dirty="0">
                <a:solidFill>
                  <a:schemeClr val="tx2"/>
                </a:solidFill>
              </a:rPr>
              <a:t>ISP</a:t>
            </a:r>
            <a:r>
              <a:rPr lang="zh-CN" altLang="en-US" sz="2400" b="1" dirty="0">
                <a:solidFill>
                  <a:schemeClr val="tx2"/>
                </a:solidFill>
              </a:rPr>
              <a:t>相连接</a:t>
            </a:r>
            <a:r>
              <a:rPr lang="zh-CN" altLang="en-US" sz="2400" dirty="0" smtClean="0"/>
              <a:t>。</a:t>
            </a:r>
            <a:endParaRPr lang="en-US" altLang="zh-CN" sz="2400" dirty="0" smtClean="0"/>
          </a:p>
          <a:p>
            <a:pPr algn="just">
              <a:lnSpc>
                <a:spcPct val="120000"/>
              </a:lnSpc>
            </a:pPr>
            <a:r>
              <a:rPr lang="zh-CN" altLang="en-US" sz="2400" dirty="0" smtClean="0"/>
              <a:t>为</a:t>
            </a:r>
            <a:r>
              <a:rPr lang="zh-CN" altLang="en-US" sz="2400" dirty="0"/>
              <a:t>保证服务质量，高层级的</a:t>
            </a:r>
            <a:r>
              <a:rPr lang="en-US" sz="2400" dirty="0"/>
              <a:t>ISP</a:t>
            </a:r>
            <a:r>
              <a:rPr lang="zh-CN" altLang="en-US" sz="2400" dirty="0"/>
              <a:t>使用数据包交换响应速度和传输速率更快的数据交换设备和通信</a:t>
            </a:r>
            <a:r>
              <a:rPr lang="zh-CN" altLang="en-US" sz="2400" dirty="0" smtClean="0"/>
              <a:t>链路。</a:t>
            </a:r>
            <a:endParaRPr lang="en-US" sz="2400"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7</a:t>
            </a:fld>
            <a:endParaRPr lang="zh-CN" altLang="en-US" dirty="0"/>
          </a:p>
        </p:txBody>
      </p:sp>
      <p:sp>
        <p:nvSpPr>
          <p:cNvPr id="4" name="标题 3"/>
          <p:cNvSpPr>
            <a:spLocks noGrp="1"/>
          </p:cNvSpPr>
          <p:nvPr>
            <p:ph type="title"/>
          </p:nvPr>
        </p:nvSpPr>
        <p:spPr/>
        <p:txBody>
          <a:bodyPr/>
          <a:lstStyle/>
          <a:p>
            <a:r>
              <a:rPr lang="zh-CN" altLang="en-US" dirty="0" smtClean="0"/>
              <a:t>访问互联网的方式</a:t>
            </a:r>
            <a:endParaRPr lang="en-US" dirty="0"/>
          </a:p>
        </p:txBody>
      </p:sp>
    </p:spTree>
    <p:extLst>
      <p:ext uri="{BB962C8B-B14F-4D97-AF65-F5344CB8AC3E}">
        <p14:creationId xmlns:p14="http://schemas.microsoft.com/office/powerpoint/2010/main" val="148706886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futurenet-bd.com/internetservice_files/services01.jpg"/>
          <p:cNvPicPr>
            <a:picLocks noChangeAspect="1" noChangeArrowheads="1"/>
          </p:cNvPicPr>
          <p:nvPr/>
        </p:nvPicPr>
        <p:blipFill rotWithShape="1">
          <a:blip r:embed="rId2">
            <a:extLst>
              <a:ext uri="{28A0092B-C50C-407E-A947-70E740481C1C}">
                <a14:useLocalDpi xmlns:a14="http://schemas.microsoft.com/office/drawing/2010/main" val="0"/>
              </a:ext>
            </a:extLst>
          </a:blip>
          <a:srcRect r="14000"/>
          <a:stretch/>
        </p:blipFill>
        <p:spPr bwMode="auto">
          <a:xfrm>
            <a:off x="5830455" y="2286000"/>
            <a:ext cx="3276600" cy="28575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内容占位符 1"/>
          <p:cNvSpPr>
            <a:spLocks noGrp="1"/>
          </p:cNvSpPr>
          <p:nvPr>
            <p:ph idx="1"/>
          </p:nvPr>
        </p:nvSpPr>
        <p:spPr>
          <a:xfrm>
            <a:off x="533400" y="1673225"/>
            <a:ext cx="5772150" cy="4727575"/>
          </a:xfrm>
        </p:spPr>
        <p:txBody>
          <a:bodyPr/>
          <a:lstStyle/>
          <a:p>
            <a:pPr>
              <a:lnSpc>
                <a:spcPct val="150000"/>
              </a:lnSpc>
            </a:pPr>
            <a:r>
              <a:rPr lang="zh-CN" altLang="en-US" sz="2400" dirty="0"/>
              <a:t>各行各业都在充分利用互联网提供</a:t>
            </a:r>
            <a:r>
              <a:rPr lang="zh-CN" altLang="en-US" sz="2400" dirty="0" smtClean="0"/>
              <a:t>服务</a:t>
            </a:r>
            <a:endParaRPr lang="en-US" altLang="zh-CN" sz="2400" dirty="0" smtClean="0"/>
          </a:p>
          <a:p>
            <a:pPr lvl="1">
              <a:lnSpc>
                <a:spcPct val="150000"/>
              </a:lnSpc>
            </a:pPr>
            <a:r>
              <a:rPr lang="zh-CN" altLang="en-US" sz="2000" dirty="0" smtClean="0"/>
              <a:t>网页</a:t>
            </a:r>
            <a:r>
              <a:rPr lang="en-US" sz="2000" dirty="0"/>
              <a:t>Web</a:t>
            </a:r>
            <a:r>
              <a:rPr lang="zh-CN" altLang="en-US" sz="2000" dirty="0"/>
              <a:t>、电子邮件、网络</a:t>
            </a:r>
            <a:r>
              <a:rPr lang="zh-CN" altLang="en-US" sz="2000" dirty="0" smtClean="0"/>
              <a:t>电话、</a:t>
            </a:r>
            <a:r>
              <a:rPr lang="zh-CN" altLang="en-US" sz="2000" dirty="0"/>
              <a:t>社交</a:t>
            </a:r>
            <a:r>
              <a:rPr lang="zh-CN" altLang="en-US" sz="2000" dirty="0" smtClean="0"/>
              <a:t>网络、</a:t>
            </a:r>
            <a:r>
              <a:rPr lang="zh-CN" altLang="en-US" sz="2000" dirty="0"/>
              <a:t>云</a:t>
            </a:r>
            <a:r>
              <a:rPr lang="zh-CN" altLang="en-US" sz="2000" dirty="0" smtClean="0"/>
              <a:t>计算、</a:t>
            </a:r>
            <a:r>
              <a:rPr lang="zh-CN" altLang="en-US" sz="2000" dirty="0"/>
              <a:t>移动</a:t>
            </a:r>
            <a:r>
              <a:rPr lang="zh-CN" altLang="en-US" sz="2000" dirty="0" smtClean="0"/>
              <a:t>支付、</a:t>
            </a:r>
            <a:r>
              <a:rPr lang="zh-CN" altLang="en-US" sz="2000" dirty="0"/>
              <a:t>可穿戴</a:t>
            </a:r>
            <a:r>
              <a:rPr lang="zh-CN" altLang="en-US" sz="2000" dirty="0" smtClean="0"/>
              <a:t>计算等。</a:t>
            </a:r>
            <a:endParaRPr lang="en-US" altLang="zh-CN" sz="2000" dirty="0"/>
          </a:p>
          <a:p>
            <a:pPr>
              <a:lnSpc>
                <a:spcPct val="150000"/>
              </a:lnSpc>
            </a:pPr>
            <a:r>
              <a:rPr lang="zh-CN" altLang="en-US" sz="2400" dirty="0"/>
              <a:t>每种访问互联网的终端会提供</a:t>
            </a:r>
            <a:r>
              <a:rPr lang="zh-CN" altLang="en-US" sz="2400" b="1" dirty="0">
                <a:solidFill>
                  <a:srgbClr val="FF0000"/>
                </a:solidFill>
              </a:rPr>
              <a:t>应用编程接口</a:t>
            </a:r>
            <a:r>
              <a:rPr lang="zh-CN" altLang="en-US" sz="2400" b="1" dirty="0" smtClean="0">
                <a:solidFill>
                  <a:srgbClr val="FF0000"/>
                </a:solidFill>
              </a:rPr>
              <a:t>（</a:t>
            </a:r>
            <a:r>
              <a:rPr lang="en-US" sz="2400" b="1" dirty="0" smtClean="0">
                <a:solidFill>
                  <a:srgbClr val="FF0000"/>
                </a:solidFill>
              </a:rPr>
              <a:t>API</a:t>
            </a:r>
            <a:r>
              <a:rPr lang="zh-CN" altLang="en-US" sz="2400" b="1" dirty="0" smtClean="0">
                <a:solidFill>
                  <a:srgbClr val="FF0000"/>
                </a:solidFill>
              </a:rPr>
              <a:t>）</a:t>
            </a:r>
            <a:r>
              <a:rPr lang="zh-CN" altLang="en-US" sz="2400" dirty="0" smtClean="0"/>
              <a:t>。</a:t>
            </a:r>
            <a:endParaRPr lang="en-US" altLang="zh-CN" sz="2400" dirty="0" smtClean="0"/>
          </a:p>
          <a:p>
            <a:pPr>
              <a:lnSpc>
                <a:spcPct val="150000"/>
              </a:lnSpc>
            </a:pPr>
            <a:r>
              <a:rPr lang="zh-CN" altLang="en-US" sz="2400" dirty="0" smtClean="0"/>
              <a:t>通过</a:t>
            </a:r>
            <a:r>
              <a:rPr lang="en-US" sz="2400" dirty="0"/>
              <a:t>API</a:t>
            </a:r>
            <a:r>
              <a:rPr lang="zh-CN" altLang="en-US" sz="2400" dirty="0"/>
              <a:t>，应用可以请求向其他终端上的指定软件传输数据。例如，</a:t>
            </a:r>
            <a:r>
              <a:rPr lang="en-US" sz="2400" dirty="0"/>
              <a:t>C</a:t>
            </a:r>
            <a:r>
              <a:rPr lang="zh-CN" altLang="en-US" sz="2400" dirty="0"/>
              <a:t>、</a:t>
            </a:r>
            <a:r>
              <a:rPr lang="en-US" sz="2400" dirty="0"/>
              <a:t>C++</a:t>
            </a:r>
            <a:r>
              <a:rPr lang="zh-CN" altLang="en-US" sz="2400" dirty="0"/>
              <a:t>、</a:t>
            </a:r>
            <a:r>
              <a:rPr lang="en-US" sz="2400" dirty="0"/>
              <a:t>Java</a:t>
            </a:r>
            <a:r>
              <a:rPr lang="zh-CN" altLang="en-US" sz="2400" dirty="0"/>
              <a:t>都通过</a:t>
            </a:r>
            <a:r>
              <a:rPr lang="zh-CN" altLang="en-US" sz="2400" b="1" dirty="0">
                <a:solidFill>
                  <a:srgbClr val="FF0000"/>
                </a:solidFill>
              </a:rPr>
              <a:t>套接字（</a:t>
            </a:r>
            <a:r>
              <a:rPr lang="en-US" sz="2400" b="1" dirty="0">
                <a:solidFill>
                  <a:srgbClr val="FF0000"/>
                </a:solidFill>
              </a:rPr>
              <a:t>Socket</a:t>
            </a:r>
            <a:r>
              <a:rPr lang="zh-CN" altLang="en-US" sz="2400" b="1" dirty="0">
                <a:solidFill>
                  <a:srgbClr val="FF0000"/>
                </a:solidFill>
              </a:rPr>
              <a:t>）接口</a:t>
            </a:r>
            <a:r>
              <a:rPr lang="zh-CN" altLang="en-US" sz="2400" dirty="0"/>
              <a:t>提供建立</a:t>
            </a:r>
            <a:r>
              <a:rPr lang="en-US" sz="2400" dirty="0"/>
              <a:t>TCP</a:t>
            </a:r>
            <a:r>
              <a:rPr lang="zh-CN" altLang="en-US" sz="2400" dirty="0"/>
              <a:t>连接和传输的</a:t>
            </a:r>
            <a:r>
              <a:rPr lang="en-US" sz="2400" dirty="0"/>
              <a:t>API</a:t>
            </a:r>
            <a:r>
              <a:rPr lang="zh-CN" altLang="en-US" sz="2400" dirty="0"/>
              <a:t>。</a:t>
            </a:r>
            <a:endParaRPr lang="en-US" sz="2400"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8</a:t>
            </a:fld>
            <a:endParaRPr lang="zh-CN" altLang="en-US" dirty="0"/>
          </a:p>
        </p:txBody>
      </p:sp>
      <p:sp>
        <p:nvSpPr>
          <p:cNvPr id="4" name="标题 3"/>
          <p:cNvSpPr>
            <a:spLocks noGrp="1"/>
          </p:cNvSpPr>
          <p:nvPr>
            <p:ph type="title"/>
          </p:nvPr>
        </p:nvSpPr>
        <p:spPr/>
        <p:txBody>
          <a:bodyPr/>
          <a:lstStyle/>
          <a:p>
            <a:r>
              <a:rPr lang="zh-CN" altLang="en-US" dirty="0" smtClean="0"/>
              <a:t>互联网服务</a:t>
            </a:r>
            <a:endParaRPr lang="en-US" dirty="0"/>
          </a:p>
        </p:txBody>
      </p:sp>
    </p:spTree>
    <p:extLst>
      <p:ext uri="{BB962C8B-B14F-4D97-AF65-F5344CB8AC3E}">
        <p14:creationId xmlns:p14="http://schemas.microsoft.com/office/powerpoint/2010/main" val="93252802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676400"/>
            <a:ext cx="8458200" cy="4495800"/>
          </a:xfrm>
        </p:spPr>
        <p:txBody>
          <a:bodyPr>
            <a:normAutofit fontScale="92500"/>
          </a:bodyPr>
          <a:lstStyle/>
          <a:p>
            <a:pPr>
              <a:lnSpc>
                <a:spcPct val="120000"/>
              </a:lnSpc>
              <a:spcBef>
                <a:spcPts val="0"/>
              </a:spcBef>
            </a:pPr>
            <a:r>
              <a:rPr lang="en-US" dirty="0" smtClean="0"/>
              <a:t>20</a:t>
            </a:r>
            <a:r>
              <a:rPr lang="zh-CN" altLang="en-US" dirty="0"/>
              <a:t>世纪</a:t>
            </a:r>
            <a:r>
              <a:rPr lang="en-US" dirty="0"/>
              <a:t>60</a:t>
            </a:r>
            <a:r>
              <a:rPr lang="zh-CN" altLang="en-US" dirty="0"/>
              <a:t>年代到</a:t>
            </a:r>
            <a:r>
              <a:rPr lang="en-US" dirty="0"/>
              <a:t>70</a:t>
            </a:r>
            <a:r>
              <a:rPr lang="zh-CN" altLang="en-US" dirty="0"/>
              <a:t>年代：</a:t>
            </a:r>
            <a:r>
              <a:rPr lang="zh-CN" altLang="en-US" b="1" dirty="0">
                <a:solidFill>
                  <a:srgbClr val="FF0000"/>
                </a:solidFill>
              </a:rPr>
              <a:t>数据交换策略的演化</a:t>
            </a:r>
            <a:endParaRPr lang="en-US" b="1" dirty="0">
              <a:solidFill>
                <a:srgbClr val="FF0000"/>
              </a:solidFill>
            </a:endParaRPr>
          </a:p>
          <a:p>
            <a:pPr>
              <a:lnSpc>
                <a:spcPct val="120000"/>
              </a:lnSpc>
              <a:spcBef>
                <a:spcPts val="0"/>
              </a:spcBef>
            </a:pPr>
            <a:r>
              <a:rPr lang="zh-CN" altLang="en-US" dirty="0" smtClean="0">
                <a:solidFill>
                  <a:schemeClr val="tx2"/>
                </a:solidFill>
              </a:rPr>
              <a:t>由传统的电话网络发展而来，但需求有所不同</a:t>
            </a:r>
            <a:r>
              <a:rPr lang="zh-CN" altLang="en-US" dirty="0" smtClean="0"/>
              <a:t>：与位置</a:t>
            </a:r>
            <a:r>
              <a:rPr lang="zh-CN" altLang="en-US" dirty="0"/>
              <a:t>和数目相对固定的电话网络用户不同，网络终端间的数据流是突发性的</a:t>
            </a:r>
            <a:r>
              <a:rPr lang="zh-CN" altLang="en-US" dirty="0" smtClean="0"/>
              <a:t>，终端</a:t>
            </a:r>
            <a:r>
              <a:rPr lang="zh-CN" altLang="en-US" dirty="0"/>
              <a:t>数目和位置都是不断变化</a:t>
            </a:r>
            <a:r>
              <a:rPr lang="zh-CN" altLang="en-US" dirty="0" smtClean="0"/>
              <a:t>的。</a:t>
            </a:r>
            <a:endParaRPr lang="en-US" altLang="zh-CN" dirty="0" smtClean="0"/>
          </a:p>
          <a:p>
            <a:pPr>
              <a:lnSpc>
                <a:spcPct val="120000"/>
              </a:lnSpc>
              <a:spcBef>
                <a:spcPts val="0"/>
              </a:spcBef>
            </a:pPr>
            <a:r>
              <a:rPr lang="zh-CN" altLang="en-US" b="1" dirty="0" smtClean="0">
                <a:solidFill>
                  <a:srgbClr val="FF0000"/>
                </a:solidFill>
              </a:rPr>
              <a:t>阿</a:t>
            </a:r>
            <a:r>
              <a:rPr lang="zh-CN" altLang="en-US" b="1" dirty="0">
                <a:solidFill>
                  <a:srgbClr val="FF0000"/>
                </a:solidFill>
              </a:rPr>
              <a:t>帕网</a:t>
            </a:r>
            <a:r>
              <a:rPr lang="zh-CN" altLang="en-US" b="1" dirty="0" smtClean="0">
                <a:solidFill>
                  <a:srgbClr val="FF0000"/>
                </a:solidFill>
              </a:rPr>
              <a:t>（</a:t>
            </a:r>
            <a:r>
              <a:rPr lang="en-US" b="1" dirty="0" smtClean="0">
                <a:solidFill>
                  <a:srgbClr val="FF0000"/>
                </a:solidFill>
              </a:rPr>
              <a:t>ARPANET</a:t>
            </a:r>
            <a:r>
              <a:rPr lang="zh-CN" altLang="en-US" b="1" dirty="0" smtClean="0">
                <a:solidFill>
                  <a:srgbClr val="FF0000"/>
                </a:solidFill>
              </a:rPr>
              <a:t>）</a:t>
            </a:r>
            <a:r>
              <a:rPr lang="zh-CN" altLang="en-US" dirty="0" smtClean="0"/>
              <a:t>是</a:t>
            </a:r>
            <a:r>
              <a:rPr lang="zh-CN" altLang="en-US" dirty="0"/>
              <a:t>世界上第一个基于数据交换策略网络系统，也是当今互联网的鼻祖。到</a:t>
            </a:r>
            <a:r>
              <a:rPr lang="en-US" dirty="0"/>
              <a:t>1972</a:t>
            </a:r>
            <a:r>
              <a:rPr lang="zh-CN" altLang="en-US" dirty="0"/>
              <a:t>年，约有</a:t>
            </a:r>
            <a:r>
              <a:rPr lang="en-US" dirty="0"/>
              <a:t>15</a:t>
            </a:r>
            <a:r>
              <a:rPr lang="zh-CN" altLang="en-US" dirty="0"/>
              <a:t>台终端节点连入</a:t>
            </a:r>
            <a:r>
              <a:rPr lang="en-US" dirty="0"/>
              <a:t>ARPANET</a:t>
            </a:r>
            <a:r>
              <a:rPr lang="zh-CN" altLang="en-US" dirty="0" smtClean="0"/>
              <a:t>。</a:t>
            </a:r>
            <a:endParaRPr lang="en-US" altLang="zh-CN" dirty="0" smtClean="0"/>
          </a:p>
          <a:p>
            <a:pPr>
              <a:lnSpc>
                <a:spcPct val="120000"/>
              </a:lnSpc>
              <a:spcBef>
                <a:spcPts val="0"/>
              </a:spcBef>
            </a:pPr>
            <a:r>
              <a:rPr lang="zh-CN" altLang="en-US" dirty="0" smtClean="0"/>
              <a:t>同年</a:t>
            </a:r>
            <a:r>
              <a:rPr lang="zh-CN" altLang="en-US" dirty="0"/>
              <a:t>，第一个端到端</a:t>
            </a:r>
            <a:r>
              <a:rPr lang="zh-CN" altLang="en-US" b="1" dirty="0">
                <a:solidFill>
                  <a:srgbClr val="FF0000"/>
                </a:solidFill>
              </a:rPr>
              <a:t>网络控制协议</a:t>
            </a:r>
            <a:r>
              <a:rPr lang="zh-CN" altLang="en-US" b="1" dirty="0" smtClean="0">
                <a:solidFill>
                  <a:srgbClr val="FF0000"/>
                </a:solidFill>
              </a:rPr>
              <a:t>（</a:t>
            </a:r>
            <a:r>
              <a:rPr lang="en-US" b="1" dirty="0" smtClean="0">
                <a:solidFill>
                  <a:srgbClr val="FF0000"/>
                </a:solidFill>
              </a:rPr>
              <a:t>NCP</a:t>
            </a:r>
            <a:r>
              <a:rPr lang="zh-CN" altLang="en-US" b="1" dirty="0">
                <a:solidFill>
                  <a:srgbClr val="FF0000"/>
                </a:solidFill>
              </a:rPr>
              <a:t>）</a:t>
            </a:r>
            <a:r>
              <a:rPr lang="zh-CN" altLang="en-US" dirty="0"/>
              <a:t>问世。根据</a:t>
            </a:r>
            <a:r>
              <a:rPr lang="en-US" dirty="0"/>
              <a:t>NCP</a:t>
            </a:r>
            <a:r>
              <a:rPr lang="zh-CN" altLang="en-US" dirty="0"/>
              <a:t>，</a:t>
            </a:r>
            <a:r>
              <a:rPr lang="en-US" dirty="0"/>
              <a:t>Ray Tomlinson</a:t>
            </a:r>
            <a:r>
              <a:rPr lang="zh-CN" altLang="en-US" dirty="0"/>
              <a:t>编写了第一个电子邮件程序。</a:t>
            </a:r>
            <a:endParaRPr lang="en-US" dirty="0"/>
          </a:p>
          <a:p>
            <a:pPr>
              <a:lnSpc>
                <a:spcPct val="120000"/>
              </a:lnSpc>
              <a:spcBef>
                <a:spcPts val="0"/>
              </a:spcBef>
            </a:pPr>
            <a:endParaRPr lang="en-US" dirty="0"/>
          </a:p>
        </p:txBody>
      </p:sp>
      <p:sp>
        <p:nvSpPr>
          <p:cNvPr id="3" name="灯片编号占位符 2"/>
          <p:cNvSpPr>
            <a:spLocks noGrp="1"/>
          </p:cNvSpPr>
          <p:nvPr>
            <p:ph type="sldNum" sz="quarter" idx="4294967295"/>
          </p:nvPr>
        </p:nvSpPr>
        <p:spPr>
          <a:xfrm>
            <a:off x="6553200" y="6400800"/>
            <a:ext cx="2133600" cy="320675"/>
          </a:xfrm>
        </p:spPr>
        <p:txBody>
          <a:bodyPr/>
          <a:lstStyle/>
          <a:p>
            <a:fld id="{0503CE10-F9D3-4072-A615-6A95AA0B7B65}" type="slidenum">
              <a:rPr lang="zh-CN" altLang="en-US" smtClean="0"/>
              <a:t>9</a:t>
            </a:fld>
            <a:endParaRPr lang="zh-CN" altLang="en-US" dirty="0"/>
          </a:p>
        </p:txBody>
      </p:sp>
      <p:sp>
        <p:nvSpPr>
          <p:cNvPr id="4" name="标题 3"/>
          <p:cNvSpPr>
            <a:spLocks noGrp="1"/>
          </p:cNvSpPr>
          <p:nvPr>
            <p:ph type="title"/>
          </p:nvPr>
        </p:nvSpPr>
        <p:spPr/>
        <p:txBody>
          <a:bodyPr/>
          <a:lstStyle/>
          <a:p>
            <a:r>
              <a:rPr lang="zh-CN" altLang="en-US" dirty="0" smtClean="0"/>
              <a:t>互联网的发展历程</a:t>
            </a:r>
            <a:endParaRPr lang="en-US" dirty="0"/>
          </a:p>
        </p:txBody>
      </p:sp>
    </p:spTree>
    <p:extLst>
      <p:ext uri="{BB962C8B-B14F-4D97-AF65-F5344CB8AC3E}">
        <p14:creationId xmlns:p14="http://schemas.microsoft.com/office/powerpoint/2010/main" val="322461262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2517</TotalTime>
  <Words>3877</Words>
  <Application>Microsoft Office PowerPoint</Application>
  <PresentationFormat>全屏显示(4:3)</PresentationFormat>
  <Paragraphs>407</Paragraphs>
  <Slides>47</Slides>
  <Notes>6</Notes>
  <HiddenSlides>4</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8" baseType="lpstr">
      <vt:lpstr>等线</vt:lpstr>
      <vt:lpstr>仿宋</vt:lpstr>
      <vt:lpstr>楷体_GB2312</vt:lpstr>
      <vt:lpstr>宋体</vt:lpstr>
      <vt:lpstr>微软雅黑</vt:lpstr>
      <vt:lpstr>Arial</vt:lpstr>
      <vt:lpstr>Calibri</vt:lpstr>
      <vt:lpstr>Times</vt:lpstr>
      <vt:lpstr>Wingdings</vt:lpstr>
      <vt:lpstr>默认设计模板</vt:lpstr>
      <vt:lpstr>Image</vt:lpstr>
      <vt:lpstr>第5章 互联网与 移动互联网</vt:lpstr>
      <vt:lpstr>内容回顾</vt:lpstr>
      <vt:lpstr>本章内容</vt:lpstr>
      <vt:lpstr>互联网的基本组成要素</vt:lpstr>
      <vt:lpstr>互联网的基本组成要素</vt:lpstr>
      <vt:lpstr>TCP/IP</vt:lpstr>
      <vt:lpstr>访问互联网的方式</vt:lpstr>
      <vt:lpstr>互联网服务</vt:lpstr>
      <vt:lpstr>互联网的发展历程</vt:lpstr>
      <vt:lpstr>互联网的发展历程（续）</vt:lpstr>
      <vt:lpstr>互联网的发展历程（续）</vt:lpstr>
      <vt:lpstr>互联网的发展历程（续）</vt:lpstr>
      <vt:lpstr>本章内容</vt:lpstr>
      <vt:lpstr>概论：移动通信的时代</vt:lpstr>
      <vt:lpstr>第一代移动通信：模拟语音</vt:lpstr>
      <vt:lpstr>第一代移动通信：模拟语音</vt:lpstr>
      <vt:lpstr>第一代移动通信：模拟语音</vt:lpstr>
      <vt:lpstr>蜂窝系统：系统结构</vt:lpstr>
      <vt:lpstr>蜂窝系统：移交</vt:lpstr>
      <vt:lpstr>第二代移动通信：数字语音</vt:lpstr>
      <vt:lpstr>FDMA、TDMA、CDMA原理图</vt:lpstr>
      <vt:lpstr>GSM系统</vt:lpstr>
      <vt:lpstr>CDMA系统</vt:lpstr>
      <vt:lpstr>第三代移动通信：数字语音与数据</vt:lpstr>
      <vt:lpstr>3G发展历程</vt:lpstr>
      <vt:lpstr>2G到3G的过渡</vt:lpstr>
      <vt:lpstr>3G通信技术和标准的发展历程</vt:lpstr>
      <vt:lpstr>TD-SCDMA</vt:lpstr>
      <vt:lpstr>TD－SCDMA解决的移动通信问题</vt:lpstr>
      <vt:lpstr>TD－SCDMA解决的移动通信问题</vt:lpstr>
      <vt:lpstr>W-CDMA</vt:lpstr>
      <vt:lpstr>W-CDMA</vt:lpstr>
      <vt:lpstr>W-CDMA</vt:lpstr>
      <vt:lpstr>CDMA2000</vt:lpstr>
      <vt:lpstr>CDMA2000</vt:lpstr>
      <vt:lpstr>三种3G标准的主要技术差别</vt:lpstr>
      <vt:lpstr>第四代移动通信：多媒体移动通信</vt:lpstr>
      <vt:lpstr>第四代移动通信：多媒体移动通信</vt:lpstr>
      <vt:lpstr>LTE</vt:lpstr>
      <vt:lpstr>LTE的技术特性</vt:lpstr>
      <vt:lpstr>4G标准</vt:lpstr>
      <vt:lpstr>4G标准（续）</vt:lpstr>
      <vt:lpstr>第五代移动通信</vt:lpstr>
      <vt:lpstr>第五代移动通信（续）</vt:lpstr>
      <vt:lpstr>本章内容</vt:lpstr>
      <vt:lpstr>总结</vt:lpstr>
      <vt:lpstr>本章小结</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dc:creator>
  <cp:lastModifiedBy>puhb</cp:lastModifiedBy>
  <cp:revision>224</cp:revision>
  <dcterms:created xsi:type="dcterms:W3CDTF">2004-07-21T02:43:03Z</dcterms:created>
  <dcterms:modified xsi:type="dcterms:W3CDTF">2018-11-28T01:48:38Z</dcterms:modified>
</cp:coreProperties>
</file>