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71"/>
  </p:notesMasterIdLst>
  <p:sldIdLst>
    <p:sldId id="325" r:id="rId3"/>
    <p:sldId id="326" r:id="rId4"/>
    <p:sldId id="328" r:id="rId5"/>
    <p:sldId id="327" r:id="rId6"/>
    <p:sldId id="324" r:id="rId7"/>
    <p:sldId id="317" r:id="rId8"/>
    <p:sldId id="319" r:id="rId9"/>
    <p:sldId id="268" r:id="rId10"/>
    <p:sldId id="269" r:id="rId11"/>
    <p:sldId id="273" r:id="rId12"/>
    <p:sldId id="321" r:id="rId13"/>
    <p:sldId id="270" r:id="rId14"/>
    <p:sldId id="271" r:id="rId15"/>
    <p:sldId id="261" r:id="rId16"/>
    <p:sldId id="262" r:id="rId17"/>
    <p:sldId id="277" r:id="rId18"/>
    <p:sldId id="263" r:id="rId19"/>
    <p:sldId id="264" r:id="rId20"/>
    <p:sldId id="266" r:id="rId21"/>
    <p:sldId id="267" r:id="rId22"/>
    <p:sldId id="278" r:id="rId23"/>
    <p:sldId id="279" r:id="rId24"/>
    <p:sldId id="280" r:id="rId25"/>
    <p:sldId id="281" r:id="rId26"/>
    <p:sldId id="282" r:id="rId27"/>
    <p:sldId id="283" r:id="rId28"/>
    <p:sldId id="329" r:id="rId29"/>
    <p:sldId id="311" r:id="rId30"/>
    <p:sldId id="331" r:id="rId31"/>
    <p:sldId id="312" r:id="rId32"/>
    <p:sldId id="313" r:id="rId33"/>
    <p:sldId id="284" r:id="rId34"/>
    <p:sldId id="285" r:id="rId35"/>
    <p:sldId id="286" r:id="rId36"/>
    <p:sldId id="287" r:id="rId37"/>
    <p:sldId id="288" r:id="rId38"/>
    <p:sldId id="289" r:id="rId39"/>
    <p:sldId id="290" r:id="rId40"/>
    <p:sldId id="291" r:id="rId41"/>
    <p:sldId id="292" r:id="rId42"/>
    <p:sldId id="333" r:id="rId43"/>
    <p:sldId id="336" r:id="rId44"/>
    <p:sldId id="338" r:id="rId45"/>
    <p:sldId id="334" r:id="rId46"/>
    <p:sldId id="335" r:id="rId47"/>
    <p:sldId id="339" r:id="rId48"/>
    <p:sldId id="340" r:id="rId49"/>
    <p:sldId id="341" r:id="rId50"/>
    <p:sldId id="342" r:id="rId51"/>
    <p:sldId id="343" r:id="rId52"/>
    <p:sldId id="344" r:id="rId53"/>
    <p:sldId id="345" r:id="rId54"/>
    <p:sldId id="357" r:id="rId55"/>
    <p:sldId id="360" r:id="rId56"/>
    <p:sldId id="358" r:id="rId57"/>
    <p:sldId id="359" r:id="rId58"/>
    <p:sldId id="346" r:id="rId59"/>
    <p:sldId id="347" r:id="rId60"/>
    <p:sldId id="356" r:id="rId61"/>
    <p:sldId id="361" r:id="rId62"/>
    <p:sldId id="348" r:id="rId63"/>
    <p:sldId id="349" r:id="rId64"/>
    <p:sldId id="350" r:id="rId65"/>
    <p:sldId id="351" r:id="rId66"/>
    <p:sldId id="352" r:id="rId67"/>
    <p:sldId id="353" r:id="rId68"/>
    <p:sldId id="354" r:id="rId69"/>
    <p:sldId id="355"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7F6C2CB-A4AA-4B1D-8B00-C9118908E0DB}">
          <p14:sldIdLst>
            <p14:sldId id="325"/>
            <p14:sldId id="326"/>
            <p14:sldId id="328"/>
            <p14:sldId id="327"/>
            <p14:sldId id="324"/>
            <p14:sldId id="317"/>
            <p14:sldId id="319"/>
            <p14:sldId id="268"/>
            <p14:sldId id="269"/>
            <p14:sldId id="273"/>
            <p14:sldId id="321"/>
            <p14:sldId id="270"/>
            <p14:sldId id="271"/>
            <p14:sldId id="261"/>
            <p14:sldId id="262"/>
            <p14:sldId id="277"/>
            <p14:sldId id="263"/>
            <p14:sldId id="264"/>
            <p14:sldId id="266"/>
            <p14:sldId id="267"/>
            <p14:sldId id="278"/>
            <p14:sldId id="279"/>
            <p14:sldId id="280"/>
            <p14:sldId id="281"/>
            <p14:sldId id="282"/>
            <p14:sldId id="283"/>
            <p14:sldId id="329"/>
            <p14:sldId id="311"/>
            <p14:sldId id="331"/>
            <p14:sldId id="312"/>
            <p14:sldId id="313"/>
            <p14:sldId id="284"/>
            <p14:sldId id="285"/>
            <p14:sldId id="286"/>
            <p14:sldId id="287"/>
            <p14:sldId id="288"/>
            <p14:sldId id="289"/>
            <p14:sldId id="290"/>
            <p14:sldId id="291"/>
            <p14:sldId id="292"/>
            <p14:sldId id="333"/>
            <p14:sldId id="336"/>
            <p14:sldId id="338"/>
            <p14:sldId id="334"/>
            <p14:sldId id="335"/>
            <p14:sldId id="339"/>
            <p14:sldId id="340"/>
            <p14:sldId id="341"/>
            <p14:sldId id="342"/>
            <p14:sldId id="343"/>
            <p14:sldId id="344"/>
            <p14:sldId id="345"/>
            <p14:sldId id="357"/>
            <p14:sldId id="360"/>
            <p14:sldId id="358"/>
            <p14:sldId id="359"/>
            <p14:sldId id="346"/>
            <p14:sldId id="347"/>
            <p14:sldId id="356"/>
            <p14:sldId id="361"/>
            <p14:sldId id="348"/>
            <p14:sldId id="349"/>
            <p14:sldId id="350"/>
            <p14:sldId id="351"/>
            <p14:sldId id="352"/>
            <p14:sldId id="353"/>
            <p14:sldId id="354"/>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FAFF"/>
    <a:srgbClr val="00007D"/>
    <a:srgbClr val="C2C0C1"/>
    <a:srgbClr val="FEFEFF"/>
    <a:srgbClr val="FFFFFF"/>
    <a:srgbClr val="FFFFFE"/>
    <a:srgbClr val="FFFEFF"/>
    <a:srgbClr val="CAF6CD"/>
    <a:srgbClr val="FFF996"/>
    <a:srgbClr val="FFF7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1" autoAdjust="0"/>
    <p:restoredTop sz="94660"/>
  </p:normalViewPr>
  <p:slideViewPr>
    <p:cSldViewPr snapToGrid="0">
      <p:cViewPr varScale="1">
        <p:scale>
          <a:sx n="62" d="100"/>
          <a:sy n="62" d="100"/>
        </p:scale>
        <p:origin x="2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91E22A-EAEC-4DA2-BA06-88D9972616E7}" type="datetimeFigureOut">
              <a:rPr lang="zh-CN" altLang="en-US" smtClean="0"/>
              <a:t>2019/10/8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C3009-F0FC-4DF6-944A-37E3E52E5B58}" type="slidenum">
              <a:rPr lang="zh-CN" altLang="en-US" smtClean="0"/>
              <a:t>‹#›</a:t>
            </a:fld>
            <a:endParaRPr lang="zh-CN" altLang="en-US"/>
          </a:p>
        </p:txBody>
      </p:sp>
    </p:spTree>
    <p:extLst>
      <p:ext uri="{BB962C8B-B14F-4D97-AF65-F5344CB8AC3E}">
        <p14:creationId xmlns:p14="http://schemas.microsoft.com/office/powerpoint/2010/main" val="3262667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0C3009-F0FC-4DF6-944A-37E3E52E5B58}" type="slidenum">
              <a:rPr lang="zh-CN" altLang="en-US" smtClean="0"/>
              <a:t>2</a:t>
            </a:fld>
            <a:endParaRPr lang="zh-CN" altLang="en-US"/>
          </a:p>
        </p:txBody>
      </p:sp>
    </p:spTree>
    <p:extLst>
      <p:ext uri="{BB962C8B-B14F-4D97-AF65-F5344CB8AC3E}">
        <p14:creationId xmlns:p14="http://schemas.microsoft.com/office/powerpoint/2010/main" val="3568746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48E5D8AC-675E-4957-AE9F-F7502ACFF6ED}" type="slidenum">
              <a:rPr lang="en-US" altLang="zh-CN" sz="1200">
                <a:solidFill>
                  <a:srgbClr val="000000"/>
                </a:solidFill>
              </a:rPr>
              <a:pPr eaLnBrk="1" hangingPunct="1"/>
              <a:t>41</a:t>
            </a:fld>
            <a:endParaRPr lang="en-US" altLang="zh-CN" sz="1200">
              <a:solidFill>
                <a:srgbClr val="000000"/>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3367587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AB68B69E-62CE-4F12-9EF8-9D0113FA8AE9}" type="slidenum">
              <a:rPr lang="en-US" altLang="zh-CN" sz="1200">
                <a:solidFill>
                  <a:prstClr val="black"/>
                </a:solidFill>
              </a:rPr>
              <a:pPr eaLnBrk="1" hangingPunct="1"/>
              <a:t>43</a:t>
            </a:fld>
            <a:endParaRPr lang="en-US" altLang="zh-CN" sz="1200">
              <a:solidFill>
                <a:prstClr val="black"/>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13620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B4B4C033-E0A3-4C05-82FE-80C0C420ED6A}" type="slidenum">
              <a:rPr lang="en-US" altLang="zh-CN" sz="1200">
                <a:solidFill>
                  <a:srgbClr val="000000"/>
                </a:solidFill>
              </a:rPr>
              <a:pPr eaLnBrk="1" hangingPunct="1"/>
              <a:t>44</a:t>
            </a:fld>
            <a:endParaRPr lang="en-US" altLang="zh-CN" sz="1200">
              <a:solidFill>
                <a:srgbClr val="000000"/>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749805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7146AC0D-E3DE-401B-9DFB-32D7D8FEBE1C}" type="slidenum">
              <a:rPr lang="en-US" altLang="zh-CN" sz="1200">
                <a:solidFill>
                  <a:srgbClr val="000000"/>
                </a:solidFill>
              </a:rPr>
              <a:pPr eaLnBrk="1" hangingPunct="1"/>
              <a:t>45</a:t>
            </a:fld>
            <a:endParaRPr lang="en-US" altLang="zh-CN" sz="1200">
              <a:solidFill>
                <a:srgbClr val="000000"/>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324241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46D0800F-55E4-4542-A3BB-9A5A0614A555}" type="slidenum">
              <a:rPr lang="en-US" altLang="zh-CN" sz="1200">
                <a:solidFill>
                  <a:srgbClr val="000000"/>
                </a:solidFill>
              </a:rPr>
              <a:pPr eaLnBrk="1" hangingPunct="1"/>
              <a:t>46</a:t>
            </a:fld>
            <a:endParaRPr lang="en-US" altLang="zh-CN" sz="1200">
              <a:solidFill>
                <a:srgbClr val="000000"/>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614370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73538566-9DDC-4D32-9B54-59F178FB4E97}" type="slidenum">
              <a:rPr lang="en-US" altLang="zh-CN" sz="1200">
                <a:solidFill>
                  <a:srgbClr val="000000"/>
                </a:solidFill>
              </a:rPr>
              <a:pPr eaLnBrk="1" hangingPunct="1"/>
              <a:t>47</a:t>
            </a:fld>
            <a:endParaRPr lang="en-US" altLang="zh-CN" sz="1200">
              <a:solidFill>
                <a:srgbClr val="000000"/>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529386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2C828124-19F7-4143-916F-F04307F69201}" type="slidenum">
              <a:rPr lang="en-US" altLang="zh-CN" sz="1200">
                <a:solidFill>
                  <a:srgbClr val="000000"/>
                </a:solidFill>
              </a:rPr>
              <a:pPr eaLnBrk="1" hangingPunct="1"/>
              <a:t>48</a:t>
            </a:fld>
            <a:endParaRPr lang="en-US" altLang="zh-CN" sz="1200">
              <a:solidFill>
                <a:srgbClr val="000000"/>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938093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261D06A4-A44C-43A3-AD5A-34C222FBBFD6}" type="slidenum">
              <a:rPr lang="en-US" altLang="zh-CN" sz="1200">
                <a:solidFill>
                  <a:srgbClr val="000000"/>
                </a:solidFill>
              </a:rPr>
              <a:pPr eaLnBrk="1" hangingPunct="1"/>
              <a:t>49</a:t>
            </a:fld>
            <a:endParaRPr lang="en-US" altLang="zh-CN" sz="120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122335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4AA819AD-527D-4273-93AB-9CF8E76696AD}" type="slidenum">
              <a:rPr lang="en-US" altLang="zh-CN" sz="1200">
                <a:solidFill>
                  <a:srgbClr val="000000"/>
                </a:solidFill>
              </a:rPr>
              <a:pPr eaLnBrk="1" hangingPunct="1"/>
              <a:t>50</a:t>
            </a:fld>
            <a:endParaRPr lang="en-US" altLang="zh-CN" sz="1200">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145114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B2D22773-A2C0-414F-B12D-65DB175F0231}" type="slidenum">
              <a:rPr lang="en-US" altLang="zh-CN" sz="1200">
                <a:solidFill>
                  <a:srgbClr val="000000"/>
                </a:solidFill>
              </a:rPr>
              <a:pPr eaLnBrk="1" hangingPunct="1"/>
              <a:t>51</a:t>
            </a:fld>
            <a:endParaRPr lang="en-US" altLang="zh-CN" sz="1200">
              <a:solidFill>
                <a:srgbClr val="000000"/>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72032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AB68B69E-62CE-4F12-9EF8-9D0113FA8AE9}" type="slidenum">
              <a:rPr lang="en-US" altLang="zh-CN" sz="1200">
                <a:solidFill>
                  <a:prstClr val="black"/>
                </a:solidFill>
              </a:rPr>
              <a:pPr eaLnBrk="1" hangingPunct="1"/>
              <a:t>4</a:t>
            </a:fld>
            <a:endParaRPr lang="en-US" altLang="zh-CN" sz="1200">
              <a:solidFill>
                <a:prstClr val="black"/>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361299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149ACE73-C945-4950-8A04-7A0116279C1A}" type="slidenum">
              <a:rPr lang="en-US" altLang="zh-CN" sz="1200">
                <a:solidFill>
                  <a:srgbClr val="000000"/>
                </a:solidFill>
              </a:rPr>
              <a:pPr eaLnBrk="1" hangingPunct="1"/>
              <a:t>52</a:t>
            </a:fld>
            <a:endParaRPr lang="en-US" altLang="zh-CN" sz="1200">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177147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22A692F7-50A4-4E90-8EFF-79206618B4E0}" type="slidenum">
              <a:rPr lang="en-US" altLang="zh-CN" sz="1200">
                <a:solidFill>
                  <a:srgbClr val="000000"/>
                </a:solidFill>
              </a:rPr>
              <a:pPr eaLnBrk="1" hangingPunct="1"/>
              <a:t>61</a:t>
            </a:fld>
            <a:endParaRPr lang="en-US" altLang="zh-CN" sz="1200">
              <a:solidFill>
                <a:srgbClr val="000000"/>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537734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1993C71B-622A-4E7C-8AEE-24A01EEB06A5}" type="slidenum">
              <a:rPr lang="en-US" altLang="zh-CN" sz="1200">
                <a:solidFill>
                  <a:srgbClr val="000000"/>
                </a:solidFill>
              </a:rPr>
              <a:pPr eaLnBrk="1" hangingPunct="1"/>
              <a:t>62</a:t>
            </a:fld>
            <a:endParaRPr lang="en-US" altLang="zh-CN" sz="1200">
              <a:solidFill>
                <a:srgbClr val="000000"/>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642122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C8FFE8BA-C6A9-45DF-A066-8ADC09E955E0}" type="slidenum">
              <a:rPr lang="en-US" altLang="zh-CN" sz="1200">
                <a:solidFill>
                  <a:srgbClr val="000000"/>
                </a:solidFill>
              </a:rPr>
              <a:pPr eaLnBrk="1" hangingPunct="1"/>
              <a:t>63</a:t>
            </a:fld>
            <a:endParaRPr lang="en-US" altLang="zh-CN" sz="1200">
              <a:solidFill>
                <a:srgbClr val="000000"/>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211891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C4BCAF68-0688-412E-9E5C-3F25EA2FCD50}" type="slidenum">
              <a:rPr lang="en-US" altLang="zh-CN" sz="1200">
                <a:solidFill>
                  <a:srgbClr val="000000"/>
                </a:solidFill>
              </a:rPr>
              <a:pPr eaLnBrk="1" hangingPunct="1"/>
              <a:t>64</a:t>
            </a:fld>
            <a:endParaRPr lang="en-US" altLang="zh-CN" sz="1200">
              <a:solidFill>
                <a:srgbClr val="000000"/>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961638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F8A698C4-4476-4796-AC7C-EC5D5B4BCA14}" type="slidenum">
              <a:rPr lang="en-US" altLang="zh-CN" sz="1200">
                <a:solidFill>
                  <a:srgbClr val="000000"/>
                </a:solidFill>
              </a:rPr>
              <a:pPr eaLnBrk="1" hangingPunct="1"/>
              <a:t>65</a:t>
            </a:fld>
            <a:endParaRPr lang="en-US" altLang="zh-CN" sz="120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16260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7D9DFDE8-BE14-4760-91E6-42900A309AB6}" type="slidenum">
              <a:rPr lang="en-US" altLang="zh-CN" sz="1200">
                <a:solidFill>
                  <a:srgbClr val="000000"/>
                </a:solidFill>
              </a:rPr>
              <a:pPr eaLnBrk="1" hangingPunct="1"/>
              <a:t>66</a:t>
            </a:fld>
            <a:endParaRPr lang="en-US" altLang="zh-CN" sz="1200">
              <a:solidFill>
                <a:srgbClr val="000000"/>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340970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DD47592E-E840-4D70-8827-DB98B54359F7}" type="slidenum">
              <a:rPr lang="en-US" altLang="zh-CN" sz="1200">
                <a:solidFill>
                  <a:srgbClr val="000000"/>
                </a:solidFill>
              </a:rPr>
              <a:pPr eaLnBrk="1" hangingPunct="1"/>
              <a:t>67</a:t>
            </a:fld>
            <a:endParaRPr lang="en-US" altLang="zh-CN" sz="1200">
              <a:solidFill>
                <a:srgbClr val="000000"/>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906016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7DA1EFE6-AAD5-4044-B14D-0591FC30D7EB}" type="slidenum">
              <a:rPr lang="en-US" altLang="zh-CN" sz="1200">
                <a:solidFill>
                  <a:srgbClr val="000000"/>
                </a:solidFill>
              </a:rPr>
              <a:pPr eaLnBrk="1" hangingPunct="1"/>
              <a:t>68</a:t>
            </a:fld>
            <a:endParaRPr lang="en-US" altLang="zh-CN" sz="1200">
              <a:solidFill>
                <a:srgbClr val="000000"/>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697208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FBD4EFC7-840A-4CBA-91AB-8F1BB1B62B55}" type="slidenum">
              <a:rPr lang="en-US" altLang="zh-CN" sz="1200"/>
              <a:pPr eaLnBrk="1" hangingPunct="1"/>
              <a:t>9</a:t>
            </a:fld>
            <a:endParaRPr lang="en-US" altLang="zh-CN"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22901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371BFE66-8F8A-479C-B19D-19719824F439}" type="slidenum">
              <a:rPr lang="en-US" altLang="zh-CN" sz="1200"/>
              <a:pPr eaLnBrk="1" hangingPunct="1"/>
              <a:t>10</a:t>
            </a:fld>
            <a:endParaRPr lang="en-US" altLang="zh-CN"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550703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DD6A6D2D-86C8-45DF-ADCE-6AA99841F86D}" type="slidenum">
              <a:rPr lang="en-US" altLang="zh-CN" sz="1200"/>
              <a:pPr eaLnBrk="1" hangingPunct="1"/>
              <a:t>12</a:t>
            </a:fld>
            <a:endParaRPr lang="en-US" altLang="zh-CN"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988879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60B5A5C5-B565-438E-B38E-7B67973D619A}" type="slidenum">
              <a:rPr lang="en-US" altLang="zh-CN" sz="1200"/>
              <a:pPr eaLnBrk="1" hangingPunct="1"/>
              <a:t>13</a:t>
            </a:fld>
            <a:endParaRPr lang="en-US" altLang="zh-CN"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1721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BF53684D-B02D-40FB-B5EF-192ADE36E3D1}" type="slidenum">
              <a:rPr lang="en-US" altLang="zh-CN" sz="1200"/>
              <a:pPr eaLnBrk="1" hangingPunct="1"/>
              <a:t>16</a:t>
            </a:fld>
            <a:endParaRPr lang="en-US" altLang="zh-CN"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281445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0C3009-F0FC-4DF6-944A-37E3E52E5B58}" type="slidenum">
              <a:rPr lang="zh-CN" altLang="en-US" smtClean="0"/>
              <a:t>20</a:t>
            </a:fld>
            <a:endParaRPr lang="zh-CN" altLang="en-US"/>
          </a:p>
        </p:txBody>
      </p:sp>
    </p:spTree>
    <p:extLst>
      <p:ext uri="{BB962C8B-B14F-4D97-AF65-F5344CB8AC3E}">
        <p14:creationId xmlns:p14="http://schemas.microsoft.com/office/powerpoint/2010/main" val="1030107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0C3009-F0FC-4DF6-944A-37E3E52E5B58}" type="slidenum">
              <a:rPr lang="zh-CN" altLang="en-US" smtClean="0"/>
              <a:t>36</a:t>
            </a:fld>
            <a:endParaRPr lang="zh-CN" altLang="en-US"/>
          </a:p>
        </p:txBody>
      </p:sp>
    </p:spTree>
    <p:extLst>
      <p:ext uri="{BB962C8B-B14F-4D97-AF65-F5344CB8AC3E}">
        <p14:creationId xmlns:p14="http://schemas.microsoft.com/office/powerpoint/2010/main" val="3909088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grpSp>
      </p:grpSp>
      <p:sp>
        <p:nvSpPr>
          <p:cNvPr id="63797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637972" name="Rectangle 20"/>
          <p:cNvSpPr>
            <a:spLocks noGrp="1" noChangeArrowheads="1"/>
          </p:cNvSpPr>
          <p:nvPr>
            <p:ph type="subTitle" idx="1"/>
          </p:nvPr>
        </p:nvSpPr>
        <p:spPr>
          <a:xfrm>
            <a:off x="3962400" y="4267200"/>
            <a:ext cx="8026400" cy="1752600"/>
          </a:xfrm>
        </p:spPr>
        <p:txBody>
          <a:bodyPr/>
          <a:lstStyle>
            <a:lvl1pPr marL="0" indent="0">
              <a:buFont typeface="Wingdings" panose="05000000000000000000" pitchFamily="2" charset="2"/>
              <a:buNone/>
              <a:defRPr sz="26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609600" y="6248400"/>
            <a:ext cx="2844800" cy="457200"/>
          </a:xfrm>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
        <p:nvSpPr>
          <p:cNvPr id="19" name="Rectangle 17"/>
          <p:cNvSpPr>
            <a:spLocks noGrp="1" noChangeArrowheads="1"/>
          </p:cNvSpPr>
          <p:nvPr>
            <p:ph type="ftr" sz="quarter" idx="11"/>
          </p:nvPr>
        </p:nvSpPr>
        <p:spPr>
          <a:xfrm>
            <a:off x="4165600" y="6248400"/>
            <a:ext cx="3860800" cy="457200"/>
          </a:xfrm>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
        <p:nvSpPr>
          <p:cNvPr id="20" name="Rectangle 18"/>
          <p:cNvSpPr>
            <a:spLocks noGrp="1" noChangeArrowheads="1"/>
          </p:cNvSpPr>
          <p:nvPr>
            <p:ph type="sldNum" sz="quarter" idx="12"/>
          </p:nvPr>
        </p:nvSpPr>
        <p:spPr bwMode="auto">
          <a:xfrm>
            <a:off x="8737600" y="6248400"/>
            <a:ext cx="28448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200">
                <a:solidFill>
                  <a:srgbClr val="000000"/>
                </a:solidFill>
                <a:latin typeface="Arial Black" panose="020B0A04020102020204" pitchFamily="34" charset="0"/>
                <a:ea typeface="宋体" panose="02010600030101010101" pitchFamily="2" charset="-122"/>
              </a:defRPr>
            </a:lvl1pPr>
          </a:lstStyle>
          <a:p>
            <a:pPr fontAlgn="base">
              <a:spcBef>
                <a:spcPct val="0"/>
              </a:spcBef>
              <a:spcAft>
                <a:spcPct val="0"/>
              </a:spcAft>
              <a:defRPr/>
            </a:pPr>
            <a:fld id="{85824B34-D4B3-4B74-AFD4-FB0CF8FC918D}" type="slidenum">
              <a:rPr lang="zh-CN" altLang="en-US"/>
              <a:pPr fontAlgn="base">
                <a:spcBef>
                  <a:spcPct val="0"/>
                </a:spcBef>
                <a:spcAft>
                  <a:spcPct val="0"/>
                </a:spcAft>
                <a:defRPr/>
              </a:pPr>
              <a:t>‹#›</a:t>
            </a:fld>
            <a:endParaRPr lang="en-US" altLang="zh-CN"/>
          </a:p>
        </p:txBody>
      </p:sp>
    </p:spTree>
    <p:extLst>
      <p:ext uri="{BB962C8B-B14F-4D97-AF65-F5344CB8AC3E}">
        <p14:creationId xmlns:p14="http://schemas.microsoft.com/office/powerpoint/2010/main" val="344082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kumimoji="1">
                <a:latin typeface="Times New Roman" panose="02020603050405020304" pitchFamily="18" charset="0"/>
                <a:ea typeface="楷体_GB2312" pitchFamily="49" charset="-122"/>
              </a:defRPr>
            </a:lvl1pPr>
          </a:lstStyle>
          <a:p>
            <a:pPr>
              <a:defRPr/>
            </a:pPr>
            <a:fld id="{A90F1406-2CCE-452C-B165-A36716135EF2}" type="slidenum">
              <a:rPr lang="en-US" altLang="zh-CN"/>
              <a:pPr>
                <a:defRPr/>
              </a:pPr>
              <a:t>‹#›</a:t>
            </a:fld>
            <a:endParaRPr lang="en-US" altLang="zh-CN"/>
          </a:p>
        </p:txBody>
      </p:sp>
      <p:sp>
        <p:nvSpPr>
          <p:cNvPr id="5" name="Rectangle 16"/>
          <p:cNvSpPr>
            <a:spLocks noGrp="1" noChangeArrowheads="1"/>
          </p:cNvSpPr>
          <p:nvPr>
            <p:ph type="dt" sz="half" idx="11"/>
          </p:nvPr>
        </p:nvSpPr>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Tree>
    <p:extLst>
      <p:ext uri="{BB962C8B-B14F-4D97-AF65-F5344CB8AC3E}">
        <p14:creationId xmlns:p14="http://schemas.microsoft.com/office/powerpoint/2010/main" val="424266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91600" y="457200"/>
            <a:ext cx="28956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457200"/>
            <a:ext cx="84836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kumimoji="1">
                <a:latin typeface="Times New Roman" panose="02020603050405020304" pitchFamily="18" charset="0"/>
                <a:ea typeface="楷体_GB2312" pitchFamily="49" charset="-122"/>
              </a:defRPr>
            </a:lvl1pPr>
          </a:lstStyle>
          <a:p>
            <a:pPr>
              <a:defRPr/>
            </a:pPr>
            <a:fld id="{18D14956-139D-49B8-8BB0-0D11C2A9E12B}" type="slidenum">
              <a:rPr lang="en-US" altLang="zh-CN"/>
              <a:pPr>
                <a:defRPr/>
              </a:pPr>
              <a:t>‹#›</a:t>
            </a:fld>
            <a:endParaRPr lang="en-US" altLang="zh-CN"/>
          </a:p>
        </p:txBody>
      </p:sp>
      <p:sp>
        <p:nvSpPr>
          <p:cNvPr id="5" name="Rectangle 16"/>
          <p:cNvSpPr>
            <a:spLocks noGrp="1" noChangeArrowheads="1"/>
          </p:cNvSpPr>
          <p:nvPr>
            <p:ph type="dt" sz="half" idx="11"/>
          </p:nvPr>
        </p:nvSpPr>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Tree>
    <p:extLst>
      <p:ext uri="{BB962C8B-B14F-4D97-AF65-F5344CB8AC3E}">
        <p14:creationId xmlns:p14="http://schemas.microsoft.com/office/powerpoint/2010/main" val="367005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447800"/>
            <a:ext cx="5689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447800"/>
            <a:ext cx="5689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kumimoji="1">
                <a:latin typeface="Times New Roman" panose="02020603050405020304" pitchFamily="18" charset="0"/>
                <a:ea typeface="楷体_GB2312" pitchFamily="49" charset="-122"/>
              </a:defRPr>
            </a:lvl1pPr>
          </a:lstStyle>
          <a:p>
            <a:pPr>
              <a:defRPr/>
            </a:pPr>
            <a:fld id="{21203165-7D3B-4C9C-916B-99F956150F23}" type="slidenum">
              <a:rPr lang="en-US" altLang="zh-CN"/>
              <a:pPr>
                <a:defRPr/>
              </a:pPr>
              <a:t>‹#›</a:t>
            </a:fld>
            <a:endParaRPr lang="en-US" altLang="zh-CN"/>
          </a:p>
        </p:txBody>
      </p:sp>
      <p:sp>
        <p:nvSpPr>
          <p:cNvPr id="6" name="Rectangle 16"/>
          <p:cNvSpPr>
            <a:spLocks noGrp="1" noChangeArrowheads="1"/>
          </p:cNvSpPr>
          <p:nvPr>
            <p:ph type="dt" sz="half" idx="11"/>
          </p:nvPr>
        </p:nvSpPr>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Tree>
    <p:extLst>
      <p:ext uri="{BB962C8B-B14F-4D97-AF65-F5344CB8AC3E}">
        <p14:creationId xmlns:p14="http://schemas.microsoft.com/office/powerpoint/2010/main" val="412750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447800"/>
            <a:ext cx="5689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447800"/>
            <a:ext cx="568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771900"/>
            <a:ext cx="568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p:txBody>
          <a:bodyPr/>
          <a:lstStyle>
            <a:lvl1pPr>
              <a:defRPr kumimoji="1">
                <a:latin typeface="Times New Roman" panose="02020603050405020304" pitchFamily="18" charset="0"/>
                <a:ea typeface="楷体_GB2312" pitchFamily="49" charset="-122"/>
              </a:defRPr>
            </a:lvl1pPr>
          </a:lstStyle>
          <a:p>
            <a:pPr>
              <a:defRPr/>
            </a:pPr>
            <a:fld id="{34319F2A-FC63-476E-A789-9CA9CA1CCF16}" type="slidenum">
              <a:rPr lang="en-US" altLang="zh-CN"/>
              <a:pPr>
                <a:defRPr/>
              </a:pPr>
              <a:t>‹#›</a:t>
            </a:fld>
            <a:endParaRPr lang="en-US" altLang="zh-CN"/>
          </a:p>
        </p:txBody>
      </p:sp>
      <p:sp>
        <p:nvSpPr>
          <p:cNvPr id="7" name="Rectangle 16"/>
          <p:cNvSpPr>
            <a:spLocks noGrp="1" noChangeArrowheads="1"/>
          </p:cNvSpPr>
          <p:nvPr>
            <p:ph type="dt" sz="half" idx="11"/>
          </p:nvPr>
        </p:nvSpPr>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Tree>
    <p:extLst>
      <p:ext uri="{BB962C8B-B14F-4D97-AF65-F5344CB8AC3E}">
        <p14:creationId xmlns:p14="http://schemas.microsoft.com/office/powerpoint/2010/main" val="2922256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447800"/>
            <a:ext cx="11582400" cy="4495800"/>
          </a:xfrm>
        </p:spPr>
        <p:txBody>
          <a:bodyPr/>
          <a:lstStyle/>
          <a:p>
            <a:pPr lvl="0"/>
            <a:endParaRPr lang="zh-CN" altLang="en-US" noProof="0" smtClean="0"/>
          </a:p>
        </p:txBody>
      </p:sp>
      <p:sp>
        <p:nvSpPr>
          <p:cNvPr id="4" name="Rectangle 2"/>
          <p:cNvSpPr>
            <a:spLocks noGrp="1" noChangeArrowheads="1"/>
          </p:cNvSpPr>
          <p:nvPr>
            <p:ph type="ftr" sz="quarter" idx="10"/>
          </p:nvPr>
        </p:nvSpPr>
        <p:spPr/>
        <p:txBody>
          <a:bodyPr/>
          <a:lstStyle>
            <a:lvl1pPr>
              <a:defRPr kumimoji="1">
                <a:latin typeface="Times New Roman" panose="02020603050405020304" pitchFamily="18" charset="0"/>
                <a:ea typeface="楷体_GB2312" pitchFamily="49" charset="-122"/>
              </a:defRPr>
            </a:lvl1pPr>
          </a:lstStyle>
          <a:p>
            <a:pPr>
              <a:defRPr/>
            </a:pPr>
            <a:fld id="{0064AE2E-1627-4A7A-A35A-21207AAD8665}" type="slidenum">
              <a:rPr lang="en-US" altLang="zh-CN"/>
              <a:pPr>
                <a:defRPr/>
              </a:pPr>
              <a:t>‹#›</a:t>
            </a:fld>
            <a:endParaRPr lang="en-US" altLang="zh-CN"/>
          </a:p>
        </p:txBody>
      </p:sp>
      <p:sp>
        <p:nvSpPr>
          <p:cNvPr id="5" name="Rectangle 16"/>
          <p:cNvSpPr>
            <a:spLocks noGrp="1" noChangeArrowheads="1"/>
          </p:cNvSpPr>
          <p:nvPr>
            <p:ph type="dt" sz="half" idx="11"/>
          </p:nvPr>
        </p:nvSpPr>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Tree>
    <p:extLst>
      <p:ext uri="{BB962C8B-B14F-4D97-AF65-F5344CB8AC3E}">
        <p14:creationId xmlns:p14="http://schemas.microsoft.com/office/powerpoint/2010/main" val="558653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grpSp>
      </p:grpSp>
      <p:sp>
        <p:nvSpPr>
          <p:cNvPr id="63797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637972" name="Rectangle 20"/>
          <p:cNvSpPr>
            <a:spLocks noGrp="1" noChangeArrowheads="1"/>
          </p:cNvSpPr>
          <p:nvPr>
            <p:ph type="subTitle" idx="1"/>
          </p:nvPr>
        </p:nvSpPr>
        <p:spPr>
          <a:xfrm>
            <a:off x="3962400" y="4267200"/>
            <a:ext cx="8026400" cy="1752600"/>
          </a:xfrm>
        </p:spPr>
        <p:txBody>
          <a:bodyPr/>
          <a:lstStyle>
            <a:lvl1pPr marL="0" indent="0">
              <a:buFont typeface="Wingdings" panose="05000000000000000000" pitchFamily="2" charset="2"/>
              <a:buNone/>
              <a:defRPr sz="26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609600" y="6248400"/>
            <a:ext cx="28448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a:xfrm>
            <a:off x="4165600" y="6248400"/>
            <a:ext cx="3860800" cy="457200"/>
          </a:xfrm>
        </p:spPr>
        <p:txBody>
          <a:bodyPr/>
          <a:lstStyle>
            <a:lvl1pPr>
              <a:defRPr>
                <a:latin typeface="Arial" panose="020B0604020202020204" pitchFamily="34" charset="0"/>
              </a:defRPr>
            </a:lvl1pPr>
          </a:lstStyle>
          <a:p>
            <a:pPr>
              <a:defRPr/>
            </a:pPr>
            <a:endParaRPr lang="en-US" altLang="zh-CN"/>
          </a:p>
        </p:txBody>
      </p:sp>
      <p:sp>
        <p:nvSpPr>
          <p:cNvPr id="20" name="Rectangle 18"/>
          <p:cNvSpPr>
            <a:spLocks noGrp="1" noChangeArrowheads="1"/>
          </p:cNvSpPr>
          <p:nvPr>
            <p:ph type="sldNum" sz="quarter" idx="12"/>
          </p:nvPr>
        </p:nvSpPr>
        <p:spPr bwMode="auto">
          <a:xfrm>
            <a:off x="8737600" y="6248400"/>
            <a:ext cx="2844800" cy="457200"/>
          </a:xfrm>
          <a:prstGeom prst="rect">
            <a:avLst/>
          </a:prstGeom>
          <a:ex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Arial Black" panose="020B0A04020102020204" pitchFamily="34" charset="0"/>
              </a:defRPr>
            </a:lvl1pPr>
          </a:lstStyle>
          <a:p>
            <a:pPr fontAlgn="base">
              <a:spcBef>
                <a:spcPct val="0"/>
              </a:spcBef>
              <a:spcAft>
                <a:spcPct val="0"/>
              </a:spcAft>
              <a:defRPr/>
            </a:pPr>
            <a:fld id="{7C8F9B4F-ECD7-4D22-833E-38BDDADD0DB6}" type="slidenum">
              <a:rPr lang="zh-CN" altLang="en-US"/>
              <a:pPr fontAlgn="base">
                <a:spcBef>
                  <a:spcPct val="0"/>
                </a:spcBef>
                <a:spcAft>
                  <a:spcPct val="0"/>
                </a:spcAft>
                <a:defRPr/>
              </a:pPr>
              <a:t>‹#›</a:t>
            </a:fld>
            <a:endParaRPr lang="en-US" altLang="zh-CN"/>
          </a:p>
        </p:txBody>
      </p:sp>
    </p:spTree>
    <p:extLst>
      <p:ext uri="{BB962C8B-B14F-4D97-AF65-F5344CB8AC3E}">
        <p14:creationId xmlns:p14="http://schemas.microsoft.com/office/powerpoint/2010/main" val="3988775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fld id="{1F41D13F-4889-4B97-B0B8-601797DBCEAB}" type="slidenum">
              <a:rPr lang="en-US" altLang="zh-CN"/>
              <a:pPr>
                <a:defRPr/>
              </a:pPr>
              <a:t>‹#›</a:t>
            </a:fld>
            <a:endParaRPr lang="en-US" altLang="zh-CN"/>
          </a:p>
        </p:txBody>
      </p:sp>
      <p:sp>
        <p:nvSpPr>
          <p:cNvPr id="5"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588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fld id="{F0ED3DB0-0A44-43BF-A77B-B8D2987B277D}" type="slidenum">
              <a:rPr lang="en-US" altLang="zh-CN"/>
              <a:pPr>
                <a:defRPr/>
              </a:pPr>
              <a:t>‹#›</a:t>
            </a:fld>
            <a:endParaRPr lang="en-US" altLang="zh-CN"/>
          </a:p>
        </p:txBody>
      </p:sp>
      <p:sp>
        <p:nvSpPr>
          <p:cNvPr id="5"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35743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447800"/>
            <a:ext cx="5689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447800"/>
            <a:ext cx="5689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fld id="{C8D8E3B8-99E1-4782-BDA7-5AD5EC7CA830}" type="slidenum">
              <a:rPr lang="en-US" altLang="zh-CN"/>
              <a:pPr>
                <a:defRPr/>
              </a:pPr>
              <a:t>‹#›</a:t>
            </a:fld>
            <a:endParaRPr lang="en-US" altLang="zh-CN"/>
          </a:p>
        </p:txBody>
      </p:sp>
      <p:sp>
        <p:nvSpPr>
          <p:cNvPr id="6"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898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fld id="{1F9D3922-70A7-47FF-AC46-F0B549EAE4C2}" type="slidenum">
              <a:rPr lang="en-US" altLang="zh-CN"/>
              <a:pPr>
                <a:defRPr/>
              </a:pPr>
              <a:t>‹#›</a:t>
            </a:fld>
            <a:endParaRPr lang="en-US" altLang="zh-CN"/>
          </a:p>
        </p:txBody>
      </p:sp>
      <p:sp>
        <p:nvSpPr>
          <p:cNvPr id="8"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7526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kumimoji="1">
                <a:latin typeface="Times New Roman" panose="02020603050405020304" pitchFamily="18" charset="0"/>
                <a:ea typeface="楷体_GB2312" pitchFamily="49" charset="-122"/>
              </a:defRPr>
            </a:lvl1pPr>
          </a:lstStyle>
          <a:p>
            <a:pPr>
              <a:defRPr/>
            </a:pPr>
            <a:fld id="{B0F9646D-4748-4BA7-8D85-C917587CD4F0}" type="slidenum">
              <a:rPr lang="en-US" altLang="zh-CN"/>
              <a:pPr>
                <a:defRPr/>
              </a:pPr>
              <a:t>‹#›</a:t>
            </a:fld>
            <a:endParaRPr lang="en-US" altLang="zh-CN"/>
          </a:p>
        </p:txBody>
      </p:sp>
      <p:sp>
        <p:nvSpPr>
          <p:cNvPr id="5" name="Rectangle 16"/>
          <p:cNvSpPr>
            <a:spLocks noGrp="1" noChangeArrowheads="1"/>
          </p:cNvSpPr>
          <p:nvPr>
            <p:ph type="dt" sz="half" idx="11"/>
          </p:nvPr>
        </p:nvSpPr>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Tree>
    <p:extLst>
      <p:ext uri="{BB962C8B-B14F-4D97-AF65-F5344CB8AC3E}">
        <p14:creationId xmlns:p14="http://schemas.microsoft.com/office/powerpoint/2010/main" val="32203586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fld id="{D5B32DE2-581C-4D5E-A713-ACC6C52B0628}" type="slidenum">
              <a:rPr lang="en-US" altLang="zh-CN"/>
              <a:pPr>
                <a:defRPr/>
              </a:pPr>
              <a:t>‹#›</a:t>
            </a:fld>
            <a:endParaRPr lang="en-US" altLang="zh-CN"/>
          </a:p>
        </p:txBody>
      </p:sp>
      <p:sp>
        <p:nvSpPr>
          <p:cNvPr id="4"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40934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fld id="{A05FF123-8E95-44C2-A1C7-2B9FE3F907BC}" type="slidenum">
              <a:rPr lang="en-US" altLang="zh-CN"/>
              <a:pPr>
                <a:defRPr/>
              </a:pPr>
              <a:t>‹#›</a:t>
            </a:fld>
            <a:endParaRPr lang="en-US" altLang="zh-CN"/>
          </a:p>
        </p:txBody>
      </p:sp>
      <p:sp>
        <p:nvSpPr>
          <p:cNvPr id="3"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979929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fld id="{CD030739-26C2-486A-96D6-7AA8CFC1A21F}" type="slidenum">
              <a:rPr lang="en-US" altLang="zh-CN"/>
              <a:pPr>
                <a:defRPr/>
              </a:pPr>
              <a:t>‹#›</a:t>
            </a:fld>
            <a:endParaRPr lang="en-US" altLang="zh-CN"/>
          </a:p>
        </p:txBody>
      </p:sp>
      <p:sp>
        <p:nvSpPr>
          <p:cNvPr id="6"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592745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fld id="{459E8FB2-29F4-470E-BDD8-6CFE1A4BB2B8}" type="slidenum">
              <a:rPr lang="en-US" altLang="zh-CN"/>
              <a:pPr>
                <a:defRPr/>
              </a:pPr>
              <a:t>‹#›</a:t>
            </a:fld>
            <a:endParaRPr lang="en-US" altLang="zh-CN"/>
          </a:p>
        </p:txBody>
      </p:sp>
      <p:sp>
        <p:nvSpPr>
          <p:cNvPr id="6"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333706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fld id="{D0FC5916-35A0-4DC3-A791-0790DC16A287}" type="slidenum">
              <a:rPr lang="en-US" altLang="zh-CN"/>
              <a:pPr>
                <a:defRPr/>
              </a:pPr>
              <a:t>‹#›</a:t>
            </a:fld>
            <a:endParaRPr lang="en-US" altLang="zh-CN"/>
          </a:p>
        </p:txBody>
      </p:sp>
      <p:sp>
        <p:nvSpPr>
          <p:cNvPr id="5"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45947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91600" y="457200"/>
            <a:ext cx="28956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457200"/>
            <a:ext cx="84836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fld id="{46EA46CA-A209-402F-9F42-A060D069A4C9}" type="slidenum">
              <a:rPr lang="en-US" altLang="zh-CN"/>
              <a:pPr>
                <a:defRPr/>
              </a:pPr>
              <a:t>‹#›</a:t>
            </a:fld>
            <a:endParaRPr lang="en-US" altLang="zh-CN"/>
          </a:p>
        </p:txBody>
      </p:sp>
      <p:sp>
        <p:nvSpPr>
          <p:cNvPr id="5"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67849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447800"/>
            <a:ext cx="5689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447800"/>
            <a:ext cx="5689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fld id="{8E593D3A-750F-4131-B74C-24E85C04E47C}" type="slidenum">
              <a:rPr lang="en-US" altLang="zh-CN"/>
              <a:pPr>
                <a:defRPr/>
              </a:pPr>
              <a:t>‹#›</a:t>
            </a:fld>
            <a:endParaRPr lang="en-US" altLang="zh-CN"/>
          </a:p>
        </p:txBody>
      </p:sp>
      <p:sp>
        <p:nvSpPr>
          <p:cNvPr id="6"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731299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447800"/>
            <a:ext cx="5689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447800"/>
            <a:ext cx="568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771900"/>
            <a:ext cx="568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a:ln/>
        </p:spPr>
        <p:txBody>
          <a:bodyPr/>
          <a:lstStyle>
            <a:lvl1pPr>
              <a:defRPr/>
            </a:lvl1pPr>
          </a:lstStyle>
          <a:p>
            <a:pPr>
              <a:defRPr/>
            </a:pPr>
            <a:fld id="{E8E29FFA-C281-4116-BD82-0662FC2AB171}" type="slidenum">
              <a:rPr lang="en-US" altLang="zh-CN"/>
              <a:pPr>
                <a:defRPr/>
              </a:pPr>
              <a:t>‹#›</a:t>
            </a:fld>
            <a:endParaRPr lang="en-US" altLang="zh-CN"/>
          </a:p>
        </p:txBody>
      </p:sp>
      <p:sp>
        <p:nvSpPr>
          <p:cNvPr id="7"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12595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447800"/>
            <a:ext cx="11582400" cy="4495800"/>
          </a:xfrm>
        </p:spPr>
        <p:txBody>
          <a:bodyPr/>
          <a:lstStyle/>
          <a:p>
            <a:pPr lvl="0"/>
            <a:endParaRPr lang="zh-CN" alt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fld id="{3677A2E8-184C-4143-B80D-D9AF77F4F4F4}" type="slidenum">
              <a:rPr lang="en-US" altLang="zh-CN"/>
              <a:pPr>
                <a:defRPr/>
              </a:pPr>
              <a:t>‹#›</a:t>
            </a:fld>
            <a:endParaRPr lang="en-US" altLang="zh-CN"/>
          </a:p>
        </p:txBody>
      </p:sp>
      <p:sp>
        <p:nvSpPr>
          <p:cNvPr id="5"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64143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10"/>
          </p:nvPr>
        </p:nvSpPr>
        <p:spPr/>
        <p:txBody>
          <a:bodyPr lIns="0" tIns="0" rIns="0" bIns="0"/>
          <a:lstStyle>
            <a:lvl1pPr algn="ctr">
              <a:defRPr>
                <a:solidFill>
                  <a:srgbClr val="000000">
                    <a:tint val="75000"/>
                  </a:srgbClr>
                </a:solidFill>
                <a:latin typeface="Arial" panose="020B0604020202020204" pitchFamily="34" charset="0"/>
              </a:defRPr>
            </a:lvl1pPr>
          </a:lstStyle>
          <a:p>
            <a:pPr>
              <a:defRPr/>
            </a:pPr>
            <a:endParaRPr/>
          </a:p>
        </p:txBody>
      </p:sp>
      <p:sp>
        <p:nvSpPr>
          <p:cNvPr id="3" name="Holder 3"/>
          <p:cNvSpPr>
            <a:spLocks noGrp="1"/>
          </p:cNvSpPr>
          <p:nvPr>
            <p:ph type="dt" sz="half" idx="11"/>
          </p:nvPr>
        </p:nvSpPr>
        <p:spPr/>
        <p:txBody>
          <a:bodyPr lIns="0" tIns="0" rIns="0" bIns="0"/>
          <a:lstStyle>
            <a:lvl1pPr algn="l">
              <a:defRPr>
                <a:solidFill>
                  <a:srgbClr val="000000">
                    <a:tint val="75000"/>
                  </a:srgbClr>
                </a:solidFill>
              </a:defRPr>
            </a:lvl1pPr>
          </a:lstStyle>
          <a:p>
            <a:pPr>
              <a:defRPr/>
            </a:pPr>
            <a:fld id="{209B9F03-8C56-461A-AE65-27A729294703}" type="datetimeFigureOut">
              <a:rPr lang="en-US"/>
              <a:pPr>
                <a:defRPr/>
              </a:pPr>
              <a:t>10/8/2019</a:t>
            </a:fld>
            <a:endParaRPr lang="en-US"/>
          </a:p>
        </p:txBody>
      </p:sp>
      <p:sp>
        <p:nvSpPr>
          <p:cNvPr id="4" name="Holder 4"/>
          <p:cNvSpPr>
            <a:spLocks noGrp="1"/>
          </p:cNvSpPr>
          <p:nvPr>
            <p:ph type="sldNum" sz="quarter" idx="12"/>
          </p:nvPr>
        </p:nvSpPr>
        <p:spPr>
          <a:xfrm>
            <a:off x="114300" y="6184900"/>
            <a:ext cx="323851" cy="228600"/>
          </a:xfrm>
          <a:prstGeom prst="rect">
            <a:avLst/>
          </a:prstGeom>
        </p:spPr>
        <p:txBody>
          <a:bodyPr vert="horz" wrap="square" lIns="0" tIns="0" rIns="0" bIns="0" numCol="1" anchor="t" anchorCtr="0" compatLnSpc="1">
            <a:prstTxWarp prst="textNoShape">
              <a:avLst/>
            </a:prstTxWarp>
          </a:bodyPr>
          <a:lstStyle>
            <a:lvl1pPr>
              <a:defRPr sz="1200" b="1">
                <a:solidFill>
                  <a:srgbClr val="000000"/>
                </a:solidFill>
                <a:latin typeface="Arial Black" panose="020B0A04020102020204" pitchFamily="34" charset="0"/>
              </a:defRPr>
            </a:lvl1pPr>
          </a:lstStyle>
          <a:p>
            <a:pPr eaLnBrk="0" fontAlgn="base" hangingPunct="0">
              <a:spcBef>
                <a:spcPct val="0"/>
              </a:spcBef>
              <a:spcAft>
                <a:spcPct val="0"/>
              </a:spcAft>
              <a:defRPr/>
            </a:pPr>
            <a:fld id="{5E0CECB8-5F1C-47F0-A7AA-974B7B5A8229}" type="slidenum">
              <a:rPr lang="en-US" altLang="zh-CN"/>
              <a:pPr eaLnBrk="0" fontAlgn="base" hangingPunct="0">
                <a:spcBef>
                  <a:spcPct val="0"/>
                </a:spcBef>
                <a:spcAft>
                  <a:spcPct val="0"/>
                </a:spcAft>
                <a:defRPr/>
              </a:pPr>
              <a:t>‹#›</a:t>
            </a:fld>
            <a:endParaRPr lang="en-US" altLang="zh-CN"/>
          </a:p>
        </p:txBody>
      </p:sp>
    </p:spTree>
    <p:extLst>
      <p:ext uri="{BB962C8B-B14F-4D97-AF65-F5344CB8AC3E}">
        <p14:creationId xmlns:p14="http://schemas.microsoft.com/office/powerpoint/2010/main" val="76955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p:txBody>
          <a:bodyPr/>
          <a:lstStyle>
            <a:lvl1pPr>
              <a:defRPr kumimoji="1">
                <a:latin typeface="Times New Roman" panose="02020603050405020304" pitchFamily="18" charset="0"/>
                <a:ea typeface="楷体_GB2312" pitchFamily="49" charset="-122"/>
              </a:defRPr>
            </a:lvl1pPr>
          </a:lstStyle>
          <a:p>
            <a:pPr>
              <a:defRPr/>
            </a:pPr>
            <a:fld id="{92E703AD-3294-48B7-922B-533E3E4F1989}" type="slidenum">
              <a:rPr lang="en-US" altLang="zh-CN"/>
              <a:pPr>
                <a:defRPr/>
              </a:pPr>
              <a:t>‹#›</a:t>
            </a:fld>
            <a:endParaRPr lang="en-US" altLang="zh-CN"/>
          </a:p>
        </p:txBody>
      </p:sp>
      <p:sp>
        <p:nvSpPr>
          <p:cNvPr id="5" name="Rectangle 16"/>
          <p:cNvSpPr>
            <a:spLocks noGrp="1" noChangeArrowheads="1"/>
          </p:cNvSpPr>
          <p:nvPr>
            <p:ph type="dt" sz="half" idx="11"/>
          </p:nvPr>
        </p:nvSpPr>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Tree>
    <p:extLst>
      <p:ext uri="{BB962C8B-B14F-4D97-AF65-F5344CB8AC3E}">
        <p14:creationId xmlns:p14="http://schemas.microsoft.com/office/powerpoint/2010/main" val="1854891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447800"/>
            <a:ext cx="5689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447800"/>
            <a:ext cx="5689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kumimoji="1">
                <a:latin typeface="Times New Roman" panose="02020603050405020304" pitchFamily="18" charset="0"/>
                <a:ea typeface="楷体_GB2312" pitchFamily="49" charset="-122"/>
              </a:defRPr>
            </a:lvl1pPr>
          </a:lstStyle>
          <a:p>
            <a:pPr>
              <a:defRPr/>
            </a:pPr>
            <a:fld id="{4DB43BC5-AF66-4C4A-B4C4-0B35E75B433F}" type="slidenum">
              <a:rPr lang="en-US" altLang="zh-CN"/>
              <a:pPr>
                <a:defRPr/>
              </a:pPr>
              <a:t>‹#›</a:t>
            </a:fld>
            <a:endParaRPr lang="en-US" altLang="zh-CN"/>
          </a:p>
        </p:txBody>
      </p:sp>
      <p:sp>
        <p:nvSpPr>
          <p:cNvPr id="6" name="Rectangle 16"/>
          <p:cNvSpPr>
            <a:spLocks noGrp="1" noChangeArrowheads="1"/>
          </p:cNvSpPr>
          <p:nvPr>
            <p:ph type="dt" sz="half" idx="11"/>
          </p:nvPr>
        </p:nvSpPr>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Tree>
    <p:extLst>
      <p:ext uri="{BB962C8B-B14F-4D97-AF65-F5344CB8AC3E}">
        <p14:creationId xmlns:p14="http://schemas.microsoft.com/office/powerpoint/2010/main" val="394918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a:defRPr kumimoji="1">
                <a:latin typeface="Times New Roman" panose="02020603050405020304" pitchFamily="18" charset="0"/>
                <a:ea typeface="楷体_GB2312" pitchFamily="49" charset="-122"/>
              </a:defRPr>
            </a:lvl1pPr>
          </a:lstStyle>
          <a:p>
            <a:pPr>
              <a:defRPr/>
            </a:pPr>
            <a:fld id="{79CE2410-1CD4-4300-BF67-98F42857AD57}" type="slidenum">
              <a:rPr lang="en-US" altLang="zh-CN"/>
              <a:pPr>
                <a:defRPr/>
              </a:pPr>
              <a:t>‹#›</a:t>
            </a:fld>
            <a:endParaRPr lang="en-US" altLang="zh-CN"/>
          </a:p>
        </p:txBody>
      </p:sp>
      <p:sp>
        <p:nvSpPr>
          <p:cNvPr id="8" name="Rectangle 16"/>
          <p:cNvSpPr>
            <a:spLocks noGrp="1" noChangeArrowheads="1"/>
          </p:cNvSpPr>
          <p:nvPr>
            <p:ph type="dt" sz="half" idx="11"/>
          </p:nvPr>
        </p:nvSpPr>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Tree>
    <p:extLst>
      <p:ext uri="{BB962C8B-B14F-4D97-AF65-F5344CB8AC3E}">
        <p14:creationId xmlns:p14="http://schemas.microsoft.com/office/powerpoint/2010/main" val="418645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kumimoji="1">
                <a:latin typeface="Times New Roman" panose="02020603050405020304" pitchFamily="18" charset="0"/>
                <a:ea typeface="楷体_GB2312" pitchFamily="49" charset="-122"/>
              </a:defRPr>
            </a:lvl1pPr>
          </a:lstStyle>
          <a:p>
            <a:pPr>
              <a:defRPr/>
            </a:pPr>
            <a:fld id="{CBC1D348-284A-43F3-8AE1-82BF0DD3B55D}" type="slidenum">
              <a:rPr lang="en-US" altLang="zh-CN"/>
              <a:pPr>
                <a:defRPr/>
              </a:pPr>
              <a:t>‹#›</a:t>
            </a:fld>
            <a:endParaRPr lang="en-US" altLang="zh-CN"/>
          </a:p>
        </p:txBody>
      </p:sp>
      <p:sp>
        <p:nvSpPr>
          <p:cNvPr id="4" name="Rectangle 16"/>
          <p:cNvSpPr>
            <a:spLocks noGrp="1" noChangeArrowheads="1"/>
          </p:cNvSpPr>
          <p:nvPr>
            <p:ph type="dt" sz="half" idx="11"/>
          </p:nvPr>
        </p:nvSpPr>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Tree>
    <p:extLst>
      <p:ext uri="{BB962C8B-B14F-4D97-AF65-F5344CB8AC3E}">
        <p14:creationId xmlns:p14="http://schemas.microsoft.com/office/powerpoint/2010/main" val="16116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kumimoji="1">
                <a:latin typeface="Times New Roman" panose="02020603050405020304" pitchFamily="18" charset="0"/>
                <a:ea typeface="楷体_GB2312" pitchFamily="49" charset="-122"/>
              </a:defRPr>
            </a:lvl1pPr>
          </a:lstStyle>
          <a:p>
            <a:pPr>
              <a:defRPr/>
            </a:pPr>
            <a:fld id="{DC6556DE-0FF7-4E47-90FE-DFE4CDA53D95}" type="slidenum">
              <a:rPr lang="en-US" altLang="zh-CN"/>
              <a:pPr>
                <a:defRPr/>
              </a:pPr>
              <a:t>‹#›</a:t>
            </a:fld>
            <a:endParaRPr lang="en-US" altLang="zh-CN"/>
          </a:p>
        </p:txBody>
      </p:sp>
      <p:sp>
        <p:nvSpPr>
          <p:cNvPr id="3" name="Rectangle 16"/>
          <p:cNvSpPr>
            <a:spLocks noGrp="1" noChangeArrowheads="1"/>
          </p:cNvSpPr>
          <p:nvPr>
            <p:ph type="dt" sz="half" idx="11"/>
          </p:nvPr>
        </p:nvSpPr>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Tree>
    <p:extLst>
      <p:ext uri="{BB962C8B-B14F-4D97-AF65-F5344CB8AC3E}">
        <p14:creationId xmlns:p14="http://schemas.microsoft.com/office/powerpoint/2010/main" val="144734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kumimoji="1">
                <a:latin typeface="Times New Roman" panose="02020603050405020304" pitchFamily="18" charset="0"/>
                <a:ea typeface="楷体_GB2312" pitchFamily="49" charset="-122"/>
              </a:defRPr>
            </a:lvl1pPr>
          </a:lstStyle>
          <a:p>
            <a:pPr>
              <a:defRPr/>
            </a:pPr>
            <a:fld id="{679F2149-1BC4-4EBB-8A6A-1EDBA3F4F971}" type="slidenum">
              <a:rPr lang="en-US" altLang="zh-CN"/>
              <a:pPr>
                <a:defRPr/>
              </a:pPr>
              <a:t>‹#›</a:t>
            </a:fld>
            <a:endParaRPr lang="en-US" altLang="zh-CN"/>
          </a:p>
        </p:txBody>
      </p:sp>
      <p:sp>
        <p:nvSpPr>
          <p:cNvPr id="6" name="Rectangle 16"/>
          <p:cNvSpPr>
            <a:spLocks noGrp="1" noChangeArrowheads="1"/>
          </p:cNvSpPr>
          <p:nvPr>
            <p:ph type="dt" sz="half" idx="11"/>
          </p:nvPr>
        </p:nvSpPr>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Tree>
    <p:extLst>
      <p:ext uri="{BB962C8B-B14F-4D97-AF65-F5344CB8AC3E}">
        <p14:creationId xmlns:p14="http://schemas.microsoft.com/office/powerpoint/2010/main" val="53882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kumimoji="1">
                <a:latin typeface="Times New Roman" panose="02020603050405020304" pitchFamily="18" charset="0"/>
                <a:ea typeface="楷体_GB2312" pitchFamily="49" charset="-122"/>
              </a:defRPr>
            </a:lvl1pPr>
          </a:lstStyle>
          <a:p>
            <a:pPr>
              <a:defRPr/>
            </a:pPr>
            <a:fld id="{D43301B8-4BB1-46A2-99E9-DFC767D582BC}" type="slidenum">
              <a:rPr lang="en-US" altLang="zh-CN"/>
              <a:pPr>
                <a:defRPr/>
              </a:pPr>
              <a:t>‹#›</a:t>
            </a:fld>
            <a:endParaRPr lang="en-US" altLang="zh-CN"/>
          </a:p>
        </p:txBody>
      </p:sp>
      <p:sp>
        <p:nvSpPr>
          <p:cNvPr id="6" name="Rectangle 16"/>
          <p:cNvSpPr>
            <a:spLocks noGrp="1" noChangeArrowheads="1"/>
          </p:cNvSpPr>
          <p:nvPr>
            <p:ph type="dt" sz="half" idx="11"/>
          </p:nvPr>
        </p:nvSpPr>
        <p:spPr/>
        <p:txBody>
          <a:bodyPr/>
          <a:lstStyle>
            <a:lvl1pPr>
              <a:defRPr kumimoji="1">
                <a:latin typeface="Times New Roman" panose="02020603050405020304" pitchFamily="18" charset="0"/>
                <a:ea typeface="楷体_GB2312" pitchFamily="49" charset="-122"/>
              </a:defRPr>
            </a:lvl1pPr>
          </a:lstStyle>
          <a:p>
            <a:pPr>
              <a:defRPr/>
            </a:pPr>
            <a:endParaRPr lang="en-US" altLang="zh-CN"/>
          </a:p>
        </p:txBody>
      </p:sp>
    </p:spTree>
    <p:extLst>
      <p:ext uri="{BB962C8B-B14F-4D97-AF65-F5344CB8AC3E}">
        <p14:creationId xmlns:p14="http://schemas.microsoft.com/office/powerpoint/2010/main" val="28328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ftr" sz="quarter" idx="3"/>
          </p:nvPr>
        </p:nvSpPr>
        <p:spPr bwMode="auto">
          <a:xfrm>
            <a:off x="11480800" y="6553200"/>
            <a:ext cx="508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200">
                <a:solidFill>
                  <a:srgbClr val="0000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EC5C1CB6-DADA-475C-AF07-59434B85DBA4}" type="slidenum">
              <a:rPr lang="en-US" altLang="zh-CN"/>
              <a:pPr fontAlgn="base">
                <a:spcBef>
                  <a:spcPct val="0"/>
                </a:spcBef>
                <a:spcAft>
                  <a:spcPct val="0"/>
                </a:spcAft>
                <a:defRPr/>
              </a:pPr>
              <a:t>‹#›</a:t>
            </a:fld>
            <a:endParaRPr lang="en-US" altLang="zh-CN"/>
          </a:p>
        </p:txBody>
      </p:sp>
      <p:grpSp>
        <p:nvGrpSpPr>
          <p:cNvPr id="2051" name="Group 4"/>
          <p:cNvGrpSpPr>
            <a:grpSpLocks/>
          </p:cNvGrpSpPr>
          <p:nvPr/>
        </p:nvGrpSpPr>
        <p:grpSpPr bwMode="auto">
          <a:xfrm>
            <a:off x="0" y="0"/>
            <a:ext cx="12192000" cy="546100"/>
            <a:chOff x="0" y="0"/>
            <a:chExt cx="5760" cy="344"/>
          </a:xfrm>
        </p:grpSpPr>
        <p:sp>
          <p:nvSpPr>
            <p:cNvPr id="103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03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033"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1800" smtClean="0">
                <a:solidFill>
                  <a:srgbClr val="666699"/>
                </a:solidFill>
              </a:endParaRPr>
            </a:p>
          </p:txBody>
        </p:sp>
        <p:sp>
          <p:nvSpPr>
            <p:cNvPr id="1034"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1800" smtClean="0">
                <a:solidFill>
                  <a:srgbClr val="666699"/>
                </a:solidFill>
              </a:endParaRPr>
            </a:p>
          </p:txBody>
        </p:sp>
        <p:sp>
          <p:nvSpPr>
            <p:cNvPr id="1035"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1800" smtClean="0">
                <a:solidFill>
                  <a:srgbClr val="9999CC"/>
                </a:solidFill>
              </a:endParaRPr>
            </a:p>
          </p:txBody>
        </p:sp>
        <p:sp>
          <p:nvSpPr>
            <p:cNvPr id="1036"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1800" smtClean="0">
                <a:solidFill>
                  <a:srgbClr val="666699"/>
                </a:solidFill>
              </a:endParaRPr>
            </a:p>
          </p:txBody>
        </p:sp>
        <p:sp>
          <p:nvSpPr>
            <p:cNvPr id="1037"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038"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1800" smtClean="0">
                <a:solidFill>
                  <a:srgbClr val="9999CC"/>
                </a:solidFill>
              </a:endParaRPr>
            </a:p>
          </p:txBody>
        </p:sp>
        <p:sp>
          <p:nvSpPr>
            <p:cNvPr id="1039"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1800" smtClean="0">
                <a:solidFill>
                  <a:srgbClr val="9999CC"/>
                </a:solidFill>
              </a:endParaRPr>
            </a:p>
          </p:txBody>
        </p:sp>
      </p:grpSp>
      <p:sp>
        <p:nvSpPr>
          <p:cNvPr id="2052" name="Rectangle 14"/>
          <p:cNvSpPr>
            <a:spLocks noGrp="1" noChangeArrowheads="1"/>
          </p:cNvSpPr>
          <p:nvPr>
            <p:ph type="title"/>
          </p:nvPr>
        </p:nvSpPr>
        <p:spPr bwMode="auto">
          <a:xfrm>
            <a:off x="609600" y="457200"/>
            <a:ext cx="1097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Rectangle 15"/>
          <p:cNvSpPr>
            <a:spLocks noGrp="1" noChangeArrowheads="1"/>
          </p:cNvSpPr>
          <p:nvPr>
            <p:ph type="body" idx="1"/>
          </p:nvPr>
        </p:nvSpPr>
        <p:spPr bwMode="auto">
          <a:xfrm>
            <a:off x="304800" y="1447800"/>
            <a:ext cx="1158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36944" name="Rectangle 1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0" sz="1200">
                <a:solidFill>
                  <a:srgbClr val="000000"/>
                </a:solidFill>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p>
        </p:txBody>
      </p:sp>
    </p:spTree>
    <p:extLst>
      <p:ext uri="{BB962C8B-B14F-4D97-AF65-F5344CB8AC3E}">
        <p14:creationId xmlns:p14="http://schemas.microsoft.com/office/powerpoint/2010/main" val="1334668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dt="0"/>
  <p:txStyles>
    <p:titleStyle>
      <a:lvl1pPr algn="l" rtl="0" eaLnBrk="0" fontAlgn="base" hangingPunct="0">
        <a:spcBef>
          <a:spcPct val="0"/>
        </a:spcBef>
        <a:spcAft>
          <a:spcPct val="0"/>
        </a:spcAft>
        <a:defRPr sz="4400" b="1" kern="1200">
          <a:solidFill>
            <a:srgbClr val="000099"/>
          </a:solidFill>
          <a:latin typeface="+mj-lt"/>
          <a:ea typeface="+mj-ea"/>
          <a:cs typeface="+mj-cs"/>
        </a:defRPr>
      </a:lvl1pPr>
      <a:lvl2pPr algn="l" rtl="0" eaLnBrk="0" fontAlgn="base" hangingPunct="0">
        <a:spcBef>
          <a:spcPct val="0"/>
        </a:spcBef>
        <a:spcAft>
          <a:spcPct val="0"/>
        </a:spcAft>
        <a:defRPr sz="4400" b="1">
          <a:solidFill>
            <a:srgbClr val="000099"/>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b="1">
          <a:solidFill>
            <a:srgbClr val="000099"/>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b="1">
          <a:solidFill>
            <a:srgbClr val="000099"/>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b="1">
          <a:solidFill>
            <a:srgbClr val="000099"/>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b="1">
          <a:solidFill>
            <a:srgbClr val="000099"/>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rgbClr val="000099"/>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rgbClr val="000099"/>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rgbClr val="000099"/>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ftr" sz="quarter" idx="3"/>
          </p:nvPr>
        </p:nvSpPr>
        <p:spPr bwMode="auto">
          <a:xfrm>
            <a:off x="11480800" y="6553200"/>
            <a:ext cx="508000" cy="2286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defRPr>
            </a:lvl1pPr>
          </a:lstStyle>
          <a:p>
            <a:pPr fontAlgn="base">
              <a:spcBef>
                <a:spcPct val="0"/>
              </a:spcBef>
              <a:spcAft>
                <a:spcPct val="0"/>
              </a:spcAft>
              <a:defRPr/>
            </a:pPr>
            <a:fld id="{D6F1FA9D-8A06-4328-A8B7-A8574BDF9D97}" type="slidenum">
              <a:rPr lang="en-US" altLang="zh-CN"/>
              <a:pPr fontAlgn="base">
                <a:spcBef>
                  <a:spcPct val="0"/>
                </a:spcBef>
                <a:spcAft>
                  <a:spcPct val="0"/>
                </a:spcAft>
                <a:defRPr/>
              </a:pPr>
              <a:t>‹#›</a:t>
            </a:fld>
            <a:endParaRPr lang="en-US" altLang="zh-CN"/>
          </a:p>
        </p:txBody>
      </p:sp>
      <p:grpSp>
        <p:nvGrpSpPr>
          <p:cNvPr id="6147" name="Group 4"/>
          <p:cNvGrpSpPr>
            <a:grpSpLocks/>
          </p:cNvGrpSpPr>
          <p:nvPr/>
        </p:nvGrpSpPr>
        <p:grpSpPr bwMode="auto">
          <a:xfrm>
            <a:off x="0" y="0"/>
            <a:ext cx="12192000" cy="546100"/>
            <a:chOff x="0" y="0"/>
            <a:chExt cx="5760" cy="344"/>
          </a:xfrm>
        </p:grpSpPr>
        <p:sp>
          <p:nvSpPr>
            <p:cNvPr id="103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03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033" name="Rectangle 7"/>
            <p:cNvSpPr>
              <a:spLocks noChangeArrowheads="1"/>
            </p:cNvSpPr>
            <p:nvPr/>
          </p:nvSpPr>
          <p:spPr bwMode="auto">
            <a:xfrm>
              <a:off x="258" y="85"/>
              <a:ext cx="87" cy="89"/>
            </a:xfrm>
            <a:prstGeom prst="rect">
              <a:avLst/>
            </a:prstGeom>
            <a:solidFill>
              <a:schemeClr val="folHlink"/>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1800" smtClean="0">
                <a:solidFill>
                  <a:srgbClr val="666699"/>
                </a:solidFill>
              </a:endParaRPr>
            </a:p>
          </p:txBody>
        </p:sp>
        <p:sp>
          <p:nvSpPr>
            <p:cNvPr id="1034" name="Rectangle 8"/>
            <p:cNvSpPr>
              <a:spLocks noChangeArrowheads="1"/>
            </p:cNvSpPr>
            <p:nvPr/>
          </p:nvSpPr>
          <p:spPr bwMode="auto">
            <a:xfrm>
              <a:off x="345" y="0"/>
              <a:ext cx="88" cy="87"/>
            </a:xfrm>
            <a:prstGeom prst="rect">
              <a:avLst/>
            </a:prstGeom>
            <a:solidFill>
              <a:schemeClr val="folHlink"/>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1800" smtClean="0">
                <a:solidFill>
                  <a:srgbClr val="666699"/>
                </a:solidFill>
              </a:endParaRPr>
            </a:p>
          </p:txBody>
        </p:sp>
        <p:sp>
          <p:nvSpPr>
            <p:cNvPr id="1035" name="Rectangle 9"/>
            <p:cNvSpPr>
              <a:spLocks noChangeArrowheads="1"/>
            </p:cNvSpPr>
            <p:nvPr/>
          </p:nvSpPr>
          <p:spPr bwMode="auto">
            <a:xfrm>
              <a:off x="345" y="85"/>
              <a:ext cx="88" cy="89"/>
            </a:xfrm>
            <a:prstGeom prst="rect">
              <a:avLst/>
            </a:prstGeom>
            <a:solidFill>
              <a:schemeClr val="accent2"/>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1800" smtClean="0">
                <a:solidFill>
                  <a:srgbClr val="9999CC"/>
                </a:solidFill>
              </a:endParaRPr>
            </a:p>
          </p:txBody>
        </p:sp>
        <p:sp>
          <p:nvSpPr>
            <p:cNvPr id="1036" name="Rectangle 10"/>
            <p:cNvSpPr>
              <a:spLocks noChangeArrowheads="1"/>
            </p:cNvSpPr>
            <p:nvPr/>
          </p:nvSpPr>
          <p:spPr bwMode="auto">
            <a:xfrm>
              <a:off x="173" y="173"/>
              <a:ext cx="86" cy="87"/>
            </a:xfrm>
            <a:prstGeom prst="rect">
              <a:avLst/>
            </a:prstGeom>
            <a:solidFill>
              <a:schemeClr val="folHlink"/>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1800" smtClean="0">
                <a:solidFill>
                  <a:srgbClr val="666699"/>
                </a:solidFill>
              </a:endParaRPr>
            </a:p>
          </p:txBody>
        </p:sp>
        <p:sp>
          <p:nvSpPr>
            <p:cNvPr id="1037" name="Rectangle 11"/>
            <p:cNvSpPr>
              <a:spLocks noChangeArrowheads="1"/>
            </p:cNvSpPr>
            <p:nvPr/>
          </p:nvSpPr>
          <p:spPr bwMode="auto">
            <a:xfrm>
              <a:off x="83" y="86"/>
              <a:ext cx="89" cy="87"/>
            </a:xfrm>
            <a:prstGeom prst="rect">
              <a:avLst/>
            </a:prstGeom>
            <a:solidFill>
              <a:schemeClr val="bg2"/>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2400" smtClean="0">
                <a:solidFill>
                  <a:srgbClr val="000000"/>
                </a:solidFill>
                <a:latin typeface="Times New Roman" panose="02020603050405020304" pitchFamily="18" charset="0"/>
              </a:endParaRPr>
            </a:p>
          </p:txBody>
        </p:sp>
        <p:sp>
          <p:nvSpPr>
            <p:cNvPr id="1038" name="Rectangle 12"/>
            <p:cNvSpPr>
              <a:spLocks noChangeArrowheads="1"/>
            </p:cNvSpPr>
            <p:nvPr/>
          </p:nvSpPr>
          <p:spPr bwMode="auto">
            <a:xfrm>
              <a:off x="258" y="171"/>
              <a:ext cx="87" cy="87"/>
            </a:xfrm>
            <a:prstGeom prst="rect">
              <a:avLst/>
            </a:prstGeom>
            <a:solidFill>
              <a:schemeClr val="accent2"/>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1800" smtClean="0">
                <a:solidFill>
                  <a:srgbClr val="9999CC"/>
                </a:solidFill>
              </a:endParaRPr>
            </a:p>
          </p:txBody>
        </p:sp>
        <p:sp>
          <p:nvSpPr>
            <p:cNvPr id="1039" name="Rectangle 13"/>
            <p:cNvSpPr>
              <a:spLocks noChangeArrowheads="1"/>
            </p:cNvSpPr>
            <p:nvPr/>
          </p:nvSpPr>
          <p:spPr bwMode="auto">
            <a:xfrm>
              <a:off x="173" y="258"/>
              <a:ext cx="86" cy="86"/>
            </a:xfrm>
            <a:prstGeom prst="rect">
              <a:avLst/>
            </a:prstGeom>
            <a:solidFill>
              <a:schemeClr val="accent2"/>
            </a:solidFill>
            <a:ln>
              <a:noFill/>
            </a:ln>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defRPr/>
              </a:pPr>
              <a:endParaRPr lang="zh-CN" altLang="en-US" sz="1800" smtClean="0">
                <a:solidFill>
                  <a:srgbClr val="9999CC"/>
                </a:solidFill>
              </a:endParaRPr>
            </a:p>
          </p:txBody>
        </p:sp>
      </p:grpSp>
      <p:sp>
        <p:nvSpPr>
          <p:cNvPr id="6148" name="Rectangle 14"/>
          <p:cNvSpPr>
            <a:spLocks noGrp="1" noChangeArrowheads="1"/>
          </p:cNvSpPr>
          <p:nvPr>
            <p:ph type="title"/>
          </p:nvPr>
        </p:nvSpPr>
        <p:spPr bwMode="auto">
          <a:xfrm>
            <a:off x="609600" y="457200"/>
            <a:ext cx="1097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9" name="Rectangle 15"/>
          <p:cNvSpPr>
            <a:spLocks noGrp="1" noChangeArrowheads="1"/>
          </p:cNvSpPr>
          <p:nvPr>
            <p:ph type="body" idx="1"/>
          </p:nvPr>
        </p:nvSpPr>
        <p:spPr bwMode="auto">
          <a:xfrm>
            <a:off x="304800" y="1447800"/>
            <a:ext cx="1158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36944" name="Rectangle 16"/>
          <p:cNvSpPr>
            <a:spLocks noGrp="1" noChangeArrowheads="1"/>
          </p:cNvSpPr>
          <p:nvPr>
            <p:ph type="dt" sz="half" idx="2"/>
          </p:nvPr>
        </p:nvSpPr>
        <p:spPr bwMode="auto">
          <a:xfrm>
            <a:off x="609600" y="6245225"/>
            <a:ext cx="28448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defRPr sz="1200">
                <a:solidFill>
                  <a:srgbClr val="000000"/>
                </a:solidFill>
                <a:latin typeface="Arial" panose="020B0604020202020204" pitchFamily="34" charset="0"/>
              </a:defRPr>
            </a:lvl1pPr>
          </a:lstStyle>
          <a:p>
            <a:pPr fontAlgn="base">
              <a:spcBef>
                <a:spcPct val="0"/>
              </a:spcBef>
              <a:spcAft>
                <a:spcPct val="0"/>
              </a:spcAft>
              <a:defRPr/>
            </a:pPr>
            <a:endParaRPr lang="en-US" altLang="zh-CN"/>
          </a:p>
        </p:txBody>
      </p:sp>
    </p:spTree>
    <p:extLst>
      <p:ext uri="{BB962C8B-B14F-4D97-AF65-F5344CB8AC3E}">
        <p14:creationId xmlns:p14="http://schemas.microsoft.com/office/powerpoint/2010/main" val="59313332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iming>
    <p:tnLst>
      <p:par>
        <p:cTn id="1" dur="indefinite" restart="never" nodeType="tmRoot"/>
      </p:par>
    </p:tnLst>
  </p:timing>
  <p:hf sldNum="0" hdr="0" dt="0"/>
  <p:txStyles>
    <p:titleStyle>
      <a:lvl1pPr algn="l" rtl="0" eaLnBrk="0" fontAlgn="base" hangingPunct="0">
        <a:spcBef>
          <a:spcPct val="0"/>
        </a:spcBef>
        <a:spcAft>
          <a:spcPct val="0"/>
        </a:spcAft>
        <a:defRPr sz="4400" b="1" kern="1200">
          <a:solidFill>
            <a:srgbClr val="000099"/>
          </a:solidFill>
          <a:latin typeface="+mj-lt"/>
          <a:ea typeface="+mj-ea"/>
          <a:cs typeface="+mj-cs"/>
        </a:defRPr>
      </a:lvl1pPr>
      <a:lvl2pPr algn="l" rtl="0" eaLnBrk="0" fontAlgn="base" hangingPunct="0">
        <a:spcBef>
          <a:spcPct val="0"/>
        </a:spcBef>
        <a:spcAft>
          <a:spcPct val="0"/>
        </a:spcAft>
        <a:defRPr sz="4400" b="1">
          <a:solidFill>
            <a:srgbClr val="000099"/>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b="1">
          <a:solidFill>
            <a:srgbClr val="000099"/>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b="1">
          <a:solidFill>
            <a:srgbClr val="000099"/>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b="1">
          <a:solidFill>
            <a:srgbClr val="000099"/>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b="1">
          <a:solidFill>
            <a:srgbClr val="000099"/>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rgbClr val="000099"/>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rgbClr val="000099"/>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rgbClr val="000099"/>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20000"/>
        </a:lnSpc>
        <a:spcBef>
          <a:spcPct val="20000"/>
        </a:spcBef>
        <a:spcAft>
          <a:spcPct val="0"/>
        </a:spcAft>
        <a:buClr>
          <a:schemeClr val="bg2"/>
        </a:buClr>
        <a:buSzPct val="75000"/>
        <a:buFont typeface="Wingdings"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70481" y="449451"/>
            <a:ext cx="11818319" cy="6103749"/>
          </a:xfrm>
          <a:prstGeom prst="rect">
            <a:avLst/>
          </a:prstGeom>
        </p:spPr>
      </p:pic>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1</a:t>
            </a:fld>
            <a:endParaRPr lang="en-US" altLang="zh-CN"/>
          </a:p>
        </p:txBody>
      </p:sp>
      <p:sp>
        <p:nvSpPr>
          <p:cNvPr id="10" name="矩形 9"/>
          <p:cNvSpPr/>
          <p:nvPr/>
        </p:nvSpPr>
        <p:spPr>
          <a:xfrm>
            <a:off x="511671" y="1138982"/>
            <a:ext cx="6490879" cy="830997"/>
          </a:xfrm>
          <a:prstGeom prst="rect">
            <a:avLst/>
          </a:prstGeom>
        </p:spPr>
        <p:txBody>
          <a:bodyPr wrap="none">
            <a:spAutoFit/>
          </a:bodyPr>
          <a:lstStyle/>
          <a:p>
            <a:pPr lvl="0">
              <a:defRPr/>
            </a:pPr>
            <a:r>
              <a:rPr lang="zh-CN" altLang="en-US" sz="4800" kern="0" dirty="0" smtClean="0">
                <a:latin typeface="华文隶书"/>
                <a:ea typeface="宋体" panose="02010600030101010101" pitchFamily="2" charset="-122"/>
              </a:rPr>
              <a:t>第三章 命题逻辑</a:t>
            </a:r>
            <a:r>
              <a:rPr lang="zh-CN" altLang="en-US" sz="4800" kern="0" dirty="0">
                <a:latin typeface="华文隶书"/>
                <a:ea typeface="宋体" panose="02010600030101010101" pitchFamily="2" charset="-122"/>
              </a:rPr>
              <a:t>的推理</a:t>
            </a:r>
            <a:endParaRPr lang="zh-CN" altLang="en-US" kern="0" dirty="0"/>
          </a:p>
        </p:txBody>
      </p:sp>
    </p:spTree>
    <p:extLst>
      <p:ext uri="{BB962C8B-B14F-4D97-AF65-F5344CB8AC3E}">
        <p14:creationId xmlns:p14="http://schemas.microsoft.com/office/powerpoint/2010/main" val="217597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716319" y="536587"/>
            <a:ext cx="10972800" cy="838200"/>
          </a:xfrm>
        </p:spPr>
        <p:txBody>
          <a:bodyPr/>
          <a:lstStyle/>
          <a:p>
            <a:pPr eaLnBrk="1" hangingPunct="1"/>
            <a:r>
              <a:rPr lang="zh-CN" altLang="en-US" sz="3200" dirty="0" smtClean="0"/>
              <a:t>推理的形式结构</a:t>
            </a:r>
          </a:p>
        </p:txBody>
      </p:sp>
      <p:sp>
        <p:nvSpPr>
          <p:cNvPr id="204803" name="Rectangle 3"/>
          <p:cNvSpPr>
            <a:spLocks noGrp="1" noChangeArrowheads="1"/>
          </p:cNvSpPr>
          <p:nvPr>
            <p:ph type="body" idx="1"/>
          </p:nvPr>
        </p:nvSpPr>
        <p:spPr>
          <a:xfrm>
            <a:off x="2147870" y="4069871"/>
            <a:ext cx="6500184" cy="579182"/>
          </a:xfrm>
        </p:spPr>
        <p:txBody>
          <a:bodyPr/>
          <a:lstStyle/>
          <a:p>
            <a:pPr marL="990600" indent="-990600" eaLnBrk="1" hangingPunct="1">
              <a:buNone/>
            </a:pPr>
            <a:r>
              <a:rPr lang="zh-CN" altLang="en-US" sz="2800" dirty="0" smtClean="0">
                <a:latin typeface="Times New Roman" panose="02020603050405020304" pitchFamily="18" charset="0"/>
              </a:rPr>
              <a:t>若</a:t>
            </a:r>
            <a:r>
              <a:rPr lang="zh-CN" altLang="en-US" sz="2800" dirty="0" smtClean="0">
                <a:solidFill>
                  <a:srgbClr val="FF0000"/>
                </a:solidFill>
                <a:latin typeface="Times New Roman" panose="02020603050405020304" pitchFamily="18" charset="0"/>
              </a:rPr>
              <a:t>推理正确</a:t>
            </a:r>
            <a:r>
              <a:rPr lang="en-US" altLang="zh-CN" sz="2800" dirty="0" smtClean="0">
                <a:latin typeface="Times New Roman" panose="02020603050405020304" pitchFamily="18" charset="0"/>
              </a:rPr>
              <a:t>, </a:t>
            </a:r>
            <a:r>
              <a:rPr lang="zh-CN" altLang="en-US" sz="2800" dirty="0" smtClean="0">
                <a:latin typeface="Times New Roman" panose="02020603050405020304" pitchFamily="18" charset="0"/>
              </a:rPr>
              <a:t>记为</a:t>
            </a:r>
            <a:r>
              <a:rPr lang="en-US" altLang="zh-CN" sz="2800" i="1" dirty="0" smtClean="0">
                <a:latin typeface="Times New Roman" panose="02020603050405020304" pitchFamily="18" charset="0"/>
              </a:rPr>
              <a:t>A</a:t>
            </a:r>
            <a:r>
              <a:rPr lang="en-US" altLang="zh-CN" sz="2800" baseline="-25000" dirty="0" smtClean="0">
                <a:latin typeface="Times New Roman" panose="02020603050405020304" pitchFamily="18" charset="0"/>
              </a:rPr>
              <a:t>1 </a:t>
            </a:r>
            <a:r>
              <a:rPr lang="en-US" altLang="zh-CN" sz="2800" dirty="0" smtClean="0">
                <a:latin typeface="Times New Roman" panose="02020603050405020304" pitchFamily="18" charset="0"/>
                <a:sym typeface="Symbol" panose="05050102010706020507" pitchFamily="18" charset="2"/>
              </a:rPr>
              <a:t> </a:t>
            </a:r>
            <a:r>
              <a:rPr lang="en-US" altLang="zh-CN" sz="2800" i="1" dirty="0" smtClean="0">
                <a:latin typeface="Times New Roman" panose="02020603050405020304" pitchFamily="18" charset="0"/>
              </a:rPr>
              <a:t>A</a:t>
            </a:r>
            <a:r>
              <a:rPr lang="en-US" altLang="zh-CN" sz="2800" baseline="-25000" dirty="0" smtClean="0">
                <a:latin typeface="Times New Roman" panose="02020603050405020304" pitchFamily="18" charset="0"/>
              </a:rPr>
              <a:t>2 </a:t>
            </a:r>
            <a:r>
              <a:rPr lang="en-US" altLang="zh-CN" sz="2800" dirty="0" smtClean="0">
                <a:latin typeface="Times New Roman" panose="02020603050405020304" pitchFamily="18" charset="0"/>
                <a:sym typeface="Symbol" panose="05050102010706020507" pitchFamily="18" charset="2"/>
              </a:rPr>
              <a:t> </a:t>
            </a:r>
            <a:r>
              <a:rPr lang="en-US" altLang="zh-CN" sz="2800" dirty="0" smtClean="0">
                <a:latin typeface="Times New Roman" panose="02020603050405020304" pitchFamily="18" charset="0"/>
              </a:rPr>
              <a:t>… </a:t>
            </a:r>
            <a:r>
              <a:rPr lang="en-US" altLang="zh-CN" sz="2800" dirty="0" smtClean="0">
                <a:latin typeface="Times New Roman" panose="02020603050405020304" pitchFamily="18" charset="0"/>
                <a:sym typeface="Symbol" panose="05050102010706020507" pitchFamily="18" charset="2"/>
              </a:rPr>
              <a:t> </a:t>
            </a:r>
            <a:r>
              <a:rPr lang="en-US" altLang="zh-CN" sz="2800" i="1" dirty="0" err="1" smtClean="0">
                <a:latin typeface="Times New Roman" panose="02020603050405020304" pitchFamily="18" charset="0"/>
              </a:rPr>
              <a:t>A</a:t>
            </a:r>
            <a:r>
              <a:rPr lang="en-US" altLang="zh-CN" sz="2800" i="1" baseline="-25000" dirty="0" err="1" smtClean="0">
                <a:latin typeface="Times New Roman" panose="02020603050405020304" pitchFamily="18" charset="0"/>
              </a:rPr>
              <a:t>k</a:t>
            </a:r>
            <a:r>
              <a:rPr lang="en-US" altLang="zh-CN" sz="2800" i="1" baseline="-25000" dirty="0" smtClean="0">
                <a:latin typeface="Times New Roman" panose="02020603050405020304" pitchFamily="18" charset="0"/>
              </a:rPr>
              <a:t> </a:t>
            </a:r>
            <a:r>
              <a:rPr lang="zh-CN" altLang="en-US" sz="2800" i="1" kern="0" spc="235" dirty="0" smtClean="0">
                <a:solidFill>
                  <a:prstClr val="black"/>
                </a:solidFill>
                <a:latin typeface="DejaVu Serif Condensed"/>
                <a:cs typeface="DejaVu Serif Condensed"/>
              </a:rPr>
              <a:t>⇒</a:t>
            </a:r>
            <a:r>
              <a:rPr lang="en-US" altLang="zh-CN" sz="2800" i="1" dirty="0" smtClean="0">
                <a:latin typeface="Times New Roman" panose="02020603050405020304" pitchFamily="18" charset="0"/>
              </a:rPr>
              <a:t>B</a:t>
            </a:r>
            <a:endParaRPr lang="en-US" altLang="zh-CN" sz="2800" dirty="0" smtClean="0">
              <a:latin typeface="Times New Roman" panose="02020603050405020304" pitchFamily="18" charset="0"/>
            </a:endParaRPr>
          </a:p>
        </p:txBody>
      </p:sp>
      <p:sp>
        <p:nvSpPr>
          <p:cNvPr id="5126" name="Text Box 6"/>
          <p:cNvSpPr txBox="1">
            <a:spLocks noChangeArrowheads="1"/>
          </p:cNvSpPr>
          <p:nvPr/>
        </p:nvSpPr>
        <p:spPr bwMode="auto">
          <a:xfrm>
            <a:off x="1806907" y="1661196"/>
            <a:ext cx="56880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69B3F1"/>
              </a:buClr>
              <a:buFont typeface="Wingdings" panose="05000000000000000000" pitchFamily="2" charset="2"/>
              <a:buNone/>
            </a:pPr>
            <a:r>
              <a:rPr lang="en-US" altLang="zh-CN" sz="2800" b="1" dirty="0" smtClean="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A</a:t>
            </a:r>
            <a:r>
              <a:rPr lang="en-US" altLang="zh-CN" sz="2800" b="1" i="1" baseline="-25000" dirty="0" err="1">
                <a:latin typeface="Times New Roman" panose="02020603050405020304" pitchFamily="18" charset="0"/>
              </a:rPr>
              <a:t>k</a:t>
            </a:r>
            <a:r>
              <a:rPr lang="en-US" altLang="zh-CN" sz="2800" b="1" dirty="0" smtClean="0">
                <a:latin typeface="Times New Roman" panose="02020603050405020304" pitchFamily="18" charset="0"/>
              </a:rPr>
              <a:t>}├</a:t>
            </a:r>
            <a:r>
              <a:rPr lang="en-US" altLang="zh-CN" sz="2800" b="1" i="1" dirty="0" smtClean="0">
                <a:latin typeface="Times New Roman" panose="02020603050405020304" pitchFamily="18" charset="0"/>
              </a:rPr>
              <a:t>B</a:t>
            </a:r>
            <a:endParaRPr lang="en-US" altLang="zh-CN" sz="2800" b="1" i="1" dirty="0">
              <a:latin typeface="Times New Roman" panose="02020603050405020304" pitchFamily="18" charset="0"/>
            </a:endParaRPr>
          </a:p>
        </p:txBody>
      </p:sp>
      <p:sp>
        <p:nvSpPr>
          <p:cNvPr id="2" name="矩形 1"/>
          <p:cNvSpPr/>
          <p:nvPr/>
        </p:nvSpPr>
        <p:spPr>
          <a:xfrm>
            <a:off x="1806907" y="5273481"/>
            <a:ext cx="6096000" cy="1212640"/>
          </a:xfrm>
          <a:prstGeom prst="rect">
            <a:avLst/>
          </a:prstGeom>
        </p:spPr>
        <p:txBody>
          <a:bodyPr>
            <a:spAutoFit/>
          </a:bodyPr>
          <a:lstStyle/>
          <a:p>
            <a:pPr marL="990600" lvl="0" indent="-990600" fontAlgn="base">
              <a:lnSpc>
                <a:spcPct val="120000"/>
              </a:lnSpc>
              <a:spcBef>
                <a:spcPct val="20000"/>
              </a:spcBef>
              <a:spcAft>
                <a:spcPct val="0"/>
              </a:spcAft>
              <a:buClr>
                <a:srgbClr val="00007D"/>
              </a:buClr>
              <a:buSzPct val="75000"/>
            </a:pPr>
            <a:r>
              <a:rPr lang="en-US" altLang="zh-CN" sz="2800" b="1" dirty="0" smtClean="0">
                <a:solidFill>
                  <a:srgbClr val="000000"/>
                </a:solidFill>
                <a:latin typeface="Times New Roman" panose="02020603050405020304" pitchFamily="18" charset="0"/>
              </a:rPr>
              <a:t>3.  </a:t>
            </a:r>
            <a:r>
              <a:rPr lang="zh-CN" altLang="en-US" sz="2800" b="1" dirty="0">
                <a:solidFill>
                  <a:srgbClr val="000000"/>
                </a:solidFill>
                <a:latin typeface="Times New Roman" panose="02020603050405020304" pitchFamily="18" charset="0"/>
              </a:rPr>
              <a:t>前提： </a:t>
            </a:r>
            <a:r>
              <a:rPr lang="en-US" altLang="zh-CN" sz="2800" b="1" i="1" dirty="0">
                <a:solidFill>
                  <a:srgbClr val="000000"/>
                </a:solidFill>
                <a:latin typeface="Times New Roman" panose="02020603050405020304" pitchFamily="18" charset="0"/>
              </a:rPr>
              <a:t>A</a:t>
            </a:r>
            <a:r>
              <a:rPr lang="en-US" altLang="zh-CN" sz="2800" b="1" baseline="-25000" dirty="0">
                <a:solidFill>
                  <a:srgbClr val="000000"/>
                </a:solidFill>
                <a:latin typeface="Times New Roman" panose="02020603050405020304" pitchFamily="18" charset="0"/>
              </a:rPr>
              <a:t>1</a:t>
            </a:r>
            <a:r>
              <a:rPr lang="en-US" altLang="zh-CN" sz="2800" b="1" dirty="0">
                <a:solidFill>
                  <a:srgbClr val="000000"/>
                </a:solidFill>
                <a:latin typeface="Times New Roman" panose="02020603050405020304" pitchFamily="18" charset="0"/>
              </a:rPr>
              <a:t>, </a:t>
            </a:r>
            <a:r>
              <a:rPr lang="en-US" altLang="zh-CN" sz="2800" b="1" i="1" dirty="0">
                <a:solidFill>
                  <a:srgbClr val="000000"/>
                </a:solidFill>
                <a:latin typeface="Times New Roman" panose="02020603050405020304" pitchFamily="18" charset="0"/>
              </a:rPr>
              <a:t>A</a:t>
            </a:r>
            <a:r>
              <a:rPr lang="en-US" altLang="zh-CN" sz="2800" b="1" baseline="-25000" dirty="0">
                <a:solidFill>
                  <a:srgbClr val="000000"/>
                </a:solidFill>
                <a:latin typeface="Times New Roman" panose="02020603050405020304" pitchFamily="18" charset="0"/>
              </a:rPr>
              <a:t>2</a:t>
            </a:r>
            <a:r>
              <a:rPr lang="en-US" altLang="zh-CN" sz="2800" b="1" dirty="0">
                <a:solidFill>
                  <a:srgbClr val="000000"/>
                </a:solidFill>
                <a:latin typeface="Times New Roman" panose="02020603050405020304" pitchFamily="18" charset="0"/>
              </a:rPr>
              <a:t>, … , </a:t>
            </a:r>
            <a:r>
              <a:rPr lang="en-US" altLang="zh-CN" sz="2800" b="1" i="1" dirty="0" err="1">
                <a:solidFill>
                  <a:srgbClr val="000000"/>
                </a:solidFill>
                <a:latin typeface="Times New Roman" panose="02020603050405020304" pitchFamily="18" charset="0"/>
              </a:rPr>
              <a:t>A</a:t>
            </a:r>
            <a:r>
              <a:rPr lang="en-US" altLang="zh-CN" sz="2800" b="1" i="1" baseline="-25000" dirty="0" err="1">
                <a:solidFill>
                  <a:srgbClr val="000000"/>
                </a:solidFill>
                <a:latin typeface="Times New Roman" panose="02020603050405020304" pitchFamily="18" charset="0"/>
              </a:rPr>
              <a:t>k</a:t>
            </a:r>
            <a:endParaRPr lang="en-US" altLang="zh-CN" sz="2800" b="1" baseline="-25000" dirty="0">
              <a:solidFill>
                <a:srgbClr val="000000"/>
              </a:solidFill>
              <a:latin typeface="Times New Roman" panose="02020603050405020304" pitchFamily="18" charset="0"/>
            </a:endParaRPr>
          </a:p>
          <a:p>
            <a:pPr marL="990600" lvl="0" indent="-990600" fontAlgn="base">
              <a:lnSpc>
                <a:spcPct val="120000"/>
              </a:lnSpc>
              <a:spcBef>
                <a:spcPct val="20000"/>
              </a:spcBef>
              <a:spcAft>
                <a:spcPct val="0"/>
              </a:spcAft>
              <a:buClr>
                <a:srgbClr val="00007D"/>
              </a:buClr>
              <a:buSzPct val="75000"/>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结论： </a:t>
            </a:r>
            <a:r>
              <a:rPr lang="en-US" altLang="zh-CN" sz="2800" b="1" i="1" dirty="0">
                <a:solidFill>
                  <a:srgbClr val="000000"/>
                </a:solidFill>
                <a:latin typeface="Times New Roman" panose="02020603050405020304" pitchFamily="18" charset="0"/>
              </a:rPr>
              <a:t>B</a:t>
            </a:r>
          </a:p>
        </p:txBody>
      </p:sp>
      <p:sp>
        <p:nvSpPr>
          <p:cNvPr id="7" name="矩形 6"/>
          <p:cNvSpPr/>
          <p:nvPr/>
        </p:nvSpPr>
        <p:spPr>
          <a:xfrm>
            <a:off x="2147870" y="2409270"/>
            <a:ext cx="5383205" cy="523220"/>
          </a:xfrm>
          <a:prstGeom prst="rect">
            <a:avLst/>
          </a:prstGeom>
        </p:spPr>
        <p:txBody>
          <a:bodyPr wrap="none">
            <a:spAutoFit/>
          </a:bodyPr>
          <a:lstStyle/>
          <a:p>
            <a:pPr lvl="0">
              <a:spcBef>
                <a:spcPct val="20000"/>
              </a:spcBef>
              <a:buClr>
                <a:srgbClr val="69B3F1"/>
              </a:buClr>
            </a:pPr>
            <a:r>
              <a:rPr lang="zh-CN" altLang="en-US" sz="2800" b="1" dirty="0">
                <a:solidFill>
                  <a:srgbClr val="000000"/>
                </a:solidFill>
                <a:latin typeface="Times New Roman" panose="02020603050405020304" pitchFamily="18" charset="0"/>
              </a:rPr>
              <a:t>若</a:t>
            </a:r>
            <a:r>
              <a:rPr lang="zh-CN" altLang="en-US" sz="2800" b="1" dirty="0">
                <a:solidFill>
                  <a:srgbClr val="FF0000"/>
                </a:solidFill>
                <a:latin typeface="Times New Roman" panose="02020603050405020304" pitchFamily="18" charset="0"/>
              </a:rPr>
              <a:t>推理正确</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记为</a:t>
            </a:r>
            <a:r>
              <a:rPr lang="en-US" altLang="zh-CN" sz="2800" b="1" dirty="0">
                <a:solidFill>
                  <a:srgbClr val="000000"/>
                </a:solidFill>
                <a:latin typeface="Times New Roman" panose="02020603050405020304" pitchFamily="18" charset="0"/>
              </a:rPr>
              <a:t>{</a:t>
            </a:r>
            <a:r>
              <a:rPr lang="en-US" altLang="zh-CN" sz="2800" b="1" i="1" dirty="0">
                <a:solidFill>
                  <a:srgbClr val="000000"/>
                </a:solidFill>
                <a:latin typeface="Times New Roman" panose="02020603050405020304" pitchFamily="18" charset="0"/>
              </a:rPr>
              <a:t>A</a:t>
            </a:r>
            <a:r>
              <a:rPr lang="en-US" altLang="zh-CN" sz="2800" b="1" baseline="-25000" dirty="0">
                <a:solidFill>
                  <a:srgbClr val="000000"/>
                </a:solidFill>
                <a:latin typeface="Times New Roman" panose="02020603050405020304" pitchFamily="18" charset="0"/>
              </a:rPr>
              <a:t>1</a:t>
            </a:r>
            <a:r>
              <a:rPr lang="en-US" altLang="zh-CN" sz="2800" b="1" dirty="0">
                <a:solidFill>
                  <a:srgbClr val="000000"/>
                </a:solidFill>
                <a:latin typeface="Times New Roman" panose="02020603050405020304" pitchFamily="18" charset="0"/>
              </a:rPr>
              <a:t>,</a:t>
            </a:r>
            <a:r>
              <a:rPr lang="en-US" altLang="zh-CN" sz="2800" b="1" i="1" dirty="0">
                <a:solidFill>
                  <a:srgbClr val="000000"/>
                </a:solidFill>
                <a:latin typeface="Times New Roman" panose="02020603050405020304" pitchFamily="18" charset="0"/>
              </a:rPr>
              <a:t>A</a:t>
            </a:r>
            <a:r>
              <a:rPr lang="en-US" altLang="zh-CN" sz="2800" b="1" baseline="-25000" dirty="0">
                <a:solidFill>
                  <a:srgbClr val="000000"/>
                </a:solidFill>
                <a:latin typeface="Times New Roman" panose="02020603050405020304" pitchFamily="18" charset="0"/>
              </a:rPr>
              <a:t>2</a:t>
            </a:r>
            <a:r>
              <a:rPr lang="en-US" altLang="zh-CN"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i="1" dirty="0">
                <a:solidFill>
                  <a:srgbClr val="000000"/>
                </a:solidFill>
                <a:latin typeface="Times New Roman" panose="02020603050405020304" pitchFamily="18" charset="0"/>
                <a:sym typeface="Symbol" panose="05050102010706020507" pitchFamily="18" charset="2"/>
              </a:rPr>
              <a:t>A</a:t>
            </a:r>
            <a:r>
              <a:rPr lang="en-US" altLang="zh-CN" sz="2800" b="1" i="1" baseline="-25000" dirty="0">
                <a:solidFill>
                  <a:srgbClr val="000000"/>
                </a:solidFill>
                <a:latin typeface="Times New Roman" panose="02020603050405020304" pitchFamily="18" charset="0"/>
                <a:sym typeface="Symbol" panose="05050102010706020507" pitchFamily="18" charset="2"/>
              </a:rPr>
              <a:t>n</a:t>
            </a: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i="1" dirty="0">
                <a:solidFill>
                  <a:srgbClr val="000000"/>
                </a:solidFill>
                <a:latin typeface="Times New Roman" panose="02020603050405020304" pitchFamily="18" charset="0"/>
                <a:sym typeface="Symbol" panose="05050102010706020507" pitchFamily="18" charset="2"/>
              </a:rPr>
              <a:t>B</a:t>
            </a:r>
          </a:p>
        </p:txBody>
      </p:sp>
      <p:sp>
        <p:nvSpPr>
          <p:cNvPr id="15" name="Text Box 6"/>
          <p:cNvSpPr txBox="1">
            <a:spLocks noChangeArrowheads="1"/>
          </p:cNvSpPr>
          <p:nvPr/>
        </p:nvSpPr>
        <p:spPr bwMode="auto">
          <a:xfrm>
            <a:off x="1806907" y="3360727"/>
            <a:ext cx="56880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69B3F1"/>
              </a:buClr>
              <a:buFont typeface="Wingdings" panose="05000000000000000000" pitchFamily="2" charset="2"/>
              <a:buNone/>
            </a:pPr>
            <a:r>
              <a:rPr lang="en-US" altLang="zh-CN" sz="2800" b="1" dirty="0" smtClean="0">
                <a:latin typeface="Times New Roman" panose="02020603050405020304" pitchFamily="18" charset="0"/>
              </a:rPr>
              <a:t>2. </a:t>
            </a:r>
            <a:r>
              <a:rPr lang="en-US" altLang="zh-CN" sz="2800" b="1" i="1" dirty="0">
                <a:solidFill>
                  <a:srgbClr val="000000"/>
                </a:solidFill>
                <a:latin typeface="Times New Roman" panose="02020603050405020304" pitchFamily="18" charset="0"/>
                <a:ea typeface="宋体"/>
              </a:rPr>
              <a:t>A</a:t>
            </a:r>
            <a:r>
              <a:rPr lang="en-US" altLang="zh-CN" sz="2800" b="1" baseline="-25000" dirty="0">
                <a:solidFill>
                  <a:srgbClr val="000000"/>
                </a:solidFill>
                <a:latin typeface="Times New Roman" panose="02020603050405020304" pitchFamily="18" charset="0"/>
                <a:ea typeface="宋体"/>
              </a:rPr>
              <a:t>1 </a:t>
            </a:r>
            <a:r>
              <a:rPr lang="en-US" altLang="zh-CN" sz="2800" b="1" dirty="0">
                <a:solidFill>
                  <a:srgbClr val="000000"/>
                </a:solidFill>
                <a:latin typeface="Times New Roman" panose="02020603050405020304" pitchFamily="18" charset="0"/>
                <a:ea typeface="宋体"/>
                <a:sym typeface="Symbol" panose="05050102010706020507" pitchFamily="18" charset="2"/>
              </a:rPr>
              <a:t> </a:t>
            </a:r>
            <a:r>
              <a:rPr lang="en-US" altLang="zh-CN" sz="2800" b="1" i="1" dirty="0">
                <a:solidFill>
                  <a:srgbClr val="000000"/>
                </a:solidFill>
                <a:latin typeface="Times New Roman" panose="02020603050405020304" pitchFamily="18" charset="0"/>
                <a:ea typeface="宋体"/>
              </a:rPr>
              <a:t>A</a:t>
            </a:r>
            <a:r>
              <a:rPr lang="en-US" altLang="zh-CN" sz="2800" b="1" baseline="-25000" dirty="0">
                <a:solidFill>
                  <a:srgbClr val="000000"/>
                </a:solidFill>
                <a:latin typeface="Times New Roman" panose="02020603050405020304" pitchFamily="18" charset="0"/>
                <a:ea typeface="宋体"/>
              </a:rPr>
              <a:t>2 </a:t>
            </a:r>
            <a:r>
              <a:rPr lang="en-US" altLang="zh-CN" sz="2800" b="1" dirty="0">
                <a:solidFill>
                  <a:srgbClr val="000000"/>
                </a:solidFill>
                <a:latin typeface="Times New Roman" panose="02020603050405020304" pitchFamily="18" charset="0"/>
                <a:ea typeface="宋体"/>
                <a:sym typeface="Symbol" panose="05050102010706020507" pitchFamily="18" charset="2"/>
              </a:rPr>
              <a:t> </a:t>
            </a:r>
            <a:r>
              <a:rPr lang="en-US" altLang="zh-CN" sz="2800" b="1" dirty="0">
                <a:solidFill>
                  <a:srgbClr val="000000"/>
                </a:solidFill>
                <a:latin typeface="Times New Roman" panose="02020603050405020304" pitchFamily="18" charset="0"/>
                <a:ea typeface="宋体"/>
              </a:rPr>
              <a:t>… </a:t>
            </a:r>
            <a:r>
              <a:rPr lang="en-US" altLang="zh-CN" sz="2800" b="1" dirty="0">
                <a:solidFill>
                  <a:srgbClr val="000000"/>
                </a:solidFill>
                <a:latin typeface="Times New Roman" panose="02020603050405020304" pitchFamily="18" charset="0"/>
                <a:ea typeface="宋体"/>
                <a:sym typeface="Symbol" panose="05050102010706020507" pitchFamily="18" charset="2"/>
              </a:rPr>
              <a:t> </a:t>
            </a:r>
            <a:r>
              <a:rPr lang="en-US" altLang="zh-CN" sz="2800" b="1" i="1" dirty="0" err="1">
                <a:solidFill>
                  <a:srgbClr val="000000"/>
                </a:solidFill>
                <a:latin typeface="Times New Roman" panose="02020603050405020304" pitchFamily="18" charset="0"/>
                <a:ea typeface="宋体"/>
              </a:rPr>
              <a:t>A</a:t>
            </a:r>
            <a:r>
              <a:rPr lang="en-US" altLang="zh-CN" sz="2800" b="1" i="1" baseline="-25000" dirty="0" err="1">
                <a:solidFill>
                  <a:srgbClr val="000000"/>
                </a:solidFill>
                <a:latin typeface="Times New Roman" panose="02020603050405020304" pitchFamily="18" charset="0"/>
                <a:ea typeface="宋体"/>
              </a:rPr>
              <a:t>k</a:t>
            </a:r>
            <a:r>
              <a:rPr lang="en-US" altLang="zh-CN" sz="2800" b="1" i="1" baseline="-25000" dirty="0">
                <a:solidFill>
                  <a:srgbClr val="000000"/>
                </a:solidFill>
                <a:latin typeface="Times New Roman" panose="02020603050405020304" pitchFamily="18" charset="0"/>
                <a:ea typeface="宋体"/>
              </a:rPr>
              <a:t> </a:t>
            </a:r>
            <a:r>
              <a:rPr lang="en-US" altLang="zh-CN" sz="2800" b="1" dirty="0" smtClean="0">
                <a:latin typeface="Times New Roman" panose="02020603050405020304" pitchFamily="18" charset="0"/>
              </a:rPr>
              <a:t>→</a:t>
            </a:r>
            <a:r>
              <a:rPr lang="en-US" altLang="zh-CN" sz="2800" b="1" i="1" dirty="0" smtClean="0">
                <a:latin typeface="Times New Roman" panose="02020603050405020304" pitchFamily="18" charset="0"/>
              </a:rPr>
              <a:t>B</a:t>
            </a:r>
            <a:endParaRPr lang="en-US" altLang="zh-CN" sz="2800" b="1" i="1" dirty="0">
              <a:latin typeface="Times New Roman" panose="02020603050405020304" pitchFamily="18" charset="0"/>
            </a:endParaRPr>
          </a:p>
        </p:txBody>
      </p:sp>
    </p:spTree>
    <p:extLst>
      <p:ext uri="{BB962C8B-B14F-4D97-AF65-F5344CB8AC3E}">
        <p14:creationId xmlns:p14="http://schemas.microsoft.com/office/powerpoint/2010/main" val="42258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ipe(left)">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wipe(left)">
                                      <p:cBhvr>
                                        <p:cTn id="12" dur="500"/>
                                        <p:tgtEl>
                                          <p:spTgt spid="51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03">
                                            <p:txEl>
                                              <p:pRg st="0" end="0"/>
                                            </p:txEl>
                                          </p:spTgt>
                                        </p:tgtEl>
                                        <p:attrNameLst>
                                          <p:attrName>style.visibility</p:attrName>
                                        </p:attrNameLst>
                                      </p:cBhvr>
                                      <p:to>
                                        <p:strVal val="visible"/>
                                      </p:to>
                                    </p:set>
                                    <p:animEffect transition="in" filter="wipe(left)">
                                      <p:cBhvr>
                                        <p:cTn id="27" dur="500"/>
                                        <p:tgtEl>
                                          <p:spTgt spid="20480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204803" grpId="0" build="p"/>
      <p:bldP spid="5126" grpId="0"/>
      <p:bldP spid="2" grpId="0"/>
      <p:bldP spid="7"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11</a:t>
            </a:fld>
            <a:endParaRPr lang="en-US" altLang="zh-CN"/>
          </a:p>
        </p:txBody>
      </p:sp>
      <p:sp>
        <p:nvSpPr>
          <p:cNvPr id="6" name="矩形 5"/>
          <p:cNvSpPr/>
          <p:nvPr/>
        </p:nvSpPr>
        <p:spPr>
          <a:xfrm>
            <a:off x="680009" y="591235"/>
            <a:ext cx="5737468" cy="646331"/>
          </a:xfrm>
          <a:prstGeom prst="rect">
            <a:avLst/>
          </a:prstGeom>
        </p:spPr>
        <p:txBody>
          <a:bodyPr wrap="none">
            <a:spAutoFit/>
          </a:bodyPr>
          <a:lstStyle/>
          <a:p>
            <a:pPr marL="12700" lvl="0"/>
            <a:r>
              <a:rPr lang="zh-CN" altLang="en-US" sz="3600" b="1" dirty="0">
                <a:solidFill>
                  <a:srgbClr val="000066"/>
                </a:solidFill>
                <a:latin typeface="黑体"/>
                <a:cs typeface="黑体"/>
              </a:rPr>
              <a:t>解推理问题的基本方法是：</a:t>
            </a:r>
            <a:endParaRPr lang="zh-CN" altLang="en-US" sz="3600" b="1" dirty="0">
              <a:solidFill>
                <a:prstClr val="black"/>
              </a:solidFill>
              <a:latin typeface="黑体"/>
              <a:cs typeface="黑体"/>
            </a:endParaRPr>
          </a:p>
        </p:txBody>
      </p:sp>
      <p:sp>
        <p:nvSpPr>
          <p:cNvPr id="8" name="矩形 7"/>
          <p:cNvSpPr/>
          <p:nvPr/>
        </p:nvSpPr>
        <p:spPr>
          <a:xfrm>
            <a:off x="296013" y="1389455"/>
            <a:ext cx="3533660" cy="584775"/>
          </a:xfrm>
          <a:prstGeom prst="rect">
            <a:avLst/>
          </a:prstGeom>
        </p:spPr>
        <p:txBody>
          <a:bodyPr wrap="none">
            <a:spAutoFit/>
          </a:bodyPr>
          <a:lstStyle/>
          <a:p>
            <a:pPr marL="469900" lvl="0">
              <a:spcBef>
                <a:spcPts val="785"/>
              </a:spcBef>
            </a:pPr>
            <a:r>
              <a:rPr lang="en-US" altLang="zh-CN" sz="3200" b="1" dirty="0">
                <a:latin typeface="Times New Roman"/>
                <a:cs typeface="Times New Roman"/>
              </a:rPr>
              <a:t>1.</a:t>
            </a:r>
            <a:r>
              <a:rPr lang="zh-CN" altLang="en-US" sz="3200" b="1" spc="-10" dirty="0">
                <a:latin typeface="Times New Roman"/>
                <a:cs typeface="Times New Roman"/>
              </a:rPr>
              <a:t> </a:t>
            </a:r>
            <a:r>
              <a:rPr lang="zh-CN" altLang="en-US" sz="3200" b="1" spc="10" dirty="0">
                <a:latin typeface="黑体"/>
                <a:cs typeface="黑体"/>
              </a:rPr>
              <a:t>将</a:t>
            </a:r>
            <a:r>
              <a:rPr lang="zh-CN" altLang="en-US" sz="3200" b="1" spc="15" dirty="0">
                <a:latin typeface="黑体"/>
                <a:cs typeface="黑体"/>
              </a:rPr>
              <a:t>命</a:t>
            </a:r>
            <a:r>
              <a:rPr lang="zh-CN" altLang="en-US" sz="3200" b="1" dirty="0">
                <a:latin typeface="黑体"/>
                <a:cs typeface="黑体"/>
              </a:rPr>
              <a:t>题</a:t>
            </a:r>
            <a:r>
              <a:rPr lang="zh-CN" altLang="en-US" sz="3200" b="1" spc="-10" dirty="0">
                <a:latin typeface="黑体"/>
                <a:cs typeface="黑体"/>
              </a:rPr>
              <a:t>符</a:t>
            </a:r>
            <a:r>
              <a:rPr lang="zh-CN" altLang="en-US" sz="3200" b="1" spc="5" dirty="0">
                <a:latin typeface="黑体"/>
                <a:cs typeface="黑体"/>
              </a:rPr>
              <a:t>号化</a:t>
            </a:r>
            <a:endParaRPr lang="zh-CN" altLang="en-US" sz="3200" b="1" dirty="0">
              <a:latin typeface="黑体"/>
              <a:cs typeface="黑体"/>
            </a:endParaRPr>
          </a:p>
        </p:txBody>
      </p:sp>
      <p:sp>
        <p:nvSpPr>
          <p:cNvPr id="9" name="矩形 8"/>
          <p:cNvSpPr/>
          <p:nvPr/>
        </p:nvSpPr>
        <p:spPr>
          <a:xfrm>
            <a:off x="296013" y="2126119"/>
            <a:ext cx="7875814" cy="584775"/>
          </a:xfrm>
          <a:prstGeom prst="rect">
            <a:avLst/>
          </a:prstGeom>
        </p:spPr>
        <p:txBody>
          <a:bodyPr wrap="square">
            <a:spAutoFit/>
          </a:bodyPr>
          <a:lstStyle/>
          <a:p>
            <a:pPr marL="469900" lvl="0">
              <a:spcBef>
                <a:spcPts val="785"/>
              </a:spcBef>
            </a:pPr>
            <a:r>
              <a:rPr lang="en-US" altLang="zh-CN" sz="3200" b="1" spc="5" dirty="0">
                <a:latin typeface="Times New Roman"/>
                <a:cs typeface="Times New Roman"/>
              </a:rPr>
              <a:t>2</a:t>
            </a:r>
            <a:r>
              <a:rPr lang="en-US" altLang="zh-CN" sz="3200" b="1" dirty="0">
                <a:latin typeface="Times New Roman"/>
                <a:cs typeface="Times New Roman"/>
              </a:rPr>
              <a:t>.</a:t>
            </a:r>
            <a:r>
              <a:rPr lang="zh-CN" altLang="en-US" sz="3200" b="1" spc="-5" dirty="0">
                <a:latin typeface="Times New Roman"/>
                <a:cs typeface="Times New Roman"/>
              </a:rPr>
              <a:t> </a:t>
            </a:r>
            <a:r>
              <a:rPr lang="zh-CN" altLang="en-US" sz="3200" b="1" spc="10" dirty="0">
                <a:latin typeface="黑体"/>
                <a:cs typeface="黑体"/>
              </a:rPr>
              <a:t>写</a:t>
            </a:r>
            <a:r>
              <a:rPr lang="zh-CN" altLang="en-US" sz="3200" b="1" spc="5" dirty="0">
                <a:latin typeface="黑体"/>
                <a:cs typeface="黑体"/>
              </a:rPr>
              <a:t>出</a:t>
            </a:r>
            <a:r>
              <a:rPr lang="zh-CN" altLang="en-US" sz="3200" b="1" dirty="0">
                <a:latin typeface="黑体"/>
                <a:cs typeface="黑体"/>
              </a:rPr>
              <a:t>前</a:t>
            </a:r>
            <a:r>
              <a:rPr lang="zh-CN" altLang="en-US" sz="3200" b="1" spc="-15" dirty="0">
                <a:latin typeface="黑体"/>
                <a:cs typeface="黑体"/>
              </a:rPr>
              <a:t>提</a:t>
            </a:r>
            <a:r>
              <a:rPr lang="zh-CN" altLang="en-US" sz="3200" b="1" dirty="0">
                <a:latin typeface="黑体"/>
                <a:cs typeface="黑体"/>
              </a:rPr>
              <a:t>、结论和推</a:t>
            </a:r>
            <a:r>
              <a:rPr lang="zh-CN" altLang="en-US" sz="3200" b="1" spc="-15" dirty="0">
                <a:latin typeface="黑体"/>
                <a:cs typeface="黑体"/>
              </a:rPr>
              <a:t>理</a:t>
            </a:r>
            <a:r>
              <a:rPr lang="zh-CN" altLang="en-US" sz="3200" b="1" dirty="0">
                <a:latin typeface="黑体"/>
                <a:cs typeface="黑体"/>
              </a:rPr>
              <a:t>的形</a:t>
            </a:r>
            <a:r>
              <a:rPr lang="zh-CN" altLang="en-US" sz="3200" b="1" spc="-25" dirty="0">
                <a:latin typeface="黑体"/>
                <a:cs typeface="黑体"/>
              </a:rPr>
              <a:t>式</a:t>
            </a:r>
            <a:r>
              <a:rPr lang="zh-CN" altLang="en-US" sz="3200" b="1" dirty="0">
                <a:latin typeface="黑体"/>
                <a:cs typeface="黑体"/>
              </a:rPr>
              <a:t>结构</a:t>
            </a:r>
          </a:p>
        </p:txBody>
      </p:sp>
      <p:sp>
        <p:nvSpPr>
          <p:cNvPr id="10" name="矩形 9"/>
          <p:cNvSpPr/>
          <p:nvPr/>
        </p:nvSpPr>
        <p:spPr>
          <a:xfrm>
            <a:off x="296013" y="2967916"/>
            <a:ext cx="7598229" cy="584775"/>
          </a:xfrm>
          <a:prstGeom prst="rect">
            <a:avLst/>
          </a:prstGeom>
        </p:spPr>
        <p:txBody>
          <a:bodyPr wrap="square">
            <a:spAutoFit/>
          </a:bodyPr>
          <a:lstStyle/>
          <a:p>
            <a:pPr marL="469900" lvl="0">
              <a:spcBef>
                <a:spcPts val="785"/>
              </a:spcBef>
            </a:pPr>
            <a:r>
              <a:rPr lang="en-US" altLang="zh-CN" sz="3200" b="1" dirty="0">
                <a:latin typeface="Times New Roman"/>
                <a:cs typeface="Times New Roman"/>
              </a:rPr>
              <a:t>3.</a:t>
            </a:r>
            <a:r>
              <a:rPr lang="zh-CN" altLang="en-US" sz="3200" b="1" spc="-10" dirty="0">
                <a:latin typeface="Times New Roman"/>
                <a:cs typeface="Times New Roman"/>
              </a:rPr>
              <a:t> </a:t>
            </a:r>
            <a:r>
              <a:rPr lang="zh-CN" altLang="en-US" sz="3200" b="1" spc="10" dirty="0">
                <a:latin typeface="黑体"/>
                <a:cs typeface="黑体"/>
              </a:rPr>
              <a:t>对推</a:t>
            </a:r>
            <a:r>
              <a:rPr lang="zh-CN" altLang="en-US" sz="3200" b="1" spc="5" dirty="0">
                <a:latin typeface="黑体"/>
                <a:cs typeface="黑体"/>
              </a:rPr>
              <a:t>理</a:t>
            </a:r>
            <a:r>
              <a:rPr lang="zh-CN" altLang="en-US" sz="3200" b="1" spc="-10" dirty="0">
                <a:latin typeface="黑体"/>
                <a:cs typeface="黑体"/>
              </a:rPr>
              <a:t>形</a:t>
            </a:r>
            <a:r>
              <a:rPr lang="zh-CN" altLang="en-US" sz="3200" b="1" spc="5" dirty="0">
                <a:latin typeface="黑体"/>
                <a:cs typeface="黑体"/>
              </a:rPr>
              <a:t>式的</a:t>
            </a:r>
            <a:r>
              <a:rPr lang="zh-CN" altLang="en-US" sz="3200" b="1" spc="-10" dirty="0">
                <a:latin typeface="黑体"/>
                <a:cs typeface="黑体"/>
              </a:rPr>
              <a:t>正</a:t>
            </a:r>
            <a:r>
              <a:rPr lang="zh-CN" altLang="en-US" sz="3200" b="1" spc="5" dirty="0">
                <a:latin typeface="黑体"/>
                <a:cs typeface="黑体"/>
              </a:rPr>
              <a:t>确性</a:t>
            </a:r>
            <a:r>
              <a:rPr lang="zh-CN" altLang="en-US" sz="3200" b="1" spc="-10" dirty="0">
                <a:latin typeface="黑体"/>
                <a:cs typeface="黑体"/>
              </a:rPr>
              <a:t>进行</a:t>
            </a:r>
            <a:r>
              <a:rPr lang="zh-CN" altLang="en-US" sz="3200" b="1" spc="5" dirty="0">
                <a:latin typeface="黑体"/>
                <a:cs typeface="黑体"/>
              </a:rPr>
              <a:t>判断</a:t>
            </a:r>
            <a:endParaRPr lang="zh-CN" altLang="en-US" sz="3200" b="1" dirty="0">
              <a:latin typeface="黑体"/>
              <a:cs typeface="黑体"/>
            </a:endParaRPr>
          </a:p>
        </p:txBody>
      </p:sp>
      <p:sp>
        <p:nvSpPr>
          <p:cNvPr id="11" name="矩形 10"/>
          <p:cNvSpPr/>
          <p:nvPr/>
        </p:nvSpPr>
        <p:spPr>
          <a:xfrm>
            <a:off x="296013" y="3987225"/>
            <a:ext cx="10497173" cy="1682512"/>
          </a:xfrm>
          <a:prstGeom prst="rect">
            <a:avLst/>
          </a:prstGeom>
        </p:spPr>
        <p:txBody>
          <a:bodyPr wrap="square">
            <a:spAutoFit/>
          </a:bodyPr>
          <a:lstStyle/>
          <a:p>
            <a:pPr marL="355600" lvl="0">
              <a:lnSpc>
                <a:spcPts val="4110"/>
              </a:lnSpc>
            </a:pPr>
            <a:r>
              <a:rPr lang="zh-CN" altLang="en-US" sz="3250" spc="270" dirty="0">
                <a:solidFill>
                  <a:srgbClr val="B1B1B1"/>
                </a:solidFill>
                <a:latin typeface="Wingdings"/>
                <a:cs typeface="Wingdings"/>
              </a:rPr>
              <a:t></a:t>
            </a:r>
            <a:r>
              <a:rPr lang="zh-CN" altLang="en-US" sz="3200" spc="130" dirty="0">
                <a:latin typeface="黑体" panose="02010609060101010101" pitchFamily="49" charset="-122"/>
                <a:ea typeface="黑体" panose="02010609060101010101" pitchFamily="49" charset="-122"/>
                <a:cs typeface="黑体"/>
              </a:rPr>
              <a:t>这</a:t>
            </a:r>
            <a:r>
              <a:rPr lang="zh-CN" altLang="en-US" sz="3200" spc="125" dirty="0">
                <a:latin typeface="黑体" panose="02010609060101010101" pitchFamily="49" charset="-122"/>
                <a:ea typeface="黑体" panose="02010609060101010101" pitchFamily="49" charset="-122"/>
                <a:cs typeface="黑体"/>
              </a:rPr>
              <a:t>里</a:t>
            </a:r>
            <a:r>
              <a:rPr lang="zh-CN" altLang="en-US" sz="3200" spc="114" dirty="0">
                <a:latin typeface="黑体" panose="02010609060101010101" pitchFamily="49" charset="-122"/>
                <a:ea typeface="黑体" panose="02010609060101010101" pitchFamily="49" charset="-122"/>
                <a:cs typeface="黑体"/>
              </a:rPr>
              <a:t>考虑的</a:t>
            </a:r>
            <a:r>
              <a:rPr lang="zh-CN" altLang="en-US" sz="3200" spc="125" dirty="0">
                <a:latin typeface="黑体" panose="02010609060101010101" pitchFamily="49" charset="-122"/>
                <a:ea typeface="黑体" panose="02010609060101010101" pitchFamily="49" charset="-122"/>
                <a:cs typeface="黑体"/>
              </a:rPr>
              <a:t>是</a:t>
            </a:r>
            <a:r>
              <a:rPr lang="zh-CN" altLang="en-US" sz="3200" spc="114" dirty="0">
                <a:solidFill>
                  <a:srgbClr val="FF0000"/>
                </a:solidFill>
                <a:latin typeface="黑体" panose="02010609060101010101" pitchFamily="49" charset="-122"/>
                <a:ea typeface="黑体" panose="02010609060101010101" pitchFamily="49" charset="-122"/>
                <a:cs typeface="黑体"/>
              </a:rPr>
              <a:t>推</a:t>
            </a:r>
            <a:r>
              <a:rPr lang="zh-CN" altLang="en-US" sz="3200" spc="125" dirty="0">
                <a:solidFill>
                  <a:srgbClr val="FF0000"/>
                </a:solidFill>
                <a:latin typeface="黑体" panose="02010609060101010101" pitchFamily="49" charset="-122"/>
                <a:ea typeface="黑体" panose="02010609060101010101" pitchFamily="49" charset="-122"/>
                <a:cs typeface="黑体"/>
              </a:rPr>
              <a:t>理形</a:t>
            </a:r>
            <a:r>
              <a:rPr lang="zh-CN" altLang="en-US" sz="3200" spc="114" dirty="0">
                <a:solidFill>
                  <a:srgbClr val="FF0000"/>
                </a:solidFill>
                <a:latin typeface="黑体" panose="02010609060101010101" pitchFamily="49" charset="-122"/>
                <a:ea typeface="黑体" panose="02010609060101010101" pitchFamily="49" charset="-122"/>
                <a:cs typeface="黑体"/>
              </a:rPr>
              <a:t>式结</a:t>
            </a:r>
            <a:r>
              <a:rPr lang="zh-CN" altLang="en-US" sz="3200" spc="125" dirty="0">
                <a:solidFill>
                  <a:srgbClr val="FF0000"/>
                </a:solidFill>
                <a:latin typeface="黑体" panose="02010609060101010101" pitchFamily="49" charset="-122"/>
                <a:ea typeface="黑体" panose="02010609060101010101" pitchFamily="49" charset="-122"/>
                <a:cs typeface="黑体"/>
              </a:rPr>
              <a:t>构</a:t>
            </a:r>
            <a:r>
              <a:rPr lang="zh-CN" altLang="en-US" sz="3200" spc="114" dirty="0">
                <a:solidFill>
                  <a:srgbClr val="FF0000"/>
                </a:solidFill>
                <a:latin typeface="黑体" panose="02010609060101010101" pitchFamily="49" charset="-122"/>
                <a:ea typeface="黑体" panose="02010609060101010101" pitchFamily="49" charset="-122"/>
                <a:cs typeface="黑体"/>
              </a:rPr>
              <a:t>的</a:t>
            </a:r>
            <a:r>
              <a:rPr lang="zh-CN" altLang="en-US" sz="3200" spc="114" dirty="0" smtClean="0">
                <a:solidFill>
                  <a:srgbClr val="FF0000"/>
                </a:solidFill>
                <a:latin typeface="黑体" panose="02010609060101010101" pitchFamily="49" charset="-122"/>
                <a:ea typeface="黑体" panose="02010609060101010101" pitchFamily="49" charset="-122"/>
                <a:cs typeface="黑体"/>
              </a:rPr>
              <a:t>有</a:t>
            </a:r>
            <a:r>
              <a:rPr lang="zh-CN" altLang="en-US" sz="3200" dirty="0" smtClean="0">
                <a:solidFill>
                  <a:srgbClr val="FF0000"/>
                </a:solidFill>
                <a:latin typeface="黑体" panose="02010609060101010101" pitchFamily="49" charset="-122"/>
                <a:ea typeface="黑体" panose="02010609060101010101" pitchFamily="49" charset="-122"/>
                <a:cs typeface="黑体"/>
              </a:rPr>
              <a:t>效</a:t>
            </a:r>
            <a:r>
              <a:rPr lang="zh-CN" altLang="en-US" sz="3200" dirty="0">
                <a:solidFill>
                  <a:srgbClr val="FF0000"/>
                </a:solidFill>
                <a:latin typeface="黑体" panose="02010609060101010101" pitchFamily="49" charset="-122"/>
                <a:ea typeface="黑体" panose="02010609060101010101" pitchFamily="49" charset="-122"/>
                <a:cs typeface="黑体"/>
              </a:rPr>
              <a:t>性</a:t>
            </a:r>
            <a:r>
              <a:rPr lang="zh-CN" altLang="en-US" sz="3200" spc="-5" dirty="0">
                <a:latin typeface="黑体" panose="02010609060101010101" pitchFamily="49" charset="-122"/>
                <a:ea typeface="黑体" panose="02010609060101010101" pitchFamily="49" charset="-122"/>
                <a:cs typeface="黑体"/>
              </a:rPr>
              <a:t>，</a:t>
            </a:r>
            <a:r>
              <a:rPr lang="zh-CN" altLang="en-US" sz="3200" dirty="0">
                <a:latin typeface="黑体" panose="02010609060101010101" pitchFamily="49" charset="-122"/>
                <a:ea typeface="黑体" panose="02010609060101010101" pitchFamily="49" charset="-122"/>
                <a:cs typeface="黑体"/>
              </a:rPr>
              <a:t>而</a:t>
            </a:r>
            <a:r>
              <a:rPr lang="zh-CN" altLang="en-US" sz="3200" dirty="0" smtClean="0">
                <a:solidFill>
                  <a:srgbClr val="7030A0"/>
                </a:solidFill>
                <a:latin typeface="黑体" panose="02010609060101010101" pitchFamily="49" charset="-122"/>
                <a:ea typeface="黑体" panose="02010609060101010101" pitchFamily="49" charset="-122"/>
                <a:cs typeface="黑体"/>
              </a:rPr>
              <a:t>不是结论</a:t>
            </a:r>
            <a:r>
              <a:rPr lang="zh-CN" altLang="en-US" sz="3200" dirty="0">
                <a:solidFill>
                  <a:srgbClr val="7030A0"/>
                </a:solidFill>
                <a:latin typeface="黑体" panose="02010609060101010101" pitchFamily="49" charset="-122"/>
                <a:ea typeface="黑体" panose="02010609060101010101" pitchFamily="49" charset="-122"/>
                <a:cs typeface="黑体"/>
              </a:rPr>
              <a:t>的正确</a:t>
            </a:r>
            <a:r>
              <a:rPr lang="zh-CN" altLang="en-US" sz="3200" spc="-15" dirty="0">
                <a:solidFill>
                  <a:srgbClr val="7030A0"/>
                </a:solidFill>
                <a:latin typeface="黑体" panose="02010609060101010101" pitchFamily="49" charset="-122"/>
                <a:ea typeface="黑体" panose="02010609060101010101" pitchFamily="49" charset="-122"/>
                <a:cs typeface="黑体"/>
              </a:rPr>
              <a:t>性</a:t>
            </a:r>
            <a:r>
              <a:rPr lang="zh-CN" altLang="en-US" sz="3200" dirty="0">
                <a:latin typeface="黑体" panose="02010609060101010101" pitchFamily="49" charset="-122"/>
                <a:ea typeface="黑体" panose="02010609060101010101" pitchFamily="49" charset="-122"/>
                <a:cs typeface="黑体"/>
              </a:rPr>
              <a:t>。</a:t>
            </a:r>
          </a:p>
          <a:p>
            <a:pPr marL="12700" lvl="0">
              <a:lnSpc>
                <a:spcPts val="4225"/>
              </a:lnSpc>
            </a:pPr>
            <a:endParaRPr lang="zh-CN" altLang="en-US" sz="3600" dirty="0">
              <a:solidFill>
                <a:prstClr val="black"/>
              </a:solidFill>
              <a:latin typeface="黑体"/>
              <a:cs typeface="黑体"/>
            </a:endParaRPr>
          </a:p>
        </p:txBody>
      </p:sp>
    </p:spTree>
    <p:extLst>
      <p:ext uri="{BB962C8B-B14F-4D97-AF65-F5344CB8AC3E}">
        <p14:creationId xmlns:p14="http://schemas.microsoft.com/office/powerpoint/2010/main" val="229943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4294967295"/>
          </p:nvPr>
        </p:nvSpPr>
        <p:spPr>
          <a:xfrm>
            <a:off x="9726386" y="6089863"/>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55909A95-EFB3-4ECC-B96F-54A9DB20F79C}" type="slidenum">
              <a:rPr lang="en-US" altLang="zh-CN" sz="1400"/>
              <a:pPr eaLnBrk="1" hangingPunct="1"/>
              <a:t>12</a:t>
            </a:fld>
            <a:endParaRPr lang="en-US" altLang="zh-CN" sz="1400"/>
          </a:p>
        </p:txBody>
      </p:sp>
      <p:sp>
        <p:nvSpPr>
          <p:cNvPr id="6147" name="Rectangle 2"/>
          <p:cNvSpPr>
            <a:spLocks noGrp="1" noChangeArrowheads="1"/>
          </p:cNvSpPr>
          <p:nvPr>
            <p:ph type="title"/>
          </p:nvPr>
        </p:nvSpPr>
        <p:spPr/>
        <p:txBody>
          <a:bodyPr/>
          <a:lstStyle/>
          <a:p>
            <a:pPr eaLnBrk="1" hangingPunct="1"/>
            <a:r>
              <a:rPr lang="zh-CN" altLang="en-US" sz="3200" dirty="0" smtClean="0"/>
              <a:t>推理实例</a:t>
            </a:r>
          </a:p>
        </p:txBody>
      </p:sp>
      <p:sp>
        <p:nvSpPr>
          <p:cNvPr id="6148" name="Rectangle 3"/>
          <p:cNvSpPr>
            <a:spLocks noGrp="1" noChangeArrowheads="1"/>
          </p:cNvSpPr>
          <p:nvPr>
            <p:ph type="body" idx="1"/>
          </p:nvPr>
        </p:nvSpPr>
        <p:spPr>
          <a:xfrm>
            <a:off x="882058" y="1247776"/>
            <a:ext cx="8291512" cy="1439863"/>
          </a:xfrm>
        </p:spPr>
        <p:txBody>
          <a:bodyPr/>
          <a:lstStyle/>
          <a:p>
            <a:pPr eaLnBrk="1" hangingPunct="1">
              <a:buFont typeface="Wingdings" panose="05000000000000000000" pitchFamily="2" charset="2"/>
              <a:buNone/>
            </a:pPr>
            <a:r>
              <a:rPr lang="zh-CN" altLang="en-US" dirty="0" smtClean="0">
                <a:solidFill>
                  <a:srgbClr val="A50021"/>
                </a:solidFill>
                <a:latin typeface="Times New Roman" panose="02020603050405020304" pitchFamily="18" charset="0"/>
              </a:rPr>
              <a:t>例</a:t>
            </a:r>
            <a:r>
              <a:rPr lang="en-US" altLang="zh-CN" dirty="0" smtClean="0">
                <a:solidFill>
                  <a:srgbClr val="A50021"/>
                </a:solidFill>
                <a:latin typeface="Times New Roman" panose="02020603050405020304" pitchFamily="18" charset="0"/>
              </a:rPr>
              <a:t>1</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判断下面推理是否正确</a:t>
            </a:r>
          </a:p>
          <a:p>
            <a:pPr eaLnBrk="1" hangingPunct="1">
              <a:buFont typeface="Wingdings" panose="05000000000000000000" pitchFamily="2" charset="2"/>
              <a:buNone/>
            </a:pPr>
            <a:r>
              <a:rPr lang="en-US" altLang="zh-CN" dirty="0" smtClean="0">
                <a:latin typeface="Times New Roman" panose="02020603050405020304" pitchFamily="18" charset="0"/>
              </a:rPr>
              <a:t>(1) </a:t>
            </a:r>
            <a:r>
              <a:rPr lang="zh-CN" altLang="en-US" dirty="0" smtClean="0">
                <a:latin typeface="Times New Roman" panose="02020603050405020304" pitchFamily="18" charset="0"/>
              </a:rPr>
              <a:t>若今天是</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号，则明天是</a:t>
            </a:r>
            <a:r>
              <a:rPr lang="en-US" altLang="zh-CN" dirty="0" smtClean="0">
                <a:latin typeface="Times New Roman" panose="02020603050405020304" pitchFamily="18" charset="0"/>
              </a:rPr>
              <a:t>5</a:t>
            </a:r>
            <a:r>
              <a:rPr lang="zh-CN" altLang="en-US" dirty="0" smtClean="0">
                <a:latin typeface="Times New Roman" panose="02020603050405020304" pitchFamily="18" charset="0"/>
              </a:rPr>
              <a:t>号</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今天是</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号</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所以</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明天是</a:t>
            </a:r>
            <a:r>
              <a:rPr lang="en-US" altLang="zh-CN" dirty="0" smtClean="0">
                <a:latin typeface="Times New Roman" panose="02020603050405020304" pitchFamily="18" charset="0"/>
              </a:rPr>
              <a:t>5</a:t>
            </a:r>
            <a:r>
              <a:rPr lang="zh-CN" altLang="en-US" dirty="0" smtClean="0">
                <a:latin typeface="Times New Roman" panose="02020603050405020304" pitchFamily="18" charset="0"/>
              </a:rPr>
              <a:t>号</a:t>
            </a:r>
            <a:r>
              <a:rPr lang="en-US" altLang="zh-CN" dirty="0" smtClean="0">
                <a:latin typeface="Times New Roman" panose="02020603050405020304" pitchFamily="18" charset="0"/>
              </a:rPr>
              <a:t>.  </a:t>
            </a:r>
          </a:p>
          <a:p>
            <a:pPr eaLnBrk="1" hangingPunct="1">
              <a:buFont typeface="Wingdings" panose="05000000000000000000" pitchFamily="2" charset="2"/>
              <a:buNone/>
            </a:pPr>
            <a:r>
              <a:rPr lang="en-US" altLang="zh-CN" dirty="0" smtClean="0">
                <a:latin typeface="Times New Roman" panose="02020603050405020304" pitchFamily="18" charset="0"/>
              </a:rPr>
              <a:t>(2) </a:t>
            </a:r>
            <a:r>
              <a:rPr lang="zh-CN" altLang="en-US" dirty="0" smtClean="0">
                <a:latin typeface="Times New Roman" panose="02020603050405020304" pitchFamily="18" charset="0"/>
              </a:rPr>
              <a:t>若今天是</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号，则明天是</a:t>
            </a:r>
            <a:r>
              <a:rPr lang="en-US" altLang="zh-CN" dirty="0" smtClean="0">
                <a:latin typeface="Times New Roman" panose="02020603050405020304" pitchFamily="18" charset="0"/>
              </a:rPr>
              <a:t>5</a:t>
            </a:r>
            <a:r>
              <a:rPr lang="zh-CN" altLang="en-US" dirty="0" smtClean="0">
                <a:latin typeface="Times New Roman" panose="02020603050405020304" pitchFamily="18" charset="0"/>
              </a:rPr>
              <a:t>号</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明天是</a:t>
            </a:r>
            <a:r>
              <a:rPr lang="en-US" altLang="zh-CN" dirty="0" smtClean="0">
                <a:latin typeface="Times New Roman" panose="02020603050405020304" pitchFamily="18" charset="0"/>
              </a:rPr>
              <a:t>5</a:t>
            </a:r>
            <a:r>
              <a:rPr lang="zh-CN" altLang="en-US" dirty="0" smtClean="0">
                <a:latin typeface="Times New Roman" panose="02020603050405020304" pitchFamily="18" charset="0"/>
              </a:rPr>
              <a:t>号</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所以</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今天是</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号</a:t>
            </a:r>
            <a:r>
              <a:rPr lang="en-US" altLang="zh-CN" dirty="0" smtClean="0">
                <a:latin typeface="Times New Roman" panose="02020603050405020304" pitchFamily="18" charset="0"/>
              </a:rPr>
              <a:t>. </a:t>
            </a:r>
          </a:p>
        </p:txBody>
      </p:sp>
      <p:sp>
        <p:nvSpPr>
          <p:cNvPr id="208900" name="Rectangle 4"/>
          <p:cNvSpPr>
            <a:spLocks noChangeArrowheads="1"/>
          </p:cNvSpPr>
          <p:nvPr/>
        </p:nvSpPr>
        <p:spPr bwMode="auto">
          <a:xfrm>
            <a:off x="901703" y="2800563"/>
            <a:ext cx="532923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69B3F1"/>
              </a:buClr>
              <a:buFont typeface="Wingdings" panose="05000000000000000000" pitchFamily="2" charset="2"/>
              <a:buNone/>
            </a:pPr>
            <a:r>
              <a:rPr lang="zh-CN" altLang="en-US" b="1" dirty="0">
                <a:latin typeface="Times New Roman" panose="02020603050405020304" pitchFamily="18" charset="0"/>
              </a:rPr>
              <a:t>解  设 </a:t>
            </a:r>
            <a:r>
              <a:rPr lang="en-US" altLang="zh-CN" b="1" i="1" dirty="0">
                <a:latin typeface="Times New Roman" panose="02020603050405020304" pitchFamily="18" charset="0"/>
              </a:rPr>
              <a:t>p</a:t>
            </a:r>
            <a:r>
              <a:rPr lang="zh-CN" altLang="en-US" b="1" dirty="0">
                <a:latin typeface="Times New Roman" panose="02020603050405020304" pitchFamily="18" charset="0"/>
              </a:rPr>
              <a:t>：今天是</a:t>
            </a:r>
            <a:r>
              <a:rPr lang="en-US" altLang="zh-CN" b="1" dirty="0">
                <a:latin typeface="Times New Roman" panose="02020603050405020304" pitchFamily="18" charset="0"/>
              </a:rPr>
              <a:t>1</a:t>
            </a:r>
            <a:r>
              <a:rPr lang="zh-CN" altLang="en-US" b="1" dirty="0">
                <a:latin typeface="Times New Roman" panose="02020603050405020304" pitchFamily="18" charset="0"/>
              </a:rPr>
              <a:t>号，</a:t>
            </a:r>
            <a:r>
              <a:rPr lang="en-US" altLang="zh-CN" b="1" i="1" dirty="0">
                <a:latin typeface="Times New Roman" panose="02020603050405020304" pitchFamily="18" charset="0"/>
              </a:rPr>
              <a:t>q</a:t>
            </a:r>
            <a:r>
              <a:rPr lang="zh-CN" altLang="en-US" b="1" dirty="0">
                <a:latin typeface="Times New Roman" panose="02020603050405020304" pitchFamily="18" charset="0"/>
              </a:rPr>
              <a:t>：明天是</a:t>
            </a:r>
            <a:r>
              <a:rPr lang="en-US" altLang="zh-CN" b="1" dirty="0">
                <a:latin typeface="Times New Roman" panose="02020603050405020304" pitchFamily="18" charset="0"/>
              </a:rPr>
              <a:t>5</a:t>
            </a:r>
            <a:r>
              <a:rPr lang="zh-CN" altLang="en-US" b="1" dirty="0">
                <a:latin typeface="Times New Roman" panose="02020603050405020304" pitchFamily="18" charset="0"/>
              </a:rPr>
              <a:t>号</a:t>
            </a:r>
            <a:r>
              <a:rPr lang="en-US" altLang="zh-CN" b="1" dirty="0">
                <a:latin typeface="Times New Roman" panose="02020603050405020304" pitchFamily="18" charset="0"/>
              </a:rPr>
              <a:t>. </a:t>
            </a:r>
          </a:p>
          <a:p>
            <a:pPr eaLnBrk="1" hangingPunct="1">
              <a:spcBef>
                <a:spcPct val="20000"/>
              </a:spcBef>
              <a:buClr>
                <a:srgbClr val="69B3F1"/>
              </a:buClr>
              <a:buFont typeface="Wingdings" panose="05000000000000000000" pitchFamily="2" charset="2"/>
              <a:buNone/>
            </a:pPr>
            <a:r>
              <a:rPr lang="en-US" altLang="zh-CN" b="1" dirty="0">
                <a:latin typeface="Times New Roman" panose="02020603050405020304" pitchFamily="18" charset="0"/>
              </a:rPr>
              <a:t> (1) </a:t>
            </a:r>
            <a:r>
              <a:rPr lang="zh-CN" altLang="en-US" b="1" dirty="0">
                <a:latin typeface="Times New Roman" panose="02020603050405020304" pitchFamily="18" charset="0"/>
              </a:rPr>
              <a:t>推理的形式结构</a:t>
            </a:r>
            <a:r>
              <a:rPr lang="en-US" altLang="zh-CN" b="1" dirty="0">
                <a:latin typeface="Times New Roman" panose="02020603050405020304" pitchFamily="18" charset="0"/>
              </a:rPr>
              <a:t>:</a:t>
            </a:r>
          </a:p>
        </p:txBody>
      </p:sp>
      <p:sp>
        <p:nvSpPr>
          <p:cNvPr id="208901" name="Rectangle 5"/>
          <p:cNvSpPr>
            <a:spLocks noChangeArrowheads="1"/>
          </p:cNvSpPr>
          <p:nvPr/>
        </p:nvSpPr>
        <p:spPr bwMode="auto">
          <a:xfrm>
            <a:off x="3566321" y="3233951"/>
            <a:ext cx="309721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69B3F1"/>
              </a:buClr>
              <a:buFont typeface="Wingdings" panose="05000000000000000000" pitchFamily="2" charset="2"/>
              <a:buNone/>
            </a:pPr>
            <a:r>
              <a:rPr lang="en-US" altLang="zh-CN" b="1" dirty="0">
                <a:latin typeface="Times New Roman" panose="02020603050405020304" pitchFamily="18" charset="0"/>
              </a:rPr>
              <a:t>   (</a:t>
            </a:r>
            <a:r>
              <a:rPr lang="en-US" altLang="zh-CN" b="1" i="1" dirty="0" err="1">
                <a:latin typeface="Times New Roman" panose="02020603050405020304" pitchFamily="18" charset="0"/>
              </a:rPr>
              <a:t>p</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p</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endParaRPr lang="en-US" altLang="zh-CN" b="1" dirty="0">
              <a:latin typeface="Times New Roman" panose="02020603050405020304" pitchFamily="18" charset="0"/>
            </a:endParaRPr>
          </a:p>
        </p:txBody>
      </p:sp>
      <p:sp>
        <p:nvSpPr>
          <p:cNvPr id="208902" name="Rectangle 6"/>
          <p:cNvSpPr>
            <a:spLocks noChangeArrowheads="1"/>
          </p:cNvSpPr>
          <p:nvPr/>
        </p:nvSpPr>
        <p:spPr bwMode="auto">
          <a:xfrm>
            <a:off x="1345941" y="3808626"/>
            <a:ext cx="6264275"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69B3F1"/>
              </a:buClr>
              <a:buFont typeface="Wingdings" panose="05000000000000000000" pitchFamily="2" charset="2"/>
              <a:buNone/>
            </a:pPr>
            <a:r>
              <a:rPr lang="zh-CN" altLang="en-US" b="1" dirty="0">
                <a:latin typeface="Times New Roman" panose="02020603050405020304" pitchFamily="18" charset="0"/>
              </a:rPr>
              <a:t>用等值演算法</a:t>
            </a:r>
          </a:p>
          <a:p>
            <a:pPr eaLnBrk="1" hangingPunct="1">
              <a:spcBef>
                <a:spcPct val="20000"/>
              </a:spcBef>
              <a:buClr>
                <a:srgbClr val="69B3F1"/>
              </a:buClr>
              <a:buFont typeface="Wingdings" panose="05000000000000000000"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err="1">
                <a:latin typeface="Times New Roman" panose="02020603050405020304" pitchFamily="18" charset="0"/>
              </a:rPr>
              <a:t>p</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p</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endParaRPr lang="en-US" altLang="zh-CN" b="1" dirty="0">
              <a:latin typeface="Times New Roman" panose="02020603050405020304" pitchFamily="18" charset="0"/>
              <a:sym typeface="Symbol" panose="05050102010706020507" pitchFamily="18" charset="2"/>
            </a:endParaRPr>
          </a:p>
          <a:p>
            <a:pPr eaLnBrk="1" hangingPunct="1">
              <a:spcBef>
                <a:spcPct val="20000"/>
              </a:spcBef>
              <a:buClr>
                <a:srgbClr val="69B3F1"/>
              </a:buClr>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p</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p</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q</a:t>
            </a:r>
            <a:endParaRPr lang="en-US" altLang="zh-CN" b="1" dirty="0">
              <a:latin typeface="Times New Roman" panose="02020603050405020304" pitchFamily="18" charset="0"/>
              <a:sym typeface="Symbol" panose="05050102010706020507" pitchFamily="18" charset="2"/>
            </a:endParaRPr>
          </a:p>
          <a:p>
            <a:pPr eaLnBrk="1" hangingPunct="1">
              <a:spcBef>
                <a:spcPct val="20000"/>
              </a:spcBef>
              <a:buClr>
                <a:srgbClr val="69B3F1"/>
              </a:buClr>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p</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1</a:t>
            </a:r>
          </a:p>
          <a:p>
            <a:pPr eaLnBrk="1" hangingPunct="1">
              <a:spcBef>
                <a:spcPct val="20000"/>
              </a:spcBef>
              <a:buClr>
                <a:srgbClr val="69B3F1"/>
              </a:buClr>
              <a:buFont typeface="Wingdings" panose="05000000000000000000" pitchFamily="2" charset="2"/>
              <a:buNone/>
            </a:pPr>
            <a:r>
              <a:rPr lang="en-US" altLang="zh-CN" b="1" dirty="0">
                <a:latin typeface="Times New Roman" panose="02020603050405020304" pitchFamily="18" charset="0"/>
              </a:rPr>
              <a:t>      </a:t>
            </a:r>
            <a:r>
              <a:rPr lang="zh-CN" altLang="en-US" b="1" dirty="0">
                <a:latin typeface="Times New Roman" panose="02020603050405020304" pitchFamily="18" charset="0"/>
              </a:rPr>
              <a:t>由定理</a:t>
            </a:r>
            <a:r>
              <a:rPr lang="en-US" altLang="zh-CN" b="1" dirty="0">
                <a:latin typeface="Times New Roman" panose="02020603050405020304" pitchFamily="18" charset="0"/>
              </a:rPr>
              <a:t>3.1</a:t>
            </a:r>
            <a:r>
              <a:rPr lang="zh-CN" altLang="en-US" b="1" dirty="0">
                <a:latin typeface="Times New Roman" panose="02020603050405020304" pitchFamily="18" charset="0"/>
              </a:rPr>
              <a:t>可知推理正确</a:t>
            </a:r>
          </a:p>
        </p:txBody>
      </p:sp>
    </p:spTree>
    <p:extLst>
      <p:ext uri="{BB962C8B-B14F-4D97-AF65-F5344CB8AC3E}">
        <p14:creationId xmlns:p14="http://schemas.microsoft.com/office/powerpoint/2010/main" val="1715395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ipe(left)">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8">
                                            <p:txEl>
                                              <p:pRg st="0" end="0"/>
                                            </p:txEl>
                                          </p:spTgt>
                                        </p:tgtEl>
                                        <p:attrNameLst>
                                          <p:attrName>style.visibility</p:attrName>
                                        </p:attrNameLst>
                                      </p:cBhvr>
                                      <p:to>
                                        <p:strVal val="visible"/>
                                      </p:to>
                                    </p:set>
                                    <p:animEffect transition="in" filter="wipe(left)">
                                      <p:cBhvr>
                                        <p:cTn id="12" dur="500"/>
                                        <p:tgtEl>
                                          <p:spTgt spid="614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8">
                                            <p:txEl>
                                              <p:pRg st="1" end="1"/>
                                            </p:txEl>
                                          </p:spTgt>
                                        </p:tgtEl>
                                        <p:attrNameLst>
                                          <p:attrName>style.visibility</p:attrName>
                                        </p:attrNameLst>
                                      </p:cBhvr>
                                      <p:to>
                                        <p:strVal val="visible"/>
                                      </p:to>
                                    </p:set>
                                    <p:animEffect transition="in" filter="wipe(left)">
                                      <p:cBhvr>
                                        <p:cTn id="17" dur="500"/>
                                        <p:tgtEl>
                                          <p:spTgt spid="614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8">
                                            <p:txEl>
                                              <p:pRg st="2" end="2"/>
                                            </p:txEl>
                                          </p:spTgt>
                                        </p:tgtEl>
                                        <p:attrNameLst>
                                          <p:attrName>style.visibility</p:attrName>
                                        </p:attrNameLst>
                                      </p:cBhvr>
                                      <p:to>
                                        <p:strVal val="visible"/>
                                      </p:to>
                                    </p:set>
                                    <p:animEffect transition="in" filter="wipe(left)">
                                      <p:cBhvr>
                                        <p:cTn id="22" dur="500"/>
                                        <p:tgtEl>
                                          <p:spTgt spid="614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8900"/>
                                        </p:tgtEl>
                                        <p:attrNameLst>
                                          <p:attrName>style.visibility</p:attrName>
                                        </p:attrNameLst>
                                      </p:cBhvr>
                                      <p:to>
                                        <p:strVal val="visible"/>
                                      </p:to>
                                    </p:set>
                                    <p:animEffect transition="in" filter="blinds(horizontal)">
                                      <p:cBhvr>
                                        <p:cTn id="27" dur="500"/>
                                        <p:tgtEl>
                                          <p:spTgt spid="20890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8901"/>
                                        </p:tgtEl>
                                        <p:attrNameLst>
                                          <p:attrName>style.visibility</p:attrName>
                                        </p:attrNameLst>
                                      </p:cBhvr>
                                      <p:to>
                                        <p:strVal val="visible"/>
                                      </p:to>
                                    </p:set>
                                    <p:animEffect transition="in" filter="blinds(horizontal)">
                                      <p:cBhvr>
                                        <p:cTn id="32" dur="500"/>
                                        <p:tgtEl>
                                          <p:spTgt spid="20890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8902">
                                            <p:txEl>
                                              <p:pRg st="0" end="0"/>
                                            </p:txEl>
                                          </p:spTgt>
                                        </p:tgtEl>
                                        <p:attrNameLst>
                                          <p:attrName>style.visibility</p:attrName>
                                        </p:attrNameLst>
                                      </p:cBhvr>
                                      <p:to>
                                        <p:strVal val="visible"/>
                                      </p:to>
                                    </p:set>
                                    <p:animEffect transition="in" filter="fade">
                                      <p:cBhvr>
                                        <p:cTn id="37" dur="2000"/>
                                        <p:tgtEl>
                                          <p:spTgt spid="20890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8902">
                                            <p:txEl>
                                              <p:pRg st="1" end="1"/>
                                            </p:txEl>
                                          </p:spTgt>
                                        </p:tgtEl>
                                        <p:attrNameLst>
                                          <p:attrName>style.visibility</p:attrName>
                                        </p:attrNameLst>
                                      </p:cBhvr>
                                      <p:to>
                                        <p:strVal val="visible"/>
                                      </p:to>
                                    </p:set>
                                    <p:animEffect transition="in" filter="fade">
                                      <p:cBhvr>
                                        <p:cTn id="42" dur="2000"/>
                                        <p:tgtEl>
                                          <p:spTgt spid="208902">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8902">
                                            <p:txEl>
                                              <p:pRg st="2" end="2"/>
                                            </p:txEl>
                                          </p:spTgt>
                                        </p:tgtEl>
                                        <p:attrNameLst>
                                          <p:attrName>style.visibility</p:attrName>
                                        </p:attrNameLst>
                                      </p:cBhvr>
                                      <p:to>
                                        <p:strVal val="visible"/>
                                      </p:to>
                                    </p:set>
                                    <p:animEffect transition="in" filter="fade">
                                      <p:cBhvr>
                                        <p:cTn id="47" dur="2000"/>
                                        <p:tgtEl>
                                          <p:spTgt spid="208902">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8902">
                                            <p:txEl>
                                              <p:pRg st="3" end="3"/>
                                            </p:txEl>
                                          </p:spTgt>
                                        </p:tgtEl>
                                        <p:attrNameLst>
                                          <p:attrName>style.visibility</p:attrName>
                                        </p:attrNameLst>
                                      </p:cBhvr>
                                      <p:to>
                                        <p:strVal val="visible"/>
                                      </p:to>
                                    </p:set>
                                    <p:animEffect transition="in" filter="fade">
                                      <p:cBhvr>
                                        <p:cTn id="52" dur="2000"/>
                                        <p:tgtEl>
                                          <p:spTgt spid="208902">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8902">
                                            <p:txEl>
                                              <p:pRg st="4" end="4"/>
                                            </p:txEl>
                                          </p:spTgt>
                                        </p:tgtEl>
                                        <p:attrNameLst>
                                          <p:attrName>style.visibility</p:attrName>
                                        </p:attrNameLst>
                                      </p:cBhvr>
                                      <p:to>
                                        <p:strVal val="visible"/>
                                      </p:to>
                                    </p:set>
                                    <p:animEffect transition="in" filter="fade">
                                      <p:cBhvr>
                                        <p:cTn id="57" dur="2000"/>
                                        <p:tgtEl>
                                          <p:spTgt spid="2089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build="p"/>
      <p:bldP spid="208900" grpId="0"/>
      <p:bldP spid="208901" grpId="0"/>
      <p:bldP spid="20890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4294967295"/>
          </p:nvPr>
        </p:nvSpPr>
        <p:spPr>
          <a:xfrm>
            <a:off x="9889671" y="6235700"/>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69EF47F3-D111-44D7-AF2E-F4ACE75C375D}" type="slidenum">
              <a:rPr lang="en-US" altLang="zh-CN" sz="1400"/>
              <a:pPr eaLnBrk="1" hangingPunct="1"/>
              <a:t>13</a:t>
            </a:fld>
            <a:endParaRPr lang="en-US" altLang="zh-CN" sz="1400" dirty="0"/>
          </a:p>
        </p:txBody>
      </p:sp>
      <p:sp>
        <p:nvSpPr>
          <p:cNvPr id="7171" name="Rectangle 2"/>
          <p:cNvSpPr>
            <a:spLocks noGrp="1" noChangeArrowheads="1"/>
          </p:cNvSpPr>
          <p:nvPr>
            <p:ph type="title"/>
          </p:nvPr>
        </p:nvSpPr>
        <p:spPr/>
        <p:txBody>
          <a:bodyPr/>
          <a:lstStyle/>
          <a:p>
            <a:pPr eaLnBrk="1" hangingPunct="1"/>
            <a:r>
              <a:rPr lang="zh-CN" altLang="en-US" sz="3200" dirty="0" smtClean="0"/>
              <a:t>推理实例</a:t>
            </a:r>
          </a:p>
        </p:txBody>
      </p:sp>
      <p:sp>
        <p:nvSpPr>
          <p:cNvPr id="7172" name="Rectangle 3"/>
          <p:cNvSpPr>
            <a:spLocks noGrp="1" noChangeArrowheads="1"/>
          </p:cNvSpPr>
          <p:nvPr>
            <p:ph type="body" idx="1"/>
          </p:nvPr>
        </p:nvSpPr>
        <p:spPr>
          <a:xfrm>
            <a:off x="1091561" y="1251744"/>
            <a:ext cx="3095625" cy="574675"/>
          </a:xfrm>
        </p:spPr>
        <p:txBody>
          <a:bodyPr/>
          <a:lstStyle/>
          <a:p>
            <a:pPr eaLnBrk="1" hangingPunct="1">
              <a:buFont typeface="Wingdings" panose="05000000000000000000" pitchFamily="2" charset="2"/>
              <a:buNone/>
            </a:pPr>
            <a:r>
              <a:rPr lang="en-US" altLang="zh-CN" dirty="0" smtClean="0">
                <a:latin typeface="Times New Roman" panose="02020603050405020304" pitchFamily="18" charset="0"/>
              </a:rPr>
              <a:t>(2) </a:t>
            </a:r>
            <a:r>
              <a:rPr lang="zh-CN" altLang="en-US" dirty="0" smtClean="0">
                <a:latin typeface="Times New Roman" panose="02020603050405020304" pitchFamily="18" charset="0"/>
              </a:rPr>
              <a:t>推理的形式结构</a:t>
            </a:r>
            <a:r>
              <a:rPr lang="en-US" altLang="zh-CN" dirty="0" smtClean="0">
                <a:latin typeface="Times New Roman" panose="02020603050405020304" pitchFamily="18" charset="0"/>
              </a:rPr>
              <a:t>:</a:t>
            </a:r>
          </a:p>
        </p:txBody>
      </p:sp>
      <p:sp>
        <p:nvSpPr>
          <p:cNvPr id="212996" name="Rectangle 4"/>
          <p:cNvSpPr>
            <a:spLocks noChangeArrowheads="1"/>
          </p:cNvSpPr>
          <p:nvPr/>
        </p:nvSpPr>
        <p:spPr bwMode="auto">
          <a:xfrm>
            <a:off x="4008438" y="1295400"/>
            <a:ext cx="2087562"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69B3F1"/>
              </a:buClr>
              <a:buFont typeface="Wingdings" panose="05000000000000000000" pitchFamily="2" charset="2"/>
              <a:buNone/>
            </a:pPr>
            <a:r>
              <a:rPr lang="en-US" altLang="zh-CN" b="1" dirty="0">
                <a:latin typeface="Times New Roman" panose="02020603050405020304" pitchFamily="18" charset="0"/>
              </a:rPr>
              <a:t>(</a:t>
            </a:r>
            <a:r>
              <a:rPr lang="en-US" altLang="zh-CN" b="1" i="1" dirty="0" err="1">
                <a:latin typeface="Times New Roman" panose="02020603050405020304" pitchFamily="18" charset="0"/>
              </a:rPr>
              <a:t>p</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p</a:t>
            </a:r>
            <a:endParaRPr lang="en-US" altLang="zh-CN" b="1" dirty="0">
              <a:latin typeface="Times New Roman" panose="02020603050405020304" pitchFamily="18" charset="0"/>
            </a:endParaRPr>
          </a:p>
        </p:txBody>
      </p:sp>
      <p:sp>
        <p:nvSpPr>
          <p:cNvPr id="212997" name="Rectangle 5"/>
          <p:cNvSpPr>
            <a:spLocks noChangeArrowheads="1"/>
          </p:cNvSpPr>
          <p:nvPr/>
        </p:nvSpPr>
        <p:spPr bwMode="auto">
          <a:xfrm>
            <a:off x="1091561" y="1826419"/>
            <a:ext cx="7366000"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69B3F1"/>
              </a:buClr>
              <a:buFont typeface="Wingdings" panose="05000000000000000000" pitchFamily="2" charset="2"/>
              <a:buNone/>
            </a:pPr>
            <a:r>
              <a:rPr lang="en-US" altLang="zh-CN" b="1" dirty="0">
                <a:latin typeface="Times New Roman" panose="02020603050405020304" pitchFamily="18" charset="0"/>
              </a:rPr>
              <a:t>      </a:t>
            </a:r>
            <a:r>
              <a:rPr lang="zh-CN" altLang="en-US" b="1" dirty="0">
                <a:latin typeface="Times New Roman" panose="02020603050405020304" pitchFamily="18" charset="0"/>
              </a:rPr>
              <a:t>用主析取范式法</a:t>
            </a:r>
          </a:p>
          <a:p>
            <a:pPr eaLnBrk="1" hangingPunct="1">
              <a:spcBef>
                <a:spcPct val="20000"/>
              </a:spcBef>
              <a:buClr>
                <a:srgbClr val="69B3F1"/>
              </a:buClr>
              <a:buFont typeface="Wingdings" panose="05000000000000000000"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err="1">
                <a:latin typeface="Times New Roman" panose="02020603050405020304" pitchFamily="18" charset="0"/>
              </a:rPr>
              <a:t>p</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p</a:t>
            </a:r>
            <a:endParaRPr lang="en-US" altLang="zh-CN" b="1" dirty="0">
              <a:latin typeface="Times New Roman" panose="02020603050405020304" pitchFamily="18" charset="0"/>
              <a:sym typeface="Symbol" panose="05050102010706020507" pitchFamily="18" charset="2"/>
            </a:endParaRPr>
          </a:p>
          <a:p>
            <a:pPr eaLnBrk="1" hangingPunct="1">
              <a:spcBef>
                <a:spcPct val="20000"/>
              </a:spcBef>
              <a:buClr>
                <a:srgbClr val="69B3F1"/>
              </a:buClr>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p</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p</a:t>
            </a:r>
            <a:endParaRPr lang="en-US" altLang="zh-CN" b="1" dirty="0">
              <a:latin typeface="Times New Roman" panose="02020603050405020304" pitchFamily="18" charset="0"/>
              <a:sym typeface="Symbol" panose="05050102010706020507" pitchFamily="18" charset="2"/>
            </a:endParaRPr>
          </a:p>
          <a:p>
            <a:pPr eaLnBrk="1" hangingPunct="1">
              <a:spcBef>
                <a:spcPct val="20000"/>
              </a:spcBef>
              <a:buClr>
                <a:srgbClr val="69B3F1"/>
              </a:buClr>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p</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q</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p</a:t>
            </a:r>
            <a:endParaRPr lang="en-US" altLang="zh-CN" b="1" dirty="0">
              <a:latin typeface="Times New Roman" panose="02020603050405020304" pitchFamily="18" charset="0"/>
              <a:sym typeface="Symbol" panose="05050102010706020507" pitchFamily="18" charset="2"/>
            </a:endParaRPr>
          </a:p>
          <a:p>
            <a:pPr eaLnBrk="1" hangingPunct="1">
              <a:spcBef>
                <a:spcPct val="20000"/>
              </a:spcBef>
              <a:buClr>
                <a:srgbClr val="69B3F1"/>
              </a:buClr>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p</a:t>
            </a:r>
            <a:endParaRPr lang="en-US" altLang="zh-CN" b="1" dirty="0">
              <a:latin typeface="Times New Roman" panose="02020603050405020304" pitchFamily="18" charset="0"/>
              <a:sym typeface="Symbol" panose="05050102010706020507" pitchFamily="18" charset="2"/>
            </a:endParaRPr>
          </a:p>
          <a:p>
            <a:pPr eaLnBrk="1" hangingPunct="1">
              <a:spcBef>
                <a:spcPct val="20000"/>
              </a:spcBef>
              <a:buClr>
                <a:srgbClr val="69B3F1"/>
              </a:buClr>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p</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q</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a:latin typeface="Times New Roman" panose="02020603050405020304" pitchFamily="18" charset="0"/>
              </a:rPr>
              <a:t>p</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q</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p</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q</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err="1">
                <a:latin typeface="Times New Roman" panose="02020603050405020304" pitchFamily="18" charset="0"/>
              </a:rPr>
              <a:t>p</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a:latin typeface="Times New Roman" panose="02020603050405020304" pitchFamily="18" charset="0"/>
              </a:rPr>
              <a:t>) </a:t>
            </a:r>
            <a:endParaRPr lang="en-US" altLang="zh-CN" b="1" dirty="0">
              <a:latin typeface="Times New Roman" panose="02020603050405020304" pitchFamily="18" charset="0"/>
              <a:sym typeface="Symbol" panose="05050102010706020507" pitchFamily="18" charset="2"/>
            </a:endParaRPr>
          </a:p>
          <a:p>
            <a:pPr eaLnBrk="1" hangingPunct="1">
              <a:spcBef>
                <a:spcPct val="20000"/>
              </a:spcBef>
              <a:buClr>
                <a:srgbClr val="69B3F1"/>
              </a:buClr>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rPr>
              <a:t> </a:t>
            </a:r>
            <a:r>
              <a:rPr lang="en-US" altLang="zh-CN" b="1" i="1" dirty="0">
                <a:latin typeface="Times New Roman" panose="02020603050405020304" pitchFamily="18" charset="0"/>
              </a:rPr>
              <a:t>m</a:t>
            </a:r>
            <a:r>
              <a:rPr lang="en-US" altLang="zh-CN" b="1" baseline="-25000" dirty="0">
                <a:latin typeface="Times New Roman" panose="02020603050405020304" pitchFamily="18" charset="0"/>
              </a:rPr>
              <a:t>0</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m</a:t>
            </a:r>
            <a:r>
              <a:rPr lang="en-US" altLang="zh-CN" b="1" baseline="-25000" dirty="0">
                <a:latin typeface="Times New Roman" panose="02020603050405020304" pitchFamily="18" charset="0"/>
              </a:rPr>
              <a:t>2</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m</a:t>
            </a:r>
            <a:r>
              <a:rPr lang="en-US" altLang="zh-CN" b="1" baseline="-25000" dirty="0">
                <a:latin typeface="Times New Roman" panose="02020603050405020304" pitchFamily="18" charset="0"/>
              </a:rPr>
              <a:t>3</a:t>
            </a:r>
            <a:r>
              <a:rPr lang="en-US" altLang="zh-CN" b="1" dirty="0">
                <a:latin typeface="Times New Roman" panose="02020603050405020304" pitchFamily="18" charset="0"/>
              </a:rPr>
              <a:t> </a:t>
            </a:r>
          </a:p>
          <a:p>
            <a:pPr eaLnBrk="1" hangingPunct="1">
              <a:spcBef>
                <a:spcPct val="20000"/>
              </a:spcBef>
              <a:buClr>
                <a:srgbClr val="69B3F1"/>
              </a:buClr>
              <a:buFont typeface="Wingdings" panose="05000000000000000000" pitchFamily="2" charset="2"/>
              <a:buNone/>
            </a:pPr>
            <a:r>
              <a:rPr lang="en-US" altLang="zh-CN" b="1" dirty="0">
                <a:latin typeface="Times New Roman" panose="02020603050405020304" pitchFamily="18" charset="0"/>
              </a:rPr>
              <a:t>      </a:t>
            </a:r>
            <a:r>
              <a:rPr lang="zh-CN" altLang="en-US" b="1" dirty="0">
                <a:latin typeface="Times New Roman" panose="02020603050405020304" pitchFamily="18" charset="0"/>
              </a:rPr>
              <a:t>结果不含</a:t>
            </a:r>
            <a:r>
              <a:rPr lang="en-US" altLang="zh-CN" b="1" i="1" dirty="0">
                <a:latin typeface="Times New Roman" panose="02020603050405020304" pitchFamily="18" charset="0"/>
              </a:rPr>
              <a:t>m</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zh-CN" altLang="en-US" b="1" dirty="0">
                <a:latin typeface="Times New Roman" panose="02020603050405020304" pitchFamily="18" charset="0"/>
              </a:rPr>
              <a:t>故</a:t>
            </a:r>
            <a:r>
              <a:rPr lang="en-US" altLang="zh-CN" b="1" dirty="0">
                <a:latin typeface="Times New Roman" panose="02020603050405020304" pitchFamily="18" charset="0"/>
              </a:rPr>
              <a:t>01</a:t>
            </a:r>
            <a:r>
              <a:rPr lang="zh-CN" altLang="en-US" b="1" dirty="0">
                <a:latin typeface="Times New Roman" panose="02020603050405020304" pitchFamily="18" charset="0"/>
              </a:rPr>
              <a:t>是成假赋值，所以推理不正确</a:t>
            </a:r>
          </a:p>
        </p:txBody>
      </p:sp>
    </p:spTree>
    <p:extLst>
      <p:ext uri="{BB962C8B-B14F-4D97-AF65-F5344CB8AC3E}">
        <p14:creationId xmlns:p14="http://schemas.microsoft.com/office/powerpoint/2010/main" val="603476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2996"/>
                                        </p:tgtEl>
                                        <p:attrNameLst>
                                          <p:attrName>style.visibility</p:attrName>
                                        </p:attrNameLst>
                                      </p:cBhvr>
                                      <p:to>
                                        <p:strVal val="visible"/>
                                      </p:to>
                                    </p:set>
                                    <p:animEffect transition="in" filter="blinds(horizontal)">
                                      <p:cBhvr>
                                        <p:cTn id="12" dur="500"/>
                                        <p:tgtEl>
                                          <p:spTgt spid="2129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2997">
                                            <p:txEl>
                                              <p:pRg st="0" end="0"/>
                                            </p:txEl>
                                          </p:spTgt>
                                        </p:tgtEl>
                                        <p:attrNameLst>
                                          <p:attrName>style.visibility</p:attrName>
                                        </p:attrNameLst>
                                      </p:cBhvr>
                                      <p:to>
                                        <p:strVal val="visible"/>
                                      </p:to>
                                    </p:set>
                                    <p:animEffect transition="in" filter="fade">
                                      <p:cBhvr>
                                        <p:cTn id="17" dur="2000"/>
                                        <p:tgtEl>
                                          <p:spTgt spid="21299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2997">
                                            <p:txEl>
                                              <p:pRg st="1" end="1"/>
                                            </p:txEl>
                                          </p:spTgt>
                                        </p:tgtEl>
                                        <p:attrNameLst>
                                          <p:attrName>style.visibility</p:attrName>
                                        </p:attrNameLst>
                                      </p:cBhvr>
                                      <p:to>
                                        <p:strVal val="visible"/>
                                      </p:to>
                                    </p:set>
                                    <p:animEffect transition="in" filter="fade">
                                      <p:cBhvr>
                                        <p:cTn id="22" dur="2000"/>
                                        <p:tgtEl>
                                          <p:spTgt spid="21299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2997">
                                            <p:txEl>
                                              <p:pRg st="2" end="2"/>
                                            </p:txEl>
                                          </p:spTgt>
                                        </p:tgtEl>
                                        <p:attrNameLst>
                                          <p:attrName>style.visibility</p:attrName>
                                        </p:attrNameLst>
                                      </p:cBhvr>
                                      <p:to>
                                        <p:strVal val="visible"/>
                                      </p:to>
                                    </p:set>
                                    <p:animEffect transition="in" filter="fade">
                                      <p:cBhvr>
                                        <p:cTn id="27" dur="2000"/>
                                        <p:tgtEl>
                                          <p:spTgt spid="21299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2997">
                                            <p:txEl>
                                              <p:pRg st="3" end="3"/>
                                            </p:txEl>
                                          </p:spTgt>
                                        </p:tgtEl>
                                        <p:attrNameLst>
                                          <p:attrName>style.visibility</p:attrName>
                                        </p:attrNameLst>
                                      </p:cBhvr>
                                      <p:to>
                                        <p:strVal val="visible"/>
                                      </p:to>
                                    </p:set>
                                    <p:animEffect transition="in" filter="fade">
                                      <p:cBhvr>
                                        <p:cTn id="32" dur="2000"/>
                                        <p:tgtEl>
                                          <p:spTgt spid="21299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2997">
                                            <p:txEl>
                                              <p:pRg st="4" end="4"/>
                                            </p:txEl>
                                          </p:spTgt>
                                        </p:tgtEl>
                                        <p:attrNameLst>
                                          <p:attrName>style.visibility</p:attrName>
                                        </p:attrNameLst>
                                      </p:cBhvr>
                                      <p:to>
                                        <p:strVal val="visible"/>
                                      </p:to>
                                    </p:set>
                                    <p:animEffect transition="in" filter="fade">
                                      <p:cBhvr>
                                        <p:cTn id="37" dur="2000"/>
                                        <p:tgtEl>
                                          <p:spTgt spid="212997">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2997">
                                            <p:txEl>
                                              <p:pRg st="5" end="5"/>
                                            </p:txEl>
                                          </p:spTgt>
                                        </p:tgtEl>
                                        <p:attrNameLst>
                                          <p:attrName>style.visibility</p:attrName>
                                        </p:attrNameLst>
                                      </p:cBhvr>
                                      <p:to>
                                        <p:strVal val="visible"/>
                                      </p:to>
                                    </p:set>
                                    <p:animEffect transition="in" filter="fade">
                                      <p:cBhvr>
                                        <p:cTn id="42" dur="2000"/>
                                        <p:tgtEl>
                                          <p:spTgt spid="212997">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2997">
                                            <p:txEl>
                                              <p:pRg st="6" end="6"/>
                                            </p:txEl>
                                          </p:spTgt>
                                        </p:tgtEl>
                                        <p:attrNameLst>
                                          <p:attrName>style.visibility</p:attrName>
                                        </p:attrNameLst>
                                      </p:cBhvr>
                                      <p:to>
                                        <p:strVal val="visible"/>
                                      </p:to>
                                    </p:set>
                                    <p:animEffect transition="in" filter="fade">
                                      <p:cBhvr>
                                        <p:cTn id="47" dur="2000"/>
                                        <p:tgtEl>
                                          <p:spTgt spid="212997">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2997">
                                            <p:txEl>
                                              <p:pRg st="7" end="7"/>
                                            </p:txEl>
                                          </p:spTgt>
                                        </p:tgtEl>
                                        <p:attrNameLst>
                                          <p:attrName>style.visibility</p:attrName>
                                        </p:attrNameLst>
                                      </p:cBhvr>
                                      <p:to>
                                        <p:strVal val="visible"/>
                                      </p:to>
                                    </p:set>
                                    <p:animEffect transition="in" filter="fade">
                                      <p:cBhvr>
                                        <p:cTn id="52" dur="2000"/>
                                        <p:tgtEl>
                                          <p:spTgt spid="2129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212996" grpId="0"/>
      <p:bldP spid="21299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70389" y="553673"/>
            <a:ext cx="2087105" cy="627681"/>
          </a:xfrm>
        </p:spPr>
        <p:txBody>
          <a:bodyPr/>
          <a:lstStyle/>
          <a:p>
            <a:r>
              <a:rPr lang="zh-CN" altLang="en-US" sz="3200" dirty="0" smtClean="0"/>
              <a:t>形式系统</a:t>
            </a:r>
            <a:endParaRPr lang="zh-CN" altLang="en-US" sz="3200" dirty="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14</a:t>
            </a:fld>
            <a:endParaRPr lang="en-US" altLang="zh-CN"/>
          </a:p>
        </p:txBody>
      </p:sp>
      <p:sp>
        <p:nvSpPr>
          <p:cNvPr id="5" name="矩形 4"/>
          <p:cNvSpPr/>
          <p:nvPr/>
        </p:nvSpPr>
        <p:spPr>
          <a:xfrm>
            <a:off x="127072" y="599749"/>
            <a:ext cx="5790368" cy="535531"/>
          </a:xfrm>
          <a:prstGeom prst="rect">
            <a:avLst/>
          </a:prstGeom>
        </p:spPr>
        <p:txBody>
          <a:bodyPr wrap="none">
            <a:spAutoFit/>
          </a:bodyPr>
          <a:lstStyle/>
          <a:p>
            <a:pPr marL="342900" lvl="0" indent="-342900"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zh-CN" altLang="en-US" sz="2400" b="1" dirty="0">
                <a:solidFill>
                  <a:srgbClr val="000000"/>
                </a:solidFill>
              </a:rPr>
              <a:t>重言式反应了人类</a:t>
            </a:r>
            <a:r>
              <a:rPr lang="zh-CN" altLang="en-US" sz="2400" b="1" dirty="0">
                <a:solidFill>
                  <a:srgbClr val="00007D"/>
                </a:solidFill>
              </a:rPr>
              <a:t>逻辑思维</a:t>
            </a:r>
            <a:r>
              <a:rPr lang="zh-CN" altLang="en-US" sz="2400" b="1" dirty="0">
                <a:solidFill>
                  <a:srgbClr val="000000"/>
                </a:solidFill>
              </a:rPr>
              <a:t>的基本规律</a:t>
            </a:r>
            <a:endParaRPr lang="en-US" altLang="zh-CN" sz="2400" b="1" dirty="0">
              <a:solidFill>
                <a:srgbClr val="000000"/>
              </a:solidFill>
            </a:endParaRPr>
          </a:p>
        </p:txBody>
      </p:sp>
      <p:sp>
        <p:nvSpPr>
          <p:cNvPr id="6" name="矩形 5"/>
          <p:cNvSpPr/>
          <p:nvPr/>
        </p:nvSpPr>
        <p:spPr>
          <a:xfrm>
            <a:off x="601785" y="1220046"/>
            <a:ext cx="2420471" cy="493148"/>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FF0000"/>
                </a:solidFill>
              </a:rPr>
              <a:t>排中律</a:t>
            </a:r>
            <a:r>
              <a:rPr lang="en-US" altLang="zh-CN" sz="2400" b="1" dirty="0">
                <a:solidFill>
                  <a:srgbClr val="000000"/>
                </a:solidFill>
              </a:rPr>
              <a:t>AV¬A</a:t>
            </a:r>
            <a:r>
              <a:rPr lang="en-US" altLang="zh-CN" sz="2400" b="1" dirty="0">
                <a:solidFill>
                  <a:srgbClr val="000000"/>
                </a:solidFill>
                <a:latin typeface="Times New Roman" panose="02020603050405020304" pitchFamily="18" charset="0"/>
                <a:sym typeface="Symbol" panose="05050102010706020507" pitchFamily="18" charset="2"/>
              </a:rPr>
              <a:t> t</a:t>
            </a:r>
          </a:p>
        </p:txBody>
      </p:sp>
      <p:sp>
        <p:nvSpPr>
          <p:cNvPr id="8" name="矩形 7"/>
          <p:cNvSpPr/>
          <p:nvPr/>
        </p:nvSpPr>
        <p:spPr>
          <a:xfrm>
            <a:off x="3558540" y="1220046"/>
            <a:ext cx="2409634" cy="493148"/>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FF0000"/>
                </a:solidFill>
              </a:rPr>
              <a:t>矛盾律</a:t>
            </a:r>
            <a:r>
              <a:rPr lang="en-US" altLang="zh-CN" sz="2400" b="1" dirty="0" err="1">
                <a:solidFill>
                  <a:srgbClr val="000000"/>
                </a:solidFill>
              </a:rPr>
              <a:t>A</a:t>
            </a:r>
            <a:r>
              <a:rPr lang="en-US" altLang="zh-CN" sz="2400" b="1" dirty="0" err="1">
                <a:solidFill>
                  <a:srgbClr val="000000"/>
                </a:solidFill>
                <a:latin typeface="Arial" panose="020B0604020202020204" pitchFamily="34" charset="0"/>
                <a:cs typeface="Arial" panose="020B0604020202020204" pitchFamily="34" charset="0"/>
              </a:rPr>
              <a:t>ʌ</a:t>
            </a:r>
            <a:r>
              <a:rPr lang="en-US" altLang="zh-CN" sz="2400" b="1" dirty="0" err="1">
                <a:solidFill>
                  <a:srgbClr val="000000"/>
                </a:solidFill>
              </a:rPr>
              <a:t>¬A</a:t>
            </a:r>
            <a:r>
              <a:rPr lang="en-US" altLang="zh-CN" sz="2400" b="1" dirty="0">
                <a:solidFill>
                  <a:srgbClr val="000000"/>
                </a:solidFill>
                <a:latin typeface="Times New Roman" panose="02020603050405020304" pitchFamily="18" charset="0"/>
                <a:sym typeface="Symbol" panose="05050102010706020507" pitchFamily="18" charset="2"/>
              </a:rPr>
              <a:t> f</a:t>
            </a:r>
          </a:p>
        </p:txBody>
      </p:sp>
      <p:sp>
        <p:nvSpPr>
          <p:cNvPr id="9" name="矩形 8"/>
          <p:cNvSpPr/>
          <p:nvPr/>
        </p:nvSpPr>
        <p:spPr>
          <a:xfrm>
            <a:off x="601785" y="1751600"/>
            <a:ext cx="3351880" cy="566630"/>
          </a:xfrm>
          <a:prstGeom prst="rect">
            <a:avLst/>
          </a:prstGeom>
        </p:spPr>
        <p:txBody>
          <a:bodyPr wrap="none">
            <a:spAutoFit/>
          </a:bodyPr>
          <a:lstStyle/>
          <a:p>
            <a:pPr marL="0" lvl="1" eaLnBrk="0" fontAlgn="base" hangingPunct="0">
              <a:lnSpc>
                <a:spcPct val="120000"/>
              </a:lnSpc>
              <a:spcBef>
                <a:spcPct val="20000"/>
              </a:spcBef>
              <a:spcAft>
                <a:spcPct val="0"/>
              </a:spcAft>
              <a:buClr>
                <a:srgbClr val="9999CC"/>
              </a:buClr>
              <a:buSzPct val="80000"/>
            </a:pPr>
            <a:r>
              <a:rPr lang="zh-CN" altLang="en-US" sz="2400" b="1" dirty="0">
                <a:solidFill>
                  <a:srgbClr val="FF0000"/>
                </a:solidFill>
              </a:rPr>
              <a:t>假言推理</a:t>
            </a:r>
            <a:r>
              <a:rPr lang="en-US" altLang="zh-CN" sz="2400" b="1" dirty="0">
                <a:solidFill>
                  <a:srgbClr val="000000"/>
                </a:solidFill>
              </a:rPr>
              <a:t>A∧(A</a:t>
            </a:r>
            <a:r>
              <a:rPr lang="en-US" altLang="zh-CN" sz="2400" b="1" dirty="0">
                <a:solidFill>
                  <a:srgbClr val="000000"/>
                </a:solidFill>
                <a:cs typeface="Times New Roman" panose="02020603050405020304" pitchFamily="18" charset="0"/>
              </a:rPr>
              <a:t>→B</a:t>
            </a:r>
            <a:r>
              <a:rPr lang="en-US" altLang="zh-CN" sz="2400" b="1" dirty="0" smtClean="0">
                <a:solidFill>
                  <a:srgbClr val="000000"/>
                </a:solidFill>
                <a:cs typeface="Times New Roman" panose="02020603050405020304" pitchFamily="18" charset="0"/>
              </a:rPr>
              <a:t>)</a:t>
            </a:r>
            <a:r>
              <a:rPr lang="zh-CN" altLang="en-US" sz="2800" b="1" i="1" kern="0" spc="235" dirty="0" smtClean="0">
                <a:solidFill>
                  <a:prstClr val="black"/>
                </a:solidFill>
                <a:latin typeface="DejaVu Serif Condensed"/>
                <a:cs typeface="DejaVu Serif Condensed"/>
              </a:rPr>
              <a:t>⇒</a:t>
            </a:r>
            <a:r>
              <a:rPr lang="en-US" altLang="zh-CN" sz="2400" b="1" dirty="0" smtClean="0">
                <a:solidFill>
                  <a:srgbClr val="000000"/>
                </a:solidFill>
              </a:rPr>
              <a:t>B</a:t>
            </a:r>
            <a:endParaRPr lang="en-US" altLang="zh-CN" sz="2400" b="1" dirty="0">
              <a:solidFill>
                <a:srgbClr val="000000"/>
              </a:solidFill>
            </a:endParaRPr>
          </a:p>
        </p:txBody>
      </p:sp>
      <p:sp>
        <p:nvSpPr>
          <p:cNvPr id="11" name="矩形 10"/>
          <p:cNvSpPr/>
          <p:nvPr/>
        </p:nvSpPr>
        <p:spPr>
          <a:xfrm>
            <a:off x="601785" y="2330805"/>
            <a:ext cx="3710952" cy="609398"/>
          </a:xfrm>
          <a:prstGeom prst="rect">
            <a:avLst/>
          </a:prstGeom>
        </p:spPr>
        <p:txBody>
          <a:bodyPr wrap="none">
            <a:spAutoFit/>
          </a:bodyPr>
          <a:lstStyle/>
          <a:p>
            <a:pPr marL="0" lvl="1" eaLnBrk="0" fontAlgn="base" hangingPunct="0">
              <a:lnSpc>
                <a:spcPct val="120000"/>
              </a:lnSpc>
              <a:spcBef>
                <a:spcPct val="20000"/>
              </a:spcBef>
              <a:spcAft>
                <a:spcPct val="0"/>
              </a:spcAft>
              <a:buClr>
                <a:srgbClr val="9999CC"/>
              </a:buClr>
              <a:buSzPct val="80000"/>
            </a:pPr>
            <a:r>
              <a:rPr lang="zh-CN" altLang="en-US" sz="2400" b="1" dirty="0">
                <a:solidFill>
                  <a:srgbClr val="FF0000"/>
                </a:solidFill>
              </a:rPr>
              <a:t>归谬推理</a:t>
            </a:r>
            <a:r>
              <a:rPr lang="en-US" altLang="zh-CN" sz="2400" b="1" dirty="0">
                <a:solidFill>
                  <a:srgbClr val="000000"/>
                </a:solidFill>
              </a:rPr>
              <a:t>(A</a:t>
            </a:r>
            <a:r>
              <a:rPr lang="en-US" altLang="zh-CN" sz="2400" b="1" dirty="0">
                <a:solidFill>
                  <a:srgbClr val="000000"/>
                </a:solidFill>
                <a:cs typeface="Times New Roman" panose="02020603050405020304" pitchFamily="18" charset="0"/>
              </a:rPr>
              <a:t>→B)</a:t>
            </a:r>
            <a:r>
              <a:rPr lang="en-US" altLang="zh-CN" sz="2400" b="1" dirty="0">
                <a:solidFill>
                  <a:srgbClr val="000000"/>
                </a:solidFill>
              </a:rPr>
              <a:t>∧¬</a:t>
            </a:r>
            <a:r>
              <a:rPr lang="en-US" altLang="zh-CN" sz="2400" b="1" dirty="0" smtClean="0">
                <a:solidFill>
                  <a:srgbClr val="000000"/>
                </a:solidFill>
              </a:rPr>
              <a:t>B</a:t>
            </a:r>
            <a:r>
              <a:rPr lang="zh-CN" altLang="en-US" sz="2800" b="1" i="1" kern="0" spc="235" dirty="0" smtClean="0">
                <a:solidFill>
                  <a:prstClr val="black"/>
                </a:solidFill>
                <a:latin typeface="DejaVu Serif Condensed"/>
                <a:cs typeface="DejaVu Serif Condensed"/>
              </a:rPr>
              <a:t>⇒</a:t>
            </a:r>
            <a:r>
              <a:rPr lang="en-US" altLang="zh-CN" sz="2400" b="1" dirty="0" smtClean="0">
                <a:solidFill>
                  <a:srgbClr val="000000"/>
                </a:solidFill>
              </a:rPr>
              <a:t>¬</a:t>
            </a:r>
            <a:r>
              <a:rPr lang="en-US" altLang="zh-CN" sz="2400" b="1" dirty="0">
                <a:solidFill>
                  <a:srgbClr val="000000"/>
                </a:solidFill>
              </a:rPr>
              <a:t>A</a:t>
            </a:r>
          </a:p>
        </p:txBody>
      </p:sp>
      <p:sp>
        <p:nvSpPr>
          <p:cNvPr id="12" name="矩形 11"/>
          <p:cNvSpPr/>
          <p:nvPr/>
        </p:nvSpPr>
        <p:spPr>
          <a:xfrm>
            <a:off x="601785" y="2863104"/>
            <a:ext cx="5187317" cy="566630"/>
          </a:xfrm>
          <a:prstGeom prst="rect">
            <a:avLst/>
          </a:prstGeom>
        </p:spPr>
        <p:txBody>
          <a:bodyPr wrap="none">
            <a:spAutoFit/>
          </a:bodyPr>
          <a:lstStyle/>
          <a:p>
            <a:pPr marL="0" lvl="1" eaLnBrk="0" fontAlgn="base" hangingPunct="0">
              <a:lnSpc>
                <a:spcPct val="120000"/>
              </a:lnSpc>
              <a:spcBef>
                <a:spcPct val="20000"/>
              </a:spcBef>
              <a:spcAft>
                <a:spcPct val="0"/>
              </a:spcAft>
              <a:buClr>
                <a:srgbClr val="9999CC"/>
              </a:buClr>
              <a:buSzPct val="80000"/>
            </a:pPr>
            <a:r>
              <a:rPr lang="zh-CN" altLang="en-US" sz="2400" b="1" dirty="0">
                <a:solidFill>
                  <a:srgbClr val="FF0000"/>
                </a:solidFill>
              </a:rPr>
              <a:t>穷举推理</a:t>
            </a:r>
            <a:r>
              <a:rPr lang="en-US" altLang="zh-CN" sz="2400" b="1" dirty="0">
                <a:solidFill>
                  <a:srgbClr val="000000"/>
                </a:solidFill>
                <a:sym typeface="Wingdings" panose="05000000000000000000" pitchFamily="2" charset="2"/>
              </a:rPr>
              <a:t>(A</a:t>
            </a:r>
            <a:r>
              <a:rPr lang="en-US" altLang="zh-CN" sz="2400" b="1" dirty="0">
                <a:solidFill>
                  <a:srgbClr val="000000"/>
                </a:solidFill>
                <a:cs typeface="Times New Roman" panose="02020603050405020304" pitchFamily="18" charset="0"/>
              </a:rPr>
              <a:t>∨</a:t>
            </a:r>
            <a:r>
              <a:rPr lang="en-US" altLang="zh-CN" sz="2400" b="1" dirty="0">
                <a:solidFill>
                  <a:srgbClr val="000000"/>
                </a:solidFill>
                <a:sym typeface="Wingdings" panose="05000000000000000000" pitchFamily="2" charset="2"/>
              </a:rPr>
              <a:t>B)</a:t>
            </a:r>
            <a:r>
              <a:rPr lang="en-US" altLang="zh-CN" sz="2400" b="1" dirty="0">
                <a:solidFill>
                  <a:srgbClr val="000000"/>
                </a:solidFill>
              </a:rPr>
              <a:t>∧(A</a:t>
            </a:r>
            <a:r>
              <a:rPr lang="en-US" altLang="zh-CN" sz="2400" b="1" dirty="0">
                <a:solidFill>
                  <a:srgbClr val="000000"/>
                </a:solidFill>
                <a:cs typeface="Times New Roman" panose="02020603050405020304" pitchFamily="18" charset="0"/>
              </a:rPr>
              <a:t>→</a:t>
            </a:r>
            <a:r>
              <a:rPr lang="en-US" altLang="zh-CN" sz="2400" b="1" dirty="0">
                <a:solidFill>
                  <a:srgbClr val="000000"/>
                </a:solidFill>
              </a:rPr>
              <a:t>C</a:t>
            </a:r>
            <a:r>
              <a:rPr lang="en-US" altLang="zh-CN" sz="2400" b="1" dirty="0">
                <a:solidFill>
                  <a:srgbClr val="000000"/>
                </a:solidFill>
                <a:cs typeface="Times New Roman" panose="02020603050405020304" pitchFamily="18" charset="0"/>
              </a:rPr>
              <a:t>)</a:t>
            </a:r>
            <a:r>
              <a:rPr lang="en-US" altLang="zh-CN" sz="2400" b="1" dirty="0">
                <a:solidFill>
                  <a:srgbClr val="000000"/>
                </a:solidFill>
              </a:rPr>
              <a:t>∧(B</a:t>
            </a:r>
            <a:r>
              <a:rPr lang="en-US" altLang="zh-CN" sz="2400" b="1" dirty="0">
                <a:solidFill>
                  <a:srgbClr val="000000"/>
                </a:solidFill>
                <a:cs typeface="Times New Roman" panose="02020603050405020304" pitchFamily="18" charset="0"/>
              </a:rPr>
              <a:t>→C</a:t>
            </a:r>
            <a:r>
              <a:rPr lang="en-US" altLang="zh-CN" sz="2400" b="1" dirty="0" smtClean="0">
                <a:solidFill>
                  <a:srgbClr val="000000"/>
                </a:solidFill>
                <a:cs typeface="Times New Roman" panose="02020603050405020304" pitchFamily="18" charset="0"/>
              </a:rPr>
              <a:t>)</a:t>
            </a:r>
            <a:r>
              <a:rPr lang="zh-CN" altLang="en-US" sz="2800" b="1" i="1" kern="0" spc="235" dirty="0" smtClean="0">
                <a:solidFill>
                  <a:prstClr val="black"/>
                </a:solidFill>
                <a:latin typeface="DejaVu Serif Condensed"/>
                <a:cs typeface="DejaVu Serif Condensed"/>
              </a:rPr>
              <a:t>⇒</a:t>
            </a:r>
            <a:r>
              <a:rPr lang="en-US" altLang="zh-CN" sz="2400" b="1" dirty="0" smtClean="0">
                <a:solidFill>
                  <a:srgbClr val="000000"/>
                </a:solidFill>
                <a:cs typeface="Times New Roman" panose="02020603050405020304" pitchFamily="18" charset="0"/>
              </a:rPr>
              <a:t>C</a:t>
            </a:r>
            <a:endParaRPr lang="en-US" altLang="zh-CN" sz="2400" b="1" dirty="0">
              <a:solidFill>
                <a:srgbClr val="000000"/>
              </a:solidFill>
              <a:cs typeface="Times New Roman" panose="02020603050405020304" pitchFamily="18" charset="0"/>
            </a:endParaRPr>
          </a:p>
        </p:txBody>
      </p:sp>
      <p:sp>
        <p:nvSpPr>
          <p:cNvPr id="13" name="矩形 12"/>
          <p:cNvSpPr/>
          <p:nvPr/>
        </p:nvSpPr>
        <p:spPr>
          <a:xfrm>
            <a:off x="127072" y="3570266"/>
            <a:ext cx="6793425" cy="535531"/>
          </a:xfrm>
          <a:prstGeom prst="rect">
            <a:avLst/>
          </a:prstGeom>
        </p:spPr>
        <p:txBody>
          <a:bodyPr wrap="square">
            <a:spAutoFit/>
          </a:bodyPr>
          <a:lstStyle/>
          <a:p>
            <a:pPr marL="342900" lvl="0" indent="-342900"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zh-CN" altLang="en-US" sz="2400" b="1" dirty="0">
                <a:solidFill>
                  <a:srgbClr val="000000"/>
                </a:solidFill>
                <a:latin typeface="Times New Roman" panose="02020603050405020304" pitchFamily="18" charset="0"/>
                <a:sym typeface="Symbol" panose="05050102010706020507" pitchFamily="18" charset="2"/>
              </a:rPr>
              <a:t>真值计算，以代入原理，替换原理进行推演</a:t>
            </a:r>
            <a:endParaRPr lang="en-US" altLang="zh-CN" sz="2400" b="1" dirty="0">
              <a:solidFill>
                <a:srgbClr val="000000"/>
              </a:solidFill>
              <a:latin typeface="Times New Roman" panose="02020603050405020304" pitchFamily="18" charset="0"/>
              <a:sym typeface="Symbol" panose="05050102010706020507" pitchFamily="18" charset="2"/>
            </a:endParaRPr>
          </a:p>
        </p:txBody>
      </p:sp>
      <p:sp>
        <p:nvSpPr>
          <p:cNvPr id="16" name="矩形 15"/>
          <p:cNvSpPr/>
          <p:nvPr/>
        </p:nvSpPr>
        <p:spPr>
          <a:xfrm>
            <a:off x="518222" y="4191116"/>
            <a:ext cx="8495720" cy="369332"/>
          </a:xfrm>
          <a:prstGeom prst="rect">
            <a:avLst/>
          </a:prstGeom>
        </p:spPr>
        <p:txBody>
          <a:bodyPr wrap="square">
            <a:spAutoFit/>
          </a:bodyPr>
          <a:lstStyle/>
          <a:p>
            <a:r>
              <a:rPr lang="zh-CN" altLang="en-US" b="1" dirty="0"/>
              <a:t>采用判定公式类型的方法来判断推理形式的正确与否具有一般性、广泛性的</a:t>
            </a:r>
            <a:r>
              <a:rPr lang="zh-CN" altLang="en-US" b="1" dirty="0" smtClean="0"/>
              <a:t>优点</a:t>
            </a:r>
            <a:endParaRPr lang="zh-CN" altLang="en-US" b="1" dirty="0"/>
          </a:p>
        </p:txBody>
      </p:sp>
      <p:sp>
        <p:nvSpPr>
          <p:cNvPr id="17" name="矩形 16"/>
          <p:cNvSpPr/>
          <p:nvPr/>
        </p:nvSpPr>
        <p:spPr>
          <a:xfrm>
            <a:off x="518222" y="4640220"/>
            <a:ext cx="2646878" cy="461665"/>
          </a:xfrm>
          <a:prstGeom prst="rect">
            <a:avLst/>
          </a:prstGeom>
        </p:spPr>
        <p:txBody>
          <a:bodyPr wrap="none">
            <a:spAutoFit/>
          </a:bodyPr>
          <a:lstStyle/>
          <a:p>
            <a:r>
              <a:rPr lang="zh-CN" altLang="en-US" sz="2400" dirty="0">
                <a:latin typeface="黑体" panose="02010609060101010101" pitchFamily="49" charset="-122"/>
                <a:ea typeface="黑体" panose="02010609060101010101" pitchFamily="49" charset="-122"/>
              </a:rPr>
              <a:t>但</a:t>
            </a:r>
            <a:r>
              <a:rPr lang="zh-CN" altLang="en-US" sz="2400" dirty="0">
                <a:solidFill>
                  <a:srgbClr val="FF0000"/>
                </a:solidFill>
                <a:latin typeface="黑体" panose="02010609060101010101" pitchFamily="49" charset="-122"/>
                <a:ea typeface="黑体" panose="02010609060101010101" pitchFamily="49" charset="-122"/>
              </a:rPr>
              <a:t>不足</a:t>
            </a:r>
            <a:r>
              <a:rPr lang="zh-CN" altLang="en-US" sz="2400" dirty="0">
                <a:latin typeface="黑体" panose="02010609060101010101" pitchFamily="49" charset="-122"/>
                <a:ea typeface="黑体" panose="02010609060101010101" pitchFamily="49" charset="-122"/>
              </a:rPr>
              <a:t>也很明显：</a:t>
            </a:r>
          </a:p>
        </p:txBody>
      </p:sp>
      <p:sp>
        <p:nvSpPr>
          <p:cNvPr id="18" name="矩形 17"/>
          <p:cNvSpPr/>
          <p:nvPr/>
        </p:nvSpPr>
        <p:spPr>
          <a:xfrm>
            <a:off x="518222" y="5127322"/>
            <a:ext cx="10962577" cy="461665"/>
          </a:xfrm>
          <a:prstGeom prst="rect">
            <a:avLst/>
          </a:prstGeom>
        </p:spPr>
        <p:txBody>
          <a:bodyPr wrap="square">
            <a:spAutoFit/>
          </a:bodyPr>
          <a:lstStyle/>
          <a:p>
            <a:r>
              <a:rPr lang="en-US" altLang="zh-CN" sz="2400" b="1" dirty="0" smtClean="0"/>
              <a:t>1.</a:t>
            </a:r>
            <a:r>
              <a:rPr lang="zh-CN" altLang="en-US" sz="2400" b="1" dirty="0" smtClean="0"/>
              <a:t>不能</a:t>
            </a:r>
            <a:r>
              <a:rPr lang="zh-CN" altLang="en-US" sz="2400" b="1" dirty="0"/>
              <a:t>直观看出由前提</a:t>
            </a:r>
            <a:r>
              <a:rPr lang="en-US" altLang="zh-CN" sz="2400" b="1" dirty="0">
                <a:solidFill>
                  <a:srgbClr val="FF0000"/>
                </a:solidFill>
              </a:rPr>
              <a:t>A</a:t>
            </a:r>
            <a:r>
              <a:rPr lang="zh-CN" altLang="en-US" sz="2400" b="1" dirty="0">
                <a:solidFill>
                  <a:srgbClr val="FF0000"/>
                </a:solidFill>
              </a:rPr>
              <a:t>到结论</a:t>
            </a:r>
            <a:r>
              <a:rPr lang="en-US" altLang="zh-CN" sz="2400" b="1" dirty="0">
                <a:solidFill>
                  <a:srgbClr val="FF0000"/>
                </a:solidFill>
              </a:rPr>
              <a:t>B</a:t>
            </a:r>
            <a:r>
              <a:rPr lang="zh-CN" altLang="en-US" sz="2400" b="1" dirty="0">
                <a:solidFill>
                  <a:srgbClr val="FF0000"/>
                </a:solidFill>
              </a:rPr>
              <a:t>的</a:t>
            </a:r>
            <a:r>
              <a:rPr lang="zh-CN" altLang="en-US" sz="2400" b="1" dirty="0" smtClean="0">
                <a:solidFill>
                  <a:srgbClr val="FF0000"/>
                </a:solidFill>
              </a:rPr>
              <a:t>推演过程</a:t>
            </a:r>
            <a:r>
              <a:rPr lang="en-US" altLang="zh-CN" sz="2400" b="1" dirty="0" smtClean="0">
                <a:solidFill>
                  <a:srgbClr val="FF0000"/>
                </a:solidFill>
              </a:rPr>
              <a:t>,</a:t>
            </a:r>
            <a:r>
              <a:rPr lang="zh-CN" altLang="en-US" sz="2400" dirty="0">
                <a:latin typeface="黑体" panose="02010609060101010101" pitchFamily="49" charset="-122"/>
                <a:ea typeface="黑体" panose="02010609060101010101" pitchFamily="49" charset="-122"/>
              </a:rPr>
              <a:t>难以反应人类思维推理过程</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19" name="矩形 18"/>
          <p:cNvSpPr/>
          <p:nvPr/>
        </p:nvSpPr>
        <p:spPr>
          <a:xfrm>
            <a:off x="518222" y="5650542"/>
            <a:ext cx="5864582" cy="461665"/>
          </a:xfrm>
          <a:prstGeom prst="rect">
            <a:avLst/>
          </a:prstGeom>
        </p:spPr>
        <p:txBody>
          <a:bodyPr wrap="square">
            <a:spAutoFit/>
          </a:bodyPr>
          <a:lstStyle/>
          <a:p>
            <a:r>
              <a:rPr lang="en-US" altLang="zh-CN" sz="2400" b="1" dirty="0" smtClean="0"/>
              <a:t>2.</a:t>
            </a:r>
            <a:r>
              <a:rPr lang="zh-CN" altLang="en-US" sz="2400" b="1" dirty="0" smtClean="0"/>
              <a:t>而且</a:t>
            </a:r>
            <a:r>
              <a:rPr lang="zh-CN" altLang="en-US" sz="2400" b="1" dirty="0"/>
              <a:t>也难于</a:t>
            </a:r>
            <a:r>
              <a:rPr lang="zh-CN" altLang="en-US" sz="2400" b="1" dirty="0">
                <a:solidFill>
                  <a:srgbClr val="FF0000"/>
                </a:solidFill>
              </a:rPr>
              <a:t>推广</a:t>
            </a:r>
            <a:r>
              <a:rPr lang="zh-CN" altLang="en-US" sz="2400" b="1" dirty="0"/>
              <a:t>到谓词逻辑中使用</a:t>
            </a:r>
          </a:p>
        </p:txBody>
      </p:sp>
      <p:sp>
        <p:nvSpPr>
          <p:cNvPr id="20" name="矩形 19"/>
          <p:cNvSpPr/>
          <p:nvPr/>
        </p:nvSpPr>
        <p:spPr>
          <a:xfrm>
            <a:off x="127072" y="6058102"/>
            <a:ext cx="6793425" cy="561885"/>
          </a:xfrm>
          <a:prstGeom prst="rect">
            <a:avLst/>
          </a:prstGeom>
        </p:spPr>
        <p:txBody>
          <a:bodyPr wrap="square">
            <a:spAutoFit/>
          </a:bodyPr>
          <a:lstStyle/>
          <a:p>
            <a:pPr marL="257175" lvl="0" indent="-257175"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zh-CN" altLang="en-US" sz="2800" b="1" dirty="0" smtClean="0">
                <a:solidFill>
                  <a:srgbClr val="000000"/>
                </a:solidFill>
              </a:rPr>
              <a:t> </a:t>
            </a:r>
            <a:r>
              <a:rPr lang="zh-CN" altLang="en-US" sz="2400" b="1" dirty="0" smtClean="0">
                <a:solidFill>
                  <a:srgbClr val="000000"/>
                </a:solidFill>
              </a:rPr>
              <a:t>需要</a:t>
            </a:r>
            <a:r>
              <a:rPr lang="zh-CN" altLang="en-US" sz="2400" b="1" dirty="0">
                <a:solidFill>
                  <a:srgbClr val="000000"/>
                </a:solidFill>
              </a:rPr>
              <a:t>建立严密的</a:t>
            </a:r>
            <a:r>
              <a:rPr lang="zh-CN" altLang="en-US" sz="2400" b="1" dirty="0">
                <a:solidFill>
                  <a:srgbClr val="7030A0"/>
                </a:solidFill>
              </a:rPr>
              <a:t>符号推理体系</a:t>
            </a:r>
          </a:p>
        </p:txBody>
      </p:sp>
    </p:spTree>
    <p:extLst>
      <p:ext uri="{BB962C8B-B14F-4D97-AF65-F5344CB8AC3E}">
        <p14:creationId xmlns:p14="http://schemas.microsoft.com/office/powerpoint/2010/main" val="311013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9" grpId="0"/>
      <p:bldP spid="11" grpId="0"/>
      <p:bldP spid="12" grpId="0"/>
      <p:bldP spid="13" grpId="0"/>
      <p:bldP spid="16" grpId="0"/>
      <p:bldP spid="17" grpId="0"/>
      <p:bldP spid="18" grpId="0"/>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chemeClr val="tx1"/>
                </a:solidFill>
              </a:rPr>
              <a:t>形式系统</a:t>
            </a:r>
            <a:endParaRPr lang="zh-CN" altLang="en-US" sz="3200" dirty="0">
              <a:solidFill>
                <a:schemeClr val="tx1"/>
              </a:solidFill>
            </a:endParaRPr>
          </a:p>
        </p:txBody>
      </p:sp>
      <p:sp>
        <p:nvSpPr>
          <p:cNvPr id="3" name="内容占位符 2"/>
          <p:cNvSpPr>
            <a:spLocks noGrp="1"/>
          </p:cNvSpPr>
          <p:nvPr>
            <p:ph idx="1"/>
          </p:nvPr>
        </p:nvSpPr>
        <p:spPr/>
        <p:txBody>
          <a:bodyPr/>
          <a:lstStyle/>
          <a:p>
            <a:r>
              <a:rPr lang="zh-CN" altLang="en-US" dirty="0" smtClean="0"/>
              <a:t>形式系统是一个</a:t>
            </a:r>
            <a:r>
              <a:rPr lang="zh-CN" altLang="en-US" dirty="0" smtClean="0">
                <a:solidFill>
                  <a:srgbClr val="FF0000"/>
                </a:solidFill>
              </a:rPr>
              <a:t>符号体系</a:t>
            </a:r>
            <a:endParaRPr lang="en-US" altLang="zh-CN" dirty="0" smtClean="0">
              <a:solidFill>
                <a:srgbClr val="FF0000"/>
              </a:solidFill>
            </a:endParaRPr>
          </a:p>
          <a:p>
            <a:r>
              <a:rPr lang="zh-CN" altLang="en-US" dirty="0" smtClean="0"/>
              <a:t>系统中的概念由符号表示，推理过程即符号变换的过程</a:t>
            </a:r>
            <a:endParaRPr lang="en-US" altLang="zh-CN" dirty="0" smtClean="0"/>
          </a:p>
          <a:p>
            <a:r>
              <a:rPr lang="zh-CN" altLang="en-US" dirty="0" smtClean="0"/>
              <a:t>以若干最基本的重言式作为基础，称作为</a:t>
            </a:r>
            <a:r>
              <a:rPr lang="zh-CN" altLang="en-US" dirty="0" smtClean="0">
                <a:solidFill>
                  <a:srgbClr val="FF0000"/>
                </a:solidFill>
              </a:rPr>
              <a:t>公理</a:t>
            </a:r>
            <a:r>
              <a:rPr lang="en-US" altLang="zh-CN" dirty="0" smtClean="0"/>
              <a:t>(axioms)</a:t>
            </a:r>
          </a:p>
          <a:p>
            <a:r>
              <a:rPr lang="zh-CN" altLang="en-US" dirty="0" smtClean="0"/>
              <a:t>系统内符号变换的依据是若干确保</a:t>
            </a:r>
            <a:r>
              <a:rPr lang="zh-CN" altLang="en-US" dirty="0" smtClean="0">
                <a:solidFill>
                  <a:srgbClr val="FF0000"/>
                </a:solidFill>
              </a:rPr>
              <a:t>重言式</a:t>
            </a:r>
            <a:r>
              <a:rPr lang="zh-CN" altLang="en-US" dirty="0" smtClean="0">
                <a:solidFill>
                  <a:schemeClr val="bg2"/>
                </a:solidFill>
              </a:rPr>
              <a:t>导出</a:t>
            </a:r>
            <a:r>
              <a:rPr lang="zh-CN" altLang="en-US" dirty="0" smtClean="0">
                <a:solidFill>
                  <a:srgbClr val="FF0000"/>
                </a:solidFill>
              </a:rPr>
              <a:t>重言式</a:t>
            </a:r>
            <a:r>
              <a:rPr lang="zh-CN" altLang="en-US" dirty="0" smtClean="0"/>
              <a:t>的规则，</a:t>
            </a:r>
            <a:endParaRPr lang="en-US" altLang="zh-CN" dirty="0" smtClean="0"/>
          </a:p>
          <a:p>
            <a:pPr marL="0" indent="0">
              <a:buNone/>
            </a:pPr>
            <a:r>
              <a:rPr lang="zh-CN" altLang="en-US" dirty="0" smtClean="0"/>
              <a:t>    称作</a:t>
            </a:r>
            <a:r>
              <a:rPr lang="zh-CN" altLang="en-US" dirty="0" smtClean="0">
                <a:solidFill>
                  <a:srgbClr val="FF0000"/>
                </a:solidFill>
              </a:rPr>
              <a:t>推理规则</a:t>
            </a:r>
            <a:r>
              <a:rPr lang="zh-CN" altLang="en-US" dirty="0" smtClean="0"/>
              <a:t>（</a:t>
            </a:r>
            <a:r>
              <a:rPr lang="en-US" altLang="zh-CN" dirty="0" smtClean="0"/>
              <a:t>rules of inference</a:t>
            </a:r>
            <a:r>
              <a:rPr lang="zh-CN" altLang="en-US" dirty="0" smtClean="0"/>
              <a:t>）</a:t>
            </a:r>
            <a:endParaRPr lang="en-US" altLang="zh-CN" dirty="0" smtClean="0"/>
          </a:p>
          <a:p>
            <a:r>
              <a:rPr lang="zh-CN" altLang="en-US" dirty="0" smtClean="0"/>
              <a:t>公理和推理规则确保系统内</a:t>
            </a:r>
            <a:r>
              <a:rPr lang="zh-CN" altLang="en-US" dirty="0" smtClean="0">
                <a:solidFill>
                  <a:schemeClr val="bg2"/>
                </a:solidFill>
              </a:rPr>
              <a:t>正确的前提</a:t>
            </a:r>
            <a:r>
              <a:rPr lang="zh-CN" altLang="en-US" dirty="0" smtClean="0"/>
              <a:t>总能得到</a:t>
            </a:r>
            <a:r>
              <a:rPr lang="zh-CN" altLang="en-US" dirty="0" smtClean="0">
                <a:solidFill>
                  <a:schemeClr val="bg2"/>
                </a:solidFill>
              </a:rPr>
              <a:t>正确的推理结果</a:t>
            </a:r>
            <a:endParaRPr lang="zh-CN" altLang="en-US" dirty="0">
              <a:solidFill>
                <a:schemeClr val="bg2"/>
              </a:solidFill>
            </a:endParaRPr>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15</a:t>
            </a:fld>
            <a:endParaRPr lang="en-US" altLang="zh-CN"/>
          </a:p>
        </p:txBody>
      </p:sp>
    </p:spTree>
    <p:extLst>
      <p:ext uri="{BB962C8B-B14F-4D97-AF65-F5344CB8AC3E}">
        <p14:creationId xmlns:p14="http://schemas.microsoft.com/office/powerpoint/2010/main" val="130108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774915" y="604434"/>
            <a:ext cx="8710048" cy="3471620"/>
          </a:xfrm>
          <a:prstGeom prst="rect">
            <a:avLst/>
          </a:prstGeom>
          <a:solidFill>
            <a:srgbClr val="C9FAFF"/>
          </a:solidFill>
          <a:ln w="12700" cap="sq"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矩形 1"/>
          <p:cNvSpPr/>
          <p:nvPr/>
        </p:nvSpPr>
        <p:spPr>
          <a:xfrm>
            <a:off x="940230" y="723378"/>
            <a:ext cx="6514455" cy="535531"/>
          </a:xfrm>
          <a:prstGeom prst="rect">
            <a:avLst/>
          </a:prstGeom>
        </p:spPr>
        <p:txBody>
          <a:bodyPr wrap="square">
            <a:spAutoFit/>
          </a:bodyPr>
          <a:lstStyle/>
          <a:p>
            <a:pPr marL="609600" lvl="0" indent="-609600" fontAlgn="base">
              <a:lnSpc>
                <a:spcPct val="120000"/>
              </a:lnSpc>
              <a:spcBef>
                <a:spcPct val="20000"/>
              </a:spcBef>
              <a:spcAft>
                <a:spcPct val="0"/>
              </a:spcAft>
              <a:buClr>
                <a:srgbClr val="00007D"/>
              </a:buClr>
              <a:buSzPct val="75000"/>
            </a:pPr>
            <a:r>
              <a:rPr lang="zh-CN" altLang="en-US" sz="2400" b="1" dirty="0" smtClean="0">
                <a:solidFill>
                  <a:srgbClr val="FF0000"/>
                </a:solidFill>
                <a:latin typeface="Times New Roman" panose="02020603050405020304" pitchFamily="18" charset="0"/>
              </a:rPr>
              <a:t>定义</a:t>
            </a:r>
            <a:r>
              <a:rPr lang="en-US" altLang="zh-CN" sz="2400" b="1" dirty="0" smtClean="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一个</a:t>
            </a:r>
            <a:r>
              <a:rPr lang="zh-CN" altLang="en-US" sz="2400" b="1" dirty="0">
                <a:solidFill>
                  <a:srgbClr val="FF0000"/>
                </a:solidFill>
                <a:latin typeface="Times New Roman" panose="02020603050405020304" pitchFamily="18" charset="0"/>
              </a:rPr>
              <a:t>形式系统</a:t>
            </a:r>
            <a:r>
              <a:rPr lang="zh-CN" altLang="en-US" sz="2400" b="1" dirty="0">
                <a:solidFill>
                  <a:srgbClr val="A50021"/>
                </a:solidFill>
                <a:latin typeface="Times New Roman" panose="02020603050405020304" pitchFamily="18" charset="0"/>
              </a:rPr>
              <a:t> </a:t>
            </a:r>
            <a:r>
              <a:rPr lang="en-US" altLang="zh-CN" sz="2400" b="1" i="1" dirty="0">
                <a:solidFill>
                  <a:srgbClr val="000000"/>
                </a:solidFill>
                <a:latin typeface="Times New Roman" panose="02020603050405020304" pitchFamily="18" charset="0"/>
              </a:rPr>
              <a:t>I </a:t>
            </a:r>
            <a:r>
              <a:rPr lang="zh-CN" altLang="en-US" sz="2400" b="1" dirty="0">
                <a:solidFill>
                  <a:srgbClr val="000000"/>
                </a:solidFill>
                <a:latin typeface="Times New Roman" panose="02020603050405020304" pitchFamily="18" charset="0"/>
              </a:rPr>
              <a:t>由下面四个部分组成：</a:t>
            </a:r>
          </a:p>
        </p:txBody>
      </p:sp>
      <p:sp>
        <p:nvSpPr>
          <p:cNvPr id="4" name="矩形 3"/>
          <p:cNvSpPr/>
          <p:nvPr/>
        </p:nvSpPr>
        <p:spPr>
          <a:xfrm>
            <a:off x="1033220" y="1378786"/>
            <a:ext cx="4243469" cy="461665"/>
          </a:xfrm>
          <a:prstGeom prst="rect">
            <a:avLst/>
          </a:prstGeom>
        </p:spPr>
        <p:txBody>
          <a:bodyPr wrap="none">
            <a:spAutoFit/>
          </a:bodyPr>
          <a:lstStyle/>
          <a:p>
            <a:r>
              <a:rPr lang="en-US" altLang="zh-CN" sz="2400" b="1" dirty="0">
                <a:solidFill>
                  <a:srgbClr val="000000"/>
                </a:solidFill>
                <a:latin typeface="Times New Roman" panose="02020603050405020304" pitchFamily="18" charset="0"/>
              </a:rPr>
              <a:t>(1)  </a:t>
            </a:r>
            <a:r>
              <a:rPr lang="zh-CN" altLang="en-US" sz="2400" b="1" dirty="0">
                <a:solidFill>
                  <a:srgbClr val="000000"/>
                </a:solidFill>
                <a:latin typeface="Times New Roman" panose="02020603050405020304" pitchFamily="18" charset="0"/>
              </a:rPr>
              <a:t>非空的字母表，记作 </a:t>
            </a:r>
            <a:r>
              <a:rPr lang="en-US" altLang="zh-CN" sz="2400" b="1" i="1" dirty="0">
                <a:solidFill>
                  <a:srgbClr val="000000"/>
                </a:solidFill>
                <a:latin typeface="Times New Roman" panose="02020603050405020304" pitchFamily="18" charset="0"/>
              </a:rPr>
              <a:t>A</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 </a:t>
            </a:r>
            <a:endParaRPr lang="zh-CN" altLang="en-US" dirty="0"/>
          </a:p>
        </p:txBody>
      </p:sp>
      <p:sp>
        <p:nvSpPr>
          <p:cNvPr id="6" name="矩形 5"/>
          <p:cNvSpPr/>
          <p:nvPr/>
        </p:nvSpPr>
        <p:spPr>
          <a:xfrm>
            <a:off x="1033220" y="1927402"/>
            <a:ext cx="7366861" cy="535531"/>
          </a:xfrm>
          <a:prstGeom prst="rect">
            <a:avLst/>
          </a:prstGeom>
        </p:spPr>
        <p:txBody>
          <a:bodyPr wrap="square">
            <a:spAutoFit/>
          </a:bodyPr>
          <a:lstStyle/>
          <a:p>
            <a:pPr marL="609600" lvl="0" indent="-609600" fontAlgn="base">
              <a:lnSpc>
                <a:spcPct val="120000"/>
              </a:lnSpc>
              <a:spcBef>
                <a:spcPct val="20000"/>
              </a:spcBef>
              <a:spcAft>
                <a:spcPct val="0"/>
              </a:spcAft>
              <a:buClr>
                <a:srgbClr val="00007D"/>
              </a:buClr>
              <a:buSzPct val="75000"/>
            </a:pPr>
            <a:r>
              <a:rPr lang="en-US" altLang="zh-CN" sz="2400" b="1" dirty="0" smtClean="0">
                <a:solidFill>
                  <a:srgbClr val="000000"/>
                </a:solidFill>
                <a:latin typeface="Times New Roman" panose="02020603050405020304" pitchFamily="18" charset="0"/>
              </a:rPr>
              <a:t>(2)  </a:t>
            </a:r>
            <a:r>
              <a:rPr lang="en-US" altLang="zh-CN" sz="2400" b="1" i="1" dirty="0" smtClean="0">
                <a:solidFill>
                  <a:srgbClr val="000000"/>
                </a:solidFill>
                <a:latin typeface="Times New Roman" panose="02020603050405020304" pitchFamily="18" charset="0"/>
              </a:rPr>
              <a:t>A</a:t>
            </a:r>
            <a:r>
              <a:rPr lang="en-US" altLang="zh-CN" sz="2400" b="1" dirty="0" smtClean="0">
                <a:solidFill>
                  <a:srgbClr val="000000"/>
                </a:solidFill>
                <a:latin typeface="Times New Roman" panose="02020603050405020304" pitchFamily="18" charset="0"/>
              </a:rPr>
              <a:t>(</a:t>
            </a:r>
            <a:r>
              <a:rPr lang="en-US" altLang="zh-CN" sz="2400" b="1" i="1" dirty="0" smtClean="0">
                <a:solidFill>
                  <a:srgbClr val="000000"/>
                </a:solidFill>
                <a:latin typeface="Times New Roman" panose="02020603050405020304" pitchFamily="18" charset="0"/>
              </a:rPr>
              <a:t>I</a:t>
            </a:r>
            <a:r>
              <a:rPr lang="en-US" altLang="zh-CN" sz="2400" b="1" dirty="0" smtClean="0">
                <a:solidFill>
                  <a:srgbClr val="000000"/>
                </a:solidFill>
                <a:latin typeface="Times New Roman" panose="02020603050405020304" pitchFamily="18" charset="0"/>
              </a:rPr>
              <a:t>) </a:t>
            </a:r>
            <a:r>
              <a:rPr lang="zh-CN" altLang="en-US" sz="2400" b="1" dirty="0" smtClean="0">
                <a:solidFill>
                  <a:srgbClr val="000000"/>
                </a:solidFill>
                <a:latin typeface="Times New Roman" panose="02020603050405020304" pitchFamily="18" charset="0"/>
              </a:rPr>
              <a:t>中符号构造的合式公式集，记作 </a:t>
            </a:r>
            <a:r>
              <a:rPr lang="en-US" altLang="zh-CN" sz="2400" b="1" i="1" dirty="0" smtClean="0">
                <a:solidFill>
                  <a:srgbClr val="000000"/>
                </a:solidFill>
                <a:latin typeface="Times New Roman" panose="02020603050405020304" pitchFamily="18" charset="0"/>
              </a:rPr>
              <a:t>E</a:t>
            </a:r>
            <a:r>
              <a:rPr lang="en-US" altLang="zh-CN" sz="2400" b="1" dirty="0" smtClean="0">
                <a:solidFill>
                  <a:srgbClr val="000000"/>
                </a:solidFill>
                <a:latin typeface="Times New Roman" panose="02020603050405020304" pitchFamily="18" charset="0"/>
              </a:rPr>
              <a:t>(</a:t>
            </a:r>
            <a:r>
              <a:rPr lang="en-US" altLang="zh-CN" sz="2400" b="1" i="1" dirty="0" smtClean="0">
                <a:solidFill>
                  <a:srgbClr val="000000"/>
                </a:solidFill>
                <a:latin typeface="Times New Roman" panose="02020603050405020304" pitchFamily="18" charset="0"/>
              </a:rPr>
              <a:t>I</a:t>
            </a:r>
            <a:r>
              <a:rPr lang="en-US" altLang="zh-CN" sz="2400" b="1" dirty="0" smtClean="0">
                <a:solidFill>
                  <a:srgbClr val="000000"/>
                </a:solidFill>
                <a:latin typeface="Times New Roman" panose="02020603050405020304" pitchFamily="18" charset="0"/>
              </a:rPr>
              <a:t>)</a:t>
            </a:r>
            <a:r>
              <a:rPr lang="en-US" altLang="zh-CN" sz="2400" b="1" i="1" dirty="0" smtClean="0">
                <a:solidFill>
                  <a:srgbClr val="000000"/>
                </a:solidFill>
                <a:latin typeface="Times New Roman" panose="02020603050405020304" pitchFamily="18" charset="0"/>
              </a:rPr>
              <a:t>.</a:t>
            </a:r>
            <a:endParaRPr lang="en-US" altLang="zh-CN" sz="2400" b="1" i="1" dirty="0">
              <a:solidFill>
                <a:srgbClr val="000000"/>
              </a:solidFill>
              <a:latin typeface="Times New Roman" panose="02020603050405020304" pitchFamily="18" charset="0"/>
            </a:endParaRPr>
          </a:p>
        </p:txBody>
      </p:sp>
      <p:sp>
        <p:nvSpPr>
          <p:cNvPr id="7" name="矩形 6"/>
          <p:cNvSpPr/>
          <p:nvPr/>
        </p:nvSpPr>
        <p:spPr>
          <a:xfrm>
            <a:off x="940230" y="2669761"/>
            <a:ext cx="8110780" cy="461665"/>
          </a:xfrm>
          <a:prstGeom prst="rect">
            <a:avLst/>
          </a:prstGeom>
        </p:spPr>
        <p:txBody>
          <a:bodyPr wrap="square">
            <a:spAutoFit/>
          </a:bodyPr>
          <a:lstStyle/>
          <a:p>
            <a:r>
              <a:rPr lang="en-US" altLang="zh-CN" sz="2400" b="1" dirty="0">
                <a:solidFill>
                  <a:srgbClr val="000000"/>
                </a:solidFill>
                <a:latin typeface="Times New Roman" panose="02020603050405020304" pitchFamily="18" charset="0"/>
              </a:rPr>
              <a:t> (3)  </a:t>
            </a:r>
            <a:r>
              <a:rPr lang="en-US" altLang="zh-CN" sz="2400" b="1" i="1" dirty="0">
                <a:solidFill>
                  <a:srgbClr val="000000"/>
                </a:solidFill>
                <a:latin typeface="Times New Roman" panose="02020603050405020304" pitchFamily="18" charset="0"/>
              </a:rPr>
              <a:t>E</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中一些特殊的公式组成的公理集，记作 </a:t>
            </a:r>
            <a:r>
              <a:rPr lang="en-US" altLang="zh-CN" sz="2400" b="1" i="1" dirty="0">
                <a:solidFill>
                  <a:srgbClr val="000000"/>
                </a:solidFill>
                <a:latin typeface="Times New Roman" panose="02020603050405020304" pitchFamily="18" charset="0"/>
              </a:rPr>
              <a:t>A</a:t>
            </a:r>
            <a:r>
              <a:rPr lang="en-US" altLang="zh-CN" sz="2400" b="1" i="1" baseline="-25000" dirty="0">
                <a:solidFill>
                  <a:srgbClr val="000000"/>
                </a:solidFill>
                <a:latin typeface="Times New Roman" panose="02020603050405020304" pitchFamily="18" charset="0"/>
              </a:rPr>
              <a:t>X</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t>
            </a:r>
            <a:endParaRPr lang="zh-CN" altLang="en-US" dirty="0"/>
          </a:p>
        </p:txBody>
      </p:sp>
      <p:sp>
        <p:nvSpPr>
          <p:cNvPr id="9" name="矩形 8"/>
          <p:cNvSpPr/>
          <p:nvPr/>
        </p:nvSpPr>
        <p:spPr>
          <a:xfrm>
            <a:off x="940230" y="3292243"/>
            <a:ext cx="4087979" cy="461665"/>
          </a:xfrm>
          <a:prstGeom prst="rect">
            <a:avLst/>
          </a:prstGeom>
        </p:spPr>
        <p:txBody>
          <a:bodyPr wrap="none">
            <a:spAutoFit/>
          </a:bodyPr>
          <a:lstStyle/>
          <a:p>
            <a:r>
              <a:rPr lang="en-US" altLang="zh-CN" sz="2400" b="1" dirty="0">
                <a:solidFill>
                  <a:srgbClr val="000000"/>
                </a:solidFill>
                <a:latin typeface="Times New Roman" panose="02020603050405020304" pitchFamily="18" charset="0"/>
              </a:rPr>
              <a:t> (4)  </a:t>
            </a:r>
            <a:r>
              <a:rPr lang="zh-CN" altLang="en-US" sz="2400" b="1" dirty="0">
                <a:solidFill>
                  <a:srgbClr val="000000"/>
                </a:solidFill>
                <a:latin typeface="Times New Roman" panose="02020603050405020304" pitchFamily="18" charset="0"/>
              </a:rPr>
              <a:t>推理规则集，记作 </a:t>
            </a:r>
            <a:r>
              <a:rPr lang="en-US" altLang="zh-CN" sz="2400" b="1" i="1" dirty="0">
                <a:solidFill>
                  <a:srgbClr val="000000"/>
                </a:solidFill>
                <a:latin typeface="Times New Roman" panose="02020603050405020304" pitchFamily="18" charset="0"/>
              </a:rPr>
              <a:t>R</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  </a:t>
            </a:r>
            <a:endParaRPr lang="zh-CN" altLang="en-US" dirty="0"/>
          </a:p>
        </p:txBody>
      </p:sp>
      <p:sp>
        <p:nvSpPr>
          <p:cNvPr id="11" name="矩形 10"/>
          <p:cNvSpPr/>
          <p:nvPr/>
        </p:nvSpPr>
        <p:spPr>
          <a:xfrm>
            <a:off x="774915" y="4282882"/>
            <a:ext cx="3781805" cy="461665"/>
          </a:xfrm>
          <a:prstGeom prst="rect">
            <a:avLst/>
          </a:prstGeom>
        </p:spPr>
        <p:txBody>
          <a:bodyPr wrap="none">
            <a:spAutoFit/>
          </a:bodyPr>
          <a:lstStyle/>
          <a:p>
            <a:r>
              <a:rPr lang="zh-CN" altLang="en-US" sz="2400" b="1" dirty="0">
                <a:solidFill>
                  <a:srgbClr val="000000"/>
                </a:solidFill>
                <a:latin typeface="Times New Roman" panose="02020603050405020304" pitchFamily="18" charset="0"/>
              </a:rPr>
              <a:t>记</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=&lt;</a:t>
            </a:r>
            <a:r>
              <a:rPr lang="en-US" altLang="zh-CN" sz="2400" b="1" i="1" dirty="0">
                <a:solidFill>
                  <a:srgbClr val="000000"/>
                </a:solidFill>
                <a:latin typeface="Times New Roman" panose="02020603050405020304" pitchFamily="18" charset="0"/>
              </a:rPr>
              <a:t>A</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E</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a:t>
            </a:r>
            <a:r>
              <a:rPr lang="en-US" altLang="zh-CN" sz="2400" b="1" i="1" baseline="-25000" dirty="0">
                <a:solidFill>
                  <a:srgbClr val="000000"/>
                </a:solidFill>
                <a:latin typeface="Times New Roman" panose="02020603050405020304" pitchFamily="18" charset="0"/>
              </a:rPr>
              <a:t>X</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R</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)&gt;, </a:t>
            </a:r>
            <a:endParaRPr lang="zh-CN" altLang="en-US" dirty="0"/>
          </a:p>
        </p:txBody>
      </p:sp>
      <p:sp>
        <p:nvSpPr>
          <p:cNvPr id="12" name="矩形 11"/>
          <p:cNvSpPr/>
          <p:nvPr/>
        </p:nvSpPr>
        <p:spPr>
          <a:xfrm>
            <a:off x="4439570" y="4297427"/>
            <a:ext cx="5296643" cy="461665"/>
          </a:xfrm>
          <a:prstGeom prst="rect">
            <a:avLst/>
          </a:prstGeom>
        </p:spPr>
        <p:txBody>
          <a:bodyPr wrap="none">
            <a:spAutoFit/>
          </a:bodyPr>
          <a:lstStyle/>
          <a:p>
            <a:r>
              <a:rPr lang="zh-CN" altLang="en-US" sz="2400" b="1" dirty="0">
                <a:solidFill>
                  <a:srgbClr val="000000"/>
                </a:solidFill>
                <a:latin typeface="Times New Roman" panose="02020603050405020304" pitchFamily="18" charset="0"/>
              </a:rPr>
              <a:t>其中</a:t>
            </a:r>
            <a:r>
              <a:rPr lang="en-US" altLang="zh-CN" sz="2400" b="1" dirty="0">
                <a:solidFill>
                  <a:srgbClr val="000000"/>
                </a:solidFill>
                <a:latin typeface="Times New Roman" panose="02020603050405020304" pitchFamily="18" charset="0"/>
              </a:rPr>
              <a:t>&lt;</a:t>
            </a:r>
            <a:r>
              <a:rPr lang="en-US" altLang="zh-CN" sz="2400" b="1" i="1" dirty="0">
                <a:solidFill>
                  <a:srgbClr val="000000"/>
                </a:solidFill>
                <a:latin typeface="Times New Roman" panose="02020603050405020304" pitchFamily="18" charset="0"/>
              </a:rPr>
              <a:t>A</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E</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))&gt;</a:t>
            </a:r>
            <a:r>
              <a:rPr lang="zh-CN" altLang="en-US" sz="2400" b="1" dirty="0">
                <a:solidFill>
                  <a:srgbClr val="000000"/>
                </a:solidFill>
                <a:latin typeface="Times New Roman" panose="02020603050405020304" pitchFamily="18" charset="0"/>
              </a:rPr>
              <a:t>是 </a:t>
            </a:r>
            <a:r>
              <a:rPr lang="en-US" altLang="zh-CN" sz="2400" b="1" i="1" dirty="0">
                <a:solidFill>
                  <a:srgbClr val="000000"/>
                </a:solidFill>
                <a:latin typeface="Times New Roman" panose="02020603050405020304" pitchFamily="18" charset="0"/>
              </a:rPr>
              <a:t>I </a:t>
            </a:r>
            <a:r>
              <a:rPr lang="zh-CN" altLang="en-US" sz="2400" b="1" dirty="0">
                <a:solidFill>
                  <a:srgbClr val="000000"/>
                </a:solidFill>
                <a:latin typeface="Times New Roman" panose="02020603050405020304" pitchFamily="18" charset="0"/>
              </a:rPr>
              <a:t>的</a:t>
            </a:r>
            <a:r>
              <a:rPr lang="zh-CN" altLang="en-US" sz="2400" b="1" dirty="0">
                <a:solidFill>
                  <a:srgbClr val="FF0000"/>
                </a:solidFill>
                <a:latin typeface="Times New Roman" panose="02020603050405020304" pitchFamily="18" charset="0"/>
              </a:rPr>
              <a:t>形式语言系统</a:t>
            </a:r>
            <a:r>
              <a:rPr lang="en-US" altLang="zh-CN" sz="2400" b="1" dirty="0">
                <a:solidFill>
                  <a:srgbClr val="000000"/>
                </a:solidFill>
                <a:latin typeface="Times New Roman" panose="02020603050405020304" pitchFamily="18" charset="0"/>
              </a:rPr>
              <a:t>, </a:t>
            </a:r>
            <a:endParaRPr lang="zh-CN" altLang="en-US" dirty="0"/>
          </a:p>
        </p:txBody>
      </p:sp>
      <p:sp>
        <p:nvSpPr>
          <p:cNvPr id="14" name="矩形 13"/>
          <p:cNvSpPr/>
          <p:nvPr/>
        </p:nvSpPr>
        <p:spPr>
          <a:xfrm>
            <a:off x="1229502" y="4980465"/>
            <a:ext cx="4697769" cy="535531"/>
          </a:xfrm>
          <a:prstGeom prst="rect">
            <a:avLst/>
          </a:prstGeom>
        </p:spPr>
        <p:txBody>
          <a:bodyPr wrap="square">
            <a:spAutoFit/>
          </a:bodyPr>
          <a:lstStyle/>
          <a:p>
            <a:pPr marL="609600" lvl="0" indent="-609600" fontAlgn="base">
              <a:lnSpc>
                <a:spcPct val="120000"/>
              </a:lnSpc>
              <a:spcBef>
                <a:spcPct val="20000"/>
              </a:spcBef>
              <a:spcAft>
                <a:spcPct val="0"/>
              </a:spcAft>
              <a:buClr>
                <a:srgbClr val="00007D"/>
              </a:buClr>
              <a:buSzPct val="75000"/>
            </a:pPr>
            <a:r>
              <a:rPr lang="en-US" altLang="zh-CN" sz="2400" b="1" dirty="0">
                <a:solidFill>
                  <a:srgbClr val="000000"/>
                </a:solidFill>
                <a:latin typeface="Times New Roman" panose="02020603050405020304" pitchFamily="18" charset="0"/>
              </a:rPr>
              <a:t>&lt;</a:t>
            </a:r>
            <a:r>
              <a:rPr lang="en-US" altLang="zh-CN" sz="2400" b="1" i="1" dirty="0">
                <a:solidFill>
                  <a:srgbClr val="000000"/>
                </a:solidFill>
                <a:latin typeface="Times New Roman" panose="02020603050405020304" pitchFamily="18" charset="0"/>
              </a:rPr>
              <a:t>A</a:t>
            </a:r>
            <a:r>
              <a:rPr lang="en-US" altLang="zh-CN" sz="2400" b="1" i="1" baseline="-25000" dirty="0">
                <a:solidFill>
                  <a:srgbClr val="000000"/>
                </a:solidFill>
                <a:latin typeface="Times New Roman" panose="02020603050405020304" pitchFamily="18" charset="0"/>
              </a:rPr>
              <a:t>X</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R</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)&gt; </a:t>
            </a:r>
            <a:r>
              <a:rPr lang="zh-CN" altLang="en-US" sz="2400" b="1" dirty="0">
                <a:solidFill>
                  <a:srgbClr val="000000"/>
                </a:solidFill>
                <a:latin typeface="Times New Roman" panose="02020603050405020304" pitchFamily="18" charset="0"/>
              </a:rPr>
              <a:t>是 </a:t>
            </a:r>
            <a:r>
              <a:rPr lang="en-US" altLang="zh-CN" sz="2400" b="1" i="1" dirty="0">
                <a:solidFill>
                  <a:srgbClr val="000000"/>
                </a:solidFill>
                <a:latin typeface="Times New Roman" panose="02020603050405020304" pitchFamily="18" charset="0"/>
              </a:rPr>
              <a:t>I </a:t>
            </a:r>
            <a:r>
              <a:rPr lang="zh-CN" altLang="en-US" sz="2400" b="1" dirty="0">
                <a:solidFill>
                  <a:srgbClr val="000000"/>
                </a:solidFill>
                <a:latin typeface="Times New Roman" panose="02020603050405020304" pitchFamily="18" charset="0"/>
              </a:rPr>
              <a:t>的</a:t>
            </a:r>
            <a:r>
              <a:rPr lang="zh-CN" altLang="en-US" sz="2400" b="1" dirty="0">
                <a:solidFill>
                  <a:srgbClr val="FF0000"/>
                </a:solidFill>
                <a:latin typeface="Times New Roman" panose="02020603050405020304" pitchFamily="18" charset="0"/>
              </a:rPr>
              <a:t>形式演算系统</a:t>
            </a:r>
            <a:r>
              <a:rPr lang="en-US" altLang="zh-CN" sz="2400" b="1" dirty="0">
                <a:solidFill>
                  <a:srgbClr val="000000"/>
                </a:solidFill>
                <a:latin typeface="Times New Roman" panose="02020603050405020304" pitchFamily="18" charset="0"/>
              </a:rPr>
              <a:t>.</a:t>
            </a:r>
          </a:p>
        </p:txBody>
      </p:sp>
      <p:sp>
        <p:nvSpPr>
          <p:cNvPr id="16" name="矩形 15"/>
          <p:cNvSpPr/>
          <p:nvPr/>
        </p:nvSpPr>
        <p:spPr>
          <a:xfrm>
            <a:off x="801585" y="5737369"/>
            <a:ext cx="4706738" cy="535531"/>
          </a:xfrm>
          <a:prstGeom prst="rect">
            <a:avLst/>
          </a:prstGeom>
        </p:spPr>
        <p:txBody>
          <a:bodyPr wrap="none">
            <a:spAutoFit/>
          </a:bodyPr>
          <a:lstStyle/>
          <a:p>
            <a:pPr marL="609600" lvl="0" indent="-609600" fontAlgn="base">
              <a:lnSpc>
                <a:spcPct val="120000"/>
              </a:lnSpc>
              <a:spcBef>
                <a:spcPct val="20000"/>
              </a:spcBef>
              <a:spcAft>
                <a:spcPct val="0"/>
              </a:spcAft>
              <a:buClr>
                <a:srgbClr val="00007D"/>
              </a:buClr>
              <a:buSzPct val="75000"/>
            </a:pPr>
            <a:r>
              <a:rPr lang="zh-CN" altLang="en-US" sz="2400" b="1" dirty="0">
                <a:solidFill>
                  <a:srgbClr val="FF0000"/>
                </a:solidFill>
                <a:latin typeface="Times New Roman" panose="02020603050405020304" pitchFamily="18" charset="0"/>
              </a:rPr>
              <a:t>自然推理系统</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无公理</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即</a:t>
            </a:r>
            <a:r>
              <a:rPr lang="en-US" altLang="zh-CN" sz="2400" b="1" i="1" dirty="0">
                <a:solidFill>
                  <a:srgbClr val="000000"/>
                </a:solidFill>
                <a:latin typeface="Times New Roman" panose="02020603050405020304" pitchFamily="18" charset="0"/>
              </a:rPr>
              <a:t>A</a:t>
            </a:r>
            <a:r>
              <a:rPr lang="en-US" altLang="zh-CN" sz="2400" b="1" i="1" baseline="-25000" dirty="0">
                <a:solidFill>
                  <a:srgbClr val="000000"/>
                </a:solidFill>
                <a:latin typeface="Times New Roman" panose="02020603050405020304" pitchFamily="18" charset="0"/>
              </a:rPr>
              <a:t>X</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sym typeface="Symbol" panose="05050102010706020507" pitchFamily="18" charset="2"/>
              </a:rPr>
              <a:t></a:t>
            </a:r>
          </a:p>
        </p:txBody>
      </p:sp>
    </p:spTree>
    <p:extLst>
      <p:ext uri="{BB962C8B-B14F-4D97-AF65-F5344CB8AC3E}">
        <p14:creationId xmlns:p14="http://schemas.microsoft.com/office/powerpoint/2010/main" val="266030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4" grpId="0"/>
      <p:bldP spid="6" grpId="0"/>
      <p:bldP spid="7" grpId="0"/>
      <p:bldP spid="9" grpId="0"/>
      <p:bldP spid="11" grpId="0"/>
      <p:bldP spid="12" grpId="0"/>
      <p:bldP spid="1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542439" y="1295400"/>
            <a:ext cx="9324814" cy="1797764"/>
          </a:xfrm>
          <a:prstGeom prst="rect">
            <a:avLst/>
          </a:prstGeom>
          <a:solidFill>
            <a:srgbClr val="C9FAFF"/>
          </a:solidFill>
          <a:ln w="12700" cap="sq" cmpd="sng" algn="ctr">
            <a:solidFill>
              <a:srgbClr val="C9FAFF"/>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标题 1"/>
          <p:cNvSpPr>
            <a:spLocks noGrp="1"/>
          </p:cNvSpPr>
          <p:nvPr>
            <p:ph type="title"/>
          </p:nvPr>
        </p:nvSpPr>
        <p:spPr/>
        <p:txBody>
          <a:bodyPr/>
          <a:lstStyle/>
          <a:p>
            <a:r>
              <a:rPr lang="zh-CN" altLang="en-US" sz="3200" dirty="0" smtClean="0">
                <a:solidFill>
                  <a:schemeClr val="tx2"/>
                </a:solidFill>
              </a:rPr>
              <a:t>证明和演绎：</a:t>
            </a:r>
            <a:r>
              <a:rPr lang="zh-CN" altLang="en-US" sz="3200" dirty="0" smtClean="0">
                <a:solidFill>
                  <a:schemeClr val="bg2"/>
                </a:solidFill>
              </a:rPr>
              <a:t>证明</a:t>
            </a:r>
            <a:r>
              <a:rPr lang="en-US" altLang="zh-CN" sz="3200" dirty="0" smtClean="0">
                <a:solidFill>
                  <a:schemeClr val="bg2"/>
                </a:solidFill>
              </a:rPr>
              <a:t>proof</a:t>
            </a:r>
            <a:endParaRPr lang="zh-CN" altLang="en-US" sz="3200" dirty="0">
              <a:solidFill>
                <a:schemeClr val="bg2"/>
              </a:solidFill>
            </a:endParaRPr>
          </a:p>
        </p:txBody>
      </p:sp>
      <p:sp>
        <p:nvSpPr>
          <p:cNvPr id="3" name="内容占位符 2"/>
          <p:cNvSpPr>
            <a:spLocks noGrp="1"/>
          </p:cNvSpPr>
          <p:nvPr>
            <p:ph idx="1"/>
          </p:nvPr>
        </p:nvSpPr>
        <p:spPr>
          <a:xfrm>
            <a:off x="304800" y="4045058"/>
            <a:ext cx="11176000" cy="1898542"/>
          </a:xfrm>
        </p:spPr>
        <p:txBody>
          <a:bodyPr/>
          <a:lstStyle/>
          <a:p>
            <a:endParaRPr lang="en-US" altLang="zh-CN" dirty="0" smtClean="0">
              <a:latin typeface="Times New Roman" panose="02020603050405020304" pitchFamily="18" charset="0"/>
            </a:endParaRPr>
          </a:p>
          <a:p>
            <a:r>
              <a:rPr lang="zh-CN" altLang="en-US" dirty="0" smtClean="0">
                <a:latin typeface="Times New Roman" panose="02020603050405020304" pitchFamily="18" charset="0"/>
              </a:rPr>
              <a:t>当这样的证明存在时，称</a:t>
            </a:r>
            <a:r>
              <a:rPr lang="en-US" altLang="zh-CN" dirty="0" smtClean="0">
                <a:latin typeface="Times New Roman" panose="02020603050405020304" pitchFamily="18" charset="0"/>
              </a:rPr>
              <a:t>Am</a:t>
            </a:r>
            <a:r>
              <a:rPr lang="zh-CN" altLang="en-US" dirty="0" smtClean="0">
                <a:latin typeface="Times New Roman" panose="02020603050405020304" pitchFamily="18" charset="0"/>
              </a:rPr>
              <a:t>为系统的</a:t>
            </a:r>
            <a:r>
              <a:rPr lang="zh-CN" altLang="en-US" dirty="0" smtClean="0">
                <a:solidFill>
                  <a:schemeClr val="bg2"/>
                </a:solidFill>
                <a:latin typeface="Times New Roman" panose="02020603050405020304" pitchFamily="18" charset="0"/>
              </a:rPr>
              <a:t>定理</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theorem</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r>
              <a:rPr lang="zh-CN" altLang="en-US" dirty="0" smtClean="0">
                <a:latin typeface="Times New Roman" panose="02020603050405020304" pitchFamily="18" charset="0"/>
              </a:rPr>
              <a:t>记作</a:t>
            </a:r>
            <a:r>
              <a:rPr lang="zh-CN" altLang="en-US" dirty="0" smtClean="0">
                <a:solidFill>
                  <a:srgbClr val="FF0000"/>
                </a:solidFill>
                <a:latin typeface="Times New Roman" panose="02020603050405020304" pitchFamily="18" charset="0"/>
              </a:rPr>
              <a:t>├*</a:t>
            </a:r>
            <a:r>
              <a:rPr lang="en-US" altLang="zh-CN" dirty="0" smtClean="0">
                <a:solidFill>
                  <a:srgbClr val="FF0000"/>
                </a:solidFill>
                <a:latin typeface="Times New Roman" panose="02020603050405020304" pitchFamily="18" charset="0"/>
              </a:rPr>
              <a:t>Am</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是形式系统的名称），或者简记为</a:t>
            </a:r>
            <a:r>
              <a:rPr lang="zh-CN" altLang="en-US" dirty="0" smtClean="0">
                <a:solidFill>
                  <a:srgbClr val="FF0000"/>
                </a:solidFill>
                <a:latin typeface="Times New Roman" panose="02020603050405020304" pitchFamily="18" charset="0"/>
              </a:rPr>
              <a:t>├</a:t>
            </a:r>
            <a:r>
              <a:rPr lang="en-US" altLang="zh-CN" dirty="0" smtClean="0">
                <a:solidFill>
                  <a:srgbClr val="FF0000"/>
                </a:solidFill>
                <a:latin typeface="Times New Roman" panose="02020603050405020304" pitchFamily="18" charset="0"/>
              </a:rPr>
              <a:t>Am</a:t>
            </a:r>
            <a:endParaRPr lang="zh-CN" altLang="en-US" dirty="0">
              <a:solidFill>
                <a:srgbClr val="FF0000"/>
              </a:solidFill>
            </a:endParaRPr>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17</a:t>
            </a:fld>
            <a:endParaRPr lang="en-US" altLang="zh-CN"/>
          </a:p>
        </p:txBody>
      </p:sp>
      <p:sp>
        <p:nvSpPr>
          <p:cNvPr id="5" name="矩形 4"/>
          <p:cNvSpPr/>
          <p:nvPr/>
        </p:nvSpPr>
        <p:spPr>
          <a:xfrm>
            <a:off x="196311" y="1515135"/>
            <a:ext cx="10017071" cy="493148"/>
          </a:xfrm>
          <a:prstGeom prst="rect">
            <a:avLst/>
          </a:prstGeom>
        </p:spPr>
        <p:txBody>
          <a:bodyPr wrap="square">
            <a:spAutoFit/>
          </a:bodyPr>
          <a:lstStyle/>
          <a:p>
            <a:pPr marL="342900" lvl="0" indent="-342900"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zh-CN" altLang="en-US" sz="2400" b="1" dirty="0">
                <a:solidFill>
                  <a:srgbClr val="000000"/>
                </a:solidFill>
              </a:rPr>
              <a:t>公式序列</a:t>
            </a:r>
            <a:r>
              <a:rPr lang="en-US" altLang="zh-CN" sz="2400" b="1" dirty="0">
                <a:solidFill>
                  <a:srgbClr val="000000"/>
                </a:solidFill>
              </a:rPr>
              <a:t>A1</a:t>
            </a:r>
            <a:r>
              <a:rPr lang="zh-CN" altLang="en-US" sz="2400" b="1" dirty="0">
                <a:solidFill>
                  <a:srgbClr val="000000"/>
                </a:solidFill>
              </a:rPr>
              <a:t>，</a:t>
            </a:r>
            <a:r>
              <a:rPr lang="en-US" altLang="zh-CN" sz="2400" b="1" dirty="0">
                <a:solidFill>
                  <a:srgbClr val="000000"/>
                </a:solidFill>
              </a:rPr>
              <a:t>A2</a:t>
            </a:r>
            <a:r>
              <a:rPr lang="zh-CN" altLang="en-US" sz="2400" b="1" dirty="0">
                <a:solidFill>
                  <a:srgbClr val="000000"/>
                </a:solidFill>
              </a:rPr>
              <a:t>，</a:t>
            </a:r>
            <a:r>
              <a:rPr lang="en-US" altLang="zh-CN" sz="2400" b="1" dirty="0">
                <a:solidFill>
                  <a:srgbClr val="000000"/>
                </a:solidFill>
              </a:rPr>
              <a:t>…</a:t>
            </a:r>
            <a:r>
              <a:rPr lang="zh-CN" altLang="en-US" sz="2400" b="1" dirty="0">
                <a:solidFill>
                  <a:srgbClr val="000000"/>
                </a:solidFill>
              </a:rPr>
              <a:t>，</a:t>
            </a:r>
            <a:r>
              <a:rPr lang="en-US" altLang="zh-CN" sz="2400" b="1" dirty="0">
                <a:solidFill>
                  <a:srgbClr val="000000"/>
                </a:solidFill>
              </a:rPr>
              <a:t>Am</a:t>
            </a:r>
            <a:r>
              <a:rPr lang="zh-CN" altLang="en-US" sz="2400" b="1" dirty="0">
                <a:solidFill>
                  <a:srgbClr val="000000"/>
                </a:solidFill>
              </a:rPr>
              <a:t>称作为</a:t>
            </a:r>
            <a:r>
              <a:rPr lang="en-US" altLang="zh-CN" sz="2400" b="1" dirty="0">
                <a:solidFill>
                  <a:srgbClr val="000000"/>
                </a:solidFill>
              </a:rPr>
              <a:t>Am</a:t>
            </a:r>
            <a:r>
              <a:rPr lang="zh-CN" altLang="en-US" sz="2400" b="1" dirty="0">
                <a:solidFill>
                  <a:srgbClr val="000000"/>
                </a:solidFill>
              </a:rPr>
              <a:t>的一个</a:t>
            </a:r>
            <a:r>
              <a:rPr lang="zh-CN" altLang="en-US" sz="2400" b="1" dirty="0">
                <a:solidFill>
                  <a:srgbClr val="00007D"/>
                </a:solidFill>
              </a:rPr>
              <a:t>证明</a:t>
            </a:r>
            <a:r>
              <a:rPr lang="zh-CN" altLang="en-US" sz="2400" b="1" dirty="0">
                <a:solidFill>
                  <a:srgbClr val="000000"/>
                </a:solidFill>
              </a:rPr>
              <a:t>，如果</a:t>
            </a:r>
            <a:r>
              <a:rPr lang="en-US" altLang="zh-CN" sz="2400" b="1" dirty="0">
                <a:solidFill>
                  <a:srgbClr val="000000"/>
                </a:solidFill>
              </a:rPr>
              <a:t>Ai</a:t>
            </a:r>
            <a:r>
              <a:rPr lang="en-US" altLang="zh-CN" sz="2400" b="1" dirty="0">
                <a:solidFill>
                  <a:srgbClr val="000000"/>
                </a:solidFill>
                <a:latin typeface="Times New Roman" panose="02020603050405020304" pitchFamily="18" charset="0"/>
              </a:rPr>
              <a:t>(1</a:t>
            </a:r>
            <a:r>
              <a:rPr lang="en-US" altLang="zh-CN" sz="2400" b="1" dirty="0">
                <a:solidFill>
                  <a:srgbClr val="000000"/>
                </a:solidFill>
                <a:latin typeface="Times New Roman" panose="02020603050405020304" pitchFamily="18" charset="0"/>
                <a:sym typeface="Symbol" panose="05050102010706020507" pitchFamily="18" charset="2"/>
              </a:rPr>
              <a:t>im</a:t>
            </a:r>
            <a:r>
              <a:rPr lang="en-US" altLang="zh-CN" sz="2400" b="1" dirty="0" smtClean="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7" name="矩形 6"/>
          <p:cNvSpPr/>
          <p:nvPr/>
        </p:nvSpPr>
        <p:spPr>
          <a:xfrm>
            <a:off x="609600" y="2008283"/>
            <a:ext cx="2040943" cy="535531"/>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00"/>
                </a:solidFill>
                <a:latin typeface="Times New Roman" panose="02020603050405020304" pitchFamily="18" charset="0"/>
              </a:rPr>
              <a:t>或者是</a:t>
            </a:r>
            <a:r>
              <a:rPr lang="zh-CN" altLang="en-US" sz="2400" b="1" dirty="0">
                <a:solidFill>
                  <a:srgbClr val="FF0000"/>
                </a:solidFill>
                <a:latin typeface="Times New Roman" panose="02020603050405020304" pitchFamily="18" charset="0"/>
              </a:rPr>
              <a:t>公理</a:t>
            </a:r>
            <a:r>
              <a:rPr lang="zh-CN" altLang="en-US"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9" name="矩形 8"/>
          <p:cNvSpPr/>
          <p:nvPr/>
        </p:nvSpPr>
        <p:spPr>
          <a:xfrm>
            <a:off x="609600" y="2557633"/>
            <a:ext cx="6560950" cy="535531"/>
          </a:xfrm>
          <a:prstGeom prst="rect">
            <a:avLst/>
          </a:prstGeom>
        </p:spPr>
        <p:txBody>
          <a:bodyPr wrap="squar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00"/>
                </a:solidFill>
                <a:latin typeface="Times New Roman" panose="02020603050405020304" pitchFamily="18" charset="0"/>
              </a:rPr>
              <a:t>或者由</a:t>
            </a:r>
            <a:r>
              <a:rPr lang="en-US" altLang="zh-CN" sz="2400" b="1" dirty="0">
                <a:solidFill>
                  <a:srgbClr val="000000"/>
                </a:solidFill>
                <a:latin typeface="Times New Roman" panose="02020603050405020304" pitchFamily="18" charset="0"/>
              </a:rPr>
              <a:t>Aj1,…,</a:t>
            </a:r>
            <a:r>
              <a:rPr lang="en-US" altLang="zh-CN" sz="2400" b="1" dirty="0" err="1">
                <a:solidFill>
                  <a:srgbClr val="000000"/>
                </a:solidFill>
                <a:latin typeface="Times New Roman" panose="02020603050405020304" pitchFamily="18" charset="0"/>
              </a:rPr>
              <a:t>Ajk</a:t>
            </a:r>
            <a:r>
              <a:rPr lang="en-US" altLang="zh-CN" sz="2400" b="1" dirty="0">
                <a:solidFill>
                  <a:srgbClr val="000000"/>
                </a:solidFill>
                <a:latin typeface="Times New Roman" panose="02020603050405020304" pitchFamily="18" charset="0"/>
              </a:rPr>
              <a:t>(j1,…</a:t>
            </a:r>
            <a:r>
              <a:rPr lang="en-US" altLang="zh-CN" sz="2400" b="1" dirty="0" err="1">
                <a:solidFill>
                  <a:srgbClr val="000000"/>
                </a:solidFill>
                <a:latin typeface="Times New Roman" panose="02020603050405020304" pitchFamily="18" charset="0"/>
              </a:rPr>
              <a:t>jk</a:t>
            </a:r>
            <a:r>
              <a:rPr lang="en-US" altLang="zh-CN" sz="2400" b="1" dirty="0">
                <a:solidFill>
                  <a:srgbClr val="000000"/>
                </a:solidFill>
                <a:latin typeface="Times New Roman" panose="02020603050405020304" pitchFamily="18" charset="0"/>
              </a:rPr>
              <a:t>&lt;</a:t>
            </a:r>
            <a:r>
              <a:rPr lang="en-US" altLang="zh-CN" sz="2400" b="1" dirty="0" err="1">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用</a:t>
            </a:r>
            <a:r>
              <a:rPr lang="zh-CN" altLang="en-US" sz="2400" b="1" dirty="0">
                <a:solidFill>
                  <a:srgbClr val="FF0000"/>
                </a:solidFill>
                <a:latin typeface="Times New Roman" panose="02020603050405020304" pitchFamily="18" charset="0"/>
              </a:rPr>
              <a:t>推理规则</a:t>
            </a:r>
            <a:r>
              <a:rPr lang="zh-CN" altLang="en-US" sz="2400" b="1" dirty="0">
                <a:solidFill>
                  <a:srgbClr val="00007D"/>
                </a:solidFill>
                <a:latin typeface="Times New Roman" panose="02020603050405020304" pitchFamily="18" charset="0"/>
              </a:rPr>
              <a:t>推得</a:t>
            </a:r>
            <a:r>
              <a:rPr lang="zh-CN" altLang="en-US"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831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left)">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left)">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3" grpId="0" build="p"/>
      <p:bldP spid="5" grpId="0"/>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961778" y="1248012"/>
            <a:ext cx="10362317" cy="2052234"/>
          </a:xfrm>
          <a:prstGeom prst="rect">
            <a:avLst/>
          </a:prstGeom>
          <a:solidFill>
            <a:srgbClr val="C9FAFF"/>
          </a:solidFill>
          <a:ln w="12700" cap="sq" cmpd="sng" algn="ctr">
            <a:solidFill>
              <a:srgbClr val="C9FAFF"/>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标题 1"/>
          <p:cNvSpPr>
            <a:spLocks noGrp="1"/>
          </p:cNvSpPr>
          <p:nvPr>
            <p:ph type="title"/>
          </p:nvPr>
        </p:nvSpPr>
        <p:spPr/>
        <p:txBody>
          <a:bodyPr/>
          <a:lstStyle/>
          <a:p>
            <a:r>
              <a:rPr lang="zh-CN" altLang="en-US" sz="3200" dirty="0">
                <a:solidFill>
                  <a:srgbClr val="000000"/>
                </a:solidFill>
              </a:rPr>
              <a:t>证明和演绎</a:t>
            </a:r>
            <a:r>
              <a:rPr lang="zh-CN" altLang="en-US" sz="3200" dirty="0" smtClean="0">
                <a:solidFill>
                  <a:srgbClr val="000000"/>
                </a:solidFill>
              </a:rPr>
              <a:t>：</a:t>
            </a:r>
            <a:r>
              <a:rPr lang="zh-CN" altLang="en-US" sz="3200" dirty="0" smtClean="0">
                <a:solidFill>
                  <a:srgbClr val="00007D"/>
                </a:solidFill>
              </a:rPr>
              <a:t>演绎</a:t>
            </a:r>
            <a:r>
              <a:rPr lang="en-US" altLang="zh-CN" sz="3200" dirty="0" smtClean="0">
                <a:solidFill>
                  <a:srgbClr val="00007D"/>
                </a:solidFill>
              </a:rPr>
              <a:t>Deduction</a:t>
            </a:r>
            <a:endParaRPr lang="zh-CN" altLang="en-US" dirty="0"/>
          </a:p>
        </p:txBody>
      </p:sp>
      <p:sp>
        <p:nvSpPr>
          <p:cNvPr id="3" name="内容占位符 2"/>
          <p:cNvSpPr>
            <a:spLocks noGrp="1"/>
          </p:cNvSpPr>
          <p:nvPr>
            <p:ph idx="1"/>
          </p:nvPr>
        </p:nvSpPr>
        <p:spPr>
          <a:xfrm>
            <a:off x="581791" y="3885947"/>
            <a:ext cx="11407009" cy="2142893"/>
          </a:xfrm>
        </p:spPr>
        <p:txBody>
          <a:bodyPr/>
          <a:lstStyle/>
          <a:p>
            <a:pPr lvl="0">
              <a:buClr>
                <a:srgbClr val="00007D"/>
              </a:buClr>
            </a:pPr>
            <a:r>
              <a:rPr lang="zh-CN" altLang="en-US" dirty="0">
                <a:solidFill>
                  <a:srgbClr val="000000"/>
                </a:solidFill>
                <a:latin typeface="Times New Roman" panose="02020603050405020304" pitchFamily="18" charset="0"/>
              </a:rPr>
              <a:t>当这样的证明存在时，称</a:t>
            </a:r>
            <a:r>
              <a:rPr lang="en-US" altLang="zh-CN" dirty="0">
                <a:solidFill>
                  <a:srgbClr val="000000"/>
                </a:solidFill>
                <a:latin typeface="Times New Roman" panose="02020603050405020304" pitchFamily="18" charset="0"/>
              </a:rPr>
              <a:t>Am</a:t>
            </a:r>
            <a:r>
              <a:rPr lang="zh-CN" altLang="en-US" dirty="0">
                <a:solidFill>
                  <a:srgbClr val="000000"/>
                </a:solidFill>
                <a:latin typeface="Times New Roman" panose="02020603050405020304" pitchFamily="18" charset="0"/>
              </a:rPr>
              <a:t>为</a:t>
            </a:r>
            <a:r>
              <a:rPr lang="en-US" altLang="zh-CN" dirty="0">
                <a:solidFill>
                  <a:srgbClr val="000000"/>
                </a:solidFill>
                <a:latin typeface="Times New Roman" panose="02020603050405020304" pitchFamily="18" charset="0"/>
              </a:rPr>
              <a:t>Γ</a:t>
            </a:r>
            <a:r>
              <a:rPr lang="zh-CN" altLang="en-US" dirty="0">
                <a:solidFill>
                  <a:srgbClr val="000000"/>
                </a:solidFill>
                <a:latin typeface="Times New Roman" panose="02020603050405020304" pitchFamily="18" charset="0"/>
              </a:rPr>
              <a:t>的</a:t>
            </a:r>
            <a:r>
              <a:rPr lang="zh-CN" altLang="en-US" dirty="0">
                <a:solidFill>
                  <a:srgbClr val="FF0000"/>
                </a:solidFill>
                <a:latin typeface="Times New Roman" panose="02020603050405020304" pitchFamily="18" charset="0"/>
              </a:rPr>
              <a:t>演绎</a:t>
            </a:r>
            <a:r>
              <a:rPr lang="zh-CN" altLang="en-US" dirty="0" smtClean="0">
                <a:solidFill>
                  <a:srgbClr val="FF0000"/>
                </a:solidFill>
                <a:latin typeface="Times New Roman" panose="02020603050405020304" pitchFamily="18" charset="0"/>
              </a:rPr>
              <a:t>结果</a:t>
            </a:r>
            <a:endParaRPr lang="en-US" altLang="zh-CN" dirty="0" smtClean="0">
              <a:solidFill>
                <a:srgbClr val="FF0000"/>
              </a:solidFill>
              <a:latin typeface="Times New Roman" panose="02020603050405020304" pitchFamily="18" charset="0"/>
            </a:endParaRPr>
          </a:p>
          <a:p>
            <a:r>
              <a:rPr lang="zh-CN" altLang="en-US" dirty="0" smtClean="0">
                <a:latin typeface="Times New Roman" panose="02020603050405020304" pitchFamily="18" charset="0"/>
              </a:rPr>
              <a:t>记作</a:t>
            </a:r>
            <a:r>
              <a:rPr lang="en-US" altLang="zh-CN" dirty="0" smtClean="0">
                <a:solidFill>
                  <a:srgbClr val="FF0000"/>
                </a:solidFill>
                <a:latin typeface="Times New Roman" panose="02020603050405020304" pitchFamily="18" charset="0"/>
              </a:rPr>
              <a:t>Γ</a:t>
            </a:r>
            <a:r>
              <a:rPr lang="zh-CN" altLang="en-US" dirty="0" smtClean="0">
                <a:solidFill>
                  <a:srgbClr val="FF0000"/>
                </a:solidFill>
                <a:latin typeface="Times New Roman" panose="02020603050405020304" pitchFamily="18" charset="0"/>
              </a:rPr>
              <a:t>├</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Am</a:t>
            </a:r>
            <a:r>
              <a:rPr lang="en-US" altLang="zh-CN" dirty="0">
                <a:latin typeface="Times New Roman" panose="02020603050405020304" pitchFamily="18" charset="0"/>
              </a:rPr>
              <a:t>(*</a:t>
            </a:r>
            <a:r>
              <a:rPr lang="zh-CN" altLang="en-US" dirty="0">
                <a:latin typeface="Times New Roman" panose="02020603050405020304" pitchFamily="18" charset="0"/>
              </a:rPr>
              <a:t>是形式系统的名称），或者简记</a:t>
            </a:r>
            <a:r>
              <a:rPr lang="zh-CN" altLang="en-US" dirty="0" smtClean="0">
                <a:latin typeface="Times New Roman" panose="02020603050405020304" pitchFamily="18" charset="0"/>
              </a:rPr>
              <a:t>为</a:t>
            </a:r>
            <a:r>
              <a:rPr lang="en-US" altLang="zh-CN" dirty="0" smtClean="0">
                <a:solidFill>
                  <a:schemeClr val="bg2">
                    <a:lumMod val="60000"/>
                    <a:lumOff val="40000"/>
                  </a:schemeClr>
                </a:solidFill>
                <a:latin typeface="Times New Roman" panose="02020603050405020304" pitchFamily="18" charset="0"/>
              </a:rPr>
              <a:t>Γ</a:t>
            </a:r>
            <a:r>
              <a:rPr lang="zh-CN" altLang="en-US" dirty="0" smtClean="0">
                <a:solidFill>
                  <a:schemeClr val="bg2">
                    <a:lumMod val="60000"/>
                    <a:lumOff val="40000"/>
                  </a:schemeClr>
                </a:solidFill>
                <a:latin typeface="Times New Roman" panose="02020603050405020304" pitchFamily="18" charset="0"/>
              </a:rPr>
              <a:t>├</a:t>
            </a:r>
            <a:r>
              <a:rPr lang="en-US" altLang="zh-CN" dirty="0" smtClean="0">
                <a:solidFill>
                  <a:schemeClr val="bg2">
                    <a:lumMod val="60000"/>
                    <a:lumOff val="40000"/>
                  </a:schemeClr>
                </a:solidFill>
                <a:latin typeface="Times New Roman" panose="02020603050405020304" pitchFamily="18" charset="0"/>
              </a:rPr>
              <a:t>Am</a:t>
            </a:r>
          </a:p>
          <a:p>
            <a:r>
              <a:rPr lang="zh-CN" altLang="en-US" dirty="0" smtClean="0">
                <a:solidFill>
                  <a:schemeClr val="tx2"/>
                </a:solidFill>
              </a:rPr>
              <a:t>称</a:t>
            </a:r>
            <a:r>
              <a:rPr lang="en-US" altLang="zh-CN" dirty="0" smtClean="0">
                <a:solidFill>
                  <a:schemeClr val="tx2"/>
                </a:solidFill>
              </a:rPr>
              <a:t>Γ</a:t>
            </a:r>
            <a:r>
              <a:rPr lang="zh-CN" altLang="en-US" dirty="0" smtClean="0">
                <a:solidFill>
                  <a:schemeClr val="tx2"/>
                </a:solidFill>
              </a:rPr>
              <a:t>和它的成员为</a:t>
            </a:r>
            <a:r>
              <a:rPr lang="en-US" altLang="zh-CN" dirty="0" smtClean="0">
                <a:solidFill>
                  <a:schemeClr val="tx2"/>
                </a:solidFill>
              </a:rPr>
              <a:t>Am</a:t>
            </a:r>
            <a:r>
              <a:rPr lang="zh-CN" altLang="en-US" dirty="0" smtClean="0">
                <a:solidFill>
                  <a:schemeClr val="tx2"/>
                </a:solidFill>
              </a:rPr>
              <a:t>的</a:t>
            </a:r>
            <a:r>
              <a:rPr lang="zh-CN" altLang="en-US" dirty="0" smtClean="0">
                <a:solidFill>
                  <a:schemeClr val="bg2"/>
                </a:solidFill>
              </a:rPr>
              <a:t>前提</a:t>
            </a:r>
            <a:r>
              <a:rPr lang="en-US" altLang="zh-CN" dirty="0" smtClean="0">
                <a:solidFill>
                  <a:schemeClr val="tx2"/>
                </a:solidFill>
              </a:rPr>
              <a:t>(hypothesis)</a:t>
            </a:r>
          </a:p>
          <a:p>
            <a:r>
              <a:rPr lang="zh-CN" altLang="en-US" dirty="0" smtClean="0">
                <a:solidFill>
                  <a:schemeClr val="tx2"/>
                </a:solidFill>
              </a:rPr>
              <a:t>证明是演绎在</a:t>
            </a:r>
            <a:r>
              <a:rPr lang="en-US" altLang="zh-CN" dirty="0" smtClean="0">
                <a:solidFill>
                  <a:schemeClr val="tx2"/>
                </a:solidFill>
              </a:rPr>
              <a:t>Γ</a:t>
            </a:r>
            <a:r>
              <a:rPr lang="zh-CN" altLang="en-US" dirty="0" smtClean="0">
                <a:solidFill>
                  <a:schemeClr val="tx2"/>
                </a:solidFill>
              </a:rPr>
              <a:t>为空集的特例</a:t>
            </a:r>
            <a:endParaRPr lang="zh-CN" altLang="en-US" dirty="0">
              <a:solidFill>
                <a:schemeClr val="tx2"/>
              </a:solidFill>
            </a:endParaRPr>
          </a:p>
          <a:p>
            <a:pPr marL="0" indent="0">
              <a:buNone/>
            </a:pPr>
            <a:endParaRPr lang="en-US" altLang="zh-CN" dirty="0" smtClean="0">
              <a:latin typeface="Times New Roman" panose="02020603050405020304" pitchFamily="18" charset="0"/>
            </a:endParaRPr>
          </a:p>
          <a:p>
            <a:endParaRPr lang="en-US" altLang="zh-CN" dirty="0">
              <a:latin typeface="Times New Roman" panose="02020603050405020304" pitchFamily="18" charset="0"/>
            </a:endParaRPr>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18</a:t>
            </a:fld>
            <a:endParaRPr lang="en-US" altLang="zh-CN"/>
          </a:p>
        </p:txBody>
      </p:sp>
      <p:sp>
        <p:nvSpPr>
          <p:cNvPr id="6" name="矩形 5"/>
          <p:cNvSpPr/>
          <p:nvPr/>
        </p:nvSpPr>
        <p:spPr>
          <a:xfrm>
            <a:off x="581791" y="1295400"/>
            <a:ext cx="10456191" cy="978729"/>
          </a:xfrm>
          <a:prstGeom prst="rect">
            <a:avLst/>
          </a:prstGeom>
        </p:spPr>
        <p:txBody>
          <a:bodyPr wrap="square">
            <a:spAutoFit/>
          </a:bodyPr>
          <a:lstStyle/>
          <a:p>
            <a:pPr marL="342900" lvl="0" indent="-342900"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zh-CN" altLang="en-US" sz="2400" b="1" dirty="0">
                <a:solidFill>
                  <a:srgbClr val="000000"/>
                </a:solidFill>
              </a:rPr>
              <a:t>设</a:t>
            </a:r>
            <a:r>
              <a:rPr lang="en-US" altLang="zh-CN" sz="2400" b="1" dirty="0">
                <a:solidFill>
                  <a:srgbClr val="00007D"/>
                </a:solidFill>
              </a:rPr>
              <a:t>Γ</a:t>
            </a:r>
            <a:r>
              <a:rPr lang="zh-CN" altLang="en-US" sz="2400" b="1" dirty="0">
                <a:solidFill>
                  <a:srgbClr val="000000"/>
                </a:solidFill>
              </a:rPr>
              <a:t>为一</a:t>
            </a:r>
            <a:r>
              <a:rPr lang="zh-CN" altLang="en-US" sz="2400" b="1" dirty="0">
                <a:solidFill>
                  <a:srgbClr val="FF0000"/>
                </a:solidFill>
              </a:rPr>
              <a:t>公式集合</a:t>
            </a:r>
            <a:r>
              <a:rPr lang="zh-CN" altLang="en-US" sz="2400" b="1" dirty="0">
                <a:solidFill>
                  <a:srgbClr val="000000"/>
                </a:solidFill>
              </a:rPr>
              <a:t>。公式序列</a:t>
            </a:r>
            <a:r>
              <a:rPr lang="en-US" altLang="zh-CN" sz="2400" b="1" dirty="0">
                <a:solidFill>
                  <a:srgbClr val="000000"/>
                </a:solidFill>
              </a:rPr>
              <a:t>A1</a:t>
            </a:r>
            <a:r>
              <a:rPr lang="zh-CN" altLang="en-US" sz="2400" b="1" dirty="0">
                <a:solidFill>
                  <a:srgbClr val="000000"/>
                </a:solidFill>
              </a:rPr>
              <a:t>，</a:t>
            </a:r>
            <a:r>
              <a:rPr lang="en-US" altLang="zh-CN" sz="2400" b="1" dirty="0">
                <a:solidFill>
                  <a:srgbClr val="000000"/>
                </a:solidFill>
              </a:rPr>
              <a:t>A2</a:t>
            </a:r>
            <a:r>
              <a:rPr lang="zh-CN" altLang="en-US" sz="2400" b="1" dirty="0">
                <a:solidFill>
                  <a:srgbClr val="000000"/>
                </a:solidFill>
              </a:rPr>
              <a:t>，</a:t>
            </a:r>
            <a:r>
              <a:rPr lang="en-US" altLang="zh-CN" sz="2400" b="1" dirty="0">
                <a:solidFill>
                  <a:srgbClr val="000000"/>
                </a:solidFill>
              </a:rPr>
              <a:t>…</a:t>
            </a:r>
            <a:r>
              <a:rPr lang="zh-CN" altLang="en-US" sz="2400" b="1" dirty="0">
                <a:solidFill>
                  <a:srgbClr val="000000"/>
                </a:solidFill>
              </a:rPr>
              <a:t>，</a:t>
            </a:r>
            <a:r>
              <a:rPr lang="en-US" altLang="zh-CN" sz="2400" b="1" dirty="0">
                <a:solidFill>
                  <a:srgbClr val="000000"/>
                </a:solidFill>
              </a:rPr>
              <a:t>Am</a:t>
            </a:r>
            <a:r>
              <a:rPr lang="zh-CN" altLang="en-US" sz="2400" b="1" dirty="0">
                <a:solidFill>
                  <a:srgbClr val="000000"/>
                </a:solidFill>
              </a:rPr>
              <a:t>称作为</a:t>
            </a:r>
            <a:r>
              <a:rPr lang="en-US" altLang="zh-CN" sz="2400" b="1" dirty="0">
                <a:solidFill>
                  <a:srgbClr val="000000"/>
                </a:solidFill>
              </a:rPr>
              <a:t>Am</a:t>
            </a:r>
            <a:r>
              <a:rPr lang="zh-CN" altLang="en-US" sz="2400" b="1" dirty="0">
                <a:solidFill>
                  <a:srgbClr val="000000"/>
                </a:solidFill>
              </a:rPr>
              <a:t>的</a:t>
            </a:r>
            <a:r>
              <a:rPr lang="zh-CN" altLang="en-US" sz="2400" b="1" dirty="0">
                <a:solidFill>
                  <a:srgbClr val="FF0000"/>
                </a:solidFill>
              </a:rPr>
              <a:t>以</a:t>
            </a:r>
            <a:r>
              <a:rPr lang="en-US" altLang="zh-CN" sz="2400" b="1" dirty="0">
                <a:solidFill>
                  <a:srgbClr val="FF0000"/>
                </a:solidFill>
              </a:rPr>
              <a:t>Γ</a:t>
            </a:r>
            <a:r>
              <a:rPr lang="zh-CN" altLang="en-US" sz="2400" b="1" dirty="0">
                <a:solidFill>
                  <a:srgbClr val="FF0000"/>
                </a:solidFill>
              </a:rPr>
              <a:t>为前提的演绎</a:t>
            </a:r>
            <a:r>
              <a:rPr lang="zh-CN" altLang="en-US" sz="2400" b="1" dirty="0">
                <a:solidFill>
                  <a:srgbClr val="000000"/>
                </a:solidFill>
              </a:rPr>
              <a:t>，如果</a:t>
            </a:r>
            <a:r>
              <a:rPr lang="en-US" altLang="zh-CN" sz="2400" b="1" dirty="0">
                <a:solidFill>
                  <a:srgbClr val="000000"/>
                </a:solidFill>
              </a:rPr>
              <a:t>Ai</a:t>
            </a:r>
            <a:r>
              <a:rPr lang="en-US" altLang="zh-CN" sz="2400" b="1" dirty="0">
                <a:solidFill>
                  <a:srgbClr val="000000"/>
                </a:solidFill>
                <a:latin typeface="Times New Roman" panose="02020603050405020304" pitchFamily="18" charset="0"/>
              </a:rPr>
              <a:t>(1</a:t>
            </a:r>
            <a:r>
              <a:rPr lang="en-US" altLang="zh-CN" sz="2400" b="1" dirty="0">
                <a:solidFill>
                  <a:srgbClr val="000000"/>
                </a:solidFill>
                <a:latin typeface="Times New Roman" panose="02020603050405020304" pitchFamily="18" charset="0"/>
                <a:sym typeface="Symbol" panose="05050102010706020507" pitchFamily="18" charset="2"/>
              </a:rPr>
              <a:t>im</a:t>
            </a:r>
            <a:r>
              <a:rPr lang="en-US" altLang="zh-CN" sz="2400" b="1" dirty="0">
                <a:solidFill>
                  <a:srgbClr val="000000"/>
                </a:solidFill>
                <a:latin typeface="Times New Roman" panose="02020603050405020304" pitchFamily="18" charset="0"/>
              </a:rPr>
              <a:t>):</a:t>
            </a:r>
          </a:p>
        </p:txBody>
      </p:sp>
      <p:sp>
        <p:nvSpPr>
          <p:cNvPr id="7" name="矩形 6"/>
          <p:cNvSpPr/>
          <p:nvPr/>
        </p:nvSpPr>
        <p:spPr>
          <a:xfrm>
            <a:off x="951446" y="2222332"/>
            <a:ext cx="2534668" cy="491481"/>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00"/>
                </a:solidFill>
              </a:rPr>
              <a:t>或者是</a:t>
            </a:r>
            <a:r>
              <a:rPr lang="en-US" altLang="zh-CN" sz="2400" b="1" dirty="0">
                <a:solidFill>
                  <a:srgbClr val="00007D"/>
                </a:solidFill>
              </a:rPr>
              <a:t>Γ</a:t>
            </a:r>
            <a:r>
              <a:rPr lang="zh-CN" altLang="en-US" sz="2400" b="1" dirty="0">
                <a:solidFill>
                  <a:srgbClr val="00007D"/>
                </a:solidFill>
              </a:rPr>
              <a:t>中的公式</a:t>
            </a:r>
            <a:endParaRPr lang="en-US" altLang="zh-CN" sz="2400" b="1" dirty="0">
              <a:solidFill>
                <a:srgbClr val="00007D"/>
              </a:solidFill>
            </a:endParaRPr>
          </a:p>
        </p:txBody>
      </p:sp>
      <p:sp>
        <p:nvSpPr>
          <p:cNvPr id="8" name="矩形 7"/>
          <p:cNvSpPr/>
          <p:nvPr/>
        </p:nvSpPr>
        <p:spPr>
          <a:xfrm>
            <a:off x="951446" y="2665530"/>
            <a:ext cx="6442129" cy="535531"/>
          </a:xfrm>
          <a:prstGeom prst="rect">
            <a:avLst/>
          </a:prstGeom>
        </p:spPr>
        <p:txBody>
          <a:bodyPr wrap="square">
            <a:spAutoFit/>
          </a:bodyPr>
          <a:lstStyle/>
          <a:p>
            <a:pPr lvl="0" eaLnBrk="0" fontAlgn="base" hangingPunct="0">
              <a:lnSpc>
                <a:spcPct val="120000"/>
              </a:lnSpc>
              <a:spcBef>
                <a:spcPct val="20000"/>
              </a:spcBef>
              <a:spcAft>
                <a:spcPct val="0"/>
              </a:spcAft>
              <a:buClr>
                <a:srgbClr val="00007D"/>
              </a:buClr>
              <a:buSzPct val="75000"/>
            </a:pPr>
            <a:r>
              <a:rPr lang="zh-CN" altLang="en-US" sz="2400" b="1" dirty="0" smtClean="0">
                <a:solidFill>
                  <a:srgbClr val="000000"/>
                </a:solidFill>
                <a:latin typeface="Times New Roman" panose="02020603050405020304" pitchFamily="18" charset="0"/>
              </a:rPr>
              <a:t>或者</a:t>
            </a:r>
            <a:r>
              <a:rPr lang="zh-CN" altLang="en-US" sz="2400" b="1" dirty="0">
                <a:solidFill>
                  <a:srgbClr val="000000"/>
                </a:solidFill>
                <a:latin typeface="Times New Roman" panose="02020603050405020304" pitchFamily="18" charset="0"/>
              </a:rPr>
              <a:t>由</a:t>
            </a:r>
            <a:r>
              <a:rPr lang="en-US" altLang="zh-CN" sz="2400" b="1" dirty="0">
                <a:solidFill>
                  <a:srgbClr val="000000"/>
                </a:solidFill>
                <a:latin typeface="Times New Roman" panose="02020603050405020304" pitchFamily="18" charset="0"/>
              </a:rPr>
              <a:t>Aj1,…,</a:t>
            </a:r>
            <a:r>
              <a:rPr lang="en-US" altLang="zh-CN" sz="2400" b="1" dirty="0" err="1">
                <a:solidFill>
                  <a:srgbClr val="000000"/>
                </a:solidFill>
                <a:latin typeface="Times New Roman" panose="02020603050405020304" pitchFamily="18" charset="0"/>
              </a:rPr>
              <a:t>Ajk</a:t>
            </a:r>
            <a:r>
              <a:rPr lang="en-US" altLang="zh-CN" sz="2400" b="1" dirty="0">
                <a:solidFill>
                  <a:srgbClr val="000000"/>
                </a:solidFill>
                <a:latin typeface="Times New Roman" panose="02020603050405020304" pitchFamily="18" charset="0"/>
              </a:rPr>
              <a:t>(j1,…</a:t>
            </a:r>
            <a:r>
              <a:rPr lang="en-US" altLang="zh-CN" sz="2400" b="1" dirty="0" err="1">
                <a:solidFill>
                  <a:srgbClr val="000000"/>
                </a:solidFill>
                <a:latin typeface="Times New Roman" panose="02020603050405020304" pitchFamily="18" charset="0"/>
              </a:rPr>
              <a:t>jk</a:t>
            </a:r>
            <a:r>
              <a:rPr lang="en-US" altLang="zh-CN" sz="2400" b="1" dirty="0">
                <a:solidFill>
                  <a:srgbClr val="000000"/>
                </a:solidFill>
                <a:latin typeface="Times New Roman" panose="02020603050405020304" pitchFamily="18" charset="0"/>
              </a:rPr>
              <a:t>&lt;</a:t>
            </a:r>
            <a:r>
              <a:rPr lang="en-US" altLang="zh-CN" sz="2400" b="1" dirty="0" err="1">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用</a:t>
            </a:r>
            <a:r>
              <a:rPr lang="zh-CN" altLang="en-US" sz="2400" b="1" dirty="0">
                <a:solidFill>
                  <a:srgbClr val="00007D"/>
                </a:solidFill>
                <a:latin typeface="Times New Roman" panose="02020603050405020304" pitchFamily="18" charset="0"/>
              </a:rPr>
              <a:t>推理规则推得</a:t>
            </a:r>
            <a:endParaRPr lang="en-US" altLang="zh-CN" sz="24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9179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left)">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wipe(left)">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wipe(left)">
                                      <p:cBhvr>
                                        <p:cTn id="4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build="p"/>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FF0000"/>
                </a:solidFill>
              </a:rPr>
              <a:t>命题演算形式系统</a:t>
            </a:r>
            <a:r>
              <a:rPr lang="en-US" altLang="zh-CN" sz="3200" dirty="0" smtClean="0"/>
              <a:t>PC(Proposition Calculus)</a:t>
            </a:r>
            <a:endParaRPr lang="zh-CN" altLang="en-US" sz="3200" dirty="0"/>
          </a:p>
        </p:txBody>
      </p:sp>
      <p:sp>
        <p:nvSpPr>
          <p:cNvPr id="3" name="内容占位符 2"/>
          <p:cNvSpPr>
            <a:spLocks noGrp="1"/>
          </p:cNvSpPr>
          <p:nvPr>
            <p:ph idx="1"/>
          </p:nvPr>
        </p:nvSpPr>
        <p:spPr>
          <a:xfrm>
            <a:off x="304800" y="1295400"/>
            <a:ext cx="11582400" cy="502404"/>
          </a:xfrm>
        </p:spPr>
        <p:txBody>
          <a:bodyPr/>
          <a:lstStyle/>
          <a:p>
            <a:r>
              <a:rPr lang="zh-CN" altLang="en-US" dirty="0" smtClean="0"/>
              <a:t>将命题以及重言式变换演算构造为形式系统，称为</a:t>
            </a:r>
            <a:r>
              <a:rPr lang="zh-CN" altLang="en-US" dirty="0" smtClean="0">
                <a:solidFill>
                  <a:srgbClr val="FF0000"/>
                </a:solidFill>
              </a:rPr>
              <a:t>命题演算形式系统</a:t>
            </a:r>
            <a:r>
              <a:rPr lang="en-US" altLang="zh-CN" dirty="0" smtClean="0">
                <a:solidFill>
                  <a:schemeClr val="bg2"/>
                </a:solidFill>
              </a:rPr>
              <a:t>PC</a:t>
            </a:r>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19</a:t>
            </a:fld>
            <a:endParaRPr lang="en-US" altLang="zh-CN"/>
          </a:p>
        </p:txBody>
      </p:sp>
      <p:sp>
        <p:nvSpPr>
          <p:cNvPr id="6" name="矩形 5"/>
          <p:cNvSpPr/>
          <p:nvPr/>
        </p:nvSpPr>
        <p:spPr>
          <a:xfrm>
            <a:off x="609600" y="4627391"/>
            <a:ext cx="10099729" cy="491481"/>
          </a:xfrm>
          <a:prstGeom prst="rect">
            <a:avLst/>
          </a:prstGeom>
        </p:spPr>
        <p:txBody>
          <a:bodyPr wrap="square">
            <a:spAutoFit/>
          </a:bodyPr>
          <a:lstStyle/>
          <a:p>
            <a:pPr lvl="0" eaLnBrk="0" fontAlgn="base" hangingPunct="0">
              <a:lnSpc>
                <a:spcPct val="120000"/>
              </a:lnSpc>
              <a:spcBef>
                <a:spcPct val="20000"/>
              </a:spcBef>
              <a:spcAft>
                <a:spcPct val="0"/>
              </a:spcAft>
              <a:buClr>
                <a:srgbClr val="00007D"/>
              </a:buClr>
              <a:buSzPct val="75000"/>
            </a:pPr>
            <a:r>
              <a:rPr lang="zh-CN" altLang="en-US" sz="2400" b="1" dirty="0" smtClean="0">
                <a:solidFill>
                  <a:srgbClr val="00007D"/>
                </a:solidFill>
                <a:sym typeface="Wingdings" panose="05000000000000000000" pitchFamily="2" charset="2"/>
              </a:rPr>
              <a:t>命题公式</a:t>
            </a:r>
            <a:r>
              <a:rPr lang="en-US" altLang="zh-CN" sz="2400" b="1" dirty="0" smtClean="0">
                <a:solidFill>
                  <a:srgbClr val="000000"/>
                </a:solidFill>
                <a:sym typeface="Wingdings" panose="05000000000000000000" pitchFamily="2" charset="2"/>
              </a:rPr>
              <a:t>:(</a:t>
            </a:r>
            <a:r>
              <a:rPr lang="zh-CN" altLang="en-US" sz="2400" b="1" dirty="0" smtClean="0">
                <a:solidFill>
                  <a:srgbClr val="000000"/>
                </a:solidFill>
                <a:sym typeface="Wingdings" panose="05000000000000000000" pitchFamily="2" charset="2"/>
              </a:rPr>
              <a:t>高级成分，规定了字符的合法组合方式）</a:t>
            </a:r>
            <a:endParaRPr lang="en-US" altLang="zh-CN" sz="2400" b="1" dirty="0" smtClean="0">
              <a:solidFill>
                <a:srgbClr val="000000"/>
              </a:solidFill>
              <a:sym typeface="Wingdings" panose="05000000000000000000" pitchFamily="2" charset="2"/>
            </a:endParaRPr>
          </a:p>
        </p:txBody>
      </p:sp>
      <p:sp>
        <p:nvSpPr>
          <p:cNvPr id="8" name="矩形 7"/>
          <p:cNvSpPr/>
          <p:nvPr/>
        </p:nvSpPr>
        <p:spPr>
          <a:xfrm>
            <a:off x="609600" y="1865834"/>
            <a:ext cx="3397084" cy="491481"/>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00"/>
                </a:solidFill>
              </a:rPr>
              <a:t>首先，是</a:t>
            </a:r>
            <a:r>
              <a:rPr lang="en-US" altLang="zh-CN" sz="2400" b="1" dirty="0">
                <a:solidFill>
                  <a:srgbClr val="000000"/>
                </a:solidFill>
              </a:rPr>
              <a:t>PC</a:t>
            </a:r>
            <a:r>
              <a:rPr lang="zh-CN" altLang="en-US" sz="2400" b="1" dirty="0">
                <a:solidFill>
                  <a:srgbClr val="000000"/>
                </a:solidFill>
              </a:rPr>
              <a:t>的</a:t>
            </a:r>
            <a:r>
              <a:rPr lang="zh-CN" altLang="en-US" sz="2400" b="1" dirty="0">
                <a:solidFill>
                  <a:srgbClr val="FF0000"/>
                </a:solidFill>
              </a:rPr>
              <a:t>符号系统</a:t>
            </a:r>
            <a:endParaRPr lang="en-US" altLang="zh-CN" sz="2400" b="1" dirty="0">
              <a:solidFill>
                <a:srgbClr val="FF0000"/>
              </a:solidFill>
            </a:endParaRPr>
          </a:p>
        </p:txBody>
      </p:sp>
      <p:sp>
        <p:nvSpPr>
          <p:cNvPr id="10" name="矩形 9"/>
          <p:cNvSpPr/>
          <p:nvPr/>
        </p:nvSpPr>
        <p:spPr>
          <a:xfrm>
            <a:off x="609600" y="2390263"/>
            <a:ext cx="4705134" cy="535531"/>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7D"/>
                </a:solidFill>
              </a:rPr>
              <a:t>命题变元</a:t>
            </a:r>
            <a:r>
              <a:rPr lang="zh-CN" altLang="en-US" sz="2400" b="1" dirty="0">
                <a:solidFill>
                  <a:srgbClr val="000000"/>
                </a:solidFill>
              </a:rPr>
              <a:t>：</a:t>
            </a:r>
            <a:r>
              <a:rPr lang="en-US" altLang="zh-CN" sz="2400" b="1" dirty="0">
                <a:solidFill>
                  <a:srgbClr val="000000"/>
                </a:solidFill>
              </a:rPr>
              <a:t>p q r s</a:t>
            </a:r>
            <a:r>
              <a:rPr lang="zh-CN" altLang="en-US" sz="2400" b="1" dirty="0">
                <a:solidFill>
                  <a:srgbClr val="000000"/>
                </a:solidFill>
              </a:rPr>
              <a:t>，</a:t>
            </a:r>
            <a:r>
              <a:rPr lang="en-US" altLang="zh-CN" sz="2400" b="1" dirty="0" smtClean="0">
                <a:solidFill>
                  <a:srgbClr val="000000"/>
                </a:solidFill>
              </a:rPr>
              <a:t>p1,q1 ,r1,…</a:t>
            </a:r>
            <a:endParaRPr lang="en-US" altLang="zh-CN" sz="2400" b="1" dirty="0">
              <a:solidFill>
                <a:srgbClr val="000000"/>
              </a:solidFill>
            </a:endParaRPr>
          </a:p>
        </p:txBody>
      </p:sp>
      <p:sp>
        <p:nvSpPr>
          <p:cNvPr id="12" name="矩形 11"/>
          <p:cNvSpPr/>
          <p:nvPr/>
        </p:nvSpPr>
        <p:spPr>
          <a:xfrm>
            <a:off x="609600" y="2914692"/>
            <a:ext cx="2246128" cy="491481"/>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7D"/>
                </a:solidFill>
              </a:rPr>
              <a:t>命题常元</a:t>
            </a:r>
            <a:r>
              <a:rPr lang="zh-CN" altLang="en-US" sz="2400" b="1" dirty="0">
                <a:solidFill>
                  <a:srgbClr val="000000"/>
                </a:solidFill>
              </a:rPr>
              <a:t>：</a:t>
            </a:r>
            <a:r>
              <a:rPr lang="en-US" altLang="zh-CN" sz="2400" b="1" dirty="0">
                <a:solidFill>
                  <a:srgbClr val="000000"/>
                </a:solidFill>
              </a:rPr>
              <a:t>t</a:t>
            </a:r>
            <a:r>
              <a:rPr lang="zh-CN" altLang="en-US" sz="2400" b="1" dirty="0" smtClean="0">
                <a:solidFill>
                  <a:srgbClr val="000000"/>
                </a:solidFill>
              </a:rPr>
              <a:t>，</a:t>
            </a:r>
            <a:r>
              <a:rPr lang="en-US" altLang="zh-CN" sz="2400" b="1" dirty="0" smtClean="0">
                <a:solidFill>
                  <a:srgbClr val="000000"/>
                </a:solidFill>
              </a:rPr>
              <a:t>f</a:t>
            </a:r>
            <a:endParaRPr lang="en-US" altLang="zh-CN" sz="2400" b="1" dirty="0">
              <a:solidFill>
                <a:srgbClr val="000000"/>
              </a:solidFill>
            </a:endParaRPr>
          </a:p>
        </p:txBody>
      </p:sp>
      <p:sp>
        <p:nvSpPr>
          <p:cNvPr id="13" name="矩形 12"/>
          <p:cNvSpPr/>
          <p:nvPr/>
        </p:nvSpPr>
        <p:spPr>
          <a:xfrm>
            <a:off x="609600" y="3547257"/>
            <a:ext cx="5312673" cy="491481"/>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7D"/>
                </a:solidFill>
              </a:rPr>
              <a:t>联结词</a:t>
            </a:r>
            <a:r>
              <a:rPr lang="zh-CN" altLang="en-US" sz="2400" b="1" dirty="0">
                <a:solidFill>
                  <a:srgbClr val="000000"/>
                </a:solidFill>
              </a:rPr>
              <a:t>：</a:t>
            </a:r>
            <a:r>
              <a:rPr lang="en-US" altLang="zh-CN" sz="2400" b="1" dirty="0">
                <a:solidFill>
                  <a:srgbClr val="000000"/>
                </a:solidFill>
              </a:rPr>
              <a:t>¬</a:t>
            </a:r>
            <a:r>
              <a:rPr lang="zh-CN" altLang="en-US" sz="2400" b="1" dirty="0">
                <a:solidFill>
                  <a:srgbClr val="000000"/>
                </a:solidFill>
              </a:rPr>
              <a:t>，→（注意是</a:t>
            </a:r>
            <a:r>
              <a:rPr lang="zh-CN" altLang="en-US" sz="2400" b="1" dirty="0">
                <a:solidFill>
                  <a:srgbClr val="00007D"/>
                </a:solidFill>
              </a:rPr>
              <a:t>功能完备集</a:t>
            </a:r>
            <a:r>
              <a:rPr lang="zh-CN" altLang="en-US" sz="2400" b="1" dirty="0">
                <a:solidFill>
                  <a:srgbClr val="000000"/>
                </a:solidFill>
              </a:rPr>
              <a:t>）</a:t>
            </a:r>
            <a:endParaRPr lang="en-US" altLang="zh-CN" sz="2400" b="1" dirty="0">
              <a:solidFill>
                <a:srgbClr val="000000"/>
              </a:solidFill>
            </a:endParaRPr>
          </a:p>
        </p:txBody>
      </p:sp>
      <p:sp>
        <p:nvSpPr>
          <p:cNvPr id="15" name="矩形 14"/>
          <p:cNvSpPr/>
          <p:nvPr/>
        </p:nvSpPr>
        <p:spPr>
          <a:xfrm>
            <a:off x="609600" y="4135910"/>
            <a:ext cx="1196161" cy="491481"/>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7D"/>
                </a:solidFill>
              </a:rPr>
              <a:t>括号</a:t>
            </a:r>
            <a:r>
              <a:rPr lang="en-US" altLang="zh-CN" sz="2400" b="1" dirty="0" smtClean="0">
                <a:solidFill>
                  <a:srgbClr val="000000"/>
                </a:solidFill>
              </a:rPr>
              <a:t>:</a:t>
            </a:r>
            <a:r>
              <a:rPr lang="en-US" altLang="zh-CN" sz="2400" b="1" dirty="0" smtClean="0">
                <a:solidFill>
                  <a:srgbClr val="000000"/>
                </a:solidFill>
                <a:sym typeface="Wingdings" panose="05000000000000000000" pitchFamily="2" charset="2"/>
              </a:rPr>
              <a:t>(,)</a:t>
            </a:r>
            <a:endParaRPr lang="en-US" altLang="zh-CN" sz="2400" b="1" dirty="0">
              <a:solidFill>
                <a:srgbClr val="000000"/>
              </a:solidFill>
              <a:sym typeface="Wingdings" panose="05000000000000000000" pitchFamily="2" charset="2"/>
            </a:endParaRPr>
          </a:p>
        </p:txBody>
      </p:sp>
      <p:sp>
        <p:nvSpPr>
          <p:cNvPr id="16" name="矩形 15"/>
          <p:cNvSpPr/>
          <p:nvPr/>
        </p:nvSpPr>
        <p:spPr>
          <a:xfrm>
            <a:off x="754251" y="6023394"/>
            <a:ext cx="6879525" cy="424732"/>
          </a:xfrm>
          <a:prstGeom prst="rect">
            <a:avLst/>
          </a:prstGeom>
        </p:spPr>
        <p:txBody>
          <a:bodyPr wrap="square">
            <a:spAutoFit/>
          </a:bodyPr>
          <a:lstStyle/>
          <a:p>
            <a:pPr lvl="0" eaLnBrk="0" fontAlgn="base" hangingPunct="0">
              <a:lnSpc>
                <a:spcPct val="120000"/>
              </a:lnSpc>
              <a:spcBef>
                <a:spcPct val="20000"/>
              </a:spcBef>
              <a:spcAft>
                <a:spcPct val="0"/>
              </a:spcAft>
              <a:buClr>
                <a:srgbClr val="00007D"/>
              </a:buClr>
              <a:buSzPct val="75000"/>
            </a:pPr>
            <a:r>
              <a:rPr lang="en-US" altLang="zh-CN" dirty="0" smtClean="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黑体" panose="02010609060101010101" pitchFamily="49" charset="-122"/>
                <a:ea typeface="黑体" panose="02010609060101010101" pitchFamily="49" charset="-122"/>
              </a:rPr>
              <a:t>3) </a:t>
            </a:r>
            <a:r>
              <a:rPr lang="zh-CN" altLang="en-US" dirty="0">
                <a:solidFill>
                  <a:srgbClr val="000000"/>
                </a:solidFill>
                <a:latin typeface="黑体" panose="02010609060101010101" pitchFamily="49" charset="-122"/>
                <a:ea typeface="黑体" panose="02010609060101010101" pitchFamily="49" charset="-122"/>
              </a:rPr>
              <a:t>只有有限次地引用</a:t>
            </a:r>
            <a:r>
              <a:rPr lang="en-US" altLang="zh-CN" dirty="0">
                <a:solidFill>
                  <a:srgbClr val="000000"/>
                </a:solidFill>
                <a:latin typeface="黑体" panose="02010609060101010101" pitchFamily="49" charset="-122"/>
                <a:ea typeface="黑体" panose="02010609060101010101" pitchFamily="49" charset="-122"/>
              </a:rPr>
              <a:t>(1),(2) </a:t>
            </a:r>
            <a:r>
              <a:rPr lang="zh-CN" altLang="en-US" dirty="0">
                <a:solidFill>
                  <a:srgbClr val="000000"/>
                </a:solidFill>
                <a:latin typeface="黑体" panose="02010609060101010101" pitchFamily="49" charset="-122"/>
                <a:ea typeface="黑体" panose="02010609060101010101" pitchFamily="49" charset="-122"/>
              </a:rPr>
              <a:t>形成的符号串才是</a:t>
            </a:r>
            <a:r>
              <a:rPr lang="zh-CN" altLang="en-US" dirty="0">
                <a:solidFill>
                  <a:srgbClr val="00007D"/>
                </a:solidFill>
                <a:latin typeface="黑体" panose="02010609060101010101" pitchFamily="49" charset="-122"/>
                <a:ea typeface="黑体" panose="02010609060101010101" pitchFamily="49" charset="-122"/>
              </a:rPr>
              <a:t>命题公式</a:t>
            </a:r>
            <a:endParaRPr lang="zh-CN" altLang="en-US" dirty="0"/>
          </a:p>
        </p:txBody>
      </p:sp>
      <p:sp>
        <p:nvSpPr>
          <p:cNvPr id="17" name="矩形 16"/>
          <p:cNvSpPr/>
          <p:nvPr/>
        </p:nvSpPr>
        <p:spPr>
          <a:xfrm>
            <a:off x="754251" y="5151111"/>
            <a:ext cx="6994902" cy="424732"/>
          </a:xfrm>
          <a:prstGeom prst="rect">
            <a:avLst/>
          </a:prstGeom>
        </p:spPr>
        <p:txBody>
          <a:bodyPr wrap="square">
            <a:spAutoFit/>
          </a:bodyPr>
          <a:lstStyle/>
          <a:p>
            <a:pPr lvl="0" eaLnBrk="0" fontAlgn="base" hangingPunct="0">
              <a:lnSpc>
                <a:spcPct val="120000"/>
              </a:lnSpc>
              <a:spcBef>
                <a:spcPct val="20000"/>
              </a:spcBef>
              <a:spcAft>
                <a:spcPct val="0"/>
              </a:spcAft>
              <a:buClr>
                <a:srgbClr val="00007D"/>
              </a:buClr>
              <a:buSzPct val="75000"/>
            </a:pPr>
            <a:r>
              <a:rPr lang="en-US" altLang="zh-CN" dirty="0">
                <a:solidFill>
                  <a:srgbClr val="000000"/>
                </a:solidFill>
                <a:latin typeface="黑体" panose="02010609060101010101" pitchFamily="49" charset="-122"/>
                <a:ea typeface="黑体" panose="02010609060101010101" pitchFamily="49" charset="-122"/>
              </a:rPr>
              <a:t>(1) </a:t>
            </a:r>
            <a:r>
              <a:rPr lang="zh-CN" altLang="en-US" dirty="0">
                <a:solidFill>
                  <a:srgbClr val="000000"/>
                </a:solidFill>
                <a:latin typeface="黑体" panose="02010609060101010101" pitchFamily="49" charset="-122"/>
                <a:ea typeface="黑体" panose="02010609060101010101" pitchFamily="49" charset="-122"/>
              </a:rPr>
              <a:t>命题常元和命题变元是命题公式</a:t>
            </a:r>
            <a:r>
              <a:rPr lang="en-US" altLang="zh-CN" dirty="0">
                <a:solidFill>
                  <a:srgbClr val="000000"/>
                </a:solidFill>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称作</a:t>
            </a:r>
            <a:r>
              <a:rPr lang="zh-CN" altLang="en-US" dirty="0">
                <a:solidFill>
                  <a:srgbClr val="00007D"/>
                </a:solidFill>
                <a:latin typeface="黑体" panose="02010609060101010101" pitchFamily="49" charset="-122"/>
                <a:ea typeface="黑体" panose="02010609060101010101" pitchFamily="49" charset="-122"/>
              </a:rPr>
              <a:t>原子公式或原子</a:t>
            </a:r>
          </a:p>
        </p:txBody>
      </p:sp>
      <p:sp>
        <p:nvSpPr>
          <p:cNvPr id="18" name="矩形 17"/>
          <p:cNvSpPr/>
          <p:nvPr/>
        </p:nvSpPr>
        <p:spPr>
          <a:xfrm>
            <a:off x="754251" y="5575843"/>
            <a:ext cx="9366142" cy="424732"/>
          </a:xfrm>
          <a:prstGeom prst="rect">
            <a:avLst/>
          </a:prstGeom>
        </p:spPr>
        <p:txBody>
          <a:bodyPr wrap="square">
            <a:spAutoFit/>
          </a:bodyPr>
          <a:lstStyle/>
          <a:p>
            <a:pPr lvl="0" eaLnBrk="0" fontAlgn="base" hangingPunct="0">
              <a:lnSpc>
                <a:spcPct val="120000"/>
              </a:lnSpc>
              <a:spcBef>
                <a:spcPct val="20000"/>
              </a:spcBef>
              <a:spcAft>
                <a:spcPct val="0"/>
              </a:spcAft>
              <a:buClr>
                <a:srgbClr val="00007D"/>
              </a:buClr>
              <a:buSzPct val="75000"/>
            </a:pPr>
            <a:r>
              <a:rPr lang="en-US" altLang="zh-CN" dirty="0">
                <a:solidFill>
                  <a:srgbClr val="000000"/>
                </a:solidFill>
                <a:latin typeface="黑体" panose="02010609060101010101" pitchFamily="49" charset="-122"/>
                <a:ea typeface="黑体" panose="02010609060101010101" pitchFamily="49" charset="-122"/>
              </a:rPr>
              <a:t>(2) </a:t>
            </a:r>
            <a:r>
              <a:rPr lang="zh-CN" altLang="en-US" dirty="0">
                <a:solidFill>
                  <a:srgbClr val="000000"/>
                </a:solidFill>
                <a:latin typeface="黑体" panose="02010609060101010101" pitchFamily="49" charset="-122"/>
                <a:ea typeface="黑体" panose="02010609060101010101" pitchFamily="49" charset="-122"/>
              </a:rPr>
              <a:t>若</a:t>
            </a:r>
            <a:r>
              <a:rPr lang="en-US" altLang="zh-CN" dirty="0">
                <a:solidFill>
                  <a:srgbClr val="000000"/>
                </a:solidFill>
                <a:latin typeface="黑体" panose="02010609060101010101" pitchFamily="49" charset="-122"/>
                <a:ea typeface="黑体" panose="02010609060101010101" pitchFamily="49" charset="-122"/>
              </a:rPr>
              <a:t>A,B</a:t>
            </a:r>
            <a:r>
              <a:rPr lang="zh-CN" altLang="en-US" dirty="0">
                <a:solidFill>
                  <a:srgbClr val="000000"/>
                </a:solidFill>
                <a:latin typeface="黑体" panose="02010609060101010101" pitchFamily="49" charset="-122"/>
                <a:ea typeface="黑体" panose="02010609060101010101" pitchFamily="49" charset="-122"/>
              </a:rPr>
              <a:t>是</a:t>
            </a:r>
            <a:r>
              <a:rPr lang="zh-CN" altLang="en-US" dirty="0">
                <a:solidFill>
                  <a:srgbClr val="00007D"/>
                </a:solidFill>
                <a:latin typeface="黑体" panose="02010609060101010101" pitchFamily="49" charset="-122"/>
                <a:ea typeface="黑体" panose="02010609060101010101" pitchFamily="49" charset="-122"/>
              </a:rPr>
              <a:t>命题公式</a:t>
            </a:r>
            <a:r>
              <a:rPr lang="zh-CN" altLang="en-US" dirty="0">
                <a:solidFill>
                  <a:srgbClr val="000000"/>
                </a:solidFill>
                <a:latin typeface="黑体" panose="02010609060101010101" pitchFamily="49" charset="-122"/>
                <a:ea typeface="黑体" panose="02010609060101010101" pitchFamily="49" charset="-122"/>
              </a:rPr>
              <a:t>，则 </a:t>
            </a:r>
            <a:r>
              <a:rPr lang="en-US" altLang="zh-CN" dirty="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dirty="0">
                <a:solidFill>
                  <a:srgbClr val="000000"/>
                </a:solidFill>
                <a:latin typeface="黑体" panose="02010609060101010101" pitchFamily="49" charset="-122"/>
                <a:ea typeface="黑体" panose="02010609060101010101" pitchFamily="49" charset="-122"/>
              </a:rPr>
              <a:t>A), (A</a:t>
            </a:r>
            <a:r>
              <a:rPr lang="en-US" altLang="zh-CN"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dirty="0">
                <a:solidFill>
                  <a:srgbClr val="000000"/>
                </a:solidFill>
                <a:latin typeface="黑体" panose="02010609060101010101" pitchFamily="49" charset="-122"/>
                <a:ea typeface="黑体" panose="02010609060101010101" pitchFamily="49" charset="-122"/>
              </a:rPr>
              <a:t>B)</a:t>
            </a:r>
            <a:r>
              <a:rPr lang="zh-CN" altLang="en-US" dirty="0">
                <a:solidFill>
                  <a:srgbClr val="000000"/>
                </a:solidFill>
                <a:latin typeface="黑体" panose="02010609060101010101" pitchFamily="49" charset="-122"/>
                <a:ea typeface="黑体" panose="02010609060101010101" pitchFamily="49" charset="-122"/>
              </a:rPr>
              <a:t>也是</a:t>
            </a:r>
            <a:r>
              <a:rPr lang="zh-CN" altLang="en-US" dirty="0">
                <a:solidFill>
                  <a:srgbClr val="00007D"/>
                </a:solidFill>
                <a:latin typeface="黑体" panose="02010609060101010101" pitchFamily="49" charset="-122"/>
                <a:ea typeface="黑体" panose="02010609060101010101" pitchFamily="49" charset="-122"/>
              </a:rPr>
              <a:t>命题公式</a:t>
            </a:r>
            <a:r>
              <a:rPr lang="en-US" altLang="zh-CN" dirty="0">
                <a:solidFill>
                  <a:srgbClr val="FF0000"/>
                </a:solidFill>
                <a:latin typeface="黑体" panose="02010609060101010101" pitchFamily="49" charset="-122"/>
                <a:ea typeface="黑体" panose="02010609060101010101" pitchFamily="49" charset="-122"/>
              </a:rPr>
              <a:t>(</a:t>
            </a:r>
            <a:r>
              <a:rPr lang="zh-CN" altLang="en-US" dirty="0">
                <a:solidFill>
                  <a:srgbClr val="FF0000"/>
                </a:solidFill>
                <a:latin typeface="黑体" panose="02010609060101010101" pitchFamily="49" charset="-122"/>
                <a:ea typeface="黑体" panose="02010609060101010101" pitchFamily="49" charset="-122"/>
              </a:rPr>
              <a:t>结合优先级和括号省略约定同前</a:t>
            </a:r>
            <a:r>
              <a:rPr lang="en-US" altLang="zh-CN" dirty="0">
                <a:solidFill>
                  <a:srgbClr val="FF0000"/>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52719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8" grpId="0"/>
      <p:bldP spid="10" grpId="0"/>
      <p:bldP spid="12" grpId="0"/>
      <p:bldP spid="13" grpId="0"/>
      <p:bldP spid="15" grpId="0"/>
      <p:bldP spid="16"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418454" y="1822515"/>
            <a:ext cx="8175536" cy="1190685"/>
          </a:xfrm>
          <a:prstGeom prst="rect">
            <a:avLst/>
          </a:prstGeom>
          <a:solidFill>
            <a:srgbClr val="C9FAFF"/>
          </a:solidFill>
          <a:ln w="12700" cap="sq"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7138" name="Rectangle 1026"/>
          <p:cNvSpPr>
            <a:spLocks noGrp="1" noChangeArrowheads="1"/>
          </p:cNvSpPr>
          <p:nvPr>
            <p:ph type="title"/>
          </p:nvPr>
        </p:nvSpPr>
        <p:spPr/>
        <p:txBody>
          <a:bodyPr/>
          <a:lstStyle/>
          <a:p>
            <a:r>
              <a:rPr lang="zh-CN" altLang="en-US" dirty="0"/>
              <a:t>命题演算</a:t>
            </a:r>
            <a:r>
              <a:rPr lang="zh-CN" altLang="en-US" dirty="0" smtClean="0"/>
              <a:t>：</a:t>
            </a:r>
            <a:r>
              <a:rPr lang="zh-CN" altLang="en-US" dirty="0">
                <a:solidFill>
                  <a:srgbClr val="FF0000"/>
                </a:solidFill>
              </a:rPr>
              <a:t>逻辑蕴涵式</a:t>
            </a:r>
          </a:p>
        </p:txBody>
      </p:sp>
      <p:sp>
        <p:nvSpPr>
          <p:cNvPr id="347139" name="Rectangle 1027"/>
          <p:cNvSpPr>
            <a:spLocks noGrp="1" noChangeArrowheads="1"/>
          </p:cNvSpPr>
          <p:nvPr>
            <p:ph type="body" idx="1"/>
          </p:nvPr>
        </p:nvSpPr>
        <p:spPr>
          <a:xfrm>
            <a:off x="92245" y="1295501"/>
            <a:ext cx="5646549" cy="613475"/>
          </a:xfrm>
        </p:spPr>
        <p:txBody>
          <a:bodyPr/>
          <a:lstStyle/>
          <a:p>
            <a:r>
              <a:rPr lang="zh-CN" altLang="en-US" dirty="0"/>
              <a:t>逻辑蕴涵式</a:t>
            </a:r>
            <a:r>
              <a:rPr lang="en-US" altLang="zh-CN" dirty="0"/>
              <a:t>(logical implication</a:t>
            </a:r>
            <a:r>
              <a:rPr lang="en-US" altLang="zh-CN" dirty="0" smtClean="0"/>
              <a:t>)</a:t>
            </a:r>
            <a:endParaRPr lang="en-US" altLang="zh-CN" dirty="0"/>
          </a:p>
        </p:txBody>
      </p:sp>
      <p:sp>
        <p:nvSpPr>
          <p:cNvPr id="3" name="矩形 2"/>
          <p:cNvSpPr/>
          <p:nvPr/>
        </p:nvSpPr>
        <p:spPr>
          <a:xfrm>
            <a:off x="596865" y="1908976"/>
            <a:ext cx="7997125" cy="609398"/>
          </a:xfrm>
          <a:prstGeom prst="rect">
            <a:avLst/>
          </a:prstGeom>
        </p:spPr>
        <p:txBody>
          <a:bodyPr wrap="square">
            <a:spAutoFit/>
          </a:bodyPr>
          <a:lstStyle/>
          <a:p>
            <a:pPr marL="0" lvl="1" eaLnBrk="0" fontAlgn="base" hangingPunct="0">
              <a:lnSpc>
                <a:spcPct val="120000"/>
              </a:lnSpc>
              <a:spcBef>
                <a:spcPct val="20000"/>
              </a:spcBef>
              <a:spcAft>
                <a:spcPct val="0"/>
              </a:spcAft>
              <a:buClr>
                <a:srgbClr val="9999CC"/>
              </a:buClr>
              <a:buSzPct val="80000"/>
            </a:pPr>
            <a:r>
              <a:rPr lang="zh-CN" altLang="en-US" sz="2800" b="1" dirty="0">
                <a:solidFill>
                  <a:srgbClr val="000000"/>
                </a:solidFill>
              </a:rPr>
              <a:t>当命题公式</a:t>
            </a:r>
            <a:r>
              <a:rPr lang="en-US" altLang="zh-CN" sz="2800" b="1" dirty="0">
                <a:solidFill>
                  <a:srgbClr val="CACAFF">
                    <a:lumMod val="50000"/>
                  </a:srgbClr>
                </a:solidFill>
              </a:rPr>
              <a:t>A</a:t>
            </a:r>
            <a:r>
              <a:rPr lang="en-US" altLang="zh-CN" sz="2800" b="1" dirty="0">
                <a:solidFill>
                  <a:srgbClr val="CACAFF">
                    <a:lumMod val="50000"/>
                  </a:srgbClr>
                </a:solidFill>
                <a:cs typeface="Times New Roman" panose="02020603050405020304" pitchFamily="18" charset="0"/>
              </a:rPr>
              <a:t>→</a:t>
            </a:r>
            <a:r>
              <a:rPr lang="en-US" altLang="zh-CN" sz="2800" b="1" dirty="0">
                <a:solidFill>
                  <a:srgbClr val="CACAFF">
                    <a:lumMod val="50000"/>
                  </a:srgbClr>
                </a:solidFill>
              </a:rPr>
              <a:t>B</a:t>
            </a:r>
            <a:r>
              <a:rPr lang="zh-CN" altLang="en-US" sz="2800" b="1" dirty="0">
                <a:solidFill>
                  <a:srgbClr val="000000"/>
                </a:solidFill>
              </a:rPr>
              <a:t>是</a:t>
            </a:r>
            <a:r>
              <a:rPr lang="zh-CN" altLang="en-US" sz="2800" b="1" dirty="0">
                <a:solidFill>
                  <a:srgbClr val="FF0000"/>
                </a:solidFill>
              </a:rPr>
              <a:t>重言式</a:t>
            </a:r>
            <a:r>
              <a:rPr lang="zh-CN" altLang="en-US" sz="2800" b="1" dirty="0">
                <a:solidFill>
                  <a:srgbClr val="000000"/>
                </a:solidFill>
              </a:rPr>
              <a:t>时，则称</a:t>
            </a:r>
            <a:r>
              <a:rPr lang="en-US" altLang="zh-CN" sz="2800" b="1" dirty="0">
                <a:solidFill>
                  <a:srgbClr val="000000"/>
                </a:solidFill>
              </a:rPr>
              <a:t>A</a:t>
            </a:r>
            <a:r>
              <a:rPr lang="zh-CN" altLang="en-US" sz="2800" b="1" dirty="0">
                <a:solidFill>
                  <a:srgbClr val="FF0000"/>
                </a:solidFill>
              </a:rPr>
              <a:t>逻辑蕴涵</a:t>
            </a:r>
            <a:r>
              <a:rPr lang="en-US" altLang="zh-CN" sz="2800" b="1" dirty="0">
                <a:solidFill>
                  <a:srgbClr val="000000"/>
                </a:solidFill>
              </a:rPr>
              <a:t>B</a:t>
            </a:r>
            <a:r>
              <a:rPr lang="zh-CN" altLang="en-US" sz="2800" b="1" dirty="0">
                <a:solidFill>
                  <a:srgbClr val="000000"/>
                </a:solidFill>
              </a:rPr>
              <a:t>，</a:t>
            </a:r>
            <a:endParaRPr lang="en-US" altLang="zh-CN" sz="2800" b="1" dirty="0">
              <a:solidFill>
                <a:srgbClr val="000000"/>
              </a:solidFill>
            </a:endParaRPr>
          </a:p>
        </p:txBody>
      </p:sp>
      <p:sp>
        <p:nvSpPr>
          <p:cNvPr id="8" name="矩形 7"/>
          <p:cNvSpPr/>
          <p:nvPr/>
        </p:nvSpPr>
        <p:spPr>
          <a:xfrm>
            <a:off x="609600" y="2417858"/>
            <a:ext cx="4611840" cy="561692"/>
          </a:xfrm>
          <a:prstGeom prst="rect">
            <a:avLst/>
          </a:prstGeom>
        </p:spPr>
        <p:txBody>
          <a:bodyPr wrap="none">
            <a:spAutoFit/>
          </a:bodyPr>
          <a:lstStyle/>
          <a:p>
            <a:pPr marL="0" lvl="1" eaLnBrk="0" fontAlgn="base" hangingPunct="0">
              <a:lnSpc>
                <a:spcPct val="120000"/>
              </a:lnSpc>
              <a:spcBef>
                <a:spcPct val="20000"/>
              </a:spcBef>
              <a:spcAft>
                <a:spcPct val="0"/>
              </a:spcAft>
              <a:buClr>
                <a:srgbClr val="9999CC"/>
              </a:buClr>
              <a:buSzPct val="80000"/>
            </a:pPr>
            <a:r>
              <a:rPr lang="zh-CN" altLang="en-US" sz="2800" b="1" dirty="0">
                <a:solidFill>
                  <a:srgbClr val="000000"/>
                </a:solidFill>
              </a:rPr>
              <a:t>记作</a:t>
            </a:r>
            <a:r>
              <a:rPr lang="en-US" altLang="zh-CN" sz="2800" b="1" dirty="0">
                <a:solidFill>
                  <a:srgbClr val="000000"/>
                </a:solidFill>
              </a:rPr>
              <a:t>A</a:t>
            </a:r>
            <a:r>
              <a:rPr lang="zh-CN" altLang="en-US" sz="2800" b="1" i="1" kern="0" spc="235" dirty="0">
                <a:solidFill>
                  <a:prstClr val="black"/>
                </a:solidFill>
                <a:latin typeface="DejaVu Serif Condensed"/>
                <a:cs typeface="DejaVu Serif Condensed"/>
              </a:rPr>
              <a:t>⇒</a:t>
            </a:r>
            <a:r>
              <a:rPr lang="en-US" altLang="zh-CN" sz="2800" b="1" dirty="0">
                <a:solidFill>
                  <a:srgbClr val="000000"/>
                </a:solidFill>
              </a:rPr>
              <a:t>B</a:t>
            </a:r>
            <a:r>
              <a:rPr lang="zh-CN" altLang="en-US" sz="2800" b="1" dirty="0">
                <a:solidFill>
                  <a:srgbClr val="000000"/>
                </a:solidFill>
              </a:rPr>
              <a:t>，称作</a:t>
            </a:r>
            <a:r>
              <a:rPr lang="zh-CN" altLang="en-US" sz="2800" b="1" dirty="0">
                <a:solidFill>
                  <a:srgbClr val="FF0000"/>
                </a:solidFill>
              </a:rPr>
              <a:t>逻辑蕴涵式</a:t>
            </a:r>
          </a:p>
        </p:txBody>
      </p:sp>
      <p:sp>
        <p:nvSpPr>
          <p:cNvPr id="10" name="矩形 9"/>
          <p:cNvSpPr/>
          <p:nvPr/>
        </p:nvSpPr>
        <p:spPr>
          <a:xfrm>
            <a:off x="596865" y="3279285"/>
            <a:ext cx="8203769" cy="535531"/>
          </a:xfrm>
          <a:prstGeom prst="rect">
            <a:avLst/>
          </a:prstGeom>
        </p:spPr>
        <p:txBody>
          <a:bodyPr wrap="square">
            <a:spAutoFit/>
          </a:bodyPr>
          <a:lstStyle/>
          <a:p>
            <a:pPr marL="0" lvl="1" eaLnBrk="0" fontAlgn="base" hangingPunct="0">
              <a:lnSpc>
                <a:spcPct val="120000"/>
              </a:lnSpc>
              <a:spcBef>
                <a:spcPct val="20000"/>
              </a:spcBef>
              <a:spcAft>
                <a:spcPct val="0"/>
              </a:spcAft>
              <a:buClr>
                <a:srgbClr val="9999CC"/>
              </a:buClr>
              <a:buSzPct val="80000"/>
            </a:pPr>
            <a:r>
              <a:rPr lang="zh-CN" altLang="en-US" sz="2400" b="1" dirty="0">
                <a:solidFill>
                  <a:srgbClr val="000000"/>
                </a:solidFill>
              </a:rPr>
              <a:t>也可以理解为公式</a:t>
            </a:r>
            <a:r>
              <a:rPr lang="en-US" altLang="zh-CN" sz="2400" b="1" dirty="0">
                <a:solidFill>
                  <a:srgbClr val="000000"/>
                </a:solidFill>
              </a:rPr>
              <a:t>A</a:t>
            </a:r>
            <a:r>
              <a:rPr lang="zh-CN" altLang="en-US" sz="2400" b="1" dirty="0">
                <a:solidFill>
                  <a:srgbClr val="000000"/>
                </a:solidFill>
              </a:rPr>
              <a:t>的所有成真赋值都是公式</a:t>
            </a:r>
            <a:r>
              <a:rPr lang="en-US" altLang="zh-CN" sz="2400" b="1" dirty="0">
                <a:solidFill>
                  <a:srgbClr val="000000"/>
                </a:solidFill>
              </a:rPr>
              <a:t>B</a:t>
            </a:r>
            <a:r>
              <a:rPr lang="zh-CN" altLang="en-US" sz="2400" b="1" dirty="0">
                <a:solidFill>
                  <a:srgbClr val="000000"/>
                </a:solidFill>
              </a:rPr>
              <a:t>的成真赋值</a:t>
            </a:r>
          </a:p>
        </p:txBody>
      </p:sp>
      <p:sp>
        <p:nvSpPr>
          <p:cNvPr id="11" name="矩形 10"/>
          <p:cNvSpPr/>
          <p:nvPr/>
        </p:nvSpPr>
        <p:spPr>
          <a:xfrm>
            <a:off x="596865" y="3931608"/>
            <a:ext cx="10267447" cy="609398"/>
          </a:xfrm>
          <a:prstGeom prst="rect">
            <a:avLst/>
          </a:prstGeom>
        </p:spPr>
        <p:txBody>
          <a:bodyPr wrap="square">
            <a:spAutoFit/>
          </a:bodyPr>
          <a:lstStyle/>
          <a:p>
            <a:pPr marL="0" lvl="1" eaLnBrk="0" fontAlgn="base" hangingPunct="0">
              <a:lnSpc>
                <a:spcPct val="120000"/>
              </a:lnSpc>
              <a:spcBef>
                <a:spcPct val="20000"/>
              </a:spcBef>
              <a:spcAft>
                <a:spcPct val="0"/>
              </a:spcAft>
              <a:buClr>
                <a:srgbClr val="9999CC"/>
              </a:buClr>
              <a:buSzPct val="80000"/>
            </a:pPr>
            <a:r>
              <a:rPr lang="zh-CN" altLang="en-US" sz="2400" b="1" dirty="0">
                <a:solidFill>
                  <a:srgbClr val="000000"/>
                </a:solidFill>
              </a:rPr>
              <a:t>每个逻辑等价式可以看作两个逻辑蕴涵式，也就是说</a:t>
            </a:r>
            <a:r>
              <a:rPr lang="en-US" altLang="zh-CN" sz="2400" b="1" dirty="0">
                <a:solidFill>
                  <a:srgbClr val="000000"/>
                </a:solidFill>
              </a:rPr>
              <a:t>A</a:t>
            </a:r>
            <a:r>
              <a:rPr lang="en-US" altLang="zh-CN" b="1" dirty="0">
                <a:solidFill>
                  <a:srgbClr val="000000"/>
                </a:solidFill>
                <a:latin typeface="Times New Roman" panose="02020603050405020304" pitchFamily="18" charset="0"/>
                <a:sym typeface="Symbol" panose="05050102010706020507" pitchFamily="18" charset="2"/>
              </a:rPr>
              <a:t>  </a:t>
            </a:r>
            <a:r>
              <a:rPr lang="en-US" altLang="zh-CN" sz="2400" b="1" dirty="0">
                <a:solidFill>
                  <a:srgbClr val="000000"/>
                </a:solidFill>
              </a:rPr>
              <a:t>B</a:t>
            </a:r>
            <a:r>
              <a:rPr lang="zh-CN" altLang="en-US" sz="2400" b="1" dirty="0">
                <a:solidFill>
                  <a:srgbClr val="000000"/>
                </a:solidFill>
              </a:rPr>
              <a:t>也有</a:t>
            </a:r>
            <a:r>
              <a:rPr lang="en-US" altLang="zh-CN" sz="2400" b="1" dirty="0">
                <a:solidFill>
                  <a:srgbClr val="000000"/>
                </a:solidFill>
              </a:rPr>
              <a:t>A</a:t>
            </a:r>
            <a:r>
              <a:rPr lang="zh-CN" altLang="en-US" sz="2800" b="1" i="1" kern="0" spc="235" dirty="0">
                <a:solidFill>
                  <a:prstClr val="black"/>
                </a:solidFill>
                <a:latin typeface="DejaVu Serif Condensed"/>
                <a:cs typeface="DejaVu Serif Condensed"/>
              </a:rPr>
              <a:t>⇒</a:t>
            </a:r>
            <a:r>
              <a:rPr lang="en-US" altLang="zh-CN" sz="2400" b="1" dirty="0">
                <a:solidFill>
                  <a:srgbClr val="000000"/>
                </a:solidFill>
              </a:rPr>
              <a:t>B,B</a:t>
            </a:r>
            <a:r>
              <a:rPr lang="zh-CN" altLang="en-US" sz="2400" b="1" i="1" kern="0" spc="235" dirty="0">
                <a:solidFill>
                  <a:prstClr val="black"/>
                </a:solidFill>
                <a:latin typeface="DejaVu Serif Condensed"/>
                <a:cs typeface="DejaVu Serif Condensed"/>
              </a:rPr>
              <a:t>⇒</a:t>
            </a:r>
            <a:r>
              <a:rPr lang="en-US" altLang="zh-CN" sz="2400" b="1" dirty="0">
                <a:solidFill>
                  <a:srgbClr val="000000"/>
                </a:solidFill>
              </a:rPr>
              <a:t>A</a:t>
            </a:r>
          </a:p>
        </p:txBody>
      </p:sp>
      <p:sp>
        <p:nvSpPr>
          <p:cNvPr id="12" name="矩形 11"/>
          <p:cNvSpPr/>
          <p:nvPr/>
        </p:nvSpPr>
        <p:spPr>
          <a:xfrm>
            <a:off x="596865" y="4657798"/>
            <a:ext cx="6096000" cy="463781"/>
          </a:xfrm>
          <a:prstGeom prst="rect">
            <a:avLst/>
          </a:prstGeom>
        </p:spPr>
        <p:txBody>
          <a:bodyPr>
            <a:spAutoFit/>
          </a:bodyPr>
          <a:lstStyle/>
          <a:p>
            <a:pPr marL="0" lvl="2" eaLnBrk="0" fontAlgn="base" hangingPunct="0">
              <a:lnSpc>
                <a:spcPct val="110000"/>
              </a:lnSpc>
              <a:spcBef>
                <a:spcPct val="20000"/>
              </a:spcBef>
              <a:spcAft>
                <a:spcPct val="0"/>
              </a:spcAft>
              <a:buClr>
                <a:srgbClr val="00007D"/>
              </a:buClr>
              <a:buSzPct val="65000"/>
            </a:pPr>
            <a:r>
              <a:rPr lang="en-US" altLang="zh-CN" sz="2400" dirty="0">
                <a:solidFill>
                  <a:srgbClr val="000000"/>
                </a:solidFill>
              </a:rPr>
              <a:t>A</a:t>
            </a:r>
            <a:r>
              <a:rPr lang="zh-CN" altLang="en-US" sz="2400" dirty="0">
                <a:solidFill>
                  <a:srgbClr val="000000"/>
                </a:solidFill>
              </a:rPr>
              <a:t>和</a:t>
            </a:r>
            <a:r>
              <a:rPr lang="en-US" altLang="zh-CN" sz="2400" dirty="0">
                <a:solidFill>
                  <a:srgbClr val="000000"/>
                </a:solidFill>
              </a:rPr>
              <a:t>B</a:t>
            </a:r>
            <a:r>
              <a:rPr lang="zh-CN" altLang="en-US" sz="2400" dirty="0">
                <a:solidFill>
                  <a:srgbClr val="000000"/>
                </a:solidFill>
              </a:rPr>
              <a:t>等值，所以</a:t>
            </a:r>
            <a:r>
              <a:rPr lang="en-US" altLang="zh-CN" sz="2400" dirty="0">
                <a:solidFill>
                  <a:srgbClr val="000000"/>
                </a:solidFill>
              </a:rPr>
              <a:t>A</a:t>
            </a:r>
            <a:r>
              <a:rPr lang="en-US" altLang="zh-CN" sz="2400" dirty="0">
                <a:solidFill>
                  <a:srgbClr val="000000"/>
                </a:solidFill>
                <a:cs typeface="Times New Roman" panose="02020603050405020304" pitchFamily="18" charset="0"/>
              </a:rPr>
              <a:t>→</a:t>
            </a:r>
            <a:r>
              <a:rPr lang="en-US" altLang="zh-CN" sz="2400" dirty="0">
                <a:solidFill>
                  <a:srgbClr val="000000"/>
                </a:solidFill>
              </a:rPr>
              <a:t>B</a:t>
            </a:r>
            <a:r>
              <a:rPr lang="zh-CN" altLang="en-US" sz="2400" dirty="0">
                <a:solidFill>
                  <a:srgbClr val="000000"/>
                </a:solidFill>
              </a:rPr>
              <a:t>和</a:t>
            </a:r>
            <a:r>
              <a:rPr lang="en-US" altLang="zh-CN" sz="2400" dirty="0">
                <a:solidFill>
                  <a:srgbClr val="000000"/>
                </a:solidFill>
              </a:rPr>
              <a:t>B</a:t>
            </a:r>
            <a:r>
              <a:rPr lang="en-US" altLang="zh-CN" sz="2400" dirty="0">
                <a:solidFill>
                  <a:srgbClr val="000000"/>
                </a:solidFill>
                <a:cs typeface="Times New Roman" panose="02020603050405020304" pitchFamily="18" charset="0"/>
              </a:rPr>
              <a:t>→</a:t>
            </a:r>
            <a:r>
              <a:rPr lang="en-US" altLang="zh-CN" sz="2400" dirty="0">
                <a:solidFill>
                  <a:srgbClr val="000000"/>
                </a:solidFill>
              </a:rPr>
              <a:t>A</a:t>
            </a:r>
            <a:r>
              <a:rPr lang="zh-CN" altLang="en-US" sz="2400" dirty="0">
                <a:solidFill>
                  <a:srgbClr val="000000"/>
                </a:solidFill>
              </a:rPr>
              <a:t>都是重言式</a:t>
            </a:r>
          </a:p>
        </p:txBody>
      </p:sp>
      <p:sp>
        <p:nvSpPr>
          <p:cNvPr id="15" name="Rectangle 1027"/>
          <p:cNvSpPr txBox="1">
            <a:spLocks noChangeArrowheads="1"/>
          </p:cNvSpPr>
          <p:nvPr/>
        </p:nvSpPr>
        <p:spPr bwMode="auto">
          <a:xfrm>
            <a:off x="92245" y="5226900"/>
            <a:ext cx="7579416" cy="1096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逻辑蕴涵体现了两个公式</a:t>
            </a:r>
            <a:r>
              <a:rPr lang="en-US" altLang="zh-CN" dirty="0" smtClean="0"/>
              <a:t>AB</a:t>
            </a:r>
            <a:r>
              <a:rPr lang="zh-CN" altLang="en-US" dirty="0" smtClean="0"/>
              <a:t>之间的另一种关系：在任何赋值状况下</a:t>
            </a:r>
            <a:r>
              <a:rPr lang="zh-CN" altLang="en-US" dirty="0" smtClean="0">
                <a:solidFill>
                  <a:schemeClr val="accent5">
                    <a:lumMod val="50000"/>
                  </a:schemeClr>
                </a:solidFill>
              </a:rPr>
              <a:t>只要</a:t>
            </a:r>
            <a:r>
              <a:rPr lang="en-US" altLang="zh-CN" dirty="0" smtClean="0"/>
              <a:t>A</a:t>
            </a:r>
            <a:r>
              <a:rPr lang="zh-CN" altLang="en-US" dirty="0" smtClean="0"/>
              <a:t>为真，</a:t>
            </a:r>
            <a:r>
              <a:rPr lang="en-US" altLang="zh-CN" dirty="0" smtClean="0"/>
              <a:t>B</a:t>
            </a:r>
            <a:r>
              <a:rPr lang="zh-CN" altLang="en-US" dirty="0" smtClean="0">
                <a:solidFill>
                  <a:schemeClr val="accent5">
                    <a:lumMod val="50000"/>
                  </a:schemeClr>
                </a:solidFill>
              </a:rPr>
              <a:t>都</a:t>
            </a:r>
            <a:r>
              <a:rPr lang="zh-CN" altLang="en-US" dirty="0" smtClean="0"/>
              <a:t>真</a:t>
            </a:r>
            <a:endParaRPr lang="en-US" altLang="zh-CN" dirty="0"/>
          </a:p>
        </p:txBody>
      </p:sp>
    </p:spTree>
    <p:extLst>
      <p:ext uri="{BB962C8B-B14F-4D97-AF65-F5344CB8AC3E}">
        <p14:creationId xmlns:p14="http://schemas.microsoft.com/office/powerpoint/2010/main" val="241440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7138"/>
                                        </p:tgtEl>
                                        <p:attrNameLst>
                                          <p:attrName>style.visibility</p:attrName>
                                        </p:attrNameLst>
                                      </p:cBhvr>
                                      <p:to>
                                        <p:strVal val="visible"/>
                                      </p:to>
                                    </p:set>
                                    <p:animEffect transition="in" filter="wipe(left)">
                                      <p:cBhvr>
                                        <p:cTn id="7" dur="500"/>
                                        <p:tgtEl>
                                          <p:spTgt spid="3471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7139">
                                            <p:txEl>
                                              <p:pRg st="0" end="0"/>
                                            </p:txEl>
                                          </p:spTgt>
                                        </p:tgtEl>
                                        <p:attrNameLst>
                                          <p:attrName>style.visibility</p:attrName>
                                        </p:attrNameLst>
                                      </p:cBhvr>
                                      <p:to>
                                        <p:strVal val="visible"/>
                                      </p:to>
                                    </p:set>
                                    <p:animEffect transition="in" filter="wipe(left)">
                                      <p:cBhvr>
                                        <p:cTn id="12" dur="500"/>
                                        <p:tgtEl>
                                          <p:spTgt spid="3471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7138" grpId="0"/>
      <p:bldP spid="347139" grpId="0" build="p"/>
      <p:bldP spid="3" grpId="0"/>
      <p:bldP spid="8" grpId="0"/>
      <p:bldP spid="10" grpId="0"/>
      <p:bldP spid="11" grpId="0"/>
      <p:bldP spid="12"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命题演算形式系统</a:t>
            </a:r>
            <a:r>
              <a:rPr lang="en-US" altLang="zh-CN" sz="3200" dirty="0"/>
              <a:t>PC(Proposition Calculus)</a:t>
            </a:r>
            <a:endParaRPr lang="zh-CN" altLang="en-US" dirty="0"/>
          </a:p>
        </p:txBody>
      </p:sp>
      <p:sp>
        <p:nvSpPr>
          <p:cNvPr id="3" name="内容占位符 2"/>
          <p:cNvSpPr>
            <a:spLocks noGrp="1"/>
          </p:cNvSpPr>
          <p:nvPr>
            <p:ph idx="1"/>
          </p:nvPr>
        </p:nvSpPr>
        <p:spPr>
          <a:xfrm>
            <a:off x="304800" y="1447800"/>
            <a:ext cx="11582400" cy="535983"/>
          </a:xfrm>
        </p:spPr>
        <p:txBody>
          <a:bodyPr/>
          <a:lstStyle/>
          <a:p>
            <a:r>
              <a:rPr lang="en-US" altLang="zh-CN" dirty="0" smtClean="0"/>
              <a:t>PC</a:t>
            </a:r>
            <a:r>
              <a:rPr lang="zh-CN" altLang="en-US" dirty="0" smtClean="0"/>
              <a:t>的</a:t>
            </a:r>
            <a:r>
              <a:rPr lang="zh-CN" altLang="en-US" dirty="0" smtClean="0">
                <a:solidFill>
                  <a:srgbClr val="FF0000"/>
                </a:solidFill>
              </a:rPr>
              <a:t>公理</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表示任意公式）  </a:t>
            </a:r>
            <a:endParaRPr lang="en-US" altLang="zh-CN" dirty="0" smtClean="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20</a:t>
            </a:fld>
            <a:endParaRPr lang="en-US" altLang="zh-CN"/>
          </a:p>
        </p:txBody>
      </p:sp>
      <p:sp>
        <p:nvSpPr>
          <p:cNvPr id="6" name="矩形 5"/>
          <p:cNvSpPr/>
          <p:nvPr/>
        </p:nvSpPr>
        <p:spPr>
          <a:xfrm>
            <a:off x="609600" y="1983783"/>
            <a:ext cx="6096000" cy="535531"/>
          </a:xfrm>
          <a:prstGeom prst="rect">
            <a:avLst/>
          </a:prstGeom>
        </p:spPr>
        <p:txBody>
          <a:bodyPr>
            <a:spAutoFit/>
          </a:bodyPr>
          <a:lstStyle/>
          <a:p>
            <a:pPr lvl="0" eaLnBrk="0" fontAlgn="base" hangingPunct="0">
              <a:lnSpc>
                <a:spcPct val="120000"/>
              </a:lnSpc>
              <a:spcBef>
                <a:spcPct val="20000"/>
              </a:spcBef>
              <a:spcAft>
                <a:spcPct val="0"/>
              </a:spcAft>
              <a:buClr>
                <a:srgbClr val="00007D"/>
              </a:buClr>
              <a:buSzPct val="75000"/>
            </a:pPr>
            <a:r>
              <a:rPr lang="en-US" altLang="zh-CN" sz="2400" b="1" dirty="0" smtClean="0">
                <a:solidFill>
                  <a:schemeClr val="accent5">
                    <a:lumMod val="50000"/>
                  </a:schemeClr>
                </a:solidFill>
                <a:latin typeface="Times New Roman" panose="02020603050405020304" pitchFamily="18" charset="0"/>
              </a:rPr>
              <a:t>A1</a:t>
            </a:r>
            <a:r>
              <a:rPr lang="en-US" altLang="zh-CN" sz="2400" b="1" dirty="0">
                <a:solidFill>
                  <a:srgbClr val="000000"/>
                </a:solidFill>
                <a:latin typeface="Times New Roman" panose="02020603050405020304" pitchFamily="18" charset="0"/>
              </a:rPr>
              <a:t>:</a:t>
            </a:r>
            <a:r>
              <a:rPr lang="en-US" altLang="zh-CN" sz="2400" b="1" dirty="0" smtClean="0">
                <a:solidFill>
                  <a:srgbClr val="000000"/>
                </a:solidFill>
                <a:latin typeface="Times New Roman" panose="02020603050405020304" pitchFamily="18" charset="0"/>
              </a:rPr>
              <a:t>A</a:t>
            </a:r>
            <a:r>
              <a:rPr lang="en-US" altLang="zh-CN" sz="2400" b="1" dirty="0" smtClean="0">
                <a:solidFill>
                  <a:srgbClr val="000000"/>
                </a:solidFill>
                <a:latin typeface="Times New Roman" panose="02020603050405020304" pitchFamily="18" charset="0"/>
                <a:sym typeface="Symbol" panose="05050102010706020507" pitchFamily="18" charset="2"/>
              </a:rPr>
              <a:t> </a:t>
            </a:r>
            <a:r>
              <a:rPr lang="en-US" altLang="zh-CN" sz="2400" b="1" dirty="0">
                <a:solidFill>
                  <a:srgbClr val="000000"/>
                </a:solidFill>
                <a:latin typeface="Times New Roman" panose="02020603050405020304" pitchFamily="18" charset="0"/>
                <a:sym typeface="Symbol" panose="05050102010706020507" pitchFamily="18" charset="2"/>
              </a:rPr>
              <a:t>(B A</a:t>
            </a:r>
            <a:r>
              <a:rPr lang="en-US" altLang="zh-CN" sz="2400" b="1" dirty="0" smtClean="0">
                <a:solidFill>
                  <a:srgbClr val="000000"/>
                </a:solidFill>
                <a:latin typeface="Times New Roman" panose="02020603050405020304" pitchFamily="18" charset="0"/>
                <a:sym typeface="Symbol" panose="05050102010706020507" pitchFamily="18" charset="2"/>
              </a:rPr>
              <a:t>)</a:t>
            </a:r>
            <a:endParaRPr lang="en-US" altLang="zh-CN" sz="2400" b="1" dirty="0">
              <a:solidFill>
                <a:srgbClr val="000000"/>
              </a:solidFill>
              <a:latin typeface="Times New Roman" panose="02020603050405020304" pitchFamily="18" charset="0"/>
              <a:sym typeface="Symbol" panose="05050102010706020507" pitchFamily="18" charset="2"/>
            </a:endParaRPr>
          </a:p>
        </p:txBody>
      </p:sp>
      <p:sp>
        <p:nvSpPr>
          <p:cNvPr id="9" name="矩形 8"/>
          <p:cNvSpPr/>
          <p:nvPr/>
        </p:nvSpPr>
        <p:spPr>
          <a:xfrm>
            <a:off x="609600" y="2587390"/>
            <a:ext cx="5469446" cy="535531"/>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en-US" altLang="zh-CN" sz="2400" b="1" dirty="0">
                <a:solidFill>
                  <a:schemeClr val="accent5">
                    <a:lumMod val="50000"/>
                  </a:schemeClr>
                </a:solidFill>
                <a:latin typeface="Times New Roman" panose="02020603050405020304" pitchFamily="18" charset="0"/>
                <a:sym typeface="Symbol" panose="05050102010706020507" pitchFamily="18" charset="2"/>
              </a:rPr>
              <a:t>A2</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rPr>
              <a:t>A</a:t>
            </a:r>
            <a:r>
              <a:rPr lang="en-US" altLang="zh-CN" sz="2400" b="1" dirty="0">
                <a:solidFill>
                  <a:srgbClr val="000000"/>
                </a:solidFill>
                <a:latin typeface="Times New Roman" panose="02020603050405020304" pitchFamily="18" charset="0"/>
                <a:sym typeface="Symbol" panose="05050102010706020507" pitchFamily="18" charset="2"/>
              </a:rPr>
              <a:t> (B C)</a:t>
            </a:r>
            <a:r>
              <a:rPr lang="en-US" altLang="zh-CN"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sym typeface="Symbol" panose="05050102010706020507" pitchFamily="18" charset="2"/>
              </a:rPr>
              <a:t> </a:t>
            </a:r>
            <a:r>
              <a:rPr lang="en-US" altLang="zh-CN" sz="2400" b="1" dirty="0">
                <a:solidFill>
                  <a:srgbClr val="FF0000"/>
                </a:solidFill>
                <a:latin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sym typeface="Symbol" panose="05050102010706020507" pitchFamily="18" charset="2"/>
              </a:rPr>
              <a:t> B) (AC))</a:t>
            </a:r>
          </a:p>
        </p:txBody>
      </p:sp>
      <p:sp>
        <p:nvSpPr>
          <p:cNvPr id="10" name="矩形 9"/>
          <p:cNvSpPr/>
          <p:nvPr/>
        </p:nvSpPr>
        <p:spPr>
          <a:xfrm>
            <a:off x="609600" y="3190997"/>
            <a:ext cx="3957234" cy="535531"/>
          </a:xfrm>
          <a:prstGeom prst="rect">
            <a:avLst/>
          </a:prstGeom>
        </p:spPr>
        <p:txBody>
          <a:bodyPr wrap="square">
            <a:spAutoFit/>
          </a:bodyPr>
          <a:lstStyle/>
          <a:p>
            <a:pPr lvl="0" eaLnBrk="0" fontAlgn="base" hangingPunct="0">
              <a:lnSpc>
                <a:spcPct val="120000"/>
              </a:lnSpc>
              <a:spcBef>
                <a:spcPct val="20000"/>
              </a:spcBef>
              <a:spcAft>
                <a:spcPct val="0"/>
              </a:spcAft>
              <a:buClr>
                <a:srgbClr val="00007D"/>
              </a:buClr>
              <a:buSzPct val="75000"/>
            </a:pPr>
            <a:r>
              <a:rPr lang="en-US" altLang="zh-CN" sz="2400" b="1" dirty="0" smtClean="0">
                <a:solidFill>
                  <a:schemeClr val="accent5">
                    <a:lumMod val="50000"/>
                  </a:schemeClr>
                </a:solidFill>
                <a:latin typeface="Times New Roman" panose="02020603050405020304" pitchFamily="18" charset="0"/>
              </a:rPr>
              <a:t>A3</a:t>
            </a:r>
            <a:r>
              <a:rPr lang="en-US" altLang="zh-CN"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sym typeface="Symbol" panose="05050102010706020507" pitchFamily="18" charset="2"/>
              </a:rPr>
              <a:t> (¬A </a:t>
            </a:r>
            <a:r>
              <a:rPr lang="en-US" altLang="zh-CN" sz="2400" b="1" dirty="0">
                <a:solidFill>
                  <a:srgbClr val="000000"/>
                </a:solidFill>
                <a:latin typeface="Times New Roman" panose="02020603050405020304" pitchFamily="18" charset="0"/>
              </a:rPr>
              <a:t>¬B)</a:t>
            </a:r>
            <a:r>
              <a:rPr lang="en-US" altLang="zh-CN" sz="2400" b="1" dirty="0">
                <a:solidFill>
                  <a:srgbClr val="000000"/>
                </a:solidFill>
                <a:latin typeface="Times New Roman" panose="02020603050405020304" pitchFamily="18" charset="0"/>
                <a:sym typeface="Symbol" panose="05050102010706020507" pitchFamily="18" charset="2"/>
              </a:rPr>
              <a:t> (B A)</a:t>
            </a:r>
          </a:p>
        </p:txBody>
      </p:sp>
      <p:sp>
        <p:nvSpPr>
          <p:cNvPr id="12" name="矩形 11"/>
          <p:cNvSpPr/>
          <p:nvPr/>
        </p:nvSpPr>
        <p:spPr>
          <a:xfrm>
            <a:off x="304800" y="4217701"/>
            <a:ext cx="5803192" cy="535531"/>
          </a:xfrm>
          <a:prstGeom prst="rect">
            <a:avLst/>
          </a:prstGeom>
        </p:spPr>
        <p:txBody>
          <a:bodyPr wrap="none">
            <a:spAutoFit/>
          </a:bodyPr>
          <a:lstStyle/>
          <a:p>
            <a:pPr marL="342900" lvl="0" indent="-342900"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en-US" altLang="zh-CN" sz="2400" b="1" dirty="0">
                <a:solidFill>
                  <a:srgbClr val="000000"/>
                </a:solidFill>
                <a:latin typeface="Times New Roman" panose="02020603050405020304" pitchFamily="18" charset="0"/>
              </a:rPr>
              <a:t>PC</a:t>
            </a:r>
            <a:r>
              <a:rPr lang="zh-CN" altLang="en-US" sz="2400" b="1" dirty="0">
                <a:solidFill>
                  <a:srgbClr val="000000"/>
                </a:solidFill>
                <a:latin typeface="Times New Roman" panose="02020603050405020304" pitchFamily="18" charset="0"/>
              </a:rPr>
              <a:t>的</a:t>
            </a:r>
            <a:r>
              <a:rPr lang="zh-CN" altLang="en-US" sz="2400" b="1" dirty="0">
                <a:solidFill>
                  <a:srgbClr val="FF0000"/>
                </a:solidFill>
                <a:latin typeface="Times New Roman" panose="02020603050405020304" pitchFamily="18" charset="0"/>
              </a:rPr>
              <a:t>推理</a:t>
            </a:r>
            <a:r>
              <a:rPr lang="zh-CN" altLang="en-US" sz="2400" b="1" dirty="0" smtClean="0">
                <a:solidFill>
                  <a:srgbClr val="FF0000"/>
                </a:solidFill>
                <a:latin typeface="Times New Roman" panose="02020603050405020304" pitchFamily="18" charset="0"/>
              </a:rPr>
              <a:t>规则</a:t>
            </a:r>
            <a:r>
              <a:rPr lang="zh-CN" altLang="en-US" sz="2400" b="1" dirty="0">
                <a:solidFill>
                  <a:srgbClr val="000000"/>
                </a:solidFill>
              </a:rPr>
              <a:t>（</a:t>
            </a:r>
            <a:r>
              <a:rPr lang="en-US" altLang="zh-CN" sz="2400" b="1" dirty="0">
                <a:solidFill>
                  <a:srgbClr val="000000"/>
                </a:solidFill>
              </a:rPr>
              <a:t>A</a:t>
            </a:r>
            <a:r>
              <a:rPr lang="zh-CN" altLang="en-US" sz="2400" b="1" dirty="0">
                <a:solidFill>
                  <a:srgbClr val="000000"/>
                </a:solidFill>
              </a:rPr>
              <a:t>，</a:t>
            </a:r>
            <a:r>
              <a:rPr lang="en-US" altLang="zh-CN" sz="2400" b="1" dirty="0" smtClean="0">
                <a:solidFill>
                  <a:srgbClr val="000000"/>
                </a:solidFill>
              </a:rPr>
              <a:t>B</a:t>
            </a:r>
            <a:r>
              <a:rPr lang="zh-CN" altLang="en-US" sz="2400" b="1" dirty="0" smtClean="0">
                <a:solidFill>
                  <a:srgbClr val="000000"/>
                </a:solidFill>
              </a:rPr>
              <a:t>表示</a:t>
            </a:r>
            <a:r>
              <a:rPr lang="zh-CN" altLang="en-US" sz="2400" b="1" dirty="0">
                <a:solidFill>
                  <a:srgbClr val="000000"/>
                </a:solidFill>
              </a:rPr>
              <a:t>任意公式） </a:t>
            </a:r>
            <a:endParaRPr lang="en-US" altLang="zh-CN" sz="2400" b="1" dirty="0">
              <a:solidFill>
                <a:srgbClr val="000000"/>
              </a:solidFill>
              <a:latin typeface="Times New Roman" panose="02020603050405020304" pitchFamily="18" charset="0"/>
            </a:endParaRPr>
          </a:p>
        </p:txBody>
      </p:sp>
      <p:sp>
        <p:nvSpPr>
          <p:cNvPr id="13" name="矩形 12"/>
          <p:cNvSpPr/>
          <p:nvPr/>
        </p:nvSpPr>
        <p:spPr>
          <a:xfrm>
            <a:off x="609600" y="4889384"/>
            <a:ext cx="3216586" cy="493148"/>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en-US" altLang="zh-CN" sz="2400" b="1" dirty="0">
                <a:solidFill>
                  <a:srgbClr val="000000"/>
                </a:solidFill>
                <a:latin typeface="Times New Roman" panose="02020603050405020304" pitchFamily="18" charset="0"/>
              </a:rPr>
              <a:t>A,A</a:t>
            </a:r>
            <a:r>
              <a:rPr lang="en-US" altLang="zh-CN" sz="2400" b="1" dirty="0">
                <a:solidFill>
                  <a:srgbClr val="000000"/>
                </a:solidFill>
                <a:latin typeface="Times New Roman" panose="02020603050405020304" pitchFamily="18" charset="0"/>
                <a:sym typeface="Symbol" panose="05050102010706020507" pitchFamily="18" charset="2"/>
              </a:rPr>
              <a:t> B/B(</a:t>
            </a:r>
            <a:r>
              <a:rPr lang="zh-CN" altLang="en-US" sz="2400" b="1" dirty="0">
                <a:solidFill>
                  <a:srgbClr val="000000"/>
                </a:solidFill>
                <a:latin typeface="Times New Roman" panose="02020603050405020304" pitchFamily="18" charset="0"/>
                <a:sym typeface="Symbol" panose="05050102010706020507" pitchFamily="18" charset="2"/>
              </a:rPr>
              <a:t>分离规则）</a:t>
            </a:r>
            <a:endParaRPr lang="zh-CN" altLang="en-US" sz="24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1509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9" grpId="0"/>
      <p:bldP spid="10"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solidFill>
                  <a:schemeClr val="tx1"/>
                </a:solidFill>
              </a:rPr>
              <a:t>PC</a:t>
            </a:r>
            <a:r>
              <a:rPr lang="zh-CN" altLang="en-US" sz="3200" dirty="0" smtClean="0">
                <a:solidFill>
                  <a:schemeClr val="tx1"/>
                </a:solidFill>
              </a:rPr>
              <a:t>的性质：</a:t>
            </a:r>
            <a:r>
              <a:rPr lang="zh-CN" altLang="en-US" sz="3200" dirty="0" smtClean="0"/>
              <a:t>合理性</a:t>
            </a:r>
            <a:r>
              <a:rPr lang="en-US" altLang="zh-CN" sz="3200" dirty="0" smtClean="0"/>
              <a:t>Soundness</a:t>
            </a:r>
            <a:endParaRPr lang="zh-CN" altLang="en-US" sz="3200" dirty="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21</a:t>
            </a:fld>
            <a:endParaRPr lang="en-US" altLang="zh-CN"/>
          </a:p>
        </p:txBody>
      </p:sp>
      <p:sp>
        <p:nvSpPr>
          <p:cNvPr id="5" name="矩形 4"/>
          <p:cNvSpPr/>
          <p:nvPr/>
        </p:nvSpPr>
        <p:spPr>
          <a:xfrm>
            <a:off x="304800" y="1589868"/>
            <a:ext cx="6452461" cy="535531"/>
          </a:xfrm>
          <a:prstGeom prst="rect">
            <a:avLst/>
          </a:prstGeom>
        </p:spPr>
        <p:txBody>
          <a:bodyPr wrap="square">
            <a:spAutoFit/>
          </a:bodyPr>
          <a:lstStyle/>
          <a:p>
            <a:pPr marL="342900" lvl="0" indent="-342900"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zh-CN" altLang="en-US" sz="2400" b="1" dirty="0">
                <a:solidFill>
                  <a:srgbClr val="000000"/>
                </a:solidFill>
              </a:rPr>
              <a:t>如果公式</a:t>
            </a:r>
            <a:r>
              <a:rPr lang="en-US" altLang="zh-CN" sz="2400" b="1" dirty="0">
                <a:solidFill>
                  <a:srgbClr val="000000"/>
                </a:solidFill>
              </a:rPr>
              <a:t>A</a:t>
            </a:r>
            <a:r>
              <a:rPr lang="zh-CN" altLang="en-US" sz="2400" b="1" dirty="0">
                <a:solidFill>
                  <a:srgbClr val="000000"/>
                </a:solidFill>
              </a:rPr>
              <a:t>是系统</a:t>
            </a:r>
            <a:r>
              <a:rPr lang="en-US" altLang="zh-CN" sz="2400" b="1" dirty="0">
                <a:solidFill>
                  <a:srgbClr val="000000"/>
                </a:solidFill>
              </a:rPr>
              <a:t>PC</a:t>
            </a:r>
            <a:r>
              <a:rPr lang="zh-CN" altLang="en-US" sz="2400" b="1" dirty="0">
                <a:solidFill>
                  <a:srgbClr val="000000"/>
                </a:solidFill>
              </a:rPr>
              <a:t>的</a:t>
            </a:r>
            <a:r>
              <a:rPr lang="zh-CN" altLang="en-US" sz="2400" b="1" dirty="0">
                <a:solidFill>
                  <a:srgbClr val="00007D"/>
                </a:solidFill>
              </a:rPr>
              <a:t>定理</a:t>
            </a:r>
            <a:r>
              <a:rPr lang="zh-CN" altLang="en-US" sz="2400" b="1" dirty="0">
                <a:solidFill>
                  <a:srgbClr val="000000"/>
                </a:solidFill>
              </a:rPr>
              <a:t>，则</a:t>
            </a:r>
            <a:r>
              <a:rPr lang="en-US" altLang="zh-CN" sz="2400" b="1" dirty="0">
                <a:solidFill>
                  <a:srgbClr val="000000"/>
                </a:solidFill>
              </a:rPr>
              <a:t>A</a:t>
            </a:r>
            <a:r>
              <a:rPr lang="zh-CN" altLang="en-US" sz="2400" b="1" dirty="0">
                <a:solidFill>
                  <a:srgbClr val="000000"/>
                </a:solidFill>
              </a:rPr>
              <a:t>是</a:t>
            </a:r>
            <a:r>
              <a:rPr lang="zh-CN" altLang="en-US" sz="2400" b="1" dirty="0" smtClean="0">
                <a:solidFill>
                  <a:srgbClr val="FF0000"/>
                </a:solidFill>
              </a:rPr>
              <a:t>重言式</a:t>
            </a:r>
            <a:endParaRPr lang="en-US" altLang="zh-CN" sz="2400" b="1" dirty="0">
              <a:solidFill>
                <a:srgbClr val="000000"/>
              </a:solidFill>
            </a:endParaRPr>
          </a:p>
        </p:txBody>
      </p:sp>
      <p:sp>
        <p:nvSpPr>
          <p:cNvPr id="7" name="矩形 6"/>
          <p:cNvSpPr/>
          <p:nvPr/>
        </p:nvSpPr>
        <p:spPr>
          <a:xfrm>
            <a:off x="6509618" y="1589868"/>
            <a:ext cx="2628925" cy="535531"/>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en-US" altLang="zh-CN" sz="2400" b="1" dirty="0">
                <a:solidFill>
                  <a:srgbClr val="000000"/>
                </a:solidFill>
              </a:rPr>
              <a:t>(</a:t>
            </a:r>
            <a:r>
              <a:rPr lang="zh-CN" altLang="en-US" sz="2400" b="1" dirty="0" smtClean="0">
                <a:solidFill>
                  <a:srgbClr val="000000"/>
                </a:solidFill>
              </a:rPr>
              <a:t>如果</a:t>
            </a:r>
            <a:r>
              <a:rPr lang="zh-CN" altLang="en-US" sz="2400" b="1" dirty="0" smtClean="0">
                <a:solidFill>
                  <a:srgbClr val="000000"/>
                </a:solidFill>
                <a:latin typeface="Times New Roman" panose="02020603050405020304" pitchFamily="18" charset="0"/>
              </a:rPr>
              <a:t>├</a:t>
            </a:r>
            <a:r>
              <a:rPr lang="en-US" altLang="zh-CN" sz="2400" b="1" dirty="0" err="1" smtClean="0">
                <a:solidFill>
                  <a:srgbClr val="000000"/>
                </a:solidFill>
                <a:latin typeface="Times New Roman" panose="02020603050405020304" pitchFamily="18" charset="0"/>
              </a:rPr>
              <a:t>pcA</a:t>
            </a:r>
            <a:r>
              <a:rPr lang="en-US" altLang="zh-CN" sz="2400" b="1" dirty="0" smtClean="0">
                <a:solidFill>
                  <a:srgbClr val="000000"/>
                </a:solidFill>
                <a:latin typeface="Times New Roman" panose="02020603050405020304" pitchFamily="18" charset="0"/>
              </a:rPr>
              <a:t>,</a:t>
            </a:r>
            <a:r>
              <a:rPr lang="zh-CN" altLang="en-US" sz="2400" b="1" dirty="0" smtClean="0">
                <a:solidFill>
                  <a:srgbClr val="000000"/>
                </a:solidFill>
                <a:latin typeface="Times New Roman" panose="02020603050405020304" pitchFamily="18" charset="0"/>
              </a:rPr>
              <a:t>则</a:t>
            </a:r>
            <a:r>
              <a:rPr lang="zh-CN" altLang="en-US" sz="2400" b="1" i="1" kern="0" spc="235" dirty="0" smtClean="0">
                <a:solidFill>
                  <a:srgbClr val="000000"/>
                </a:solidFill>
                <a:latin typeface="DejaVu Serif Condensed"/>
                <a:cs typeface="DejaVu Serif Condensed"/>
              </a:rPr>
              <a:t>⇒</a:t>
            </a:r>
            <a:r>
              <a:rPr lang="en-US" altLang="zh-CN" sz="2400" b="1" dirty="0">
                <a:solidFill>
                  <a:srgbClr val="000000"/>
                </a:solidFill>
                <a:cs typeface="Times New Roman" panose="02020603050405020304" pitchFamily="18" charset="0"/>
              </a:rPr>
              <a:t>A)</a:t>
            </a:r>
            <a:endParaRPr lang="en-US" altLang="zh-CN" sz="2400" b="1" dirty="0">
              <a:solidFill>
                <a:srgbClr val="000000"/>
              </a:solidFill>
            </a:endParaRPr>
          </a:p>
        </p:txBody>
      </p:sp>
      <p:sp>
        <p:nvSpPr>
          <p:cNvPr id="8" name="矩形 7"/>
          <p:cNvSpPr/>
          <p:nvPr/>
        </p:nvSpPr>
        <p:spPr>
          <a:xfrm>
            <a:off x="609600" y="2508326"/>
            <a:ext cx="7769817" cy="461665"/>
          </a:xfrm>
          <a:prstGeom prst="rect">
            <a:avLst/>
          </a:prstGeom>
        </p:spPr>
        <p:txBody>
          <a:bodyPr wrap="square">
            <a:spAutoFit/>
          </a:bodyPr>
          <a:lstStyle/>
          <a:p>
            <a:r>
              <a:rPr lang="zh-CN" altLang="en-US" sz="2400" b="1" dirty="0">
                <a:solidFill>
                  <a:srgbClr val="000000"/>
                </a:solidFill>
              </a:rPr>
              <a:t>如果公式</a:t>
            </a:r>
            <a:r>
              <a:rPr lang="en-US" altLang="zh-CN" sz="2400" b="1" dirty="0">
                <a:solidFill>
                  <a:srgbClr val="000000"/>
                </a:solidFill>
              </a:rPr>
              <a:t>A</a:t>
            </a:r>
            <a:r>
              <a:rPr lang="zh-CN" altLang="en-US" sz="2400" b="1" dirty="0">
                <a:solidFill>
                  <a:srgbClr val="000000"/>
                </a:solidFill>
              </a:rPr>
              <a:t>是公式集合</a:t>
            </a:r>
            <a:r>
              <a:rPr lang="en-US" altLang="zh-CN" sz="2400" b="1" dirty="0">
                <a:solidFill>
                  <a:srgbClr val="000000"/>
                </a:solidFill>
              </a:rPr>
              <a:t>Γ</a:t>
            </a:r>
            <a:r>
              <a:rPr lang="zh-CN" altLang="en-US" sz="2400" b="1" dirty="0">
                <a:solidFill>
                  <a:srgbClr val="000000"/>
                </a:solidFill>
              </a:rPr>
              <a:t>的</a:t>
            </a:r>
            <a:r>
              <a:rPr lang="zh-CN" altLang="en-US" sz="2400" b="1" dirty="0">
                <a:solidFill>
                  <a:srgbClr val="00007D"/>
                </a:solidFill>
              </a:rPr>
              <a:t>演绎结果</a:t>
            </a:r>
            <a:r>
              <a:rPr lang="zh-CN" altLang="en-US" sz="2400" b="1" dirty="0">
                <a:solidFill>
                  <a:srgbClr val="000000"/>
                </a:solidFill>
              </a:rPr>
              <a:t>，则</a:t>
            </a:r>
            <a:r>
              <a:rPr lang="en-US" altLang="zh-CN" sz="2400" b="1" dirty="0">
                <a:solidFill>
                  <a:srgbClr val="000000"/>
                </a:solidFill>
              </a:rPr>
              <a:t>A</a:t>
            </a:r>
            <a:r>
              <a:rPr lang="zh-CN" altLang="en-US" sz="2400" b="1" dirty="0">
                <a:solidFill>
                  <a:srgbClr val="000000"/>
                </a:solidFill>
              </a:rPr>
              <a:t>是</a:t>
            </a:r>
            <a:r>
              <a:rPr lang="en-US" altLang="zh-CN" sz="2400" b="1" dirty="0">
                <a:solidFill>
                  <a:srgbClr val="FF0000"/>
                </a:solidFill>
              </a:rPr>
              <a:t>Γ</a:t>
            </a:r>
            <a:r>
              <a:rPr lang="zh-CN" altLang="en-US" sz="2400" b="1" dirty="0">
                <a:solidFill>
                  <a:srgbClr val="FF0000"/>
                </a:solidFill>
              </a:rPr>
              <a:t>的逻辑结果</a:t>
            </a:r>
            <a:endParaRPr lang="zh-CN" altLang="en-US" dirty="0"/>
          </a:p>
        </p:txBody>
      </p:sp>
      <p:sp>
        <p:nvSpPr>
          <p:cNvPr id="10" name="矩形 9"/>
          <p:cNvSpPr/>
          <p:nvPr/>
        </p:nvSpPr>
        <p:spPr>
          <a:xfrm>
            <a:off x="8229929" y="2475368"/>
            <a:ext cx="2853153" cy="535531"/>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en-US" altLang="zh-CN" sz="2400" b="1" dirty="0">
                <a:solidFill>
                  <a:srgbClr val="000000"/>
                </a:solidFill>
              </a:rPr>
              <a:t>(</a:t>
            </a:r>
            <a:r>
              <a:rPr lang="zh-CN" altLang="en-US" sz="2400" b="1" dirty="0">
                <a:solidFill>
                  <a:srgbClr val="000000"/>
                </a:solidFill>
              </a:rPr>
              <a:t>如果</a:t>
            </a:r>
            <a:r>
              <a:rPr lang="en-US" altLang="zh-CN" sz="2400" b="1" dirty="0">
                <a:solidFill>
                  <a:srgbClr val="000000"/>
                </a:solidFill>
                <a:latin typeface="Times New Roman" panose="02020603050405020304" pitchFamily="18" charset="0"/>
              </a:rPr>
              <a:t>Γ</a:t>
            </a:r>
            <a:r>
              <a:rPr lang="zh-CN" altLang="en-US" sz="2400" b="1" dirty="0">
                <a:solidFill>
                  <a:srgbClr val="000000"/>
                </a:solidFill>
                <a:latin typeface="Times New Roman" panose="02020603050405020304" pitchFamily="18" charset="0"/>
              </a:rPr>
              <a:t>├</a:t>
            </a:r>
            <a:r>
              <a:rPr lang="en-US" altLang="zh-CN" sz="2400" b="1" dirty="0" err="1">
                <a:solidFill>
                  <a:srgbClr val="000000"/>
                </a:solidFill>
                <a:latin typeface="Times New Roman" panose="02020603050405020304" pitchFamily="18" charset="0"/>
              </a:rPr>
              <a:t>pcA</a:t>
            </a:r>
            <a:r>
              <a:rPr lang="en-US" altLang="zh-CN" sz="2400" b="1" dirty="0" smtClean="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 </a:t>
            </a:r>
            <a:r>
              <a:rPr lang="en-US" altLang="zh-CN" sz="2400" b="1" dirty="0" smtClean="0">
                <a:solidFill>
                  <a:srgbClr val="000000"/>
                </a:solidFill>
                <a:latin typeface="Times New Roman" panose="02020603050405020304" pitchFamily="18" charset="0"/>
              </a:rPr>
              <a:t>Γ</a:t>
            </a:r>
            <a:r>
              <a:rPr lang="zh-CN" altLang="en-US" sz="2400" b="1" i="1" kern="0" spc="235" dirty="0" smtClean="0">
                <a:solidFill>
                  <a:srgbClr val="000000"/>
                </a:solidFill>
                <a:latin typeface="DejaVu Serif Condensed"/>
                <a:cs typeface="DejaVu Serif Condensed"/>
              </a:rPr>
              <a:t>⇒</a:t>
            </a:r>
            <a:r>
              <a:rPr lang="en-US" altLang="zh-CN" sz="2400" b="1" dirty="0">
                <a:solidFill>
                  <a:srgbClr val="000000"/>
                </a:solidFill>
                <a:cs typeface="Times New Roman" panose="02020603050405020304" pitchFamily="18" charset="0"/>
              </a:rPr>
              <a:t>A)</a:t>
            </a:r>
            <a:endParaRPr lang="en-US" altLang="zh-CN" sz="2400" b="1" dirty="0">
              <a:solidFill>
                <a:srgbClr val="000000"/>
              </a:solidFill>
            </a:endParaRPr>
          </a:p>
        </p:txBody>
      </p:sp>
      <p:sp>
        <p:nvSpPr>
          <p:cNvPr id="11" name="矩形 10"/>
          <p:cNvSpPr/>
          <p:nvPr/>
        </p:nvSpPr>
        <p:spPr>
          <a:xfrm>
            <a:off x="304800" y="3388768"/>
            <a:ext cx="7925129" cy="535531"/>
          </a:xfrm>
          <a:prstGeom prst="rect">
            <a:avLst/>
          </a:prstGeom>
        </p:spPr>
        <p:txBody>
          <a:bodyPr wrap="square">
            <a:spAutoFit/>
          </a:bodyPr>
          <a:lstStyle/>
          <a:p>
            <a:pPr marL="342900" lvl="0" indent="-342900"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zh-CN" altLang="en-US" sz="2400" b="1" dirty="0">
                <a:solidFill>
                  <a:srgbClr val="000000"/>
                </a:solidFill>
              </a:rPr>
              <a:t>说明了</a:t>
            </a:r>
            <a:r>
              <a:rPr lang="en-US" altLang="zh-CN" sz="2400" b="1" dirty="0">
                <a:solidFill>
                  <a:srgbClr val="000000"/>
                </a:solidFill>
              </a:rPr>
              <a:t>PC</a:t>
            </a:r>
            <a:r>
              <a:rPr lang="zh-CN" altLang="en-US" sz="2400" b="1" dirty="0">
                <a:solidFill>
                  <a:srgbClr val="000000"/>
                </a:solidFill>
              </a:rPr>
              <a:t>中的定理和演绎结果都</a:t>
            </a:r>
            <a:r>
              <a:rPr lang="zh-CN" altLang="en-US" sz="2400" b="1" dirty="0">
                <a:solidFill>
                  <a:srgbClr val="00007D"/>
                </a:solidFill>
              </a:rPr>
              <a:t>合乎逻辑</a:t>
            </a:r>
          </a:p>
        </p:txBody>
      </p:sp>
    </p:spTree>
    <p:extLst>
      <p:ext uri="{BB962C8B-B14F-4D97-AF65-F5344CB8AC3E}">
        <p14:creationId xmlns:p14="http://schemas.microsoft.com/office/powerpoint/2010/main" val="404454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solidFill>
                  <a:srgbClr val="000000"/>
                </a:solidFill>
              </a:rPr>
              <a:t>PC</a:t>
            </a:r>
            <a:r>
              <a:rPr lang="zh-CN" altLang="en-US" sz="3200" dirty="0">
                <a:solidFill>
                  <a:srgbClr val="000000"/>
                </a:solidFill>
              </a:rPr>
              <a:t>的性质：</a:t>
            </a:r>
            <a:r>
              <a:rPr lang="zh-CN" altLang="en-US" sz="3200" dirty="0"/>
              <a:t>合理性</a:t>
            </a:r>
            <a:r>
              <a:rPr lang="en-US" altLang="zh-CN" sz="3200" dirty="0" smtClean="0"/>
              <a:t>Soundness</a:t>
            </a:r>
            <a:r>
              <a:rPr lang="zh-CN" altLang="en-US" sz="3200" dirty="0" smtClean="0">
                <a:solidFill>
                  <a:schemeClr val="tx1"/>
                </a:solidFill>
              </a:rPr>
              <a:t>说明</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首先</a:t>
            </a:r>
            <a:r>
              <a:rPr lang="en-US" altLang="zh-CN" dirty="0" smtClean="0"/>
              <a:t>PC</a:t>
            </a:r>
            <a:r>
              <a:rPr lang="zh-CN" altLang="en-US" dirty="0" smtClean="0"/>
              <a:t>中的公理</a:t>
            </a:r>
            <a:r>
              <a:rPr lang="en-US" altLang="zh-CN" dirty="0" smtClean="0"/>
              <a:t>A1</a:t>
            </a:r>
            <a:r>
              <a:rPr lang="zh-CN" altLang="en-US" dirty="0" smtClean="0"/>
              <a:t>，</a:t>
            </a:r>
            <a:r>
              <a:rPr lang="en-US" altLang="zh-CN" dirty="0" smtClean="0"/>
              <a:t>A2</a:t>
            </a:r>
            <a:r>
              <a:rPr lang="zh-CN" altLang="en-US" dirty="0" smtClean="0"/>
              <a:t>，</a:t>
            </a:r>
            <a:r>
              <a:rPr lang="en-US" altLang="zh-CN" dirty="0" smtClean="0"/>
              <a:t>A3</a:t>
            </a:r>
            <a:r>
              <a:rPr lang="zh-CN" altLang="en-US" dirty="0" smtClean="0"/>
              <a:t>都是</a:t>
            </a:r>
            <a:r>
              <a:rPr lang="zh-CN" altLang="en-US" dirty="0" smtClean="0">
                <a:solidFill>
                  <a:srgbClr val="FF0000"/>
                </a:solidFill>
              </a:rPr>
              <a:t>重言式</a:t>
            </a:r>
            <a:endParaRPr lang="en-US" altLang="zh-CN" dirty="0" smtClean="0">
              <a:solidFill>
                <a:srgbClr val="FF0000"/>
              </a:solidFill>
            </a:endParaRPr>
          </a:p>
          <a:p>
            <a:r>
              <a:rPr lang="zh-CN" altLang="en-US" dirty="0" smtClean="0"/>
              <a:t>其次，</a:t>
            </a:r>
            <a:r>
              <a:rPr lang="en-US" altLang="zh-CN" dirty="0" smtClean="0"/>
              <a:t>PC</a:t>
            </a:r>
            <a:r>
              <a:rPr lang="zh-CN" altLang="en-US" dirty="0" smtClean="0"/>
              <a:t>的分离规则是</a:t>
            </a:r>
            <a:r>
              <a:rPr lang="zh-CN" altLang="en-US" dirty="0" smtClean="0">
                <a:solidFill>
                  <a:srgbClr val="FF0000"/>
                </a:solidFill>
              </a:rPr>
              <a:t>保真的</a:t>
            </a:r>
            <a:r>
              <a:rPr lang="zh-CN" altLang="en-US" dirty="0" smtClean="0"/>
              <a:t>。如果</a:t>
            </a:r>
            <a:r>
              <a:rPr lang="en-US" altLang="zh-CN" dirty="0" smtClean="0"/>
              <a:t>A</a:t>
            </a:r>
            <a:r>
              <a:rPr lang="zh-CN" altLang="en-US" dirty="0" smtClean="0"/>
              <a:t>真，</a:t>
            </a:r>
            <a:r>
              <a:rPr lang="en-US" altLang="zh-CN" dirty="0" smtClean="0"/>
              <a:t>A</a:t>
            </a:r>
            <a:r>
              <a:rPr lang="zh-CN" altLang="en-US" dirty="0" smtClean="0"/>
              <a:t>→</a:t>
            </a:r>
            <a:r>
              <a:rPr lang="en-US" altLang="zh-CN" dirty="0" smtClean="0"/>
              <a:t>B</a:t>
            </a:r>
            <a:r>
              <a:rPr lang="zh-CN" altLang="en-US" dirty="0" smtClean="0"/>
              <a:t>真，总有</a:t>
            </a:r>
            <a:r>
              <a:rPr lang="en-US" altLang="zh-CN" dirty="0" smtClean="0"/>
              <a:t>B</a:t>
            </a:r>
            <a:r>
              <a:rPr lang="zh-CN" altLang="en-US" dirty="0" smtClean="0"/>
              <a:t>真</a:t>
            </a:r>
            <a:endParaRPr lang="en-US" altLang="zh-CN" dirty="0" smtClean="0"/>
          </a:p>
          <a:p>
            <a:endParaRPr lang="en-US" altLang="zh-CN" dirty="0" smtClean="0"/>
          </a:p>
          <a:p>
            <a:r>
              <a:rPr lang="zh-CN" altLang="en-US" dirty="0" smtClean="0"/>
              <a:t>这样</a:t>
            </a:r>
            <a:endParaRPr lang="en-US" altLang="zh-CN" dirty="0" smtClean="0"/>
          </a:p>
          <a:p>
            <a:r>
              <a:rPr lang="zh-CN" altLang="en-US" dirty="0" smtClean="0"/>
              <a:t>由公理和规则</a:t>
            </a:r>
            <a:r>
              <a:rPr lang="zh-CN" altLang="en-US" dirty="0" smtClean="0">
                <a:solidFill>
                  <a:schemeClr val="bg2"/>
                </a:solidFill>
              </a:rPr>
              <a:t>导出</a:t>
            </a:r>
            <a:r>
              <a:rPr lang="zh-CN" altLang="en-US" dirty="0" smtClean="0"/>
              <a:t>的定理都是</a:t>
            </a:r>
            <a:r>
              <a:rPr lang="zh-CN" altLang="en-US" dirty="0" smtClean="0">
                <a:solidFill>
                  <a:schemeClr val="bg2"/>
                </a:solidFill>
              </a:rPr>
              <a:t>重言式</a:t>
            </a:r>
            <a:endParaRPr lang="en-US" altLang="zh-CN" dirty="0" smtClean="0">
              <a:solidFill>
                <a:schemeClr val="bg2"/>
              </a:solidFill>
            </a:endParaRPr>
          </a:p>
          <a:p>
            <a:r>
              <a:rPr lang="zh-CN" altLang="en-US" dirty="0" smtClean="0"/>
              <a:t>由</a:t>
            </a:r>
            <a:r>
              <a:rPr lang="en-US" altLang="zh-CN" dirty="0" smtClean="0"/>
              <a:t>Γ</a:t>
            </a:r>
            <a:r>
              <a:rPr lang="zh-CN" altLang="en-US" dirty="0" smtClean="0"/>
              <a:t>、公理和规则导出的公式，在</a:t>
            </a:r>
            <a:r>
              <a:rPr lang="en-US" altLang="zh-CN" dirty="0" smtClean="0"/>
              <a:t>Γ</a:t>
            </a:r>
            <a:r>
              <a:rPr lang="zh-CN" altLang="en-US" dirty="0" smtClean="0"/>
              <a:t>的公式都为</a:t>
            </a:r>
            <a:r>
              <a:rPr lang="zh-CN" altLang="en-US" dirty="0" smtClean="0">
                <a:solidFill>
                  <a:schemeClr val="bg2"/>
                </a:solidFill>
              </a:rPr>
              <a:t>真</a:t>
            </a:r>
            <a:r>
              <a:rPr lang="zh-CN" altLang="en-US" dirty="0" smtClean="0"/>
              <a:t>时也为</a:t>
            </a:r>
            <a:r>
              <a:rPr lang="zh-CN" altLang="en-US" dirty="0" smtClean="0">
                <a:solidFill>
                  <a:schemeClr val="bg2"/>
                </a:solidFill>
              </a:rPr>
              <a:t>真</a:t>
            </a:r>
            <a:endParaRPr lang="en-US" altLang="zh-CN" dirty="0" smtClean="0">
              <a:solidFill>
                <a:schemeClr val="bg2"/>
              </a:solidFill>
            </a:endParaRPr>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22</a:t>
            </a:fld>
            <a:endParaRPr lang="en-US" altLang="zh-CN"/>
          </a:p>
        </p:txBody>
      </p:sp>
    </p:spTree>
    <p:extLst>
      <p:ext uri="{BB962C8B-B14F-4D97-AF65-F5344CB8AC3E}">
        <p14:creationId xmlns:p14="http://schemas.microsoft.com/office/powerpoint/2010/main" val="39465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PC</a:t>
            </a:r>
            <a:r>
              <a:rPr lang="zh-CN" altLang="en-US" sz="3200" dirty="0" smtClean="0"/>
              <a:t>的性质：一致性</a:t>
            </a:r>
            <a:r>
              <a:rPr lang="en-US" altLang="zh-CN" sz="3200" dirty="0" smtClean="0"/>
              <a:t>(consistency)</a:t>
            </a:r>
            <a:endParaRPr lang="zh-CN" altLang="en-US" sz="3200" dirty="0"/>
          </a:p>
        </p:txBody>
      </p:sp>
      <p:sp>
        <p:nvSpPr>
          <p:cNvPr id="3" name="内容占位符 2"/>
          <p:cNvSpPr>
            <a:spLocks noGrp="1"/>
          </p:cNvSpPr>
          <p:nvPr>
            <p:ph idx="1"/>
          </p:nvPr>
        </p:nvSpPr>
        <p:spPr/>
        <p:txBody>
          <a:bodyPr/>
          <a:lstStyle/>
          <a:p>
            <a:r>
              <a:rPr lang="zh-CN" altLang="en-US" dirty="0" smtClean="0"/>
              <a:t>没有公式</a:t>
            </a:r>
            <a:r>
              <a:rPr lang="en-US" altLang="zh-CN" dirty="0" smtClean="0"/>
              <a:t>A</a:t>
            </a:r>
          </a:p>
          <a:p>
            <a:r>
              <a:rPr lang="zh-CN" altLang="en-US" dirty="0" smtClean="0"/>
              <a:t>使得</a:t>
            </a:r>
            <a:r>
              <a:rPr lang="zh-CN" altLang="en-US" dirty="0" smtClean="0">
                <a:latin typeface="Times New Roman" panose="02020603050405020304" pitchFamily="18" charset="0"/>
              </a:rPr>
              <a:t>├</a:t>
            </a:r>
            <a:r>
              <a:rPr lang="en-US" altLang="zh-CN" dirty="0" err="1" smtClean="0">
                <a:latin typeface="Times New Roman" panose="02020603050405020304" pitchFamily="18" charset="0"/>
              </a:rPr>
              <a:t>pcA</a:t>
            </a:r>
            <a:r>
              <a:rPr lang="zh-CN" altLang="en-US" dirty="0" smtClean="0">
                <a:latin typeface="Times New Roman" panose="02020603050405020304" pitchFamily="18" charset="0"/>
              </a:rPr>
              <a:t>和</a:t>
            </a:r>
            <a:r>
              <a:rPr lang="zh-CN" altLang="en-US" dirty="0">
                <a:latin typeface="Times New Roman" panose="02020603050405020304" pitchFamily="18" charset="0"/>
              </a:rPr>
              <a:t>├</a:t>
            </a:r>
            <a:r>
              <a:rPr lang="en-US" altLang="zh-CN" dirty="0" err="1" smtClean="0">
                <a:latin typeface="Times New Roman" panose="02020603050405020304" pitchFamily="18" charset="0"/>
              </a:rPr>
              <a:t>pc¬A</a:t>
            </a:r>
            <a:r>
              <a:rPr lang="zh-CN" altLang="en-US" dirty="0" smtClean="0">
                <a:latin typeface="Times New Roman" panose="02020603050405020304" pitchFamily="18" charset="0"/>
              </a:rPr>
              <a:t>同时成立</a:t>
            </a:r>
            <a:endParaRPr lang="en-US" altLang="zh-CN" dirty="0" smtClean="0">
              <a:latin typeface="Times New Roman" panose="02020603050405020304" pitchFamily="18" charset="0"/>
            </a:endParaRPr>
          </a:p>
          <a:p>
            <a:pPr marL="0" indent="0">
              <a:buNone/>
            </a:pPr>
            <a:r>
              <a:rPr lang="zh-CN" altLang="en-US" dirty="0" smtClean="0">
                <a:latin typeface="Times New Roman" panose="02020603050405020304" pitchFamily="18" charset="0"/>
              </a:rPr>
              <a:t>   （</a:t>
            </a:r>
            <a:r>
              <a:rPr lang="zh-CN" altLang="en-US" dirty="0" smtClean="0">
                <a:solidFill>
                  <a:srgbClr val="FF0000"/>
                </a:solidFill>
                <a:latin typeface="Times New Roman" panose="02020603050405020304" pitchFamily="18" charset="0"/>
              </a:rPr>
              <a:t>不会出现自相矛盾</a:t>
            </a:r>
            <a:r>
              <a:rPr lang="zh-CN" altLang="en-US" dirty="0" smtClean="0"/>
              <a:t>）</a:t>
            </a:r>
            <a:endParaRPr lang="en-US" altLang="zh-CN" dirty="0" smtClean="0"/>
          </a:p>
          <a:p>
            <a:r>
              <a:rPr lang="zh-CN" altLang="en-US" dirty="0" smtClean="0">
                <a:latin typeface="Times New Roman" panose="02020603050405020304" pitchFamily="18" charset="0"/>
              </a:rPr>
              <a:t>由</a:t>
            </a:r>
            <a:r>
              <a:rPr lang="en-US" altLang="zh-CN" dirty="0" smtClean="0">
                <a:latin typeface="Times New Roman" panose="02020603050405020304" pitchFamily="18" charset="0"/>
              </a:rPr>
              <a:t>pc</a:t>
            </a:r>
            <a:r>
              <a:rPr lang="zh-CN" altLang="en-US" dirty="0" smtClean="0">
                <a:latin typeface="Times New Roman" panose="02020603050405020304" pitchFamily="18" charset="0"/>
              </a:rPr>
              <a:t>的合理性容易证明</a:t>
            </a:r>
            <a:endParaRPr lang="en-US" altLang="zh-CN" dirty="0" smtClean="0">
              <a:latin typeface="Times New Roman" panose="02020603050405020304" pitchFamily="18" charset="0"/>
            </a:endParaRPr>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23</a:t>
            </a:fld>
            <a:endParaRPr lang="en-US" altLang="zh-CN"/>
          </a:p>
        </p:txBody>
      </p:sp>
    </p:spTree>
    <p:extLst>
      <p:ext uri="{BB962C8B-B14F-4D97-AF65-F5344CB8AC3E}">
        <p14:creationId xmlns:p14="http://schemas.microsoft.com/office/powerpoint/2010/main" val="28825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PC</a:t>
            </a:r>
            <a:r>
              <a:rPr lang="zh-CN" altLang="en-US" sz="3200" dirty="0" smtClean="0"/>
              <a:t>的性质：完备性</a:t>
            </a:r>
            <a:r>
              <a:rPr lang="en-US" altLang="zh-CN" sz="3200" dirty="0" smtClean="0"/>
              <a:t>(completeness)</a:t>
            </a:r>
            <a:endParaRPr lang="zh-CN" altLang="en-US" sz="3200" dirty="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24</a:t>
            </a:fld>
            <a:endParaRPr lang="en-US" altLang="zh-CN"/>
          </a:p>
        </p:txBody>
      </p:sp>
      <p:sp>
        <p:nvSpPr>
          <p:cNvPr id="5" name="矩形 4"/>
          <p:cNvSpPr/>
          <p:nvPr/>
        </p:nvSpPr>
        <p:spPr>
          <a:xfrm>
            <a:off x="521776" y="1420710"/>
            <a:ext cx="3701196" cy="535531"/>
          </a:xfrm>
          <a:prstGeom prst="rect">
            <a:avLst/>
          </a:prstGeom>
        </p:spPr>
        <p:txBody>
          <a:bodyPr wrap="square">
            <a:spAutoFit/>
          </a:bodyPr>
          <a:lstStyle/>
          <a:p>
            <a:pPr marL="342900" lvl="0" indent="-342900"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zh-CN" altLang="en-US" sz="2400" b="1" dirty="0">
                <a:solidFill>
                  <a:srgbClr val="000000"/>
                </a:solidFill>
              </a:rPr>
              <a:t>如果公式是</a:t>
            </a:r>
            <a:r>
              <a:rPr lang="en-US" altLang="zh-CN" sz="2400" b="1" dirty="0">
                <a:solidFill>
                  <a:srgbClr val="000000"/>
                </a:solidFill>
              </a:rPr>
              <a:t>A</a:t>
            </a:r>
            <a:r>
              <a:rPr lang="zh-CN" altLang="en-US" sz="2400" b="1" dirty="0">
                <a:solidFill>
                  <a:srgbClr val="000000"/>
                </a:solidFill>
              </a:rPr>
              <a:t>的</a:t>
            </a:r>
            <a:r>
              <a:rPr lang="zh-CN" altLang="en-US" sz="2400" b="1" dirty="0">
                <a:solidFill>
                  <a:srgbClr val="FF0000"/>
                </a:solidFill>
              </a:rPr>
              <a:t>重言式</a:t>
            </a:r>
            <a:endParaRPr lang="en-US" altLang="zh-CN" sz="2400" b="1" dirty="0">
              <a:solidFill>
                <a:srgbClr val="FF0000"/>
              </a:solidFill>
            </a:endParaRPr>
          </a:p>
        </p:txBody>
      </p:sp>
      <p:sp>
        <p:nvSpPr>
          <p:cNvPr id="6" name="矩形 5"/>
          <p:cNvSpPr/>
          <p:nvPr/>
        </p:nvSpPr>
        <p:spPr>
          <a:xfrm>
            <a:off x="912450" y="2030108"/>
            <a:ext cx="3310522" cy="461665"/>
          </a:xfrm>
          <a:prstGeom prst="rect">
            <a:avLst/>
          </a:prstGeom>
        </p:spPr>
        <p:txBody>
          <a:bodyPr wrap="none">
            <a:spAutoFit/>
          </a:bodyPr>
          <a:lstStyle/>
          <a:p>
            <a:r>
              <a:rPr lang="zh-CN" altLang="en-US" sz="2400" b="1" dirty="0">
                <a:solidFill>
                  <a:srgbClr val="000000"/>
                </a:solidFill>
              </a:rPr>
              <a:t>则</a:t>
            </a:r>
            <a:r>
              <a:rPr lang="en-US" altLang="zh-CN" sz="2400" b="1" dirty="0">
                <a:solidFill>
                  <a:srgbClr val="000000"/>
                </a:solidFill>
              </a:rPr>
              <a:t>A</a:t>
            </a:r>
            <a:r>
              <a:rPr lang="zh-CN" altLang="en-US" sz="2400" b="1" dirty="0">
                <a:solidFill>
                  <a:srgbClr val="000000"/>
                </a:solidFill>
              </a:rPr>
              <a:t>一定是</a:t>
            </a:r>
            <a:r>
              <a:rPr lang="en-US" altLang="zh-CN" sz="2400" b="1" dirty="0">
                <a:solidFill>
                  <a:srgbClr val="000000"/>
                </a:solidFill>
              </a:rPr>
              <a:t>PC</a:t>
            </a:r>
            <a:r>
              <a:rPr lang="zh-CN" altLang="en-US" sz="2400" b="1" dirty="0">
                <a:solidFill>
                  <a:srgbClr val="000000"/>
                </a:solidFill>
              </a:rPr>
              <a:t>中的</a:t>
            </a:r>
            <a:r>
              <a:rPr lang="zh-CN" altLang="en-US" sz="2400" b="1" dirty="0">
                <a:solidFill>
                  <a:srgbClr val="FF0000"/>
                </a:solidFill>
              </a:rPr>
              <a:t>定理</a:t>
            </a:r>
            <a:endParaRPr lang="zh-CN" altLang="en-US" dirty="0"/>
          </a:p>
        </p:txBody>
      </p:sp>
      <p:sp>
        <p:nvSpPr>
          <p:cNvPr id="7" name="矩形 6"/>
          <p:cNvSpPr/>
          <p:nvPr/>
        </p:nvSpPr>
        <p:spPr>
          <a:xfrm>
            <a:off x="4222972" y="1976695"/>
            <a:ext cx="2861361" cy="494623"/>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en-US" altLang="zh-CN" sz="2400" b="1" dirty="0">
                <a:solidFill>
                  <a:srgbClr val="000000"/>
                </a:solidFill>
              </a:rPr>
              <a:t>(</a:t>
            </a:r>
            <a:r>
              <a:rPr lang="zh-CN" altLang="en-US" sz="2400" b="1" dirty="0">
                <a:solidFill>
                  <a:srgbClr val="000000"/>
                </a:solidFill>
              </a:rPr>
              <a:t>如果</a:t>
            </a:r>
            <a:r>
              <a:rPr lang="zh-CN" altLang="en-US" sz="2400" b="1" i="1" kern="0" spc="235" dirty="0">
                <a:solidFill>
                  <a:srgbClr val="00007D">
                    <a:lumMod val="60000"/>
                    <a:lumOff val="40000"/>
                  </a:srgbClr>
                </a:solidFill>
                <a:latin typeface="DejaVu Serif Condensed"/>
                <a:cs typeface="DejaVu Serif Condensed"/>
              </a:rPr>
              <a:t>⇒</a:t>
            </a:r>
            <a:r>
              <a:rPr lang="en-US" altLang="zh-CN" sz="2400" b="1" dirty="0">
                <a:solidFill>
                  <a:srgbClr val="00007D">
                    <a:lumMod val="60000"/>
                    <a:lumOff val="40000"/>
                  </a:srgbClr>
                </a:solidFill>
                <a:cs typeface="Times New Roman" panose="02020603050405020304" pitchFamily="18" charset="0"/>
              </a:rPr>
              <a:t>A</a:t>
            </a:r>
            <a:r>
              <a:rPr lang="zh-CN" altLang="en-US" sz="2400" b="1" dirty="0">
                <a:solidFill>
                  <a:srgbClr val="000000"/>
                </a:solidFill>
                <a:cs typeface="Times New Roman" panose="02020603050405020304" pitchFamily="18" charset="0"/>
              </a:rPr>
              <a:t>，则</a:t>
            </a:r>
            <a:r>
              <a:rPr lang="zh-CN" altLang="en-US" sz="2400" b="1" dirty="0">
                <a:solidFill>
                  <a:srgbClr val="00007D">
                    <a:lumMod val="60000"/>
                    <a:lumOff val="40000"/>
                  </a:srgbClr>
                </a:solidFill>
                <a:latin typeface="Times New Roman" panose="02020603050405020304" pitchFamily="18" charset="0"/>
              </a:rPr>
              <a:t>├</a:t>
            </a:r>
            <a:r>
              <a:rPr lang="en-US" altLang="zh-CN" sz="2400" b="1" dirty="0" err="1">
                <a:solidFill>
                  <a:srgbClr val="00007D">
                    <a:lumMod val="60000"/>
                    <a:lumOff val="40000"/>
                  </a:srgbClr>
                </a:solidFill>
                <a:latin typeface="Times New Roman" panose="02020603050405020304" pitchFamily="18" charset="0"/>
              </a:rPr>
              <a:t>pcA</a:t>
            </a:r>
            <a:r>
              <a:rPr lang="en-US" altLang="zh-CN" sz="2400" b="1" dirty="0">
                <a:latin typeface="Times New Roman" panose="02020603050405020304" pitchFamily="18" charset="0"/>
              </a:rPr>
              <a:t>)</a:t>
            </a:r>
            <a:endParaRPr lang="en-US" altLang="zh-CN" sz="2400" b="1" dirty="0"/>
          </a:p>
        </p:txBody>
      </p:sp>
      <p:sp>
        <p:nvSpPr>
          <p:cNvPr id="9" name="矩形 8"/>
          <p:cNvSpPr/>
          <p:nvPr/>
        </p:nvSpPr>
        <p:spPr>
          <a:xfrm>
            <a:off x="521776" y="2774858"/>
            <a:ext cx="5460569" cy="535531"/>
          </a:xfrm>
          <a:prstGeom prst="rect">
            <a:avLst/>
          </a:prstGeom>
        </p:spPr>
        <p:txBody>
          <a:bodyPr wrap="square">
            <a:spAutoFit/>
          </a:bodyPr>
          <a:lstStyle/>
          <a:p>
            <a:pPr marL="342900" lvl="0" indent="-342900"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zh-CN" altLang="en-US" sz="2400" b="1" dirty="0">
                <a:solidFill>
                  <a:srgbClr val="000000"/>
                </a:solidFill>
              </a:rPr>
              <a:t>如果公式</a:t>
            </a:r>
            <a:r>
              <a:rPr lang="en-US" altLang="zh-CN" sz="2400" b="1" dirty="0">
                <a:solidFill>
                  <a:srgbClr val="000000"/>
                </a:solidFill>
              </a:rPr>
              <a:t>A</a:t>
            </a:r>
            <a:r>
              <a:rPr lang="zh-CN" altLang="en-US" sz="2400" b="1" dirty="0">
                <a:solidFill>
                  <a:srgbClr val="000000"/>
                </a:solidFill>
              </a:rPr>
              <a:t>是公式集合</a:t>
            </a:r>
            <a:r>
              <a:rPr lang="en-US" altLang="zh-CN" sz="2400" b="1" dirty="0">
                <a:solidFill>
                  <a:srgbClr val="000000"/>
                </a:solidFill>
              </a:rPr>
              <a:t>Γ</a:t>
            </a:r>
            <a:r>
              <a:rPr lang="zh-CN" altLang="en-US" sz="2400" b="1" dirty="0">
                <a:solidFill>
                  <a:srgbClr val="000000"/>
                </a:solidFill>
              </a:rPr>
              <a:t>的</a:t>
            </a:r>
            <a:r>
              <a:rPr lang="zh-CN" altLang="en-US" sz="2400" b="1" dirty="0">
                <a:solidFill>
                  <a:srgbClr val="00007D"/>
                </a:solidFill>
              </a:rPr>
              <a:t>逻辑</a:t>
            </a:r>
            <a:r>
              <a:rPr lang="zh-CN" altLang="en-US" sz="2400" b="1" dirty="0" smtClean="0">
                <a:solidFill>
                  <a:srgbClr val="00007D"/>
                </a:solidFill>
              </a:rPr>
              <a:t>结果</a:t>
            </a:r>
            <a:endParaRPr lang="en-US" altLang="zh-CN" sz="2400" b="1" dirty="0">
              <a:solidFill>
                <a:srgbClr val="000000"/>
              </a:solidFill>
            </a:endParaRPr>
          </a:p>
        </p:txBody>
      </p:sp>
      <p:sp>
        <p:nvSpPr>
          <p:cNvPr id="13" name="矩形 12"/>
          <p:cNvSpPr/>
          <p:nvPr/>
        </p:nvSpPr>
        <p:spPr>
          <a:xfrm>
            <a:off x="846727" y="3417887"/>
            <a:ext cx="3376245" cy="461665"/>
          </a:xfrm>
          <a:prstGeom prst="rect">
            <a:avLst/>
          </a:prstGeom>
        </p:spPr>
        <p:txBody>
          <a:bodyPr wrap="none">
            <a:spAutoFit/>
          </a:bodyPr>
          <a:lstStyle/>
          <a:p>
            <a:r>
              <a:rPr lang="zh-CN" altLang="en-US" sz="2400" b="1" dirty="0">
                <a:solidFill>
                  <a:srgbClr val="000000"/>
                </a:solidFill>
              </a:rPr>
              <a:t>则</a:t>
            </a:r>
            <a:r>
              <a:rPr lang="en-US" altLang="zh-CN" sz="2400" b="1" dirty="0">
                <a:solidFill>
                  <a:srgbClr val="000000"/>
                </a:solidFill>
              </a:rPr>
              <a:t>A</a:t>
            </a:r>
            <a:r>
              <a:rPr lang="zh-CN" altLang="en-US" sz="2400" b="1" dirty="0">
                <a:solidFill>
                  <a:srgbClr val="000000"/>
                </a:solidFill>
              </a:rPr>
              <a:t>一定是</a:t>
            </a:r>
            <a:r>
              <a:rPr lang="en-US" altLang="zh-CN" sz="2400" b="1" dirty="0">
                <a:solidFill>
                  <a:srgbClr val="000000"/>
                </a:solidFill>
              </a:rPr>
              <a:t>Γ</a:t>
            </a:r>
            <a:r>
              <a:rPr lang="zh-CN" altLang="en-US" sz="2400" b="1" dirty="0">
                <a:solidFill>
                  <a:srgbClr val="000000"/>
                </a:solidFill>
              </a:rPr>
              <a:t>的</a:t>
            </a:r>
            <a:r>
              <a:rPr lang="zh-CN" altLang="en-US" sz="2400" b="1" dirty="0">
                <a:solidFill>
                  <a:srgbClr val="00007D"/>
                </a:solidFill>
              </a:rPr>
              <a:t>演绎结果</a:t>
            </a:r>
            <a:endParaRPr lang="zh-CN" altLang="en-US" dirty="0"/>
          </a:p>
        </p:txBody>
      </p:sp>
      <p:sp>
        <p:nvSpPr>
          <p:cNvPr id="14" name="矩形 13"/>
          <p:cNvSpPr/>
          <p:nvPr/>
        </p:nvSpPr>
        <p:spPr>
          <a:xfrm>
            <a:off x="3937372" y="3380953"/>
            <a:ext cx="4089945" cy="535531"/>
          </a:xfrm>
          <a:prstGeom prst="rect">
            <a:avLst/>
          </a:prstGeom>
        </p:spPr>
        <p:txBody>
          <a:bodyPr wrap="square">
            <a:spAutoFit/>
          </a:bodyPr>
          <a:lstStyle/>
          <a:p>
            <a:pPr lvl="0" eaLnBrk="0" fontAlgn="base" hangingPunct="0">
              <a:lnSpc>
                <a:spcPct val="120000"/>
              </a:lnSpc>
              <a:spcBef>
                <a:spcPct val="20000"/>
              </a:spcBef>
              <a:spcAft>
                <a:spcPct val="0"/>
              </a:spcAft>
              <a:buClr>
                <a:srgbClr val="00007D"/>
              </a:buClr>
              <a:buSzPct val="75000"/>
            </a:pPr>
            <a:r>
              <a:rPr lang="zh-CN" altLang="en-US" sz="2400" b="1" dirty="0" smtClean="0">
                <a:solidFill>
                  <a:srgbClr val="000000"/>
                </a:solidFill>
              </a:rPr>
              <a:t>（</a:t>
            </a:r>
            <a:r>
              <a:rPr lang="zh-CN" altLang="en-US" sz="2400" b="1" dirty="0">
                <a:solidFill>
                  <a:srgbClr val="000000"/>
                </a:solidFill>
              </a:rPr>
              <a:t>如果</a:t>
            </a:r>
            <a:r>
              <a:rPr lang="en-US" altLang="zh-CN" sz="2400" b="1" dirty="0">
                <a:solidFill>
                  <a:srgbClr val="FF0000"/>
                </a:solidFill>
                <a:latin typeface="Times New Roman" panose="02020603050405020304" pitchFamily="18" charset="0"/>
              </a:rPr>
              <a:t>Γ</a:t>
            </a:r>
            <a:r>
              <a:rPr lang="zh-CN" altLang="en-US" sz="2400" b="1" i="1" kern="0" spc="235" dirty="0">
                <a:solidFill>
                  <a:srgbClr val="FF0000"/>
                </a:solidFill>
                <a:latin typeface="DejaVu Serif Condensed"/>
                <a:cs typeface="DejaVu Serif Condensed"/>
              </a:rPr>
              <a:t>⇒</a:t>
            </a:r>
            <a:r>
              <a:rPr lang="en-US" altLang="zh-CN" sz="2400" b="1" dirty="0">
                <a:solidFill>
                  <a:srgbClr val="FF0000"/>
                </a:solidFill>
                <a:cs typeface="Times New Roman" panose="02020603050405020304" pitchFamily="18" charset="0"/>
              </a:rPr>
              <a:t>A </a:t>
            </a:r>
            <a:r>
              <a:rPr lang="zh-CN" altLang="en-US" sz="2400" b="1" dirty="0">
                <a:solidFill>
                  <a:srgbClr val="000000"/>
                </a:solidFill>
                <a:cs typeface="Times New Roman" panose="02020603050405020304" pitchFamily="18" charset="0"/>
              </a:rPr>
              <a:t>，则</a:t>
            </a:r>
            <a:r>
              <a:rPr lang="en-US" altLang="zh-CN" sz="2400" b="1" dirty="0">
                <a:solidFill>
                  <a:srgbClr val="FF0000"/>
                </a:solidFill>
                <a:latin typeface="Times New Roman" panose="02020603050405020304" pitchFamily="18" charset="0"/>
              </a:rPr>
              <a:t>Γ</a:t>
            </a:r>
            <a:r>
              <a:rPr lang="zh-CN" altLang="en-US" sz="2400" b="1" dirty="0">
                <a:solidFill>
                  <a:srgbClr val="FF0000"/>
                </a:solidFill>
                <a:latin typeface="Times New Roman" panose="02020603050405020304" pitchFamily="18" charset="0"/>
              </a:rPr>
              <a:t>├</a:t>
            </a:r>
            <a:r>
              <a:rPr lang="en-US" altLang="zh-CN" sz="2400" b="1" dirty="0" err="1">
                <a:solidFill>
                  <a:srgbClr val="FF0000"/>
                </a:solidFill>
                <a:latin typeface="Times New Roman" panose="02020603050405020304" pitchFamily="18" charset="0"/>
              </a:rPr>
              <a:t>pcA</a:t>
            </a:r>
            <a:r>
              <a:rPr lang="zh-CN" altLang="en-US" sz="2400" b="1" dirty="0">
                <a:solidFill>
                  <a:srgbClr val="000000"/>
                </a:solidFill>
                <a:latin typeface="Times New Roman" panose="02020603050405020304" pitchFamily="18" charset="0"/>
              </a:rPr>
              <a:t>）</a:t>
            </a:r>
            <a:endParaRPr lang="en-US" altLang="zh-CN" sz="2400" b="1" dirty="0">
              <a:solidFill>
                <a:srgbClr val="000000"/>
              </a:solidFill>
            </a:endParaRPr>
          </a:p>
        </p:txBody>
      </p:sp>
      <p:sp>
        <p:nvSpPr>
          <p:cNvPr id="15" name="矩形 14"/>
          <p:cNvSpPr/>
          <p:nvPr/>
        </p:nvSpPr>
        <p:spPr>
          <a:xfrm>
            <a:off x="471837" y="4826119"/>
            <a:ext cx="8534400" cy="535531"/>
          </a:xfrm>
          <a:prstGeom prst="rect">
            <a:avLst/>
          </a:prstGeom>
        </p:spPr>
        <p:txBody>
          <a:bodyPr wrap="square">
            <a:spAutoFit/>
          </a:bodyPr>
          <a:lstStyle/>
          <a:p>
            <a:pPr marL="342900" lvl="0" indent="-342900"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zh-CN" altLang="en-US" sz="2400" b="1" dirty="0">
                <a:solidFill>
                  <a:srgbClr val="00007D"/>
                </a:solidFill>
              </a:rPr>
              <a:t>合乎逻辑</a:t>
            </a:r>
            <a:r>
              <a:rPr lang="zh-CN" altLang="en-US" sz="2400" b="1" dirty="0">
                <a:solidFill>
                  <a:srgbClr val="000000"/>
                </a:solidFill>
              </a:rPr>
              <a:t>的命题，在</a:t>
            </a:r>
            <a:r>
              <a:rPr lang="en-US" altLang="zh-CN" sz="2400" b="1" dirty="0">
                <a:solidFill>
                  <a:srgbClr val="000000"/>
                </a:solidFill>
              </a:rPr>
              <a:t>PC</a:t>
            </a:r>
            <a:r>
              <a:rPr lang="zh-CN" altLang="en-US" sz="2400" b="1" dirty="0">
                <a:solidFill>
                  <a:srgbClr val="000000"/>
                </a:solidFill>
              </a:rPr>
              <a:t>中一定能</a:t>
            </a:r>
            <a:r>
              <a:rPr lang="zh-CN" altLang="en-US" sz="2400" b="1" dirty="0">
                <a:solidFill>
                  <a:srgbClr val="00007D"/>
                </a:solidFill>
              </a:rPr>
              <a:t>推导</a:t>
            </a:r>
            <a:r>
              <a:rPr lang="zh-CN" altLang="en-US" sz="2400" b="1" dirty="0">
                <a:solidFill>
                  <a:srgbClr val="000000"/>
                </a:solidFill>
              </a:rPr>
              <a:t>出来</a:t>
            </a:r>
          </a:p>
        </p:txBody>
      </p:sp>
    </p:spTree>
    <p:extLst>
      <p:ext uri="{BB962C8B-B14F-4D97-AF65-F5344CB8AC3E}">
        <p14:creationId xmlns:p14="http://schemas.microsoft.com/office/powerpoint/2010/main" val="51438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9"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FF0000"/>
                </a:solidFill>
              </a:rPr>
              <a:t>证明</a:t>
            </a:r>
            <a:r>
              <a:rPr lang="zh-CN" altLang="en-US" sz="3200" dirty="0" smtClean="0"/>
              <a:t>定理：</a:t>
            </a:r>
            <a:r>
              <a:rPr lang="zh-CN" altLang="en-US" sz="3200" dirty="0">
                <a:latin typeface="Times New Roman" panose="02020603050405020304" pitchFamily="18" charset="0"/>
              </a:rPr>
              <a:t> </a:t>
            </a:r>
            <a:r>
              <a:rPr lang="zh-CN" altLang="en-US" sz="3200" dirty="0">
                <a:solidFill>
                  <a:schemeClr val="tx1"/>
                </a:solidFill>
                <a:latin typeface="Times New Roman" panose="02020603050405020304" pitchFamily="18" charset="0"/>
              </a:rPr>
              <a:t>├</a:t>
            </a:r>
            <a:r>
              <a:rPr lang="en-US" altLang="zh-CN" sz="3200" dirty="0" err="1" smtClean="0">
                <a:solidFill>
                  <a:schemeClr val="tx1"/>
                </a:solidFill>
                <a:latin typeface="Times New Roman" panose="02020603050405020304" pitchFamily="18" charset="0"/>
              </a:rPr>
              <a:t>pcA</a:t>
            </a:r>
            <a:r>
              <a:rPr lang="zh-CN" altLang="en-US" sz="3200" dirty="0" smtClean="0">
                <a:solidFill>
                  <a:schemeClr val="tx1"/>
                </a:solidFill>
                <a:latin typeface="Times New Roman" panose="02020603050405020304" pitchFamily="18" charset="0"/>
              </a:rPr>
              <a:t>→</a:t>
            </a:r>
            <a:r>
              <a:rPr lang="en-US" altLang="zh-CN" sz="3200" dirty="0" smtClean="0">
                <a:solidFill>
                  <a:schemeClr val="tx1"/>
                </a:solidFill>
                <a:latin typeface="Times New Roman" panose="02020603050405020304" pitchFamily="18" charset="0"/>
              </a:rPr>
              <a:t>A</a:t>
            </a:r>
            <a:endParaRPr lang="zh-CN" altLang="en-US" sz="3200" dirty="0">
              <a:solidFill>
                <a:schemeClr val="tx1"/>
              </a:solidFill>
            </a:endParaRPr>
          </a:p>
        </p:txBody>
      </p:sp>
      <p:sp>
        <p:nvSpPr>
          <p:cNvPr id="3" name="内容占位符 2"/>
          <p:cNvSpPr>
            <a:spLocks noGrp="1"/>
          </p:cNvSpPr>
          <p:nvPr>
            <p:ph idx="1"/>
          </p:nvPr>
        </p:nvSpPr>
        <p:spPr>
          <a:xfrm>
            <a:off x="304800" y="1447800"/>
            <a:ext cx="7777843" cy="413657"/>
          </a:xfrm>
          <a:ln>
            <a:noFill/>
          </a:ln>
        </p:spPr>
        <p:txBody>
          <a:bodyPr/>
          <a:lstStyle/>
          <a:p>
            <a:pPr lvl="0">
              <a:buClr>
                <a:srgbClr val="00007D"/>
              </a:buClr>
            </a:pPr>
            <a:r>
              <a:rPr lang="en-US" altLang="zh-CN"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smtClean="0">
                <a:solidFill>
                  <a:srgbClr val="000000"/>
                </a:solidFill>
                <a:latin typeface="Times New Roman" panose="02020603050405020304" pitchFamily="18" charset="0"/>
                <a:sym typeface="Symbol" panose="05050102010706020507" pitchFamily="18" charset="2"/>
              </a:rPr>
              <a:t>( </a:t>
            </a:r>
            <a:r>
              <a:rPr lang="en-US" altLang="zh-CN" dirty="0" smtClean="0">
                <a:solidFill>
                  <a:srgbClr val="FF0000"/>
                </a:solidFill>
                <a:latin typeface="Times New Roman" panose="02020603050405020304" pitchFamily="18" charset="0"/>
                <a:sym typeface="Symbol" panose="05050102010706020507" pitchFamily="18" charset="2"/>
              </a:rPr>
              <a:t>(A </a:t>
            </a:r>
            <a:r>
              <a:rPr lang="en-US" altLang="zh-CN" dirty="0">
                <a:solidFill>
                  <a:srgbClr val="FF0000"/>
                </a:solidFill>
                <a:latin typeface="Times New Roman" panose="02020603050405020304" pitchFamily="18" charset="0"/>
                <a:sym typeface="Symbol" panose="05050102010706020507" pitchFamily="18" charset="2"/>
              </a:rPr>
              <a:t>A</a:t>
            </a:r>
            <a:r>
              <a:rPr lang="en-US" altLang="zh-CN" dirty="0" smtClean="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smtClean="0">
                <a:solidFill>
                  <a:schemeClr val="bg2"/>
                </a:solidFill>
                <a:latin typeface="Times New Roman" panose="02020603050405020304" pitchFamily="18" charset="0"/>
                <a:sym typeface="Symbol" panose="05050102010706020507" pitchFamily="18" charset="2"/>
              </a:rPr>
              <a:t>A</a:t>
            </a:r>
            <a:r>
              <a:rPr lang="en-US" altLang="zh-CN" dirty="0" smtClean="0">
                <a:solidFill>
                  <a:srgbClr val="000000"/>
                </a:solidFill>
                <a:latin typeface="Times New Roman" panose="02020603050405020304" pitchFamily="18" charset="0"/>
                <a:sym typeface="Symbol" panose="05050102010706020507" pitchFamily="18" charset="2"/>
              </a:rPr>
              <a:t>)</a:t>
            </a:r>
            <a:r>
              <a:rPr lang="en-US" altLang="zh-CN" dirty="0" smtClean="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smtClean="0">
                <a:solidFill>
                  <a:srgbClr val="00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 (A A) </a:t>
            </a:r>
            <a:r>
              <a:rPr lang="en-US" altLang="zh-CN" dirty="0" smtClean="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smtClean="0">
                <a:solidFill>
                  <a:srgbClr val="000000"/>
                </a:solidFill>
                <a:latin typeface="Times New Roman" panose="02020603050405020304" pitchFamily="18" charset="0"/>
                <a:sym typeface="Symbol" panose="05050102010706020507" pitchFamily="18" charset="2"/>
              </a:rPr>
              <a:t>(A </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solidFill>
                  <a:schemeClr val="bg2"/>
                </a:solidFill>
                <a:latin typeface="Times New Roman" panose="02020603050405020304" pitchFamily="18" charset="0"/>
                <a:sym typeface="Symbol" panose="05050102010706020507" pitchFamily="18" charset="2"/>
              </a:rPr>
              <a:t>A</a:t>
            </a:r>
            <a:r>
              <a:rPr lang="en-US" altLang="zh-CN" dirty="0" smtClean="0">
                <a:solidFill>
                  <a:srgbClr val="000000"/>
                </a:solidFill>
                <a:latin typeface="Times New Roman" panose="02020603050405020304" pitchFamily="18" charset="0"/>
                <a:sym typeface="Symbol" panose="05050102010706020507" pitchFamily="18" charset="2"/>
              </a:rPr>
              <a:t>))</a:t>
            </a:r>
            <a:endParaRPr lang="zh-CN" altLang="en-US" dirty="0">
              <a:solidFill>
                <a:srgbClr val="000000"/>
              </a:solidFill>
              <a:latin typeface="Times New Roman" panose="02020603050405020304" pitchFamily="18" charset="0"/>
            </a:endParaRPr>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25</a:t>
            </a:fld>
            <a:endParaRPr lang="en-US" altLang="zh-CN"/>
          </a:p>
        </p:txBody>
      </p:sp>
      <p:grpSp>
        <p:nvGrpSpPr>
          <p:cNvPr id="7" name="组合 6"/>
          <p:cNvGrpSpPr/>
          <p:nvPr/>
        </p:nvGrpSpPr>
        <p:grpSpPr>
          <a:xfrm>
            <a:off x="7687181" y="3908018"/>
            <a:ext cx="4047619" cy="2527158"/>
            <a:chOff x="7557527" y="3222616"/>
            <a:chExt cx="4047619" cy="2527158"/>
          </a:xfrm>
        </p:grpSpPr>
        <p:pic>
          <p:nvPicPr>
            <p:cNvPr id="6" name="图片 5"/>
            <p:cNvPicPr>
              <a:picLocks noChangeAspect="1"/>
            </p:cNvPicPr>
            <p:nvPr/>
          </p:nvPicPr>
          <p:blipFill>
            <a:blip r:embed="rId2"/>
            <a:stretch>
              <a:fillRect/>
            </a:stretch>
          </p:blipFill>
          <p:spPr>
            <a:xfrm>
              <a:off x="7557527" y="3222616"/>
              <a:ext cx="4047619" cy="1438095"/>
            </a:xfrm>
            <a:prstGeom prst="rect">
              <a:avLst/>
            </a:prstGeom>
            <a:ln>
              <a:solidFill>
                <a:srgbClr val="C9FAFF"/>
              </a:solidFill>
            </a:ln>
          </p:spPr>
        </p:pic>
        <p:pic>
          <p:nvPicPr>
            <p:cNvPr id="5" name="图片 4"/>
            <p:cNvPicPr>
              <a:picLocks noChangeAspect="1"/>
            </p:cNvPicPr>
            <p:nvPr/>
          </p:nvPicPr>
          <p:blipFill>
            <a:blip r:embed="rId3"/>
            <a:stretch>
              <a:fillRect/>
            </a:stretch>
          </p:blipFill>
          <p:spPr>
            <a:xfrm>
              <a:off x="7557527" y="4854536"/>
              <a:ext cx="3390476" cy="895238"/>
            </a:xfrm>
            <a:prstGeom prst="rect">
              <a:avLst/>
            </a:prstGeom>
            <a:ln>
              <a:solidFill>
                <a:srgbClr val="C9FAFF"/>
              </a:solidFill>
            </a:ln>
          </p:spPr>
        </p:pic>
      </p:grpSp>
      <p:cxnSp>
        <p:nvCxnSpPr>
          <p:cNvPr id="9" name="直接连接符 8"/>
          <p:cNvCxnSpPr/>
          <p:nvPr/>
        </p:nvCxnSpPr>
        <p:spPr bwMode="auto">
          <a:xfrm>
            <a:off x="304800" y="1219200"/>
            <a:ext cx="9405258" cy="0"/>
          </a:xfrm>
          <a:prstGeom prst="line">
            <a:avLst/>
          </a:prstGeom>
          <a:solidFill>
            <a:srgbClr val="0000FF"/>
          </a:solidFill>
          <a:ln w="12700" cap="sq" cmpd="sng" algn="ctr">
            <a:solidFill>
              <a:srgbClr val="C9FA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a:xfrm>
            <a:off x="8082643" y="1447800"/>
            <a:ext cx="1180131" cy="493148"/>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7D"/>
                </a:solidFill>
                <a:latin typeface="Times New Roman" panose="02020603050405020304" pitchFamily="18" charset="0"/>
                <a:sym typeface="Symbol" panose="05050102010706020507" pitchFamily="18" charset="2"/>
              </a:rPr>
              <a:t>公理</a:t>
            </a:r>
            <a:r>
              <a:rPr lang="en-US" altLang="zh-CN" sz="2400" b="1" dirty="0">
                <a:solidFill>
                  <a:srgbClr val="00007D"/>
                </a:solidFill>
                <a:latin typeface="Times New Roman" panose="02020603050405020304" pitchFamily="18" charset="0"/>
                <a:sym typeface="Symbol" panose="05050102010706020507" pitchFamily="18" charset="2"/>
              </a:rPr>
              <a:t>A2</a:t>
            </a:r>
          </a:p>
        </p:txBody>
      </p:sp>
      <p:sp>
        <p:nvSpPr>
          <p:cNvPr id="14" name="矩形 13"/>
          <p:cNvSpPr/>
          <p:nvPr/>
        </p:nvSpPr>
        <p:spPr>
          <a:xfrm>
            <a:off x="702935" y="2145309"/>
            <a:ext cx="3169778" cy="461665"/>
          </a:xfrm>
          <a:prstGeom prst="rect">
            <a:avLst/>
          </a:prstGeom>
        </p:spPr>
        <p:txBody>
          <a:bodyPr wrap="none">
            <a:spAutoFit/>
          </a:bodyPr>
          <a:lstStyle/>
          <a:p>
            <a:r>
              <a:rPr lang="en-US" altLang="zh-CN" sz="2400" b="1" dirty="0">
                <a:solidFill>
                  <a:srgbClr val="000000"/>
                </a:solidFill>
                <a:latin typeface="Times New Roman" panose="02020603050405020304" pitchFamily="18" charset="0"/>
                <a:sym typeface="Symbol" panose="05050102010706020507" pitchFamily="18" charset="2"/>
              </a:rPr>
              <a:t>2]:</a:t>
            </a:r>
            <a:r>
              <a:rPr lang="en-US" altLang="zh-CN" sz="2400" b="1" dirty="0">
                <a:solidFill>
                  <a:srgbClr val="000000"/>
                </a:solidFill>
                <a:latin typeface="Times New Roman" panose="02020603050405020304" pitchFamily="18" charset="0"/>
              </a:rPr>
              <a:t> A</a:t>
            </a:r>
            <a:r>
              <a:rPr lang="en-US" altLang="zh-CN" sz="2400" b="1" dirty="0">
                <a:solidFill>
                  <a:srgbClr val="000000"/>
                </a:solidFill>
                <a:latin typeface="Times New Roman" panose="02020603050405020304" pitchFamily="18" charset="0"/>
                <a:sym typeface="Symbol" panose="05050102010706020507" pitchFamily="18" charset="2"/>
              </a:rPr>
              <a:t> ( </a:t>
            </a:r>
            <a:r>
              <a:rPr lang="en-US" altLang="zh-CN" sz="2400" b="1" dirty="0">
                <a:solidFill>
                  <a:srgbClr val="FF0000"/>
                </a:solidFill>
                <a:latin typeface="Times New Roman" panose="02020603050405020304" pitchFamily="18" charset="0"/>
                <a:sym typeface="Symbol" panose="05050102010706020507" pitchFamily="18" charset="2"/>
              </a:rPr>
              <a:t>(A A) </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dirty="0">
                <a:solidFill>
                  <a:srgbClr val="00007D"/>
                </a:solidFill>
                <a:latin typeface="Times New Roman" panose="02020603050405020304" pitchFamily="18" charset="0"/>
                <a:sym typeface="Symbol" panose="05050102010706020507" pitchFamily="18" charset="2"/>
              </a:rPr>
              <a:t>A</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rPr>
              <a:t> </a:t>
            </a:r>
            <a:endParaRPr lang="zh-CN" altLang="en-US" dirty="0"/>
          </a:p>
        </p:txBody>
      </p:sp>
      <p:sp>
        <p:nvSpPr>
          <p:cNvPr id="16" name="矩形 15"/>
          <p:cNvSpPr/>
          <p:nvPr/>
        </p:nvSpPr>
        <p:spPr>
          <a:xfrm>
            <a:off x="4536963" y="2113826"/>
            <a:ext cx="1180131" cy="493148"/>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7D"/>
                </a:solidFill>
                <a:latin typeface="Times New Roman" panose="02020603050405020304" pitchFamily="18" charset="0"/>
              </a:rPr>
              <a:t>公理</a:t>
            </a:r>
            <a:r>
              <a:rPr lang="en-US" altLang="zh-CN" sz="2400" b="1" dirty="0">
                <a:solidFill>
                  <a:srgbClr val="00007D"/>
                </a:solidFill>
                <a:latin typeface="Times New Roman" panose="02020603050405020304" pitchFamily="18" charset="0"/>
              </a:rPr>
              <a:t>A1</a:t>
            </a:r>
          </a:p>
        </p:txBody>
      </p:sp>
      <p:sp>
        <p:nvSpPr>
          <p:cNvPr id="18" name="矩形 17"/>
          <p:cNvSpPr/>
          <p:nvPr/>
        </p:nvSpPr>
        <p:spPr>
          <a:xfrm>
            <a:off x="4784822" y="2705019"/>
            <a:ext cx="2967479" cy="493148"/>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7D"/>
                </a:solidFill>
                <a:latin typeface="Times New Roman" panose="02020603050405020304" pitchFamily="18" charset="0"/>
                <a:sym typeface="Symbol" panose="05050102010706020507" pitchFamily="18" charset="2"/>
              </a:rPr>
              <a:t>对</a:t>
            </a:r>
            <a:r>
              <a:rPr lang="en-US" altLang="zh-CN" sz="2400" b="1" dirty="0">
                <a:solidFill>
                  <a:srgbClr val="00007D"/>
                </a:solidFill>
                <a:latin typeface="Times New Roman" panose="02020603050405020304" pitchFamily="18" charset="0"/>
                <a:sym typeface="Symbol" panose="05050102010706020507" pitchFamily="18" charset="2"/>
              </a:rPr>
              <a:t>1</a:t>
            </a:r>
            <a:r>
              <a:rPr lang="zh-CN" altLang="en-US" sz="2400" b="1" dirty="0">
                <a:solidFill>
                  <a:srgbClr val="00007D"/>
                </a:solidFill>
                <a:latin typeface="Times New Roman" panose="02020603050405020304" pitchFamily="18" charset="0"/>
                <a:sym typeface="Symbol" panose="05050102010706020507" pitchFamily="18" charset="2"/>
              </a:rPr>
              <a:t>，</a:t>
            </a:r>
            <a:r>
              <a:rPr lang="en-US" altLang="zh-CN" sz="2400" b="1" dirty="0">
                <a:solidFill>
                  <a:srgbClr val="00007D"/>
                </a:solidFill>
                <a:latin typeface="Times New Roman" panose="02020603050405020304" pitchFamily="18" charset="0"/>
                <a:sym typeface="Symbol" panose="05050102010706020507" pitchFamily="18" charset="2"/>
              </a:rPr>
              <a:t>2</a:t>
            </a:r>
            <a:r>
              <a:rPr lang="zh-CN" altLang="en-US" sz="2400" b="1" dirty="0">
                <a:solidFill>
                  <a:srgbClr val="00007D"/>
                </a:solidFill>
                <a:latin typeface="Times New Roman" panose="02020603050405020304" pitchFamily="18" charset="0"/>
                <a:sym typeface="Symbol" panose="05050102010706020507" pitchFamily="18" charset="2"/>
              </a:rPr>
              <a:t>使用</a:t>
            </a:r>
            <a:r>
              <a:rPr lang="zh-CN" altLang="en-US" sz="2400" b="1" dirty="0">
                <a:solidFill>
                  <a:srgbClr val="FF0000"/>
                </a:solidFill>
                <a:latin typeface="Times New Roman" panose="02020603050405020304" pitchFamily="18" charset="0"/>
                <a:sym typeface="Symbol" panose="05050102010706020507" pitchFamily="18" charset="2"/>
              </a:rPr>
              <a:t>分离规则</a:t>
            </a:r>
            <a:endParaRPr lang="en-US" altLang="zh-CN" sz="2400" b="1" dirty="0">
              <a:solidFill>
                <a:srgbClr val="FF0000"/>
              </a:solidFill>
              <a:latin typeface="Times New Roman" panose="02020603050405020304" pitchFamily="18" charset="0"/>
              <a:sym typeface="Symbol" panose="05050102010706020507" pitchFamily="18" charset="2"/>
            </a:endParaRPr>
          </a:p>
        </p:txBody>
      </p:sp>
      <p:sp>
        <p:nvSpPr>
          <p:cNvPr id="19" name="矩形 18"/>
          <p:cNvSpPr/>
          <p:nvPr/>
        </p:nvSpPr>
        <p:spPr>
          <a:xfrm>
            <a:off x="702935" y="2736502"/>
            <a:ext cx="4081887" cy="461665"/>
          </a:xfrm>
          <a:prstGeom prst="rect">
            <a:avLst/>
          </a:prstGeom>
        </p:spPr>
        <p:txBody>
          <a:bodyPr wrap="none">
            <a:spAutoFit/>
          </a:bodyPr>
          <a:lstStyle/>
          <a:p>
            <a:r>
              <a:rPr lang="en-US" altLang="zh-CN" sz="2400" b="1" dirty="0">
                <a:solidFill>
                  <a:srgbClr val="000000"/>
                </a:solidFill>
                <a:latin typeface="Times New Roman" panose="02020603050405020304" pitchFamily="18" charset="0"/>
                <a:sym typeface="Symbol" panose="05050102010706020507" pitchFamily="18" charset="2"/>
              </a:rPr>
              <a:t>3]: (</a:t>
            </a:r>
            <a:r>
              <a:rPr lang="en-US" altLang="zh-CN" sz="2400" b="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sym typeface="Symbol" panose="05050102010706020507" pitchFamily="18" charset="2"/>
              </a:rPr>
              <a:t>  (A A) </a:t>
            </a:r>
            <a:r>
              <a:rPr lang="en-US" altLang="zh-CN" sz="2400" b="1" dirty="0">
                <a:solidFill>
                  <a:srgbClr val="000000"/>
                </a:solidFill>
                <a:latin typeface="Times New Roman" panose="02020603050405020304" pitchFamily="18" charset="0"/>
                <a:sym typeface="Symbol" panose="05050102010706020507" pitchFamily="18" charset="2"/>
              </a:rPr>
              <a:t>) (A </a:t>
            </a:r>
            <a:r>
              <a:rPr lang="en-US" altLang="zh-CN" sz="2400" b="1" dirty="0">
                <a:solidFill>
                  <a:srgbClr val="00007D"/>
                </a:solidFill>
                <a:latin typeface="Times New Roman" panose="02020603050405020304" pitchFamily="18" charset="0"/>
                <a:sym typeface="Symbol" panose="05050102010706020507" pitchFamily="18" charset="2"/>
              </a:rPr>
              <a:t>A</a:t>
            </a:r>
            <a:r>
              <a:rPr lang="en-US" altLang="zh-CN" sz="2400" b="1" dirty="0" smtClean="0">
                <a:solidFill>
                  <a:srgbClr val="000000"/>
                </a:solidFill>
                <a:latin typeface="Times New Roman" panose="02020603050405020304" pitchFamily="18" charset="0"/>
                <a:sym typeface="Symbol" panose="05050102010706020507" pitchFamily="18" charset="2"/>
              </a:rPr>
              <a:t>)</a:t>
            </a:r>
            <a:endParaRPr lang="zh-CN" altLang="en-US" dirty="0"/>
          </a:p>
        </p:txBody>
      </p:sp>
      <p:sp>
        <p:nvSpPr>
          <p:cNvPr id="20" name="矩形 19"/>
          <p:cNvSpPr/>
          <p:nvPr/>
        </p:nvSpPr>
        <p:spPr>
          <a:xfrm>
            <a:off x="4504179" y="3428999"/>
            <a:ext cx="1180131" cy="493148"/>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7D"/>
                </a:solidFill>
                <a:latin typeface="Times New Roman" panose="02020603050405020304" pitchFamily="18" charset="0"/>
                <a:sym typeface="Symbol" panose="05050102010706020507" pitchFamily="18" charset="2"/>
              </a:rPr>
              <a:t>公理</a:t>
            </a:r>
            <a:r>
              <a:rPr lang="en-US" altLang="zh-CN" sz="2400" b="1" dirty="0">
                <a:solidFill>
                  <a:srgbClr val="00007D"/>
                </a:solidFill>
                <a:latin typeface="Times New Roman" panose="02020603050405020304" pitchFamily="18" charset="0"/>
                <a:sym typeface="Symbol" panose="05050102010706020507" pitchFamily="18" charset="2"/>
              </a:rPr>
              <a:t>A1</a:t>
            </a:r>
          </a:p>
        </p:txBody>
      </p:sp>
      <p:sp>
        <p:nvSpPr>
          <p:cNvPr id="21" name="矩形 20"/>
          <p:cNvSpPr/>
          <p:nvPr/>
        </p:nvSpPr>
        <p:spPr>
          <a:xfrm>
            <a:off x="702935" y="3460482"/>
            <a:ext cx="2659382" cy="461665"/>
          </a:xfrm>
          <a:prstGeom prst="rect">
            <a:avLst/>
          </a:prstGeom>
        </p:spPr>
        <p:txBody>
          <a:bodyPr wrap="none">
            <a:spAutoFit/>
          </a:bodyPr>
          <a:lstStyle/>
          <a:p>
            <a:r>
              <a:rPr lang="en-US" altLang="zh-CN" sz="2400" b="1" dirty="0">
                <a:solidFill>
                  <a:srgbClr val="000000"/>
                </a:solidFill>
                <a:latin typeface="Times New Roman" panose="02020603050405020304" pitchFamily="18" charset="0"/>
                <a:sym typeface="Symbol" panose="05050102010706020507" pitchFamily="18" charset="2"/>
              </a:rPr>
              <a:t>4]: (</a:t>
            </a:r>
            <a:r>
              <a:rPr lang="en-US" altLang="zh-CN" sz="2400" b="1" dirty="0">
                <a:solidFill>
                  <a:srgbClr val="000000"/>
                </a:solidFill>
                <a:latin typeface="Times New Roman" panose="02020603050405020304" pitchFamily="18" charset="0"/>
              </a:rPr>
              <a:t>A</a:t>
            </a:r>
            <a:r>
              <a:rPr lang="en-US" altLang="zh-CN" sz="2400" b="1" dirty="0">
                <a:solidFill>
                  <a:srgbClr val="000000"/>
                </a:solidFill>
                <a:latin typeface="Times New Roman" panose="02020603050405020304" pitchFamily="18" charset="0"/>
                <a:sym typeface="Symbol" panose="05050102010706020507" pitchFamily="18" charset="2"/>
              </a:rPr>
              <a:t>  (A A) ) </a:t>
            </a:r>
            <a:endParaRPr lang="zh-CN" altLang="en-US" dirty="0"/>
          </a:p>
        </p:txBody>
      </p:sp>
      <p:sp>
        <p:nvSpPr>
          <p:cNvPr id="23" name="矩形 22"/>
          <p:cNvSpPr/>
          <p:nvPr/>
        </p:nvSpPr>
        <p:spPr>
          <a:xfrm>
            <a:off x="4252334" y="4112392"/>
            <a:ext cx="2967479" cy="493148"/>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7D"/>
                </a:solidFill>
                <a:latin typeface="Times New Roman" panose="02020603050405020304" pitchFamily="18" charset="0"/>
                <a:sym typeface="Symbol" panose="05050102010706020507" pitchFamily="18" charset="2"/>
              </a:rPr>
              <a:t>对</a:t>
            </a:r>
            <a:r>
              <a:rPr lang="en-US" altLang="zh-CN" sz="2400" b="1" dirty="0">
                <a:solidFill>
                  <a:srgbClr val="00007D"/>
                </a:solidFill>
                <a:latin typeface="Times New Roman" panose="02020603050405020304" pitchFamily="18" charset="0"/>
                <a:sym typeface="Symbol" panose="05050102010706020507" pitchFamily="18" charset="2"/>
              </a:rPr>
              <a:t>1</a:t>
            </a:r>
            <a:r>
              <a:rPr lang="zh-CN" altLang="en-US" sz="2400" b="1" dirty="0">
                <a:solidFill>
                  <a:srgbClr val="00007D"/>
                </a:solidFill>
                <a:latin typeface="Times New Roman" panose="02020603050405020304" pitchFamily="18" charset="0"/>
                <a:sym typeface="Symbol" panose="05050102010706020507" pitchFamily="18" charset="2"/>
              </a:rPr>
              <a:t>，</a:t>
            </a:r>
            <a:r>
              <a:rPr lang="en-US" altLang="zh-CN" sz="2400" b="1" dirty="0">
                <a:solidFill>
                  <a:srgbClr val="00007D"/>
                </a:solidFill>
                <a:latin typeface="Times New Roman" panose="02020603050405020304" pitchFamily="18" charset="0"/>
                <a:sym typeface="Symbol" panose="05050102010706020507" pitchFamily="18" charset="2"/>
              </a:rPr>
              <a:t>2</a:t>
            </a:r>
            <a:r>
              <a:rPr lang="zh-CN" altLang="en-US" sz="2400" b="1" dirty="0">
                <a:solidFill>
                  <a:srgbClr val="00007D"/>
                </a:solidFill>
                <a:latin typeface="Times New Roman" panose="02020603050405020304" pitchFamily="18" charset="0"/>
                <a:sym typeface="Symbol" panose="05050102010706020507" pitchFamily="18" charset="2"/>
              </a:rPr>
              <a:t>使用</a:t>
            </a:r>
            <a:r>
              <a:rPr lang="zh-CN" altLang="en-US" sz="2400" b="1" dirty="0">
                <a:solidFill>
                  <a:srgbClr val="FF0000"/>
                </a:solidFill>
                <a:latin typeface="Times New Roman" panose="02020603050405020304" pitchFamily="18" charset="0"/>
                <a:sym typeface="Symbol" panose="05050102010706020507" pitchFamily="18" charset="2"/>
              </a:rPr>
              <a:t>分离规则</a:t>
            </a:r>
            <a:endParaRPr lang="en-US" altLang="zh-CN" sz="2400" b="1" dirty="0">
              <a:solidFill>
                <a:srgbClr val="FF0000"/>
              </a:solidFill>
              <a:latin typeface="Times New Roman" panose="02020603050405020304" pitchFamily="18" charset="0"/>
              <a:sym typeface="Symbol" panose="05050102010706020507" pitchFamily="18" charset="2"/>
            </a:endParaRPr>
          </a:p>
        </p:txBody>
      </p:sp>
      <p:sp>
        <p:nvSpPr>
          <p:cNvPr id="24" name="矩形 23"/>
          <p:cNvSpPr/>
          <p:nvPr/>
        </p:nvSpPr>
        <p:spPr>
          <a:xfrm>
            <a:off x="702935" y="4143875"/>
            <a:ext cx="1413849" cy="461665"/>
          </a:xfrm>
          <a:prstGeom prst="rect">
            <a:avLst/>
          </a:prstGeom>
        </p:spPr>
        <p:txBody>
          <a:bodyPr wrap="none">
            <a:spAutoFit/>
          </a:bodyPr>
          <a:lstStyle/>
          <a:p>
            <a:r>
              <a:rPr lang="en-US" altLang="zh-CN" sz="2400" b="1" dirty="0">
                <a:solidFill>
                  <a:srgbClr val="000000"/>
                </a:solidFill>
                <a:latin typeface="Times New Roman" panose="02020603050405020304" pitchFamily="18" charset="0"/>
                <a:sym typeface="Symbol" panose="05050102010706020507" pitchFamily="18" charset="2"/>
              </a:rPr>
              <a:t>5]: A A</a:t>
            </a:r>
            <a:endParaRPr lang="zh-CN" altLang="en-US" dirty="0"/>
          </a:p>
        </p:txBody>
      </p:sp>
      <p:sp>
        <p:nvSpPr>
          <p:cNvPr id="26" name="矩形 25"/>
          <p:cNvSpPr/>
          <p:nvPr/>
        </p:nvSpPr>
        <p:spPr>
          <a:xfrm>
            <a:off x="304800" y="4925023"/>
            <a:ext cx="4979248" cy="493148"/>
          </a:xfrm>
          <a:prstGeom prst="rect">
            <a:avLst/>
          </a:prstGeom>
        </p:spPr>
        <p:txBody>
          <a:bodyPr wrap="none">
            <a:spAutoFit/>
          </a:bodyPr>
          <a:lstStyle/>
          <a:p>
            <a:pPr lvl="0" eaLnBrk="0" fontAlgn="base" hangingPunct="0">
              <a:lnSpc>
                <a:spcPct val="120000"/>
              </a:lnSpc>
              <a:spcBef>
                <a:spcPct val="20000"/>
              </a:spcBef>
              <a:spcAft>
                <a:spcPct val="0"/>
              </a:spcAft>
              <a:buClr>
                <a:srgbClr val="00007D"/>
              </a:buClr>
              <a:buSzPct val="75000"/>
            </a:pPr>
            <a:r>
              <a:rPr lang="zh-CN" altLang="en-US" sz="2400" b="1" dirty="0">
                <a:solidFill>
                  <a:srgbClr val="000000"/>
                </a:solidFill>
                <a:latin typeface="Times New Roman" panose="02020603050405020304" pitchFamily="18" charset="0"/>
                <a:sym typeface="Symbol" panose="05050102010706020507" pitchFamily="18" charset="2"/>
              </a:rPr>
              <a:t>上述</a:t>
            </a:r>
            <a:r>
              <a:rPr lang="en-US" altLang="zh-CN" sz="2400" b="1" dirty="0">
                <a:solidFill>
                  <a:srgbClr val="000000"/>
                </a:solidFill>
                <a:latin typeface="Times New Roman" panose="02020603050405020304" pitchFamily="18" charset="0"/>
                <a:sym typeface="Symbol" panose="05050102010706020507" pitchFamily="18" charset="2"/>
              </a:rPr>
              <a:t>5</a:t>
            </a:r>
            <a:r>
              <a:rPr lang="zh-CN" altLang="en-US" sz="2400" b="1" dirty="0">
                <a:solidFill>
                  <a:srgbClr val="000000"/>
                </a:solidFill>
                <a:latin typeface="Times New Roman" panose="02020603050405020304" pitchFamily="18" charset="0"/>
                <a:sym typeface="Symbol" panose="05050102010706020507" pitchFamily="18" charset="2"/>
              </a:rPr>
              <a:t>个公式构成的</a:t>
            </a:r>
            <a:r>
              <a:rPr lang="zh-CN" altLang="en-US" sz="2400" b="1" dirty="0">
                <a:solidFill>
                  <a:srgbClr val="00007D"/>
                </a:solidFill>
                <a:latin typeface="Times New Roman" panose="02020603050405020304" pitchFamily="18" charset="0"/>
                <a:sym typeface="Symbol" panose="05050102010706020507" pitchFamily="18" charset="2"/>
              </a:rPr>
              <a:t>序列</a:t>
            </a:r>
            <a:r>
              <a:rPr lang="zh-CN" altLang="en-US" sz="2400" b="1" dirty="0">
                <a:solidFill>
                  <a:srgbClr val="000000"/>
                </a:solidFill>
                <a:latin typeface="Times New Roman" panose="02020603050405020304" pitchFamily="18" charset="0"/>
                <a:sym typeface="Symbol" panose="05050102010706020507" pitchFamily="18" charset="2"/>
              </a:rPr>
              <a:t>，即为</a:t>
            </a:r>
            <a:r>
              <a:rPr lang="zh-CN" altLang="en-US" sz="2400" b="1" dirty="0">
                <a:solidFill>
                  <a:srgbClr val="00007D"/>
                </a:solidFill>
                <a:latin typeface="Times New Roman" panose="02020603050405020304" pitchFamily="18" charset="0"/>
                <a:sym typeface="Symbol" panose="05050102010706020507" pitchFamily="18" charset="2"/>
              </a:rPr>
              <a:t>证明</a:t>
            </a:r>
            <a:endParaRPr lang="en-US" altLang="zh-CN" sz="2400" b="1" dirty="0">
              <a:solidFill>
                <a:srgbClr val="00007D"/>
              </a:solidFill>
              <a:latin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64727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left)">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2" grpId="0"/>
      <p:bldP spid="14" grpId="0"/>
      <p:bldP spid="16" grpId="0"/>
      <p:bldP spid="18" grpId="0"/>
      <p:bldP spid="19" grpId="0"/>
      <p:bldP spid="20" grpId="0"/>
      <p:bldP spid="21" grpId="0"/>
      <p:bldP spid="23" grpId="0"/>
      <p:bldP spid="24"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chemeClr val="bg2"/>
                </a:solidFill>
              </a:rPr>
              <a:t>演绎</a:t>
            </a:r>
            <a:r>
              <a:rPr lang="zh-CN" altLang="en-US" sz="3200" dirty="0" smtClean="0">
                <a:solidFill>
                  <a:schemeClr val="tx1"/>
                </a:solidFill>
              </a:rPr>
              <a:t>：</a:t>
            </a:r>
            <a:r>
              <a:rPr lang="en-US" altLang="zh-CN" sz="3200" dirty="0" smtClean="0">
                <a:solidFill>
                  <a:schemeClr val="tx1"/>
                </a:solidFill>
              </a:rPr>
              <a:t>{A,B</a:t>
            </a:r>
            <a:r>
              <a:rPr lang="zh-CN" altLang="en-US" sz="3200" dirty="0" smtClean="0">
                <a:solidFill>
                  <a:schemeClr val="tx1"/>
                </a:solidFill>
              </a:rPr>
              <a:t>→</a:t>
            </a:r>
            <a:r>
              <a:rPr lang="en-US" altLang="zh-CN" sz="3200" dirty="0" smtClean="0">
                <a:solidFill>
                  <a:schemeClr val="tx1"/>
                </a:solidFill>
              </a:rPr>
              <a:t>(A</a:t>
            </a:r>
            <a:r>
              <a:rPr lang="zh-CN" altLang="en-US" sz="3200" dirty="0" smtClean="0">
                <a:solidFill>
                  <a:schemeClr val="tx1"/>
                </a:solidFill>
              </a:rPr>
              <a:t>→</a:t>
            </a:r>
            <a:r>
              <a:rPr lang="en-US" altLang="zh-CN" sz="3200" dirty="0" smtClean="0">
                <a:solidFill>
                  <a:schemeClr val="tx1"/>
                </a:solidFill>
              </a:rPr>
              <a:t>C)}</a:t>
            </a:r>
            <a:r>
              <a:rPr lang="zh-CN" altLang="en-US" sz="3200" dirty="0">
                <a:solidFill>
                  <a:schemeClr val="tx1"/>
                </a:solidFill>
                <a:latin typeface="Times New Roman" panose="02020603050405020304" pitchFamily="18" charset="0"/>
              </a:rPr>
              <a:t> </a:t>
            </a:r>
            <a:r>
              <a:rPr lang="zh-CN" altLang="en-US" sz="3200" dirty="0" smtClean="0">
                <a:solidFill>
                  <a:schemeClr val="tx1"/>
                </a:solidFill>
                <a:latin typeface="Times New Roman" panose="02020603050405020304" pitchFamily="18" charset="0"/>
              </a:rPr>
              <a:t>├</a:t>
            </a:r>
            <a:r>
              <a:rPr lang="en-US" altLang="zh-CN" sz="3200" dirty="0" smtClean="0">
                <a:solidFill>
                  <a:schemeClr val="tx1"/>
                </a:solidFill>
                <a:latin typeface="Times New Roman" panose="02020603050405020304" pitchFamily="18" charset="0"/>
              </a:rPr>
              <a:t>B</a:t>
            </a:r>
            <a:r>
              <a:rPr lang="zh-CN" altLang="en-US" sz="3200" dirty="0" smtClean="0">
                <a:solidFill>
                  <a:schemeClr val="tx1"/>
                </a:solidFill>
                <a:latin typeface="Times New Roman" panose="02020603050405020304" pitchFamily="18" charset="0"/>
              </a:rPr>
              <a:t>→</a:t>
            </a:r>
            <a:r>
              <a:rPr lang="en-US" altLang="zh-CN" sz="3200" dirty="0" smtClean="0">
                <a:solidFill>
                  <a:schemeClr val="tx1"/>
                </a:solidFill>
                <a:latin typeface="Times New Roman" panose="02020603050405020304" pitchFamily="18" charset="0"/>
              </a:rPr>
              <a:t>C</a:t>
            </a:r>
            <a:endParaRPr lang="zh-CN" altLang="en-US" sz="3200" dirty="0">
              <a:solidFill>
                <a:schemeClr val="tx1"/>
              </a:solidFill>
            </a:endParaRPr>
          </a:p>
        </p:txBody>
      </p:sp>
      <p:sp>
        <p:nvSpPr>
          <p:cNvPr id="3" name="内容占位符 2"/>
          <p:cNvSpPr>
            <a:spLocks noGrp="1"/>
          </p:cNvSpPr>
          <p:nvPr>
            <p:ph idx="1"/>
          </p:nvPr>
        </p:nvSpPr>
        <p:spPr/>
        <p:txBody>
          <a:bodyPr/>
          <a:lstStyle/>
          <a:p>
            <a:r>
              <a:rPr lang="en-US" altLang="zh-CN" dirty="0" smtClean="0"/>
              <a:t>1]A:</a:t>
            </a:r>
            <a:r>
              <a:rPr lang="zh-CN" altLang="en-US" dirty="0" smtClean="0">
                <a:solidFill>
                  <a:schemeClr val="bg2"/>
                </a:solidFill>
              </a:rPr>
              <a:t>前提</a:t>
            </a:r>
            <a:endParaRPr lang="en-US" altLang="zh-CN" dirty="0" smtClean="0">
              <a:solidFill>
                <a:schemeClr val="bg2"/>
              </a:solidFill>
            </a:endParaRPr>
          </a:p>
          <a:p>
            <a:pPr marL="0" indent="0">
              <a:buNone/>
            </a:pPr>
            <a:r>
              <a:rPr lang="en-US" altLang="zh-CN" dirty="0" smtClean="0"/>
              <a:t>    2]</a:t>
            </a:r>
            <a:r>
              <a:rPr lang="en-US" altLang="zh-CN" dirty="0"/>
              <a:t> B</a:t>
            </a:r>
            <a:r>
              <a:rPr lang="zh-CN" altLang="en-US" dirty="0"/>
              <a:t>→</a:t>
            </a:r>
            <a:r>
              <a:rPr lang="en-US" altLang="zh-CN" dirty="0"/>
              <a:t>(A</a:t>
            </a:r>
            <a:r>
              <a:rPr lang="zh-CN" altLang="en-US" dirty="0"/>
              <a:t>→</a:t>
            </a:r>
            <a:r>
              <a:rPr lang="en-US" altLang="zh-CN" dirty="0"/>
              <a:t>C)}</a:t>
            </a:r>
            <a:r>
              <a:rPr lang="zh-CN" altLang="en-US" dirty="0">
                <a:latin typeface="Times New Roman" panose="02020603050405020304" pitchFamily="18" charset="0"/>
              </a:rPr>
              <a:t> </a:t>
            </a:r>
            <a:r>
              <a:rPr lang="en-US" altLang="zh-CN" dirty="0" smtClean="0">
                <a:latin typeface="Times New Roman" panose="02020603050405020304" pitchFamily="18" charset="0"/>
              </a:rPr>
              <a:t>:</a:t>
            </a:r>
            <a:r>
              <a:rPr lang="zh-CN" altLang="en-US" dirty="0" smtClean="0">
                <a:solidFill>
                  <a:schemeClr val="bg2"/>
                </a:solidFill>
                <a:latin typeface="Times New Roman" panose="02020603050405020304" pitchFamily="18" charset="0"/>
              </a:rPr>
              <a:t>前提</a:t>
            </a:r>
            <a:endParaRPr lang="en-US" altLang="zh-CN" dirty="0" smtClean="0">
              <a:solidFill>
                <a:schemeClr val="bg2"/>
              </a:solidFill>
            </a:endParaRPr>
          </a:p>
          <a:p>
            <a:pPr marL="0" indent="0">
              <a:buNone/>
            </a:pPr>
            <a:r>
              <a:rPr lang="en-US" altLang="zh-CN" dirty="0" smtClean="0"/>
              <a:t>    3]</a:t>
            </a:r>
            <a:r>
              <a:rPr lang="en-US" altLang="zh-CN" dirty="0">
                <a:latin typeface="Times New Roman" panose="02020603050405020304" pitchFamily="18" charset="0"/>
              </a:rPr>
              <a:t> A</a:t>
            </a:r>
            <a:r>
              <a:rPr lang="en-US" altLang="zh-CN" dirty="0">
                <a:latin typeface="Times New Roman" panose="02020603050405020304" pitchFamily="18" charset="0"/>
                <a:sym typeface="Symbol" panose="05050102010706020507" pitchFamily="18" charset="2"/>
              </a:rPr>
              <a:t> (B A</a:t>
            </a:r>
            <a:r>
              <a:rPr lang="en-US" altLang="zh-CN" dirty="0" smtClean="0">
                <a:latin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sym typeface="Symbol" panose="05050102010706020507" pitchFamily="18" charset="2"/>
              </a:rPr>
              <a:t>：</a:t>
            </a:r>
            <a:r>
              <a:rPr lang="zh-CN" altLang="en-US" dirty="0" smtClean="0">
                <a:solidFill>
                  <a:schemeClr val="bg2"/>
                </a:solidFill>
                <a:latin typeface="Times New Roman" panose="02020603050405020304" pitchFamily="18" charset="0"/>
                <a:sym typeface="Symbol" panose="05050102010706020507" pitchFamily="18" charset="2"/>
              </a:rPr>
              <a:t>公理</a:t>
            </a:r>
            <a:r>
              <a:rPr lang="en-US" altLang="zh-CN" dirty="0" smtClean="0">
                <a:solidFill>
                  <a:schemeClr val="bg2"/>
                </a:solidFill>
                <a:latin typeface="Times New Roman" panose="02020603050405020304" pitchFamily="18" charset="0"/>
                <a:sym typeface="Symbol" panose="05050102010706020507" pitchFamily="18" charset="2"/>
              </a:rPr>
              <a:t>A1</a:t>
            </a:r>
            <a:endParaRPr lang="en-US" altLang="zh-CN" dirty="0" smtClean="0">
              <a:solidFill>
                <a:schemeClr val="bg2"/>
              </a:solidFill>
            </a:endParaRPr>
          </a:p>
          <a:p>
            <a:pPr marL="0" indent="0">
              <a:buNone/>
            </a:pPr>
            <a:r>
              <a:rPr lang="en-US" altLang="zh-CN" dirty="0" smtClean="0"/>
              <a:t>    4]</a:t>
            </a:r>
            <a:r>
              <a:rPr lang="en-US" altLang="zh-CN" dirty="0">
                <a:latin typeface="Times New Roman" panose="02020603050405020304" pitchFamily="18" charset="0"/>
                <a:sym typeface="Symbol" panose="05050102010706020507" pitchFamily="18" charset="2"/>
              </a:rPr>
              <a:t> B </a:t>
            </a:r>
            <a:r>
              <a:rPr lang="en-US" altLang="zh-CN" dirty="0" smtClean="0">
                <a:latin typeface="Times New Roman" panose="02020603050405020304" pitchFamily="18" charset="0"/>
                <a:sym typeface="Symbol" panose="05050102010706020507" pitchFamily="18" charset="2"/>
              </a:rPr>
              <a:t>A</a:t>
            </a:r>
            <a:r>
              <a:rPr lang="zh-CN" altLang="en-US" dirty="0" smtClean="0">
                <a:latin typeface="Times New Roman" panose="02020603050405020304" pitchFamily="18" charset="0"/>
                <a:sym typeface="Symbol" panose="05050102010706020507" pitchFamily="18" charset="2"/>
              </a:rPr>
              <a:t>：</a:t>
            </a:r>
            <a:r>
              <a:rPr lang="zh-CN" altLang="en-US" dirty="0" smtClean="0">
                <a:solidFill>
                  <a:schemeClr val="bg2"/>
                </a:solidFill>
                <a:latin typeface="Times New Roman" panose="02020603050405020304" pitchFamily="18" charset="0"/>
                <a:sym typeface="Symbol" panose="05050102010706020507" pitchFamily="18" charset="2"/>
              </a:rPr>
              <a:t>对</a:t>
            </a:r>
            <a:r>
              <a:rPr lang="en-US" altLang="zh-CN" dirty="0" smtClean="0">
                <a:solidFill>
                  <a:schemeClr val="bg2"/>
                </a:solidFill>
                <a:latin typeface="Times New Roman" panose="02020603050405020304" pitchFamily="18" charset="0"/>
                <a:sym typeface="Symbol" panose="05050102010706020507" pitchFamily="18" charset="2"/>
              </a:rPr>
              <a:t>1</a:t>
            </a:r>
            <a:r>
              <a:rPr lang="zh-CN" altLang="en-US" dirty="0" smtClean="0">
                <a:solidFill>
                  <a:schemeClr val="bg2"/>
                </a:solidFill>
                <a:latin typeface="Times New Roman" panose="02020603050405020304" pitchFamily="18" charset="0"/>
                <a:sym typeface="Symbol" panose="05050102010706020507" pitchFamily="18" charset="2"/>
              </a:rPr>
              <a:t>，</a:t>
            </a:r>
            <a:r>
              <a:rPr lang="en-US" altLang="zh-CN" dirty="0" smtClean="0">
                <a:solidFill>
                  <a:schemeClr val="bg2"/>
                </a:solidFill>
                <a:latin typeface="Times New Roman" panose="02020603050405020304" pitchFamily="18" charset="0"/>
                <a:sym typeface="Symbol" panose="05050102010706020507" pitchFamily="18" charset="2"/>
              </a:rPr>
              <a:t>3</a:t>
            </a:r>
            <a:r>
              <a:rPr lang="zh-CN" altLang="en-US" dirty="0" smtClean="0">
                <a:solidFill>
                  <a:schemeClr val="bg2"/>
                </a:solidFill>
                <a:latin typeface="Times New Roman" panose="02020603050405020304" pitchFamily="18" charset="0"/>
                <a:sym typeface="Symbol" panose="05050102010706020507" pitchFamily="18" charset="2"/>
              </a:rPr>
              <a:t>用分离规则</a:t>
            </a:r>
            <a:endParaRPr lang="en-US" altLang="zh-CN" dirty="0" smtClean="0">
              <a:solidFill>
                <a:schemeClr val="bg2"/>
              </a:solidFill>
            </a:endParaRPr>
          </a:p>
          <a:p>
            <a:pPr marL="0" indent="0">
              <a:buNone/>
            </a:pPr>
            <a:r>
              <a:rPr lang="en-US" altLang="zh-CN" dirty="0" smtClean="0"/>
              <a:t>    5]</a:t>
            </a:r>
            <a:r>
              <a:rPr lang="en-US" altLang="zh-CN" dirty="0" smtClean="0">
                <a:latin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rPr>
              <a:t>B</a:t>
            </a:r>
            <a:r>
              <a:rPr lang="en-US" altLang="zh-CN" dirty="0" smtClean="0">
                <a:latin typeface="Times New Roman" panose="02020603050405020304" pitchFamily="18" charset="0"/>
                <a:sym typeface="Symbol" panose="05050102010706020507" pitchFamily="18" charset="2"/>
              </a:rPr>
              <a:t> (A C)</a:t>
            </a:r>
            <a:r>
              <a:rPr lang="en-US" altLang="zh-CN" dirty="0" smtClean="0">
                <a:latin typeface="Times New Roman" panose="02020603050405020304" pitchFamily="18" charset="0"/>
              </a:rPr>
              <a:t> )</a:t>
            </a:r>
            <a:r>
              <a:rPr lang="en-US" altLang="zh-CN" dirty="0" smtClean="0">
                <a:latin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rPr>
              <a:t>B</a:t>
            </a:r>
            <a:r>
              <a:rPr lang="en-US" altLang="zh-CN" dirty="0" smtClean="0">
                <a:latin typeface="Times New Roman" panose="02020603050405020304" pitchFamily="18" charset="0"/>
                <a:sym typeface="Symbol" panose="05050102010706020507" pitchFamily="18" charset="2"/>
              </a:rPr>
              <a:t> A) (BC))</a:t>
            </a:r>
            <a:r>
              <a:rPr lang="zh-CN" altLang="en-US" dirty="0" smtClean="0">
                <a:latin typeface="Times New Roman" panose="02020603050405020304" pitchFamily="18" charset="0"/>
                <a:sym typeface="Symbol" panose="05050102010706020507" pitchFamily="18" charset="2"/>
              </a:rPr>
              <a:t>：</a:t>
            </a:r>
            <a:r>
              <a:rPr lang="zh-CN" altLang="en-US" dirty="0" smtClean="0">
                <a:solidFill>
                  <a:schemeClr val="bg2"/>
                </a:solidFill>
                <a:latin typeface="Times New Roman" panose="02020603050405020304" pitchFamily="18" charset="0"/>
                <a:sym typeface="Symbol" panose="05050102010706020507" pitchFamily="18" charset="2"/>
              </a:rPr>
              <a:t>公理</a:t>
            </a:r>
            <a:r>
              <a:rPr lang="en-US" altLang="zh-CN" dirty="0" smtClean="0">
                <a:solidFill>
                  <a:schemeClr val="bg2"/>
                </a:solidFill>
                <a:latin typeface="Times New Roman" panose="02020603050405020304" pitchFamily="18" charset="0"/>
                <a:sym typeface="Symbol" panose="05050102010706020507" pitchFamily="18" charset="2"/>
              </a:rPr>
              <a:t>A2</a:t>
            </a:r>
          </a:p>
          <a:p>
            <a:pPr marL="0" indent="0">
              <a:buNone/>
            </a:pPr>
            <a:r>
              <a:rPr lang="en-US" altLang="zh-CN" dirty="0" smtClean="0">
                <a:latin typeface="Times New Roman" panose="02020603050405020304" pitchFamily="18" charset="0"/>
                <a:sym typeface="Symbol" panose="05050102010706020507" pitchFamily="18" charset="2"/>
              </a:rPr>
              <a:t>    6]</a:t>
            </a:r>
            <a:r>
              <a:rPr lang="en-US" altLang="zh-CN" dirty="0">
                <a:latin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 A) (BC</a:t>
            </a:r>
            <a:r>
              <a:rPr lang="en-US" altLang="zh-CN" dirty="0" smtClean="0">
                <a:latin typeface="Times New Roman" panose="02020603050405020304" pitchFamily="18" charset="0"/>
                <a:sym typeface="Symbol" panose="05050102010706020507" pitchFamily="18" charset="2"/>
              </a:rPr>
              <a:t>)</a:t>
            </a:r>
            <a:r>
              <a:rPr lang="zh-CN" altLang="en-US" dirty="0" smtClean="0">
                <a:solidFill>
                  <a:schemeClr val="bg2"/>
                </a:solidFill>
                <a:latin typeface="Times New Roman" panose="02020603050405020304" pitchFamily="18" charset="0"/>
                <a:sym typeface="Symbol" panose="05050102010706020507" pitchFamily="18" charset="2"/>
              </a:rPr>
              <a:t>对</a:t>
            </a:r>
            <a:r>
              <a:rPr lang="en-US" altLang="zh-CN" dirty="0" smtClean="0">
                <a:solidFill>
                  <a:schemeClr val="bg2"/>
                </a:solidFill>
                <a:latin typeface="Times New Roman" panose="02020603050405020304" pitchFamily="18" charset="0"/>
                <a:sym typeface="Symbol" panose="05050102010706020507" pitchFamily="18" charset="2"/>
              </a:rPr>
              <a:t>2</a:t>
            </a:r>
            <a:r>
              <a:rPr lang="zh-CN" altLang="en-US" dirty="0" smtClean="0">
                <a:solidFill>
                  <a:schemeClr val="bg2"/>
                </a:solidFill>
                <a:latin typeface="Times New Roman" panose="02020603050405020304" pitchFamily="18" charset="0"/>
                <a:sym typeface="Symbol" panose="05050102010706020507" pitchFamily="18" charset="2"/>
              </a:rPr>
              <a:t>，</a:t>
            </a:r>
            <a:r>
              <a:rPr lang="en-US" altLang="zh-CN" dirty="0" smtClean="0">
                <a:solidFill>
                  <a:schemeClr val="bg2"/>
                </a:solidFill>
                <a:latin typeface="Times New Roman" panose="02020603050405020304" pitchFamily="18" charset="0"/>
                <a:sym typeface="Symbol" panose="05050102010706020507" pitchFamily="18" charset="2"/>
              </a:rPr>
              <a:t>5</a:t>
            </a:r>
            <a:r>
              <a:rPr lang="zh-CN" altLang="en-US" dirty="0" smtClean="0">
                <a:solidFill>
                  <a:schemeClr val="bg2"/>
                </a:solidFill>
                <a:latin typeface="Times New Roman" panose="02020603050405020304" pitchFamily="18" charset="0"/>
                <a:sym typeface="Symbol" panose="05050102010706020507" pitchFamily="18" charset="2"/>
              </a:rPr>
              <a:t>用</a:t>
            </a:r>
            <a:r>
              <a:rPr lang="zh-CN" altLang="en-US" dirty="0">
                <a:solidFill>
                  <a:schemeClr val="bg2"/>
                </a:solidFill>
                <a:latin typeface="Times New Roman" panose="02020603050405020304" pitchFamily="18" charset="0"/>
                <a:sym typeface="Symbol" panose="05050102010706020507" pitchFamily="18" charset="2"/>
              </a:rPr>
              <a:t>分离</a:t>
            </a:r>
            <a:r>
              <a:rPr lang="zh-CN" altLang="en-US" dirty="0" smtClean="0">
                <a:solidFill>
                  <a:schemeClr val="bg2"/>
                </a:solidFill>
                <a:latin typeface="Times New Roman" panose="02020603050405020304" pitchFamily="18" charset="0"/>
                <a:sym typeface="Symbol" panose="05050102010706020507" pitchFamily="18" charset="2"/>
              </a:rPr>
              <a:t>规则</a:t>
            </a:r>
            <a:endParaRPr lang="en-US" altLang="zh-CN" dirty="0" smtClean="0">
              <a:solidFill>
                <a:schemeClr val="bg2"/>
              </a:solidFill>
              <a:latin typeface="Times New Roman" panose="02020603050405020304" pitchFamily="18" charset="0"/>
              <a:sym typeface="Symbol" panose="05050102010706020507" pitchFamily="18" charset="2"/>
            </a:endParaRPr>
          </a:p>
          <a:p>
            <a:pPr marL="0" indent="0">
              <a:buNone/>
            </a:pPr>
            <a:r>
              <a:rPr lang="en-US" altLang="zh-CN" dirty="0" smtClean="0">
                <a:latin typeface="Times New Roman" panose="02020603050405020304" pitchFamily="18" charset="0"/>
                <a:sym typeface="Symbol" panose="05050102010706020507" pitchFamily="18" charset="2"/>
              </a:rPr>
              <a:t>    7]</a:t>
            </a:r>
            <a:r>
              <a:rPr lang="en-US" altLang="zh-CN" dirty="0">
                <a:latin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sym typeface="Symbol" panose="05050102010706020507" pitchFamily="18" charset="2"/>
              </a:rPr>
              <a:t>B</a:t>
            </a:r>
            <a:r>
              <a:rPr lang="en-US" altLang="zh-CN" dirty="0">
                <a:latin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sym typeface="Symbol" panose="05050102010706020507" pitchFamily="18" charset="2"/>
              </a:rPr>
              <a:t>C:</a:t>
            </a:r>
            <a:r>
              <a:rPr lang="zh-CN" altLang="en-US" dirty="0" smtClean="0">
                <a:solidFill>
                  <a:schemeClr val="bg2"/>
                </a:solidFill>
                <a:latin typeface="Times New Roman" panose="02020603050405020304" pitchFamily="18" charset="0"/>
                <a:sym typeface="Symbol" panose="05050102010706020507" pitchFamily="18" charset="2"/>
              </a:rPr>
              <a:t>对</a:t>
            </a:r>
            <a:r>
              <a:rPr lang="en-US" altLang="zh-CN" dirty="0" smtClean="0">
                <a:solidFill>
                  <a:schemeClr val="bg2"/>
                </a:solidFill>
                <a:latin typeface="Times New Roman" panose="02020603050405020304" pitchFamily="18" charset="0"/>
                <a:sym typeface="Symbol" panose="05050102010706020507" pitchFamily="18" charset="2"/>
              </a:rPr>
              <a:t>4</a:t>
            </a:r>
            <a:r>
              <a:rPr lang="zh-CN" altLang="en-US" dirty="0" smtClean="0">
                <a:solidFill>
                  <a:schemeClr val="bg2"/>
                </a:solidFill>
                <a:latin typeface="Times New Roman" panose="02020603050405020304" pitchFamily="18" charset="0"/>
                <a:sym typeface="Symbol" panose="05050102010706020507" pitchFamily="18" charset="2"/>
              </a:rPr>
              <a:t>，</a:t>
            </a:r>
            <a:r>
              <a:rPr lang="en-US" altLang="zh-CN" dirty="0" smtClean="0">
                <a:solidFill>
                  <a:schemeClr val="bg2"/>
                </a:solidFill>
                <a:latin typeface="Times New Roman" panose="02020603050405020304" pitchFamily="18" charset="0"/>
                <a:sym typeface="Symbol" panose="05050102010706020507" pitchFamily="18" charset="2"/>
              </a:rPr>
              <a:t>6</a:t>
            </a:r>
            <a:r>
              <a:rPr lang="zh-CN" altLang="en-US" dirty="0" smtClean="0">
                <a:solidFill>
                  <a:schemeClr val="bg2"/>
                </a:solidFill>
                <a:latin typeface="Times New Roman" panose="02020603050405020304" pitchFamily="18" charset="0"/>
                <a:sym typeface="Symbol" panose="05050102010706020507" pitchFamily="18" charset="2"/>
              </a:rPr>
              <a:t>用分离规则</a:t>
            </a:r>
            <a:endParaRPr lang="en-US" altLang="zh-CN" dirty="0">
              <a:solidFill>
                <a:schemeClr val="bg2"/>
              </a:solidFill>
              <a:latin typeface="Times New Roman" panose="02020603050405020304" pitchFamily="18" charset="0"/>
              <a:sym typeface="Symbol" panose="05050102010706020507" pitchFamily="18" charset="2"/>
            </a:endParaRPr>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26</a:t>
            </a:fld>
            <a:endParaRPr lang="en-US" altLang="zh-CN"/>
          </a:p>
        </p:txBody>
      </p:sp>
      <p:grpSp>
        <p:nvGrpSpPr>
          <p:cNvPr id="6" name="组合 5"/>
          <p:cNvGrpSpPr/>
          <p:nvPr/>
        </p:nvGrpSpPr>
        <p:grpSpPr>
          <a:xfrm>
            <a:off x="7557527" y="3222616"/>
            <a:ext cx="4047619" cy="2527158"/>
            <a:chOff x="7557527" y="3222616"/>
            <a:chExt cx="4047619" cy="2527158"/>
          </a:xfrm>
        </p:grpSpPr>
        <p:pic>
          <p:nvPicPr>
            <p:cNvPr id="7" name="图片 6"/>
            <p:cNvPicPr>
              <a:picLocks noChangeAspect="1"/>
            </p:cNvPicPr>
            <p:nvPr/>
          </p:nvPicPr>
          <p:blipFill>
            <a:blip r:embed="rId2"/>
            <a:stretch>
              <a:fillRect/>
            </a:stretch>
          </p:blipFill>
          <p:spPr>
            <a:xfrm>
              <a:off x="7557527" y="3222616"/>
              <a:ext cx="4047619" cy="1438095"/>
            </a:xfrm>
            <a:prstGeom prst="rect">
              <a:avLst/>
            </a:prstGeom>
          </p:spPr>
        </p:pic>
        <p:pic>
          <p:nvPicPr>
            <p:cNvPr id="8" name="图片 7"/>
            <p:cNvPicPr>
              <a:picLocks noChangeAspect="1"/>
            </p:cNvPicPr>
            <p:nvPr/>
          </p:nvPicPr>
          <p:blipFill>
            <a:blip r:embed="rId3"/>
            <a:stretch>
              <a:fillRect/>
            </a:stretch>
          </p:blipFill>
          <p:spPr>
            <a:xfrm>
              <a:off x="7557527" y="4854536"/>
              <a:ext cx="3390476" cy="895238"/>
            </a:xfrm>
            <a:prstGeom prst="rect">
              <a:avLst/>
            </a:prstGeom>
          </p:spPr>
        </p:pic>
      </p:grpSp>
    </p:spTree>
    <p:extLst>
      <p:ext uri="{BB962C8B-B14F-4D97-AF65-F5344CB8AC3E}">
        <p14:creationId xmlns:p14="http://schemas.microsoft.com/office/powerpoint/2010/main" val="328310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left)">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left)">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bwMode="auto">
          <a:xfrm>
            <a:off x="609600" y="2158671"/>
            <a:ext cx="7494814" cy="2492829"/>
          </a:xfrm>
          <a:prstGeom prst="roundRect">
            <a:avLst/>
          </a:prstGeom>
          <a:solidFill>
            <a:srgbClr val="C9FAFF"/>
          </a:solidFill>
          <a:ln w="12700" cap="sq" cmpd="sng" algn="ctr">
            <a:solidFill>
              <a:srgbClr val="FFC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609600" y="457200"/>
            <a:ext cx="4011386" cy="838200"/>
          </a:xfrm>
        </p:spPr>
        <p:txBody>
          <a:bodyPr/>
          <a:lstStyle/>
          <a:p>
            <a:r>
              <a:rPr lang="zh-CN" altLang="en-US" dirty="0"/>
              <a:t>三</a:t>
            </a:r>
            <a:r>
              <a:rPr lang="zh-CN" altLang="en-US" dirty="0" smtClean="0"/>
              <a:t>个元定理</a:t>
            </a:r>
            <a:endParaRPr lang="zh-CN" altLang="en-US" dirty="0"/>
          </a:p>
        </p:txBody>
      </p:sp>
      <p:sp>
        <p:nvSpPr>
          <p:cNvPr id="3" name="内容占位符 2"/>
          <p:cNvSpPr>
            <a:spLocks noGrp="1"/>
          </p:cNvSpPr>
          <p:nvPr>
            <p:ph idx="1"/>
          </p:nvPr>
        </p:nvSpPr>
        <p:spPr>
          <a:xfrm>
            <a:off x="239486" y="1351479"/>
            <a:ext cx="2177143" cy="413657"/>
          </a:xfrm>
        </p:spPr>
        <p:txBody>
          <a:bodyPr/>
          <a:lstStyle/>
          <a:p>
            <a:pPr>
              <a:lnSpc>
                <a:spcPct val="90000"/>
              </a:lnSpc>
            </a:pPr>
            <a:r>
              <a:rPr lang="zh-CN" altLang="en-US" sz="2800" dirty="0"/>
              <a:t>演绎定理</a:t>
            </a:r>
          </a:p>
          <a:p>
            <a:endParaRPr lang="zh-CN" altLang="en-US" dirty="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27</a:t>
            </a:fld>
            <a:endParaRPr lang="en-US" altLang="zh-CN"/>
          </a:p>
        </p:txBody>
      </p:sp>
      <p:sp>
        <p:nvSpPr>
          <p:cNvPr id="5" name="矩形 4"/>
          <p:cNvSpPr/>
          <p:nvPr/>
        </p:nvSpPr>
        <p:spPr>
          <a:xfrm>
            <a:off x="762000" y="3705425"/>
            <a:ext cx="7043057" cy="480131"/>
          </a:xfrm>
          <a:prstGeom prst="rect">
            <a:avLst/>
          </a:prstGeom>
        </p:spPr>
        <p:txBody>
          <a:bodyPr wrap="square">
            <a:spAutoFit/>
          </a:bodyPr>
          <a:lstStyle/>
          <a:p>
            <a:pPr marL="0" lvl="1" eaLnBrk="0" fontAlgn="base" hangingPunct="0">
              <a:lnSpc>
                <a:spcPct val="90000"/>
              </a:lnSpc>
              <a:spcBef>
                <a:spcPct val="20000"/>
              </a:spcBef>
              <a:spcAft>
                <a:spcPct val="0"/>
              </a:spcAft>
              <a:buClr>
                <a:srgbClr val="9999CC"/>
              </a:buClr>
              <a:buSzPct val="80000"/>
            </a:pPr>
            <a:r>
              <a:rPr lang="zh-CN" altLang="en-US" sz="2800" b="1" dirty="0" smtClean="0">
                <a:solidFill>
                  <a:srgbClr val="000000"/>
                </a:solidFill>
              </a:rPr>
              <a:t>当</a:t>
            </a:r>
            <a:r>
              <a:rPr lang="en-US" altLang="zh-CN" sz="2800" b="1" dirty="0">
                <a:solidFill>
                  <a:srgbClr val="000000"/>
                </a:solidFill>
                <a:cs typeface="Arial" panose="020B0604020202020204" pitchFamily="34" charset="0"/>
              </a:rPr>
              <a:t>Γ</a:t>
            </a:r>
            <a:r>
              <a:rPr lang="en-US" altLang="zh-CN" sz="2800" b="1" dirty="0">
                <a:solidFill>
                  <a:srgbClr val="000000"/>
                </a:solidFill>
              </a:rPr>
              <a:t>=</a:t>
            </a:r>
            <a:r>
              <a:rPr lang="en-US" altLang="zh-CN" sz="2800" b="1" dirty="0">
                <a:solidFill>
                  <a:srgbClr val="000000"/>
                </a:solidFill>
                <a:cs typeface="Times New Roman" panose="02020603050405020304" pitchFamily="18" charset="0"/>
              </a:rPr>
              <a:t>ø</a:t>
            </a:r>
            <a:r>
              <a:rPr lang="zh-CN" altLang="en-US" sz="2800" b="1" dirty="0">
                <a:solidFill>
                  <a:srgbClr val="000000"/>
                </a:solidFill>
                <a:latin typeface="宋体" panose="02010600030101010101" pitchFamily="2" charset="-122"/>
              </a:rPr>
              <a:t>时，</a:t>
            </a:r>
            <a:r>
              <a:rPr lang="zh-CN" altLang="en-US" sz="2800" b="1" dirty="0">
                <a:solidFill>
                  <a:srgbClr val="000000"/>
                </a:solidFill>
                <a:cs typeface="Arial" panose="020B0604020202020204" pitchFamily="34" charset="0"/>
              </a:rPr>
              <a:t>┠</a:t>
            </a:r>
            <a:r>
              <a:rPr lang="en-US" altLang="zh-CN" sz="2800" b="1" dirty="0">
                <a:solidFill>
                  <a:srgbClr val="FF0000"/>
                </a:solidFill>
              </a:rPr>
              <a:t>A</a:t>
            </a:r>
            <a:r>
              <a:rPr lang="en-US" altLang="zh-CN" sz="2800" b="1" dirty="0">
                <a:solidFill>
                  <a:srgbClr val="000000"/>
                </a:solidFill>
                <a:cs typeface="Times New Roman" panose="02020603050405020304" pitchFamily="18" charset="0"/>
              </a:rPr>
              <a:t>→</a:t>
            </a:r>
            <a:r>
              <a:rPr lang="en-US" altLang="zh-CN" sz="2800" b="1" dirty="0">
                <a:solidFill>
                  <a:srgbClr val="000000"/>
                </a:solidFill>
              </a:rPr>
              <a:t>B</a:t>
            </a:r>
            <a:r>
              <a:rPr lang="zh-CN" altLang="en-US" sz="2800" b="1" dirty="0">
                <a:solidFill>
                  <a:srgbClr val="000000"/>
                </a:solidFill>
              </a:rPr>
              <a:t>当且仅当</a:t>
            </a:r>
            <a:r>
              <a:rPr lang="en-US" altLang="zh-CN" sz="2800" b="1" dirty="0">
                <a:solidFill>
                  <a:srgbClr val="000000"/>
                </a:solidFill>
                <a:cs typeface="Arial" panose="020B0604020202020204" pitchFamily="34" charset="0"/>
              </a:rPr>
              <a:t>{</a:t>
            </a:r>
            <a:r>
              <a:rPr lang="en-US" altLang="zh-CN" sz="2800" b="1" dirty="0">
                <a:solidFill>
                  <a:srgbClr val="FF0000"/>
                </a:solidFill>
                <a:cs typeface="Arial" panose="020B0604020202020204" pitchFamily="34" charset="0"/>
              </a:rPr>
              <a:t>A</a:t>
            </a:r>
            <a:r>
              <a:rPr lang="en-US" altLang="zh-CN" sz="2800" b="1" dirty="0">
                <a:solidFill>
                  <a:srgbClr val="000000"/>
                </a:solidFill>
                <a:cs typeface="Arial" panose="020B0604020202020204" pitchFamily="34" charset="0"/>
              </a:rPr>
              <a:t>}┠</a:t>
            </a:r>
            <a:r>
              <a:rPr lang="en-US" altLang="zh-CN" sz="2800" b="1" dirty="0">
                <a:solidFill>
                  <a:srgbClr val="000000"/>
                </a:solidFill>
              </a:rPr>
              <a:t>B</a:t>
            </a:r>
            <a:r>
              <a:rPr lang="zh-CN" altLang="en-US" sz="2800" b="1" dirty="0">
                <a:solidFill>
                  <a:srgbClr val="000000"/>
                </a:solidFill>
              </a:rPr>
              <a:t>，或</a:t>
            </a:r>
            <a:r>
              <a:rPr lang="en-US" altLang="zh-CN" sz="2800" b="1" dirty="0">
                <a:solidFill>
                  <a:srgbClr val="000000"/>
                </a:solidFill>
                <a:cs typeface="Arial" panose="020B0604020202020204" pitchFamily="34" charset="0"/>
              </a:rPr>
              <a:t>A┠</a:t>
            </a:r>
            <a:r>
              <a:rPr lang="en-US" altLang="zh-CN" sz="2800" b="1" dirty="0">
                <a:solidFill>
                  <a:srgbClr val="000000"/>
                </a:solidFill>
              </a:rPr>
              <a:t>B</a:t>
            </a:r>
          </a:p>
        </p:txBody>
      </p:sp>
      <p:sp>
        <p:nvSpPr>
          <p:cNvPr id="6" name="矩形 5"/>
          <p:cNvSpPr/>
          <p:nvPr/>
        </p:nvSpPr>
        <p:spPr>
          <a:xfrm>
            <a:off x="762000" y="2275114"/>
            <a:ext cx="5268686" cy="480131"/>
          </a:xfrm>
          <a:prstGeom prst="rect">
            <a:avLst/>
          </a:prstGeom>
        </p:spPr>
        <p:txBody>
          <a:bodyPr wrap="square">
            <a:spAutoFit/>
          </a:bodyPr>
          <a:lstStyle/>
          <a:p>
            <a:pPr marL="0" lvl="1" eaLnBrk="0" fontAlgn="base" hangingPunct="0">
              <a:lnSpc>
                <a:spcPct val="90000"/>
              </a:lnSpc>
              <a:spcBef>
                <a:spcPct val="20000"/>
              </a:spcBef>
              <a:spcAft>
                <a:spcPct val="0"/>
              </a:spcAft>
              <a:buClr>
                <a:srgbClr val="9999CC"/>
              </a:buClr>
              <a:buSzPct val="80000"/>
            </a:pPr>
            <a:r>
              <a:rPr lang="zh-CN" altLang="en-US" sz="2800" b="1" dirty="0">
                <a:solidFill>
                  <a:srgbClr val="000000"/>
                </a:solidFill>
              </a:rPr>
              <a:t>对任意公式集合</a:t>
            </a:r>
            <a:r>
              <a:rPr lang="en-US" altLang="zh-CN" sz="2800" b="1" dirty="0">
                <a:solidFill>
                  <a:srgbClr val="00B050"/>
                </a:solidFill>
                <a:cs typeface="Arial" panose="020B0604020202020204" pitchFamily="34" charset="0"/>
              </a:rPr>
              <a:t>Γ</a:t>
            </a:r>
            <a:r>
              <a:rPr lang="zh-CN" altLang="en-US" sz="2800" b="1" dirty="0">
                <a:solidFill>
                  <a:srgbClr val="000000"/>
                </a:solidFill>
              </a:rPr>
              <a:t>和公式</a:t>
            </a:r>
            <a:r>
              <a:rPr lang="en-US" altLang="zh-CN" sz="2800" b="1" dirty="0">
                <a:solidFill>
                  <a:srgbClr val="00B050"/>
                </a:solidFill>
              </a:rPr>
              <a:t>A,B</a:t>
            </a:r>
            <a:r>
              <a:rPr lang="zh-CN" altLang="en-US" sz="2800" b="1" dirty="0" smtClean="0">
                <a:solidFill>
                  <a:srgbClr val="000000"/>
                </a:solidFill>
              </a:rPr>
              <a:t>，</a:t>
            </a:r>
            <a:endParaRPr lang="en-US" altLang="zh-CN" sz="2800" b="1" dirty="0">
              <a:solidFill>
                <a:srgbClr val="000000"/>
              </a:solidFill>
            </a:endParaRPr>
          </a:p>
        </p:txBody>
      </p:sp>
      <p:sp>
        <p:nvSpPr>
          <p:cNvPr id="9" name="矩形 8"/>
          <p:cNvSpPr/>
          <p:nvPr/>
        </p:nvSpPr>
        <p:spPr>
          <a:xfrm>
            <a:off x="913109" y="2924955"/>
            <a:ext cx="4525598" cy="480131"/>
          </a:xfrm>
          <a:prstGeom prst="rect">
            <a:avLst/>
          </a:prstGeom>
        </p:spPr>
        <p:txBody>
          <a:bodyPr wrap="none">
            <a:spAutoFit/>
          </a:bodyPr>
          <a:lstStyle/>
          <a:p>
            <a:pPr marL="0" lvl="1" eaLnBrk="0" fontAlgn="base" hangingPunct="0">
              <a:lnSpc>
                <a:spcPct val="90000"/>
              </a:lnSpc>
              <a:spcBef>
                <a:spcPct val="20000"/>
              </a:spcBef>
              <a:spcAft>
                <a:spcPct val="0"/>
              </a:spcAft>
              <a:buClr>
                <a:srgbClr val="9999CC"/>
              </a:buClr>
              <a:buSzPct val="80000"/>
            </a:pPr>
            <a:r>
              <a:rPr lang="en-US" altLang="zh-CN" sz="2800" b="1" dirty="0">
                <a:solidFill>
                  <a:srgbClr val="000000"/>
                </a:solidFill>
                <a:cs typeface="Arial" panose="020B0604020202020204" pitchFamily="34" charset="0"/>
              </a:rPr>
              <a:t>Γ┠</a:t>
            </a:r>
            <a:r>
              <a:rPr lang="en-US" altLang="zh-CN" sz="2800" b="1" dirty="0">
                <a:solidFill>
                  <a:srgbClr val="FF0000"/>
                </a:solidFill>
              </a:rPr>
              <a:t>A</a:t>
            </a:r>
            <a:r>
              <a:rPr lang="en-US" altLang="zh-CN" sz="2800" b="1" dirty="0">
                <a:solidFill>
                  <a:srgbClr val="000000"/>
                </a:solidFill>
                <a:cs typeface="Times New Roman" panose="02020603050405020304" pitchFamily="18" charset="0"/>
              </a:rPr>
              <a:t>→</a:t>
            </a:r>
            <a:r>
              <a:rPr lang="en-US" altLang="zh-CN" sz="2800" b="1" dirty="0">
                <a:solidFill>
                  <a:srgbClr val="000000"/>
                </a:solidFill>
              </a:rPr>
              <a:t>B</a:t>
            </a:r>
            <a:r>
              <a:rPr lang="zh-CN" altLang="en-US" sz="2800" b="1" dirty="0">
                <a:solidFill>
                  <a:srgbClr val="00007D"/>
                </a:solidFill>
              </a:rPr>
              <a:t>当且仅当</a:t>
            </a:r>
            <a:r>
              <a:rPr lang="en-US" altLang="zh-CN" sz="2800" b="1" dirty="0">
                <a:solidFill>
                  <a:srgbClr val="000000"/>
                </a:solidFill>
                <a:cs typeface="Arial" panose="020B0604020202020204" pitchFamily="34" charset="0"/>
              </a:rPr>
              <a:t>Γ∪{</a:t>
            </a:r>
            <a:r>
              <a:rPr lang="en-US" altLang="zh-CN" sz="2800" b="1" dirty="0">
                <a:solidFill>
                  <a:srgbClr val="FF0000"/>
                </a:solidFill>
                <a:cs typeface="Arial" panose="020B0604020202020204" pitchFamily="34" charset="0"/>
              </a:rPr>
              <a:t>A</a:t>
            </a:r>
            <a:r>
              <a:rPr lang="en-US" altLang="zh-CN" sz="2800" b="1" dirty="0">
                <a:solidFill>
                  <a:srgbClr val="000000"/>
                </a:solidFill>
                <a:cs typeface="Arial" panose="020B0604020202020204" pitchFamily="34" charset="0"/>
              </a:rPr>
              <a:t>}┠</a:t>
            </a:r>
            <a:r>
              <a:rPr lang="en-US" altLang="zh-CN" sz="2800" b="1" dirty="0">
                <a:solidFill>
                  <a:srgbClr val="000000"/>
                </a:solidFill>
              </a:rPr>
              <a:t>B</a:t>
            </a:r>
          </a:p>
        </p:txBody>
      </p:sp>
    </p:spTree>
    <p:extLst>
      <p:ext uri="{BB962C8B-B14F-4D97-AF65-F5344CB8AC3E}">
        <p14:creationId xmlns:p14="http://schemas.microsoft.com/office/powerpoint/2010/main" val="3926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3" grpId="0" build="p"/>
      <p:bldP spid="5" grpId="0"/>
      <p:bldP spid="6"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427264" y="1975456"/>
            <a:ext cx="4702628" cy="1823358"/>
          </a:xfrm>
          <a:prstGeom prst="roundRect">
            <a:avLst/>
          </a:prstGeom>
          <a:solidFill>
            <a:srgbClr val="C9FAFF"/>
          </a:solidFill>
          <a:ln w="12700" cap="sq" cmpd="sng" algn="ctr">
            <a:solidFill>
              <a:srgbClr val="FFC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82978" name="Rectangle 2"/>
          <p:cNvSpPr>
            <a:spLocks noGrp="1" noChangeArrowheads="1"/>
          </p:cNvSpPr>
          <p:nvPr>
            <p:ph type="title"/>
          </p:nvPr>
        </p:nvSpPr>
        <p:spPr/>
        <p:txBody>
          <a:bodyPr/>
          <a:lstStyle/>
          <a:p>
            <a:r>
              <a:rPr lang="zh-CN" altLang="en-US" sz="3200" dirty="0" smtClean="0"/>
              <a:t>三个元定理</a:t>
            </a:r>
            <a:endParaRPr lang="en-US" altLang="zh-CN" sz="3200" dirty="0"/>
          </a:p>
        </p:txBody>
      </p:sp>
      <p:sp>
        <p:nvSpPr>
          <p:cNvPr id="382979" name="Rectangle 3"/>
          <p:cNvSpPr>
            <a:spLocks noGrp="1" noChangeArrowheads="1"/>
          </p:cNvSpPr>
          <p:nvPr>
            <p:ph type="body" idx="1"/>
          </p:nvPr>
        </p:nvSpPr>
        <p:spPr>
          <a:xfrm>
            <a:off x="304800" y="1447800"/>
            <a:ext cx="2324100" cy="478971"/>
          </a:xfrm>
        </p:spPr>
        <p:txBody>
          <a:bodyPr/>
          <a:lstStyle/>
          <a:p>
            <a:pPr>
              <a:lnSpc>
                <a:spcPct val="90000"/>
              </a:lnSpc>
            </a:pPr>
            <a:r>
              <a:rPr lang="zh-CN" altLang="en-US" sz="2800" dirty="0" smtClean="0"/>
              <a:t>归</a:t>
            </a:r>
            <a:r>
              <a:rPr lang="zh-CN" altLang="en-US" sz="2800" dirty="0"/>
              <a:t>谬</a:t>
            </a:r>
            <a:r>
              <a:rPr lang="zh-CN" altLang="en-US" sz="2800" dirty="0" smtClean="0"/>
              <a:t>定理</a:t>
            </a:r>
            <a:endParaRPr lang="zh-CN" altLang="en-US" sz="2800" dirty="0"/>
          </a:p>
        </p:txBody>
      </p:sp>
      <p:sp>
        <p:nvSpPr>
          <p:cNvPr id="3" name="矩形 2"/>
          <p:cNvSpPr/>
          <p:nvPr/>
        </p:nvSpPr>
        <p:spPr>
          <a:xfrm>
            <a:off x="609600" y="2079171"/>
            <a:ext cx="4337957" cy="424732"/>
          </a:xfrm>
          <a:prstGeom prst="rect">
            <a:avLst/>
          </a:prstGeom>
        </p:spPr>
        <p:txBody>
          <a:bodyPr wrap="square">
            <a:spAutoFit/>
          </a:bodyPr>
          <a:lstStyle/>
          <a:p>
            <a:pPr marL="0" lvl="1" eaLnBrk="0" fontAlgn="base" hangingPunct="0">
              <a:lnSpc>
                <a:spcPct val="90000"/>
              </a:lnSpc>
              <a:spcBef>
                <a:spcPct val="20000"/>
              </a:spcBef>
              <a:spcAft>
                <a:spcPct val="0"/>
              </a:spcAft>
              <a:buClr>
                <a:srgbClr val="9999CC"/>
              </a:buClr>
              <a:buSzPct val="80000"/>
            </a:pPr>
            <a:r>
              <a:rPr lang="zh-CN" altLang="en-US" sz="2400" b="1" dirty="0">
                <a:solidFill>
                  <a:srgbClr val="000000"/>
                </a:solidFill>
              </a:rPr>
              <a:t>对任何公式集合</a:t>
            </a:r>
            <a:r>
              <a:rPr lang="en-US" altLang="zh-CN" sz="2400" b="1" dirty="0">
                <a:solidFill>
                  <a:srgbClr val="00007D"/>
                </a:solidFill>
                <a:cs typeface="Arial" panose="020B0604020202020204" pitchFamily="34" charset="0"/>
              </a:rPr>
              <a:t>Γ</a:t>
            </a:r>
            <a:r>
              <a:rPr lang="zh-CN" altLang="en-US" sz="2400" b="1" dirty="0">
                <a:solidFill>
                  <a:srgbClr val="000000"/>
                </a:solidFill>
              </a:rPr>
              <a:t>和公式</a:t>
            </a:r>
            <a:r>
              <a:rPr lang="en-US" altLang="zh-CN" sz="2400" b="1" dirty="0">
                <a:solidFill>
                  <a:srgbClr val="00007D"/>
                </a:solidFill>
              </a:rPr>
              <a:t>A,B</a:t>
            </a:r>
            <a:r>
              <a:rPr lang="zh-CN" altLang="en-US" sz="2400" b="1" dirty="0" smtClean="0">
                <a:solidFill>
                  <a:srgbClr val="000000"/>
                </a:solidFill>
              </a:rPr>
              <a:t>，</a:t>
            </a:r>
            <a:endParaRPr lang="en-US" altLang="zh-CN" sz="2400" b="1" dirty="0">
              <a:solidFill>
                <a:srgbClr val="000000"/>
              </a:solidFill>
            </a:endParaRPr>
          </a:p>
        </p:txBody>
      </p:sp>
      <p:sp>
        <p:nvSpPr>
          <p:cNvPr id="5" name="矩形 4"/>
          <p:cNvSpPr/>
          <p:nvPr/>
        </p:nvSpPr>
        <p:spPr>
          <a:xfrm>
            <a:off x="641050" y="2656303"/>
            <a:ext cx="4306507" cy="461665"/>
          </a:xfrm>
          <a:prstGeom prst="rect">
            <a:avLst/>
          </a:prstGeom>
        </p:spPr>
        <p:txBody>
          <a:bodyPr wrap="square">
            <a:spAutoFit/>
          </a:bodyPr>
          <a:lstStyle/>
          <a:p>
            <a:r>
              <a:rPr lang="zh-CN" altLang="en-US" sz="2400" b="1" dirty="0">
                <a:solidFill>
                  <a:srgbClr val="000000"/>
                </a:solidFill>
              </a:rPr>
              <a:t>若</a:t>
            </a:r>
            <a:r>
              <a:rPr lang="en-US" altLang="zh-CN" sz="2400" b="1" dirty="0">
                <a:solidFill>
                  <a:srgbClr val="000000"/>
                </a:solidFill>
                <a:cs typeface="Arial" panose="020B0604020202020204" pitchFamily="34" charset="0"/>
              </a:rPr>
              <a:t>Γ∪</a:t>
            </a:r>
            <a:r>
              <a:rPr lang="en-US" altLang="zh-CN" sz="2400" b="1" dirty="0">
                <a:cs typeface="Arial" panose="020B0604020202020204" pitchFamily="34" charset="0"/>
              </a:rPr>
              <a:t>{</a:t>
            </a:r>
            <a:r>
              <a:rPr lang="en-US" altLang="zh-CN" sz="2400" b="1" dirty="0">
                <a:solidFill>
                  <a:srgbClr val="00B050"/>
                </a:solidFill>
              </a:rPr>
              <a:t>¬</a:t>
            </a:r>
            <a:r>
              <a:rPr lang="en-US" altLang="zh-CN" sz="2400" b="1" dirty="0">
                <a:solidFill>
                  <a:srgbClr val="00B050"/>
                </a:solidFill>
                <a:cs typeface="Arial" panose="020B0604020202020204" pitchFamily="34" charset="0"/>
              </a:rPr>
              <a:t>A</a:t>
            </a:r>
            <a:r>
              <a:rPr lang="en-US" altLang="zh-CN" sz="2400" b="1" dirty="0">
                <a:solidFill>
                  <a:srgbClr val="000000"/>
                </a:solidFill>
                <a:cs typeface="Arial" panose="020B0604020202020204" pitchFamily="34" charset="0"/>
              </a:rPr>
              <a:t>}┠</a:t>
            </a:r>
            <a:r>
              <a:rPr lang="en-US" altLang="zh-CN" sz="2400" b="1" dirty="0">
                <a:solidFill>
                  <a:srgbClr val="00007D"/>
                </a:solidFill>
              </a:rPr>
              <a:t>B</a:t>
            </a:r>
            <a:r>
              <a:rPr lang="zh-CN" altLang="en-US" sz="2400" b="1" dirty="0">
                <a:solidFill>
                  <a:srgbClr val="000000"/>
                </a:solidFill>
              </a:rPr>
              <a:t>，</a:t>
            </a:r>
            <a:r>
              <a:rPr lang="en-US" altLang="zh-CN" sz="2400" b="1" dirty="0">
                <a:solidFill>
                  <a:srgbClr val="000000"/>
                </a:solidFill>
                <a:cs typeface="Arial" panose="020B0604020202020204" pitchFamily="34" charset="0"/>
              </a:rPr>
              <a:t>Γ∪{</a:t>
            </a:r>
            <a:r>
              <a:rPr lang="en-US" altLang="zh-CN" sz="2400" b="1" dirty="0">
                <a:solidFill>
                  <a:srgbClr val="00B050"/>
                </a:solidFill>
              </a:rPr>
              <a:t>¬</a:t>
            </a:r>
            <a:r>
              <a:rPr lang="en-US" altLang="zh-CN" sz="2400" b="1" dirty="0">
                <a:solidFill>
                  <a:srgbClr val="00B050"/>
                </a:solidFill>
                <a:cs typeface="Arial" panose="020B0604020202020204" pitchFamily="34" charset="0"/>
              </a:rPr>
              <a:t>A</a:t>
            </a:r>
            <a:r>
              <a:rPr lang="en-US" altLang="zh-CN" sz="2400" b="1" dirty="0">
                <a:solidFill>
                  <a:srgbClr val="000000"/>
                </a:solidFill>
                <a:cs typeface="Arial" panose="020B0604020202020204" pitchFamily="34" charset="0"/>
              </a:rPr>
              <a:t>}┠</a:t>
            </a:r>
            <a:r>
              <a:rPr lang="en-US" altLang="zh-CN" sz="2400" b="1" dirty="0">
                <a:solidFill>
                  <a:srgbClr val="00007D"/>
                </a:solidFill>
              </a:rPr>
              <a:t>¬B</a:t>
            </a:r>
            <a:r>
              <a:rPr lang="zh-CN" altLang="en-US" sz="2400" b="1" dirty="0" smtClean="0">
                <a:solidFill>
                  <a:srgbClr val="000000"/>
                </a:solidFill>
              </a:rPr>
              <a:t>，</a:t>
            </a:r>
            <a:endParaRPr lang="zh-CN" altLang="en-US" dirty="0"/>
          </a:p>
        </p:txBody>
      </p:sp>
      <p:sp>
        <p:nvSpPr>
          <p:cNvPr id="6" name="矩形 5"/>
          <p:cNvSpPr/>
          <p:nvPr/>
        </p:nvSpPr>
        <p:spPr>
          <a:xfrm>
            <a:off x="641050" y="3270368"/>
            <a:ext cx="1394934" cy="461665"/>
          </a:xfrm>
          <a:prstGeom prst="rect">
            <a:avLst/>
          </a:prstGeom>
        </p:spPr>
        <p:txBody>
          <a:bodyPr wrap="none">
            <a:spAutoFit/>
          </a:bodyPr>
          <a:lstStyle/>
          <a:p>
            <a:pPr lvl="0"/>
            <a:r>
              <a:rPr lang="zh-CN" altLang="en-US" sz="2400" b="1" dirty="0">
                <a:solidFill>
                  <a:srgbClr val="000000"/>
                </a:solidFill>
              </a:rPr>
              <a:t>那么</a:t>
            </a:r>
            <a:r>
              <a:rPr lang="en-US" altLang="zh-CN" sz="2400" b="1" dirty="0">
                <a:solidFill>
                  <a:srgbClr val="FF0000"/>
                </a:solidFill>
                <a:cs typeface="Arial" panose="020B0604020202020204" pitchFamily="34" charset="0"/>
              </a:rPr>
              <a:t>Γ┠</a:t>
            </a:r>
            <a:r>
              <a:rPr lang="en-US" altLang="zh-CN" sz="2400" b="1" dirty="0">
                <a:solidFill>
                  <a:srgbClr val="FF0000"/>
                </a:solidFill>
              </a:rPr>
              <a:t>A</a:t>
            </a:r>
            <a:endParaRPr lang="zh-CN" altLang="en-US" dirty="0">
              <a:solidFill>
                <a:srgbClr val="FF0000"/>
              </a:solidFill>
            </a:endParaRPr>
          </a:p>
        </p:txBody>
      </p:sp>
      <p:sp>
        <p:nvSpPr>
          <p:cNvPr id="11" name="Rectangle 3"/>
          <p:cNvSpPr txBox="1">
            <a:spLocks noChangeArrowheads="1"/>
          </p:cNvSpPr>
          <p:nvPr/>
        </p:nvSpPr>
        <p:spPr bwMode="auto">
          <a:xfrm>
            <a:off x="304800" y="4231916"/>
            <a:ext cx="1642489" cy="47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800" dirty="0" smtClean="0"/>
              <a:t>意义：</a:t>
            </a:r>
          </a:p>
        </p:txBody>
      </p:sp>
      <p:sp>
        <p:nvSpPr>
          <p:cNvPr id="12" name="Rectangle 3"/>
          <p:cNvSpPr txBox="1">
            <a:spLocks noChangeArrowheads="1"/>
          </p:cNvSpPr>
          <p:nvPr/>
        </p:nvSpPr>
        <p:spPr bwMode="auto">
          <a:xfrm>
            <a:off x="604156" y="4710888"/>
            <a:ext cx="7037615" cy="43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800" dirty="0" smtClean="0"/>
              <a:t>如果</a:t>
            </a:r>
            <a:r>
              <a:rPr lang="zh-CN" altLang="en-US" sz="2800" dirty="0"/>
              <a:t>同</a:t>
            </a:r>
            <a:r>
              <a:rPr lang="zh-CN" altLang="en-US" sz="2800" dirty="0" smtClean="0"/>
              <a:t>一组前提能推导出</a:t>
            </a:r>
            <a:r>
              <a:rPr lang="zh-CN" altLang="en-US" sz="2800" dirty="0" smtClean="0">
                <a:solidFill>
                  <a:srgbClr val="00007D"/>
                </a:solidFill>
              </a:rPr>
              <a:t>相互矛盾</a:t>
            </a:r>
            <a:r>
              <a:rPr lang="zh-CN" altLang="en-US" sz="2800" dirty="0" smtClean="0"/>
              <a:t>的结果，说明这组前提之间相互</a:t>
            </a:r>
            <a:r>
              <a:rPr lang="zh-CN" altLang="en-US" sz="2800" dirty="0" smtClean="0">
                <a:solidFill>
                  <a:srgbClr val="00007D"/>
                </a:solidFill>
              </a:rPr>
              <a:t>不一致</a:t>
            </a:r>
          </a:p>
        </p:txBody>
      </p:sp>
      <p:sp>
        <p:nvSpPr>
          <p:cNvPr id="13" name="Rectangle 3"/>
          <p:cNvSpPr txBox="1">
            <a:spLocks noChangeArrowheads="1"/>
          </p:cNvSpPr>
          <p:nvPr/>
        </p:nvSpPr>
        <p:spPr bwMode="auto">
          <a:xfrm>
            <a:off x="641050" y="5797692"/>
            <a:ext cx="7425264" cy="47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800" dirty="0" smtClean="0"/>
              <a:t>也就是说总有一些前提是其余前提的</a:t>
            </a:r>
            <a:r>
              <a:rPr lang="zh-CN" altLang="en-US" sz="2800" dirty="0" smtClean="0">
                <a:solidFill>
                  <a:srgbClr val="00007D"/>
                </a:solidFill>
              </a:rPr>
              <a:t>对立面</a:t>
            </a:r>
            <a:r>
              <a:rPr lang="zh-CN" altLang="en-US" sz="2800" dirty="0" smtClean="0"/>
              <a:t>。</a:t>
            </a:r>
          </a:p>
        </p:txBody>
      </p:sp>
    </p:spTree>
    <p:extLst>
      <p:ext uri="{BB962C8B-B14F-4D97-AF65-F5344CB8AC3E}">
        <p14:creationId xmlns:p14="http://schemas.microsoft.com/office/powerpoint/2010/main" val="380386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978"/>
                                        </p:tgtEl>
                                        <p:attrNameLst>
                                          <p:attrName>style.visibility</p:attrName>
                                        </p:attrNameLst>
                                      </p:cBhvr>
                                      <p:to>
                                        <p:strVal val="visible"/>
                                      </p:to>
                                    </p:set>
                                    <p:animEffect transition="in" filter="wipe(left)">
                                      <p:cBhvr>
                                        <p:cTn id="7" dur="500"/>
                                        <p:tgtEl>
                                          <p:spTgt spid="3829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2979">
                                            <p:txEl>
                                              <p:pRg st="0" end="0"/>
                                            </p:txEl>
                                          </p:spTgt>
                                        </p:tgtEl>
                                        <p:attrNameLst>
                                          <p:attrName>style.visibility</p:attrName>
                                        </p:attrNameLst>
                                      </p:cBhvr>
                                      <p:to>
                                        <p:strVal val="visible"/>
                                      </p:to>
                                    </p:set>
                                    <p:animEffect transition="in" filter="wipe(left)">
                                      <p:cBhvr>
                                        <p:cTn id="12" dur="500"/>
                                        <p:tgtEl>
                                          <p:spTgt spid="3829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82978" grpId="0"/>
      <p:bldP spid="382979" grpId="0" build="p"/>
      <p:bldP spid="3" grpId="0"/>
      <p:bldP spid="5" grpId="0"/>
      <p:bldP spid="6" grpId="0"/>
      <p:bldP spid="11"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609600" y="2079171"/>
            <a:ext cx="4572000" cy="1774372"/>
          </a:xfrm>
          <a:prstGeom prst="roundRect">
            <a:avLst/>
          </a:prstGeom>
          <a:solidFill>
            <a:srgbClr val="C9FAFF"/>
          </a:solidFill>
          <a:ln w="12700" cap="sq" cmpd="sng" algn="ctr">
            <a:solidFill>
              <a:srgbClr val="FFC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82978" name="Rectangle 2"/>
          <p:cNvSpPr>
            <a:spLocks noGrp="1" noChangeArrowheads="1"/>
          </p:cNvSpPr>
          <p:nvPr>
            <p:ph type="title"/>
          </p:nvPr>
        </p:nvSpPr>
        <p:spPr/>
        <p:txBody>
          <a:bodyPr/>
          <a:lstStyle/>
          <a:p>
            <a:r>
              <a:rPr lang="zh-CN" altLang="en-US" sz="3200" dirty="0" smtClean="0"/>
              <a:t>三个元定理</a:t>
            </a:r>
            <a:endParaRPr lang="en-US" altLang="zh-CN" sz="3200" dirty="0"/>
          </a:p>
        </p:txBody>
      </p:sp>
      <p:sp>
        <p:nvSpPr>
          <p:cNvPr id="382979" name="Rectangle 3"/>
          <p:cNvSpPr>
            <a:spLocks noGrp="1" noChangeArrowheads="1"/>
          </p:cNvSpPr>
          <p:nvPr>
            <p:ph type="body" idx="1"/>
          </p:nvPr>
        </p:nvSpPr>
        <p:spPr>
          <a:xfrm>
            <a:off x="304800" y="1447800"/>
            <a:ext cx="2160814" cy="478971"/>
          </a:xfrm>
        </p:spPr>
        <p:txBody>
          <a:bodyPr/>
          <a:lstStyle/>
          <a:p>
            <a:pPr>
              <a:lnSpc>
                <a:spcPct val="90000"/>
              </a:lnSpc>
            </a:pPr>
            <a:r>
              <a:rPr lang="zh-CN" altLang="en-US" sz="2800" dirty="0" smtClean="0"/>
              <a:t>穷举定理</a:t>
            </a:r>
          </a:p>
        </p:txBody>
      </p:sp>
      <p:sp>
        <p:nvSpPr>
          <p:cNvPr id="2" name="矩形 1"/>
          <p:cNvSpPr/>
          <p:nvPr/>
        </p:nvSpPr>
        <p:spPr>
          <a:xfrm>
            <a:off x="886877" y="2193093"/>
            <a:ext cx="4267200" cy="424732"/>
          </a:xfrm>
          <a:prstGeom prst="rect">
            <a:avLst/>
          </a:prstGeom>
        </p:spPr>
        <p:txBody>
          <a:bodyPr wrap="square">
            <a:spAutoFit/>
          </a:bodyPr>
          <a:lstStyle/>
          <a:p>
            <a:pPr marL="0" lvl="1" eaLnBrk="0" fontAlgn="base" hangingPunct="0">
              <a:lnSpc>
                <a:spcPct val="90000"/>
              </a:lnSpc>
              <a:spcBef>
                <a:spcPct val="20000"/>
              </a:spcBef>
              <a:spcAft>
                <a:spcPct val="0"/>
              </a:spcAft>
              <a:buClr>
                <a:srgbClr val="9999CC"/>
              </a:buClr>
              <a:buSzPct val="80000"/>
            </a:pPr>
            <a:r>
              <a:rPr lang="zh-CN" altLang="en-US" sz="2400" b="1" dirty="0">
                <a:solidFill>
                  <a:srgbClr val="000000"/>
                </a:solidFill>
              </a:rPr>
              <a:t>对任何公式集合</a:t>
            </a:r>
            <a:r>
              <a:rPr lang="en-US" altLang="zh-CN" sz="2400" b="1" dirty="0">
                <a:solidFill>
                  <a:srgbClr val="FF0000"/>
                </a:solidFill>
                <a:cs typeface="Arial" panose="020B0604020202020204" pitchFamily="34" charset="0"/>
              </a:rPr>
              <a:t>Γ</a:t>
            </a:r>
            <a:r>
              <a:rPr lang="zh-CN" altLang="en-US" sz="2400" b="1" dirty="0">
                <a:solidFill>
                  <a:srgbClr val="000000"/>
                </a:solidFill>
              </a:rPr>
              <a:t>和公式</a:t>
            </a:r>
            <a:r>
              <a:rPr lang="en-US" altLang="zh-CN" sz="2400" b="1" dirty="0">
                <a:solidFill>
                  <a:srgbClr val="FF0000"/>
                </a:solidFill>
              </a:rPr>
              <a:t>A,B</a:t>
            </a:r>
            <a:r>
              <a:rPr lang="zh-CN" altLang="en-US" sz="2400" b="1" dirty="0" smtClean="0">
                <a:solidFill>
                  <a:srgbClr val="000000"/>
                </a:solidFill>
              </a:rPr>
              <a:t>，</a:t>
            </a:r>
            <a:endParaRPr lang="en-US" altLang="zh-CN" sz="2400" b="1" dirty="0">
              <a:solidFill>
                <a:srgbClr val="000000"/>
              </a:solidFill>
            </a:endParaRPr>
          </a:p>
        </p:txBody>
      </p:sp>
      <p:sp>
        <p:nvSpPr>
          <p:cNvPr id="3" name="矩形 2"/>
          <p:cNvSpPr/>
          <p:nvPr/>
        </p:nvSpPr>
        <p:spPr>
          <a:xfrm>
            <a:off x="886877" y="2770225"/>
            <a:ext cx="4017446" cy="424732"/>
          </a:xfrm>
          <a:prstGeom prst="rect">
            <a:avLst/>
          </a:prstGeom>
        </p:spPr>
        <p:txBody>
          <a:bodyPr wrap="none">
            <a:spAutoFit/>
          </a:bodyPr>
          <a:lstStyle/>
          <a:p>
            <a:pPr marL="0" lvl="1" eaLnBrk="0" fontAlgn="base" hangingPunct="0">
              <a:lnSpc>
                <a:spcPct val="90000"/>
              </a:lnSpc>
              <a:spcBef>
                <a:spcPct val="20000"/>
              </a:spcBef>
              <a:spcAft>
                <a:spcPct val="0"/>
              </a:spcAft>
              <a:buClr>
                <a:srgbClr val="9999CC"/>
              </a:buClr>
              <a:buSzPct val="80000"/>
            </a:pPr>
            <a:r>
              <a:rPr lang="zh-CN" altLang="en-US" sz="2400" b="1" dirty="0">
                <a:solidFill>
                  <a:srgbClr val="000000"/>
                </a:solidFill>
              </a:rPr>
              <a:t>若</a:t>
            </a:r>
            <a:r>
              <a:rPr lang="en-US" altLang="zh-CN" sz="2400" b="1" dirty="0">
                <a:solidFill>
                  <a:srgbClr val="000000"/>
                </a:solidFill>
                <a:cs typeface="Arial" panose="020B0604020202020204" pitchFamily="34" charset="0"/>
              </a:rPr>
              <a:t>Γ∪{</a:t>
            </a:r>
            <a:r>
              <a:rPr lang="en-US" altLang="zh-CN" sz="2400" b="1" dirty="0">
                <a:solidFill>
                  <a:srgbClr val="00B050"/>
                </a:solidFill>
              </a:rPr>
              <a:t>¬</a:t>
            </a:r>
            <a:r>
              <a:rPr lang="en-US" altLang="zh-CN" sz="2400" b="1" dirty="0">
                <a:solidFill>
                  <a:srgbClr val="00B050"/>
                </a:solidFill>
                <a:cs typeface="Arial" panose="020B0604020202020204" pitchFamily="34" charset="0"/>
              </a:rPr>
              <a:t>A</a:t>
            </a:r>
            <a:r>
              <a:rPr lang="en-US" altLang="zh-CN" sz="2400" b="1" dirty="0">
                <a:solidFill>
                  <a:srgbClr val="000000"/>
                </a:solidFill>
                <a:cs typeface="Arial" panose="020B0604020202020204" pitchFamily="34" charset="0"/>
              </a:rPr>
              <a:t>}┠</a:t>
            </a:r>
            <a:r>
              <a:rPr lang="en-US" altLang="zh-CN" sz="2400" b="1" dirty="0">
                <a:solidFill>
                  <a:srgbClr val="000000"/>
                </a:solidFill>
              </a:rPr>
              <a:t>B</a:t>
            </a:r>
            <a:r>
              <a:rPr lang="zh-CN" altLang="en-US" sz="2400" b="1" dirty="0">
                <a:solidFill>
                  <a:srgbClr val="000000"/>
                </a:solidFill>
              </a:rPr>
              <a:t>，</a:t>
            </a:r>
            <a:r>
              <a:rPr lang="en-US" altLang="zh-CN" sz="2400" b="1" dirty="0">
                <a:solidFill>
                  <a:srgbClr val="000000"/>
                </a:solidFill>
                <a:cs typeface="Arial" panose="020B0604020202020204" pitchFamily="34" charset="0"/>
              </a:rPr>
              <a:t>Γ∪{</a:t>
            </a:r>
            <a:r>
              <a:rPr lang="en-US" altLang="zh-CN" sz="2400" b="1" dirty="0">
                <a:solidFill>
                  <a:srgbClr val="00B050"/>
                </a:solidFill>
                <a:cs typeface="Arial" panose="020B0604020202020204" pitchFamily="34" charset="0"/>
              </a:rPr>
              <a:t>A</a:t>
            </a:r>
            <a:r>
              <a:rPr lang="en-US" altLang="zh-CN" sz="2400" b="1" dirty="0">
                <a:solidFill>
                  <a:srgbClr val="000000"/>
                </a:solidFill>
                <a:cs typeface="Arial" panose="020B0604020202020204" pitchFamily="34" charset="0"/>
              </a:rPr>
              <a:t>}┠</a:t>
            </a:r>
            <a:r>
              <a:rPr lang="en-US" altLang="zh-CN" sz="2400" b="1" dirty="0">
                <a:solidFill>
                  <a:srgbClr val="000000"/>
                </a:solidFill>
              </a:rPr>
              <a:t>B</a:t>
            </a:r>
            <a:r>
              <a:rPr lang="zh-CN" altLang="en-US" sz="2400" b="1" dirty="0" smtClean="0">
                <a:solidFill>
                  <a:srgbClr val="000000"/>
                </a:solidFill>
              </a:rPr>
              <a:t>，</a:t>
            </a:r>
            <a:endParaRPr lang="en-US" altLang="zh-CN" sz="2400" b="1" dirty="0">
              <a:solidFill>
                <a:srgbClr val="000000"/>
              </a:solidFill>
            </a:endParaRPr>
          </a:p>
        </p:txBody>
      </p:sp>
      <p:sp>
        <p:nvSpPr>
          <p:cNvPr id="5" name="矩形 4"/>
          <p:cNvSpPr/>
          <p:nvPr/>
        </p:nvSpPr>
        <p:spPr>
          <a:xfrm>
            <a:off x="886877" y="3347357"/>
            <a:ext cx="1394934" cy="461665"/>
          </a:xfrm>
          <a:prstGeom prst="rect">
            <a:avLst/>
          </a:prstGeom>
        </p:spPr>
        <p:txBody>
          <a:bodyPr wrap="none">
            <a:spAutoFit/>
          </a:bodyPr>
          <a:lstStyle/>
          <a:p>
            <a:r>
              <a:rPr lang="zh-CN" altLang="en-US" sz="2400" b="1" dirty="0">
                <a:solidFill>
                  <a:srgbClr val="000000"/>
                </a:solidFill>
              </a:rPr>
              <a:t>那么</a:t>
            </a:r>
            <a:r>
              <a:rPr lang="en-US" altLang="zh-CN" sz="2400" b="1" dirty="0">
                <a:solidFill>
                  <a:schemeClr val="bg2"/>
                </a:solidFill>
                <a:cs typeface="Arial" panose="020B0604020202020204" pitchFamily="34" charset="0"/>
              </a:rPr>
              <a:t>Γ┠</a:t>
            </a:r>
            <a:r>
              <a:rPr lang="en-US" altLang="zh-CN" sz="2400" b="1" dirty="0">
                <a:solidFill>
                  <a:schemeClr val="bg2"/>
                </a:solidFill>
              </a:rPr>
              <a:t>B</a:t>
            </a:r>
            <a:endParaRPr lang="zh-CN" altLang="en-US" dirty="0">
              <a:solidFill>
                <a:schemeClr val="bg2"/>
              </a:solidFill>
            </a:endParaRPr>
          </a:p>
        </p:txBody>
      </p:sp>
      <p:sp>
        <p:nvSpPr>
          <p:cNvPr id="9" name="Rectangle 3"/>
          <p:cNvSpPr txBox="1">
            <a:spLocks noChangeArrowheads="1"/>
          </p:cNvSpPr>
          <p:nvPr/>
        </p:nvSpPr>
        <p:spPr bwMode="auto">
          <a:xfrm>
            <a:off x="304800" y="4231916"/>
            <a:ext cx="1642489" cy="47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800" dirty="0" smtClean="0"/>
              <a:t>意义：</a:t>
            </a:r>
          </a:p>
        </p:txBody>
      </p:sp>
      <p:sp>
        <p:nvSpPr>
          <p:cNvPr id="10" name="Rectangle 3"/>
          <p:cNvSpPr txBox="1">
            <a:spLocks noChangeArrowheads="1"/>
          </p:cNvSpPr>
          <p:nvPr/>
        </p:nvSpPr>
        <p:spPr bwMode="auto">
          <a:xfrm>
            <a:off x="609600" y="4849774"/>
            <a:ext cx="10635343" cy="47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800" dirty="0" smtClean="0"/>
              <a:t>如果一个前提能推出结论，这个前提的</a:t>
            </a:r>
            <a:r>
              <a:rPr lang="zh-CN" altLang="en-US" sz="2800" dirty="0" smtClean="0">
                <a:solidFill>
                  <a:srgbClr val="00007D"/>
                </a:solidFill>
              </a:rPr>
              <a:t>反面</a:t>
            </a:r>
            <a:r>
              <a:rPr lang="zh-CN" altLang="en-US" sz="2800" dirty="0" smtClean="0"/>
              <a:t>也能推出同样的结论，</a:t>
            </a:r>
          </a:p>
        </p:txBody>
      </p:sp>
      <p:sp>
        <p:nvSpPr>
          <p:cNvPr id="11" name="Rectangle 3"/>
          <p:cNvSpPr txBox="1">
            <a:spLocks noChangeArrowheads="1"/>
          </p:cNvSpPr>
          <p:nvPr/>
        </p:nvSpPr>
        <p:spPr bwMode="auto">
          <a:xfrm>
            <a:off x="609599" y="5467632"/>
            <a:ext cx="10635343" cy="47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800" dirty="0" smtClean="0"/>
              <a:t>那么说明结论的</a:t>
            </a:r>
            <a:r>
              <a:rPr lang="zh-CN" altLang="en-US" sz="2800" dirty="0" smtClean="0">
                <a:solidFill>
                  <a:srgbClr val="00007D"/>
                </a:solidFill>
              </a:rPr>
              <a:t>成立</a:t>
            </a:r>
            <a:r>
              <a:rPr lang="zh-CN" altLang="en-US" sz="2800" dirty="0" smtClean="0"/>
              <a:t>与此前提是否成立</a:t>
            </a:r>
            <a:r>
              <a:rPr lang="zh-CN" altLang="en-US" sz="2800" dirty="0" smtClean="0">
                <a:solidFill>
                  <a:srgbClr val="00007D"/>
                </a:solidFill>
              </a:rPr>
              <a:t>无关</a:t>
            </a:r>
            <a:r>
              <a:rPr lang="zh-CN" altLang="en-US" sz="2800" dirty="0" smtClean="0"/>
              <a:t>。</a:t>
            </a:r>
          </a:p>
        </p:txBody>
      </p:sp>
    </p:spTree>
    <p:extLst>
      <p:ext uri="{BB962C8B-B14F-4D97-AF65-F5344CB8AC3E}">
        <p14:creationId xmlns:p14="http://schemas.microsoft.com/office/powerpoint/2010/main" val="307849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978"/>
                                        </p:tgtEl>
                                        <p:attrNameLst>
                                          <p:attrName>style.visibility</p:attrName>
                                        </p:attrNameLst>
                                      </p:cBhvr>
                                      <p:to>
                                        <p:strVal val="visible"/>
                                      </p:to>
                                    </p:set>
                                    <p:animEffect transition="in" filter="wipe(left)">
                                      <p:cBhvr>
                                        <p:cTn id="7" dur="500"/>
                                        <p:tgtEl>
                                          <p:spTgt spid="3829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2979">
                                            <p:txEl>
                                              <p:pRg st="0" end="0"/>
                                            </p:txEl>
                                          </p:spTgt>
                                        </p:tgtEl>
                                        <p:attrNameLst>
                                          <p:attrName>style.visibility</p:attrName>
                                        </p:attrNameLst>
                                      </p:cBhvr>
                                      <p:to>
                                        <p:strVal val="visible"/>
                                      </p:to>
                                    </p:set>
                                    <p:animEffect transition="in" filter="wipe(left)">
                                      <p:cBhvr>
                                        <p:cTn id="12" dur="500"/>
                                        <p:tgtEl>
                                          <p:spTgt spid="3829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82978" grpId="0"/>
      <p:bldP spid="382979" grpId="0" build="p"/>
      <p:bldP spid="2" grpId="0"/>
      <p:bldP spid="3" grpId="0"/>
      <p:bldP spid="5"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3</a:t>
            </a:fld>
            <a:endParaRPr lang="en-US" altLang="zh-CN"/>
          </a:p>
        </p:txBody>
      </p:sp>
      <p:sp>
        <p:nvSpPr>
          <p:cNvPr id="5" name="Rectangle 1027"/>
          <p:cNvSpPr txBox="1">
            <a:spLocks noChangeArrowheads="1"/>
          </p:cNvSpPr>
          <p:nvPr/>
        </p:nvSpPr>
        <p:spPr bwMode="auto">
          <a:xfrm>
            <a:off x="298144" y="520586"/>
            <a:ext cx="5646549" cy="61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逻辑</a:t>
            </a:r>
            <a:r>
              <a:rPr lang="zh-CN" altLang="en-US" dirty="0"/>
              <a:t>结果</a:t>
            </a:r>
            <a:endParaRPr lang="en-US" altLang="zh-CN" dirty="0"/>
          </a:p>
        </p:txBody>
      </p:sp>
      <p:sp>
        <p:nvSpPr>
          <p:cNvPr id="7" name="Rectangle 1027"/>
          <p:cNvSpPr txBox="1">
            <a:spLocks noChangeArrowheads="1"/>
          </p:cNvSpPr>
          <p:nvPr/>
        </p:nvSpPr>
        <p:spPr bwMode="auto">
          <a:xfrm>
            <a:off x="678597" y="1134061"/>
            <a:ext cx="5646549" cy="61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逻辑蕴含经常会被推广为</a:t>
            </a:r>
            <a:r>
              <a:rPr lang="el-GR" altLang="zh-CN" dirty="0" smtClean="0"/>
              <a:t>Γ</a:t>
            </a:r>
            <a:r>
              <a:rPr lang="zh-CN" altLang="en-US" i="1" kern="0" spc="235" dirty="0" smtClean="0">
                <a:solidFill>
                  <a:prstClr val="black"/>
                </a:solidFill>
                <a:latin typeface="DejaVu Serif Condensed"/>
                <a:cs typeface="DejaVu Serif Condensed"/>
              </a:rPr>
              <a:t>⇒</a:t>
            </a:r>
            <a:r>
              <a:rPr lang="en-US" altLang="zh-CN" kern="0" spc="235" dirty="0" smtClean="0">
                <a:solidFill>
                  <a:prstClr val="black"/>
                </a:solidFill>
                <a:latin typeface="DejaVu Serif Condensed"/>
                <a:cs typeface="DejaVu Serif Condensed"/>
              </a:rPr>
              <a:t>B</a:t>
            </a:r>
            <a:r>
              <a:rPr lang="zh-CN" altLang="en-US" kern="0" spc="235" dirty="0" smtClean="0">
                <a:solidFill>
                  <a:prstClr val="black"/>
                </a:solidFill>
                <a:latin typeface="DejaVu Serif Condensed"/>
                <a:cs typeface="DejaVu Serif Condensed"/>
              </a:rPr>
              <a:t>的形式</a:t>
            </a:r>
            <a:endParaRPr lang="en-US" altLang="zh-CN" dirty="0"/>
          </a:p>
        </p:txBody>
      </p:sp>
      <p:sp>
        <p:nvSpPr>
          <p:cNvPr id="10" name="Rectangle 1027"/>
          <p:cNvSpPr txBox="1">
            <a:spLocks noChangeArrowheads="1"/>
          </p:cNvSpPr>
          <p:nvPr/>
        </p:nvSpPr>
        <p:spPr bwMode="auto">
          <a:xfrm>
            <a:off x="678597" y="1611925"/>
            <a:ext cx="7194541" cy="61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其中</a:t>
            </a:r>
            <a:r>
              <a:rPr lang="el-GR" altLang="zh-CN" dirty="0" smtClean="0"/>
              <a:t>Γ</a:t>
            </a:r>
            <a:r>
              <a:rPr lang="zh-CN" altLang="en-US" kern="0" spc="235" dirty="0" smtClean="0">
                <a:solidFill>
                  <a:prstClr val="black"/>
                </a:solidFill>
                <a:latin typeface="DejaVu Serif Condensed"/>
                <a:cs typeface="DejaVu Serif Condensed"/>
              </a:rPr>
              <a:t>是一系列公式，表示</a:t>
            </a:r>
            <a:r>
              <a:rPr lang="en-US" altLang="zh-CN" kern="0" spc="235" dirty="0" smtClean="0">
                <a:solidFill>
                  <a:prstClr val="black"/>
                </a:solidFill>
                <a:latin typeface="DejaVu Serif Condensed"/>
                <a:cs typeface="DejaVu Serif Condensed"/>
              </a:rPr>
              <a:t>B</a:t>
            </a:r>
            <a:r>
              <a:rPr lang="zh-CN" altLang="en-US" kern="0" spc="235" dirty="0" smtClean="0">
                <a:solidFill>
                  <a:prstClr val="black"/>
                </a:solidFill>
                <a:latin typeface="DejaVu Serif Condensed"/>
                <a:cs typeface="DejaVu Serif Condensed"/>
              </a:rPr>
              <a:t>是</a:t>
            </a:r>
            <a:r>
              <a:rPr lang="el-GR" altLang="zh-CN" kern="0" spc="235" dirty="0" smtClean="0">
                <a:solidFill>
                  <a:prstClr val="black"/>
                </a:solidFill>
                <a:latin typeface="DejaVu Serif Condensed"/>
                <a:cs typeface="DejaVu Serif Condensed"/>
              </a:rPr>
              <a:t>Γ</a:t>
            </a:r>
            <a:r>
              <a:rPr lang="zh-CN" altLang="en-US" kern="0" spc="235" dirty="0" smtClean="0">
                <a:solidFill>
                  <a:prstClr val="black"/>
                </a:solidFill>
                <a:latin typeface="DejaVu Serif Condensed"/>
                <a:cs typeface="DejaVu Serif Condensed"/>
              </a:rPr>
              <a:t>的</a:t>
            </a:r>
            <a:r>
              <a:rPr lang="zh-CN" altLang="en-US" kern="0" spc="235" dirty="0" smtClean="0">
                <a:solidFill>
                  <a:schemeClr val="bg2"/>
                </a:solidFill>
                <a:latin typeface="DejaVu Serif Condensed"/>
                <a:cs typeface="DejaVu Serif Condensed"/>
              </a:rPr>
              <a:t>逻辑结果</a:t>
            </a:r>
            <a:endParaRPr lang="en-US" altLang="zh-CN" dirty="0">
              <a:solidFill>
                <a:schemeClr val="bg2"/>
              </a:solidFill>
            </a:endParaRPr>
          </a:p>
        </p:txBody>
      </p:sp>
      <p:sp>
        <p:nvSpPr>
          <p:cNvPr id="11" name="Rectangle 1027"/>
          <p:cNvSpPr txBox="1">
            <a:spLocks noChangeArrowheads="1"/>
          </p:cNvSpPr>
          <p:nvPr/>
        </p:nvSpPr>
        <p:spPr bwMode="auto">
          <a:xfrm>
            <a:off x="678597" y="2225400"/>
            <a:ext cx="9069836" cy="61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即：使</a:t>
            </a:r>
            <a:r>
              <a:rPr lang="el-GR" altLang="zh-CN" dirty="0" smtClean="0"/>
              <a:t>Γ</a:t>
            </a:r>
            <a:r>
              <a:rPr lang="zh-CN" altLang="en-US" kern="0" spc="235" dirty="0" smtClean="0">
                <a:solidFill>
                  <a:prstClr val="black"/>
                </a:solidFill>
                <a:latin typeface="DejaVu Serif Condensed"/>
                <a:cs typeface="DejaVu Serif Condensed"/>
              </a:rPr>
              <a:t>中每一个公式成真的赋值，都是公式</a:t>
            </a:r>
            <a:r>
              <a:rPr lang="en-US" altLang="zh-CN" kern="0" spc="235" dirty="0" smtClean="0">
                <a:solidFill>
                  <a:prstClr val="black"/>
                </a:solidFill>
                <a:latin typeface="DejaVu Serif Condensed"/>
                <a:cs typeface="DejaVu Serif Condensed"/>
              </a:rPr>
              <a:t>B</a:t>
            </a:r>
            <a:r>
              <a:rPr lang="zh-CN" altLang="en-US" kern="0" spc="235" dirty="0" smtClean="0">
                <a:solidFill>
                  <a:prstClr val="black"/>
                </a:solidFill>
                <a:latin typeface="DejaVu Serif Condensed"/>
                <a:cs typeface="DejaVu Serif Condensed"/>
              </a:rPr>
              <a:t>的成真赋值</a:t>
            </a:r>
            <a:endParaRPr lang="en-US" altLang="zh-CN" dirty="0">
              <a:solidFill>
                <a:schemeClr val="bg2"/>
              </a:solidFill>
            </a:endParaRPr>
          </a:p>
        </p:txBody>
      </p:sp>
      <p:sp>
        <p:nvSpPr>
          <p:cNvPr id="12" name="Rectangle 1027"/>
          <p:cNvSpPr txBox="1">
            <a:spLocks noChangeArrowheads="1"/>
          </p:cNvSpPr>
          <p:nvPr/>
        </p:nvSpPr>
        <p:spPr bwMode="auto">
          <a:xfrm>
            <a:off x="678597" y="2838875"/>
            <a:ext cx="7194541" cy="61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即</a:t>
            </a:r>
            <a:r>
              <a:rPr lang="el-GR" altLang="zh-CN" dirty="0" smtClean="0"/>
              <a:t>Γ</a:t>
            </a:r>
            <a:r>
              <a:rPr lang="zh-CN" altLang="en-US" kern="0" spc="235" dirty="0" smtClean="0">
                <a:solidFill>
                  <a:prstClr val="black"/>
                </a:solidFill>
                <a:latin typeface="DejaVu Serif Condensed"/>
                <a:cs typeface="DejaVu Serif Condensed"/>
              </a:rPr>
              <a:t>中的所有公式的合取逻辑蕴含</a:t>
            </a:r>
            <a:r>
              <a:rPr lang="en-US" altLang="zh-CN" kern="0" spc="235" dirty="0" smtClean="0">
                <a:solidFill>
                  <a:prstClr val="black"/>
                </a:solidFill>
                <a:latin typeface="DejaVu Serif Condensed"/>
                <a:cs typeface="DejaVu Serif Condensed"/>
              </a:rPr>
              <a:t>B</a:t>
            </a:r>
            <a:endParaRPr lang="en-US" altLang="zh-CN" dirty="0">
              <a:solidFill>
                <a:schemeClr val="bg2"/>
              </a:solidFill>
            </a:endParaRPr>
          </a:p>
        </p:txBody>
      </p:sp>
      <p:sp>
        <p:nvSpPr>
          <p:cNvPr id="13" name="Rectangle 1027"/>
          <p:cNvSpPr txBox="1">
            <a:spLocks noChangeArrowheads="1"/>
          </p:cNvSpPr>
          <p:nvPr/>
        </p:nvSpPr>
        <p:spPr bwMode="auto">
          <a:xfrm>
            <a:off x="678597" y="3452350"/>
            <a:ext cx="7194541" cy="61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当</a:t>
            </a:r>
            <a:r>
              <a:rPr lang="el-GR" altLang="zh-CN" dirty="0" smtClean="0"/>
              <a:t>Γ</a:t>
            </a:r>
            <a:r>
              <a:rPr lang="zh-CN" altLang="en-US" kern="0" spc="235" dirty="0" smtClean="0">
                <a:solidFill>
                  <a:prstClr val="black"/>
                </a:solidFill>
                <a:latin typeface="DejaVu Serif Condensed"/>
                <a:cs typeface="DejaVu Serif Condensed"/>
              </a:rPr>
              <a:t>中仅包含一个公式</a:t>
            </a:r>
            <a:r>
              <a:rPr lang="en-US" altLang="zh-CN" kern="0" spc="235" dirty="0" smtClean="0">
                <a:solidFill>
                  <a:prstClr val="black"/>
                </a:solidFill>
                <a:latin typeface="DejaVu Serif Condensed"/>
                <a:cs typeface="DejaVu Serif Condensed"/>
              </a:rPr>
              <a:t>A</a:t>
            </a:r>
            <a:r>
              <a:rPr lang="zh-CN" altLang="en-US" kern="0" spc="235" dirty="0" smtClean="0">
                <a:solidFill>
                  <a:prstClr val="black"/>
                </a:solidFill>
                <a:latin typeface="DejaVu Serif Condensed"/>
                <a:cs typeface="DejaVu Serif Condensed"/>
              </a:rPr>
              <a:t>时，就是</a:t>
            </a:r>
            <a:r>
              <a:rPr lang="en-US" altLang="zh-CN" dirty="0">
                <a:solidFill>
                  <a:srgbClr val="000000"/>
                </a:solidFill>
              </a:rPr>
              <a:t>A</a:t>
            </a:r>
            <a:r>
              <a:rPr lang="zh-CN" altLang="en-US" sz="2800" i="1" kern="0" spc="235" dirty="0">
                <a:solidFill>
                  <a:prstClr val="black"/>
                </a:solidFill>
                <a:latin typeface="DejaVu Serif Condensed"/>
                <a:cs typeface="DejaVu Serif Condensed"/>
              </a:rPr>
              <a:t>⇒</a:t>
            </a:r>
            <a:r>
              <a:rPr lang="en-US" altLang="zh-CN" dirty="0">
                <a:solidFill>
                  <a:srgbClr val="000000"/>
                </a:solidFill>
              </a:rPr>
              <a:t>B</a:t>
            </a:r>
            <a:endParaRPr lang="en-US" altLang="zh-CN" dirty="0">
              <a:solidFill>
                <a:schemeClr val="bg2"/>
              </a:solidFill>
            </a:endParaRPr>
          </a:p>
        </p:txBody>
      </p:sp>
      <p:sp>
        <p:nvSpPr>
          <p:cNvPr id="15" name="Rectangle 1027"/>
          <p:cNvSpPr txBox="1">
            <a:spLocks noChangeArrowheads="1"/>
          </p:cNvSpPr>
          <p:nvPr/>
        </p:nvSpPr>
        <p:spPr bwMode="auto">
          <a:xfrm>
            <a:off x="678597" y="4236951"/>
            <a:ext cx="5646549" cy="61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如果</a:t>
            </a:r>
            <a:r>
              <a:rPr lang="el-GR" altLang="zh-CN" dirty="0" smtClean="0"/>
              <a:t>Γ</a:t>
            </a:r>
            <a:r>
              <a:rPr lang="zh-CN" altLang="en-US" dirty="0" smtClean="0"/>
              <a:t>中不包含任何公式，记作</a:t>
            </a:r>
            <a:r>
              <a:rPr lang="zh-CN" altLang="en-US" i="1" kern="0" spc="235" dirty="0" smtClean="0">
                <a:solidFill>
                  <a:prstClr val="black"/>
                </a:solidFill>
                <a:latin typeface="DejaVu Serif Condensed"/>
                <a:cs typeface="DejaVu Serif Condensed"/>
              </a:rPr>
              <a:t>⇒</a:t>
            </a:r>
            <a:r>
              <a:rPr lang="en-US" altLang="zh-CN" kern="0" spc="235" dirty="0" smtClean="0">
                <a:solidFill>
                  <a:prstClr val="black"/>
                </a:solidFill>
                <a:latin typeface="DejaVu Serif Condensed"/>
                <a:cs typeface="DejaVu Serif Condensed"/>
              </a:rPr>
              <a:t>B</a:t>
            </a:r>
            <a:r>
              <a:rPr lang="zh-CN" altLang="en-US" kern="0" spc="235" dirty="0" smtClean="0">
                <a:solidFill>
                  <a:prstClr val="black"/>
                </a:solidFill>
                <a:latin typeface="DejaVu Serif Condensed"/>
                <a:cs typeface="DejaVu Serif Condensed"/>
              </a:rPr>
              <a:t>，</a:t>
            </a:r>
            <a:endParaRPr lang="en-US" altLang="zh-CN" dirty="0"/>
          </a:p>
        </p:txBody>
      </p:sp>
      <p:sp>
        <p:nvSpPr>
          <p:cNvPr id="18" name="矩形 17"/>
          <p:cNvSpPr/>
          <p:nvPr/>
        </p:nvSpPr>
        <p:spPr>
          <a:xfrm>
            <a:off x="5576498" y="4236951"/>
            <a:ext cx="1770036" cy="461665"/>
          </a:xfrm>
          <a:prstGeom prst="rect">
            <a:avLst/>
          </a:prstGeom>
        </p:spPr>
        <p:txBody>
          <a:bodyPr wrap="none">
            <a:spAutoFit/>
          </a:bodyPr>
          <a:lstStyle/>
          <a:p>
            <a:r>
              <a:rPr lang="zh-CN" altLang="en-US" sz="2400" b="1" kern="0" spc="235" dirty="0">
                <a:latin typeface="黑体" panose="02010609060101010101" pitchFamily="49" charset="-122"/>
                <a:ea typeface="黑体" panose="02010609060101010101" pitchFamily="49" charset="-122"/>
                <a:cs typeface="DejaVu Serif Condensed"/>
              </a:rPr>
              <a:t>表示</a:t>
            </a:r>
            <a:r>
              <a:rPr lang="en-US" altLang="zh-CN" sz="2400" b="1" kern="0" spc="235" dirty="0">
                <a:solidFill>
                  <a:srgbClr val="FF0000"/>
                </a:solidFill>
                <a:latin typeface="黑体" panose="02010609060101010101" pitchFamily="49" charset="-122"/>
                <a:ea typeface="黑体" panose="02010609060101010101" pitchFamily="49" charset="-122"/>
                <a:cs typeface="DejaVu Serif Condensed"/>
              </a:rPr>
              <a:t>B</a:t>
            </a:r>
            <a:r>
              <a:rPr lang="zh-CN" altLang="en-US" sz="2400" b="1" kern="0" spc="235" dirty="0">
                <a:solidFill>
                  <a:srgbClr val="FF0000"/>
                </a:solidFill>
                <a:latin typeface="黑体" panose="02010609060101010101" pitchFamily="49" charset="-122"/>
                <a:ea typeface="黑体" panose="02010609060101010101" pitchFamily="49" charset="-122"/>
                <a:cs typeface="DejaVu Serif Condensed"/>
              </a:rPr>
              <a:t>永真</a:t>
            </a:r>
            <a:endParaRPr lang="en-US" altLang="zh-CN" sz="2400" b="1" dirty="0">
              <a:solidFill>
                <a:srgbClr val="FF0000"/>
              </a:solidFill>
              <a:latin typeface="黑体" panose="02010609060101010101" pitchFamily="49" charset="-122"/>
              <a:ea typeface="黑体" panose="02010609060101010101" pitchFamily="49" charset="-122"/>
            </a:endParaRPr>
          </a:p>
        </p:txBody>
      </p:sp>
      <p:sp>
        <p:nvSpPr>
          <p:cNvPr id="19" name="Rectangle 1027"/>
          <p:cNvSpPr txBox="1">
            <a:spLocks noChangeArrowheads="1"/>
          </p:cNvSpPr>
          <p:nvPr/>
        </p:nvSpPr>
        <p:spPr bwMode="auto">
          <a:xfrm>
            <a:off x="298144" y="4850426"/>
            <a:ext cx="2925503" cy="61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逻辑蕴含的性质</a:t>
            </a:r>
            <a:endParaRPr lang="en-US" altLang="zh-CN" dirty="0"/>
          </a:p>
        </p:txBody>
      </p:sp>
      <p:sp>
        <p:nvSpPr>
          <p:cNvPr id="20" name="Rectangle 1027"/>
          <p:cNvSpPr txBox="1">
            <a:spLocks noChangeArrowheads="1"/>
          </p:cNvSpPr>
          <p:nvPr/>
        </p:nvSpPr>
        <p:spPr bwMode="auto">
          <a:xfrm>
            <a:off x="678597" y="5463901"/>
            <a:ext cx="4373849" cy="61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具有自反，传递，没有对称性</a:t>
            </a:r>
            <a:endParaRPr lang="en-US" altLang="zh-CN" dirty="0"/>
          </a:p>
        </p:txBody>
      </p:sp>
    </p:spTree>
    <p:extLst>
      <p:ext uri="{BB962C8B-B14F-4D97-AF65-F5344CB8AC3E}">
        <p14:creationId xmlns:p14="http://schemas.microsoft.com/office/powerpoint/2010/main" val="357087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wipe(left)">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wipe(left)">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wipe(left)">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left)">
                                      <p:cBhvr>
                                        <p:cTn id="47" dur="500"/>
                                        <p:tgtEl>
                                          <p:spTgt spid="1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wipe(lef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10" grpId="0" build="p"/>
      <p:bldP spid="11" grpId="0" build="p"/>
      <p:bldP spid="12" grpId="0" build="p"/>
      <p:bldP spid="13" grpId="0" build="p"/>
      <p:bldP spid="15" grpId="0" build="p"/>
      <p:bldP spid="18" grpId="0"/>
      <p:bldP spid="19" grpId="0" build="p"/>
      <p:bldP spid="2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zh-CN" altLang="en-US" sz="3200" dirty="0"/>
              <a:t>命题演算：形式系统</a:t>
            </a:r>
            <a:r>
              <a:rPr lang="en-US" altLang="zh-CN" sz="3200" dirty="0"/>
              <a:t>PC</a:t>
            </a:r>
          </a:p>
        </p:txBody>
      </p:sp>
      <p:sp>
        <p:nvSpPr>
          <p:cNvPr id="384003" name="Rectangle 3"/>
          <p:cNvSpPr>
            <a:spLocks noGrp="1" noChangeArrowheads="1"/>
          </p:cNvSpPr>
          <p:nvPr>
            <p:ph type="body" idx="1"/>
          </p:nvPr>
        </p:nvSpPr>
        <p:spPr/>
        <p:txBody>
          <a:bodyPr/>
          <a:lstStyle/>
          <a:p>
            <a:r>
              <a:rPr lang="zh-CN" altLang="en-US" dirty="0"/>
              <a:t>证明：</a:t>
            </a:r>
            <a:r>
              <a:rPr lang="zh-CN" altLang="en-US" dirty="0">
                <a:cs typeface="Arial" panose="020B0604020202020204" pitchFamily="34" charset="0"/>
              </a:rPr>
              <a:t>┠</a:t>
            </a:r>
            <a:r>
              <a:rPr lang="en-US" altLang="zh-CN" dirty="0"/>
              <a:t>¬¬A</a:t>
            </a:r>
            <a:r>
              <a:rPr lang="en-US" altLang="zh-CN" dirty="0">
                <a:cs typeface="Times New Roman" panose="02020603050405020304" pitchFamily="18" charset="0"/>
              </a:rPr>
              <a:t>→</a:t>
            </a:r>
            <a:r>
              <a:rPr lang="en-US" altLang="zh-CN" dirty="0"/>
              <a:t>A</a:t>
            </a:r>
          </a:p>
          <a:p>
            <a:pPr lvl="1"/>
            <a:r>
              <a:rPr lang="en-US" altLang="zh-CN" dirty="0"/>
              <a:t>¬¬A</a:t>
            </a:r>
            <a:r>
              <a:rPr lang="en-US" altLang="zh-CN" dirty="0">
                <a:cs typeface="Times New Roman" panose="02020603050405020304" pitchFamily="18" charset="0"/>
              </a:rPr>
              <a:t>→</a:t>
            </a:r>
            <a:r>
              <a:rPr lang="en-US" altLang="zh-CN" dirty="0"/>
              <a:t>(¬A</a:t>
            </a:r>
            <a:r>
              <a:rPr lang="en-US" altLang="zh-CN" dirty="0">
                <a:cs typeface="Times New Roman" panose="02020603050405020304" pitchFamily="18" charset="0"/>
              </a:rPr>
              <a:t>→</a:t>
            </a:r>
            <a:r>
              <a:rPr lang="en-US" altLang="zh-CN" dirty="0"/>
              <a:t>¬¬A)</a:t>
            </a:r>
            <a:r>
              <a:rPr lang="zh-CN" altLang="en-US" dirty="0"/>
              <a:t>：</a:t>
            </a:r>
            <a:r>
              <a:rPr lang="zh-CN" altLang="en-US" dirty="0">
                <a:solidFill>
                  <a:srgbClr val="00007D"/>
                </a:solidFill>
              </a:rPr>
              <a:t>公理</a:t>
            </a:r>
            <a:r>
              <a:rPr lang="en-US" altLang="zh-CN" dirty="0">
                <a:solidFill>
                  <a:srgbClr val="00007D"/>
                </a:solidFill>
              </a:rPr>
              <a:t>A1</a:t>
            </a:r>
            <a:r>
              <a:rPr lang="zh-CN" altLang="en-US" dirty="0"/>
              <a:t>，由演绎定理证明了：</a:t>
            </a:r>
            <a:r>
              <a:rPr lang="en-US" altLang="zh-CN" dirty="0"/>
              <a:t>{¬¬A,¬A}</a:t>
            </a:r>
            <a:r>
              <a:rPr lang="en-US" altLang="zh-CN" dirty="0">
                <a:cs typeface="Arial" panose="020B0604020202020204" pitchFamily="34" charset="0"/>
              </a:rPr>
              <a:t>┠</a:t>
            </a:r>
            <a:r>
              <a:rPr lang="en-US" altLang="zh-CN" dirty="0"/>
              <a:t>¬¬A</a:t>
            </a:r>
          </a:p>
          <a:p>
            <a:pPr lvl="1"/>
            <a:r>
              <a:rPr lang="en-US" altLang="zh-CN" dirty="0"/>
              <a:t>¬A</a:t>
            </a:r>
            <a:r>
              <a:rPr lang="en-US" altLang="zh-CN" dirty="0">
                <a:cs typeface="Times New Roman" panose="02020603050405020304" pitchFamily="18" charset="0"/>
              </a:rPr>
              <a:t>→</a:t>
            </a:r>
            <a:r>
              <a:rPr lang="en-US" altLang="zh-CN" dirty="0"/>
              <a:t>(¬¬A</a:t>
            </a:r>
            <a:r>
              <a:rPr lang="en-US" altLang="zh-CN" dirty="0">
                <a:cs typeface="Times New Roman" panose="02020603050405020304" pitchFamily="18" charset="0"/>
              </a:rPr>
              <a:t>→</a:t>
            </a:r>
            <a:r>
              <a:rPr lang="en-US" altLang="zh-CN" dirty="0"/>
              <a:t>¬A)</a:t>
            </a:r>
            <a:r>
              <a:rPr lang="zh-CN" altLang="en-US" dirty="0"/>
              <a:t>：</a:t>
            </a:r>
            <a:r>
              <a:rPr lang="zh-CN" altLang="en-US" dirty="0">
                <a:solidFill>
                  <a:srgbClr val="00007D"/>
                </a:solidFill>
              </a:rPr>
              <a:t>公理</a:t>
            </a:r>
            <a:r>
              <a:rPr lang="en-US" altLang="zh-CN" dirty="0">
                <a:solidFill>
                  <a:srgbClr val="00007D"/>
                </a:solidFill>
              </a:rPr>
              <a:t>A1</a:t>
            </a:r>
            <a:r>
              <a:rPr lang="zh-CN" altLang="en-US" dirty="0"/>
              <a:t>，由演绎定理证明了：</a:t>
            </a:r>
            <a:r>
              <a:rPr lang="en-US" altLang="zh-CN" dirty="0"/>
              <a:t>{¬A,¬¬A}</a:t>
            </a:r>
            <a:r>
              <a:rPr lang="en-US" altLang="zh-CN" dirty="0">
                <a:cs typeface="Arial" panose="020B0604020202020204" pitchFamily="34" charset="0"/>
              </a:rPr>
              <a:t>┠</a:t>
            </a:r>
            <a:r>
              <a:rPr lang="en-US" altLang="zh-CN" dirty="0"/>
              <a:t>¬A</a:t>
            </a:r>
            <a:r>
              <a:rPr lang="zh-CN" altLang="en-US" dirty="0"/>
              <a:t>，也就是</a:t>
            </a:r>
            <a:r>
              <a:rPr lang="en-US" altLang="zh-CN" dirty="0"/>
              <a:t>{¬¬A, ¬A}</a:t>
            </a:r>
            <a:r>
              <a:rPr lang="en-US" altLang="zh-CN" dirty="0">
                <a:cs typeface="Arial" panose="020B0604020202020204" pitchFamily="34" charset="0"/>
              </a:rPr>
              <a:t>┠</a:t>
            </a:r>
            <a:r>
              <a:rPr lang="en-US" altLang="zh-CN" dirty="0"/>
              <a:t>¬A</a:t>
            </a:r>
          </a:p>
          <a:p>
            <a:pPr lvl="1"/>
            <a:r>
              <a:rPr lang="zh-CN" altLang="en-US" dirty="0"/>
              <a:t>上面两个前提，用</a:t>
            </a:r>
            <a:r>
              <a:rPr lang="zh-CN" altLang="en-US" dirty="0">
                <a:solidFill>
                  <a:srgbClr val="FF0000"/>
                </a:solidFill>
              </a:rPr>
              <a:t>归谬定理</a:t>
            </a:r>
            <a:r>
              <a:rPr lang="zh-CN" altLang="en-US" dirty="0"/>
              <a:t>得到</a:t>
            </a:r>
            <a:r>
              <a:rPr lang="en-US" altLang="zh-CN" dirty="0"/>
              <a:t>{¬¬A}</a:t>
            </a:r>
            <a:r>
              <a:rPr lang="en-US" altLang="zh-CN" dirty="0">
                <a:cs typeface="Arial" panose="020B0604020202020204" pitchFamily="34" charset="0"/>
              </a:rPr>
              <a:t>┠</a:t>
            </a:r>
            <a:r>
              <a:rPr lang="en-US" altLang="zh-CN" dirty="0"/>
              <a:t>A</a:t>
            </a:r>
          </a:p>
          <a:p>
            <a:pPr lvl="1"/>
            <a:r>
              <a:rPr lang="zh-CN" altLang="en-US" dirty="0"/>
              <a:t>再用演绎定理，有</a:t>
            </a:r>
            <a:r>
              <a:rPr lang="zh-CN" altLang="en-US" dirty="0">
                <a:cs typeface="Arial" panose="020B0604020202020204" pitchFamily="34" charset="0"/>
              </a:rPr>
              <a:t>┠</a:t>
            </a:r>
            <a:r>
              <a:rPr lang="en-US" altLang="zh-CN" dirty="0"/>
              <a:t>¬¬A</a:t>
            </a:r>
            <a:r>
              <a:rPr lang="en-US" altLang="zh-CN" dirty="0">
                <a:cs typeface="Times New Roman" panose="02020603050405020304" pitchFamily="18" charset="0"/>
              </a:rPr>
              <a:t>→</a:t>
            </a:r>
            <a:r>
              <a:rPr lang="en-US" altLang="zh-CN" dirty="0"/>
              <a:t>A</a:t>
            </a:r>
          </a:p>
        </p:txBody>
      </p:sp>
    </p:spTree>
    <p:extLst>
      <p:ext uri="{BB962C8B-B14F-4D97-AF65-F5344CB8AC3E}">
        <p14:creationId xmlns:p14="http://schemas.microsoft.com/office/powerpoint/2010/main" val="211421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4002"/>
                                        </p:tgtEl>
                                        <p:attrNameLst>
                                          <p:attrName>style.visibility</p:attrName>
                                        </p:attrNameLst>
                                      </p:cBhvr>
                                      <p:to>
                                        <p:strVal val="visible"/>
                                      </p:to>
                                    </p:set>
                                    <p:animEffect transition="in" filter="wipe(left)">
                                      <p:cBhvr>
                                        <p:cTn id="7" dur="500"/>
                                        <p:tgtEl>
                                          <p:spTgt spid="3840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4003">
                                            <p:txEl>
                                              <p:pRg st="0" end="0"/>
                                            </p:txEl>
                                          </p:spTgt>
                                        </p:tgtEl>
                                        <p:attrNameLst>
                                          <p:attrName>style.visibility</p:attrName>
                                        </p:attrNameLst>
                                      </p:cBhvr>
                                      <p:to>
                                        <p:strVal val="visible"/>
                                      </p:to>
                                    </p:set>
                                    <p:animEffect transition="in" filter="wipe(left)">
                                      <p:cBhvr>
                                        <p:cTn id="12" dur="500"/>
                                        <p:tgtEl>
                                          <p:spTgt spid="3840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4003">
                                            <p:txEl>
                                              <p:pRg st="1" end="1"/>
                                            </p:txEl>
                                          </p:spTgt>
                                        </p:tgtEl>
                                        <p:attrNameLst>
                                          <p:attrName>style.visibility</p:attrName>
                                        </p:attrNameLst>
                                      </p:cBhvr>
                                      <p:to>
                                        <p:strVal val="visible"/>
                                      </p:to>
                                    </p:set>
                                    <p:animEffect transition="in" filter="wipe(left)">
                                      <p:cBhvr>
                                        <p:cTn id="17" dur="500"/>
                                        <p:tgtEl>
                                          <p:spTgt spid="3840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4003">
                                            <p:txEl>
                                              <p:pRg st="2" end="2"/>
                                            </p:txEl>
                                          </p:spTgt>
                                        </p:tgtEl>
                                        <p:attrNameLst>
                                          <p:attrName>style.visibility</p:attrName>
                                        </p:attrNameLst>
                                      </p:cBhvr>
                                      <p:to>
                                        <p:strVal val="visible"/>
                                      </p:to>
                                    </p:set>
                                    <p:animEffect transition="in" filter="wipe(left)">
                                      <p:cBhvr>
                                        <p:cTn id="22" dur="500"/>
                                        <p:tgtEl>
                                          <p:spTgt spid="38400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4003">
                                            <p:txEl>
                                              <p:pRg st="3" end="3"/>
                                            </p:txEl>
                                          </p:spTgt>
                                        </p:tgtEl>
                                        <p:attrNameLst>
                                          <p:attrName>style.visibility</p:attrName>
                                        </p:attrNameLst>
                                      </p:cBhvr>
                                      <p:to>
                                        <p:strVal val="visible"/>
                                      </p:to>
                                    </p:set>
                                    <p:animEffect transition="in" filter="wipe(left)">
                                      <p:cBhvr>
                                        <p:cTn id="27" dur="500"/>
                                        <p:tgtEl>
                                          <p:spTgt spid="38400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4003">
                                            <p:txEl>
                                              <p:pRg st="4" end="4"/>
                                            </p:txEl>
                                          </p:spTgt>
                                        </p:tgtEl>
                                        <p:attrNameLst>
                                          <p:attrName>style.visibility</p:attrName>
                                        </p:attrNameLst>
                                      </p:cBhvr>
                                      <p:to>
                                        <p:strVal val="visible"/>
                                      </p:to>
                                    </p:set>
                                    <p:animEffect transition="in" filter="wipe(left)">
                                      <p:cBhvr>
                                        <p:cTn id="32" dur="500"/>
                                        <p:tgtEl>
                                          <p:spTgt spid="384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p:bldP spid="38400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sz="3200" dirty="0"/>
              <a:t>命题演算：形式系统</a:t>
            </a:r>
            <a:r>
              <a:rPr lang="en-US" altLang="zh-CN" sz="3200" dirty="0"/>
              <a:t>PC</a:t>
            </a:r>
          </a:p>
        </p:txBody>
      </p:sp>
      <p:sp>
        <p:nvSpPr>
          <p:cNvPr id="385027" name="Rectangle 3"/>
          <p:cNvSpPr>
            <a:spLocks noGrp="1" noChangeArrowheads="1"/>
          </p:cNvSpPr>
          <p:nvPr>
            <p:ph type="body" idx="1"/>
          </p:nvPr>
        </p:nvSpPr>
        <p:spPr/>
        <p:txBody>
          <a:bodyPr/>
          <a:lstStyle/>
          <a:p>
            <a:r>
              <a:rPr lang="zh-CN" altLang="en-US" dirty="0"/>
              <a:t>证明：</a:t>
            </a:r>
            <a:r>
              <a:rPr lang="zh-CN" altLang="en-US" dirty="0">
                <a:cs typeface="Arial" panose="020B0604020202020204" pitchFamily="34" charset="0"/>
              </a:rPr>
              <a:t>┠</a:t>
            </a:r>
            <a:r>
              <a:rPr lang="en-US" altLang="zh-CN" dirty="0">
                <a:ea typeface="宋体" panose="02010600030101010101" pitchFamily="2" charset="-122"/>
              </a:rPr>
              <a:t>(A</a:t>
            </a:r>
            <a:r>
              <a:rPr lang="en-US" altLang="zh-CN" dirty="0">
                <a:cs typeface="Times New Roman" panose="02020603050405020304" pitchFamily="18" charset="0"/>
              </a:rPr>
              <a:t>→</a:t>
            </a:r>
            <a:r>
              <a:rPr lang="en-US" altLang="zh-CN" dirty="0">
                <a:ea typeface="宋体" panose="02010600030101010101" pitchFamily="2" charset="-122"/>
              </a:rPr>
              <a:t>C)</a:t>
            </a:r>
            <a:r>
              <a:rPr lang="en-US" altLang="zh-CN" dirty="0">
                <a:cs typeface="Times New Roman" panose="02020603050405020304" pitchFamily="18" charset="0"/>
              </a:rPr>
              <a:t>→</a:t>
            </a:r>
            <a:r>
              <a:rPr lang="en-US" altLang="zh-CN" dirty="0">
                <a:ea typeface="宋体" panose="02010600030101010101" pitchFamily="2" charset="-122"/>
              </a:rPr>
              <a:t>(((B</a:t>
            </a:r>
            <a:r>
              <a:rPr lang="en-US" altLang="zh-CN" dirty="0">
                <a:cs typeface="Times New Roman" panose="02020603050405020304" pitchFamily="18" charset="0"/>
              </a:rPr>
              <a:t>→</a:t>
            </a:r>
            <a:r>
              <a:rPr lang="en-US" altLang="zh-CN" dirty="0">
                <a:ea typeface="宋体" panose="02010600030101010101" pitchFamily="2" charset="-122"/>
              </a:rPr>
              <a:t>C)</a:t>
            </a:r>
            <a:r>
              <a:rPr lang="en-US" altLang="zh-CN" dirty="0">
                <a:cs typeface="Times New Roman" panose="02020603050405020304" pitchFamily="18" charset="0"/>
              </a:rPr>
              <a:t>→</a:t>
            </a:r>
            <a:r>
              <a:rPr lang="en-US" altLang="zh-CN" dirty="0">
                <a:ea typeface="宋体" panose="02010600030101010101" pitchFamily="2" charset="-122"/>
              </a:rPr>
              <a:t>((</a:t>
            </a:r>
            <a:r>
              <a:rPr lang="en-US" altLang="zh-CN" dirty="0"/>
              <a:t>¬</a:t>
            </a:r>
            <a:r>
              <a:rPr lang="en-US" altLang="zh-CN" dirty="0">
                <a:ea typeface="宋体" panose="02010600030101010101" pitchFamily="2" charset="-122"/>
              </a:rPr>
              <a:t>A</a:t>
            </a:r>
            <a:r>
              <a:rPr lang="en-US" altLang="zh-CN" dirty="0">
                <a:cs typeface="Times New Roman" panose="02020603050405020304" pitchFamily="18" charset="0"/>
              </a:rPr>
              <a:t>→</a:t>
            </a:r>
            <a:r>
              <a:rPr lang="en-US" altLang="zh-CN" dirty="0">
                <a:ea typeface="宋体" panose="02010600030101010101" pitchFamily="2" charset="-122"/>
              </a:rPr>
              <a:t>B)</a:t>
            </a:r>
            <a:r>
              <a:rPr lang="en-US" altLang="zh-CN" dirty="0">
                <a:cs typeface="Times New Roman" panose="02020603050405020304" pitchFamily="18" charset="0"/>
              </a:rPr>
              <a:t>→</a:t>
            </a:r>
            <a:r>
              <a:rPr lang="en-US" altLang="zh-CN" dirty="0">
                <a:ea typeface="宋体" panose="02010600030101010101" pitchFamily="2" charset="-122"/>
              </a:rPr>
              <a:t>C))</a:t>
            </a:r>
          </a:p>
          <a:p>
            <a:pPr lvl="1"/>
            <a:r>
              <a:rPr lang="zh-CN" altLang="en-US" dirty="0"/>
              <a:t>根据演绎定理，只需要证明</a:t>
            </a:r>
            <a:r>
              <a:rPr lang="en-US" altLang="zh-CN" dirty="0"/>
              <a:t>{A</a:t>
            </a:r>
            <a:r>
              <a:rPr lang="en-US" altLang="zh-CN" dirty="0">
                <a:cs typeface="Times New Roman" panose="02020603050405020304" pitchFamily="18" charset="0"/>
              </a:rPr>
              <a:t>→</a:t>
            </a:r>
            <a:r>
              <a:rPr lang="en-US" altLang="zh-CN" dirty="0"/>
              <a:t>C,B</a:t>
            </a:r>
            <a:r>
              <a:rPr lang="en-US" altLang="zh-CN" dirty="0">
                <a:cs typeface="Times New Roman" panose="02020603050405020304" pitchFamily="18" charset="0"/>
              </a:rPr>
              <a:t>→</a:t>
            </a:r>
            <a:r>
              <a:rPr lang="en-US" altLang="zh-CN" dirty="0"/>
              <a:t>C,¬A</a:t>
            </a:r>
            <a:r>
              <a:rPr lang="en-US" altLang="zh-CN" dirty="0">
                <a:cs typeface="Times New Roman" panose="02020603050405020304" pitchFamily="18" charset="0"/>
              </a:rPr>
              <a:t>→</a:t>
            </a:r>
            <a:r>
              <a:rPr lang="en-US" altLang="zh-CN" dirty="0"/>
              <a:t>B}</a:t>
            </a:r>
            <a:r>
              <a:rPr lang="en-US" altLang="zh-CN" dirty="0">
                <a:cs typeface="Arial" panose="020B0604020202020204" pitchFamily="34" charset="0"/>
              </a:rPr>
              <a:t>┠</a:t>
            </a:r>
            <a:r>
              <a:rPr lang="en-US" altLang="zh-CN" dirty="0"/>
              <a:t>C</a:t>
            </a:r>
          </a:p>
          <a:p>
            <a:pPr lvl="1"/>
            <a:r>
              <a:rPr lang="zh-CN" altLang="en-US" dirty="0"/>
              <a:t>因为</a:t>
            </a:r>
            <a:r>
              <a:rPr lang="en-US" altLang="zh-CN" dirty="0"/>
              <a:t>{</a:t>
            </a:r>
            <a:r>
              <a:rPr lang="en-US" altLang="zh-CN" dirty="0">
                <a:solidFill>
                  <a:srgbClr val="FF0000"/>
                </a:solidFill>
              </a:rPr>
              <a:t>A</a:t>
            </a:r>
            <a:r>
              <a:rPr lang="en-US" altLang="zh-CN" dirty="0">
                <a:solidFill>
                  <a:srgbClr val="FF0000"/>
                </a:solidFill>
                <a:cs typeface="Times New Roman" panose="02020603050405020304" pitchFamily="18" charset="0"/>
              </a:rPr>
              <a:t>→</a:t>
            </a:r>
            <a:r>
              <a:rPr lang="en-US" altLang="zh-CN" dirty="0">
                <a:solidFill>
                  <a:srgbClr val="FF0000"/>
                </a:solidFill>
              </a:rPr>
              <a:t>C,</a:t>
            </a:r>
            <a:r>
              <a:rPr lang="en-US" altLang="zh-CN" dirty="0"/>
              <a:t>B</a:t>
            </a:r>
            <a:r>
              <a:rPr lang="en-US" altLang="zh-CN" dirty="0">
                <a:cs typeface="Times New Roman" panose="02020603050405020304" pitchFamily="18" charset="0"/>
              </a:rPr>
              <a:t>→</a:t>
            </a:r>
            <a:r>
              <a:rPr lang="en-US" altLang="zh-CN" dirty="0"/>
              <a:t>C,¬A</a:t>
            </a:r>
            <a:r>
              <a:rPr lang="en-US" altLang="zh-CN" dirty="0">
                <a:cs typeface="Times New Roman" panose="02020603050405020304" pitchFamily="18" charset="0"/>
              </a:rPr>
              <a:t>→</a:t>
            </a:r>
            <a:r>
              <a:rPr lang="en-US" altLang="zh-CN" dirty="0"/>
              <a:t>B,</a:t>
            </a:r>
            <a:r>
              <a:rPr lang="en-US" altLang="zh-CN" dirty="0">
                <a:solidFill>
                  <a:srgbClr val="FF0000"/>
                </a:solidFill>
              </a:rPr>
              <a:t>A</a:t>
            </a:r>
            <a:r>
              <a:rPr lang="en-US" altLang="zh-CN" dirty="0"/>
              <a:t>}</a:t>
            </a:r>
            <a:r>
              <a:rPr lang="en-US" altLang="zh-CN" dirty="0">
                <a:cs typeface="Arial" panose="020B0604020202020204" pitchFamily="34" charset="0"/>
              </a:rPr>
              <a:t>┠</a:t>
            </a:r>
            <a:r>
              <a:rPr lang="en-US" altLang="zh-CN" dirty="0"/>
              <a:t>C</a:t>
            </a:r>
            <a:r>
              <a:rPr lang="zh-CN" altLang="en-US" dirty="0"/>
              <a:t>是显然的</a:t>
            </a:r>
          </a:p>
          <a:p>
            <a:pPr lvl="1"/>
            <a:r>
              <a:rPr lang="en-US" altLang="zh-CN" dirty="0"/>
              <a:t>{A</a:t>
            </a:r>
            <a:r>
              <a:rPr lang="en-US" altLang="zh-CN" dirty="0">
                <a:cs typeface="Times New Roman" panose="02020603050405020304" pitchFamily="18" charset="0"/>
              </a:rPr>
              <a:t>→</a:t>
            </a:r>
            <a:r>
              <a:rPr lang="en-US" altLang="zh-CN" dirty="0"/>
              <a:t>C</a:t>
            </a:r>
            <a:r>
              <a:rPr lang="en-US" altLang="zh-CN" dirty="0">
                <a:solidFill>
                  <a:srgbClr val="FF0000"/>
                </a:solidFill>
              </a:rPr>
              <a:t>,B</a:t>
            </a:r>
            <a:r>
              <a:rPr lang="en-US" altLang="zh-CN" dirty="0">
                <a:solidFill>
                  <a:srgbClr val="FF0000"/>
                </a:solidFill>
                <a:cs typeface="Times New Roman" panose="02020603050405020304" pitchFamily="18" charset="0"/>
              </a:rPr>
              <a:t>→</a:t>
            </a:r>
            <a:r>
              <a:rPr lang="en-US" altLang="zh-CN" dirty="0">
                <a:solidFill>
                  <a:srgbClr val="FF0000"/>
                </a:solidFill>
              </a:rPr>
              <a:t>C,¬A</a:t>
            </a:r>
            <a:r>
              <a:rPr lang="en-US" altLang="zh-CN" dirty="0">
                <a:solidFill>
                  <a:srgbClr val="FF0000"/>
                </a:solidFill>
                <a:cs typeface="Times New Roman" panose="02020603050405020304" pitchFamily="18" charset="0"/>
              </a:rPr>
              <a:t>→</a:t>
            </a:r>
            <a:r>
              <a:rPr lang="en-US" altLang="zh-CN" dirty="0">
                <a:solidFill>
                  <a:srgbClr val="FF0000"/>
                </a:solidFill>
              </a:rPr>
              <a:t>B,¬A</a:t>
            </a:r>
            <a:r>
              <a:rPr lang="en-US" altLang="zh-CN" dirty="0"/>
              <a:t>}</a:t>
            </a:r>
            <a:r>
              <a:rPr lang="en-US" altLang="zh-CN" dirty="0">
                <a:cs typeface="Arial" panose="020B0604020202020204" pitchFamily="34" charset="0"/>
              </a:rPr>
              <a:t>┠</a:t>
            </a:r>
            <a:r>
              <a:rPr lang="en-US" altLang="zh-CN" dirty="0"/>
              <a:t>C</a:t>
            </a:r>
            <a:r>
              <a:rPr lang="zh-CN" altLang="en-US" dirty="0"/>
              <a:t>是易证的</a:t>
            </a:r>
          </a:p>
          <a:p>
            <a:pPr lvl="1"/>
            <a:r>
              <a:rPr lang="zh-CN" altLang="en-US" dirty="0"/>
              <a:t>根据穷举定理</a:t>
            </a:r>
            <a:r>
              <a:rPr lang="en-US" altLang="zh-CN" dirty="0"/>
              <a:t>{A</a:t>
            </a:r>
            <a:r>
              <a:rPr lang="en-US" altLang="zh-CN" dirty="0">
                <a:cs typeface="Times New Roman" panose="02020603050405020304" pitchFamily="18" charset="0"/>
              </a:rPr>
              <a:t>→</a:t>
            </a:r>
            <a:r>
              <a:rPr lang="en-US" altLang="zh-CN" dirty="0"/>
              <a:t>C,B</a:t>
            </a:r>
            <a:r>
              <a:rPr lang="en-US" altLang="zh-CN" dirty="0">
                <a:cs typeface="Times New Roman" panose="02020603050405020304" pitchFamily="18" charset="0"/>
              </a:rPr>
              <a:t>→</a:t>
            </a:r>
            <a:r>
              <a:rPr lang="en-US" altLang="zh-CN" dirty="0"/>
              <a:t>C,¬A</a:t>
            </a:r>
            <a:r>
              <a:rPr lang="en-US" altLang="zh-CN" dirty="0">
                <a:cs typeface="Times New Roman" panose="02020603050405020304" pitchFamily="18" charset="0"/>
              </a:rPr>
              <a:t>→</a:t>
            </a:r>
            <a:r>
              <a:rPr lang="en-US" altLang="zh-CN" dirty="0"/>
              <a:t>B}</a:t>
            </a:r>
            <a:r>
              <a:rPr lang="en-US" altLang="zh-CN" dirty="0">
                <a:cs typeface="Arial" panose="020B0604020202020204" pitchFamily="34" charset="0"/>
              </a:rPr>
              <a:t>┠</a:t>
            </a:r>
            <a:r>
              <a:rPr lang="en-US" altLang="zh-CN" dirty="0"/>
              <a:t>C</a:t>
            </a:r>
            <a:r>
              <a:rPr lang="zh-CN" altLang="en-US" dirty="0"/>
              <a:t>得证</a:t>
            </a:r>
          </a:p>
        </p:txBody>
      </p:sp>
    </p:spTree>
    <p:extLst>
      <p:ext uri="{BB962C8B-B14F-4D97-AF65-F5344CB8AC3E}">
        <p14:creationId xmlns:p14="http://schemas.microsoft.com/office/powerpoint/2010/main" val="36887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5026"/>
                                        </p:tgtEl>
                                        <p:attrNameLst>
                                          <p:attrName>style.visibility</p:attrName>
                                        </p:attrNameLst>
                                      </p:cBhvr>
                                      <p:to>
                                        <p:strVal val="visible"/>
                                      </p:to>
                                    </p:set>
                                    <p:animEffect transition="in" filter="wipe(left)">
                                      <p:cBhvr>
                                        <p:cTn id="7" dur="500"/>
                                        <p:tgtEl>
                                          <p:spTgt spid="385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5027">
                                            <p:txEl>
                                              <p:pRg st="0" end="0"/>
                                            </p:txEl>
                                          </p:spTgt>
                                        </p:tgtEl>
                                        <p:attrNameLst>
                                          <p:attrName>style.visibility</p:attrName>
                                        </p:attrNameLst>
                                      </p:cBhvr>
                                      <p:to>
                                        <p:strVal val="visible"/>
                                      </p:to>
                                    </p:set>
                                    <p:animEffect transition="in" filter="wipe(left)">
                                      <p:cBhvr>
                                        <p:cTn id="12" dur="500"/>
                                        <p:tgtEl>
                                          <p:spTgt spid="385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5027">
                                            <p:txEl>
                                              <p:pRg st="1" end="1"/>
                                            </p:txEl>
                                          </p:spTgt>
                                        </p:tgtEl>
                                        <p:attrNameLst>
                                          <p:attrName>style.visibility</p:attrName>
                                        </p:attrNameLst>
                                      </p:cBhvr>
                                      <p:to>
                                        <p:strVal val="visible"/>
                                      </p:to>
                                    </p:set>
                                    <p:animEffect transition="in" filter="wipe(left)">
                                      <p:cBhvr>
                                        <p:cTn id="17" dur="500"/>
                                        <p:tgtEl>
                                          <p:spTgt spid="3850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5027">
                                            <p:txEl>
                                              <p:pRg st="2" end="2"/>
                                            </p:txEl>
                                          </p:spTgt>
                                        </p:tgtEl>
                                        <p:attrNameLst>
                                          <p:attrName>style.visibility</p:attrName>
                                        </p:attrNameLst>
                                      </p:cBhvr>
                                      <p:to>
                                        <p:strVal val="visible"/>
                                      </p:to>
                                    </p:set>
                                    <p:animEffect transition="in" filter="wipe(left)">
                                      <p:cBhvr>
                                        <p:cTn id="22" dur="500"/>
                                        <p:tgtEl>
                                          <p:spTgt spid="3850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5027">
                                            <p:txEl>
                                              <p:pRg st="3" end="3"/>
                                            </p:txEl>
                                          </p:spTgt>
                                        </p:tgtEl>
                                        <p:attrNameLst>
                                          <p:attrName>style.visibility</p:attrName>
                                        </p:attrNameLst>
                                      </p:cBhvr>
                                      <p:to>
                                        <p:strVal val="visible"/>
                                      </p:to>
                                    </p:set>
                                    <p:animEffect transition="in" filter="wipe(left)">
                                      <p:cBhvr>
                                        <p:cTn id="27" dur="500"/>
                                        <p:tgtEl>
                                          <p:spTgt spid="3850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5027">
                                            <p:txEl>
                                              <p:pRg st="4" end="4"/>
                                            </p:txEl>
                                          </p:spTgt>
                                        </p:tgtEl>
                                        <p:attrNameLst>
                                          <p:attrName>style.visibility</p:attrName>
                                        </p:attrNameLst>
                                      </p:cBhvr>
                                      <p:to>
                                        <p:strVal val="visible"/>
                                      </p:to>
                                    </p:set>
                                    <p:animEffect transition="in" filter="wipe(left)">
                                      <p:cBhvr>
                                        <p:cTn id="32" dur="500"/>
                                        <p:tgtEl>
                                          <p:spTgt spid="385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6" grpId="0"/>
      <p:bldP spid="38502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形式系统构造了一个字符串集合</a:t>
            </a:r>
            <a:endParaRPr lang="zh-CN" altLang="en-US" dirty="0"/>
          </a:p>
        </p:txBody>
      </p:sp>
      <p:sp>
        <p:nvSpPr>
          <p:cNvPr id="3" name="内容占位符 2"/>
          <p:cNvSpPr>
            <a:spLocks noGrp="1"/>
          </p:cNvSpPr>
          <p:nvPr>
            <p:ph idx="1"/>
          </p:nvPr>
        </p:nvSpPr>
        <p:spPr/>
        <p:txBody>
          <a:bodyPr/>
          <a:lstStyle/>
          <a:p>
            <a:r>
              <a:rPr lang="zh-CN" altLang="en-US" dirty="0" smtClean="0">
                <a:solidFill>
                  <a:schemeClr val="bg2"/>
                </a:solidFill>
              </a:rPr>
              <a:t>符号体系</a:t>
            </a:r>
            <a:r>
              <a:rPr lang="zh-CN" altLang="en-US" dirty="0" smtClean="0"/>
              <a:t>规定了符号串可能包含的字符（或字符的合法组合模式）</a:t>
            </a:r>
            <a:endParaRPr lang="en-US" altLang="zh-CN" dirty="0"/>
          </a:p>
          <a:p>
            <a:pPr marL="0" indent="0">
              <a:buNone/>
            </a:pPr>
            <a:r>
              <a:rPr lang="en-US" altLang="zh-CN" dirty="0" smtClean="0"/>
              <a:t>    </a:t>
            </a:r>
            <a:r>
              <a:rPr lang="en-US" altLang="zh-CN" sz="2000" dirty="0" smtClean="0"/>
              <a:t>pc</a:t>
            </a:r>
            <a:r>
              <a:rPr lang="zh-CN" altLang="en-US" sz="2000" dirty="0" smtClean="0"/>
              <a:t>中的命题变元，常元和公式的定义</a:t>
            </a:r>
            <a:endParaRPr lang="en-US" altLang="zh-CN" sz="2000" dirty="0" smtClean="0"/>
          </a:p>
          <a:p>
            <a:pPr marL="0" indent="0">
              <a:buNone/>
            </a:pPr>
            <a:endParaRPr lang="en-US" altLang="zh-CN" sz="2000" dirty="0" smtClean="0"/>
          </a:p>
          <a:p>
            <a:r>
              <a:rPr lang="zh-CN" altLang="en-US" dirty="0" smtClean="0">
                <a:solidFill>
                  <a:schemeClr val="bg2"/>
                </a:solidFill>
              </a:rPr>
              <a:t>公理</a:t>
            </a:r>
            <a:r>
              <a:rPr lang="zh-CN" altLang="en-US" dirty="0" smtClean="0"/>
              <a:t>规定了几个集合中的符号串（或者这种符号串的模式）</a:t>
            </a:r>
            <a:endParaRPr lang="en-US" altLang="zh-CN" dirty="0" smtClean="0"/>
          </a:p>
          <a:p>
            <a:pPr marL="0" indent="0">
              <a:buNone/>
            </a:pPr>
            <a:r>
              <a:rPr lang="zh-CN" altLang="en-US" sz="2000" dirty="0"/>
              <a:t> </a:t>
            </a:r>
            <a:r>
              <a:rPr lang="zh-CN" altLang="en-US" sz="2000" dirty="0" smtClean="0"/>
              <a:t>   如</a:t>
            </a:r>
            <a:r>
              <a:rPr lang="en-US" altLang="zh-CN" sz="2000" dirty="0" smtClean="0"/>
              <a:t>pc</a:t>
            </a:r>
            <a:r>
              <a:rPr lang="zh-CN" altLang="en-US" sz="2000" dirty="0" smtClean="0"/>
              <a:t>中的公理，</a:t>
            </a:r>
            <a:r>
              <a:rPr lang="zh-CN" altLang="en-US" sz="2000" dirty="0"/>
              <a:t>实质</a:t>
            </a:r>
            <a:r>
              <a:rPr lang="zh-CN" altLang="en-US" sz="2000" dirty="0" smtClean="0"/>
              <a:t>是公理模式</a:t>
            </a:r>
            <a:endParaRPr lang="en-US" altLang="zh-CN" sz="2000" dirty="0" smtClean="0"/>
          </a:p>
          <a:p>
            <a:pPr marL="0" indent="0">
              <a:buNone/>
            </a:pPr>
            <a:endParaRPr lang="en-US" altLang="zh-CN" sz="2000" dirty="0" smtClean="0"/>
          </a:p>
          <a:p>
            <a:r>
              <a:rPr lang="zh-CN" altLang="en-US" dirty="0" smtClean="0">
                <a:solidFill>
                  <a:schemeClr val="bg2"/>
                </a:solidFill>
              </a:rPr>
              <a:t>推理规则</a:t>
            </a:r>
            <a:r>
              <a:rPr lang="zh-CN" altLang="en-US" dirty="0" smtClean="0"/>
              <a:t>规定了从集合中已知符号串变换生成集合中其他符号串的方法</a:t>
            </a:r>
            <a:endParaRPr lang="en-US" altLang="zh-CN" dirty="0" smtClean="0"/>
          </a:p>
          <a:p>
            <a:pPr marL="0" indent="0">
              <a:buNone/>
            </a:pPr>
            <a:r>
              <a:rPr lang="zh-CN" altLang="en-US" dirty="0" smtClean="0"/>
              <a:t>    </a:t>
            </a:r>
            <a:r>
              <a:rPr lang="zh-CN" altLang="en-US" sz="2000" dirty="0" smtClean="0"/>
              <a:t>如</a:t>
            </a:r>
            <a:r>
              <a:rPr lang="en-US" altLang="zh-CN" sz="2000" dirty="0" smtClean="0"/>
              <a:t>pc</a:t>
            </a:r>
            <a:r>
              <a:rPr lang="zh-CN" altLang="en-US" sz="2000" dirty="0" smtClean="0"/>
              <a:t>中的分离规则</a:t>
            </a:r>
            <a:endParaRPr lang="zh-CN" altLang="en-US" sz="2000" dirty="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32</a:t>
            </a:fld>
            <a:endParaRPr lang="en-US" altLang="zh-CN"/>
          </a:p>
        </p:txBody>
      </p:sp>
    </p:spTree>
    <p:extLst>
      <p:ext uri="{BB962C8B-B14F-4D97-AF65-F5344CB8AC3E}">
        <p14:creationId xmlns:p14="http://schemas.microsoft.com/office/powerpoint/2010/main" val="392653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定理判定问题：符号串的构造过程</a:t>
            </a:r>
            <a:endParaRPr lang="zh-CN" altLang="en-US" sz="3200" dirty="0"/>
          </a:p>
        </p:txBody>
      </p:sp>
      <p:sp>
        <p:nvSpPr>
          <p:cNvPr id="3" name="内容占位符 2"/>
          <p:cNvSpPr>
            <a:spLocks noGrp="1"/>
          </p:cNvSpPr>
          <p:nvPr>
            <p:ph idx="1"/>
          </p:nvPr>
        </p:nvSpPr>
        <p:spPr/>
        <p:txBody>
          <a:bodyPr/>
          <a:lstStyle/>
          <a:p>
            <a:r>
              <a:rPr lang="zh-CN" altLang="en-US" dirty="0" smtClean="0"/>
              <a:t>形式系统中的</a:t>
            </a:r>
            <a:r>
              <a:rPr lang="zh-CN" altLang="en-US" dirty="0" smtClean="0">
                <a:solidFill>
                  <a:schemeClr val="bg2"/>
                </a:solidFill>
              </a:rPr>
              <a:t>定理</a:t>
            </a:r>
            <a:r>
              <a:rPr lang="zh-CN" altLang="en-US" dirty="0" smtClean="0"/>
              <a:t>就是在集合中的</a:t>
            </a:r>
            <a:r>
              <a:rPr lang="zh-CN" altLang="en-US" dirty="0" smtClean="0">
                <a:solidFill>
                  <a:schemeClr val="bg2"/>
                </a:solidFill>
              </a:rPr>
              <a:t>符号串</a:t>
            </a:r>
            <a:endParaRPr lang="en-US" altLang="zh-CN" dirty="0" smtClean="0">
              <a:solidFill>
                <a:schemeClr val="bg2"/>
              </a:solidFill>
            </a:endParaRPr>
          </a:p>
          <a:p>
            <a:endParaRPr lang="en-US" altLang="zh-CN" dirty="0" smtClean="0">
              <a:solidFill>
                <a:schemeClr val="bg2"/>
              </a:solidFill>
            </a:endParaRPr>
          </a:p>
          <a:p>
            <a:r>
              <a:rPr lang="zh-CN" altLang="en-US" dirty="0" smtClean="0"/>
              <a:t>定理</a:t>
            </a:r>
            <a:r>
              <a:rPr lang="zh-CN" altLang="en-US" dirty="0" smtClean="0">
                <a:solidFill>
                  <a:schemeClr val="bg2"/>
                </a:solidFill>
              </a:rPr>
              <a:t>证明</a:t>
            </a:r>
            <a:r>
              <a:rPr lang="zh-CN" altLang="en-US" dirty="0" smtClean="0"/>
              <a:t>过程就是符号串的</a:t>
            </a:r>
            <a:r>
              <a:rPr lang="zh-CN" altLang="en-US" dirty="0" smtClean="0">
                <a:solidFill>
                  <a:srgbClr val="FF0000"/>
                </a:solidFill>
              </a:rPr>
              <a:t>构造</a:t>
            </a:r>
            <a:r>
              <a:rPr lang="zh-CN" altLang="en-US" dirty="0" smtClean="0"/>
              <a:t>过程</a:t>
            </a:r>
            <a:endParaRPr lang="en-US" altLang="zh-CN" dirty="0" smtClean="0"/>
          </a:p>
          <a:p>
            <a:endParaRPr lang="en-US" altLang="zh-CN" dirty="0" smtClean="0"/>
          </a:p>
          <a:p>
            <a:r>
              <a:rPr lang="zh-CN" altLang="en-US" dirty="0" smtClean="0"/>
              <a:t>这个过程需要在</a:t>
            </a:r>
            <a:r>
              <a:rPr lang="zh-CN" altLang="en-US" dirty="0" smtClean="0">
                <a:solidFill>
                  <a:srgbClr val="FF0000"/>
                </a:solidFill>
              </a:rPr>
              <a:t>有限步</a:t>
            </a:r>
            <a:r>
              <a:rPr lang="zh-CN" altLang="en-US" dirty="0" smtClean="0"/>
              <a:t>内结束</a:t>
            </a:r>
            <a:endParaRPr lang="zh-CN" altLang="en-US" dirty="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33</a:t>
            </a:fld>
            <a:endParaRPr lang="en-US" altLang="zh-CN"/>
          </a:p>
        </p:txBody>
      </p:sp>
    </p:spTree>
    <p:extLst>
      <p:ext uri="{BB962C8B-B14F-4D97-AF65-F5344CB8AC3E}">
        <p14:creationId xmlns:p14="http://schemas.microsoft.com/office/powerpoint/2010/main" val="9154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定理的判定问题：定理的判定问题</a:t>
            </a:r>
            <a:endParaRPr lang="zh-CN" altLang="en-US" sz="3200" dirty="0"/>
          </a:p>
        </p:txBody>
      </p:sp>
      <p:sp>
        <p:nvSpPr>
          <p:cNvPr id="3" name="内容占位符 2"/>
          <p:cNvSpPr>
            <a:spLocks noGrp="1"/>
          </p:cNvSpPr>
          <p:nvPr>
            <p:ph idx="1"/>
          </p:nvPr>
        </p:nvSpPr>
        <p:spPr/>
        <p:txBody>
          <a:bodyPr/>
          <a:lstStyle/>
          <a:p>
            <a:r>
              <a:rPr lang="zh-CN" altLang="en-US" dirty="0" smtClean="0"/>
              <a:t>给定一个命题公式，判定是否是形式系统中的定理，给出定理的</a:t>
            </a:r>
            <a:r>
              <a:rPr lang="zh-CN" altLang="en-US" dirty="0" smtClean="0">
                <a:solidFill>
                  <a:schemeClr val="bg2"/>
                </a:solidFill>
              </a:rPr>
              <a:t>证明</a:t>
            </a:r>
            <a:endParaRPr lang="en-US" altLang="zh-CN" dirty="0" smtClean="0">
              <a:solidFill>
                <a:schemeClr val="bg2"/>
              </a:solidFill>
            </a:endParaRPr>
          </a:p>
          <a:p>
            <a:r>
              <a:rPr lang="zh-CN" altLang="en-US" dirty="0" smtClean="0"/>
              <a:t>给定一个字符串，判定是否在集合里，给出构造的</a:t>
            </a:r>
            <a:r>
              <a:rPr lang="zh-CN" altLang="en-US" dirty="0" smtClean="0">
                <a:solidFill>
                  <a:srgbClr val="FF0000"/>
                </a:solidFill>
              </a:rPr>
              <a:t>过程</a:t>
            </a:r>
            <a:endParaRPr lang="en-US" altLang="zh-CN" dirty="0" smtClean="0">
              <a:solidFill>
                <a:srgbClr val="FF0000"/>
              </a:solidFill>
            </a:endParaRPr>
          </a:p>
          <a:p>
            <a:endParaRPr lang="en-US" altLang="zh-CN" dirty="0" smtClean="0"/>
          </a:p>
          <a:p>
            <a:r>
              <a:rPr lang="zh-CN" altLang="en-US" dirty="0" smtClean="0"/>
              <a:t>能否单靠形式系统本身的公理和推理规则在</a:t>
            </a:r>
            <a:r>
              <a:rPr lang="zh-CN" altLang="en-US" dirty="0" smtClean="0">
                <a:solidFill>
                  <a:srgbClr val="FF0000"/>
                </a:solidFill>
              </a:rPr>
              <a:t>有限步骤内</a:t>
            </a:r>
            <a:r>
              <a:rPr lang="zh-CN" altLang="en-US" dirty="0" smtClean="0"/>
              <a:t>判定定理和非定理</a:t>
            </a:r>
            <a:r>
              <a:rPr lang="en-US" altLang="zh-CN" dirty="0" smtClean="0"/>
              <a:t>?</a:t>
            </a:r>
            <a:endParaRPr lang="zh-CN" altLang="en-US" dirty="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34</a:t>
            </a:fld>
            <a:endParaRPr lang="en-US" altLang="zh-CN"/>
          </a:p>
        </p:txBody>
      </p:sp>
    </p:spTree>
    <p:extLst>
      <p:ext uri="{BB962C8B-B14F-4D97-AF65-F5344CB8AC3E}">
        <p14:creationId xmlns:p14="http://schemas.microsoft.com/office/powerpoint/2010/main" val="392131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chemeClr val="tx1"/>
                </a:solidFill>
              </a:rPr>
              <a:t>一</a:t>
            </a:r>
            <a:r>
              <a:rPr lang="zh-CN" altLang="en-US" sz="3200" dirty="0" smtClean="0">
                <a:solidFill>
                  <a:schemeClr val="tx1"/>
                </a:solidFill>
              </a:rPr>
              <a:t>个简单的形式系统</a:t>
            </a:r>
            <a:r>
              <a:rPr lang="en-US" altLang="zh-CN" sz="3200" dirty="0" smtClean="0">
                <a:solidFill>
                  <a:srgbClr val="FF0000"/>
                </a:solidFill>
              </a:rPr>
              <a:t>MIU</a:t>
            </a:r>
            <a:endParaRPr lang="zh-CN" altLang="en-US" sz="3200" dirty="0">
              <a:solidFill>
                <a:srgbClr val="FF0000"/>
              </a:solidFill>
            </a:endParaRPr>
          </a:p>
        </p:txBody>
      </p:sp>
      <p:sp>
        <p:nvSpPr>
          <p:cNvPr id="3" name="内容占位符 2"/>
          <p:cNvSpPr>
            <a:spLocks noGrp="1"/>
          </p:cNvSpPr>
          <p:nvPr>
            <p:ph idx="1"/>
          </p:nvPr>
        </p:nvSpPr>
        <p:spPr/>
        <p:txBody>
          <a:bodyPr/>
          <a:lstStyle/>
          <a:p>
            <a:r>
              <a:rPr lang="zh-CN" altLang="en-US" dirty="0" smtClean="0"/>
              <a:t>符号系统：</a:t>
            </a:r>
            <a:r>
              <a:rPr lang="en-US" altLang="zh-CN" dirty="0" smtClean="0"/>
              <a:t>M</a:t>
            </a:r>
            <a:r>
              <a:rPr lang="zh-CN" altLang="en-US" dirty="0" smtClean="0"/>
              <a:t>，</a:t>
            </a:r>
            <a:r>
              <a:rPr lang="en-US" altLang="zh-CN" dirty="0" smtClean="0"/>
              <a:t>I</a:t>
            </a:r>
            <a:r>
              <a:rPr lang="zh-CN" altLang="en-US" dirty="0" smtClean="0"/>
              <a:t>，</a:t>
            </a:r>
            <a:r>
              <a:rPr lang="en-US" altLang="zh-CN" dirty="0" smtClean="0"/>
              <a:t>U</a:t>
            </a:r>
            <a:r>
              <a:rPr lang="zh-CN" altLang="en-US" dirty="0" smtClean="0"/>
              <a:t>组成的串</a:t>
            </a:r>
            <a:endParaRPr lang="en-US" altLang="zh-CN" dirty="0" smtClean="0"/>
          </a:p>
          <a:p>
            <a:r>
              <a:rPr lang="zh-CN" altLang="en-US" dirty="0" smtClean="0"/>
              <a:t>初始串：</a:t>
            </a:r>
            <a:r>
              <a:rPr lang="en-US" altLang="zh-CN" dirty="0" smtClean="0"/>
              <a:t>MI</a:t>
            </a:r>
          </a:p>
          <a:p>
            <a:pPr marL="0" indent="0">
              <a:buNone/>
            </a:pPr>
            <a:r>
              <a:rPr lang="zh-CN" altLang="en-US" sz="2000" b="0" dirty="0" smtClean="0"/>
              <a:t>     公理：</a:t>
            </a:r>
            <a:r>
              <a:rPr lang="en-US" altLang="zh-CN" sz="2000" b="0" dirty="0" smtClean="0"/>
              <a:t>MI</a:t>
            </a:r>
          </a:p>
          <a:p>
            <a:r>
              <a:rPr lang="zh-CN" altLang="en-US" dirty="0" smtClean="0"/>
              <a:t>规则</a:t>
            </a:r>
            <a:r>
              <a:rPr lang="en-US" altLang="zh-CN" dirty="0" smtClean="0"/>
              <a:t>1</a:t>
            </a:r>
            <a:r>
              <a:rPr lang="zh-CN" altLang="en-US" dirty="0" smtClean="0"/>
              <a:t>：如果串的最后一个符号是</a:t>
            </a:r>
            <a:r>
              <a:rPr lang="en-US" altLang="zh-CN" dirty="0" smtClean="0"/>
              <a:t>I</a:t>
            </a:r>
            <a:r>
              <a:rPr lang="zh-CN" altLang="en-US" dirty="0" smtClean="0"/>
              <a:t>，则可以加上一个</a:t>
            </a:r>
            <a:r>
              <a:rPr lang="en-US" altLang="zh-CN" dirty="0" smtClean="0"/>
              <a:t>U</a:t>
            </a:r>
          </a:p>
          <a:p>
            <a:pPr marL="0" indent="0">
              <a:buNone/>
            </a:pPr>
            <a:r>
              <a:rPr lang="zh-CN" altLang="en-US" dirty="0" smtClean="0"/>
              <a:t>    </a:t>
            </a:r>
            <a:r>
              <a:rPr lang="zh-CN" altLang="en-US" sz="2000" b="0" dirty="0" smtClean="0"/>
              <a:t>如果</a:t>
            </a:r>
            <a:r>
              <a:rPr lang="en-US" altLang="zh-CN" sz="2000" b="0" dirty="0" err="1" smtClean="0">
                <a:solidFill>
                  <a:srgbClr val="FF0000"/>
                </a:solidFill>
              </a:rPr>
              <a:t>x</a:t>
            </a:r>
            <a:r>
              <a:rPr lang="en-US" altLang="zh-CN" sz="2000" b="0" dirty="0" err="1" smtClean="0"/>
              <a:t>I</a:t>
            </a:r>
            <a:r>
              <a:rPr lang="zh-CN" altLang="en-US" sz="2000" b="0" dirty="0" smtClean="0"/>
              <a:t>是定理，那么</a:t>
            </a:r>
            <a:r>
              <a:rPr lang="en-US" altLang="zh-CN" sz="2000" b="0" dirty="0" err="1" smtClean="0">
                <a:solidFill>
                  <a:srgbClr val="FF0000"/>
                </a:solidFill>
              </a:rPr>
              <a:t>x</a:t>
            </a:r>
            <a:r>
              <a:rPr lang="en-US" altLang="zh-CN" sz="2000" b="0" dirty="0" err="1" smtClean="0"/>
              <a:t>IU</a:t>
            </a:r>
            <a:r>
              <a:rPr lang="zh-CN" altLang="en-US" sz="2000" b="0" dirty="0" smtClean="0"/>
              <a:t>也是定理</a:t>
            </a:r>
            <a:endParaRPr lang="en-US" altLang="zh-CN" sz="2000" b="0" dirty="0" smtClean="0"/>
          </a:p>
          <a:p>
            <a:r>
              <a:rPr lang="zh-CN" altLang="en-US" dirty="0" smtClean="0"/>
              <a:t>规则</a:t>
            </a:r>
            <a:r>
              <a:rPr lang="en-US" altLang="zh-CN" dirty="0" smtClean="0"/>
              <a:t>2</a:t>
            </a:r>
            <a:r>
              <a:rPr lang="zh-CN" altLang="en-US" dirty="0" smtClean="0"/>
              <a:t>：如果串符合</a:t>
            </a:r>
            <a:r>
              <a:rPr lang="en-US" altLang="zh-CN" dirty="0" err="1" smtClean="0"/>
              <a:t>Mx</a:t>
            </a:r>
            <a:r>
              <a:rPr lang="zh-CN" altLang="en-US" dirty="0" smtClean="0"/>
              <a:t>，则可以再加上</a:t>
            </a:r>
            <a:r>
              <a:rPr lang="en-US" altLang="zh-CN" dirty="0" smtClean="0"/>
              <a:t>x</a:t>
            </a:r>
            <a:r>
              <a:rPr lang="zh-CN" altLang="en-US" dirty="0" smtClean="0"/>
              <a:t>而生成</a:t>
            </a:r>
            <a:r>
              <a:rPr lang="en-US" altLang="zh-CN" dirty="0" err="1" smtClean="0"/>
              <a:t>Mxx</a:t>
            </a:r>
            <a:r>
              <a:rPr lang="zh-CN" altLang="en-US" dirty="0" smtClean="0"/>
              <a:t>，</a:t>
            </a:r>
            <a:r>
              <a:rPr lang="en-US" altLang="zh-CN" dirty="0" smtClean="0"/>
              <a:t>x</a:t>
            </a:r>
            <a:r>
              <a:rPr lang="zh-CN" altLang="en-US" dirty="0" smtClean="0"/>
              <a:t>代表任何一个由</a:t>
            </a:r>
            <a:r>
              <a:rPr lang="en-US" altLang="zh-CN" dirty="0" smtClean="0"/>
              <a:t>M</a:t>
            </a:r>
            <a:r>
              <a:rPr lang="zh-CN" altLang="en-US" dirty="0" smtClean="0"/>
              <a:t>，</a:t>
            </a:r>
            <a:r>
              <a:rPr lang="en-US" altLang="zh-CN" dirty="0" smtClean="0"/>
              <a:t>I</a:t>
            </a:r>
            <a:r>
              <a:rPr lang="zh-CN" altLang="en-US" dirty="0" smtClean="0"/>
              <a:t>，</a:t>
            </a:r>
            <a:r>
              <a:rPr lang="en-US" altLang="zh-CN" dirty="0" smtClean="0"/>
              <a:t>U</a:t>
            </a:r>
            <a:r>
              <a:rPr lang="zh-CN" altLang="en-US" dirty="0" smtClean="0"/>
              <a:t>组成的字符串</a:t>
            </a:r>
            <a:endParaRPr lang="en-US" altLang="zh-CN" dirty="0" smtClean="0"/>
          </a:p>
          <a:p>
            <a:pPr marL="0" indent="0">
              <a:buNone/>
            </a:pPr>
            <a:r>
              <a:rPr lang="zh-CN" altLang="en-US" dirty="0" smtClean="0"/>
              <a:t>    </a:t>
            </a:r>
            <a:r>
              <a:rPr lang="zh-CN" altLang="en-US" sz="2000" b="0" dirty="0" smtClean="0"/>
              <a:t>如果</a:t>
            </a:r>
            <a:r>
              <a:rPr lang="en-US" altLang="zh-CN" sz="2000" b="0" dirty="0" err="1" smtClean="0"/>
              <a:t>M</a:t>
            </a:r>
            <a:r>
              <a:rPr lang="en-US" altLang="zh-CN" sz="2000" b="0" dirty="0" err="1" smtClean="0">
                <a:solidFill>
                  <a:srgbClr val="FF0000"/>
                </a:solidFill>
              </a:rPr>
              <a:t>x</a:t>
            </a:r>
            <a:r>
              <a:rPr lang="zh-CN" altLang="en-US" sz="2000" b="0" dirty="0" smtClean="0"/>
              <a:t>是定理，那么</a:t>
            </a:r>
            <a:r>
              <a:rPr lang="en-US" altLang="zh-CN" sz="2000" b="0" dirty="0" err="1" smtClean="0"/>
              <a:t>M</a:t>
            </a:r>
            <a:r>
              <a:rPr lang="en-US" altLang="zh-CN" sz="2000" b="0" dirty="0" err="1" smtClean="0">
                <a:solidFill>
                  <a:srgbClr val="FF0000"/>
                </a:solidFill>
              </a:rPr>
              <a:t>xx</a:t>
            </a:r>
            <a:r>
              <a:rPr lang="zh-CN" altLang="en-US" sz="2000" b="0" dirty="0" smtClean="0"/>
              <a:t>也是定理</a:t>
            </a:r>
            <a:endParaRPr lang="zh-CN" altLang="en-US" sz="2000" b="0" dirty="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35</a:t>
            </a:fld>
            <a:endParaRPr lang="en-US" altLang="zh-CN"/>
          </a:p>
        </p:txBody>
      </p:sp>
    </p:spTree>
    <p:extLst>
      <p:ext uri="{BB962C8B-B14F-4D97-AF65-F5344CB8AC3E}">
        <p14:creationId xmlns:p14="http://schemas.microsoft.com/office/powerpoint/2010/main" val="94073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0000"/>
                </a:solidFill>
              </a:rPr>
              <a:t>一个简单的形式系统</a:t>
            </a:r>
            <a:r>
              <a:rPr lang="en-US" altLang="zh-CN" sz="3200" dirty="0">
                <a:solidFill>
                  <a:srgbClr val="FF0000"/>
                </a:solidFill>
              </a:rPr>
              <a:t>MIU</a:t>
            </a:r>
            <a:endParaRPr lang="zh-CN" altLang="en-US" dirty="0"/>
          </a:p>
        </p:txBody>
      </p:sp>
      <p:sp>
        <p:nvSpPr>
          <p:cNvPr id="3" name="内容占位符 2"/>
          <p:cNvSpPr>
            <a:spLocks noGrp="1"/>
          </p:cNvSpPr>
          <p:nvPr>
            <p:ph idx="1"/>
          </p:nvPr>
        </p:nvSpPr>
        <p:spPr/>
        <p:txBody>
          <a:bodyPr/>
          <a:lstStyle/>
          <a:p>
            <a:r>
              <a:rPr lang="zh-CN" altLang="en-US" dirty="0" smtClean="0"/>
              <a:t>规则</a:t>
            </a:r>
            <a:r>
              <a:rPr lang="en-US" altLang="zh-CN" dirty="0" smtClean="0"/>
              <a:t>3</a:t>
            </a:r>
            <a:r>
              <a:rPr lang="zh-CN" altLang="en-US" dirty="0" smtClean="0"/>
              <a:t>：如果串中出现连续</a:t>
            </a:r>
            <a:r>
              <a:rPr lang="en-US" altLang="zh-CN" dirty="0" smtClean="0"/>
              <a:t>3</a:t>
            </a:r>
            <a:r>
              <a:rPr lang="zh-CN" altLang="en-US" dirty="0" smtClean="0"/>
              <a:t>个</a:t>
            </a:r>
            <a:r>
              <a:rPr lang="en-US" altLang="zh-CN" dirty="0" smtClean="0"/>
              <a:t>I</a:t>
            </a:r>
            <a:r>
              <a:rPr lang="zh-CN" altLang="en-US" dirty="0" smtClean="0"/>
              <a:t>，则可以用</a:t>
            </a:r>
            <a:r>
              <a:rPr lang="en-US" altLang="zh-CN" dirty="0" smtClean="0"/>
              <a:t>U</a:t>
            </a:r>
            <a:r>
              <a:rPr lang="zh-CN" altLang="en-US" dirty="0" smtClean="0"/>
              <a:t>代替</a:t>
            </a:r>
            <a:r>
              <a:rPr lang="en-US" altLang="zh-CN" dirty="0" smtClean="0"/>
              <a:t>III</a:t>
            </a:r>
            <a:r>
              <a:rPr lang="zh-CN" altLang="en-US" dirty="0" smtClean="0"/>
              <a:t>的得到新串</a:t>
            </a:r>
            <a:endParaRPr lang="en-US" altLang="zh-CN" dirty="0" smtClean="0"/>
          </a:p>
          <a:p>
            <a:pPr marL="0" indent="0">
              <a:buNone/>
            </a:pPr>
            <a:r>
              <a:rPr lang="zh-CN" altLang="en-US" dirty="0" smtClean="0"/>
              <a:t>    </a:t>
            </a:r>
            <a:r>
              <a:rPr lang="zh-CN" altLang="en-US" sz="2000" b="0" dirty="0" smtClean="0"/>
              <a:t>如果</a:t>
            </a:r>
            <a:r>
              <a:rPr lang="en-US" altLang="zh-CN" sz="2000" b="0" dirty="0" err="1" smtClean="0">
                <a:solidFill>
                  <a:srgbClr val="FF0000"/>
                </a:solidFill>
              </a:rPr>
              <a:t>x</a:t>
            </a:r>
            <a:r>
              <a:rPr lang="en-US" altLang="zh-CN" sz="2000" b="0" dirty="0" err="1" smtClean="0"/>
              <a:t>III</a:t>
            </a:r>
            <a:r>
              <a:rPr lang="en-US" altLang="zh-CN" sz="2000" b="0" dirty="0" err="1" smtClean="0">
                <a:solidFill>
                  <a:srgbClr val="FF0000"/>
                </a:solidFill>
              </a:rPr>
              <a:t>y</a:t>
            </a:r>
            <a:r>
              <a:rPr lang="zh-CN" altLang="en-US" sz="2000" b="0" dirty="0" smtClean="0"/>
              <a:t>是定理，那么</a:t>
            </a:r>
            <a:r>
              <a:rPr lang="en-US" altLang="zh-CN" sz="2000" b="0" dirty="0" err="1" smtClean="0">
                <a:solidFill>
                  <a:srgbClr val="FF0000"/>
                </a:solidFill>
              </a:rPr>
              <a:t>x</a:t>
            </a:r>
            <a:r>
              <a:rPr lang="en-US" altLang="zh-CN" sz="2000" b="0" dirty="0" err="1" smtClean="0"/>
              <a:t>U</a:t>
            </a:r>
            <a:r>
              <a:rPr lang="en-US" altLang="zh-CN" sz="2000" b="0" dirty="0" err="1" smtClean="0">
                <a:solidFill>
                  <a:srgbClr val="FF0000"/>
                </a:solidFill>
              </a:rPr>
              <a:t>y</a:t>
            </a:r>
            <a:r>
              <a:rPr lang="zh-CN" altLang="en-US" sz="2000" b="0" dirty="0" smtClean="0"/>
              <a:t>也是定理</a:t>
            </a:r>
            <a:endParaRPr lang="en-US" altLang="zh-CN" sz="2000" b="0" dirty="0" smtClean="0"/>
          </a:p>
          <a:p>
            <a:pPr marL="0" indent="0">
              <a:buNone/>
            </a:pPr>
            <a:endParaRPr lang="en-US" altLang="zh-CN" sz="2000" b="0" dirty="0" smtClean="0"/>
          </a:p>
          <a:p>
            <a:r>
              <a:rPr lang="zh-CN" altLang="en-US" dirty="0" smtClean="0"/>
              <a:t>规则</a:t>
            </a:r>
            <a:r>
              <a:rPr lang="en-US" altLang="zh-CN" dirty="0" smtClean="0"/>
              <a:t>4</a:t>
            </a:r>
            <a:r>
              <a:rPr lang="zh-CN" altLang="en-US" dirty="0" smtClean="0"/>
              <a:t>：如果串中出现</a:t>
            </a:r>
            <a:r>
              <a:rPr lang="en-US" altLang="zh-CN" dirty="0" smtClean="0"/>
              <a:t>UU</a:t>
            </a:r>
            <a:r>
              <a:rPr lang="zh-CN" altLang="en-US" dirty="0" smtClean="0"/>
              <a:t>，则可将</a:t>
            </a:r>
            <a:r>
              <a:rPr lang="en-US" altLang="zh-CN" dirty="0" smtClean="0"/>
              <a:t>UU</a:t>
            </a:r>
            <a:r>
              <a:rPr lang="zh-CN" altLang="en-US" dirty="0" smtClean="0"/>
              <a:t>删除得到新串</a:t>
            </a:r>
            <a:endParaRPr lang="en-US" altLang="zh-CN" dirty="0" smtClean="0"/>
          </a:p>
          <a:p>
            <a:pPr marL="0" indent="0">
              <a:buNone/>
            </a:pPr>
            <a:r>
              <a:rPr lang="zh-CN" altLang="en-US" dirty="0" smtClean="0"/>
              <a:t>    </a:t>
            </a:r>
            <a:r>
              <a:rPr lang="zh-CN" altLang="en-US" sz="2000" b="0" dirty="0" smtClean="0"/>
              <a:t>如果</a:t>
            </a:r>
            <a:r>
              <a:rPr lang="en-US" altLang="zh-CN" sz="2000" b="0" dirty="0" err="1" smtClean="0">
                <a:solidFill>
                  <a:srgbClr val="FF0000"/>
                </a:solidFill>
              </a:rPr>
              <a:t>x</a:t>
            </a:r>
            <a:r>
              <a:rPr lang="en-US" altLang="zh-CN" sz="2000" b="0" dirty="0" err="1" smtClean="0"/>
              <a:t>UU</a:t>
            </a:r>
            <a:r>
              <a:rPr lang="en-US" altLang="zh-CN" sz="2000" b="0" dirty="0" err="1" smtClean="0">
                <a:solidFill>
                  <a:srgbClr val="FF0000"/>
                </a:solidFill>
              </a:rPr>
              <a:t>y</a:t>
            </a:r>
            <a:r>
              <a:rPr lang="zh-CN" altLang="en-US" sz="2000" b="0" dirty="0" smtClean="0"/>
              <a:t>是定理，那么</a:t>
            </a:r>
            <a:r>
              <a:rPr lang="en-US" altLang="zh-CN" sz="2000" b="0" dirty="0" err="1" smtClean="0">
                <a:solidFill>
                  <a:srgbClr val="FF0000"/>
                </a:solidFill>
              </a:rPr>
              <a:t>xy</a:t>
            </a:r>
            <a:r>
              <a:rPr lang="zh-CN" altLang="en-US" sz="2000" b="0" dirty="0" smtClean="0"/>
              <a:t>也是定理</a:t>
            </a:r>
            <a:endParaRPr lang="en-US" altLang="zh-CN" sz="2000" b="0" dirty="0" smtClean="0"/>
          </a:p>
          <a:p>
            <a:pPr marL="0" indent="0">
              <a:buNone/>
            </a:pPr>
            <a:endParaRPr lang="en-US" altLang="zh-CN" sz="2000" b="0" dirty="0" smtClean="0"/>
          </a:p>
          <a:p>
            <a:r>
              <a:rPr lang="zh-CN" altLang="en-US" dirty="0" smtClean="0"/>
              <a:t>判定问题：</a:t>
            </a:r>
            <a:r>
              <a:rPr lang="en-US" altLang="zh-CN" dirty="0" smtClean="0"/>
              <a:t>MU</a:t>
            </a:r>
            <a:r>
              <a:rPr lang="zh-CN" altLang="en-US" dirty="0" smtClean="0"/>
              <a:t>是否是系统中的串？</a:t>
            </a:r>
            <a:endParaRPr lang="en-US" altLang="zh-CN" dirty="0" smtClean="0"/>
          </a:p>
          <a:p>
            <a:r>
              <a:rPr lang="en-US" altLang="zh-CN" dirty="0" smtClean="0"/>
              <a:t>MU</a:t>
            </a:r>
            <a:r>
              <a:rPr lang="zh-CN" altLang="en-US" dirty="0" smtClean="0"/>
              <a:t>是否是定理？</a:t>
            </a:r>
            <a:endParaRPr lang="zh-CN" altLang="en-US" dirty="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36</a:t>
            </a:fld>
            <a:endParaRPr lang="en-US" altLang="zh-CN"/>
          </a:p>
        </p:txBody>
      </p:sp>
    </p:spTree>
    <p:extLst>
      <p:ext uri="{BB962C8B-B14F-4D97-AF65-F5344CB8AC3E}">
        <p14:creationId xmlns:p14="http://schemas.microsoft.com/office/powerpoint/2010/main" val="275594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solidFill>
                  <a:schemeClr val="tx1"/>
                </a:solidFill>
              </a:rPr>
              <a:t>MIU</a:t>
            </a:r>
            <a:r>
              <a:rPr lang="zh-CN" altLang="en-US" sz="3200" dirty="0" smtClean="0">
                <a:solidFill>
                  <a:schemeClr val="tx1"/>
                </a:solidFill>
              </a:rPr>
              <a:t>定理树</a:t>
            </a:r>
            <a:endParaRPr lang="zh-CN" altLang="en-US" sz="3200" dirty="0">
              <a:solidFill>
                <a:schemeClr val="tx1"/>
              </a:solidFill>
            </a:endParaRPr>
          </a:p>
        </p:txBody>
      </p:sp>
      <p:sp>
        <p:nvSpPr>
          <p:cNvPr id="3" name="内容占位符 2"/>
          <p:cNvSpPr>
            <a:spLocks noGrp="1"/>
          </p:cNvSpPr>
          <p:nvPr>
            <p:ph idx="1"/>
          </p:nvPr>
        </p:nvSpPr>
        <p:spPr>
          <a:xfrm>
            <a:off x="304800" y="1447800"/>
            <a:ext cx="11582400" cy="585148"/>
          </a:xfrm>
        </p:spPr>
        <p:txBody>
          <a:bodyPr/>
          <a:lstStyle/>
          <a:p>
            <a:r>
              <a:rPr lang="zh-CN" altLang="en-US" dirty="0" smtClean="0"/>
              <a:t>由公理和推理规则，我们容易构造定理树</a:t>
            </a:r>
            <a:endParaRPr lang="en-US" altLang="zh-CN" dirty="0" smtClean="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37</a:t>
            </a:fld>
            <a:endParaRPr lang="en-US" altLang="zh-CN"/>
          </a:p>
        </p:txBody>
      </p:sp>
      <p:pic>
        <p:nvPicPr>
          <p:cNvPr id="5" name="图片 4"/>
          <p:cNvPicPr>
            <a:picLocks noChangeAspect="1"/>
          </p:cNvPicPr>
          <p:nvPr/>
        </p:nvPicPr>
        <p:blipFill>
          <a:blip r:embed="rId2"/>
          <a:stretch>
            <a:fillRect/>
          </a:stretch>
        </p:blipFill>
        <p:spPr>
          <a:xfrm>
            <a:off x="4761915" y="2032948"/>
            <a:ext cx="7226885" cy="3910652"/>
          </a:xfrm>
          <a:prstGeom prst="rect">
            <a:avLst/>
          </a:prstGeom>
        </p:spPr>
      </p:pic>
      <p:sp>
        <p:nvSpPr>
          <p:cNvPr id="6" name="矩形 5"/>
          <p:cNvSpPr/>
          <p:nvPr/>
        </p:nvSpPr>
        <p:spPr>
          <a:xfrm>
            <a:off x="304800" y="2352981"/>
            <a:ext cx="6096000" cy="2086725"/>
          </a:xfrm>
          <a:prstGeom prst="rect">
            <a:avLst/>
          </a:prstGeom>
        </p:spPr>
        <p:txBody>
          <a:bodyPr>
            <a:spAutoFit/>
          </a:bodyPr>
          <a:lstStyle/>
          <a:p>
            <a:pPr marL="342900" lvl="0" indent="-342900"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zh-CN" altLang="en-US" sz="2400" b="1" dirty="0">
                <a:solidFill>
                  <a:srgbClr val="000000"/>
                </a:solidFill>
              </a:rPr>
              <a:t>但无法保证在</a:t>
            </a:r>
            <a:r>
              <a:rPr lang="zh-CN" altLang="en-US" sz="2400" b="1" dirty="0">
                <a:solidFill>
                  <a:srgbClr val="00007D"/>
                </a:solidFill>
              </a:rPr>
              <a:t>有限步骤</a:t>
            </a:r>
            <a:r>
              <a:rPr lang="zh-CN" altLang="en-US" sz="2400" b="1" dirty="0">
                <a:solidFill>
                  <a:srgbClr val="000000"/>
                </a:solidFill>
              </a:rPr>
              <a:t>内找到</a:t>
            </a:r>
            <a:endParaRPr lang="en-US" altLang="zh-CN" sz="2400" b="1" dirty="0">
              <a:solidFill>
                <a:srgbClr val="000000"/>
              </a:solidFill>
            </a:endParaRPr>
          </a:p>
          <a:p>
            <a:pPr lvl="0" eaLnBrk="0" fontAlgn="base" hangingPunct="0">
              <a:lnSpc>
                <a:spcPct val="120000"/>
              </a:lnSpc>
              <a:spcBef>
                <a:spcPct val="20000"/>
              </a:spcBef>
              <a:spcAft>
                <a:spcPct val="0"/>
              </a:spcAft>
              <a:buClr>
                <a:srgbClr val="00007D"/>
              </a:buClr>
              <a:buSzPct val="75000"/>
            </a:pPr>
            <a:r>
              <a:rPr lang="zh-CN" altLang="en-US" sz="2400" b="1" dirty="0">
                <a:solidFill>
                  <a:srgbClr val="000000"/>
                </a:solidFill>
              </a:rPr>
              <a:t>    定理所在位置</a:t>
            </a:r>
            <a:endParaRPr lang="en-US" altLang="zh-CN" sz="2400" b="1" dirty="0">
              <a:solidFill>
                <a:srgbClr val="000000"/>
              </a:solidFill>
            </a:endParaRPr>
          </a:p>
          <a:p>
            <a:pPr marL="342900" lvl="0" indent="-342900"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zh-CN" altLang="en-US" sz="2400" b="1" dirty="0">
                <a:solidFill>
                  <a:srgbClr val="000000"/>
                </a:solidFill>
              </a:rPr>
              <a:t>需要另寻方法</a:t>
            </a:r>
            <a:endParaRPr lang="en-US" altLang="zh-CN" sz="2400" b="1" dirty="0">
              <a:solidFill>
                <a:srgbClr val="000000"/>
              </a:solidFill>
            </a:endParaRPr>
          </a:p>
          <a:p>
            <a:pPr marL="342900" lvl="0" indent="-342900" eaLnBrk="0" fontAlgn="base" hangingPunct="0">
              <a:lnSpc>
                <a:spcPct val="120000"/>
              </a:lnSpc>
              <a:spcBef>
                <a:spcPct val="20000"/>
              </a:spcBef>
              <a:spcAft>
                <a:spcPct val="0"/>
              </a:spcAft>
              <a:buClr>
                <a:srgbClr val="00007D"/>
              </a:buClr>
              <a:buSzPct val="75000"/>
              <a:buFont typeface="Wingdings" panose="05000000000000000000" pitchFamily="2" charset="2"/>
              <a:buChar char="n"/>
            </a:pPr>
            <a:r>
              <a:rPr lang="zh-CN" altLang="en-US" sz="2400" b="1" dirty="0">
                <a:solidFill>
                  <a:srgbClr val="000000"/>
                </a:solidFill>
              </a:rPr>
              <a:t>求助于系统之外的定律</a:t>
            </a:r>
            <a:endParaRPr lang="en-US" altLang="zh-CN" sz="2400" b="1" dirty="0">
              <a:solidFill>
                <a:srgbClr val="000000"/>
              </a:solidFill>
            </a:endParaRPr>
          </a:p>
        </p:txBody>
      </p:sp>
    </p:spTree>
    <p:extLst>
      <p:ext uri="{BB962C8B-B14F-4D97-AF65-F5344CB8AC3E}">
        <p14:creationId xmlns:p14="http://schemas.microsoft.com/office/powerpoint/2010/main" val="5822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chemeClr val="tx1"/>
                </a:solidFill>
              </a:rPr>
              <a:t>一个</a:t>
            </a:r>
            <a:r>
              <a:rPr lang="en-US" altLang="zh-CN" sz="3200" dirty="0" smtClean="0">
                <a:solidFill>
                  <a:schemeClr val="tx1"/>
                </a:solidFill>
              </a:rPr>
              <a:t>MIU</a:t>
            </a:r>
            <a:r>
              <a:rPr lang="zh-CN" altLang="en-US" sz="3200" dirty="0" smtClean="0">
                <a:solidFill>
                  <a:schemeClr val="tx1"/>
                </a:solidFill>
              </a:rPr>
              <a:t>的同构系统</a:t>
            </a:r>
            <a:r>
              <a:rPr lang="en-US" altLang="zh-CN" sz="3200" dirty="0" smtClean="0">
                <a:solidFill>
                  <a:schemeClr val="tx1"/>
                </a:solidFill>
              </a:rPr>
              <a:t>310</a:t>
            </a:r>
            <a:endParaRPr lang="zh-CN" altLang="en-US" sz="3200" dirty="0">
              <a:solidFill>
                <a:schemeClr val="tx1"/>
              </a:solidFill>
            </a:endParaRPr>
          </a:p>
        </p:txBody>
      </p:sp>
      <p:sp>
        <p:nvSpPr>
          <p:cNvPr id="3" name="内容占位符 2"/>
          <p:cNvSpPr>
            <a:spLocks noGrp="1"/>
          </p:cNvSpPr>
          <p:nvPr>
            <p:ph idx="1"/>
          </p:nvPr>
        </p:nvSpPr>
        <p:spPr/>
        <p:txBody>
          <a:bodyPr/>
          <a:lstStyle/>
          <a:p>
            <a:r>
              <a:rPr lang="en-US" altLang="zh-CN" dirty="0" smtClean="0">
                <a:solidFill>
                  <a:schemeClr val="bg2"/>
                </a:solidFill>
              </a:rPr>
              <a:t>M</a:t>
            </a:r>
            <a:r>
              <a:rPr lang="zh-CN" altLang="en-US" dirty="0" smtClean="0"/>
              <a:t>对应于</a:t>
            </a:r>
            <a:r>
              <a:rPr lang="en-US" altLang="zh-CN" dirty="0" smtClean="0">
                <a:solidFill>
                  <a:schemeClr val="bg2"/>
                </a:solidFill>
              </a:rPr>
              <a:t>3</a:t>
            </a:r>
            <a:r>
              <a:rPr lang="zh-CN" altLang="en-US" dirty="0" smtClean="0"/>
              <a:t>，</a:t>
            </a:r>
            <a:r>
              <a:rPr lang="en-US" altLang="zh-CN" dirty="0" smtClean="0">
                <a:solidFill>
                  <a:schemeClr val="bg2"/>
                </a:solidFill>
              </a:rPr>
              <a:t>I</a:t>
            </a:r>
            <a:r>
              <a:rPr lang="zh-CN" altLang="en-US" dirty="0" smtClean="0"/>
              <a:t>对应于</a:t>
            </a:r>
            <a:r>
              <a:rPr lang="en-US" altLang="zh-CN" dirty="0" smtClean="0">
                <a:solidFill>
                  <a:schemeClr val="bg2"/>
                </a:solidFill>
              </a:rPr>
              <a:t>1</a:t>
            </a:r>
            <a:r>
              <a:rPr lang="zh-CN" altLang="en-US" dirty="0" smtClean="0"/>
              <a:t>，</a:t>
            </a:r>
            <a:r>
              <a:rPr lang="en-US" altLang="zh-CN" dirty="0" smtClean="0">
                <a:solidFill>
                  <a:schemeClr val="bg2"/>
                </a:solidFill>
              </a:rPr>
              <a:t>U</a:t>
            </a:r>
            <a:r>
              <a:rPr lang="zh-CN" altLang="en-US" dirty="0" smtClean="0"/>
              <a:t>对应于</a:t>
            </a:r>
            <a:r>
              <a:rPr lang="en-US" altLang="zh-CN" dirty="0" smtClean="0">
                <a:solidFill>
                  <a:schemeClr val="bg2"/>
                </a:solidFill>
              </a:rPr>
              <a:t>0</a:t>
            </a:r>
          </a:p>
          <a:p>
            <a:r>
              <a:rPr lang="zh-CN" altLang="en-US" dirty="0" smtClean="0"/>
              <a:t>自然数</a:t>
            </a:r>
            <a:r>
              <a:rPr lang="en-US" altLang="zh-CN" dirty="0" smtClean="0"/>
              <a:t>31</a:t>
            </a:r>
            <a:r>
              <a:rPr lang="zh-CN" altLang="en-US" dirty="0" smtClean="0"/>
              <a:t>在集合里</a:t>
            </a:r>
            <a:endParaRPr lang="en-US" altLang="zh-CN" dirty="0" smtClean="0"/>
          </a:p>
          <a:p>
            <a:r>
              <a:rPr lang="zh-CN" altLang="en-US" dirty="0" smtClean="0">
                <a:solidFill>
                  <a:schemeClr val="bg2"/>
                </a:solidFill>
              </a:rPr>
              <a:t>规则</a:t>
            </a:r>
            <a:r>
              <a:rPr lang="en-US" altLang="zh-CN" dirty="0" smtClean="0">
                <a:solidFill>
                  <a:schemeClr val="bg2"/>
                </a:solidFill>
              </a:rPr>
              <a:t>1</a:t>
            </a:r>
            <a:r>
              <a:rPr lang="zh-CN" altLang="en-US" dirty="0" smtClean="0"/>
              <a:t>：如果集合中有数以</a:t>
            </a:r>
            <a:r>
              <a:rPr lang="en-US" altLang="zh-CN" dirty="0" smtClean="0"/>
              <a:t>1</a:t>
            </a:r>
            <a:r>
              <a:rPr lang="zh-CN" altLang="en-US" dirty="0" smtClean="0"/>
              <a:t>结尾，则添一个</a:t>
            </a:r>
            <a:r>
              <a:rPr lang="en-US" altLang="zh-CN" dirty="0" smtClean="0"/>
              <a:t>0</a:t>
            </a:r>
            <a:r>
              <a:rPr lang="zh-CN" altLang="en-US" dirty="0" smtClean="0"/>
              <a:t>也是集合中的数</a:t>
            </a:r>
            <a:endParaRPr lang="en-US" altLang="zh-CN" dirty="0" smtClean="0"/>
          </a:p>
          <a:p>
            <a:r>
              <a:rPr lang="zh-CN" altLang="en-US" dirty="0" smtClean="0">
                <a:solidFill>
                  <a:schemeClr val="bg2"/>
                </a:solidFill>
              </a:rPr>
              <a:t>规则</a:t>
            </a:r>
            <a:r>
              <a:rPr lang="en-US" altLang="zh-CN" dirty="0" smtClean="0">
                <a:solidFill>
                  <a:schemeClr val="bg2"/>
                </a:solidFill>
              </a:rPr>
              <a:t>2</a:t>
            </a:r>
            <a:r>
              <a:rPr lang="zh-CN" altLang="en-US" dirty="0" smtClean="0"/>
              <a:t>：如果集合中有数以</a:t>
            </a:r>
            <a:r>
              <a:rPr lang="en-US" altLang="zh-CN" dirty="0" smtClean="0"/>
              <a:t>3</a:t>
            </a:r>
            <a:r>
              <a:rPr lang="zh-CN" altLang="en-US" dirty="0" smtClean="0"/>
              <a:t>开始，则把</a:t>
            </a:r>
            <a:r>
              <a:rPr lang="en-US" altLang="zh-CN" dirty="0" smtClean="0"/>
              <a:t>3</a:t>
            </a:r>
            <a:r>
              <a:rPr lang="zh-CN" altLang="en-US" dirty="0" smtClean="0"/>
              <a:t>后面的数再重复添在末尾也是集合中的数</a:t>
            </a:r>
            <a:endParaRPr lang="en-US" altLang="zh-CN" dirty="0" smtClean="0"/>
          </a:p>
          <a:p>
            <a:r>
              <a:rPr lang="zh-CN" altLang="en-US" dirty="0" smtClean="0">
                <a:solidFill>
                  <a:schemeClr val="bg2"/>
                </a:solidFill>
              </a:rPr>
              <a:t>规则</a:t>
            </a:r>
            <a:r>
              <a:rPr lang="en-US" altLang="zh-CN" dirty="0" smtClean="0"/>
              <a:t>3</a:t>
            </a:r>
            <a:r>
              <a:rPr lang="zh-CN" altLang="en-US" dirty="0" smtClean="0"/>
              <a:t>：如果集合中有数包含</a:t>
            </a:r>
            <a:r>
              <a:rPr lang="en-US" altLang="zh-CN" dirty="0" smtClean="0"/>
              <a:t>111</a:t>
            </a:r>
            <a:r>
              <a:rPr lang="zh-CN" altLang="en-US" dirty="0" smtClean="0"/>
              <a:t>，则把</a:t>
            </a:r>
            <a:r>
              <a:rPr lang="en-US" altLang="zh-CN" dirty="0" smtClean="0"/>
              <a:t>111</a:t>
            </a:r>
            <a:r>
              <a:rPr lang="zh-CN" altLang="en-US" dirty="0" smtClean="0"/>
              <a:t>替换成</a:t>
            </a:r>
            <a:r>
              <a:rPr lang="en-US" altLang="zh-CN" dirty="0" smtClean="0"/>
              <a:t>0</a:t>
            </a:r>
            <a:r>
              <a:rPr lang="zh-CN" altLang="en-US" dirty="0" smtClean="0"/>
              <a:t>也是集合中的数</a:t>
            </a:r>
            <a:endParaRPr lang="en-US" altLang="zh-CN" dirty="0" smtClean="0"/>
          </a:p>
          <a:p>
            <a:r>
              <a:rPr lang="zh-CN" altLang="en-US" dirty="0" smtClean="0">
                <a:solidFill>
                  <a:schemeClr val="bg2"/>
                </a:solidFill>
              </a:rPr>
              <a:t>规则</a:t>
            </a:r>
            <a:r>
              <a:rPr lang="en-US" altLang="zh-CN" dirty="0" smtClean="0"/>
              <a:t>4</a:t>
            </a:r>
            <a:r>
              <a:rPr lang="zh-CN" altLang="en-US" dirty="0" smtClean="0"/>
              <a:t>：如果集合中有数包含</a:t>
            </a:r>
            <a:r>
              <a:rPr lang="en-US" altLang="zh-CN" dirty="0" smtClean="0"/>
              <a:t>00</a:t>
            </a:r>
            <a:r>
              <a:rPr lang="zh-CN" altLang="en-US" dirty="0" smtClean="0"/>
              <a:t>，则去掉</a:t>
            </a:r>
            <a:r>
              <a:rPr lang="en-US" altLang="zh-CN" dirty="0" smtClean="0"/>
              <a:t>00</a:t>
            </a:r>
            <a:r>
              <a:rPr lang="zh-CN" altLang="en-US" dirty="0" smtClean="0"/>
              <a:t>也是集合中的数</a:t>
            </a:r>
            <a:endParaRPr lang="en-US" altLang="zh-CN" dirty="0" smtClean="0"/>
          </a:p>
          <a:p>
            <a:endParaRPr lang="en-US" altLang="zh-CN" dirty="0" smtClean="0"/>
          </a:p>
          <a:p>
            <a:r>
              <a:rPr lang="zh-CN" altLang="en-US" dirty="0" smtClean="0"/>
              <a:t>问：</a:t>
            </a:r>
            <a:r>
              <a:rPr lang="en-US" altLang="zh-CN" dirty="0" smtClean="0">
                <a:solidFill>
                  <a:srgbClr val="FF0000"/>
                </a:solidFill>
              </a:rPr>
              <a:t>30</a:t>
            </a:r>
            <a:r>
              <a:rPr lang="zh-CN" altLang="en-US" dirty="0" smtClean="0"/>
              <a:t>是不是集合中的数</a:t>
            </a:r>
            <a:endParaRPr lang="zh-CN" altLang="en-US" dirty="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38</a:t>
            </a:fld>
            <a:endParaRPr lang="en-US" altLang="zh-CN"/>
          </a:p>
        </p:txBody>
      </p:sp>
    </p:spTree>
    <p:extLst>
      <p:ext uri="{BB962C8B-B14F-4D97-AF65-F5344CB8AC3E}">
        <p14:creationId xmlns:p14="http://schemas.microsoft.com/office/powerpoint/2010/main" val="266617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781729" y="2869957"/>
            <a:ext cx="6207071" cy="3988043"/>
          </a:xfrm>
          <a:prstGeom prst="rect">
            <a:avLst/>
          </a:prstGeom>
        </p:spPr>
      </p:pic>
      <p:sp>
        <p:nvSpPr>
          <p:cNvPr id="2" name="标题 1"/>
          <p:cNvSpPr>
            <a:spLocks noGrp="1"/>
          </p:cNvSpPr>
          <p:nvPr>
            <p:ph type="title"/>
          </p:nvPr>
        </p:nvSpPr>
        <p:spPr/>
        <p:txBody>
          <a:bodyPr/>
          <a:lstStyle/>
          <a:p>
            <a:r>
              <a:rPr lang="en-US" altLang="zh-CN" sz="3200" dirty="0" smtClean="0"/>
              <a:t>310</a:t>
            </a:r>
            <a:r>
              <a:rPr lang="zh-CN" altLang="en-US" sz="3200" dirty="0" smtClean="0"/>
              <a:t>系统中的判定：回归</a:t>
            </a:r>
            <a:r>
              <a:rPr lang="en-US" altLang="zh-CN" sz="3200" dirty="0" smtClean="0"/>
              <a:t>MIU</a:t>
            </a:r>
            <a:r>
              <a:rPr lang="zh-CN" altLang="en-US" sz="3200" dirty="0" smtClean="0"/>
              <a:t>系统的结论</a:t>
            </a:r>
            <a:endParaRPr lang="zh-CN" altLang="en-US" sz="3200" dirty="0"/>
          </a:p>
        </p:txBody>
      </p:sp>
      <p:sp>
        <p:nvSpPr>
          <p:cNvPr id="3" name="内容占位符 2"/>
          <p:cNvSpPr>
            <a:spLocks noGrp="1"/>
          </p:cNvSpPr>
          <p:nvPr>
            <p:ph idx="1"/>
          </p:nvPr>
        </p:nvSpPr>
        <p:spPr/>
        <p:txBody>
          <a:bodyPr/>
          <a:lstStyle/>
          <a:p>
            <a:r>
              <a:rPr lang="zh-CN" altLang="en-US" dirty="0" smtClean="0"/>
              <a:t>通过分析数的构造规则，我们发现集合中的数都不能被</a:t>
            </a:r>
            <a:r>
              <a:rPr lang="en-US" altLang="zh-CN" dirty="0" smtClean="0"/>
              <a:t>3</a:t>
            </a:r>
            <a:r>
              <a:rPr lang="zh-CN" altLang="en-US" dirty="0" smtClean="0"/>
              <a:t>整除</a:t>
            </a:r>
            <a:endParaRPr lang="en-US" altLang="zh-CN" dirty="0" smtClean="0"/>
          </a:p>
          <a:p>
            <a:r>
              <a:rPr lang="zh-CN" altLang="en-US" dirty="0" smtClean="0"/>
              <a:t>首先，</a:t>
            </a:r>
            <a:r>
              <a:rPr lang="en-US" altLang="zh-CN" dirty="0" smtClean="0"/>
              <a:t>31</a:t>
            </a:r>
            <a:r>
              <a:rPr lang="zh-CN" altLang="en-US" dirty="0" smtClean="0"/>
              <a:t>不能被</a:t>
            </a:r>
            <a:r>
              <a:rPr lang="en-US" altLang="zh-CN" dirty="0" smtClean="0"/>
              <a:t>3</a:t>
            </a:r>
            <a:r>
              <a:rPr lang="zh-CN" altLang="en-US" dirty="0" smtClean="0"/>
              <a:t>整除</a:t>
            </a:r>
            <a:endParaRPr lang="en-US" altLang="zh-CN" dirty="0" smtClean="0"/>
          </a:p>
          <a:p>
            <a:r>
              <a:rPr lang="zh-CN" altLang="en-US" dirty="0" smtClean="0"/>
              <a:t>其次，</a:t>
            </a:r>
            <a:r>
              <a:rPr lang="en-US" altLang="zh-CN" dirty="0" smtClean="0"/>
              <a:t>1~4</a:t>
            </a:r>
            <a:r>
              <a:rPr lang="zh-CN" altLang="en-US" dirty="0" smtClean="0"/>
              <a:t>都</a:t>
            </a:r>
            <a:r>
              <a:rPr lang="zh-CN" altLang="en-US" dirty="0" smtClean="0">
                <a:solidFill>
                  <a:schemeClr val="bg2"/>
                </a:solidFill>
              </a:rPr>
              <a:t>无法</a:t>
            </a:r>
            <a:r>
              <a:rPr lang="zh-CN" altLang="en-US" dirty="0" smtClean="0"/>
              <a:t>从不能被</a:t>
            </a:r>
            <a:r>
              <a:rPr lang="en-US" altLang="zh-CN" dirty="0" smtClean="0"/>
              <a:t>3</a:t>
            </a:r>
            <a:r>
              <a:rPr lang="zh-CN" altLang="en-US" dirty="0" smtClean="0"/>
              <a:t>整除的数生成能被</a:t>
            </a:r>
            <a:r>
              <a:rPr lang="en-US" altLang="zh-CN" dirty="0" smtClean="0"/>
              <a:t>3</a:t>
            </a:r>
            <a:r>
              <a:rPr lang="zh-CN" altLang="en-US" dirty="0" smtClean="0"/>
              <a:t>整除的数</a:t>
            </a:r>
            <a:endParaRPr lang="en-US" altLang="zh-CN" dirty="0" smtClean="0"/>
          </a:p>
          <a:p>
            <a:r>
              <a:rPr lang="zh-CN" altLang="en-US" dirty="0" smtClean="0"/>
              <a:t>而</a:t>
            </a:r>
            <a:r>
              <a:rPr lang="en-US" altLang="zh-CN" dirty="0" smtClean="0"/>
              <a:t>30</a:t>
            </a:r>
            <a:r>
              <a:rPr lang="zh-CN" altLang="en-US" dirty="0" smtClean="0"/>
              <a:t>可以被</a:t>
            </a:r>
            <a:r>
              <a:rPr lang="en-US" altLang="zh-CN" dirty="0" smtClean="0"/>
              <a:t>3</a:t>
            </a:r>
            <a:r>
              <a:rPr lang="zh-CN" altLang="en-US" dirty="0" smtClean="0"/>
              <a:t>整除，所以</a:t>
            </a:r>
            <a:r>
              <a:rPr lang="en-US" altLang="zh-CN" dirty="0" smtClean="0"/>
              <a:t>30</a:t>
            </a:r>
            <a:r>
              <a:rPr lang="zh-CN" altLang="en-US" dirty="0" smtClean="0">
                <a:solidFill>
                  <a:schemeClr val="bg2"/>
                </a:solidFill>
              </a:rPr>
              <a:t>不属于</a:t>
            </a:r>
            <a:r>
              <a:rPr lang="zh-CN" altLang="en-US" dirty="0" smtClean="0"/>
              <a:t>这个集合</a:t>
            </a:r>
            <a:endParaRPr lang="en-US" altLang="zh-CN" dirty="0" smtClean="0"/>
          </a:p>
          <a:p>
            <a:endParaRPr lang="en-US" altLang="zh-CN" dirty="0" smtClean="0"/>
          </a:p>
          <a:p>
            <a:r>
              <a:rPr lang="en-US" altLang="zh-CN" dirty="0" smtClean="0"/>
              <a:t>MU</a:t>
            </a:r>
            <a:r>
              <a:rPr lang="zh-CN" altLang="en-US" dirty="0" smtClean="0">
                <a:solidFill>
                  <a:schemeClr val="bg2"/>
                </a:solidFill>
              </a:rPr>
              <a:t>不是</a:t>
            </a:r>
            <a:r>
              <a:rPr lang="en-US" altLang="zh-CN" dirty="0" smtClean="0"/>
              <a:t>MIU</a:t>
            </a:r>
            <a:r>
              <a:rPr lang="zh-CN" altLang="en-US" dirty="0" smtClean="0"/>
              <a:t>系统中的定理</a:t>
            </a:r>
            <a:endParaRPr lang="zh-CN" altLang="en-US" dirty="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39</a:t>
            </a:fld>
            <a:endParaRPr lang="en-US" altLang="zh-CN"/>
          </a:p>
        </p:txBody>
      </p:sp>
    </p:spTree>
    <p:extLst>
      <p:ext uri="{BB962C8B-B14F-4D97-AF65-F5344CB8AC3E}">
        <p14:creationId xmlns:p14="http://schemas.microsoft.com/office/powerpoint/2010/main" val="243784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sz="3200" dirty="0" smtClean="0"/>
              <a:t>一些基本</a:t>
            </a:r>
            <a:r>
              <a:rPr lang="en-US" altLang="zh-CN" sz="3200" dirty="0" smtClean="0"/>
              <a:t>(</a:t>
            </a:r>
            <a:r>
              <a:rPr lang="zh-CN" altLang="en-US" sz="3200" dirty="0" smtClean="0"/>
              <a:t>重要</a:t>
            </a:r>
            <a:r>
              <a:rPr lang="en-US" altLang="zh-CN" sz="3200" dirty="0" smtClean="0"/>
              <a:t>)</a:t>
            </a:r>
            <a:r>
              <a:rPr lang="zh-CN" altLang="en-US" sz="3200" dirty="0" smtClean="0"/>
              <a:t>的重言蕴涵式 </a:t>
            </a:r>
            <a:r>
              <a:rPr lang="en-US" altLang="zh-CN" sz="3200" dirty="0" smtClean="0">
                <a:solidFill>
                  <a:srgbClr val="FF0000"/>
                </a:solidFill>
              </a:rPr>
              <a:t>(A,B,C</a:t>
            </a:r>
            <a:r>
              <a:rPr lang="zh-CN" altLang="en-US" sz="3200" dirty="0" smtClean="0">
                <a:solidFill>
                  <a:srgbClr val="FF0000"/>
                </a:solidFill>
              </a:rPr>
              <a:t>是任意的公式</a:t>
            </a:r>
            <a:r>
              <a:rPr lang="en-US" altLang="zh-CN" sz="3200" dirty="0" smtClean="0">
                <a:solidFill>
                  <a:srgbClr val="FF0000"/>
                </a:solidFill>
              </a:rPr>
              <a:t>)</a:t>
            </a:r>
            <a:endParaRPr lang="zh-CN" altLang="en-US" sz="3200" dirty="0" smtClean="0">
              <a:solidFill>
                <a:srgbClr val="FF0000"/>
              </a:solidFill>
            </a:endParaRPr>
          </a:p>
        </p:txBody>
      </p:sp>
      <p:sp>
        <p:nvSpPr>
          <p:cNvPr id="8196" name="Rectangle 3"/>
          <p:cNvSpPr>
            <a:spLocks noGrp="1" noChangeArrowheads="1"/>
          </p:cNvSpPr>
          <p:nvPr>
            <p:ph type="body" idx="1"/>
          </p:nvPr>
        </p:nvSpPr>
        <p:spPr>
          <a:xfrm>
            <a:off x="851564" y="1295400"/>
            <a:ext cx="8435975" cy="5327650"/>
          </a:xfrm>
        </p:spPr>
        <p:txBody>
          <a:bodyPr/>
          <a:lstStyle/>
          <a:p>
            <a:pPr marL="990600" indent="-990600" eaLnBrk="1" hangingPunct="1">
              <a:spcBef>
                <a:spcPct val="10000"/>
              </a:spcBef>
              <a:buNone/>
            </a:pPr>
            <a:r>
              <a:rPr lang="en-US" altLang="zh-CN" sz="2000" dirty="0" smtClean="0">
                <a:latin typeface="Times New Roman" panose="02020603050405020304" pitchFamily="18" charset="0"/>
              </a:rPr>
              <a:t>1.</a:t>
            </a:r>
            <a:r>
              <a:rPr lang="en-US" altLang="zh-CN" sz="2000" i="1" dirty="0" smtClean="0">
                <a:latin typeface="Times New Roman" panose="02020603050405020304" pitchFamily="18" charset="0"/>
              </a:rPr>
              <a:t>   A</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solidFill>
                  <a:srgbClr val="0070C0"/>
                </a:solidFill>
                <a:latin typeface="Times New Roman" panose="02020603050405020304" pitchFamily="18" charset="0"/>
              </a:rPr>
              <a:t>(</a:t>
            </a:r>
            <a:r>
              <a:rPr lang="en-US" altLang="zh-CN" sz="2000" i="1" dirty="0" smtClean="0">
                <a:solidFill>
                  <a:srgbClr val="0070C0"/>
                </a:solidFill>
                <a:latin typeface="Times New Roman" panose="02020603050405020304" pitchFamily="18" charset="0"/>
              </a:rPr>
              <a:t>A</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smtClean="0">
                <a:solidFill>
                  <a:srgbClr val="0070C0"/>
                </a:solidFill>
                <a:latin typeface="Times New Roman" panose="02020603050405020304" pitchFamily="18" charset="0"/>
              </a:rPr>
              <a:t>B</a:t>
            </a:r>
            <a:r>
              <a:rPr lang="en-US" altLang="zh-CN" sz="2000" dirty="0" smtClean="0">
                <a:solidFill>
                  <a:srgbClr val="0070C0"/>
                </a:solidFill>
                <a:latin typeface="Times New Roman" panose="02020603050405020304" pitchFamily="18" charset="0"/>
              </a:rPr>
              <a:t>)</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附加律 </a:t>
            </a:r>
          </a:p>
          <a:p>
            <a:pPr marL="990600" indent="-990600" eaLnBrk="1" hangingPunct="1">
              <a:spcBef>
                <a:spcPct val="10000"/>
              </a:spcBef>
              <a:buNone/>
            </a:pPr>
            <a:r>
              <a:rPr lang="en-US" altLang="zh-CN" sz="2000" dirty="0" smtClean="0">
                <a:latin typeface="Times New Roman" panose="02020603050405020304" pitchFamily="18" charset="0"/>
              </a:rPr>
              <a:t>2.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i="1" dirty="0" smtClean="0">
                <a:solidFill>
                  <a:srgbClr val="0070C0"/>
                </a:solidFill>
                <a:latin typeface="Times New Roman" panose="02020603050405020304" pitchFamily="18" charset="0"/>
              </a:rPr>
              <a:t>A</a:t>
            </a:r>
            <a:r>
              <a:rPr lang="en-US" altLang="zh-CN" sz="2000" dirty="0" smtClean="0">
                <a:solidFill>
                  <a:srgbClr val="0070C0"/>
                </a:solidFill>
                <a:latin typeface="Times New Roman" panose="02020603050405020304" pitchFamily="18" charset="0"/>
              </a:rPr>
              <a:t>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化简律</a:t>
            </a:r>
          </a:p>
          <a:p>
            <a:pPr marL="990600" indent="-990600" eaLnBrk="1" hangingPunct="1">
              <a:spcBef>
                <a:spcPct val="10000"/>
              </a:spcBef>
              <a:buNone/>
            </a:pPr>
            <a:r>
              <a:rPr lang="en-US" altLang="zh-CN" sz="2000" dirty="0" smtClean="0">
                <a:latin typeface="Times New Roman" panose="02020603050405020304" pitchFamily="18" charset="0"/>
              </a:rPr>
              <a:t>3.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i="1" dirty="0" smtClean="0">
                <a:solidFill>
                  <a:srgbClr val="0070C0"/>
                </a:solidFill>
                <a:latin typeface="Times New Roman" panose="02020603050405020304" pitchFamily="18" charset="0"/>
              </a:rPr>
              <a:t>B</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假言推理 （</a:t>
            </a:r>
            <a:r>
              <a:rPr lang="zh-CN" altLang="en-US" sz="2000" dirty="0" smtClean="0">
                <a:solidFill>
                  <a:srgbClr val="FF0000"/>
                </a:solidFill>
                <a:latin typeface="Times New Roman" panose="02020603050405020304" pitchFamily="18" charset="0"/>
              </a:rPr>
              <a:t>分离规则</a:t>
            </a:r>
            <a:r>
              <a:rPr lang="zh-CN" altLang="en-US" sz="2000" dirty="0" smtClean="0">
                <a:latin typeface="Times New Roman" panose="02020603050405020304" pitchFamily="18" charset="0"/>
              </a:rPr>
              <a:t>）</a:t>
            </a:r>
          </a:p>
          <a:p>
            <a:pPr marL="990600" indent="-990600" eaLnBrk="1" hangingPunct="1">
              <a:spcBef>
                <a:spcPct val="10000"/>
              </a:spcBef>
              <a:buNone/>
            </a:pPr>
            <a:r>
              <a:rPr lang="en-US" altLang="zh-CN" sz="2000" dirty="0" smtClean="0">
                <a:latin typeface="Times New Roman" panose="02020603050405020304" pitchFamily="18" charset="0"/>
              </a:rPr>
              <a:t>4.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a:solidFill>
                  <a:srgbClr val="0070C0"/>
                </a:solidFill>
                <a:latin typeface="Times New Roman" panose="02020603050405020304" pitchFamily="18" charset="0"/>
              </a:rPr>
              <a:t> A</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拒取式 </a:t>
            </a:r>
            <a:r>
              <a:rPr lang="en-US" altLang="zh-CN" sz="2000" dirty="0" smtClean="0">
                <a:latin typeface="Times New Roman" panose="02020603050405020304" pitchFamily="18" charset="0"/>
              </a:rPr>
              <a:t>(</a:t>
            </a:r>
            <a:r>
              <a:rPr lang="zh-CN" altLang="en-US" sz="2000" kern="0" spc="235" dirty="0" smtClean="0">
                <a:solidFill>
                  <a:srgbClr val="FF0000"/>
                </a:solidFill>
                <a:latin typeface="DejaVu Serif Condensed"/>
              </a:rPr>
              <a:t>归</a:t>
            </a:r>
            <a:r>
              <a:rPr lang="zh-CN" altLang="en-US" sz="2000" kern="0" spc="235" dirty="0">
                <a:solidFill>
                  <a:srgbClr val="FF0000"/>
                </a:solidFill>
                <a:latin typeface="DejaVu Serif Condensed"/>
              </a:rPr>
              <a:t>谬</a:t>
            </a:r>
            <a:r>
              <a:rPr lang="zh-CN" altLang="en-US" sz="2000" kern="0" spc="235" dirty="0" smtClean="0">
                <a:solidFill>
                  <a:srgbClr val="FF0000"/>
                </a:solidFill>
                <a:latin typeface="DejaVu Serif Condensed"/>
              </a:rPr>
              <a:t>推理</a:t>
            </a:r>
            <a:r>
              <a:rPr lang="en-US" altLang="zh-CN" sz="2000" kern="0" spc="235" dirty="0">
                <a:latin typeface="DejaVu Serif Condensed"/>
              </a:rPr>
              <a:t>)</a:t>
            </a:r>
            <a:endParaRPr lang="zh-CN" altLang="en-US" sz="2000" dirty="0" smtClean="0">
              <a:latin typeface="Times New Roman" panose="02020603050405020304" pitchFamily="18" charset="0"/>
            </a:endParaRPr>
          </a:p>
          <a:p>
            <a:pPr marL="990600" indent="-990600" eaLnBrk="1" hangingPunct="1">
              <a:spcBef>
                <a:spcPct val="10000"/>
              </a:spcBef>
              <a:buNone/>
            </a:pPr>
            <a:r>
              <a:rPr lang="en-US" altLang="zh-CN" sz="2000" dirty="0" smtClean="0">
                <a:latin typeface="Times New Roman" panose="02020603050405020304" pitchFamily="18" charset="0"/>
              </a:rPr>
              <a:t>5.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i="1" dirty="0" smtClean="0">
                <a:solidFill>
                  <a:srgbClr val="0070C0"/>
                </a:solidFill>
                <a:latin typeface="Times New Roman" panose="02020603050405020304" pitchFamily="18" charset="0"/>
              </a:rPr>
              <a:t>A</a:t>
            </a:r>
            <a:r>
              <a:rPr lang="en-US" altLang="zh-CN" sz="2000" dirty="0" smtClean="0">
                <a:solidFill>
                  <a:srgbClr val="0070C0"/>
                </a:solidFill>
                <a:latin typeface="Times New Roman" panose="02020603050405020304" pitchFamily="18" charset="0"/>
              </a:rPr>
              <a:t>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析取三段论 </a:t>
            </a:r>
          </a:p>
          <a:p>
            <a:pPr marL="990600" indent="-990600" eaLnBrk="1" hangingPunct="1">
              <a:spcBef>
                <a:spcPct val="10000"/>
              </a:spcBef>
              <a:buNone/>
            </a:pPr>
            <a:r>
              <a:rPr lang="en-US" altLang="zh-CN" sz="2000" dirty="0" smtClean="0">
                <a:latin typeface="Times New Roman" panose="02020603050405020304" pitchFamily="18" charset="0"/>
              </a:rPr>
              <a:t>6.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C</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solidFill>
                  <a:srgbClr val="0070C0"/>
                </a:solidFill>
                <a:latin typeface="Times New Roman" panose="02020603050405020304" pitchFamily="18" charset="0"/>
              </a:rPr>
              <a:t>(</a:t>
            </a:r>
            <a:r>
              <a:rPr lang="en-US" altLang="zh-CN" sz="2000" i="1" dirty="0" smtClean="0">
                <a:solidFill>
                  <a:srgbClr val="0070C0"/>
                </a:solidFill>
                <a:latin typeface="Times New Roman" panose="02020603050405020304" pitchFamily="18" charset="0"/>
              </a:rPr>
              <a:t>A</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smtClean="0">
                <a:solidFill>
                  <a:srgbClr val="0070C0"/>
                </a:solidFill>
                <a:latin typeface="Times New Roman" panose="02020603050405020304" pitchFamily="18" charset="0"/>
              </a:rPr>
              <a:t>C</a:t>
            </a:r>
            <a:r>
              <a:rPr lang="en-US" altLang="zh-CN" sz="2000" dirty="0" smtClean="0">
                <a:solidFill>
                  <a:srgbClr val="0070C0"/>
                </a:solidFill>
                <a:latin typeface="Times New Roman" panose="02020603050405020304" pitchFamily="18" charset="0"/>
              </a:rPr>
              <a:t>)                          </a:t>
            </a:r>
            <a:r>
              <a:rPr lang="zh-CN" altLang="en-US" sz="2000" dirty="0" smtClean="0">
                <a:latin typeface="Times New Roman" panose="02020603050405020304" pitchFamily="18" charset="0"/>
              </a:rPr>
              <a:t>假言三段论</a:t>
            </a:r>
          </a:p>
          <a:p>
            <a:pPr marL="990600" indent="-990600" eaLnBrk="1" hangingPunct="1">
              <a:spcBef>
                <a:spcPct val="10000"/>
              </a:spcBef>
              <a:buNone/>
            </a:pPr>
            <a:r>
              <a:rPr lang="en-US" altLang="zh-CN" sz="2000" dirty="0" smtClean="0">
                <a:latin typeface="Times New Roman" panose="02020603050405020304" pitchFamily="18" charset="0"/>
              </a:rPr>
              <a:t>7.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C</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solidFill>
                  <a:srgbClr val="0070C0"/>
                </a:solidFill>
                <a:latin typeface="Times New Roman" panose="02020603050405020304" pitchFamily="18" charset="0"/>
              </a:rPr>
              <a:t> (</a:t>
            </a:r>
            <a:r>
              <a:rPr lang="en-US" altLang="zh-CN" sz="2000" i="1" dirty="0" smtClean="0">
                <a:solidFill>
                  <a:srgbClr val="0070C0"/>
                </a:solidFill>
                <a:latin typeface="Times New Roman" panose="02020603050405020304" pitchFamily="18" charset="0"/>
              </a:rPr>
              <a:t>A</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smtClean="0">
                <a:solidFill>
                  <a:srgbClr val="0070C0"/>
                </a:solidFill>
                <a:latin typeface="Times New Roman" panose="02020603050405020304" pitchFamily="18" charset="0"/>
              </a:rPr>
              <a:t>C</a:t>
            </a:r>
            <a:r>
              <a:rPr lang="en-US" altLang="zh-CN" sz="2000" dirty="0" smtClean="0">
                <a:solidFill>
                  <a:srgbClr val="0070C0"/>
                </a:solidFill>
                <a:latin typeface="Times New Roman" panose="02020603050405020304" pitchFamily="18" charset="0"/>
              </a:rPr>
              <a:t>)</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等价三段论</a:t>
            </a:r>
          </a:p>
          <a:p>
            <a:pPr marL="990600" indent="-990600" eaLnBrk="1" hangingPunct="1">
              <a:spcBef>
                <a:spcPct val="10000"/>
              </a:spcBef>
              <a:buNone/>
            </a:pPr>
            <a:r>
              <a:rPr lang="en-US" altLang="zh-CN" sz="2000" dirty="0" smtClean="0">
                <a:latin typeface="Times New Roman" panose="02020603050405020304" pitchFamily="18" charset="0"/>
              </a:rPr>
              <a:t>8.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(C</a:t>
            </a:r>
            <a:r>
              <a:rPr lang="en-US" altLang="zh-CN" sz="2000" i="1"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D)</a:t>
            </a:r>
            <a:r>
              <a:rPr lang="en-US" altLang="zh-CN" sz="2000" i="1"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C</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solidFill>
                  <a:srgbClr val="0070C0"/>
                </a:solidFill>
                <a:latin typeface="Times New Roman" panose="02020603050405020304" pitchFamily="18" charset="0"/>
              </a:rPr>
              <a:t>(</a:t>
            </a:r>
            <a:r>
              <a:rPr lang="en-US" altLang="zh-CN" sz="2000" i="1" dirty="0" smtClean="0">
                <a:solidFill>
                  <a:srgbClr val="0070C0"/>
                </a:solidFill>
                <a:latin typeface="Times New Roman" panose="02020603050405020304" pitchFamily="18" charset="0"/>
              </a:rPr>
              <a:t>B</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smtClean="0">
                <a:solidFill>
                  <a:srgbClr val="0070C0"/>
                </a:solidFill>
                <a:latin typeface="Times New Roman" panose="02020603050405020304" pitchFamily="18" charset="0"/>
              </a:rPr>
              <a:t>D</a:t>
            </a:r>
            <a:r>
              <a:rPr lang="en-US" altLang="zh-CN" sz="2000" dirty="0" smtClean="0">
                <a:solidFill>
                  <a:srgbClr val="0070C0"/>
                </a:solidFill>
                <a:latin typeface="Times New Roman" panose="02020603050405020304" pitchFamily="18" charset="0"/>
              </a:rPr>
              <a:t>)              </a:t>
            </a:r>
            <a:r>
              <a:rPr lang="zh-CN" altLang="en-US" sz="2000" dirty="0" smtClean="0">
                <a:latin typeface="Times New Roman" panose="02020603050405020304" pitchFamily="18" charset="0"/>
              </a:rPr>
              <a:t>构造性二难  </a:t>
            </a:r>
            <a:endParaRPr lang="en-US" altLang="zh-CN" sz="2000" kern="0" spc="235" dirty="0" smtClean="0">
              <a:solidFill>
                <a:prstClr val="black"/>
              </a:solidFill>
              <a:latin typeface="DejaVu Serif Condensed"/>
            </a:endParaRPr>
          </a:p>
          <a:p>
            <a:pPr marL="990600" indent="-990600" eaLnBrk="1" hangingPunct="1">
              <a:spcBef>
                <a:spcPct val="10000"/>
              </a:spcBef>
              <a:buNone/>
            </a:pPr>
            <a:r>
              <a:rPr lang="en-US" altLang="zh-CN" sz="2000" dirty="0" smtClean="0">
                <a:sym typeface="Wingdings" panose="05000000000000000000" pitchFamily="2" charset="2"/>
              </a:rPr>
              <a:t>      </a:t>
            </a:r>
            <a:r>
              <a:rPr lang="en-US" altLang="zh-CN" sz="2000" dirty="0">
                <a:latin typeface="Times New Roman" panose="02020603050405020304" pitchFamily="18" charset="0"/>
                <a:sym typeface="Wingdings" panose="05000000000000000000" pitchFamily="2" charset="2"/>
              </a:rPr>
              <a:t>(</a:t>
            </a:r>
            <a:r>
              <a:rPr lang="en-US" altLang="zh-CN" sz="2000" dirty="0" smtClean="0">
                <a:latin typeface="Times New Roman" panose="02020603050405020304" pitchFamily="18" charset="0"/>
                <a:sym typeface="Wingdings" panose="05000000000000000000" pitchFamily="2" charset="2"/>
              </a:rPr>
              <a:t>A</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Wingdings" panose="05000000000000000000" pitchFamily="2" charset="2"/>
              </a:rPr>
              <a:t>B)</a:t>
            </a:r>
            <a:r>
              <a:rPr lang="en-US" altLang="zh-CN" sz="2000" dirty="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a:t>
            </a:r>
            <a:r>
              <a:rPr lang="en-US" altLang="zh-CN" sz="2000" dirty="0">
                <a:latin typeface="Times New Roman" panose="02020603050405020304" pitchFamily="18" charset="0"/>
              </a:rPr>
              <a:t>A→C</a:t>
            </a:r>
            <a:r>
              <a:rPr lang="en-US" altLang="zh-CN" sz="2000" dirty="0" smtClean="0">
                <a:latin typeface="Times New Roman" panose="02020603050405020304" pitchFamily="18" charset="0"/>
              </a:rPr>
              <a:t>)</a:t>
            </a:r>
            <a:r>
              <a:rPr lang="en-US" altLang="zh-CN" sz="2000" dirty="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a:t>
            </a:r>
            <a:r>
              <a:rPr lang="en-US" altLang="zh-CN" sz="2000" dirty="0">
                <a:latin typeface="Times New Roman" panose="02020603050405020304" pitchFamily="18" charset="0"/>
              </a:rPr>
              <a:t>B→C</a:t>
            </a:r>
            <a:r>
              <a:rPr lang="en-US" altLang="zh-CN" sz="2000" i="1" dirty="0" smtClean="0">
                <a:latin typeface="Times New Roman" panose="02020603050405020304" pitchFamily="18" charset="0"/>
              </a:rPr>
              <a:t>)</a:t>
            </a:r>
            <a:r>
              <a:rPr lang="en-US" altLang="zh-CN" sz="2000" dirty="0">
                <a:solidFill>
                  <a:srgbClr val="000000"/>
                </a:solidFill>
                <a:latin typeface="Times New Roman" panose="02020603050405020304" pitchFamily="18" charset="0"/>
                <a:sym typeface="Symbol" panose="05050102010706020507" pitchFamily="18" charset="2"/>
              </a:rPr>
              <a:t>  </a:t>
            </a:r>
            <a:r>
              <a:rPr lang="en-US" altLang="zh-CN" sz="2000" i="1" dirty="0" smtClean="0">
                <a:latin typeface="Times New Roman" panose="02020603050405020304" pitchFamily="18" charset="0"/>
              </a:rPr>
              <a:t>C                    </a:t>
            </a:r>
            <a:r>
              <a:rPr lang="zh-CN" altLang="en-US" sz="2000" dirty="0" smtClean="0"/>
              <a:t>穷举</a:t>
            </a:r>
            <a:r>
              <a:rPr lang="zh-CN" altLang="en-US" sz="2000" dirty="0"/>
              <a:t>推理</a:t>
            </a:r>
            <a:endParaRPr lang="zh-CN" altLang="en-US" sz="2000" dirty="0" smtClean="0">
              <a:latin typeface="Times New Roman" panose="02020603050405020304" pitchFamily="18" charset="0"/>
            </a:endParaRPr>
          </a:p>
          <a:p>
            <a:pPr marL="990600" indent="-990600" eaLnBrk="1" hangingPunct="1">
              <a:spcBef>
                <a:spcPct val="10000"/>
              </a:spcBef>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i="1" dirty="0" smtClean="0">
                <a:solidFill>
                  <a:srgbClr val="0070C0"/>
                </a:solidFill>
                <a:latin typeface="Times New Roman" panose="02020603050405020304" pitchFamily="18" charset="0"/>
              </a:rPr>
              <a:t>B</a:t>
            </a:r>
            <a:r>
              <a:rPr lang="en-US" altLang="zh-CN" sz="2000" i="1" dirty="0" smtClean="0">
                <a:latin typeface="Times New Roman" panose="02020603050405020304" pitchFamily="18" charset="0"/>
              </a:rPr>
              <a:t>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构造性二难</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特殊形式</a:t>
            </a:r>
            <a:r>
              <a:rPr lang="en-US" altLang="zh-CN" sz="2000" dirty="0" smtClean="0">
                <a:latin typeface="Times New Roman" panose="02020603050405020304" pitchFamily="18" charset="0"/>
              </a:rPr>
              <a:t>)</a:t>
            </a:r>
          </a:p>
          <a:p>
            <a:pPr marL="990600" indent="-990600" eaLnBrk="1" hangingPunct="1">
              <a:spcBef>
                <a:spcPct val="10000"/>
              </a:spcBef>
              <a:buNone/>
            </a:pPr>
            <a:r>
              <a:rPr lang="en-US" altLang="zh-CN" sz="2000" dirty="0" smtClean="0">
                <a:latin typeface="Times New Roman" panose="02020603050405020304" pitchFamily="18" charset="0"/>
              </a:rPr>
              <a:t>9.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C</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D</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D</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solidFill>
                  <a:srgbClr val="0070C0"/>
                </a:solidFill>
                <a:latin typeface="Times New Roman" panose="02020603050405020304" pitchFamily="18" charset="0"/>
              </a:rPr>
              <a:t>(</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smtClean="0">
                <a:solidFill>
                  <a:srgbClr val="0070C0"/>
                </a:solidFill>
                <a:latin typeface="Times New Roman" panose="02020603050405020304" pitchFamily="18" charset="0"/>
              </a:rPr>
              <a:t>A</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smtClean="0">
                <a:solidFill>
                  <a:srgbClr val="0070C0"/>
                </a:solidFill>
                <a:latin typeface="Times New Roman" panose="02020603050405020304" pitchFamily="18" charset="0"/>
              </a:rPr>
              <a:t>C</a:t>
            </a:r>
            <a:r>
              <a:rPr lang="en-US" altLang="zh-CN" sz="2000" dirty="0" smtClean="0">
                <a:solidFill>
                  <a:srgbClr val="0070C0"/>
                </a:solidFill>
                <a:latin typeface="Times New Roman" panose="02020603050405020304" pitchFamily="18" charset="0"/>
              </a:rPr>
              <a:t>)</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破坏性二难</a:t>
            </a:r>
            <a:endParaRPr lang="zh-CN" altLang="en-US" dirty="0" smtClean="0">
              <a:latin typeface="Times New Roman" panose="02020603050405020304" pitchFamily="18" charset="0"/>
            </a:endParaRPr>
          </a:p>
          <a:p>
            <a:pPr marL="990600" indent="-990600" eaLnBrk="1" hangingPunct="1">
              <a:spcBef>
                <a:spcPct val="10000"/>
              </a:spcBef>
              <a:buNone/>
            </a:pPr>
            <a:r>
              <a:rPr lang="zh-CN" altLang="en-US" dirty="0" smtClean="0">
                <a:latin typeface="Times New Roman" panose="02020603050405020304" pitchFamily="18" charset="0"/>
              </a:rPr>
              <a:t>每个等值式可产生两个推理定律</a:t>
            </a:r>
          </a:p>
          <a:p>
            <a:pPr marL="990600" indent="-990600" eaLnBrk="1" hangingPunct="1">
              <a:spcBef>
                <a:spcPct val="10000"/>
              </a:spcBef>
              <a:buNone/>
            </a:pPr>
            <a:r>
              <a:rPr lang="zh-CN" altLang="en-US" dirty="0" smtClean="0">
                <a:latin typeface="Times New Roman" panose="02020603050405020304" pitchFamily="18" charset="0"/>
              </a:rPr>
              <a:t>如</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由</a:t>
            </a:r>
            <a:r>
              <a:rPr lang="en-US" altLang="zh-CN" i="1" dirty="0" smtClean="0">
                <a:latin typeface="Times New Roman" panose="02020603050405020304" pitchFamily="18" charset="0"/>
              </a:rPr>
              <a:t>A</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sym typeface="Symbol" panose="05050102010706020507" pitchFamily="18" charset="2"/>
              </a:rPr>
              <a:t>A</a:t>
            </a:r>
            <a:r>
              <a:rPr lang="zh-CN" altLang="en-US" dirty="0" smtClean="0">
                <a:latin typeface="Times New Roman" panose="02020603050405020304" pitchFamily="18" charset="0"/>
                <a:sym typeface="Symbol" panose="05050102010706020507" pitchFamily="18" charset="2"/>
              </a:rPr>
              <a:t>可产生 </a:t>
            </a:r>
            <a:r>
              <a:rPr lang="en-US" altLang="zh-CN" i="1" dirty="0" smtClean="0">
                <a:latin typeface="Times New Roman" panose="02020603050405020304" pitchFamily="18" charset="0"/>
                <a:sym typeface="Symbol" panose="05050102010706020507" pitchFamily="18" charset="2"/>
              </a:rPr>
              <a:t>A</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sym typeface="Symbol" panose="05050102010706020507" pitchFamily="18" charset="2"/>
              </a:rPr>
              <a:t>A</a:t>
            </a:r>
            <a:r>
              <a:rPr lang="en-US" altLang="zh-CN" dirty="0" smtClean="0">
                <a:latin typeface="Times New Roman" panose="02020603050405020304" pitchFamily="18" charset="0"/>
                <a:sym typeface="Symbol" panose="05050102010706020507" pitchFamily="18" charset="2"/>
              </a:rPr>
              <a:t> </a:t>
            </a:r>
            <a:r>
              <a:rPr lang="zh-CN" altLang="en-US" dirty="0" smtClean="0">
                <a:latin typeface="Times New Roman" panose="02020603050405020304" pitchFamily="18" charset="0"/>
                <a:sym typeface="Symbol" panose="05050102010706020507" pitchFamily="18" charset="2"/>
              </a:rPr>
              <a:t>和 </a:t>
            </a:r>
            <a:r>
              <a:rPr lang="en-US" altLang="zh-CN" i="1" dirty="0" smtClean="0">
                <a:latin typeface="Times New Roman" panose="02020603050405020304" pitchFamily="18" charset="0"/>
                <a:sym typeface="Symbol" panose="05050102010706020507" pitchFamily="18" charset="2"/>
              </a:rPr>
              <a:t>A</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sym typeface="Symbol" panose="05050102010706020507" pitchFamily="18" charset="2"/>
              </a:rPr>
              <a:t>A</a:t>
            </a:r>
          </a:p>
        </p:txBody>
      </p:sp>
    </p:spTree>
    <p:extLst>
      <p:ext uri="{BB962C8B-B14F-4D97-AF65-F5344CB8AC3E}">
        <p14:creationId xmlns:p14="http://schemas.microsoft.com/office/powerpoint/2010/main" val="1277804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6">
                                            <p:txEl>
                                              <p:pRg st="0" end="0"/>
                                            </p:txEl>
                                          </p:spTgt>
                                        </p:tgtEl>
                                        <p:attrNameLst>
                                          <p:attrName>style.visibility</p:attrName>
                                        </p:attrNameLst>
                                      </p:cBhvr>
                                      <p:to>
                                        <p:strVal val="visible"/>
                                      </p:to>
                                    </p:set>
                                    <p:animEffect transition="in" filter="wipe(left)">
                                      <p:cBhvr>
                                        <p:cTn id="12" dur="500"/>
                                        <p:tgtEl>
                                          <p:spTgt spid="81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6">
                                            <p:txEl>
                                              <p:pRg st="1" end="1"/>
                                            </p:txEl>
                                          </p:spTgt>
                                        </p:tgtEl>
                                        <p:attrNameLst>
                                          <p:attrName>style.visibility</p:attrName>
                                        </p:attrNameLst>
                                      </p:cBhvr>
                                      <p:to>
                                        <p:strVal val="visible"/>
                                      </p:to>
                                    </p:set>
                                    <p:animEffect transition="in" filter="wipe(left)">
                                      <p:cBhvr>
                                        <p:cTn id="17" dur="500"/>
                                        <p:tgtEl>
                                          <p:spTgt spid="81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6">
                                            <p:txEl>
                                              <p:pRg st="2" end="2"/>
                                            </p:txEl>
                                          </p:spTgt>
                                        </p:tgtEl>
                                        <p:attrNameLst>
                                          <p:attrName>style.visibility</p:attrName>
                                        </p:attrNameLst>
                                      </p:cBhvr>
                                      <p:to>
                                        <p:strVal val="visible"/>
                                      </p:to>
                                    </p:set>
                                    <p:animEffect transition="in" filter="wipe(left)">
                                      <p:cBhvr>
                                        <p:cTn id="22" dur="500"/>
                                        <p:tgtEl>
                                          <p:spTgt spid="819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6">
                                            <p:txEl>
                                              <p:pRg st="3" end="3"/>
                                            </p:txEl>
                                          </p:spTgt>
                                        </p:tgtEl>
                                        <p:attrNameLst>
                                          <p:attrName>style.visibility</p:attrName>
                                        </p:attrNameLst>
                                      </p:cBhvr>
                                      <p:to>
                                        <p:strVal val="visible"/>
                                      </p:to>
                                    </p:set>
                                    <p:animEffect transition="in" filter="wipe(left)">
                                      <p:cBhvr>
                                        <p:cTn id="27" dur="500"/>
                                        <p:tgtEl>
                                          <p:spTgt spid="819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6">
                                            <p:txEl>
                                              <p:pRg st="4" end="4"/>
                                            </p:txEl>
                                          </p:spTgt>
                                        </p:tgtEl>
                                        <p:attrNameLst>
                                          <p:attrName>style.visibility</p:attrName>
                                        </p:attrNameLst>
                                      </p:cBhvr>
                                      <p:to>
                                        <p:strVal val="visible"/>
                                      </p:to>
                                    </p:set>
                                    <p:animEffect transition="in" filter="wipe(left)">
                                      <p:cBhvr>
                                        <p:cTn id="32" dur="500"/>
                                        <p:tgtEl>
                                          <p:spTgt spid="819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196">
                                            <p:txEl>
                                              <p:pRg st="5" end="5"/>
                                            </p:txEl>
                                          </p:spTgt>
                                        </p:tgtEl>
                                        <p:attrNameLst>
                                          <p:attrName>style.visibility</p:attrName>
                                        </p:attrNameLst>
                                      </p:cBhvr>
                                      <p:to>
                                        <p:strVal val="visible"/>
                                      </p:to>
                                    </p:set>
                                    <p:animEffect transition="in" filter="wipe(left)">
                                      <p:cBhvr>
                                        <p:cTn id="37" dur="500"/>
                                        <p:tgtEl>
                                          <p:spTgt spid="819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196">
                                            <p:txEl>
                                              <p:pRg st="6" end="6"/>
                                            </p:txEl>
                                          </p:spTgt>
                                        </p:tgtEl>
                                        <p:attrNameLst>
                                          <p:attrName>style.visibility</p:attrName>
                                        </p:attrNameLst>
                                      </p:cBhvr>
                                      <p:to>
                                        <p:strVal val="visible"/>
                                      </p:to>
                                    </p:set>
                                    <p:animEffect transition="in" filter="wipe(left)">
                                      <p:cBhvr>
                                        <p:cTn id="42" dur="500"/>
                                        <p:tgtEl>
                                          <p:spTgt spid="819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196">
                                            <p:txEl>
                                              <p:pRg st="7" end="7"/>
                                            </p:txEl>
                                          </p:spTgt>
                                        </p:tgtEl>
                                        <p:attrNameLst>
                                          <p:attrName>style.visibility</p:attrName>
                                        </p:attrNameLst>
                                      </p:cBhvr>
                                      <p:to>
                                        <p:strVal val="visible"/>
                                      </p:to>
                                    </p:set>
                                    <p:animEffect transition="in" filter="wipe(left)">
                                      <p:cBhvr>
                                        <p:cTn id="47" dur="500"/>
                                        <p:tgtEl>
                                          <p:spTgt spid="819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196">
                                            <p:txEl>
                                              <p:pRg st="8" end="8"/>
                                            </p:txEl>
                                          </p:spTgt>
                                        </p:tgtEl>
                                        <p:attrNameLst>
                                          <p:attrName>style.visibility</p:attrName>
                                        </p:attrNameLst>
                                      </p:cBhvr>
                                      <p:to>
                                        <p:strVal val="visible"/>
                                      </p:to>
                                    </p:set>
                                    <p:animEffect transition="in" filter="wipe(left)">
                                      <p:cBhvr>
                                        <p:cTn id="52" dur="500"/>
                                        <p:tgtEl>
                                          <p:spTgt spid="8196">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196">
                                            <p:txEl>
                                              <p:pRg st="9" end="9"/>
                                            </p:txEl>
                                          </p:spTgt>
                                        </p:tgtEl>
                                        <p:attrNameLst>
                                          <p:attrName>style.visibility</p:attrName>
                                        </p:attrNameLst>
                                      </p:cBhvr>
                                      <p:to>
                                        <p:strVal val="visible"/>
                                      </p:to>
                                    </p:set>
                                    <p:animEffect transition="in" filter="wipe(left)">
                                      <p:cBhvr>
                                        <p:cTn id="57" dur="500"/>
                                        <p:tgtEl>
                                          <p:spTgt spid="8196">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196">
                                            <p:txEl>
                                              <p:pRg st="10" end="10"/>
                                            </p:txEl>
                                          </p:spTgt>
                                        </p:tgtEl>
                                        <p:attrNameLst>
                                          <p:attrName>style.visibility</p:attrName>
                                        </p:attrNameLst>
                                      </p:cBhvr>
                                      <p:to>
                                        <p:strVal val="visible"/>
                                      </p:to>
                                    </p:set>
                                    <p:animEffect transition="in" filter="wipe(left)">
                                      <p:cBhvr>
                                        <p:cTn id="62" dur="500"/>
                                        <p:tgtEl>
                                          <p:spTgt spid="8196">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96">
                                            <p:txEl>
                                              <p:pRg st="11" end="11"/>
                                            </p:txEl>
                                          </p:spTgt>
                                        </p:tgtEl>
                                        <p:attrNameLst>
                                          <p:attrName>style.visibility</p:attrName>
                                        </p:attrNameLst>
                                      </p:cBhvr>
                                      <p:to>
                                        <p:strVal val="visible"/>
                                      </p:to>
                                    </p:set>
                                    <p:animEffect transition="in" filter="wipe(left)">
                                      <p:cBhvr>
                                        <p:cTn id="67" dur="500"/>
                                        <p:tgtEl>
                                          <p:spTgt spid="8196">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196">
                                            <p:txEl>
                                              <p:pRg st="12" end="12"/>
                                            </p:txEl>
                                          </p:spTgt>
                                        </p:tgtEl>
                                        <p:attrNameLst>
                                          <p:attrName>style.visibility</p:attrName>
                                        </p:attrNameLst>
                                      </p:cBhvr>
                                      <p:to>
                                        <p:strVal val="visible"/>
                                      </p:to>
                                    </p:set>
                                    <p:animEffect transition="in" filter="wipe(left)">
                                      <p:cBhvr>
                                        <p:cTn id="72" dur="500"/>
                                        <p:tgtEl>
                                          <p:spTgt spid="819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PC</a:t>
            </a:r>
            <a:r>
              <a:rPr lang="zh-CN" altLang="en-US" sz="3200" dirty="0" smtClean="0"/>
              <a:t>系统的定理判定问题？</a:t>
            </a:r>
            <a:endParaRPr lang="zh-CN" altLang="en-US" sz="3200" dirty="0"/>
          </a:p>
        </p:txBody>
      </p:sp>
      <p:sp>
        <p:nvSpPr>
          <p:cNvPr id="3" name="内容占位符 2"/>
          <p:cNvSpPr>
            <a:spLocks noGrp="1"/>
          </p:cNvSpPr>
          <p:nvPr>
            <p:ph idx="1"/>
          </p:nvPr>
        </p:nvSpPr>
        <p:spPr/>
        <p:txBody>
          <a:bodyPr/>
          <a:lstStyle/>
          <a:p>
            <a:r>
              <a:rPr lang="zh-CN" altLang="en-US" dirty="0" smtClean="0"/>
              <a:t>一个</a:t>
            </a:r>
            <a:r>
              <a:rPr lang="zh-CN" altLang="en-US" dirty="0"/>
              <a:t>符合</a:t>
            </a:r>
            <a:r>
              <a:rPr lang="en-US" altLang="zh-CN" dirty="0" smtClean="0"/>
              <a:t>PC</a:t>
            </a:r>
            <a:r>
              <a:rPr lang="zh-CN" altLang="en-US" dirty="0" smtClean="0"/>
              <a:t>符号体系定义的命题公式是否是</a:t>
            </a:r>
            <a:r>
              <a:rPr lang="en-US" altLang="zh-CN" dirty="0" smtClean="0"/>
              <a:t>PC</a:t>
            </a:r>
            <a:r>
              <a:rPr lang="zh-CN" altLang="en-US" dirty="0" smtClean="0"/>
              <a:t>系统中的定理？</a:t>
            </a:r>
            <a:endParaRPr lang="en-US" altLang="zh-CN" dirty="0" smtClean="0"/>
          </a:p>
          <a:p>
            <a:r>
              <a:rPr lang="zh-CN" altLang="en-US" dirty="0" smtClean="0"/>
              <a:t>同样，仅用</a:t>
            </a:r>
            <a:r>
              <a:rPr lang="en-US" altLang="zh-CN" dirty="0" smtClean="0"/>
              <a:t>PC</a:t>
            </a:r>
            <a:r>
              <a:rPr lang="zh-CN" altLang="en-US" dirty="0" smtClean="0"/>
              <a:t>系统中公理和分离规则难以保证能在有限步骤判定一个命题公式是否是定理</a:t>
            </a:r>
            <a:endParaRPr lang="en-US" altLang="zh-CN" dirty="0" smtClean="0"/>
          </a:p>
          <a:p>
            <a:r>
              <a:rPr lang="zh-CN" altLang="en-US" dirty="0" smtClean="0"/>
              <a:t>幸运的是，</a:t>
            </a:r>
            <a:r>
              <a:rPr lang="en-US" altLang="zh-CN" dirty="0" smtClean="0"/>
              <a:t>PC</a:t>
            </a:r>
            <a:r>
              <a:rPr lang="zh-CN" altLang="en-US" dirty="0" smtClean="0"/>
              <a:t>系统有一个非常重要的</a:t>
            </a:r>
            <a:r>
              <a:rPr lang="zh-CN" altLang="en-US" dirty="0" smtClean="0">
                <a:solidFill>
                  <a:srgbClr val="FF0000"/>
                </a:solidFill>
              </a:rPr>
              <a:t>同构</a:t>
            </a:r>
            <a:r>
              <a:rPr lang="zh-CN" altLang="en-US" dirty="0" smtClean="0"/>
              <a:t>：</a:t>
            </a:r>
            <a:r>
              <a:rPr lang="zh-CN" altLang="en-US" dirty="0" smtClean="0">
                <a:solidFill>
                  <a:schemeClr val="bg2"/>
                </a:solidFill>
              </a:rPr>
              <a:t>真值函数运算系统</a:t>
            </a:r>
            <a:endParaRPr lang="en-US" altLang="zh-CN" dirty="0" smtClean="0">
              <a:solidFill>
                <a:schemeClr val="bg2"/>
              </a:solidFill>
            </a:endParaRPr>
          </a:p>
          <a:p>
            <a:r>
              <a:rPr lang="zh-CN" altLang="en-US" dirty="0" smtClean="0"/>
              <a:t>只需要用真值表判定命题公式对应的真值函数是否</a:t>
            </a:r>
            <a:r>
              <a:rPr lang="zh-CN" altLang="en-US" dirty="0" smtClean="0">
                <a:solidFill>
                  <a:srgbClr val="FF0000"/>
                </a:solidFill>
              </a:rPr>
              <a:t>重言式</a:t>
            </a:r>
            <a:r>
              <a:rPr lang="zh-CN" altLang="en-US" dirty="0" smtClean="0"/>
              <a:t>，即可判定是否</a:t>
            </a:r>
            <a:r>
              <a:rPr lang="en-US" altLang="zh-CN" dirty="0" smtClean="0"/>
              <a:t>PC</a:t>
            </a:r>
            <a:r>
              <a:rPr lang="zh-CN" altLang="en-US" dirty="0" smtClean="0"/>
              <a:t>中的定理</a:t>
            </a:r>
            <a:endParaRPr lang="en-US" altLang="zh-CN" dirty="0" smtClean="0"/>
          </a:p>
          <a:p>
            <a:r>
              <a:rPr lang="zh-CN" altLang="en-US" dirty="0" smtClean="0"/>
              <a:t>真值表的运算是</a:t>
            </a:r>
            <a:r>
              <a:rPr lang="zh-CN" altLang="en-US" dirty="0" smtClean="0">
                <a:solidFill>
                  <a:schemeClr val="bg2"/>
                </a:solidFill>
              </a:rPr>
              <a:t>有限步骤</a:t>
            </a:r>
            <a:r>
              <a:rPr lang="zh-CN" altLang="en-US" dirty="0" smtClean="0"/>
              <a:t>可以完成的</a:t>
            </a:r>
            <a:endParaRPr lang="en-US" altLang="zh-CN" dirty="0" smtClean="0"/>
          </a:p>
          <a:p>
            <a:r>
              <a:rPr lang="zh-CN" altLang="en-US" dirty="0" smtClean="0"/>
              <a:t>注：真值表并不是</a:t>
            </a:r>
            <a:r>
              <a:rPr lang="en-US" altLang="zh-CN" dirty="0" smtClean="0"/>
              <a:t>PC</a:t>
            </a:r>
            <a:r>
              <a:rPr lang="zh-CN" altLang="en-US" dirty="0" smtClean="0"/>
              <a:t>中的成分</a:t>
            </a:r>
            <a:endParaRPr lang="en-US" altLang="zh-CN" dirty="0" smtClean="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40</a:t>
            </a:fld>
            <a:endParaRPr lang="en-US" altLang="zh-CN"/>
          </a:p>
        </p:txBody>
      </p:sp>
    </p:spTree>
    <p:extLst>
      <p:ext uri="{BB962C8B-B14F-4D97-AF65-F5344CB8AC3E}">
        <p14:creationId xmlns:p14="http://schemas.microsoft.com/office/powerpoint/2010/main" val="87850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09600" y="457200"/>
            <a:ext cx="3512949" cy="838200"/>
          </a:xfrm>
        </p:spPr>
        <p:txBody>
          <a:bodyPr/>
          <a:lstStyle/>
          <a:p>
            <a:pPr eaLnBrk="1" hangingPunct="1"/>
            <a:r>
              <a:rPr lang="zh-CN" altLang="en-US" sz="3600" dirty="0" smtClean="0">
                <a:latin typeface="Times New Roman" panose="02020603050405020304" pitchFamily="18" charset="0"/>
              </a:rPr>
              <a:t>自然推理系统</a:t>
            </a:r>
            <a:r>
              <a:rPr lang="en-US" altLang="zh-CN" sz="3600" i="1" dirty="0" smtClean="0">
                <a:latin typeface="Times New Roman" panose="02020603050405020304" pitchFamily="18" charset="0"/>
              </a:rPr>
              <a:t>P</a:t>
            </a:r>
            <a:endParaRPr lang="en-US" altLang="zh-CN" sz="3600" dirty="0" smtClean="0">
              <a:latin typeface="Times New Roman" panose="02020603050405020304" pitchFamily="18" charset="0"/>
            </a:endParaRPr>
          </a:p>
        </p:txBody>
      </p:sp>
      <p:sp>
        <p:nvSpPr>
          <p:cNvPr id="2" name="矩形 1"/>
          <p:cNvSpPr/>
          <p:nvPr/>
        </p:nvSpPr>
        <p:spPr>
          <a:xfrm>
            <a:off x="609600" y="1295400"/>
            <a:ext cx="3711081" cy="493148"/>
          </a:xfrm>
          <a:prstGeom prst="rect">
            <a:avLst/>
          </a:prstGeom>
        </p:spPr>
        <p:txBody>
          <a:bodyPr wrap="none">
            <a:spAutoFit/>
          </a:bodyPr>
          <a:lstStyle/>
          <a:p>
            <a:pPr marL="609600" lvl="0" indent="-609600" fontAlgn="base">
              <a:lnSpc>
                <a:spcPct val="120000"/>
              </a:lnSpc>
              <a:spcBef>
                <a:spcPct val="20000"/>
              </a:spcBef>
              <a:spcAft>
                <a:spcPct val="0"/>
              </a:spcAft>
              <a:buClr>
                <a:srgbClr val="00007D"/>
              </a:buClr>
              <a:buSzPct val="75000"/>
            </a:pPr>
            <a:r>
              <a:rPr lang="zh-CN" altLang="en-US" sz="2400" b="1" dirty="0">
                <a:solidFill>
                  <a:srgbClr val="FF0000"/>
                </a:solidFill>
                <a:latin typeface="Times New Roman" panose="02020603050405020304" pitchFamily="18" charset="0"/>
              </a:rPr>
              <a:t>自然推理系统 </a:t>
            </a:r>
            <a:r>
              <a:rPr lang="en-US" altLang="zh-CN" sz="2400" b="1" i="1" dirty="0">
                <a:solidFill>
                  <a:srgbClr val="000000"/>
                </a:solidFill>
                <a:latin typeface="Times New Roman" panose="02020603050405020304" pitchFamily="18" charset="0"/>
              </a:rPr>
              <a:t>P </a:t>
            </a:r>
            <a:r>
              <a:rPr lang="zh-CN" altLang="en-US" sz="2400" b="1" dirty="0">
                <a:solidFill>
                  <a:srgbClr val="000000"/>
                </a:solidFill>
                <a:latin typeface="Times New Roman" panose="02020603050405020304" pitchFamily="18" charset="0"/>
              </a:rPr>
              <a:t>定义</a:t>
            </a:r>
            <a:r>
              <a:rPr lang="zh-CN" altLang="en-US" sz="2400" b="1" dirty="0">
                <a:solidFill>
                  <a:srgbClr val="000000"/>
                </a:solidFill>
              </a:rPr>
              <a:t>如下</a:t>
            </a:r>
            <a:r>
              <a:rPr lang="en-US" altLang="zh-CN" sz="2400" b="1" dirty="0">
                <a:solidFill>
                  <a:srgbClr val="000000"/>
                </a:solidFill>
              </a:rPr>
              <a:t>:</a:t>
            </a:r>
          </a:p>
        </p:txBody>
      </p:sp>
      <p:sp>
        <p:nvSpPr>
          <p:cNvPr id="4" name="矩形 3"/>
          <p:cNvSpPr/>
          <p:nvPr/>
        </p:nvSpPr>
        <p:spPr>
          <a:xfrm>
            <a:off x="800746" y="1872444"/>
            <a:ext cx="6096000" cy="2991588"/>
          </a:xfrm>
          <a:prstGeom prst="rect">
            <a:avLst/>
          </a:prstGeom>
        </p:spPr>
        <p:txBody>
          <a:bodyPr>
            <a:spAutoFit/>
          </a:bodyPr>
          <a:lstStyle/>
          <a:p>
            <a:pPr marL="609600" lvl="0" indent="-609600" fontAlgn="base">
              <a:lnSpc>
                <a:spcPct val="120000"/>
              </a:lnSpc>
              <a:spcBef>
                <a:spcPct val="20000"/>
              </a:spcBef>
              <a:spcAft>
                <a:spcPct val="0"/>
              </a:spcAft>
              <a:buClr>
                <a:srgbClr val="00007D"/>
              </a:buClr>
              <a:buSzPct val="75000"/>
            </a:pPr>
            <a:r>
              <a:rPr lang="en-US" altLang="zh-CN" sz="2400" b="1" dirty="0">
                <a:solidFill>
                  <a:srgbClr val="000000"/>
                </a:solidFill>
                <a:latin typeface="Times New Roman" panose="02020603050405020304" pitchFamily="18" charset="0"/>
              </a:rPr>
              <a:t>1.</a:t>
            </a:r>
            <a:r>
              <a:rPr lang="en-US" altLang="zh-CN" sz="2400" b="1" dirty="0">
                <a:solidFill>
                  <a:srgbClr val="000000"/>
                </a:solidFill>
              </a:rPr>
              <a:t> </a:t>
            </a:r>
            <a:r>
              <a:rPr lang="zh-CN" altLang="en-US" sz="2400" b="1" dirty="0">
                <a:solidFill>
                  <a:srgbClr val="000000"/>
                </a:solidFill>
              </a:rPr>
              <a:t>符号系统</a:t>
            </a:r>
          </a:p>
          <a:p>
            <a:pPr marL="609600" lvl="0" indent="-609600" fontAlgn="base">
              <a:lnSpc>
                <a:spcPct val="120000"/>
              </a:lnSpc>
              <a:spcBef>
                <a:spcPct val="20000"/>
              </a:spcBef>
              <a:spcAft>
                <a:spcPct val="0"/>
              </a:spcAft>
              <a:buClr>
                <a:srgbClr val="00007D"/>
              </a:buClr>
              <a:buSzPct val="75000"/>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(1)  </a:t>
            </a:r>
            <a:r>
              <a:rPr lang="zh-CN" altLang="en-US" sz="2400" b="1" dirty="0">
                <a:solidFill>
                  <a:srgbClr val="000000"/>
                </a:solidFill>
                <a:latin typeface="Times New Roman" panose="02020603050405020304" pitchFamily="18" charset="0"/>
              </a:rPr>
              <a:t>命题变项符号：</a:t>
            </a:r>
            <a:r>
              <a:rPr lang="en-US" altLang="zh-CN" sz="2400" b="1" i="1" dirty="0">
                <a:solidFill>
                  <a:srgbClr val="000000"/>
                </a:solidFill>
                <a:latin typeface="Times New Roman" panose="02020603050405020304" pitchFamily="18" charset="0"/>
              </a:rPr>
              <a:t>p</a:t>
            </a:r>
            <a:r>
              <a:rPr lang="en-US" altLang="zh-CN" sz="2400" b="1" dirty="0">
                <a:solidFill>
                  <a:srgbClr val="000000"/>
                </a:solidFill>
                <a:latin typeface="Times New Roman" panose="02020603050405020304" pitchFamily="18" charset="0"/>
              </a:rPr>
              <a:t>, </a:t>
            </a:r>
            <a:r>
              <a:rPr lang="en-US" altLang="zh-CN" sz="2400" b="1" i="1" dirty="0">
                <a:solidFill>
                  <a:srgbClr val="000000"/>
                </a:solidFill>
                <a:latin typeface="Times New Roman" panose="02020603050405020304" pitchFamily="18" charset="0"/>
              </a:rPr>
              <a:t>q</a:t>
            </a:r>
            <a:r>
              <a:rPr lang="en-US" altLang="zh-CN" sz="2400" b="1" dirty="0">
                <a:solidFill>
                  <a:srgbClr val="000000"/>
                </a:solidFill>
                <a:latin typeface="Times New Roman" panose="02020603050405020304" pitchFamily="18" charset="0"/>
              </a:rPr>
              <a:t>, </a:t>
            </a:r>
            <a:r>
              <a:rPr lang="en-US" altLang="zh-CN" sz="2400" b="1" i="1" dirty="0">
                <a:solidFill>
                  <a:srgbClr val="000000"/>
                </a:solidFill>
                <a:latin typeface="Times New Roman" panose="02020603050405020304" pitchFamily="18" charset="0"/>
              </a:rPr>
              <a:t>r</a:t>
            </a:r>
            <a:r>
              <a:rPr lang="en-US" altLang="zh-CN" sz="2400" b="1" dirty="0">
                <a:solidFill>
                  <a:srgbClr val="000000"/>
                </a:solidFill>
                <a:latin typeface="Times New Roman" panose="02020603050405020304" pitchFamily="18" charset="0"/>
              </a:rPr>
              <a:t>, …, </a:t>
            </a:r>
            <a:r>
              <a:rPr lang="en-US" altLang="zh-CN" sz="2400" b="1" i="1" dirty="0">
                <a:solidFill>
                  <a:srgbClr val="000000"/>
                </a:solidFill>
                <a:latin typeface="Times New Roman" panose="02020603050405020304" pitchFamily="18" charset="0"/>
              </a:rPr>
              <a:t>p</a:t>
            </a:r>
            <a:r>
              <a:rPr lang="en-US" altLang="zh-CN" sz="2400" b="1" i="1" baseline="-25000"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 </a:t>
            </a:r>
            <a:r>
              <a:rPr lang="en-US" altLang="zh-CN" sz="2400" b="1" i="1" dirty="0">
                <a:solidFill>
                  <a:srgbClr val="000000"/>
                </a:solidFill>
                <a:latin typeface="Times New Roman" panose="02020603050405020304" pitchFamily="18" charset="0"/>
              </a:rPr>
              <a:t>q</a:t>
            </a:r>
            <a:r>
              <a:rPr lang="en-US" altLang="zh-CN" sz="2400" b="1" i="1" baseline="-25000"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 </a:t>
            </a:r>
            <a:r>
              <a:rPr lang="en-US" altLang="zh-CN" sz="2400" b="1" i="1" dirty="0" err="1">
                <a:solidFill>
                  <a:srgbClr val="000000"/>
                </a:solidFill>
                <a:latin typeface="Times New Roman" panose="02020603050405020304" pitchFamily="18" charset="0"/>
              </a:rPr>
              <a:t>r</a:t>
            </a:r>
            <a:r>
              <a:rPr lang="en-US" altLang="zh-CN" sz="2400" b="1" i="1" baseline="-25000" dirty="0" err="1">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 …</a:t>
            </a:r>
          </a:p>
          <a:p>
            <a:pPr marL="609600" lvl="0" indent="-609600" fontAlgn="base">
              <a:lnSpc>
                <a:spcPct val="120000"/>
              </a:lnSpc>
              <a:spcBef>
                <a:spcPct val="20000"/>
              </a:spcBef>
              <a:spcAft>
                <a:spcPct val="0"/>
              </a:spcAft>
              <a:buClr>
                <a:srgbClr val="00007D"/>
              </a:buClr>
              <a:buSzPct val="75000"/>
            </a:pPr>
            <a:r>
              <a:rPr lang="en-US" altLang="zh-CN" sz="2400" b="1" dirty="0">
                <a:solidFill>
                  <a:srgbClr val="000000"/>
                </a:solidFill>
                <a:latin typeface="Times New Roman" panose="02020603050405020304" pitchFamily="18" charset="0"/>
              </a:rPr>
              <a:t>  (2)  </a:t>
            </a:r>
            <a:r>
              <a:rPr lang="zh-CN" altLang="en-US" sz="2400" b="1" dirty="0">
                <a:solidFill>
                  <a:srgbClr val="000000"/>
                </a:solidFill>
                <a:latin typeface="Times New Roman" panose="02020603050405020304" pitchFamily="18" charset="0"/>
              </a:rPr>
              <a:t>联结词符号：</a:t>
            </a:r>
            <a:r>
              <a:rPr lang="zh-CN" altLang="en-US" sz="2400" b="1" dirty="0">
                <a:solidFill>
                  <a:srgbClr val="000000"/>
                </a:solidFill>
                <a:latin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sym typeface="Symbol" panose="05050102010706020507" pitchFamily="18" charset="2"/>
              </a:rPr>
              <a:t></a:t>
            </a:r>
            <a:endParaRPr lang="en-US" altLang="zh-CN" sz="2400" b="1" dirty="0">
              <a:solidFill>
                <a:srgbClr val="000000"/>
              </a:solidFill>
              <a:latin typeface="Times New Roman" panose="02020603050405020304" pitchFamily="18" charset="0"/>
            </a:endParaRPr>
          </a:p>
          <a:p>
            <a:pPr marL="609600" lvl="0" indent="-609600" fontAlgn="base">
              <a:lnSpc>
                <a:spcPct val="120000"/>
              </a:lnSpc>
              <a:spcBef>
                <a:spcPct val="20000"/>
              </a:spcBef>
              <a:spcAft>
                <a:spcPct val="0"/>
              </a:spcAft>
              <a:buClr>
                <a:srgbClr val="00007D"/>
              </a:buClr>
              <a:buSzPct val="75000"/>
            </a:pPr>
            <a:r>
              <a:rPr lang="en-US" altLang="zh-CN" sz="2400" b="1" dirty="0" smtClean="0">
                <a:solidFill>
                  <a:srgbClr val="000000"/>
                </a:solidFill>
                <a:latin typeface="Times New Roman" panose="02020603050405020304" pitchFamily="18" charset="0"/>
              </a:rPr>
              <a:t>  (3)  </a:t>
            </a:r>
            <a:r>
              <a:rPr lang="zh-CN" altLang="en-US" sz="2400" b="1" dirty="0" smtClean="0">
                <a:solidFill>
                  <a:srgbClr val="000000"/>
                </a:solidFill>
                <a:latin typeface="Times New Roman" panose="02020603050405020304" pitchFamily="18" charset="0"/>
              </a:rPr>
              <a:t>括号：</a:t>
            </a:r>
            <a:r>
              <a:rPr lang="en-US" altLang="zh-CN" sz="2400" b="1" dirty="0">
                <a:solidFill>
                  <a:srgbClr val="000000"/>
                </a:solidFill>
                <a:latin typeface="Times New Roman" panose="02020603050405020304" pitchFamily="18" charset="0"/>
              </a:rPr>
              <a:t>(, </a:t>
            </a:r>
            <a:r>
              <a:rPr lang="en-US" altLang="zh-CN" sz="2400" b="1" dirty="0" smtClean="0">
                <a:solidFill>
                  <a:srgbClr val="000000"/>
                </a:solidFill>
                <a:latin typeface="Times New Roman" panose="02020603050405020304" pitchFamily="18" charset="0"/>
              </a:rPr>
              <a:t>)</a:t>
            </a:r>
          </a:p>
          <a:p>
            <a:pPr marL="609600" lvl="0" indent="-609600" fontAlgn="base">
              <a:lnSpc>
                <a:spcPct val="120000"/>
              </a:lnSpc>
              <a:spcBef>
                <a:spcPct val="20000"/>
              </a:spcBef>
              <a:spcAft>
                <a:spcPct val="0"/>
              </a:spcAft>
              <a:buClr>
                <a:srgbClr val="00007D"/>
              </a:buClr>
              <a:buSzPct val="75000"/>
            </a:pPr>
            <a:r>
              <a:rPr lang="zh-CN" altLang="en-US" sz="2400" b="1" dirty="0" smtClean="0">
                <a:solidFill>
                  <a:srgbClr val="000000"/>
                </a:solidFill>
                <a:latin typeface="Times New Roman" panose="02020603050405020304" pitchFamily="18" charset="0"/>
              </a:rPr>
              <a:t>  </a:t>
            </a:r>
            <a:r>
              <a:rPr lang="en-US" altLang="zh-CN" sz="2400" b="1" dirty="0" smtClean="0">
                <a:solidFill>
                  <a:srgbClr val="000000"/>
                </a:solidFill>
                <a:latin typeface="Times New Roman" panose="02020603050405020304" pitchFamily="18" charset="0"/>
              </a:rPr>
              <a:t>(4)</a:t>
            </a:r>
            <a:r>
              <a:rPr lang="zh-CN" altLang="en-US" sz="2400" b="1" dirty="0" smtClean="0">
                <a:solidFill>
                  <a:srgbClr val="000000"/>
                </a:solidFill>
                <a:latin typeface="Times New Roman" panose="02020603050405020304" pitchFamily="18" charset="0"/>
              </a:rPr>
              <a:t>命题公式（同前）</a:t>
            </a:r>
            <a:endParaRPr lang="en-US" altLang="zh-CN" sz="2400" b="1" dirty="0" smtClean="0">
              <a:solidFill>
                <a:srgbClr val="000000"/>
              </a:solidFill>
              <a:latin typeface="Times New Roman" panose="02020603050405020304" pitchFamily="18" charset="0"/>
            </a:endParaRPr>
          </a:p>
          <a:p>
            <a:pPr marL="609600" lvl="0" indent="-609600" fontAlgn="base">
              <a:lnSpc>
                <a:spcPct val="120000"/>
              </a:lnSpc>
              <a:spcBef>
                <a:spcPct val="20000"/>
              </a:spcBef>
              <a:spcAft>
                <a:spcPct val="0"/>
              </a:spcAft>
              <a:buClr>
                <a:srgbClr val="00007D"/>
              </a:buClr>
              <a:buSzPct val="75000"/>
            </a:pPr>
            <a:endParaRPr lang="zh-CN" altLang="en-US" dirty="0"/>
          </a:p>
        </p:txBody>
      </p:sp>
    </p:spTree>
    <p:extLst>
      <p:ext uri="{BB962C8B-B14F-4D97-AF65-F5344CB8AC3E}">
        <p14:creationId xmlns:p14="http://schemas.microsoft.com/office/powerpoint/2010/main" val="705411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2"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42</a:t>
            </a:fld>
            <a:endParaRPr lang="en-US" altLang="zh-CN"/>
          </a:p>
        </p:txBody>
      </p:sp>
      <p:sp>
        <p:nvSpPr>
          <p:cNvPr id="5" name="Rectangle 3"/>
          <p:cNvSpPr txBox="1">
            <a:spLocks noChangeArrowheads="1"/>
          </p:cNvSpPr>
          <p:nvPr/>
        </p:nvSpPr>
        <p:spPr bwMode="auto">
          <a:xfrm>
            <a:off x="0" y="5066369"/>
            <a:ext cx="2947180" cy="56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eaLnBrk="1" hangingPunct="1">
              <a:buFont typeface="Wingdings" panose="05000000000000000000" pitchFamily="2" charset="2"/>
              <a:buNone/>
            </a:pPr>
            <a:r>
              <a:rPr lang="en-US" altLang="zh-CN" dirty="0" smtClean="0">
                <a:latin typeface="黑体" panose="02010609060101010101" pitchFamily="49" charset="-122"/>
                <a:ea typeface="黑体" panose="02010609060101010101" pitchFamily="49" charset="-122"/>
              </a:rPr>
              <a:t>(3)  </a:t>
            </a:r>
            <a:r>
              <a:rPr lang="zh-CN" altLang="en-US" dirty="0" smtClean="0">
                <a:latin typeface="黑体" panose="02010609060101010101" pitchFamily="49" charset="-122"/>
                <a:ea typeface="黑体" panose="02010609060101010101" pitchFamily="49" charset="-122"/>
              </a:rPr>
              <a:t>置换规则</a:t>
            </a:r>
          </a:p>
        </p:txBody>
      </p:sp>
      <p:sp>
        <p:nvSpPr>
          <p:cNvPr id="9" name="矩形 8"/>
          <p:cNvSpPr/>
          <p:nvPr/>
        </p:nvSpPr>
        <p:spPr>
          <a:xfrm>
            <a:off x="453987" y="532130"/>
            <a:ext cx="2441694" cy="584775"/>
          </a:xfrm>
          <a:prstGeom prst="rect">
            <a:avLst/>
          </a:prstGeom>
        </p:spPr>
        <p:txBody>
          <a:bodyPr wrap="none">
            <a:spAutoFit/>
          </a:bodyPr>
          <a:lstStyle/>
          <a:p>
            <a:pPr marL="609600" lvl="0" indent="-609600"/>
            <a:r>
              <a:rPr lang="en-US" altLang="zh-CN" sz="3200" dirty="0">
                <a:solidFill>
                  <a:srgbClr val="FF0000"/>
                </a:solidFill>
                <a:latin typeface="黑体" panose="02010609060101010101" pitchFamily="49" charset="-122"/>
                <a:ea typeface="黑体" panose="02010609060101010101" pitchFamily="49" charset="-122"/>
              </a:rPr>
              <a:t>2. </a:t>
            </a:r>
            <a:r>
              <a:rPr lang="zh-CN" altLang="en-US" sz="3200" dirty="0">
                <a:solidFill>
                  <a:srgbClr val="FF0000"/>
                </a:solidFill>
                <a:latin typeface="黑体" panose="02010609060101010101" pitchFamily="49" charset="-122"/>
                <a:ea typeface="黑体" panose="02010609060101010101" pitchFamily="49" charset="-122"/>
              </a:rPr>
              <a:t>推理规则</a:t>
            </a:r>
          </a:p>
        </p:txBody>
      </p:sp>
      <p:sp>
        <p:nvSpPr>
          <p:cNvPr id="13" name="矩形 12"/>
          <p:cNvSpPr/>
          <p:nvPr/>
        </p:nvSpPr>
        <p:spPr>
          <a:xfrm>
            <a:off x="0" y="1521160"/>
            <a:ext cx="2800767" cy="461665"/>
          </a:xfrm>
          <a:prstGeom prst="rect">
            <a:avLst/>
          </a:prstGeom>
        </p:spPr>
        <p:txBody>
          <a:bodyPr wrap="none">
            <a:spAutoFit/>
          </a:bodyPr>
          <a:lstStyle/>
          <a:p>
            <a:pPr marL="609600" indent="-609600"/>
            <a:r>
              <a:rPr lang="en-US" altLang="zh-CN" sz="2400"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  </a:t>
            </a:r>
            <a:r>
              <a:rPr lang="zh-CN" altLang="en-US" sz="2400" b="1" dirty="0">
                <a:latin typeface="黑体" panose="02010609060101010101" pitchFamily="49" charset="-122"/>
                <a:ea typeface="黑体" panose="02010609060101010101" pitchFamily="49" charset="-122"/>
              </a:rPr>
              <a:t>前提引入规则</a:t>
            </a:r>
          </a:p>
        </p:txBody>
      </p:sp>
      <p:sp>
        <p:nvSpPr>
          <p:cNvPr id="15" name="矩形 14"/>
          <p:cNvSpPr/>
          <p:nvPr/>
        </p:nvSpPr>
        <p:spPr>
          <a:xfrm>
            <a:off x="-1" y="3309657"/>
            <a:ext cx="2800767" cy="461665"/>
          </a:xfrm>
          <a:prstGeom prst="rect">
            <a:avLst/>
          </a:prstGeom>
        </p:spPr>
        <p:txBody>
          <a:bodyPr wrap="none">
            <a:spAutoFit/>
          </a:bodyPr>
          <a:lstStyle/>
          <a:p>
            <a:r>
              <a:rPr lang="en-US" altLang="zh-CN" sz="2400"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  </a:t>
            </a:r>
            <a:r>
              <a:rPr lang="zh-CN" altLang="en-US" sz="2400" b="1" dirty="0">
                <a:latin typeface="黑体" panose="02010609060101010101" pitchFamily="49" charset="-122"/>
                <a:ea typeface="黑体" panose="02010609060101010101" pitchFamily="49" charset="-122"/>
              </a:rPr>
              <a:t>结论引入规则</a:t>
            </a:r>
          </a:p>
        </p:txBody>
      </p:sp>
      <p:sp>
        <p:nvSpPr>
          <p:cNvPr id="16" name="矩形 15"/>
          <p:cNvSpPr/>
          <p:nvPr/>
        </p:nvSpPr>
        <p:spPr bwMode="auto">
          <a:xfrm>
            <a:off x="612182" y="2204407"/>
            <a:ext cx="9415220" cy="603965"/>
          </a:xfrm>
          <a:prstGeom prst="rect">
            <a:avLst/>
          </a:prstGeom>
          <a:solidFill>
            <a:srgbClr val="C9FAFF"/>
          </a:solidFill>
          <a:ln w="12700" cap="sq" cmpd="sng" algn="ctr">
            <a:solidFill>
              <a:srgbClr val="C9FAFF"/>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 name="矩形 16"/>
          <p:cNvSpPr/>
          <p:nvPr/>
        </p:nvSpPr>
        <p:spPr>
          <a:xfrm>
            <a:off x="605294" y="2262050"/>
            <a:ext cx="8265763" cy="461665"/>
          </a:xfrm>
          <a:prstGeom prst="rect">
            <a:avLst/>
          </a:prstGeom>
        </p:spPr>
        <p:txBody>
          <a:bodyPr wrap="square">
            <a:spAutoFit/>
          </a:bodyPr>
          <a:lstStyle/>
          <a:p>
            <a:pPr lvl="0"/>
            <a:r>
              <a:rPr lang="zh-CN" altLang="en-US" sz="2400" dirty="0">
                <a:solidFill>
                  <a:srgbClr val="000000"/>
                </a:solidFill>
                <a:latin typeface="黑体" panose="02010609060101010101" pitchFamily="49" charset="-122"/>
                <a:ea typeface="黑体" panose="02010609060101010101" pitchFamily="49" charset="-122"/>
              </a:rPr>
              <a:t>在推导的过程中，可随时引入前提集合中的任意一个前提；</a:t>
            </a:r>
          </a:p>
        </p:txBody>
      </p:sp>
      <p:sp>
        <p:nvSpPr>
          <p:cNvPr id="18" name="矩形 17"/>
          <p:cNvSpPr/>
          <p:nvPr/>
        </p:nvSpPr>
        <p:spPr bwMode="auto">
          <a:xfrm>
            <a:off x="612182" y="3827681"/>
            <a:ext cx="9415221" cy="863173"/>
          </a:xfrm>
          <a:prstGeom prst="rect">
            <a:avLst/>
          </a:prstGeom>
          <a:solidFill>
            <a:srgbClr val="C9FAFF"/>
          </a:solidFill>
          <a:ln w="12700" cap="sq" cmpd="sng" algn="ctr">
            <a:solidFill>
              <a:srgbClr val="C9FAFF"/>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 name="矩形 18"/>
          <p:cNvSpPr/>
          <p:nvPr/>
        </p:nvSpPr>
        <p:spPr>
          <a:xfrm>
            <a:off x="612182" y="3863953"/>
            <a:ext cx="9211160" cy="830997"/>
          </a:xfrm>
          <a:prstGeom prst="rect">
            <a:avLst/>
          </a:prstGeom>
        </p:spPr>
        <p:txBody>
          <a:bodyPr wrap="square">
            <a:spAutoFit/>
          </a:bodyPr>
          <a:lstStyle/>
          <a:p>
            <a:r>
              <a:rPr lang="zh-CN" altLang="en-US" sz="2400" dirty="0">
                <a:solidFill>
                  <a:srgbClr val="000000"/>
                </a:solidFill>
                <a:latin typeface="黑体" panose="02010609060101010101" pitchFamily="49" charset="-122"/>
                <a:ea typeface="黑体" panose="02010609060101010101" pitchFamily="49" charset="-122"/>
              </a:rPr>
              <a:t>在推导的过程中，可以随时引入公式 </a:t>
            </a:r>
            <a:r>
              <a:rPr lang="en-US" altLang="zh-CN" sz="2400" dirty="0">
                <a:solidFill>
                  <a:srgbClr val="000000"/>
                </a:solidFill>
                <a:latin typeface="黑体" panose="02010609060101010101" pitchFamily="49" charset="-122"/>
                <a:ea typeface="黑体" panose="02010609060101010101" pitchFamily="49" charset="-122"/>
              </a:rPr>
              <a:t>S</a:t>
            </a:r>
            <a:r>
              <a:rPr lang="zh-CN" altLang="en-US" sz="2400" dirty="0">
                <a:solidFill>
                  <a:srgbClr val="000000"/>
                </a:solidFill>
                <a:latin typeface="黑体" panose="02010609060101010101" pitchFamily="49" charset="-122"/>
                <a:ea typeface="黑体" panose="02010609060101010101" pitchFamily="49" charset="-122"/>
              </a:rPr>
              <a:t>，该公式 </a:t>
            </a:r>
            <a:r>
              <a:rPr lang="en-US" altLang="zh-CN" sz="2400" dirty="0">
                <a:solidFill>
                  <a:srgbClr val="000000"/>
                </a:solidFill>
                <a:latin typeface="黑体" panose="02010609060101010101" pitchFamily="49" charset="-122"/>
                <a:ea typeface="黑体" panose="02010609060101010101" pitchFamily="49" charset="-122"/>
              </a:rPr>
              <a:t>S </a:t>
            </a:r>
            <a:r>
              <a:rPr lang="zh-CN" altLang="en-US" sz="2400" dirty="0">
                <a:solidFill>
                  <a:srgbClr val="000000"/>
                </a:solidFill>
                <a:latin typeface="黑体" panose="02010609060101010101" pitchFamily="49" charset="-122"/>
                <a:ea typeface="黑体" panose="02010609060101010101" pitchFamily="49" charset="-122"/>
              </a:rPr>
              <a:t>是由</a:t>
            </a:r>
            <a:r>
              <a:rPr lang="zh-CN" altLang="en-US" sz="2400" dirty="0" smtClean="0">
                <a:solidFill>
                  <a:srgbClr val="000000"/>
                </a:solidFill>
                <a:latin typeface="黑体" panose="02010609060101010101" pitchFamily="49" charset="-122"/>
                <a:ea typeface="黑体" panose="02010609060101010101" pitchFamily="49" charset="-122"/>
              </a:rPr>
              <a:t>其前</a:t>
            </a:r>
            <a:r>
              <a:rPr lang="zh-CN" altLang="en-US" sz="2400" dirty="0">
                <a:solidFill>
                  <a:srgbClr val="000000"/>
                </a:solidFill>
                <a:latin typeface="黑体" panose="02010609060101010101" pitchFamily="49" charset="-122"/>
                <a:ea typeface="黑体" panose="02010609060101010101" pitchFamily="49" charset="-122"/>
              </a:rPr>
              <a:t>的一个或多个公式推导出来的逻辑结果。</a:t>
            </a:r>
            <a:endParaRPr lang="zh-CN" altLang="en-US" dirty="0"/>
          </a:p>
        </p:txBody>
      </p:sp>
    </p:spTree>
    <p:extLst>
      <p:ext uri="{BB962C8B-B14F-4D97-AF65-F5344CB8AC3E}">
        <p14:creationId xmlns:p14="http://schemas.microsoft.com/office/powerpoint/2010/main" val="230487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3" grpId="0"/>
      <p:bldP spid="15" grpId="0"/>
      <p:bldP spid="16" grpId="0" animBg="1"/>
      <p:bldP spid="17" grpId="0"/>
      <p:bldP spid="18" grpId="0" animBg="1"/>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sz="3200" dirty="0" smtClean="0"/>
              <a:t>一些基本</a:t>
            </a:r>
            <a:r>
              <a:rPr lang="en-US" altLang="zh-CN" sz="3200" dirty="0" smtClean="0"/>
              <a:t>(</a:t>
            </a:r>
            <a:r>
              <a:rPr lang="zh-CN" altLang="en-US" sz="3200" dirty="0" smtClean="0"/>
              <a:t>重要</a:t>
            </a:r>
            <a:r>
              <a:rPr lang="en-US" altLang="zh-CN" sz="3200" dirty="0" smtClean="0"/>
              <a:t>)</a:t>
            </a:r>
            <a:r>
              <a:rPr lang="zh-CN" altLang="en-US" sz="3200" dirty="0" smtClean="0"/>
              <a:t>的重言蕴涵式 </a:t>
            </a:r>
            <a:r>
              <a:rPr lang="en-US" altLang="zh-CN" sz="3200" dirty="0" smtClean="0">
                <a:solidFill>
                  <a:srgbClr val="FF0000"/>
                </a:solidFill>
              </a:rPr>
              <a:t>(A,B,C</a:t>
            </a:r>
            <a:r>
              <a:rPr lang="zh-CN" altLang="en-US" sz="3200" dirty="0" smtClean="0">
                <a:solidFill>
                  <a:srgbClr val="FF0000"/>
                </a:solidFill>
              </a:rPr>
              <a:t>是任意的公式</a:t>
            </a:r>
            <a:r>
              <a:rPr lang="en-US" altLang="zh-CN" sz="3200" dirty="0" smtClean="0">
                <a:solidFill>
                  <a:srgbClr val="FF0000"/>
                </a:solidFill>
              </a:rPr>
              <a:t>)</a:t>
            </a:r>
            <a:endParaRPr lang="zh-CN" altLang="en-US" sz="3200" dirty="0" smtClean="0">
              <a:solidFill>
                <a:srgbClr val="FF0000"/>
              </a:solidFill>
            </a:endParaRPr>
          </a:p>
        </p:txBody>
      </p:sp>
      <p:sp>
        <p:nvSpPr>
          <p:cNvPr id="8196" name="Rectangle 3"/>
          <p:cNvSpPr>
            <a:spLocks noGrp="1" noChangeArrowheads="1"/>
          </p:cNvSpPr>
          <p:nvPr>
            <p:ph type="body" idx="1"/>
          </p:nvPr>
        </p:nvSpPr>
        <p:spPr>
          <a:xfrm>
            <a:off x="851564" y="1295400"/>
            <a:ext cx="8435975" cy="4624953"/>
          </a:xfrm>
        </p:spPr>
        <p:txBody>
          <a:bodyPr/>
          <a:lstStyle/>
          <a:p>
            <a:pPr marL="990600" indent="-990600" eaLnBrk="1" hangingPunct="1">
              <a:spcBef>
                <a:spcPct val="10000"/>
              </a:spcBef>
              <a:buNone/>
            </a:pPr>
            <a:r>
              <a:rPr lang="en-US" altLang="zh-CN" sz="2000" dirty="0" smtClean="0">
                <a:latin typeface="Times New Roman" panose="02020603050405020304" pitchFamily="18" charset="0"/>
              </a:rPr>
              <a:t>1.</a:t>
            </a:r>
            <a:r>
              <a:rPr lang="en-US" altLang="zh-CN" sz="2000" i="1" dirty="0" smtClean="0">
                <a:latin typeface="Times New Roman" panose="02020603050405020304" pitchFamily="18" charset="0"/>
              </a:rPr>
              <a:t>   A</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solidFill>
                  <a:srgbClr val="0070C0"/>
                </a:solidFill>
                <a:latin typeface="Times New Roman" panose="02020603050405020304" pitchFamily="18" charset="0"/>
              </a:rPr>
              <a:t>(</a:t>
            </a:r>
            <a:r>
              <a:rPr lang="en-US" altLang="zh-CN" sz="2000" i="1" dirty="0" smtClean="0">
                <a:solidFill>
                  <a:srgbClr val="0070C0"/>
                </a:solidFill>
                <a:latin typeface="Times New Roman" panose="02020603050405020304" pitchFamily="18" charset="0"/>
              </a:rPr>
              <a:t>A</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smtClean="0">
                <a:solidFill>
                  <a:srgbClr val="0070C0"/>
                </a:solidFill>
                <a:latin typeface="Times New Roman" panose="02020603050405020304" pitchFamily="18" charset="0"/>
              </a:rPr>
              <a:t>B</a:t>
            </a:r>
            <a:r>
              <a:rPr lang="en-US" altLang="zh-CN" sz="2000" dirty="0" smtClean="0">
                <a:solidFill>
                  <a:srgbClr val="0070C0"/>
                </a:solidFill>
                <a:latin typeface="Times New Roman" panose="02020603050405020304" pitchFamily="18" charset="0"/>
              </a:rPr>
              <a:t>)</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附加律 </a:t>
            </a:r>
          </a:p>
          <a:p>
            <a:pPr marL="990600" indent="-990600" eaLnBrk="1" hangingPunct="1">
              <a:spcBef>
                <a:spcPct val="10000"/>
              </a:spcBef>
              <a:buNone/>
            </a:pPr>
            <a:r>
              <a:rPr lang="en-US" altLang="zh-CN" sz="2000" dirty="0" smtClean="0">
                <a:latin typeface="Times New Roman" panose="02020603050405020304" pitchFamily="18" charset="0"/>
              </a:rPr>
              <a:t>2.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i="1" dirty="0" smtClean="0">
                <a:solidFill>
                  <a:srgbClr val="0070C0"/>
                </a:solidFill>
                <a:latin typeface="Times New Roman" panose="02020603050405020304" pitchFamily="18" charset="0"/>
              </a:rPr>
              <a:t>A</a:t>
            </a:r>
            <a:r>
              <a:rPr lang="en-US" altLang="zh-CN" sz="2000" dirty="0" smtClean="0">
                <a:solidFill>
                  <a:srgbClr val="0070C0"/>
                </a:solidFill>
                <a:latin typeface="Times New Roman" panose="02020603050405020304" pitchFamily="18" charset="0"/>
              </a:rPr>
              <a:t>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化简律</a:t>
            </a:r>
          </a:p>
          <a:p>
            <a:pPr marL="990600" indent="-990600" eaLnBrk="1" hangingPunct="1">
              <a:spcBef>
                <a:spcPct val="10000"/>
              </a:spcBef>
              <a:buNone/>
            </a:pPr>
            <a:r>
              <a:rPr lang="en-US" altLang="zh-CN" sz="2000" dirty="0" smtClean="0">
                <a:latin typeface="Times New Roman" panose="02020603050405020304" pitchFamily="18" charset="0"/>
              </a:rPr>
              <a:t>3.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i="1" dirty="0" smtClean="0">
                <a:solidFill>
                  <a:srgbClr val="0070C0"/>
                </a:solidFill>
                <a:latin typeface="Times New Roman" panose="02020603050405020304" pitchFamily="18" charset="0"/>
              </a:rPr>
              <a:t>B</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假言推理 （</a:t>
            </a:r>
            <a:r>
              <a:rPr lang="zh-CN" altLang="en-US" sz="2000" dirty="0" smtClean="0">
                <a:solidFill>
                  <a:srgbClr val="FF0000"/>
                </a:solidFill>
                <a:latin typeface="Times New Roman" panose="02020603050405020304" pitchFamily="18" charset="0"/>
              </a:rPr>
              <a:t>分离规则</a:t>
            </a:r>
            <a:r>
              <a:rPr lang="zh-CN" altLang="en-US" sz="2000" dirty="0" smtClean="0">
                <a:latin typeface="Times New Roman" panose="02020603050405020304" pitchFamily="18" charset="0"/>
              </a:rPr>
              <a:t>）</a:t>
            </a:r>
          </a:p>
          <a:p>
            <a:pPr marL="990600" indent="-990600" eaLnBrk="1" hangingPunct="1">
              <a:spcBef>
                <a:spcPct val="10000"/>
              </a:spcBef>
              <a:buNone/>
            </a:pPr>
            <a:r>
              <a:rPr lang="en-US" altLang="zh-CN" sz="2000" dirty="0" smtClean="0">
                <a:latin typeface="Times New Roman" panose="02020603050405020304" pitchFamily="18" charset="0"/>
              </a:rPr>
              <a:t>4.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a:solidFill>
                  <a:srgbClr val="0070C0"/>
                </a:solidFill>
                <a:latin typeface="Times New Roman" panose="02020603050405020304" pitchFamily="18" charset="0"/>
              </a:rPr>
              <a:t> A</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拒取式 </a:t>
            </a:r>
            <a:r>
              <a:rPr lang="en-US" altLang="zh-CN" sz="2000" dirty="0" smtClean="0">
                <a:latin typeface="Times New Roman" panose="02020603050405020304" pitchFamily="18" charset="0"/>
              </a:rPr>
              <a:t>(</a:t>
            </a:r>
            <a:r>
              <a:rPr lang="zh-CN" altLang="en-US" sz="2000" kern="0" spc="235" dirty="0" smtClean="0">
                <a:solidFill>
                  <a:srgbClr val="FF0000"/>
                </a:solidFill>
                <a:latin typeface="DejaVu Serif Condensed"/>
              </a:rPr>
              <a:t>归</a:t>
            </a:r>
            <a:r>
              <a:rPr lang="zh-CN" altLang="en-US" sz="2000" kern="0" spc="235" dirty="0">
                <a:solidFill>
                  <a:srgbClr val="FF0000"/>
                </a:solidFill>
                <a:latin typeface="DejaVu Serif Condensed"/>
              </a:rPr>
              <a:t>谬</a:t>
            </a:r>
            <a:r>
              <a:rPr lang="zh-CN" altLang="en-US" sz="2000" kern="0" spc="235" dirty="0" smtClean="0">
                <a:solidFill>
                  <a:srgbClr val="FF0000"/>
                </a:solidFill>
                <a:latin typeface="DejaVu Serif Condensed"/>
              </a:rPr>
              <a:t>推理</a:t>
            </a:r>
            <a:r>
              <a:rPr lang="en-US" altLang="zh-CN" sz="2000" kern="0" spc="235" dirty="0">
                <a:latin typeface="DejaVu Serif Condensed"/>
              </a:rPr>
              <a:t>)</a:t>
            </a:r>
            <a:endParaRPr lang="zh-CN" altLang="en-US" sz="2000" dirty="0" smtClean="0">
              <a:latin typeface="Times New Roman" panose="02020603050405020304" pitchFamily="18" charset="0"/>
            </a:endParaRPr>
          </a:p>
          <a:p>
            <a:pPr marL="990600" indent="-990600" eaLnBrk="1" hangingPunct="1">
              <a:spcBef>
                <a:spcPct val="10000"/>
              </a:spcBef>
              <a:buNone/>
            </a:pPr>
            <a:r>
              <a:rPr lang="en-US" altLang="zh-CN" sz="2000" dirty="0" smtClean="0">
                <a:latin typeface="Times New Roman" panose="02020603050405020304" pitchFamily="18" charset="0"/>
              </a:rPr>
              <a:t>5.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i="1" dirty="0" smtClean="0">
                <a:solidFill>
                  <a:srgbClr val="0070C0"/>
                </a:solidFill>
                <a:latin typeface="Times New Roman" panose="02020603050405020304" pitchFamily="18" charset="0"/>
              </a:rPr>
              <a:t>A</a:t>
            </a:r>
            <a:r>
              <a:rPr lang="en-US" altLang="zh-CN" sz="2000" dirty="0" smtClean="0">
                <a:solidFill>
                  <a:srgbClr val="0070C0"/>
                </a:solidFill>
                <a:latin typeface="Times New Roman" panose="02020603050405020304" pitchFamily="18" charset="0"/>
              </a:rPr>
              <a:t>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析取三段论 </a:t>
            </a:r>
          </a:p>
          <a:p>
            <a:pPr marL="990600" indent="-990600" eaLnBrk="1" hangingPunct="1">
              <a:spcBef>
                <a:spcPct val="10000"/>
              </a:spcBef>
              <a:buNone/>
            </a:pPr>
            <a:r>
              <a:rPr lang="en-US" altLang="zh-CN" sz="2000" dirty="0" smtClean="0">
                <a:latin typeface="Times New Roman" panose="02020603050405020304" pitchFamily="18" charset="0"/>
              </a:rPr>
              <a:t>6.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C</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solidFill>
                  <a:srgbClr val="0070C0"/>
                </a:solidFill>
                <a:latin typeface="Times New Roman" panose="02020603050405020304" pitchFamily="18" charset="0"/>
              </a:rPr>
              <a:t>(</a:t>
            </a:r>
            <a:r>
              <a:rPr lang="en-US" altLang="zh-CN" sz="2000" i="1" dirty="0" smtClean="0">
                <a:solidFill>
                  <a:srgbClr val="0070C0"/>
                </a:solidFill>
                <a:latin typeface="Times New Roman" panose="02020603050405020304" pitchFamily="18" charset="0"/>
              </a:rPr>
              <a:t>A</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smtClean="0">
                <a:solidFill>
                  <a:srgbClr val="0070C0"/>
                </a:solidFill>
                <a:latin typeface="Times New Roman" panose="02020603050405020304" pitchFamily="18" charset="0"/>
              </a:rPr>
              <a:t>C</a:t>
            </a:r>
            <a:r>
              <a:rPr lang="en-US" altLang="zh-CN" sz="2000" dirty="0" smtClean="0">
                <a:solidFill>
                  <a:srgbClr val="0070C0"/>
                </a:solidFill>
                <a:latin typeface="Times New Roman" panose="02020603050405020304" pitchFamily="18" charset="0"/>
              </a:rPr>
              <a:t>)                          </a:t>
            </a:r>
            <a:r>
              <a:rPr lang="zh-CN" altLang="en-US" sz="2000" dirty="0" smtClean="0">
                <a:latin typeface="Times New Roman" panose="02020603050405020304" pitchFamily="18" charset="0"/>
              </a:rPr>
              <a:t>假言三段论</a:t>
            </a:r>
          </a:p>
          <a:p>
            <a:pPr marL="990600" indent="-990600" eaLnBrk="1" hangingPunct="1">
              <a:spcBef>
                <a:spcPct val="10000"/>
              </a:spcBef>
              <a:buNone/>
            </a:pPr>
            <a:r>
              <a:rPr lang="en-US" altLang="zh-CN" sz="2000" dirty="0" smtClean="0">
                <a:latin typeface="Times New Roman" panose="02020603050405020304" pitchFamily="18" charset="0"/>
              </a:rPr>
              <a:t>7.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C</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solidFill>
                  <a:srgbClr val="0070C0"/>
                </a:solidFill>
                <a:latin typeface="Times New Roman" panose="02020603050405020304" pitchFamily="18" charset="0"/>
              </a:rPr>
              <a:t> (</a:t>
            </a:r>
            <a:r>
              <a:rPr lang="en-US" altLang="zh-CN" sz="2000" i="1" dirty="0" smtClean="0">
                <a:solidFill>
                  <a:srgbClr val="0070C0"/>
                </a:solidFill>
                <a:latin typeface="Times New Roman" panose="02020603050405020304" pitchFamily="18" charset="0"/>
              </a:rPr>
              <a:t>A</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smtClean="0">
                <a:solidFill>
                  <a:srgbClr val="0070C0"/>
                </a:solidFill>
                <a:latin typeface="Times New Roman" panose="02020603050405020304" pitchFamily="18" charset="0"/>
              </a:rPr>
              <a:t>C</a:t>
            </a:r>
            <a:r>
              <a:rPr lang="en-US" altLang="zh-CN" sz="2000" dirty="0" smtClean="0">
                <a:solidFill>
                  <a:srgbClr val="0070C0"/>
                </a:solidFill>
                <a:latin typeface="Times New Roman" panose="02020603050405020304" pitchFamily="18" charset="0"/>
              </a:rPr>
              <a:t>)</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等价三段论</a:t>
            </a:r>
          </a:p>
          <a:p>
            <a:pPr marL="990600" indent="-990600" eaLnBrk="1" hangingPunct="1">
              <a:spcBef>
                <a:spcPct val="10000"/>
              </a:spcBef>
              <a:buNone/>
            </a:pPr>
            <a:r>
              <a:rPr lang="en-US" altLang="zh-CN" sz="2000" dirty="0" smtClean="0">
                <a:latin typeface="Times New Roman" panose="02020603050405020304" pitchFamily="18" charset="0"/>
              </a:rPr>
              <a:t>8.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(C</a:t>
            </a:r>
            <a:r>
              <a:rPr lang="en-US" altLang="zh-CN" sz="2000" i="1"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D)</a:t>
            </a:r>
            <a:r>
              <a:rPr lang="en-US" altLang="zh-CN" sz="2000" i="1"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C</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solidFill>
                  <a:srgbClr val="0070C0"/>
                </a:solidFill>
                <a:latin typeface="Times New Roman" panose="02020603050405020304" pitchFamily="18" charset="0"/>
              </a:rPr>
              <a:t>(</a:t>
            </a:r>
            <a:r>
              <a:rPr lang="en-US" altLang="zh-CN" sz="2000" i="1" dirty="0" smtClean="0">
                <a:solidFill>
                  <a:srgbClr val="0070C0"/>
                </a:solidFill>
                <a:latin typeface="Times New Roman" panose="02020603050405020304" pitchFamily="18" charset="0"/>
              </a:rPr>
              <a:t>B</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smtClean="0">
                <a:solidFill>
                  <a:srgbClr val="0070C0"/>
                </a:solidFill>
                <a:latin typeface="Times New Roman" panose="02020603050405020304" pitchFamily="18" charset="0"/>
              </a:rPr>
              <a:t>D</a:t>
            </a:r>
            <a:r>
              <a:rPr lang="en-US" altLang="zh-CN" sz="2000" dirty="0" smtClean="0">
                <a:solidFill>
                  <a:srgbClr val="0070C0"/>
                </a:solidFill>
                <a:latin typeface="Times New Roman" panose="02020603050405020304" pitchFamily="18" charset="0"/>
              </a:rPr>
              <a:t>)              </a:t>
            </a:r>
            <a:r>
              <a:rPr lang="zh-CN" altLang="en-US" sz="2000" dirty="0" smtClean="0">
                <a:latin typeface="Times New Roman" panose="02020603050405020304" pitchFamily="18" charset="0"/>
              </a:rPr>
              <a:t>构造性二难  </a:t>
            </a:r>
            <a:endParaRPr lang="en-US" altLang="zh-CN" sz="2000" kern="0" spc="235" dirty="0" smtClean="0">
              <a:solidFill>
                <a:prstClr val="black"/>
              </a:solidFill>
              <a:latin typeface="DejaVu Serif Condensed"/>
            </a:endParaRPr>
          </a:p>
          <a:p>
            <a:pPr marL="990600" indent="-990600" eaLnBrk="1" hangingPunct="1">
              <a:spcBef>
                <a:spcPct val="10000"/>
              </a:spcBef>
              <a:buNone/>
            </a:pPr>
            <a:r>
              <a:rPr lang="en-US" altLang="zh-CN" sz="2000" dirty="0" smtClean="0">
                <a:sym typeface="Wingdings" panose="05000000000000000000" pitchFamily="2" charset="2"/>
              </a:rPr>
              <a:t>      </a:t>
            </a:r>
            <a:r>
              <a:rPr lang="en-US" altLang="zh-CN" sz="2000" dirty="0">
                <a:latin typeface="Times New Roman" panose="02020603050405020304" pitchFamily="18" charset="0"/>
                <a:sym typeface="Wingdings" panose="05000000000000000000" pitchFamily="2" charset="2"/>
              </a:rPr>
              <a:t>(</a:t>
            </a:r>
            <a:r>
              <a:rPr lang="en-US" altLang="zh-CN" sz="2000" dirty="0" smtClean="0">
                <a:latin typeface="Times New Roman" panose="02020603050405020304" pitchFamily="18" charset="0"/>
                <a:sym typeface="Wingdings" panose="05000000000000000000" pitchFamily="2" charset="2"/>
              </a:rPr>
              <a:t>A</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Wingdings" panose="05000000000000000000" pitchFamily="2" charset="2"/>
              </a:rPr>
              <a:t>B)</a:t>
            </a:r>
            <a:r>
              <a:rPr lang="en-US" altLang="zh-CN" sz="2000" dirty="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a:t>
            </a:r>
            <a:r>
              <a:rPr lang="en-US" altLang="zh-CN" sz="2000" dirty="0">
                <a:latin typeface="Times New Roman" panose="02020603050405020304" pitchFamily="18" charset="0"/>
              </a:rPr>
              <a:t>A→C</a:t>
            </a:r>
            <a:r>
              <a:rPr lang="en-US" altLang="zh-CN" sz="2000" dirty="0" smtClean="0">
                <a:latin typeface="Times New Roman" panose="02020603050405020304" pitchFamily="18" charset="0"/>
              </a:rPr>
              <a:t>)</a:t>
            </a:r>
            <a:r>
              <a:rPr lang="en-US" altLang="zh-CN" sz="2000" dirty="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a:t>
            </a:r>
            <a:r>
              <a:rPr lang="en-US" altLang="zh-CN" sz="2000" dirty="0">
                <a:latin typeface="Times New Roman" panose="02020603050405020304" pitchFamily="18" charset="0"/>
              </a:rPr>
              <a:t>B→C</a:t>
            </a:r>
            <a:r>
              <a:rPr lang="en-US" altLang="zh-CN" sz="2000" i="1" dirty="0" smtClean="0">
                <a:latin typeface="Times New Roman" panose="02020603050405020304" pitchFamily="18" charset="0"/>
              </a:rPr>
              <a:t>)</a:t>
            </a:r>
            <a:r>
              <a:rPr lang="en-US" altLang="zh-CN" sz="2000" dirty="0">
                <a:solidFill>
                  <a:srgbClr val="000000"/>
                </a:solidFill>
                <a:latin typeface="Times New Roman" panose="02020603050405020304" pitchFamily="18" charset="0"/>
                <a:sym typeface="Symbol" panose="05050102010706020507" pitchFamily="18" charset="2"/>
              </a:rPr>
              <a:t>  </a:t>
            </a:r>
            <a:r>
              <a:rPr lang="en-US" altLang="zh-CN" sz="2000" i="1" dirty="0" smtClean="0">
                <a:latin typeface="Times New Roman" panose="02020603050405020304" pitchFamily="18" charset="0"/>
              </a:rPr>
              <a:t>C                    </a:t>
            </a:r>
            <a:r>
              <a:rPr lang="zh-CN" altLang="en-US" sz="2000" dirty="0" smtClean="0"/>
              <a:t>穷举</a:t>
            </a:r>
            <a:r>
              <a:rPr lang="zh-CN" altLang="en-US" sz="2000" dirty="0"/>
              <a:t>推理</a:t>
            </a:r>
            <a:endParaRPr lang="zh-CN" altLang="en-US" sz="2000" dirty="0" smtClean="0">
              <a:latin typeface="Times New Roman" panose="02020603050405020304" pitchFamily="18" charset="0"/>
            </a:endParaRPr>
          </a:p>
          <a:p>
            <a:pPr marL="990600" indent="-990600" eaLnBrk="1" hangingPunct="1">
              <a:spcBef>
                <a:spcPct val="10000"/>
              </a:spcBef>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i="1" dirty="0" smtClean="0">
                <a:solidFill>
                  <a:srgbClr val="0070C0"/>
                </a:solidFill>
                <a:latin typeface="Times New Roman" panose="02020603050405020304" pitchFamily="18" charset="0"/>
              </a:rPr>
              <a:t>B</a:t>
            </a:r>
            <a:r>
              <a:rPr lang="en-US" altLang="zh-CN" sz="2000" i="1" dirty="0" smtClean="0">
                <a:latin typeface="Times New Roman" panose="02020603050405020304" pitchFamily="18" charset="0"/>
              </a:rPr>
              <a:t>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构造性二难</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特殊形式</a:t>
            </a:r>
            <a:r>
              <a:rPr lang="en-US" altLang="zh-CN" sz="2000" dirty="0" smtClean="0">
                <a:latin typeface="Times New Roman" panose="02020603050405020304" pitchFamily="18" charset="0"/>
              </a:rPr>
              <a:t>)</a:t>
            </a:r>
          </a:p>
          <a:p>
            <a:pPr marL="990600" indent="-990600" eaLnBrk="1" hangingPunct="1">
              <a:spcBef>
                <a:spcPct val="10000"/>
              </a:spcBef>
              <a:buNone/>
            </a:pPr>
            <a:r>
              <a:rPr lang="en-US" altLang="zh-CN" sz="2000" dirty="0" smtClean="0">
                <a:latin typeface="Times New Roman" panose="02020603050405020304" pitchFamily="18" charset="0"/>
              </a:rPr>
              <a:t>9.   (</a:t>
            </a:r>
            <a:r>
              <a:rPr lang="en-US" altLang="zh-CN" sz="2000" i="1" dirty="0" smtClean="0">
                <a:latin typeface="Times New Roman" panose="02020603050405020304" pitchFamily="18" charset="0"/>
              </a:rPr>
              <a:t>A</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C</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D</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D</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dirty="0" smtClean="0">
                <a:solidFill>
                  <a:srgbClr val="0070C0"/>
                </a:solidFill>
                <a:latin typeface="Times New Roman" panose="02020603050405020304" pitchFamily="18" charset="0"/>
              </a:rPr>
              <a:t>(</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smtClean="0">
                <a:solidFill>
                  <a:srgbClr val="0070C0"/>
                </a:solidFill>
                <a:latin typeface="Times New Roman" panose="02020603050405020304" pitchFamily="18" charset="0"/>
              </a:rPr>
              <a:t>A</a:t>
            </a:r>
            <a:r>
              <a:rPr lang="en-US" altLang="zh-CN" sz="2000" dirty="0" smtClean="0">
                <a:solidFill>
                  <a:srgbClr val="0070C0"/>
                </a:solidFill>
                <a:latin typeface="Times New Roman" panose="02020603050405020304" pitchFamily="18" charset="0"/>
                <a:sym typeface="Symbol" panose="05050102010706020507" pitchFamily="18" charset="2"/>
              </a:rPr>
              <a:t></a:t>
            </a:r>
            <a:r>
              <a:rPr lang="en-US" altLang="zh-CN" sz="2000" i="1" dirty="0" smtClean="0">
                <a:solidFill>
                  <a:srgbClr val="0070C0"/>
                </a:solidFill>
                <a:latin typeface="Times New Roman" panose="02020603050405020304" pitchFamily="18" charset="0"/>
              </a:rPr>
              <a:t>C</a:t>
            </a:r>
            <a:r>
              <a:rPr lang="en-US" altLang="zh-CN" sz="2000" dirty="0" smtClean="0">
                <a:solidFill>
                  <a:srgbClr val="0070C0"/>
                </a:solidFill>
                <a:latin typeface="Times New Roman" panose="02020603050405020304" pitchFamily="18" charset="0"/>
              </a:rPr>
              <a:t>)</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破坏性二难</a:t>
            </a:r>
            <a:endParaRPr lang="zh-CN" altLang="en-US" dirty="0" smtClean="0">
              <a:latin typeface="Times New Roman" panose="02020603050405020304" pitchFamily="18" charset="0"/>
            </a:endParaRPr>
          </a:p>
        </p:txBody>
      </p:sp>
    </p:spTree>
    <p:extLst>
      <p:ext uri="{BB962C8B-B14F-4D97-AF65-F5344CB8AC3E}">
        <p14:creationId xmlns:p14="http://schemas.microsoft.com/office/powerpoint/2010/main" val="1967280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6">
                                            <p:txEl>
                                              <p:pRg st="0" end="0"/>
                                            </p:txEl>
                                          </p:spTgt>
                                        </p:tgtEl>
                                        <p:attrNameLst>
                                          <p:attrName>style.visibility</p:attrName>
                                        </p:attrNameLst>
                                      </p:cBhvr>
                                      <p:to>
                                        <p:strVal val="visible"/>
                                      </p:to>
                                    </p:set>
                                    <p:animEffect transition="in" filter="wipe(left)">
                                      <p:cBhvr>
                                        <p:cTn id="12" dur="500"/>
                                        <p:tgtEl>
                                          <p:spTgt spid="81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6">
                                            <p:txEl>
                                              <p:pRg st="1" end="1"/>
                                            </p:txEl>
                                          </p:spTgt>
                                        </p:tgtEl>
                                        <p:attrNameLst>
                                          <p:attrName>style.visibility</p:attrName>
                                        </p:attrNameLst>
                                      </p:cBhvr>
                                      <p:to>
                                        <p:strVal val="visible"/>
                                      </p:to>
                                    </p:set>
                                    <p:animEffect transition="in" filter="wipe(left)">
                                      <p:cBhvr>
                                        <p:cTn id="17" dur="500"/>
                                        <p:tgtEl>
                                          <p:spTgt spid="81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6">
                                            <p:txEl>
                                              <p:pRg st="2" end="2"/>
                                            </p:txEl>
                                          </p:spTgt>
                                        </p:tgtEl>
                                        <p:attrNameLst>
                                          <p:attrName>style.visibility</p:attrName>
                                        </p:attrNameLst>
                                      </p:cBhvr>
                                      <p:to>
                                        <p:strVal val="visible"/>
                                      </p:to>
                                    </p:set>
                                    <p:animEffect transition="in" filter="wipe(left)">
                                      <p:cBhvr>
                                        <p:cTn id="22" dur="500"/>
                                        <p:tgtEl>
                                          <p:spTgt spid="819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6">
                                            <p:txEl>
                                              <p:pRg st="3" end="3"/>
                                            </p:txEl>
                                          </p:spTgt>
                                        </p:tgtEl>
                                        <p:attrNameLst>
                                          <p:attrName>style.visibility</p:attrName>
                                        </p:attrNameLst>
                                      </p:cBhvr>
                                      <p:to>
                                        <p:strVal val="visible"/>
                                      </p:to>
                                    </p:set>
                                    <p:animEffect transition="in" filter="wipe(left)">
                                      <p:cBhvr>
                                        <p:cTn id="27" dur="500"/>
                                        <p:tgtEl>
                                          <p:spTgt spid="819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6">
                                            <p:txEl>
                                              <p:pRg st="4" end="4"/>
                                            </p:txEl>
                                          </p:spTgt>
                                        </p:tgtEl>
                                        <p:attrNameLst>
                                          <p:attrName>style.visibility</p:attrName>
                                        </p:attrNameLst>
                                      </p:cBhvr>
                                      <p:to>
                                        <p:strVal val="visible"/>
                                      </p:to>
                                    </p:set>
                                    <p:animEffect transition="in" filter="wipe(left)">
                                      <p:cBhvr>
                                        <p:cTn id="32" dur="500"/>
                                        <p:tgtEl>
                                          <p:spTgt spid="819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196">
                                            <p:txEl>
                                              <p:pRg st="5" end="5"/>
                                            </p:txEl>
                                          </p:spTgt>
                                        </p:tgtEl>
                                        <p:attrNameLst>
                                          <p:attrName>style.visibility</p:attrName>
                                        </p:attrNameLst>
                                      </p:cBhvr>
                                      <p:to>
                                        <p:strVal val="visible"/>
                                      </p:to>
                                    </p:set>
                                    <p:animEffect transition="in" filter="wipe(left)">
                                      <p:cBhvr>
                                        <p:cTn id="37" dur="500"/>
                                        <p:tgtEl>
                                          <p:spTgt spid="819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196">
                                            <p:txEl>
                                              <p:pRg st="6" end="6"/>
                                            </p:txEl>
                                          </p:spTgt>
                                        </p:tgtEl>
                                        <p:attrNameLst>
                                          <p:attrName>style.visibility</p:attrName>
                                        </p:attrNameLst>
                                      </p:cBhvr>
                                      <p:to>
                                        <p:strVal val="visible"/>
                                      </p:to>
                                    </p:set>
                                    <p:animEffect transition="in" filter="wipe(left)">
                                      <p:cBhvr>
                                        <p:cTn id="42" dur="500"/>
                                        <p:tgtEl>
                                          <p:spTgt spid="819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196">
                                            <p:txEl>
                                              <p:pRg st="7" end="7"/>
                                            </p:txEl>
                                          </p:spTgt>
                                        </p:tgtEl>
                                        <p:attrNameLst>
                                          <p:attrName>style.visibility</p:attrName>
                                        </p:attrNameLst>
                                      </p:cBhvr>
                                      <p:to>
                                        <p:strVal val="visible"/>
                                      </p:to>
                                    </p:set>
                                    <p:animEffect transition="in" filter="wipe(left)">
                                      <p:cBhvr>
                                        <p:cTn id="47" dur="500"/>
                                        <p:tgtEl>
                                          <p:spTgt spid="819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196">
                                            <p:txEl>
                                              <p:pRg st="8" end="8"/>
                                            </p:txEl>
                                          </p:spTgt>
                                        </p:tgtEl>
                                        <p:attrNameLst>
                                          <p:attrName>style.visibility</p:attrName>
                                        </p:attrNameLst>
                                      </p:cBhvr>
                                      <p:to>
                                        <p:strVal val="visible"/>
                                      </p:to>
                                    </p:set>
                                    <p:animEffect transition="in" filter="wipe(left)">
                                      <p:cBhvr>
                                        <p:cTn id="52" dur="500"/>
                                        <p:tgtEl>
                                          <p:spTgt spid="8196">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196">
                                            <p:txEl>
                                              <p:pRg st="9" end="9"/>
                                            </p:txEl>
                                          </p:spTgt>
                                        </p:tgtEl>
                                        <p:attrNameLst>
                                          <p:attrName>style.visibility</p:attrName>
                                        </p:attrNameLst>
                                      </p:cBhvr>
                                      <p:to>
                                        <p:strVal val="visible"/>
                                      </p:to>
                                    </p:set>
                                    <p:animEffect transition="in" filter="wipe(left)">
                                      <p:cBhvr>
                                        <p:cTn id="57" dur="500"/>
                                        <p:tgtEl>
                                          <p:spTgt spid="8196">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196">
                                            <p:txEl>
                                              <p:pRg st="10" end="10"/>
                                            </p:txEl>
                                          </p:spTgt>
                                        </p:tgtEl>
                                        <p:attrNameLst>
                                          <p:attrName>style.visibility</p:attrName>
                                        </p:attrNameLst>
                                      </p:cBhvr>
                                      <p:to>
                                        <p:strVal val="visible"/>
                                      </p:to>
                                    </p:set>
                                    <p:animEffect transition="in" filter="wipe(left)">
                                      <p:cBhvr>
                                        <p:cTn id="62" dur="500"/>
                                        <p:tgtEl>
                                          <p:spTgt spid="81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09600" y="457200"/>
            <a:ext cx="10781654" cy="501652"/>
          </a:xfrm>
        </p:spPr>
        <p:txBody>
          <a:bodyPr/>
          <a:lstStyle/>
          <a:p>
            <a:pPr algn="ctr" eaLnBrk="1" hangingPunct="1"/>
            <a:r>
              <a:rPr lang="zh-CN" altLang="en-US" dirty="0" smtClean="0"/>
              <a:t>推理规则</a:t>
            </a:r>
            <a:endParaRPr lang="zh-CN" altLang="en-US" b="0" dirty="0" smtClean="0"/>
          </a:p>
        </p:txBody>
      </p:sp>
      <p:sp>
        <p:nvSpPr>
          <p:cNvPr id="11268" name="Rectangle 3"/>
          <p:cNvSpPr>
            <a:spLocks noGrp="1" noChangeArrowheads="1"/>
          </p:cNvSpPr>
          <p:nvPr>
            <p:ph type="body" idx="1"/>
          </p:nvPr>
        </p:nvSpPr>
        <p:spPr>
          <a:xfrm>
            <a:off x="2063750" y="1052514"/>
            <a:ext cx="2952750" cy="5589587"/>
          </a:xfrm>
        </p:spPr>
        <p:txBody>
          <a:bodyPr/>
          <a:lstStyle/>
          <a:p>
            <a:pPr marL="457200" indent="-457200" eaLnBrk="1" hangingPunct="1">
              <a:buNone/>
            </a:pPr>
            <a:r>
              <a:rPr lang="en-US" altLang="zh-CN" dirty="0" smtClean="0">
                <a:latin typeface="Times New Roman" panose="02020603050405020304" pitchFamily="18" charset="0"/>
              </a:rPr>
              <a:t>(4) </a:t>
            </a:r>
            <a:r>
              <a:rPr lang="zh-CN" altLang="en-US" dirty="0" smtClean="0">
                <a:latin typeface="Times New Roman" panose="02020603050405020304" pitchFamily="18" charset="0"/>
              </a:rPr>
              <a:t>假言推理规则</a:t>
            </a:r>
          </a:p>
          <a:p>
            <a:pPr marL="457200" indent="-457200" eaLnBrk="1" hangingPunct="1">
              <a:buNone/>
            </a:pPr>
            <a:r>
              <a:rPr lang="zh-CN" altLang="en-US" dirty="0" smtClean="0">
                <a:latin typeface="Times New Roman" panose="02020603050405020304" pitchFamily="18" charset="0"/>
              </a:rPr>
              <a:t> </a:t>
            </a:r>
          </a:p>
          <a:p>
            <a:pPr marL="457200" indent="-457200" eaLnBrk="1" hangingPunct="1">
              <a:buNone/>
            </a:pPr>
            <a:endParaRPr lang="zh-CN" altLang="en-US" dirty="0" smtClean="0">
              <a:latin typeface="Times New Roman" panose="02020603050405020304" pitchFamily="18" charset="0"/>
              <a:sym typeface="Symbol" panose="05050102010706020507" pitchFamily="18" charset="2"/>
            </a:endParaRPr>
          </a:p>
          <a:p>
            <a:pPr marL="457200" indent="-457200" eaLnBrk="1" hangingPunct="1">
              <a:buNone/>
            </a:pPr>
            <a:endParaRPr lang="zh-CN" altLang="en-US" dirty="0" smtClean="0">
              <a:latin typeface="Times New Roman" panose="02020603050405020304" pitchFamily="18" charset="0"/>
            </a:endParaRPr>
          </a:p>
          <a:p>
            <a:pPr marL="457200" indent="-457200" eaLnBrk="1" hangingPunct="1">
              <a:buNone/>
            </a:pPr>
            <a:r>
              <a:rPr lang="en-US" altLang="zh-CN" dirty="0" smtClean="0">
                <a:latin typeface="Times New Roman" panose="02020603050405020304" pitchFamily="18" charset="0"/>
              </a:rPr>
              <a:t>(6) </a:t>
            </a:r>
            <a:r>
              <a:rPr lang="zh-CN" altLang="en-US" dirty="0" smtClean="0">
                <a:latin typeface="Times New Roman" panose="02020603050405020304" pitchFamily="18" charset="0"/>
              </a:rPr>
              <a:t>化简规则</a:t>
            </a:r>
          </a:p>
          <a:p>
            <a:pPr marL="457200" indent="-457200" eaLnBrk="1" hangingPunct="1">
              <a:buNone/>
            </a:pPr>
            <a:r>
              <a:rPr lang="zh-CN" altLang="en-US" dirty="0" smtClean="0">
                <a:latin typeface="Times New Roman" panose="02020603050405020304" pitchFamily="18" charset="0"/>
              </a:rPr>
              <a:t> </a:t>
            </a:r>
            <a:r>
              <a:rPr lang="zh-CN" altLang="en-US" u="sng" dirty="0" smtClean="0">
                <a:latin typeface="Times New Roman" panose="02020603050405020304" pitchFamily="18" charset="0"/>
              </a:rPr>
              <a:t>   </a:t>
            </a:r>
            <a:endParaRPr lang="zh-CN" altLang="en-US" dirty="0" smtClean="0">
              <a:latin typeface="Times New Roman" panose="02020603050405020304" pitchFamily="18" charset="0"/>
            </a:endParaRPr>
          </a:p>
          <a:p>
            <a:pPr marL="457200" indent="-457200" eaLnBrk="1" hangingPunct="1">
              <a:buNone/>
            </a:pPr>
            <a:r>
              <a:rPr lang="zh-CN" altLang="en-US" dirty="0" smtClean="0">
                <a:latin typeface="Times New Roman" panose="02020603050405020304" pitchFamily="18" charset="0"/>
              </a:rPr>
              <a:t> </a:t>
            </a:r>
          </a:p>
          <a:p>
            <a:pPr marL="457200" indent="-457200" eaLnBrk="1" hangingPunct="1">
              <a:buNone/>
            </a:pPr>
            <a:r>
              <a:rPr lang="en-US" altLang="zh-CN" dirty="0" smtClean="0">
                <a:latin typeface="Times New Roman" panose="02020603050405020304" pitchFamily="18" charset="0"/>
              </a:rPr>
              <a:t>(8) </a:t>
            </a:r>
            <a:r>
              <a:rPr lang="zh-CN" altLang="en-US" dirty="0" smtClean="0">
                <a:latin typeface="Times New Roman" panose="02020603050405020304" pitchFamily="18" charset="0"/>
              </a:rPr>
              <a:t>假言三段论规则</a:t>
            </a:r>
          </a:p>
          <a:p>
            <a:pPr marL="457200" indent="-457200" eaLnBrk="1" hangingPunct="1">
              <a:buNone/>
            </a:pPr>
            <a:r>
              <a:rPr lang="zh-CN" altLang="en-US" dirty="0" smtClean="0">
                <a:latin typeface="Times New Roman" panose="02020603050405020304" pitchFamily="18" charset="0"/>
              </a:rPr>
              <a:t>   </a:t>
            </a:r>
            <a:r>
              <a:rPr lang="zh-CN" altLang="en-US" u="sng" dirty="0" smtClean="0">
                <a:latin typeface="Times New Roman" panose="02020603050405020304" pitchFamily="18" charset="0"/>
              </a:rPr>
              <a:t> </a:t>
            </a:r>
            <a:endParaRPr lang="zh-CN" altLang="en-US" dirty="0" smtClean="0">
              <a:latin typeface="Times New Roman" panose="02020603050405020304" pitchFamily="18" charset="0"/>
            </a:endParaRPr>
          </a:p>
          <a:p>
            <a:pPr marL="457200" indent="-457200" eaLnBrk="1" hangingPunct="1">
              <a:buNone/>
            </a:pPr>
            <a:r>
              <a:rPr lang="zh-CN" altLang="en-US" dirty="0" smtClean="0">
                <a:latin typeface="Times New Roman" panose="02020603050405020304" pitchFamily="18" charset="0"/>
              </a:rPr>
              <a:t>   </a:t>
            </a:r>
            <a:endParaRPr lang="zh-CN" altLang="en-US" i="1" dirty="0" smtClean="0">
              <a:latin typeface="Times New Roman" panose="02020603050405020304" pitchFamily="18" charset="0"/>
            </a:endParaRPr>
          </a:p>
        </p:txBody>
      </p:sp>
      <p:grpSp>
        <p:nvGrpSpPr>
          <p:cNvPr id="11269" name="Group 6"/>
          <p:cNvGrpSpPr>
            <a:grpSpLocks/>
          </p:cNvGrpSpPr>
          <p:nvPr/>
        </p:nvGrpSpPr>
        <p:grpSpPr bwMode="auto">
          <a:xfrm>
            <a:off x="2928938" y="1484314"/>
            <a:ext cx="1079500" cy="1347788"/>
            <a:chOff x="2880" y="1162"/>
            <a:chExt cx="680" cy="849"/>
          </a:xfrm>
        </p:grpSpPr>
        <p:sp>
          <p:nvSpPr>
            <p:cNvPr id="11286" name="Text Box 4"/>
            <p:cNvSpPr txBox="1">
              <a:spLocks noChangeArrowheads="1"/>
            </p:cNvSpPr>
            <p:nvPr/>
          </p:nvSpPr>
          <p:spPr bwMode="auto">
            <a:xfrm>
              <a:off x="2880" y="1162"/>
              <a:ext cx="680"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pPr>
              <a:r>
                <a:rPr lang="en-US" altLang="zh-CN" b="1" i="1">
                  <a:solidFill>
                    <a:srgbClr val="000000"/>
                  </a:solidFill>
                  <a:latin typeface="Times New Roman" panose="02020603050405020304" pitchFamily="18" charset="0"/>
                </a:rPr>
                <a:t>A</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B</a:t>
              </a:r>
            </a:p>
            <a:p>
              <a:pPr eaLnBrk="1" fontAlgn="base" hangingPunct="1">
                <a:spcBef>
                  <a:spcPct val="20000"/>
                </a:spcBef>
                <a:spcAft>
                  <a:spcPct val="0"/>
                </a:spcAft>
              </a:pPr>
              <a:r>
                <a:rPr lang="en-US" altLang="zh-CN" b="1" i="1">
                  <a:solidFill>
                    <a:srgbClr val="000000"/>
                  </a:solidFill>
                  <a:latin typeface="Times New Roman" panose="02020603050405020304" pitchFamily="18" charset="0"/>
                  <a:sym typeface="Symbol" panose="05050102010706020507" pitchFamily="18" charset="2"/>
                </a:rPr>
                <a:t>    A</a:t>
              </a:r>
            </a:p>
            <a:p>
              <a:pPr eaLnBrk="1" fontAlgn="base" hangingPunct="1">
                <a:spcBef>
                  <a:spcPct val="20000"/>
                </a:spcBef>
                <a:spcAft>
                  <a:spcPct val="0"/>
                </a:spcAft>
              </a:pP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B</a:t>
              </a:r>
            </a:p>
          </p:txBody>
        </p:sp>
        <p:sp>
          <p:nvSpPr>
            <p:cNvPr id="11287" name="Line 5"/>
            <p:cNvSpPr>
              <a:spLocks noChangeShapeType="1"/>
            </p:cNvSpPr>
            <p:nvPr/>
          </p:nvSpPr>
          <p:spPr bwMode="auto">
            <a:xfrm>
              <a:off x="2880" y="1706"/>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grpSp>
      <p:grpSp>
        <p:nvGrpSpPr>
          <p:cNvPr id="11270" name="Group 10"/>
          <p:cNvGrpSpPr>
            <a:grpSpLocks/>
          </p:cNvGrpSpPr>
          <p:nvPr/>
        </p:nvGrpSpPr>
        <p:grpSpPr bwMode="auto">
          <a:xfrm>
            <a:off x="6888164" y="1628776"/>
            <a:ext cx="1152525" cy="904875"/>
            <a:chOff x="2608" y="2046"/>
            <a:chExt cx="726" cy="570"/>
          </a:xfrm>
        </p:grpSpPr>
        <p:sp>
          <p:nvSpPr>
            <p:cNvPr id="11284" name="Text Box 8"/>
            <p:cNvSpPr txBox="1">
              <a:spLocks noChangeArrowheads="1"/>
            </p:cNvSpPr>
            <p:nvPr/>
          </p:nvSpPr>
          <p:spPr bwMode="auto">
            <a:xfrm>
              <a:off x="2608" y="2046"/>
              <a:ext cx="726"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pPr>
              <a:r>
                <a:rPr lang="en-US" altLang="zh-CN" b="1" i="1">
                  <a:solidFill>
                    <a:srgbClr val="000000"/>
                  </a:solidFill>
                  <a:latin typeface="Times New Roman" panose="02020603050405020304" pitchFamily="18" charset="0"/>
                  <a:sym typeface="Symbol" panose="05050102010706020507" pitchFamily="18" charset="2"/>
                </a:rPr>
                <a:t>       A</a:t>
              </a:r>
            </a:p>
            <a:p>
              <a:pPr eaLnBrk="1" fontAlgn="base" hangingPunct="1">
                <a:spcBef>
                  <a:spcPct val="20000"/>
                </a:spcBef>
                <a:spcAft>
                  <a:spcPct val="0"/>
                </a:spcAft>
              </a:pP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A</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B</a:t>
              </a:r>
            </a:p>
          </p:txBody>
        </p:sp>
        <p:sp>
          <p:nvSpPr>
            <p:cNvPr id="11285" name="Line 9"/>
            <p:cNvSpPr>
              <a:spLocks noChangeShapeType="1"/>
            </p:cNvSpPr>
            <p:nvPr/>
          </p:nvSpPr>
          <p:spPr bwMode="auto">
            <a:xfrm>
              <a:off x="2654" y="2340"/>
              <a:ext cx="68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grpSp>
      <p:grpSp>
        <p:nvGrpSpPr>
          <p:cNvPr id="11271" name="Group 11"/>
          <p:cNvGrpSpPr>
            <a:grpSpLocks/>
          </p:cNvGrpSpPr>
          <p:nvPr/>
        </p:nvGrpSpPr>
        <p:grpSpPr bwMode="auto">
          <a:xfrm>
            <a:off x="2785121" y="3529806"/>
            <a:ext cx="1152525" cy="904875"/>
            <a:chOff x="2608" y="2046"/>
            <a:chExt cx="726" cy="570"/>
          </a:xfrm>
        </p:grpSpPr>
        <p:sp>
          <p:nvSpPr>
            <p:cNvPr id="11282" name="Text Box 12"/>
            <p:cNvSpPr txBox="1">
              <a:spLocks noChangeArrowheads="1"/>
            </p:cNvSpPr>
            <p:nvPr/>
          </p:nvSpPr>
          <p:spPr bwMode="auto">
            <a:xfrm>
              <a:off x="2608" y="2046"/>
              <a:ext cx="726"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pPr>
              <a:r>
                <a:rPr lang="en-US" altLang="zh-CN" b="1" i="1" dirty="0">
                  <a:solidFill>
                    <a:srgbClr val="000000"/>
                  </a:solidFill>
                  <a:latin typeface="Times New Roman" panose="02020603050405020304" pitchFamily="18" charset="0"/>
                  <a:sym typeface="Symbol" panose="05050102010706020507" pitchFamily="18" charset="2"/>
                </a:rPr>
                <a:t>  A</a:t>
              </a:r>
              <a:r>
                <a:rPr lang="en-US" altLang="zh-CN" b="1" dirty="0">
                  <a:solidFill>
                    <a:srgbClr val="000000"/>
                  </a:solidFill>
                  <a:latin typeface="Times New Roman" panose="02020603050405020304" pitchFamily="18" charset="0"/>
                  <a:sym typeface="Symbol" panose="05050102010706020507" pitchFamily="18" charset="2"/>
                </a:rPr>
                <a:t></a:t>
              </a:r>
              <a:r>
                <a:rPr lang="en-US" altLang="zh-CN" b="1" i="1" dirty="0">
                  <a:solidFill>
                    <a:srgbClr val="000000"/>
                  </a:solidFill>
                  <a:latin typeface="Times New Roman" panose="02020603050405020304" pitchFamily="18" charset="0"/>
                  <a:sym typeface="Symbol" panose="05050102010706020507" pitchFamily="18" charset="2"/>
                </a:rPr>
                <a:t>B</a:t>
              </a:r>
            </a:p>
            <a:p>
              <a:pPr eaLnBrk="1" fontAlgn="base" hangingPunct="1">
                <a:spcBef>
                  <a:spcPct val="20000"/>
                </a:spcBef>
                <a:spcAft>
                  <a:spcPct val="0"/>
                </a:spcAft>
              </a:pPr>
              <a:r>
                <a:rPr lang="en-US" altLang="zh-CN" b="1" dirty="0">
                  <a:solidFill>
                    <a:srgbClr val="000000"/>
                  </a:solidFill>
                  <a:latin typeface="Times New Roman" panose="02020603050405020304" pitchFamily="18" charset="0"/>
                  <a:sym typeface="Symbol" panose="05050102010706020507" pitchFamily="18" charset="2"/>
                </a:rPr>
                <a:t>∴ </a:t>
              </a:r>
              <a:r>
                <a:rPr lang="en-US" altLang="zh-CN" b="1" i="1" dirty="0">
                  <a:solidFill>
                    <a:srgbClr val="000000"/>
                  </a:solidFill>
                  <a:latin typeface="Times New Roman" panose="02020603050405020304" pitchFamily="18" charset="0"/>
                  <a:sym typeface="Symbol" panose="05050102010706020507" pitchFamily="18" charset="2"/>
                </a:rPr>
                <a:t>A</a:t>
              </a:r>
            </a:p>
          </p:txBody>
        </p:sp>
        <p:sp>
          <p:nvSpPr>
            <p:cNvPr id="11283" name="Line 13"/>
            <p:cNvSpPr>
              <a:spLocks noChangeShapeType="1"/>
            </p:cNvSpPr>
            <p:nvPr/>
          </p:nvSpPr>
          <p:spPr bwMode="auto">
            <a:xfrm>
              <a:off x="2654" y="2340"/>
              <a:ext cx="68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grpSp>
      <p:sp>
        <p:nvSpPr>
          <p:cNvPr id="11272" name="Rectangle 14"/>
          <p:cNvSpPr>
            <a:spLocks noChangeArrowheads="1"/>
          </p:cNvSpPr>
          <p:nvPr/>
        </p:nvSpPr>
        <p:spPr bwMode="auto">
          <a:xfrm>
            <a:off x="6096000" y="1079500"/>
            <a:ext cx="2952750" cy="558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buClr>
                <a:srgbClr val="69B3F1"/>
              </a:buClr>
              <a:buFont typeface="Wingdings" panose="05000000000000000000" pitchFamily="2" charset="2"/>
              <a:buNone/>
            </a:pPr>
            <a:r>
              <a:rPr lang="en-US" altLang="zh-CN" b="1" dirty="0">
                <a:solidFill>
                  <a:srgbClr val="000000"/>
                </a:solidFill>
                <a:latin typeface="Times New Roman" panose="02020603050405020304" pitchFamily="18" charset="0"/>
              </a:rPr>
              <a:t>(5) </a:t>
            </a:r>
            <a:r>
              <a:rPr lang="zh-CN" altLang="en-US" b="1" dirty="0">
                <a:solidFill>
                  <a:srgbClr val="000000"/>
                </a:solidFill>
                <a:latin typeface="Times New Roman" panose="02020603050405020304" pitchFamily="18" charset="0"/>
              </a:rPr>
              <a:t>附加规则</a:t>
            </a:r>
          </a:p>
          <a:p>
            <a:pPr eaLnBrk="1" fontAlgn="base" hangingPunct="1">
              <a:spcBef>
                <a:spcPct val="20000"/>
              </a:spcBef>
              <a:spcAft>
                <a:spcPct val="0"/>
              </a:spcAft>
              <a:buClr>
                <a:srgbClr val="69B3F1"/>
              </a:buClr>
              <a:buFont typeface="Wingdings" panose="05000000000000000000" pitchFamily="2" charset="2"/>
              <a:buNone/>
            </a:pPr>
            <a:r>
              <a:rPr lang="zh-CN" altLang="en-US" b="1" dirty="0">
                <a:solidFill>
                  <a:srgbClr val="000000"/>
                </a:solidFill>
                <a:latin typeface="Times New Roman" panose="02020603050405020304" pitchFamily="18" charset="0"/>
              </a:rPr>
              <a:t> </a:t>
            </a:r>
          </a:p>
          <a:p>
            <a:pPr eaLnBrk="1" fontAlgn="base" hangingPunct="1">
              <a:spcBef>
                <a:spcPct val="20000"/>
              </a:spcBef>
              <a:spcAft>
                <a:spcPct val="0"/>
              </a:spcAft>
              <a:buClr>
                <a:srgbClr val="69B3F1"/>
              </a:buClr>
              <a:buFont typeface="Wingdings" panose="05000000000000000000" pitchFamily="2" charset="2"/>
              <a:buNone/>
            </a:pPr>
            <a:endParaRPr lang="zh-CN" altLang="en-US" b="1" dirty="0">
              <a:solidFill>
                <a:srgbClr val="000000"/>
              </a:solidFill>
              <a:latin typeface="Times New Roman" panose="02020603050405020304" pitchFamily="18" charset="0"/>
              <a:sym typeface="Symbol" panose="05050102010706020507" pitchFamily="18" charset="2"/>
            </a:endParaRPr>
          </a:p>
          <a:p>
            <a:pPr eaLnBrk="1" fontAlgn="base" hangingPunct="1">
              <a:spcBef>
                <a:spcPct val="20000"/>
              </a:spcBef>
              <a:spcAft>
                <a:spcPct val="0"/>
              </a:spcAft>
              <a:buClr>
                <a:srgbClr val="69B3F1"/>
              </a:buClr>
              <a:buFont typeface="Wingdings" panose="05000000000000000000" pitchFamily="2" charset="2"/>
              <a:buNone/>
            </a:pPr>
            <a:endParaRPr lang="zh-CN" altLang="en-US" b="1" dirty="0">
              <a:solidFill>
                <a:srgbClr val="000000"/>
              </a:solidFill>
              <a:latin typeface="Times New Roman" panose="02020603050405020304" pitchFamily="18" charset="0"/>
            </a:endParaRPr>
          </a:p>
          <a:p>
            <a:pPr eaLnBrk="1" fontAlgn="base" hangingPunct="1">
              <a:spcBef>
                <a:spcPct val="20000"/>
              </a:spcBef>
              <a:spcAft>
                <a:spcPct val="0"/>
              </a:spcAft>
              <a:buClr>
                <a:srgbClr val="69B3F1"/>
              </a:buClr>
              <a:buFont typeface="Wingdings" panose="05000000000000000000" pitchFamily="2" charset="2"/>
              <a:buNone/>
            </a:pPr>
            <a:r>
              <a:rPr lang="en-US" altLang="zh-CN" b="1" dirty="0">
                <a:solidFill>
                  <a:srgbClr val="000000"/>
                </a:solidFill>
                <a:latin typeface="Times New Roman" panose="02020603050405020304" pitchFamily="18" charset="0"/>
              </a:rPr>
              <a:t>(7) </a:t>
            </a:r>
            <a:r>
              <a:rPr lang="zh-CN" altLang="en-US" b="1" dirty="0">
                <a:solidFill>
                  <a:srgbClr val="000000"/>
                </a:solidFill>
                <a:latin typeface="Times New Roman" panose="02020603050405020304" pitchFamily="18" charset="0"/>
              </a:rPr>
              <a:t>拒取式规则</a:t>
            </a:r>
          </a:p>
          <a:p>
            <a:pPr eaLnBrk="1" fontAlgn="base" hangingPunct="1">
              <a:spcBef>
                <a:spcPct val="20000"/>
              </a:spcBef>
              <a:spcAft>
                <a:spcPct val="0"/>
              </a:spcAft>
              <a:buClr>
                <a:srgbClr val="69B3F1"/>
              </a:buClr>
              <a:buFont typeface="Wingdings" panose="05000000000000000000" pitchFamily="2" charset="2"/>
              <a:buNone/>
            </a:pPr>
            <a:r>
              <a:rPr lang="zh-CN" altLang="en-US" b="1" dirty="0">
                <a:solidFill>
                  <a:srgbClr val="000000"/>
                </a:solidFill>
                <a:latin typeface="Times New Roman" panose="02020603050405020304" pitchFamily="18" charset="0"/>
              </a:rPr>
              <a:t> </a:t>
            </a:r>
            <a:r>
              <a:rPr lang="zh-CN" altLang="en-US" b="1" u="sng" dirty="0">
                <a:solidFill>
                  <a:srgbClr val="000000"/>
                </a:solidFill>
                <a:latin typeface="Times New Roman" panose="02020603050405020304" pitchFamily="18" charset="0"/>
              </a:rPr>
              <a:t>   </a:t>
            </a:r>
            <a:endParaRPr lang="zh-CN" altLang="en-US" b="1" dirty="0">
              <a:solidFill>
                <a:srgbClr val="000000"/>
              </a:solidFill>
              <a:latin typeface="Times New Roman" panose="02020603050405020304" pitchFamily="18" charset="0"/>
            </a:endParaRPr>
          </a:p>
          <a:p>
            <a:pPr eaLnBrk="1" fontAlgn="base" hangingPunct="1">
              <a:spcBef>
                <a:spcPct val="20000"/>
              </a:spcBef>
              <a:spcAft>
                <a:spcPct val="0"/>
              </a:spcAft>
              <a:buClr>
                <a:srgbClr val="69B3F1"/>
              </a:buClr>
              <a:buFont typeface="Wingdings" panose="05000000000000000000" pitchFamily="2" charset="2"/>
              <a:buNone/>
            </a:pPr>
            <a:r>
              <a:rPr lang="zh-CN" altLang="en-US" b="1" dirty="0">
                <a:solidFill>
                  <a:srgbClr val="000000"/>
                </a:solidFill>
                <a:latin typeface="Times New Roman" panose="02020603050405020304" pitchFamily="18" charset="0"/>
              </a:rPr>
              <a:t> </a:t>
            </a:r>
            <a:endParaRPr lang="zh-CN" altLang="en-US" b="1" i="1" dirty="0">
              <a:solidFill>
                <a:srgbClr val="000000"/>
              </a:solidFill>
              <a:latin typeface="Times New Roman" panose="02020603050405020304" pitchFamily="18" charset="0"/>
            </a:endParaRPr>
          </a:p>
          <a:p>
            <a:pPr eaLnBrk="1" fontAlgn="base" hangingPunct="1">
              <a:spcBef>
                <a:spcPct val="20000"/>
              </a:spcBef>
              <a:spcAft>
                <a:spcPct val="0"/>
              </a:spcAft>
              <a:buClr>
                <a:srgbClr val="69B3F1"/>
              </a:buClr>
              <a:buFont typeface="Wingdings" panose="05000000000000000000" pitchFamily="2" charset="2"/>
              <a:buNone/>
            </a:pPr>
            <a:endParaRPr lang="zh-CN" altLang="en-US" b="1" dirty="0">
              <a:solidFill>
                <a:srgbClr val="000000"/>
              </a:solidFill>
              <a:latin typeface="Times New Roman" panose="02020603050405020304" pitchFamily="18" charset="0"/>
            </a:endParaRPr>
          </a:p>
          <a:p>
            <a:pPr eaLnBrk="1" fontAlgn="base" hangingPunct="1">
              <a:spcBef>
                <a:spcPct val="20000"/>
              </a:spcBef>
              <a:spcAft>
                <a:spcPct val="0"/>
              </a:spcAft>
              <a:buClr>
                <a:srgbClr val="69B3F1"/>
              </a:buClr>
              <a:buFont typeface="Wingdings" panose="05000000000000000000" pitchFamily="2" charset="2"/>
              <a:buNone/>
            </a:pPr>
            <a:r>
              <a:rPr lang="en-US" altLang="zh-CN" b="1" dirty="0">
                <a:solidFill>
                  <a:srgbClr val="000000"/>
                </a:solidFill>
                <a:latin typeface="Times New Roman" panose="02020603050405020304" pitchFamily="18" charset="0"/>
              </a:rPr>
              <a:t>(9) </a:t>
            </a:r>
            <a:r>
              <a:rPr lang="zh-CN" altLang="en-US" b="1" dirty="0">
                <a:solidFill>
                  <a:srgbClr val="000000"/>
                </a:solidFill>
                <a:latin typeface="Times New Roman" panose="02020603050405020304" pitchFamily="18" charset="0"/>
              </a:rPr>
              <a:t>析取三段论规则</a:t>
            </a:r>
          </a:p>
          <a:p>
            <a:pPr eaLnBrk="1" fontAlgn="base" hangingPunct="1">
              <a:spcBef>
                <a:spcPct val="20000"/>
              </a:spcBef>
              <a:spcAft>
                <a:spcPct val="0"/>
              </a:spcAft>
              <a:buClr>
                <a:srgbClr val="69B3F1"/>
              </a:buClr>
              <a:buFont typeface="Wingdings" panose="05000000000000000000" pitchFamily="2" charset="2"/>
              <a:buNone/>
            </a:pPr>
            <a:r>
              <a:rPr lang="zh-CN" altLang="en-US" b="1" dirty="0">
                <a:solidFill>
                  <a:srgbClr val="000000"/>
                </a:solidFill>
                <a:latin typeface="Times New Roman" panose="02020603050405020304" pitchFamily="18" charset="0"/>
              </a:rPr>
              <a:t>   </a:t>
            </a:r>
            <a:r>
              <a:rPr lang="zh-CN" altLang="en-US" b="1" u="sng" dirty="0">
                <a:solidFill>
                  <a:srgbClr val="000000"/>
                </a:solidFill>
                <a:latin typeface="Times New Roman" panose="02020603050405020304" pitchFamily="18" charset="0"/>
              </a:rPr>
              <a:t> </a:t>
            </a:r>
            <a:endParaRPr lang="zh-CN" altLang="en-US" b="1" dirty="0">
              <a:solidFill>
                <a:srgbClr val="000000"/>
              </a:solidFill>
              <a:latin typeface="Times New Roman" panose="02020603050405020304" pitchFamily="18" charset="0"/>
            </a:endParaRPr>
          </a:p>
          <a:p>
            <a:pPr eaLnBrk="1" fontAlgn="base" hangingPunct="1">
              <a:spcBef>
                <a:spcPct val="20000"/>
              </a:spcBef>
              <a:spcAft>
                <a:spcPct val="0"/>
              </a:spcAft>
              <a:buClr>
                <a:srgbClr val="69B3F1"/>
              </a:buClr>
              <a:buFont typeface="Wingdings" panose="05000000000000000000" pitchFamily="2" charset="2"/>
              <a:buNone/>
            </a:pPr>
            <a:r>
              <a:rPr lang="zh-CN" altLang="en-US" b="1" dirty="0">
                <a:solidFill>
                  <a:srgbClr val="000000"/>
                </a:solidFill>
                <a:latin typeface="Times New Roman" panose="02020603050405020304" pitchFamily="18" charset="0"/>
              </a:rPr>
              <a:t>   </a:t>
            </a:r>
            <a:endParaRPr lang="zh-CN" altLang="en-US" b="1" i="1" dirty="0">
              <a:solidFill>
                <a:srgbClr val="000000"/>
              </a:solidFill>
              <a:latin typeface="Times New Roman" panose="02020603050405020304" pitchFamily="18" charset="0"/>
            </a:endParaRPr>
          </a:p>
        </p:txBody>
      </p:sp>
      <p:grpSp>
        <p:nvGrpSpPr>
          <p:cNvPr id="11273" name="Group 15"/>
          <p:cNvGrpSpPr>
            <a:grpSpLocks/>
          </p:cNvGrpSpPr>
          <p:nvPr/>
        </p:nvGrpSpPr>
        <p:grpSpPr bwMode="auto">
          <a:xfrm>
            <a:off x="7089023" y="3263901"/>
            <a:ext cx="1079500" cy="1347788"/>
            <a:chOff x="2880" y="1162"/>
            <a:chExt cx="680" cy="849"/>
          </a:xfrm>
        </p:grpSpPr>
        <p:sp>
          <p:nvSpPr>
            <p:cNvPr id="11280" name="Text Box 16"/>
            <p:cNvSpPr txBox="1">
              <a:spLocks noChangeArrowheads="1"/>
            </p:cNvSpPr>
            <p:nvPr/>
          </p:nvSpPr>
          <p:spPr bwMode="auto">
            <a:xfrm>
              <a:off x="2880" y="1162"/>
              <a:ext cx="680"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pPr>
              <a:r>
                <a:rPr lang="en-US" altLang="zh-CN" b="1" i="1">
                  <a:solidFill>
                    <a:srgbClr val="000000"/>
                  </a:solidFill>
                  <a:latin typeface="Times New Roman" panose="02020603050405020304" pitchFamily="18" charset="0"/>
                </a:rPr>
                <a:t>A</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B</a:t>
              </a:r>
            </a:p>
            <a:p>
              <a:pPr eaLnBrk="1" fontAlgn="base" hangingPunct="1">
                <a:spcBef>
                  <a:spcPct val="20000"/>
                </a:spcBef>
                <a:spcAft>
                  <a:spcPct val="0"/>
                </a:spcAft>
              </a:pPr>
              <a:r>
                <a:rPr lang="en-US" altLang="zh-CN" b="1" i="1">
                  <a:solidFill>
                    <a:srgbClr val="000000"/>
                  </a:solidFill>
                  <a:latin typeface="Times New Roman" panose="02020603050405020304" pitchFamily="18" charset="0"/>
                  <a:sym typeface="Symbol" panose="05050102010706020507" pitchFamily="18" charset="2"/>
                </a:rPr>
                <a:t>  </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B</a:t>
              </a:r>
            </a:p>
            <a:p>
              <a:pPr eaLnBrk="1" fontAlgn="base" hangingPunct="1">
                <a:spcBef>
                  <a:spcPct val="20000"/>
                </a:spcBef>
                <a:spcAft>
                  <a:spcPct val="0"/>
                </a:spcAft>
              </a:pP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A</a:t>
              </a:r>
            </a:p>
          </p:txBody>
        </p:sp>
        <p:sp>
          <p:nvSpPr>
            <p:cNvPr id="11281" name="Line 17"/>
            <p:cNvSpPr>
              <a:spLocks noChangeShapeType="1"/>
            </p:cNvSpPr>
            <p:nvPr/>
          </p:nvSpPr>
          <p:spPr bwMode="auto">
            <a:xfrm>
              <a:off x="2880" y="1706"/>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grpSp>
      <p:grpSp>
        <p:nvGrpSpPr>
          <p:cNvPr id="11274" name="Group 27"/>
          <p:cNvGrpSpPr>
            <a:grpSpLocks/>
          </p:cNvGrpSpPr>
          <p:nvPr/>
        </p:nvGrpSpPr>
        <p:grpSpPr bwMode="auto">
          <a:xfrm>
            <a:off x="2823220" y="5237957"/>
            <a:ext cx="1366838" cy="1347788"/>
            <a:chOff x="1022" y="3629"/>
            <a:chExt cx="861" cy="849"/>
          </a:xfrm>
        </p:grpSpPr>
        <p:sp>
          <p:nvSpPr>
            <p:cNvPr id="11278" name="Text Box 25"/>
            <p:cNvSpPr txBox="1">
              <a:spLocks noChangeArrowheads="1"/>
            </p:cNvSpPr>
            <p:nvPr/>
          </p:nvSpPr>
          <p:spPr bwMode="auto">
            <a:xfrm>
              <a:off x="1022" y="3629"/>
              <a:ext cx="861"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pPr>
              <a:r>
                <a:rPr lang="en-US" altLang="zh-CN" b="1" i="1" dirty="0">
                  <a:solidFill>
                    <a:srgbClr val="000000"/>
                  </a:solidFill>
                  <a:latin typeface="Times New Roman" panose="02020603050405020304" pitchFamily="18" charset="0"/>
                </a:rPr>
                <a:t>   A</a:t>
              </a:r>
              <a:r>
                <a:rPr lang="en-US" altLang="zh-CN" b="1" dirty="0">
                  <a:solidFill>
                    <a:srgbClr val="000000"/>
                  </a:solidFill>
                  <a:latin typeface="Times New Roman" panose="02020603050405020304" pitchFamily="18" charset="0"/>
                  <a:sym typeface="Symbol" panose="05050102010706020507" pitchFamily="18" charset="2"/>
                </a:rPr>
                <a:t></a:t>
              </a:r>
              <a:r>
                <a:rPr lang="en-US" altLang="zh-CN" b="1" i="1" dirty="0">
                  <a:solidFill>
                    <a:srgbClr val="000000"/>
                  </a:solidFill>
                  <a:latin typeface="Times New Roman" panose="02020603050405020304" pitchFamily="18" charset="0"/>
                  <a:sym typeface="Symbol" panose="05050102010706020507" pitchFamily="18" charset="2"/>
                </a:rPr>
                <a:t>B</a:t>
              </a:r>
            </a:p>
            <a:p>
              <a:pPr eaLnBrk="1" fontAlgn="base" hangingPunct="1">
                <a:spcBef>
                  <a:spcPct val="20000"/>
                </a:spcBef>
                <a:spcAft>
                  <a:spcPct val="0"/>
                </a:spcAft>
              </a:pPr>
              <a:r>
                <a:rPr lang="en-US" altLang="zh-CN" b="1" i="1" dirty="0">
                  <a:solidFill>
                    <a:srgbClr val="000000"/>
                  </a:solidFill>
                  <a:latin typeface="Times New Roman" panose="02020603050405020304" pitchFamily="18" charset="0"/>
                  <a:sym typeface="Symbol" panose="05050102010706020507" pitchFamily="18" charset="2"/>
                </a:rPr>
                <a:t>   B</a:t>
              </a:r>
              <a:r>
                <a:rPr lang="en-US" altLang="zh-CN" b="1" dirty="0">
                  <a:solidFill>
                    <a:srgbClr val="000000"/>
                  </a:solidFill>
                  <a:sym typeface="Symbol" panose="05050102010706020507" pitchFamily="18" charset="2"/>
                </a:rPr>
                <a:t></a:t>
              </a:r>
              <a:r>
                <a:rPr lang="en-US" altLang="zh-CN" b="1" i="1" dirty="0">
                  <a:solidFill>
                    <a:srgbClr val="000000"/>
                  </a:solidFill>
                  <a:latin typeface="Times New Roman" panose="02020603050405020304" pitchFamily="18" charset="0"/>
                  <a:sym typeface="Symbol" panose="05050102010706020507" pitchFamily="18" charset="2"/>
                </a:rPr>
                <a:t>C</a:t>
              </a:r>
            </a:p>
            <a:p>
              <a:pPr eaLnBrk="1" fontAlgn="base" hangingPunct="1">
                <a:spcBef>
                  <a:spcPct val="20000"/>
                </a:spcBef>
                <a:spcAft>
                  <a:spcPct val="0"/>
                </a:spcAft>
              </a:pPr>
              <a:r>
                <a:rPr lang="en-US" altLang="zh-CN" b="1" dirty="0">
                  <a:solidFill>
                    <a:srgbClr val="000000"/>
                  </a:solidFill>
                  <a:latin typeface="Times New Roman" panose="02020603050405020304" pitchFamily="18" charset="0"/>
                  <a:sym typeface="Symbol" panose="05050102010706020507" pitchFamily="18" charset="2"/>
                </a:rPr>
                <a:t>∴</a:t>
              </a:r>
              <a:r>
                <a:rPr lang="en-US" altLang="zh-CN" b="1" i="1" dirty="0">
                  <a:solidFill>
                    <a:srgbClr val="000000"/>
                  </a:solidFill>
                  <a:latin typeface="Times New Roman" panose="02020603050405020304" pitchFamily="18" charset="0"/>
                  <a:sym typeface="Symbol" panose="05050102010706020507" pitchFamily="18" charset="2"/>
                </a:rPr>
                <a:t>A</a:t>
              </a:r>
              <a:r>
                <a:rPr lang="en-US" altLang="zh-CN" b="1" dirty="0">
                  <a:solidFill>
                    <a:srgbClr val="000000"/>
                  </a:solidFill>
                  <a:sym typeface="Symbol" panose="05050102010706020507" pitchFamily="18" charset="2"/>
                </a:rPr>
                <a:t></a:t>
              </a:r>
              <a:r>
                <a:rPr lang="en-US" altLang="zh-CN" b="1" i="1" dirty="0">
                  <a:solidFill>
                    <a:srgbClr val="000000"/>
                  </a:solidFill>
                  <a:latin typeface="Times New Roman" panose="02020603050405020304" pitchFamily="18" charset="0"/>
                  <a:sym typeface="Symbol" panose="05050102010706020507" pitchFamily="18" charset="2"/>
                </a:rPr>
                <a:t>C</a:t>
              </a:r>
            </a:p>
          </p:txBody>
        </p:sp>
        <p:sp>
          <p:nvSpPr>
            <p:cNvPr id="11279" name="Line 26"/>
            <p:cNvSpPr>
              <a:spLocks noChangeShapeType="1"/>
            </p:cNvSpPr>
            <p:nvPr/>
          </p:nvSpPr>
          <p:spPr bwMode="auto">
            <a:xfrm>
              <a:off x="1068" y="4176"/>
              <a:ext cx="81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grpSp>
      <p:grpSp>
        <p:nvGrpSpPr>
          <p:cNvPr id="11275" name="Group 31"/>
          <p:cNvGrpSpPr>
            <a:grpSpLocks/>
          </p:cNvGrpSpPr>
          <p:nvPr/>
        </p:nvGrpSpPr>
        <p:grpSpPr bwMode="auto">
          <a:xfrm>
            <a:off x="7104063" y="5048251"/>
            <a:ext cx="1079500" cy="1347788"/>
            <a:chOff x="2880" y="1162"/>
            <a:chExt cx="680" cy="849"/>
          </a:xfrm>
        </p:grpSpPr>
        <p:sp>
          <p:nvSpPr>
            <p:cNvPr id="11276" name="Text Box 32"/>
            <p:cNvSpPr txBox="1">
              <a:spLocks noChangeArrowheads="1"/>
            </p:cNvSpPr>
            <p:nvPr/>
          </p:nvSpPr>
          <p:spPr bwMode="auto">
            <a:xfrm>
              <a:off x="2880" y="1162"/>
              <a:ext cx="680"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pPr>
              <a:r>
                <a:rPr lang="en-US" altLang="zh-CN" b="1" i="1">
                  <a:solidFill>
                    <a:srgbClr val="000000"/>
                  </a:solidFill>
                  <a:latin typeface="Times New Roman" panose="02020603050405020304" pitchFamily="18" charset="0"/>
                </a:rPr>
                <a:t>A</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B</a:t>
              </a:r>
            </a:p>
            <a:p>
              <a:pPr eaLnBrk="1" fontAlgn="base" hangingPunct="1">
                <a:spcBef>
                  <a:spcPct val="20000"/>
                </a:spcBef>
                <a:spcAft>
                  <a:spcPct val="0"/>
                </a:spcAft>
              </a:pPr>
              <a:r>
                <a:rPr lang="en-US" altLang="zh-CN" b="1" i="1">
                  <a:solidFill>
                    <a:srgbClr val="000000"/>
                  </a:solidFill>
                  <a:latin typeface="Times New Roman" panose="02020603050405020304" pitchFamily="18" charset="0"/>
                  <a:sym typeface="Symbol" panose="05050102010706020507" pitchFamily="18" charset="2"/>
                </a:rPr>
                <a:t>  </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B</a:t>
              </a:r>
            </a:p>
            <a:p>
              <a:pPr eaLnBrk="1" fontAlgn="base" hangingPunct="1">
                <a:spcBef>
                  <a:spcPct val="20000"/>
                </a:spcBef>
                <a:spcAft>
                  <a:spcPct val="0"/>
                </a:spcAft>
              </a:pP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A</a:t>
              </a:r>
            </a:p>
          </p:txBody>
        </p:sp>
        <p:sp>
          <p:nvSpPr>
            <p:cNvPr id="11277" name="Line 33"/>
            <p:cNvSpPr>
              <a:spLocks noChangeShapeType="1"/>
            </p:cNvSpPr>
            <p:nvPr/>
          </p:nvSpPr>
          <p:spPr bwMode="auto">
            <a:xfrm>
              <a:off x="2880" y="1706"/>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grpSp>
    </p:spTree>
    <p:extLst>
      <p:ext uri="{BB962C8B-B14F-4D97-AF65-F5344CB8AC3E}">
        <p14:creationId xmlns:p14="http://schemas.microsoft.com/office/powerpoint/2010/main" val="3988016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algn="ctr" eaLnBrk="1" hangingPunct="1"/>
            <a:r>
              <a:rPr lang="zh-CN" altLang="en-US" smtClean="0"/>
              <a:t>推理规则</a:t>
            </a:r>
            <a:endParaRPr lang="zh-CN" altLang="en-US" b="0" smtClean="0"/>
          </a:p>
        </p:txBody>
      </p:sp>
      <p:sp>
        <p:nvSpPr>
          <p:cNvPr id="12292" name="Rectangle 3"/>
          <p:cNvSpPr>
            <a:spLocks noGrp="1" noChangeArrowheads="1"/>
          </p:cNvSpPr>
          <p:nvPr>
            <p:ph type="body" idx="1"/>
          </p:nvPr>
        </p:nvSpPr>
        <p:spPr>
          <a:xfrm>
            <a:off x="1981200" y="1268414"/>
            <a:ext cx="8229600" cy="4321175"/>
          </a:xfrm>
        </p:spPr>
        <p:txBody>
          <a:bodyPr/>
          <a:lstStyle/>
          <a:p>
            <a:pPr marL="457200" indent="-457200" eaLnBrk="1" hangingPunct="1">
              <a:buNone/>
            </a:pPr>
            <a:r>
              <a:rPr lang="en-US" altLang="zh-CN" dirty="0" smtClean="0">
                <a:latin typeface="Times New Roman" panose="02020603050405020304" pitchFamily="18" charset="0"/>
              </a:rPr>
              <a:t>(10) </a:t>
            </a:r>
            <a:r>
              <a:rPr lang="zh-CN" altLang="en-US" dirty="0" smtClean="0">
                <a:latin typeface="Times New Roman" panose="02020603050405020304" pitchFamily="18" charset="0"/>
              </a:rPr>
              <a:t>构造性二难推理规则      </a:t>
            </a:r>
            <a:r>
              <a:rPr lang="en-US" altLang="zh-CN" dirty="0" smtClean="0">
                <a:latin typeface="Times New Roman" panose="02020603050405020304" pitchFamily="18" charset="0"/>
              </a:rPr>
              <a:t>(11)  </a:t>
            </a:r>
            <a:r>
              <a:rPr lang="zh-CN" altLang="en-US" dirty="0" smtClean="0">
                <a:latin typeface="Times New Roman" panose="02020603050405020304" pitchFamily="18" charset="0"/>
              </a:rPr>
              <a:t>破坏性二难推理规则</a:t>
            </a:r>
          </a:p>
          <a:p>
            <a:pPr marL="457200" indent="-457200" eaLnBrk="1" hangingPunct="1">
              <a:buNone/>
            </a:pPr>
            <a:r>
              <a:rPr lang="zh-CN" altLang="en-US" dirty="0" smtClean="0">
                <a:latin typeface="Times New Roman" panose="02020603050405020304" pitchFamily="18" charset="0"/>
              </a:rPr>
              <a:t>               </a:t>
            </a:r>
          </a:p>
          <a:p>
            <a:pPr marL="457200" indent="-457200" eaLnBrk="1" hangingPunct="1">
              <a:buNone/>
            </a:pPr>
            <a:r>
              <a:rPr lang="zh-CN" altLang="en-US" dirty="0" smtClean="0">
                <a:latin typeface="Times New Roman" panose="02020603050405020304" pitchFamily="18" charset="0"/>
              </a:rPr>
              <a:t>               </a:t>
            </a:r>
          </a:p>
          <a:p>
            <a:pPr marL="457200" indent="-457200" eaLnBrk="1" hangingPunct="1">
              <a:buNone/>
            </a:pPr>
            <a:r>
              <a:rPr lang="zh-CN" altLang="en-US" dirty="0" smtClean="0">
                <a:latin typeface="Times New Roman" panose="02020603050405020304" pitchFamily="18" charset="0"/>
              </a:rPr>
              <a:t>            </a:t>
            </a:r>
            <a:r>
              <a:rPr lang="zh-CN" altLang="en-US" u="sng" dirty="0" smtClean="0">
                <a:latin typeface="Times New Roman" panose="02020603050405020304" pitchFamily="18" charset="0"/>
              </a:rPr>
              <a:t> </a:t>
            </a:r>
            <a:endParaRPr lang="zh-CN" altLang="en-US" dirty="0" smtClean="0">
              <a:latin typeface="Times New Roman" panose="02020603050405020304" pitchFamily="18" charset="0"/>
            </a:endParaRPr>
          </a:p>
          <a:p>
            <a:pPr marL="457200" indent="-457200" eaLnBrk="1" hangingPunct="1">
              <a:buNone/>
            </a:pPr>
            <a:r>
              <a:rPr lang="zh-CN" altLang="en-US" dirty="0" smtClean="0">
                <a:latin typeface="Times New Roman" panose="02020603050405020304" pitchFamily="18" charset="0"/>
              </a:rPr>
              <a:t>            </a:t>
            </a:r>
            <a:endParaRPr lang="zh-CN" altLang="en-US" i="1" dirty="0" smtClean="0">
              <a:latin typeface="Times New Roman" panose="02020603050405020304" pitchFamily="18" charset="0"/>
            </a:endParaRPr>
          </a:p>
          <a:p>
            <a:pPr marL="457200" indent="-457200" eaLnBrk="1" hangingPunct="1">
              <a:buNone/>
            </a:pPr>
            <a:r>
              <a:rPr lang="en-US" altLang="zh-CN" dirty="0" smtClean="0">
                <a:latin typeface="Times New Roman" panose="02020603050405020304" pitchFamily="18" charset="0"/>
              </a:rPr>
              <a:t>(12) </a:t>
            </a:r>
            <a:r>
              <a:rPr lang="zh-CN" altLang="en-US" dirty="0" smtClean="0">
                <a:latin typeface="Times New Roman" panose="02020603050405020304" pitchFamily="18" charset="0"/>
              </a:rPr>
              <a:t>合取引入规则</a:t>
            </a:r>
          </a:p>
          <a:p>
            <a:pPr marL="457200" indent="-457200" eaLnBrk="1" hangingPunct="1">
              <a:buNone/>
            </a:pPr>
            <a:r>
              <a:rPr lang="zh-CN" altLang="en-US" i="1" dirty="0" smtClean="0">
                <a:latin typeface="Times New Roman" panose="02020603050405020304" pitchFamily="18" charset="0"/>
              </a:rPr>
              <a:t>       </a:t>
            </a:r>
          </a:p>
        </p:txBody>
      </p:sp>
      <p:grpSp>
        <p:nvGrpSpPr>
          <p:cNvPr id="12293" name="Group 8"/>
          <p:cNvGrpSpPr>
            <a:grpSpLocks/>
          </p:cNvGrpSpPr>
          <p:nvPr/>
        </p:nvGrpSpPr>
        <p:grpSpPr bwMode="auto">
          <a:xfrm>
            <a:off x="3216276" y="1657350"/>
            <a:ext cx="1368425" cy="1790700"/>
            <a:chOff x="3606" y="1207"/>
            <a:chExt cx="862" cy="1128"/>
          </a:xfrm>
        </p:grpSpPr>
        <p:sp>
          <p:nvSpPr>
            <p:cNvPr id="12300" name="Text Box 5"/>
            <p:cNvSpPr txBox="1">
              <a:spLocks noChangeArrowheads="1"/>
            </p:cNvSpPr>
            <p:nvPr/>
          </p:nvSpPr>
          <p:spPr bwMode="auto">
            <a:xfrm>
              <a:off x="3607" y="1207"/>
              <a:ext cx="861"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pPr>
              <a:r>
                <a:rPr lang="en-US" altLang="zh-CN" b="1" i="1">
                  <a:solidFill>
                    <a:srgbClr val="000000"/>
                  </a:solidFill>
                  <a:latin typeface="Times New Roman" panose="02020603050405020304" pitchFamily="18" charset="0"/>
                </a:rPr>
                <a:t>   A</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B</a:t>
              </a:r>
            </a:p>
            <a:p>
              <a:pPr eaLnBrk="1" fontAlgn="base" hangingPunct="1">
                <a:spcBef>
                  <a:spcPct val="20000"/>
                </a:spcBef>
                <a:spcAft>
                  <a:spcPct val="0"/>
                </a:spcAft>
              </a:pPr>
              <a:r>
                <a:rPr lang="en-US" altLang="zh-CN" b="1" i="1">
                  <a:solidFill>
                    <a:srgbClr val="000000"/>
                  </a:solidFill>
                  <a:latin typeface="Times New Roman" panose="02020603050405020304" pitchFamily="18" charset="0"/>
                  <a:sym typeface="Symbol" panose="05050102010706020507" pitchFamily="18" charset="2"/>
                </a:rPr>
                <a:t>   C</a:t>
              </a:r>
              <a:r>
                <a:rPr lang="en-US" altLang="zh-CN" b="1">
                  <a:solidFill>
                    <a:srgbClr val="000000"/>
                  </a:solidFill>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D</a:t>
              </a:r>
            </a:p>
            <a:p>
              <a:pPr eaLnBrk="1" fontAlgn="base" hangingPunct="1">
                <a:spcBef>
                  <a:spcPct val="20000"/>
                </a:spcBef>
                <a:spcAft>
                  <a:spcPct val="0"/>
                </a:spcAft>
              </a:pPr>
              <a:r>
                <a:rPr lang="en-US" altLang="zh-CN" b="1" i="1">
                  <a:solidFill>
                    <a:srgbClr val="000000"/>
                  </a:solidFill>
                  <a:latin typeface="Times New Roman" panose="02020603050405020304" pitchFamily="18" charset="0"/>
                  <a:sym typeface="Symbol" panose="05050102010706020507" pitchFamily="18" charset="2"/>
                </a:rPr>
                <a:t>    A</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C </a:t>
              </a:r>
            </a:p>
            <a:p>
              <a:pPr eaLnBrk="1" fontAlgn="base" hangingPunct="1">
                <a:spcBef>
                  <a:spcPct val="20000"/>
                </a:spcBef>
                <a:spcAft>
                  <a:spcPct val="0"/>
                </a:spcAft>
              </a:pP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B</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D</a:t>
              </a:r>
            </a:p>
          </p:txBody>
        </p:sp>
        <p:sp>
          <p:nvSpPr>
            <p:cNvPr id="12301" name="Line 7"/>
            <p:cNvSpPr>
              <a:spLocks noChangeShapeType="1"/>
            </p:cNvSpPr>
            <p:nvPr/>
          </p:nvSpPr>
          <p:spPr bwMode="auto">
            <a:xfrm>
              <a:off x="3606" y="2069"/>
              <a:ext cx="7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grpSp>
      <p:grpSp>
        <p:nvGrpSpPr>
          <p:cNvPr id="12294" name="Group 13"/>
          <p:cNvGrpSpPr>
            <a:grpSpLocks/>
          </p:cNvGrpSpPr>
          <p:nvPr/>
        </p:nvGrpSpPr>
        <p:grpSpPr bwMode="auto">
          <a:xfrm>
            <a:off x="7032626" y="1700213"/>
            <a:ext cx="1655763" cy="1790700"/>
            <a:chOff x="3651" y="2223"/>
            <a:chExt cx="1043" cy="1128"/>
          </a:xfrm>
        </p:grpSpPr>
        <p:sp>
          <p:nvSpPr>
            <p:cNvPr id="12298" name="Text Box 10"/>
            <p:cNvSpPr txBox="1">
              <a:spLocks noChangeArrowheads="1"/>
            </p:cNvSpPr>
            <p:nvPr/>
          </p:nvSpPr>
          <p:spPr bwMode="auto">
            <a:xfrm>
              <a:off x="3652" y="2223"/>
              <a:ext cx="1042"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pPr>
              <a:r>
                <a:rPr lang="en-US" altLang="zh-CN" b="1" i="1">
                  <a:solidFill>
                    <a:srgbClr val="000000"/>
                  </a:solidFill>
                  <a:latin typeface="Times New Roman" panose="02020603050405020304" pitchFamily="18" charset="0"/>
                </a:rPr>
                <a:t>     A</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B</a:t>
              </a:r>
            </a:p>
            <a:p>
              <a:pPr eaLnBrk="1" fontAlgn="base" hangingPunct="1">
                <a:spcBef>
                  <a:spcPct val="20000"/>
                </a:spcBef>
                <a:spcAft>
                  <a:spcPct val="0"/>
                </a:spcAft>
              </a:pPr>
              <a:r>
                <a:rPr lang="en-US" altLang="zh-CN" b="1" i="1">
                  <a:solidFill>
                    <a:srgbClr val="000000"/>
                  </a:solidFill>
                  <a:latin typeface="Times New Roman" panose="02020603050405020304" pitchFamily="18" charset="0"/>
                  <a:sym typeface="Symbol" panose="05050102010706020507" pitchFamily="18" charset="2"/>
                </a:rPr>
                <a:t>     C</a:t>
              </a:r>
              <a:r>
                <a:rPr lang="en-US" altLang="zh-CN" b="1">
                  <a:solidFill>
                    <a:srgbClr val="000000"/>
                  </a:solidFill>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D</a:t>
              </a:r>
            </a:p>
            <a:p>
              <a:pPr eaLnBrk="1" fontAlgn="base" hangingPunct="1">
                <a:spcBef>
                  <a:spcPct val="20000"/>
                </a:spcBef>
                <a:spcAft>
                  <a:spcPct val="0"/>
                </a:spcAft>
              </a:pPr>
              <a:r>
                <a:rPr lang="en-US" altLang="zh-CN" b="1">
                  <a:solidFill>
                    <a:srgbClr val="000000"/>
                  </a:solidFill>
                  <a:latin typeface="Times New Roman" panose="02020603050405020304" pitchFamily="18" charset="0"/>
                  <a:sym typeface="Symbol" panose="05050102010706020507" pitchFamily="18" charset="2"/>
                </a:rPr>
                <a:t>  </a:t>
              </a:r>
              <a:r>
                <a:rPr lang="en-US" altLang="zh-CN" b="1" i="1">
                  <a:solidFill>
                    <a:srgbClr val="000000"/>
                  </a:solidFill>
                  <a:latin typeface="Times New Roman" panose="02020603050405020304" pitchFamily="18" charset="0"/>
                  <a:sym typeface="Symbol" panose="05050102010706020507" pitchFamily="18" charset="2"/>
                </a:rPr>
                <a:t>B</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D </a:t>
              </a:r>
            </a:p>
            <a:p>
              <a:pPr eaLnBrk="1" fontAlgn="base" hangingPunct="1">
                <a:spcBef>
                  <a:spcPct val="20000"/>
                </a:spcBef>
                <a:spcAft>
                  <a:spcPct val="0"/>
                </a:spcAft>
              </a:pPr>
              <a:r>
                <a:rPr lang="en-US" altLang="zh-CN" b="1">
                  <a:solidFill>
                    <a:srgbClr val="000000"/>
                  </a:solidFill>
                  <a:latin typeface="Times New Roman" panose="02020603050405020304" pitchFamily="18" charset="0"/>
                  <a:sym typeface="Symbol" panose="05050102010706020507" pitchFamily="18" charset="2"/>
                </a:rPr>
                <a:t>∴</a:t>
              </a:r>
              <a:r>
                <a:rPr lang="en-US" altLang="zh-CN" b="1">
                  <a:solidFill>
                    <a:srgbClr val="000000"/>
                  </a:solidFill>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A</a:t>
              </a:r>
              <a:r>
                <a:rPr lang="en-US" altLang="zh-CN" b="1">
                  <a:solidFill>
                    <a:srgbClr val="000000"/>
                  </a:solidFill>
                  <a:latin typeface="Times New Roman" panose="02020603050405020304" pitchFamily="18" charset="0"/>
                  <a:sym typeface="Symbol" panose="05050102010706020507" pitchFamily="18" charset="2"/>
                </a:rPr>
                <a:t></a:t>
              </a:r>
              <a:r>
                <a:rPr lang="en-US" altLang="zh-CN" b="1">
                  <a:solidFill>
                    <a:srgbClr val="000000"/>
                  </a:solidFill>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C</a:t>
              </a:r>
            </a:p>
          </p:txBody>
        </p:sp>
        <p:sp>
          <p:nvSpPr>
            <p:cNvPr id="12299" name="Line 12"/>
            <p:cNvSpPr>
              <a:spLocks noChangeShapeType="1"/>
            </p:cNvSpPr>
            <p:nvPr/>
          </p:nvSpPr>
          <p:spPr bwMode="auto">
            <a:xfrm>
              <a:off x="3651" y="3067"/>
              <a:ext cx="9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grpSp>
      <p:grpSp>
        <p:nvGrpSpPr>
          <p:cNvPr id="12295" name="Group 14"/>
          <p:cNvGrpSpPr>
            <a:grpSpLocks/>
          </p:cNvGrpSpPr>
          <p:nvPr/>
        </p:nvGrpSpPr>
        <p:grpSpPr bwMode="auto">
          <a:xfrm>
            <a:off x="3001963" y="4504531"/>
            <a:ext cx="1366838" cy="1347788"/>
            <a:chOff x="885" y="3134"/>
            <a:chExt cx="861" cy="849"/>
          </a:xfrm>
        </p:grpSpPr>
        <p:sp>
          <p:nvSpPr>
            <p:cNvPr id="12296" name="Text Box 15"/>
            <p:cNvSpPr txBox="1">
              <a:spLocks noChangeArrowheads="1"/>
            </p:cNvSpPr>
            <p:nvPr/>
          </p:nvSpPr>
          <p:spPr bwMode="auto">
            <a:xfrm>
              <a:off x="885" y="3134"/>
              <a:ext cx="861"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pPr>
              <a:r>
                <a:rPr lang="en-US" altLang="zh-CN" b="1" i="1" dirty="0">
                  <a:solidFill>
                    <a:srgbClr val="000000"/>
                  </a:solidFill>
                  <a:latin typeface="Times New Roman" panose="02020603050405020304" pitchFamily="18" charset="0"/>
                </a:rPr>
                <a:t>      A</a:t>
              </a:r>
              <a:endParaRPr lang="en-US" altLang="zh-CN" b="1" i="1" dirty="0">
                <a:solidFill>
                  <a:srgbClr val="000000"/>
                </a:solidFill>
                <a:latin typeface="Times New Roman" panose="02020603050405020304" pitchFamily="18" charset="0"/>
                <a:sym typeface="Symbol" panose="05050102010706020507" pitchFamily="18" charset="2"/>
              </a:endParaRPr>
            </a:p>
            <a:p>
              <a:pPr eaLnBrk="1" fontAlgn="base" hangingPunct="1">
                <a:spcBef>
                  <a:spcPct val="20000"/>
                </a:spcBef>
                <a:spcAft>
                  <a:spcPct val="0"/>
                </a:spcAft>
              </a:pPr>
              <a:r>
                <a:rPr lang="en-US" altLang="zh-CN" b="1" i="1" dirty="0">
                  <a:solidFill>
                    <a:srgbClr val="000000"/>
                  </a:solidFill>
                  <a:latin typeface="Times New Roman" panose="02020603050405020304" pitchFamily="18" charset="0"/>
                  <a:sym typeface="Symbol" panose="05050102010706020507" pitchFamily="18" charset="2"/>
                </a:rPr>
                <a:t>      B</a:t>
              </a:r>
            </a:p>
            <a:p>
              <a:pPr eaLnBrk="1" fontAlgn="base" hangingPunct="1">
                <a:spcBef>
                  <a:spcPct val="20000"/>
                </a:spcBef>
                <a:spcAft>
                  <a:spcPct val="0"/>
                </a:spcAft>
              </a:pPr>
              <a:r>
                <a:rPr lang="en-US" altLang="zh-CN" b="1" dirty="0">
                  <a:solidFill>
                    <a:srgbClr val="000000"/>
                  </a:solidFill>
                  <a:latin typeface="Times New Roman" panose="02020603050405020304" pitchFamily="18" charset="0"/>
                  <a:sym typeface="Symbol" panose="05050102010706020507" pitchFamily="18" charset="2"/>
                </a:rPr>
                <a:t>∴</a:t>
              </a:r>
              <a:r>
                <a:rPr lang="en-US" altLang="zh-CN" b="1" i="1" dirty="0">
                  <a:solidFill>
                    <a:srgbClr val="000000"/>
                  </a:solidFill>
                  <a:latin typeface="Times New Roman" panose="02020603050405020304" pitchFamily="18" charset="0"/>
                  <a:sym typeface="Symbol" panose="05050102010706020507" pitchFamily="18" charset="2"/>
                </a:rPr>
                <a:t>A</a:t>
              </a:r>
              <a:r>
                <a:rPr lang="en-US" altLang="zh-CN" b="1" dirty="0">
                  <a:solidFill>
                    <a:srgbClr val="000000"/>
                  </a:solidFill>
                  <a:latin typeface="Times New Roman" panose="02020603050405020304" pitchFamily="18" charset="0"/>
                  <a:sym typeface="Symbol" panose="05050102010706020507" pitchFamily="18" charset="2"/>
                </a:rPr>
                <a:t></a:t>
              </a:r>
              <a:r>
                <a:rPr lang="en-US" altLang="zh-CN" b="1" i="1" dirty="0">
                  <a:solidFill>
                    <a:srgbClr val="000000"/>
                  </a:solidFill>
                  <a:latin typeface="Times New Roman" panose="02020603050405020304" pitchFamily="18" charset="0"/>
                  <a:sym typeface="Symbol" panose="05050102010706020507" pitchFamily="18" charset="2"/>
                </a:rPr>
                <a:t>C</a:t>
              </a:r>
            </a:p>
          </p:txBody>
        </p:sp>
        <p:sp>
          <p:nvSpPr>
            <p:cNvPr id="12297" name="Line 16"/>
            <p:cNvSpPr>
              <a:spLocks noChangeShapeType="1"/>
            </p:cNvSpPr>
            <p:nvPr/>
          </p:nvSpPr>
          <p:spPr bwMode="auto">
            <a:xfrm flipV="1">
              <a:off x="885" y="3657"/>
              <a:ext cx="770"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grpSp>
    </p:spTree>
    <p:extLst>
      <p:ext uri="{BB962C8B-B14F-4D97-AF65-F5344CB8AC3E}">
        <p14:creationId xmlns:p14="http://schemas.microsoft.com/office/powerpoint/2010/main" val="335676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sz="3200" dirty="0" smtClean="0"/>
              <a:t>在自然推理系统</a:t>
            </a:r>
            <a:r>
              <a:rPr lang="en-US" altLang="zh-CN" sz="3200" i="1" dirty="0" smtClean="0">
                <a:latin typeface="Times New Roman" panose="02020603050405020304" pitchFamily="18" charset="0"/>
              </a:rPr>
              <a:t>P</a:t>
            </a:r>
            <a:r>
              <a:rPr lang="zh-CN" altLang="en-US" sz="3200" dirty="0" smtClean="0"/>
              <a:t>中构造证明</a:t>
            </a:r>
          </a:p>
        </p:txBody>
      </p:sp>
      <p:sp>
        <p:nvSpPr>
          <p:cNvPr id="235523" name="Rectangle 3"/>
          <p:cNvSpPr>
            <a:spLocks noGrp="1" noChangeArrowheads="1"/>
          </p:cNvSpPr>
          <p:nvPr>
            <p:ph type="body" idx="1"/>
          </p:nvPr>
        </p:nvSpPr>
        <p:spPr>
          <a:xfrm>
            <a:off x="609600" y="3115159"/>
            <a:ext cx="7545846" cy="1642821"/>
          </a:xfrm>
        </p:spPr>
        <p:txBody>
          <a:bodyPr/>
          <a:lstStyle/>
          <a:p>
            <a:pPr marL="1158875" indent="-1158875" defTabSz="898525" eaLnBrk="1" hangingPunct="1">
              <a:spcBef>
                <a:spcPct val="55000"/>
              </a:spcBef>
              <a:buNone/>
            </a:pPr>
            <a:r>
              <a:rPr lang="zh-CN" altLang="en-US" dirty="0" smtClean="0">
                <a:latin typeface="Times New Roman" panose="02020603050405020304" pitchFamily="18" charset="0"/>
              </a:rPr>
              <a:t>解   </a:t>
            </a:r>
            <a:r>
              <a:rPr lang="en-US" altLang="zh-CN" dirty="0" smtClean="0">
                <a:latin typeface="Times New Roman" panose="02020603050405020304" pitchFamily="18" charset="0"/>
              </a:rPr>
              <a:t>(1)  </a:t>
            </a:r>
            <a:r>
              <a:rPr lang="zh-CN" altLang="en-US" dirty="0" smtClean="0">
                <a:latin typeface="Times New Roman" panose="02020603050405020304" pitchFamily="18" charset="0"/>
              </a:rPr>
              <a:t>设命题并符号化 </a:t>
            </a:r>
          </a:p>
          <a:p>
            <a:pPr marL="1158875" indent="-1158875" defTabSz="898525" eaLnBrk="1" hangingPunct="1">
              <a:buNone/>
            </a:pPr>
            <a:r>
              <a:rPr lang="zh-CN" altLang="en-US" dirty="0" smtClean="0">
                <a:latin typeface="Times New Roman" panose="02020603050405020304" pitchFamily="18" charset="0"/>
              </a:rPr>
              <a:t>      设 </a:t>
            </a:r>
            <a:r>
              <a:rPr lang="en-US" altLang="zh-CN" i="1" dirty="0" smtClean="0">
                <a:latin typeface="Times New Roman" panose="02020603050405020304" pitchFamily="18" charset="0"/>
              </a:rPr>
              <a:t>p</a:t>
            </a:r>
            <a:r>
              <a:rPr lang="zh-CN" altLang="en-US" dirty="0" smtClean="0">
                <a:latin typeface="Times New Roman" panose="02020603050405020304" pitchFamily="18" charset="0"/>
              </a:rPr>
              <a:t>：明天是星期一，</a:t>
            </a:r>
            <a:r>
              <a:rPr lang="en-US" altLang="zh-CN" i="1" dirty="0" smtClean="0">
                <a:latin typeface="Times New Roman" panose="02020603050405020304" pitchFamily="18" charset="0"/>
              </a:rPr>
              <a:t>q</a:t>
            </a:r>
            <a:r>
              <a:rPr lang="zh-CN" altLang="en-US" dirty="0" smtClean="0">
                <a:latin typeface="Times New Roman" panose="02020603050405020304" pitchFamily="18" charset="0"/>
              </a:rPr>
              <a:t>：明天是星期三，</a:t>
            </a:r>
          </a:p>
          <a:p>
            <a:pPr marL="1158875" indent="-1158875" defTabSz="898525" eaLnBrk="1" hangingPunct="1">
              <a:buNone/>
            </a:pPr>
            <a:r>
              <a:rPr lang="zh-CN" altLang="en-US" dirty="0" smtClean="0">
                <a:latin typeface="Times New Roman" panose="02020603050405020304" pitchFamily="18" charset="0"/>
              </a:rPr>
              <a:t>           </a:t>
            </a:r>
            <a:r>
              <a:rPr lang="en-US" altLang="zh-CN" i="1" dirty="0" smtClean="0">
                <a:latin typeface="Times New Roman" panose="02020603050405020304" pitchFamily="18" charset="0"/>
              </a:rPr>
              <a:t>r</a:t>
            </a:r>
            <a:r>
              <a:rPr lang="zh-CN" altLang="en-US" dirty="0" smtClean="0">
                <a:latin typeface="Times New Roman" panose="02020603050405020304" pitchFamily="18" charset="0"/>
              </a:rPr>
              <a:t>：我明天有课，</a:t>
            </a:r>
            <a:r>
              <a:rPr lang="en-US" altLang="zh-CN" i="1" dirty="0" smtClean="0">
                <a:latin typeface="Times New Roman" panose="02020603050405020304" pitchFamily="18" charset="0"/>
              </a:rPr>
              <a:t>s</a:t>
            </a:r>
            <a:r>
              <a:rPr lang="zh-CN" altLang="en-US" dirty="0" smtClean="0">
                <a:latin typeface="Times New Roman" panose="02020603050405020304" pitchFamily="18" charset="0"/>
              </a:rPr>
              <a:t>：我今天备课</a:t>
            </a:r>
          </a:p>
        </p:txBody>
      </p:sp>
      <p:sp>
        <p:nvSpPr>
          <p:cNvPr id="3" name="矩形 2"/>
          <p:cNvSpPr/>
          <p:nvPr/>
        </p:nvSpPr>
        <p:spPr>
          <a:xfrm>
            <a:off x="609600" y="1341364"/>
            <a:ext cx="3741730" cy="535531"/>
          </a:xfrm>
          <a:prstGeom prst="rect">
            <a:avLst/>
          </a:prstGeom>
        </p:spPr>
        <p:txBody>
          <a:bodyPr wrap="none">
            <a:spAutoFit/>
          </a:bodyPr>
          <a:lstStyle/>
          <a:p>
            <a:pPr marL="1158875" lvl="0" indent="-1158875" defTabSz="898525" fontAlgn="base">
              <a:lnSpc>
                <a:spcPct val="120000"/>
              </a:lnSpc>
              <a:spcBef>
                <a:spcPct val="20000"/>
              </a:spcBef>
              <a:spcAft>
                <a:spcPct val="0"/>
              </a:spcAft>
              <a:buClr>
                <a:srgbClr val="00007D"/>
              </a:buClr>
              <a:buSzPct val="75000"/>
            </a:pPr>
            <a:r>
              <a:rPr lang="zh-CN" altLang="en-US" sz="2400" b="1" dirty="0">
                <a:latin typeface="Times New Roman" panose="02020603050405020304" pitchFamily="18" charset="0"/>
              </a:rPr>
              <a:t>例</a:t>
            </a:r>
            <a:r>
              <a:rPr lang="en-US" altLang="zh-CN" sz="2400" b="1" dirty="0">
                <a:solidFill>
                  <a:srgbClr val="FF0000"/>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构造下面推理的证明</a:t>
            </a:r>
            <a:r>
              <a:rPr lang="zh-CN" altLang="en-US" sz="2400" b="1" dirty="0">
                <a:solidFill>
                  <a:srgbClr val="000000"/>
                </a:solidFill>
                <a:latin typeface="Times New Roman" panose="02020603050405020304" pitchFamily="18" charset="0"/>
              </a:rPr>
              <a:t>：</a:t>
            </a:r>
          </a:p>
        </p:txBody>
      </p:sp>
      <p:sp>
        <p:nvSpPr>
          <p:cNvPr id="5" name="矩形 4"/>
          <p:cNvSpPr/>
          <p:nvPr/>
        </p:nvSpPr>
        <p:spPr>
          <a:xfrm>
            <a:off x="1017721" y="2012063"/>
            <a:ext cx="10420027" cy="830997"/>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rPr>
              <a:t>若明天是星期一或星期三，我明天就有课</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若我明天有课，今天必备课</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我今天没备课</a:t>
            </a:r>
            <a:r>
              <a:rPr lang="en-US" altLang="zh-CN" sz="2400" dirty="0">
                <a:latin typeface="黑体" panose="02010609060101010101" pitchFamily="49" charset="-122"/>
                <a:ea typeface="黑体" panose="02010609060101010101" pitchFamily="49" charset="-122"/>
              </a:rPr>
              <a:t>. </a:t>
            </a:r>
            <a:r>
              <a:rPr lang="zh-CN" altLang="en-US" sz="2400" dirty="0">
                <a:solidFill>
                  <a:srgbClr val="FF0000"/>
                </a:solidFill>
                <a:latin typeface="黑体" panose="02010609060101010101" pitchFamily="49" charset="-122"/>
                <a:ea typeface="黑体" panose="02010609060101010101" pitchFamily="49" charset="-122"/>
              </a:rPr>
              <a:t>所以</a:t>
            </a:r>
            <a:r>
              <a:rPr lang="zh-CN" altLang="en-US" sz="2400" dirty="0">
                <a:latin typeface="黑体" panose="02010609060101010101" pitchFamily="49" charset="-122"/>
                <a:ea typeface="黑体" panose="02010609060101010101" pitchFamily="49" charset="-122"/>
              </a:rPr>
              <a:t>，明天不是星期一</a:t>
            </a:r>
            <a:r>
              <a:rPr lang="zh-CN" altLang="en-US" sz="2400" dirty="0" smtClean="0">
                <a:latin typeface="黑体" panose="02010609060101010101" pitchFamily="49" charset="-122"/>
                <a:ea typeface="黑体" panose="02010609060101010101" pitchFamily="49" charset="-122"/>
              </a:rPr>
              <a:t>、也</a:t>
            </a:r>
            <a:r>
              <a:rPr lang="zh-CN" altLang="en-US" sz="2400" dirty="0">
                <a:latin typeface="黑体" panose="02010609060101010101" pitchFamily="49" charset="-122"/>
                <a:ea typeface="黑体" panose="02010609060101010101" pitchFamily="49" charset="-122"/>
              </a:rPr>
              <a:t>不是星期三</a:t>
            </a:r>
            <a:r>
              <a:rPr lang="en-US" altLang="zh-CN" sz="2400" dirty="0">
                <a:latin typeface="黑体" panose="02010609060101010101" pitchFamily="49" charset="-122"/>
                <a:ea typeface="黑体" panose="02010609060101010101" pitchFamily="49" charset="-122"/>
              </a:rPr>
              <a:t>. </a:t>
            </a:r>
          </a:p>
        </p:txBody>
      </p:sp>
      <p:sp>
        <p:nvSpPr>
          <p:cNvPr id="7" name="矩形 6"/>
          <p:cNvSpPr/>
          <p:nvPr/>
        </p:nvSpPr>
        <p:spPr>
          <a:xfrm>
            <a:off x="1017721" y="4799246"/>
            <a:ext cx="3405099" cy="461665"/>
          </a:xfrm>
          <a:prstGeom prst="rect">
            <a:avLst/>
          </a:prstGeom>
        </p:spPr>
        <p:txBody>
          <a:bodyPr wrap="none">
            <a:spAutoFit/>
          </a:bodyPr>
          <a:lstStyle/>
          <a:p>
            <a:r>
              <a:rPr lang="en-US" altLang="zh-CN" sz="2400" b="1" dirty="0">
                <a:solidFill>
                  <a:srgbClr val="000000"/>
                </a:solidFill>
                <a:latin typeface="Times New Roman" panose="02020603050405020304" pitchFamily="18" charset="0"/>
              </a:rPr>
              <a:t>(2) </a:t>
            </a:r>
            <a:r>
              <a:rPr lang="zh-CN" altLang="en-US" sz="2400" b="1" dirty="0">
                <a:solidFill>
                  <a:srgbClr val="000000"/>
                </a:solidFill>
                <a:latin typeface="Times New Roman" panose="02020603050405020304" pitchFamily="18" charset="0"/>
              </a:rPr>
              <a:t>写出证明的</a:t>
            </a:r>
            <a:r>
              <a:rPr lang="zh-CN" altLang="en-US" sz="2400" b="1" dirty="0">
                <a:solidFill>
                  <a:srgbClr val="FF0000"/>
                </a:solidFill>
                <a:latin typeface="Times New Roman" panose="02020603050405020304" pitchFamily="18" charset="0"/>
              </a:rPr>
              <a:t>形式结构</a:t>
            </a:r>
            <a:endParaRPr lang="zh-CN" altLang="en-US" dirty="0">
              <a:solidFill>
                <a:srgbClr val="FF0000"/>
              </a:solidFill>
            </a:endParaRPr>
          </a:p>
        </p:txBody>
      </p:sp>
      <p:sp>
        <p:nvSpPr>
          <p:cNvPr id="9" name="矩形 8"/>
          <p:cNvSpPr/>
          <p:nvPr/>
        </p:nvSpPr>
        <p:spPr>
          <a:xfrm>
            <a:off x="1367660" y="5534579"/>
            <a:ext cx="1112805" cy="461665"/>
          </a:xfrm>
          <a:prstGeom prst="rect">
            <a:avLst/>
          </a:prstGeom>
        </p:spPr>
        <p:txBody>
          <a:bodyPr wrap="none">
            <a:spAutoFit/>
          </a:bodyPr>
          <a:lstStyle/>
          <a:p>
            <a:r>
              <a:rPr lang="zh-CN" altLang="en-US" sz="2400" b="1" dirty="0">
                <a:solidFill>
                  <a:srgbClr val="002060"/>
                </a:solidFill>
                <a:latin typeface="Times New Roman" panose="02020603050405020304" pitchFamily="18" charset="0"/>
              </a:rPr>
              <a:t>前提</a:t>
            </a:r>
            <a:r>
              <a:rPr lang="zh-CN" altLang="en-US" sz="2400" b="1" dirty="0">
                <a:solidFill>
                  <a:srgbClr val="000000"/>
                </a:solidFill>
                <a:latin typeface="Times New Roman" panose="02020603050405020304" pitchFamily="18" charset="0"/>
              </a:rPr>
              <a:t>：</a:t>
            </a:r>
            <a:endParaRPr lang="zh-CN" altLang="en-US" dirty="0"/>
          </a:p>
        </p:txBody>
      </p:sp>
      <p:sp>
        <p:nvSpPr>
          <p:cNvPr id="11" name="矩形 10"/>
          <p:cNvSpPr/>
          <p:nvPr/>
        </p:nvSpPr>
        <p:spPr>
          <a:xfrm>
            <a:off x="2480465" y="5460713"/>
            <a:ext cx="2654894" cy="535531"/>
          </a:xfrm>
          <a:prstGeom prst="rect">
            <a:avLst/>
          </a:prstGeom>
        </p:spPr>
        <p:txBody>
          <a:bodyPr wrap="none">
            <a:spAutoFit/>
          </a:bodyPr>
          <a:lstStyle/>
          <a:p>
            <a:pPr marL="1158875" lvl="0" indent="-1158875" defTabSz="898525" fontAlgn="base">
              <a:lnSpc>
                <a:spcPct val="120000"/>
              </a:lnSpc>
              <a:spcBef>
                <a:spcPct val="20000"/>
              </a:spcBef>
              <a:spcAft>
                <a:spcPct val="0"/>
              </a:spcAft>
              <a:buClr>
                <a:srgbClr val="00007D"/>
              </a:buClr>
              <a:buSzPct val="75000"/>
            </a:pPr>
            <a:r>
              <a:rPr lang="en-US" altLang="zh-CN" sz="2400" b="1" dirty="0">
                <a:solidFill>
                  <a:srgbClr val="000000"/>
                </a:solidFill>
                <a:latin typeface="Times New Roman" panose="02020603050405020304" pitchFamily="18" charset="0"/>
              </a:rPr>
              <a:t>(</a:t>
            </a:r>
            <a:r>
              <a:rPr lang="en-US" altLang="zh-CN" sz="2400" b="1" i="1" dirty="0" err="1">
                <a:solidFill>
                  <a:srgbClr val="000000"/>
                </a:solidFill>
                <a:latin typeface="Times New Roman" panose="02020603050405020304" pitchFamily="18" charset="0"/>
              </a:rPr>
              <a:t>p</a:t>
            </a:r>
            <a:r>
              <a:rPr lang="en-US" altLang="zh-CN" sz="2400" b="1" dirty="0" err="1">
                <a:solidFill>
                  <a:srgbClr val="000000"/>
                </a:solidFill>
                <a:latin typeface="Times New Roman" panose="02020603050405020304" pitchFamily="18" charset="0"/>
                <a:sym typeface="Symbol" panose="05050102010706020507" pitchFamily="18" charset="2"/>
              </a:rPr>
              <a:t></a:t>
            </a:r>
            <a:r>
              <a:rPr lang="en-US" altLang="zh-CN" sz="2400" b="1" i="1" dirty="0" err="1">
                <a:solidFill>
                  <a:srgbClr val="000000"/>
                </a:solidFill>
                <a:latin typeface="Times New Roman" panose="02020603050405020304" pitchFamily="18" charset="0"/>
              </a:rPr>
              <a:t>q</a:t>
            </a:r>
            <a:r>
              <a:rPr lang="en-US" altLang="zh-CN"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i="1" dirty="0">
                <a:solidFill>
                  <a:srgbClr val="000000"/>
                </a:solidFill>
                <a:latin typeface="Times New Roman" panose="02020603050405020304" pitchFamily="18" charset="0"/>
              </a:rPr>
              <a:t>r</a:t>
            </a:r>
            <a:r>
              <a:rPr lang="en-US" altLang="zh-CN" sz="2400" b="1" dirty="0">
                <a:solidFill>
                  <a:srgbClr val="000000"/>
                </a:solidFill>
                <a:latin typeface="Times New Roman" panose="02020603050405020304" pitchFamily="18" charset="0"/>
              </a:rPr>
              <a:t>,  </a:t>
            </a:r>
            <a:r>
              <a:rPr lang="en-US" altLang="zh-CN" sz="2400" b="1" i="1" dirty="0" err="1">
                <a:solidFill>
                  <a:srgbClr val="000000"/>
                </a:solidFill>
                <a:latin typeface="Times New Roman" panose="02020603050405020304" pitchFamily="18" charset="0"/>
              </a:rPr>
              <a:t>r</a:t>
            </a:r>
            <a:r>
              <a:rPr lang="en-US" altLang="zh-CN" sz="2400" b="1" dirty="0" err="1">
                <a:solidFill>
                  <a:srgbClr val="000000"/>
                </a:solidFill>
                <a:latin typeface="Times New Roman" panose="02020603050405020304" pitchFamily="18" charset="0"/>
                <a:sym typeface="Symbol" panose="05050102010706020507" pitchFamily="18" charset="2"/>
              </a:rPr>
              <a:t></a:t>
            </a:r>
            <a:r>
              <a:rPr lang="en-US" altLang="zh-CN" sz="2400" b="1" i="1" dirty="0" err="1">
                <a:solidFill>
                  <a:srgbClr val="000000"/>
                </a:solidFill>
                <a:latin typeface="Times New Roman" panose="02020603050405020304" pitchFamily="18" charset="0"/>
              </a:rPr>
              <a:t>s</a:t>
            </a:r>
            <a:r>
              <a:rPr lang="en-US" altLang="zh-CN"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i="1" dirty="0">
                <a:solidFill>
                  <a:srgbClr val="000000"/>
                </a:solidFill>
                <a:latin typeface="Times New Roman" panose="02020603050405020304" pitchFamily="18" charset="0"/>
              </a:rPr>
              <a:t>s</a:t>
            </a:r>
            <a:endParaRPr lang="en-US" altLang="zh-CN" sz="2400" b="1" dirty="0">
              <a:solidFill>
                <a:srgbClr val="000000"/>
              </a:solidFill>
              <a:latin typeface="Times New Roman" panose="02020603050405020304" pitchFamily="18" charset="0"/>
            </a:endParaRPr>
          </a:p>
        </p:txBody>
      </p:sp>
      <p:sp>
        <p:nvSpPr>
          <p:cNvPr id="13" name="矩形 12"/>
          <p:cNvSpPr/>
          <p:nvPr/>
        </p:nvSpPr>
        <p:spPr>
          <a:xfrm>
            <a:off x="1367660" y="6196046"/>
            <a:ext cx="1112805" cy="461665"/>
          </a:xfrm>
          <a:prstGeom prst="rect">
            <a:avLst/>
          </a:prstGeom>
        </p:spPr>
        <p:txBody>
          <a:bodyPr wrap="none">
            <a:spAutoFit/>
          </a:bodyPr>
          <a:lstStyle/>
          <a:p>
            <a:r>
              <a:rPr lang="zh-CN" altLang="en-US" sz="2400" b="1" dirty="0">
                <a:solidFill>
                  <a:srgbClr val="002060"/>
                </a:solidFill>
                <a:latin typeface="Times New Roman" panose="02020603050405020304" pitchFamily="18" charset="0"/>
              </a:rPr>
              <a:t>结论</a:t>
            </a:r>
            <a:r>
              <a:rPr lang="zh-CN" altLang="en-US" sz="2400" b="1" dirty="0">
                <a:latin typeface="Times New Roman" panose="02020603050405020304" pitchFamily="18" charset="0"/>
              </a:rPr>
              <a:t>：</a:t>
            </a:r>
            <a:endParaRPr lang="zh-CN" altLang="en-US" dirty="0"/>
          </a:p>
        </p:txBody>
      </p:sp>
      <p:sp>
        <p:nvSpPr>
          <p:cNvPr id="15" name="矩形 14"/>
          <p:cNvSpPr/>
          <p:nvPr/>
        </p:nvSpPr>
        <p:spPr>
          <a:xfrm>
            <a:off x="2480465" y="6122180"/>
            <a:ext cx="1117614" cy="535531"/>
          </a:xfrm>
          <a:prstGeom prst="rect">
            <a:avLst/>
          </a:prstGeom>
        </p:spPr>
        <p:txBody>
          <a:bodyPr wrap="none">
            <a:spAutoFit/>
          </a:bodyPr>
          <a:lstStyle/>
          <a:p>
            <a:pPr marL="1158875" lvl="0" indent="-1158875" defTabSz="898525" fontAlgn="base">
              <a:lnSpc>
                <a:spcPct val="120000"/>
              </a:lnSpc>
              <a:spcBef>
                <a:spcPct val="20000"/>
              </a:spcBef>
              <a:spcAft>
                <a:spcPct val="0"/>
              </a:spcAft>
              <a:buClr>
                <a:srgbClr val="00007D"/>
              </a:buClr>
              <a:buSzPct val="75000"/>
            </a:pPr>
            <a:r>
              <a:rPr lang="zh-CN" altLang="en-US" sz="2400" b="1" dirty="0">
                <a:solidFill>
                  <a:srgbClr val="000000"/>
                </a:solidFill>
                <a:latin typeface="Times New Roman" panose="02020603050405020304" pitchFamily="18" charset="0"/>
                <a:sym typeface="Symbol" panose="05050102010706020507" pitchFamily="18" charset="2"/>
              </a:rPr>
              <a:t></a:t>
            </a:r>
            <a:r>
              <a:rPr lang="en-US" altLang="zh-CN" sz="2400" b="1" i="1" dirty="0">
                <a:solidFill>
                  <a:srgbClr val="000000"/>
                </a:solidFill>
                <a:latin typeface="Times New Roman" panose="02020603050405020304" pitchFamily="18" charset="0"/>
              </a:rPr>
              <a:t>p</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i="1" dirty="0">
                <a:solidFill>
                  <a:srgbClr val="000000"/>
                </a:solidFill>
                <a:latin typeface="Times New Roman" panose="02020603050405020304" pitchFamily="18" charset="0"/>
              </a:rPr>
              <a:t>q</a:t>
            </a:r>
          </a:p>
        </p:txBody>
      </p:sp>
    </p:spTree>
    <p:extLst>
      <p:ext uri="{BB962C8B-B14F-4D97-AF65-F5344CB8AC3E}">
        <p14:creationId xmlns:p14="http://schemas.microsoft.com/office/powerpoint/2010/main" val="2354956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23">
                                            <p:txEl>
                                              <p:pRg st="0" end="0"/>
                                            </p:txEl>
                                          </p:spTgt>
                                        </p:tgtEl>
                                        <p:attrNameLst>
                                          <p:attrName>style.visibility</p:attrName>
                                        </p:attrNameLst>
                                      </p:cBhvr>
                                      <p:to>
                                        <p:strVal val="visible"/>
                                      </p:to>
                                    </p:set>
                                    <p:animEffect transition="in" filter="wipe(left)">
                                      <p:cBhvr>
                                        <p:cTn id="22" dur="500"/>
                                        <p:tgtEl>
                                          <p:spTgt spid="23552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23">
                                            <p:txEl>
                                              <p:pRg st="1" end="1"/>
                                            </p:txEl>
                                          </p:spTgt>
                                        </p:tgtEl>
                                        <p:attrNameLst>
                                          <p:attrName>style.visibility</p:attrName>
                                        </p:attrNameLst>
                                      </p:cBhvr>
                                      <p:to>
                                        <p:strVal val="visible"/>
                                      </p:to>
                                    </p:set>
                                    <p:animEffect transition="in" filter="wipe(left)">
                                      <p:cBhvr>
                                        <p:cTn id="27" dur="500"/>
                                        <p:tgtEl>
                                          <p:spTgt spid="23552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23">
                                            <p:txEl>
                                              <p:pRg st="2" end="2"/>
                                            </p:txEl>
                                          </p:spTgt>
                                        </p:tgtEl>
                                        <p:attrNameLst>
                                          <p:attrName>style.visibility</p:attrName>
                                        </p:attrNameLst>
                                      </p:cBhvr>
                                      <p:to>
                                        <p:strVal val="visible"/>
                                      </p:to>
                                    </p:set>
                                    <p:animEffect transition="in" filter="wipe(left)">
                                      <p:cBhvr>
                                        <p:cTn id="32" dur="500"/>
                                        <p:tgtEl>
                                          <p:spTgt spid="23552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35523" grpId="0" build="p"/>
      <p:bldP spid="3" grpId="0"/>
      <p:bldP spid="5" grpId="0"/>
      <p:bldP spid="7" grpId="0"/>
      <p:bldP spid="9" grpId="0"/>
      <p:bldP spid="11" grpId="0"/>
      <p:bldP spid="13"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4294967295"/>
          </p:nvPr>
        </p:nvSpPr>
        <p:spPr>
          <a:xfrm>
            <a:off x="8737600" y="6245225"/>
            <a:ext cx="28448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CBD26BB4-A930-4570-8342-F0C5561EEB08}" type="slidenum">
              <a:rPr lang="en-US" altLang="zh-CN" sz="1400">
                <a:solidFill>
                  <a:srgbClr val="000000"/>
                </a:solidFill>
              </a:rPr>
              <a:pPr eaLnBrk="1" hangingPunct="1"/>
              <a:t>47</a:t>
            </a:fld>
            <a:endParaRPr lang="en-US" altLang="zh-CN" sz="1400">
              <a:solidFill>
                <a:srgbClr val="000000"/>
              </a:solidFill>
            </a:endParaRPr>
          </a:p>
        </p:txBody>
      </p:sp>
      <p:sp>
        <p:nvSpPr>
          <p:cNvPr id="14339" name="Rectangle 2"/>
          <p:cNvSpPr>
            <a:spLocks noGrp="1" noChangeArrowheads="1"/>
          </p:cNvSpPr>
          <p:nvPr>
            <p:ph type="title"/>
          </p:nvPr>
        </p:nvSpPr>
        <p:spPr>
          <a:xfrm>
            <a:off x="8219267" y="488197"/>
            <a:ext cx="2412569" cy="838200"/>
          </a:xfrm>
        </p:spPr>
        <p:txBody>
          <a:bodyPr/>
          <a:lstStyle/>
          <a:p>
            <a:pPr eaLnBrk="1" hangingPunct="1"/>
            <a:r>
              <a:rPr lang="zh-CN" altLang="en-US" sz="3200" dirty="0" smtClean="0"/>
              <a:t>直接证明法</a:t>
            </a:r>
          </a:p>
        </p:txBody>
      </p:sp>
      <p:sp>
        <p:nvSpPr>
          <p:cNvPr id="268291" name="Rectangle 3"/>
          <p:cNvSpPr>
            <a:spLocks noGrp="1" noChangeArrowheads="1"/>
          </p:cNvSpPr>
          <p:nvPr>
            <p:ph type="body" idx="1"/>
          </p:nvPr>
        </p:nvSpPr>
        <p:spPr>
          <a:xfrm>
            <a:off x="1320907" y="3004545"/>
            <a:ext cx="5668827" cy="3716930"/>
          </a:xfrm>
        </p:spPr>
        <p:txBody>
          <a:bodyPr/>
          <a:lstStyle/>
          <a:p>
            <a:pPr marL="1158875" indent="-1158875" defTabSz="898525" eaLnBrk="1" hangingPunct="1">
              <a:buNone/>
            </a:pPr>
            <a:r>
              <a:rPr lang="en-US" altLang="zh-CN" dirty="0" smtClean="0">
                <a:latin typeface="Times New Roman" panose="02020603050405020304" pitchFamily="18" charset="0"/>
              </a:rPr>
              <a:t>(3) </a:t>
            </a:r>
            <a:r>
              <a:rPr lang="zh-CN" altLang="en-US" dirty="0" smtClean="0">
                <a:solidFill>
                  <a:srgbClr val="FF0000"/>
                </a:solidFill>
                <a:latin typeface="Times New Roman" panose="02020603050405020304" pitchFamily="18" charset="0"/>
              </a:rPr>
              <a:t>证明</a:t>
            </a:r>
          </a:p>
          <a:p>
            <a:pPr marL="1158875" indent="-1158875" defTabSz="898525" eaLnBrk="1" hangingPunct="1">
              <a:buNone/>
            </a:pPr>
            <a:r>
              <a:rPr lang="zh-CN" altLang="en-US" dirty="0" smtClean="0"/>
              <a:t>     </a:t>
            </a:r>
            <a:r>
              <a:rPr lang="zh-CN" altLang="en-US" dirty="0" smtClean="0">
                <a:latin typeface="Times New Roman" panose="02020603050405020304" pitchFamily="18" charset="0"/>
              </a:rPr>
              <a:t>① </a:t>
            </a:r>
            <a:r>
              <a:rPr lang="en-US" altLang="zh-CN" i="1" dirty="0" err="1" smtClean="0">
                <a:latin typeface="Times New Roman" panose="02020603050405020304" pitchFamily="18" charset="0"/>
              </a:rPr>
              <a:t>r</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s</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前提引入</a:t>
            </a:r>
          </a:p>
          <a:p>
            <a:pPr marL="1158875" indent="-1158875" defTabSz="898525" eaLnBrk="1" hangingPunct="1">
              <a:buNone/>
            </a:pPr>
            <a:r>
              <a:rPr lang="zh-CN" altLang="en-US" dirty="0" smtClean="0">
                <a:latin typeface="Times New Roman" panose="02020603050405020304" pitchFamily="18" charset="0"/>
              </a:rPr>
              <a:t>      ② </a:t>
            </a:r>
            <a:r>
              <a:rPr lang="zh-CN" altLang="en-US"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s</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前提引入</a:t>
            </a:r>
          </a:p>
          <a:p>
            <a:pPr marL="1158875" indent="-1158875" defTabSz="898525" eaLnBrk="1" hangingPunct="1">
              <a:buNone/>
            </a:pPr>
            <a:r>
              <a:rPr lang="zh-CN" altLang="en-US" dirty="0" smtClean="0">
                <a:latin typeface="Times New Roman" panose="02020603050405020304" pitchFamily="18" charset="0"/>
              </a:rPr>
              <a:t>      ③ </a:t>
            </a:r>
            <a:r>
              <a:rPr lang="zh-CN" altLang="en-US"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r</a:t>
            </a:r>
            <a:r>
              <a:rPr lang="en-US" altLang="zh-CN" dirty="0" smtClean="0">
                <a:latin typeface="Times New Roman" panose="02020603050405020304" pitchFamily="18" charset="0"/>
              </a:rPr>
              <a:t>                   ①②</a:t>
            </a:r>
            <a:r>
              <a:rPr lang="zh-CN" altLang="en-US" dirty="0" smtClean="0">
                <a:latin typeface="Times New Roman" panose="02020603050405020304" pitchFamily="18" charset="0"/>
              </a:rPr>
              <a:t>拒取式</a:t>
            </a:r>
          </a:p>
          <a:p>
            <a:pPr marL="1158875" indent="-1158875" defTabSz="898525" eaLnBrk="1" hangingPunct="1">
              <a:buNone/>
            </a:pPr>
            <a:r>
              <a:rPr lang="zh-CN" altLang="en-US" dirty="0" smtClean="0">
                <a:latin typeface="Times New Roman" panose="02020603050405020304" pitchFamily="18" charset="0"/>
              </a:rPr>
              <a:t>      ④ </a:t>
            </a:r>
            <a:r>
              <a:rPr lang="en-US" altLang="zh-CN" dirty="0" smtClean="0">
                <a:latin typeface="Times New Roman" panose="02020603050405020304" pitchFamily="18" charset="0"/>
              </a:rPr>
              <a:t>(</a:t>
            </a:r>
            <a:r>
              <a:rPr lang="en-US" altLang="zh-CN" i="1" dirty="0" err="1" smtClean="0">
                <a:latin typeface="Times New Roman" panose="02020603050405020304" pitchFamily="18" charset="0"/>
              </a:rPr>
              <a:t>p</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q</a:t>
            </a:r>
            <a:r>
              <a:rPr lang="en-US" altLang="zh-CN" dirty="0" smtClean="0">
                <a:latin typeface="Times New Roman" panose="02020603050405020304" pitchFamily="18" charset="0"/>
              </a:rPr>
              <a:t>)</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r</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前提引入</a:t>
            </a:r>
          </a:p>
          <a:p>
            <a:pPr marL="1158875" indent="-1158875" defTabSz="898525" eaLnBrk="1" hangingPunct="1">
              <a:buNone/>
            </a:pPr>
            <a:r>
              <a:rPr lang="zh-CN" altLang="en-US" dirty="0" smtClean="0">
                <a:latin typeface="Times New Roman" panose="02020603050405020304" pitchFamily="18" charset="0"/>
              </a:rPr>
              <a:t>      ⑤ </a:t>
            </a:r>
            <a:r>
              <a:rPr lang="zh-CN" altLang="en-US" dirty="0" smtClean="0">
                <a:latin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rPr>
              <a:t>(</a:t>
            </a:r>
            <a:r>
              <a:rPr lang="en-US" altLang="zh-CN" i="1" dirty="0" err="1" smtClean="0">
                <a:latin typeface="Times New Roman" panose="02020603050405020304" pitchFamily="18" charset="0"/>
              </a:rPr>
              <a:t>p</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q</a:t>
            </a:r>
            <a:r>
              <a:rPr lang="en-US" altLang="zh-CN" dirty="0" smtClean="0">
                <a:latin typeface="Times New Roman" panose="02020603050405020304" pitchFamily="18" charset="0"/>
              </a:rPr>
              <a:t>)            ③④</a:t>
            </a:r>
            <a:r>
              <a:rPr lang="zh-CN" altLang="en-US" dirty="0" smtClean="0">
                <a:latin typeface="Times New Roman" panose="02020603050405020304" pitchFamily="18" charset="0"/>
              </a:rPr>
              <a:t>拒取式 </a:t>
            </a:r>
          </a:p>
          <a:p>
            <a:pPr marL="1158875" indent="-1158875" defTabSz="898525" eaLnBrk="1" hangingPunct="1">
              <a:buNone/>
            </a:pPr>
            <a:r>
              <a:rPr lang="zh-CN" altLang="en-US" dirty="0" smtClean="0">
                <a:latin typeface="Times New Roman" panose="02020603050405020304" pitchFamily="18" charset="0"/>
              </a:rPr>
              <a:t>      ⑥ </a:t>
            </a:r>
            <a:r>
              <a:rPr lang="zh-CN" altLang="en-US"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p</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q</a:t>
            </a:r>
            <a:r>
              <a:rPr lang="en-US" altLang="zh-CN" dirty="0" smtClean="0">
                <a:latin typeface="Times New Roman" panose="02020603050405020304" pitchFamily="18" charset="0"/>
              </a:rPr>
              <a:t>            ⑤</a:t>
            </a:r>
            <a:r>
              <a:rPr lang="zh-CN" altLang="en-US" dirty="0" smtClean="0">
                <a:latin typeface="Times New Roman" panose="02020603050405020304" pitchFamily="18" charset="0"/>
              </a:rPr>
              <a:t>置换</a:t>
            </a:r>
            <a:endParaRPr lang="zh-CN" altLang="en-US" i="1" dirty="0" smtClean="0">
              <a:latin typeface="Times New Roman" panose="02020603050405020304" pitchFamily="18" charset="0"/>
            </a:endParaRPr>
          </a:p>
        </p:txBody>
      </p:sp>
      <p:sp>
        <p:nvSpPr>
          <p:cNvPr id="2" name="矩形 1"/>
          <p:cNvSpPr/>
          <p:nvPr/>
        </p:nvSpPr>
        <p:spPr>
          <a:xfrm>
            <a:off x="1482669" y="1434885"/>
            <a:ext cx="6096000" cy="1569660"/>
          </a:xfrm>
          <a:prstGeom prst="rect">
            <a:avLst/>
          </a:prstGeom>
        </p:spPr>
        <p:txBody>
          <a:bodyPr>
            <a:spAutoFit/>
          </a:bodyPr>
          <a:lstStyle/>
          <a:p>
            <a:pPr marL="1158875" lvl="0" indent="-1158875" defTabSz="898525" fontAlgn="base">
              <a:lnSpc>
                <a:spcPct val="120000"/>
              </a:lnSpc>
              <a:spcBef>
                <a:spcPct val="20000"/>
              </a:spcBef>
              <a:spcAft>
                <a:spcPct val="0"/>
              </a:spcAft>
              <a:buClr>
                <a:srgbClr val="00007D"/>
              </a:buClr>
              <a:buSzPct val="75000"/>
            </a:pPr>
            <a:r>
              <a:rPr lang="en-US" altLang="zh-CN" sz="2400" b="1" dirty="0">
                <a:solidFill>
                  <a:srgbClr val="000000"/>
                </a:solidFill>
                <a:latin typeface="Times New Roman" panose="02020603050405020304" pitchFamily="18" charset="0"/>
              </a:rPr>
              <a:t>(2) </a:t>
            </a:r>
            <a:r>
              <a:rPr lang="zh-CN" altLang="en-US" sz="2400" b="1" dirty="0">
                <a:solidFill>
                  <a:srgbClr val="000000"/>
                </a:solidFill>
                <a:latin typeface="Times New Roman" panose="02020603050405020304" pitchFamily="18" charset="0"/>
              </a:rPr>
              <a:t>写出证明的形式结构</a:t>
            </a:r>
          </a:p>
          <a:p>
            <a:pPr marL="1158875" lvl="0" indent="-1158875" defTabSz="898525" fontAlgn="base">
              <a:lnSpc>
                <a:spcPct val="120000"/>
              </a:lnSpc>
              <a:spcBef>
                <a:spcPct val="20000"/>
              </a:spcBef>
              <a:spcAft>
                <a:spcPct val="0"/>
              </a:spcAft>
              <a:buClr>
                <a:srgbClr val="00007D"/>
              </a:buClr>
              <a:buSzPct val="75000"/>
            </a:pPr>
            <a:r>
              <a:rPr lang="zh-CN" altLang="en-US" sz="2400" b="1" dirty="0">
                <a:solidFill>
                  <a:srgbClr val="000000"/>
                </a:solidFill>
                <a:latin typeface="Times New Roman" panose="02020603050405020304" pitchFamily="18" charset="0"/>
              </a:rPr>
              <a:t>     前提：</a:t>
            </a:r>
            <a:r>
              <a:rPr lang="en-US" altLang="zh-CN" sz="2400" b="1" dirty="0">
                <a:solidFill>
                  <a:srgbClr val="000000"/>
                </a:solidFill>
                <a:latin typeface="Times New Roman" panose="02020603050405020304" pitchFamily="18" charset="0"/>
              </a:rPr>
              <a:t>(</a:t>
            </a:r>
            <a:r>
              <a:rPr lang="en-US" altLang="zh-CN" sz="2400" b="1" i="1" dirty="0" err="1">
                <a:solidFill>
                  <a:srgbClr val="000000"/>
                </a:solidFill>
                <a:latin typeface="Times New Roman" panose="02020603050405020304" pitchFamily="18" charset="0"/>
              </a:rPr>
              <a:t>p</a:t>
            </a:r>
            <a:r>
              <a:rPr lang="en-US" altLang="zh-CN" sz="2400" b="1" dirty="0" err="1">
                <a:solidFill>
                  <a:srgbClr val="000000"/>
                </a:solidFill>
                <a:latin typeface="Times New Roman" panose="02020603050405020304" pitchFamily="18" charset="0"/>
                <a:sym typeface="Symbol" panose="05050102010706020507" pitchFamily="18" charset="2"/>
              </a:rPr>
              <a:t></a:t>
            </a:r>
            <a:r>
              <a:rPr lang="en-US" altLang="zh-CN" sz="2400" b="1" i="1" dirty="0" err="1">
                <a:solidFill>
                  <a:srgbClr val="000000"/>
                </a:solidFill>
                <a:latin typeface="Times New Roman" panose="02020603050405020304" pitchFamily="18" charset="0"/>
              </a:rPr>
              <a:t>q</a:t>
            </a:r>
            <a:r>
              <a:rPr lang="en-US" altLang="zh-CN"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i="1" dirty="0">
                <a:solidFill>
                  <a:srgbClr val="000000"/>
                </a:solidFill>
                <a:latin typeface="Times New Roman" panose="02020603050405020304" pitchFamily="18" charset="0"/>
              </a:rPr>
              <a:t>r</a:t>
            </a:r>
            <a:r>
              <a:rPr lang="en-US" altLang="zh-CN" sz="2400" b="1" dirty="0">
                <a:solidFill>
                  <a:srgbClr val="000000"/>
                </a:solidFill>
                <a:latin typeface="Times New Roman" panose="02020603050405020304" pitchFamily="18" charset="0"/>
              </a:rPr>
              <a:t>,  </a:t>
            </a:r>
            <a:r>
              <a:rPr lang="en-US" altLang="zh-CN" sz="2400" b="1" i="1" dirty="0" err="1">
                <a:solidFill>
                  <a:srgbClr val="000000"/>
                </a:solidFill>
                <a:latin typeface="Times New Roman" panose="02020603050405020304" pitchFamily="18" charset="0"/>
              </a:rPr>
              <a:t>r</a:t>
            </a:r>
            <a:r>
              <a:rPr lang="en-US" altLang="zh-CN" sz="2400" b="1" dirty="0" err="1">
                <a:solidFill>
                  <a:srgbClr val="000000"/>
                </a:solidFill>
                <a:latin typeface="Times New Roman" panose="02020603050405020304" pitchFamily="18" charset="0"/>
                <a:sym typeface="Symbol" panose="05050102010706020507" pitchFamily="18" charset="2"/>
              </a:rPr>
              <a:t></a:t>
            </a:r>
            <a:r>
              <a:rPr lang="en-US" altLang="zh-CN" sz="2400" b="1" i="1" dirty="0" err="1">
                <a:solidFill>
                  <a:srgbClr val="000000"/>
                </a:solidFill>
                <a:latin typeface="Times New Roman" panose="02020603050405020304" pitchFamily="18" charset="0"/>
              </a:rPr>
              <a:t>s</a:t>
            </a:r>
            <a:r>
              <a:rPr lang="en-US" altLang="zh-CN"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i="1" dirty="0">
                <a:solidFill>
                  <a:srgbClr val="000000"/>
                </a:solidFill>
                <a:latin typeface="Times New Roman" panose="02020603050405020304" pitchFamily="18" charset="0"/>
              </a:rPr>
              <a:t>s</a:t>
            </a:r>
            <a:endParaRPr lang="en-US" altLang="zh-CN" sz="2400" b="1" dirty="0">
              <a:solidFill>
                <a:srgbClr val="000000"/>
              </a:solidFill>
              <a:latin typeface="Times New Roman" panose="02020603050405020304" pitchFamily="18" charset="0"/>
            </a:endParaRPr>
          </a:p>
          <a:p>
            <a:pPr marL="1158875" lvl="0" indent="-1158875" defTabSz="898525" fontAlgn="base">
              <a:lnSpc>
                <a:spcPct val="120000"/>
              </a:lnSpc>
              <a:spcBef>
                <a:spcPct val="20000"/>
              </a:spcBef>
              <a:spcAft>
                <a:spcPct val="0"/>
              </a:spcAft>
              <a:buClr>
                <a:srgbClr val="00007D"/>
              </a:buClr>
              <a:buSzPct val="75000"/>
            </a:pP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结论：</a:t>
            </a:r>
            <a:r>
              <a:rPr lang="zh-CN" altLang="en-US" sz="2400" b="1" dirty="0">
                <a:solidFill>
                  <a:srgbClr val="000000"/>
                </a:solidFill>
                <a:latin typeface="Times New Roman" panose="02020603050405020304" pitchFamily="18" charset="0"/>
                <a:sym typeface="Symbol" panose="05050102010706020507" pitchFamily="18" charset="2"/>
              </a:rPr>
              <a:t></a:t>
            </a:r>
            <a:r>
              <a:rPr lang="en-US" altLang="zh-CN" sz="2400" b="1" i="1" dirty="0">
                <a:solidFill>
                  <a:srgbClr val="000000"/>
                </a:solidFill>
                <a:latin typeface="Times New Roman" panose="02020603050405020304" pitchFamily="18" charset="0"/>
              </a:rPr>
              <a:t>p</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i="1" dirty="0">
                <a:solidFill>
                  <a:srgbClr val="000000"/>
                </a:solidFill>
                <a:latin typeface="Times New Roman" panose="02020603050405020304" pitchFamily="18" charset="0"/>
              </a:rPr>
              <a:t>q</a:t>
            </a:r>
          </a:p>
        </p:txBody>
      </p:sp>
    </p:spTree>
    <p:extLst>
      <p:ext uri="{BB962C8B-B14F-4D97-AF65-F5344CB8AC3E}">
        <p14:creationId xmlns:p14="http://schemas.microsoft.com/office/powerpoint/2010/main" val="21804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fade">
                                      <p:cBhvr>
                                        <p:cTn id="7" dur="2000"/>
                                        <p:tgtEl>
                                          <p:spTgt spid="268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8291">
                                            <p:txEl>
                                              <p:pRg st="1" end="1"/>
                                            </p:txEl>
                                          </p:spTgt>
                                        </p:tgtEl>
                                        <p:attrNameLst>
                                          <p:attrName>style.visibility</p:attrName>
                                        </p:attrNameLst>
                                      </p:cBhvr>
                                      <p:to>
                                        <p:strVal val="visible"/>
                                      </p:to>
                                    </p:set>
                                    <p:animEffect transition="in" filter="fade">
                                      <p:cBhvr>
                                        <p:cTn id="12" dur="2000"/>
                                        <p:tgtEl>
                                          <p:spTgt spid="268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8291">
                                            <p:txEl>
                                              <p:pRg st="2" end="2"/>
                                            </p:txEl>
                                          </p:spTgt>
                                        </p:tgtEl>
                                        <p:attrNameLst>
                                          <p:attrName>style.visibility</p:attrName>
                                        </p:attrNameLst>
                                      </p:cBhvr>
                                      <p:to>
                                        <p:strVal val="visible"/>
                                      </p:to>
                                    </p:set>
                                    <p:animEffect transition="in" filter="fade">
                                      <p:cBhvr>
                                        <p:cTn id="17" dur="2000"/>
                                        <p:tgtEl>
                                          <p:spTgt spid="268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8291">
                                            <p:txEl>
                                              <p:pRg st="3" end="3"/>
                                            </p:txEl>
                                          </p:spTgt>
                                        </p:tgtEl>
                                        <p:attrNameLst>
                                          <p:attrName>style.visibility</p:attrName>
                                        </p:attrNameLst>
                                      </p:cBhvr>
                                      <p:to>
                                        <p:strVal val="visible"/>
                                      </p:to>
                                    </p:set>
                                    <p:animEffect transition="in" filter="fade">
                                      <p:cBhvr>
                                        <p:cTn id="22" dur="2000"/>
                                        <p:tgtEl>
                                          <p:spTgt spid="268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8291">
                                            <p:txEl>
                                              <p:pRg st="4" end="4"/>
                                            </p:txEl>
                                          </p:spTgt>
                                        </p:tgtEl>
                                        <p:attrNameLst>
                                          <p:attrName>style.visibility</p:attrName>
                                        </p:attrNameLst>
                                      </p:cBhvr>
                                      <p:to>
                                        <p:strVal val="visible"/>
                                      </p:to>
                                    </p:set>
                                    <p:animEffect transition="in" filter="fade">
                                      <p:cBhvr>
                                        <p:cTn id="27" dur="2000"/>
                                        <p:tgtEl>
                                          <p:spTgt spid="268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8291">
                                            <p:txEl>
                                              <p:pRg st="5" end="5"/>
                                            </p:txEl>
                                          </p:spTgt>
                                        </p:tgtEl>
                                        <p:attrNameLst>
                                          <p:attrName>style.visibility</p:attrName>
                                        </p:attrNameLst>
                                      </p:cBhvr>
                                      <p:to>
                                        <p:strVal val="visible"/>
                                      </p:to>
                                    </p:set>
                                    <p:animEffect transition="in" filter="fade">
                                      <p:cBhvr>
                                        <p:cTn id="32" dur="2000"/>
                                        <p:tgtEl>
                                          <p:spTgt spid="268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8291">
                                            <p:txEl>
                                              <p:pRg st="6" end="6"/>
                                            </p:txEl>
                                          </p:spTgt>
                                        </p:tgtEl>
                                        <p:attrNameLst>
                                          <p:attrName>style.visibility</p:attrName>
                                        </p:attrNameLst>
                                      </p:cBhvr>
                                      <p:to>
                                        <p:strVal val="visible"/>
                                      </p:to>
                                    </p:set>
                                    <p:animEffect transition="in" filter="fade">
                                      <p:cBhvr>
                                        <p:cTn id="37" dur="2000"/>
                                        <p:tgtEl>
                                          <p:spTgt spid="268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560523" y="1171306"/>
            <a:ext cx="6181240" cy="3865643"/>
          </a:xfrm>
          <a:prstGeom prst="rect">
            <a:avLst/>
          </a:prstGeom>
          <a:solidFill>
            <a:srgbClr val="C9FAFF"/>
          </a:solidFill>
          <a:ln w="19050" cap="sq"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363" name="Rectangle 2"/>
          <p:cNvSpPr>
            <a:spLocks noGrp="1" noChangeArrowheads="1"/>
          </p:cNvSpPr>
          <p:nvPr>
            <p:ph type="title"/>
          </p:nvPr>
        </p:nvSpPr>
        <p:spPr>
          <a:xfrm>
            <a:off x="560523" y="333106"/>
            <a:ext cx="3125492" cy="838200"/>
          </a:xfrm>
        </p:spPr>
        <p:txBody>
          <a:bodyPr/>
          <a:lstStyle/>
          <a:p>
            <a:pPr eaLnBrk="1" hangingPunct="1"/>
            <a:r>
              <a:rPr lang="zh-CN" altLang="en-US" sz="3200" dirty="0" smtClean="0"/>
              <a:t>附加前提证明法</a:t>
            </a:r>
          </a:p>
        </p:txBody>
      </p:sp>
      <p:sp>
        <p:nvSpPr>
          <p:cNvPr id="239619" name="Rectangle 3"/>
          <p:cNvSpPr>
            <a:spLocks noGrp="1" noChangeArrowheads="1"/>
          </p:cNvSpPr>
          <p:nvPr>
            <p:ph type="body" idx="1"/>
          </p:nvPr>
        </p:nvSpPr>
        <p:spPr>
          <a:xfrm>
            <a:off x="736952" y="1171306"/>
            <a:ext cx="5694846" cy="3633276"/>
          </a:xfrm>
        </p:spPr>
        <p:txBody>
          <a:bodyPr/>
          <a:lstStyle/>
          <a:p>
            <a:pPr marL="457200" indent="-457200" eaLnBrk="1" hangingPunct="1">
              <a:buNone/>
            </a:pPr>
            <a:r>
              <a:rPr lang="zh-CN" altLang="en-US" dirty="0" smtClean="0">
                <a:latin typeface="Times New Roman" panose="02020603050405020304" pitchFamily="18" charset="0"/>
              </a:rPr>
              <a:t>附加前提证明法    适用于结论为</a:t>
            </a:r>
            <a:r>
              <a:rPr lang="zh-CN" altLang="en-US" dirty="0" smtClean="0">
                <a:solidFill>
                  <a:srgbClr val="FF0000"/>
                </a:solidFill>
                <a:latin typeface="Times New Roman" panose="02020603050405020304" pitchFamily="18" charset="0"/>
              </a:rPr>
              <a:t>蕴涵式</a:t>
            </a:r>
          </a:p>
          <a:p>
            <a:pPr marL="457200" indent="-457200" eaLnBrk="1" hangingPunct="1">
              <a:buNone/>
            </a:pPr>
            <a:r>
              <a:rPr lang="zh-CN" altLang="en-US" dirty="0" smtClean="0">
                <a:solidFill>
                  <a:srgbClr val="FF0000"/>
                </a:solidFill>
                <a:latin typeface="Times New Roman" panose="02020603050405020304" pitchFamily="18" charset="0"/>
              </a:rPr>
              <a:t>欲证</a:t>
            </a:r>
          </a:p>
          <a:p>
            <a:pPr marL="457200" indent="-457200" eaLnBrk="1" hangingPunct="1">
              <a:buNone/>
            </a:pPr>
            <a:r>
              <a:rPr lang="zh-CN" altLang="en-US" dirty="0" smtClean="0">
                <a:latin typeface="Times New Roman" panose="02020603050405020304" pitchFamily="18" charset="0"/>
              </a:rPr>
              <a:t>     前提：</a:t>
            </a:r>
            <a:r>
              <a:rPr lang="en-US" altLang="zh-CN" i="1" dirty="0" smtClean="0">
                <a:latin typeface="Times New Roman" panose="02020603050405020304" pitchFamily="18" charset="0"/>
              </a:rPr>
              <a:t>A</a:t>
            </a:r>
            <a:r>
              <a:rPr lang="en-US" altLang="zh-CN" baseline="-25000" dirty="0" smtClean="0">
                <a:latin typeface="Times New Roman" panose="02020603050405020304" pitchFamily="18" charset="0"/>
              </a:rPr>
              <a:t>1</a:t>
            </a:r>
            <a:r>
              <a:rPr lang="en-US" altLang="zh-CN" dirty="0" smtClean="0">
                <a:latin typeface="Times New Roman" panose="02020603050405020304" pitchFamily="18" charset="0"/>
              </a:rPr>
              <a:t>, </a:t>
            </a:r>
            <a:r>
              <a:rPr lang="en-US" altLang="zh-CN" i="1" dirty="0" smtClean="0">
                <a:latin typeface="Times New Roman" panose="02020603050405020304" pitchFamily="18" charset="0"/>
              </a:rPr>
              <a:t>A</a:t>
            </a:r>
            <a:r>
              <a:rPr lang="en-US" altLang="zh-CN" baseline="-25000" dirty="0" smtClean="0">
                <a:latin typeface="Times New Roman" panose="02020603050405020304" pitchFamily="18" charset="0"/>
              </a:rPr>
              <a:t>2</a:t>
            </a:r>
            <a:r>
              <a:rPr lang="en-US" altLang="zh-CN" dirty="0" smtClean="0">
                <a:latin typeface="Times New Roman" panose="02020603050405020304" pitchFamily="18" charset="0"/>
              </a:rPr>
              <a:t>, …, </a:t>
            </a:r>
            <a:r>
              <a:rPr lang="en-US" altLang="zh-CN" i="1" dirty="0" err="1" smtClean="0">
                <a:latin typeface="Times New Roman" panose="02020603050405020304" pitchFamily="18" charset="0"/>
              </a:rPr>
              <a:t>A</a:t>
            </a:r>
            <a:r>
              <a:rPr lang="en-US" altLang="zh-CN" i="1" baseline="-25000" dirty="0" err="1" smtClean="0">
                <a:latin typeface="Times New Roman" panose="02020603050405020304" pitchFamily="18" charset="0"/>
              </a:rPr>
              <a:t>k</a:t>
            </a:r>
            <a:endParaRPr lang="en-US" altLang="zh-CN" baseline="-25000" dirty="0" smtClean="0">
              <a:latin typeface="Times New Roman" panose="02020603050405020304" pitchFamily="18" charset="0"/>
            </a:endParaRPr>
          </a:p>
          <a:p>
            <a:pPr marL="457200" indent="-457200" eaLnBrk="1" hangingPunct="1">
              <a:buNone/>
            </a:pPr>
            <a:r>
              <a:rPr lang="en-US" altLang="zh-CN" dirty="0" smtClean="0">
                <a:latin typeface="Times New Roman" panose="02020603050405020304" pitchFamily="18" charset="0"/>
              </a:rPr>
              <a:t>     </a:t>
            </a:r>
            <a:r>
              <a:rPr lang="zh-CN" altLang="en-US" dirty="0" smtClean="0">
                <a:latin typeface="Times New Roman" panose="02020603050405020304" pitchFamily="18" charset="0"/>
              </a:rPr>
              <a:t>结论：</a:t>
            </a:r>
            <a:r>
              <a:rPr lang="en-US" altLang="zh-CN" i="1" dirty="0" smtClean="0">
                <a:latin typeface="Times New Roman" panose="02020603050405020304" pitchFamily="18" charset="0"/>
              </a:rPr>
              <a:t>C</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B</a:t>
            </a:r>
            <a:endParaRPr lang="en-US" altLang="zh-CN" dirty="0" smtClean="0">
              <a:latin typeface="Times New Roman" panose="02020603050405020304" pitchFamily="18" charset="0"/>
            </a:endParaRPr>
          </a:p>
          <a:p>
            <a:pPr marL="457200" indent="-457200" eaLnBrk="1" hangingPunct="1">
              <a:buNone/>
            </a:pPr>
            <a:r>
              <a:rPr lang="zh-CN" altLang="en-US" dirty="0" smtClean="0">
                <a:solidFill>
                  <a:srgbClr val="FF0000"/>
                </a:solidFill>
                <a:latin typeface="Times New Roman" panose="02020603050405020304" pitchFamily="18" charset="0"/>
              </a:rPr>
              <a:t>等价地证明</a:t>
            </a:r>
          </a:p>
          <a:p>
            <a:pPr marL="457200" indent="-457200" eaLnBrk="1" hangingPunct="1">
              <a:buNone/>
            </a:pPr>
            <a:r>
              <a:rPr lang="zh-CN" altLang="en-US" dirty="0" smtClean="0">
                <a:latin typeface="Times New Roman" panose="02020603050405020304" pitchFamily="18" charset="0"/>
              </a:rPr>
              <a:t>     前提：</a:t>
            </a:r>
            <a:r>
              <a:rPr lang="en-US" altLang="zh-CN" i="1" dirty="0" smtClean="0">
                <a:latin typeface="Times New Roman" panose="02020603050405020304" pitchFamily="18" charset="0"/>
              </a:rPr>
              <a:t>A</a:t>
            </a:r>
            <a:r>
              <a:rPr lang="en-US" altLang="zh-CN" baseline="-25000" dirty="0" smtClean="0">
                <a:latin typeface="Times New Roman" panose="02020603050405020304" pitchFamily="18" charset="0"/>
              </a:rPr>
              <a:t>1</a:t>
            </a:r>
            <a:r>
              <a:rPr lang="en-US" altLang="zh-CN" dirty="0" smtClean="0">
                <a:latin typeface="Times New Roman" panose="02020603050405020304" pitchFamily="18" charset="0"/>
              </a:rPr>
              <a:t>, </a:t>
            </a:r>
            <a:r>
              <a:rPr lang="en-US" altLang="zh-CN" i="1" dirty="0" smtClean="0">
                <a:latin typeface="Times New Roman" panose="02020603050405020304" pitchFamily="18" charset="0"/>
              </a:rPr>
              <a:t>A</a:t>
            </a:r>
            <a:r>
              <a:rPr lang="en-US" altLang="zh-CN" baseline="-25000" dirty="0" smtClean="0">
                <a:latin typeface="Times New Roman" panose="02020603050405020304" pitchFamily="18" charset="0"/>
              </a:rPr>
              <a:t>2</a:t>
            </a:r>
            <a:r>
              <a:rPr lang="en-US" altLang="zh-CN" dirty="0" smtClean="0">
                <a:latin typeface="Times New Roman" panose="02020603050405020304" pitchFamily="18" charset="0"/>
              </a:rPr>
              <a:t>, …, </a:t>
            </a:r>
            <a:r>
              <a:rPr lang="en-US" altLang="zh-CN" i="1" dirty="0" err="1" smtClean="0">
                <a:latin typeface="Times New Roman" panose="02020603050405020304" pitchFamily="18" charset="0"/>
              </a:rPr>
              <a:t>A</a:t>
            </a:r>
            <a:r>
              <a:rPr lang="en-US" altLang="zh-CN" i="1" baseline="-25000" dirty="0" err="1" smtClean="0">
                <a:latin typeface="Times New Roman" panose="02020603050405020304" pitchFamily="18" charset="0"/>
              </a:rPr>
              <a:t>k</a:t>
            </a:r>
            <a:r>
              <a:rPr lang="en-US" altLang="zh-CN" dirty="0" smtClean="0">
                <a:latin typeface="Times New Roman" panose="02020603050405020304" pitchFamily="18" charset="0"/>
              </a:rPr>
              <a:t>, </a:t>
            </a:r>
            <a:r>
              <a:rPr lang="en-US" altLang="zh-CN" i="1" dirty="0" smtClean="0">
                <a:latin typeface="Times New Roman" panose="02020603050405020304" pitchFamily="18" charset="0"/>
              </a:rPr>
              <a:t>C</a:t>
            </a:r>
            <a:endParaRPr lang="en-US" altLang="zh-CN" dirty="0" smtClean="0">
              <a:latin typeface="Times New Roman" panose="02020603050405020304" pitchFamily="18" charset="0"/>
            </a:endParaRPr>
          </a:p>
          <a:p>
            <a:pPr marL="457200" indent="-457200" eaLnBrk="1" hangingPunct="1">
              <a:buNone/>
            </a:pPr>
            <a:r>
              <a:rPr lang="en-US" altLang="zh-CN" dirty="0" smtClean="0">
                <a:latin typeface="Times New Roman" panose="02020603050405020304" pitchFamily="18" charset="0"/>
              </a:rPr>
              <a:t>     </a:t>
            </a:r>
            <a:r>
              <a:rPr lang="zh-CN" altLang="en-US" dirty="0" smtClean="0">
                <a:latin typeface="Times New Roman" panose="02020603050405020304" pitchFamily="18" charset="0"/>
              </a:rPr>
              <a:t>结论：</a:t>
            </a:r>
            <a:r>
              <a:rPr lang="en-US" altLang="zh-CN" i="1" dirty="0" smtClean="0">
                <a:latin typeface="Times New Roman" panose="02020603050405020304" pitchFamily="18" charset="0"/>
              </a:rPr>
              <a:t>B</a:t>
            </a:r>
          </a:p>
        </p:txBody>
      </p:sp>
      <p:sp>
        <p:nvSpPr>
          <p:cNvPr id="2" name="矩形 1"/>
          <p:cNvSpPr/>
          <p:nvPr/>
        </p:nvSpPr>
        <p:spPr>
          <a:xfrm>
            <a:off x="7397857" y="4067453"/>
            <a:ext cx="4484177" cy="1938992"/>
          </a:xfrm>
          <a:prstGeom prst="rect">
            <a:avLst/>
          </a:prstGeom>
        </p:spPr>
        <p:txBody>
          <a:bodyPr wrap="square">
            <a:spAutoFit/>
          </a:bodyPr>
          <a:lstStyle/>
          <a:p>
            <a:pPr marL="457200" indent="-457200"/>
            <a:r>
              <a:rPr lang="zh-CN" altLang="en-US" sz="2400" dirty="0"/>
              <a:t>理由：</a:t>
            </a:r>
          </a:p>
          <a:p>
            <a:pPr marL="457200" indent="-457200"/>
            <a:r>
              <a:rPr lang="zh-CN" altLang="en-US" sz="2400" dirty="0"/>
              <a:t>        </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A</a:t>
            </a:r>
            <a:r>
              <a:rPr lang="en-US" altLang="zh-CN" sz="2400" i="1" baseline="-25000" dirty="0" err="1">
                <a:latin typeface="Times New Roman" panose="02020603050405020304" pitchFamily="18" charset="0"/>
              </a:rPr>
              <a:t>k</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a:t>
            </a:r>
            <a:r>
              <a:rPr lang="en-US" altLang="zh-CN" sz="2400" i="1" dirty="0">
                <a:latin typeface="Times New Roman" panose="02020603050405020304" pitchFamily="18" charset="0"/>
              </a:rPr>
              <a:t>C</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endParaRPr lang="en-US" altLang="zh-CN" sz="2400" dirty="0">
              <a:latin typeface="Times New Roman" panose="02020603050405020304" pitchFamily="18" charset="0"/>
              <a:sym typeface="Symbol" panose="05050102010706020507" pitchFamily="18" charset="2"/>
            </a:endParaRPr>
          </a:p>
          <a:p>
            <a:pPr marL="457200" indent="-457200"/>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A</a:t>
            </a:r>
            <a:r>
              <a:rPr lang="en-US" altLang="zh-CN" sz="2400" i="1" baseline="-25000" dirty="0" err="1">
                <a:latin typeface="Times New Roman" panose="02020603050405020304" pitchFamily="18" charset="0"/>
              </a:rPr>
              <a:t>k</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C</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endParaRPr lang="en-US" altLang="zh-CN" sz="2400" dirty="0">
              <a:latin typeface="Times New Roman" panose="02020603050405020304" pitchFamily="18" charset="0"/>
              <a:sym typeface="Symbol" panose="05050102010706020507" pitchFamily="18" charset="2"/>
            </a:endParaRPr>
          </a:p>
          <a:p>
            <a:pPr marL="457200" indent="-457200"/>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A</a:t>
            </a:r>
            <a:r>
              <a:rPr lang="en-US" altLang="zh-CN" sz="2400" i="1" baseline="-25000" dirty="0" err="1">
                <a:latin typeface="Times New Roman" panose="02020603050405020304" pitchFamily="18" charset="0"/>
              </a:rPr>
              <a:t>k</a:t>
            </a:r>
            <a:r>
              <a:rPr lang="en-US" altLang="zh-CN" sz="2400" dirty="0" err="1">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C</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B</a:t>
            </a:r>
            <a:endParaRPr lang="en-US" altLang="zh-CN" sz="2400" dirty="0">
              <a:latin typeface="Times New Roman" panose="02020603050405020304" pitchFamily="18" charset="0"/>
              <a:sym typeface="Symbol" panose="05050102010706020507" pitchFamily="18" charset="2"/>
            </a:endParaRPr>
          </a:p>
          <a:p>
            <a:pPr marL="457200" indent="-457200"/>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A</a:t>
            </a:r>
            <a:r>
              <a:rPr lang="en-US" altLang="zh-CN" sz="2400" i="1" baseline="-25000" dirty="0" err="1">
                <a:latin typeface="Times New Roman" panose="02020603050405020304" pitchFamily="18" charset="0"/>
              </a:rPr>
              <a:t>k</a:t>
            </a:r>
            <a:r>
              <a:rPr lang="en-US" altLang="zh-CN" sz="2400" dirty="0" err="1">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C</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B</a:t>
            </a:r>
          </a:p>
        </p:txBody>
      </p:sp>
    </p:spTree>
    <p:extLst>
      <p:ext uri="{BB962C8B-B14F-4D97-AF65-F5344CB8AC3E}">
        <p14:creationId xmlns:p14="http://schemas.microsoft.com/office/powerpoint/2010/main" val="4156524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19">
                                            <p:txEl>
                                              <p:pRg st="0" end="0"/>
                                            </p:txEl>
                                          </p:spTgt>
                                        </p:tgtEl>
                                        <p:attrNameLst>
                                          <p:attrName>style.visibility</p:attrName>
                                        </p:attrNameLst>
                                      </p:cBhvr>
                                      <p:to>
                                        <p:strVal val="visible"/>
                                      </p:to>
                                    </p:set>
                                    <p:animEffect transition="in" filter="wipe(left)">
                                      <p:cBhvr>
                                        <p:cTn id="12" dur="500"/>
                                        <p:tgtEl>
                                          <p:spTgt spid="2396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9619">
                                            <p:txEl>
                                              <p:pRg st="1" end="1"/>
                                            </p:txEl>
                                          </p:spTgt>
                                        </p:tgtEl>
                                        <p:attrNameLst>
                                          <p:attrName>style.visibility</p:attrName>
                                        </p:attrNameLst>
                                      </p:cBhvr>
                                      <p:to>
                                        <p:strVal val="visible"/>
                                      </p:to>
                                    </p:set>
                                    <p:animEffect transition="in" filter="wipe(left)">
                                      <p:cBhvr>
                                        <p:cTn id="17" dur="500"/>
                                        <p:tgtEl>
                                          <p:spTgt spid="2396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9619">
                                            <p:txEl>
                                              <p:pRg st="2" end="2"/>
                                            </p:txEl>
                                          </p:spTgt>
                                        </p:tgtEl>
                                        <p:attrNameLst>
                                          <p:attrName>style.visibility</p:attrName>
                                        </p:attrNameLst>
                                      </p:cBhvr>
                                      <p:to>
                                        <p:strVal val="visible"/>
                                      </p:to>
                                    </p:set>
                                    <p:animEffect transition="in" filter="wipe(left)">
                                      <p:cBhvr>
                                        <p:cTn id="22" dur="500"/>
                                        <p:tgtEl>
                                          <p:spTgt spid="2396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9619">
                                            <p:txEl>
                                              <p:pRg st="3" end="3"/>
                                            </p:txEl>
                                          </p:spTgt>
                                        </p:tgtEl>
                                        <p:attrNameLst>
                                          <p:attrName>style.visibility</p:attrName>
                                        </p:attrNameLst>
                                      </p:cBhvr>
                                      <p:to>
                                        <p:strVal val="visible"/>
                                      </p:to>
                                    </p:set>
                                    <p:animEffect transition="in" filter="wipe(left)">
                                      <p:cBhvr>
                                        <p:cTn id="27" dur="500"/>
                                        <p:tgtEl>
                                          <p:spTgt spid="2396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9619">
                                            <p:txEl>
                                              <p:pRg st="4" end="4"/>
                                            </p:txEl>
                                          </p:spTgt>
                                        </p:tgtEl>
                                        <p:attrNameLst>
                                          <p:attrName>style.visibility</p:attrName>
                                        </p:attrNameLst>
                                      </p:cBhvr>
                                      <p:to>
                                        <p:strVal val="visible"/>
                                      </p:to>
                                    </p:set>
                                    <p:animEffect transition="in" filter="wipe(left)">
                                      <p:cBhvr>
                                        <p:cTn id="32" dur="500"/>
                                        <p:tgtEl>
                                          <p:spTgt spid="23961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9619">
                                            <p:txEl>
                                              <p:pRg st="5" end="5"/>
                                            </p:txEl>
                                          </p:spTgt>
                                        </p:tgtEl>
                                        <p:attrNameLst>
                                          <p:attrName>style.visibility</p:attrName>
                                        </p:attrNameLst>
                                      </p:cBhvr>
                                      <p:to>
                                        <p:strVal val="visible"/>
                                      </p:to>
                                    </p:set>
                                    <p:animEffect transition="in" filter="wipe(left)">
                                      <p:cBhvr>
                                        <p:cTn id="37" dur="500"/>
                                        <p:tgtEl>
                                          <p:spTgt spid="23961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9619">
                                            <p:txEl>
                                              <p:pRg st="6" end="6"/>
                                            </p:txEl>
                                          </p:spTgt>
                                        </p:tgtEl>
                                        <p:attrNameLst>
                                          <p:attrName>style.visibility</p:attrName>
                                        </p:attrNameLst>
                                      </p:cBhvr>
                                      <p:to>
                                        <p:strVal val="visible"/>
                                      </p:to>
                                    </p:set>
                                    <p:animEffect transition="in" filter="wipe(left)">
                                      <p:cBhvr>
                                        <p:cTn id="42" dur="500"/>
                                        <p:tgtEl>
                                          <p:spTgt spid="23961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363" grpId="0"/>
      <p:bldP spid="239619" grpId="0" build="p"/>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278970" y="358776"/>
            <a:ext cx="4117383" cy="838200"/>
          </a:xfrm>
        </p:spPr>
        <p:txBody>
          <a:bodyPr/>
          <a:lstStyle/>
          <a:p>
            <a:pPr eaLnBrk="1" hangingPunct="1"/>
            <a:r>
              <a:rPr lang="zh-CN" altLang="en-US" sz="3200" dirty="0" smtClean="0"/>
              <a:t>附加前提证明法实例</a:t>
            </a:r>
          </a:p>
        </p:txBody>
      </p:sp>
      <p:sp>
        <p:nvSpPr>
          <p:cNvPr id="243715" name="Rectangle 3"/>
          <p:cNvSpPr>
            <a:spLocks noGrp="1" noChangeArrowheads="1"/>
          </p:cNvSpPr>
          <p:nvPr>
            <p:ph type="body" idx="1"/>
          </p:nvPr>
        </p:nvSpPr>
        <p:spPr>
          <a:xfrm>
            <a:off x="470115" y="4653100"/>
            <a:ext cx="5481235" cy="1561721"/>
          </a:xfrm>
        </p:spPr>
        <p:txBody>
          <a:bodyPr/>
          <a:lstStyle/>
          <a:p>
            <a:pPr eaLnBrk="1" hangingPunct="1">
              <a:buNone/>
              <a:tabLst>
                <a:tab pos="365125" algn="l"/>
              </a:tabLst>
            </a:pPr>
            <a:r>
              <a:rPr lang="zh-CN" altLang="en-US" dirty="0" smtClean="0">
                <a:latin typeface="Times New Roman" panose="02020603050405020304" pitchFamily="18" charset="0"/>
              </a:rPr>
              <a:t>     </a:t>
            </a:r>
            <a:r>
              <a:rPr lang="en-US" altLang="zh-CN" dirty="0" smtClean="0">
                <a:latin typeface="Times New Roman" panose="02020603050405020304" pitchFamily="18" charset="0"/>
              </a:rPr>
              <a:t>(2)  </a:t>
            </a:r>
            <a:r>
              <a:rPr lang="zh-CN" altLang="en-US" dirty="0" smtClean="0">
                <a:latin typeface="Times New Roman" panose="02020603050405020304" pitchFamily="18" charset="0"/>
              </a:rPr>
              <a:t>推理的</a:t>
            </a:r>
            <a:r>
              <a:rPr lang="zh-CN" altLang="en-US" dirty="0" smtClean="0">
                <a:solidFill>
                  <a:schemeClr val="accent1">
                    <a:lumMod val="50000"/>
                  </a:schemeClr>
                </a:solidFill>
                <a:latin typeface="Times New Roman" panose="02020603050405020304" pitchFamily="18" charset="0"/>
              </a:rPr>
              <a:t>形式结构</a:t>
            </a:r>
          </a:p>
          <a:p>
            <a:pPr eaLnBrk="1" hangingPunct="1">
              <a:buNone/>
              <a:tabLst>
                <a:tab pos="365125" algn="l"/>
              </a:tabLst>
            </a:pPr>
            <a:r>
              <a:rPr lang="zh-CN" altLang="en-US" dirty="0" smtClean="0">
                <a:latin typeface="Times New Roman" panose="02020603050405020304" pitchFamily="18" charset="0"/>
              </a:rPr>
              <a:t>           </a:t>
            </a:r>
            <a:r>
              <a:rPr lang="zh-CN" altLang="en-US" dirty="0" smtClean="0">
                <a:solidFill>
                  <a:srgbClr val="FF0000"/>
                </a:solidFill>
                <a:latin typeface="Times New Roman" panose="02020603050405020304" pitchFamily="18" charset="0"/>
              </a:rPr>
              <a:t>前提</a:t>
            </a:r>
            <a:r>
              <a:rPr lang="zh-CN" altLang="en-US" dirty="0" smtClean="0">
                <a:latin typeface="Times New Roman" panose="02020603050405020304" pitchFamily="18" charset="0"/>
              </a:rPr>
              <a:t>：</a:t>
            </a:r>
            <a:r>
              <a:rPr lang="en-US" altLang="zh-CN" i="1" dirty="0" err="1" smtClean="0">
                <a:latin typeface="Times New Roman" panose="02020603050405020304" pitchFamily="18" charset="0"/>
              </a:rPr>
              <a:t>p</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q</a:t>
            </a:r>
            <a:r>
              <a:rPr lang="en-US" altLang="zh-CN" dirty="0" smtClean="0">
                <a:latin typeface="Times New Roman" panose="02020603050405020304" pitchFamily="18" charset="0"/>
              </a:rPr>
              <a:t>,  </a:t>
            </a:r>
            <a:r>
              <a:rPr lang="en-US" altLang="zh-CN" i="1" dirty="0" err="1" smtClean="0">
                <a:latin typeface="Times New Roman" panose="02020603050405020304" pitchFamily="18" charset="0"/>
              </a:rPr>
              <a:t>p</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r</a:t>
            </a:r>
            <a:r>
              <a:rPr lang="en-US" altLang="zh-CN" dirty="0" smtClean="0">
                <a:latin typeface="Times New Roman" panose="02020603050405020304" pitchFamily="18" charset="0"/>
              </a:rPr>
              <a:t>,  </a:t>
            </a:r>
            <a:r>
              <a:rPr lang="en-US" altLang="zh-CN" i="1" dirty="0" smtClean="0">
                <a:latin typeface="Times New Roman" panose="02020603050405020304" pitchFamily="18" charset="0"/>
              </a:rPr>
              <a:t>r</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s</a:t>
            </a:r>
            <a:endParaRPr lang="en-US" altLang="zh-CN" dirty="0" smtClean="0">
              <a:latin typeface="Times New Roman" panose="02020603050405020304" pitchFamily="18" charset="0"/>
            </a:endParaRPr>
          </a:p>
          <a:p>
            <a:pPr eaLnBrk="1" hangingPunct="1">
              <a:buNone/>
              <a:tabLst>
                <a:tab pos="365125" algn="l"/>
              </a:tabLst>
            </a:pPr>
            <a:r>
              <a:rPr lang="en-US" altLang="zh-CN" dirty="0" smtClean="0">
                <a:latin typeface="Times New Roman" panose="02020603050405020304" pitchFamily="18" charset="0"/>
              </a:rPr>
              <a:t>           </a:t>
            </a:r>
            <a:r>
              <a:rPr lang="zh-CN" altLang="en-US" dirty="0" smtClean="0">
                <a:solidFill>
                  <a:srgbClr val="FF0000"/>
                </a:solidFill>
                <a:latin typeface="Times New Roman" panose="02020603050405020304" pitchFamily="18" charset="0"/>
              </a:rPr>
              <a:t>结论</a:t>
            </a:r>
            <a:r>
              <a:rPr lang="zh-CN" altLang="en-US" dirty="0" smtClean="0">
                <a:latin typeface="Times New Roman" panose="02020603050405020304" pitchFamily="18" charset="0"/>
              </a:rPr>
              <a:t>：</a:t>
            </a:r>
            <a:r>
              <a:rPr lang="en-US" altLang="zh-CN" i="1" dirty="0" err="1" smtClean="0">
                <a:latin typeface="Times New Roman" panose="02020603050405020304" pitchFamily="18" charset="0"/>
              </a:rPr>
              <a:t>s</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q</a:t>
            </a:r>
            <a:r>
              <a:rPr lang="en-US" altLang="zh-CN" dirty="0" smtClean="0">
                <a:latin typeface="Times New Roman" panose="02020603050405020304" pitchFamily="18" charset="0"/>
              </a:rPr>
              <a:t> </a:t>
            </a:r>
          </a:p>
        </p:txBody>
      </p:sp>
      <mc:AlternateContent xmlns:mc="http://schemas.openxmlformats.org/markup-compatibility/2006" xmlns:a14="http://schemas.microsoft.com/office/drawing/2010/main">
        <mc:Choice Requires="a14">
          <p:sp>
            <p:nvSpPr>
              <p:cNvPr id="2" name="矩形 1"/>
              <p:cNvSpPr/>
              <p:nvPr/>
            </p:nvSpPr>
            <p:spPr>
              <a:xfrm>
                <a:off x="599267" y="1196976"/>
                <a:ext cx="10110062" cy="1546129"/>
              </a:xfrm>
              <a:prstGeom prst="rect">
                <a:avLst/>
              </a:prstGeom>
            </p:spPr>
            <p:txBody>
              <a:bodyPr wrap="square">
                <a:spAutoFit/>
              </a:bodyPr>
              <a:lstStyle/>
              <a:p>
                <a:pPr marL="342900" lvl="0" indent="-342900" fontAlgn="base">
                  <a:lnSpc>
                    <a:spcPct val="120000"/>
                  </a:lnSpc>
                  <a:spcBef>
                    <a:spcPct val="20000"/>
                  </a:spcBef>
                  <a:spcAft>
                    <a:spcPct val="0"/>
                  </a:spcAft>
                  <a:buClr>
                    <a:srgbClr val="00007D"/>
                  </a:buClr>
                  <a:buSzPct val="75000"/>
                  <a:tabLst>
                    <a:tab pos="365125" algn="l"/>
                  </a:tabLst>
                </a:pPr>
                <a:r>
                  <a:rPr lang="zh-CN" altLang="en-US" sz="2400" b="1" dirty="0">
                    <a:solidFill>
                      <a:srgbClr val="A50021"/>
                    </a:solidFill>
                    <a:latin typeface="Times New Roman" panose="02020603050405020304" pitchFamily="18" charset="0"/>
                  </a:rPr>
                  <a:t>例</a:t>
                </a:r>
                <a:r>
                  <a:rPr lang="en-US" altLang="zh-CN" sz="2400" b="1" dirty="0">
                    <a:solidFill>
                      <a:srgbClr val="000000"/>
                    </a:solidFill>
                  </a:rPr>
                  <a:t>  </a:t>
                </a:r>
                <a:r>
                  <a:rPr lang="zh-CN" altLang="en-US" sz="2400" b="1" dirty="0">
                    <a:solidFill>
                      <a:srgbClr val="000000"/>
                    </a:solidFill>
                  </a:rPr>
                  <a:t>构造下面推理的证明</a:t>
                </a:r>
              </a:p>
              <a:p>
                <a:pPr marL="342900" lvl="0" indent="-342900" fontAlgn="base">
                  <a:lnSpc>
                    <a:spcPct val="120000"/>
                  </a:lnSpc>
                  <a:spcBef>
                    <a:spcPct val="20000"/>
                  </a:spcBef>
                  <a:spcAft>
                    <a:spcPct val="0"/>
                  </a:spcAft>
                  <a:buClr>
                    <a:srgbClr val="00007D"/>
                  </a:buClr>
                  <a:buSzPct val="75000"/>
                  <a:tabLst>
                    <a:tab pos="365125" algn="l"/>
                  </a:tabLst>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是素数或合数</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若</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是素数，则</a:t>
                </a:r>
                <a14:m>
                  <m:oMath xmlns:m="http://schemas.openxmlformats.org/officeDocument/2006/math">
                    <m:rad>
                      <m:radPr>
                        <m:degHide m:val="on"/>
                        <m:ctrlPr>
                          <a:rPr lang="zh-CN" altLang="en-US" sz="2400" b="1" i="1">
                            <a:solidFill>
                              <a:srgbClr val="000000"/>
                            </a:solidFill>
                            <a:latin typeface="Cambria Math" panose="02040503050406030204" pitchFamily="18" charset="0"/>
                          </a:rPr>
                        </m:ctrlPr>
                      </m:radPr>
                      <m:deg/>
                      <m:e>
                        <m:r>
                          <a:rPr lang="en-US" altLang="zh-CN" sz="2400" b="1" i="1">
                            <a:solidFill>
                              <a:srgbClr val="000000"/>
                            </a:solidFill>
                            <a:latin typeface="Cambria Math" panose="02040503050406030204" pitchFamily="18" charset="0"/>
                          </a:rPr>
                          <m:t>𝟐</m:t>
                        </m:r>
                      </m:e>
                    </m:rad>
                  </m:oMath>
                </a14:m>
                <a:r>
                  <a:rPr lang="zh-CN" altLang="en-US" sz="2400" b="1" dirty="0">
                    <a:solidFill>
                      <a:srgbClr val="000000"/>
                    </a:solidFill>
                    <a:latin typeface="Times New Roman" panose="02020603050405020304" pitchFamily="18" charset="0"/>
                  </a:rPr>
                  <a:t>是无理数</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若</a:t>
                </a:r>
                <a14:m>
                  <m:oMath xmlns:m="http://schemas.openxmlformats.org/officeDocument/2006/math">
                    <m:rad>
                      <m:radPr>
                        <m:degHide m:val="on"/>
                        <m:ctrlPr>
                          <a:rPr lang="zh-CN" altLang="en-US" sz="2400" b="1" i="1">
                            <a:solidFill>
                              <a:srgbClr val="000000"/>
                            </a:solidFill>
                            <a:latin typeface="Cambria Math" panose="02040503050406030204" pitchFamily="18" charset="0"/>
                          </a:rPr>
                        </m:ctrlPr>
                      </m:radPr>
                      <m:deg/>
                      <m:e>
                        <m:r>
                          <a:rPr lang="en-US" altLang="zh-CN" sz="2400" b="1" i="1">
                            <a:solidFill>
                              <a:srgbClr val="000000"/>
                            </a:solidFill>
                            <a:latin typeface="Cambria Math" panose="02040503050406030204" pitchFamily="18" charset="0"/>
                          </a:rPr>
                          <m:t>𝟐</m:t>
                        </m:r>
                      </m:e>
                    </m:rad>
                  </m:oMath>
                </a14:m>
                <a:r>
                  <a:rPr lang="zh-CN" altLang="en-US" sz="2400" b="1" dirty="0">
                    <a:solidFill>
                      <a:srgbClr val="000000"/>
                    </a:solidFill>
                    <a:latin typeface="Times New Roman" panose="02020603050405020304" pitchFamily="18" charset="0"/>
                  </a:rPr>
                  <a:t>是无理数，则</a:t>
                </a:r>
                <a:r>
                  <a:rPr lang="en-US" altLang="zh-CN" sz="2400" b="1" dirty="0">
                    <a:solidFill>
                      <a:srgbClr val="000000"/>
                    </a:solidFill>
                    <a:latin typeface="Times New Roman" panose="02020603050405020304" pitchFamily="18" charset="0"/>
                  </a:rPr>
                  <a:t>4</a:t>
                </a:r>
                <a:r>
                  <a:rPr lang="zh-CN" altLang="en-US" sz="2400" b="1" dirty="0">
                    <a:solidFill>
                      <a:srgbClr val="000000"/>
                    </a:solidFill>
                    <a:latin typeface="Times New Roman" panose="02020603050405020304" pitchFamily="18" charset="0"/>
                  </a:rPr>
                  <a:t>不是素数</a:t>
                </a:r>
                <a:r>
                  <a:rPr lang="en-US" altLang="zh-CN" sz="2400" b="1" dirty="0">
                    <a:solidFill>
                      <a:srgbClr val="000000"/>
                    </a:solidFill>
                    <a:latin typeface="Times New Roman" panose="02020603050405020304" pitchFamily="18" charset="0"/>
                  </a:rPr>
                  <a:t>. </a:t>
                </a:r>
                <a:r>
                  <a:rPr lang="en-US" altLang="zh-CN" sz="2400" b="1" dirty="0" smtClean="0">
                    <a:solidFill>
                      <a:srgbClr val="000000"/>
                    </a:solidFill>
                    <a:latin typeface="Times New Roman" panose="02020603050405020304" pitchFamily="18" charset="0"/>
                  </a:rPr>
                  <a:t> </a:t>
                </a:r>
                <a:r>
                  <a:rPr lang="zh-CN" altLang="en-US" sz="2400" b="1" dirty="0" smtClean="0">
                    <a:solidFill>
                      <a:srgbClr val="FF0000"/>
                    </a:solidFill>
                    <a:latin typeface="Times New Roman" panose="02020603050405020304" pitchFamily="18" charset="0"/>
                  </a:rPr>
                  <a:t>所以</a:t>
                </a:r>
                <a:r>
                  <a:rPr lang="en-US" altLang="zh-CN" sz="2400" b="1" dirty="0" smtClean="0">
                    <a:solidFill>
                      <a:srgbClr val="000000"/>
                    </a:solidFill>
                    <a:latin typeface="Times New Roman" panose="02020603050405020304" pitchFamily="18" charset="0"/>
                  </a:rPr>
                  <a:t>,</a:t>
                </a:r>
                <a:r>
                  <a:rPr lang="zh-CN" altLang="en-US" sz="2400" b="1" dirty="0" smtClean="0">
                    <a:solidFill>
                      <a:srgbClr val="000000"/>
                    </a:solidFill>
                    <a:latin typeface="Times New Roman" panose="02020603050405020304" pitchFamily="18" charset="0"/>
                  </a:rPr>
                  <a:t>如果</a:t>
                </a:r>
                <a:r>
                  <a:rPr lang="en-US" altLang="zh-CN" sz="2400" b="1" dirty="0">
                    <a:solidFill>
                      <a:srgbClr val="000000"/>
                    </a:solidFill>
                    <a:latin typeface="Times New Roman" panose="02020603050405020304" pitchFamily="18" charset="0"/>
                  </a:rPr>
                  <a:t>4</a:t>
                </a:r>
                <a:r>
                  <a:rPr lang="zh-CN" altLang="en-US" sz="2400" b="1" dirty="0">
                    <a:solidFill>
                      <a:srgbClr val="000000"/>
                    </a:solidFill>
                    <a:latin typeface="Times New Roman" panose="02020603050405020304" pitchFamily="18" charset="0"/>
                  </a:rPr>
                  <a:t>是素数，则</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是合数</a:t>
                </a:r>
                <a:r>
                  <a:rPr lang="en-US" altLang="zh-CN" sz="2400" b="1" dirty="0">
                    <a:solidFill>
                      <a:srgbClr val="000000"/>
                    </a:solidFill>
                    <a:latin typeface="Times New Roman" panose="02020603050405020304" pitchFamily="18" charset="0"/>
                  </a:rPr>
                  <a:t>. </a:t>
                </a:r>
              </a:p>
            </p:txBody>
          </p:sp>
        </mc:Choice>
        <mc:Fallback xmlns="">
          <p:sp>
            <p:nvSpPr>
              <p:cNvPr id="2" name="矩形 1"/>
              <p:cNvSpPr>
                <a:spLocks noRot="1" noChangeAspect="1" noMove="1" noResize="1" noEditPoints="1" noAdjustHandles="1" noChangeArrowheads="1" noChangeShapeType="1" noTextEdit="1"/>
              </p:cNvSpPr>
              <p:nvPr/>
            </p:nvSpPr>
            <p:spPr>
              <a:xfrm>
                <a:off x="599267" y="1196976"/>
                <a:ext cx="10110062" cy="1546129"/>
              </a:xfrm>
              <a:prstGeom prst="rect">
                <a:avLst/>
              </a:prstGeom>
              <a:blipFill rotWithShape="0">
                <a:blip r:embed="rId3"/>
                <a:stretch>
                  <a:fillRect l="-904" t="-2362" r="-603" b="-5512"/>
                </a:stretch>
              </a:blipFill>
            </p:spPr>
            <p:txBody>
              <a:bodyPr/>
              <a:lstStyle/>
              <a:p>
                <a:r>
                  <a:rPr lang="zh-CN" altLang="en-US">
                    <a:noFill/>
                  </a:rPr>
                  <a:t> </a:t>
                </a:r>
              </a:p>
            </p:txBody>
          </p:sp>
        </mc:Fallback>
      </mc:AlternateContent>
      <p:sp>
        <p:nvSpPr>
          <p:cNvPr id="4" name="矩形 3"/>
          <p:cNvSpPr/>
          <p:nvPr/>
        </p:nvSpPr>
        <p:spPr>
          <a:xfrm>
            <a:off x="932058" y="2821608"/>
            <a:ext cx="4283545" cy="535531"/>
          </a:xfrm>
          <a:prstGeom prst="rect">
            <a:avLst/>
          </a:prstGeom>
        </p:spPr>
        <p:txBody>
          <a:bodyPr wrap="square">
            <a:spAutoFit/>
          </a:bodyPr>
          <a:lstStyle/>
          <a:p>
            <a:pPr marL="342900" lvl="0" indent="-342900" fontAlgn="base">
              <a:lnSpc>
                <a:spcPct val="120000"/>
              </a:lnSpc>
              <a:spcBef>
                <a:spcPct val="50000"/>
              </a:spcBef>
              <a:spcAft>
                <a:spcPct val="0"/>
              </a:spcAft>
              <a:buClr>
                <a:srgbClr val="00007D"/>
              </a:buClr>
              <a:buSzPct val="75000"/>
              <a:tabLst>
                <a:tab pos="365125" algn="l"/>
              </a:tabLst>
            </a:pPr>
            <a:r>
              <a:rPr lang="zh-CN" altLang="en-US" sz="2400" b="1" dirty="0">
                <a:solidFill>
                  <a:srgbClr val="000000"/>
                </a:solidFill>
                <a:latin typeface="Times New Roman" panose="02020603050405020304" pitchFamily="18" charset="0"/>
              </a:rPr>
              <a:t>解 用附加前提证明法构造证明</a:t>
            </a:r>
          </a:p>
        </p:txBody>
      </p:sp>
      <mc:AlternateContent xmlns:mc="http://schemas.openxmlformats.org/markup-compatibility/2006" xmlns:a14="http://schemas.microsoft.com/office/drawing/2010/main">
        <mc:Choice Requires="a14">
          <p:sp>
            <p:nvSpPr>
              <p:cNvPr id="6" name="矩形 5"/>
              <p:cNvSpPr/>
              <p:nvPr/>
            </p:nvSpPr>
            <p:spPr>
              <a:xfrm>
                <a:off x="800746" y="3357139"/>
                <a:ext cx="6096000" cy="1102931"/>
              </a:xfrm>
              <a:prstGeom prst="rect">
                <a:avLst/>
              </a:prstGeom>
            </p:spPr>
            <p:txBody>
              <a:bodyPr>
                <a:spAutoFit/>
              </a:bodyPr>
              <a:lstStyle/>
              <a:p>
                <a:pPr marL="342900" lvl="0" indent="-342900" fontAlgn="base">
                  <a:lnSpc>
                    <a:spcPct val="120000"/>
                  </a:lnSpc>
                  <a:spcBef>
                    <a:spcPct val="20000"/>
                  </a:spcBef>
                  <a:spcAft>
                    <a:spcPct val="0"/>
                  </a:spcAft>
                  <a:buClr>
                    <a:srgbClr val="00007D"/>
                  </a:buClr>
                  <a:buSzPct val="75000"/>
                  <a:tabLst>
                    <a:tab pos="365125" algn="l"/>
                  </a:tabLst>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(1) </a:t>
                </a:r>
                <a:r>
                  <a:rPr lang="zh-CN" altLang="en-US" sz="2400" b="1" dirty="0">
                    <a:solidFill>
                      <a:srgbClr val="000000"/>
                    </a:solidFill>
                    <a:latin typeface="Times New Roman" panose="02020603050405020304" pitchFamily="18" charset="0"/>
                  </a:rPr>
                  <a:t>设 </a:t>
                </a:r>
                <a:r>
                  <a:rPr lang="en-US" altLang="zh-CN" sz="2400" b="1" i="1" dirty="0">
                    <a:solidFill>
                      <a:srgbClr val="000000"/>
                    </a:solidFill>
                    <a:latin typeface="Times New Roman" panose="02020603050405020304" pitchFamily="18" charset="0"/>
                  </a:rPr>
                  <a:t>p</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是素数，</a:t>
                </a:r>
                <a:r>
                  <a:rPr lang="en-US" altLang="zh-CN" sz="2400" b="1" i="1" dirty="0">
                    <a:solidFill>
                      <a:srgbClr val="000000"/>
                    </a:solidFill>
                    <a:latin typeface="Times New Roman" panose="02020603050405020304" pitchFamily="18" charset="0"/>
                  </a:rPr>
                  <a:t>q</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是合数，</a:t>
                </a:r>
              </a:p>
              <a:p>
                <a:pPr marL="342900" lvl="0" indent="-342900" fontAlgn="base">
                  <a:lnSpc>
                    <a:spcPct val="120000"/>
                  </a:lnSpc>
                  <a:spcBef>
                    <a:spcPct val="20000"/>
                  </a:spcBef>
                  <a:spcAft>
                    <a:spcPct val="0"/>
                  </a:spcAft>
                  <a:buClr>
                    <a:srgbClr val="00007D"/>
                  </a:buClr>
                  <a:buSzPct val="75000"/>
                  <a:tabLst>
                    <a:tab pos="365125" algn="l"/>
                  </a:tabLst>
                </a:pPr>
                <a:r>
                  <a:rPr lang="zh-CN" altLang="en-US" sz="2400" b="1" dirty="0">
                    <a:solidFill>
                      <a:srgbClr val="000000"/>
                    </a:solidFill>
                    <a:latin typeface="Times New Roman" panose="02020603050405020304" pitchFamily="18" charset="0"/>
                  </a:rPr>
                  <a:t>            </a:t>
                </a:r>
                <a:r>
                  <a:rPr lang="en-US" altLang="zh-CN" sz="2400" b="1" i="1" dirty="0" smtClean="0">
                    <a:solidFill>
                      <a:srgbClr val="000000"/>
                    </a:solidFill>
                    <a:latin typeface="Times New Roman" panose="02020603050405020304" pitchFamily="18" charset="0"/>
                  </a:rPr>
                  <a:t>r</a:t>
                </a:r>
                <a:r>
                  <a:rPr lang="zh-CN" altLang="en-US" sz="2400" b="1" dirty="0">
                    <a:solidFill>
                      <a:srgbClr val="000000"/>
                    </a:solidFill>
                    <a:latin typeface="Times New Roman" panose="02020603050405020304" pitchFamily="18" charset="0"/>
                  </a:rPr>
                  <a:t>：</a:t>
                </a:r>
                <a14:m>
                  <m:oMath xmlns:m="http://schemas.openxmlformats.org/officeDocument/2006/math">
                    <m:rad>
                      <m:radPr>
                        <m:degHide m:val="on"/>
                        <m:ctrlPr>
                          <a:rPr lang="zh-CN" altLang="en-US" sz="2400" b="1" i="1">
                            <a:solidFill>
                              <a:srgbClr val="000000"/>
                            </a:solidFill>
                            <a:latin typeface="Cambria Math" panose="02040503050406030204" pitchFamily="18" charset="0"/>
                          </a:rPr>
                        </m:ctrlPr>
                      </m:radPr>
                      <m:deg/>
                      <m:e>
                        <m:r>
                          <a:rPr lang="en-US" altLang="zh-CN" sz="2400" b="1" i="1">
                            <a:solidFill>
                              <a:srgbClr val="000000"/>
                            </a:solidFill>
                            <a:latin typeface="Cambria Math" panose="02040503050406030204" pitchFamily="18" charset="0"/>
                          </a:rPr>
                          <m:t>𝟐</m:t>
                        </m:r>
                      </m:e>
                    </m:rad>
                  </m:oMath>
                </a14:m>
                <a:r>
                  <a:rPr lang="zh-CN" altLang="en-US" sz="2400" b="1" dirty="0">
                    <a:solidFill>
                      <a:srgbClr val="000000"/>
                    </a:solidFill>
                    <a:latin typeface="Times New Roman" panose="02020603050405020304" pitchFamily="18" charset="0"/>
                  </a:rPr>
                  <a:t>是无理数，</a:t>
                </a:r>
                <a:r>
                  <a:rPr lang="en-US" altLang="zh-CN" sz="2400" b="1" i="1" dirty="0">
                    <a:solidFill>
                      <a:srgbClr val="000000"/>
                    </a:solidFill>
                    <a:latin typeface="Times New Roman" panose="02020603050405020304" pitchFamily="18" charset="0"/>
                  </a:rPr>
                  <a:t>s</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4</a:t>
                </a:r>
                <a:r>
                  <a:rPr lang="zh-CN" altLang="en-US" sz="2400" b="1" dirty="0">
                    <a:solidFill>
                      <a:srgbClr val="000000"/>
                    </a:solidFill>
                    <a:latin typeface="Times New Roman" panose="02020603050405020304" pitchFamily="18" charset="0"/>
                  </a:rPr>
                  <a:t>是素数</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800746" y="3357139"/>
                <a:ext cx="6096000" cy="1102931"/>
              </a:xfrm>
              <a:prstGeom prst="rect">
                <a:avLst/>
              </a:prstGeom>
              <a:blipFill rotWithShape="0">
                <a:blip r:embed="rId4"/>
                <a:stretch>
                  <a:fillRect l="-300" t="-3315" b="-7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75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left)">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3715">
                                            <p:txEl>
                                              <p:pRg st="0" end="0"/>
                                            </p:txEl>
                                          </p:spTgt>
                                        </p:tgtEl>
                                        <p:attrNameLst>
                                          <p:attrName>style.visibility</p:attrName>
                                        </p:attrNameLst>
                                      </p:cBhvr>
                                      <p:to>
                                        <p:strVal val="visible"/>
                                      </p:to>
                                    </p:set>
                                    <p:animEffect transition="in" filter="wipe(left)">
                                      <p:cBhvr>
                                        <p:cTn id="27" dur="500"/>
                                        <p:tgtEl>
                                          <p:spTgt spid="2437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3715">
                                            <p:txEl>
                                              <p:pRg st="1" end="1"/>
                                            </p:txEl>
                                          </p:spTgt>
                                        </p:tgtEl>
                                        <p:attrNameLst>
                                          <p:attrName>style.visibility</p:attrName>
                                        </p:attrNameLst>
                                      </p:cBhvr>
                                      <p:to>
                                        <p:strVal val="visible"/>
                                      </p:to>
                                    </p:set>
                                    <p:animEffect transition="in" filter="wipe(left)">
                                      <p:cBhvr>
                                        <p:cTn id="32" dur="500"/>
                                        <p:tgtEl>
                                          <p:spTgt spid="24371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3715">
                                            <p:txEl>
                                              <p:pRg st="2" end="2"/>
                                            </p:txEl>
                                          </p:spTgt>
                                        </p:tgtEl>
                                        <p:attrNameLst>
                                          <p:attrName>style.visibility</p:attrName>
                                        </p:attrNameLst>
                                      </p:cBhvr>
                                      <p:to>
                                        <p:strVal val="visible"/>
                                      </p:to>
                                    </p:set>
                                    <p:animEffect transition="in" filter="wipe(left)">
                                      <p:cBhvr>
                                        <p:cTn id="37" dur="500"/>
                                        <p:tgtEl>
                                          <p:spTgt spid="243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p:bldP spid="243715" grpId="0" build="p"/>
      <p:bldP spid="2" grpId="0"/>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5</a:t>
            </a:fld>
            <a:endParaRPr lang="en-US" altLang="zh-CN"/>
          </a:p>
        </p:txBody>
      </p:sp>
      <p:sp>
        <p:nvSpPr>
          <p:cNvPr id="5" name="矩形 4"/>
          <p:cNvSpPr/>
          <p:nvPr/>
        </p:nvSpPr>
        <p:spPr>
          <a:xfrm>
            <a:off x="68632" y="408802"/>
            <a:ext cx="3088025"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30" normalizeH="0" baseline="0" noProof="0" dirty="0" smtClean="0">
                <a:ln>
                  <a:noFill/>
                </a:ln>
                <a:effectLst/>
                <a:uLnTx/>
                <a:uFillTx/>
                <a:latin typeface="黑体" panose="02010609060101010101" pitchFamily="49" charset="-122"/>
                <a:ea typeface="黑体" panose="02010609060101010101" pitchFamily="49" charset="-122"/>
              </a:rPr>
              <a:t>基本蕴涵关系举例</a:t>
            </a:r>
            <a:endParaRPr kumimoji="0" lang="zh-CN" altLang="en-US" sz="2800" b="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endParaRPr>
          </a:p>
        </p:txBody>
      </p:sp>
      <p:sp>
        <p:nvSpPr>
          <p:cNvPr id="6" name="矩形 5"/>
          <p:cNvSpPr/>
          <p:nvPr/>
        </p:nvSpPr>
        <p:spPr>
          <a:xfrm>
            <a:off x="158447" y="996076"/>
            <a:ext cx="9375766" cy="461665"/>
          </a:xfrm>
          <a:prstGeom prst="rect">
            <a:avLst/>
          </a:prstGeom>
        </p:spPr>
        <p:txBody>
          <a:bodyPr wrap="square">
            <a:spAutoFit/>
          </a:bodyPr>
          <a:lstStyle/>
          <a:p>
            <a:pPr marL="12700">
              <a:lnSpc>
                <a:spcPct val="100000"/>
              </a:lnSpc>
            </a:pPr>
            <a:r>
              <a:rPr lang="zh-CN" altLang="en-US" sz="2400" spc="-5" dirty="0" smtClean="0">
                <a:latin typeface="黑体" panose="02010609060101010101" pitchFamily="49" charset="-122"/>
                <a:ea typeface="黑体" panose="02010609060101010101" pitchFamily="49" charset="-122"/>
                <a:cs typeface="微软雅黑"/>
              </a:rPr>
              <a:t>如果</a:t>
            </a:r>
            <a:r>
              <a:rPr lang="en-US" altLang="zh-CN" sz="2400" spc="-60" dirty="0" smtClean="0">
                <a:latin typeface="黑体" panose="02010609060101010101" pitchFamily="49" charset="-122"/>
                <a:ea typeface="黑体" panose="02010609060101010101" pitchFamily="49" charset="-122"/>
                <a:cs typeface="Arial"/>
              </a:rPr>
              <a:t>a</a:t>
            </a:r>
            <a:r>
              <a:rPr lang="zh-CN" altLang="en-US" sz="2400" spc="-5" dirty="0" smtClean="0">
                <a:latin typeface="黑体" panose="02010609060101010101" pitchFamily="49" charset="-122"/>
                <a:ea typeface="黑体" panose="02010609060101010101" pitchFamily="49" charset="-122"/>
                <a:cs typeface="微软雅黑"/>
              </a:rPr>
              <a:t>是偶数</a:t>
            </a:r>
            <a:r>
              <a:rPr lang="en-US" altLang="zh-CN" sz="2400" spc="-5" dirty="0" smtClean="0">
                <a:latin typeface="黑体" panose="02010609060101010101" pitchFamily="49" charset="-122"/>
                <a:ea typeface="黑体" panose="02010609060101010101" pitchFamily="49" charset="-122"/>
                <a:cs typeface="微软雅黑"/>
              </a:rPr>
              <a:t>,</a:t>
            </a:r>
            <a:r>
              <a:rPr lang="zh-CN" altLang="en-US" sz="2400" spc="-5" dirty="0" smtClean="0">
                <a:latin typeface="黑体" panose="02010609060101010101" pitchFamily="49" charset="-122"/>
                <a:ea typeface="黑体" panose="02010609060101010101" pitchFamily="49" charset="-122"/>
                <a:cs typeface="微软雅黑"/>
              </a:rPr>
              <a:t>则</a:t>
            </a:r>
            <a:r>
              <a:rPr lang="en-US" altLang="zh-CN" sz="2400" spc="-60" dirty="0" smtClean="0">
                <a:latin typeface="黑体" panose="02010609060101010101" pitchFamily="49" charset="-122"/>
                <a:ea typeface="黑体" panose="02010609060101010101" pitchFamily="49" charset="-122"/>
                <a:cs typeface="Arial"/>
              </a:rPr>
              <a:t>a</a:t>
            </a:r>
            <a:r>
              <a:rPr lang="zh-CN" altLang="en-US" sz="2400" spc="-5" dirty="0" smtClean="0">
                <a:latin typeface="黑体" panose="02010609060101010101" pitchFamily="49" charset="-122"/>
                <a:ea typeface="黑体" panose="02010609060101010101" pitchFamily="49" charset="-122"/>
                <a:cs typeface="微软雅黑"/>
              </a:rPr>
              <a:t>能被</a:t>
            </a:r>
            <a:r>
              <a:rPr lang="en-US" altLang="zh-CN" sz="2400" spc="-40" dirty="0" smtClean="0">
                <a:latin typeface="黑体" panose="02010609060101010101" pitchFamily="49" charset="-122"/>
                <a:ea typeface="黑体" panose="02010609060101010101" pitchFamily="49" charset="-122"/>
                <a:cs typeface="Arial"/>
              </a:rPr>
              <a:t>2</a:t>
            </a:r>
            <a:r>
              <a:rPr lang="zh-CN" altLang="en-US" sz="2400" spc="-5" dirty="0" smtClean="0">
                <a:latin typeface="黑体" panose="02010609060101010101" pitchFamily="49" charset="-122"/>
                <a:ea typeface="黑体" panose="02010609060101010101" pitchFamily="49" charset="-122"/>
                <a:cs typeface="微软雅黑"/>
              </a:rPr>
              <a:t>整除</a:t>
            </a:r>
            <a:r>
              <a:rPr lang="en-US" altLang="zh-CN" sz="2400" spc="-5" dirty="0">
                <a:latin typeface="黑体" panose="02010609060101010101" pitchFamily="49" charset="-122"/>
                <a:ea typeface="黑体" panose="02010609060101010101" pitchFamily="49" charset="-122"/>
                <a:cs typeface="微软雅黑"/>
              </a:rPr>
              <a:t>;</a:t>
            </a:r>
            <a:r>
              <a:rPr lang="en-US" altLang="zh-CN" sz="2400" spc="-60" dirty="0" smtClean="0">
                <a:latin typeface="黑体" panose="02010609060101010101" pitchFamily="49" charset="-122"/>
                <a:ea typeface="黑体" panose="02010609060101010101" pitchFamily="49" charset="-122"/>
                <a:cs typeface="Arial"/>
              </a:rPr>
              <a:t>a</a:t>
            </a:r>
            <a:r>
              <a:rPr lang="zh-CN" altLang="en-US" sz="2400" spc="-5" dirty="0" smtClean="0">
                <a:latin typeface="黑体" panose="02010609060101010101" pitchFamily="49" charset="-122"/>
                <a:ea typeface="黑体" panose="02010609060101010101" pitchFamily="49" charset="-122"/>
                <a:cs typeface="微软雅黑"/>
              </a:rPr>
              <a:t>是偶数</a:t>
            </a:r>
            <a:r>
              <a:rPr lang="en-US" altLang="zh-CN" sz="2400" spc="-5" dirty="0" smtClean="0">
                <a:latin typeface="黑体" panose="02010609060101010101" pitchFamily="49" charset="-122"/>
                <a:ea typeface="黑体" panose="02010609060101010101" pitchFamily="49" charset="-122"/>
                <a:cs typeface="微软雅黑"/>
              </a:rPr>
              <a:t>. </a:t>
            </a:r>
            <a:r>
              <a:rPr lang="zh-CN" altLang="en-US" sz="2400" spc="-5" dirty="0" smtClean="0">
                <a:solidFill>
                  <a:srgbClr val="FF0000"/>
                </a:solidFill>
                <a:latin typeface="黑体" panose="02010609060101010101" pitchFamily="49" charset="-122"/>
                <a:ea typeface="黑体" panose="02010609060101010101" pitchFamily="49" charset="-122"/>
                <a:cs typeface="微软雅黑"/>
              </a:rPr>
              <a:t>所以</a:t>
            </a:r>
            <a:r>
              <a:rPr lang="en-US" altLang="zh-CN" sz="2400" spc="-5" dirty="0" smtClean="0">
                <a:latin typeface="黑体" panose="02010609060101010101" pitchFamily="49" charset="-122"/>
                <a:ea typeface="黑体" panose="02010609060101010101" pitchFamily="49" charset="-122"/>
                <a:cs typeface="微软雅黑"/>
              </a:rPr>
              <a:t>,</a:t>
            </a:r>
            <a:r>
              <a:rPr lang="en-US" altLang="zh-CN" sz="2400" spc="-60" dirty="0" smtClean="0">
                <a:latin typeface="黑体" panose="02010609060101010101" pitchFamily="49" charset="-122"/>
                <a:ea typeface="黑体" panose="02010609060101010101" pitchFamily="49" charset="-122"/>
                <a:cs typeface="Arial"/>
              </a:rPr>
              <a:t>a</a:t>
            </a:r>
            <a:r>
              <a:rPr lang="zh-CN" altLang="en-US" sz="2400" spc="-5" dirty="0" smtClean="0">
                <a:latin typeface="黑体" panose="02010609060101010101" pitchFamily="49" charset="-122"/>
                <a:ea typeface="黑体" panose="02010609060101010101" pitchFamily="49" charset="-122"/>
                <a:cs typeface="微软雅黑"/>
              </a:rPr>
              <a:t>能被</a:t>
            </a:r>
            <a:r>
              <a:rPr lang="en-US" altLang="zh-CN" sz="2400" spc="-40" dirty="0" smtClean="0">
                <a:latin typeface="黑体" panose="02010609060101010101" pitchFamily="49" charset="-122"/>
                <a:ea typeface="黑体" panose="02010609060101010101" pitchFamily="49" charset="-122"/>
                <a:cs typeface="Arial"/>
              </a:rPr>
              <a:t>2</a:t>
            </a:r>
            <a:r>
              <a:rPr lang="zh-CN" altLang="en-US" sz="2400" spc="-5" dirty="0" smtClean="0">
                <a:latin typeface="黑体" panose="02010609060101010101" pitchFamily="49" charset="-122"/>
                <a:ea typeface="黑体" panose="02010609060101010101" pitchFamily="49" charset="-122"/>
                <a:cs typeface="微软雅黑"/>
              </a:rPr>
              <a:t>整除</a:t>
            </a:r>
            <a:r>
              <a:rPr lang="zh-CN" altLang="en-US" sz="2400" spc="-5" dirty="0">
                <a:latin typeface="黑体" panose="02010609060101010101" pitchFamily="49" charset="-122"/>
                <a:ea typeface="黑体" panose="02010609060101010101" pitchFamily="49" charset="-122"/>
                <a:cs typeface="微软雅黑"/>
              </a:rPr>
              <a:t>。</a:t>
            </a:r>
            <a:endParaRPr lang="zh-CN" altLang="en-US" sz="2400" dirty="0">
              <a:latin typeface="黑体" panose="02010609060101010101" pitchFamily="49" charset="-122"/>
              <a:ea typeface="黑体" panose="02010609060101010101" pitchFamily="49" charset="-122"/>
              <a:cs typeface="微软雅黑"/>
            </a:endParaRPr>
          </a:p>
        </p:txBody>
      </p:sp>
      <p:sp>
        <p:nvSpPr>
          <p:cNvPr id="8" name="object 44"/>
          <p:cNvSpPr txBox="1"/>
          <p:nvPr/>
        </p:nvSpPr>
        <p:spPr>
          <a:xfrm>
            <a:off x="397287" y="1663690"/>
            <a:ext cx="4248718" cy="369332"/>
          </a:xfrm>
          <a:prstGeom prst="rect">
            <a:avLst/>
          </a:prstGeom>
        </p:spPr>
        <p:txBody>
          <a:bodyPr vert="horz" wrap="square" lIns="0" tIns="0" rIns="0" bIns="0" rtlCol="0">
            <a:spAutoFit/>
          </a:bodyPr>
          <a:lstStyle/>
          <a:p>
            <a:pPr marL="12700">
              <a:lnSpc>
                <a:spcPct val="100000"/>
              </a:lnSpc>
            </a:pPr>
            <a:r>
              <a:rPr sz="2400" spc="-5" dirty="0">
                <a:solidFill>
                  <a:srgbClr val="0000FF"/>
                </a:solidFill>
                <a:latin typeface="微软雅黑"/>
                <a:cs typeface="微软雅黑"/>
              </a:rPr>
              <a:t>可描述为：</a:t>
            </a:r>
            <a:r>
              <a:rPr sz="2400" i="1" spc="35" dirty="0">
                <a:solidFill>
                  <a:srgbClr val="FF0000"/>
                </a:solidFill>
                <a:latin typeface="Times New Roman"/>
                <a:cs typeface="Times New Roman"/>
              </a:rPr>
              <a:t>P</a:t>
            </a:r>
            <a:r>
              <a:rPr sz="2400" i="1" spc="30" dirty="0">
                <a:solidFill>
                  <a:srgbClr val="FF0000"/>
                </a:solidFill>
                <a:latin typeface="Times New Roman"/>
                <a:cs typeface="Times New Roman"/>
              </a:rPr>
              <a:t> </a:t>
            </a:r>
            <a:r>
              <a:rPr sz="2400" i="1" spc="240" dirty="0">
                <a:solidFill>
                  <a:srgbClr val="FF0000"/>
                </a:solidFill>
                <a:latin typeface="DejaVu Serif Condensed"/>
                <a:cs typeface="DejaVu Serif Condensed"/>
              </a:rPr>
              <a:t>→</a:t>
            </a:r>
            <a:r>
              <a:rPr sz="2400" i="1" spc="-5" dirty="0">
                <a:solidFill>
                  <a:srgbClr val="FF0000"/>
                </a:solidFill>
                <a:latin typeface="DejaVu Serif Condensed"/>
                <a:cs typeface="DejaVu Serif Condensed"/>
              </a:rPr>
              <a:t> </a:t>
            </a:r>
            <a:r>
              <a:rPr sz="2400" i="1" spc="25" dirty="0">
                <a:solidFill>
                  <a:srgbClr val="FF0000"/>
                </a:solidFill>
                <a:latin typeface="Times New Roman"/>
                <a:cs typeface="Times New Roman"/>
              </a:rPr>
              <a:t>Q</a:t>
            </a:r>
            <a:r>
              <a:rPr sz="2400" i="1" spc="-5" dirty="0">
                <a:solidFill>
                  <a:srgbClr val="FF0000"/>
                </a:solidFill>
                <a:latin typeface="DejaVu Serif Condensed"/>
                <a:cs typeface="DejaVu Serif Condensed"/>
              </a:rPr>
              <a:t>,</a:t>
            </a:r>
            <a:r>
              <a:rPr sz="2400" i="1" spc="-105" dirty="0">
                <a:solidFill>
                  <a:srgbClr val="FF0000"/>
                </a:solidFill>
                <a:latin typeface="DejaVu Serif Condensed"/>
                <a:cs typeface="DejaVu Serif Condensed"/>
              </a:rPr>
              <a:t> </a:t>
            </a:r>
            <a:r>
              <a:rPr sz="2400" i="1" spc="35" dirty="0">
                <a:solidFill>
                  <a:srgbClr val="FF0000"/>
                </a:solidFill>
                <a:latin typeface="Times New Roman"/>
                <a:cs typeface="Times New Roman"/>
              </a:rPr>
              <a:t>P</a:t>
            </a:r>
            <a:r>
              <a:rPr sz="2400" i="1" spc="30" dirty="0">
                <a:solidFill>
                  <a:srgbClr val="FF0000"/>
                </a:solidFill>
                <a:latin typeface="Times New Roman"/>
                <a:cs typeface="Times New Roman"/>
              </a:rPr>
              <a:t> </a:t>
            </a:r>
            <a:r>
              <a:rPr sz="2400" i="1" spc="240" dirty="0">
                <a:solidFill>
                  <a:srgbClr val="FF0000"/>
                </a:solidFill>
                <a:latin typeface="DejaVu Serif Condensed"/>
                <a:cs typeface="DejaVu Serif Condensed"/>
              </a:rPr>
              <a:t>⇒</a:t>
            </a:r>
            <a:r>
              <a:rPr sz="2400" i="1" spc="-5" dirty="0">
                <a:solidFill>
                  <a:srgbClr val="FF0000"/>
                </a:solidFill>
                <a:latin typeface="DejaVu Serif Condensed"/>
                <a:cs typeface="DejaVu Serif Condensed"/>
              </a:rPr>
              <a:t> </a:t>
            </a:r>
            <a:r>
              <a:rPr sz="2400" i="1" spc="30" dirty="0">
                <a:solidFill>
                  <a:srgbClr val="FF0000"/>
                </a:solidFill>
                <a:latin typeface="Times New Roman"/>
                <a:cs typeface="Times New Roman"/>
              </a:rPr>
              <a:t>Q</a:t>
            </a:r>
            <a:endParaRPr sz="2400" dirty="0">
              <a:solidFill>
                <a:srgbClr val="FF0000"/>
              </a:solidFill>
              <a:latin typeface="Times New Roman"/>
              <a:cs typeface="Times New Roman"/>
            </a:endParaRPr>
          </a:p>
        </p:txBody>
      </p:sp>
      <p:sp>
        <p:nvSpPr>
          <p:cNvPr id="10" name="object 45"/>
          <p:cNvSpPr txBox="1"/>
          <p:nvPr/>
        </p:nvSpPr>
        <p:spPr>
          <a:xfrm>
            <a:off x="5582167" y="1602135"/>
            <a:ext cx="2967571" cy="430887"/>
          </a:xfrm>
          <a:prstGeom prst="rect">
            <a:avLst/>
          </a:prstGeom>
        </p:spPr>
        <p:txBody>
          <a:bodyPr vert="horz" wrap="square" lIns="0" tIns="0" rIns="0" bIns="0" rtlCol="0">
            <a:spAutoFit/>
          </a:bodyPr>
          <a:lstStyle/>
          <a:p>
            <a:pPr marL="12700"/>
            <a:r>
              <a:rPr lang="en-US" altLang="zh-CN" sz="2800" spc="-5" dirty="0" smtClean="0">
                <a:solidFill>
                  <a:srgbClr val="BF003F"/>
                </a:solidFill>
                <a:latin typeface="黑体" panose="02010609060101010101" pitchFamily="49" charset="-122"/>
                <a:ea typeface="黑体" panose="02010609060101010101" pitchFamily="49" charset="-122"/>
                <a:cs typeface="微软雅黑"/>
              </a:rPr>
              <a:t>(</a:t>
            </a:r>
            <a:r>
              <a:rPr sz="2800" spc="-5" dirty="0" err="1" smtClean="0">
                <a:solidFill>
                  <a:srgbClr val="BF003F"/>
                </a:solidFill>
                <a:latin typeface="黑体" panose="02010609060101010101" pitchFamily="49" charset="-122"/>
                <a:ea typeface="黑体" panose="02010609060101010101" pitchFamily="49" charset="-122"/>
                <a:cs typeface="微软雅黑"/>
              </a:rPr>
              <a:t>假言推理规则</a:t>
            </a:r>
            <a:r>
              <a:rPr sz="2800" spc="55" dirty="0">
                <a:solidFill>
                  <a:srgbClr val="BF003F"/>
                </a:solidFill>
                <a:latin typeface="黑体" panose="02010609060101010101" pitchFamily="49" charset="-122"/>
                <a:ea typeface="黑体" panose="02010609060101010101" pitchFamily="49" charset="-122"/>
                <a:cs typeface="Arial"/>
              </a:rPr>
              <a:t>)</a:t>
            </a:r>
            <a:endParaRPr sz="2800" dirty="0">
              <a:solidFill>
                <a:prstClr val="black"/>
              </a:solidFill>
              <a:latin typeface="黑体" panose="02010609060101010101" pitchFamily="49" charset="-122"/>
              <a:ea typeface="黑体" panose="02010609060101010101" pitchFamily="49" charset="-122"/>
              <a:cs typeface="Arial"/>
            </a:endParaRPr>
          </a:p>
        </p:txBody>
      </p:sp>
      <p:sp>
        <p:nvSpPr>
          <p:cNvPr id="11" name="矩形 10"/>
          <p:cNvSpPr/>
          <p:nvPr/>
        </p:nvSpPr>
        <p:spPr>
          <a:xfrm>
            <a:off x="158447" y="2258672"/>
            <a:ext cx="11648851"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5"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微软雅黑"/>
              </a:rPr>
              <a:t>如果一个人是单身汉</a:t>
            </a:r>
            <a:r>
              <a:rPr lang="en-US" altLang="zh-CN" sz="2400" kern="0" spc="-15" dirty="0">
                <a:solidFill>
                  <a:prstClr val="black"/>
                </a:solidFill>
                <a:latin typeface="黑体" panose="02010609060101010101" pitchFamily="49" charset="-122"/>
                <a:ea typeface="黑体" panose="02010609060101010101" pitchFamily="49" charset="-122"/>
                <a:cs typeface="微软雅黑"/>
              </a:rPr>
              <a:t>,</a:t>
            </a:r>
            <a:r>
              <a:rPr kumimoji="0" lang="zh-CN" altLang="en-US" sz="2400" b="0" i="0" u="none" strike="noStrike" kern="0" cap="none" spc="-5"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微软雅黑"/>
              </a:rPr>
              <a:t>则他不幸福</a:t>
            </a:r>
            <a:r>
              <a:rPr kumimoji="0" lang="en-US" altLang="zh-CN" sz="2400" b="0" i="0" u="none" strike="noStrike" kern="0" cap="none" spc="-10"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微软雅黑"/>
              </a:rPr>
              <a:t>;</a:t>
            </a:r>
            <a:r>
              <a:rPr kumimoji="0" lang="zh-CN" altLang="en-US" sz="2400" b="0" i="0" u="none" strike="noStrike" kern="0" cap="none" spc="-5"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微软雅黑"/>
              </a:rPr>
              <a:t>如果一个人不幸福</a:t>
            </a:r>
            <a:r>
              <a:rPr kumimoji="0" lang="en-US" altLang="zh-CN" sz="2400" b="0" i="0" u="none" strike="noStrike" kern="0" cap="none" spc="-15"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微软雅黑"/>
              </a:rPr>
              <a:t>,</a:t>
            </a:r>
            <a:r>
              <a:rPr kumimoji="0" lang="zh-CN" altLang="en-US" sz="2400" b="0" i="0" u="none" strike="noStrike" kern="0" cap="none" spc="-5"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微软雅黑"/>
              </a:rPr>
              <a:t>则他死得早</a:t>
            </a:r>
            <a:r>
              <a:rPr kumimoji="0" lang="en-US" altLang="zh-CN" sz="2400" b="0" i="0" u="none" strike="noStrike" kern="0" cap="none" spc="-85"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微软雅黑"/>
              </a:rPr>
              <a:t>.</a:t>
            </a:r>
            <a:r>
              <a:rPr kumimoji="0" lang="zh-CN" altLang="en-US" sz="2400" b="0" i="0" u="none" strike="noStrike" kern="0" cap="none" spc="-5"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微软雅黑"/>
              </a:rPr>
              <a:t>所以</a:t>
            </a:r>
            <a:r>
              <a:rPr kumimoji="0" lang="en-US" altLang="zh-CN" sz="2400" b="0" i="0" u="none" strike="noStrike" kern="0" cap="none" spc="-15"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微软雅黑"/>
              </a:rPr>
              <a:t>,</a:t>
            </a:r>
            <a:r>
              <a:rPr kumimoji="0" lang="zh-CN" altLang="en-US" sz="2400" b="0" i="0" u="none" strike="noStrike" kern="0" cap="none" spc="-5"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微软雅黑"/>
              </a:rPr>
              <a:t>单身汉死得早</a:t>
            </a:r>
            <a:endParaRPr kumimoji="0" lang="zh-CN" altLang="en-US" sz="2400" b="0" i="0" u="none" strike="noStrike" kern="0" cap="none" spc="0" normalizeH="0" baseline="0" noProof="0" dirty="0" smtClean="0">
              <a:ln>
                <a:noFill/>
              </a:ln>
              <a:solidFill>
                <a:sysClr val="windowText" lastClr="000000"/>
              </a:solidFill>
              <a:effectLst/>
              <a:uLnTx/>
              <a:uFillTx/>
              <a:latin typeface="黑体" panose="02010609060101010101" pitchFamily="49" charset="-122"/>
              <a:ea typeface="黑体" panose="02010609060101010101" pitchFamily="49" charset="-122"/>
            </a:endParaRPr>
          </a:p>
        </p:txBody>
      </p:sp>
      <p:sp>
        <p:nvSpPr>
          <p:cNvPr id="12" name="矩形 11"/>
          <p:cNvSpPr/>
          <p:nvPr/>
        </p:nvSpPr>
        <p:spPr>
          <a:xfrm>
            <a:off x="397287" y="2858836"/>
            <a:ext cx="4865759" cy="461665"/>
          </a:xfrm>
          <a:prstGeom prst="rect">
            <a:avLst/>
          </a:prstGeom>
        </p:spPr>
        <p:txBody>
          <a:bodyPr wrap="square">
            <a:spAutoFit/>
          </a:bodyPr>
          <a:lstStyle/>
          <a:p>
            <a:pPr marL="12700" lvl="0"/>
            <a:r>
              <a:rPr lang="zh-CN" altLang="en-US" sz="2400" spc="-5" dirty="0">
                <a:solidFill>
                  <a:srgbClr val="0000FF"/>
                </a:solidFill>
                <a:latin typeface="微软雅黑"/>
                <a:cs typeface="微软雅黑"/>
              </a:rPr>
              <a:t>可描述为：</a:t>
            </a:r>
            <a:r>
              <a:rPr lang="en-US" altLang="zh-CN" sz="2400" i="1" spc="35" dirty="0">
                <a:solidFill>
                  <a:srgbClr val="FF0000"/>
                </a:solidFill>
                <a:latin typeface="Times New Roman"/>
                <a:cs typeface="Times New Roman"/>
              </a:rPr>
              <a:t>P</a:t>
            </a:r>
            <a:r>
              <a:rPr lang="en-US" altLang="zh-CN" sz="2400" i="1" spc="30" dirty="0">
                <a:solidFill>
                  <a:srgbClr val="FF0000"/>
                </a:solidFill>
                <a:latin typeface="Times New Roman"/>
                <a:cs typeface="Times New Roman"/>
              </a:rPr>
              <a:t> </a:t>
            </a:r>
            <a:r>
              <a:rPr lang="en-US" altLang="zh-CN" sz="2400" i="1" spc="240" dirty="0">
                <a:solidFill>
                  <a:srgbClr val="FF0000"/>
                </a:solidFill>
                <a:latin typeface="DejaVu Serif Condensed"/>
                <a:cs typeface="DejaVu Serif Condensed"/>
              </a:rPr>
              <a:t>→</a:t>
            </a:r>
            <a:r>
              <a:rPr lang="en-US" altLang="zh-CN" sz="2400" i="1" spc="-5" dirty="0">
                <a:solidFill>
                  <a:srgbClr val="FF0000"/>
                </a:solidFill>
                <a:latin typeface="DejaVu Serif Condensed"/>
                <a:cs typeface="DejaVu Serif Condensed"/>
              </a:rPr>
              <a:t> </a:t>
            </a:r>
            <a:r>
              <a:rPr lang="en-US" altLang="zh-CN" sz="2400" i="1" spc="25" dirty="0">
                <a:solidFill>
                  <a:srgbClr val="FF0000"/>
                </a:solidFill>
                <a:latin typeface="Times New Roman"/>
                <a:cs typeface="Times New Roman"/>
              </a:rPr>
              <a:t>Q</a:t>
            </a:r>
            <a:r>
              <a:rPr lang="en-US" altLang="zh-CN" sz="2400" i="1" spc="-5" dirty="0">
                <a:solidFill>
                  <a:srgbClr val="FF0000"/>
                </a:solidFill>
                <a:latin typeface="DejaVu Serif Condensed"/>
                <a:cs typeface="DejaVu Serif Condensed"/>
              </a:rPr>
              <a:t>,</a:t>
            </a:r>
            <a:r>
              <a:rPr lang="en-US" altLang="zh-CN" sz="2400" i="1" spc="-105" dirty="0">
                <a:solidFill>
                  <a:srgbClr val="FF0000"/>
                </a:solidFill>
                <a:latin typeface="DejaVu Serif Condensed"/>
                <a:cs typeface="DejaVu Serif Condensed"/>
              </a:rPr>
              <a:t> </a:t>
            </a:r>
            <a:r>
              <a:rPr lang="en-US" altLang="zh-CN" sz="2400" i="1" spc="30" dirty="0">
                <a:solidFill>
                  <a:srgbClr val="FF0000"/>
                </a:solidFill>
                <a:latin typeface="Times New Roman"/>
                <a:cs typeface="Times New Roman"/>
              </a:rPr>
              <a:t>Q </a:t>
            </a:r>
            <a:r>
              <a:rPr lang="en-US" altLang="zh-CN" sz="2400" i="1" spc="240" dirty="0">
                <a:solidFill>
                  <a:srgbClr val="FF0000"/>
                </a:solidFill>
                <a:latin typeface="DejaVu Serif Condensed"/>
                <a:cs typeface="DejaVu Serif Condensed"/>
              </a:rPr>
              <a:t>→</a:t>
            </a:r>
            <a:r>
              <a:rPr lang="en-US" altLang="zh-CN" sz="2400" i="1" spc="-5" dirty="0">
                <a:solidFill>
                  <a:srgbClr val="FF0000"/>
                </a:solidFill>
                <a:latin typeface="DejaVu Serif Condensed"/>
                <a:cs typeface="DejaVu Serif Condensed"/>
              </a:rPr>
              <a:t> </a:t>
            </a:r>
            <a:r>
              <a:rPr lang="en-US" altLang="zh-CN" sz="2400" i="1" spc="45" dirty="0">
                <a:solidFill>
                  <a:srgbClr val="FF0000"/>
                </a:solidFill>
                <a:latin typeface="Times New Roman"/>
                <a:cs typeface="Times New Roman"/>
              </a:rPr>
              <a:t>R</a:t>
            </a:r>
            <a:r>
              <a:rPr lang="en-US" altLang="zh-CN" sz="2400" i="1" spc="30" dirty="0">
                <a:solidFill>
                  <a:srgbClr val="FF0000"/>
                </a:solidFill>
                <a:latin typeface="Times New Roman"/>
                <a:cs typeface="Times New Roman"/>
              </a:rPr>
              <a:t> </a:t>
            </a:r>
            <a:r>
              <a:rPr lang="en-US" altLang="zh-CN" sz="2400" i="1" spc="240" dirty="0">
                <a:solidFill>
                  <a:srgbClr val="FF0000"/>
                </a:solidFill>
                <a:latin typeface="DejaVu Serif Condensed"/>
                <a:cs typeface="DejaVu Serif Condensed"/>
              </a:rPr>
              <a:t>⇒</a:t>
            </a:r>
            <a:r>
              <a:rPr lang="en-US" altLang="zh-CN" sz="2400" i="1" spc="-5" dirty="0">
                <a:solidFill>
                  <a:srgbClr val="FF0000"/>
                </a:solidFill>
                <a:latin typeface="DejaVu Serif Condensed"/>
                <a:cs typeface="DejaVu Serif Condensed"/>
              </a:rPr>
              <a:t> </a:t>
            </a:r>
            <a:r>
              <a:rPr lang="en-US" altLang="zh-CN" sz="2400" i="1" spc="35" dirty="0">
                <a:solidFill>
                  <a:srgbClr val="FF0000"/>
                </a:solidFill>
                <a:latin typeface="Times New Roman"/>
                <a:cs typeface="Times New Roman"/>
              </a:rPr>
              <a:t>P</a:t>
            </a:r>
            <a:r>
              <a:rPr lang="en-US" altLang="zh-CN" sz="2400" i="1" spc="30" dirty="0">
                <a:solidFill>
                  <a:srgbClr val="FF0000"/>
                </a:solidFill>
                <a:latin typeface="Times New Roman"/>
                <a:cs typeface="Times New Roman"/>
              </a:rPr>
              <a:t> </a:t>
            </a:r>
            <a:r>
              <a:rPr lang="en-US" altLang="zh-CN" sz="2400" i="1" spc="240" dirty="0">
                <a:solidFill>
                  <a:srgbClr val="FF0000"/>
                </a:solidFill>
                <a:latin typeface="DejaVu Serif Condensed"/>
                <a:cs typeface="DejaVu Serif Condensed"/>
              </a:rPr>
              <a:t>→</a:t>
            </a:r>
            <a:r>
              <a:rPr lang="en-US" altLang="zh-CN" sz="2400" i="1" spc="-5" dirty="0">
                <a:solidFill>
                  <a:srgbClr val="FF0000"/>
                </a:solidFill>
                <a:latin typeface="DejaVu Serif Condensed"/>
                <a:cs typeface="DejaVu Serif Condensed"/>
              </a:rPr>
              <a:t> </a:t>
            </a:r>
            <a:r>
              <a:rPr lang="en-US" altLang="zh-CN" sz="2400" i="1" spc="45" dirty="0">
                <a:solidFill>
                  <a:srgbClr val="FF0000"/>
                </a:solidFill>
                <a:latin typeface="Times New Roman"/>
                <a:cs typeface="Times New Roman"/>
              </a:rPr>
              <a:t>R</a:t>
            </a:r>
            <a:endParaRPr lang="en-US" altLang="zh-CN" sz="2400" dirty="0">
              <a:solidFill>
                <a:srgbClr val="FF0000"/>
              </a:solidFill>
              <a:latin typeface="Times New Roman"/>
              <a:cs typeface="Times New Roman"/>
            </a:endParaRPr>
          </a:p>
        </p:txBody>
      </p:sp>
      <p:sp>
        <p:nvSpPr>
          <p:cNvPr id="13" name="object 49"/>
          <p:cNvSpPr txBox="1"/>
          <p:nvPr/>
        </p:nvSpPr>
        <p:spPr>
          <a:xfrm>
            <a:off x="5582167" y="2889614"/>
            <a:ext cx="2166161" cy="430887"/>
          </a:xfrm>
          <a:prstGeom prst="rect">
            <a:avLst/>
          </a:prstGeom>
        </p:spPr>
        <p:txBody>
          <a:bodyPr vert="horz" wrap="square" lIns="0" tIns="0" rIns="0" bIns="0" rtlCol="0">
            <a:spAutoFit/>
          </a:bodyPr>
          <a:lstStyle/>
          <a:p>
            <a:pPr marL="12700">
              <a:lnSpc>
                <a:spcPct val="100000"/>
              </a:lnSpc>
            </a:pPr>
            <a:r>
              <a:rPr lang="en-US" altLang="zh-CN" sz="2800" spc="-5" dirty="0">
                <a:solidFill>
                  <a:srgbClr val="BF003F"/>
                </a:solidFill>
                <a:latin typeface="黑体" panose="02010609060101010101" pitchFamily="49" charset="-122"/>
                <a:ea typeface="黑体" panose="02010609060101010101" pitchFamily="49" charset="-122"/>
                <a:cs typeface="微软雅黑"/>
              </a:rPr>
              <a:t>(</a:t>
            </a:r>
            <a:r>
              <a:rPr sz="2800" spc="-5" dirty="0" err="1" smtClean="0">
                <a:solidFill>
                  <a:srgbClr val="BF003F"/>
                </a:solidFill>
                <a:latin typeface="黑体" panose="02010609060101010101" pitchFamily="49" charset="-122"/>
                <a:ea typeface="黑体" panose="02010609060101010101" pitchFamily="49" charset="-122"/>
                <a:cs typeface="微软雅黑"/>
              </a:rPr>
              <a:t>假言三段论</a:t>
            </a:r>
            <a:r>
              <a:rPr sz="2800" spc="55" dirty="0">
                <a:solidFill>
                  <a:srgbClr val="BF003F"/>
                </a:solidFill>
                <a:latin typeface="黑体" panose="02010609060101010101" pitchFamily="49" charset="-122"/>
                <a:ea typeface="黑体" panose="02010609060101010101" pitchFamily="49" charset="-122"/>
                <a:cs typeface="Arial"/>
              </a:rPr>
              <a:t>)</a:t>
            </a:r>
            <a:endParaRPr sz="2800" dirty="0">
              <a:latin typeface="黑体" panose="02010609060101010101" pitchFamily="49" charset="-122"/>
              <a:ea typeface="黑体" panose="02010609060101010101" pitchFamily="49" charset="-122"/>
              <a:cs typeface="Arial"/>
            </a:endParaRPr>
          </a:p>
        </p:txBody>
      </p:sp>
      <p:sp>
        <p:nvSpPr>
          <p:cNvPr id="14" name="矩形 13"/>
          <p:cNvSpPr/>
          <p:nvPr/>
        </p:nvSpPr>
        <p:spPr>
          <a:xfrm>
            <a:off x="158447" y="3504320"/>
            <a:ext cx="10945945" cy="461665"/>
          </a:xfrm>
          <a:prstGeom prst="rect">
            <a:avLst/>
          </a:prstGeom>
        </p:spPr>
        <p:txBody>
          <a:bodyPr wrap="none">
            <a:spAutoFit/>
          </a:bodyPr>
          <a:lstStyle/>
          <a:p>
            <a:pPr marL="12700" lvl="0"/>
            <a:r>
              <a:rPr lang="zh-CN" altLang="en-US" sz="2400" spc="-5" dirty="0">
                <a:solidFill>
                  <a:prstClr val="black"/>
                </a:solidFill>
                <a:latin typeface="黑体" panose="02010609060101010101" pitchFamily="49" charset="-122"/>
                <a:ea typeface="黑体" panose="02010609060101010101" pitchFamily="49" charset="-122"/>
                <a:cs typeface="微软雅黑"/>
              </a:rPr>
              <a:t>这个案件的凶手肯定是王某或陈</a:t>
            </a:r>
            <a:r>
              <a:rPr lang="zh-CN" altLang="en-US" sz="2400" spc="-5" dirty="0" smtClean="0">
                <a:solidFill>
                  <a:prstClr val="black"/>
                </a:solidFill>
                <a:latin typeface="黑体" panose="02010609060101010101" pitchFamily="49" charset="-122"/>
                <a:ea typeface="黑体" panose="02010609060101010101" pitchFamily="49" charset="-122"/>
                <a:cs typeface="微软雅黑"/>
              </a:rPr>
              <a:t>某</a:t>
            </a:r>
            <a:r>
              <a:rPr lang="en-US" altLang="zh-CN" sz="2400" spc="-5" dirty="0" smtClean="0">
                <a:solidFill>
                  <a:prstClr val="black"/>
                </a:solidFill>
                <a:latin typeface="黑体" panose="02010609060101010101" pitchFamily="49" charset="-122"/>
                <a:ea typeface="黑体" panose="02010609060101010101" pitchFamily="49" charset="-122"/>
                <a:cs typeface="微软雅黑"/>
              </a:rPr>
              <a:t>;</a:t>
            </a:r>
            <a:r>
              <a:rPr lang="zh-CN" altLang="en-US" sz="2400" spc="-5" dirty="0" smtClean="0">
                <a:solidFill>
                  <a:prstClr val="black"/>
                </a:solidFill>
                <a:latin typeface="黑体" panose="02010609060101010101" pitchFamily="49" charset="-122"/>
                <a:ea typeface="黑体" panose="02010609060101010101" pitchFamily="49" charset="-122"/>
                <a:cs typeface="微软雅黑"/>
              </a:rPr>
              <a:t>经过调查</a:t>
            </a:r>
            <a:r>
              <a:rPr lang="en-US" altLang="zh-CN" sz="2400" spc="-5" dirty="0" smtClean="0">
                <a:solidFill>
                  <a:prstClr val="black"/>
                </a:solidFill>
                <a:latin typeface="黑体" panose="02010609060101010101" pitchFamily="49" charset="-122"/>
                <a:ea typeface="黑体" panose="02010609060101010101" pitchFamily="49" charset="-122"/>
                <a:cs typeface="微软雅黑"/>
              </a:rPr>
              <a:t>,</a:t>
            </a:r>
            <a:r>
              <a:rPr lang="zh-CN" altLang="en-US" sz="2400" spc="-5" dirty="0" smtClean="0">
                <a:solidFill>
                  <a:prstClr val="black"/>
                </a:solidFill>
                <a:latin typeface="黑体" panose="02010609060101010101" pitchFamily="49" charset="-122"/>
                <a:ea typeface="黑体" panose="02010609060101010101" pitchFamily="49" charset="-122"/>
                <a:cs typeface="微软雅黑"/>
              </a:rPr>
              <a:t>王</a:t>
            </a:r>
            <a:r>
              <a:rPr lang="zh-CN" altLang="en-US" sz="2400" spc="-5" dirty="0">
                <a:solidFill>
                  <a:prstClr val="black"/>
                </a:solidFill>
                <a:latin typeface="黑体" panose="02010609060101010101" pitchFamily="49" charset="-122"/>
                <a:ea typeface="黑体" panose="02010609060101010101" pitchFamily="49" charset="-122"/>
                <a:cs typeface="微软雅黑"/>
              </a:rPr>
              <a:t>某不是</a:t>
            </a:r>
            <a:r>
              <a:rPr lang="zh-CN" altLang="en-US" sz="2400" spc="-5" dirty="0" smtClean="0">
                <a:solidFill>
                  <a:prstClr val="black"/>
                </a:solidFill>
                <a:latin typeface="黑体" panose="02010609060101010101" pitchFamily="49" charset="-122"/>
                <a:ea typeface="黑体" panose="02010609060101010101" pitchFamily="49" charset="-122"/>
                <a:cs typeface="微软雅黑"/>
              </a:rPr>
              <a:t>凶手</a:t>
            </a:r>
            <a:r>
              <a:rPr lang="en-US" altLang="zh-CN" sz="2400" spc="-5" dirty="0">
                <a:solidFill>
                  <a:prstClr val="black"/>
                </a:solidFill>
                <a:latin typeface="黑体" panose="02010609060101010101" pitchFamily="49" charset="-122"/>
                <a:ea typeface="黑体" panose="02010609060101010101" pitchFamily="49" charset="-122"/>
                <a:cs typeface="微软雅黑"/>
              </a:rPr>
              <a:t>.</a:t>
            </a:r>
            <a:r>
              <a:rPr lang="zh-CN" altLang="en-US" sz="2400" spc="-5" dirty="0" smtClean="0">
                <a:solidFill>
                  <a:srgbClr val="FF0000"/>
                </a:solidFill>
                <a:latin typeface="黑体" panose="02010609060101010101" pitchFamily="49" charset="-122"/>
                <a:ea typeface="黑体" panose="02010609060101010101" pitchFamily="49" charset="-122"/>
                <a:cs typeface="微软雅黑"/>
              </a:rPr>
              <a:t>所以</a:t>
            </a:r>
            <a:r>
              <a:rPr lang="en-US" altLang="zh-CN" sz="2400" spc="-5" dirty="0" smtClean="0">
                <a:solidFill>
                  <a:prstClr val="black"/>
                </a:solidFill>
                <a:latin typeface="黑体" panose="02010609060101010101" pitchFamily="49" charset="-122"/>
                <a:ea typeface="黑体" panose="02010609060101010101" pitchFamily="49" charset="-122"/>
                <a:cs typeface="微软雅黑"/>
              </a:rPr>
              <a:t>,</a:t>
            </a:r>
            <a:r>
              <a:rPr lang="zh-CN" altLang="en-US" sz="2400" spc="-5" dirty="0" smtClean="0">
                <a:solidFill>
                  <a:prstClr val="black"/>
                </a:solidFill>
                <a:latin typeface="黑体" panose="02010609060101010101" pitchFamily="49" charset="-122"/>
                <a:ea typeface="黑体" panose="02010609060101010101" pitchFamily="49" charset="-122"/>
                <a:cs typeface="微软雅黑"/>
              </a:rPr>
              <a:t>陈</a:t>
            </a:r>
            <a:r>
              <a:rPr lang="zh-CN" altLang="en-US" sz="2400" spc="-5" dirty="0">
                <a:solidFill>
                  <a:prstClr val="black"/>
                </a:solidFill>
                <a:latin typeface="黑体" panose="02010609060101010101" pitchFamily="49" charset="-122"/>
                <a:ea typeface="黑体" panose="02010609060101010101" pitchFamily="49" charset="-122"/>
                <a:cs typeface="微软雅黑"/>
              </a:rPr>
              <a:t>某是凶手。</a:t>
            </a:r>
            <a:endParaRPr lang="zh-CN" altLang="en-US" sz="2400" dirty="0">
              <a:solidFill>
                <a:prstClr val="black"/>
              </a:solidFill>
              <a:latin typeface="黑体" panose="02010609060101010101" pitchFamily="49" charset="-122"/>
              <a:ea typeface="黑体" panose="02010609060101010101" pitchFamily="49" charset="-122"/>
              <a:cs typeface="微软雅黑"/>
            </a:endParaRPr>
          </a:p>
        </p:txBody>
      </p:sp>
      <p:sp>
        <p:nvSpPr>
          <p:cNvPr id="15" name="object 56"/>
          <p:cNvSpPr txBox="1"/>
          <p:nvPr/>
        </p:nvSpPr>
        <p:spPr>
          <a:xfrm>
            <a:off x="397287" y="4380636"/>
            <a:ext cx="3752772" cy="369332"/>
          </a:xfrm>
          <a:prstGeom prst="rect">
            <a:avLst/>
          </a:prstGeom>
        </p:spPr>
        <p:txBody>
          <a:bodyPr vert="horz" wrap="square" lIns="0" tIns="0" rIns="0" bIns="0" rtlCol="0">
            <a:spAutoFit/>
          </a:bodyPr>
          <a:lstStyle/>
          <a:p>
            <a:pPr marL="12700">
              <a:lnSpc>
                <a:spcPct val="100000"/>
              </a:lnSpc>
            </a:pPr>
            <a:r>
              <a:rPr sz="2400" spc="-5" dirty="0">
                <a:solidFill>
                  <a:srgbClr val="0000FF"/>
                </a:solidFill>
                <a:latin typeface="微软雅黑"/>
                <a:cs typeface="微软雅黑"/>
              </a:rPr>
              <a:t>可描述为：</a:t>
            </a:r>
            <a:r>
              <a:rPr sz="2400" i="1" spc="35" dirty="0">
                <a:solidFill>
                  <a:srgbClr val="FF0000"/>
                </a:solidFill>
                <a:latin typeface="Times New Roman"/>
                <a:cs typeface="Times New Roman"/>
              </a:rPr>
              <a:t>P</a:t>
            </a:r>
            <a:r>
              <a:rPr sz="2400" i="1" spc="-20" dirty="0">
                <a:solidFill>
                  <a:srgbClr val="FF0000"/>
                </a:solidFill>
                <a:latin typeface="Times New Roman"/>
                <a:cs typeface="Times New Roman"/>
              </a:rPr>
              <a:t> </a:t>
            </a:r>
            <a:r>
              <a:rPr sz="2400" i="1" spc="20" dirty="0">
                <a:solidFill>
                  <a:srgbClr val="FF0000"/>
                </a:solidFill>
                <a:latin typeface="DejaVu Serif Condensed"/>
                <a:cs typeface="DejaVu Serif Condensed"/>
              </a:rPr>
              <a:t>∨</a:t>
            </a:r>
            <a:r>
              <a:rPr sz="2400" i="1" spc="-55" dirty="0">
                <a:solidFill>
                  <a:srgbClr val="FF0000"/>
                </a:solidFill>
                <a:latin typeface="DejaVu Serif Condensed"/>
                <a:cs typeface="DejaVu Serif Condensed"/>
              </a:rPr>
              <a:t> </a:t>
            </a:r>
            <a:r>
              <a:rPr sz="2400" i="1" spc="30" dirty="0">
                <a:solidFill>
                  <a:srgbClr val="FF0000"/>
                </a:solidFill>
                <a:latin typeface="Times New Roman"/>
                <a:cs typeface="Times New Roman"/>
              </a:rPr>
              <a:t>Q</a:t>
            </a:r>
            <a:r>
              <a:rPr sz="2400" i="1" spc="-5" dirty="0">
                <a:solidFill>
                  <a:srgbClr val="FF0000"/>
                </a:solidFill>
                <a:latin typeface="DejaVu Serif Condensed"/>
                <a:cs typeface="DejaVu Serif Condensed"/>
              </a:rPr>
              <a:t>,</a:t>
            </a:r>
            <a:r>
              <a:rPr sz="2400" i="1" spc="-105" dirty="0">
                <a:solidFill>
                  <a:srgbClr val="FF0000"/>
                </a:solidFill>
                <a:latin typeface="DejaVu Serif Condensed"/>
                <a:cs typeface="DejaVu Serif Condensed"/>
              </a:rPr>
              <a:t> </a:t>
            </a:r>
            <a:r>
              <a:rPr sz="2400" i="1" spc="-65" dirty="0">
                <a:solidFill>
                  <a:srgbClr val="FF0000"/>
                </a:solidFill>
                <a:latin typeface="DejaVu Serif Condensed"/>
                <a:cs typeface="DejaVu Serif Condensed"/>
              </a:rPr>
              <a:t>¬</a:t>
            </a:r>
            <a:r>
              <a:rPr sz="2400" i="1" spc="35" dirty="0">
                <a:solidFill>
                  <a:srgbClr val="FF0000"/>
                </a:solidFill>
                <a:latin typeface="Times New Roman"/>
                <a:cs typeface="Times New Roman"/>
              </a:rPr>
              <a:t>P</a:t>
            </a:r>
            <a:r>
              <a:rPr sz="2400" i="1" spc="30" dirty="0">
                <a:solidFill>
                  <a:srgbClr val="FF0000"/>
                </a:solidFill>
                <a:latin typeface="Times New Roman"/>
                <a:cs typeface="Times New Roman"/>
              </a:rPr>
              <a:t> </a:t>
            </a:r>
            <a:r>
              <a:rPr sz="2400" i="1" spc="240" dirty="0">
                <a:solidFill>
                  <a:srgbClr val="FF0000"/>
                </a:solidFill>
                <a:latin typeface="DejaVu Serif Condensed"/>
                <a:cs typeface="DejaVu Serif Condensed"/>
              </a:rPr>
              <a:t>⇒</a:t>
            </a:r>
            <a:r>
              <a:rPr sz="2400" i="1" spc="-5" dirty="0">
                <a:solidFill>
                  <a:srgbClr val="FF0000"/>
                </a:solidFill>
                <a:latin typeface="DejaVu Serif Condensed"/>
                <a:cs typeface="DejaVu Serif Condensed"/>
              </a:rPr>
              <a:t> </a:t>
            </a:r>
            <a:r>
              <a:rPr sz="2400" i="1" spc="30" dirty="0">
                <a:solidFill>
                  <a:srgbClr val="FF0000"/>
                </a:solidFill>
                <a:latin typeface="Times New Roman"/>
                <a:cs typeface="Times New Roman"/>
              </a:rPr>
              <a:t>Q</a:t>
            </a:r>
            <a:endParaRPr sz="2400" dirty="0">
              <a:solidFill>
                <a:srgbClr val="FF0000"/>
              </a:solidFill>
              <a:latin typeface="Times New Roman"/>
              <a:cs typeface="Times New Roman"/>
            </a:endParaRPr>
          </a:p>
        </p:txBody>
      </p:sp>
      <p:sp>
        <p:nvSpPr>
          <p:cNvPr id="16" name="矩形 15"/>
          <p:cNvSpPr/>
          <p:nvPr/>
        </p:nvSpPr>
        <p:spPr>
          <a:xfrm>
            <a:off x="5582167" y="4226748"/>
            <a:ext cx="2339102" cy="523220"/>
          </a:xfrm>
          <a:prstGeom prst="rect">
            <a:avLst/>
          </a:prstGeom>
        </p:spPr>
        <p:txBody>
          <a:bodyPr wrap="none">
            <a:spAutoFit/>
          </a:bodyPr>
          <a:lstStyle/>
          <a:p>
            <a:pPr marL="990600" indent="-990600">
              <a:spcBef>
                <a:spcPct val="10000"/>
              </a:spcBef>
            </a:pPr>
            <a:r>
              <a:rPr lang="en-US" altLang="zh-CN" sz="2800" dirty="0" smtClean="0">
                <a:solidFill>
                  <a:srgbClr val="7030A0"/>
                </a:solidFill>
                <a:latin typeface="黑体" panose="02010609060101010101" pitchFamily="49" charset="-122"/>
                <a:ea typeface="黑体" panose="02010609060101010101" pitchFamily="49" charset="-122"/>
              </a:rPr>
              <a:t>(</a:t>
            </a:r>
            <a:r>
              <a:rPr lang="zh-CN" altLang="en-US" sz="2800" dirty="0" smtClean="0">
                <a:solidFill>
                  <a:srgbClr val="7030A0"/>
                </a:solidFill>
                <a:latin typeface="黑体" panose="02010609060101010101" pitchFamily="49" charset="-122"/>
                <a:ea typeface="黑体" panose="02010609060101010101" pitchFamily="49" charset="-122"/>
              </a:rPr>
              <a:t>析取三段论</a:t>
            </a:r>
            <a:r>
              <a:rPr lang="en-US" altLang="zh-CN" sz="2800" dirty="0" smtClean="0">
                <a:solidFill>
                  <a:srgbClr val="7030A0"/>
                </a:solidFill>
                <a:latin typeface="黑体" panose="02010609060101010101" pitchFamily="49" charset="-122"/>
                <a:ea typeface="黑体" panose="02010609060101010101" pitchFamily="49" charset="-122"/>
              </a:rPr>
              <a:t>)</a:t>
            </a:r>
            <a:endParaRPr lang="zh-CN" altLang="en-US" sz="2800" dirty="0">
              <a:solidFill>
                <a:srgbClr val="7030A0"/>
              </a:solidFill>
              <a:latin typeface="黑体" panose="02010609060101010101" pitchFamily="49" charset="-122"/>
              <a:ea typeface="黑体" panose="02010609060101010101" pitchFamily="49" charset="-122"/>
            </a:endParaRPr>
          </a:p>
        </p:txBody>
      </p:sp>
      <p:sp>
        <p:nvSpPr>
          <p:cNvPr id="17" name="矩形 16"/>
          <p:cNvSpPr/>
          <p:nvPr/>
        </p:nvSpPr>
        <p:spPr>
          <a:xfrm>
            <a:off x="158447" y="4789565"/>
            <a:ext cx="11476744" cy="1067343"/>
          </a:xfrm>
          <a:prstGeom prst="rect">
            <a:avLst/>
          </a:prstGeom>
        </p:spPr>
        <p:txBody>
          <a:bodyPr wrap="square">
            <a:spAutoFit/>
          </a:bodyPr>
          <a:lstStyle/>
          <a:p>
            <a:pPr marL="12700" marR="5080" lvl="0">
              <a:lnSpc>
                <a:spcPct val="131900"/>
              </a:lnSpc>
            </a:pPr>
            <a:r>
              <a:rPr lang="zh-CN" altLang="en-US" sz="2400" spc="-5" dirty="0" smtClean="0">
                <a:solidFill>
                  <a:prstClr val="black"/>
                </a:solidFill>
                <a:latin typeface="黑体" panose="02010609060101010101" pitchFamily="49" charset="-122"/>
                <a:ea typeface="黑体" panose="02010609060101010101" pitchFamily="49" charset="-122"/>
                <a:cs typeface="微软雅黑"/>
              </a:rPr>
              <a:t>若你发电子邮件告诉我密码</a:t>
            </a:r>
            <a:r>
              <a:rPr lang="en-US" altLang="zh-CN" sz="2400" spc="-5" dirty="0" smtClean="0">
                <a:solidFill>
                  <a:prstClr val="black"/>
                </a:solidFill>
                <a:latin typeface="黑体" panose="02010609060101010101" pitchFamily="49" charset="-122"/>
                <a:ea typeface="黑体" panose="02010609060101010101" pitchFamily="49" charset="-122"/>
                <a:cs typeface="微软雅黑"/>
              </a:rPr>
              <a:t>,</a:t>
            </a:r>
            <a:r>
              <a:rPr lang="zh-CN" altLang="en-US" sz="2400" spc="-5" dirty="0" smtClean="0">
                <a:solidFill>
                  <a:prstClr val="black"/>
                </a:solidFill>
                <a:latin typeface="黑体" panose="02010609060101010101" pitchFamily="49" charset="-122"/>
                <a:ea typeface="黑体" panose="02010609060101010101" pitchFamily="49" charset="-122"/>
                <a:cs typeface="微软雅黑"/>
              </a:rPr>
              <a:t>则我将完成程序的编写</a:t>
            </a:r>
            <a:r>
              <a:rPr lang="en-US" altLang="zh-CN" sz="2400" spc="-5" dirty="0" smtClean="0">
                <a:solidFill>
                  <a:prstClr val="black"/>
                </a:solidFill>
                <a:latin typeface="黑体" panose="02010609060101010101" pitchFamily="49" charset="-122"/>
                <a:ea typeface="黑体" panose="02010609060101010101" pitchFamily="49" charset="-122"/>
                <a:cs typeface="微软雅黑"/>
              </a:rPr>
              <a:t>;</a:t>
            </a:r>
            <a:r>
              <a:rPr lang="zh-CN" altLang="en-US" sz="2400" spc="-5" dirty="0" smtClean="0">
                <a:solidFill>
                  <a:prstClr val="black"/>
                </a:solidFill>
                <a:latin typeface="黑体" panose="02010609060101010101" pitchFamily="49" charset="-122"/>
                <a:ea typeface="黑体" panose="02010609060101010101" pitchFamily="49" charset="-122"/>
                <a:cs typeface="微软雅黑"/>
              </a:rPr>
              <a:t>我没有完成程序的编写</a:t>
            </a:r>
            <a:r>
              <a:rPr lang="en-US" altLang="zh-CN" sz="2400" spc="-5" dirty="0" smtClean="0">
                <a:solidFill>
                  <a:prstClr val="black"/>
                </a:solidFill>
                <a:latin typeface="黑体" panose="02010609060101010101" pitchFamily="49" charset="-122"/>
                <a:ea typeface="黑体" panose="02010609060101010101" pitchFamily="49" charset="-122"/>
                <a:cs typeface="微软雅黑"/>
              </a:rPr>
              <a:t>.</a:t>
            </a:r>
            <a:r>
              <a:rPr lang="zh-CN" altLang="en-US" sz="2400" spc="-5" dirty="0" smtClean="0">
                <a:solidFill>
                  <a:srgbClr val="FF0000"/>
                </a:solidFill>
                <a:latin typeface="黑体" panose="02010609060101010101" pitchFamily="49" charset="-122"/>
                <a:ea typeface="黑体" panose="02010609060101010101" pitchFamily="49" charset="-122"/>
                <a:cs typeface="微软雅黑"/>
              </a:rPr>
              <a:t>所以</a:t>
            </a:r>
            <a:r>
              <a:rPr lang="en-US" altLang="zh-CN" sz="2400" spc="-5" dirty="0" smtClean="0">
                <a:solidFill>
                  <a:prstClr val="black"/>
                </a:solidFill>
                <a:latin typeface="黑体" panose="02010609060101010101" pitchFamily="49" charset="-122"/>
                <a:ea typeface="黑体" panose="02010609060101010101" pitchFamily="49" charset="-122"/>
                <a:cs typeface="微软雅黑"/>
              </a:rPr>
              <a:t>,</a:t>
            </a:r>
            <a:r>
              <a:rPr lang="zh-CN" altLang="en-US" sz="2400" spc="-5" dirty="0" smtClean="0">
                <a:solidFill>
                  <a:prstClr val="black"/>
                </a:solidFill>
                <a:latin typeface="黑体" panose="02010609060101010101" pitchFamily="49" charset="-122"/>
                <a:ea typeface="黑体" panose="02010609060101010101" pitchFamily="49" charset="-122"/>
                <a:cs typeface="微软雅黑"/>
              </a:rPr>
              <a:t>你没有发电子邮件告诉我密码。</a:t>
            </a:r>
            <a:endParaRPr lang="zh-CN" altLang="en-US" sz="2400" dirty="0">
              <a:solidFill>
                <a:prstClr val="black"/>
              </a:solidFill>
              <a:latin typeface="黑体" panose="02010609060101010101" pitchFamily="49" charset="-122"/>
              <a:ea typeface="黑体" panose="02010609060101010101" pitchFamily="49" charset="-122"/>
              <a:cs typeface="微软雅黑"/>
            </a:endParaRPr>
          </a:p>
        </p:txBody>
      </p:sp>
      <p:sp>
        <p:nvSpPr>
          <p:cNvPr id="18" name="object 52"/>
          <p:cNvSpPr txBox="1"/>
          <p:nvPr/>
        </p:nvSpPr>
        <p:spPr>
          <a:xfrm>
            <a:off x="397287" y="6064935"/>
            <a:ext cx="4040587" cy="369332"/>
          </a:xfrm>
          <a:prstGeom prst="rect">
            <a:avLst/>
          </a:prstGeom>
        </p:spPr>
        <p:txBody>
          <a:bodyPr vert="horz" wrap="square" lIns="0" tIns="0" rIns="0" bIns="0" rtlCol="0">
            <a:spAutoFit/>
          </a:bodyPr>
          <a:lstStyle/>
          <a:p>
            <a:pPr marL="12700"/>
            <a:r>
              <a:rPr sz="2400" spc="-5" dirty="0">
                <a:solidFill>
                  <a:srgbClr val="0000FF"/>
                </a:solidFill>
                <a:latin typeface="微软雅黑"/>
                <a:cs typeface="微软雅黑"/>
              </a:rPr>
              <a:t>可描述为：</a:t>
            </a:r>
            <a:r>
              <a:rPr sz="2400" i="1" spc="35" dirty="0">
                <a:solidFill>
                  <a:srgbClr val="FF0000"/>
                </a:solidFill>
                <a:latin typeface="Times New Roman"/>
                <a:cs typeface="Times New Roman"/>
              </a:rPr>
              <a:t>P</a:t>
            </a:r>
            <a:r>
              <a:rPr sz="2400" i="1" spc="30" dirty="0">
                <a:solidFill>
                  <a:srgbClr val="FF0000"/>
                </a:solidFill>
                <a:latin typeface="Times New Roman"/>
                <a:cs typeface="Times New Roman"/>
              </a:rPr>
              <a:t> </a:t>
            </a:r>
            <a:r>
              <a:rPr sz="2400" i="1" spc="240" dirty="0">
                <a:solidFill>
                  <a:srgbClr val="FF0000"/>
                </a:solidFill>
                <a:latin typeface="DejaVu Serif Condensed"/>
                <a:cs typeface="DejaVu Serif Condensed"/>
              </a:rPr>
              <a:t>→</a:t>
            </a:r>
            <a:r>
              <a:rPr sz="2400" i="1" spc="-5" dirty="0">
                <a:solidFill>
                  <a:srgbClr val="FF0000"/>
                </a:solidFill>
                <a:latin typeface="DejaVu Serif Condensed"/>
                <a:cs typeface="DejaVu Serif Condensed"/>
              </a:rPr>
              <a:t> </a:t>
            </a:r>
            <a:r>
              <a:rPr sz="2400" i="1" spc="25" dirty="0">
                <a:solidFill>
                  <a:srgbClr val="FF0000"/>
                </a:solidFill>
                <a:latin typeface="Times New Roman"/>
                <a:cs typeface="Times New Roman"/>
              </a:rPr>
              <a:t>Q</a:t>
            </a:r>
            <a:r>
              <a:rPr sz="2400" i="1" spc="-5" dirty="0">
                <a:solidFill>
                  <a:srgbClr val="FF0000"/>
                </a:solidFill>
                <a:latin typeface="DejaVu Serif Condensed"/>
                <a:cs typeface="DejaVu Serif Condensed"/>
              </a:rPr>
              <a:t>,</a:t>
            </a:r>
            <a:r>
              <a:rPr sz="2400" i="1" spc="-105" dirty="0">
                <a:solidFill>
                  <a:srgbClr val="FF0000"/>
                </a:solidFill>
                <a:latin typeface="DejaVu Serif Condensed"/>
                <a:cs typeface="DejaVu Serif Condensed"/>
              </a:rPr>
              <a:t> </a:t>
            </a:r>
            <a:r>
              <a:rPr sz="2400" i="1" spc="-70" dirty="0">
                <a:solidFill>
                  <a:srgbClr val="FF0000"/>
                </a:solidFill>
                <a:latin typeface="DejaVu Serif Condensed"/>
                <a:cs typeface="DejaVu Serif Condensed"/>
              </a:rPr>
              <a:t>¬</a:t>
            </a:r>
            <a:r>
              <a:rPr sz="2400" i="1" spc="30" dirty="0">
                <a:solidFill>
                  <a:srgbClr val="FF0000"/>
                </a:solidFill>
                <a:latin typeface="Times New Roman"/>
                <a:cs typeface="Times New Roman"/>
              </a:rPr>
              <a:t>Q </a:t>
            </a:r>
            <a:r>
              <a:rPr sz="2400" i="1" spc="240" dirty="0">
                <a:solidFill>
                  <a:srgbClr val="FF0000"/>
                </a:solidFill>
                <a:latin typeface="DejaVu Serif Condensed"/>
                <a:cs typeface="DejaVu Serif Condensed"/>
              </a:rPr>
              <a:t>⇒</a:t>
            </a:r>
            <a:r>
              <a:rPr sz="2400" i="1" spc="-5" dirty="0">
                <a:solidFill>
                  <a:srgbClr val="FF0000"/>
                </a:solidFill>
                <a:latin typeface="DejaVu Serif Condensed"/>
                <a:cs typeface="DejaVu Serif Condensed"/>
              </a:rPr>
              <a:t> </a:t>
            </a:r>
            <a:r>
              <a:rPr sz="2400" i="1" spc="-65" dirty="0">
                <a:solidFill>
                  <a:srgbClr val="FF0000"/>
                </a:solidFill>
                <a:latin typeface="DejaVu Serif Condensed"/>
                <a:cs typeface="DejaVu Serif Condensed"/>
              </a:rPr>
              <a:t>¬</a:t>
            </a:r>
            <a:r>
              <a:rPr sz="2400" i="1" spc="35" dirty="0">
                <a:solidFill>
                  <a:srgbClr val="FF0000"/>
                </a:solidFill>
                <a:latin typeface="Times New Roman"/>
                <a:cs typeface="Times New Roman"/>
              </a:rPr>
              <a:t>P</a:t>
            </a:r>
            <a:endParaRPr sz="2400" dirty="0">
              <a:solidFill>
                <a:srgbClr val="FF0000"/>
              </a:solidFill>
              <a:latin typeface="Times New Roman"/>
              <a:cs typeface="Times New Roman"/>
            </a:endParaRPr>
          </a:p>
        </p:txBody>
      </p:sp>
      <p:sp>
        <p:nvSpPr>
          <p:cNvPr id="20" name="矩形 19"/>
          <p:cNvSpPr/>
          <p:nvPr/>
        </p:nvSpPr>
        <p:spPr>
          <a:xfrm>
            <a:off x="5582167" y="5972602"/>
            <a:ext cx="1394934" cy="461665"/>
          </a:xfrm>
          <a:prstGeom prst="rect">
            <a:avLst/>
          </a:prstGeom>
        </p:spPr>
        <p:txBody>
          <a:bodyPr wrap="none">
            <a:spAutoFit/>
          </a:bodyPr>
          <a:lstStyle/>
          <a:p>
            <a:r>
              <a:rPr lang="en-US" altLang="zh-CN" sz="2400" b="1" dirty="0" smtClean="0">
                <a:solidFill>
                  <a:schemeClr val="accent5">
                    <a:lumMod val="50000"/>
                  </a:schemeClr>
                </a:solidFill>
                <a:latin typeface="Times New Roman" panose="02020603050405020304" pitchFamily="18" charset="0"/>
              </a:rPr>
              <a:t>(</a:t>
            </a:r>
            <a:r>
              <a:rPr lang="zh-CN" altLang="en-US" sz="2400" b="1" dirty="0" smtClean="0">
                <a:solidFill>
                  <a:schemeClr val="accent5">
                    <a:lumMod val="50000"/>
                  </a:schemeClr>
                </a:solidFill>
                <a:latin typeface="Times New Roman" panose="02020603050405020304" pitchFamily="18" charset="0"/>
              </a:rPr>
              <a:t>拒</a:t>
            </a:r>
            <a:r>
              <a:rPr lang="zh-CN" altLang="en-US" sz="2400" b="1" dirty="0">
                <a:solidFill>
                  <a:schemeClr val="accent5">
                    <a:lumMod val="50000"/>
                  </a:schemeClr>
                </a:solidFill>
                <a:latin typeface="Times New Roman" panose="02020603050405020304" pitchFamily="18" charset="0"/>
              </a:rPr>
              <a:t>取式 </a:t>
            </a:r>
            <a:r>
              <a:rPr lang="en-US" altLang="zh-CN" sz="2400" b="1" dirty="0" smtClean="0">
                <a:solidFill>
                  <a:schemeClr val="accent5">
                    <a:lumMod val="50000"/>
                  </a:schemeClr>
                </a:solidFill>
                <a:latin typeface="Times New Roman" panose="02020603050405020304" pitchFamily="18" charset="0"/>
              </a:rPr>
              <a:t>)</a:t>
            </a:r>
            <a:endParaRPr lang="zh-CN" altLang="en-US" sz="2400" dirty="0">
              <a:solidFill>
                <a:schemeClr val="accent5">
                  <a:lumMod val="50000"/>
                </a:schemeClr>
              </a:solidFill>
            </a:endParaRPr>
          </a:p>
        </p:txBody>
      </p:sp>
    </p:spTree>
    <p:extLst>
      <p:ext uri="{BB962C8B-B14F-4D97-AF65-F5344CB8AC3E}">
        <p14:creationId xmlns:p14="http://schemas.microsoft.com/office/powerpoint/2010/main" val="427439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0" grpId="0"/>
      <p:bldP spid="11" grpId="0"/>
      <p:bldP spid="12" grpId="0"/>
      <p:bldP spid="13" grpId="0"/>
      <p:bldP spid="14" grpId="0"/>
      <p:bldP spid="15" grpId="0"/>
      <p:bldP spid="16" grpId="0"/>
      <p:bldP spid="17" grpId="0"/>
      <p:bldP spid="18"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4294967295"/>
          </p:nvPr>
        </p:nvSpPr>
        <p:spPr>
          <a:xfrm>
            <a:off x="8737600" y="6245225"/>
            <a:ext cx="28448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C6E57EE1-00D5-4DA3-957B-94B14C3EE258}" type="slidenum">
              <a:rPr lang="en-US" altLang="zh-CN" sz="1400">
                <a:solidFill>
                  <a:srgbClr val="000000"/>
                </a:solidFill>
              </a:rPr>
              <a:pPr eaLnBrk="1" hangingPunct="1"/>
              <a:t>50</a:t>
            </a:fld>
            <a:endParaRPr lang="en-US" altLang="zh-CN" sz="1400">
              <a:solidFill>
                <a:srgbClr val="000000"/>
              </a:solidFill>
            </a:endParaRPr>
          </a:p>
        </p:txBody>
      </p:sp>
      <p:sp>
        <p:nvSpPr>
          <p:cNvPr id="245763" name="Rectangle 3"/>
          <p:cNvSpPr>
            <a:spLocks noGrp="1" noChangeArrowheads="1"/>
          </p:cNvSpPr>
          <p:nvPr>
            <p:ph type="body" idx="1"/>
          </p:nvPr>
        </p:nvSpPr>
        <p:spPr>
          <a:xfrm>
            <a:off x="1992313" y="1268414"/>
            <a:ext cx="8229600" cy="4105275"/>
          </a:xfrm>
        </p:spPr>
        <p:txBody>
          <a:bodyPr/>
          <a:lstStyle/>
          <a:p>
            <a:pPr eaLnBrk="1" hangingPunct="1">
              <a:buFont typeface="Wingdings" panose="05000000000000000000" pitchFamily="2" charset="2"/>
              <a:buNone/>
            </a:pPr>
            <a:r>
              <a:rPr lang="en-US" altLang="zh-CN" dirty="0" smtClean="0">
                <a:latin typeface="Times New Roman" panose="02020603050405020304" pitchFamily="18" charset="0"/>
              </a:rPr>
              <a:t>   (3) </a:t>
            </a:r>
            <a:r>
              <a:rPr lang="zh-CN" altLang="en-US" dirty="0" smtClean="0">
                <a:solidFill>
                  <a:srgbClr val="FF0000"/>
                </a:solidFill>
                <a:latin typeface="Times New Roman" panose="02020603050405020304" pitchFamily="18" charset="0"/>
              </a:rPr>
              <a:t>证明</a:t>
            </a:r>
          </a:p>
          <a:p>
            <a:pPr eaLnBrk="1" hangingPunct="1">
              <a:buFont typeface="Wingdings" panose="05000000000000000000" pitchFamily="2" charset="2"/>
              <a:buNone/>
            </a:pPr>
            <a:r>
              <a:rPr lang="zh-CN" altLang="en-US" dirty="0" smtClean="0">
                <a:latin typeface="Times New Roman" panose="02020603050405020304" pitchFamily="18" charset="0"/>
              </a:rPr>
              <a:t>         ① </a:t>
            </a:r>
            <a:r>
              <a:rPr lang="en-US" altLang="zh-CN" i="1" dirty="0" smtClean="0">
                <a:latin typeface="Times New Roman" panose="02020603050405020304" pitchFamily="18" charset="0"/>
              </a:rPr>
              <a:t>s</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附加前提引入</a:t>
            </a:r>
          </a:p>
          <a:p>
            <a:pPr eaLnBrk="1" hangingPunct="1">
              <a:buFont typeface="Wingdings" panose="05000000000000000000" pitchFamily="2" charset="2"/>
              <a:buNone/>
            </a:pPr>
            <a:r>
              <a:rPr lang="zh-CN" altLang="en-US" dirty="0" smtClean="0">
                <a:latin typeface="Times New Roman" panose="02020603050405020304" pitchFamily="18" charset="0"/>
              </a:rPr>
              <a:t>         ② </a:t>
            </a:r>
            <a:r>
              <a:rPr lang="en-US" altLang="zh-CN" i="1" dirty="0" err="1" smtClean="0">
                <a:latin typeface="Times New Roman" panose="02020603050405020304" pitchFamily="18" charset="0"/>
              </a:rPr>
              <a:t>p</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r</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前提引入</a:t>
            </a:r>
          </a:p>
          <a:p>
            <a:pPr eaLnBrk="1" hangingPunct="1">
              <a:buFont typeface="Wingdings" panose="05000000000000000000" pitchFamily="2" charset="2"/>
              <a:buNone/>
            </a:pPr>
            <a:r>
              <a:rPr lang="zh-CN" altLang="en-US" dirty="0" smtClean="0">
                <a:latin typeface="Times New Roman" panose="02020603050405020304" pitchFamily="18" charset="0"/>
              </a:rPr>
              <a:t>         ③ </a:t>
            </a:r>
            <a:r>
              <a:rPr lang="en-US" altLang="zh-CN" i="1" dirty="0" smtClean="0">
                <a:latin typeface="Times New Roman" panose="02020603050405020304" pitchFamily="18" charset="0"/>
              </a:rPr>
              <a:t>r</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s</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前提引入</a:t>
            </a:r>
          </a:p>
          <a:p>
            <a:pPr eaLnBrk="1" hangingPunct="1">
              <a:buFont typeface="Wingdings" panose="05000000000000000000" pitchFamily="2" charset="2"/>
              <a:buNone/>
            </a:pPr>
            <a:r>
              <a:rPr lang="zh-CN" altLang="en-US" dirty="0" smtClean="0">
                <a:latin typeface="Times New Roman" panose="02020603050405020304" pitchFamily="18" charset="0"/>
              </a:rPr>
              <a:t>         ④ </a:t>
            </a:r>
            <a:r>
              <a:rPr lang="en-US" altLang="zh-CN" i="1" dirty="0" smtClean="0">
                <a:latin typeface="Times New Roman" panose="02020603050405020304" pitchFamily="18" charset="0"/>
              </a:rPr>
              <a:t>p</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s</a:t>
            </a:r>
            <a:r>
              <a:rPr lang="en-US" altLang="zh-CN" dirty="0" smtClean="0">
                <a:latin typeface="Times New Roman" panose="02020603050405020304" pitchFamily="18" charset="0"/>
              </a:rPr>
              <a:t>          ②③</a:t>
            </a:r>
            <a:r>
              <a:rPr lang="zh-CN" altLang="en-US" dirty="0" smtClean="0">
                <a:latin typeface="Times New Roman" panose="02020603050405020304" pitchFamily="18" charset="0"/>
              </a:rPr>
              <a:t>假言三段论</a:t>
            </a:r>
          </a:p>
          <a:p>
            <a:pPr eaLnBrk="1" hangingPunct="1">
              <a:buFont typeface="Wingdings" panose="05000000000000000000" pitchFamily="2" charset="2"/>
              <a:buNone/>
            </a:pPr>
            <a:r>
              <a:rPr lang="zh-CN" altLang="en-US" dirty="0" smtClean="0">
                <a:latin typeface="Times New Roman" panose="02020603050405020304" pitchFamily="18" charset="0"/>
              </a:rPr>
              <a:t>         ⑤ </a:t>
            </a:r>
            <a:r>
              <a:rPr lang="zh-CN" altLang="en-US"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p</a:t>
            </a:r>
            <a:r>
              <a:rPr lang="en-US" altLang="zh-CN" dirty="0" smtClean="0">
                <a:latin typeface="Times New Roman" panose="02020603050405020304" pitchFamily="18" charset="0"/>
              </a:rPr>
              <a:t>                ①④</a:t>
            </a:r>
            <a:r>
              <a:rPr lang="zh-CN" altLang="en-US" dirty="0" smtClean="0">
                <a:latin typeface="Times New Roman" panose="02020603050405020304" pitchFamily="18" charset="0"/>
              </a:rPr>
              <a:t>拒取式</a:t>
            </a:r>
          </a:p>
          <a:p>
            <a:pPr eaLnBrk="1" hangingPunct="1">
              <a:buFont typeface="Wingdings" panose="05000000000000000000" pitchFamily="2" charset="2"/>
              <a:buNone/>
            </a:pPr>
            <a:r>
              <a:rPr lang="zh-CN" altLang="en-US" dirty="0" smtClean="0">
                <a:latin typeface="Times New Roman" panose="02020603050405020304" pitchFamily="18" charset="0"/>
              </a:rPr>
              <a:t>         ⑥ </a:t>
            </a:r>
            <a:r>
              <a:rPr lang="en-US" altLang="zh-CN" i="1" dirty="0" err="1" smtClean="0">
                <a:latin typeface="Times New Roman" panose="02020603050405020304" pitchFamily="18" charset="0"/>
              </a:rPr>
              <a:t>p</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q</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前提引入</a:t>
            </a:r>
          </a:p>
          <a:p>
            <a:pPr eaLnBrk="1" hangingPunct="1">
              <a:buFont typeface="Wingdings" panose="05000000000000000000" pitchFamily="2" charset="2"/>
              <a:buNone/>
            </a:pPr>
            <a:r>
              <a:rPr lang="zh-CN" altLang="en-US" dirty="0" smtClean="0">
                <a:latin typeface="Times New Roman" panose="02020603050405020304" pitchFamily="18" charset="0"/>
              </a:rPr>
              <a:t>         ⑦ </a:t>
            </a:r>
            <a:r>
              <a:rPr lang="en-US" altLang="zh-CN" i="1" dirty="0" smtClean="0">
                <a:latin typeface="Times New Roman" panose="02020603050405020304" pitchFamily="18" charset="0"/>
              </a:rPr>
              <a:t>q</a:t>
            </a:r>
            <a:r>
              <a:rPr lang="en-US" altLang="zh-CN" dirty="0" smtClean="0">
                <a:latin typeface="Times New Roman" panose="02020603050405020304" pitchFamily="18" charset="0"/>
              </a:rPr>
              <a:t>                   ⑤⑥</a:t>
            </a:r>
            <a:r>
              <a:rPr lang="zh-CN" altLang="en-US" dirty="0" smtClean="0">
                <a:latin typeface="Times New Roman" panose="02020603050405020304" pitchFamily="18" charset="0"/>
              </a:rPr>
              <a:t>析取三段论</a:t>
            </a:r>
          </a:p>
        </p:txBody>
      </p:sp>
      <p:sp>
        <p:nvSpPr>
          <p:cNvPr id="6" name="Rectangle 3"/>
          <p:cNvSpPr txBox="1">
            <a:spLocks noChangeArrowheads="1"/>
          </p:cNvSpPr>
          <p:nvPr/>
        </p:nvSpPr>
        <p:spPr bwMode="auto">
          <a:xfrm>
            <a:off x="6560948" y="623540"/>
            <a:ext cx="5481235" cy="1561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tabLst>
                <a:tab pos="365125" algn="l"/>
              </a:tabLst>
            </a:pPr>
            <a:r>
              <a:rPr lang="zh-CN" altLang="en-US" smtClean="0">
                <a:latin typeface="Times New Roman" panose="02020603050405020304" pitchFamily="18" charset="0"/>
              </a:rPr>
              <a:t>     </a:t>
            </a:r>
            <a:r>
              <a:rPr lang="en-US" altLang="zh-CN" smtClean="0">
                <a:latin typeface="Times New Roman" panose="02020603050405020304" pitchFamily="18" charset="0"/>
              </a:rPr>
              <a:t>(2)  </a:t>
            </a:r>
            <a:r>
              <a:rPr lang="zh-CN" altLang="en-US" smtClean="0">
                <a:latin typeface="Times New Roman" panose="02020603050405020304" pitchFamily="18" charset="0"/>
              </a:rPr>
              <a:t>推理的</a:t>
            </a:r>
            <a:r>
              <a:rPr lang="zh-CN" altLang="en-US" smtClean="0">
                <a:solidFill>
                  <a:schemeClr val="accent1">
                    <a:lumMod val="50000"/>
                  </a:schemeClr>
                </a:solidFill>
                <a:latin typeface="Times New Roman" panose="02020603050405020304" pitchFamily="18" charset="0"/>
              </a:rPr>
              <a:t>形式结构</a:t>
            </a:r>
          </a:p>
          <a:p>
            <a:pPr eaLnBrk="1" hangingPunct="1">
              <a:buFont typeface="Wingdings" panose="05000000000000000000" pitchFamily="2" charset="2"/>
              <a:buNone/>
              <a:tabLst>
                <a:tab pos="365125" algn="l"/>
              </a:tabLst>
            </a:pPr>
            <a:r>
              <a:rPr lang="zh-CN" altLang="en-US" smtClean="0">
                <a:latin typeface="Times New Roman" panose="02020603050405020304" pitchFamily="18" charset="0"/>
              </a:rPr>
              <a:t>           </a:t>
            </a:r>
            <a:r>
              <a:rPr lang="zh-CN" altLang="en-US" smtClean="0">
                <a:solidFill>
                  <a:srgbClr val="FF0000"/>
                </a:solidFill>
                <a:latin typeface="Times New Roman" panose="02020603050405020304" pitchFamily="18" charset="0"/>
              </a:rPr>
              <a:t>前提</a:t>
            </a:r>
            <a:r>
              <a:rPr lang="zh-CN" altLang="en-US" smtClean="0">
                <a:latin typeface="Times New Roman" panose="02020603050405020304" pitchFamily="18" charset="0"/>
              </a:rPr>
              <a:t>：</a:t>
            </a:r>
            <a:r>
              <a:rPr lang="en-US" altLang="zh-CN" i="1" smtClean="0">
                <a:latin typeface="Times New Roman" panose="02020603050405020304" pitchFamily="18" charset="0"/>
              </a:rPr>
              <a:t>p</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q</a:t>
            </a:r>
            <a:r>
              <a:rPr lang="en-US" altLang="zh-CN" smtClean="0">
                <a:latin typeface="Times New Roman" panose="02020603050405020304" pitchFamily="18" charset="0"/>
              </a:rPr>
              <a:t>,  </a:t>
            </a:r>
            <a:r>
              <a:rPr lang="en-US" altLang="zh-CN" i="1" smtClean="0">
                <a:latin typeface="Times New Roman" panose="02020603050405020304" pitchFamily="18" charset="0"/>
              </a:rPr>
              <a:t>p</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r</a:t>
            </a:r>
            <a:r>
              <a:rPr lang="en-US" altLang="zh-CN" smtClean="0">
                <a:latin typeface="Times New Roman" panose="02020603050405020304" pitchFamily="18" charset="0"/>
              </a:rPr>
              <a:t>,  </a:t>
            </a:r>
            <a:r>
              <a:rPr lang="en-US" altLang="zh-CN" i="1" smtClean="0">
                <a:latin typeface="Times New Roman" panose="02020603050405020304" pitchFamily="18" charset="0"/>
              </a:rPr>
              <a:t>r</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s</a:t>
            </a:r>
            <a:endParaRPr lang="en-US" altLang="zh-CN" smtClean="0">
              <a:latin typeface="Times New Roman" panose="02020603050405020304" pitchFamily="18" charset="0"/>
            </a:endParaRPr>
          </a:p>
          <a:p>
            <a:pPr eaLnBrk="1" hangingPunct="1">
              <a:buFont typeface="Wingdings" panose="05000000000000000000" pitchFamily="2" charset="2"/>
              <a:buNone/>
              <a:tabLst>
                <a:tab pos="365125" algn="l"/>
              </a:tabLst>
            </a:pPr>
            <a:r>
              <a:rPr lang="en-US" altLang="zh-CN" smtClean="0">
                <a:latin typeface="Times New Roman" panose="02020603050405020304" pitchFamily="18" charset="0"/>
              </a:rPr>
              <a:t>           </a:t>
            </a:r>
            <a:r>
              <a:rPr lang="zh-CN" altLang="en-US" smtClean="0">
                <a:solidFill>
                  <a:srgbClr val="FF0000"/>
                </a:solidFill>
                <a:latin typeface="Times New Roman" panose="02020603050405020304" pitchFamily="18" charset="0"/>
              </a:rPr>
              <a:t>结论</a:t>
            </a:r>
            <a:r>
              <a:rPr lang="zh-CN" altLang="en-US" smtClean="0">
                <a:latin typeface="Times New Roman" panose="02020603050405020304" pitchFamily="18" charset="0"/>
              </a:rPr>
              <a:t>：</a:t>
            </a:r>
            <a:r>
              <a:rPr lang="en-US" altLang="zh-CN" i="1" smtClean="0">
                <a:latin typeface="Times New Roman" panose="02020603050405020304" pitchFamily="18" charset="0"/>
              </a:rPr>
              <a:t>s</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q</a:t>
            </a:r>
            <a:r>
              <a:rPr lang="en-US" altLang="zh-CN" smtClean="0">
                <a:latin typeface="Times New Roman" panose="02020603050405020304" pitchFamily="18" charset="0"/>
              </a:rPr>
              <a:t> </a:t>
            </a:r>
            <a:endParaRPr lang="en-US" altLang="zh-CN" dirty="0" smtClean="0">
              <a:latin typeface="Times New Roman" panose="02020603050405020304" pitchFamily="18" charset="0"/>
            </a:endParaRPr>
          </a:p>
        </p:txBody>
      </p:sp>
    </p:spTree>
    <p:extLst>
      <p:ext uri="{BB962C8B-B14F-4D97-AF65-F5344CB8AC3E}">
        <p14:creationId xmlns:p14="http://schemas.microsoft.com/office/powerpoint/2010/main" val="1191895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fade">
                                      <p:cBhvr>
                                        <p:cTn id="7" dur="2000"/>
                                        <p:tgtEl>
                                          <p:spTgt spid="24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fade">
                                      <p:cBhvr>
                                        <p:cTn id="12" dur="2000"/>
                                        <p:tgtEl>
                                          <p:spTgt spid="245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fade">
                                      <p:cBhvr>
                                        <p:cTn id="17" dur="2000"/>
                                        <p:tgtEl>
                                          <p:spTgt spid="245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5763">
                                            <p:txEl>
                                              <p:pRg st="3" end="3"/>
                                            </p:txEl>
                                          </p:spTgt>
                                        </p:tgtEl>
                                        <p:attrNameLst>
                                          <p:attrName>style.visibility</p:attrName>
                                        </p:attrNameLst>
                                      </p:cBhvr>
                                      <p:to>
                                        <p:strVal val="visible"/>
                                      </p:to>
                                    </p:set>
                                    <p:animEffect transition="in" filter="fade">
                                      <p:cBhvr>
                                        <p:cTn id="22" dur="2000"/>
                                        <p:tgtEl>
                                          <p:spTgt spid="245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5763">
                                            <p:txEl>
                                              <p:pRg st="4" end="4"/>
                                            </p:txEl>
                                          </p:spTgt>
                                        </p:tgtEl>
                                        <p:attrNameLst>
                                          <p:attrName>style.visibility</p:attrName>
                                        </p:attrNameLst>
                                      </p:cBhvr>
                                      <p:to>
                                        <p:strVal val="visible"/>
                                      </p:to>
                                    </p:set>
                                    <p:animEffect transition="in" filter="fade">
                                      <p:cBhvr>
                                        <p:cTn id="27" dur="2000"/>
                                        <p:tgtEl>
                                          <p:spTgt spid="2457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763">
                                            <p:txEl>
                                              <p:pRg st="5" end="5"/>
                                            </p:txEl>
                                          </p:spTgt>
                                        </p:tgtEl>
                                        <p:attrNameLst>
                                          <p:attrName>style.visibility</p:attrName>
                                        </p:attrNameLst>
                                      </p:cBhvr>
                                      <p:to>
                                        <p:strVal val="visible"/>
                                      </p:to>
                                    </p:set>
                                    <p:animEffect transition="in" filter="fade">
                                      <p:cBhvr>
                                        <p:cTn id="32" dur="2000"/>
                                        <p:tgtEl>
                                          <p:spTgt spid="2457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5763">
                                            <p:txEl>
                                              <p:pRg st="6" end="6"/>
                                            </p:txEl>
                                          </p:spTgt>
                                        </p:tgtEl>
                                        <p:attrNameLst>
                                          <p:attrName>style.visibility</p:attrName>
                                        </p:attrNameLst>
                                      </p:cBhvr>
                                      <p:to>
                                        <p:strVal val="visible"/>
                                      </p:to>
                                    </p:set>
                                    <p:animEffect transition="in" filter="fade">
                                      <p:cBhvr>
                                        <p:cTn id="37" dur="2000"/>
                                        <p:tgtEl>
                                          <p:spTgt spid="2457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5763">
                                            <p:txEl>
                                              <p:pRg st="7" end="7"/>
                                            </p:txEl>
                                          </p:spTgt>
                                        </p:tgtEl>
                                        <p:attrNameLst>
                                          <p:attrName>style.visibility</p:attrName>
                                        </p:attrNameLst>
                                      </p:cBhvr>
                                      <p:to>
                                        <p:strVal val="visible"/>
                                      </p:to>
                                    </p:set>
                                    <p:animEffect transition="in" filter="fade">
                                      <p:cBhvr>
                                        <p:cTn id="42" dur="2000"/>
                                        <p:tgtEl>
                                          <p:spTgt spid="2457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300966" y="1501964"/>
            <a:ext cx="5997844" cy="3194023"/>
          </a:xfrm>
          <a:prstGeom prst="rect">
            <a:avLst/>
          </a:prstGeom>
          <a:solidFill>
            <a:srgbClr val="C9FAFF"/>
          </a:solidFill>
          <a:ln w="12700" cap="sq"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411" name="Rectangle 2"/>
          <p:cNvSpPr>
            <a:spLocks noGrp="1" noChangeArrowheads="1"/>
          </p:cNvSpPr>
          <p:nvPr>
            <p:ph type="title"/>
          </p:nvPr>
        </p:nvSpPr>
        <p:spPr>
          <a:xfrm>
            <a:off x="609600" y="457200"/>
            <a:ext cx="3574942" cy="838200"/>
          </a:xfrm>
        </p:spPr>
        <p:txBody>
          <a:bodyPr/>
          <a:lstStyle/>
          <a:p>
            <a:pPr eaLnBrk="1" hangingPunct="1"/>
            <a:r>
              <a:rPr lang="zh-CN" altLang="en-US" sz="3200" dirty="0" smtClean="0"/>
              <a:t>归谬法（反证法）</a:t>
            </a:r>
          </a:p>
        </p:txBody>
      </p:sp>
      <p:sp>
        <p:nvSpPr>
          <p:cNvPr id="247811" name="Rectangle 3"/>
          <p:cNvSpPr>
            <a:spLocks noGrp="1" noChangeArrowheads="1"/>
          </p:cNvSpPr>
          <p:nvPr>
            <p:ph type="body" idx="1"/>
          </p:nvPr>
        </p:nvSpPr>
        <p:spPr>
          <a:xfrm>
            <a:off x="741417" y="1501964"/>
            <a:ext cx="5116942" cy="3194023"/>
          </a:xfrm>
        </p:spPr>
        <p:txBody>
          <a:bodyPr/>
          <a:lstStyle/>
          <a:p>
            <a:pPr marL="457200" indent="-457200" eaLnBrk="1" hangingPunct="1">
              <a:buNone/>
            </a:pPr>
            <a:r>
              <a:rPr lang="zh-CN" altLang="en-US" dirty="0" smtClean="0">
                <a:solidFill>
                  <a:srgbClr val="A50021"/>
                </a:solidFill>
                <a:latin typeface="Times New Roman" panose="02020603050405020304" pitchFamily="18" charset="0"/>
              </a:rPr>
              <a:t>归谬法 </a:t>
            </a:r>
            <a:r>
              <a:rPr lang="en-US" altLang="zh-CN" dirty="0" smtClean="0">
                <a:latin typeface="Times New Roman" panose="02020603050405020304" pitchFamily="18" charset="0"/>
              </a:rPr>
              <a:t>(</a:t>
            </a:r>
            <a:r>
              <a:rPr lang="zh-CN" altLang="en-US" dirty="0" smtClean="0">
                <a:solidFill>
                  <a:srgbClr val="A50021"/>
                </a:solidFill>
                <a:latin typeface="Times New Roman" panose="02020603050405020304" pitchFamily="18" charset="0"/>
              </a:rPr>
              <a:t>反证法</a:t>
            </a:r>
            <a:r>
              <a:rPr lang="en-US" altLang="zh-CN" dirty="0" smtClean="0">
                <a:latin typeface="Times New Roman" panose="02020603050405020304" pitchFamily="18" charset="0"/>
              </a:rPr>
              <a:t>)</a:t>
            </a:r>
          </a:p>
          <a:p>
            <a:pPr marL="457200" indent="-457200" eaLnBrk="1" hangingPunct="1">
              <a:buNone/>
            </a:pPr>
            <a:r>
              <a:rPr lang="zh-CN" altLang="en-US" dirty="0" smtClean="0">
                <a:latin typeface="Times New Roman" panose="02020603050405020304" pitchFamily="18" charset="0"/>
              </a:rPr>
              <a:t>欲证</a:t>
            </a:r>
          </a:p>
          <a:p>
            <a:pPr marL="457200" indent="-457200" eaLnBrk="1" hangingPunct="1">
              <a:buNone/>
            </a:pPr>
            <a:r>
              <a:rPr lang="zh-CN" altLang="en-US" dirty="0" smtClean="0">
                <a:latin typeface="Times New Roman" panose="02020603050405020304" pitchFamily="18" charset="0"/>
              </a:rPr>
              <a:t>    前提：</a:t>
            </a:r>
            <a:r>
              <a:rPr lang="en-US" altLang="zh-CN" i="1" dirty="0" smtClean="0">
                <a:latin typeface="Times New Roman" panose="02020603050405020304" pitchFamily="18" charset="0"/>
              </a:rPr>
              <a:t>A</a:t>
            </a:r>
            <a:r>
              <a:rPr lang="en-US" altLang="zh-CN" baseline="-25000" dirty="0" smtClean="0">
                <a:latin typeface="Times New Roman" panose="02020603050405020304" pitchFamily="18" charset="0"/>
              </a:rPr>
              <a:t>1</a:t>
            </a:r>
            <a:r>
              <a:rPr lang="en-US" altLang="zh-CN" dirty="0" smtClean="0">
                <a:latin typeface="Times New Roman" panose="02020603050405020304" pitchFamily="18" charset="0"/>
              </a:rPr>
              <a:t>, </a:t>
            </a:r>
            <a:r>
              <a:rPr lang="en-US" altLang="zh-CN" i="1" dirty="0" smtClean="0">
                <a:latin typeface="Times New Roman" panose="02020603050405020304" pitchFamily="18" charset="0"/>
              </a:rPr>
              <a:t>A</a:t>
            </a:r>
            <a:r>
              <a:rPr lang="en-US" altLang="zh-CN" baseline="-25000" dirty="0" smtClean="0">
                <a:latin typeface="Times New Roman" panose="02020603050405020304" pitchFamily="18" charset="0"/>
              </a:rPr>
              <a:t>2</a:t>
            </a:r>
            <a:r>
              <a:rPr lang="en-US" altLang="zh-CN" dirty="0" smtClean="0">
                <a:latin typeface="Times New Roman" panose="02020603050405020304" pitchFamily="18" charset="0"/>
              </a:rPr>
              <a:t>, … , </a:t>
            </a:r>
            <a:r>
              <a:rPr lang="en-US" altLang="zh-CN" i="1" dirty="0" err="1" smtClean="0">
                <a:latin typeface="Times New Roman" panose="02020603050405020304" pitchFamily="18" charset="0"/>
              </a:rPr>
              <a:t>A</a:t>
            </a:r>
            <a:r>
              <a:rPr lang="en-US" altLang="zh-CN" i="1" baseline="-25000" dirty="0" err="1" smtClean="0">
                <a:latin typeface="Times New Roman" panose="02020603050405020304" pitchFamily="18" charset="0"/>
              </a:rPr>
              <a:t>k</a:t>
            </a:r>
            <a:r>
              <a:rPr lang="en-US" altLang="zh-CN" baseline="-25000" dirty="0" smtClean="0">
                <a:latin typeface="Times New Roman" panose="02020603050405020304" pitchFamily="18" charset="0"/>
              </a:rPr>
              <a:t> </a:t>
            </a:r>
            <a:r>
              <a:rPr lang="en-US" altLang="zh-CN" dirty="0" smtClean="0">
                <a:latin typeface="Times New Roman" panose="02020603050405020304" pitchFamily="18" charset="0"/>
              </a:rPr>
              <a:t> </a:t>
            </a:r>
          </a:p>
          <a:p>
            <a:pPr marL="457200" indent="-457200" eaLnBrk="1" hangingPunct="1">
              <a:buNone/>
            </a:pPr>
            <a:r>
              <a:rPr lang="en-US" altLang="zh-CN" dirty="0" smtClean="0">
                <a:latin typeface="Times New Roman" panose="02020603050405020304" pitchFamily="18" charset="0"/>
              </a:rPr>
              <a:t>    </a:t>
            </a:r>
            <a:r>
              <a:rPr lang="zh-CN" altLang="en-US" dirty="0" smtClean="0">
                <a:latin typeface="Times New Roman" panose="02020603050405020304" pitchFamily="18" charset="0"/>
              </a:rPr>
              <a:t>结论：</a:t>
            </a:r>
            <a:r>
              <a:rPr lang="en-US" altLang="zh-CN" i="1" dirty="0" smtClean="0">
                <a:latin typeface="Times New Roman" panose="02020603050405020304" pitchFamily="18" charset="0"/>
              </a:rPr>
              <a:t>B</a:t>
            </a:r>
            <a:endParaRPr lang="en-US" altLang="zh-CN" dirty="0" smtClean="0">
              <a:latin typeface="Times New Roman" panose="02020603050405020304" pitchFamily="18" charset="0"/>
            </a:endParaRPr>
          </a:p>
          <a:p>
            <a:pPr marL="457200" indent="-457200" eaLnBrk="1" hangingPunct="1">
              <a:buNone/>
            </a:pPr>
            <a:r>
              <a:rPr lang="zh-CN" altLang="en-US" dirty="0" smtClean="0">
                <a:latin typeface="Times New Roman" panose="02020603050405020304" pitchFamily="18" charset="0"/>
              </a:rPr>
              <a:t>做法</a:t>
            </a:r>
          </a:p>
          <a:p>
            <a:pPr marL="457200" indent="-457200" eaLnBrk="1" hangingPunct="1">
              <a:buNone/>
            </a:pPr>
            <a:r>
              <a:rPr lang="zh-CN" altLang="en-US" dirty="0" smtClean="0">
                <a:latin typeface="Times New Roman" panose="02020603050405020304" pitchFamily="18" charset="0"/>
              </a:rPr>
              <a:t>     在前提中加入</a:t>
            </a:r>
            <a:r>
              <a:rPr lang="zh-CN" altLang="en-US"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B</a:t>
            </a:r>
            <a:r>
              <a:rPr lang="zh-CN" altLang="en-US" dirty="0" smtClean="0">
                <a:latin typeface="Times New Roman" panose="02020603050405020304" pitchFamily="18" charset="0"/>
              </a:rPr>
              <a:t>，推出矛盾</a:t>
            </a:r>
            <a:r>
              <a:rPr lang="en-US" altLang="zh-CN" dirty="0" smtClean="0">
                <a:latin typeface="Times New Roman" panose="02020603050405020304" pitchFamily="18" charset="0"/>
              </a:rPr>
              <a:t>.</a:t>
            </a:r>
          </a:p>
        </p:txBody>
      </p:sp>
      <p:sp>
        <p:nvSpPr>
          <p:cNvPr id="2" name="矩形 1"/>
          <p:cNvSpPr/>
          <p:nvPr/>
        </p:nvSpPr>
        <p:spPr>
          <a:xfrm>
            <a:off x="7490848" y="3501931"/>
            <a:ext cx="4148380" cy="3120854"/>
          </a:xfrm>
          <a:prstGeom prst="rect">
            <a:avLst/>
          </a:prstGeom>
        </p:spPr>
        <p:txBody>
          <a:bodyPr wrap="square">
            <a:spAutoFit/>
          </a:bodyPr>
          <a:lstStyle/>
          <a:p>
            <a:pPr marL="457200" lvl="0" indent="-457200" fontAlgn="base">
              <a:lnSpc>
                <a:spcPct val="120000"/>
              </a:lnSpc>
              <a:spcBef>
                <a:spcPct val="20000"/>
              </a:spcBef>
              <a:spcAft>
                <a:spcPct val="0"/>
              </a:spcAft>
              <a:buClr>
                <a:srgbClr val="00007D"/>
              </a:buClr>
              <a:buSzPct val="75000"/>
            </a:pPr>
            <a:r>
              <a:rPr lang="zh-CN" altLang="en-US" sz="2400" dirty="0">
                <a:solidFill>
                  <a:srgbClr val="000000"/>
                </a:solidFill>
                <a:latin typeface="Times New Roman" panose="02020603050405020304" pitchFamily="18" charset="0"/>
              </a:rPr>
              <a:t>理由</a:t>
            </a:r>
          </a:p>
          <a:p>
            <a:pPr marL="457200" lvl="0" indent="-457200" fontAlgn="base">
              <a:lnSpc>
                <a:spcPct val="120000"/>
              </a:lnSpc>
              <a:spcBef>
                <a:spcPct val="20000"/>
              </a:spcBef>
              <a:spcAft>
                <a:spcPct val="0"/>
              </a:spcAft>
              <a:buClr>
                <a:srgbClr val="00007D"/>
              </a:buClr>
              <a:buSzPct val="75000"/>
            </a:pPr>
            <a:r>
              <a:rPr lang="zh-CN" altLang="en-US" sz="2400" dirty="0">
                <a:solidFill>
                  <a:srgbClr val="000000"/>
                </a:solidFill>
                <a:latin typeface="Times New Roman" panose="02020603050405020304" pitchFamily="18" charset="0"/>
              </a:rPr>
              <a:t>          </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2</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err="1">
                <a:solidFill>
                  <a:srgbClr val="000000"/>
                </a:solidFill>
                <a:latin typeface="Times New Roman" panose="02020603050405020304" pitchFamily="18" charset="0"/>
              </a:rPr>
              <a:t>A</a:t>
            </a:r>
            <a:r>
              <a:rPr lang="en-US" altLang="zh-CN" sz="2400" i="1" baseline="-25000" dirty="0" err="1">
                <a:solidFill>
                  <a:srgbClr val="000000"/>
                </a:solidFill>
                <a:latin typeface="Times New Roman" panose="02020603050405020304" pitchFamily="18" charset="0"/>
              </a:rPr>
              <a:t>k</a:t>
            </a:r>
            <a:r>
              <a:rPr lang="en-US" altLang="zh-CN" sz="2400" dirty="0" err="1">
                <a:solidFill>
                  <a:srgbClr val="000000"/>
                </a:solidFill>
                <a:latin typeface="Times New Roman" panose="02020603050405020304" pitchFamily="18" charset="0"/>
                <a:sym typeface="Symbol" panose="05050102010706020507" pitchFamily="18" charset="2"/>
              </a:rPr>
              <a:t></a:t>
            </a:r>
            <a:r>
              <a:rPr lang="en-US" altLang="zh-CN" sz="2400" i="1" dirty="0" err="1">
                <a:solidFill>
                  <a:srgbClr val="000000"/>
                </a:solidFill>
                <a:latin typeface="Times New Roman" panose="02020603050405020304" pitchFamily="18" charset="0"/>
              </a:rPr>
              <a:t>B</a:t>
            </a:r>
            <a:endParaRPr lang="en-US" altLang="zh-CN" sz="2400" dirty="0">
              <a:solidFill>
                <a:srgbClr val="000000"/>
              </a:solidFill>
              <a:latin typeface="Times New Roman" panose="02020603050405020304" pitchFamily="18" charset="0"/>
            </a:endParaRPr>
          </a:p>
          <a:p>
            <a:pPr marL="457200" lvl="0" indent="-457200" fontAlgn="base">
              <a:lnSpc>
                <a:spcPct val="120000"/>
              </a:lnSpc>
              <a:spcBef>
                <a:spcPct val="20000"/>
              </a:spcBef>
              <a:spcAft>
                <a:spcPct val="0"/>
              </a:spcAft>
              <a:buClr>
                <a:srgbClr val="00007D"/>
              </a:buClr>
              <a:buSzPct val="75000"/>
            </a:pPr>
            <a:r>
              <a:rPr lang="en-US" altLang="zh-CN" sz="2400"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2</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err="1">
                <a:solidFill>
                  <a:srgbClr val="000000"/>
                </a:solidFill>
                <a:latin typeface="Times New Roman" panose="02020603050405020304" pitchFamily="18" charset="0"/>
              </a:rPr>
              <a:t>A</a:t>
            </a:r>
            <a:r>
              <a:rPr lang="en-US" altLang="zh-CN" sz="2400" i="1" baseline="-25000" dirty="0" err="1">
                <a:solidFill>
                  <a:srgbClr val="000000"/>
                </a:solidFill>
                <a:latin typeface="Times New Roman" panose="02020603050405020304" pitchFamily="18" charset="0"/>
              </a:rPr>
              <a:t>k</a:t>
            </a:r>
            <a:r>
              <a:rPr lang="en-US" altLang="zh-CN"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a:solidFill>
                  <a:srgbClr val="000000"/>
                </a:solidFill>
                <a:latin typeface="Times New Roman" panose="02020603050405020304" pitchFamily="18" charset="0"/>
              </a:rPr>
              <a:t>B</a:t>
            </a:r>
            <a:endParaRPr lang="en-US" altLang="zh-CN" sz="2400" dirty="0">
              <a:solidFill>
                <a:srgbClr val="000000"/>
              </a:solidFill>
              <a:latin typeface="Times New Roman" panose="02020603050405020304" pitchFamily="18" charset="0"/>
            </a:endParaRPr>
          </a:p>
          <a:p>
            <a:pPr marL="457200" lvl="0" indent="-457200" fontAlgn="base">
              <a:lnSpc>
                <a:spcPct val="120000"/>
              </a:lnSpc>
              <a:spcBef>
                <a:spcPct val="20000"/>
              </a:spcBef>
              <a:spcAft>
                <a:spcPct val="0"/>
              </a:spcAft>
              <a:buClr>
                <a:srgbClr val="00007D"/>
              </a:buClr>
              <a:buSzPct val="75000"/>
            </a:pPr>
            <a:r>
              <a:rPr lang="en-US" altLang="zh-CN" sz="2400"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2</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err="1">
                <a:solidFill>
                  <a:srgbClr val="000000"/>
                </a:solidFill>
                <a:latin typeface="Times New Roman" panose="02020603050405020304" pitchFamily="18" charset="0"/>
              </a:rPr>
              <a:t>A</a:t>
            </a:r>
            <a:r>
              <a:rPr lang="en-US" altLang="zh-CN" sz="2400" i="1" baseline="-25000" dirty="0" err="1">
                <a:solidFill>
                  <a:srgbClr val="000000"/>
                </a:solidFill>
                <a:latin typeface="Times New Roman" panose="02020603050405020304" pitchFamily="18" charset="0"/>
              </a:rPr>
              <a:t>k</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a:solidFill>
                  <a:srgbClr val="000000"/>
                </a:solidFill>
                <a:latin typeface="Times New Roman" panose="02020603050405020304" pitchFamily="18" charset="0"/>
              </a:rPr>
              <a:t>B</a:t>
            </a:r>
            <a:r>
              <a:rPr lang="en-US" altLang="zh-CN" sz="2400" dirty="0">
                <a:solidFill>
                  <a:srgbClr val="000000"/>
                </a:solidFill>
                <a:latin typeface="Times New Roman" panose="02020603050405020304" pitchFamily="18" charset="0"/>
              </a:rPr>
              <a:t>)</a:t>
            </a:r>
          </a:p>
          <a:p>
            <a:pPr marL="457200" lvl="0" indent="-457200" fontAlgn="base">
              <a:lnSpc>
                <a:spcPct val="120000"/>
              </a:lnSpc>
              <a:spcBef>
                <a:spcPct val="20000"/>
              </a:spcBef>
              <a:spcAft>
                <a:spcPct val="0"/>
              </a:spcAft>
              <a:buClr>
                <a:srgbClr val="00007D"/>
              </a:buClr>
              <a:buSzPct val="75000"/>
            </a:pPr>
            <a:r>
              <a:rPr lang="en-US" altLang="zh-CN" sz="2400"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2</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err="1">
                <a:solidFill>
                  <a:srgbClr val="000000"/>
                </a:solidFill>
                <a:latin typeface="Times New Roman" panose="02020603050405020304" pitchFamily="18" charset="0"/>
              </a:rPr>
              <a:t>A</a:t>
            </a:r>
            <a:r>
              <a:rPr lang="en-US" altLang="zh-CN" sz="2400" i="1" baseline="-25000" dirty="0" err="1">
                <a:solidFill>
                  <a:srgbClr val="000000"/>
                </a:solidFill>
                <a:latin typeface="Times New Roman" panose="02020603050405020304" pitchFamily="18" charset="0"/>
              </a:rPr>
              <a:t>k</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a:solidFill>
                  <a:srgbClr val="000000"/>
                </a:solidFill>
                <a:latin typeface="Times New Roman" panose="02020603050405020304" pitchFamily="18" charset="0"/>
              </a:rPr>
              <a:t>B</a:t>
            </a:r>
            <a:r>
              <a:rPr lang="en-US" altLang="zh-CN"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sym typeface="Symbol" panose="05050102010706020507" pitchFamily="18" charset="2"/>
              </a:rPr>
              <a:t>0</a:t>
            </a:r>
          </a:p>
          <a:p>
            <a:pPr marL="457200" lvl="0" indent="-457200" fontAlgn="base">
              <a:lnSpc>
                <a:spcPct val="120000"/>
              </a:lnSpc>
              <a:spcBef>
                <a:spcPct val="20000"/>
              </a:spcBef>
              <a:spcAft>
                <a:spcPct val="0"/>
              </a:spcAft>
              <a:buClr>
                <a:srgbClr val="00007D"/>
              </a:buClr>
              <a:buSzPct val="75000"/>
            </a:pPr>
            <a:r>
              <a:rPr lang="en-US" altLang="zh-CN" sz="2400"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 </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2</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err="1">
                <a:solidFill>
                  <a:srgbClr val="000000"/>
                </a:solidFill>
                <a:latin typeface="Times New Roman" panose="02020603050405020304" pitchFamily="18" charset="0"/>
              </a:rPr>
              <a:t>A</a:t>
            </a:r>
            <a:r>
              <a:rPr lang="en-US" altLang="zh-CN" sz="2400" i="1" baseline="-25000" dirty="0" err="1">
                <a:solidFill>
                  <a:srgbClr val="000000"/>
                </a:solidFill>
                <a:latin typeface="Times New Roman" panose="02020603050405020304" pitchFamily="18" charset="0"/>
              </a:rPr>
              <a:t>k</a:t>
            </a:r>
            <a:r>
              <a:rPr lang="en-US" altLang="zh-CN" sz="2400" dirty="0">
                <a:solidFill>
                  <a:srgbClr val="000000"/>
                </a:solidFill>
                <a:latin typeface="Times New Roman" panose="02020603050405020304" pitchFamily="18" charset="0"/>
                <a:sym typeface="Symbol" panose="05050102010706020507" pitchFamily="18" charset="2"/>
              </a:rPr>
              <a:t></a:t>
            </a:r>
            <a:r>
              <a:rPr lang="en-US" altLang="zh-CN" sz="2400" i="1" dirty="0">
                <a:solidFill>
                  <a:srgbClr val="000000"/>
                </a:solidFill>
                <a:latin typeface="Times New Roman" panose="02020603050405020304" pitchFamily="18" charset="0"/>
              </a:rPr>
              <a:t>B</a:t>
            </a:r>
            <a:r>
              <a:rPr lang="en-US" altLang="zh-CN" sz="2400" dirty="0">
                <a:solidFill>
                  <a:srgbClr val="000000"/>
                </a:solidFill>
                <a:latin typeface="Times New Roman" panose="02020603050405020304" pitchFamily="18" charset="0"/>
                <a:sym typeface="Symbol" panose="05050102010706020507" pitchFamily="18" charset="2"/>
              </a:rPr>
              <a:t>0</a:t>
            </a:r>
          </a:p>
        </p:txBody>
      </p:sp>
    </p:spTree>
    <p:extLst>
      <p:ext uri="{BB962C8B-B14F-4D97-AF65-F5344CB8AC3E}">
        <p14:creationId xmlns:p14="http://schemas.microsoft.com/office/powerpoint/2010/main" val="2076819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left)">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7811">
                                            <p:txEl>
                                              <p:pRg st="0" end="0"/>
                                            </p:txEl>
                                          </p:spTgt>
                                        </p:tgtEl>
                                        <p:attrNameLst>
                                          <p:attrName>style.visibility</p:attrName>
                                        </p:attrNameLst>
                                      </p:cBhvr>
                                      <p:to>
                                        <p:strVal val="visible"/>
                                      </p:to>
                                    </p:set>
                                    <p:animEffect transition="in" filter="fade">
                                      <p:cBhvr>
                                        <p:cTn id="12" dur="2000"/>
                                        <p:tgtEl>
                                          <p:spTgt spid="2478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7811">
                                            <p:txEl>
                                              <p:pRg st="1" end="1"/>
                                            </p:txEl>
                                          </p:spTgt>
                                        </p:tgtEl>
                                        <p:attrNameLst>
                                          <p:attrName>style.visibility</p:attrName>
                                        </p:attrNameLst>
                                      </p:cBhvr>
                                      <p:to>
                                        <p:strVal val="visible"/>
                                      </p:to>
                                    </p:set>
                                    <p:animEffect transition="in" filter="fade">
                                      <p:cBhvr>
                                        <p:cTn id="17" dur="2000"/>
                                        <p:tgtEl>
                                          <p:spTgt spid="2478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7811">
                                            <p:txEl>
                                              <p:pRg st="2" end="2"/>
                                            </p:txEl>
                                          </p:spTgt>
                                        </p:tgtEl>
                                        <p:attrNameLst>
                                          <p:attrName>style.visibility</p:attrName>
                                        </p:attrNameLst>
                                      </p:cBhvr>
                                      <p:to>
                                        <p:strVal val="visible"/>
                                      </p:to>
                                    </p:set>
                                    <p:animEffect transition="in" filter="fade">
                                      <p:cBhvr>
                                        <p:cTn id="22" dur="2000"/>
                                        <p:tgtEl>
                                          <p:spTgt spid="2478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7811">
                                            <p:txEl>
                                              <p:pRg st="3" end="3"/>
                                            </p:txEl>
                                          </p:spTgt>
                                        </p:tgtEl>
                                        <p:attrNameLst>
                                          <p:attrName>style.visibility</p:attrName>
                                        </p:attrNameLst>
                                      </p:cBhvr>
                                      <p:to>
                                        <p:strVal val="visible"/>
                                      </p:to>
                                    </p:set>
                                    <p:animEffect transition="in" filter="fade">
                                      <p:cBhvr>
                                        <p:cTn id="27" dur="2000"/>
                                        <p:tgtEl>
                                          <p:spTgt spid="24781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7811">
                                            <p:txEl>
                                              <p:pRg st="4" end="4"/>
                                            </p:txEl>
                                          </p:spTgt>
                                        </p:tgtEl>
                                        <p:attrNameLst>
                                          <p:attrName>style.visibility</p:attrName>
                                        </p:attrNameLst>
                                      </p:cBhvr>
                                      <p:to>
                                        <p:strVal val="visible"/>
                                      </p:to>
                                    </p:set>
                                    <p:animEffect transition="in" filter="fade">
                                      <p:cBhvr>
                                        <p:cTn id="32" dur="2000"/>
                                        <p:tgtEl>
                                          <p:spTgt spid="24781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7811">
                                            <p:txEl>
                                              <p:pRg st="5" end="5"/>
                                            </p:txEl>
                                          </p:spTgt>
                                        </p:tgtEl>
                                        <p:attrNameLst>
                                          <p:attrName>style.visibility</p:attrName>
                                        </p:attrNameLst>
                                      </p:cBhvr>
                                      <p:to>
                                        <p:strVal val="visible"/>
                                      </p:to>
                                    </p:set>
                                    <p:animEffect transition="in" filter="fade">
                                      <p:cBhvr>
                                        <p:cTn id="37" dur="2000"/>
                                        <p:tgtEl>
                                          <p:spTgt spid="2478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247811" grpId="0" build="p"/>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8312258" y="488197"/>
            <a:ext cx="3373464" cy="838200"/>
          </a:xfrm>
        </p:spPr>
        <p:txBody>
          <a:bodyPr/>
          <a:lstStyle/>
          <a:p>
            <a:pPr algn="ctr" eaLnBrk="1" hangingPunct="1"/>
            <a:r>
              <a:rPr lang="zh-CN" altLang="en-US" dirty="0" smtClean="0"/>
              <a:t>归谬法实例</a:t>
            </a:r>
          </a:p>
        </p:txBody>
      </p:sp>
      <p:sp>
        <p:nvSpPr>
          <p:cNvPr id="249859" name="Rectangle 3"/>
          <p:cNvSpPr>
            <a:spLocks noGrp="1" noChangeArrowheads="1"/>
          </p:cNvSpPr>
          <p:nvPr>
            <p:ph type="body" idx="1"/>
          </p:nvPr>
        </p:nvSpPr>
        <p:spPr>
          <a:xfrm>
            <a:off x="632929" y="907297"/>
            <a:ext cx="8229600" cy="5472113"/>
          </a:xfrm>
        </p:spPr>
        <p:txBody>
          <a:bodyPr/>
          <a:lstStyle/>
          <a:p>
            <a:pPr eaLnBrk="1" hangingPunct="1">
              <a:buFont typeface="Wingdings" panose="05000000000000000000" pitchFamily="2" charset="2"/>
              <a:buNone/>
            </a:pPr>
            <a:r>
              <a:rPr lang="zh-CN" altLang="en-US" dirty="0" smtClean="0">
                <a:solidFill>
                  <a:srgbClr val="A50021"/>
                </a:solidFill>
                <a:latin typeface="Times New Roman" panose="02020603050405020304" pitchFamily="18" charset="0"/>
              </a:rPr>
              <a:t>例</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前提：</a:t>
            </a:r>
            <a:r>
              <a:rPr lang="zh-CN" altLang="en-US" dirty="0" smtClean="0">
                <a:latin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rPr>
              <a:t>(</a:t>
            </a:r>
            <a:r>
              <a:rPr lang="en-US" altLang="zh-CN" i="1" dirty="0" err="1" smtClean="0">
                <a:latin typeface="Times New Roman" panose="02020603050405020304" pitchFamily="18" charset="0"/>
              </a:rPr>
              <a:t>p</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q</a:t>
            </a:r>
            <a:r>
              <a:rPr lang="en-US" altLang="zh-CN" dirty="0" smtClean="0">
                <a:latin typeface="Times New Roman" panose="02020603050405020304" pitchFamily="18" charset="0"/>
              </a:rPr>
              <a:t>)</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r</a:t>
            </a:r>
            <a:r>
              <a:rPr lang="en-US" altLang="zh-CN" dirty="0" smtClean="0">
                <a:latin typeface="Times New Roman" panose="02020603050405020304" pitchFamily="18" charset="0"/>
              </a:rPr>
              <a:t>,  </a:t>
            </a:r>
            <a:r>
              <a:rPr lang="en-US" altLang="zh-CN" i="1" dirty="0" err="1" smtClean="0">
                <a:latin typeface="Times New Roman" panose="02020603050405020304" pitchFamily="18" charset="0"/>
              </a:rPr>
              <a:t>r</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s</a:t>
            </a:r>
            <a:r>
              <a:rPr lang="en-US" altLang="zh-CN" dirty="0" smtClean="0">
                <a:latin typeface="Times New Roman" panose="02020603050405020304" pitchFamily="18" charset="0"/>
              </a:rPr>
              <a:t>,  </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s</a:t>
            </a:r>
            <a:r>
              <a:rPr lang="en-US" altLang="zh-CN" dirty="0" smtClean="0">
                <a:latin typeface="Times New Roman" panose="02020603050405020304" pitchFamily="18" charset="0"/>
              </a:rPr>
              <a:t>,  </a:t>
            </a:r>
            <a:r>
              <a:rPr lang="en-US" altLang="zh-CN" i="1" dirty="0" smtClean="0">
                <a:latin typeface="Times New Roman" panose="02020603050405020304" pitchFamily="18" charset="0"/>
              </a:rPr>
              <a:t>p </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         </a:t>
            </a:r>
            <a:r>
              <a:rPr lang="zh-CN" altLang="en-US" dirty="0" smtClean="0">
                <a:latin typeface="Times New Roman" panose="02020603050405020304" pitchFamily="18" charset="0"/>
              </a:rPr>
              <a:t>结论：</a:t>
            </a:r>
            <a:r>
              <a:rPr lang="zh-CN" altLang="en-US"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q</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zh-CN" altLang="en-US" dirty="0" smtClean="0">
                <a:latin typeface="Times New Roman" panose="02020603050405020304" pitchFamily="18" charset="0"/>
              </a:rPr>
              <a:t>证明  用归缪法</a:t>
            </a:r>
          </a:p>
          <a:p>
            <a:pPr eaLnBrk="1" hangingPunct="1">
              <a:lnSpc>
                <a:spcPct val="90000"/>
              </a:lnSpc>
              <a:buFont typeface="Wingdings" panose="05000000000000000000" pitchFamily="2" charset="2"/>
              <a:buNone/>
            </a:pPr>
            <a:r>
              <a:rPr lang="zh-CN" altLang="en-US" dirty="0" smtClean="0">
                <a:latin typeface="Times New Roman" panose="02020603050405020304" pitchFamily="18" charset="0"/>
              </a:rPr>
              <a:t>    ① </a:t>
            </a:r>
            <a:r>
              <a:rPr lang="en-US" altLang="zh-CN" i="1" dirty="0" smtClean="0">
                <a:latin typeface="Times New Roman" panose="02020603050405020304" pitchFamily="18" charset="0"/>
              </a:rPr>
              <a:t>q</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结论否定引入</a:t>
            </a:r>
          </a:p>
          <a:p>
            <a:pPr eaLnBrk="1" hangingPunct="1">
              <a:lnSpc>
                <a:spcPct val="90000"/>
              </a:lnSpc>
              <a:buFont typeface="Wingdings" panose="05000000000000000000" pitchFamily="2" charset="2"/>
              <a:buNone/>
            </a:pPr>
            <a:r>
              <a:rPr lang="zh-CN" altLang="en-US" dirty="0" smtClean="0">
                <a:latin typeface="Times New Roman" panose="02020603050405020304" pitchFamily="18" charset="0"/>
              </a:rPr>
              <a:t>    ② </a:t>
            </a:r>
            <a:r>
              <a:rPr lang="en-US" altLang="zh-CN" i="1" dirty="0" err="1" smtClean="0">
                <a:latin typeface="Times New Roman" panose="02020603050405020304" pitchFamily="18" charset="0"/>
              </a:rPr>
              <a:t>r</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s</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前提引入</a:t>
            </a:r>
          </a:p>
          <a:p>
            <a:pPr eaLnBrk="1" hangingPunct="1">
              <a:lnSpc>
                <a:spcPct val="90000"/>
              </a:lnSpc>
              <a:buFont typeface="Wingdings" panose="05000000000000000000" pitchFamily="2" charset="2"/>
              <a:buNone/>
            </a:pPr>
            <a:r>
              <a:rPr lang="zh-CN" altLang="en-US" dirty="0" smtClean="0">
                <a:latin typeface="Times New Roman" panose="02020603050405020304" pitchFamily="18" charset="0"/>
              </a:rPr>
              <a:t>    ③ </a:t>
            </a:r>
            <a:r>
              <a:rPr lang="zh-CN" altLang="en-US"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s</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前提引入</a:t>
            </a:r>
          </a:p>
          <a:p>
            <a:pPr eaLnBrk="1" hangingPunct="1">
              <a:lnSpc>
                <a:spcPct val="90000"/>
              </a:lnSpc>
              <a:buFont typeface="Wingdings" panose="05000000000000000000" pitchFamily="2" charset="2"/>
              <a:buNone/>
            </a:pPr>
            <a:r>
              <a:rPr lang="zh-CN" altLang="en-US" dirty="0" smtClean="0">
                <a:latin typeface="Times New Roman" panose="02020603050405020304" pitchFamily="18" charset="0"/>
              </a:rPr>
              <a:t>    ④ </a:t>
            </a:r>
            <a:r>
              <a:rPr lang="zh-CN" altLang="en-US"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r</a:t>
            </a:r>
            <a:r>
              <a:rPr lang="en-US" altLang="zh-CN" dirty="0" smtClean="0">
                <a:latin typeface="Times New Roman" panose="02020603050405020304" pitchFamily="18" charset="0"/>
              </a:rPr>
              <a:t>                         ②③</a:t>
            </a:r>
            <a:r>
              <a:rPr lang="zh-CN" altLang="en-US" dirty="0" smtClean="0">
                <a:latin typeface="Times New Roman" panose="02020603050405020304" pitchFamily="18" charset="0"/>
              </a:rPr>
              <a:t>拒取式</a:t>
            </a:r>
          </a:p>
          <a:p>
            <a:pPr eaLnBrk="1" hangingPunct="1">
              <a:lnSpc>
                <a:spcPct val="90000"/>
              </a:lnSpc>
              <a:buFont typeface="Wingdings" panose="05000000000000000000" pitchFamily="2" charset="2"/>
              <a:buNone/>
            </a:pPr>
            <a:r>
              <a:rPr lang="zh-CN" altLang="en-US" dirty="0" smtClean="0">
                <a:latin typeface="Times New Roman" panose="02020603050405020304" pitchFamily="18" charset="0"/>
              </a:rPr>
              <a:t>    ⑤ </a:t>
            </a:r>
            <a:r>
              <a:rPr lang="zh-CN" altLang="en-US" dirty="0" smtClean="0">
                <a:latin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rPr>
              <a:t>(</a:t>
            </a:r>
            <a:r>
              <a:rPr lang="en-US" altLang="zh-CN" i="1" dirty="0" err="1" smtClean="0">
                <a:latin typeface="Times New Roman" panose="02020603050405020304" pitchFamily="18" charset="0"/>
              </a:rPr>
              <a:t>p</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q</a:t>
            </a:r>
            <a:r>
              <a:rPr lang="en-US" altLang="zh-CN" dirty="0" smtClean="0">
                <a:latin typeface="Times New Roman" panose="02020603050405020304" pitchFamily="18" charset="0"/>
              </a:rPr>
              <a:t>)</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r</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前提引入 </a:t>
            </a:r>
          </a:p>
          <a:p>
            <a:pPr eaLnBrk="1" hangingPunct="1">
              <a:lnSpc>
                <a:spcPct val="90000"/>
              </a:lnSpc>
              <a:buFont typeface="Wingdings" panose="05000000000000000000" pitchFamily="2" charset="2"/>
              <a:buNone/>
            </a:pPr>
            <a:r>
              <a:rPr lang="zh-CN" altLang="en-US" dirty="0" smtClean="0">
                <a:latin typeface="Times New Roman" panose="02020603050405020304" pitchFamily="18" charset="0"/>
              </a:rPr>
              <a:t>    ⑥ </a:t>
            </a:r>
            <a:r>
              <a:rPr lang="zh-CN" altLang="en-US" dirty="0" smtClean="0">
                <a:latin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rPr>
              <a:t>(</a:t>
            </a:r>
            <a:r>
              <a:rPr lang="en-US" altLang="zh-CN" i="1" dirty="0" err="1" smtClean="0">
                <a:latin typeface="Times New Roman" panose="02020603050405020304" pitchFamily="18" charset="0"/>
              </a:rPr>
              <a:t>p</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q</a:t>
            </a:r>
            <a:r>
              <a:rPr lang="en-US" altLang="zh-CN" dirty="0" smtClean="0">
                <a:latin typeface="Times New Roman" panose="02020603050405020304" pitchFamily="18" charset="0"/>
              </a:rPr>
              <a:t>)                 ④⑤</a:t>
            </a:r>
            <a:r>
              <a:rPr lang="zh-CN" altLang="en-US" dirty="0" smtClean="0">
                <a:latin typeface="Times New Roman" panose="02020603050405020304" pitchFamily="18" charset="0"/>
              </a:rPr>
              <a:t>析取三段论</a:t>
            </a:r>
          </a:p>
          <a:p>
            <a:pPr eaLnBrk="1" hangingPunct="1">
              <a:lnSpc>
                <a:spcPct val="90000"/>
              </a:lnSpc>
              <a:buFont typeface="Wingdings" panose="05000000000000000000" pitchFamily="2" charset="2"/>
              <a:buNone/>
            </a:pPr>
            <a:r>
              <a:rPr lang="zh-CN" altLang="en-US" dirty="0" smtClean="0">
                <a:latin typeface="Times New Roman" panose="02020603050405020304" pitchFamily="18" charset="0"/>
              </a:rPr>
              <a:t>    ⑦ </a:t>
            </a:r>
            <a:r>
              <a:rPr lang="zh-CN" altLang="en-US"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p</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q</a:t>
            </a:r>
            <a:r>
              <a:rPr lang="en-US" altLang="zh-CN" dirty="0" smtClean="0">
                <a:latin typeface="Times New Roman" panose="02020603050405020304" pitchFamily="18" charset="0"/>
              </a:rPr>
              <a:t>                 ⑥</a:t>
            </a:r>
            <a:r>
              <a:rPr lang="zh-CN" altLang="en-US" dirty="0" smtClean="0">
                <a:latin typeface="Times New Roman" panose="02020603050405020304" pitchFamily="18" charset="0"/>
              </a:rPr>
              <a:t>置换 </a:t>
            </a:r>
          </a:p>
          <a:p>
            <a:pPr eaLnBrk="1" hangingPunct="1">
              <a:lnSpc>
                <a:spcPct val="90000"/>
              </a:lnSpc>
              <a:buFont typeface="Wingdings" panose="05000000000000000000" pitchFamily="2" charset="2"/>
              <a:buNone/>
            </a:pPr>
            <a:r>
              <a:rPr lang="zh-CN" altLang="en-US" dirty="0" smtClean="0">
                <a:latin typeface="Times New Roman" panose="02020603050405020304" pitchFamily="18" charset="0"/>
              </a:rPr>
              <a:t>    ⑧ </a:t>
            </a:r>
            <a:r>
              <a:rPr lang="zh-CN" altLang="en-US"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p</a:t>
            </a:r>
            <a:r>
              <a:rPr lang="en-US" altLang="zh-CN" dirty="0" smtClean="0">
                <a:latin typeface="Times New Roman" panose="02020603050405020304" pitchFamily="18" charset="0"/>
              </a:rPr>
              <a:t>                        ①⑦</a:t>
            </a:r>
            <a:r>
              <a:rPr lang="zh-CN" altLang="en-US" dirty="0" smtClean="0">
                <a:latin typeface="Times New Roman" panose="02020603050405020304" pitchFamily="18" charset="0"/>
              </a:rPr>
              <a:t>析取三段论</a:t>
            </a:r>
          </a:p>
          <a:p>
            <a:pPr eaLnBrk="1" hangingPunct="1">
              <a:lnSpc>
                <a:spcPct val="90000"/>
              </a:lnSpc>
              <a:buFont typeface="Wingdings" panose="05000000000000000000" pitchFamily="2" charset="2"/>
              <a:buNone/>
            </a:pPr>
            <a:r>
              <a:rPr lang="zh-CN" altLang="en-US" dirty="0" smtClean="0">
                <a:latin typeface="Times New Roman" panose="02020603050405020304" pitchFamily="18" charset="0"/>
              </a:rPr>
              <a:t>    ⑨ </a:t>
            </a:r>
            <a:r>
              <a:rPr lang="en-US" altLang="zh-CN" i="1" dirty="0" smtClean="0">
                <a:latin typeface="Times New Roman" panose="02020603050405020304" pitchFamily="18" charset="0"/>
              </a:rPr>
              <a:t>p</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前提引入</a:t>
            </a:r>
          </a:p>
          <a:p>
            <a:pPr eaLnBrk="1" hangingPunct="1">
              <a:lnSpc>
                <a:spcPct val="90000"/>
              </a:lnSpc>
              <a:buFont typeface="Wingdings" panose="05000000000000000000" pitchFamily="2" charset="2"/>
              <a:buNone/>
            </a:pPr>
            <a:r>
              <a:rPr lang="zh-CN" altLang="en-US" b="0" dirty="0" smtClean="0">
                <a:latin typeface="Times New Roman" panose="02020603050405020304" pitchFamily="18" charset="0"/>
                <a:sym typeface="Wingdings" panose="05000000000000000000" pitchFamily="2" charset="2"/>
              </a:rPr>
              <a:t>    </a:t>
            </a:r>
            <a:r>
              <a:rPr lang="zh-CN" altLang="en-US" sz="2800" b="0" dirty="0">
                <a:latin typeface="Times New Roman" panose="02020603050405020304" pitchFamily="18" charset="0"/>
                <a:sym typeface="Wingdings" panose="05000000000000000000" pitchFamily="2" charset="2"/>
              </a:rPr>
              <a:t></a:t>
            </a:r>
            <a:r>
              <a:rPr lang="zh-CN" altLang="en-US" dirty="0"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p</a:t>
            </a:r>
            <a:r>
              <a:rPr lang="en-US" altLang="zh-CN" dirty="0" err="1"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rPr>
              <a:t>p</a:t>
            </a:r>
            <a:r>
              <a:rPr lang="en-US" altLang="zh-CN" dirty="0" smtClean="0">
                <a:latin typeface="Times New Roman" panose="02020603050405020304" pitchFamily="18" charset="0"/>
              </a:rPr>
              <a:t>                     ⑧⑨</a:t>
            </a:r>
            <a:r>
              <a:rPr lang="zh-CN" altLang="en-US" dirty="0" smtClean="0">
                <a:latin typeface="Times New Roman" panose="02020603050405020304" pitchFamily="18" charset="0"/>
              </a:rPr>
              <a:t>合取</a:t>
            </a:r>
          </a:p>
        </p:txBody>
      </p:sp>
    </p:spTree>
    <p:extLst>
      <p:ext uri="{BB962C8B-B14F-4D97-AF65-F5344CB8AC3E}">
        <p14:creationId xmlns:p14="http://schemas.microsoft.com/office/powerpoint/2010/main" val="588234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Effect transition="in" filter="fade">
                                      <p:cBhvr>
                                        <p:cTn id="7" dur="2000"/>
                                        <p:tgtEl>
                                          <p:spTgt spid="249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9859">
                                            <p:txEl>
                                              <p:pRg st="1" end="1"/>
                                            </p:txEl>
                                          </p:spTgt>
                                        </p:tgtEl>
                                        <p:attrNameLst>
                                          <p:attrName>style.visibility</p:attrName>
                                        </p:attrNameLst>
                                      </p:cBhvr>
                                      <p:to>
                                        <p:strVal val="visible"/>
                                      </p:to>
                                    </p:set>
                                    <p:animEffect transition="in" filter="fade">
                                      <p:cBhvr>
                                        <p:cTn id="12" dur="2000"/>
                                        <p:tgtEl>
                                          <p:spTgt spid="249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9859">
                                            <p:txEl>
                                              <p:pRg st="2" end="2"/>
                                            </p:txEl>
                                          </p:spTgt>
                                        </p:tgtEl>
                                        <p:attrNameLst>
                                          <p:attrName>style.visibility</p:attrName>
                                        </p:attrNameLst>
                                      </p:cBhvr>
                                      <p:to>
                                        <p:strVal val="visible"/>
                                      </p:to>
                                    </p:set>
                                    <p:animEffect transition="in" filter="fade">
                                      <p:cBhvr>
                                        <p:cTn id="17" dur="2000"/>
                                        <p:tgtEl>
                                          <p:spTgt spid="249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9859">
                                            <p:txEl>
                                              <p:pRg st="3" end="3"/>
                                            </p:txEl>
                                          </p:spTgt>
                                        </p:tgtEl>
                                        <p:attrNameLst>
                                          <p:attrName>style.visibility</p:attrName>
                                        </p:attrNameLst>
                                      </p:cBhvr>
                                      <p:to>
                                        <p:strVal val="visible"/>
                                      </p:to>
                                    </p:set>
                                    <p:animEffect transition="in" filter="fade">
                                      <p:cBhvr>
                                        <p:cTn id="22" dur="2000"/>
                                        <p:tgtEl>
                                          <p:spTgt spid="249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9859">
                                            <p:txEl>
                                              <p:pRg st="4" end="4"/>
                                            </p:txEl>
                                          </p:spTgt>
                                        </p:tgtEl>
                                        <p:attrNameLst>
                                          <p:attrName>style.visibility</p:attrName>
                                        </p:attrNameLst>
                                      </p:cBhvr>
                                      <p:to>
                                        <p:strVal val="visible"/>
                                      </p:to>
                                    </p:set>
                                    <p:animEffect transition="in" filter="fade">
                                      <p:cBhvr>
                                        <p:cTn id="27" dur="2000"/>
                                        <p:tgtEl>
                                          <p:spTgt spid="2498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9859">
                                            <p:txEl>
                                              <p:pRg st="5" end="5"/>
                                            </p:txEl>
                                          </p:spTgt>
                                        </p:tgtEl>
                                        <p:attrNameLst>
                                          <p:attrName>style.visibility</p:attrName>
                                        </p:attrNameLst>
                                      </p:cBhvr>
                                      <p:to>
                                        <p:strVal val="visible"/>
                                      </p:to>
                                    </p:set>
                                    <p:animEffect transition="in" filter="fade">
                                      <p:cBhvr>
                                        <p:cTn id="32" dur="2000"/>
                                        <p:tgtEl>
                                          <p:spTgt spid="2498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9859">
                                            <p:txEl>
                                              <p:pRg st="6" end="6"/>
                                            </p:txEl>
                                          </p:spTgt>
                                        </p:tgtEl>
                                        <p:attrNameLst>
                                          <p:attrName>style.visibility</p:attrName>
                                        </p:attrNameLst>
                                      </p:cBhvr>
                                      <p:to>
                                        <p:strVal val="visible"/>
                                      </p:to>
                                    </p:set>
                                    <p:animEffect transition="in" filter="fade">
                                      <p:cBhvr>
                                        <p:cTn id="37" dur="2000"/>
                                        <p:tgtEl>
                                          <p:spTgt spid="2498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9859">
                                            <p:txEl>
                                              <p:pRg st="7" end="7"/>
                                            </p:txEl>
                                          </p:spTgt>
                                        </p:tgtEl>
                                        <p:attrNameLst>
                                          <p:attrName>style.visibility</p:attrName>
                                        </p:attrNameLst>
                                      </p:cBhvr>
                                      <p:to>
                                        <p:strVal val="visible"/>
                                      </p:to>
                                    </p:set>
                                    <p:animEffect transition="in" filter="fade">
                                      <p:cBhvr>
                                        <p:cTn id="42" dur="2000"/>
                                        <p:tgtEl>
                                          <p:spTgt spid="24985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9859">
                                            <p:txEl>
                                              <p:pRg st="8" end="8"/>
                                            </p:txEl>
                                          </p:spTgt>
                                        </p:tgtEl>
                                        <p:attrNameLst>
                                          <p:attrName>style.visibility</p:attrName>
                                        </p:attrNameLst>
                                      </p:cBhvr>
                                      <p:to>
                                        <p:strVal val="visible"/>
                                      </p:to>
                                    </p:set>
                                    <p:animEffect transition="in" filter="fade">
                                      <p:cBhvr>
                                        <p:cTn id="47" dur="2000"/>
                                        <p:tgtEl>
                                          <p:spTgt spid="24985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49859">
                                            <p:txEl>
                                              <p:pRg st="9" end="9"/>
                                            </p:txEl>
                                          </p:spTgt>
                                        </p:tgtEl>
                                        <p:attrNameLst>
                                          <p:attrName>style.visibility</p:attrName>
                                        </p:attrNameLst>
                                      </p:cBhvr>
                                      <p:to>
                                        <p:strVal val="visible"/>
                                      </p:to>
                                    </p:set>
                                    <p:animEffect transition="in" filter="fade">
                                      <p:cBhvr>
                                        <p:cTn id="52" dur="2000"/>
                                        <p:tgtEl>
                                          <p:spTgt spid="24985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9859">
                                            <p:txEl>
                                              <p:pRg st="10" end="10"/>
                                            </p:txEl>
                                          </p:spTgt>
                                        </p:tgtEl>
                                        <p:attrNameLst>
                                          <p:attrName>style.visibility</p:attrName>
                                        </p:attrNameLst>
                                      </p:cBhvr>
                                      <p:to>
                                        <p:strVal val="visible"/>
                                      </p:to>
                                    </p:set>
                                    <p:animEffect transition="in" filter="fade">
                                      <p:cBhvr>
                                        <p:cTn id="57" dur="2000"/>
                                        <p:tgtEl>
                                          <p:spTgt spid="24985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9859">
                                            <p:txEl>
                                              <p:pRg st="11" end="11"/>
                                            </p:txEl>
                                          </p:spTgt>
                                        </p:tgtEl>
                                        <p:attrNameLst>
                                          <p:attrName>style.visibility</p:attrName>
                                        </p:attrNameLst>
                                      </p:cBhvr>
                                      <p:to>
                                        <p:strVal val="visible"/>
                                      </p:to>
                                    </p:set>
                                    <p:animEffect transition="in" filter="fade">
                                      <p:cBhvr>
                                        <p:cTn id="62" dur="2000"/>
                                        <p:tgtEl>
                                          <p:spTgt spid="249859">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49859">
                                            <p:txEl>
                                              <p:pRg st="12" end="12"/>
                                            </p:txEl>
                                          </p:spTgt>
                                        </p:tgtEl>
                                        <p:attrNameLst>
                                          <p:attrName>style.visibility</p:attrName>
                                        </p:attrNameLst>
                                      </p:cBhvr>
                                      <p:to>
                                        <p:strVal val="visible"/>
                                      </p:to>
                                    </p:set>
                                    <p:animEffect transition="in" filter="fade">
                                      <p:cBhvr>
                                        <p:cTn id="67" dur="2000"/>
                                        <p:tgtEl>
                                          <p:spTgt spid="2498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a:spLocks noChangeArrowheads="1"/>
          </p:cNvSpPr>
          <p:nvPr/>
        </p:nvSpPr>
        <p:spPr bwMode="auto">
          <a:xfrm>
            <a:off x="1912939" y="1677988"/>
            <a:ext cx="8366125" cy="3416300"/>
          </a:xfrm>
          <a:prstGeom prst="rect">
            <a:avLst/>
          </a:prstGeom>
          <a:solidFill>
            <a:srgbClr val="66FFFF"/>
          </a:solidFill>
          <a:ln w="12700" cap="sq" algn="ctr">
            <a:solidFill>
              <a:srgbClr val="66FFFF"/>
            </a:solidFill>
            <a:round/>
            <a:headEnd/>
            <a:tailEnd/>
          </a:ln>
        </p:spPr>
        <p:txBody>
          <a:bodyPr anchor="ctr"/>
          <a:lstStyle>
            <a:lvl1pPr>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endParaRPr lang="zh-CN" altLang="en-US" sz="1800" b="0">
              <a:solidFill>
                <a:srgbClr val="000000"/>
              </a:solidFill>
            </a:endParaRPr>
          </a:p>
        </p:txBody>
      </p:sp>
      <p:sp>
        <p:nvSpPr>
          <p:cNvPr id="178179" name="页脚占位符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fld id="{9C3EA729-A29C-4286-9429-025DD200DA8A}" type="slidenum">
              <a:rPr lang="en-US" altLang="zh-CN" sz="1200" b="0">
                <a:solidFill>
                  <a:srgbClr val="000000"/>
                </a:solidFill>
              </a:rPr>
              <a:pPr>
                <a:lnSpc>
                  <a:spcPct val="100000"/>
                </a:lnSpc>
                <a:spcBef>
                  <a:spcPct val="0"/>
                </a:spcBef>
                <a:buClrTx/>
                <a:buSzTx/>
                <a:buFontTx/>
                <a:buNone/>
              </a:pPr>
              <a:t>53</a:t>
            </a:fld>
            <a:endParaRPr lang="en-US" altLang="zh-CN" sz="1200" b="0">
              <a:solidFill>
                <a:srgbClr val="000000"/>
              </a:solidFill>
            </a:endParaRPr>
          </a:p>
        </p:txBody>
      </p:sp>
      <p:sp>
        <p:nvSpPr>
          <p:cNvPr id="3" name="矩形 2"/>
          <p:cNvSpPr>
            <a:spLocks noChangeArrowheads="1"/>
          </p:cNvSpPr>
          <p:nvPr/>
        </p:nvSpPr>
        <p:spPr bwMode="auto">
          <a:xfrm>
            <a:off x="4767264" y="674689"/>
            <a:ext cx="26574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SzTx/>
              <a:buFontTx/>
              <a:buNone/>
            </a:pPr>
            <a:r>
              <a:rPr lang="zh-CN" altLang="en-US" sz="3200" dirty="0">
                <a:solidFill>
                  <a:srgbClr val="000000"/>
                </a:solidFill>
                <a:latin typeface="黑体" panose="02010609060101010101" pitchFamily="49" charset="-122"/>
                <a:ea typeface="黑体" panose="02010609060101010101" pitchFamily="49" charset="-122"/>
              </a:rPr>
              <a:t>消解法的步骤</a:t>
            </a:r>
            <a:endParaRPr lang="zh-CN" altLang="en-US" sz="3200" dirty="0">
              <a:solidFill>
                <a:srgbClr val="000000"/>
              </a:solidFill>
            </a:endParaRPr>
          </a:p>
        </p:txBody>
      </p:sp>
      <p:sp>
        <p:nvSpPr>
          <p:cNvPr id="4" name="矩形 3"/>
          <p:cNvSpPr>
            <a:spLocks noChangeArrowheads="1"/>
          </p:cNvSpPr>
          <p:nvPr/>
        </p:nvSpPr>
        <p:spPr bwMode="auto">
          <a:xfrm>
            <a:off x="1901826" y="1763713"/>
            <a:ext cx="6835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lang="zh-CN" altLang="en-US" dirty="0">
                <a:solidFill>
                  <a:srgbClr val="FF0000"/>
                </a:solidFill>
                <a:latin typeface="黑体" panose="02010609060101010101" pitchFamily="49" charset="-122"/>
                <a:ea typeface="黑体" panose="02010609060101010101" pitchFamily="49" charset="-122"/>
              </a:rPr>
              <a:t>步骤</a:t>
            </a:r>
            <a:r>
              <a:rPr lang="en-US" altLang="zh-CN" dirty="0">
                <a:solidFill>
                  <a:srgbClr val="FF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 </a:t>
            </a:r>
            <a:r>
              <a:rPr lang="zh-CN" altLang="en-US" dirty="0">
                <a:solidFill>
                  <a:srgbClr val="000000"/>
                </a:solidFill>
                <a:latin typeface="黑体" panose="02010609060101010101" pitchFamily="49" charset="-122"/>
                <a:ea typeface="黑体" panose="02010609060101010101" pitchFamily="49" charset="-122"/>
              </a:rPr>
              <a:t>将 </a:t>
            </a:r>
            <a:r>
              <a:rPr lang="en-US" altLang="zh-CN" dirty="0">
                <a:solidFill>
                  <a:srgbClr val="000000"/>
                </a:solidFill>
                <a:latin typeface="Times New Roman" panose="02020603050405020304" pitchFamily="18" charset="0"/>
                <a:cs typeface="Times New Roman" panose="02020603050405020304" pitchFamily="18" charset="0"/>
              </a:rPr>
              <a:t>A </a:t>
            </a:r>
            <a:r>
              <a:rPr lang="zh-CN" altLang="en-US" dirty="0">
                <a:solidFill>
                  <a:srgbClr val="000000"/>
                </a:solidFill>
                <a:latin typeface="黑体" panose="02010609060101010101" pitchFamily="49" charset="-122"/>
                <a:ea typeface="黑体" panose="02010609060101010101" pitchFamily="49" charset="-122"/>
              </a:rPr>
              <a:t>化成合取范式</a:t>
            </a:r>
            <a:r>
              <a:rPr lang="zh-CN" altLang="en-US" dirty="0" smtClean="0">
                <a:solidFill>
                  <a:srgbClr val="000000"/>
                </a:solidFill>
                <a:latin typeface="黑体" panose="02010609060101010101" pitchFamily="49" charset="-122"/>
                <a:ea typeface="黑体" panose="02010609060101010101" pitchFamily="49" charset="-122"/>
              </a:rPr>
              <a:t>：</a:t>
            </a:r>
            <a:r>
              <a:rPr lang="en-US" altLang="zh-CN" dirty="0" smtClean="0">
                <a:solidFill>
                  <a:srgbClr val="000000"/>
                </a:solidFill>
                <a:latin typeface="Times New Roman" panose="02020603050405020304" pitchFamily="18" charset="0"/>
                <a:cs typeface="Times New Roman" panose="02020603050405020304" pitchFamily="18" charset="0"/>
              </a:rPr>
              <a:t>C</a:t>
            </a:r>
            <a:r>
              <a:rPr lang="en-US" altLang="zh-CN" baseline="-21000" dirty="0" smtClean="0">
                <a:solidFill>
                  <a:srgbClr val="000000"/>
                </a:solidFill>
                <a:latin typeface="Times New Roman" panose="02020603050405020304" pitchFamily="18" charset="0"/>
                <a:cs typeface="Times New Roman" panose="02020603050405020304" pitchFamily="18" charset="0"/>
              </a:rPr>
              <a:t>1</a:t>
            </a:r>
            <a:r>
              <a:rPr lang="en-US" altLang="zh-CN" dirty="0" smtClean="0">
                <a:solidFill>
                  <a:srgbClr val="000000"/>
                </a:solidFill>
                <a:latin typeface="宋体" panose="02010600030101010101" pitchFamily="2" charset="-122"/>
              </a:rPr>
              <a:t>∧</a:t>
            </a:r>
            <a:r>
              <a:rPr lang="en-US" altLang="zh-CN" dirty="0" smtClean="0">
                <a:solidFill>
                  <a:srgbClr val="000000"/>
                </a:solidFill>
                <a:latin typeface="Times New Roman" panose="02020603050405020304" pitchFamily="18" charset="0"/>
                <a:cs typeface="Times New Roman" panose="02020603050405020304" pitchFamily="18" charset="0"/>
              </a:rPr>
              <a:t>C</a:t>
            </a:r>
            <a:r>
              <a:rPr lang="en-US" altLang="zh-CN" baseline="-21000" dirty="0" smtClean="0">
                <a:solidFill>
                  <a:srgbClr val="000000"/>
                </a:solidFill>
                <a:latin typeface="Times New Roman" panose="02020603050405020304" pitchFamily="18" charset="0"/>
                <a:cs typeface="Times New Roman" panose="02020603050405020304" pitchFamily="18" charset="0"/>
              </a:rPr>
              <a:t>2</a:t>
            </a:r>
            <a:r>
              <a:rPr lang="en-US" altLang="zh-CN" dirty="0" smtClean="0">
                <a:solidFill>
                  <a:srgbClr val="000000"/>
                </a:solidFill>
                <a:latin typeface="宋体" panose="02010600030101010101" pitchFamily="2" charset="-122"/>
              </a:rPr>
              <a:t>∧</a:t>
            </a:r>
            <a:r>
              <a:rPr lang="en-US" altLang="zh-CN" dirty="0" smtClean="0">
                <a:solidFill>
                  <a:srgbClr val="000000"/>
                </a:solidFill>
                <a:latin typeface="Times New Roman" panose="02020603050405020304" pitchFamily="18" charset="0"/>
                <a:cs typeface="Times New Roman" panose="02020603050405020304" pitchFamily="18" charset="0"/>
              </a:rPr>
              <a:t>…</a:t>
            </a:r>
            <a:r>
              <a:rPr lang="en-US" altLang="zh-CN" dirty="0" smtClean="0">
                <a:solidFill>
                  <a:srgbClr val="000000"/>
                </a:solidFill>
                <a:latin typeface="宋体" panose="02010600030101010101" pitchFamily="2" charset="-122"/>
              </a:rPr>
              <a:t>∧</a:t>
            </a:r>
            <a:r>
              <a:rPr lang="en-US" altLang="zh-CN" dirty="0" smtClean="0">
                <a:solidFill>
                  <a:srgbClr val="000000"/>
                </a:solidFill>
                <a:latin typeface="Times New Roman" panose="02020603050405020304" pitchFamily="18" charset="0"/>
                <a:cs typeface="Times New Roman" panose="02020603050405020304" pitchFamily="18" charset="0"/>
              </a:rPr>
              <a:t>C</a:t>
            </a:r>
            <a:r>
              <a:rPr lang="en-US" altLang="zh-CN" baseline="-21000" dirty="0" smtClean="0">
                <a:solidFill>
                  <a:srgbClr val="000000"/>
                </a:solidFill>
                <a:latin typeface="Times New Roman" panose="02020603050405020304" pitchFamily="18" charset="0"/>
                <a:cs typeface="Times New Roman" panose="02020603050405020304" pitchFamily="18" charset="0"/>
              </a:rPr>
              <a:t>n</a:t>
            </a:r>
            <a:endParaRPr lang="en-US" altLang="zh-CN" baseline="-21000" dirty="0">
              <a:solidFill>
                <a:srgbClr val="000000"/>
              </a:solidFill>
              <a:latin typeface="Times New Roman" panose="02020603050405020304" pitchFamily="18" charset="0"/>
              <a:cs typeface="Times New Roman" panose="02020603050405020304" pitchFamily="18" charset="0"/>
            </a:endParaRPr>
          </a:p>
        </p:txBody>
      </p:sp>
      <p:sp>
        <p:nvSpPr>
          <p:cNvPr id="5" name="矩形 4"/>
          <p:cNvSpPr>
            <a:spLocks noChangeArrowheads="1"/>
          </p:cNvSpPr>
          <p:nvPr/>
        </p:nvSpPr>
        <p:spPr bwMode="auto">
          <a:xfrm>
            <a:off x="1901825" y="2384426"/>
            <a:ext cx="8377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100000"/>
              </a:lnSpc>
              <a:spcBef>
                <a:spcPts val="1438"/>
              </a:spcBef>
              <a:buClrTx/>
              <a:buSzTx/>
              <a:buNone/>
            </a:pPr>
            <a:r>
              <a:rPr lang="zh-CN" altLang="en-US">
                <a:solidFill>
                  <a:srgbClr val="000000"/>
                </a:solidFill>
                <a:latin typeface="黑体" panose="02010609060101010101" pitchFamily="49" charset="-122"/>
                <a:ea typeface="黑体" panose="02010609060101010101" pitchFamily="49" charset="-122"/>
              </a:rPr>
              <a:t>其中 </a:t>
            </a:r>
            <a:r>
              <a:rPr lang="en-US" altLang="zh-CN">
                <a:solidFill>
                  <a:srgbClr val="000000"/>
                </a:solidFill>
                <a:latin typeface="Times New Roman" panose="02020603050405020304" pitchFamily="18" charset="0"/>
                <a:cs typeface="Times New Roman" panose="02020603050405020304" pitchFamily="18" charset="0"/>
              </a:rPr>
              <a:t>C</a:t>
            </a:r>
            <a:r>
              <a:rPr lang="en-US" altLang="zh-CN" baseline="-21000">
                <a:solidFill>
                  <a:srgbClr val="000000"/>
                </a:solidFill>
                <a:latin typeface="Times New Roman" panose="02020603050405020304" pitchFamily="18" charset="0"/>
                <a:cs typeface="Times New Roman" panose="02020603050405020304" pitchFamily="18" charset="0"/>
              </a:rPr>
              <a:t>i </a:t>
            </a:r>
            <a:r>
              <a:rPr lang="zh-CN" altLang="en-US">
                <a:solidFill>
                  <a:srgbClr val="000000"/>
                </a:solidFill>
                <a:latin typeface="黑体" panose="02010609060101010101" pitchFamily="49" charset="-122"/>
                <a:ea typeface="黑体" panose="02010609060101010101" pitchFamily="49" charset="-122"/>
              </a:rPr>
              <a:t>为析取式。由诸 </a:t>
            </a:r>
            <a:r>
              <a:rPr lang="en-US" altLang="zh-CN">
                <a:solidFill>
                  <a:srgbClr val="000000"/>
                </a:solidFill>
                <a:latin typeface="Times New Roman" panose="02020603050405020304" pitchFamily="18" charset="0"/>
                <a:cs typeface="Times New Roman" panose="02020603050405020304" pitchFamily="18" charset="0"/>
              </a:rPr>
              <a:t>C</a:t>
            </a:r>
            <a:r>
              <a:rPr lang="en-US" altLang="zh-CN" baseline="-21000">
                <a:solidFill>
                  <a:srgbClr val="000000"/>
                </a:solidFill>
                <a:latin typeface="Times New Roman" panose="02020603050405020304" pitchFamily="18" charset="0"/>
                <a:cs typeface="Times New Roman" panose="02020603050405020304" pitchFamily="18" charset="0"/>
              </a:rPr>
              <a:t>i </a:t>
            </a:r>
            <a:r>
              <a:rPr lang="zh-CN" altLang="en-US">
                <a:solidFill>
                  <a:srgbClr val="000000"/>
                </a:solidFill>
                <a:latin typeface="黑体" panose="02010609060101010101" pitchFamily="49" charset="-122"/>
                <a:ea typeface="黑体" panose="02010609060101010101" pitchFamily="49" charset="-122"/>
              </a:rPr>
              <a:t>构成子句集 </a:t>
            </a:r>
            <a:r>
              <a:rPr lang="en-US" altLang="zh-CN">
                <a:solidFill>
                  <a:srgbClr val="000000"/>
                </a:solidFill>
                <a:latin typeface="Times New Roman" panose="02020603050405020304" pitchFamily="18" charset="0"/>
                <a:cs typeface="Times New Roman" panose="02020603050405020304" pitchFamily="18" charset="0"/>
              </a:rPr>
              <a:t>S ={C</a:t>
            </a:r>
            <a:r>
              <a:rPr lang="en-US" altLang="zh-CN" baseline="-21000">
                <a:solidFill>
                  <a:srgbClr val="000000"/>
                </a:solidFill>
                <a:latin typeface="Times New Roman" panose="02020603050405020304" pitchFamily="18" charset="0"/>
                <a:cs typeface="Times New Roman" panose="02020603050405020304" pitchFamily="18" charset="0"/>
              </a:rPr>
              <a:t>1</a:t>
            </a:r>
            <a:r>
              <a:rPr lang="en-US" altLang="zh-CN">
                <a:solidFill>
                  <a:srgbClr val="000000"/>
                </a:solidFill>
                <a:latin typeface="Times New Roman" panose="02020603050405020304" pitchFamily="18" charset="0"/>
                <a:cs typeface="Times New Roman" panose="02020603050405020304" pitchFamily="18" charset="0"/>
              </a:rPr>
              <a:t>, C</a:t>
            </a:r>
            <a:r>
              <a:rPr lang="en-US" altLang="zh-CN" baseline="-21000">
                <a:solidFill>
                  <a:srgbClr val="000000"/>
                </a:solidFill>
                <a:latin typeface="Times New Roman" panose="02020603050405020304" pitchFamily="18" charset="0"/>
                <a:cs typeface="Times New Roman" panose="02020603050405020304" pitchFamily="18" charset="0"/>
              </a:rPr>
              <a:t>2</a:t>
            </a:r>
            <a:r>
              <a:rPr lang="en-US" altLang="zh-CN">
                <a:solidFill>
                  <a:srgbClr val="000000"/>
                </a:solidFill>
                <a:latin typeface="Times New Roman" panose="02020603050405020304" pitchFamily="18" charset="0"/>
                <a:cs typeface="Times New Roman" panose="02020603050405020304" pitchFamily="18" charset="0"/>
              </a:rPr>
              <a:t>, …, C</a:t>
            </a:r>
            <a:r>
              <a:rPr lang="en-US" altLang="zh-CN" baseline="-21000">
                <a:solidFill>
                  <a:srgbClr val="000000"/>
                </a:solidFill>
                <a:latin typeface="Times New Roman" panose="02020603050405020304" pitchFamily="18" charset="0"/>
                <a:cs typeface="Times New Roman" panose="02020603050405020304" pitchFamily="18" charset="0"/>
              </a:rPr>
              <a:t>n</a:t>
            </a:r>
            <a:r>
              <a:rPr lang="en-US" altLang="zh-CN">
                <a:solidFill>
                  <a:srgbClr val="000000"/>
                </a:solidFill>
                <a:latin typeface="Times New Roman" panose="02020603050405020304" pitchFamily="18" charset="0"/>
                <a:cs typeface="Times New Roman" panose="02020603050405020304" pitchFamily="18" charset="0"/>
              </a:rPr>
              <a:t>}</a:t>
            </a:r>
            <a:r>
              <a:rPr lang="zh-CN" altLang="en-US">
                <a:solidFill>
                  <a:srgbClr val="000000"/>
                </a:solidFill>
                <a:latin typeface="黑体" panose="02010609060101010101" pitchFamily="49" charset="-122"/>
                <a:ea typeface="黑体" panose="02010609060101010101" pitchFamily="49" charset="-122"/>
              </a:rPr>
              <a:t>；</a:t>
            </a:r>
            <a:endParaRPr lang="en-US" altLang="zh-CN">
              <a:solidFill>
                <a:srgbClr val="000000"/>
              </a:solidFill>
              <a:latin typeface="黑体" panose="02010609060101010101" pitchFamily="49" charset="-122"/>
              <a:ea typeface="黑体" panose="02010609060101010101" pitchFamily="49" charset="-122"/>
            </a:endParaRPr>
          </a:p>
        </p:txBody>
      </p:sp>
      <p:sp>
        <p:nvSpPr>
          <p:cNvPr id="6" name="矩形 5"/>
          <p:cNvSpPr>
            <a:spLocks noChangeArrowheads="1"/>
          </p:cNvSpPr>
          <p:nvPr/>
        </p:nvSpPr>
        <p:spPr bwMode="auto">
          <a:xfrm>
            <a:off x="1901826" y="3092450"/>
            <a:ext cx="64992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8450" indent="-285750">
              <a:lnSpc>
                <a:spcPct val="120000"/>
              </a:lnSpc>
              <a:spcBef>
                <a:spcPct val="20000"/>
              </a:spcBef>
              <a:buClr>
                <a:schemeClr val="bg2"/>
              </a:buClr>
              <a:buSzPct val="75000"/>
              <a:buFont typeface="Wingdings" panose="05000000000000000000" pitchFamily="2" charset="2"/>
              <a:buChar char="n"/>
              <a:tabLst>
                <a:tab pos="1592263" algn="l"/>
                <a:tab pos="2619375" algn="l"/>
                <a:tab pos="4695825"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tabLst>
                <a:tab pos="1592263" algn="l"/>
                <a:tab pos="2619375" algn="l"/>
                <a:tab pos="4695825" algn="l"/>
              </a:tabLst>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tabLst>
                <a:tab pos="1592263" algn="l"/>
                <a:tab pos="2619375" algn="l"/>
                <a:tab pos="4695825" algn="l"/>
              </a:tabLst>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tabLst>
                <a:tab pos="1592263" algn="l"/>
                <a:tab pos="2619375" algn="l"/>
                <a:tab pos="4695825" algn="l"/>
              </a:tabLst>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tabLst>
                <a:tab pos="1592263" algn="l"/>
                <a:tab pos="2619375" algn="l"/>
                <a:tab pos="4695825" algn="l"/>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tabLst>
                <a:tab pos="1592263" algn="l"/>
                <a:tab pos="2619375" algn="l"/>
                <a:tab pos="4695825" algn="l"/>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tabLst>
                <a:tab pos="1592263" algn="l"/>
                <a:tab pos="2619375" algn="l"/>
                <a:tab pos="4695825" algn="l"/>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tabLst>
                <a:tab pos="1592263" algn="l"/>
                <a:tab pos="2619375" algn="l"/>
                <a:tab pos="4695825" algn="l"/>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tabLst>
                <a:tab pos="1592263" algn="l"/>
                <a:tab pos="2619375" algn="l"/>
                <a:tab pos="4695825" algn="l"/>
              </a:tabLst>
              <a:defRPr sz="2000" b="1">
                <a:solidFill>
                  <a:schemeClr val="tx1"/>
                </a:solidFill>
                <a:latin typeface="Arial" panose="020B0604020202020204" pitchFamily="34" charset="0"/>
                <a:ea typeface="宋体" panose="02010600030101010101" pitchFamily="2" charset="-122"/>
              </a:defRPr>
            </a:lvl9pPr>
          </a:lstStyle>
          <a:p>
            <a:pPr>
              <a:spcBef>
                <a:spcPts val="725"/>
              </a:spcBef>
              <a:buClrTx/>
              <a:buSzTx/>
              <a:buNone/>
            </a:pPr>
            <a:r>
              <a:rPr lang="zh-CN" altLang="en-US">
                <a:solidFill>
                  <a:srgbClr val="FF0000"/>
                </a:solidFill>
                <a:latin typeface="黑体" panose="02010609060101010101" pitchFamily="49" charset="-122"/>
                <a:ea typeface="黑体" panose="02010609060101010101" pitchFamily="49" charset="-122"/>
              </a:rPr>
              <a:t>步骤</a:t>
            </a:r>
            <a:r>
              <a:rPr lang="en-US" altLang="zh-CN">
                <a:solidFill>
                  <a:srgbClr val="FF0000"/>
                </a:solidFill>
                <a:latin typeface="Times New Roman" panose="02020603050405020304" pitchFamily="18" charset="0"/>
                <a:cs typeface="Times New Roman" panose="02020603050405020304" pitchFamily="18" charset="0"/>
              </a:rPr>
              <a:t>2</a:t>
            </a:r>
            <a:r>
              <a:rPr lang="en-US" altLang="zh-CN">
                <a:solidFill>
                  <a:srgbClr val="000000"/>
                </a:solidFill>
                <a:latin typeface="Times New Roman" panose="02020603050405020304" pitchFamily="18" charset="0"/>
                <a:cs typeface="Times New Roman" panose="02020603050405020304" pitchFamily="18" charset="0"/>
              </a:rPr>
              <a:t>.</a:t>
            </a:r>
            <a:r>
              <a:rPr lang="zh-CN" altLang="en-US">
                <a:solidFill>
                  <a:srgbClr val="000000"/>
                </a:solidFill>
                <a:latin typeface="黑体" panose="02010609060101010101" pitchFamily="49" charset="-122"/>
                <a:ea typeface="黑体" panose="02010609060101010101" pitchFamily="49" charset="-122"/>
              </a:rPr>
              <a:t>对</a:t>
            </a:r>
            <a:r>
              <a:rPr lang="en-US" altLang="zh-CN">
                <a:solidFill>
                  <a:srgbClr val="000000"/>
                </a:solidFill>
                <a:latin typeface="Times New Roman" panose="02020603050405020304" pitchFamily="18" charset="0"/>
                <a:cs typeface="Times New Roman" panose="02020603050405020304" pitchFamily="18" charset="0"/>
              </a:rPr>
              <a:t>S</a:t>
            </a:r>
            <a:r>
              <a:rPr lang="zh-CN" altLang="en-US">
                <a:solidFill>
                  <a:srgbClr val="000000"/>
                </a:solidFill>
                <a:latin typeface="黑体" panose="02010609060101010101" pitchFamily="49" charset="-122"/>
                <a:ea typeface="黑体" panose="02010609060101010101" pitchFamily="49" charset="-122"/>
              </a:rPr>
              <a:t>中的子句作消解（消互补对），</a:t>
            </a:r>
          </a:p>
        </p:txBody>
      </p:sp>
      <p:sp>
        <p:nvSpPr>
          <p:cNvPr id="7" name="矩形 6"/>
          <p:cNvSpPr>
            <a:spLocks noChangeArrowheads="1"/>
          </p:cNvSpPr>
          <p:nvPr/>
        </p:nvSpPr>
        <p:spPr bwMode="auto">
          <a:xfrm>
            <a:off x="2914650" y="3713163"/>
            <a:ext cx="4762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lang="zh-CN" altLang="en-US">
                <a:solidFill>
                  <a:srgbClr val="000000"/>
                </a:solidFill>
                <a:latin typeface="黑体" panose="02010609060101010101" pitchFamily="49" charset="-122"/>
                <a:ea typeface="黑体" panose="02010609060101010101" pitchFamily="49" charset="-122"/>
              </a:rPr>
              <a:t>消解结果仍放入</a:t>
            </a:r>
            <a:r>
              <a:rPr lang="en-US" altLang="zh-CN">
                <a:solidFill>
                  <a:srgbClr val="000000"/>
                </a:solidFill>
                <a:latin typeface="Times New Roman" panose="02020603050405020304" pitchFamily="18" charset="0"/>
                <a:cs typeface="Times New Roman" panose="02020603050405020304" pitchFamily="18" charset="0"/>
              </a:rPr>
              <a:t>S</a:t>
            </a:r>
            <a:r>
              <a:rPr lang="en-US" altLang="zh-CN" i="1">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黑体" panose="02010609060101010101" pitchFamily="49" charset="-122"/>
                <a:ea typeface="黑体" panose="02010609060101010101" pitchFamily="49" charset="-122"/>
              </a:rPr>
              <a:t>中，重复此步；</a:t>
            </a:r>
            <a:endParaRPr lang="zh-CN" altLang="en-US" b="0">
              <a:solidFill>
                <a:srgbClr val="000000"/>
              </a:solidFill>
            </a:endParaRPr>
          </a:p>
        </p:txBody>
      </p:sp>
      <p:sp>
        <p:nvSpPr>
          <p:cNvPr id="8" name="矩形 7"/>
          <p:cNvSpPr>
            <a:spLocks noChangeArrowheads="1"/>
          </p:cNvSpPr>
          <p:nvPr/>
        </p:nvSpPr>
        <p:spPr bwMode="auto">
          <a:xfrm>
            <a:off x="1901826" y="4300538"/>
            <a:ext cx="8156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a:lnSpc>
                <a:spcPct val="120000"/>
              </a:lnSpc>
              <a:spcBef>
                <a:spcPct val="20000"/>
              </a:spcBef>
              <a:buClr>
                <a:schemeClr val="bg2"/>
              </a:buClr>
              <a:buSzPct val="75000"/>
              <a:buFont typeface="Wingdings" panose="05000000000000000000" pitchFamily="2" charset="2"/>
              <a:buChar char="n"/>
              <a:tabLst>
                <a:tab pos="1558925"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tabLst>
                <a:tab pos="1558925" algn="l"/>
              </a:tabLst>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tabLst>
                <a:tab pos="1558925" algn="l"/>
              </a:tabLst>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tabLst>
                <a:tab pos="1558925" algn="l"/>
              </a:tabLst>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tabLst>
                <a:tab pos="1558925" algn="l"/>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tabLst>
                <a:tab pos="1558925" algn="l"/>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tabLst>
                <a:tab pos="1558925" algn="l"/>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tabLst>
                <a:tab pos="1558925" algn="l"/>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tabLst>
                <a:tab pos="1558925" algn="l"/>
              </a:tabLst>
              <a:defRPr sz="2000" b="1">
                <a:solidFill>
                  <a:schemeClr val="tx1"/>
                </a:solidFill>
                <a:latin typeface="Arial" panose="020B0604020202020204" pitchFamily="34" charset="0"/>
                <a:ea typeface="宋体" panose="02010600030101010101" pitchFamily="2" charset="-122"/>
              </a:defRPr>
            </a:lvl9pPr>
          </a:lstStyle>
          <a:p>
            <a:pPr>
              <a:lnSpc>
                <a:spcPct val="100000"/>
              </a:lnSpc>
              <a:spcBef>
                <a:spcPts val="1438"/>
              </a:spcBef>
              <a:buClrTx/>
              <a:buSzTx/>
              <a:buNone/>
            </a:pPr>
            <a:r>
              <a:rPr lang="zh-CN" altLang="en-US" dirty="0">
                <a:solidFill>
                  <a:srgbClr val="FF0000"/>
                </a:solidFill>
                <a:latin typeface="黑体" panose="02010609060101010101" pitchFamily="49" charset="-122"/>
                <a:ea typeface="黑体" panose="02010609060101010101" pitchFamily="49" charset="-122"/>
              </a:rPr>
              <a:t>步骤</a:t>
            </a:r>
            <a:r>
              <a:rPr lang="en-US" altLang="zh-CN" dirty="0">
                <a:solidFill>
                  <a:srgbClr val="FF0000"/>
                </a:solidFill>
                <a:latin typeface="Times New Roman" panose="02020603050405020304" pitchFamily="18" charset="0"/>
                <a:cs typeface="Times New Roman" panose="02020603050405020304" pitchFamily="18" charset="0"/>
              </a:rPr>
              <a:t>3</a:t>
            </a:r>
            <a:r>
              <a:rPr lang="en-US" altLang="zh-CN"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latin typeface="黑体" panose="02010609060101010101" pitchFamily="49" charset="-122"/>
                <a:ea typeface="黑体" panose="02010609060101010101" pitchFamily="49" charset="-122"/>
              </a:rPr>
              <a:t>直至消解出空子句</a:t>
            </a:r>
            <a:r>
              <a:rPr lang="zh-CN" altLang="en-US"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zh-CN" altLang="en-US" dirty="0">
                <a:solidFill>
                  <a:srgbClr val="000000"/>
                </a:solidFill>
                <a:latin typeface="黑体" panose="02010609060101010101" pitchFamily="49" charset="-122"/>
                <a:ea typeface="黑体" panose="02010609060101010101" pitchFamily="49" charset="-122"/>
              </a:rPr>
              <a:t>则</a:t>
            </a:r>
            <a:r>
              <a:rPr lang="en-US" altLang="zh-CN" dirty="0">
                <a:solidFill>
                  <a:srgbClr val="000000"/>
                </a:solidFill>
                <a:latin typeface="黑体" panose="02010609060101010101" pitchFamily="49" charset="-122"/>
                <a:ea typeface="黑体" panose="02010609060101010101" pitchFamily="49" charset="-122"/>
              </a:rPr>
              <a:t>A</a:t>
            </a:r>
            <a:r>
              <a:rPr lang="zh-CN" altLang="en-US" dirty="0">
                <a:solidFill>
                  <a:srgbClr val="000000"/>
                </a:solidFill>
                <a:latin typeface="黑体" panose="02010609060101010101" pitchFamily="49" charset="-122"/>
                <a:ea typeface="黑体" panose="02010609060101010101" pitchFamily="49" charset="-122"/>
              </a:rPr>
              <a:t>为矛盾</a:t>
            </a:r>
            <a:r>
              <a:rPr lang="zh-CN" altLang="en-US" dirty="0" smtClean="0">
                <a:solidFill>
                  <a:srgbClr val="000000"/>
                </a:solidFill>
                <a:latin typeface="黑体" panose="02010609060101010101" pitchFamily="49" charset="-122"/>
                <a:ea typeface="黑体" panose="02010609060101010101" pitchFamily="49" charset="-122"/>
              </a:rPr>
              <a:t>式</a:t>
            </a:r>
            <a:endParaRPr lang="zh-CN" altLang="en-US"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9423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P spid="4" grpId="0"/>
      <p:bldP spid="5" grpId="0"/>
      <p:bldP spid="6"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DC6556DE-0FF7-4E47-90FE-DFE4CDA53D95}" type="slidenum">
              <a:rPr lang="en-US" altLang="zh-CN" smtClean="0"/>
              <a:pPr>
                <a:defRPr/>
              </a:pPr>
              <a:t>54</a:t>
            </a:fld>
            <a:endParaRPr lang="en-US" altLang="zh-CN"/>
          </a:p>
        </p:txBody>
      </p:sp>
      <p:sp>
        <p:nvSpPr>
          <p:cNvPr id="3" name="矩形 2"/>
          <p:cNvSpPr>
            <a:spLocks noChangeArrowheads="1"/>
          </p:cNvSpPr>
          <p:nvPr/>
        </p:nvSpPr>
        <p:spPr bwMode="auto">
          <a:xfrm>
            <a:off x="4355783" y="674689"/>
            <a:ext cx="34804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SzTx/>
              <a:buFontTx/>
              <a:buNone/>
            </a:pPr>
            <a:r>
              <a:rPr lang="zh-CN" altLang="en-US" sz="3200" dirty="0" smtClean="0">
                <a:solidFill>
                  <a:srgbClr val="000000"/>
                </a:solidFill>
                <a:latin typeface="黑体" panose="02010609060101010101" pitchFamily="49" charset="-122"/>
                <a:ea typeface="黑体" panose="02010609060101010101" pitchFamily="49" charset="-122"/>
              </a:rPr>
              <a:t>消解证明法</a:t>
            </a:r>
            <a:r>
              <a:rPr lang="zh-CN" altLang="en-US" sz="3200" dirty="0">
                <a:solidFill>
                  <a:srgbClr val="000000"/>
                </a:solidFill>
                <a:latin typeface="黑体" panose="02010609060101010101" pitchFamily="49" charset="-122"/>
                <a:ea typeface="黑体" panose="02010609060101010101" pitchFamily="49" charset="-122"/>
              </a:rPr>
              <a:t>的步骤</a:t>
            </a:r>
            <a:endParaRPr lang="zh-CN" altLang="en-US" sz="3200" dirty="0">
              <a:solidFill>
                <a:srgbClr val="000000"/>
              </a:solidFill>
            </a:endParaRPr>
          </a:p>
        </p:txBody>
      </p:sp>
      <p:pic>
        <p:nvPicPr>
          <p:cNvPr id="4" name="图片 3"/>
          <p:cNvPicPr>
            <a:picLocks noChangeAspect="1"/>
          </p:cNvPicPr>
          <p:nvPr/>
        </p:nvPicPr>
        <p:blipFill>
          <a:blip r:embed="rId2"/>
          <a:stretch>
            <a:fillRect/>
          </a:stretch>
        </p:blipFill>
        <p:spPr>
          <a:xfrm>
            <a:off x="8239619" y="1425447"/>
            <a:ext cx="3952381" cy="1590476"/>
          </a:xfrm>
          <a:prstGeom prst="rect">
            <a:avLst/>
          </a:prstGeom>
        </p:spPr>
      </p:pic>
      <p:sp>
        <p:nvSpPr>
          <p:cNvPr id="5" name="矩形 4"/>
          <p:cNvSpPr/>
          <p:nvPr/>
        </p:nvSpPr>
        <p:spPr>
          <a:xfrm>
            <a:off x="785575" y="1759020"/>
            <a:ext cx="3930691" cy="461665"/>
          </a:xfrm>
          <a:prstGeom prst="rect">
            <a:avLst/>
          </a:prstGeom>
        </p:spPr>
        <p:txBody>
          <a:bodyPr wrap="none">
            <a:spAutoFit/>
          </a:bodyPr>
          <a:lstStyle/>
          <a:p>
            <a:r>
              <a:rPr lang="en-US" altLang="zh-CN" sz="2400" dirty="0" smtClean="0">
                <a:solidFill>
                  <a:srgbClr val="000000"/>
                </a:solidFill>
                <a:latin typeface="Times New Roman" panose="02020603050405020304" pitchFamily="18" charset="0"/>
                <a:cs typeface="Times New Roman" panose="02020603050405020304" pitchFamily="18" charset="0"/>
              </a:rPr>
              <a:t>A</a:t>
            </a:r>
            <a:r>
              <a:rPr lang="en-US" altLang="zh-CN"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rPr>
              <a:t> A</a:t>
            </a:r>
            <a:r>
              <a:rPr lang="en-US" altLang="zh-CN" sz="2400" b="1" baseline="-25000" dirty="0" smtClean="0">
                <a:solidFill>
                  <a:srgbClr val="000000"/>
                </a:solidFill>
                <a:latin typeface="Times New Roman" panose="02020603050405020304" pitchFamily="18" charset="0"/>
              </a:rPr>
              <a:t>1</a:t>
            </a:r>
            <a:r>
              <a:rPr lang="en-US" altLang="zh-CN" sz="2400" dirty="0">
                <a:latin typeface="Times New Roman" panose="02020603050405020304" pitchFamily="18" charset="0"/>
                <a:sym typeface="Symbol" panose="05050102010706020507" pitchFamily="18" charset="2"/>
              </a:rPr>
              <a:t> </a:t>
            </a:r>
            <a:r>
              <a:rPr lang="en-US" altLang="zh-CN" sz="2400" b="1" dirty="0" smtClean="0">
                <a:solidFill>
                  <a:srgbClr val="000000"/>
                </a:solidFill>
                <a:latin typeface="Times New Roman" panose="02020603050405020304" pitchFamily="18" charset="0"/>
              </a:rPr>
              <a:t> </a:t>
            </a:r>
            <a:r>
              <a:rPr lang="en-US" altLang="zh-CN" sz="2400" b="1" i="1" dirty="0" smtClean="0">
                <a:solidFill>
                  <a:srgbClr val="000000"/>
                </a:solidFill>
                <a:latin typeface="Times New Roman" panose="02020603050405020304" pitchFamily="18" charset="0"/>
              </a:rPr>
              <a:t>A</a:t>
            </a:r>
            <a:r>
              <a:rPr lang="en-US" altLang="zh-CN" sz="2400" b="1" baseline="-25000" dirty="0" smtClean="0">
                <a:solidFill>
                  <a:srgbClr val="000000"/>
                </a:solidFill>
                <a:latin typeface="Times New Roman" panose="02020603050405020304" pitchFamily="18" charset="0"/>
              </a:rPr>
              <a:t>2</a:t>
            </a:r>
            <a:r>
              <a:rPr lang="en-US" altLang="zh-CN" sz="2400" dirty="0">
                <a:latin typeface="Times New Roman" panose="02020603050405020304" pitchFamily="18" charset="0"/>
                <a:sym typeface="Symbol" panose="05050102010706020507" pitchFamily="18" charset="2"/>
              </a:rPr>
              <a:t>  </a:t>
            </a:r>
            <a:r>
              <a:rPr lang="en-US" altLang="zh-CN" sz="2400" b="1" dirty="0" smtClean="0">
                <a:solidFill>
                  <a:srgbClr val="000000"/>
                </a:solidFill>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 </a:t>
            </a:r>
            <a:r>
              <a:rPr lang="en-US" altLang="zh-CN" sz="2400" b="1" i="1" dirty="0" err="1" smtClean="0">
                <a:solidFill>
                  <a:srgbClr val="000000"/>
                </a:solidFill>
                <a:latin typeface="Times New Roman" panose="02020603050405020304" pitchFamily="18" charset="0"/>
              </a:rPr>
              <a:t>A</a:t>
            </a:r>
            <a:r>
              <a:rPr lang="en-US" altLang="zh-CN" sz="2400" b="1" i="1" baseline="-25000" dirty="0" err="1" smtClean="0">
                <a:solidFill>
                  <a:srgbClr val="000000"/>
                </a:solidFill>
                <a:latin typeface="Times New Roman" panose="02020603050405020304" pitchFamily="18" charset="0"/>
              </a:rPr>
              <a:t>k</a:t>
            </a:r>
            <a:r>
              <a:rPr lang="en-US" altLang="zh-CN" sz="2400" b="1" baseline="-25000" dirty="0" smtClean="0">
                <a:solidFill>
                  <a:srgbClr val="000000"/>
                </a:solidFill>
                <a:latin typeface="Times New Roman" panose="02020603050405020304" pitchFamily="18" charset="0"/>
              </a:rPr>
              <a:t> </a:t>
            </a:r>
            <a:r>
              <a:rPr lang="en-US" altLang="zh-CN" dirty="0" smtClean="0">
                <a:latin typeface="Times New Roman" panose="02020603050405020304" pitchFamily="18" charset="0"/>
                <a:sym typeface="Symbol" panose="05050102010706020507" pitchFamily="18" charset="2"/>
              </a:rPr>
              <a:t></a:t>
            </a:r>
            <a:r>
              <a:rPr lang="zh-CN" altLang="en-US" sz="2400" b="1" dirty="0">
                <a:solidFill>
                  <a:srgbClr val="000000"/>
                </a:solidFill>
                <a:latin typeface="Times New Roman" panose="02020603050405020304" pitchFamily="18" charset="0"/>
                <a:sym typeface="Symbol" panose="05050102010706020507" pitchFamily="18" charset="2"/>
              </a:rPr>
              <a:t>  </a:t>
            </a:r>
            <a:r>
              <a:rPr lang="en-US" altLang="zh-CN" sz="2400" dirty="0" smtClean="0">
                <a:latin typeface="Times New Roman" panose="02020603050405020304" pitchFamily="18" charset="0"/>
                <a:sym typeface="Symbol" panose="05050102010706020507" pitchFamily="18" charset="2"/>
              </a:rPr>
              <a:t>B</a:t>
            </a:r>
            <a:r>
              <a:rPr lang="zh-CN" altLang="en-US" sz="2400" dirty="0" smtClean="0">
                <a:latin typeface="Times New Roman" panose="02020603050405020304" pitchFamily="18" charset="0"/>
                <a:sym typeface="Symbol" panose="05050102010706020507" pitchFamily="18" charset="2"/>
              </a:rPr>
              <a:t>，</a:t>
            </a:r>
            <a:endParaRPr lang="zh-CN" altLang="en-US" sz="2400" dirty="0"/>
          </a:p>
        </p:txBody>
      </p:sp>
      <p:sp>
        <p:nvSpPr>
          <p:cNvPr id="6" name="矩形 5"/>
          <p:cNvSpPr/>
          <p:nvPr/>
        </p:nvSpPr>
        <p:spPr>
          <a:xfrm>
            <a:off x="785575" y="2427905"/>
            <a:ext cx="3570208" cy="461665"/>
          </a:xfrm>
          <a:prstGeom prst="rect">
            <a:avLst/>
          </a:prstGeom>
        </p:spPr>
        <p:txBody>
          <a:bodyPr wrap="none">
            <a:spAutoFit/>
          </a:bodyPr>
          <a:lstStyle/>
          <a:p>
            <a:r>
              <a:rPr lang="zh-CN" altLang="en-US" sz="2400" dirty="0">
                <a:latin typeface="黑体" panose="02010609060101010101" pitchFamily="49" charset="-122"/>
                <a:ea typeface="黑体" panose="02010609060101010101" pitchFamily="49" charset="-122"/>
                <a:sym typeface="Symbol" panose="05050102010706020507" pitchFamily="18" charset="2"/>
              </a:rPr>
              <a:t>然后利用消解法找出否证</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335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页脚占位符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fld id="{56318028-EFE7-4A4D-A184-B840BBF70FA9}" type="slidenum">
              <a:rPr lang="en-US" altLang="zh-CN" sz="1200" b="0">
                <a:solidFill>
                  <a:srgbClr val="000000"/>
                </a:solidFill>
              </a:rPr>
              <a:pPr>
                <a:lnSpc>
                  <a:spcPct val="100000"/>
                </a:lnSpc>
                <a:spcBef>
                  <a:spcPct val="0"/>
                </a:spcBef>
                <a:buClrTx/>
                <a:buSzTx/>
                <a:buFontTx/>
                <a:buNone/>
              </a:pPr>
              <a:t>55</a:t>
            </a:fld>
            <a:endParaRPr lang="en-US" altLang="zh-CN" sz="1200" b="0">
              <a:solidFill>
                <a:srgbClr val="000000"/>
              </a:solidFill>
            </a:endParaRPr>
          </a:p>
        </p:txBody>
      </p:sp>
      <p:sp>
        <p:nvSpPr>
          <p:cNvPr id="3" name="矩形 2"/>
          <p:cNvSpPr/>
          <p:nvPr/>
        </p:nvSpPr>
        <p:spPr>
          <a:xfrm>
            <a:off x="2552701" y="2219326"/>
            <a:ext cx="2835275" cy="523875"/>
          </a:xfrm>
          <a:prstGeom prst="rect">
            <a:avLst/>
          </a:prstGeom>
        </p:spPr>
        <p:txBody>
          <a:bodyPr wrap="none">
            <a:spAutoFit/>
          </a:bodyPr>
          <a:lstStyle/>
          <a:p>
            <a:pPr eaLnBrk="0" fontAlgn="base" hangingPunct="0">
              <a:spcBef>
                <a:spcPct val="0"/>
              </a:spcBef>
              <a:spcAft>
                <a:spcPct val="0"/>
              </a:spcAft>
              <a:defRPr/>
            </a:pPr>
            <a:r>
              <a:rPr lang="en-US" altLang="zh-CN" sz="2800" dirty="0">
                <a:solidFill>
                  <a:srgbClr val="000000"/>
                </a:solidFill>
                <a:latin typeface="Times New Roman"/>
                <a:cs typeface="Times New Roman"/>
              </a:rPr>
              <a:t>(</a:t>
            </a:r>
            <a:r>
              <a:rPr lang="en-US" altLang="zh-CN" sz="2800" b="1" i="1" spc="5" dirty="0">
                <a:solidFill>
                  <a:srgbClr val="000000"/>
                </a:solidFill>
                <a:latin typeface="Times New Roman"/>
                <a:cs typeface="Times New Roman"/>
              </a:rPr>
              <a:t>p</a:t>
            </a:r>
            <a:r>
              <a:rPr lang="en-US" altLang="zh-CN" sz="2800" dirty="0">
                <a:solidFill>
                  <a:srgbClr val="000000"/>
                </a:solidFill>
                <a:latin typeface="Times New Roman" panose="02020603050405020304" pitchFamily="18" charset="0"/>
                <a:sym typeface="Symbol" panose="05050102010706020507" pitchFamily="18" charset="2"/>
              </a:rPr>
              <a:t>  </a:t>
            </a:r>
            <a:r>
              <a:rPr lang="en-US" altLang="zh-CN" sz="2800" b="1" i="1" spc="5" dirty="0">
                <a:solidFill>
                  <a:srgbClr val="000000"/>
                </a:solidFill>
                <a:latin typeface="Times New Roman"/>
                <a:cs typeface="Times New Roman"/>
              </a:rPr>
              <a:t>q</a:t>
            </a:r>
            <a:r>
              <a:rPr lang="en-US" altLang="zh-CN" sz="2800" dirty="0">
                <a:solidFill>
                  <a:srgbClr val="000000"/>
                </a:solidFill>
                <a:latin typeface="Times New Roman"/>
                <a:cs typeface="Times New Roman"/>
              </a:rPr>
              <a:t>)</a:t>
            </a:r>
            <a:r>
              <a:rPr lang="en-US" altLang="zh-CN" sz="2800" b="1" dirty="0">
                <a:solidFill>
                  <a:srgbClr val="000000"/>
                </a:solidFill>
                <a:latin typeface="宋体"/>
                <a:cs typeface="宋体"/>
              </a:rPr>
              <a:t>∧</a:t>
            </a:r>
            <a:r>
              <a:rPr lang="en-US" altLang="zh-CN" sz="2800" b="1" i="1" spc="5" dirty="0">
                <a:solidFill>
                  <a:srgbClr val="000000"/>
                </a:solidFill>
                <a:latin typeface="Times New Roman"/>
                <a:cs typeface="Times New Roman"/>
              </a:rPr>
              <a:t>p</a:t>
            </a:r>
            <a:r>
              <a:rPr lang="en-US" altLang="zh-CN" sz="2800" b="1" spc="-10" dirty="0">
                <a:solidFill>
                  <a:srgbClr val="000000"/>
                </a:solidFill>
                <a:latin typeface="宋体"/>
                <a:cs typeface="宋体"/>
              </a:rPr>
              <a:t>∧</a:t>
            </a:r>
            <a:r>
              <a:rPr lang="en-US" altLang="zh-CN" sz="2800" dirty="0">
                <a:solidFill>
                  <a:srgbClr val="000000"/>
                </a:solidFill>
                <a:latin typeface="Times New Roman" panose="02020603050405020304" pitchFamily="18" charset="0"/>
                <a:sym typeface="Symbol" panose="05050102010706020507" pitchFamily="18" charset="2"/>
              </a:rPr>
              <a:t>  </a:t>
            </a:r>
            <a:r>
              <a:rPr lang="en-US" altLang="zh-CN" sz="2800" b="1" i="1" spc="5" dirty="0">
                <a:solidFill>
                  <a:srgbClr val="000000"/>
                </a:solidFill>
                <a:latin typeface="Times New Roman"/>
                <a:cs typeface="Times New Roman"/>
              </a:rPr>
              <a:t>q</a:t>
            </a:r>
            <a:endParaRPr lang="zh-CN" altLang="en-US" sz="2800" dirty="0">
              <a:solidFill>
                <a:srgbClr val="000000"/>
              </a:solidFill>
            </a:endParaRPr>
          </a:p>
        </p:txBody>
      </p:sp>
      <p:sp>
        <p:nvSpPr>
          <p:cNvPr id="9" name="矩形 8"/>
          <p:cNvSpPr/>
          <p:nvPr/>
        </p:nvSpPr>
        <p:spPr>
          <a:xfrm>
            <a:off x="2552700" y="2800351"/>
            <a:ext cx="5849938" cy="523875"/>
          </a:xfrm>
          <a:prstGeom prst="rect">
            <a:avLst/>
          </a:prstGeom>
        </p:spPr>
        <p:txBody>
          <a:bodyPr wrap="none">
            <a:spAutoFit/>
          </a:bodyPr>
          <a:lstStyle/>
          <a:p>
            <a:pPr eaLnBrk="0" fontAlgn="base" hangingPunct="0">
              <a:spcBef>
                <a:spcPct val="0"/>
              </a:spcBef>
              <a:spcAft>
                <a:spcPct val="0"/>
              </a:spcAft>
              <a:defRPr/>
            </a:pPr>
            <a:r>
              <a:rPr lang="en-US" altLang="zh-CN" sz="2800" dirty="0">
                <a:solidFill>
                  <a:srgbClr val="000000"/>
                </a:solidFill>
                <a:latin typeface="Times New Roman"/>
                <a:cs typeface="Times New Roman"/>
              </a:rPr>
              <a:t>(</a:t>
            </a:r>
            <a:r>
              <a:rPr lang="en-US" altLang="zh-CN" sz="2800" b="1" i="1" spc="5" dirty="0">
                <a:solidFill>
                  <a:srgbClr val="000000"/>
                </a:solidFill>
                <a:latin typeface="Times New Roman"/>
                <a:cs typeface="Times New Roman"/>
              </a:rPr>
              <a:t>p</a:t>
            </a:r>
            <a:r>
              <a:rPr lang="en-US" altLang="zh-CN" sz="2800" dirty="0">
                <a:solidFill>
                  <a:srgbClr val="000000"/>
                </a:solidFill>
                <a:latin typeface="Times New Roman" panose="02020603050405020304" pitchFamily="18" charset="0"/>
                <a:sym typeface="Symbol" panose="05050102010706020507" pitchFamily="18" charset="2"/>
              </a:rPr>
              <a:t>  </a:t>
            </a:r>
            <a:r>
              <a:rPr lang="en-US" altLang="zh-CN" sz="2800" b="1" i="1" spc="5" dirty="0">
                <a:solidFill>
                  <a:srgbClr val="000000"/>
                </a:solidFill>
                <a:latin typeface="Times New Roman"/>
                <a:cs typeface="Times New Roman"/>
              </a:rPr>
              <a:t>q</a:t>
            </a:r>
            <a:r>
              <a:rPr lang="en-US" altLang="zh-CN" sz="2800" dirty="0">
                <a:solidFill>
                  <a:srgbClr val="000000"/>
                </a:solidFill>
                <a:latin typeface="Times New Roman"/>
                <a:cs typeface="Times New Roman"/>
              </a:rPr>
              <a:t>)</a:t>
            </a:r>
            <a:r>
              <a:rPr lang="en-US" altLang="zh-CN" sz="2800" b="1" dirty="0">
                <a:solidFill>
                  <a:srgbClr val="000000"/>
                </a:solidFill>
                <a:latin typeface="宋体"/>
                <a:cs typeface="宋体"/>
              </a:rPr>
              <a:t>∧</a:t>
            </a:r>
            <a:r>
              <a:rPr lang="en-US" altLang="zh-CN" sz="2800" b="1" i="1" spc="5" dirty="0">
                <a:solidFill>
                  <a:srgbClr val="000000"/>
                </a:solidFill>
                <a:latin typeface="Times New Roman"/>
                <a:cs typeface="Times New Roman"/>
              </a:rPr>
              <a:t>p</a:t>
            </a:r>
            <a:r>
              <a:rPr lang="en-US" altLang="zh-CN" sz="2800" b="1" spc="-10" dirty="0">
                <a:solidFill>
                  <a:srgbClr val="000000"/>
                </a:solidFill>
                <a:latin typeface="宋体"/>
                <a:cs typeface="宋体"/>
              </a:rPr>
              <a:t>∧</a:t>
            </a:r>
            <a:r>
              <a:rPr lang="en-US" altLang="zh-CN" sz="2800" dirty="0">
                <a:solidFill>
                  <a:srgbClr val="000000"/>
                </a:solidFill>
                <a:latin typeface="Times New Roman" panose="02020603050405020304" pitchFamily="18" charset="0"/>
                <a:sym typeface="Symbol" panose="05050102010706020507" pitchFamily="18" charset="2"/>
              </a:rPr>
              <a:t>  </a:t>
            </a:r>
            <a:r>
              <a:rPr lang="en-US" altLang="zh-CN" sz="2800" b="1" i="1" spc="5" dirty="0">
                <a:solidFill>
                  <a:srgbClr val="000000"/>
                </a:solidFill>
                <a:latin typeface="Times New Roman"/>
                <a:cs typeface="Times New Roman"/>
              </a:rPr>
              <a:t>q</a:t>
            </a:r>
            <a:r>
              <a:rPr lang="en-US" altLang="zh-CN" sz="2800" spc="-10" dirty="0">
                <a:solidFill>
                  <a:srgbClr val="000000"/>
                </a:solidFill>
                <a:latin typeface="Symbol"/>
                <a:cs typeface="Symbol"/>
              </a:rPr>
              <a:t></a:t>
            </a:r>
            <a:r>
              <a:rPr lang="en-US" altLang="zh-CN" sz="2800" dirty="0">
                <a:solidFill>
                  <a:srgbClr val="000000"/>
                </a:solidFill>
                <a:latin typeface="Times New Roman"/>
                <a:cs typeface="Times New Roman"/>
              </a:rPr>
              <a:t>(</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b="1" i="1" spc="-10" dirty="0" err="1">
                <a:solidFill>
                  <a:srgbClr val="000000"/>
                </a:solidFill>
                <a:latin typeface="Times New Roman"/>
                <a:cs typeface="Times New Roman"/>
              </a:rPr>
              <a:t>p</a:t>
            </a:r>
            <a:r>
              <a:rPr lang="en-US" altLang="zh-CN" sz="2800" b="1" dirty="0" err="1">
                <a:solidFill>
                  <a:srgbClr val="000000"/>
                </a:solidFill>
                <a:latin typeface="宋体"/>
                <a:cs typeface="宋体"/>
              </a:rPr>
              <a:t>∨</a:t>
            </a:r>
            <a:r>
              <a:rPr lang="en-US" altLang="zh-CN" sz="2800" b="1" i="1" spc="-10" dirty="0" err="1">
                <a:solidFill>
                  <a:srgbClr val="000000"/>
                </a:solidFill>
                <a:latin typeface="Times New Roman"/>
                <a:cs typeface="Times New Roman"/>
              </a:rPr>
              <a:t>q</a:t>
            </a:r>
            <a:r>
              <a:rPr lang="en-US" altLang="zh-CN" sz="2800" dirty="0">
                <a:solidFill>
                  <a:srgbClr val="000000"/>
                </a:solidFill>
                <a:latin typeface="Times New Roman"/>
                <a:cs typeface="Times New Roman"/>
              </a:rPr>
              <a:t>)</a:t>
            </a:r>
            <a:r>
              <a:rPr lang="en-US" altLang="zh-CN" sz="2800" b="1" dirty="0">
                <a:solidFill>
                  <a:srgbClr val="000000"/>
                </a:solidFill>
                <a:latin typeface="宋体"/>
                <a:cs typeface="宋体"/>
              </a:rPr>
              <a:t>∧</a:t>
            </a:r>
            <a:r>
              <a:rPr lang="en-US" altLang="zh-CN" sz="2800" b="1" i="1" spc="-10" dirty="0">
                <a:solidFill>
                  <a:srgbClr val="000000"/>
                </a:solidFill>
                <a:latin typeface="Times New Roman"/>
                <a:cs typeface="Times New Roman"/>
              </a:rPr>
              <a:t>p</a:t>
            </a:r>
            <a:r>
              <a:rPr lang="en-US" altLang="zh-CN" sz="2800" b="1" spc="-10" dirty="0">
                <a:solidFill>
                  <a:srgbClr val="000000"/>
                </a:solidFill>
                <a:latin typeface="宋体"/>
                <a:cs typeface="宋体"/>
              </a:rPr>
              <a:t>∧</a:t>
            </a:r>
            <a:r>
              <a:rPr lang="en-US" altLang="zh-CN" sz="2800" dirty="0">
                <a:solidFill>
                  <a:srgbClr val="000000"/>
                </a:solidFill>
                <a:latin typeface="Times New Roman" panose="02020603050405020304" pitchFamily="18" charset="0"/>
                <a:sym typeface="Symbol" panose="05050102010706020507" pitchFamily="18" charset="2"/>
              </a:rPr>
              <a:t>  </a:t>
            </a:r>
            <a:r>
              <a:rPr lang="en-US" altLang="zh-CN" sz="2800" b="1" i="1" dirty="0">
                <a:solidFill>
                  <a:srgbClr val="000000"/>
                </a:solidFill>
                <a:latin typeface="Times New Roman"/>
                <a:cs typeface="Times New Roman"/>
              </a:rPr>
              <a:t>q</a:t>
            </a:r>
            <a:endParaRPr lang="en-US" altLang="zh-CN" sz="2800" dirty="0">
              <a:solidFill>
                <a:srgbClr val="000000"/>
              </a:solidFill>
              <a:latin typeface="Times New Roman"/>
              <a:cs typeface="Times New Roman"/>
            </a:endParaRPr>
          </a:p>
        </p:txBody>
      </p:sp>
      <p:sp>
        <p:nvSpPr>
          <p:cNvPr id="77829" name="矩形 10"/>
          <p:cNvSpPr>
            <a:spLocks noChangeArrowheads="1"/>
          </p:cNvSpPr>
          <p:nvPr/>
        </p:nvSpPr>
        <p:spPr bwMode="auto">
          <a:xfrm>
            <a:off x="2552700" y="4251326"/>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0" fontAlgn="base" hangingPunct="0">
              <a:lnSpc>
                <a:spcPct val="100000"/>
              </a:lnSpc>
              <a:spcBef>
                <a:spcPts val="2125"/>
              </a:spcBef>
              <a:spcAft>
                <a:spcPct val="0"/>
              </a:spcAft>
              <a:buClrTx/>
              <a:buSzTx/>
              <a:buNone/>
            </a:pPr>
            <a:r>
              <a:rPr lang="zh-CN" altLang="en-US" sz="2800">
                <a:solidFill>
                  <a:srgbClr val="000000"/>
                </a:solidFill>
                <a:latin typeface="黑体" panose="02010609060101010101" pitchFamily="49" charset="-122"/>
                <a:ea typeface="黑体" panose="02010609060101010101" pitchFamily="49" charset="-122"/>
              </a:rPr>
              <a:t>步骤</a:t>
            </a:r>
            <a:r>
              <a:rPr lang="en-US" altLang="zh-CN" sz="2800">
                <a:solidFill>
                  <a:srgbClr val="000000"/>
                </a:solidFill>
                <a:latin typeface="Times New Roman" panose="02020603050405020304" pitchFamily="18" charset="0"/>
                <a:cs typeface="Times New Roman" panose="02020603050405020304" pitchFamily="18" charset="0"/>
              </a:rPr>
              <a:t>2.</a:t>
            </a:r>
            <a:r>
              <a:rPr lang="zh-CN" altLang="en-US" sz="2800">
                <a:solidFill>
                  <a:srgbClr val="000000"/>
                </a:solidFill>
                <a:latin typeface="Times New Roman" panose="02020603050405020304" pitchFamily="18" charset="0"/>
                <a:cs typeface="Times New Roman" panose="02020603050405020304" pitchFamily="18" charset="0"/>
              </a:rPr>
              <a:t> </a:t>
            </a:r>
            <a:r>
              <a:rPr lang="en-US" altLang="zh-CN" sz="2800" i="1">
                <a:solidFill>
                  <a:srgbClr val="000000"/>
                </a:solidFill>
                <a:latin typeface="Times New Roman" panose="02020603050405020304" pitchFamily="18" charset="0"/>
                <a:cs typeface="Times New Roman" panose="02020603050405020304" pitchFamily="18" charset="0"/>
              </a:rPr>
              <a:t>S</a:t>
            </a:r>
            <a:r>
              <a:rPr lang="zh-CN" altLang="en-US" sz="2800" i="1">
                <a:solidFill>
                  <a:srgbClr val="000000"/>
                </a:solidFill>
                <a:latin typeface="Times New Roman" panose="02020603050405020304" pitchFamily="18" charset="0"/>
                <a:cs typeface="Times New Roman" panose="02020603050405020304" pitchFamily="18" charset="0"/>
              </a:rPr>
              <a:t> </a:t>
            </a:r>
            <a:r>
              <a:rPr lang="en-US" altLang="zh-CN" sz="2800" b="0">
                <a:solidFill>
                  <a:srgbClr val="000000"/>
                </a:solidFill>
                <a:latin typeface="Times New Roman" panose="02020603050405020304" pitchFamily="18" charset="0"/>
                <a:cs typeface="Times New Roman" panose="02020603050405020304" pitchFamily="18" charset="0"/>
              </a:rPr>
              <a:t>=</a:t>
            </a:r>
            <a:r>
              <a:rPr lang="zh-CN" altLang="en-US" sz="2800" b="0">
                <a:solidFill>
                  <a:srgbClr val="000000"/>
                </a:solidFill>
                <a:latin typeface="Times New Roman" panose="02020603050405020304" pitchFamily="18" charset="0"/>
                <a:cs typeface="Times New Roman" panose="02020603050405020304" pitchFamily="18" charset="0"/>
              </a:rPr>
              <a:t> </a:t>
            </a:r>
            <a:r>
              <a:rPr lang="en-US" altLang="zh-CN" sz="2800" b="0">
                <a:solidFill>
                  <a:srgbClr val="000000"/>
                </a:solidFill>
                <a:latin typeface="Times New Roman" panose="02020603050405020304" pitchFamily="18" charset="0"/>
                <a:cs typeface="Times New Roman" panose="02020603050405020304" pitchFamily="18" charset="0"/>
              </a:rPr>
              <a:t>{</a:t>
            </a:r>
            <a:r>
              <a:rPr lang="en-US" altLang="zh-CN" sz="2800" b="0">
                <a:solidFill>
                  <a:srgbClr val="000000"/>
                </a:solidFill>
                <a:latin typeface="Times New Roman" panose="02020603050405020304" pitchFamily="18" charset="0"/>
                <a:sym typeface="Symbol" panose="05050102010706020507" pitchFamily="18" charset="2"/>
              </a:rPr>
              <a:t> </a:t>
            </a:r>
            <a:r>
              <a:rPr lang="en-US" altLang="zh-CN" sz="2800" i="1">
                <a:solidFill>
                  <a:srgbClr val="000000"/>
                </a:solidFill>
                <a:latin typeface="Times New Roman" panose="02020603050405020304" pitchFamily="18" charset="0"/>
                <a:cs typeface="Times New Roman" panose="02020603050405020304" pitchFamily="18" charset="0"/>
              </a:rPr>
              <a:t>p</a:t>
            </a:r>
            <a:r>
              <a:rPr lang="zh-CN" altLang="en-US" sz="2800">
                <a:solidFill>
                  <a:srgbClr val="000000"/>
                </a:solidFill>
                <a:latin typeface="宋体" panose="02010600030101010101" pitchFamily="2" charset="-122"/>
              </a:rPr>
              <a:t>∨</a:t>
            </a:r>
            <a:r>
              <a:rPr lang="en-US" altLang="zh-CN" sz="2800" i="1">
                <a:solidFill>
                  <a:srgbClr val="000000"/>
                </a:solidFill>
                <a:latin typeface="Times New Roman" panose="02020603050405020304" pitchFamily="18" charset="0"/>
                <a:cs typeface="Times New Roman" panose="02020603050405020304" pitchFamily="18" charset="0"/>
              </a:rPr>
              <a:t>q</a:t>
            </a:r>
            <a:r>
              <a:rPr lang="en-US" altLang="zh-CN" sz="2800" b="0">
                <a:solidFill>
                  <a:srgbClr val="000000"/>
                </a:solidFill>
                <a:latin typeface="Times New Roman" panose="02020603050405020304" pitchFamily="18" charset="0"/>
                <a:cs typeface="Times New Roman" panose="02020603050405020304" pitchFamily="18" charset="0"/>
              </a:rPr>
              <a:t>,</a:t>
            </a:r>
            <a:r>
              <a:rPr lang="zh-CN" altLang="en-US" sz="2800" b="0">
                <a:solidFill>
                  <a:srgbClr val="000000"/>
                </a:solidFill>
                <a:latin typeface="Times New Roman" panose="02020603050405020304" pitchFamily="18" charset="0"/>
                <a:cs typeface="Times New Roman" panose="02020603050405020304" pitchFamily="18" charset="0"/>
              </a:rPr>
              <a:t> </a:t>
            </a:r>
            <a:r>
              <a:rPr lang="en-US" altLang="zh-CN" sz="2800" i="1">
                <a:solidFill>
                  <a:srgbClr val="000000"/>
                </a:solidFill>
                <a:latin typeface="Times New Roman" panose="02020603050405020304" pitchFamily="18" charset="0"/>
                <a:cs typeface="Times New Roman" panose="02020603050405020304" pitchFamily="18" charset="0"/>
              </a:rPr>
              <a:t>p</a:t>
            </a:r>
            <a:r>
              <a:rPr lang="en-US" altLang="zh-CN" sz="2800" b="0">
                <a:solidFill>
                  <a:srgbClr val="000000"/>
                </a:solidFill>
                <a:latin typeface="Times New Roman" panose="02020603050405020304" pitchFamily="18" charset="0"/>
                <a:cs typeface="Times New Roman" panose="02020603050405020304" pitchFamily="18" charset="0"/>
              </a:rPr>
              <a:t>,</a:t>
            </a:r>
            <a:r>
              <a:rPr lang="zh-CN" altLang="en-US" sz="2800" b="0">
                <a:solidFill>
                  <a:srgbClr val="000000"/>
                </a:solidFill>
                <a:latin typeface="Times New Roman" panose="02020603050405020304" pitchFamily="18" charset="0"/>
                <a:cs typeface="Times New Roman" panose="02020603050405020304" pitchFamily="18" charset="0"/>
              </a:rPr>
              <a:t> </a:t>
            </a:r>
            <a:r>
              <a:rPr lang="en-US" altLang="zh-CN" sz="2800" b="0">
                <a:solidFill>
                  <a:srgbClr val="000000"/>
                </a:solidFill>
                <a:latin typeface="Times New Roman" panose="02020603050405020304" pitchFamily="18" charset="0"/>
                <a:sym typeface="Symbol" panose="05050102010706020507" pitchFamily="18" charset="2"/>
              </a:rPr>
              <a:t> </a:t>
            </a:r>
            <a:r>
              <a:rPr lang="en-US" altLang="zh-CN" sz="2800" i="1">
                <a:solidFill>
                  <a:srgbClr val="000000"/>
                </a:solidFill>
                <a:latin typeface="Times New Roman" panose="02020603050405020304" pitchFamily="18" charset="0"/>
                <a:cs typeface="Times New Roman" panose="02020603050405020304" pitchFamily="18" charset="0"/>
              </a:rPr>
              <a:t>q</a:t>
            </a:r>
            <a:r>
              <a:rPr lang="zh-CN" altLang="en-US" sz="2800" i="1">
                <a:solidFill>
                  <a:srgbClr val="000000"/>
                </a:solidFill>
                <a:latin typeface="Times New Roman" panose="02020603050405020304" pitchFamily="18" charset="0"/>
                <a:cs typeface="Times New Roman" panose="02020603050405020304" pitchFamily="18" charset="0"/>
              </a:rPr>
              <a:t> </a:t>
            </a:r>
            <a:r>
              <a:rPr lang="en-US" altLang="zh-CN" sz="2800" b="0">
                <a:solidFill>
                  <a:srgbClr val="000000"/>
                </a:solidFill>
                <a:latin typeface="Times New Roman" panose="02020603050405020304" pitchFamily="18" charset="0"/>
                <a:cs typeface="Times New Roman" panose="02020603050405020304" pitchFamily="18" charset="0"/>
              </a:rPr>
              <a:t>}</a:t>
            </a:r>
            <a:endParaRPr lang="zh-CN" altLang="en-US" sz="2800" b="0">
              <a:solidFill>
                <a:srgbClr val="000000"/>
              </a:solidFill>
              <a:latin typeface="Times New Roman" panose="02020603050405020304" pitchFamily="18" charset="0"/>
              <a:cs typeface="Times New Roman" panose="02020603050405020304" pitchFamily="18" charset="0"/>
            </a:endParaRPr>
          </a:p>
        </p:txBody>
      </p:sp>
      <p:sp>
        <p:nvSpPr>
          <p:cNvPr id="77830" name="矩形 13"/>
          <p:cNvSpPr>
            <a:spLocks noChangeArrowheads="1"/>
          </p:cNvSpPr>
          <p:nvPr/>
        </p:nvSpPr>
        <p:spPr bwMode="auto">
          <a:xfrm>
            <a:off x="2552700" y="3525839"/>
            <a:ext cx="6845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0" fontAlgn="base" hangingPunct="0">
              <a:lnSpc>
                <a:spcPct val="100000"/>
              </a:lnSpc>
              <a:spcBef>
                <a:spcPct val="0"/>
              </a:spcBef>
              <a:spcAft>
                <a:spcPct val="0"/>
              </a:spcAft>
              <a:buClrTx/>
              <a:buSzTx/>
              <a:buFontTx/>
              <a:buNone/>
            </a:pPr>
            <a:r>
              <a:rPr lang="zh-CN" altLang="en-US" sz="2800">
                <a:solidFill>
                  <a:srgbClr val="000000"/>
                </a:solidFill>
                <a:latin typeface="黑体" panose="02010609060101010101" pitchFamily="49" charset="-122"/>
                <a:ea typeface="黑体" panose="02010609060101010101" pitchFamily="49" charset="-122"/>
              </a:rPr>
              <a:t>步骤</a:t>
            </a:r>
            <a:r>
              <a:rPr lang="en-US" altLang="zh-CN" sz="2800">
                <a:solidFill>
                  <a:srgbClr val="000000"/>
                </a:solidFill>
                <a:latin typeface="Times New Roman" panose="02020603050405020304" pitchFamily="18" charset="0"/>
                <a:cs typeface="Times New Roman" panose="02020603050405020304" pitchFamily="18" charset="0"/>
              </a:rPr>
              <a:t>1.</a:t>
            </a:r>
            <a:r>
              <a:rPr lang="en-US" altLang="zh-CN" sz="2800" b="0">
                <a:solidFill>
                  <a:srgbClr val="000000"/>
                </a:solidFill>
                <a:latin typeface="Times New Roman" panose="02020603050405020304" pitchFamily="18" charset="0"/>
                <a:cs typeface="Times New Roman" panose="02020603050405020304" pitchFamily="18" charset="0"/>
              </a:rPr>
              <a:t>(</a:t>
            </a:r>
            <a:r>
              <a:rPr lang="en-US" altLang="zh-CN" sz="2800" i="1">
                <a:solidFill>
                  <a:srgbClr val="000000"/>
                </a:solidFill>
                <a:latin typeface="Times New Roman" panose="02020603050405020304" pitchFamily="18" charset="0"/>
                <a:cs typeface="Times New Roman" panose="02020603050405020304" pitchFamily="18" charset="0"/>
              </a:rPr>
              <a:t>p</a:t>
            </a:r>
            <a:r>
              <a:rPr lang="en-US" altLang="zh-CN" sz="2800">
                <a:solidFill>
                  <a:srgbClr val="000000"/>
                </a:solidFill>
                <a:latin typeface="Times New Roman" panose="02020603050405020304" pitchFamily="18" charset="0"/>
                <a:sym typeface="Symbol" panose="05050102010706020507" pitchFamily="18" charset="2"/>
              </a:rPr>
              <a:t>  </a:t>
            </a:r>
            <a:r>
              <a:rPr lang="en-US" altLang="zh-CN" sz="2800" i="1">
                <a:solidFill>
                  <a:srgbClr val="000000"/>
                </a:solidFill>
                <a:latin typeface="Times New Roman" panose="02020603050405020304" pitchFamily="18" charset="0"/>
                <a:cs typeface="Times New Roman" panose="02020603050405020304" pitchFamily="18" charset="0"/>
              </a:rPr>
              <a:t>q</a:t>
            </a:r>
            <a:r>
              <a:rPr lang="en-US" altLang="zh-CN" sz="2800" b="0">
                <a:solidFill>
                  <a:srgbClr val="000000"/>
                </a:solidFill>
                <a:latin typeface="Times New Roman" panose="02020603050405020304" pitchFamily="18" charset="0"/>
                <a:cs typeface="Times New Roman" panose="02020603050405020304" pitchFamily="18" charset="0"/>
              </a:rPr>
              <a:t>)</a:t>
            </a:r>
            <a:r>
              <a:rPr lang="zh-CN" altLang="en-US" sz="2800">
                <a:solidFill>
                  <a:srgbClr val="000000"/>
                </a:solidFill>
                <a:latin typeface="宋体" panose="02010600030101010101" pitchFamily="2" charset="-122"/>
              </a:rPr>
              <a:t>∧</a:t>
            </a:r>
            <a:r>
              <a:rPr lang="en-US" altLang="zh-CN" sz="2800" i="1">
                <a:solidFill>
                  <a:srgbClr val="000000"/>
                </a:solidFill>
                <a:latin typeface="Times New Roman" panose="02020603050405020304" pitchFamily="18" charset="0"/>
                <a:cs typeface="Times New Roman" panose="02020603050405020304" pitchFamily="18" charset="0"/>
              </a:rPr>
              <a:t>p</a:t>
            </a:r>
            <a:r>
              <a:rPr lang="zh-CN" altLang="en-US" sz="2800">
                <a:solidFill>
                  <a:srgbClr val="000000"/>
                </a:solidFill>
                <a:latin typeface="宋体" panose="02010600030101010101" pitchFamily="2" charset="-122"/>
              </a:rPr>
              <a:t>∧</a:t>
            </a:r>
            <a:r>
              <a:rPr lang="en-US" altLang="zh-CN" sz="2800" b="0">
                <a:solidFill>
                  <a:srgbClr val="000000"/>
                </a:solidFill>
                <a:latin typeface="Times New Roman" panose="02020603050405020304" pitchFamily="18" charset="0"/>
                <a:sym typeface="Symbol" panose="05050102010706020507" pitchFamily="18" charset="2"/>
              </a:rPr>
              <a:t>  </a:t>
            </a:r>
            <a:r>
              <a:rPr lang="en-US" altLang="zh-CN" sz="2800" i="1">
                <a:solidFill>
                  <a:srgbClr val="000000"/>
                </a:solidFill>
                <a:latin typeface="Times New Roman" panose="02020603050405020304" pitchFamily="18" charset="0"/>
                <a:cs typeface="Times New Roman" panose="02020603050405020304" pitchFamily="18" charset="0"/>
              </a:rPr>
              <a:t>q</a:t>
            </a:r>
            <a:r>
              <a:rPr lang="zh-CN" altLang="en-US" sz="2800" b="0">
                <a:solidFill>
                  <a:srgbClr val="000000"/>
                </a:solidFill>
                <a:latin typeface="Symbol" panose="05050102010706020507" pitchFamily="18" charset="2"/>
              </a:rPr>
              <a:t></a:t>
            </a:r>
            <a:r>
              <a:rPr lang="en-US" altLang="zh-CN" sz="2800" b="0">
                <a:solidFill>
                  <a:srgbClr val="000000"/>
                </a:solidFill>
                <a:latin typeface="Times New Roman" panose="02020603050405020304" pitchFamily="18" charset="0"/>
                <a:cs typeface="Times New Roman" panose="02020603050405020304" pitchFamily="18" charset="0"/>
              </a:rPr>
              <a:t>(</a:t>
            </a:r>
            <a:r>
              <a:rPr lang="en-US" altLang="zh-CN" sz="2800" b="0">
                <a:solidFill>
                  <a:srgbClr val="000000"/>
                </a:solidFill>
                <a:latin typeface="Times New Roman" panose="02020603050405020304" pitchFamily="18" charset="0"/>
                <a:sym typeface="Symbol" panose="05050102010706020507" pitchFamily="18" charset="2"/>
              </a:rPr>
              <a:t> </a:t>
            </a:r>
            <a:r>
              <a:rPr lang="en-US" altLang="zh-CN" sz="2800" i="1">
                <a:solidFill>
                  <a:srgbClr val="000000"/>
                </a:solidFill>
                <a:latin typeface="Times New Roman" panose="02020603050405020304" pitchFamily="18" charset="0"/>
                <a:cs typeface="Times New Roman" panose="02020603050405020304" pitchFamily="18" charset="0"/>
              </a:rPr>
              <a:t>p</a:t>
            </a:r>
            <a:r>
              <a:rPr lang="zh-CN" altLang="en-US" sz="2800">
                <a:solidFill>
                  <a:srgbClr val="000000"/>
                </a:solidFill>
                <a:latin typeface="宋体" panose="02010600030101010101" pitchFamily="2" charset="-122"/>
              </a:rPr>
              <a:t>∨</a:t>
            </a:r>
            <a:r>
              <a:rPr lang="en-US" altLang="zh-CN" sz="2800" i="1">
                <a:solidFill>
                  <a:srgbClr val="000000"/>
                </a:solidFill>
                <a:latin typeface="Times New Roman" panose="02020603050405020304" pitchFamily="18" charset="0"/>
                <a:cs typeface="Times New Roman" panose="02020603050405020304" pitchFamily="18" charset="0"/>
              </a:rPr>
              <a:t>q</a:t>
            </a:r>
            <a:r>
              <a:rPr lang="en-US" altLang="zh-CN" sz="2800" b="0">
                <a:solidFill>
                  <a:srgbClr val="000000"/>
                </a:solidFill>
                <a:latin typeface="Times New Roman" panose="02020603050405020304" pitchFamily="18" charset="0"/>
                <a:cs typeface="Times New Roman" panose="02020603050405020304" pitchFamily="18" charset="0"/>
              </a:rPr>
              <a:t>)</a:t>
            </a:r>
            <a:r>
              <a:rPr lang="zh-CN" altLang="en-US" sz="2800">
                <a:solidFill>
                  <a:srgbClr val="000000"/>
                </a:solidFill>
                <a:latin typeface="宋体" panose="02010600030101010101" pitchFamily="2" charset="-122"/>
              </a:rPr>
              <a:t>∧</a:t>
            </a:r>
            <a:r>
              <a:rPr lang="en-US" altLang="zh-CN" sz="2800" i="1">
                <a:solidFill>
                  <a:srgbClr val="000000"/>
                </a:solidFill>
                <a:latin typeface="Times New Roman" panose="02020603050405020304" pitchFamily="18" charset="0"/>
                <a:cs typeface="Times New Roman" panose="02020603050405020304" pitchFamily="18" charset="0"/>
              </a:rPr>
              <a:t>p</a:t>
            </a:r>
            <a:r>
              <a:rPr lang="zh-CN" altLang="en-US" sz="2800">
                <a:solidFill>
                  <a:srgbClr val="000000"/>
                </a:solidFill>
                <a:latin typeface="宋体" panose="02010600030101010101" pitchFamily="2" charset="-122"/>
              </a:rPr>
              <a:t>∧</a:t>
            </a:r>
            <a:r>
              <a:rPr lang="en-US" altLang="zh-CN" sz="2800" b="0">
                <a:solidFill>
                  <a:srgbClr val="000000"/>
                </a:solidFill>
                <a:latin typeface="Times New Roman" panose="02020603050405020304" pitchFamily="18" charset="0"/>
                <a:sym typeface="Symbol" panose="05050102010706020507" pitchFamily="18" charset="2"/>
              </a:rPr>
              <a:t>  </a:t>
            </a:r>
            <a:r>
              <a:rPr lang="en-US" altLang="zh-CN" sz="2800" i="1">
                <a:solidFill>
                  <a:srgbClr val="000000"/>
                </a:solidFill>
                <a:latin typeface="Times New Roman" panose="02020603050405020304" pitchFamily="18" charset="0"/>
                <a:cs typeface="Times New Roman" panose="02020603050405020304" pitchFamily="18" charset="0"/>
              </a:rPr>
              <a:t>q</a:t>
            </a:r>
            <a:endParaRPr lang="zh-CN" altLang="en-US" sz="2800" b="0">
              <a:solidFill>
                <a:srgbClr val="000000"/>
              </a:solidFill>
              <a:latin typeface="Times New Roman" panose="02020603050405020304" pitchFamily="18" charset="0"/>
              <a:cs typeface="Times New Roman" panose="02020603050405020304" pitchFamily="18" charset="0"/>
            </a:endParaRPr>
          </a:p>
        </p:txBody>
      </p:sp>
      <p:sp>
        <p:nvSpPr>
          <p:cNvPr id="7" name="矩形 6"/>
          <p:cNvSpPr/>
          <p:nvPr/>
        </p:nvSpPr>
        <p:spPr>
          <a:xfrm>
            <a:off x="805544" y="798740"/>
            <a:ext cx="3589444" cy="523220"/>
          </a:xfrm>
          <a:prstGeom prst="rect">
            <a:avLst/>
          </a:prstGeom>
        </p:spPr>
        <p:txBody>
          <a:bodyPr wrap="none">
            <a:spAutoFit/>
          </a:bodyPr>
          <a:lstStyle/>
          <a:p>
            <a:pPr eaLnBrk="0" fontAlgn="base" hangingPunct="0">
              <a:spcBef>
                <a:spcPct val="0"/>
              </a:spcBef>
              <a:spcAft>
                <a:spcPct val="0"/>
              </a:spcAft>
              <a:defRPr/>
            </a:pPr>
            <a:r>
              <a:rPr lang="zh-CN" altLang="en-US" sz="2800" dirty="0" smtClean="0">
                <a:solidFill>
                  <a:srgbClr val="000000"/>
                </a:solidFill>
                <a:latin typeface="Times New Roman"/>
                <a:cs typeface="Times New Roman"/>
              </a:rPr>
              <a:t>证明：</a:t>
            </a:r>
            <a:r>
              <a:rPr lang="en-US" altLang="zh-CN" sz="2800" dirty="0" smtClean="0">
                <a:solidFill>
                  <a:srgbClr val="000000"/>
                </a:solidFill>
                <a:latin typeface="Times New Roman"/>
                <a:cs typeface="Times New Roman"/>
              </a:rPr>
              <a:t>(</a:t>
            </a:r>
            <a:r>
              <a:rPr lang="en-US" altLang="zh-CN" sz="2800" b="1" i="1" spc="5" dirty="0" smtClean="0">
                <a:solidFill>
                  <a:srgbClr val="000000"/>
                </a:solidFill>
                <a:latin typeface="Times New Roman"/>
                <a:cs typeface="Times New Roman"/>
              </a:rPr>
              <a:t>p</a:t>
            </a:r>
            <a:r>
              <a:rPr lang="en-US" altLang="zh-CN" sz="2800" dirty="0" smtClean="0">
                <a:solidFill>
                  <a:srgbClr val="000000"/>
                </a:solidFill>
                <a:latin typeface="Times New Roman" panose="02020603050405020304" pitchFamily="18" charset="0"/>
                <a:sym typeface="Symbol" panose="05050102010706020507" pitchFamily="18" charset="2"/>
              </a:rPr>
              <a:t> </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b="1" i="1" spc="5" dirty="0">
                <a:solidFill>
                  <a:srgbClr val="000000"/>
                </a:solidFill>
                <a:latin typeface="Times New Roman"/>
                <a:cs typeface="Times New Roman"/>
              </a:rPr>
              <a:t>q</a:t>
            </a:r>
            <a:r>
              <a:rPr lang="en-US" altLang="zh-CN" sz="2800" dirty="0">
                <a:solidFill>
                  <a:srgbClr val="000000"/>
                </a:solidFill>
                <a:latin typeface="Times New Roman"/>
                <a:cs typeface="Times New Roman"/>
              </a:rPr>
              <a:t>)</a:t>
            </a:r>
            <a:r>
              <a:rPr lang="en-US" altLang="zh-CN" sz="2800" b="1" dirty="0">
                <a:solidFill>
                  <a:srgbClr val="000000"/>
                </a:solidFill>
                <a:latin typeface="宋体"/>
                <a:cs typeface="宋体"/>
              </a:rPr>
              <a:t>∧</a:t>
            </a:r>
            <a:r>
              <a:rPr lang="en-US" altLang="zh-CN" sz="2800" b="1" i="1" spc="5" dirty="0" smtClean="0">
                <a:solidFill>
                  <a:srgbClr val="000000"/>
                </a:solidFill>
                <a:latin typeface="Times New Roman"/>
                <a:cs typeface="Times New Roman"/>
              </a:rPr>
              <a:t>p</a:t>
            </a:r>
            <a:r>
              <a:rPr lang="pt-BR" altLang="zh-CN" sz="2400" i="1" spc="240" dirty="0">
                <a:solidFill>
                  <a:srgbClr val="FF0000"/>
                </a:solidFill>
                <a:latin typeface="DejaVu Serif Condensed"/>
                <a:cs typeface="DejaVu Serif Condensed"/>
              </a:rPr>
              <a:t> ⇒</a:t>
            </a:r>
            <a:r>
              <a:rPr lang="en-US" altLang="zh-CN" sz="2800" dirty="0" smtClean="0">
                <a:solidFill>
                  <a:srgbClr val="000000"/>
                </a:solidFill>
                <a:latin typeface="Times New Roman" panose="02020603050405020304" pitchFamily="18" charset="0"/>
                <a:sym typeface="Symbol" panose="05050102010706020507" pitchFamily="18" charset="2"/>
              </a:rPr>
              <a:t> </a:t>
            </a:r>
            <a:r>
              <a:rPr lang="en-US" altLang="zh-CN" sz="2800" b="1" i="1" spc="5" dirty="0">
                <a:solidFill>
                  <a:srgbClr val="000000"/>
                </a:solidFill>
                <a:latin typeface="Times New Roman"/>
                <a:cs typeface="Times New Roman"/>
              </a:rPr>
              <a:t>q</a:t>
            </a:r>
            <a:endParaRPr lang="zh-CN" altLang="en-US" sz="2800" dirty="0">
              <a:solidFill>
                <a:srgbClr val="000000"/>
              </a:solidFill>
            </a:endParaRPr>
          </a:p>
        </p:txBody>
      </p:sp>
    </p:spTree>
    <p:extLst>
      <p:ext uri="{BB962C8B-B14F-4D97-AF65-F5344CB8AC3E}">
        <p14:creationId xmlns:p14="http://schemas.microsoft.com/office/powerpoint/2010/main" val="1579104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30"/>
                                        </p:tgtEl>
                                        <p:attrNameLst>
                                          <p:attrName>style.visibility</p:attrName>
                                        </p:attrNameLst>
                                      </p:cBhvr>
                                      <p:to>
                                        <p:strVal val="visible"/>
                                      </p:to>
                                    </p:set>
                                    <p:animEffect transition="in" filter="wipe(left)">
                                      <p:cBhvr>
                                        <p:cTn id="22" dur="500"/>
                                        <p:tgtEl>
                                          <p:spTgt spid="778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829"/>
                                        </p:tgtEl>
                                        <p:attrNameLst>
                                          <p:attrName>style.visibility</p:attrName>
                                        </p:attrNameLst>
                                      </p:cBhvr>
                                      <p:to>
                                        <p:strVal val="visible"/>
                                      </p:to>
                                    </p:set>
                                    <p:animEffect transition="in" filter="wipe(left)">
                                      <p:cBhvr>
                                        <p:cTn id="27" dur="500"/>
                                        <p:tgtEl>
                                          <p:spTgt spid="77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77829" grpId="0"/>
      <p:bldP spid="77830"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页脚占位符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fld id="{A573F25A-5D54-4BF2-93F5-4247CC06F91F}" type="slidenum">
              <a:rPr lang="en-US" altLang="zh-CN" sz="1200" b="0">
                <a:solidFill>
                  <a:srgbClr val="000000"/>
                </a:solidFill>
              </a:rPr>
              <a:pPr>
                <a:lnSpc>
                  <a:spcPct val="100000"/>
                </a:lnSpc>
                <a:spcBef>
                  <a:spcPct val="0"/>
                </a:spcBef>
                <a:buClrTx/>
                <a:buSzTx/>
                <a:buFontTx/>
                <a:buNone/>
              </a:pPr>
              <a:t>56</a:t>
            </a:fld>
            <a:endParaRPr lang="en-US" altLang="zh-CN" sz="1200" b="0">
              <a:solidFill>
                <a:srgbClr val="000000"/>
              </a:solidFill>
            </a:endParaRPr>
          </a:p>
        </p:txBody>
      </p:sp>
      <p:sp>
        <p:nvSpPr>
          <p:cNvPr id="3" name="矩形 2"/>
          <p:cNvSpPr>
            <a:spLocks noChangeArrowheads="1"/>
          </p:cNvSpPr>
          <p:nvPr/>
        </p:nvSpPr>
        <p:spPr bwMode="auto">
          <a:xfrm>
            <a:off x="1955801" y="660401"/>
            <a:ext cx="1082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0" fontAlgn="base" hangingPunct="0">
              <a:lnSpc>
                <a:spcPct val="100000"/>
              </a:lnSpc>
              <a:spcBef>
                <a:spcPct val="0"/>
              </a:spcBef>
              <a:spcAft>
                <a:spcPct val="0"/>
              </a:spcAft>
              <a:buClrTx/>
              <a:buSzTx/>
              <a:buFontTx/>
              <a:buNone/>
            </a:pPr>
            <a:r>
              <a:rPr lang="zh-CN" altLang="en-US" sz="2800" b="0">
                <a:solidFill>
                  <a:srgbClr val="800080"/>
                </a:solidFill>
                <a:latin typeface="黑体" panose="02010609060101010101" pitchFamily="49" charset="-122"/>
                <a:ea typeface="黑体" panose="02010609060101010101" pitchFamily="49" charset="-122"/>
              </a:rPr>
              <a:t>步骤</a:t>
            </a:r>
            <a:r>
              <a:rPr lang="en-US" altLang="zh-CN" sz="2800" b="0">
                <a:solidFill>
                  <a:srgbClr val="800080"/>
                </a:solidFill>
                <a:latin typeface="Times New Roman" panose="02020603050405020304" pitchFamily="18" charset="0"/>
                <a:cs typeface="Times New Roman" panose="02020603050405020304" pitchFamily="18" charset="0"/>
              </a:rPr>
              <a:t>3</a:t>
            </a:r>
            <a:endParaRPr lang="zh-CN" altLang="en-US" sz="2800" b="0">
              <a:solidFill>
                <a:srgbClr val="000000"/>
              </a:solidFill>
            </a:endParaRPr>
          </a:p>
        </p:txBody>
      </p:sp>
      <p:sp>
        <p:nvSpPr>
          <p:cNvPr id="4" name="矩形 3"/>
          <p:cNvSpPr/>
          <p:nvPr/>
        </p:nvSpPr>
        <p:spPr>
          <a:xfrm>
            <a:off x="1955800" y="1303339"/>
            <a:ext cx="2471738" cy="1017587"/>
          </a:xfrm>
          <a:prstGeom prst="rect">
            <a:avLst/>
          </a:prstGeom>
        </p:spPr>
        <p:txBody>
          <a:bodyPr>
            <a:spAutoFit/>
          </a:bodyPr>
          <a:lstStyle/>
          <a:p>
            <a:pPr marL="9525" eaLnBrk="0" fontAlgn="base" hangingPunct="0">
              <a:spcBef>
                <a:spcPct val="0"/>
              </a:spcBef>
              <a:spcAft>
                <a:spcPct val="0"/>
              </a:spcAft>
              <a:defRPr/>
            </a:pPr>
            <a:r>
              <a:rPr lang="en-US" altLang="zh-CN" sz="2800" spc="-4" dirty="0">
                <a:solidFill>
                  <a:srgbClr val="000000"/>
                </a:solidFill>
                <a:latin typeface="Times New Roman"/>
                <a:cs typeface="Times New Roman"/>
              </a:rPr>
              <a:t>(1)</a:t>
            </a:r>
            <a:r>
              <a:rPr lang="en-US" altLang="zh-CN" sz="2800" dirty="0">
                <a:solidFill>
                  <a:srgbClr val="000000"/>
                </a:solidFill>
                <a:latin typeface="Times New Roman"/>
                <a:cs typeface="Times New Roman"/>
              </a:rPr>
              <a:t> </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b="1" i="1" spc="-4" dirty="0" err="1">
                <a:solidFill>
                  <a:srgbClr val="000000"/>
                </a:solidFill>
                <a:latin typeface="Times New Roman"/>
                <a:cs typeface="Times New Roman"/>
              </a:rPr>
              <a:t>p</a:t>
            </a:r>
            <a:r>
              <a:rPr lang="en-US" altLang="zh-CN" sz="2800" b="1" spc="-8" dirty="0" err="1">
                <a:solidFill>
                  <a:srgbClr val="000000"/>
                </a:solidFill>
                <a:latin typeface="宋体"/>
                <a:cs typeface="宋体"/>
              </a:rPr>
              <a:t>∨</a:t>
            </a:r>
            <a:r>
              <a:rPr lang="en-US" altLang="zh-CN" sz="2800" b="1" i="1" spc="-4" dirty="0" err="1">
                <a:solidFill>
                  <a:srgbClr val="000000"/>
                </a:solidFill>
                <a:latin typeface="Times New Roman"/>
                <a:cs typeface="Times New Roman"/>
              </a:rPr>
              <a:t>q</a:t>
            </a:r>
            <a:endParaRPr lang="en-US" altLang="zh-CN" sz="2800" dirty="0">
              <a:solidFill>
                <a:srgbClr val="000000"/>
              </a:solidFill>
              <a:latin typeface="Times New Roman"/>
              <a:cs typeface="Times New Roman"/>
            </a:endParaRPr>
          </a:p>
          <a:p>
            <a:pPr marL="9525" eaLnBrk="0" fontAlgn="base" hangingPunct="0">
              <a:spcBef>
                <a:spcPts val="476"/>
              </a:spcBef>
              <a:spcAft>
                <a:spcPct val="0"/>
              </a:spcAft>
              <a:tabLst>
                <a:tab pos="626269" algn="l"/>
              </a:tabLst>
              <a:defRPr/>
            </a:pPr>
            <a:r>
              <a:rPr lang="en-US" altLang="zh-CN" sz="2800" dirty="0">
                <a:solidFill>
                  <a:srgbClr val="000000"/>
                </a:solidFill>
                <a:latin typeface="Times New Roman"/>
                <a:cs typeface="Times New Roman"/>
              </a:rPr>
              <a:t>(2</a:t>
            </a:r>
            <a:r>
              <a:rPr lang="en-US" altLang="zh-CN" sz="2800" spc="-4" dirty="0">
                <a:solidFill>
                  <a:srgbClr val="000000"/>
                </a:solidFill>
                <a:latin typeface="Times New Roman"/>
                <a:cs typeface="Times New Roman"/>
              </a:rPr>
              <a:t>)</a:t>
            </a:r>
            <a:r>
              <a:rPr lang="en-US" altLang="zh-CN" sz="2800" dirty="0">
                <a:solidFill>
                  <a:srgbClr val="000000"/>
                </a:solidFill>
                <a:latin typeface="Times New Roman"/>
                <a:cs typeface="Times New Roman"/>
              </a:rPr>
              <a:t>	</a:t>
            </a:r>
            <a:r>
              <a:rPr lang="en-US" altLang="zh-CN" sz="2800" b="1" i="1" spc="-4" dirty="0">
                <a:solidFill>
                  <a:srgbClr val="000000"/>
                </a:solidFill>
                <a:latin typeface="Times New Roman"/>
                <a:cs typeface="Times New Roman"/>
              </a:rPr>
              <a:t>p</a:t>
            </a:r>
            <a:endParaRPr lang="en-US" altLang="zh-CN" sz="2800" dirty="0">
              <a:solidFill>
                <a:srgbClr val="000000"/>
              </a:solidFill>
              <a:latin typeface="Times New Roman"/>
              <a:cs typeface="Times New Roman"/>
            </a:endParaRPr>
          </a:p>
        </p:txBody>
      </p:sp>
      <p:sp>
        <p:nvSpPr>
          <p:cNvPr id="6" name="矩形 5"/>
          <p:cNvSpPr>
            <a:spLocks noChangeArrowheads="1"/>
          </p:cNvSpPr>
          <p:nvPr/>
        </p:nvSpPr>
        <p:spPr bwMode="auto">
          <a:xfrm>
            <a:off x="5589589" y="779464"/>
            <a:ext cx="4149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0" fontAlgn="base" hangingPunct="0">
              <a:lnSpc>
                <a:spcPct val="100000"/>
              </a:lnSpc>
              <a:spcBef>
                <a:spcPts val="2125"/>
              </a:spcBef>
              <a:spcAft>
                <a:spcPct val="0"/>
              </a:spcAft>
              <a:buClrTx/>
              <a:buSzTx/>
              <a:buNone/>
            </a:pPr>
            <a:r>
              <a:rPr lang="en-US" altLang="zh-CN" sz="2800" b="0" i="1">
                <a:solidFill>
                  <a:srgbClr val="003300"/>
                </a:solidFill>
                <a:latin typeface="Times New Roman" panose="02020603050405020304" pitchFamily="18" charset="0"/>
                <a:cs typeface="Times New Roman" panose="02020603050405020304" pitchFamily="18" charset="0"/>
              </a:rPr>
              <a:t>S</a:t>
            </a:r>
            <a:r>
              <a:rPr lang="zh-CN" altLang="en-US" sz="2800" b="0" i="1">
                <a:solidFill>
                  <a:srgbClr val="003300"/>
                </a:solidFill>
                <a:latin typeface="Times New Roman" panose="02020603050405020304" pitchFamily="18" charset="0"/>
                <a:cs typeface="Times New Roman" panose="02020603050405020304" pitchFamily="18" charset="0"/>
              </a:rPr>
              <a:t> </a:t>
            </a:r>
            <a:r>
              <a:rPr lang="en-US" altLang="zh-CN" sz="2800" b="0">
                <a:solidFill>
                  <a:srgbClr val="003300"/>
                </a:solidFill>
                <a:latin typeface="Times New Roman" panose="02020603050405020304" pitchFamily="18" charset="0"/>
                <a:cs typeface="Times New Roman" panose="02020603050405020304" pitchFamily="18" charset="0"/>
              </a:rPr>
              <a:t>=</a:t>
            </a:r>
            <a:r>
              <a:rPr lang="zh-CN" altLang="en-US" sz="2800" b="0">
                <a:solidFill>
                  <a:srgbClr val="003300"/>
                </a:solidFill>
                <a:latin typeface="Times New Roman" panose="02020603050405020304" pitchFamily="18" charset="0"/>
                <a:cs typeface="Times New Roman" panose="02020603050405020304" pitchFamily="18" charset="0"/>
              </a:rPr>
              <a:t> </a:t>
            </a:r>
            <a:r>
              <a:rPr lang="en-US" altLang="zh-CN" sz="2800" b="0">
                <a:solidFill>
                  <a:srgbClr val="003300"/>
                </a:solidFill>
                <a:latin typeface="Times New Roman" panose="02020603050405020304" pitchFamily="18" charset="0"/>
                <a:cs typeface="Times New Roman" panose="02020603050405020304" pitchFamily="18" charset="0"/>
              </a:rPr>
              <a:t>{</a:t>
            </a:r>
            <a:r>
              <a:rPr lang="en-US" altLang="zh-CN" sz="2800" b="0">
                <a:solidFill>
                  <a:srgbClr val="000000"/>
                </a:solidFill>
                <a:latin typeface="Times New Roman" panose="02020603050405020304" pitchFamily="18" charset="0"/>
                <a:sym typeface="Symbol" panose="05050102010706020507" pitchFamily="18" charset="2"/>
              </a:rPr>
              <a:t> </a:t>
            </a:r>
            <a:r>
              <a:rPr lang="en-US" altLang="zh-CN" sz="2800" b="0" i="1">
                <a:solidFill>
                  <a:srgbClr val="FF0000"/>
                </a:solidFill>
                <a:latin typeface="Times New Roman" panose="02020603050405020304" pitchFamily="18" charset="0"/>
                <a:cs typeface="Times New Roman" panose="02020603050405020304" pitchFamily="18" charset="0"/>
              </a:rPr>
              <a:t>p</a:t>
            </a:r>
            <a:r>
              <a:rPr lang="zh-CN" altLang="en-US" sz="2800" b="0">
                <a:solidFill>
                  <a:srgbClr val="FF0000"/>
                </a:solidFill>
                <a:latin typeface="宋体" panose="02010600030101010101" pitchFamily="2" charset="-122"/>
              </a:rPr>
              <a:t>∨</a:t>
            </a:r>
            <a:r>
              <a:rPr lang="en-US" altLang="zh-CN" sz="2800" b="0" i="1">
                <a:solidFill>
                  <a:srgbClr val="FF0000"/>
                </a:solidFill>
                <a:latin typeface="Times New Roman" panose="02020603050405020304" pitchFamily="18" charset="0"/>
                <a:cs typeface="Times New Roman" panose="02020603050405020304" pitchFamily="18" charset="0"/>
              </a:rPr>
              <a:t>q</a:t>
            </a:r>
            <a:r>
              <a:rPr lang="en-US" altLang="zh-CN" sz="2800" b="0">
                <a:solidFill>
                  <a:srgbClr val="FF0000"/>
                </a:solidFill>
                <a:latin typeface="Times New Roman" panose="02020603050405020304" pitchFamily="18" charset="0"/>
                <a:cs typeface="Times New Roman" panose="02020603050405020304" pitchFamily="18" charset="0"/>
              </a:rPr>
              <a:t>,</a:t>
            </a:r>
            <a:r>
              <a:rPr lang="zh-CN" altLang="en-US" sz="2800" b="0">
                <a:solidFill>
                  <a:srgbClr val="FF0000"/>
                </a:solidFill>
                <a:latin typeface="Times New Roman" panose="02020603050405020304" pitchFamily="18" charset="0"/>
                <a:cs typeface="Times New Roman" panose="02020603050405020304" pitchFamily="18" charset="0"/>
              </a:rPr>
              <a:t> </a:t>
            </a:r>
            <a:r>
              <a:rPr lang="en-US" altLang="zh-CN" sz="2800" b="0" i="1">
                <a:solidFill>
                  <a:srgbClr val="FF0000"/>
                </a:solidFill>
                <a:latin typeface="Times New Roman" panose="02020603050405020304" pitchFamily="18" charset="0"/>
                <a:cs typeface="Times New Roman" panose="02020603050405020304" pitchFamily="18" charset="0"/>
              </a:rPr>
              <a:t>p</a:t>
            </a:r>
            <a:r>
              <a:rPr lang="en-US" altLang="zh-CN" sz="2800" b="0">
                <a:solidFill>
                  <a:srgbClr val="003300"/>
                </a:solidFill>
                <a:latin typeface="Times New Roman" panose="02020603050405020304" pitchFamily="18" charset="0"/>
                <a:cs typeface="Times New Roman" panose="02020603050405020304" pitchFamily="18" charset="0"/>
              </a:rPr>
              <a:t>,</a:t>
            </a:r>
            <a:r>
              <a:rPr lang="zh-CN" altLang="en-US" sz="2800" b="0">
                <a:solidFill>
                  <a:srgbClr val="003300"/>
                </a:solidFill>
                <a:latin typeface="Times New Roman" panose="02020603050405020304" pitchFamily="18" charset="0"/>
                <a:cs typeface="Times New Roman" panose="02020603050405020304" pitchFamily="18" charset="0"/>
              </a:rPr>
              <a:t> </a:t>
            </a:r>
            <a:r>
              <a:rPr lang="en-US" altLang="zh-CN" sz="2800" b="0">
                <a:solidFill>
                  <a:srgbClr val="000000"/>
                </a:solidFill>
                <a:latin typeface="Times New Roman" panose="02020603050405020304" pitchFamily="18" charset="0"/>
                <a:sym typeface="Symbol" panose="05050102010706020507" pitchFamily="18" charset="2"/>
              </a:rPr>
              <a:t> </a:t>
            </a:r>
            <a:r>
              <a:rPr lang="en-US" altLang="zh-CN" sz="2800" b="0" i="1">
                <a:solidFill>
                  <a:srgbClr val="003300"/>
                </a:solidFill>
                <a:latin typeface="Times New Roman" panose="02020603050405020304" pitchFamily="18" charset="0"/>
                <a:cs typeface="Times New Roman" panose="02020603050405020304" pitchFamily="18" charset="0"/>
              </a:rPr>
              <a:t>q</a:t>
            </a:r>
            <a:r>
              <a:rPr lang="zh-CN" altLang="en-US" sz="2800" b="0" i="1">
                <a:solidFill>
                  <a:srgbClr val="003300"/>
                </a:solidFill>
                <a:latin typeface="Times New Roman" panose="02020603050405020304" pitchFamily="18" charset="0"/>
                <a:cs typeface="Times New Roman" panose="02020603050405020304" pitchFamily="18" charset="0"/>
              </a:rPr>
              <a:t> </a:t>
            </a:r>
            <a:r>
              <a:rPr lang="en-US" altLang="zh-CN" sz="2800" b="0">
                <a:solidFill>
                  <a:srgbClr val="003300"/>
                </a:solidFill>
                <a:latin typeface="Times New Roman" panose="02020603050405020304" pitchFamily="18" charset="0"/>
                <a:cs typeface="Times New Roman" panose="02020603050405020304" pitchFamily="18" charset="0"/>
              </a:rPr>
              <a:t>}</a:t>
            </a:r>
            <a:endParaRPr lang="zh-CN" altLang="en-US" sz="2800" b="0">
              <a:solidFill>
                <a:srgbClr val="000000"/>
              </a:solidFill>
              <a:latin typeface="Times New Roman" panose="02020603050405020304" pitchFamily="18" charset="0"/>
              <a:cs typeface="Times New Roman" panose="02020603050405020304" pitchFamily="18" charset="0"/>
            </a:endParaRPr>
          </a:p>
        </p:txBody>
      </p:sp>
      <p:cxnSp>
        <p:nvCxnSpPr>
          <p:cNvPr id="9" name="直接连接符 8"/>
          <p:cNvCxnSpPr>
            <a:cxnSpLocks noChangeShapeType="1"/>
          </p:cNvCxnSpPr>
          <p:nvPr/>
        </p:nvCxnSpPr>
        <p:spPr bwMode="auto">
          <a:xfrm>
            <a:off x="6429375" y="1155700"/>
            <a:ext cx="1422400" cy="14288"/>
          </a:xfrm>
          <a:prstGeom prst="line">
            <a:avLst/>
          </a:prstGeom>
          <a:noFill/>
          <a:ln w="76200" cap="sq"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矩形 9"/>
          <p:cNvSpPr>
            <a:spLocks noChangeArrowheads="1"/>
          </p:cNvSpPr>
          <p:nvPr/>
        </p:nvSpPr>
        <p:spPr bwMode="auto">
          <a:xfrm>
            <a:off x="4116388" y="2439989"/>
            <a:ext cx="184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9525">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0" fontAlgn="base" hangingPunct="0">
              <a:lnSpc>
                <a:spcPct val="100000"/>
              </a:lnSpc>
              <a:spcBef>
                <a:spcPct val="0"/>
              </a:spcBef>
              <a:spcAft>
                <a:spcPct val="0"/>
              </a:spcAft>
              <a:buClrTx/>
              <a:buSzTx/>
              <a:buFontTx/>
              <a:buNone/>
            </a:pPr>
            <a:r>
              <a:rPr lang="en-US" altLang="zh-CN" sz="2800" b="0">
                <a:solidFill>
                  <a:srgbClr val="000000"/>
                </a:solidFill>
                <a:latin typeface="Times New Roman" panose="02020603050405020304" pitchFamily="18" charset="0"/>
                <a:cs typeface="Times New Roman" panose="02020603050405020304" pitchFamily="18" charset="0"/>
              </a:rPr>
              <a:t>(1) (2)</a:t>
            </a:r>
            <a:r>
              <a:rPr lang="zh-CN" altLang="en-US" sz="2800" b="0">
                <a:solidFill>
                  <a:srgbClr val="000000"/>
                </a:solidFill>
                <a:latin typeface="黑体" panose="02010609060101010101" pitchFamily="49" charset="-122"/>
                <a:ea typeface="黑体" panose="02010609060101010101" pitchFamily="49" charset="-122"/>
              </a:rPr>
              <a:t>消解</a:t>
            </a:r>
          </a:p>
        </p:txBody>
      </p:sp>
      <p:sp>
        <p:nvSpPr>
          <p:cNvPr id="11" name="矩形 10"/>
          <p:cNvSpPr/>
          <p:nvPr/>
        </p:nvSpPr>
        <p:spPr>
          <a:xfrm>
            <a:off x="1955801" y="2439989"/>
            <a:ext cx="881063" cy="523875"/>
          </a:xfrm>
          <a:prstGeom prst="rect">
            <a:avLst/>
          </a:prstGeom>
        </p:spPr>
        <p:txBody>
          <a:bodyPr wrap="none">
            <a:spAutoFit/>
          </a:bodyPr>
          <a:lstStyle/>
          <a:p>
            <a:pPr marL="9525" eaLnBrk="0" fontAlgn="base" hangingPunct="0">
              <a:spcBef>
                <a:spcPts val="533"/>
              </a:spcBef>
              <a:spcAft>
                <a:spcPct val="0"/>
              </a:spcAft>
              <a:defRPr/>
            </a:pPr>
            <a:r>
              <a:rPr lang="en-US" altLang="zh-CN" sz="2800" spc="-4" dirty="0">
                <a:solidFill>
                  <a:srgbClr val="000000"/>
                </a:solidFill>
                <a:latin typeface="Times New Roman"/>
                <a:cs typeface="Times New Roman"/>
              </a:rPr>
              <a:t>(3)</a:t>
            </a:r>
            <a:r>
              <a:rPr lang="en-US" altLang="zh-CN" sz="2800" dirty="0">
                <a:solidFill>
                  <a:srgbClr val="000000"/>
                </a:solidFill>
                <a:latin typeface="Times New Roman"/>
                <a:cs typeface="Times New Roman"/>
              </a:rPr>
              <a:t> </a:t>
            </a:r>
            <a:r>
              <a:rPr lang="en-US" altLang="zh-CN" sz="2800" b="1" i="1" spc="-4" dirty="0">
                <a:solidFill>
                  <a:srgbClr val="000000"/>
                </a:solidFill>
                <a:latin typeface="Times New Roman"/>
                <a:cs typeface="Times New Roman"/>
              </a:rPr>
              <a:t>q</a:t>
            </a:r>
            <a:endParaRPr lang="en-US" altLang="zh-CN" sz="2800" dirty="0">
              <a:solidFill>
                <a:srgbClr val="000000"/>
              </a:solidFill>
              <a:latin typeface="Times New Roman"/>
              <a:cs typeface="Times New Roman"/>
            </a:endParaRPr>
          </a:p>
        </p:txBody>
      </p:sp>
      <p:sp>
        <p:nvSpPr>
          <p:cNvPr id="14" name="矩形 13"/>
          <p:cNvSpPr>
            <a:spLocks noChangeArrowheads="1"/>
          </p:cNvSpPr>
          <p:nvPr/>
        </p:nvSpPr>
        <p:spPr bwMode="auto">
          <a:xfrm>
            <a:off x="5589589" y="1550989"/>
            <a:ext cx="414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0" fontAlgn="base" hangingPunct="0">
              <a:lnSpc>
                <a:spcPct val="100000"/>
              </a:lnSpc>
              <a:spcBef>
                <a:spcPts val="2125"/>
              </a:spcBef>
              <a:spcAft>
                <a:spcPct val="0"/>
              </a:spcAft>
              <a:buClrTx/>
              <a:buSzTx/>
              <a:buNone/>
            </a:pPr>
            <a:r>
              <a:rPr lang="en-US" altLang="zh-CN" sz="2800" b="0" i="1">
                <a:solidFill>
                  <a:srgbClr val="003300"/>
                </a:solidFill>
                <a:latin typeface="Times New Roman" panose="02020603050405020304" pitchFamily="18" charset="0"/>
                <a:cs typeface="Times New Roman" panose="02020603050405020304" pitchFamily="18" charset="0"/>
              </a:rPr>
              <a:t>S</a:t>
            </a:r>
            <a:r>
              <a:rPr lang="zh-CN" altLang="en-US" sz="2800" b="0" i="1">
                <a:solidFill>
                  <a:srgbClr val="003300"/>
                </a:solidFill>
                <a:latin typeface="Times New Roman" panose="02020603050405020304" pitchFamily="18" charset="0"/>
                <a:cs typeface="Times New Roman" panose="02020603050405020304" pitchFamily="18" charset="0"/>
              </a:rPr>
              <a:t> </a:t>
            </a:r>
            <a:r>
              <a:rPr lang="en-US" altLang="zh-CN" sz="2800" b="0">
                <a:solidFill>
                  <a:srgbClr val="003300"/>
                </a:solidFill>
                <a:latin typeface="Times New Roman" panose="02020603050405020304" pitchFamily="18" charset="0"/>
                <a:cs typeface="Times New Roman" panose="02020603050405020304" pitchFamily="18" charset="0"/>
              </a:rPr>
              <a:t>=</a:t>
            </a:r>
            <a:r>
              <a:rPr lang="zh-CN" altLang="en-US" sz="2800" b="0">
                <a:solidFill>
                  <a:srgbClr val="003300"/>
                </a:solidFill>
                <a:latin typeface="Times New Roman" panose="02020603050405020304" pitchFamily="18" charset="0"/>
                <a:cs typeface="Times New Roman" panose="02020603050405020304" pitchFamily="18" charset="0"/>
              </a:rPr>
              <a:t> </a:t>
            </a:r>
            <a:r>
              <a:rPr lang="en-US" altLang="zh-CN" sz="2800" b="0">
                <a:solidFill>
                  <a:srgbClr val="003300"/>
                </a:solidFill>
                <a:latin typeface="Times New Roman" panose="02020603050405020304" pitchFamily="18" charset="0"/>
                <a:cs typeface="Times New Roman" panose="02020603050405020304" pitchFamily="18" charset="0"/>
              </a:rPr>
              <a:t>{</a:t>
            </a:r>
            <a:r>
              <a:rPr lang="en-US" altLang="zh-CN" sz="2800" b="0">
                <a:solidFill>
                  <a:srgbClr val="000000"/>
                </a:solidFill>
                <a:latin typeface="Times New Roman" panose="02020603050405020304" pitchFamily="18" charset="0"/>
                <a:sym typeface="Symbol" panose="05050102010706020507" pitchFamily="18" charset="2"/>
              </a:rPr>
              <a:t> </a:t>
            </a:r>
            <a:r>
              <a:rPr lang="en-US" altLang="zh-CN" sz="2800" b="0" i="1">
                <a:solidFill>
                  <a:srgbClr val="FF0000"/>
                </a:solidFill>
                <a:latin typeface="Times New Roman" panose="02020603050405020304" pitchFamily="18" charset="0"/>
                <a:cs typeface="Times New Roman" panose="02020603050405020304" pitchFamily="18" charset="0"/>
              </a:rPr>
              <a:t>p</a:t>
            </a:r>
            <a:r>
              <a:rPr lang="zh-CN" altLang="en-US" sz="2800" b="0">
                <a:solidFill>
                  <a:srgbClr val="FF0000"/>
                </a:solidFill>
                <a:latin typeface="宋体" panose="02010600030101010101" pitchFamily="2" charset="-122"/>
              </a:rPr>
              <a:t>∨</a:t>
            </a:r>
            <a:r>
              <a:rPr lang="en-US" altLang="zh-CN" sz="2800" b="0" i="1">
                <a:solidFill>
                  <a:srgbClr val="FF0000"/>
                </a:solidFill>
                <a:latin typeface="Times New Roman" panose="02020603050405020304" pitchFamily="18" charset="0"/>
                <a:cs typeface="Times New Roman" panose="02020603050405020304" pitchFamily="18" charset="0"/>
              </a:rPr>
              <a:t>q</a:t>
            </a:r>
            <a:r>
              <a:rPr lang="en-US" altLang="zh-CN" sz="2800" b="0">
                <a:solidFill>
                  <a:srgbClr val="FF0000"/>
                </a:solidFill>
                <a:latin typeface="Times New Roman" panose="02020603050405020304" pitchFamily="18" charset="0"/>
                <a:cs typeface="Times New Roman" panose="02020603050405020304" pitchFamily="18" charset="0"/>
              </a:rPr>
              <a:t>,</a:t>
            </a:r>
            <a:r>
              <a:rPr lang="zh-CN" altLang="en-US" sz="2800" b="0">
                <a:solidFill>
                  <a:srgbClr val="FF0000"/>
                </a:solidFill>
                <a:latin typeface="Times New Roman" panose="02020603050405020304" pitchFamily="18" charset="0"/>
                <a:cs typeface="Times New Roman" panose="02020603050405020304" pitchFamily="18" charset="0"/>
              </a:rPr>
              <a:t> </a:t>
            </a:r>
            <a:r>
              <a:rPr lang="en-US" altLang="zh-CN" sz="2800" b="0" i="1">
                <a:solidFill>
                  <a:srgbClr val="FF0000"/>
                </a:solidFill>
                <a:latin typeface="Times New Roman" panose="02020603050405020304" pitchFamily="18" charset="0"/>
                <a:cs typeface="Times New Roman" panose="02020603050405020304" pitchFamily="18" charset="0"/>
              </a:rPr>
              <a:t>p</a:t>
            </a:r>
            <a:r>
              <a:rPr lang="en-US" altLang="zh-CN" sz="2800" b="0">
                <a:solidFill>
                  <a:srgbClr val="003300"/>
                </a:solidFill>
                <a:latin typeface="Times New Roman" panose="02020603050405020304" pitchFamily="18" charset="0"/>
                <a:cs typeface="Times New Roman" panose="02020603050405020304" pitchFamily="18" charset="0"/>
              </a:rPr>
              <a:t>,</a:t>
            </a:r>
            <a:r>
              <a:rPr lang="zh-CN" altLang="en-US" sz="2800" b="0">
                <a:solidFill>
                  <a:srgbClr val="003300"/>
                </a:solidFill>
                <a:latin typeface="Times New Roman" panose="02020603050405020304" pitchFamily="18" charset="0"/>
                <a:cs typeface="Times New Roman" panose="02020603050405020304" pitchFamily="18" charset="0"/>
              </a:rPr>
              <a:t> </a:t>
            </a:r>
            <a:r>
              <a:rPr lang="en-US" altLang="zh-CN" sz="2800" b="0">
                <a:solidFill>
                  <a:srgbClr val="000000"/>
                </a:solidFill>
                <a:latin typeface="Times New Roman" panose="02020603050405020304" pitchFamily="18" charset="0"/>
                <a:sym typeface="Symbol" panose="05050102010706020507" pitchFamily="18" charset="2"/>
              </a:rPr>
              <a:t> </a:t>
            </a:r>
            <a:r>
              <a:rPr lang="en-US" altLang="zh-CN" sz="2800" b="0" i="1">
                <a:solidFill>
                  <a:srgbClr val="003300"/>
                </a:solidFill>
                <a:latin typeface="Times New Roman" panose="02020603050405020304" pitchFamily="18" charset="0"/>
                <a:cs typeface="Times New Roman" panose="02020603050405020304" pitchFamily="18" charset="0"/>
              </a:rPr>
              <a:t>q, q</a:t>
            </a:r>
            <a:r>
              <a:rPr lang="zh-CN" altLang="en-US" sz="2800" b="0" i="1">
                <a:solidFill>
                  <a:srgbClr val="003300"/>
                </a:solidFill>
                <a:latin typeface="Times New Roman" panose="02020603050405020304" pitchFamily="18" charset="0"/>
                <a:cs typeface="Times New Roman" panose="02020603050405020304" pitchFamily="18" charset="0"/>
              </a:rPr>
              <a:t> </a:t>
            </a:r>
            <a:r>
              <a:rPr lang="en-US" altLang="zh-CN" sz="2800" b="0">
                <a:solidFill>
                  <a:srgbClr val="003300"/>
                </a:solidFill>
                <a:latin typeface="Times New Roman" panose="02020603050405020304" pitchFamily="18" charset="0"/>
                <a:cs typeface="Times New Roman" panose="02020603050405020304" pitchFamily="18" charset="0"/>
              </a:rPr>
              <a:t>}</a:t>
            </a:r>
            <a:endParaRPr lang="zh-CN" altLang="en-US" sz="2800" b="0">
              <a:solidFill>
                <a:srgbClr val="000000"/>
              </a:solidFill>
              <a:latin typeface="Times New Roman" panose="02020603050405020304" pitchFamily="18" charset="0"/>
              <a:cs typeface="Times New Roman" panose="02020603050405020304" pitchFamily="18" charset="0"/>
            </a:endParaRPr>
          </a:p>
        </p:txBody>
      </p:sp>
      <p:cxnSp>
        <p:nvCxnSpPr>
          <p:cNvPr id="22" name="直接连接符 21"/>
          <p:cNvCxnSpPr>
            <a:cxnSpLocks noChangeShapeType="1"/>
          </p:cNvCxnSpPr>
          <p:nvPr/>
        </p:nvCxnSpPr>
        <p:spPr bwMode="auto">
          <a:xfrm>
            <a:off x="8161339" y="1812926"/>
            <a:ext cx="649287" cy="17463"/>
          </a:xfrm>
          <a:prstGeom prst="line">
            <a:avLst/>
          </a:prstGeom>
          <a:noFill/>
          <a:ln w="76200" cap="sq"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矩形 23"/>
          <p:cNvSpPr/>
          <p:nvPr/>
        </p:nvSpPr>
        <p:spPr>
          <a:xfrm>
            <a:off x="1955801" y="3121026"/>
            <a:ext cx="1228725" cy="523875"/>
          </a:xfrm>
          <a:prstGeom prst="rect">
            <a:avLst/>
          </a:prstGeom>
        </p:spPr>
        <p:txBody>
          <a:bodyPr wrap="none">
            <a:spAutoFit/>
          </a:bodyPr>
          <a:lstStyle/>
          <a:p>
            <a:pPr marL="9525" eaLnBrk="0" fontAlgn="base" hangingPunct="0">
              <a:spcBef>
                <a:spcPts val="484"/>
              </a:spcBef>
              <a:spcAft>
                <a:spcPct val="0"/>
              </a:spcAft>
              <a:defRPr/>
            </a:pPr>
            <a:r>
              <a:rPr lang="en-US" altLang="zh-CN" sz="2800" dirty="0">
                <a:solidFill>
                  <a:srgbClr val="000000"/>
                </a:solidFill>
                <a:latin typeface="Times New Roman"/>
                <a:cs typeface="Times New Roman"/>
              </a:rPr>
              <a:t>(4</a:t>
            </a:r>
            <a:r>
              <a:rPr lang="en-US" altLang="zh-CN" sz="2800" spc="-4" dirty="0">
                <a:solidFill>
                  <a:srgbClr val="000000"/>
                </a:solidFill>
                <a:latin typeface="Times New Roman"/>
                <a:cs typeface="Times New Roman"/>
              </a:rPr>
              <a:t>)</a:t>
            </a:r>
            <a:r>
              <a:rPr lang="en-US" altLang="zh-CN" sz="2800" dirty="0">
                <a:solidFill>
                  <a:srgbClr val="000000"/>
                </a:solidFill>
                <a:latin typeface="Times New Roman"/>
                <a:cs typeface="Times New Roman"/>
              </a:rPr>
              <a:t> </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b="1" i="1" spc="-4" dirty="0">
                <a:solidFill>
                  <a:srgbClr val="000000"/>
                </a:solidFill>
                <a:latin typeface="Times New Roman"/>
                <a:cs typeface="Times New Roman"/>
              </a:rPr>
              <a:t>q</a:t>
            </a:r>
            <a:endParaRPr lang="en-US" altLang="zh-CN" sz="2800" dirty="0">
              <a:solidFill>
                <a:srgbClr val="000000"/>
              </a:solidFill>
              <a:latin typeface="Times New Roman"/>
              <a:cs typeface="Times New Roman"/>
            </a:endParaRPr>
          </a:p>
        </p:txBody>
      </p:sp>
      <p:sp>
        <p:nvSpPr>
          <p:cNvPr id="25" name="object 13"/>
          <p:cNvSpPr txBox="1">
            <a:spLocks noChangeArrowheads="1"/>
          </p:cNvSpPr>
          <p:nvPr/>
        </p:nvSpPr>
        <p:spPr bwMode="auto">
          <a:xfrm>
            <a:off x="4116388" y="3213100"/>
            <a:ext cx="2220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525">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0" fontAlgn="base" hangingPunct="0">
              <a:lnSpc>
                <a:spcPct val="100000"/>
              </a:lnSpc>
              <a:spcBef>
                <a:spcPct val="0"/>
              </a:spcBef>
              <a:spcAft>
                <a:spcPct val="0"/>
              </a:spcAft>
              <a:buClrTx/>
              <a:buSzTx/>
              <a:buFontTx/>
              <a:buNone/>
            </a:pPr>
            <a:r>
              <a:rPr lang="zh-CN" altLang="zh-CN" sz="2800" b="0">
                <a:solidFill>
                  <a:srgbClr val="000000"/>
                </a:solidFill>
                <a:latin typeface="Times New Roman" panose="02020603050405020304" pitchFamily="18" charset="0"/>
                <a:cs typeface="Times New Roman" panose="02020603050405020304" pitchFamily="18" charset="0"/>
              </a:rPr>
              <a:t>(3) (4)</a:t>
            </a:r>
            <a:r>
              <a:rPr lang="zh-CN" altLang="en-US" sz="2800" b="0">
                <a:solidFill>
                  <a:srgbClr val="000000"/>
                </a:solidFill>
                <a:latin typeface="黑体" panose="02010609060101010101" pitchFamily="49" charset="-122"/>
                <a:ea typeface="黑体" panose="02010609060101010101" pitchFamily="49" charset="-122"/>
              </a:rPr>
              <a:t>消解</a:t>
            </a:r>
            <a:endParaRPr lang="zh-CN" altLang="zh-CN" sz="2800" b="0">
              <a:solidFill>
                <a:srgbClr val="000000"/>
              </a:solidFill>
              <a:latin typeface="黑体" panose="02010609060101010101" pitchFamily="49" charset="-122"/>
              <a:ea typeface="黑体" panose="02010609060101010101" pitchFamily="49" charset="-122"/>
            </a:endParaRPr>
          </a:p>
        </p:txBody>
      </p:sp>
      <p:sp>
        <p:nvSpPr>
          <p:cNvPr id="26" name="矩形 25"/>
          <p:cNvSpPr>
            <a:spLocks noChangeArrowheads="1"/>
          </p:cNvSpPr>
          <p:nvPr/>
        </p:nvSpPr>
        <p:spPr bwMode="auto">
          <a:xfrm>
            <a:off x="1955800" y="4100514"/>
            <a:ext cx="817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
              <a:lnSpc>
                <a:spcPct val="120000"/>
              </a:lnSpc>
              <a:spcBef>
                <a:spcPct val="20000"/>
              </a:spcBef>
              <a:buClr>
                <a:schemeClr val="bg2"/>
              </a:buClr>
              <a:buSzPct val="7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SzPct val="80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10000"/>
              </a:lnSpc>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0" fontAlgn="base" hangingPunct="0">
              <a:lnSpc>
                <a:spcPct val="100000"/>
              </a:lnSpc>
              <a:spcBef>
                <a:spcPct val="0"/>
              </a:spcBef>
              <a:spcAft>
                <a:spcPct val="0"/>
              </a:spcAft>
              <a:buClrTx/>
              <a:buSzTx/>
              <a:buFontTx/>
              <a:buNone/>
            </a:pPr>
            <a:r>
              <a:rPr lang="zh-CN" altLang="en-US" sz="2800" b="0">
                <a:solidFill>
                  <a:srgbClr val="000000"/>
                </a:solidFill>
                <a:latin typeface="黑体" panose="02010609060101010101" pitchFamily="49" charset="-122"/>
                <a:ea typeface="黑体" panose="02010609060101010101" pitchFamily="49" charset="-122"/>
              </a:rPr>
              <a:t>归结出空子句</a:t>
            </a:r>
            <a:r>
              <a:rPr lang="en-US" altLang="zh-CN" sz="2800" b="0">
                <a:solidFill>
                  <a:srgbClr val="000000"/>
                </a:solidFill>
                <a:latin typeface="Times New Roman" panose="02020603050405020304" pitchFamily="18" charset="0"/>
                <a:sym typeface="Symbol" panose="05050102010706020507" pitchFamily="18" charset="2"/>
              </a:rPr>
              <a:t></a:t>
            </a:r>
            <a:r>
              <a:rPr lang="en-US" altLang="zh-CN" sz="2800" b="0">
                <a:solidFill>
                  <a:srgbClr val="000000"/>
                </a:solidFill>
                <a:latin typeface="Times New Roman" panose="02020603050405020304" pitchFamily="18" charset="0"/>
                <a:cs typeface="Times New Roman" panose="02020603050405020304" pitchFamily="18" charset="0"/>
              </a:rPr>
              <a:t>(</a:t>
            </a:r>
            <a:r>
              <a:rPr lang="zh-CN" altLang="en-US" sz="2800" b="0">
                <a:solidFill>
                  <a:srgbClr val="000000"/>
                </a:solidFill>
                <a:latin typeface="黑体" panose="02010609060101010101" pitchFamily="49" charset="-122"/>
                <a:ea typeface="黑体" panose="02010609060101010101" pitchFamily="49" charset="-122"/>
              </a:rPr>
              <a:t>矛盾式</a:t>
            </a:r>
            <a:r>
              <a:rPr lang="en-US" altLang="zh-CN" sz="2800" b="0">
                <a:solidFill>
                  <a:srgbClr val="000000"/>
                </a:solidFill>
                <a:latin typeface="Times New Roman" panose="02020603050405020304" pitchFamily="18" charset="0"/>
                <a:cs typeface="Times New Roman" panose="02020603050405020304" pitchFamily="18" charset="0"/>
              </a:rPr>
              <a:t>)</a:t>
            </a:r>
            <a:r>
              <a:rPr lang="zh-CN" altLang="en-US" sz="2800" b="0">
                <a:solidFill>
                  <a:srgbClr val="000000"/>
                </a:solidFill>
                <a:latin typeface="黑体" panose="02010609060101010101" pitchFamily="49" charset="-122"/>
                <a:ea typeface="黑体" panose="02010609060101010101" pitchFamily="49" charset="-122"/>
              </a:rPr>
              <a:t>，证明结束。</a:t>
            </a:r>
          </a:p>
        </p:txBody>
      </p:sp>
    </p:spTree>
    <p:extLst>
      <p:ext uri="{BB962C8B-B14F-4D97-AF65-F5344CB8AC3E}">
        <p14:creationId xmlns:p14="http://schemas.microsoft.com/office/powerpoint/2010/main" val="3271684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0" grpId="0"/>
      <p:bldP spid="11" grpId="0"/>
      <p:bldP spid="14" grpId="0"/>
      <p:bldP spid="24" grpId="0"/>
      <p:bldP spid="25" grpId="0"/>
      <p:bldP spid="2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54251" y="611593"/>
            <a:ext cx="9846590" cy="461665"/>
          </a:xfrm>
          <a:prstGeom prst="rect">
            <a:avLst/>
          </a:prstGeom>
        </p:spPr>
        <p:txBody>
          <a:bodyPr wrap="square">
            <a:spAutoFit/>
          </a:bodyPr>
          <a:lstStyle/>
          <a:p>
            <a:r>
              <a:rPr lang="zh-CN" altLang="en-US" sz="2400" dirty="0">
                <a:solidFill>
                  <a:schemeClr val="accent5">
                    <a:lumMod val="50000"/>
                  </a:schemeClr>
                </a:solidFill>
                <a:latin typeface="黑体" panose="02010609060101010101" pitchFamily="49" charset="-122"/>
                <a:ea typeface="黑体" panose="02010609060101010101" pitchFamily="49" charset="-122"/>
              </a:rPr>
              <a:t>符号化下面的语句，并使用演绎法证明</a:t>
            </a:r>
            <a:r>
              <a:rPr lang="zh-CN" altLang="en-US" sz="2400" dirty="0" smtClean="0">
                <a:solidFill>
                  <a:schemeClr val="accent5">
                    <a:lumMod val="50000"/>
                  </a:schemeClr>
                </a:solidFill>
                <a:latin typeface="黑体" panose="02010609060101010101" pitchFamily="49" charset="-122"/>
                <a:ea typeface="黑体" panose="02010609060101010101" pitchFamily="49" charset="-122"/>
              </a:rPr>
              <a:t>：</a:t>
            </a:r>
            <a:endParaRPr lang="zh-CN" altLang="en-US" sz="2400" dirty="0">
              <a:solidFill>
                <a:schemeClr val="accent5">
                  <a:lumMod val="50000"/>
                </a:schemeClr>
              </a:solidFill>
              <a:latin typeface="黑体" panose="02010609060101010101" pitchFamily="49" charset="-122"/>
              <a:ea typeface="黑体" panose="02010609060101010101" pitchFamily="49" charset="-122"/>
            </a:endParaRPr>
          </a:p>
        </p:txBody>
      </p:sp>
      <p:sp>
        <p:nvSpPr>
          <p:cNvPr id="7" name="矩形 6"/>
          <p:cNvSpPr/>
          <p:nvPr/>
        </p:nvSpPr>
        <p:spPr>
          <a:xfrm>
            <a:off x="754251" y="1201514"/>
            <a:ext cx="9567621" cy="830997"/>
          </a:xfrm>
          <a:prstGeom prst="rect">
            <a:avLst/>
          </a:prstGeom>
        </p:spPr>
        <p:txBody>
          <a:bodyPr wrap="square">
            <a:spAutoFit/>
          </a:bodyPr>
          <a:lstStyle/>
          <a:p>
            <a:r>
              <a:rPr lang="zh-CN" altLang="en-US" sz="2400" dirty="0">
                <a:solidFill>
                  <a:srgbClr val="000000"/>
                </a:solidFill>
                <a:latin typeface="黑体" panose="02010609060101010101" pitchFamily="49" charset="-122"/>
                <a:ea typeface="黑体" panose="02010609060101010101" pitchFamily="49" charset="-122"/>
              </a:rPr>
              <a:t>“如果马会飞或羊吃草，则母鸡就会是飞鸟；如果母鸡是飞鸟，那么烤熟的鸭子还会跑； 烤熟的鸭子不会跑。</a:t>
            </a:r>
            <a:r>
              <a:rPr lang="zh-CN" altLang="en-US" sz="2400" dirty="0">
                <a:solidFill>
                  <a:srgbClr val="FF0000"/>
                </a:solidFill>
                <a:latin typeface="黑体" panose="02010609060101010101" pitchFamily="49" charset="-122"/>
                <a:ea typeface="黑体" panose="02010609060101010101" pitchFamily="49" charset="-122"/>
              </a:rPr>
              <a:t>所以</a:t>
            </a:r>
            <a:r>
              <a:rPr lang="zh-CN" altLang="en-US" sz="2400" dirty="0">
                <a:solidFill>
                  <a:srgbClr val="000000"/>
                </a:solidFill>
                <a:latin typeface="黑体" panose="02010609060101010101" pitchFamily="49" charset="-122"/>
                <a:ea typeface="黑体" panose="02010609060101010101" pitchFamily="49" charset="-122"/>
              </a:rPr>
              <a:t>羊不吃草。”</a:t>
            </a:r>
            <a:endParaRPr lang="zh-CN" altLang="en-US" dirty="0"/>
          </a:p>
        </p:txBody>
      </p:sp>
      <p:sp>
        <p:nvSpPr>
          <p:cNvPr id="10" name="矩形 9"/>
          <p:cNvSpPr/>
          <p:nvPr/>
        </p:nvSpPr>
        <p:spPr>
          <a:xfrm>
            <a:off x="754251" y="2160767"/>
            <a:ext cx="4081220" cy="1938992"/>
          </a:xfrm>
          <a:prstGeom prst="rect">
            <a:avLst/>
          </a:prstGeom>
        </p:spPr>
        <p:txBody>
          <a:bodyPr wrap="square">
            <a:spAutoFit/>
          </a:bodyPr>
          <a:lstStyle/>
          <a:p>
            <a:r>
              <a:rPr lang="zh-CN" altLang="en-US" sz="2400" dirty="0" smtClean="0">
                <a:solidFill>
                  <a:srgbClr val="FF0000"/>
                </a:solidFill>
                <a:latin typeface="黑体" panose="02010609060101010101" pitchFamily="49" charset="-122"/>
                <a:ea typeface="黑体" panose="02010609060101010101" pitchFamily="49" charset="-122"/>
              </a:rPr>
              <a:t>解</a:t>
            </a:r>
            <a:r>
              <a:rPr lang="zh-CN" altLang="en-US" sz="2400" dirty="0" smtClean="0">
                <a:latin typeface="黑体" panose="02010609060101010101" pitchFamily="49" charset="-122"/>
                <a:ea typeface="黑体" panose="02010609060101010101" pitchFamily="49" charset="-122"/>
              </a:rPr>
              <a:t>设</a:t>
            </a:r>
            <a:r>
              <a:rPr lang="zh-CN" altLang="en-US" sz="2400" dirty="0">
                <a:latin typeface="黑体" panose="02010609060101010101" pitchFamily="49" charset="-122"/>
                <a:ea typeface="黑体" panose="02010609060101010101" pitchFamily="49" charset="-122"/>
              </a:rPr>
              <a:t>命题   </a:t>
            </a:r>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P </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马会飞</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Q : </a:t>
            </a:r>
            <a:r>
              <a:rPr lang="zh-CN" altLang="en-US" sz="2400" dirty="0">
                <a:latin typeface="黑体" panose="02010609060101010101" pitchFamily="49" charset="-122"/>
                <a:ea typeface="黑体" panose="02010609060101010101" pitchFamily="49" charset="-122"/>
              </a:rPr>
              <a:t>羊吃草</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R : </a:t>
            </a:r>
            <a:r>
              <a:rPr lang="zh-CN" altLang="en-US" sz="2400" dirty="0">
                <a:latin typeface="黑体" panose="02010609060101010101" pitchFamily="49" charset="-122"/>
                <a:ea typeface="黑体" panose="02010609060101010101" pitchFamily="49" charset="-122"/>
              </a:rPr>
              <a:t>母鸡是飞鸟</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S : </a:t>
            </a:r>
            <a:r>
              <a:rPr lang="zh-CN" altLang="en-US" sz="2400" dirty="0">
                <a:latin typeface="黑体" panose="02010609060101010101" pitchFamily="49" charset="-122"/>
                <a:ea typeface="黑体" panose="02010609060101010101" pitchFamily="49" charset="-122"/>
              </a:rPr>
              <a:t>烤熟的鸭子会跑</a:t>
            </a:r>
            <a:r>
              <a:rPr lang="en-US" altLang="zh-CN"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11" name="矩形 10"/>
          <p:cNvSpPr/>
          <p:nvPr/>
        </p:nvSpPr>
        <p:spPr>
          <a:xfrm>
            <a:off x="754251" y="4228015"/>
            <a:ext cx="2564805" cy="461665"/>
          </a:xfrm>
          <a:prstGeom prst="rect">
            <a:avLst/>
          </a:prstGeom>
        </p:spPr>
        <p:txBody>
          <a:bodyPr wrap="none">
            <a:spAutoFit/>
          </a:bodyPr>
          <a:lstStyle/>
          <a:p>
            <a:r>
              <a:rPr lang="zh-CN" altLang="en-US" sz="2400" b="1" spc="-5" dirty="0">
                <a:solidFill>
                  <a:srgbClr val="000000"/>
                </a:solidFill>
              </a:rPr>
              <a:t>则推理符号化成</a:t>
            </a:r>
            <a:r>
              <a:rPr lang="zh-CN" altLang="en-US" spc="-5" dirty="0">
                <a:solidFill>
                  <a:srgbClr val="000000"/>
                </a:solidFill>
              </a:rPr>
              <a:t>：</a:t>
            </a:r>
            <a:endParaRPr lang="zh-CN" altLang="en-US" dirty="0"/>
          </a:p>
        </p:txBody>
      </p:sp>
      <p:sp>
        <p:nvSpPr>
          <p:cNvPr id="12" name="矩形 11"/>
          <p:cNvSpPr/>
          <p:nvPr/>
        </p:nvSpPr>
        <p:spPr>
          <a:xfrm>
            <a:off x="3098440" y="4949147"/>
            <a:ext cx="5158212" cy="461665"/>
          </a:xfrm>
          <a:prstGeom prst="rect">
            <a:avLst/>
          </a:prstGeom>
        </p:spPr>
        <p:txBody>
          <a:bodyPr wrap="square">
            <a:spAutoFit/>
          </a:bodyPr>
          <a:lstStyle/>
          <a:p>
            <a:pPr algn="ctr">
              <a:lnSpc>
                <a:spcPct val="100000"/>
              </a:lnSpc>
              <a:spcBef>
                <a:spcPts val="350"/>
              </a:spcBef>
            </a:pPr>
            <a:r>
              <a:rPr lang="pt-BR" altLang="zh-CN" sz="2400" spc="-5" dirty="0">
                <a:solidFill>
                  <a:srgbClr val="FF0000"/>
                </a:solidFill>
                <a:latin typeface="Euclid"/>
                <a:cs typeface="Euclid"/>
              </a:rPr>
              <a:t>(</a:t>
            </a:r>
            <a:r>
              <a:rPr lang="pt-BR" altLang="zh-CN" sz="2400" i="1" spc="60" dirty="0">
                <a:solidFill>
                  <a:srgbClr val="FF0000"/>
                </a:solidFill>
                <a:latin typeface="Lucida Sans"/>
                <a:cs typeface="Lucida Sans"/>
              </a:rPr>
              <a:t>P</a:t>
            </a:r>
            <a:r>
              <a:rPr lang="pt-BR" altLang="zh-CN" sz="2400" i="1" spc="-95" dirty="0">
                <a:solidFill>
                  <a:srgbClr val="FF0000"/>
                </a:solidFill>
                <a:latin typeface="Lucida Sans"/>
                <a:cs typeface="Lucida Sans"/>
              </a:rPr>
              <a:t> </a:t>
            </a:r>
            <a:r>
              <a:rPr lang="pt-BR" altLang="zh-CN" sz="2400" i="1" dirty="0">
                <a:solidFill>
                  <a:srgbClr val="FF0000"/>
                </a:solidFill>
                <a:latin typeface="DejaVu Serif Condensed"/>
                <a:cs typeface="DejaVu Serif Condensed"/>
              </a:rPr>
              <a:t>∨</a:t>
            </a:r>
            <a:r>
              <a:rPr lang="pt-BR" altLang="zh-CN" sz="2400" i="1" spc="-65" dirty="0">
                <a:solidFill>
                  <a:srgbClr val="FF0000"/>
                </a:solidFill>
                <a:latin typeface="DejaVu Serif Condensed"/>
                <a:cs typeface="DejaVu Serif Condensed"/>
              </a:rPr>
              <a:t> </a:t>
            </a:r>
            <a:r>
              <a:rPr lang="pt-BR" altLang="zh-CN" sz="2400" i="1" spc="-50" dirty="0">
                <a:solidFill>
                  <a:srgbClr val="FF0000"/>
                </a:solidFill>
                <a:latin typeface="Lucida Sans"/>
                <a:cs typeface="Lucida Sans"/>
              </a:rPr>
              <a:t>Q</a:t>
            </a:r>
            <a:r>
              <a:rPr lang="pt-BR" altLang="zh-CN" sz="2400" spc="-5" dirty="0">
                <a:solidFill>
                  <a:srgbClr val="FF0000"/>
                </a:solidFill>
                <a:latin typeface="Euclid"/>
                <a:cs typeface="Euclid"/>
              </a:rPr>
              <a:t>)</a:t>
            </a:r>
            <a:r>
              <a:rPr lang="pt-BR" altLang="zh-CN" sz="2400" spc="-55" dirty="0">
                <a:solidFill>
                  <a:srgbClr val="FF0000"/>
                </a:solidFill>
                <a:latin typeface="Euclid"/>
                <a:cs typeface="Euclid"/>
              </a:rPr>
              <a:t> </a:t>
            </a:r>
            <a:r>
              <a:rPr lang="pt-BR" altLang="zh-CN" sz="2400" i="1" spc="240" dirty="0">
                <a:solidFill>
                  <a:srgbClr val="FF0000"/>
                </a:solidFill>
                <a:latin typeface="DejaVu Serif Condensed"/>
                <a:cs typeface="DejaVu Serif Condensed"/>
              </a:rPr>
              <a:t>→</a:t>
            </a:r>
            <a:r>
              <a:rPr lang="pt-BR" altLang="zh-CN" sz="2400" i="1" spc="-10" dirty="0">
                <a:solidFill>
                  <a:srgbClr val="FF0000"/>
                </a:solidFill>
                <a:latin typeface="DejaVu Serif Condensed"/>
                <a:cs typeface="DejaVu Serif Condensed"/>
              </a:rPr>
              <a:t> </a:t>
            </a:r>
            <a:r>
              <a:rPr lang="pt-BR" altLang="zh-CN" sz="2400" i="1" spc="5" dirty="0">
                <a:solidFill>
                  <a:srgbClr val="FF0000"/>
                </a:solidFill>
                <a:latin typeface="Lucida Sans"/>
                <a:cs typeface="Lucida Sans"/>
              </a:rPr>
              <a:t>R</a:t>
            </a:r>
            <a:r>
              <a:rPr lang="pt-BR" altLang="zh-CN" sz="2400" i="1" spc="-5" dirty="0">
                <a:solidFill>
                  <a:srgbClr val="FF0000"/>
                </a:solidFill>
                <a:cs typeface="Arial"/>
              </a:rPr>
              <a:t>,</a:t>
            </a:r>
            <a:r>
              <a:rPr lang="pt-BR" altLang="zh-CN" sz="2400" i="1" spc="-114" dirty="0">
                <a:solidFill>
                  <a:srgbClr val="FF0000"/>
                </a:solidFill>
                <a:cs typeface="Arial"/>
              </a:rPr>
              <a:t> </a:t>
            </a:r>
            <a:r>
              <a:rPr lang="pt-BR" altLang="zh-CN" sz="2400" i="1" spc="10" dirty="0">
                <a:solidFill>
                  <a:srgbClr val="FF0000"/>
                </a:solidFill>
                <a:latin typeface="Lucida Sans"/>
                <a:cs typeface="Lucida Sans"/>
              </a:rPr>
              <a:t>R</a:t>
            </a:r>
            <a:r>
              <a:rPr lang="pt-BR" altLang="zh-CN" sz="2400" i="1" spc="-40" dirty="0">
                <a:solidFill>
                  <a:srgbClr val="FF0000"/>
                </a:solidFill>
                <a:latin typeface="Lucida Sans"/>
                <a:cs typeface="Lucida Sans"/>
              </a:rPr>
              <a:t> </a:t>
            </a:r>
            <a:r>
              <a:rPr lang="pt-BR" altLang="zh-CN" sz="2400" i="1" spc="240" dirty="0">
                <a:solidFill>
                  <a:srgbClr val="FF0000"/>
                </a:solidFill>
                <a:latin typeface="DejaVu Serif Condensed"/>
                <a:cs typeface="DejaVu Serif Condensed"/>
              </a:rPr>
              <a:t>→</a:t>
            </a:r>
            <a:r>
              <a:rPr lang="pt-BR" altLang="zh-CN" sz="2400" i="1" spc="-10" dirty="0">
                <a:solidFill>
                  <a:srgbClr val="FF0000"/>
                </a:solidFill>
                <a:latin typeface="DejaVu Serif Condensed"/>
                <a:cs typeface="DejaVu Serif Condensed"/>
              </a:rPr>
              <a:t> </a:t>
            </a:r>
            <a:r>
              <a:rPr lang="pt-BR" altLang="zh-CN" sz="2400" i="1" dirty="0">
                <a:solidFill>
                  <a:srgbClr val="FF0000"/>
                </a:solidFill>
                <a:latin typeface="Lucida Sans"/>
                <a:cs typeface="Lucida Sans"/>
              </a:rPr>
              <a:t>S</a:t>
            </a:r>
            <a:r>
              <a:rPr lang="pt-BR" altLang="zh-CN" sz="2400" i="1" spc="-5" dirty="0">
                <a:solidFill>
                  <a:srgbClr val="FF0000"/>
                </a:solidFill>
                <a:cs typeface="Arial"/>
              </a:rPr>
              <a:t>,</a:t>
            </a:r>
            <a:r>
              <a:rPr lang="pt-BR" altLang="zh-CN" sz="2400" i="1" spc="-114" dirty="0">
                <a:solidFill>
                  <a:srgbClr val="FF0000"/>
                </a:solidFill>
                <a:cs typeface="Arial"/>
              </a:rPr>
              <a:t> </a:t>
            </a:r>
            <a:r>
              <a:rPr lang="pt-BR" altLang="zh-CN" sz="2400" i="1" spc="-95" dirty="0">
                <a:solidFill>
                  <a:srgbClr val="FF0000"/>
                </a:solidFill>
                <a:latin typeface="DejaVu Serif Condensed"/>
                <a:cs typeface="DejaVu Serif Condensed"/>
              </a:rPr>
              <a:t>¬</a:t>
            </a:r>
            <a:r>
              <a:rPr lang="pt-BR" altLang="zh-CN" sz="2400" i="1" dirty="0">
                <a:solidFill>
                  <a:srgbClr val="FF0000"/>
                </a:solidFill>
                <a:latin typeface="Lucida Sans"/>
                <a:cs typeface="Lucida Sans"/>
              </a:rPr>
              <a:t>S</a:t>
            </a:r>
            <a:r>
              <a:rPr lang="pt-BR" altLang="zh-CN" sz="2400" i="1" spc="-40" dirty="0">
                <a:solidFill>
                  <a:srgbClr val="FF0000"/>
                </a:solidFill>
                <a:latin typeface="Lucida Sans"/>
                <a:cs typeface="Lucida Sans"/>
              </a:rPr>
              <a:t> </a:t>
            </a:r>
            <a:r>
              <a:rPr lang="pt-BR" altLang="zh-CN" sz="2400" i="1" spc="240" dirty="0">
                <a:solidFill>
                  <a:srgbClr val="FF0000"/>
                </a:solidFill>
                <a:latin typeface="DejaVu Serif Condensed"/>
                <a:cs typeface="DejaVu Serif Condensed"/>
              </a:rPr>
              <a:t>⇒</a:t>
            </a:r>
            <a:r>
              <a:rPr lang="pt-BR" altLang="zh-CN" sz="2400" i="1" spc="-10" dirty="0">
                <a:solidFill>
                  <a:srgbClr val="FF0000"/>
                </a:solidFill>
                <a:latin typeface="DejaVu Serif Condensed"/>
                <a:cs typeface="DejaVu Serif Condensed"/>
              </a:rPr>
              <a:t> </a:t>
            </a:r>
            <a:r>
              <a:rPr lang="pt-BR" altLang="zh-CN" sz="2400" i="1" spc="-95" dirty="0">
                <a:solidFill>
                  <a:srgbClr val="FF0000"/>
                </a:solidFill>
                <a:latin typeface="DejaVu Serif Condensed"/>
                <a:cs typeface="DejaVu Serif Condensed"/>
              </a:rPr>
              <a:t>¬</a:t>
            </a:r>
            <a:r>
              <a:rPr lang="pt-BR" altLang="zh-CN" sz="2400" i="1" spc="-45" dirty="0">
                <a:solidFill>
                  <a:srgbClr val="FF0000"/>
                </a:solidFill>
                <a:latin typeface="Lucida Sans"/>
                <a:cs typeface="Lucida Sans"/>
              </a:rPr>
              <a:t>Q</a:t>
            </a:r>
          </a:p>
        </p:txBody>
      </p:sp>
    </p:spTree>
    <p:extLst>
      <p:ext uri="{BB962C8B-B14F-4D97-AF65-F5344CB8AC3E}">
        <p14:creationId xmlns:p14="http://schemas.microsoft.com/office/powerpoint/2010/main" val="87063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bwMode="auto">
          <a:xfrm>
            <a:off x="650991" y="2040163"/>
            <a:ext cx="4018981" cy="369332"/>
          </a:xfrm>
          <a:prstGeom prst="rect">
            <a:avLst/>
          </a:prstGeom>
          <a:solidFill>
            <a:srgbClr val="7030A0"/>
          </a:solidFill>
          <a:ln w="12700" cap="sq" cmpd="sng" algn="ctr">
            <a:solidFill>
              <a:srgbClr val="7030A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58</a:t>
            </a:fld>
            <a:endParaRPr lang="en-US" altLang="zh-CN"/>
          </a:p>
        </p:txBody>
      </p:sp>
      <p:pic>
        <p:nvPicPr>
          <p:cNvPr id="9" name="图片 8"/>
          <p:cNvPicPr>
            <a:picLocks noChangeAspect="1"/>
          </p:cNvPicPr>
          <p:nvPr/>
        </p:nvPicPr>
        <p:blipFill>
          <a:blip r:embed="rId2"/>
          <a:stretch>
            <a:fillRect/>
          </a:stretch>
        </p:blipFill>
        <p:spPr>
          <a:xfrm>
            <a:off x="455048" y="730824"/>
            <a:ext cx="4456562" cy="987638"/>
          </a:xfrm>
          <a:prstGeom prst="rect">
            <a:avLst/>
          </a:prstGeom>
        </p:spPr>
      </p:pic>
      <p:sp>
        <p:nvSpPr>
          <p:cNvPr id="43" name="object 42"/>
          <p:cNvSpPr txBox="1"/>
          <p:nvPr/>
        </p:nvSpPr>
        <p:spPr>
          <a:xfrm>
            <a:off x="867354" y="2040163"/>
            <a:ext cx="1108403" cy="369332"/>
          </a:xfrm>
          <a:prstGeom prst="rect">
            <a:avLst/>
          </a:prstGeom>
        </p:spPr>
        <p:txBody>
          <a:bodyPr vert="horz" wrap="square" lIns="0" tIns="0" rIns="0" bIns="0" rtlCol="0">
            <a:spAutoFit/>
          </a:bodyPr>
          <a:lstStyle/>
          <a:p>
            <a:pPr marL="12700"/>
            <a:r>
              <a:rPr sz="2400" spc="5" dirty="0">
                <a:solidFill>
                  <a:srgbClr val="FF0000"/>
                </a:solidFill>
                <a:latin typeface="Tahoma"/>
                <a:cs typeface="Tahoma"/>
              </a:rPr>
              <a:t>Pr</a:t>
            </a:r>
            <a:r>
              <a:rPr sz="2400" spc="30" dirty="0">
                <a:solidFill>
                  <a:srgbClr val="FF0000"/>
                </a:solidFill>
                <a:latin typeface="Tahoma"/>
                <a:cs typeface="Tahoma"/>
              </a:rPr>
              <a:t>o</a:t>
            </a:r>
            <a:r>
              <a:rPr sz="2400" spc="-30" dirty="0">
                <a:solidFill>
                  <a:srgbClr val="FF0000"/>
                </a:solidFill>
                <a:latin typeface="Tahoma"/>
                <a:cs typeface="Tahoma"/>
              </a:rPr>
              <a:t>of.</a:t>
            </a:r>
            <a:endParaRPr sz="2400" dirty="0">
              <a:solidFill>
                <a:srgbClr val="FF0000"/>
              </a:solidFill>
              <a:latin typeface="Tahoma"/>
              <a:cs typeface="Tahoma"/>
            </a:endParaRPr>
          </a:p>
        </p:txBody>
      </p:sp>
      <p:sp>
        <p:nvSpPr>
          <p:cNvPr id="46" name="Rectangle 3"/>
          <p:cNvSpPr txBox="1">
            <a:spLocks noChangeArrowheads="1"/>
          </p:cNvSpPr>
          <p:nvPr/>
        </p:nvSpPr>
        <p:spPr bwMode="auto">
          <a:xfrm>
            <a:off x="650991" y="2562225"/>
            <a:ext cx="82296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bg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Wingdings" panose="05000000000000000000" pitchFamily="2" charset="2"/>
              <a:buChar char="¨"/>
              <a:defRPr sz="2400" b="1" kern="1200">
                <a:solidFill>
                  <a:schemeClr val="tx1"/>
                </a:solidFill>
                <a:latin typeface="+mn-lt"/>
                <a:ea typeface="+mn-ea"/>
                <a:cs typeface="+mn-cs"/>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lnSpc>
                <a:spcPct val="120000"/>
              </a:lnSpc>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lnSpc>
                <a:spcPct val="120000"/>
              </a:lnSpc>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None/>
            </a:pPr>
            <a:r>
              <a:rPr lang="zh-CN" altLang="en-US" dirty="0" smtClean="0">
                <a:latin typeface="Times New Roman" panose="02020603050405020304" pitchFamily="18" charset="0"/>
              </a:rPr>
              <a:t>         ① </a:t>
            </a:r>
            <a:r>
              <a:rPr lang="zh-CN" altLang="en-US" sz="1800" b="0" dirty="0" smtClean="0">
                <a:solidFill>
                  <a:srgbClr val="000000"/>
                </a:solidFill>
                <a:latin typeface="Times New Roman" panose="02020603050405020304" pitchFamily="18" charset="0"/>
                <a:sym typeface="Symbol" panose="05050102010706020507" pitchFamily="18" charset="2"/>
              </a:rPr>
              <a:t> </a:t>
            </a:r>
            <a:r>
              <a:rPr lang="en-US" altLang="zh-CN" i="1" dirty="0" smtClean="0">
                <a:latin typeface="Times New Roman" panose="02020603050405020304" pitchFamily="18" charset="0"/>
              </a:rPr>
              <a:t>S</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前提引入</a:t>
            </a:r>
          </a:p>
          <a:p>
            <a:pPr eaLnBrk="1" hangingPunct="1">
              <a:buFont typeface="Wingdings" panose="05000000000000000000" pitchFamily="2" charset="2"/>
              <a:buNone/>
            </a:pPr>
            <a:r>
              <a:rPr lang="zh-CN" altLang="en-US" dirty="0" smtClean="0">
                <a:latin typeface="Times New Roman" panose="02020603050405020304" pitchFamily="18" charset="0"/>
              </a:rPr>
              <a:t>         ② </a:t>
            </a:r>
            <a:r>
              <a:rPr lang="en-US" altLang="zh-CN" i="1" dirty="0" smtClean="0">
                <a:latin typeface="Times New Roman" panose="02020603050405020304" pitchFamily="18" charset="0"/>
              </a:rPr>
              <a:t>R</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rPr>
              <a:t>S</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前提引入</a:t>
            </a:r>
          </a:p>
          <a:p>
            <a:pPr eaLnBrk="1" hangingPunct="1">
              <a:buNone/>
            </a:pPr>
            <a:r>
              <a:rPr lang="zh-CN" altLang="en-US" dirty="0" smtClean="0">
                <a:latin typeface="Times New Roman" panose="02020603050405020304" pitchFamily="18" charset="0"/>
              </a:rPr>
              <a:t>         </a:t>
            </a:r>
            <a:r>
              <a:rPr lang="zh-CN" altLang="en-US" dirty="0" smtClean="0">
                <a:solidFill>
                  <a:srgbClr val="000000"/>
                </a:solidFill>
                <a:latin typeface="Times New Roman" panose="02020603050405020304" pitchFamily="18" charset="0"/>
              </a:rPr>
              <a:t>③ </a:t>
            </a:r>
            <a:r>
              <a:rPr lang="zh-CN" altLang="en-US" b="0" dirty="0" smtClean="0">
                <a:solidFill>
                  <a:srgbClr val="000000"/>
                </a:solidFill>
                <a:latin typeface="Times New Roman" panose="02020603050405020304" pitchFamily="18" charset="0"/>
                <a:sym typeface="Symbol" panose="05050102010706020507" pitchFamily="18" charset="2"/>
              </a:rPr>
              <a:t> </a:t>
            </a:r>
            <a:r>
              <a:rPr lang="en-US" altLang="zh-CN" i="1" dirty="0" smtClean="0">
                <a:latin typeface="Times New Roman" panose="02020603050405020304" pitchFamily="18" charset="0"/>
              </a:rPr>
              <a:t>R              </a:t>
            </a:r>
            <a:r>
              <a:rPr lang="zh-CN" altLang="en-US" dirty="0" smtClean="0">
                <a:latin typeface="Times New Roman" panose="02020603050405020304" pitchFamily="18" charset="0"/>
              </a:rPr>
              <a:t>① </a:t>
            </a:r>
            <a:r>
              <a:rPr lang="en-US" altLang="zh-CN" dirty="0" smtClean="0">
                <a:latin typeface="Times New Roman" panose="02020603050405020304" pitchFamily="18" charset="0"/>
              </a:rPr>
              <a:t>②</a:t>
            </a:r>
            <a:r>
              <a:rPr lang="zh-CN" altLang="en-US" dirty="0">
                <a:latin typeface="Times New Roman" panose="02020603050405020304" pitchFamily="18" charset="0"/>
              </a:rPr>
              <a:t>拒取式</a:t>
            </a:r>
          </a:p>
          <a:p>
            <a:pPr eaLnBrk="1" hangingPunct="1">
              <a:buNone/>
            </a:pPr>
            <a:r>
              <a:rPr lang="zh-CN" altLang="en-US" dirty="0" smtClean="0">
                <a:latin typeface="Times New Roman" panose="02020603050405020304" pitchFamily="18" charset="0"/>
              </a:rPr>
              <a:t>         ④ </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P</a:t>
            </a:r>
            <a:r>
              <a:rPr lang="en-US" altLang="zh-CN" dirty="0" smtClean="0">
                <a:latin typeface="Times New Roman" panose="02020603050405020304" pitchFamily="18" charset="0"/>
                <a:sym typeface="Symbol" panose="05050102010706020507" pitchFamily="18" charset="2"/>
              </a:rPr>
              <a:t>  Q)</a:t>
            </a:r>
            <a:r>
              <a:rPr lang="en-US" altLang="zh-CN" i="1" dirty="0" smtClean="0">
                <a:latin typeface="Times New Roman" panose="02020603050405020304" pitchFamily="18" charset="0"/>
              </a:rPr>
              <a:t>R   </a:t>
            </a:r>
            <a:r>
              <a:rPr lang="zh-CN" altLang="en-US" dirty="0" smtClean="0">
                <a:latin typeface="Times New Roman" panose="02020603050405020304" pitchFamily="18" charset="0"/>
              </a:rPr>
              <a:t>前提引入</a:t>
            </a:r>
          </a:p>
          <a:p>
            <a:pPr eaLnBrk="1" hangingPunct="1">
              <a:buNone/>
            </a:pPr>
            <a:r>
              <a:rPr lang="zh-CN" altLang="en-US" dirty="0" smtClean="0">
                <a:latin typeface="Times New Roman" panose="02020603050405020304" pitchFamily="18" charset="0"/>
              </a:rPr>
              <a:t>         ⑤ </a:t>
            </a:r>
            <a:r>
              <a:rPr lang="zh-CN" altLang="en-US" b="0" dirty="0" smtClean="0">
                <a:solidFill>
                  <a:srgbClr val="000000"/>
                </a:solidFill>
                <a:latin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rPr>
              <a:t> (</a:t>
            </a:r>
            <a:r>
              <a:rPr lang="en-US" altLang="zh-CN" i="1" dirty="0" smtClean="0">
                <a:latin typeface="Times New Roman" panose="02020603050405020304" pitchFamily="18" charset="0"/>
              </a:rPr>
              <a:t>P</a:t>
            </a:r>
            <a:r>
              <a:rPr lang="en-US" altLang="zh-CN" dirty="0" smtClean="0">
                <a:latin typeface="Times New Roman" panose="02020603050405020304" pitchFamily="18" charset="0"/>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Q</a:t>
            </a:r>
            <a:r>
              <a:rPr lang="en-US" altLang="zh-CN" dirty="0" smtClean="0">
                <a:latin typeface="Times New Roman" panose="02020603050405020304" pitchFamily="18" charset="0"/>
                <a:sym typeface="Symbol" panose="05050102010706020507" pitchFamily="18" charset="2"/>
              </a:rPr>
              <a:t>)    </a:t>
            </a:r>
            <a:r>
              <a:rPr lang="zh-CN" altLang="en-US" dirty="0" smtClean="0">
                <a:solidFill>
                  <a:srgbClr val="000000"/>
                </a:solidFill>
                <a:latin typeface="Times New Roman" panose="02020603050405020304" pitchFamily="18" charset="0"/>
              </a:rPr>
              <a:t>③</a:t>
            </a:r>
            <a:r>
              <a:rPr lang="zh-CN" altLang="en-US" dirty="0" smtClean="0">
                <a:latin typeface="Times New Roman" panose="02020603050405020304" pitchFamily="18" charset="0"/>
              </a:rPr>
              <a:t> ④拒取式</a:t>
            </a:r>
            <a:endParaRPr lang="en-US" altLang="zh-CN" dirty="0" smtClean="0">
              <a:latin typeface="Times New Roman" panose="02020603050405020304" pitchFamily="18" charset="0"/>
            </a:endParaRPr>
          </a:p>
          <a:p>
            <a:pPr eaLnBrk="1" hangingPunct="1">
              <a:buNone/>
            </a:pPr>
            <a:r>
              <a:rPr lang="en-US" altLang="zh-CN" dirty="0" smtClean="0">
                <a:latin typeface="Times New Roman" panose="02020603050405020304" pitchFamily="18" charset="0"/>
              </a:rPr>
              <a:t>         </a:t>
            </a:r>
            <a:r>
              <a:rPr lang="zh-CN" altLang="en-US" dirty="0" smtClean="0">
                <a:latin typeface="Times New Roman" panose="02020603050405020304" pitchFamily="18" charset="0"/>
              </a:rPr>
              <a:t>⑥ </a:t>
            </a:r>
            <a:r>
              <a:rPr lang="zh-CN" altLang="en-US" b="0" dirty="0">
                <a:solidFill>
                  <a:srgbClr val="0000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smtClean="0">
                <a:latin typeface="Times New Roman" panose="02020603050405020304" pitchFamily="18" charset="0"/>
              </a:rPr>
              <a:t>P</a:t>
            </a:r>
            <a:r>
              <a:rPr lang="en-US" altLang="zh-CN" dirty="0" smtClean="0">
                <a:latin typeface="Times New Roman" panose="02020603050405020304" pitchFamily="18" charset="0"/>
                <a:sym typeface="Symbol" panose="05050102010706020507" pitchFamily="18" charset="2"/>
              </a:rPr>
              <a:t> </a:t>
            </a:r>
            <a:r>
              <a:rPr lang="en-US" altLang="zh-CN" dirty="0" smtClean="0">
                <a:latin typeface="Arial" panose="020B0604020202020204" pitchFamily="34" charset="0"/>
                <a:cs typeface="Arial" panose="020B0604020202020204" pitchFamily="34" charset="0"/>
                <a:sym typeface="Symbol" panose="05050102010706020507" pitchFamily="18" charset="2"/>
              </a:rPr>
              <a:t>ʌ</a:t>
            </a:r>
            <a:r>
              <a:rPr lang="zh-CN" altLang="en-US" b="0" dirty="0">
                <a:solidFill>
                  <a:srgbClr val="000000"/>
                </a:solidFill>
                <a:latin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sym typeface="Symbol" panose="05050102010706020507" pitchFamily="18" charset="2"/>
              </a:rPr>
              <a:t> Q   </a:t>
            </a:r>
            <a:r>
              <a:rPr lang="zh-CN" altLang="en-US" dirty="0" smtClean="0">
                <a:latin typeface="Times New Roman" panose="02020603050405020304" pitchFamily="18" charset="0"/>
              </a:rPr>
              <a:t>④置换规则</a:t>
            </a:r>
            <a:endParaRPr lang="en-US" altLang="zh-CN" dirty="0">
              <a:latin typeface="Times New Roman" panose="02020603050405020304" pitchFamily="18" charset="0"/>
            </a:endParaRPr>
          </a:p>
          <a:p>
            <a:pPr eaLnBrk="1" hangingPunct="1">
              <a:buNone/>
            </a:pPr>
            <a:r>
              <a:rPr lang="en-US" altLang="zh-CN" dirty="0" smtClean="0">
                <a:latin typeface="Times New Roman" panose="02020603050405020304" pitchFamily="18" charset="0"/>
              </a:rPr>
              <a:t>         </a:t>
            </a:r>
            <a:r>
              <a:rPr lang="zh-CN" altLang="en-US" dirty="0" smtClean="0">
                <a:solidFill>
                  <a:srgbClr val="000000"/>
                </a:solidFill>
                <a:latin typeface="Times New Roman" panose="02020603050405020304" pitchFamily="18" charset="0"/>
              </a:rPr>
              <a:t>⑦</a:t>
            </a:r>
            <a:r>
              <a:rPr lang="zh-CN" altLang="en-US" b="0"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sym typeface="Symbol" panose="05050102010706020507" pitchFamily="18" charset="2"/>
              </a:rPr>
              <a:t>Q             </a:t>
            </a:r>
            <a:r>
              <a:rPr lang="zh-CN" altLang="en-US" dirty="0" smtClean="0">
                <a:latin typeface="Times New Roman" panose="02020603050405020304" pitchFamily="18" charset="0"/>
              </a:rPr>
              <a:t>⑥化</a:t>
            </a:r>
            <a:r>
              <a:rPr lang="zh-CN" altLang="en-US" dirty="0">
                <a:latin typeface="Times New Roman" panose="02020603050405020304" pitchFamily="18" charset="0"/>
              </a:rPr>
              <a:t>简规则</a:t>
            </a:r>
          </a:p>
          <a:p>
            <a:pPr eaLnBrk="1" hangingPunct="1">
              <a:buNone/>
            </a:pPr>
            <a:r>
              <a:rPr lang="en-US" altLang="zh-CN" dirty="0" smtClean="0">
                <a:latin typeface="Times New Roman" panose="02020603050405020304" pitchFamily="18" charset="0"/>
                <a:sym typeface="Symbol" panose="05050102010706020507" pitchFamily="18" charset="2"/>
              </a:rPr>
              <a:t>  </a:t>
            </a:r>
            <a:endParaRPr lang="zh-CN" altLang="en-US" dirty="0" smtClean="0">
              <a:latin typeface="Times New Roman" panose="02020603050405020304" pitchFamily="18" charset="0"/>
            </a:endParaRPr>
          </a:p>
        </p:txBody>
      </p:sp>
    </p:spTree>
    <p:extLst>
      <p:ext uri="{BB962C8B-B14F-4D97-AF65-F5344CB8AC3E}">
        <p14:creationId xmlns:p14="http://schemas.microsoft.com/office/powerpoint/2010/main" val="229057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p:bldP spid="4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443585" y="1139475"/>
            <a:ext cx="6315075" cy="496570"/>
          </a:xfrm>
          <a:prstGeom prst="rect">
            <a:avLst/>
          </a:prstGeom>
        </p:spPr>
        <p:txBody>
          <a:bodyPr vert="horz" wrap="square" lIns="0" tIns="0" rIns="0" bIns="0" rtlCol="0">
            <a:spAutoFit/>
          </a:bodyPr>
          <a:lstStyle/>
          <a:p>
            <a:pPr marL="12700">
              <a:lnSpc>
                <a:spcPts val="4315"/>
              </a:lnSpc>
              <a:tabLst>
                <a:tab pos="1727200" algn="l"/>
              </a:tabLst>
            </a:pPr>
            <a:r>
              <a:rPr sz="3250" spc="270" dirty="0">
                <a:solidFill>
                  <a:srgbClr val="B1B1B1"/>
                </a:solidFill>
                <a:latin typeface="Wingdings"/>
                <a:cs typeface="Wingdings"/>
              </a:rPr>
              <a:t></a:t>
            </a:r>
            <a:r>
              <a:rPr sz="3600" dirty="0">
                <a:solidFill>
                  <a:srgbClr val="000066"/>
                </a:solidFill>
                <a:latin typeface="黑体"/>
                <a:cs typeface="黑体"/>
              </a:rPr>
              <a:t>练习	构</a:t>
            </a:r>
            <a:r>
              <a:rPr sz="3600" spc="-5" dirty="0">
                <a:solidFill>
                  <a:srgbClr val="000066"/>
                </a:solidFill>
                <a:latin typeface="黑体"/>
                <a:cs typeface="黑体"/>
              </a:rPr>
              <a:t>造</a:t>
            </a:r>
            <a:r>
              <a:rPr sz="3600" dirty="0">
                <a:solidFill>
                  <a:srgbClr val="000066"/>
                </a:solidFill>
                <a:latin typeface="黑体"/>
                <a:cs typeface="黑体"/>
              </a:rPr>
              <a:t>下面推理的证明：</a:t>
            </a:r>
            <a:endParaRPr sz="3600">
              <a:latin typeface="黑体"/>
              <a:cs typeface="黑体"/>
            </a:endParaRPr>
          </a:p>
        </p:txBody>
      </p:sp>
      <p:sp>
        <p:nvSpPr>
          <p:cNvPr id="12" name="object 12"/>
          <p:cNvSpPr txBox="1"/>
          <p:nvPr/>
        </p:nvSpPr>
        <p:spPr>
          <a:xfrm>
            <a:off x="901090" y="1780095"/>
            <a:ext cx="1824355" cy="3359785"/>
          </a:xfrm>
          <a:prstGeom prst="rect">
            <a:avLst/>
          </a:prstGeom>
        </p:spPr>
        <p:txBody>
          <a:bodyPr vert="horz" wrap="square" lIns="0" tIns="0" rIns="0" bIns="0" rtlCol="0">
            <a:spAutoFit/>
          </a:bodyPr>
          <a:lstStyle/>
          <a:p>
            <a:pPr marL="12700">
              <a:lnSpc>
                <a:spcPct val="100000"/>
              </a:lnSpc>
            </a:pPr>
            <a:r>
              <a:rPr sz="3200" dirty="0">
                <a:solidFill>
                  <a:srgbClr val="003300"/>
                </a:solidFill>
                <a:latin typeface="Times New Roman"/>
                <a:cs typeface="Times New Roman"/>
              </a:rPr>
              <a:t>(1)</a:t>
            </a:r>
            <a:r>
              <a:rPr sz="3200" spc="-20" dirty="0">
                <a:solidFill>
                  <a:srgbClr val="003300"/>
                </a:solidFill>
                <a:latin typeface="Times New Roman"/>
                <a:cs typeface="Times New Roman"/>
              </a:rPr>
              <a:t> </a:t>
            </a:r>
            <a:r>
              <a:rPr sz="3200" spc="15" dirty="0">
                <a:solidFill>
                  <a:srgbClr val="003300"/>
                </a:solidFill>
                <a:latin typeface="黑体"/>
                <a:cs typeface="黑体"/>
              </a:rPr>
              <a:t>前</a:t>
            </a:r>
            <a:r>
              <a:rPr sz="3200" spc="10" dirty="0">
                <a:solidFill>
                  <a:srgbClr val="003300"/>
                </a:solidFill>
                <a:latin typeface="黑体"/>
                <a:cs typeface="黑体"/>
              </a:rPr>
              <a:t>提</a:t>
            </a:r>
            <a:r>
              <a:rPr sz="3200" spc="5" dirty="0">
                <a:solidFill>
                  <a:srgbClr val="003300"/>
                </a:solidFill>
                <a:latin typeface="黑体"/>
                <a:cs typeface="黑体"/>
              </a:rPr>
              <a:t>：</a:t>
            </a:r>
            <a:endParaRPr sz="3200">
              <a:latin typeface="黑体"/>
              <a:cs typeface="黑体"/>
            </a:endParaRPr>
          </a:p>
          <a:p>
            <a:pPr marL="571500">
              <a:lnSpc>
                <a:spcPct val="100000"/>
              </a:lnSpc>
              <a:spcBef>
                <a:spcPts val="765"/>
              </a:spcBef>
            </a:pPr>
            <a:r>
              <a:rPr sz="3200" spc="10" dirty="0">
                <a:solidFill>
                  <a:srgbClr val="003300"/>
                </a:solidFill>
                <a:latin typeface="黑体"/>
                <a:cs typeface="黑体"/>
              </a:rPr>
              <a:t>结论：</a:t>
            </a:r>
            <a:endParaRPr sz="3200">
              <a:latin typeface="黑体"/>
              <a:cs typeface="黑体"/>
            </a:endParaRPr>
          </a:p>
          <a:p>
            <a:pPr marL="12700">
              <a:lnSpc>
                <a:spcPct val="100000"/>
              </a:lnSpc>
              <a:spcBef>
                <a:spcPts val="770"/>
              </a:spcBef>
            </a:pPr>
            <a:r>
              <a:rPr sz="3200" dirty="0">
                <a:solidFill>
                  <a:srgbClr val="003300"/>
                </a:solidFill>
                <a:latin typeface="Times New Roman"/>
                <a:cs typeface="Times New Roman"/>
              </a:rPr>
              <a:t>(2)</a:t>
            </a:r>
            <a:r>
              <a:rPr sz="3200" spc="-20" dirty="0">
                <a:solidFill>
                  <a:srgbClr val="003300"/>
                </a:solidFill>
                <a:latin typeface="Times New Roman"/>
                <a:cs typeface="Times New Roman"/>
              </a:rPr>
              <a:t> </a:t>
            </a:r>
            <a:r>
              <a:rPr sz="3200" spc="15" dirty="0">
                <a:solidFill>
                  <a:srgbClr val="003300"/>
                </a:solidFill>
                <a:latin typeface="黑体"/>
                <a:cs typeface="黑体"/>
              </a:rPr>
              <a:t>前</a:t>
            </a:r>
            <a:r>
              <a:rPr sz="3200" spc="10" dirty="0">
                <a:solidFill>
                  <a:srgbClr val="003300"/>
                </a:solidFill>
                <a:latin typeface="黑体"/>
                <a:cs typeface="黑体"/>
              </a:rPr>
              <a:t>提</a:t>
            </a:r>
            <a:r>
              <a:rPr sz="3200" spc="5" dirty="0">
                <a:solidFill>
                  <a:srgbClr val="003300"/>
                </a:solidFill>
                <a:latin typeface="黑体"/>
                <a:cs typeface="黑体"/>
              </a:rPr>
              <a:t>：</a:t>
            </a:r>
            <a:endParaRPr sz="3200">
              <a:latin typeface="黑体"/>
              <a:cs typeface="黑体"/>
            </a:endParaRPr>
          </a:p>
          <a:p>
            <a:pPr marL="571500">
              <a:lnSpc>
                <a:spcPct val="100000"/>
              </a:lnSpc>
              <a:spcBef>
                <a:spcPts val="765"/>
              </a:spcBef>
            </a:pPr>
            <a:r>
              <a:rPr sz="3200" spc="10" dirty="0">
                <a:solidFill>
                  <a:srgbClr val="003300"/>
                </a:solidFill>
                <a:latin typeface="黑体"/>
                <a:cs typeface="黑体"/>
              </a:rPr>
              <a:t>结论：</a:t>
            </a:r>
            <a:endParaRPr sz="3200">
              <a:latin typeface="黑体"/>
              <a:cs typeface="黑体"/>
            </a:endParaRPr>
          </a:p>
          <a:p>
            <a:pPr marL="12700">
              <a:lnSpc>
                <a:spcPct val="100000"/>
              </a:lnSpc>
              <a:spcBef>
                <a:spcPts val="770"/>
              </a:spcBef>
            </a:pPr>
            <a:r>
              <a:rPr sz="3200" dirty="0">
                <a:solidFill>
                  <a:srgbClr val="003300"/>
                </a:solidFill>
                <a:latin typeface="Times New Roman"/>
                <a:cs typeface="Times New Roman"/>
              </a:rPr>
              <a:t>(3)</a:t>
            </a:r>
            <a:r>
              <a:rPr sz="3200" spc="-20" dirty="0">
                <a:solidFill>
                  <a:srgbClr val="003300"/>
                </a:solidFill>
                <a:latin typeface="Times New Roman"/>
                <a:cs typeface="Times New Roman"/>
              </a:rPr>
              <a:t> </a:t>
            </a:r>
            <a:r>
              <a:rPr sz="3200" spc="15" dirty="0">
                <a:solidFill>
                  <a:srgbClr val="003300"/>
                </a:solidFill>
                <a:latin typeface="黑体"/>
                <a:cs typeface="黑体"/>
              </a:rPr>
              <a:t>前</a:t>
            </a:r>
            <a:r>
              <a:rPr sz="3200" spc="10" dirty="0">
                <a:solidFill>
                  <a:srgbClr val="003300"/>
                </a:solidFill>
                <a:latin typeface="黑体"/>
                <a:cs typeface="黑体"/>
              </a:rPr>
              <a:t>提</a:t>
            </a:r>
            <a:r>
              <a:rPr sz="3200" spc="5" dirty="0">
                <a:solidFill>
                  <a:srgbClr val="003300"/>
                </a:solidFill>
                <a:latin typeface="黑体"/>
                <a:cs typeface="黑体"/>
              </a:rPr>
              <a:t>：</a:t>
            </a:r>
            <a:endParaRPr sz="3200">
              <a:latin typeface="黑体"/>
              <a:cs typeface="黑体"/>
            </a:endParaRPr>
          </a:p>
          <a:p>
            <a:pPr marL="571500">
              <a:lnSpc>
                <a:spcPts val="3750"/>
              </a:lnSpc>
              <a:spcBef>
                <a:spcPts val="765"/>
              </a:spcBef>
            </a:pPr>
            <a:r>
              <a:rPr sz="3200" spc="10" dirty="0">
                <a:solidFill>
                  <a:srgbClr val="003300"/>
                </a:solidFill>
                <a:latin typeface="黑体"/>
                <a:cs typeface="黑体"/>
              </a:rPr>
              <a:t>结论：</a:t>
            </a:r>
            <a:endParaRPr sz="3200">
              <a:latin typeface="黑体"/>
              <a:cs typeface="黑体"/>
            </a:endParaRPr>
          </a:p>
        </p:txBody>
      </p:sp>
      <p:sp>
        <p:nvSpPr>
          <p:cNvPr id="13" name="object 13"/>
          <p:cNvSpPr txBox="1"/>
          <p:nvPr/>
        </p:nvSpPr>
        <p:spPr>
          <a:xfrm>
            <a:off x="3437836" y="1780095"/>
            <a:ext cx="3539925" cy="1087477"/>
          </a:xfrm>
          <a:prstGeom prst="rect">
            <a:avLst/>
          </a:prstGeom>
        </p:spPr>
        <p:txBody>
          <a:bodyPr vert="horz" wrap="square" lIns="0" tIns="0" rIns="0" bIns="0" rtlCol="0">
            <a:spAutoFit/>
          </a:bodyPr>
          <a:lstStyle/>
          <a:p>
            <a:pPr marL="12700">
              <a:lnSpc>
                <a:spcPct val="100000"/>
              </a:lnSpc>
            </a:pPr>
            <a:r>
              <a:rPr sz="3200" b="1" i="1" dirty="0">
                <a:solidFill>
                  <a:srgbClr val="003300"/>
                </a:solidFill>
                <a:latin typeface="Times New Roman"/>
                <a:cs typeface="Times New Roman"/>
              </a:rPr>
              <a:t>p</a:t>
            </a:r>
            <a:r>
              <a:rPr sz="3200" b="1" spc="-5" dirty="0">
                <a:solidFill>
                  <a:srgbClr val="003300"/>
                </a:solidFill>
                <a:latin typeface="宋体"/>
                <a:cs typeface="宋体"/>
              </a:rPr>
              <a:t>∨</a:t>
            </a:r>
            <a:r>
              <a:rPr sz="3200" b="1" i="1" dirty="0">
                <a:solidFill>
                  <a:srgbClr val="003300"/>
                </a:solidFill>
                <a:latin typeface="Times New Roman"/>
                <a:cs typeface="Times New Roman"/>
              </a:rPr>
              <a:t>q</a:t>
            </a:r>
            <a:r>
              <a:rPr sz="3200" dirty="0">
                <a:solidFill>
                  <a:srgbClr val="003300"/>
                </a:solidFill>
                <a:latin typeface="Times New Roman"/>
                <a:cs typeface="Times New Roman"/>
              </a:rPr>
              <a:t>,</a:t>
            </a:r>
            <a:r>
              <a:rPr sz="3200" spc="-20" dirty="0">
                <a:solidFill>
                  <a:srgbClr val="003300"/>
                </a:solidFill>
                <a:latin typeface="Times New Roman"/>
                <a:cs typeface="Times New Roman"/>
              </a:rPr>
              <a:t> </a:t>
            </a:r>
            <a:r>
              <a:rPr sz="3200" b="1" i="1" dirty="0" smtClean="0">
                <a:solidFill>
                  <a:srgbClr val="003300"/>
                </a:solidFill>
                <a:latin typeface="Times New Roman"/>
                <a:cs typeface="Times New Roman"/>
              </a:rPr>
              <a:t>p</a:t>
            </a:r>
            <a:r>
              <a:rPr lang="zh-CN" altLang="en-US" sz="3200" b="1" spc="5" dirty="0" smtClean="0">
                <a:solidFill>
                  <a:srgbClr val="003300"/>
                </a:solidFill>
                <a:latin typeface="Times New Roman" panose="02020603050405020304" pitchFamily="18" charset="0"/>
                <a:cs typeface="Times New Roman" panose="02020603050405020304" pitchFamily="18" charset="0"/>
              </a:rPr>
              <a:t>→</a:t>
            </a:r>
            <a:r>
              <a:rPr sz="3200" b="1" i="1" dirty="0" smtClean="0">
                <a:solidFill>
                  <a:srgbClr val="003300"/>
                </a:solidFill>
                <a:latin typeface="Times New Roman"/>
                <a:cs typeface="Times New Roman"/>
              </a:rPr>
              <a:t>s</a:t>
            </a:r>
            <a:r>
              <a:rPr sz="3200" dirty="0">
                <a:solidFill>
                  <a:srgbClr val="003300"/>
                </a:solidFill>
                <a:latin typeface="Times New Roman"/>
                <a:cs typeface="Times New Roman"/>
              </a:rPr>
              <a:t>,</a:t>
            </a:r>
            <a:r>
              <a:rPr sz="3200" spc="-20" dirty="0">
                <a:solidFill>
                  <a:srgbClr val="003300"/>
                </a:solidFill>
                <a:latin typeface="Times New Roman"/>
                <a:cs typeface="Times New Roman"/>
              </a:rPr>
              <a:t> </a:t>
            </a:r>
            <a:r>
              <a:rPr sz="3200" b="1" i="1" dirty="0" smtClean="0">
                <a:solidFill>
                  <a:srgbClr val="003300"/>
                </a:solidFill>
                <a:latin typeface="Times New Roman"/>
                <a:cs typeface="Times New Roman"/>
              </a:rPr>
              <a:t>q</a:t>
            </a:r>
            <a:r>
              <a:rPr lang="zh-CN" altLang="en-US" sz="3200" b="1" spc="5" dirty="0">
                <a:solidFill>
                  <a:srgbClr val="003300"/>
                </a:solidFill>
                <a:latin typeface="Times New Roman" panose="02020603050405020304" pitchFamily="18" charset="0"/>
                <a:cs typeface="Times New Roman" panose="02020603050405020304" pitchFamily="18" charset="0"/>
              </a:rPr>
              <a:t> → </a:t>
            </a:r>
            <a:r>
              <a:rPr sz="3200" b="1" i="1" dirty="0" smtClean="0">
                <a:solidFill>
                  <a:srgbClr val="003300"/>
                </a:solidFill>
                <a:latin typeface="Times New Roman"/>
                <a:cs typeface="Times New Roman"/>
              </a:rPr>
              <a:t>r</a:t>
            </a:r>
            <a:endParaRPr sz="3200" dirty="0">
              <a:latin typeface="Times New Roman"/>
              <a:cs typeface="Times New Roman"/>
            </a:endParaRPr>
          </a:p>
          <a:p>
            <a:pPr marL="12700">
              <a:lnSpc>
                <a:spcPct val="100000"/>
              </a:lnSpc>
              <a:spcBef>
                <a:spcPts val="765"/>
              </a:spcBef>
            </a:pPr>
            <a:r>
              <a:rPr sz="3200" b="1" i="1" dirty="0" err="1">
                <a:solidFill>
                  <a:srgbClr val="003300"/>
                </a:solidFill>
                <a:latin typeface="Times New Roman"/>
                <a:cs typeface="Times New Roman"/>
              </a:rPr>
              <a:t>s</a:t>
            </a:r>
            <a:r>
              <a:rPr sz="3200" b="1" dirty="0" err="1">
                <a:solidFill>
                  <a:srgbClr val="003300"/>
                </a:solidFill>
                <a:latin typeface="宋体"/>
                <a:cs typeface="宋体"/>
              </a:rPr>
              <a:t>∨</a:t>
            </a:r>
            <a:r>
              <a:rPr sz="3200" b="1" i="1" dirty="0" err="1" smtClean="0">
                <a:solidFill>
                  <a:srgbClr val="003300"/>
                </a:solidFill>
                <a:latin typeface="Times New Roman"/>
                <a:cs typeface="Times New Roman"/>
              </a:rPr>
              <a:t>r</a:t>
            </a:r>
            <a:endParaRPr sz="3200" dirty="0">
              <a:latin typeface="Times New Roman"/>
              <a:cs typeface="Times New Roman"/>
            </a:endParaRPr>
          </a:p>
        </p:txBody>
      </p:sp>
      <p:sp>
        <p:nvSpPr>
          <p:cNvPr id="16" name="矩形 15"/>
          <p:cNvSpPr/>
          <p:nvPr/>
        </p:nvSpPr>
        <p:spPr>
          <a:xfrm>
            <a:off x="3321735" y="2911980"/>
            <a:ext cx="6096000" cy="2369880"/>
          </a:xfrm>
          <a:prstGeom prst="rect">
            <a:avLst/>
          </a:prstGeom>
        </p:spPr>
        <p:txBody>
          <a:bodyPr>
            <a:spAutoFit/>
          </a:bodyPr>
          <a:lstStyle/>
          <a:p>
            <a:pPr marL="12700" lvl="0">
              <a:spcBef>
                <a:spcPts val="770"/>
              </a:spcBef>
            </a:pPr>
            <a:r>
              <a:rPr lang="pt-BR" altLang="zh-CN" sz="3200" b="1" i="1" dirty="0">
                <a:solidFill>
                  <a:srgbClr val="003300"/>
                </a:solidFill>
                <a:latin typeface="Times New Roman"/>
                <a:cs typeface="Times New Roman"/>
              </a:rPr>
              <a:t>p</a:t>
            </a:r>
            <a:r>
              <a:rPr lang="pt-BR" altLang="zh-CN" sz="3200" b="1" spc="5" dirty="0">
                <a:solidFill>
                  <a:srgbClr val="003300"/>
                </a:solidFill>
                <a:latin typeface="Times New Roman" panose="02020603050405020304" pitchFamily="18" charset="0"/>
                <a:cs typeface="Times New Roman" panose="02020603050405020304" pitchFamily="18" charset="0"/>
              </a:rPr>
              <a:t> →</a:t>
            </a:r>
            <a:r>
              <a:rPr lang="pt-BR" altLang="zh-CN" sz="3200" dirty="0">
                <a:solidFill>
                  <a:srgbClr val="003300"/>
                </a:solidFill>
                <a:latin typeface="Times New Roman"/>
                <a:cs typeface="Times New Roman"/>
              </a:rPr>
              <a:t>(</a:t>
            </a:r>
            <a:r>
              <a:rPr lang="pt-BR" altLang="zh-CN" sz="3200" b="1" i="1" dirty="0">
                <a:solidFill>
                  <a:srgbClr val="003300"/>
                </a:solidFill>
                <a:latin typeface="Times New Roman"/>
                <a:cs typeface="Times New Roman"/>
              </a:rPr>
              <a:t>q</a:t>
            </a:r>
            <a:r>
              <a:rPr lang="pt-BR" altLang="zh-CN" sz="3200" b="1" spc="5" dirty="0">
                <a:solidFill>
                  <a:srgbClr val="003300"/>
                </a:solidFill>
                <a:latin typeface="Times New Roman" panose="02020603050405020304" pitchFamily="18" charset="0"/>
                <a:cs typeface="Times New Roman" panose="02020603050405020304" pitchFamily="18" charset="0"/>
              </a:rPr>
              <a:t> → </a:t>
            </a:r>
            <a:r>
              <a:rPr lang="pt-BR" altLang="zh-CN" sz="3200" b="1" i="1" dirty="0">
                <a:solidFill>
                  <a:srgbClr val="003300"/>
                </a:solidFill>
                <a:latin typeface="Times New Roman"/>
                <a:cs typeface="Times New Roman"/>
              </a:rPr>
              <a:t>r</a:t>
            </a:r>
            <a:r>
              <a:rPr lang="pt-BR" altLang="zh-CN" sz="3200" dirty="0">
                <a:solidFill>
                  <a:srgbClr val="003300"/>
                </a:solidFill>
                <a:latin typeface="Times New Roman"/>
                <a:cs typeface="Times New Roman"/>
              </a:rPr>
              <a:t>),</a:t>
            </a:r>
            <a:r>
              <a:rPr lang="pt-BR" altLang="zh-CN" sz="3200" spc="-40" dirty="0">
                <a:solidFill>
                  <a:srgbClr val="003300"/>
                </a:solidFill>
                <a:latin typeface="Times New Roman"/>
                <a:cs typeface="Times New Roman"/>
              </a:rPr>
              <a:t> </a:t>
            </a:r>
            <a:r>
              <a:rPr lang="pt-BR" altLang="zh-CN" dirty="0">
                <a:solidFill>
                  <a:srgbClr val="000000"/>
                </a:solidFill>
                <a:latin typeface="Times New Roman" panose="02020603050405020304" pitchFamily="18" charset="0"/>
                <a:sym typeface="Symbol" panose="05050102010706020507" pitchFamily="18" charset="2"/>
              </a:rPr>
              <a:t> </a:t>
            </a:r>
            <a:r>
              <a:rPr lang="pt-BR" altLang="zh-CN" sz="3200" b="1" i="1" dirty="0">
                <a:solidFill>
                  <a:srgbClr val="003300"/>
                </a:solidFill>
                <a:latin typeface="Times New Roman"/>
                <a:cs typeface="Times New Roman"/>
              </a:rPr>
              <a:t>s</a:t>
            </a:r>
            <a:r>
              <a:rPr lang="pt-BR" altLang="zh-CN" sz="3200" b="1" spc="-5" dirty="0">
                <a:solidFill>
                  <a:srgbClr val="003300"/>
                </a:solidFill>
                <a:latin typeface="宋体"/>
                <a:cs typeface="宋体"/>
              </a:rPr>
              <a:t>∨</a:t>
            </a:r>
            <a:r>
              <a:rPr lang="pt-BR" altLang="zh-CN" sz="3200" b="1" i="1" dirty="0">
                <a:solidFill>
                  <a:srgbClr val="003300"/>
                </a:solidFill>
                <a:latin typeface="Times New Roman"/>
                <a:cs typeface="Times New Roman"/>
              </a:rPr>
              <a:t>p</a:t>
            </a:r>
            <a:r>
              <a:rPr lang="pt-BR" altLang="zh-CN" sz="3200" dirty="0">
                <a:solidFill>
                  <a:srgbClr val="003300"/>
                </a:solidFill>
                <a:latin typeface="Times New Roman"/>
                <a:cs typeface="Times New Roman"/>
              </a:rPr>
              <a:t>,</a:t>
            </a:r>
            <a:r>
              <a:rPr lang="pt-BR" altLang="zh-CN" sz="3200" spc="-10" dirty="0">
                <a:solidFill>
                  <a:srgbClr val="003300"/>
                </a:solidFill>
                <a:latin typeface="Times New Roman"/>
                <a:cs typeface="Times New Roman"/>
              </a:rPr>
              <a:t> </a:t>
            </a:r>
            <a:r>
              <a:rPr lang="pt-BR" altLang="zh-CN" sz="3200" b="1" i="1" dirty="0">
                <a:solidFill>
                  <a:srgbClr val="003300"/>
                </a:solidFill>
                <a:latin typeface="Times New Roman"/>
                <a:cs typeface="Times New Roman"/>
              </a:rPr>
              <a:t>q</a:t>
            </a:r>
            <a:endParaRPr lang="pt-BR" altLang="zh-CN" sz="3200" dirty="0">
              <a:solidFill>
                <a:srgbClr val="000000"/>
              </a:solidFill>
              <a:latin typeface="Times New Roman"/>
              <a:cs typeface="Times New Roman"/>
            </a:endParaRPr>
          </a:p>
          <a:p>
            <a:pPr marL="12700" lvl="0">
              <a:spcBef>
                <a:spcPts val="765"/>
              </a:spcBef>
            </a:pPr>
            <a:r>
              <a:rPr lang="pt-BR" altLang="zh-CN" sz="3200" b="1" i="1" dirty="0">
                <a:solidFill>
                  <a:srgbClr val="003300"/>
                </a:solidFill>
                <a:latin typeface="Times New Roman"/>
                <a:cs typeface="Times New Roman"/>
              </a:rPr>
              <a:t>s</a:t>
            </a:r>
            <a:r>
              <a:rPr lang="pt-BR" altLang="zh-CN" sz="3200" b="1" spc="5" dirty="0">
                <a:solidFill>
                  <a:srgbClr val="003300"/>
                </a:solidFill>
                <a:latin typeface="Times New Roman" panose="02020603050405020304" pitchFamily="18" charset="0"/>
                <a:cs typeface="Times New Roman" panose="02020603050405020304" pitchFamily="18" charset="0"/>
              </a:rPr>
              <a:t> → </a:t>
            </a:r>
            <a:r>
              <a:rPr lang="pt-BR" altLang="zh-CN" sz="3200" b="1" i="1" dirty="0">
                <a:solidFill>
                  <a:srgbClr val="003300"/>
                </a:solidFill>
                <a:latin typeface="Times New Roman"/>
                <a:cs typeface="Times New Roman"/>
              </a:rPr>
              <a:t>r</a:t>
            </a:r>
            <a:endParaRPr lang="pt-BR" altLang="zh-CN" sz="3200" dirty="0">
              <a:solidFill>
                <a:srgbClr val="000000"/>
              </a:solidFill>
              <a:latin typeface="Times New Roman"/>
              <a:cs typeface="Times New Roman"/>
            </a:endParaRPr>
          </a:p>
          <a:p>
            <a:pPr marL="12700" lvl="0">
              <a:spcBef>
                <a:spcPts val="770"/>
              </a:spcBef>
            </a:pPr>
            <a:r>
              <a:rPr lang="pt-BR" altLang="zh-CN" sz="3200" dirty="0">
                <a:solidFill>
                  <a:srgbClr val="000000"/>
                </a:solidFill>
                <a:latin typeface="Times New Roman" panose="02020603050405020304" pitchFamily="18" charset="0"/>
                <a:sym typeface="Symbol" panose="05050102010706020507" pitchFamily="18" charset="2"/>
              </a:rPr>
              <a:t> </a:t>
            </a:r>
            <a:r>
              <a:rPr lang="pt-BR" altLang="zh-CN" sz="3200" b="1" i="1" dirty="0">
                <a:solidFill>
                  <a:srgbClr val="003300"/>
                </a:solidFill>
                <a:latin typeface="Times New Roman"/>
                <a:cs typeface="Times New Roman"/>
              </a:rPr>
              <a:t>r</a:t>
            </a:r>
            <a:r>
              <a:rPr lang="pt-BR" altLang="zh-CN" sz="3200" b="1" spc="-5" dirty="0">
                <a:solidFill>
                  <a:srgbClr val="003300"/>
                </a:solidFill>
                <a:latin typeface="宋体"/>
                <a:cs typeface="宋体"/>
              </a:rPr>
              <a:t>∨</a:t>
            </a:r>
            <a:r>
              <a:rPr lang="pt-BR" altLang="zh-CN" sz="3200" b="1" i="1" dirty="0">
                <a:solidFill>
                  <a:srgbClr val="003300"/>
                </a:solidFill>
                <a:latin typeface="Times New Roman"/>
                <a:cs typeface="Times New Roman"/>
              </a:rPr>
              <a:t>s</a:t>
            </a:r>
            <a:r>
              <a:rPr lang="pt-BR" altLang="zh-CN" sz="3200" dirty="0">
                <a:solidFill>
                  <a:srgbClr val="003300"/>
                </a:solidFill>
                <a:latin typeface="Times New Roman"/>
                <a:cs typeface="Times New Roman"/>
              </a:rPr>
              <a:t>,</a:t>
            </a:r>
            <a:r>
              <a:rPr lang="pt-BR" altLang="zh-CN" sz="3200" spc="-10" dirty="0">
                <a:solidFill>
                  <a:srgbClr val="003300"/>
                </a:solidFill>
                <a:latin typeface="Times New Roman"/>
                <a:cs typeface="Times New Roman"/>
              </a:rPr>
              <a:t> </a:t>
            </a:r>
            <a:r>
              <a:rPr lang="pt-BR" altLang="zh-CN" sz="3200" b="1" i="1" dirty="0">
                <a:solidFill>
                  <a:srgbClr val="003300"/>
                </a:solidFill>
                <a:latin typeface="Times New Roman"/>
                <a:cs typeface="Times New Roman"/>
              </a:rPr>
              <a:t>s</a:t>
            </a:r>
            <a:r>
              <a:rPr lang="pt-BR" altLang="zh-CN" sz="3200" b="1" spc="5" dirty="0">
                <a:solidFill>
                  <a:srgbClr val="003300"/>
                </a:solidFill>
                <a:latin typeface="Times New Roman" panose="02020603050405020304" pitchFamily="18" charset="0"/>
                <a:cs typeface="Times New Roman" panose="02020603050405020304" pitchFamily="18" charset="0"/>
              </a:rPr>
              <a:t> → </a:t>
            </a:r>
            <a:r>
              <a:rPr lang="pt-BR" altLang="zh-CN" sz="3200" b="1" i="1" spc="5" dirty="0">
                <a:solidFill>
                  <a:srgbClr val="003300"/>
                </a:solidFill>
                <a:latin typeface="Times New Roman"/>
                <a:cs typeface="Times New Roman"/>
              </a:rPr>
              <a:t>q</a:t>
            </a:r>
            <a:r>
              <a:rPr lang="pt-BR" altLang="zh-CN" sz="3200" dirty="0">
                <a:solidFill>
                  <a:srgbClr val="003300"/>
                </a:solidFill>
                <a:latin typeface="Times New Roman"/>
                <a:cs typeface="Times New Roman"/>
              </a:rPr>
              <a:t>,</a:t>
            </a:r>
            <a:r>
              <a:rPr lang="pt-BR" altLang="zh-CN" sz="3200" spc="-10" dirty="0">
                <a:solidFill>
                  <a:srgbClr val="003300"/>
                </a:solidFill>
                <a:latin typeface="Times New Roman"/>
                <a:cs typeface="Times New Roman"/>
              </a:rPr>
              <a:t> </a:t>
            </a:r>
            <a:r>
              <a:rPr lang="pt-BR" altLang="zh-CN" sz="3200" dirty="0">
                <a:solidFill>
                  <a:srgbClr val="000000"/>
                </a:solidFill>
                <a:latin typeface="Times New Roman" panose="02020603050405020304" pitchFamily="18" charset="0"/>
                <a:sym typeface="Symbol" panose="05050102010706020507" pitchFamily="18" charset="2"/>
              </a:rPr>
              <a:t> </a:t>
            </a:r>
            <a:r>
              <a:rPr lang="pt-BR" altLang="zh-CN" sz="3200" b="1" i="1" dirty="0">
                <a:solidFill>
                  <a:srgbClr val="003300"/>
                </a:solidFill>
                <a:latin typeface="Times New Roman"/>
                <a:cs typeface="Times New Roman"/>
              </a:rPr>
              <a:t>q</a:t>
            </a:r>
            <a:endParaRPr lang="pt-BR" altLang="zh-CN" sz="3200" dirty="0">
              <a:solidFill>
                <a:srgbClr val="000000"/>
              </a:solidFill>
              <a:latin typeface="Times New Roman"/>
              <a:cs typeface="Times New Roman"/>
            </a:endParaRPr>
          </a:p>
          <a:p>
            <a:pPr marL="12700" lvl="0">
              <a:spcBef>
                <a:spcPts val="765"/>
              </a:spcBef>
            </a:pPr>
            <a:r>
              <a:rPr lang="pt-BR" altLang="zh-CN" sz="3200" b="1" i="1" dirty="0">
                <a:solidFill>
                  <a:srgbClr val="003300"/>
                </a:solidFill>
                <a:latin typeface="Times New Roman"/>
                <a:cs typeface="Times New Roman"/>
              </a:rPr>
              <a:t>q</a:t>
            </a:r>
            <a:r>
              <a:rPr lang="pt-BR" altLang="zh-CN" sz="3200" b="1" i="1" spc="-5" dirty="0">
                <a:solidFill>
                  <a:srgbClr val="003300"/>
                </a:solidFill>
                <a:latin typeface="Times New Roman"/>
                <a:cs typeface="Times New Roman"/>
              </a:rPr>
              <a:t> </a:t>
            </a:r>
            <a:r>
              <a:rPr lang="pt-BR" altLang="zh-CN" sz="2400" b="1" dirty="0">
                <a:solidFill>
                  <a:srgbClr val="000000"/>
                </a:solidFill>
                <a:latin typeface="Times New Roman" panose="02020603050405020304" pitchFamily="18" charset="0"/>
                <a:sym typeface="Symbol" panose="05050102010706020507" pitchFamily="18" charset="2"/>
              </a:rPr>
              <a:t></a:t>
            </a:r>
            <a:r>
              <a:rPr lang="pt-BR" altLang="zh-CN" sz="3200" b="1" dirty="0">
                <a:solidFill>
                  <a:srgbClr val="003300"/>
                </a:solidFill>
                <a:latin typeface="Times New Roman"/>
                <a:cs typeface="Times New Roman"/>
              </a:rPr>
              <a:t> </a:t>
            </a:r>
            <a:r>
              <a:rPr lang="pt-BR" altLang="zh-CN" sz="3200" b="1" i="1" dirty="0">
                <a:solidFill>
                  <a:srgbClr val="003300"/>
                </a:solidFill>
                <a:latin typeface="Times New Roman"/>
                <a:cs typeface="Times New Roman"/>
              </a:rPr>
              <a:t>r</a:t>
            </a:r>
            <a:endParaRPr lang="pt-BR" altLang="zh-CN" sz="3200" dirty="0">
              <a:solidFill>
                <a:srgbClr val="000000"/>
              </a:solidFill>
              <a:latin typeface="Times New Roman"/>
              <a:cs typeface="Times New Roman"/>
            </a:endParaRPr>
          </a:p>
        </p:txBody>
      </p:sp>
    </p:spTree>
    <p:extLst>
      <p:ext uri="{BB962C8B-B14F-4D97-AF65-F5344CB8AC3E}">
        <p14:creationId xmlns:p14="http://schemas.microsoft.com/office/powerpoint/2010/main" val="3620269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6</a:t>
            </a:fld>
            <a:endParaRPr lang="en-US" altLang="zh-CN"/>
          </a:p>
        </p:txBody>
      </p:sp>
      <p:sp>
        <p:nvSpPr>
          <p:cNvPr id="6" name="矩形 5"/>
          <p:cNvSpPr/>
          <p:nvPr/>
        </p:nvSpPr>
        <p:spPr>
          <a:xfrm>
            <a:off x="427346" y="1862308"/>
            <a:ext cx="8432800" cy="1200329"/>
          </a:xfrm>
          <a:prstGeom prst="rect">
            <a:avLst/>
          </a:prstGeom>
        </p:spPr>
        <p:txBody>
          <a:bodyPr wrap="square">
            <a:spAutoFit/>
          </a:bodyPr>
          <a:lstStyle/>
          <a:p>
            <a:r>
              <a:rPr lang="zh-CN" altLang="en-US" sz="3600" spc="114" dirty="0">
                <a:latin typeface="黑体" panose="02010609060101010101" pitchFamily="49" charset="-122"/>
                <a:ea typeface="黑体" panose="02010609060101010101" pitchFamily="49" charset="-122"/>
                <a:cs typeface="黑体"/>
              </a:rPr>
              <a:t>逻辑</a:t>
            </a:r>
            <a:r>
              <a:rPr lang="zh-CN" altLang="en-US" sz="3600" spc="105" dirty="0">
                <a:latin typeface="黑体" panose="02010609060101010101" pitchFamily="49" charset="-122"/>
                <a:ea typeface="黑体" panose="02010609060101010101" pitchFamily="49" charset="-122"/>
                <a:cs typeface="黑体"/>
              </a:rPr>
              <a:t>是</a:t>
            </a:r>
            <a:r>
              <a:rPr lang="zh-CN" altLang="en-US" sz="3600" spc="114" dirty="0">
                <a:latin typeface="黑体" panose="02010609060101010101" pitchFamily="49" charset="-122"/>
                <a:ea typeface="黑体" panose="02010609060101010101" pitchFamily="49" charset="-122"/>
                <a:cs typeface="黑体"/>
              </a:rPr>
              <a:t>研究</a:t>
            </a:r>
            <a:r>
              <a:rPr lang="zh-CN" altLang="en-US" sz="3600" spc="105" dirty="0">
                <a:latin typeface="黑体" panose="02010609060101010101" pitchFamily="49" charset="-122"/>
                <a:ea typeface="黑体" panose="02010609060101010101" pitchFamily="49" charset="-122"/>
                <a:cs typeface="黑体"/>
              </a:rPr>
              <a:t>思</a:t>
            </a:r>
            <a:r>
              <a:rPr lang="zh-CN" altLang="en-US" sz="3600" spc="114" dirty="0">
                <a:latin typeface="黑体" panose="02010609060101010101" pitchFamily="49" charset="-122"/>
                <a:ea typeface="黑体" panose="02010609060101010101" pitchFamily="49" charset="-122"/>
                <a:cs typeface="黑体"/>
              </a:rPr>
              <a:t>维结</a:t>
            </a:r>
            <a:r>
              <a:rPr lang="zh-CN" altLang="en-US" sz="3600" spc="105" dirty="0">
                <a:latin typeface="黑体" panose="02010609060101010101" pitchFamily="49" charset="-122"/>
                <a:ea typeface="黑体" panose="02010609060101010101" pitchFamily="49" charset="-122"/>
                <a:cs typeface="黑体"/>
              </a:rPr>
              <a:t>构</a:t>
            </a:r>
            <a:r>
              <a:rPr lang="zh-CN" altLang="en-US" sz="3600" spc="114" dirty="0">
                <a:latin typeface="黑体" panose="02010609060101010101" pitchFamily="49" charset="-122"/>
                <a:ea typeface="黑体" panose="02010609060101010101" pitchFamily="49" charset="-122"/>
                <a:cs typeface="黑体"/>
              </a:rPr>
              <a:t>和规</a:t>
            </a:r>
            <a:r>
              <a:rPr lang="zh-CN" altLang="en-US" sz="3600" spc="105" dirty="0">
                <a:latin typeface="黑体" panose="02010609060101010101" pitchFamily="49" charset="-122"/>
                <a:ea typeface="黑体" panose="02010609060101010101" pitchFamily="49" charset="-122"/>
                <a:cs typeface="黑体"/>
              </a:rPr>
              <a:t>则</a:t>
            </a:r>
            <a:r>
              <a:rPr lang="zh-CN" altLang="en-US" sz="3600" spc="114" dirty="0">
                <a:latin typeface="黑体" panose="02010609060101010101" pitchFamily="49" charset="-122"/>
                <a:ea typeface="黑体" panose="02010609060101010101" pitchFamily="49" charset="-122"/>
                <a:cs typeface="黑体"/>
              </a:rPr>
              <a:t>的科</a:t>
            </a:r>
            <a:r>
              <a:rPr lang="zh-CN" altLang="en-US" sz="3600" spc="135" dirty="0">
                <a:latin typeface="黑体" panose="02010609060101010101" pitchFamily="49" charset="-122"/>
                <a:ea typeface="黑体" panose="02010609060101010101" pitchFamily="49" charset="-122"/>
                <a:cs typeface="黑体"/>
              </a:rPr>
              <a:t>学</a:t>
            </a:r>
            <a:r>
              <a:rPr lang="en-US" altLang="zh-CN" sz="3600" dirty="0">
                <a:latin typeface="黑体" panose="02010609060101010101" pitchFamily="49" charset="-122"/>
                <a:ea typeface="黑体" panose="02010609060101010101" pitchFamily="49" charset="-122"/>
                <a:cs typeface="黑体"/>
              </a:rPr>
              <a:t>,</a:t>
            </a:r>
            <a:r>
              <a:rPr lang="zh-CN" altLang="en-US" sz="3600" spc="125" dirty="0">
                <a:latin typeface="黑体" panose="02010609060101010101" pitchFamily="49" charset="-122"/>
                <a:ea typeface="黑体" panose="02010609060101010101" pitchFamily="49" charset="-122"/>
                <a:cs typeface="黑体"/>
              </a:rPr>
              <a:t>推理</a:t>
            </a:r>
            <a:r>
              <a:rPr lang="zh-CN" altLang="en-US" sz="3600" spc="114" dirty="0">
                <a:latin typeface="黑体" panose="02010609060101010101" pitchFamily="49" charset="-122"/>
                <a:ea typeface="黑体" panose="02010609060101010101" pitchFamily="49" charset="-122"/>
                <a:cs typeface="黑体"/>
              </a:rPr>
              <a:t>是逻辑</a:t>
            </a:r>
            <a:r>
              <a:rPr lang="zh-CN" altLang="en-US" sz="3600" spc="125" dirty="0">
                <a:latin typeface="黑体" panose="02010609060101010101" pitchFamily="49" charset="-122"/>
                <a:ea typeface="黑体" panose="02010609060101010101" pitchFamily="49" charset="-122"/>
                <a:cs typeface="黑体"/>
              </a:rPr>
              <a:t>的</a:t>
            </a:r>
            <a:r>
              <a:rPr lang="zh-CN" altLang="en-US" sz="3600" spc="114" dirty="0">
                <a:latin typeface="黑体" panose="02010609060101010101" pitchFamily="49" charset="-122"/>
                <a:ea typeface="黑体" panose="02010609060101010101" pitchFamily="49" charset="-122"/>
                <a:cs typeface="黑体"/>
              </a:rPr>
              <a:t>最终</a:t>
            </a:r>
            <a:r>
              <a:rPr lang="zh-CN" altLang="en-US" sz="3600" spc="125" dirty="0">
                <a:latin typeface="黑体" panose="02010609060101010101" pitchFamily="49" charset="-122"/>
                <a:ea typeface="黑体" panose="02010609060101010101" pitchFamily="49" charset="-122"/>
                <a:cs typeface="黑体"/>
              </a:rPr>
              <a:t>目</a:t>
            </a:r>
            <a:r>
              <a:rPr lang="zh-CN" altLang="en-US" sz="3600" spc="130" dirty="0">
                <a:latin typeface="黑体" panose="02010609060101010101" pitchFamily="49" charset="-122"/>
                <a:ea typeface="黑体" panose="02010609060101010101" pitchFamily="49" charset="-122"/>
                <a:cs typeface="黑体"/>
              </a:rPr>
              <a:t>标</a:t>
            </a:r>
            <a:r>
              <a:rPr lang="zh-CN" altLang="en-US" sz="3600" spc="114" dirty="0">
                <a:latin typeface="黑体" panose="02010609060101010101" pitchFamily="49" charset="-122"/>
                <a:ea typeface="黑体" panose="02010609060101010101" pitchFamily="49" charset="-122"/>
                <a:cs typeface="黑体"/>
              </a:rPr>
              <a:t>。</a:t>
            </a:r>
            <a:endParaRPr lang="zh-CN" altLang="en-US" dirty="0">
              <a:latin typeface="黑体" panose="02010609060101010101" pitchFamily="49" charset="-122"/>
              <a:ea typeface="黑体" panose="02010609060101010101" pitchFamily="49" charset="-122"/>
            </a:endParaRPr>
          </a:p>
        </p:txBody>
      </p:sp>
      <p:sp>
        <p:nvSpPr>
          <p:cNvPr id="8" name="矩形 7"/>
          <p:cNvSpPr/>
          <p:nvPr/>
        </p:nvSpPr>
        <p:spPr>
          <a:xfrm>
            <a:off x="427346" y="3412086"/>
            <a:ext cx="11307454" cy="640816"/>
          </a:xfrm>
          <a:prstGeom prst="rect">
            <a:avLst/>
          </a:prstGeom>
        </p:spPr>
        <p:txBody>
          <a:bodyPr wrap="none">
            <a:spAutoFit/>
          </a:bodyPr>
          <a:lstStyle/>
          <a:p>
            <a:pPr marL="355600" marR="5080" lvl="0" indent="-343535">
              <a:lnSpc>
                <a:spcPct val="98500"/>
              </a:lnSpc>
            </a:pPr>
            <a:r>
              <a:rPr lang="zh-CN" altLang="en-US" sz="3600" spc="130" dirty="0" smtClean="0">
                <a:latin typeface="黑体" panose="02010609060101010101" pitchFamily="49" charset="-122"/>
                <a:ea typeface="黑体" panose="02010609060101010101" pitchFamily="49" charset="-122"/>
                <a:cs typeface="黑体"/>
              </a:rPr>
              <a:t>为</a:t>
            </a:r>
            <a:r>
              <a:rPr lang="zh-CN" altLang="en-US" sz="3600" spc="114" dirty="0" smtClean="0">
                <a:latin typeface="黑体" panose="02010609060101010101" pitchFamily="49" charset="-122"/>
                <a:ea typeface="黑体" panose="02010609060101010101" pitchFamily="49" charset="-122"/>
                <a:cs typeface="黑体"/>
              </a:rPr>
              <a:t>此</a:t>
            </a:r>
            <a:r>
              <a:rPr lang="en-US" altLang="zh-CN" sz="3600" spc="114" dirty="0" smtClean="0">
                <a:latin typeface="黑体" panose="02010609060101010101" pitchFamily="49" charset="-122"/>
                <a:ea typeface="黑体" panose="02010609060101010101" pitchFamily="49" charset="-122"/>
                <a:cs typeface="黑体"/>
              </a:rPr>
              <a:t>,</a:t>
            </a:r>
            <a:r>
              <a:rPr lang="zh-CN" altLang="en-US" sz="3600" dirty="0" smtClean="0">
                <a:latin typeface="黑体" panose="02010609060101010101" pitchFamily="49" charset="-122"/>
                <a:ea typeface="黑体" panose="02010609060101010101" pitchFamily="49" charset="-122"/>
                <a:cs typeface="黑体"/>
              </a:rPr>
              <a:t>首</a:t>
            </a:r>
            <a:r>
              <a:rPr lang="zh-CN" altLang="en-US" sz="3600" spc="125" dirty="0" smtClean="0">
                <a:latin typeface="黑体" panose="02010609060101010101" pitchFamily="49" charset="-122"/>
                <a:ea typeface="黑体" panose="02010609060101010101" pitchFamily="49" charset="-122"/>
                <a:cs typeface="黑体"/>
              </a:rPr>
              <a:t>先</a:t>
            </a:r>
            <a:r>
              <a:rPr lang="zh-CN" altLang="en-US" sz="3600" spc="125" dirty="0">
                <a:latin typeface="黑体" panose="02010609060101010101" pitchFamily="49" charset="-122"/>
                <a:ea typeface="黑体" panose="02010609060101010101" pitchFamily="49" charset="-122"/>
                <a:cs typeface="黑体"/>
              </a:rPr>
              <a:t>应</a:t>
            </a:r>
            <a:r>
              <a:rPr lang="zh-CN" altLang="en-US" sz="3600" spc="114" dirty="0">
                <a:latin typeface="黑体" panose="02010609060101010101" pitchFamily="49" charset="-122"/>
                <a:ea typeface="黑体" panose="02010609060101010101" pitchFamily="49" charset="-122"/>
                <a:cs typeface="黑体"/>
              </a:rPr>
              <a:t>该明确</a:t>
            </a:r>
            <a:r>
              <a:rPr lang="zh-CN" altLang="en-US" sz="3600" spc="125" dirty="0">
                <a:latin typeface="黑体" panose="02010609060101010101" pitchFamily="49" charset="-122"/>
                <a:ea typeface="黑体" panose="02010609060101010101" pitchFamily="49" charset="-122"/>
                <a:cs typeface="黑体"/>
              </a:rPr>
              <a:t>什</a:t>
            </a:r>
            <a:r>
              <a:rPr lang="zh-CN" altLang="en-US" sz="3600" spc="114" dirty="0">
                <a:latin typeface="黑体" panose="02010609060101010101" pitchFamily="49" charset="-122"/>
                <a:ea typeface="黑体" panose="02010609060101010101" pitchFamily="49" charset="-122"/>
                <a:cs typeface="黑体"/>
              </a:rPr>
              <a:t>么样</a:t>
            </a:r>
            <a:r>
              <a:rPr lang="zh-CN" altLang="en-US" sz="3600" spc="125" dirty="0">
                <a:latin typeface="黑体" panose="02010609060101010101" pitchFamily="49" charset="-122"/>
                <a:ea typeface="黑体" panose="02010609060101010101" pitchFamily="49" charset="-122"/>
                <a:cs typeface="黑体"/>
              </a:rPr>
              <a:t>的</a:t>
            </a:r>
            <a:r>
              <a:rPr lang="zh-CN" altLang="en-US" sz="3600" spc="114" dirty="0">
                <a:latin typeface="黑体" panose="02010609060101010101" pitchFamily="49" charset="-122"/>
                <a:ea typeface="黑体" panose="02010609060101010101" pitchFamily="49" charset="-122"/>
                <a:cs typeface="黑体"/>
              </a:rPr>
              <a:t>推理</a:t>
            </a:r>
            <a:r>
              <a:rPr lang="zh-CN" altLang="en-US" sz="3600" spc="125" dirty="0">
                <a:latin typeface="黑体" panose="02010609060101010101" pitchFamily="49" charset="-122"/>
                <a:ea typeface="黑体" panose="02010609060101010101" pitchFamily="49" charset="-122"/>
                <a:cs typeface="黑体"/>
              </a:rPr>
              <a:t>是</a:t>
            </a:r>
            <a:r>
              <a:rPr lang="zh-CN" altLang="en-US" sz="3600" spc="114" dirty="0" smtClean="0">
                <a:solidFill>
                  <a:srgbClr val="FF0000"/>
                </a:solidFill>
                <a:latin typeface="黑体" panose="02010609060101010101" pitchFamily="49" charset="-122"/>
                <a:ea typeface="黑体" panose="02010609060101010101" pitchFamily="49" charset="-122"/>
                <a:cs typeface="黑体"/>
              </a:rPr>
              <a:t>有效</a:t>
            </a:r>
            <a:r>
              <a:rPr lang="zh-CN" altLang="en-US" sz="3600" dirty="0" smtClean="0">
                <a:solidFill>
                  <a:srgbClr val="FF0000"/>
                </a:solidFill>
                <a:latin typeface="黑体" panose="02010609060101010101" pitchFamily="49" charset="-122"/>
                <a:ea typeface="黑体" panose="02010609060101010101" pitchFamily="49" charset="-122"/>
                <a:cs typeface="黑体"/>
              </a:rPr>
              <a:t>的</a:t>
            </a:r>
            <a:r>
              <a:rPr lang="zh-CN" altLang="en-US" sz="3600" dirty="0">
                <a:solidFill>
                  <a:srgbClr val="000066"/>
                </a:solidFill>
                <a:latin typeface="黑体" panose="02010609060101010101" pitchFamily="49" charset="-122"/>
                <a:ea typeface="黑体" panose="02010609060101010101" pitchFamily="49" charset="-122"/>
                <a:cs typeface="黑体"/>
              </a:rPr>
              <a:t>或</a:t>
            </a:r>
            <a:r>
              <a:rPr lang="zh-CN" altLang="en-US" sz="3600" dirty="0">
                <a:solidFill>
                  <a:srgbClr val="FF0000"/>
                </a:solidFill>
                <a:latin typeface="黑体" panose="02010609060101010101" pitchFamily="49" charset="-122"/>
                <a:ea typeface="黑体" panose="02010609060101010101" pitchFamily="49" charset="-122"/>
                <a:cs typeface="黑体"/>
              </a:rPr>
              <a:t>正确</a:t>
            </a:r>
            <a:r>
              <a:rPr lang="zh-CN" altLang="en-US" sz="3600" spc="-10" dirty="0">
                <a:solidFill>
                  <a:srgbClr val="FF0000"/>
                </a:solidFill>
                <a:latin typeface="黑体" panose="02010609060101010101" pitchFamily="49" charset="-122"/>
                <a:ea typeface="黑体" panose="02010609060101010101" pitchFamily="49" charset="-122"/>
                <a:cs typeface="黑体"/>
              </a:rPr>
              <a:t>的</a:t>
            </a:r>
            <a:r>
              <a:rPr lang="zh-CN" altLang="en-US" sz="3600" dirty="0">
                <a:solidFill>
                  <a:srgbClr val="000066"/>
                </a:solidFill>
                <a:latin typeface="黑体" panose="02010609060101010101" pitchFamily="49" charset="-122"/>
                <a:ea typeface="黑体" panose="02010609060101010101" pitchFamily="49" charset="-122"/>
                <a:cs typeface="黑体"/>
              </a:rPr>
              <a:t>。</a:t>
            </a:r>
            <a:endParaRPr lang="zh-CN" altLang="en-US" sz="3600" dirty="0">
              <a:solidFill>
                <a:prstClr val="black"/>
              </a:solidFill>
              <a:latin typeface="黑体" panose="02010609060101010101" pitchFamily="49" charset="-122"/>
              <a:ea typeface="黑体" panose="02010609060101010101" pitchFamily="49" charset="-122"/>
              <a:cs typeface="黑体"/>
            </a:endParaRPr>
          </a:p>
        </p:txBody>
      </p:sp>
      <p:sp>
        <p:nvSpPr>
          <p:cNvPr id="9" name="矩形 8"/>
          <p:cNvSpPr/>
          <p:nvPr/>
        </p:nvSpPr>
        <p:spPr>
          <a:xfrm>
            <a:off x="427346" y="681862"/>
            <a:ext cx="4493538" cy="83099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800" b="0" i="0" u="none" strike="noStrike" kern="0" cap="none" spc="0" normalizeH="0" baseline="0" noProof="0" dirty="0" smtClean="0">
                <a:ln>
                  <a:noFill/>
                </a:ln>
                <a:solidFill>
                  <a:srgbClr val="800080"/>
                </a:solidFill>
                <a:effectLst/>
                <a:uLnTx/>
                <a:uFillTx/>
                <a:latin typeface="华文隶书"/>
                <a:ea typeface="宋体" panose="02010600030101010101" pitchFamily="2" charset="-122"/>
              </a:rPr>
              <a:t>命题逻辑的推理</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7667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004175" y="2819400"/>
            <a:ext cx="3476625" cy="3733800"/>
          </a:xfrm>
          <a:prstGeom prst="rect">
            <a:avLst/>
          </a:prstGeom>
          <a:solidFill>
            <a:schemeClr val="accent1">
              <a:alpha val="50000"/>
            </a:schemeClr>
          </a:solidFill>
        </p:spPr>
      </p:pic>
      <p:sp>
        <p:nvSpPr>
          <p:cNvPr id="2" name="标题 1"/>
          <p:cNvSpPr>
            <a:spLocks noGrp="1"/>
          </p:cNvSpPr>
          <p:nvPr>
            <p:ph type="title"/>
          </p:nvPr>
        </p:nvSpPr>
        <p:spPr/>
        <p:txBody>
          <a:bodyPr/>
          <a:lstStyle/>
          <a:p>
            <a:r>
              <a:rPr lang="zh-CN" altLang="en-US" dirty="0"/>
              <a:t>作业</a:t>
            </a:r>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60</a:t>
            </a:fld>
            <a:endParaRPr lang="en-US" altLang="zh-CN"/>
          </a:p>
        </p:txBody>
      </p:sp>
      <p:sp>
        <p:nvSpPr>
          <p:cNvPr id="5" name="矩形 4"/>
          <p:cNvSpPr/>
          <p:nvPr/>
        </p:nvSpPr>
        <p:spPr>
          <a:xfrm>
            <a:off x="1857691" y="1833660"/>
            <a:ext cx="6019597" cy="523220"/>
          </a:xfrm>
          <a:prstGeom prst="rect">
            <a:avLst/>
          </a:prstGeom>
        </p:spPr>
        <p:txBody>
          <a:bodyPr wrap="none">
            <a:spAutoFit/>
          </a:bodyPr>
          <a:lstStyle/>
          <a:p>
            <a:r>
              <a:rPr lang="en-US" altLang="zh-CN" sz="2800" kern="100" dirty="0">
                <a:latin typeface="Times New Roman" panose="02020603050405020304" pitchFamily="18" charset="0"/>
                <a:ea typeface="宋体" panose="02010600030101010101" pitchFamily="2" charset="-122"/>
              </a:rPr>
              <a:t>1</a:t>
            </a: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latin typeface="Times New Roman" panose="02020603050405020304" pitchFamily="18" charset="0"/>
                <a:ea typeface="宋体" panose="02010600030101010101" pitchFamily="2" charset="-122"/>
              </a:rPr>
              <a:t>2</a:t>
            </a: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smtClean="0">
                <a:latin typeface="Times New Roman" panose="02020603050405020304" pitchFamily="18" charset="0"/>
                <a:ea typeface="宋体" panose="02010600030101010101" pitchFamily="2" charset="-122"/>
              </a:rPr>
              <a:t>3,4,</a:t>
            </a:r>
            <a:r>
              <a:rPr lang="en-US" altLang="zh-CN" sz="2800" kern="100" dirty="0">
                <a:latin typeface="Times New Roman" panose="02020603050405020304" pitchFamily="18" charset="0"/>
                <a:ea typeface="宋体" panose="02010600030101010101" pitchFamily="2" charset="-122"/>
              </a:rPr>
              <a:t> </a:t>
            </a:r>
            <a:r>
              <a:rPr lang="en-US" altLang="zh-CN" sz="2800" kern="100" dirty="0" smtClean="0">
                <a:latin typeface="Times New Roman" panose="02020603050405020304" pitchFamily="18" charset="0"/>
                <a:ea typeface="宋体" panose="02010600030101010101" pitchFamily="2" charset="-122"/>
              </a:rPr>
              <a:t>6,9,10,12</a:t>
            </a:r>
            <a:r>
              <a:rPr lang="zh-CN" altLang="en-US" sz="2800" kern="100" dirty="0">
                <a:latin typeface="Times New Roman" panose="02020603050405020304" pitchFamily="18" charset="0"/>
                <a:ea typeface="宋体" panose="02010600030101010101" pitchFamily="2" charset="-122"/>
              </a:rPr>
              <a:t>，</a:t>
            </a:r>
            <a:r>
              <a:rPr lang="en-US" altLang="zh-CN" sz="2800" kern="100" dirty="0" smtClean="0">
                <a:latin typeface="Times New Roman" panose="02020603050405020304" pitchFamily="18" charset="0"/>
                <a:ea typeface="宋体" panose="02010600030101010101" pitchFamily="2" charset="-122"/>
              </a:rPr>
              <a:t>14,15,16,17</a:t>
            </a:r>
            <a:r>
              <a:rPr lang="zh-CN" altLang="en-US" sz="2800" kern="100" dirty="0" smtClean="0">
                <a:latin typeface="Times New Roman" panose="02020603050405020304" pitchFamily="18" charset="0"/>
                <a:ea typeface="宋体" panose="02010600030101010101" pitchFamily="2" charset="-122"/>
              </a:rPr>
              <a:t>，</a:t>
            </a:r>
            <a:r>
              <a:rPr lang="en-US" altLang="zh-CN" sz="2800" kern="100" dirty="0" smtClean="0">
                <a:latin typeface="Times New Roman" panose="02020603050405020304" pitchFamily="18" charset="0"/>
                <a:ea typeface="宋体" panose="02010600030101010101" pitchFamily="2" charset="-122"/>
              </a:rPr>
              <a:t>18</a:t>
            </a:r>
            <a:endParaRPr lang="zh-CN" altLang="en-US" sz="2800" dirty="0"/>
          </a:p>
        </p:txBody>
      </p:sp>
    </p:spTree>
    <p:extLst>
      <p:ext uri="{BB962C8B-B14F-4D97-AF65-F5344CB8AC3E}">
        <p14:creationId xmlns:p14="http://schemas.microsoft.com/office/powerpoint/2010/main" val="296068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algn="ctr" eaLnBrk="1" hangingPunct="1"/>
            <a:r>
              <a:rPr lang="zh-CN" altLang="en-US" dirty="0" smtClean="0"/>
              <a:t>第三章 习题课</a:t>
            </a:r>
          </a:p>
        </p:txBody>
      </p:sp>
      <p:sp>
        <p:nvSpPr>
          <p:cNvPr id="19460" name="Rectangle 3"/>
          <p:cNvSpPr>
            <a:spLocks noGrp="1" noChangeArrowheads="1"/>
          </p:cNvSpPr>
          <p:nvPr>
            <p:ph type="body" idx="1"/>
          </p:nvPr>
        </p:nvSpPr>
        <p:spPr>
          <a:xfrm>
            <a:off x="904421" y="457200"/>
            <a:ext cx="8229600" cy="5329237"/>
          </a:xfrm>
        </p:spPr>
        <p:txBody>
          <a:bodyPr/>
          <a:lstStyle/>
          <a:p>
            <a:pPr marL="457200" indent="-457200" eaLnBrk="1" hangingPunct="1">
              <a:buNone/>
            </a:pPr>
            <a:r>
              <a:rPr lang="zh-CN" altLang="en-US" dirty="0" smtClean="0"/>
              <a:t>主要内容</a:t>
            </a:r>
          </a:p>
          <a:p>
            <a:pPr marL="457200" indent="-457200" eaLnBrk="1" hangingPunct="1">
              <a:buClr>
                <a:srgbClr val="FF9900"/>
              </a:buClr>
              <a:buFont typeface="Wingdings" panose="05000000000000000000" pitchFamily="2" charset="2"/>
              <a:buChar char="l"/>
            </a:pPr>
            <a:r>
              <a:rPr lang="zh-CN" altLang="en-US" dirty="0" smtClean="0"/>
              <a:t>推理的形式结构</a:t>
            </a:r>
          </a:p>
          <a:p>
            <a:pPr marL="457200" indent="-457200" eaLnBrk="1" hangingPunct="1">
              <a:buClr>
                <a:srgbClr val="FF9900"/>
              </a:buClr>
              <a:buFont typeface="Wingdings" panose="05000000000000000000" pitchFamily="2" charset="2"/>
              <a:buChar char="l"/>
            </a:pPr>
            <a:r>
              <a:rPr lang="zh-CN" altLang="en-US" dirty="0" smtClean="0"/>
              <a:t>判断推理是否正确的方法</a:t>
            </a:r>
          </a:p>
          <a:p>
            <a:pPr marL="457200" indent="-457200" eaLnBrk="1" hangingPunct="1">
              <a:buNone/>
            </a:pPr>
            <a:r>
              <a:rPr lang="zh-CN" altLang="en-US" dirty="0" smtClean="0"/>
              <a:t>     真值表法  </a:t>
            </a:r>
          </a:p>
          <a:p>
            <a:pPr marL="457200" indent="-457200" eaLnBrk="1" hangingPunct="1">
              <a:buNone/>
            </a:pPr>
            <a:r>
              <a:rPr lang="zh-CN" altLang="en-US" dirty="0" smtClean="0"/>
              <a:t>     等值演算法</a:t>
            </a:r>
          </a:p>
          <a:p>
            <a:pPr marL="457200" indent="-457200" eaLnBrk="1" hangingPunct="1">
              <a:buNone/>
            </a:pPr>
            <a:r>
              <a:rPr lang="zh-CN" altLang="en-US" dirty="0" smtClean="0"/>
              <a:t>     主析取范式法</a:t>
            </a:r>
          </a:p>
          <a:p>
            <a:pPr marL="457200" indent="-457200" eaLnBrk="1" hangingPunct="1">
              <a:buClr>
                <a:srgbClr val="FF9900"/>
              </a:buClr>
              <a:buFont typeface="Wingdings" panose="05000000000000000000" pitchFamily="2" charset="2"/>
              <a:buChar char="l"/>
            </a:pPr>
            <a:r>
              <a:rPr lang="zh-CN" altLang="en-US" dirty="0" smtClean="0">
                <a:latin typeface="Times New Roman" panose="02020603050405020304" pitchFamily="18" charset="0"/>
              </a:rPr>
              <a:t>推理定律</a:t>
            </a:r>
          </a:p>
          <a:p>
            <a:pPr marL="457200" indent="-457200" eaLnBrk="1" hangingPunct="1">
              <a:buClr>
                <a:srgbClr val="FF9900"/>
              </a:buClr>
              <a:buFont typeface="Wingdings" panose="05000000000000000000" pitchFamily="2" charset="2"/>
              <a:buChar char="l"/>
            </a:pPr>
            <a:r>
              <a:rPr lang="zh-CN" altLang="en-US" dirty="0" smtClean="0">
                <a:latin typeface="Times New Roman" panose="02020603050405020304" pitchFamily="18" charset="0"/>
              </a:rPr>
              <a:t>自然推理系统</a:t>
            </a:r>
            <a:r>
              <a:rPr lang="en-US" altLang="zh-CN" i="1" dirty="0" smtClean="0">
                <a:latin typeface="Times New Roman" panose="02020603050405020304" pitchFamily="18" charset="0"/>
              </a:rPr>
              <a:t>P</a:t>
            </a:r>
          </a:p>
          <a:p>
            <a:pPr marL="457200" indent="-457200" eaLnBrk="1" hangingPunct="1">
              <a:buClr>
                <a:srgbClr val="FF9900"/>
              </a:buClr>
              <a:buFont typeface="Wingdings" panose="05000000000000000000" pitchFamily="2" charset="2"/>
              <a:buChar char="l"/>
            </a:pPr>
            <a:r>
              <a:rPr lang="zh-CN" altLang="en-US" dirty="0" smtClean="0">
                <a:latin typeface="Times New Roman" panose="02020603050405020304" pitchFamily="18" charset="0"/>
              </a:rPr>
              <a:t>构造推理证明的方法</a:t>
            </a:r>
          </a:p>
          <a:p>
            <a:pPr marL="457200" indent="-457200" eaLnBrk="1" hangingPunct="1">
              <a:buClr>
                <a:srgbClr val="FF9900"/>
              </a:buClr>
              <a:buNone/>
            </a:pPr>
            <a:r>
              <a:rPr lang="zh-CN" altLang="en-US" dirty="0" smtClean="0">
                <a:latin typeface="Times New Roman" panose="02020603050405020304" pitchFamily="18" charset="0"/>
              </a:rPr>
              <a:t>      直接证明法</a:t>
            </a:r>
          </a:p>
          <a:p>
            <a:pPr marL="457200" indent="-457200" eaLnBrk="1" hangingPunct="1">
              <a:buClr>
                <a:srgbClr val="FF9900"/>
              </a:buClr>
              <a:buNone/>
            </a:pPr>
            <a:r>
              <a:rPr lang="zh-CN" altLang="en-US" dirty="0" smtClean="0">
                <a:latin typeface="Times New Roman" panose="02020603050405020304" pitchFamily="18" charset="0"/>
              </a:rPr>
              <a:t>       附加前提证明法</a:t>
            </a:r>
          </a:p>
          <a:p>
            <a:pPr marL="457200" indent="-457200" eaLnBrk="1" hangingPunct="1">
              <a:buClr>
                <a:srgbClr val="FF9900"/>
              </a:buClr>
              <a:buNone/>
            </a:pPr>
            <a:r>
              <a:rPr lang="zh-CN" altLang="en-US" dirty="0" smtClean="0">
                <a:latin typeface="Times New Roman" panose="02020603050405020304" pitchFamily="18" charset="0"/>
              </a:rPr>
              <a:t>       归谬法</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反证法</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消解法</a:t>
            </a:r>
            <a:endParaRPr lang="en-US" altLang="zh-CN" dirty="0" smtClean="0">
              <a:latin typeface="Times New Roman" panose="02020603050405020304" pitchFamily="18" charset="0"/>
            </a:endParaRPr>
          </a:p>
        </p:txBody>
      </p:sp>
    </p:spTree>
    <p:extLst>
      <p:ext uri="{BB962C8B-B14F-4D97-AF65-F5344CB8AC3E}">
        <p14:creationId xmlns:p14="http://schemas.microsoft.com/office/powerpoint/2010/main" val="160023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4294967295"/>
          </p:nvPr>
        </p:nvSpPr>
        <p:spPr>
          <a:xfrm>
            <a:off x="8737600" y="6245225"/>
            <a:ext cx="28448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84CA2C2A-85F9-4936-B954-3DC564592F1D}" type="slidenum">
              <a:rPr lang="en-US" altLang="zh-CN" sz="1400">
                <a:solidFill>
                  <a:srgbClr val="000000"/>
                </a:solidFill>
              </a:rPr>
              <a:pPr eaLnBrk="1" hangingPunct="1"/>
              <a:t>62</a:t>
            </a:fld>
            <a:endParaRPr lang="en-US" altLang="zh-CN" sz="1400">
              <a:solidFill>
                <a:srgbClr val="000000"/>
              </a:solidFill>
            </a:endParaRPr>
          </a:p>
        </p:txBody>
      </p:sp>
      <p:sp>
        <p:nvSpPr>
          <p:cNvPr id="20483" name="Rectangle 2"/>
          <p:cNvSpPr>
            <a:spLocks noGrp="1" noChangeArrowheads="1"/>
          </p:cNvSpPr>
          <p:nvPr>
            <p:ph type="title"/>
          </p:nvPr>
        </p:nvSpPr>
        <p:spPr/>
        <p:txBody>
          <a:bodyPr/>
          <a:lstStyle/>
          <a:p>
            <a:pPr algn="ctr" eaLnBrk="1" hangingPunct="1"/>
            <a:r>
              <a:rPr lang="zh-CN" altLang="en-US" smtClean="0"/>
              <a:t>基本要求</a:t>
            </a:r>
          </a:p>
        </p:txBody>
      </p:sp>
      <p:sp>
        <p:nvSpPr>
          <p:cNvPr id="20484" name="Rectangle 3"/>
          <p:cNvSpPr>
            <a:spLocks noGrp="1" noChangeArrowheads="1"/>
          </p:cNvSpPr>
          <p:nvPr>
            <p:ph type="body" idx="1"/>
          </p:nvPr>
        </p:nvSpPr>
        <p:spPr>
          <a:xfrm>
            <a:off x="2063750" y="1196976"/>
            <a:ext cx="8229600" cy="5040313"/>
          </a:xfrm>
        </p:spPr>
        <p:txBody>
          <a:bodyPr/>
          <a:lstStyle/>
          <a:p>
            <a:pPr eaLnBrk="1" hangingPunct="1">
              <a:buClr>
                <a:srgbClr val="FF9900"/>
              </a:buClr>
              <a:buFont typeface="Wingdings" panose="05000000000000000000" pitchFamily="2" charset="2"/>
              <a:buChar char="l"/>
            </a:pPr>
            <a:r>
              <a:rPr lang="zh-CN" altLang="en-US" smtClean="0">
                <a:latin typeface="Times New Roman" panose="02020603050405020304" pitchFamily="18" charset="0"/>
              </a:rPr>
              <a:t>理解并记住推理形式结构的两种形式：</a:t>
            </a:r>
          </a:p>
          <a:p>
            <a:pPr eaLnBrk="1" hangingPunct="1">
              <a:buFont typeface="Wingdings" panose="05000000000000000000" pitchFamily="2" charset="2"/>
              <a:buNone/>
            </a:pPr>
            <a:r>
              <a:rPr lang="zh-CN" altLang="en-US" smtClean="0">
                <a:latin typeface="Times New Roman" panose="02020603050405020304" pitchFamily="18" charset="0"/>
              </a:rPr>
              <a:t>    </a:t>
            </a:r>
            <a:r>
              <a:rPr lang="en-US" altLang="zh-CN" smtClean="0">
                <a:latin typeface="Times New Roman" panose="02020603050405020304" pitchFamily="18" charset="0"/>
              </a:rPr>
              <a:t>1.  (</a:t>
            </a:r>
            <a:r>
              <a:rPr lang="en-US" altLang="zh-CN" i="1" smtClean="0">
                <a:latin typeface="Times New Roman" panose="02020603050405020304" pitchFamily="18" charset="0"/>
              </a:rPr>
              <a:t>A</a:t>
            </a:r>
            <a:r>
              <a:rPr lang="en-US" altLang="zh-CN" baseline="-25000" smtClean="0">
                <a:latin typeface="Times New Roman" panose="02020603050405020304" pitchFamily="18" charset="0"/>
              </a:rPr>
              <a:t>1</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A</a:t>
            </a:r>
            <a:r>
              <a:rPr lang="en-US" altLang="zh-CN" baseline="-25000" smtClean="0">
                <a:latin typeface="Times New Roman" panose="02020603050405020304" pitchFamily="18" charset="0"/>
              </a:rPr>
              <a:t>2</a:t>
            </a:r>
            <a:r>
              <a:rPr lang="en-US" altLang="zh-CN" smtClean="0">
                <a:latin typeface="Times New Roman" panose="02020603050405020304" pitchFamily="18" charset="0"/>
                <a:sym typeface="Symbol" panose="05050102010706020507" pitchFamily="18" charset="2"/>
              </a:rPr>
              <a:t></a:t>
            </a:r>
            <a:r>
              <a:rPr lang="en-US" altLang="zh-CN" smtClean="0">
                <a:latin typeface="Times New Roman" panose="02020603050405020304" pitchFamily="18" charset="0"/>
              </a:rPr>
              <a:t>…</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A</a:t>
            </a:r>
            <a:r>
              <a:rPr lang="en-US" altLang="zh-CN" i="1" baseline="-25000" smtClean="0">
                <a:latin typeface="Times New Roman" panose="02020603050405020304" pitchFamily="18" charset="0"/>
              </a:rPr>
              <a:t>k</a:t>
            </a:r>
            <a:r>
              <a:rPr lang="en-US" altLang="zh-CN" smtClean="0">
                <a:latin typeface="Times New Roman" panose="02020603050405020304" pitchFamily="18" charset="0"/>
              </a:rPr>
              <a:t>)</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B</a:t>
            </a:r>
            <a:endParaRPr lang="en-US" altLang="zh-CN" smtClean="0">
              <a:latin typeface="Times New Roman" panose="02020603050405020304" pitchFamily="18" charset="0"/>
            </a:endParaRPr>
          </a:p>
          <a:p>
            <a:pPr eaLnBrk="1" hangingPunct="1">
              <a:buFont typeface="Wingdings" panose="05000000000000000000" pitchFamily="2" charset="2"/>
              <a:buNone/>
            </a:pPr>
            <a:r>
              <a:rPr lang="en-US" altLang="zh-CN" smtClean="0">
                <a:latin typeface="Times New Roman" panose="02020603050405020304" pitchFamily="18" charset="0"/>
              </a:rPr>
              <a:t>    2.  </a:t>
            </a:r>
            <a:r>
              <a:rPr lang="zh-CN" altLang="en-US" smtClean="0">
                <a:latin typeface="Times New Roman" panose="02020603050405020304" pitchFamily="18" charset="0"/>
              </a:rPr>
              <a:t>前提：</a:t>
            </a:r>
            <a:r>
              <a:rPr lang="en-US" altLang="zh-CN" i="1" smtClean="0">
                <a:latin typeface="Times New Roman" panose="02020603050405020304" pitchFamily="18" charset="0"/>
              </a:rPr>
              <a:t>A</a:t>
            </a:r>
            <a:r>
              <a:rPr lang="en-US" altLang="zh-CN" baseline="-25000" smtClean="0">
                <a:latin typeface="Times New Roman" panose="02020603050405020304" pitchFamily="18" charset="0"/>
              </a:rPr>
              <a:t>1</a:t>
            </a:r>
            <a:r>
              <a:rPr lang="en-US" altLang="zh-CN" smtClean="0">
                <a:latin typeface="Times New Roman" panose="02020603050405020304" pitchFamily="18" charset="0"/>
              </a:rPr>
              <a:t>, </a:t>
            </a:r>
            <a:r>
              <a:rPr lang="en-US" altLang="zh-CN" i="1" smtClean="0">
                <a:latin typeface="Times New Roman" panose="02020603050405020304" pitchFamily="18" charset="0"/>
              </a:rPr>
              <a:t>A</a:t>
            </a:r>
            <a:r>
              <a:rPr lang="en-US" altLang="zh-CN" baseline="-25000" smtClean="0">
                <a:latin typeface="Times New Roman" panose="02020603050405020304" pitchFamily="18" charset="0"/>
              </a:rPr>
              <a:t>2</a:t>
            </a:r>
            <a:r>
              <a:rPr lang="en-US" altLang="zh-CN" smtClean="0">
                <a:latin typeface="Times New Roman" panose="02020603050405020304" pitchFamily="18" charset="0"/>
              </a:rPr>
              <a:t>, … , </a:t>
            </a:r>
            <a:r>
              <a:rPr lang="en-US" altLang="zh-CN" i="1" smtClean="0">
                <a:latin typeface="Times New Roman" panose="02020603050405020304" pitchFamily="18" charset="0"/>
              </a:rPr>
              <a:t>A</a:t>
            </a:r>
            <a:r>
              <a:rPr lang="en-US" altLang="zh-CN" i="1" baseline="-25000" smtClean="0">
                <a:latin typeface="Times New Roman" panose="02020603050405020304" pitchFamily="18" charset="0"/>
              </a:rPr>
              <a:t>k</a:t>
            </a:r>
            <a:r>
              <a:rPr lang="en-US" altLang="zh-CN" baseline="-25000" smtClean="0">
                <a:latin typeface="Times New Roman" panose="02020603050405020304" pitchFamily="18" charset="0"/>
              </a:rPr>
              <a:t>  </a:t>
            </a:r>
          </a:p>
          <a:p>
            <a:pPr eaLnBrk="1" hangingPunct="1">
              <a:buFont typeface="Wingdings" panose="05000000000000000000" pitchFamily="2" charset="2"/>
              <a:buNone/>
            </a:pPr>
            <a:r>
              <a:rPr lang="en-US" altLang="zh-CN" smtClean="0">
                <a:latin typeface="Times New Roman" panose="02020603050405020304" pitchFamily="18" charset="0"/>
              </a:rPr>
              <a:t>         </a:t>
            </a:r>
            <a:r>
              <a:rPr lang="zh-CN" altLang="en-US" smtClean="0">
                <a:latin typeface="Times New Roman" panose="02020603050405020304" pitchFamily="18" charset="0"/>
              </a:rPr>
              <a:t>结论：</a:t>
            </a:r>
            <a:r>
              <a:rPr lang="en-US" altLang="zh-CN" i="1" smtClean="0">
                <a:latin typeface="Times New Roman" panose="02020603050405020304" pitchFamily="18" charset="0"/>
              </a:rPr>
              <a:t>B</a:t>
            </a:r>
            <a:endParaRPr lang="en-US" altLang="zh-CN" smtClean="0">
              <a:latin typeface="Times New Roman" panose="02020603050405020304" pitchFamily="18" charset="0"/>
            </a:endParaRPr>
          </a:p>
          <a:p>
            <a:pPr eaLnBrk="1" hangingPunct="1">
              <a:buClr>
                <a:srgbClr val="FF9900"/>
              </a:buClr>
              <a:buFont typeface="Wingdings" panose="05000000000000000000" pitchFamily="2" charset="2"/>
              <a:buChar char="l"/>
            </a:pPr>
            <a:r>
              <a:rPr lang="zh-CN" altLang="en-US" smtClean="0">
                <a:latin typeface="Times New Roman" panose="02020603050405020304" pitchFamily="18" charset="0"/>
              </a:rPr>
              <a:t>熟练掌握判断推理是否正确的不同方法（如真值表法、等值演算法、主析取范式法等）</a:t>
            </a:r>
          </a:p>
          <a:p>
            <a:pPr eaLnBrk="1" hangingPunct="1">
              <a:buClr>
                <a:srgbClr val="FF9900"/>
              </a:buClr>
              <a:buFont typeface="Wingdings" panose="05000000000000000000" pitchFamily="2" charset="2"/>
              <a:buChar char="l"/>
            </a:pPr>
            <a:r>
              <a:rPr lang="zh-CN" altLang="en-US" smtClean="0">
                <a:latin typeface="Times New Roman" panose="02020603050405020304" pitchFamily="18" charset="0"/>
              </a:rPr>
              <a:t>牢记 </a:t>
            </a:r>
            <a:r>
              <a:rPr lang="en-US" altLang="zh-CN" i="1" smtClean="0">
                <a:latin typeface="Times New Roman" panose="02020603050405020304" pitchFamily="18" charset="0"/>
              </a:rPr>
              <a:t>P </a:t>
            </a:r>
            <a:r>
              <a:rPr lang="zh-CN" altLang="en-US" smtClean="0">
                <a:latin typeface="Times New Roman" panose="02020603050405020304" pitchFamily="18" charset="0"/>
              </a:rPr>
              <a:t>系统中各条推理规则</a:t>
            </a:r>
          </a:p>
          <a:p>
            <a:pPr eaLnBrk="1" hangingPunct="1">
              <a:buClr>
                <a:srgbClr val="FF9900"/>
              </a:buClr>
              <a:buFont typeface="Wingdings" panose="05000000000000000000" pitchFamily="2" charset="2"/>
              <a:buChar char="l"/>
            </a:pPr>
            <a:r>
              <a:rPr lang="zh-CN" altLang="en-US" smtClean="0">
                <a:latin typeface="Times New Roman" panose="02020603050405020304" pitchFamily="18" charset="0"/>
              </a:rPr>
              <a:t>熟练掌握构造证明的直接证明法、附加前提证明法和归谬    法</a:t>
            </a:r>
          </a:p>
          <a:p>
            <a:pPr eaLnBrk="1" hangingPunct="1">
              <a:buClr>
                <a:srgbClr val="FF9900"/>
              </a:buClr>
              <a:buFont typeface="Wingdings" panose="05000000000000000000" pitchFamily="2" charset="2"/>
              <a:buChar char="l"/>
            </a:pPr>
            <a:r>
              <a:rPr lang="zh-CN" altLang="en-US" smtClean="0">
                <a:latin typeface="Times New Roman" panose="02020603050405020304" pitchFamily="18" charset="0"/>
              </a:rPr>
              <a:t>会解决实际中的简单推理问题</a:t>
            </a:r>
          </a:p>
          <a:p>
            <a:pPr eaLnBrk="1" hangingPunct="1">
              <a:buClr>
                <a:srgbClr val="FF9900"/>
              </a:buClr>
              <a:buFont typeface="Wingdings" panose="05000000000000000000" pitchFamily="2" charset="2"/>
              <a:buNone/>
            </a:pPr>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2563507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4294967295"/>
          </p:nvPr>
        </p:nvSpPr>
        <p:spPr>
          <a:xfrm>
            <a:off x="8737600" y="6245225"/>
            <a:ext cx="28448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FF399B49-A5F4-4D98-9245-D9AFB6A2300D}" type="slidenum">
              <a:rPr lang="en-US" altLang="zh-CN" sz="1400">
                <a:solidFill>
                  <a:srgbClr val="000000"/>
                </a:solidFill>
              </a:rPr>
              <a:pPr eaLnBrk="1" hangingPunct="1"/>
              <a:t>63</a:t>
            </a:fld>
            <a:endParaRPr lang="en-US" altLang="zh-CN" sz="1400">
              <a:solidFill>
                <a:srgbClr val="000000"/>
              </a:solidFill>
            </a:endParaRPr>
          </a:p>
        </p:txBody>
      </p:sp>
      <p:sp>
        <p:nvSpPr>
          <p:cNvPr id="21507" name="Rectangle 2"/>
          <p:cNvSpPr>
            <a:spLocks noGrp="1" noChangeArrowheads="1"/>
          </p:cNvSpPr>
          <p:nvPr>
            <p:ph type="title"/>
          </p:nvPr>
        </p:nvSpPr>
        <p:spPr/>
        <p:txBody>
          <a:bodyPr/>
          <a:lstStyle/>
          <a:p>
            <a:pPr algn="ctr" eaLnBrk="1" hangingPunct="1"/>
            <a:r>
              <a:rPr lang="zh-CN" altLang="en-US" smtClean="0"/>
              <a:t>练习</a:t>
            </a:r>
            <a:r>
              <a:rPr lang="en-US" altLang="zh-CN" smtClean="0">
                <a:latin typeface="Times New Roman" panose="02020603050405020304" pitchFamily="18" charset="0"/>
              </a:rPr>
              <a:t>1</a:t>
            </a:r>
            <a:r>
              <a:rPr lang="zh-CN" altLang="en-US" smtClean="0">
                <a:latin typeface="Times New Roman" panose="02020603050405020304" pitchFamily="18" charset="0"/>
              </a:rPr>
              <a:t>：判断推理是否正确</a:t>
            </a:r>
          </a:p>
        </p:txBody>
      </p:sp>
      <p:sp>
        <p:nvSpPr>
          <p:cNvPr id="21508" name="Rectangle 3"/>
          <p:cNvSpPr>
            <a:spLocks noGrp="1" noChangeArrowheads="1"/>
          </p:cNvSpPr>
          <p:nvPr>
            <p:ph type="body" idx="1"/>
          </p:nvPr>
        </p:nvSpPr>
        <p:spPr>
          <a:xfrm>
            <a:off x="1919288" y="1196976"/>
            <a:ext cx="8229600" cy="1439863"/>
          </a:xfrm>
        </p:spPr>
        <p:txBody>
          <a:bodyPr/>
          <a:lstStyle/>
          <a:p>
            <a:pPr marL="625475" indent="-625475" eaLnBrk="1" hangingPunct="1">
              <a:buNone/>
            </a:pPr>
            <a:r>
              <a:rPr lang="en-US" altLang="zh-CN" smtClean="0">
                <a:latin typeface="Times New Roman" panose="02020603050405020304" pitchFamily="18" charset="0"/>
              </a:rPr>
              <a:t>1. </a:t>
            </a:r>
            <a:r>
              <a:rPr lang="zh-CN" altLang="en-US" smtClean="0">
                <a:latin typeface="Times New Roman" panose="02020603050405020304" pitchFamily="18" charset="0"/>
              </a:rPr>
              <a:t>判断下面推理是否正确</a:t>
            </a:r>
            <a:r>
              <a:rPr lang="en-US" altLang="zh-CN" smtClean="0">
                <a:latin typeface="Times New Roman" panose="02020603050405020304" pitchFamily="18" charset="0"/>
              </a:rPr>
              <a:t>:</a:t>
            </a:r>
          </a:p>
          <a:p>
            <a:pPr marL="625475" indent="-625475" eaLnBrk="1" hangingPunct="1">
              <a:buNone/>
            </a:pPr>
            <a:r>
              <a:rPr lang="en-US" altLang="zh-CN" smtClean="0"/>
              <a:t>   </a:t>
            </a:r>
            <a:r>
              <a:rPr lang="en-US" altLang="zh-CN" smtClean="0">
                <a:latin typeface="Times New Roman" panose="02020603050405020304" pitchFamily="18" charset="0"/>
              </a:rPr>
              <a:t>(</a:t>
            </a:r>
            <a:r>
              <a:rPr lang="en-US" altLang="zh-CN" smtClean="0">
                <a:latin typeface="Times New Roman" panose="02020603050405020304" pitchFamily="18" charset="0"/>
                <a:sym typeface="Wingdings" panose="05000000000000000000" pitchFamily="2" charset="2"/>
              </a:rPr>
              <a:t>1)  </a:t>
            </a:r>
            <a:r>
              <a:rPr lang="zh-CN" altLang="en-US" smtClean="0">
                <a:latin typeface="Times New Roman" panose="02020603050405020304" pitchFamily="18" charset="0"/>
                <a:sym typeface="Wingdings" panose="05000000000000000000" pitchFamily="2" charset="2"/>
              </a:rPr>
              <a:t>前提：</a:t>
            </a:r>
            <a:r>
              <a:rPr lang="zh-CN" altLang="en-US"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p</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q</a:t>
            </a:r>
            <a:r>
              <a:rPr lang="en-US" altLang="zh-CN" smtClean="0">
                <a:latin typeface="Times New Roman" panose="02020603050405020304" pitchFamily="18" charset="0"/>
              </a:rPr>
              <a:t>,  </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q</a:t>
            </a:r>
            <a:endParaRPr lang="en-US" altLang="zh-CN" smtClean="0">
              <a:latin typeface="Times New Roman" panose="02020603050405020304" pitchFamily="18" charset="0"/>
            </a:endParaRPr>
          </a:p>
          <a:p>
            <a:pPr marL="625475" indent="-625475" eaLnBrk="1" hangingPunct="1">
              <a:buNone/>
            </a:pPr>
            <a:r>
              <a:rPr lang="en-US" altLang="zh-CN" smtClean="0">
                <a:latin typeface="Times New Roman" panose="02020603050405020304" pitchFamily="18" charset="0"/>
              </a:rPr>
              <a:t>          </a:t>
            </a:r>
            <a:r>
              <a:rPr lang="zh-CN" altLang="en-US" smtClean="0">
                <a:latin typeface="Times New Roman" panose="02020603050405020304" pitchFamily="18" charset="0"/>
              </a:rPr>
              <a:t>结论：</a:t>
            </a:r>
            <a:r>
              <a:rPr lang="zh-CN" altLang="en-US"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p </a:t>
            </a:r>
            <a:endParaRPr lang="en-US" altLang="zh-CN" smtClean="0">
              <a:latin typeface="Times New Roman" panose="02020603050405020304" pitchFamily="18" charset="0"/>
            </a:endParaRPr>
          </a:p>
        </p:txBody>
      </p:sp>
      <p:sp>
        <p:nvSpPr>
          <p:cNvPr id="221188" name="Rectangle 4"/>
          <p:cNvSpPr>
            <a:spLocks noChangeArrowheads="1"/>
          </p:cNvSpPr>
          <p:nvPr/>
        </p:nvSpPr>
        <p:spPr bwMode="auto">
          <a:xfrm>
            <a:off x="1919288" y="2565401"/>
            <a:ext cx="31686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buClr>
                <a:srgbClr val="69B3F1"/>
              </a:buClr>
              <a:buFont typeface="Wingdings" panose="05000000000000000000" pitchFamily="2" charset="2"/>
              <a:buNone/>
            </a:pPr>
            <a:r>
              <a:rPr lang="zh-CN" altLang="en-US" b="1">
                <a:solidFill>
                  <a:srgbClr val="000000"/>
                </a:solidFill>
              </a:rPr>
              <a:t>解   推理的形式结构</a:t>
            </a:r>
            <a:r>
              <a:rPr lang="en-US" altLang="zh-CN" b="1">
                <a:solidFill>
                  <a:srgbClr val="000000"/>
                </a:solidFill>
              </a:rPr>
              <a:t>:</a:t>
            </a:r>
            <a:endParaRPr lang="en-US" altLang="zh-CN" b="1">
              <a:solidFill>
                <a:srgbClr val="000000"/>
              </a:solidFill>
              <a:latin typeface="Times New Roman" panose="02020603050405020304" pitchFamily="18" charset="0"/>
            </a:endParaRPr>
          </a:p>
        </p:txBody>
      </p:sp>
      <p:sp>
        <p:nvSpPr>
          <p:cNvPr id="221189" name="Rectangle 5"/>
          <p:cNvSpPr>
            <a:spLocks noChangeArrowheads="1"/>
          </p:cNvSpPr>
          <p:nvPr/>
        </p:nvSpPr>
        <p:spPr bwMode="auto">
          <a:xfrm>
            <a:off x="4943475" y="2565400"/>
            <a:ext cx="44656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     </a:t>
            </a:r>
            <a:endParaRPr lang="en-US" altLang="zh-CN" b="1">
              <a:solidFill>
                <a:srgbClr val="000000"/>
              </a:solidFill>
              <a:sym typeface="Symbol" panose="05050102010706020507" pitchFamily="18" charset="2"/>
            </a:endParaRPr>
          </a:p>
        </p:txBody>
      </p:sp>
      <p:sp>
        <p:nvSpPr>
          <p:cNvPr id="221190" name="Rectangle 6"/>
          <p:cNvSpPr>
            <a:spLocks noChangeArrowheads="1"/>
          </p:cNvSpPr>
          <p:nvPr/>
        </p:nvSpPr>
        <p:spPr bwMode="auto">
          <a:xfrm>
            <a:off x="1919289" y="3068639"/>
            <a:ext cx="5761037"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buClr>
                <a:srgbClr val="69B3F1"/>
              </a:buClr>
              <a:buFont typeface="Wingdings" panose="05000000000000000000" pitchFamily="2" charset="2"/>
              <a:buNone/>
            </a:pPr>
            <a:r>
              <a:rPr lang="zh-CN" altLang="en-US" b="1">
                <a:solidFill>
                  <a:srgbClr val="000000"/>
                </a:solidFill>
                <a:latin typeface="Times New Roman" panose="02020603050405020304" pitchFamily="18" charset="0"/>
              </a:rPr>
              <a:t>方法一：等值演算法</a:t>
            </a:r>
          </a:p>
          <a:p>
            <a:pPr eaLnBrk="1" fontAlgn="base" hangingPunct="1">
              <a:spcBef>
                <a:spcPct val="20000"/>
              </a:spcBef>
              <a:spcAft>
                <a:spcPct val="0"/>
              </a:spcAft>
              <a:buClr>
                <a:srgbClr val="69B3F1"/>
              </a:buClr>
              <a:buFont typeface="Wingdings" panose="05000000000000000000" pitchFamily="2" charset="2"/>
              <a:buNone/>
            </a:pPr>
            <a:r>
              <a:rPr lang="zh-CN" altLang="en-US" b="1">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endParaRPr lang="en-US" altLang="zh-CN" b="1">
              <a:solidFill>
                <a:srgbClr val="000000"/>
              </a:solidFill>
              <a:latin typeface="Times New Roman" panose="02020603050405020304" pitchFamily="18" charset="0"/>
              <a:sym typeface="Symbol" panose="05050102010706020507" pitchFamily="18" charset="2"/>
            </a:endParaRPr>
          </a:p>
          <a:p>
            <a:pP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sym typeface="Symbol" panose="05050102010706020507" pitchFamily="18" charset="2"/>
              </a:rPr>
              <a:t>     </a:t>
            </a:r>
            <a:r>
              <a:rPr lang="en-US" altLang="zh-CN" b="1">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sym typeface="Symbol" panose="05050102010706020507" pitchFamily="18" charset="2"/>
              </a:rPr>
              <a:t></a:t>
            </a:r>
            <a:r>
              <a:rPr lang="en-US" altLang="zh-CN" b="1">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p</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endParaRPr lang="en-US" altLang="zh-CN" b="1">
              <a:solidFill>
                <a:srgbClr val="000000"/>
              </a:solidFill>
              <a:latin typeface="Times New Roman" panose="02020603050405020304" pitchFamily="18" charset="0"/>
              <a:sym typeface="Symbol" panose="05050102010706020507" pitchFamily="18" charset="2"/>
            </a:endParaRPr>
          </a:p>
          <a:p>
            <a:pP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sym typeface="Symbol" panose="05050102010706020507" pitchFamily="18" charset="2"/>
              </a:rPr>
              <a:t>     </a:t>
            </a:r>
            <a:r>
              <a:rPr lang="en-US" altLang="zh-CN" b="1">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endParaRPr lang="en-US" altLang="zh-CN" b="1">
              <a:solidFill>
                <a:srgbClr val="000000"/>
              </a:solidFill>
              <a:latin typeface="Times New Roman" panose="02020603050405020304" pitchFamily="18" charset="0"/>
              <a:sym typeface="Symbol" panose="05050102010706020507" pitchFamily="18" charset="2"/>
            </a:endParaRPr>
          </a:p>
          <a:p>
            <a:pP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sym typeface="Symbol" panose="05050102010706020507" pitchFamily="18" charset="2"/>
              </a:rPr>
              <a:t>     </a:t>
            </a:r>
            <a:r>
              <a:rPr lang="en-US" altLang="zh-CN" b="1">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endParaRPr lang="en-US" altLang="zh-CN" b="1">
              <a:solidFill>
                <a:srgbClr val="000000"/>
              </a:solidFill>
              <a:latin typeface="Times New Roman" panose="02020603050405020304" pitchFamily="18" charset="0"/>
              <a:sym typeface="Symbol" panose="05050102010706020507" pitchFamily="18" charset="2"/>
            </a:endParaRPr>
          </a:p>
          <a:p>
            <a:pP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sym typeface="Symbol" panose="05050102010706020507" pitchFamily="18" charset="2"/>
              </a:rPr>
              <a:t>     </a:t>
            </a:r>
            <a:r>
              <a:rPr lang="en-US" altLang="zh-CN" b="1">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endParaRPr lang="en-US" altLang="zh-CN" b="1">
              <a:solidFill>
                <a:srgbClr val="000000"/>
              </a:solidFill>
              <a:latin typeface="Times New Roman" panose="02020603050405020304" pitchFamily="18" charset="0"/>
            </a:endParaRPr>
          </a:p>
        </p:txBody>
      </p:sp>
      <p:sp>
        <p:nvSpPr>
          <p:cNvPr id="221191" name="Rectangle 7"/>
          <p:cNvSpPr>
            <a:spLocks noChangeArrowheads="1"/>
          </p:cNvSpPr>
          <p:nvPr/>
        </p:nvSpPr>
        <p:spPr bwMode="auto">
          <a:xfrm>
            <a:off x="1919288" y="5876926"/>
            <a:ext cx="73453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buClr>
                <a:srgbClr val="69B3F1"/>
              </a:buClr>
              <a:buFont typeface="Wingdings" panose="05000000000000000000" pitchFamily="2" charset="2"/>
              <a:buNone/>
            </a:pPr>
            <a:r>
              <a:rPr lang="zh-CN" altLang="en-US" b="1">
                <a:solidFill>
                  <a:srgbClr val="000000"/>
                </a:solidFill>
                <a:latin typeface="Times New Roman" panose="02020603050405020304" pitchFamily="18" charset="0"/>
              </a:rPr>
              <a:t>易知</a:t>
            </a:r>
            <a:r>
              <a:rPr lang="en-US" altLang="zh-CN" b="1">
                <a:solidFill>
                  <a:srgbClr val="000000"/>
                </a:solidFill>
                <a:latin typeface="Times New Roman" panose="02020603050405020304" pitchFamily="18" charset="0"/>
              </a:rPr>
              <a:t>10</a:t>
            </a:r>
            <a:r>
              <a:rPr lang="zh-CN" altLang="en-US" b="1">
                <a:solidFill>
                  <a:srgbClr val="000000"/>
                </a:solidFill>
                <a:latin typeface="Times New Roman" panose="02020603050405020304" pitchFamily="18" charset="0"/>
              </a:rPr>
              <a:t>是成假赋值，不是重言式，所以推理不正确</a:t>
            </a:r>
            <a:r>
              <a:rPr lang="en-US" altLang="zh-CN" b="1">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144458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blinds(horizontal)">
                                      <p:cBhvr>
                                        <p:cTn id="7" dur="500"/>
                                        <p:tgtEl>
                                          <p:spTgt spid="221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1189"/>
                                        </p:tgtEl>
                                        <p:attrNameLst>
                                          <p:attrName>style.visibility</p:attrName>
                                        </p:attrNameLst>
                                      </p:cBhvr>
                                      <p:to>
                                        <p:strVal val="visible"/>
                                      </p:to>
                                    </p:set>
                                    <p:animEffect transition="in" filter="blinds(horizontal)">
                                      <p:cBhvr>
                                        <p:cTn id="12" dur="500"/>
                                        <p:tgtEl>
                                          <p:spTgt spid="221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1190">
                                            <p:txEl>
                                              <p:pRg st="0" end="0"/>
                                            </p:txEl>
                                          </p:spTgt>
                                        </p:tgtEl>
                                        <p:attrNameLst>
                                          <p:attrName>style.visibility</p:attrName>
                                        </p:attrNameLst>
                                      </p:cBhvr>
                                      <p:to>
                                        <p:strVal val="visible"/>
                                      </p:to>
                                    </p:set>
                                    <p:animEffect transition="in" filter="fade">
                                      <p:cBhvr>
                                        <p:cTn id="17" dur="2000"/>
                                        <p:tgtEl>
                                          <p:spTgt spid="22119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1190">
                                            <p:txEl>
                                              <p:pRg st="1" end="1"/>
                                            </p:txEl>
                                          </p:spTgt>
                                        </p:tgtEl>
                                        <p:attrNameLst>
                                          <p:attrName>style.visibility</p:attrName>
                                        </p:attrNameLst>
                                      </p:cBhvr>
                                      <p:to>
                                        <p:strVal val="visible"/>
                                      </p:to>
                                    </p:set>
                                    <p:animEffect transition="in" filter="fade">
                                      <p:cBhvr>
                                        <p:cTn id="22" dur="2000"/>
                                        <p:tgtEl>
                                          <p:spTgt spid="22119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1190">
                                            <p:txEl>
                                              <p:pRg st="2" end="2"/>
                                            </p:txEl>
                                          </p:spTgt>
                                        </p:tgtEl>
                                        <p:attrNameLst>
                                          <p:attrName>style.visibility</p:attrName>
                                        </p:attrNameLst>
                                      </p:cBhvr>
                                      <p:to>
                                        <p:strVal val="visible"/>
                                      </p:to>
                                    </p:set>
                                    <p:animEffect transition="in" filter="fade">
                                      <p:cBhvr>
                                        <p:cTn id="27" dur="2000"/>
                                        <p:tgtEl>
                                          <p:spTgt spid="22119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1190">
                                            <p:txEl>
                                              <p:pRg st="3" end="3"/>
                                            </p:txEl>
                                          </p:spTgt>
                                        </p:tgtEl>
                                        <p:attrNameLst>
                                          <p:attrName>style.visibility</p:attrName>
                                        </p:attrNameLst>
                                      </p:cBhvr>
                                      <p:to>
                                        <p:strVal val="visible"/>
                                      </p:to>
                                    </p:set>
                                    <p:animEffect transition="in" filter="fade">
                                      <p:cBhvr>
                                        <p:cTn id="32" dur="2000"/>
                                        <p:tgtEl>
                                          <p:spTgt spid="221190">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1190">
                                            <p:txEl>
                                              <p:pRg st="4" end="4"/>
                                            </p:txEl>
                                          </p:spTgt>
                                        </p:tgtEl>
                                        <p:attrNameLst>
                                          <p:attrName>style.visibility</p:attrName>
                                        </p:attrNameLst>
                                      </p:cBhvr>
                                      <p:to>
                                        <p:strVal val="visible"/>
                                      </p:to>
                                    </p:set>
                                    <p:animEffect transition="in" filter="fade">
                                      <p:cBhvr>
                                        <p:cTn id="37" dur="2000"/>
                                        <p:tgtEl>
                                          <p:spTgt spid="221190">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1190">
                                            <p:txEl>
                                              <p:pRg st="5" end="5"/>
                                            </p:txEl>
                                          </p:spTgt>
                                        </p:tgtEl>
                                        <p:attrNameLst>
                                          <p:attrName>style.visibility</p:attrName>
                                        </p:attrNameLst>
                                      </p:cBhvr>
                                      <p:to>
                                        <p:strVal val="visible"/>
                                      </p:to>
                                    </p:set>
                                    <p:animEffect transition="in" filter="fade">
                                      <p:cBhvr>
                                        <p:cTn id="42" dur="2000"/>
                                        <p:tgtEl>
                                          <p:spTgt spid="221190">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1191">
                                            <p:txEl>
                                              <p:pRg st="0" end="0"/>
                                            </p:txEl>
                                          </p:spTgt>
                                        </p:tgtEl>
                                        <p:attrNameLst>
                                          <p:attrName>style.visibility</p:attrName>
                                        </p:attrNameLst>
                                      </p:cBhvr>
                                      <p:to>
                                        <p:strVal val="visible"/>
                                      </p:to>
                                    </p:set>
                                    <p:animEffect transition="in" filter="fade">
                                      <p:cBhvr>
                                        <p:cTn id="47" dur="2000"/>
                                        <p:tgtEl>
                                          <p:spTgt spid="2211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p:bldP spid="221189" grpId="0"/>
      <p:bldP spid="221190" grpId="0" build="p"/>
      <p:bldP spid="22119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4294967295"/>
          </p:nvPr>
        </p:nvSpPr>
        <p:spPr>
          <a:xfrm>
            <a:off x="8737600" y="6245225"/>
            <a:ext cx="28448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9317D0C4-581F-4CC1-8C93-F87D5B707295}" type="slidenum">
              <a:rPr lang="en-US" altLang="zh-CN" sz="1400">
                <a:solidFill>
                  <a:srgbClr val="000000"/>
                </a:solidFill>
              </a:rPr>
              <a:pPr eaLnBrk="1" hangingPunct="1"/>
              <a:t>64</a:t>
            </a:fld>
            <a:endParaRPr lang="en-US" altLang="zh-CN" sz="1400">
              <a:solidFill>
                <a:srgbClr val="000000"/>
              </a:solidFill>
            </a:endParaRPr>
          </a:p>
        </p:txBody>
      </p:sp>
      <p:sp>
        <p:nvSpPr>
          <p:cNvPr id="22531" name="Rectangle 2"/>
          <p:cNvSpPr>
            <a:spLocks noGrp="1" noChangeArrowheads="1"/>
          </p:cNvSpPr>
          <p:nvPr>
            <p:ph type="title"/>
          </p:nvPr>
        </p:nvSpPr>
        <p:spPr/>
        <p:txBody>
          <a:bodyPr/>
          <a:lstStyle/>
          <a:p>
            <a:pPr algn="ctr" eaLnBrk="1" hangingPunct="1"/>
            <a:r>
              <a:rPr lang="zh-CN" altLang="en-US" smtClean="0"/>
              <a:t>练习</a:t>
            </a:r>
            <a:r>
              <a:rPr lang="en-US" altLang="zh-CN" b="0" smtClean="0">
                <a:latin typeface="Times New Roman" panose="02020603050405020304" pitchFamily="18" charset="0"/>
              </a:rPr>
              <a:t>1</a:t>
            </a:r>
            <a:r>
              <a:rPr lang="zh-CN" altLang="en-US" smtClean="0"/>
              <a:t>解答</a:t>
            </a:r>
          </a:p>
        </p:txBody>
      </p:sp>
      <p:sp>
        <p:nvSpPr>
          <p:cNvPr id="223238" name="Rectangle 6"/>
          <p:cNvSpPr>
            <a:spLocks noChangeArrowheads="1"/>
          </p:cNvSpPr>
          <p:nvPr/>
        </p:nvSpPr>
        <p:spPr bwMode="auto">
          <a:xfrm>
            <a:off x="1919288" y="1268413"/>
            <a:ext cx="777716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b="1">
                <a:solidFill>
                  <a:srgbClr val="000000"/>
                </a:solidFill>
                <a:latin typeface="Times New Roman" panose="02020603050405020304" pitchFamily="18" charset="0"/>
              </a:rPr>
              <a:t>方法二：主析取范式法，</a:t>
            </a:r>
          </a:p>
          <a:p>
            <a:pPr eaLnBrk="1" fontAlgn="base" hangingPunct="1">
              <a:spcBef>
                <a:spcPct val="0"/>
              </a:spcBef>
              <a:spcAft>
                <a:spcPct val="0"/>
              </a:spcAft>
            </a:pPr>
            <a:r>
              <a:rPr lang="zh-CN" altLang="en-US" b="1">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p>
          <a:p>
            <a:pPr eaLnBrk="1" fontAlgn="base" hangingPunct="1">
              <a:spcBef>
                <a:spcPct val="0"/>
              </a:spcBef>
              <a:spcAft>
                <a:spcPct val="0"/>
              </a:spcAft>
              <a:buFont typeface="Symbol" panose="05050102010706020507" pitchFamily="18" charset="2"/>
              <a:buNone/>
            </a:pPr>
            <a:r>
              <a:rPr lang="en-US" altLang="zh-CN" b="1">
                <a:solidFill>
                  <a:srgbClr val="000000"/>
                </a:solidFill>
                <a:latin typeface="Times New Roman" panose="02020603050405020304" pitchFamily="18" charset="0"/>
                <a:sym typeface="Symbol" panose="05050102010706020507" pitchFamily="18" charset="2"/>
              </a:rPr>
              <a:t>    ((</a:t>
            </a:r>
            <a:r>
              <a:rPr lang="en-US" altLang="zh-CN" b="1" i="1">
                <a:solidFill>
                  <a:srgbClr val="000000"/>
                </a:solidFill>
                <a:latin typeface="Times New Roman" panose="02020603050405020304" pitchFamily="18" charset="0"/>
                <a:sym typeface="Symbol" panose="05050102010706020507" pitchFamily="18" charset="2"/>
              </a:rPr>
              <a:t>p</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q</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sym typeface="Symbol" panose="05050102010706020507" pitchFamily="18" charset="2"/>
              </a:rPr>
              <a:t>q</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p>
          <a:p>
            <a:pPr eaLnBrk="1" fontAlgn="base" hangingPunct="1">
              <a:spcBef>
                <a:spcPct val="0"/>
              </a:spcBef>
              <a:spcAft>
                <a:spcPct val="0"/>
              </a:spcAft>
              <a:buFont typeface="Symbol" panose="05050102010706020507" pitchFamily="18" charset="2"/>
              <a:buNone/>
            </a:pPr>
            <a:r>
              <a:rPr lang="en-US" altLang="zh-CN" b="1">
                <a:solidFill>
                  <a:srgbClr val="000000"/>
                </a:solidFill>
                <a:latin typeface="Times New Roman" panose="02020603050405020304" pitchFamily="18" charset="0"/>
                <a:sym typeface="Symbol" panose="05050102010706020507" pitchFamily="18" charset="2"/>
              </a:rPr>
              <a:t>    </a:t>
            </a:r>
            <a:r>
              <a:rPr lang="en-US" altLang="zh-CN" b="1" i="1">
                <a:solidFill>
                  <a:srgbClr val="000000"/>
                </a:solidFill>
                <a:latin typeface="Times New Roman" panose="02020603050405020304" pitchFamily="18" charset="0"/>
              </a:rPr>
              <a:t>p</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endParaRPr lang="en-US" altLang="zh-CN" b="1">
              <a:solidFill>
                <a:srgbClr val="000000"/>
              </a:solidFill>
              <a:latin typeface="Times New Roman" panose="02020603050405020304" pitchFamily="18" charset="0"/>
              <a:sym typeface="Symbol" panose="05050102010706020507" pitchFamily="18" charset="2"/>
            </a:endParaRPr>
          </a:p>
          <a:p>
            <a:pPr eaLnBrk="1" fontAlgn="base" hangingPunct="1">
              <a:spcBef>
                <a:spcPct val="0"/>
              </a:spcBef>
              <a:spcAft>
                <a:spcPct val="0"/>
              </a:spcAft>
              <a:buFont typeface="Symbol" panose="05050102010706020507" pitchFamily="18" charset="2"/>
              <a:buNone/>
            </a:pPr>
            <a:r>
              <a:rPr lang="en-US" altLang="zh-CN" b="1">
                <a:solidFill>
                  <a:srgbClr val="000000"/>
                </a:solidFill>
                <a:latin typeface="Times New Roman" panose="02020603050405020304" pitchFamily="18" charset="0"/>
                <a:sym typeface="Symbol" panose="05050102010706020507" pitchFamily="18" charset="2"/>
              </a:rPr>
              <a:t>    </a:t>
            </a:r>
            <a:r>
              <a:rPr lang="en-US" altLang="zh-CN" b="1" i="1">
                <a:solidFill>
                  <a:srgbClr val="000000"/>
                </a:solidFill>
                <a:latin typeface="Times New Roman" panose="02020603050405020304" pitchFamily="18" charset="0"/>
                <a:sym typeface="Symbol" panose="05050102010706020507" pitchFamily="18" charset="2"/>
              </a:rPr>
              <a:t>M</a:t>
            </a:r>
            <a:r>
              <a:rPr lang="en-US" altLang="zh-CN" b="1" baseline="-25000">
                <a:solidFill>
                  <a:srgbClr val="000000"/>
                </a:solidFill>
                <a:latin typeface="Times New Roman" panose="02020603050405020304" pitchFamily="18" charset="0"/>
                <a:sym typeface="Symbol" panose="05050102010706020507" pitchFamily="18" charset="2"/>
              </a:rPr>
              <a:t>2</a:t>
            </a:r>
          </a:p>
          <a:p>
            <a:pPr eaLnBrk="1" fontAlgn="base" hangingPunct="1">
              <a:spcBef>
                <a:spcPct val="0"/>
              </a:spcBef>
              <a:spcAft>
                <a:spcPct val="0"/>
              </a:spcAft>
              <a:buFont typeface="Symbol" panose="05050102010706020507" pitchFamily="18" charset="2"/>
              <a:buNone/>
            </a:pPr>
            <a:r>
              <a:rPr lang="en-US" altLang="zh-CN" b="1">
                <a:solidFill>
                  <a:srgbClr val="000000"/>
                </a:solidFill>
                <a:latin typeface="Times New Roman" panose="02020603050405020304" pitchFamily="18" charset="0"/>
                <a:sym typeface="Symbol" panose="05050102010706020507" pitchFamily="18" charset="2"/>
              </a:rPr>
              <a:t>    </a:t>
            </a:r>
            <a:r>
              <a:rPr lang="en-US" altLang="zh-CN" b="1" i="1">
                <a:solidFill>
                  <a:srgbClr val="000000"/>
                </a:solidFill>
                <a:latin typeface="Times New Roman" panose="02020603050405020304" pitchFamily="18" charset="0"/>
              </a:rPr>
              <a:t>m</a:t>
            </a:r>
            <a:r>
              <a:rPr lang="en-US" altLang="zh-CN" b="1" baseline="-25000">
                <a:solidFill>
                  <a:srgbClr val="000000"/>
                </a:solidFill>
                <a:latin typeface="Times New Roman" panose="02020603050405020304" pitchFamily="18" charset="0"/>
              </a:rPr>
              <a:t>0</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m</a:t>
            </a:r>
            <a:r>
              <a:rPr lang="en-US" altLang="zh-CN" b="1" baseline="-25000">
                <a:solidFill>
                  <a:srgbClr val="000000"/>
                </a:solidFill>
                <a:latin typeface="Times New Roman" panose="02020603050405020304" pitchFamily="18" charset="0"/>
              </a:rPr>
              <a:t>1</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m</a:t>
            </a:r>
            <a:r>
              <a:rPr lang="en-US" altLang="zh-CN" b="1" baseline="-25000">
                <a:solidFill>
                  <a:srgbClr val="000000"/>
                </a:solidFill>
                <a:latin typeface="Times New Roman" panose="02020603050405020304" pitchFamily="18" charset="0"/>
              </a:rPr>
              <a:t>3</a:t>
            </a:r>
          </a:p>
          <a:p>
            <a:pPr eaLnBrk="1" fontAlgn="base" hangingPunct="1">
              <a:spcBef>
                <a:spcPct val="0"/>
              </a:spcBef>
              <a:spcAft>
                <a:spcPct val="0"/>
              </a:spcAft>
              <a:buFont typeface="Symbol" panose="05050102010706020507" pitchFamily="18" charset="2"/>
              <a:buNone/>
            </a:pPr>
            <a:r>
              <a:rPr lang="zh-CN" altLang="en-US" b="1">
                <a:solidFill>
                  <a:srgbClr val="000000"/>
                </a:solidFill>
                <a:latin typeface="Times New Roman" panose="02020603050405020304" pitchFamily="18" charset="0"/>
              </a:rPr>
              <a:t>未含</a:t>
            </a:r>
            <a:r>
              <a:rPr lang="en-US" altLang="zh-CN" b="1" i="1">
                <a:solidFill>
                  <a:srgbClr val="000000"/>
                </a:solidFill>
                <a:latin typeface="Times New Roman" panose="02020603050405020304" pitchFamily="18" charset="0"/>
              </a:rPr>
              <a:t>m</a:t>
            </a:r>
            <a:r>
              <a:rPr lang="en-US" altLang="zh-CN" b="1" baseline="-25000">
                <a:solidFill>
                  <a:srgbClr val="000000"/>
                </a:solidFill>
                <a:latin typeface="Times New Roman" panose="02020603050405020304" pitchFamily="18" charset="0"/>
              </a:rPr>
              <a:t>2</a:t>
            </a:r>
            <a:r>
              <a:rPr lang="en-US" altLang="zh-CN" b="1">
                <a:solidFill>
                  <a:srgbClr val="000000"/>
                </a:solidFill>
                <a:latin typeface="Times New Roman" panose="02020603050405020304" pitchFamily="18" charset="0"/>
              </a:rPr>
              <a:t>, </a:t>
            </a:r>
            <a:r>
              <a:rPr lang="zh-CN" altLang="en-US" b="1">
                <a:solidFill>
                  <a:srgbClr val="000000"/>
                </a:solidFill>
                <a:latin typeface="Times New Roman" panose="02020603050405020304" pitchFamily="18" charset="0"/>
              </a:rPr>
              <a:t>不是重言式</a:t>
            </a:r>
            <a:r>
              <a:rPr lang="en-US" altLang="zh-CN" b="1">
                <a:solidFill>
                  <a:srgbClr val="000000"/>
                </a:solidFill>
                <a:latin typeface="Times New Roman" panose="02020603050405020304" pitchFamily="18" charset="0"/>
              </a:rPr>
              <a:t>, </a:t>
            </a:r>
            <a:r>
              <a:rPr lang="zh-CN" altLang="en-US" b="1">
                <a:solidFill>
                  <a:srgbClr val="000000"/>
                </a:solidFill>
                <a:latin typeface="Times New Roman" panose="02020603050405020304" pitchFamily="18" charset="0"/>
              </a:rPr>
              <a:t>推理不正确</a:t>
            </a:r>
            <a:r>
              <a:rPr lang="en-US" altLang="zh-CN" b="1">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1911275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3238">
                                            <p:txEl>
                                              <p:pRg st="0" end="0"/>
                                            </p:txEl>
                                          </p:spTgt>
                                        </p:tgtEl>
                                        <p:attrNameLst>
                                          <p:attrName>style.visibility</p:attrName>
                                        </p:attrNameLst>
                                      </p:cBhvr>
                                      <p:to>
                                        <p:strVal val="visible"/>
                                      </p:to>
                                    </p:set>
                                    <p:animEffect transition="in" filter="fade">
                                      <p:cBhvr>
                                        <p:cTn id="7" dur="2000"/>
                                        <p:tgtEl>
                                          <p:spTgt spid="2232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3238">
                                            <p:txEl>
                                              <p:pRg st="1" end="1"/>
                                            </p:txEl>
                                          </p:spTgt>
                                        </p:tgtEl>
                                        <p:attrNameLst>
                                          <p:attrName>style.visibility</p:attrName>
                                        </p:attrNameLst>
                                      </p:cBhvr>
                                      <p:to>
                                        <p:strVal val="visible"/>
                                      </p:to>
                                    </p:set>
                                    <p:animEffect transition="in" filter="fade">
                                      <p:cBhvr>
                                        <p:cTn id="12" dur="2000"/>
                                        <p:tgtEl>
                                          <p:spTgt spid="2232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3238">
                                            <p:txEl>
                                              <p:pRg st="2" end="2"/>
                                            </p:txEl>
                                          </p:spTgt>
                                        </p:tgtEl>
                                        <p:attrNameLst>
                                          <p:attrName>style.visibility</p:attrName>
                                        </p:attrNameLst>
                                      </p:cBhvr>
                                      <p:to>
                                        <p:strVal val="visible"/>
                                      </p:to>
                                    </p:set>
                                    <p:animEffect transition="in" filter="fade">
                                      <p:cBhvr>
                                        <p:cTn id="17" dur="2000"/>
                                        <p:tgtEl>
                                          <p:spTgt spid="2232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3238">
                                            <p:txEl>
                                              <p:pRg st="3" end="3"/>
                                            </p:txEl>
                                          </p:spTgt>
                                        </p:tgtEl>
                                        <p:attrNameLst>
                                          <p:attrName>style.visibility</p:attrName>
                                        </p:attrNameLst>
                                      </p:cBhvr>
                                      <p:to>
                                        <p:strVal val="visible"/>
                                      </p:to>
                                    </p:set>
                                    <p:animEffect transition="in" filter="fade">
                                      <p:cBhvr>
                                        <p:cTn id="22" dur="2000"/>
                                        <p:tgtEl>
                                          <p:spTgt spid="2232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3238">
                                            <p:txEl>
                                              <p:pRg st="4" end="4"/>
                                            </p:txEl>
                                          </p:spTgt>
                                        </p:tgtEl>
                                        <p:attrNameLst>
                                          <p:attrName>style.visibility</p:attrName>
                                        </p:attrNameLst>
                                      </p:cBhvr>
                                      <p:to>
                                        <p:strVal val="visible"/>
                                      </p:to>
                                    </p:set>
                                    <p:animEffect transition="in" filter="fade">
                                      <p:cBhvr>
                                        <p:cTn id="27" dur="2000"/>
                                        <p:tgtEl>
                                          <p:spTgt spid="2232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3238">
                                            <p:txEl>
                                              <p:pRg st="5" end="5"/>
                                            </p:txEl>
                                          </p:spTgt>
                                        </p:tgtEl>
                                        <p:attrNameLst>
                                          <p:attrName>style.visibility</p:attrName>
                                        </p:attrNameLst>
                                      </p:cBhvr>
                                      <p:to>
                                        <p:strVal val="visible"/>
                                      </p:to>
                                    </p:set>
                                    <p:animEffect transition="in" filter="fade">
                                      <p:cBhvr>
                                        <p:cTn id="32" dur="2000"/>
                                        <p:tgtEl>
                                          <p:spTgt spid="22323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3238">
                                            <p:txEl>
                                              <p:pRg st="6" end="6"/>
                                            </p:txEl>
                                          </p:spTgt>
                                        </p:tgtEl>
                                        <p:attrNameLst>
                                          <p:attrName>style.visibility</p:attrName>
                                        </p:attrNameLst>
                                      </p:cBhvr>
                                      <p:to>
                                        <p:strVal val="visible"/>
                                      </p:to>
                                    </p:set>
                                    <p:animEffect transition="in" filter="fade">
                                      <p:cBhvr>
                                        <p:cTn id="37" dur="2000"/>
                                        <p:tgtEl>
                                          <p:spTgt spid="2232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4294967295"/>
          </p:nvPr>
        </p:nvSpPr>
        <p:spPr>
          <a:xfrm>
            <a:off x="8737600" y="6245225"/>
            <a:ext cx="28448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1821B782-C485-4BC9-8083-BD1F6A56D601}" type="slidenum">
              <a:rPr lang="en-US" altLang="zh-CN" sz="1400">
                <a:solidFill>
                  <a:srgbClr val="000000"/>
                </a:solidFill>
              </a:rPr>
              <a:pPr eaLnBrk="1" hangingPunct="1"/>
              <a:t>65</a:t>
            </a:fld>
            <a:endParaRPr lang="en-US" altLang="zh-CN" sz="1400">
              <a:solidFill>
                <a:srgbClr val="000000"/>
              </a:solidFill>
            </a:endParaRPr>
          </a:p>
        </p:txBody>
      </p:sp>
      <p:sp>
        <p:nvSpPr>
          <p:cNvPr id="23555" name="Rectangle 2"/>
          <p:cNvSpPr>
            <a:spLocks noGrp="1" noChangeArrowheads="1"/>
          </p:cNvSpPr>
          <p:nvPr>
            <p:ph type="title"/>
          </p:nvPr>
        </p:nvSpPr>
        <p:spPr/>
        <p:txBody>
          <a:bodyPr/>
          <a:lstStyle/>
          <a:p>
            <a:pPr algn="ctr" eaLnBrk="1" hangingPunct="1"/>
            <a:r>
              <a:rPr lang="zh-CN" altLang="en-US" smtClean="0"/>
              <a:t>练习</a:t>
            </a:r>
            <a:r>
              <a:rPr lang="en-US" altLang="zh-CN" b="0" smtClean="0">
                <a:latin typeface="Times New Roman" panose="02020603050405020304" pitchFamily="18" charset="0"/>
              </a:rPr>
              <a:t>1</a:t>
            </a:r>
            <a:r>
              <a:rPr lang="zh-CN" altLang="en-US" smtClean="0"/>
              <a:t>解答</a:t>
            </a:r>
          </a:p>
        </p:txBody>
      </p:sp>
      <p:sp>
        <p:nvSpPr>
          <p:cNvPr id="23556" name="Rectangle 3"/>
          <p:cNvSpPr>
            <a:spLocks noGrp="1" noChangeArrowheads="1"/>
          </p:cNvSpPr>
          <p:nvPr>
            <p:ph type="body" idx="1"/>
          </p:nvPr>
        </p:nvSpPr>
        <p:spPr>
          <a:xfrm>
            <a:off x="1981200" y="1208088"/>
            <a:ext cx="8229600" cy="3733800"/>
          </a:xfrm>
        </p:spPr>
        <p:txBody>
          <a:bodyPr/>
          <a:lstStyle/>
          <a:p>
            <a:pPr algn="just" eaLnBrk="1" hangingPunct="1">
              <a:buFont typeface="Wingdings" panose="05000000000000000000" pitchFamily="2" charset="2"/>
              <a:buNone/>
            </a:pPr>
            <a:r>
              <a:rPr lang="zh-CN" altLang="en-US" smtClean="0">
                <a:solidFill>
                  <a:srgbClr val="000000"/>
                </a:solidFill>
                <a:latin typeface="Times New Roman" panose="02020603050405020304" pitchFamily="18" charset="0"/>
                <a:cs typeface="Times New Roman" panose="02020603050405020304" pitchFamily="18" charset="0"/>
              </a:rPr>
              <a:t>方法三   真值表法</a:t>
            </a:r>
          </a:p>
          <a:p>
            <a:pPr algn="just" eaLnBrk="1" hangingPunct="1">
              <a:buFont typeface="Wingdings" panose="05000000000000000000" pitchFamily="2" charset="2"/>
              <a:buNone/>
            </a:pPr>
            <a:r>
              <a:rPr lang="zh-CN" altLang="en-US" i="1" smtClean="0">
                <a:solidFill>
                  <a:srgbClr val="000000"/>
                </a:solidFill>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endParaRPr lang="zh-CN" altLang="en-US" i="1" smtClean="0">
              <a:solidFill>
                <a:srgbClr val="00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zh-CN" altLang="en-US" i="1" smtClean="0">
              <a:solidFill>
                <a:srgbClr val="00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zh-CN" altLang="en-US" i="1" smtClean="0">
              <a:solidFill>
                <a:srgbClr val="00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zh-CN" altLang="en-US" i="1" smtClean="0">
              <a:solidFill>
                <a:srgbClr val="00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zh-CN" altLang="en-US" i="1" smtClean="0">
              <a:solidFill>
                <a:srgbClr val="00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en-US" smtClean="0">
                <a:solidFill>
                  <a:srgbClr val="000000"/>
                </a:solidFill>
                <a:latin typeface="Times New Roman" panose="02020603050405020304" pitchFamily="18" charset="0"/>
                <a:cs typeface="Times New Roman" panose="02020603050405020304" pitchFamily="18" charset="0"/>
              </a:rPr>
              <a:t>不是重言式</a:t>
            </a:r>
            <a:r>
              <a:rPr lang="en-US" altLang="zh-CN" smtClean="0">
                <a:solidFill>
                  <a:srgbClr val="000000"/>
                </a:solidFill>
                <a:latin typeface="Times New Roman" panose="02020603050405020304" pitchFamily="18" charset="0"/>
                <a:cs typeface="Times New Roman" panose="02020603050405020304" pitchFamily="18" charset="0"/>
              </a:rPr>
              <a:t>, </a:t>
            </a:r>
            <a:r>
              <a:rPr lang="zh-CN" altLang="en-US" smtClean="0">
                <a:solidFill>
                  <a:srgbClr val="000000"/>
                </a:solidFill>
                <a:latin typeface="Times New Roman" panose="02020603050405020304" pitchFamily="18" charset="0"/>
                <a:cs typeface="Times New Roman" panose="02020603050405020304" pitchFamily="18" charset="0"/>
              </a:rPr>
              <a:t>推理不正确</a:t>
            </a:r>
          </a:p>
        </p:txBody>
      </p:sp>
      <p:grpSp>
        <p:nvGrpSpPr>
          <p:cNvPr id="23557" name="Group 163"/>
          <p:cNvGrpSpPr>
            <a:grpSpLocks/>
          </p:cNvGrpSpPr>
          <p:nvPr/>
        </p:nvGrpSpPr>
        <p:grpSpPr bwMode="auto">
          <a:xfrm>
            <a:off x="2208214" y="1773239"/>
            <a:ext cx="7704137" cy="2447925"/>
            <a:chOff x="431" y="1434"/>
            <a:chExt cx="4853" cy="1542"/>
          </a:xfrm>
        </p:grpSpPr>
        <p:sp>
          <p:nvSpPr>
            <p:cNvPr id="23559" name="Rectangle 19"/>
            <p:cNvSpPr>
              <a:spLocks noChangeArrowheads="1"/>
            </p:cNvSpPr>
            <p:nvPr/>
          </p:nvSpPr>
          <p:spPr bwMode="auto">
            <a:xfrm>
              <a:off x="3470" y="2661"/>
              <a:ext cx="181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rPr>
                <a:t>1</a:t>
              </a:r>
            </a:p>
          </p:txBody>
        </p:sp>
        <p:sp>
          <p:nvSpPr>
            <p:cNvPr id="23560" name="Rectangle 18"/>
            <p:cNvSpPr>
              <a:spLocks noChangeArrowheads="1"/>
            </p:cNvSpPr>
            <p:nvPr/>
          </p:nvSpPr>
          <p:spPr bwMode="auto">
            <a:xfrm>
              <a:off x="749" y="2661"/>
              <a:ext cx="99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rPr>
                <a:t>1</a:t>
              </a:r>
            </a:p>
          </p:txBody>
        </p:sp>
        <p:sp>
          <p:nvSpPr>
            <p:cNvPr id="23561" name="Rectangle 17"/>
            <p:cNvSpPr>
              <a:spLocks noChangeArrowheads="1"/>
            </p:cNvSpPr>
            <p:nvPr/>
          </p:nvSpPr>
          <p:spPr bwMode="auto">
            <a:xfrm>
              <a:off x="431" y="2661"/>
              <a:ext cx="104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rPr>
                <a:t>1</a:t>
              </a:r>
            </a:p>
          </p:txBody>
        </p:sp>
        <p:sp>
          <p:nvSpPr>
            <p:cNvPr id="23562" name="Rectangle 16"/>
            <p:cNvSpPr>
              <a:spLocks noChangeArrowheads="1"/>
            </p:cNvSpPr>
            <p:nvPr/>
          </p:nvSpPr>
          <p:spPr bwMode="auto">
            <a:xfrm>
              <a:off x="3470" y="2358"/>
              <a:ext cx="181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rPr>
                <a:t>0</a:t>
              </a:r>
            </a:p>
          </p:txBody>
        </p:sp>
        <p:sp>
          <p:nvSpPr>
            <p:cNvPr id="23563" name="Rectangle 15"/>
            <p:cNvSpPr>
              <a:spLocks noChangeArrowheads="1"/>
            </p:cNvSpPr>
            <p:nvPr/>
          </p:nvSpPr>
          <p:spPr bwMode="auto">
            <a:xfrm>
              <a:off x="749" y="2358"/>
              <a:ext cx="99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rPr>
                <a:t>0</a:t>
              </a:r>
            </a:p>
          </p:txBody>
        </p:sp>
        <p:sp>
          <p:nvSpPr>
            <p:cNvPr id="23564" name="Rectangle 14"/>
            <p:cNvSpPr>
              <a:spLocks noChangeArrowheads="1"/>
            </p:cNvSpPr>
            <p:nvPr/>
          </p:nvSpPr>
          <p:spPr bwMode="auto">
            <a:xfrm>
              <a:off x="431" y="2358"/>
              <a:ext cx="104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rPr>
                <a:t>1</a:t>
              </a:r>
            </a:p>
          </p:txBody>
        </p:sp>
        <p:sp>
          <p:nvSpPr>
            <p:cNvPr id="23565" name="Rectangle 13"/>
            <p:cNvSpPr>
              <a:spLocks noChangeArrowheads="1"/>
            </p:cNvSpPr>
            <p:nvPr/>
          </p:nvSpPr>
          <p:spPr bwMode="auto">
            <a:xfrm>
              <a:off x="3470" y="2054"/>
              <a:ext cx="181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rPr>
                <a:t>1</a:t>
              </a:r>
            </a:p>
          </p:txBody>
        </p:sp>
        <p:sp>
          <p:nvSpPr>
            <p:cNvPr id="23566" name="Rectangle 12"/>
            <p:cNvSpPr>
              <a:spLocks noChangeArrowheads="1"/>
            </p:cNvSpPr>
            <p:nvPr/>
          </p:nvSpPr>
          <p:spPr bwMode="auto">
            <a:xfrm>
              <a:off x="749" y="2054"/>
              <a:ext cx="99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rPr>
                <a:t>1</a:t>
              </a:r>
            </a:p>
          </p:txBody>
        </p:sp>
        <p:sp>
          <p:nvSpPr>
            <p:cNvPr id="23567" name="Rectangle 11"/>
            <p:cNvSpPr>
              <a:spLocks noChangeArrowheads="1"/>
            </p:cNvSpPr>
            <p:nvPr/>
          </p:nvSpPr>
          <p:spPr bwMode="auto">
            <a:xfrm>
              <a:off x="431" y="2054"/>
              <a:ext cx="104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rPr>
                <a:t>0</a:t>
              </a:r>
            </a:p>
          </p:txBody>
        </p:sp>
        <p:sp>
          <p:nvSpPr>
            <p:cNvPr id="23568" name="Rectangle 10"/>
            <p:cNvSpPr>
              <a:spLocks noChangeArrowheads="1"/>
            </p:cNvSpPr>
            <p:nvPr/>
          </p:nvSpPr>
          <p:spPr bwMode="auto">
            <a:xfrm>
              <a:off x="3470" y="1751"/>
              <a:ext cx="181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rPr>
                <a:t>1</a:t>
              </a:r>
            </a:p>
          </p:txBody>
        </p:sp>
        <p:sp>
          <p:nvSpPr>
            <p:cNvPr id="23569" name="Rectangle 9"/>
            <p:cNvSpPr>
              <a:spLocks noChangeArrowheads="1"/>
            </p:cNvSpPr>
            <p:nvPr/>
          </p:nvSpPr>
          <p:spPr bwMode="auto">
            <a:xfrm>
              <a:off x="749" y="1751"/>
              <a:ext cx="99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rPr>
                <a:t>0</a:t>
              </a:r>
            </a:p>
          </p:txBody>
        </p:sp>
        <p:sp>
          <p:nvSpPr>
            <p:cNvPr id="23570" name="Rectangle 8"/>
            <p:cNvSpPr>
              <a:spLocks noChangeArrowheads="1"/>
            </p:cNvSpPr>
            <p:nvPr/>
          </p:nvSpPr>
          <p:spPr bwMode="auto">
            <a:xfrm>
              <a:off x="431" y="1751"/>
              <a:ext cx="104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rPr>
                <a:t>0</a:t>
              </a:r>
            </a:p>
          </p:txBody>
        </p:sp>
        <p:sp>
          <p:nvSpPr>
            <p:cNvPr id="23571" name="Rectangle 7"/>
            <p:cNvSpPr>
              <a:spLocks noChangeArrowheads="1"/>
            </p:cNvSpPr>
            <p:nvPr/>
          </p:nvSpPr>
          <p:spPr bwMode="auto">
            <a:xfrm>
              <a:off x="3470" y="1434"/>
              <a:ext cx="181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p</a:t>
              </a:r>
              <a:endPar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3572" name="Rectangle 6"/>
            <p:cNvSpPr>
              <a:spLocks noChangeArrowheads="1"/>
            </p:cNvSpPr>
            <p:nvPr/>
          </p:nvSpPr>
          <p:spPr bwMode="auto">
            <a:xfrm>
              <a:off x="749" y="1434"/>
              <a:ext cx="99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i="1">
                  <a:solidFill>
                    <a:srgbClr val="000000"/>
                  </a:solidFill>
                  <a:latin typeface="Times New Roman" panose="02020603050405020304" pitchFamily="18" charset="0"/>
                </a:rPr>
                <a:t>q</a:t>
              </a:r>
            </a:p>
          </p:txBody>
        </p:sp>
        <p:sp>
          <p:nvSpPr>
            <p:cNvPr id="23573" name="Rectangle 5"/>
            <p:cNvSpPr>
              <a:spLocks noChangeArrowheads="1"/>
            </p:cNvSpPr>
            <p:nvPr/>
          </p:nvSpPr>
          <p:spPr bwMode="auto">
            <a:xfrm>
              <a:off x="431" y="1434"/>
              <a:ext cx="104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buClr>
                  <a:srgbClr val="69B3F1"/>
                </a:buClr>
                <a:buFont typeface="Wingdings" panose="05000000000000000000" pitchFamily="2" charset="2"/>
                <a:buNone/>
              </a:pPr>
              <a:r>
                <a:rPr lang="en-US" altLang="zh-CN" b="1" i="1">
                  <a:solidFill>
                    <a:srgbClr val="000000"/>
                  </a:solidFill>
                  <a:latin typeface="Times New Roman" panose="02020603050405020304" pitchFamily="18" charset="0"/>
                </a:rPr>
                <a:t>p</a:t>
              </a:r>
            </a:p>
          </p:txBody>
        </p:sp>
        <p:sp>
          <p:nvSpPr>
            <p:cNvPr id="23574" name="Line 20"/>
            <p:cNvSpPr>
              <a:spLocks noChangeShapeType="1"/>
            </p:cNvSpPr>
            <p:nvPr/>
          </p:nvSpPr>
          <p:spPr bwMode="auto">
            <a:xfrm>
              <a:off x="657" y="1434"/>
              <a:ext cx="444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sp>
          <p:nvSpPr>
            <p:cNvPr id="23575" name="Line 26"/>
            <p:cNvSpPr>
              <a:spLocks noChangeShapeType="1"/>
            </p:cNvSpPr>
            <p:nvPr/>
          </p:nvSpPr>
          <p:spPr bwMode="auto">
            <a:xfrm>
              <a:off x="431" y="1434"/>
              <a:ext cx="0" cy="31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a:lstStyle/>
            <a:p>
              <a:pPr fontAlgn="base">
                <a:spcBef>
                  <a:spcPct val="0"/>
                </a:spcBef>
                <a:spcAft>
                  <a:spcPct val="0"/>
                </a:spcAft>
              </a:pPr>
              <a:endParaRPr lang="zh-CN" altLang="en-US" sz="2400">
                <a:solidFill>
                  <a:srgbClr val="000000"/>
                </a:solidFill>
              </a:endParaRPr>
            </a:p>
          </p:txBody>
        </p:sp>
        <p:sp>
          <p:nvSpPr>
            <p:cNvPr id="23576" name="Line 29"/>
            <p:cNvSpPr>
              <a:spLocks noChangeShapeType="1"/>
            </p:cNvSpPr>
            <p:nvPr/>
          </p:nvSpPr>
          <p:spPr bwMode="auto">
            <a:xfrm>
              <a:off x="5284" y="1434"/>
              <a:ext cx="0" cy="31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a:lstStyle/>
            <a:p>
              <a:pPr fontAlgn="base">
                <a:spcBef>
                  <a:spcPct val="0"/>
                </a:spcBef>
                <a:spcAft>
                  <a:spcPct val="0"/>
                </a:spcAft>
              </a:pPr>
              <a:endParaRPr lang="zh-CN" altLang="en-US" sz="2400">
                <a:solidFill>
                  <a:srgbClr val="000000"/>
                </a:solidFill>
              </a:endParaRPr>
            </a:p>
          </p:txBody>
        </p:sp>
        <p:sp>
          <p:nvSpPr>
            <p:cNvPr id="23577" name="Line 137"/>
            <p:cNvSpPr>
              <a:spLocks noChangeShapeType="1"/>
            </p:cNvSpPr>
            <p:nvPr/>
          </p:nvSpPr>
          <p:spPr bwMode="auto">
            <a:xfrm>
              <a:off x="431" y="1751"/>
              <a:ext cx="0" cy="30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fontAlgn="base">
                <a:spcBef>
                  <a:spcPct val="0"/>
                </a:spcBef>
                <a:spcAft>
                  <a:spcPct val="0"/>
                </a:spcAft>
              </a:pPr>
              <a:endParaRPr lang="zh-CN" altLang="en-US" sz="2400">
                <a:solidFill>
                  <a:srgbClr val="000000"/>
                </a:solidFill>
              </a:endParaRPr>
            </a:p>
          </p:txBody>
        </p:sp>
        <p:sp>
          <p:nvSpPr>
            <p:cNvPr id="23578" name="Line 139"/>
            <p:cNvSpPr>
              <a:spLocks noChangeShapeType="1"/>
            </p:cNvSpPr>
            <p:nvPr/>
          </p:nvSpPr>
          <p:spPr bwMode="auto">
            <a:xfrm>
              <a:off x="5284" y="1751"/>
              <a:ext cx="0" cy="30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fontAlgn="base">
                <a:spcBef>
                  <a:spcPct val="0"/>
                </a:spcBef>
                <a:spcAft>
                  <a:spcPct val="0"/>
                </a:spcAft>
              </a:pPr>
              <a:endParaRPr lang="zh-CN" altLang="en-US" sz="2400">
                <a:solidFill>
                  <a:srgbClr val="000000"/>
                </a:solidFill>
              </a:endParaRPr>
            </a:p>
          </p:txBody>
        </p:sp>
        <p:sp>
          <p:nvSpPr>
            <p:cNvPr id="23579" name="Line 140"/>
            <p:cNvSpPr>
              <a:spLocks noChangeShapeType="1"/>
            </p:cNvSpPr>
            <p:nvPr/>
          </p:nvSpPr>
          <p:spPr bwMode="auto">
            <a:xfrm>
              <a:off x="657" y="1751"/>
              <a:ext cx="440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sp>
          <p:nvSpPr>
            <p:cNvPr id="23580" name="Line 145"/>
            <p:cNvSpPr>
              <a:spLocks noChangeShapeType="1"/>
            </p:cNvSpPr>
            <p:nvPr/>
          </p:nvSpPr>
          <p:spPr bwMode="auto">
            <a:xfrm>
              <a:off x="431" y="2054"/>
              <a:ext cx="0" cy="3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fontAlgn="base">
                <a:spcBef>
                  <a:spcPct val="0"/>
                </a:spcBef>
                <a:spcAft>
                  <a:spcPct val="0"/>
                </a:spcAft>
              </a:pPr>
              <a:endParaRPr lang="zh-CN" altLang="en-US" sz="2400">
                <a:solidFill>
                  <a:srgbClr val="000000"/>
                </a:solidFill>
              </a:endParaRPr>
            </a:p>
          </p:txBody>
        </p:sp>
        <p:sp>
          <p:nvSpPr>
            <p:cNvPr id="23581" name="Line 146"/>
            <p:cNvSpPr>
              <a:spLocks noChangeShapeType="1"/>
            </p:cNvSpPr>
            <p:nvPr/>
          </p:nvSpPr>
          <p:spPr bwMode="auto">
            <a:xfrm>
              <a:off x="431" y="2358"/>
              <a:ext cx="0" cy="30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fontAlgn="base">
                <a:spcBef>
                  <a:spcPct val="0"/>
                </a:spcBef>
                <a:spcAft>
                  <a:spcPct val="0"/>
                </a:spcAft>
              </a:pPr>
              <a:endParaRPr lang="zh-CN" altLang="en-US" sz="2400">
                <a:solidFill>
                  <a:srgbClr val="000000"/>
                </a:solidFill>
              </a:endParaRPr>
            </a:p>
          </p:txBody>
        </p:sp>
        <p:sp>
          <p:nvSpPr>
            <p:cNvPr id="23582" name="Line 147"/>
            <p:cNvSpPr>
              <a:spLocks noChangeShapeType="1"/>
            </p:cNvSpPr>
            <p:nvPr/>
          </p:nvSpPr>
          <p:spPr bwMode="auto">
            <a:xfrm>
              <a:off x="431" y="2661"/>
              <a:ext cx="0" cy="3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fontAlgn="base">
                <a:spcBef>
                  <a:spcPct val="0"/>
                </a:spcBef>
                <a:spcAft>
                  <a:spcPct val="0"/>
                </a:spcAft>
              </a:pPr>
              <a:endParaRPr lang="zh-CN" altLang="en-US" sz="2400">
                <a:solidFill>
                  <a:srgbClr val="000000"/>
                </a:solidFill>
              </a:endParaRPr>
            </a:p>
          </p:txBody>
        </p:sp>
        <p:sp>
          <p:nvSpPr>
            <p:cNvPr id="23583" name="Line 151"/>
            <p:cNvSpPr>
              <a:spLocks noChangeShapeType="1"/>
            </p:cNvSpPr>
            <p:nvPr/>
          </p:nvSpPr>
          <p:spPr bwMode="auto">
            <a:xfrm>
              <a:off x="5284" y="2054"/>
              <a:ext cx="0" cy="3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fontAlgn="base">
                <a:spcBef>
                  <a:spcPct val="0"/>
                </a:spcBef>
                <a:spcAft>
                  <a:spcPct val="0"/>
                </a:spcAft>
              </a:pPr>
              <a:endParaRPr lang="zh-CN" altLang="en-US" sz="2400">
                <a:solidFill>
                  <a:srgbClr val="000000"/>
                </a:solidFill>
              </a:endParaRPr>
            </a:p>
          </p:txBody>
        </p:sp>
        <p:sp>
          <p:nvSpPr>
            <p:cNvPr id="23584" name="Line 152"/>
            <p:cNvSpPr>
              <a:spLocks noChangeShapeType="1"/>
            </p:cNvSpPr>
            <p:nvPr/>
          </p:nvSpPr>
          <p:spPr bwMode="auto">
            <a:xfrm>
              <a:off x="5284" y="2358"/>
              <a:ext cx="0" cy="30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fontAlgn="base">
                <a:spcBef>
                  <a:spcPct val="0"/>
                </a:spcBef>
                <a:spcAft>
                  <a:spcPct val="0"/>
                </a:spcAft>
              </a:pPr>
              <a:endParaRPr lang="zh-CN" altLang="en-US" sz="2400">
                <a:solidFill>
                  <a:srgbClr val="000000"/>
                </a:solidFill>
              </a:endParaRPr>
            </a:p>
          </p:txBody>
        </p:sp>
        <p:sp>
          <p:nvSpPr>
            <p:cNvPr id="23585" name="Line 153"/>
            <p:cNvSpPr>
              <a:spLocks noChangeShapeType="1"/>
            </p:cNvSpPr>
            <p:nvPr/>
          </p:nvSpPr>
          <p:spPr bwMode="auto">
            <a:xfrm>
              <a:off x="5284" y="2661"/>
              <a:ext cx="0" cy="3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fontAlgn="base">
                <a:spcBef>
                  <a:spcPct val="0"/>
                </a:spcBef>
                <a:spcAft>
                  <a:spcPct val="0"/>
                </a:spcAft>
              </a:pPr>
              <a:endParaRPr lang="zh-CN" altLang="en-US" sz="2400">
                <a:solidFill>
                  <a:srgbClr val="000000"/>
                </a:solidFill>
              </a:endParaRPr>
            </a:p>
          </p:txBody>
        </p:sp>
        <p:sp>
          <p:nvSpPr>
            <p:cNvPr id="23586" name="Rectangle 157"/>
            <p:cNvSpPr>
              <a:spLocks noChangeArrowheads="1"/>
            </p:cNvSpPr>
            <p:nvPr/>
          </p:nvSpPr>
          <p:spPr bwMode="auto">
            <a:xfrm>
              <a:off x="1474" y="1434"/>
              <a:ext cx="817"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q</a:t>
              </a:r>
            </a:p>
            <a:p>
              <a:pPr algn="just" eaLnBrk="1" fontAlgn="base" hangingPunct="1">
                <a:spcBef>
                  <a:spcPct val="35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      0</a:t>
              </a:r>
            </a:p>
            <a:p>
              <a:pPr algn="just" eaLnBrk="1" fontAlgn="base" hangingPunct="1">
                <a:spcBef>
                  <a:spcPct val="35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      1</a:t>
              </a:r>
            </a:p>
            <a:p>
              <a:pPr algn="just" eaLnBrk="1" fontAlgn="base" hangingPunct="1">
                <a:spcBef>
                  <a:spcPct val="35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      1</a:t>
              </a:r>
            </a:p>
            <a:p>
              <a:pPr algn="just" eaLnBrk="1" fontAlgn="base" hangingPunct="1">
                <a:spcBef>
                  <a:spcPct val="35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      1</a:t>
              </a:r>
            </a:p>
          </p:txBody>
        </p:sp>
        <p:sp>
          <p:nvSpPr>
            <p:cNvPr id="23587" name="Rectangle 158"/>
            <p:cNvSpPr>
              <a:spLocks noChangeArrowheads="1"/>
            </p:cNvSpPr>
            <p:nvPr/>
          </p:nvSpPr>
          <p:spPr bwMode="auto">
            <a:xfrm>
              <a:off x="2245" y="1434"/>
              <a:ext cx="1134"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20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p>
            <a:p>
              <a:pPr algn="just" eaLnBrk="1" fontAlgn="base" hangingPunct="1">
                <a:spcBef>
                  <a:spcPct val="35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         0</a:t>
              </a:r>
            </a:p>
            <a:p>
              <a:pPr algn="just" eaLnBrk="1" fontAlgn="base" hangingPunct="1">
                <a:spcBef>
                  <a:spcPct val="35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         0</a:t>
              </a:r>
            </a:p>
            <a:p>
              <a:pPr algn="just" eaLnBrk="1" fontAlgn="base" hangingPunct="1">
                <a:spcBef>
                  <a:spcPct val="35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         1</a:t>
              </a:r>
            </a:p>
            <a:p>
              <a:pPr algn="just" eaLnBrk="1" fontAlgn="base" hangingPunct="1">
                <a:spcBef>
                  <a:spcPct val="35000"/>
                </a:spcBef>
                <a:spcAft>
                  <a:spcPct val="0"/>
                </a:spcAft>
                <a:buClr>
                  <a:srgbClr val="69B3F1"/>
                </a:buClr>
                <a:buFont typeface="Wingdings" panose="05000000000000000000" pitchFamily="2" charset="2"/>
                <a:buNone/>
              </a:pPr>
              <a:r>
                <a:rPr lang="en-US" altLang="zh-CN"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         0</a:t>
              </a:r>
            </a:p>
          </p:txBody>
        </p:sp>
        <p:sp>
          <p:nvSpPr>
            <p:cNvPr id="23588" name="Line 159"/>
            <p:cNvSpPr>
              <a:spLocks noChangeShapeType="1"/>
            </p:cNvSpPr>
            <p:nvPr/>
          </p:nvSpPr>
          <p:spPr bwMode="auto">
            <a:xfrm>
              <a:off x="657" y="2976"/>
              <a:ext cx="444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sp>
          <p:nvSpPr>
            <p:cNvPr id="23589" name="Line 160"/>
            <p:cNvSpPr>
              <a:spLocks noChangeShapeType="1"/>
            </p:cNvSpPr>
            <p:nvPr/>
          </p:nvSpPr>
          <p:spPr bwMode="auto">
            <a:xfrm>
              <a:off x="1429" y="1434"/>
              <a:ext cx="0" cy="15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sp>
          <p:nvSpPr>
            <p:cNvPr id="23590" name="Line 161"/>
            <p:cNvSpPr>
              <a:spLocks noChangeShapeType="1"/>
            </p:cNvSpPr>
            <p:nvPr/>
          </p:nvSpPr>
          <p:spPr bwMode="auto">
            <a:xfrm>
              <a:off x="2200" y="1434"/>
              <a:ext cx="0" cy="15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sp>
          <p:nvSpPr>
            <p:cNvPr id="23591" name="Line 162"/>
            <p:cNvSpPr>
              <a:spLocks noChangeShapeType="1"/>
            </p:cNvSpPr>
            <p:nvPr/>
          </p:nvSpPr>
          <p:spPr bwMode="auto">
            <a:xfrm>
              <a:off x="3424" y="1434"/>
              <a:ext cx="0" cy="15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endParaRPr>
            </a:p>
          </p:txBody>
        </p:sp>
      </p:grpSp>
      <p:sp>
        <p:nvSpPr>
          <p:cNvPr id="258212" name="Rectangle 164"/>
          <p:cNvSpPr>
            <a:spLocks noChangeArrowheads="1"/>
          </p:cNvSpPr>
          <p:nvPr/>
        </p:nvSpPr>
        <p:spPr bwMode="auto">
          <a:xfrm>
            <a:off x="1992313" y="5661025"/>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20000"/>
              </a:spcBef>
              <a:spcAft>
                <a:spcPct val="0"/>
              </a:spcAft>
              <a:buClr>
                <a:srgbClr val="69B3F1"/>
              </a:buClr>
              <a:buFont typeface="Wingdings" panose="05000000000000000000" pitchFamily="2" charset="2"/>
              <a:buNone/>
            </a:pPr>
            <a:r>
              <a:rPr lang="zh-CN" altLang="en-US" b="1">
                <a:solidFill>
                  <a:srgbClr val="000000"/>
                </a:solidFill>
                <a:latin typeface="Times New Roman" panose="02020603050405020304" pitchFamily="18" charset="0"/>
                <a:cs typeface="Times New Roman" panose="02020603050405020304" pitchFamily="18" charset="0"/>
              </a:rPr>
              <a:t>方法四  直接观察出</a:t>
            </a:r>
            <a:r>
              <a:rPr lang="en-US" altLang="zh-CN" b="1">
                <a:solidFill>
                  <a:srgbClr val="000000"/>
                </a:solidFill>
                <a:latin typeface="Times New Roman" panose="02020603050405020304" pitchFamily="18" charset="0"/>
                <a:cs typeface="Times New Roman" panose="02020603050405020304" pitchFamily="18" charset="0"/>
              </a:rPr>
              <a:t>10</a:t>
            </a:r>
            <a:r>
              <a:rPr lang="zh-CN" altLang="en-US" b="1">
                <a:solidFill>
                  <a:srgbClr val="000000"/>
                </a:solidFill>
                <a:latin typeface="Times New Roman" panose="02020603050405020304" pitchFamily="18" charset="0"/>
                <a:cs typeface="Times New Roman" panose="02020603050405020304" pitchFamily="18" charset="0"/>
              </a:rPr>
              <a:t>是成假赋值</a:t>
            </a:r>
          </a:p>
        </p:txBody>
      </p:sp>
    </p:spTree>
    <p:extLst>
      <p:ext uri="{BB962C8B-B14F-4D97-AF65-F5344CB8AC3E}">
        <p14:creationId xmlns:p14="http://schemas.microsoft.com/office/powerpoint/2010/main" val="2219667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8212"/>
                                        </p:tgtEl>
                                        <p:attrNameLst>
                                          <p:attrName>style.visibility</p:attrName>
                                        </p:attrNameLst>
                                      </p:cBhvr>
                                      <p:to>
                                        <p:strVal val="visible"/>
                                      </p:to>
                                    </p:set>
                                    <p:animEffect transition="in" filter="blinds(horizontal)">
                                      <p:cBhvr>
                                        <p:cTn id="7" dur="500"/>
                                        <p:tgtEl>
                                          <p:spTgt spid="258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2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4294967295"/>
          </p:nvPr>
        </p:nvSpPr>
        <p:spPr>
          <a:xfrm>
            <a:off x="8737600" y="6245225"/>
            <a:ext cx="28448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8DAABE66-C19A-4729-B637-E3219B8AFB88}" type="slidenum">
              <a:rPr lang="en-US" altLang="zh-CN" sz="1400">
                <a:solidFill>
                  <a:srgbClr val="000000"/>
                </a:solidFill>
              </a:rPr>
              <a:pPr eaLnBrk="1" hangingPunct="1"/>
              <a:t>66</a:t>
            </a:fld>
            <a:endParaRPr lang="en-US" altLang="zh-CN" sz="1400">
              <a:solidFill>
                <a:srgbClr val="000000"/>
              </a:solidFill>
            </a:endParaRPr>
          </a:p>
        </p:txBody>
      </p:sp>
      <p:sp>
        <p:nvSpPr>
          <p:cNvPr id="24579" name="Rectangle 2"/>
          <p:cNvSpPr>
            <a:spLocks noGrp="1" noChangeArrowheads="1"/>
          </p:cNvSpPr>
          <p:nvPr>
            <p:ph type="title"/>
          </p:nvPr>
        </p:nvSpPr>
        <p:spPr/>
        <p:txBody>
          <a:bodyPr/>
          <a:lstStyle/>
          <a:p>
            <a:pPr algn="ctr" eaLnBrk="1" hangingPunct="1"/>
            <a:r>
              <a:rPr lang="zh-CN" altLang="en-US" smtClean="0"/>
              <a:t>练习</a:t>
            </a:r>
            <a:r>
              <a:rPr lang="en-US" altLang="zh-CN" smtClean="0">
                <a:latin typeface="Times New Roman" panose="02020603050405020304" pitchFamily="18" charset="0"/>
              </a:rPr>
              <a:t>1</a:t>
            </a:r>
            <a:r>
              <a:rPr lang="zh-CN" altLang="en-US" smtClean="0"/>
              <a:t>解答</a:t>
            </a:r>
            <a:endParaRPr lang="zh-CN" altLang="en-US" b="0" smtClean="0">
              <a:latin typeface="Times New Roman" panose="02020603050405020304" pitchFamily="18" charset="0"/>
            </a:endParaRPr>
          </a:p>
        </p:txBody>
      </p:sp>
      <p:sp>
        <p:nvSpPr>
          <p:cNvPr id="260099" name="Rectangle 3"/>
          <p:cNvSpPr>
            <a:spLocks noGrp="1" noChangeArrowheads="1"/>
          </p:cNvSpPr>
          <p:nvPr>
            <p:ph type="body" idx="1"/>
          </p:nvPr>
        </p:nvSpPr>
        <p:spPr>
          <a:xfrm>
            <a:off x="2135188" y="2492376"/>
            <a:ext cx="6286500" cy="3673475"/>
          </a:xfrm>
        </p:spPr>
        <p:txBody>
          <a:bodyPr/>
          <a:lstStyle/>
          <a:p>
            <a:pPr eaLnBrk="1" hangingPunct="1">
              <a:buFont typeface="Wingdings" panose="05000000000000000000" pitchFamily="2" charset="2"/>
              <a:buNone/>
            </a:pPr>
            <a:r>
              <a:rPr lang="zh-CN" altLang="en-US" smtClean="0">
                <a:latin typeface="Times New Roman" panose="02020603050405020304" pitchFamily="18" charset="0"/>
              </a:rPr>
              <a:t>用等值演算法</a:t>
            </a:r>
          </a:p>
          <a:p>
            <a:pPr eaLnBrk="1" hangingPunct="1">
              <a:buFont typeface="Wingdings" panose="05000000000000000000" pitchFamily="2" charset="2"/>
              <a:buNone/>
            </a:pPr>
            <a:r>
              <a:rPr lang="zh-CN" altLang="en-US" smtClean="0">
                <a:latin typeface="Times New Roman" panose="02020603050405020304" pitchFamily="18" charset="0"/>
              </a:rPr>
              <a:t>    </a:t>
            </a:r>
            <a:r>
              <a:rPr lang="en-US" altLang="zh-CN" smtClean="0">
                <a:latin typeface="Times New Roman" panose="02020603050405020304" pitchFamily="18" charset="0"/>
              </a:rPr>
              <a:t>(</a:t>
            </a:r>
            <a:r>
              <a:rPr lang="en-US" altLang="zh-CN" i="1" smtClean="0">
                <a:latin typeface="Times New Roman" panose="02020603050405020304" pitchFamily="18" charset="0"/>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r</a:t>
            </a:r>
            <a:r>
              <a:rPr lang="en-US" altLang="zh-CN" smtClean="0">
                <a:latin typeface="Times New Roman" panose="02020603050405020304" pitchFamily="18" charset="0"/>
              </a:rPr>
              <a:t>)</a:t>
            </a:r>
            <a:r>
              <a:rPr lang="en-US" altLang="zh-CN" smtClean="0">
                <a:latin typeface="Times New Roman" panose="02020603050405020304" pitchFamily="18" charset="0"/>
                <a:sym typeface="Symbol" panose="05050102010706020507" pitchFamily="18" charset="2"/>
              </a:rPr>
              <a:t></a:t>
            </a:r>
            <a:r>
              <a:rPr lang="en-US" altLang="zh-CN" smtClean="0">
                <a:latin typeface="Times New Roman" panose="02020603050405020304" pitchFamily="18" charset="0"/>
              </a:rPr>
              <a:t>(</a:t>
            </a:r>
            <a:r>
              <a:rPr lang="en-US" altLang="zh-CN" i="1" smtClean="0">
                <a:latin typeface="Times New Roman" panose="02020603050405020304" pitchFamily="18" charset="0"/>
              </a:rPr>
              <a:t>p</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r</a:t>
            </a:r>
            <a:r>
              <a:rPr lang="en-US" altLang="zh-CN" smtClean="0">
                <a:latin typeface="Times New Roman" panose="02020603050405020304" pitchFamily="18" charset="0"/>
              </a:rPr>
              <a:t>)</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p</a:t>
            </a:r>
            <a:r>
              <a:rPr lang="en-US" altLang="zh-CN" smtClean="0">
                <a:latin typeface="Times New Roman" panose="02020603050405020304" pitchFamily="18" charset="0"/>
              </a:rPr>
              <a:t>) </a:t>
            </a:r>
          </a:p>
          <a:p>
            <a:pPr eaLnBrk="1" hangingPunct="1">
              <a:buFont typeface="Wingdings" panose="05000000000000000000" pitchFamily="2" charset="2"/>
              <a:buNone/>
            </a:pP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r</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p</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r</a:t>
            </a:r>
            <a:r>
              <a:rPr lang="en-US" altLang="zh-CN" smtClean="0">
                <a:latin typeface="Times New Roman" panose="02020603050405020304" pitchFamily="18" charset="0"/>
              </a:rPr>
              <a:t>)</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p</a:t>
            </a:r>
            <a:r>
              <a:rPr lang="en-US" altLang="zh-CN" smtClean="0">
                <a:latin typeface="Times New Roman" panose="02020603050405020304" pitchFamily="18" charset="0"/>
                <a:sym typeface="Symbol" panose="05050102010706020507" pitchFamily="18" charset="2"/>
              </a:rPr>
              <a:t>)</a:t>
            </a:r>
            <a:r>
              <a:rPr lang="en-US" altLang="zh-CN" smtClean="0">
                <a:latin typeface="Times New Roman" panose="02020603050405020304" pitchFamily="18" charset="0"/>
              </a:rPr>
              <a:t>  </a:t>
            </a:r>
          </a:p>
          <a:p>
            <a:pPr eaLnBrk="1" hangingPunct="1">
              <a:buFont typeface="Wingdings" panose="05000000000000000000" pitchFamily="2" charset="2"/>
              <a:buNone/>
            </a:pP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r</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p</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r</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p</a:t>
            </a:r>
            <a:r>
              <a:rPr lang="en-US" altLang="zh-CN" smtClean="0">
                <a:latin typeface="Times New Roman" panose="02020603050405020304" pitchFamily="18" charset="0"/>
                <a:sym typeface="Symbol" panose="05050102010706020507" pitchFamily="18" charset="2"/>
              </a:rPr>
              <a:t>)</a:t>
            </a:r>
            <a:r>
              <a:rPr lang="en-US" altLang="zh-CN" smtClean="0">
                <a:latin typeface="Times New Roman" panose="02020603050405020304" pitchFamily="18" charset="0"/>
              </a:rPr>
              <a:t> </a:t>
            </a:r>
          </a:p>
          <a:p>
            <a:pPr eaLnBrk="1" hangingPunct="1">
              <a:buFont typeface="Wingdings" panose="05000000000000000000" pitchFamily="2" charset="2"/>
              <a:buNone/>
            </a:pP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p</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r</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r</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p</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p</a:t>
            </a:r>
            <a:r>
              <a:rPr lang="en-US" altLang="zh-CN" smtClean="0">
                <a:latin typeface="Times New Roman" panose="02020603050405020304" pitchFamily="18" charset="0"/>
                <a:sym typeface="Symbol" panose="05050102010706020507" pitchFamily="18" charset="2"/>
              </a:rPr>
              <a:t>)</a:t>
            </a:r>
            <a:endParaRPr lang="en-US" altLang="en-US" smtClean="0">
              <a:latin typeface="Times New Roman" panose="02020603050405020304" pitchFamily="18" charset="0"/>
              <a:sym typeface="Symbol" panose="05050102010706020507" pitchFamily="18" charset="2"/>
            </a:endParaRPr>
          </a:p>
          <a:p>
            <a:pPr eaLnBrk="1" hangingPunct="1">
              <a:buFont typeface="Wingdings" panose="05000000000000000000" pitchFamily="2" charset="2"/>
              <a:buNone/>
            </a:pPr>
            <a:r>
              <a:rPr lang="en-US" altLang="zh-CN" smtClean="0">
                <a:latin typeface="Times New Roman" panose="02020603050405020304" pitchFamily="18" charset="0"/>
                <a:sym typeface="Symbol" panose="05050102010706020507" pitchFamily="18" charset="2"/>
              </a:rPr>
              <a:t> ((</a:t>
            </a:r>
            <a:r>
              <a:rPr lang="en-US" altLang="zh-CN" i="1" smtClean="0">
                <a:latin typeface="Times New Roman" panose="02020603050405020304" pitchFamily="18" charset="0"/>
                <a:sym typeface="Symbol" panose="05050102010706020507" pitchFamily="18" charset="2"/>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p</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r</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r</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p</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p</a:t>
            </a:r>
            <a:r>
              <a:rPr lang="en-US" altLang="zh-CN" smtClean="0">
                <a:latin typeface="Times New Roman" panose="02020603050405020304" pitchFamily="18" charset="0"/>
                <a:sym typeface="Symbol" panose="05050102010706020507" pitchFamily="18" charset="2"/>
              </a:rPr>
              <a:t>)</a:t>
            </a:r>
          </a:p>
          <a:p>
            <a:pPr eaLnBrk="1" hangingPunct="1">
              <a:buFont typeface="Wingdings" panose="05000000000000000000" pitchFamily="2" charset="2"/>
              <a:buNone/>
            </a:pPr>
            <a:r>
              <a:rPr lang="en-US" altLang="zh-CN" smtClean="0">
                <a:latin typeface="Times New Roman" panose="02020603050405020304" pitchFamily="18" charset="0"/>
                <a:sym typeface="Symbol" panose="05050102010706020507" pitchFamily="18" charset="2"/>
              </a:rPr>
              <a:t>1</a:t>
            </a:r>
          </a:p>
          <a:p>
            <a:pPr eaLnBrk="1" hangingPunct="1">
              <a:buFont typeface="Wingdings" panose="05000000000000000000" pitchFamily="2" charset="2"/>
              <a:buNone/>
            </a:pPr>
            <a:r>
              <a:rPr lang="zh-CN" altLang="en-US" smtClean="0">
                <a:latin typeface="Times New Roman" panose="02020603050405020304" pitchFamily="18" charset="0"/>
                <a:sym typeface="Symbol" panose="05050102010706020507" pitchFamily="18" charset="2"/>
              </a:rPr>
              <a:t>推理正确</a:t>
            </a:r>
          </a:p>
        </p:txBody>
      </p:sp>
      <p:sp>
        <p:nvSpPr>
          <p:cNvPr id="24581" name="Rectangle 4"/>
          <p:cNvSpPr>
            <a:spLocks noChangeArrowheads="1"/>
          </p:cNvSpPr>
          <p:nvPr/>
        </p:nvSpPr>
        <p:spPr bwMode="auto">
          <a:xfrm>
            <a:off x="2063750" y="1166814"/>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b="1">
                <a:solidFill>
                  <a:srgbClr val="000000"/>
                </a:solidFill>
                <a:latin typeface="Times New Roman" panose="02020603050405020304" pitchFamily="18" charset="0"/>
              </a:rPr>
              <a:t>(2) </a:t>
            </a:r>
            <a:r>
              <a:rPr lang="zh-CN" altLang="en-US" b="1">
                <a:solidFill>
                  <a:srgbClr val="000000"/>
                </a:solidFill>
                <a:latin typeface="Times New Roman" panose="02020603050405020304" pitchFamily="18" charset="0"/>
              </a:rPr>
              <a:t>前提：</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r</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p</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r </a:t>
            </a:r>
            <a:endParaRPr lang="en-US" altLang="zh-CN" b="1">
              <a:solidFill>
                <a:srgbClr val="000000"/>
              </a:solidFill>
              <a:latin typeface="Times New Roman" panose="02020603050405020304" pitchFamily="18" charset="0"/>
            </a:endParaRPr>
          </a:p>
          <a:p>
            <a:pPr eaLnBrk="1" fontAlgn="base" hangingPunct="1">
              <a:spcBef>
                <a:spcPct val="0"/>
              </a:spcBef>
              <a:spcAft>
                <a:spcPct val="0"/>
              </a:spcAft>
            </a:pPr>
            <a:r>
              <a:rPr lang="en-US" altLang="zh-CN" b="1">
                <a:solidFill>
                  <a:srgbClr val="000000"/>
                </a:solidFill>
                <a:latin typeface="Times New Roman" panose="02020603050405020304" pitchFamily="18" charset="0"/>
              </a:rPr>
              <a:t>      </a:t>
            </a:r>
            <a:r>
              <a:rPr lang="zh-CN" altLang="en-US" b="1">
                <a:solidFill>
                  <a:srgbClr val="000000"/>
                </a:solidFill>
                <a:latin typeface="Times New Roman" panose="02020603050405020304" pitchFamily="18" charset="0"/>
              </a:rPr>
              <a:t>结论：</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r>
              <a:rPr lang="en-US" altLang="zh-CN">
                <a:solidFill>
                  <a:srgbClr val="000000"/>
                </a:solidFill>
                <a:latin typeface="Times New Roman" panose="02020603050405020304" pitchFamily="18" charset="0"/>
              </a:rPr>
              <a:t> </a:t>
            </a:r>
          </a:p>
        </p:txBody>
      </p:sp>
      <p:sp>
        <p:nvSpPr>
          <p:cNvPr id="260101" name="Rectangle 5"/>
          <p:cNvSpPr>
            <a:spLocks noChangeArrowheads="1"/>
          </p:cNvSpPr>
          <p:nvPr/>
        </p:nvSpPr>
        <p:spPr bwMode="auto">
          <a:xfrm>
            <a:off x="2063750" y="2060575"/>
            <a:ext cx="316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b="1">
                <a:solidFill>
                  <a:srgbClr val="000000"/>
                </a:solidFill>
                <a:latin typeface="Times New Roman" panose="02020603050405020304" pitchFamily="18" charset="0"/>
              </a:rPr>
              <a:t>解  推理的形式结构：</a:t>
            </a:r>
            <a:endParaRPr lang="zh-CN" altLang="en-US">
              <a:solidFill>
                <a:srgbClr val="000000"/>
              </a:solidFill>
              <a:latin typeface="Times New Roman" panose="02020603050405020304" pitchFamily="18" charset="0"/>
            </a:endParaRPr>
          </a:p>
        </p:txBody>
      </p:sp>
      <p:sp>
        <p:nvSpPr>
          <p:cNvPr id="260102" name="Rectangle 6"/>
          <p:cNvSpPr>
            <a:spLocks noChangeArrowheads="1"/>
          </p:cNvSpPr>
          <p:nvPr/>
        </p:nvSpPr>
        <p:spPr bwMode="auto">
          <a:xfrm>
            <a:off x="5053013" y="2030413"/>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b="1">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r</a:t>
            </a: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p</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r</a:t>
            </a:r>
            <a:r>
              <a:rPr lang="en-US" altLang="zh-CN"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p</a:t>
            </a:r>
            <a:r>
              <a:rPr lang="en-US" altLang="zh-CN" b="1">
                <a:solidFill>
                  <a:srgbClr val="000000"/>
                </a:solidFill>
                <a:latin typeface="Times New Roman" panose="02020603050405020304" pitchFamily="18" charset="0"/>
              </a:rPr>
              <a:t>)</a:t>
            </a:r>
            <a:r>
              <a:rPr lang="en-US" altLang="zh-CN">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585415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0101">
                                            <p:txEl>
                                              <p:pRg st="0" end="0"/>
                                            </p:txEl>
                                          </p:spTgt>
                                        </p:tgtEl>
                                        <p:attrNameLst>
                                          <p:attrName>style.visibility</p:attrName>
                                        </p:attrNameLst>
                                      </p:cBhvr>
                                      <p:to>
                                        <p:strVal val="visible"/>
                                      </p:to>
                                    </p:set>
                                    <p:anim calcmode="lin" valueType="num">
                                      <p:cBhvr additive="base">
                                        <p:cTn id="7" dur="500" fill="hold"/>
                                        <p:tgtEl>
                                          <p:spTgt spid="260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0102">
                                            <p:txEl>
                                              <p:pRg st="0" end="0"/>
                                            </p:txEl>
                                          </p:spTgt>
                                        </p:tgtEl>
                                        <p:attrNameLst>
                                          <p:attrName>style.visibility</p:attrName>
                                        </p:attrNameLst>
                                      </p:cBhvr>
                                      <p:to>
                                        <p:strVal val="visible"/>
                                      </p:to>
                                    </p:set>
                                    <p:anim calcmode="lin" valueType="num">
                                      <p:cBhvr additive="base">
                                        <p:cTn id="13" dur="500" fill="hold"/>
                                        <p:tgtEl>
                                          <p:spTgt spid="26010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1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60099">
                                            <p:txEl>
                                              <p:pRg st="0" end="0"/>
                                            </p:txEl>
                                          </p:spTgt>
                                        </p:tgtEl>
                                        <p:attrNameLst>
                                          <p:attrName>style.visibility</p:attrName>
                                        </p:attrNameLst>
                                      </p:cBhvr>
                                      <p:to>
                                        <p:strVal val="visible"/>
                                      </p:to>
                                    </p:set>
                                    <p:animEffect transition="in" filter="fade">
                                      <p:cBhvr>
                                        <p:cTn id="19" dur="2000"/>
                                        <p:tgtEl>
                                          <p:spTgt spid="260099">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60099">
                                            <p:txEl>
                                              <p:pRg st="1" end="1"/>
                                            </p:txEl>
                                          </p:spTgt>
                                        </p:tgtEl>
                                        <p:attrNameLst>
                                          <p:attrName>style.visibility</p:attrName>
                                        </p:attrNameLst>
                                      </p:cBhvr>
                                      <p:to>
                                        <p:strVal val="visible"/>
                                      </p:to>
                                    </p:set>
                                    <p:animEffect transition="in" filter="fade">
                                      <p:cBhvr>
                                        <p:cTn id="24" dur="2000"/>
                                        <p:tgtEl>
                                          <p:spTgt spid="260099">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0099">
                                            <p:txEl>
                                              <p:pRg st="2" end="2"/>
                                            </p:txEl>
                                          </p:spTgt>
                                        </p:tgtEl>
                                        <p:attrNameLst>
                                          <p:attrName>style.visibility</p:attrName>
                                        </p:attrNameLst>
                                      </p:cBhvr>
                                      <p:to>
                                        <p:strVal val="visible"/>
                                      </p:to>
                                    </p:set>
                                    <p:animEffect transition="in" filter="fade">
                                      <p:cBhvr>
                                        <p:cTn id="29" dur="2000"/>
                                        <p:tgtEl>
                                          <p:spTgt spid="260099">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0099">
                                            <p:txEl>
                                              <p:pRg st="3" end="3"/>
                                            </p:txEl>
                                          </p:spTgt>
                                        </p:tgtEl>
                                        <p:attrNameLst>
                                          <p:attrName>style.visibility</p:attrName>
                                        </p:attrNameLst>
                                      </p:cBhvr>
                                      <p:to>
                                        <p:strVal val="visible"/>
                                      </p:to>
                                    </p:set>
                                    <p:animEffect transition="in" filter="fade">
                                      <p:cBhvr>
                                        <p:cTn id="34" dur="2000"/>
                                        <p:tgtEl>
                                          <p:spTgt spid="260099">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0099">
                                            <p:txEl>
                                              <p:pRg st="4" end="4"/>
                                            </p:txEl>
                                          </p:spTgt>
                                        </p:tgtEl>
                                        <p:attrNameLst>
                                          <p:attrName>style.visibility</p:attrName>
                                        </p:attrNameLst>
                                      </p:cBhvr>
                                      <p:to>
                                        <p:strVal val="visible"/>
                                      </p:to>
                                    </p:set>
                                    <p:animEffect transition="in" filter="fade">
                                      <p:cBhvr>
                                        <p:cTn id="39" dur="2000"/>
                                        <p:tgtEl>
                                          <p:spTgt spid="260099">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60099">
                                            <p:txEl>
                                              <p:pRg st="5" end="5"/>
                                            </p:txEl>
                                          </p:spTgt>
                                        </p:tgtEl>
                                        <p:attrNameLst>
                                          <p:attrName>style.visibility</p:attrName>
                                        </p:attrNameLst>
                                      </p:cBhvr>
                                      <p:to>
                                        <p:strVal val="visible"/>
                                      </p:to>
                                    </p:set>
                                    <p:animEffect transition="in" filter="fade">
                                      <p:cBhvr>
                                        <p:cTn id="44" dur="2000"/>
                                        <p:tgtEl>
                                          <p:spTgt spid="260099">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60099">
                                            <p:txEl>
                                              <p:pRg st="6" end="6"/>
                                            </p:txEl>
                                          </p:spTgt>
                                        </p:tgtEl>
                                        <p:attrNameLst>
                                          <p:attrName>style.visibility</p:attrName>
                                        </p:attrNameLst>
                                      </p:cBhvr>
                                      <p:to>
                                        <p:strVal val="visible"/>
                                      </p:to>
                                    </p:set>
                                    <p:animEffect transition="in" filter="fade">
                                      <p:cBhvr>
                                        <p:cTn id="49" dur="2000"/>
                                        <p:tgtEl>
                                          <p:spTgt spid="260099">
                                            <p:txEl>
                                              <p:pRg st="6" end="6"/>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60099">
                                            <p:txEl>
                                              <p:pRg st="7" end="7"/>
                                            </p:txEl>
                                          </p:spTgt>
                                        </p:tgtEl>
                                        <p:attrNameLst>
                                          <p:attrName>style.visibility</p:attrName>
                                        </p:attrNameLst>
                                      </p:cBhvr>
                                      <p:to>
                                        <p:strVal val="visible"/>
                                      </p:to>
                                    </p:set>
                                    <p:animEffect transition="in" filter="fade">
                                      <p:cBhvr>
                                        <p:cTn id="54" dur="2000"/>
                                        <p:tgtEl>
                                          <p:spTgt spid="260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a:xfrm>
            <a:off x="8737600" y="6245225"/>
            <a:ext cx="28448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60CE20C1-2059-4D17-926E-026A57A3B0ED}" type="slidenum">
              <a:rPr lang="en-US" altLang="zh-CN" sz="1400">
                <a:solidFill>
                  <a:srgbClr val="000000"/>
                </a:solidFill>
              </a:rPr>
              <a:pPr eaLnBrk="1" hangingPunct="1"/>
              <a:t>67</a:t>
            </a:fld>
            <a:endParaRPr lang="en-US" altLang="zh-CN" sz="1400">
              <a:solidFill>
                <a:srgbClr val="000000"/>
              </a:solidFill>
            </a:endParaRPr>
          </a:p>
        </p:txBody>
      </p:sp>
      <p:sp>
        <p:nvSpPr>
          <p:cNvPr id="25603" name="Rectangle 2"/>
          <p:cNvSpPr>
            <a:spLocks noGrp="1" noChangeArrowheads="1"/>
          </p:cNvSpPr>
          <p:nvPr>
            <p:ph type="title"/>
          </p:nvPr>
        </p:nvSpPr>
        <p:spPr/>
        <p:txBody>
          <a:bodyPr/>
          <a:lstStyle/>
          <a:p>
            <a:pPr algn="ctr" eaLnBrk="1" hangingPunct="1"/>
            <a:r>
              <a:rPr lang="zh-CN" altLang="en-US" smtClean="0"/>
              <a:t>练习</a:t>
            </a:r>
            <a:r>
              <a:rPr lang="en-US" altLang="zh-CN" smtClean="0">
                <a:latin typeface="Times New Roman" panose="02020603050405020304" pitchFamily="18" charset="0"/>
              </a:rPr>
              <a:t>2</a:t>
            </a:r>
            <a:r>
              <a:rPr lang="zh-CN" altLang="en-US" smtClean="0"/>
              <a:t>：构造证明</a:t>
            </a:r>
          </a:p>
        </p:txBody>
      </p:sp>
      <p:sp>
        <p:nvSpPr>
          <p:cNvPr id="25604" name="Rectangle 3"/>
          <p:cNvSpPr>
            <a:spLocks noGrp="1" noChangeArrowheads="1"/>
          </p:cNvSpPr>
          <p:nvPr>
            <p:ph type="body" idx="1"/>
          </p:nvPr>
        </p:nvSpPr>
        <p:spPr>
          <a:xfrm>
            <a:off x="1919288" y="1196976"/>
            <a:ext cx="8229600" cy="1800225"/>
          </a:xfrm>
        </p:spPr>
        <p:txBody>
          <a:bodyPr/>
          <a:lstStyle/>
          <a:p>
            <a:pPr marL="365125" indent="-365125" eaLnBrk="1" hangingPunct="1">
              <a:buNone/>
            </a:pPr>
            <a:r>
              <a:rPr lang="en-US" altLang="zh-CN" smtClean="0">
                <a:latin typeface="Times New Roman" panose="02020603050405020304" pitchFamily="18" charset="0"/>
              </a:rPr>
              <a:t>2. </a:t>
            </a:r>
            <a:r>
              <a:rPr lang="zh-CN" altLang="en-US" smtClean="0">
                <a:latin typeface="Times New Roman" panose="02020603050405020304" pitchFamily="18" charset="0"/>
              </a:rPr>
              <a:t>在系统</a:t>
            </a:r>
            <a:r>
              <a:rPr lang="en-US" altLang="zh-CN" i="1" smtClean="0">
                <a:latin typeface="Times New Roman" panose="02020603050405020304" pitchFamily="18" charset="0"/>
              </a:rPr>
              <a:t>P</a:t>
            </a:r>
            <a:r>
              <a:rPr lang="zh-CN" altLang="en-US" smtClean="0">
                <a:latin typeface="Times New Roman" panose="02020603050405020304" pitchFamily="18" charset="0"/>
              </a:rPr>
              <a:t>中构造下面推理的证明：</a:t>
            </a:r>
          </a:p>
          <a:p>
            <a:pPr marL="365125" indent="-365125" eaLnBrk="1" hangingPunct="1">
              <a:buNone/>
            </a:pPr>
            <a:r>
              <a:rPr lang="zh-CN" altLang="en-US" smtClean="0">
                <a:latin typeface="Times New Roman" panose="02020603050405020304" pitchFamily="18" charset="0"/>
              </a:rPr>
              <a:t>    如果今天是周六，我们就到颐和园或圆明园玩</a:t>
            </a:r>
            <a:r>
              <a:rPr lang="en-US" altLang="zh-CN" smtClean="0">
                <a:latin typeface="Times New Roman" panose="02020603050405020304" pitchFamily="18" charset="0"/>
              </a:rPr>
              <a:t>. </a:t>
            </a:r>
            <a:r>
              <a:rPr lang="zh-CN" altLang="en-US" smtClean="0">
                <a:latin typeface="Times New Roman" panose="02020603050405020304" pitchFamily="18" charset="0"/>
              </a:rPr>
              <a:t>如果颐和</a:t>
            </a:r>
          </a:p>
          <a:p>
            <a:pPr marL="365125" indent="-365125" eaLnBrk="1" hangingPunct="1">
              <a:buNone/>
            </a:pPr>
            <a:r>
              <a:rPr lang="zh-CN" altLang="en-US" smtClean="0">
                <a:latin typeface="Times New Roman" panose="02020603050405020304" pitchFamily="18" charset="0"/>
              </a:rPr>
              <a:t>    园游人太多，就不去颐和园</a:t>
            </a:r>
            <a:r>
              <a:rPr lang="en-US" altLang="zh-CN" smtClean="0">
                <a:latin typeface="Times New Roman" panose="02020603050405020304" pitchFamily="18" charset="0"/>
              </a:rPr>
              <a:t>. </a:t>
            </a:r>
            <a:r>
              <a:rPr lang="zh-CN" altLang="en-US" smtClean="0">
                <a:latin typeface="Times New Roman" panose="02020603050405020304" pitchFamily="18" charset="0"/>
              </a:rPr>
              <a:t>今天是周六，并且颐和园游</a:t>
            </a:r>
          </a:p>
          <a:p>
            <a:pPr marL="365125" indent="-365125" eaLnBrk="1" hangingPunct="1">
              <a:buNone/>
            </a:pPr>
            <a:r>
              <a:rPr lang="zh-CN" altLang="en-US" smtClean="0">
                <a:latin typeface="Times New Roman" panose="02020603050405020304" pitchFamily="18" charset="0"/>
              </a:rPr>
              <a:t>    人太多</a:t>
            </a:r>
            <a:r>
              <a:rPr lang="en-US" altLang="zh-CN" smtClean="0">
                <a:latin typeface="Times New Roman" panose="02020603050405020304" pitchFamily="18" charset="0"/>
              </a:rPr>
              <a:t>. </a:t>
            </a:r>
            <a:r>
              <a:rPr lang="zh-CN" altLang="en-US" smtClean="0">
                <a:latin typeface="Times New Roman" panose="02020603050405020304" pitchFamily="18" charset="0"/>
              </a:rPr>
              <a:t>所以</a:t>
            </a:r>
            <a:r>
              <a:rPr lang="en-US" altLang="zh-CN" smtClean="0">
                <a:latin typeface="Times New Roman" panose="02020603050405020304" pitchFamily="18" charset="0"/>
              </a:rPr>
              <a:t>, </a:t>
            </a:r>
            <a:r>
              <a:rPr lang="zh-CN" altLang="en-US" smtClean="0">
                <a:latin typeface="Times New Roman" panose="02020603050405020304" pitchFamily="18" charset="0"/>
              </a:rPr>
              <a:t>我们去圆明园或动物园玩</a:t>
            </a:r>
            <a:r>
              <a:rPr lang="en-US" altLang="zh-CN" smtClean="0">
                <a:latin typeface="Times New Roman" panose="02020603050405020304" pitchFamily="18" charset="0"/>
              </a:rPr>
              <a:t>. </a:t>
            </a:r>
          </a:p>
        </p:txBody>
      </p:sp>
      <p:sp>
        <p:nvSpPr>
          <p:cNvPr id="262148" name="Rectangle 4"/>
          <p:cNvSpPr>
            <a:spLocks noChangeArrowheads="1"/>
          </p:cNvSpPr>
          <p:nvPr/>
        </p:nvSpPr>
        <p:spPr bwMode="auto">
          <a:xfrm>
            <a:off x="1738314" y="3000375"/>
            <a:ext cx="8245475"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base" hangingPunct="1">
              <a:lnSpc>
                <a:spcPct val="120000"/>
              </a:lnSpc>
              <a:spcBef>
                <a:spcPct val="0"/>
              </a:spcBef>
              <a:spcAft>
                <a:spcPct val="0"/>
              </a:spcAft>
            </a:pPr>
            <a:r>
              <a:rPr lang="zh-CN" altLang="en-US" b="1">
                <a:solidFill>
                  <a:srgbClr val="000000"/>
                </a:solidFill>
                <a:latin typeface="Times New Roman" panose="02020603050405020304" pitchFamily="18" charset="0"/>
              </a:rPr>
              <a:t>证明</a:t>
            </a:r>
            <a:r>
              <a:rPr lang="zh-CN" altLang="en-US" b="1">
                <a:solidFill>
                  <a:srgbClr val="000000"/>
                </a:solidFill>
                <a:latin typeface="Times New Roman" panose="02020603050405020304" pitchFamily="18" charset="0"/>
                <a:sym typeface="Wingdings" panose="05000000000000000000" pitchFamily="2" charset="2"/>
              </a:rPr>
              <a:t>：</a:t>
            </a:r>
          </a:p>
          <a:p>
            <a:pPr eaLnBrk="1" fontAlgn="base" hangingPunct="1">
              <a:lnSpc>
                <a:spcPct val="120000"/>
              </a:lnSpc>
              <a:spcBef>
                <a:spcPct val="0"/>
              </a:spcBef>
              <a:spcAft>
                <a:spcPct val="0"/>
              </a:spcAft>
            </a:pPr>
            <a:r>
              <a:rPr lang="zh-CN" altLang="en-US" b="1">
                <a:solidFill>
                  <a:srgbClr val="000000"/>
                </a:solidFill>
                <a:latin typeface="Times New Roman" panose="02020603050405020304" pitchFamily="18" charset="0"/>
                <a:sym typeface="Wingdings" panose="05000000000000000000" pitchFamily="2" charset="2"/>
              </a:rPr>
              <a:t>  </a:t>
            </a:r>
            <a:r>
              <a:rPr lang="en-US" altLang="zh-CN" b="1">
                <a:solidFill>
                  <a:srgbClr val="000000"/>
                </a:solidFill>
                <a:latin typeface="Times New Roman" panose="02020603050405020304" pitchFamily="18" charset="0"/>
                <a:sym typeface="Wingdings" panose="05000000000000000000" pitchFamily="2" charset="2"/>
              </a:rPr>
              <a:t>(1) </a:t>
            </a:r>
            <a:r>
              <a:rPr lang="zh-CN" altLang="en-US" b="1">
                <a:solidFill>
                  <a:srgbClr val="000000"/>
                </a:solidFill>
                <a:latin typeface="Times New Roman" panose="02020603050405020304" pitchFamily="18" charset="0"/>
              </a:rPr>
              <a:t>设 </a:t>
            </a:r>
            <a:r>
              <a:rPr lang="en-US" altLang="zh-CN" b="1" i="1">
                <a:solidFill>
                  <a:srgbClr val="000000"/>
                </a:solidFill>
                <a:latin typeface="Times New Roman" panose="02020603050405020304" pitchFamily="18" charset="0"/>
              </a:rPr>
              <a:t>p</a:t>
            </a:r>
            <a:r>
              <a:rPr lang="zh-CN" altLang="en-US" b="1">
                <a:solidFill>
                  <a:srgbClr val="000000"/>
                </a:solidFill>
                <a:latin typeface="Times New Roman" panose="02020603050405020304" pitchFamily="18" charset="0"/>
              </a:rPr>
              <a:t>：今天是周六，</a:t>
            </a:r>
            <a:r>
              <a:rPr lang="en-US" altLang="zh-CN" b="1" i="1">
                <a:solidFill>
                  <a:srgbClr val="000000"/>
                </a:solidFill>
                <a:latin typeface="Times New Roman" panose="02020603050405020304" pitchFamily="18" charset="0"/>
              </a:rPr>
              <a:t>q</a:t>
            </a:r>
            <a:r>
              <a:rPr lang="zh-CN" altLang="en-US" b="1">
                <a:solidFill>
                  <a:srgbClr val="000000"/>
                </a:solidFill>
                <a:latin typeface="Times New Roman" panose="02020603050405020304" pitchFamily="18" charset="0"/>
              </a:rPr>
              <a:t>：到颐和园玩，</a:t>
            </a:r>
          </a:p>
          <a:p>
            <a:pPr eaLnBrk="1" fontAlgn="base" hangingPunct="1">
              <a:lnSpc>
                <a:spcPct val="120000"/>
              </a:lnSpc>
              <a:spcBef>
                <a:spcPct val="0"/>
              </a:spcBef>
              <a:spcAft>
                <a:spcPct val="0"/>
              </a:spcAft>
            </a:pPr>
            <a:r>
              <a:rPr lang="zh-CN" altLang="en-US"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r</a:t>
            </a:r>
            <a:r>
              <a:rPr lang="zh-CN" altLang="en-US" b="1">
                <a:solidFill>
                  <a:srgbClr val="000000"/>
                </a:solidFill>
                <a:latin typeface="Times New Roman" panose="02020603050405020304" pitchFamily="18" charset="0"/>
              </a:rPr>
              <a:t>：到圆明园玩，</a:t>
            </a:r>
            <a:r>
              <a:rPr lang="en-US" altLang="zh-CN" b="1" i="1">
                <a:solidFill>
                  <a:srgbClr val="000000"/>
                </a:solidFill>
                <a:latin typeface="Times New Roman" panose="02020603050405020304" pitchFamily="18" charset="0"/>
              </a:rPr>
              <a:t>s</a:t>
            </a:r>
            <a:r>
              <a:rPr lang="zh-CN" altLang="en-US" b="1">
                <a:solidFill>
                  <a:srgbClr val="000000"/>
                </a:solidFill>
                <a:latin typeface="Times New Roman" panose="02020603050405020304" pitchFamily="18" charset="0"/>
              </a:rPr>
              <a:t>：颐和园游人太多</a:t>
            </a:r>
          </a:p>
          <a:p>
            <a:pPr eaLnBrk="1" fontAlgn="base" hangingPunct="1">
              <a:lnSpc>
                <a:spcPct val="120000"/>
              </a:lnSpc>
              <a:spcBef>
                <a:spcPct val="0"/>
              </a:spcBef>
              <a:spcAft>
                <a:spcPct val="0"/>
              </a:spcAft>
            </a:pPr>
            <a:r>
              <a:rPr lang="zh-CN" altLang="en-US"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t</a:t>
            </a:r>
            <a:r>
              <a:rPr lang="zh-CN" altLang="en-US" b="1">
                <a:solidFill>
                  <a:srgbClr val="000000"/>
                </a:solidFill>
                <a:latin typeface="Times New Roman" panose="02020603050405020304" pitchFamily="18" charset="0"/>
              </a:rPr>
              <a:t>：到动物园玩</a:t>
            </a:r>
          </a:p>
          <a:p>
            <a:pPr eaLnBrk="1" fontAlgn="base" hangingPunct="1">
              <a:lnSpc>
                <a:spcPct val="120000"/>
              </a:lnSpc>
              <a:spcBef>
                <a:spcPct val="0"/>
              </a:spcBef>
              <a:spcAft>
                <a:spcPct val="0"/>
              </a:spcAft>
            </a:pPr>
            <a:r>
              <a:rPr lang="zh-CN" altLang="en-US" b="1">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rPr>
              <a:t>(2) </a:t>
            </a:r>
            <a:r>
              <a:rPr lang="zh-CN" altLang="en-US" b="1">
                <a:solidFill>
                  <a:srgbClr val="000000"/>
                </a:solidFill>
                <a:latin typeface="Times New Roman" panose="02020603050405020304" pitchFamily="18" charset="0"/>
              </a:rPr>
              <a:t>前提：</a:t>
            </a:r>
            <a:r>
              <a:rPr lang="en-US" altLang="zh-CN" b="1" i="1">
                <a:solidFill>
                  <a:srgbClr val="000000"/>
                </a:solidFill>
                <a:latin typeface="Times New Roman" panose="02020603050405020304" pitchFamily="18" charset="0"/>
              </a:rPr>
              <a:t>p</a:t>
            </a:r>
            <a:r>
              <a:rPr lang="en-US" altLang="zh-CN" b="1">
                <a:solidFill>
                  <a:srgbClr val="000000"/>
                </a:solidFill>
                <a:latin typeface="Times New Roman" panose="02020603050405020304" pitchFamily="18" charset="0"/>
                <a:sym typeface="Symbol" panose="05050102010706020507" pitchFamily="18" charset="2"/>
              </a:rPr>
              <a:t></a:t>
            </a:r>
            <a:r>
              <a:rPr lang="en-US" altLang="zh-CN" b="1">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r</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s</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q</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p</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s</a:t>
            </a:r>
            <a:endParaRPr lang="en-US" altLang="zh-CN" b="1">
              <a:solidFill>
                <a:srgbClr val="000000"/>
              </a:solidFill>
              <a:latin typeface="Times New Roman" panose="02020603050405020304" pitchFamily="18" charset="0"/>
            </a:endParaRPr>
          </a:p>
          <a:p>
            <a:pPr eaLnBrk="1" fontAlgn="base" hangingPunct="1">
              <a:lnSpc>
                <a:spcPct val="120000"/>
              </a:lnSpc>
              <a:spcBef>
                <a:spcPct val="0"/>
              </a:spcBef>
              <a:spcAft>
                <a:spcPct val="0"/>
              </a:spcAft>
            </a:pPr>
            <a:r>
              <a:rPr lang="en-US" altLang="zh-CN" b="1">
                <a:solidFill>
                  <a:srgbClr val="000000"/>
                </a:solidFill>
                <a:latin typeface="Times New Roman" panose="02020603050405020304" pitchFamily="18" charset="0"/>
              </a:rPr>
              <a:t>        </a:t>
            </a:r>
            <a:r>
              <a:rPr lang="zh-CN" altLang="en-US" b="1">
                <a:solidFill>
                  <a:srgbClr val="000000"/>
                </a:solidFill>
                <a:latin typeface="Times New Roman" panose="02020603050405020304" pitchFamily="18" charset="0"/>
              </a:rPr>
              <a:t>结论：</a:t>
            </a:r>
            <a:r>
              <a:rPr lang="en-US" altLang="zh-CN" b="1" i="1">
                <a:solidFill>
                  <a:srgbClr val="000000"/>
                </a:solidFill>
                <a:latin typeface="Times New Roman" panose="02020603050405020304" pitchFamily="18" charset="0"/>
              </a:rPr>
              <a:t>r</a:t>
            </a:r>
            <a:r>
              <a:rPr lang="en-US" altLang="zh-CN" b="1">
                <a:solidFill>
                  <a:srgbClr val="000000"/>
                </a:solidFill>
                <a:latin typeface="Times New Roman" panose="02020603050405020304" pitchFamily="18" charset="0"/>
                <a:sym typeface="Symbol" panose="05050102010706020507" pitchFamily="18" charset="2"/>
              </a:rPr>
              <a:t></a:t>
            </a:r>
            <a:r>
              <a:rPr lang="en-US" altLang="zh-CN" b="1" i="1">
                <a:solidFill>
                  <a:srgbClr val="000000"/>
                </a:solidFill>
                <a:latin typeface="Times New Roman" panose="02020603050405020304" pitchFamily="18" charset="0"/>
              </a:rPr>
              <a:t>t</a:t>
            </a:r>
          </a:p>
        </p:txBody>
      </p:sp>
    </p:spTree>
    <p:extLst>
      <p:ext uri="{BB962C8B-B14F-4D97-AF65-F5344CB8AC3E}">
        <p14:creationId xmlns:p14="http://schemas.microsoft.com/office/powerpoint/2010/main" val="75656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2148">
                                            <p:txEl>
                                              <p:pRg st="0" end="0"/>
                                            </p:txEl>
                                          </p:spTgt>
                                        </p:tgtEl>
                                        <p:attrNameLst>
                                          <p:attrName>style.visibility</p:attrName>
                                        </p:attrNameLst>
                                      </p:cBhvr>
                                      <p:to>
                                        <p:strVal val="visible"/>
                                      </p:to>
                                    </p:set>
                                    <p:anim calcmode="lin" valueType="num">
                                      <p:cBhvr additive="base">
                                        <p:cTn id="7" dur="500" fill="hold"/>
                                        <p:tgtEl>
                                          <p:spTgt spid="262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2148">
                                            <p:txEl>
                                              <p:pRg st="1" end="1"/>
                                            </p:txEl>
                                          </p:spTgt>
                                        </p:tgtEl>
                                        <p:attrNameLst>
                                          <p:attrName>style.visibility</p:attrName>
                                        </p:attrNameLst>
                                      </p:cBhvr>
                                      <p:to>
                                        <p:strVal val="visible"/>
                                      </p:to>
                                    </p:set>
                                    <p:anim calcmode="lin" valueType="num">
                                      <p:cBhvr additive="base">
                                        <p:cTn id="11" dur="500" fill="hold"/>
                                        <p:tgtEl>
                                          <p:spTgt spid="26214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214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2148">
                                            <p:txEl>
                                              <p:pRg st="2" end="2"/>
                                            </p:txEl>
                                          </p:spTgt>
                                        </p:tgtEl>
                                        <p:attrNameLst>
                                          <p:attrName>style.visibility</p:attrName>
                                        </p:attrNameLst>
                                      </p:cBhvr>
                                      <p:to>
                                        <p:strVal val="visible"/>
                                      </p:to>
                                    </p:set>
                                    <p:anim calcmode="lin" valueType="num">
                                      <p:cBhvr additive="base">
                                        <p:cTn id="15" dur="500" fill="hold"/>
                                        <p:tgtEl>
                                          <p:spTgt spid="26214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214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2148">
                                            <p:txEl>
                                              <p:pRg st="3" end="3"/>
                                            </p:txEl>
                                          </p:spTgt>
                                        </p:tgtEl>
                                        <p:attrNameLst>
                                          <p:attrName>style.visibility</p:attrName>
                                        </p:attrNameLst>
                                      </p:cBhvr>
                                      <p:to>
                                        <p:strVal val="visible"/>
                                      </p:to>
                                    </p:set>
                                    <p:anim calcmode="lin" valueType="num">
                                      <p:cBhvr additive="base">
                                        <p:cTn id="19" dur="500" fill="hold"/>
                                        <p:tgtEl>
                                          <p:spTgt spid="26214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21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2148">
                                            <p:txEl>
                                              <p:pRg st="4" end="4"/>
                                            </p:txEl>
                                          </p:spTgt>
                                        </p:tgtEl>
                                        <p:attrNameLst>
                                          <p:attrName>style.visibility</p:attrName>
                                        </p:attrNameLst>
                                      </p:cBhvr>
                                      <p:to>
                                        <p:strVal val="visible"/>
                                      </p:to>
                                    </p:set>
                                    <p:anim calcmode="lin" valueType="num">
                                      <p:cBhvr additive="base">
                                        <p:cTn id="25" dur="500" fill="hold"/>
                                        <p:tgtEl>
                                          <p:spTgt spid="26214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214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2148">
                                            <p:txEl>
                                              <p:pRg st="5" end="5"/>
                                            </p:txEl>
                                          </p:spTgt>
                                        </p:tgtEl>
                                        <p:attrNameLst>
                                          <p:attrName>style.visibility</p:attrName>
                                        </p:attrNameLst>
                                      </p:cBhvr>
                                      <p:to>
                                        <p:strVal val="visible"/>
                                      </p:to>
                                    </p:set>
                                    <p:anim calcmode="lin" valueType="num">
                                      <p:cBhvr additive="base">
                                        <p:cTn id="29" dur="500" fill="hold"/>
                                        <p:tgtEl>
                                          <p:spTgt spid="26214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214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4294967295"/>
          </p:nvPr>
        </p:nvSpPr>
        <p:spPr>
          <a:xfrm>
            <a:off x="8737600" y="6245225"/>
            <a:ext cx="28448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93028A90-31F9-44DB-A815-312C64C0A7A2}" type="slidenum">
              <a:rPr lang="en-US" altLang="zh-CN" sz="1400">
                <a:solidFill>
                  <a:srgbClr val="000000"/>
                </a:solidFill>
              </a:rPr>
              <a:pPr eaLnBrk="1" hangingPunct="1"/>
              <a:t>68</a:t>
            </a:fld>
            <a:endParaRPr lang="en-US" altLang="zh-CN" sz="1400">
              <a:solidFill>
                <a:srgbClr val="000000"/>
              </a:solidFill>
            </a:endParaRPr>
          </a:p>
        </p:txBody>
      </p:sp>
      <p:sp>
        <p:nvSpPr>
          <p:cNvPr id="26627" name="Rectangle 2"/>
          <p:cNvSpPr>
            <a:spLocks noGrp="1" noChangeArrowheads="1"/>
          </p:cNvSpPr>
          <p:nvPr>
            <p:ph type="title"/>
          </p:nvPr>
        </p:nvSpPr>
        <p:spPr/>
        <p:txBody>
          <a:bodyPr/>
          <a:lstStyle/>
          <a:p>
            <a:pPr algn="ctr" eaLnBrk="1" hangingPunct="1"/>
            <a:r>
              <a:rPr lang="zh-CN" altLang="en-US" smtClean="0">
                <a:latin typeface="Times New Roman" panose="02020603050405020304" pitchFamily="18" charset="0"/>
              </a:rPr>
              <a:t>练习</a:t>
            </a:r>
            <a:r>
              <a:rPr lang="en-US" altLang="zh-CN" smtClean="0">
                <a:latin typeface="Times New Roman" panose="02020603050405020304" pitchFamily="18" charset="0"/>
              </a:rPr>
              <a:t>2</a:t>
            </a:r>
            <a:r>
              <a:rPr lang="zh-CN" altLang="en-US" smtClean="0">
                <a:latin typeface="Times New Roman" panose="02020603050405020304" pitchFamily="18" charset="0"/>
              </a:rPr>
              <a:t>解答</a:t>
            </a:r>
          </a:p>
        </p:txBody>
      </p:sp>
      <p:sp>
        <p:nvSpPr>
          <p:cNvPr id="266243" name="Rectangle 3"/>
          <p:cNvSpPr>
            <a:spLocks noGrp="1" noChangeArrowheads="1"/>
          </p:cNvSpPr>
          <p:nvPr>
            <p:ph type="body" idx="1"/>
          </p:nvPr>
        </p:nvSpPr>
        <p:spPr>
          <a:xfrm>
            <a:off x="1992313" y="1341438"/>
            <a:ext cx="8229600" cy="4525962"/>
          </a:xfrm>
        </p:spPr>
        <p:txBody>
          <a:bodyPr/>
          <a:lstStyle/>
          <a:p>
            <a:pPr eaLnBrk="1" hangingPunct="1">
              <a:buFont typeface="Wingdings" panose="05000000000000000000" pitchFamily="2" charset="2"/>
              <a:buNone/>
            </a:pPr>
            <a:r>
              <a:rPr lang="en-US" altLang="zh-CN" smtClean="0">
                <a:latin typeface="Times New Roman" panose="02020603050405020304" pitchFamily="18" charset="0"/>
              </a:rPr>
              <a:t>(3) </a:t>
            </a:r>
            <a:r>
              <a:rPr lang="zh-CN" altLang="en-US" smtClean="0">
                <a:latin typeface="Times New Roman" panose="02020603050405020304" pitchFamily="18" charset="0"/>
              </a:rPr>
              <a:t>证明：</a:t>
            </a:r>
          </a:p>
          <a:p>
            <a:pPr eaLnBrk="1" hangingPunct="1">
              <a:buFont typeface="Wingdings" panose="05000000000000000000" pitchFamily="2" charset="2"/>
              <a:buNone/>
            </a:pPr>
            <a:r>
              <a:rPr lang="zh-CN" altLang="en-US" smtClean="0">
                <a:latin typeface="Times New Roman" panose="02020603050405020304" pitchFamily="18" charset="0"/>
              </a:rPr>
              <a:t>         ① </a:t>
            </a:r>
            <a:r>
              <a:rPr lang="en-US" altLang="zh-CN" i="1" smtClean="0">
                <a:latin typeface="Times New Roman" panose="02020603050405020304" pitchFamily="18" charset="0"/>
              </a:rPr>
              <a:t>p</a:t>
            </a:r>
            <a:r>
              <a:rPr lang="en-US" altLang="zh-CN" smtClean="0">
                <a:latin typeface="Times New Roman" panose="02020603050405020304" pitchFamily="18" charset="0"/>
                <a:sym typeface="Symbol" panose="05050102010706020507" pitchFamily="18" charset="2"/>
              </a:rPr>
              <a:t></a:t>
            </a:r>
            <a:r>
              <a:rPr lang="en-US" altLang="zh-CN" smtClean="0">
                <a:latin typeface="Times New Roman" panose="02020603050405020304" pitchFamily="18" charset="0"/>
              </a:rPr>
              <a:t>(</a:t>
            </a:r>
            <a:r>
              <a:rPr lang="en-US" altLang="zh-CN" i="1" smtClean="0">
                <a:latin typeface="Times New Roman" panose="02020603050405020304" pitchFamily="18" charset="0"/>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r</a:t>
            </a:r>
            <a:r>
              <a:rPr lang="en-US" altLang="zh-CN" smtClean="0">
                <a:latin typeface="Times New Roman" panose="02020603050405020304" pitchFamily="18" charset="0"/>
              </a:rPr>
              <a:t>)          </a:t>
            </a:r>
            <a:r>
              <a:rPr lang="zh-CN" altLang="en-US" smtClean="0">
                <a:latin typeface="Times New Roman" panose="02020603050405020304" pitchFamily="18" charset="0"/>
              </a:rPr>
              <a:t>前提引入</a:t>
            </a:r>
          </a:p>
          <a:p>
            <a:pPr eaLnBrk="1" hangingPunct="1">
              <a:buFont typeface="Wingdings" panose="05000000000000000000" pitchFamily="2" charset="2"/>
              <a:buNone/>
            </a:pPr>
            <a:r>
              <a:rPr lang="zh-CN" altLang="en-US" smtClean="0">
                <a:latin typeface="Times New Roman" panose="02020603050405020304" pitchFamily="18" charset="0"/>
              </a:rPr>
              <a:t>         ② </a:t>
            </a:r>
            <a:r>
              <a:rPr lang="en-US" altLang="zh-CN" i="1" smtClean="0">
                <a:latin typeface="Times New Roman" panose="02020603050405020304" pitchFamily="18" charset="0"/>
              </a:rPr>
              <a:t>p</a:t>
            </a:r>
            <a:r>
              <a:rPr lang="en-US" altLang="zh-CN" smtClean="0">
                <a:latin typeface="Times New Roman" panose="02020603050405020304" pitchFamily="18" charset="0"/>
              </a:rPr>
              <a:t>                      </a:t>
            </a:r>
            <a:r>
              <a:rPr lang="zh-CN" altLang="en-US" smtClean="0">
                <a:latin typeface="Times New Roman" panose="02020603050405020304" pitchFamily="18" charset="0"/>
              </a:rPr>
              <a:t>前提引入</a:t>
            </a:r>
          </a:p>
          <a:p>
            <a:pPr eaLnBrk="1" hangingPunct="1">
              <a:buFont typeface="Wingdings" panose="05000000000000000000" pitchFamily="2" charset="2"/>
              <a:buNone/>
            </a:pPr>
            <a:r>
              <a:rPr lang="zh-CN" altLang="en-US" smtClean="0">
                <a:latin typeface="Times New Roman" panose="02020603050405020304" pitchFamily="18" charset="0"/>
              </a:rPr>
              <a:t>         ③ </a:t>
            </a:r>
            <a:r>
              <a:rPr lang="en-US" altLang="zh-CN" i="1" smtClean="0">
                <a:latin typeface="Times New Roman" panose="02020603050405020304" pitchFamily="18" charset="0"/>
              </a:rPr>
              <a:t>q</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r</a:t>
            </a:r>
            <a:r>
              <a:rPr lang="en-US" altLang="zh-CN" smtClean="0">
                <a:latin typeface="Times New Roman" panose="02020603050405020304" pitchFamily="18" charset="0"/>
              </a:rPr>
              <a:t>                   ①②</a:t>
            </a:r>
            <a:r>
              <a:rPr lang="zh-CN" altLang="en-US" smtClean="0">
                <a:latin typeface="Times New Roman" panose="02020603050405020304" pitchFamily="18" charset="0"/>
              </a:rPr>
              <a:t>假言推理</a:t>
            </a:r>
          </a:p>
          <a:p>
            <a:pPr eaLnBrk="1" hangingPunct="1">
              <a:buFont typeface="Wingdings" panose="05000000000000000000" pitchFamily="2" charset="2"/>
              <a:buNone/>
            </a:pPr>
            <a:r>
              <a:rPr lang="zh-CN" altLang="en-US" smtClean="0">
                <a:latin typeface="Times New Roman" panose="02020603050405020304" pitchFamily="18" charset="0"/>
              </a:rPr>
              <a:t>         ④ </a:t>
            </a:r>
            <a:r>
              <a:rPr lang="en-US" altLang="zh-CN" i="1" smtClean="0">
                <a:latin typeface="Times New Roman" panose="02020603050405020304" pitchFamily="18" charset="0"/>
              </a:rPr>
              <a:t>s</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q</a:t>
            </a:r>
            <a:r>
              <a:rPr lang="en-US" altLang="zh-CN" smtClean="0">
                <a:latin typeface="Times New Roman" panose="02020603050405020304" pitchFamily="18" charset="0"/>
              </a:rPr>
              <a:t>              </a:t>
            </a:r>
            <a:r>
              <a:rPr lang="zh-CN" altLang="en-US" smtClean="0">
                <a:latin typeface="Times New Roman" panose="02020603050405020304" pitchFamily="18" charset="0"/>
              </a:rPr>
              <a:t>前提引入</a:t>
            </a:r>
          </a:p>
          <a:p>
            <a:pPr eaLnBrk="1" hangingPunct="1">
              <a:buFont typeface="Wingdings" panose="05000000000000000000" pitchFamily="2" charset="2"/>
              <a:buNone/>
            </a:pPr>
            <a:r>
              <a:rPr lang="zh-CN" altLang="en-US" smtClean="0">
                <a:latin typeface="Times New Roman" panose="02020603050405020304" pitchFamily="18" charset="0"/>
              </a:rPr>
              <a:t>         ⑤ </a:t>
            </a:r>
            <a:r>
              <a:rPr lang="en-US" altLang="zh-CN" i="1" smtClean="0">
                <a:latin typeface="Times New Roman" panose="02020603050405020304" pitchFamily="18" charset="0"/>
              </a:rPr>
              <a:t>s</a:t>
            </a:r>
            <a:r>
              <a:rPr lang="en-US" altLang="zh-CN" smtClean="0">
                <a:latin typeface="Times New Roman" panose="02020603050405020304" pitchFamily="18" charset="0"/>
              </a:rPr>
              <a:t>                      </a:t>
            </a:r>
            <a:r>
              <a:rPr lang="zh-CN" altLang="en-US" smtClean="0">
                <a:latin typeface="Times New Roman" panose="02020603050405020304" pitchFamily="18" charset="0"/>
              </a:rPr>
              <a:t>前提引入</a:t>
            </a:r>
          </a:p>
          <a:p>
            <a:pPr eaLnBrk="1" hangingPunct="1">
              <a:buFont typeface="Wingdings" panose="05000000000000000000" pitchFamily="2" charset="2"/>
              <a:buNone/>
            </a:pPr>
            <a:r>
              <a:rPr lang="zh-CN" altLang="en-US" smtClean="0">
                <a:latin typeface="Times New Roman" panose="02020603050405020304" pitchFamily="18" charset="0"/>
              </a:rPr>
              <a:t>         ⑥ </a:t>
            </a:r>
            <a:r>
              <a:rPr lang="zh-CN" altLang="en-US"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q</a:t>
            </a:r>
            <a:r>
              <a:rPr lang="en-US" altLang="zh-CN" smtClean="0">
                <a:latin typeface="Times New Roman" panose="02020603050405020304" pitchFamily="18" charset="0"/>
              </a:rPr>
              <a:t>                    ④⑤</a:t>
            </a:r>
            <a:r>
              <a:rPr lang="zh-CN" altLang="en-US" smtClean="0">
                <a:latin typeface="Times New Roman" panose="02020603050405020304" pitchFamily="18" charset="0"/>
              </a:rPr>
              <a:t>假言推理</a:t>
            </a:r>
          </a:p>
          <a:p>
            <a:pPr eaLnBrk="1" hangingPunct="1">
              <a:buFont typeface="Wingdings" panose="05000000000000000000" pitchFamily="2" charset="2"/>
              <a:buNone/>
            </a:pPr>
            <a:r>
              <a:rPr lang="zh-CN" altLang="en-US" smtClean="0">
                <a:latin typeface="Times New Roman" panose="02020603050405020304" pitchFamily="18" charset="0"/>
              </a:rPr>
              <a:t>         ⑦ </a:t>
            </a:r>
            <a:r>
              <a:rPr lang="en-US" altLang="zh-CN" i="1" smtClean="0">
                <a:latin typeface="Times New Roman" panose="02020603050405020304" pitchFamily="18" charset="0"/>
              </a:rPr>
              <a:t>r</a:t>
            </a:r>
            <a:r>
              <a:rPr lang="en-US" altLang="zh-CN" smtClean="0">
                <a:latin typeface="Times New Roman" panose="02020603050405020304" pitchFamily="18" charset="0"/>
              </a:rPr>
              <a:t>                       ③⑥</a:t>
            </a:r>
            <a:r>
              <a:rPr lang="zh-CN" altLang="en-US" smtClean="0">
                <a:latin typeface="Times New Roman" panose="02020603050405020304" pitchFamily="18" charset="0"/>
              </a:rPr>
              <a:t>析取三段论</a:t>
            </a:r>
          </a:p>
          <a:p>
            <a:pPr eaLnBrk="1" hangingPunct="1">
              <a:buFont typeface="Wingdings" panose="05000000000000000000" pitchFamily="2" charset="2"/>
              <a:buNone/>
            </a:pPr>
            <a:r>
              <a:rPr lang="zh-CN" altLang="en-US" smtClean="0">
                <a:latin typeface="Times New Roman" panose="02020603050405020304" pitchFamily="18" charset="0"/>
              </a:rPr>
              <a:t>         ⑧ </a:t>
            </a:r>
            <a:r>
              <a:rPr lang="en-US" altLang="zh-CN" i="1" smtClean="0">
                <a:latin typeface="Times New Roman" panose="02020603050405020304" pitchFamily="18" charset="0"/>
              </a:rPr>
              <a:t>r</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t</a:t>
            </a:r>
            <a:r>
              <a:rPr lang="en-US" altLang="zh-CN" smtClean="0">
                <a:latin typeface="Times New Roman" panose="02020603050405020304" pitchFamily="18" charset="0"/>
              </a:rPr>
              <a:t>                    ⑦</a:t>
            </a:r>
            <a:r>
              <a:rPr lang="zh-CN" altLang="en-US" smtClean="0">
                <a:latin typeface="Times New Roman" panose="02020603050405020304" pitchFamily="18" charset="0"/>
              </a:rPr>
              <a:t>附加</a:t>
            </a:r>
          </a:p>
          <a:p>
            <a:pPr eaLnBrk="1" hangingPunct="1">
              <a:buFont typeface="Wingdings" panose="05000000000000000000" pitchFamily="2" charset="2"/>
              <a:buNone/>
            </a:pPr>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372974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Effect transition="in" filter="fade">
                                      <p:cBhvr>
                                        <p:cTn id="7" dur="2000"/>
                                        <p:tgtEl>
                                          <p:spTgt spid="266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43">
                                            <p:txEl>
                                              <p:pRg st="1" end="1"/>
                                            </p:txEl>
                                          </p:spTgt>
                                        </p:tgtEl>
                                        <p:attrNameLst>
                                          <p:attrName>style.visibility</p:attrName>
                                        </p:attrNameLst>
                                      </p:cBhvr>
                                      <p:to>
                                        <p:strVal val="visible"/>
                                      </p:to>
                                    </p:set>
                                    <p:animEffect transition="in" filter="fade">
                                      <p:cBhvr>
                                        <p:cTn id="12" dur="2000"/>
                                        <p:tgtEl>
                                          <p:spTgt spid="266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43">
                                            <p:txEl>
                                              <p:pRg st="2" end="2"/>
                                            </p:txEl>
                                          </p:spTgt>
                                        </p:tgtEl>
                                        <p:attrNameLst>
                                          <p:attrName>style.visibility</p:attrName>
                                        </p:attrNameLst>
                                      </p:cBhvr>
                                      <p:to>
                                        <p:strVal val="visible"/>
                                      </p:to>
                                    </p:set>
                                    <p:animEffect transition="in" filter="fade">
                                      <p:cBhvr>
                                        <p:cTn id="17" dur="2000"/>
                                        <p:tgtEl>
                                          <p:spTgt spid="266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6243">
                                            <p:txEl>
                                              <p:pRg st="3" end="3"/>
                                            </p:txEl>
                                          </p:spTgt>
                                        </p:tgtEl>
                                        <p:attrNameLst>
                                          <p:attrName>style.visibility</p:attrName>
                                        </p:attrNameLst>
                                      </p:cBhvr>
                                      <p:to>
                                        <p:strVal val="visible"/>
                                      </p:to>
                                    </p:set>
                                    <p:animEffect transition="in" filter="fade">
                                      <p:cBhvr>
                                        <p:cTn id="22" dur="2000"/>
                                        <p:tgtEl>
                                          <p:spTgt spid="266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6243">
                                            <p:txEl>
                                              <p:pRg st="4" end="4"/>
                                            </p:txEl>
                                          </p:spTgt>
                                        </p:tgtEl>
                                        <p:attrNameLst>
                                          <p:attrName>style.visibility</p:attrName>
                                        </p:attrNameLst>
                                      </p:cBhvr>
                                      <p:to>
                                        <p:strVal val="visible"/>
                                      </p:to>
                                    </p:set>
                                    <p:animEffect transition="in" filter="fade">
                                      <p:cBhvr>
                                        <p:cTn id="27" dur="2000"/>
                                        <p:tgtEl>
                                          <p:spTgt spid="266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6243">
                                            <p:txEl>
                                              <p:pRg st="5" end="5"/>
                                            </p:txEl>
                                          </p:spTgt>
                                        </p:tgtEl>
                                        <p:attrNameLst>
                                          <p:attrName>style.visibility</p:attrName>
                                        </p:attrNameLst>
                                      </p:cBhvr>
                                      <p:to>
                                        <p:strVal val="visible"/>
                                      </p:to>
                                    </p:set>
                                    <p:animEffect transition="in" filter="fade">
                                      <p:cBhvr>
                                        <p:cTn id="32" dur="2000"/>
                                        <p:tgtEl>
                                          <p:spTgt spid="2662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6243">
                                            <p:txEl>
                                              <p:pRg st="6" end="6"/>
                                            </p:txEl>
                                          </p:spTgt>
                                        </p:tgtEl>
                                        <p:attrNameLst>
                                          <p:attrName>style.visibility</p:attrName>
                                        </p:attrNameLst>
                                      </p:cBhvr>
                                      <p:to>
                                        <p:strVal val="visible"/>
                                      </p:to>
                                    </p:set>
                                    <p:animEffect transition="in" filter="fade">
                                      <p:cBhvr>
                                        <p:cTn id="37" dur="2000"/>
                                        <p:tgtEl>
                                          <p:spTgt spid="2662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6243">
                                            <p:txEl>
                                              <p:pRg st="7" end="7"/>
                                            </p:txEl>
                                          </p:spTgt>
                                        </p:tgtEl>
                                        <p:attrNameLst>
                                          <p:attrName>style.visibility</p:attrName>
                                        </p:attrNameLst>
                                      </p:cBhvr>
                                      <p:to>
                                        <p:strVal val="visible"/>
                                      </p:to>
                                    </p:set>
                                    <p:animEffect transition="in" filter="fade">
                                      <p:cBhvr>
                                        <p:cTn id="42" dur="2000"/>
                                        <p:tgtEl>
                                          <p:spTgt spid="2662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66243">
                                            <p:txEl>
                                              <p:pRg st="8" end="8"/>
                                            </p:txEl>
                                          </p:spTgt>
                                        </p:tgtEl>
                                        <p:attrNameLst>
                                          <p:attrName>style.visibility</p:attrName>
                                        </p:attrNameLst>
                                      </p:cBhvr>
                                      <p:to>
                                        <p:strVal val="visible"/>
                                      </p:to>
                                    </p:set>
                                    <p:animEffect transition="in" filter="fade">
                                      <p:cBhvr>
                                        <p:cTn id="47" dur="2000"/>
                                        <p:tgtEl>
                                          <p:spTgt spid="266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7</a:t>
            </a:fld>
            <a:endParaRPr lang="en-US" altLang="zh-CN"/>
          </a:p>
        </p:txBody>
      </p:sp>
      <p:sp>
        <p:nvSpPr>
          <p:cNvPr id="5" name="矩形 4"/>
          <p:cNvSpPr/>
          <p:nvPr/>
        </p:nvSpPr>
        <p:spPr>
          <a:xfrm>
            <a:off x="386442" y="783066"/>
            <a:ext cx="11094357" cy="584775"/>
          </a:xfrm>
          <a:prstGeom prst="rect">
            <a:avLst/>
          </a:prstGeom>
        </p:spPr>
        <p:txBody>
          <a:bodyPr wrap="square">
            <a:spAutoFit/>
          </a:bodyPr>
          <a:lstStyle/>
          <a:p>
            <a:pPr marL="12700" lvl="0"/>
            <a:r>
              <a:rPr lang="zh-CN" altLang="en-US" sz="3100" b="1" spc="-10" dirty="0" smtClean="0">
                <a:solidFill>
                  <a:srgbClr val="FF0000"/>
                </a:solidFill>
                <a:latin typeface="黑体"/>
                <a:cs typeface="黑体"/>
              </a:rPr>
              <a:t>推</a:t>
            </a:r>
            <a:r>
              <a:rPr lang="zh-CN" altLang="en-US" sz="3100" b="1" spc="-15" dirty="0" smtClean="0">
                <a:solidFill>
                  <a:srgbClr val="FF0000"/>
                </a:solidFill>
                <a:latin typeface="黑体"/>
                <a:cs typeface="黑体"/>
              </a:rPr>
              <a:t>理：</a:t>
            </a:r>
            <a:r>
              <a:rPr lang="zh-CN" altLang="en-US" sz="3200" dirty="0" smtClean="0">
                <a:latin typeface="黑体" panose="02010609060101010101" pitchFamily="49" charset="-122"/>
                <a:ea typeface="黑体" panose="02010609060101010101" pitchFamily="49" charset="-122"/>
              </a:rPr>
              <a:t>是</a:t>
            </a:r>
            <a:r>
              <a:rPr lang="zh-CN" altLang="en-US" sz="3200" dirty="0">
                <a:latin typeface="黑体" panose="02010609060101010101" pitchFamily="49" charset="-122"/>
                <a:ea typeface="黑体" panose="02010609060101010101" pitchFamily="49" charset="-122"/>
              </a:rPr>
              <a:t>指从</a:t>
            </a:r>
            <a:r>
              <a:rPr lang="zh-CN" altLang="en-US" sz="3200" u="sng" dirty="0">
                <a:latin typeface="黑体" panose="02010609060101010101" pitchFamily="49" charset="-122"/>
                <a:ea typeface="黑体" panose="02010609060101010101" pitchFamily="49" charset="-122"/>
              </a:rPr>
              <a:t>一组前提</a:t>
            </a:r>
            <a:r>
              <a:rPr lang="zh-CN" altLang="en-US" sz="3200" dirty="0">
                <a:solidFill>
                  <a:srgbClr val="C00000"/>
                </a:solidFill>
                <a:latin typeface="黑体" panose="02010609060101010101" pitchFamily="49" charset="-122"/>
                <a:ea typeface="黑体" panose="02010609060101010101" pitchFamily="49" charset="-122"/>
              </a:rPr>
              <a:t>合乎逻辑</a:t>
            </a:r>
            <a:r>
              <a:rPr lang="zh-CN" altLang="en-US" sz="3200" dirty="0">
                <a:latin typeface="黑体" panose="02010609060101010101" pitchFamily="49" charset="-122"/>
                <a:ea typeface="黑体" panose="02010609060101010101" pitchFamily="49" charset="-122"/>
              </a:rPr>
              <a:t>的推出</a:t>
            </a:r>
            <a:r>
              <a:rPr lang="zh-CN" altLang="en-US" sz="3200" dirty="0">
                <a:solidFill>
                  <a:schemeClr val="bg2"/>
                </a:solidFill>
                <a:latin typeface="黑体" panose="02010609060101010101" pitchFamily="49" charset="-122"/>
                <a:ea typeface="黑体" panose="02010609060101010101" pitchFamily="49" charset="-122"/>
              </a:rPr>
              <a:t>结论</a:t>
            </a:r>
            <a:r>
              <a:rPr lang="zh-CN" altLang="en-US" sz="3200" dirty="0">
                <a:latin typeface="黑体" panose="02010609060101010101" pitchFamily="49" charset="-122"/>
                <a:ea typeface="黑体" panose="02010609060101010101" pitchFamily="49" charset="-122"/>
              </a:rPr>
              <a:t>的思维过程</a:t>
            </a:r>
            <a:endParaRPr lang="zh-CN" altLang="en-US" sz="3100" dirty="0">
              <a:solidFill>
                <a:prstClr val="black"/>
              </a:solidFill>
              <a:latin typeface="黑体" panose="02010609060101010101" pitchFamily="49" charset="-122"/>
              <a:ea typeface="黑体" panose="02010609060101010101" pitchFamily="49" charset="-122"/>
              <a:cs typeface="黑体"/>
            </a:endParaRPr>
          </a:p>
        </p:txBody>
      </p:sp>
      <p:sp>
        <p:nvSpPr>
          <p:cNvPr id="7" name="矩形 6"/>
          <p:cNvSpPr/>
          <p:nvPr/>
        </p:nvSpPr>
        <p:spPr>
          <a:xfrm>
            <a:off x="386443" y="1583166"/>
            <a:ext cx="7777843" cy="569387"/>
          </a:xfrm>
          <a:prstGeom prst="rect">
            <a:avLst/>
          </a:prstGeom>
        </p:spPr>
        <p:txBody>
          <a:bodyPr wrap="square">
            <a:spAutoFit/>
          </a:bodyPr>
          <a:lstStyle/>
          <a:p>
            <a:pPr marL="12700" lvl="0">
              <a:spcBef>
                <a:spcPts val="1115"/>
              </a:spcBef>
              <a:buClr>
                <a:srgbClr val="B1B1B1"/>
              </a:buClr>
              <a:buSzPct val="88709"/>
              <a:tabLst>
                <a:tab pos="356235" algn="l"/>
              </a:tabLst>
            </a:pPr>
            <a:r>
              <a:rPr lang="zh-CN" altLang="en-US" sz="3100" b="1" spc="345" dirty="0">
                <a:solidFill>
                  <a:srgbClr val="FF0000"/>
                </a:solidFill>
                <a:latin typeface="黑体"/>
                <a:cs typeface="黑体"/>
              </a:rPr>
              <a:t>前</a:t>
            </a:r>
            <a:r>
              <a:rPr lang="zh-CN" altLang="en-US" sz="3100" b="1" spc="325" dirty="0">
                <a:solidFill>
                  <a:srgbClr val="FF0000"/>
                </a:solidFill>
                <a:latin typeface="黑体"/>
                <a:cs typeface="黑体"/>
              </a:rPr>
              <a:t>提</a:t>
            </a:r>
            <a:r>
              <a:rPr lang="en-US" altLang="zh-CN" sz="3100" b="1" dirty="0">
                <a:solidFill>
                  <a:srgbClr val="FF0000"/>
                </a:solidFill>
                <a:latin typeface="Times New Roman"/>
                <a:cs typeface="Times New Roman"/>
              </a:rPr>
              <a:t>(</a:t>
            </a:r>
            <a:r>
              <a:rPr lang="en-US" altLang="zh-CN" sz="3100" b="1" spc="-5" dirty="0">
                <a:solidFill>
                  <a:srgbClr val="FF0000"/>
                </a:solidFill>
                <a:latin typeface="Times New Roman"/>
                <a:cs typeface="Times New Roman"/>
              </a:rPr>
              <a:t>p</a:t>
            </a:r>
            <a:r>
              <a:rPr lang="en-US" altLang="zh-CN" sz="3100" b="1" dirty="0">
                <a:solidFill>
                  <a:srgbClr val="FF0000"/>
                </a:solidFill>
                <a:latin typeface="Times New Roman"/>
                <a:cs typeface="Times New Roman"/>
              </a:rPr>
              <a:t>r</a:t>
            </a:r>
            <a:r>
              <a:rPr lang="en-US" altLang="zh-CN" sz="3100" b="1" spc="-5" dirty="0">
                <a:solidFill>
                  <a:srgbClr val="FF0000"/>
                </a:solidFill>
                <a:latin typeface="Times New Roman"/>
                <a:cs typeface="Times New Roman"/>
              </a:rPr>
              <a:t>emis</a:t>
            </a:r>
            <a:r>
              <a:rPr lang="en-US" altLang="zh-CN" sz="3100" b="1" spc="5" dirty="0">
                <a:solidFill>
                  <a:srgbClr val="FF0000"/>
                </a:solidFill>
                <a:latin typeface="Times New Roman"/>
                <a:cs typeface="Times New Roman"/>
              </a:rPr>
              <a:t>e</a:t>
            </a:r>
            <a:r>
              <a:rPr lang="en-US" altLang="zh-CN" sz="3100" b="1" spc="-5" dirty="0">
                <a:solidFill>
                  <a:srgbClr val="FF0000"/>
                </a:solidFill>
                <a:latin typeface="Times New Roman"/>
                <a:cs typeface="Times New Roman"/>
              </a:rPr>
              <a:t>)</a:t>
            </a:r>
            <a:r>
              <a:rPr lang="en-US" altLang="zh-CN" sz="3100" b="1" spc="-430" dirty="0">
                <a:solidFill>
                  <a:srgbClr val="FF0000"/>
                </a:solidFill>
                <a:latin typeface="Times New Roman"/>
                <a:cs typeface="Times New Roman"/>
              </a:rPr>
              <a:t> </a:t>
            </a:r>
            <a:r>
              <a:rPr lang="zh-CN" altLang="en-US" sz="3100" spc="-5" dirty="0">
                <a:solidFill>
                  <a:srgbClr val="000066"/>
                </a:solidFill>
                <a:latin typeface="黑体"/>
                <a:cs typeface="黑体"/>
              </a:rPr>
              <a:t>，</a:t>
            </a:r>
            <a:r>
              <a:rPr lang="en-US" altLang="zh-CN" sz="3100" spc="-1205" dirty="0">
                <a:solidFill>
                  <a:srgbClr val="000066"/>
                </a:solidFill>
                <a:latin typeface="黑体"/>
                <a:cs typeface="黑体"/>
              </a:rPr>
              <a:t> </a:t>
            </a:r>
            <a:r>
              <a:rPr lang="zh-CN" altLang="en-US" sz="3100" spc="335" dirty="0">
                <a:solidFill>
                  <a:srgbClr val="000066"/>
                </a:solidFill>
                <a:latin typeface="黑体"/>
                <a:cs typeface="黑体"/>
              </a:rPr>
              <a:t>或</a:t>
            </a:r>
            <a:r>
              <a:rPr lang="zh-CN" altLang="en-US" sz="3100" spc="-5" dirty="0">
                <a:solidFill>
                  <a:srgbClr val="000066"/>
                </a:solidFill>
                <a:latin typeface="黑体"/>
                <a:cs typeface="黑体"/>
              </a:rPr>
              <a:t>称</a:t>
            </a:r>
            <a:r>
              <a:rPr lang="zh-CN" altLang="en-US" sz="3100" spc="-1210" dirty="0">
                <a:solidFill>
                  <a:srgbClr val="000066"/>
                </a:solidFill>
                <a:latin typeface="黑体"/>
                <a:cs typeface="黑体"/>
              </a:rPr>
              <a:t> </a:t>
            </a:r>
            <a:r>
              <a:rPr lang="zh-CN" altLang="en-US" sz="3100" b="1" spc="345" dirty="0">
                <a:solidFill>
                  <a:srgbClr val="FF0000"/>
                </a:solidFill>
                <a:latin typeface="黑体"/>
                <a:cs typeface="黑体"/>
              </a:rPr>
              <a:t>假</a:t>
            </a:r>
            <a:r>
              <a:rPr lang="zh-CN" altLang="en-US" sz="3100" b="1" spc="325" dirty="0">
                <a:solidFill>
                  <a:srgbClr val="FF0000"/>
                </a:solidFill>
                <a:latin typeface="黑体"/>
                <a:cs typeface="黑体"/>
              </a:rPr>
              <a:t>设</a:t>
            </a:r>
            <a:r>
              <a:rPr lang="en-US" altLang="zh-CN" sz="3100" b="1" dirty="0">
                <a:solidFill>
                  <a:srgbClr val="FF0000"/>
                </a:solidFill>
                <a:latin typeface="Times New Roman"/>
                <a:cs typeface="Times New Roman"/>
              </a:rPr>
              <a:t>(</a:t>
            </a:r>
            <a:r>
              <a:rPr lang="en-US" altLang="zh-CN" sz="3100" b="1" spc="-5" dirty="0">
                <a:solidFill>
                  <a:srgbClr val="FF0000"/>
                </a:solidFill>
                <a:latin typeface="Times New Roman"/>
                <a:cs typeface="Times New Roman"/>
              </a:rPr>
              <a:t>hypo</a:t>
            </a:r>
            <a:r>
              <a:rPr lang="en-US" altLang="zh-CN" sz="3100" b="1" spc="5" dirty="0">
                <a:solidFill>
                  <a:srgbClr val="FF0000"/>
                </a:solidFill>
                <a:latin typeface="Times New Roman"/>
                <a:cs typeface="Times New Roman"/>
              </a:rPr>
              <a:t>t</a:t>
            </a:r>
            <a:r>
              <a:rPr lang="en-US" altLang="zh-CN" sz="3100" b="1" spc="-5" dirty="0">
                <a:solidFill>
                  <a:srgbClr val="FF0000"/>
                </a:solidFill>
                <a:latin typeface="Times New Roman"/>
                <a:cs typeface="Times New Roman"/>
              </a:rPr>
              <a:t>hesi</a:t>
            </a:r>
            <a:r>
              <a:rPr lang="en-US" altLang="zh-CN" sz="3100" b="1" dirty="0">
                <a:solidFill>
                  <a:srgbClr val="FF0000"/>
                </a:solidFill>
                <a:latin typeface="Times New Roman"/>
                <a:cs typeface="Times New Roman"/>
              </a:rPr>
              <a:t>s</a:t>
            </a:r>
            <a:r>
              <a:rPr lang="en-US" altLang="zh-CN" sz="3100" b="1" spc="-5" dirty="0">
                <a:solidFill>
                  <a:srgbClr val="FF0000"/>
                </a:solidFill>
                <a:latin typeface="Times New Roman"/>
                <a:cs typeface="Times New Roman"/>
              </a:rPr>
              <a:t>)</a:t>
            </a:r>
            <a:r>
              <a:rPr lang="en-US" altLang="zh-CN" sz="3100" b="1" spc="-420" dirty="0">
                <a:solidFill>
                  <a:srgbClr val="FF0000"/>
                </a:solidFill>
                <a:latin typeface="Times New Roman"/>
                <a:cs typeface="Times New Roman"/>
              </a:rPr>
              <a:t> </a:t>
            </a:r>
            <a:r>
              <a:rPr lang="zh-CN" altLang="en-US" sz="3100" spc="-5" dirty="0">
                <a:solidFill>
                  <a:srgbClr val="000066"/>
                </a:solidFill>
                <a:latin typeface="黑体"/>
                <a:cs typeface="黑体"/>
              </a:rPr>
              <a:t>，</a:t>
            </a:r>
            <a:endParaRPr lang="en-US" altLang="zh-CN" sz="3100" dirty="0">
              <a:solidFill>
                <a:prstClr val="black"/>
              </a:solidFill>
              <a:latin typeface="黑体"/>
              <a:cs typeface="黑体"/>
            </a:endParaRPr>
          </a:p>
        </p:txBody>
      </p:sp>
      <p:sp>
        <p:nvSpPr>
          <p:cNvPr id="9" name="矩形 8"/>
          <p:cNvSpPr/>
          <p:nvPr/>
        </p:nvSpPr>
        <p:spPr>
          <a:xfrm>
            <a:off x="1134028" y="2383266"/>
            <a:ext cx="5684441" cy="523220"/>
          </a:xfrm>
          <a:prstGeom prst="rect">
            <a:avLst/>
          </a:prstGeom>
        </p:spPr>
        <p:txBody>
          <a:bodyPr wrap="none">
            <a:spAutoFit/>
          </a:bodyPr>
          <a:lstStyle/>
          <a:p>
            <a:pPr marL="355600" lvl="0">
              <a:spcBef>
                <a:spcPts val="370"/>
              </a:spcBef>
            </a:pPr>
            <a:r>
              <a:rPr lang="zh-CN" altLang="en-US" sz="2800" spc="-5" dirty="0">
                <a:solidFill>
                  <a:srgbClr val="000066"/>
                </a:solidFill>
                <a:latin typeface="黑体"/>
                <a:cs typeface="黑体"/>
              </a:rPr>
              <a:t>是</a:t>
            </a:r>
            <a:r>
              <a:rPr lang="zh-CN" altLang="en-US" sz="2800" spc="-5" dirty="0">
                <a:solidFill>
                  <a:srgbClr val="000066"/>
                </a:solidFill>
                <a:latin typeface="黑体" panose="02010609060101010101" pitchFamily="49" charset="-122"/>
                <a:ea typeface="黑体" panose="02010609060101010101" pitchFamily="49" charset="-122"/>
                <a:cs typeface="黑体"/>
              </a:rPr>
              <a:t>指已知的命</a:t>
            </a:r>
            <a:r>
              <a:rPr lang="zh-CN" altLang="en-US" sz="2800" spc="-20" dirty="0">
                <a:solidFill>
                  <a:srgbClr val="000066"/>
                </a:solidFill>
                <a:latin typeface="黑体" panose="02010609060101010101" pitchFamily="49" charset="-122"/>
                <a:ea typeface="黑体" panose="02010609060101010101" pitchFamily="49" charset="-122"/>
                <a:cs typeface="黑体"/>
              </a:rPr>
              <a:t>题</a:t>
            </a:r>
            <a:r>
              <a:rPr lang="zh-CN" altLang="en-US" sz="2800" spc="-5" dirty="0">
                <a:solidFill>
                  <a:srgbClr val="000066"/>
                </a:solidFill>
                <a:latin typeface="黑体" panose="02010609060101010101" pitchFamily="49" charset="-122"/>
                <a:ea typeface="黑体" panose="02010609060101010101" pitchFamily="49" charset="-122"/>
                <a:cs typeface="黑体"/>
              </a:rPr>
              <a:t>公式</a:t>
            </a:r>
            <a:r>
              <a:rPr lang="zh-CN" altLang="en-US" sz="2800" spc="-740" dirty="0">
                <a:solidFill>
                  <a:srgbClr val="000066"/>
                </a:solidFill>
                <a:latin typeface="黑体" panose="02010609060101010101" pitchFamily="49" charset="-122"/>
                <a:ea typeface="黑体" panose="02010609060101010101" pitchFamily="49" charset="-122"/>
                <a:cs typeface="黑体"/>
              </a:rPr>
              <a:t> </a:t>
            </a:r>
            <a:r>
              <a:rPr lang="en-US" altLang="zh-CN" sz="2800" b="1" spc="-10" dirty="0">
                <a:solidFill>
                  <a:srgbClr val="000066"/>
                </a:solidFill>
                <a:latin typeface="黑体" panose="02010609060101010101" pitchFamily="49" charset="-122"/>
                <a:ea typeface="黑体" panose="02010609060101010101" pitchFamily="49" charset="-122"/>
                <a:cs typeface="Times New Roman"/>
              </a:rPr>
              <a:t>A</a:t>
            </a:r>
            <a:r>
              <a:rPr lang="en-US" altLang="zh-CN" sz="2800" b="1" spc="7" baseline="-20325" dirty="0">
                <a:solidFill>
                  <a:srgbClr val="000066"/>
                </a:solidFill>
                <a:latin typeface="黑体" panose="02010609060101010101" pitchFamily="49" charset="-122"/>
                <a:ea typeface="黑体" panose="02010609060101010101" pitchFamily="49" charset="-122"/>
                <a:cs typeface="Times New Roman"/>
              </a:rPr>
              <a:t>1</a:t>
            </a:r>
            <a:r>
              <a:rPr lang="en-US" altLang="zh-CN" sz="2800" b="1" spc="-5" dirty="0">
                <a:solidFill>
                  <a:srgbClr val="000066"/>
                </a:solidFill>
                <a:latin typeface="黑体" panose="02010609060101010101" pitchFamily="49" charset="-122"/>
                <a:ea typeface="黑体" panose="02010609060101010101" pitchFamily="49" charset="-122"/>
                <a:cs typeface="Times New Roman"/>
              </a:rPr>
              <a:t>, </a:t>
            </a:r>
            <a:r>
              <a:rPr lang="en-US" altLang="zh-CN" sz="2800" b="1" spc="-10" dirty="0">
                <a:solidFill>
                  <a:srgbClr val="000066"/>
                </a:solidFill>
                <a:latin typeface="黑体" panose="02010609060101010101" pitchFamily="49" charset="-122"/>
                <a:ea typeface="黑体" panose="02010609060101010101" pitchFamily="49" charset="-122"/>
                <a:cs typeface="Times New Roman"/>
              </a:rPr>
              <a:t>A</a:t>
            </a:r>
            <a:r>
              <a:rPr lang="en-US" altLang="zh-CN" sz="2800" b="1" spc="7" baseline="-20325" dirty="0">
                <a:solidFill>
                  <a:srgbClr val="000066"/>
                </a:solidFill>
                <a:latin typeface="黑体" panose="02010609060101010101" pitchFamily="49" charset="-122"/>
                <a:ea typeface="黑体" panose="02010609060101010101" pitchFamily="49" charset="-122"/>
                <a:cs typeface="Times New Roman"/>
              </a:rPr>
              <a:t>2</a:t>
            </a:r>
            <a:r>
              <a:rPr lang="en-US" altLang="zh-CN" sz="2800" b="1" baseline="-20325" dirty="0">
                <a:solidFill>
                  <a:srgbClr val="000066"/>
                </a:solidFill>
                <a:latin typeface="黑体" panose="02010609060101010101" pitchFamily="49" charset="-122"/>
                <a:ea typeface="黑体" panose="02010609060101010101" pitchFamily="49" charset="-122"/>
                <a:cs typeface="Times New Roman"/>
              </a:rPr>
              <a:t> </a:t>
            </a:r>
            <a:r>
              <a:rPr lang="en-US" altLang="zh-CN" sz="2800" b="1" spc="-367" baseline="-20325" dirty="0">
                <a:solidFill>
                  <a:srgbClr val="000066"/>
                </a:solidFill>
                <a:latin typeface="黑体" panose="02010609060101010101" pitchFamily="49" charset="-122"/>
                <a:ea typeface="黑体" panose="02010609060101010101" pitchFamily="49" charset="-122"/>
                <a:cs typeface="Times New Roman"/>
              </a:rPr>
              <a:t> </a:t>
            </a:r>
            <a:r>
              <a:rPr lang="en-US" altLang="zh-CN" sz="2800" b="1" spc="-5" dirty="0">
                <a:solidFill>
                  <a:srgbClr val="000066"/>
                </a:solidFill>
                <a:latin typeface="黑体" panose="02010609060101010101" pitchFamily="49" charset="-122"/>
                <a:ea typeface="黑体" panose="02010609060101010101" pitchFamily="49" charset="-122"/>
                <a:cs typeface="Times New Roman"/>
              </a:rPr>
              <a:t>…</a:t>
            </a:r>
            <a:r>
              <a:rPr lang="en-US" altLang="zh-CN" sz="2800" b="1" spc="-10" dirty="0">
                <a:solidFill>
                  <a:srgbClr val="000066"/>
                </a:solidFill>
                <a:latin typeface="黑体" panose="02010609060101010101" pitchFamily="49" charset="-122"/>
                <a:ea typeface="黑体" panose="02010609060101010101" pitchFamily="49" charset="-122"/>
                <a:cs typeface="Times New Roman"/>
              </a:rPr>
              <a:t>A</a:t>
            </a:r>
            <a:r>
              <a:rPr lang="en-US" altLang="zh-CN" sz="2800" b="1" spc="7" baseline="-20325" dirty="0">
                <a:solidFill>
                  <a:srgbClr val="000066"/>
                </a:solidFill>
                <a:latin typeface="黑体" panose="02010609060101010101" pitchFamily="49" charset="-122"/>
                <a:ea typeface="黑体" panose="02010609060101010101" pitchFamily="49" charset="-122"/>
                <a:cs typeface="Times New Roman"/>
              </a:rPr>
              <a:t>n</a:t>
            </a:r>
            <a:endParaRPr lang="en-US" altLang="zh-CN" sz="2800" baseline="-20325" dirty="0">
              <a:solidFill>
                <a:prstClr val="black"/>
              </a:solidFill>
              <a:latin typeface="黑体" panose="02010609060101010101" pitchFamily="49" charset="-122"/>
              <a:ea typeface="黑体" panose="02010609060101010101" pitchFamily="49" charset="-122"/>
              <a:cs typeface="Times New Roman"/>
            </a:endParaRPr>
          </a:p>
        </p:txBody>
      </p:sp>
      <p:sp>
        <p:nvSpPr>
          <p:cNvPr id="11" name="矩形 10"/>
          <p:cNvSpPr/>
          <p:nvPr/>
        </p:nvSpPr>
        <p:spPr>
          <a:xfrm>
            <a:off x="272143" y="2906486"/>
            <a:ext cx="7287986" cy="569387"/>
          </a:xfrm>
          <a:prstGeom prst="rect">
            <a:avLst/>
          </a:prstGeom>
        </p:spPr>
        <p:txBody>
          <a:bodyPr wrap="square">
            <a:spAutoFit/>
          </a:bodyPr>
          <a:lstStyle/>
          <a:p>
            <a:pPr marL="12700" lvl="0">
              <a:spcBef>
                <a:spcPts val="1115"/>
              </a:spcBef>
            </a:pPr>
            <a:r>
              <a:rPr lang="zh-CN" altLang="en-US" sz="3100" b="1" spc="20" dirty="0">
                <a:solidFill>
                  <a:srgbClr val="FF0000"/>
                </a:solidFill>
                <a:latin typeface="黑体"/>
                <a:cs typeface="黑体"/>
              </a:rPr>
              <a:t>结</a:t>
            </a:r>
            <a:r>
              <a:rPr lang="zh-CN" altLang="en-US" sz="3100" b="1" dirty="0">
                <a:solidFill>
                  <a:srgbClr val="FF0000"/>
                </a:solidFill>
                <a:latin typeface="黑体"/>
                <a:cs typeface="黑体"/>
              </a:rPr>
              <a:t>论</a:t>
            </a:r>
            <a:r>
              <a:rPr lang="en-US" altLang="zh-CN" sz="3100" b="1" spc="-5" dirty="0">
                <a:solidFill>
                  <a:srgbClr val="FF0000"/>
                </a:solidFill>
                <a:latin typeface="Times New Roman"/>
                <a:cs typeface="Times New Roman"/>
              </a:rPr>
              <a:t>(c</a:t>
            </a:r>
            <a:r>
              <a:rPr lang="en-US" altLang="zh-CN" sz="3100" b="1" dirty="0">
                <a:solidFill>
                  <a:srgbClr val="FF0000"/>
                </a:solidFill>
                <a:latin typeface="Times New Roman"/>
                <a:cs typeface="Times New Roman"/>
              </a:rPr>
              <a:t>o</a:t>
            </a:r>
            <a:r>
              <a:rPr lang="en-US" altLang="zh-CN" sz="3100" b="1" spc="-5" dirty="0">
                <a:solidFill>
                  <a:srgbClr val="FF0000"/>
                </a:solidFill>
                <a:latin typeface="Times New Roman"/>
                <a:cs typeface="Times New Roman"/>
              </a:rPr>
              <a:t>n</a:t>
            </a:r>
            <a:r>
              <a:rPr lang="en-US" altLang="zh-CN" sz="3100" b="1" dirty="0">
                <a:solidFill>
                  <a:srgbClr val="FF0000"/>
                </a:solidFill>
                <a:latin typeface="Times New Roman"/>
                <a:cs typeface="Times New Roman"/>
              </a:rPr>
              <a:t>c</a:t>
            </a:r>
            <a:r>
              <a:rPr lang="en-US" altLang="zh-CN" sz="3100" b="1" spc="-5" dirty="0">
                <a:solidFill>
                  <a:srgbClr val="FF0000"/>
                </a:solidFill>
                <a:latin typeface="Times New Roman"/>
                <a:cs typeface="Times New Roman"/>
              </a:rPr>
              <a:t>lu</a:t>
            </a:r>
            <a:r>
              <a:rPr lang="en-US" altLang="zh-CN" sz="3100" b="1" spc="-15" dirty="0">
                <a:solidFill>
                  <a:srgbClr val="FF0000"/>
                </a:solidFill>
                <a:latin typeface="Times New Roman"/>
                <a:cs typeface="Times New Roman"/>
              </a:rPr>
              <a:t>s</a:t>
            </a:r>
            <a:r>
              <a:rPr lang="en-US" altLang="zh-CN" sz="3100" b="1" spc="-5" dirty="0">
                <a:solidFill>
                  <a:srgbClr val="FF0000"/>
                </a:solidFill>
                <a:latin typeface="Times New Roman"/>
                <a:cs typeface="Times New Roman"/>
              </a:rPr>
              <a:t>i</a:t>
            </a:r>
            <a:r>
              <a:rPr lang="en-US" altLang="zh-CN" sz="3100" b="1" dirty="0">
                <a:solidFill>
                  <a:srgbClr val="FF0000"/>
                </a:solidFill>
                <a:latin typeface="Times New Roman"/>
                <a:cs typeface="Times New Roman"/>
              </a:rPr>
              <a:t>o</a:t>
            </a:r>
            <a:r>
              <a:rPr lang="en-US" altLang="zh-CN" sz="3100" b="1" spc="-5" dirty="0">
                <a:solidFill>
                  <a:srgbClr val="FF0000"/>
                </a:solidFill>
                <a:latin typeface="Times New Roman"/>
                <a:cs typeface="Times New Roman"/>
              </a:rPr>
              <a:t>n</a:t>
            </a:r>
            <a:r>
              <a:rPr lang="en-US" altLang="zh-CN" sz="3100" b="1" spc="30" dirty="0" smtClean="0">
                <a:solidFill>
                  <a:srgbClr val="FF0000"/>
                </a:solidFill>
                <a:latin typeface="Times New Roman"/>
                <a:cs typeface="Times New Roman"/>
              </a:rPr>
              <a:t>)</a:t>
            </a:r>
            <a:endParaRPr lang="zh-CN" altLang="en-US" sz="3100" dirty="0">
              <a:solidFill>
                <a:prstClr val="black"/>
              </a:solidFill>
              <a:latin typeface="Times New Roman"/>
              <a:cs typeface="Times New Roman"/>
            </a:endParaRPr>
          </a:p>
        </p:txBody>
      </p:sp>
      <p:sp>
        <p:nvSpPr>
          <p:cNvPr id="13" name="矩形 12"/>
          <p:cNvSpPr/>
          <p:nvPr/>
        </p:nvSpPr>
        <p:spPr>
          <a:xfrm>
            <a:off x="1431471" y="3475873"/>
            <a:ext cx="8692243" cy="569387"/>
          </a:xfrm>
          <a:prstGeom prst="rect">
            <a:avLst/>
          </a:prstGeom>
        </p:spPr>
        <p:txBody>
          <a:bodyPr wrap="square">
            <a:spAutoFit/>
          </a:bodyPr>
          <a:lstStyle/>
          <a:p>
            <a:pPr marL="12700" lvl="0">
              <a:spcBef>
                <a:spcPts val="1115"/>
              </a:spcBef>
            </a:pPr>
            <a:r>
              <a:rPr lang="zh-CN" altLang="en-US" sz="3100" dirty="0">
                <a:solidFill>
                  <a:srgbClr val="000066"/>
                </a:solidFill>
                <a:latin typeface="黑体" panose="02010609060101010101" pitchFamily="49" charset="-122"/>
                <a:ea typeface="黑体" panose="02010609060101010101" pitchFamily="49" charset="-122"/>
                <a:cs typeface="黑体"/>
              </a:rPr>
              <a:t>是</a:t>
            </a:r>
            <a:r>
              <a:rPr lang="zh-CN" altLang="en-US" sz="3100" spc="10" dirty="0">
                <a:solidFill>
                  <a:srgbClr val="000066"/>
                </a:solidFill>
                <a:latin typeface="黑体" panose="02010609060101010101" pitchFamily="49" charset="-122"/>
                <a:ea typeface="黑体" panose="02010609060101010101" pitchFamily="49" charset="-122"/>
                <a:cs typeface="黑体"/>
              </a:rPr>
              <a:t>从前</a:t>
            </a:r>
            <a:r>
              <a:rPr lang="zh-CN" altLang="en-US" sz="3100" dirty="0">
                <a:solidFill>
                  <a:srgbClr val="000066"/>
                </a:solidFill>
                <a:latin typeface="黑体" panose="02010609060101010101" pitchFamily="49" charset="-122"/>
                <a:ea typeface="黑体" panose="02010609060101010101" pitchFamily="49" charset="-122"/>
                <a:cs typeface="黑体"/>
              </a:rPr>
              <a:t>提</a:t>
            </a:r>
            <a:r>
              <a:rPr lang="zh-CN" altLang="en-US" sz="3100" spc="10" dirty="0">
                <a:solidFill>
                  <a:srgbClr val="000066"/>
                </a:solidFill>
                <a:latin typeface="黑体" panose="02010609060101010101" pitchFamily="49" charset="-122"/>
                <a:ea typeface="黑体" panose="02010609060101010101" pitchFamily="49" charset="-122"/>
                <a:cs typeface="黑体"/>
              </a:rPr>
              <a:t>出发</a:t>
            </a:r>
            <a:r>
              <a:rPr lang="zh-CN" altLang="en-US" sz="3100" dirty="0">
                <a:solidFill>
                  <a:srgbClr val="000066"/>
                </a:solidFill>
                <a:latin typeface="黑体" panose="02010609060101010101" pitchFamily="49" charset="-122"/>
                <a:ea typeface="黑体" panose="02010609060101010101" pitchFamily="49" charset="-122"/>
                <a:cs typeface="黑体"/>
              </a:rPr>
              <a:t>应</a:t>
            </a:r>
            <a:r>
              <a:rPr lang="zh-CN" altLang="en-US" sz="3100" spc="10" dirty="0">
                <a:solidFill>
                  <a:srgbClr val="000066"/>
                </a:solidFill>
                <a:latin typeface="黑体" panose="02010609060101010101" pitchFamily="49" charset="-122"/>
                <a:ea typeface="黑体" panose="02010609060101010101" pitchFamily="49" charset="-122"/>
                <a:cs typeface="黑体"/>
              </a:rPr>
              <a:t>用</a:t>
            </a:r>
            <a:r>
              <a:rPr lang="zh-CN" altLang="en-US" sz="3100" spc="10" dirty="0" smtClean="0">
                <a:solidFill>
                  <a:srgbClr val="000066"/>
                </a:solidFill>
                <a:latin typeface="黑体" panose="02010609060101010101" pitchFamily="49" charset="-122"/>
                <a:ea typeface="黑体" panose="02010609060101010101" pitchFamily="49" charset="-122"/>
                <a:cs typeface="黑体"/>
              </a:rPr>
              <a:t>推</a:t>
            </a:r>
            <a:r>
              <a:rPr lang="zh-CN" altLang="en-US" sz="3100" spc="-5" dirty="0" smtClean="0">
                <a:solidFill>
                  <a:srgbClr val="000066"/>
                </a:solidFill>
                <a:latin typeface="黑体" panose="02010609060101010101" pitchFamily="49" charset="-122"/>
                <a:ea typeface="黑体" panose="02010609060101010101" pitchFamily="49" charset="-122"/>
                <a:cs typeface="黑体"/>
              </a:rPr>
              <a:t>理规则</a:t>
            </a:r>
            <a:r>
              <a:rPr lang="zh-CN" altLang="en-US" sz="3100" spc="-5" dirty="0">
                <a:solidFill>
                  <a:srgbClr val="000066"/>
                </a:solidFill>
                <a:latin typeface="黑体" panose="02010609060101010101" pitchFamily="49" charset="-122"/>
                <a:ea typeface="黑体" panose="02010609060101010101" pitchFamily="49" charset="-122"/>
                <a:cs typeface="黑体"/>
              </a:rPr>
              <a:t>推出的命</a:t>
            </a:r>
            <a:r>
              <a:rPr lang="zh-CN" altLang="en-US" sz="3100" spc="-20" dirty="0">
                <a:solidFill>
                  <a:srgbClr val="000066"/>
                </a:solidFill>
                <a:latin typeface="黑体" panose="02010609060101010101" pitchFamily="49" charset="-122"/>
                <a:ea typeface="黑体" panose="02010609060101010101" pitchFamily="49" charset="-122"/>
                <a:cs typeface="黑体"/>
              </a:rPr>
              <a:t>题</a:t>
            </a:r>
            <a:r>
              <a:rPr lang="zh-CN" altLang="en-US" sz="3100" spc="-5" dirty="0">
                <a:solidFill>
                  <a:srgbClr val="000066"/>
                </a:solidFill>
                <a:latin typeface="黑体" panose="02010609060101010101" pitchFamily="49" charset="-122"/>
                <a:ea typeface="黑体" panose="02010609060101010101" pitchFamily="49" charset="-122"/>
                <a:cs typeface="黑体"/>
              </a:rPr>
              <a:t>公式</a:t>
            </a:r>
            <a:r>
              <a:rPr lang="zh-CN" altLang="en-US" sz="3100" spc="-740" dirty="0">
                <a:solidFill>
                  <a:srgbClr val="000066"/>
                </a:solidFill>
                <a:latin typeface="黑体" panose="02010609060101010101" pitchFamily="49" charset="-122"/>
                <a:ea typeface="黑体" panose="02010609060101010101" pitchFamily="49" charset="-122"/>
                <a:cs typeface="黑体"/>
              </a:rPr>
              <a:t> </a:t>
            </a:r>
            <a:r>
              <a:rPr lang="en-US" altLang="zh-CN" sz="3100" b="1" spc="-5" dirty="0">
                <a:solidFill>
                  <a:srgbClr val="000066"/>
                </a:solidFill>
                <a:latin typeface="黑体" panose="02010609060101010101" pitchFamily="49" charset="-122"/>
                <a:ea typeface="黑体" panose="02010609060101010101" pitchFamily="49" charset="-122"/>
                <a:cs typeface="Times New Roman"/>
              </a:rPr>
              <a:t>B</a:t>
            </a:r>
            <a:endParaRPr lang="zh-CN" altLang="en-US" sz="3100" dirty="0">
              <a:solidFill>
                <a:prstClr val="black"/>
              </a:solidFill>
              <a:latin typeface="黑体" panose="02010609060101010101" pitchFamily="49" charset="-122"/>
              <a:ea typeface="黑体" panose="02010609060101010101" pitchFamily="49" charset="-122"/>
              <a:cs typeface="Times New Roman"/>
            </a:endParaRPr>
          </a:p>
        </p:txBody>
      </p:sp>
      <p:sp>
        <p:nvSpPr>
          <p:cNvPr id="15" name="矩形 14"/>
          <p:cNvSpPr/>
          <p:nvPr/>
        </p:nvSpPr>
        <p:spPr>
          <a:xfrm>
            <a:off x="357316" y="4745212"/>
            <a:ext cx="5646418" cy="56938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100" b="1" i="0" u="none" strike="noStrike" kern="0" cap="none" spc="-15" normalizeH="0" baseline="0" noProof="0" dirty="0" smtClean="0">
                <a:ln>
                  <a:noFill/>
                </a:ln>
                <a:solidFill>
                  <a:srgbClr val="FF0000"/>
                </a:solidFill>
                <a:effectLst/>
                <a:uLnTx/>
                <a:uFillTx/>
                <a:latin typeface="黑体"/>
                <a:cs typeface="黑体"/>
              </a:rPr>
              <a:t>正</a:t>
            </a:r>
            <a:r>
              <a:rPr kumimoji="0" lang="zh-CN" altLang="en-US" sz="3100" b="1" i="0" u="none" strike="noStrike" kern="0" cap="none" spc="-785" normalizeH="0" baseline="0" noProof="0" dirty="0" smtClean="0">
                <a:ln>
                  <a:noFill/>
                </a:ln>
                <a:solidFill>
                  <a:srgbClr val="FF0000"/>
                </a:solidFill>
                <a:effectLst/>
                <a:uLnTx/>
                <a:uFillTx/>
                <a:latin typeface="黑体"/>
                <a:cs typeface="黑体"/>
              </a:rPr>
              <a:t> </a:t>
            </a:r>
            <a:r>
              <a:rPr kumimoji="0" lang="zh-CN" altLang="en-US" sz="3100" b="1" i="0" u="none" strike="noStrike" kern="0" cap="none" spc="-15" normalizeH="0" baseline="0" noProof="0" dirty="0" smtClean="0">
                <a:ln>
                  <a:noFill/>
                </a:ln>
                <a:solidFill>
                  <a:srgbClr val="FF0000"/>
                </a:solidFill>
                <a:effectLst/>
                <a:uLnTx/>
                <a:uFillTx/>
                <a:latin typeface="黑体"/>
                <a:cs typeface="黑体"/>
              </a:rPr>
              <a:t>确</a:t>
            </a:r>
            <a:r>
              <a:rPr kumimoji="0" lang="zh-CN" altLang="en-US" sz="3100" b="1" i="0" u="none" strike="noStrike" kern="0" cap="none" spc="-790" normalizeH="0" baseline="0" noProof="0" dirty="0" smtClean="0">
                <a:ln>
                  <a:noFill/>
                </a:ln>
                <a:solidFill>
                  <a:srgbClr val="FF0000"/>
                </a:solidFill>
                <a:effectLst/>
                <a:uLnTx/>
                <a:uFillTx/>
                <a:latin typeface="黑体"/>
                <a:cs typeface="黑体"/>
              </a:rPr>
              <a:t> </a:t>
            </a:r>
            <a:r>
              <a:rPr kumimoji="0" lang="zh-CN" altLang="en-US" sz="3100" b="1" i="0" u="none" strike="noStrike" kern="0" cap="none" spc="-15" normalizeH="0" baseline="0" noProof="0" dirty="0" smtClean="0">
                <a:ln>
                  <a:noFill/>
                </a:ln>
                <a:solidFill>
                  <a:srgbClr val="FF0000"/>
                </a:solidFill>
                <a:effectLst/>
                <a:uLnTx/>
                <a:uFillTx/>
                <a:latin typeface="黑体"/>
                <a:cs typeface="黑体"/>
              </a:rPr>
              <a:t>的</a:t>
            </a:r>
            <a:r>
              <a:rPr kumimoji="0" lang="zh-CN" altLang="en-US" sz="3100" b="1" i="0" u="none" strike="noStrike" kern="0" cap="none" spc="-785" normalizeH="0" baseline="0" noProof="0" dirty="0" smtClean="0">
                <a:ln>
                  <a:noFill/>
                </a:ln>
                <a:solidFill>
                  <a:srgbClr val="FF0000"/>
                </a:solidFill>
                <a:effectLst/>
                <a:uLnTx/>
                <a:uFillTx/>
                <a:latin typeface="黑体"/>
                <a:cs typeface="黑体"/>
              </a:rPr>
              <a:t> </a:t>
            </a:r>
            <a:r>
              <a:rPr kumimoji="0" lang="zh-CN" altLang="en-US" sz="3100" b="1" i="0" u="none" strike="noStrike" kern="0" cap="none" spc="-15" normalizeH="0" baseline="0" noProof="0" dirty="0" smtClean="0">
                <a:ln>
                  <a:noFill/>
                </a:ln>
                <a:solidFill>
                  <a:srgbClr val="FF0000"/>
                </a:solidFill>
                <a:effectLst/>
                <a:uLnTx/>
                <a:uFillTx/>
                <a:latin typeface="黑体"/>
                <a:cs typeface="黑体"/>
              </a:rPr>
              <a:t>推</a:t>
            </a:r>
            <a:r>
              <a:rPr kumimoji="0" lang="zh-CN" altLang="en-US" sz="3100" b="1" i="0" u="none" strike="noStrike" kern="0" cap="none" spc="-785" normalizeH="0" baseline="0" noProof="0" dirty="0" smtClean="0">
                <a:ln>
                  <a:noFill/>
                </a:ln>
                <a:solidFill>
                  <a:srgbClr val="FF0000"/>
                </a:solidFill>
                <a:effectLst/>
                <a:uLnTx/>
                <a:uFillTx/>
                <a:latin typeface="黑体"/>
                <a:cs typeface="黑体"/>
              </a:rPr>
              <a:t> </a:t>
            </a:r>
            <a:r>
              <a:rPr kumimoji="0" lang="zh-CN" altLang="en-US" sz="3100" b="1" i="0" u="none" strike="noStrike" kern="0" cap="none" spc="-15" normalizeH="0" baseline="0" noProof="0" dirty="0" smtClean="0">
                <a:ln>
                  <a:noFill/>
                </a:ln>
                <a:solidFill>
                  <a:srgbClr val="FF0000"/>
                </a:solidFill>
                <a:effectLst/>
                <a:uLnTx/>
                <a:uFillTx/>
                <a:latin typeface="黑体"/>
                <a:cs typeface="黑体"/>
              </a:rPr>
              <a:t>理</a:t>
            </a:r>
            <a:r>
              <a:rPr kumimoji="0" lang="zh-CN" altLang="en-US" sz="3100" b="1" i="0" u="none" strike="noStrike" kern="0" cap="none" spc="-790" normalizeH="0" baseline="0" noProof="0" dirty="0" smtClean="0">
                <a:ln>
                  <a:noFill/>
                </a:ln>
                <a:solidFill>
                  <a:srgbClr val="FF0000"/>
                </a:solidFill>
                <a:effectLst/>
                <a:uLnTx/>
                <a:uFillTx/>
                <a:latin typeface="黑体"/>
                <a:cs typeface="黑体"/>
              </a:rPr>
              <a:t> </a:t>
            </a:r>
            <a:r>
              <a:rPr kumimoji="0" lang="zh-CN" altLang="en-US" sz="3100" b="0" i="0" u="none" strike="noStrike" kern="0" cap="none" spc="-5" normalizeH="0" baseline="0" noProof="0" dirty="0" smtClean="0">
                <a:ln>
                  <a:noFill/>
                </a:ln>
                <a:solidFill>
                  <a:srgbClr val="000066"/>
                </a:solidFill>
                <a:effectLst/>
                <a:uLnTx/>
                <a:uFillTx/>
                <a:latin typeface="黑体"/>
                <a:cs typeface="黑体"/>
              </a:rPr>
              <a:t>或</a:t>
            </a:r>
            <a:r>
              <a:rPr kumimoji="0" lang="zh-CN" altLang="en-US" sz="3100" b="0" i="0" u="none" strike="noStrike" kern="0" cap="none" spc="-785" normalizeH="0" baseline="0" noProof="0" dirty="0" smtClean="0">
                <a:ln>
                  <a:noFill/>
                </a:ln>
                <a:solidFill>
                  <a:srgbClr val="000066"/>
                </a:solidFill>
                <a:effectLst/>
                <a:uLnTx/>
                <a:uFillTx/>
                <a:latin typeface="黑体"/>
                <a:cs typeface="黑体"/>
              </a:rPr>
              <a:t> </a:t>
            </a:r>
            <a:r>
              <a:rPr kumimoji="0" lang="zh-CN" altLang="en-US" sz="3100" b="1" i="0" u="none" strike="noStrike" kern="0" cap="none" spc="-15" normalizeH="0" baseline="0" noProof="0" dirty="0" smtClean="0">
                <a:ln>
                  <a:noFill/>
                </a:ln>
                <a:solidFill>
                  <a:srgbClr val="FF0000"/>
                </a:solidFill>
                <a:effectLst/>
                <a:uLnTx/>
                <a:uFillTx/>
                <a:latin typeface="黑体"/>
                <a:cs typeface="黑体"/>
              </a:rPr>
              <a:t>有</a:t>
            </a:r>
            <a:r>
              <a:rPr kumimoji="0" lang="zh-CN" altLang="en-US" sz="3100" b="1" i="0" u="none" strike="noStrike" kern="0" cap="none" spc="-785" normalizeH="0" baseline="0" noProof="0" dirty="0" smtClean="0">
                <a:ln>
                  <a:noFill/>
                </a:ln>
                <a:solidFill>
                  <a:srgbClr val="FF0000"/>
                </a:solidFill>
                <a:effectLst/>
                <a:uLnTx/>
                <a:uFillTx/>
                <a:latin typeface="黑体"/>
                <a:cs typeface="黑体"/>
              </a:rPr>
              <a:t> </a:t>
            </a:r>
            <a:r>
              <a:rPr kumimoji="0" lang="zh-CN" altLang="en-US" sz="3100" b="1" i="0" u="none" strike="noStrike" kern="0" cap="none" spc="-15" normalizeH="0" baseline="0" noProof="0" dirty="0" smtClean="0">
                <a:ln>
                  <a:noFill/>
                </a:ln>
                <a:solidFill>
                  <a:srgbClr val="FF0000"/>
                </a:solidFill>
                <a:effectLst/>
                <a:uLnTx/>
                <a:uFillTx/>
                <a:latin typeface="黑体"/>
                <a:cs typeface="黑体"/>
              </a:rPr>
              <a:t>效</a:t>
            </a:r>
            <a:r>
              <a:rPr kumimoji="0" lang="zh-CN" altLang="en-US" sz="3100" b="1" i="0" u="none" strike="noStrike" kern="0" cap="none" spc="-785" normalizeH="0" baseline="0" noProof="0" dirty="0" smtClean="0">
                <a:ln>
                  <a:noFill/>
                </a:ln>
                <a:solidFill>
                  <a:srgbClr val="FF0000"/>
                </a:solidFill>
                <a:effectLst/>
                <a:uLnTx/>
                <a:uFillTx/>
                <a:latin typeface="黑体"/>
                <a:cs typeface="黑体"/>
              </a:rPr>
              <a:t> </a:t>
            </a:r>
            <a:r>
              <a:rPr kumimoji="0" lang="zh-CN" altLang="en-US" sz="3100" b="1" i="0" u="none" strike="noStrike" kern="0" cap="none" spc="-15" normalizeH="0" baseline="0" noProof="0" dirty="0" smtClean="0">
                <a:ln>
                  <a:noFill/>
                </a:ln>
                <a:solidFill>
                  <a:srgbClr val="FF0000"/>
                </a:solidFill>
                <a:effectLst/>
                <a:uLnTx/>
                <a:uFillTx/>
                <a:latin typeface="黑体"/>
                <a:cs typeface="黑体"/>
              </a:rPr>
              <a:t>的</a:t>
            </a:r>
            <a:r>
              <a:rPr kumimoji="0" lang="zh-CN" altLang="en-US" sz="3100" b="1" i="0" u="none" strike="noStrike" kern="0" cap="none" spc="-785" normalizeH="0" baseline="0" noProof="0" dirty="0" smtClean="0">
                <a:ln>
                  <a:noFill/>
                </a:ln>
                <a:solidFill>
                  <a:srgbClr val="FF0000"/>
                </a:solidFill>
                <a:effectLst/>
                <a:uLnTx/>
                <a:uFillTx/>
                <a:latin typeface="黑体"/>
                <a:cs typeface="黑体"/>
              </a:rPr>
              <a:t> </a:t>
            </a:r>
            <a:r>
              <a:rPr kumimoji="0" lang="zh-CN" altLang="en-US" sz="3100" b="1" i="0" u="none" strike="noStrike" kern="0" cap="none" spc="-15" normalizeH="0" baseline="0" noProof="0" dirty="0" smtClean="0">
                <a:ln>
                  <a:noFill/>
                </a:ln>
                <a:solidFill>
                  <a:srgbClr val="FF0000"/>
                </a:solidFill>
                <a:effectLst/>
                <a:uLnTx/>
                <a:uFillTx/>
                <a:latin typeface="黑体"/>
                <a:cs typeface="黑体"/>
              </a:rPr>
              <a:t>推</a:t>
            </a:r>
            <a:r>
              <a:rPr kumimoji="0" lang="zh-CN" altLang="en-US" sz="3100" b="1" i="0" u="none" strike="noStrike" kern="0" cap="none" spc="-785" normalizeH="0" baseline="0" noProof="0" dirty="0" smtClean="0">
                <a:ln>
                  <a:noFill/>
                </a:ln>
                <a:solidFill>
                  <a:srgbClr val="FF0000"/>
                </a:solidFill>
                <a:effectLst/>
                <a:uLnTx/>
                <a:uFillTx/>
                <a:latin typeface="黑体"/>
                <a:cs typeface="黑体"/>
              </a:rPr>
              <a:t> </a:t>
            </a:r>
            <a:r>
              <a:rPr kumimoji="0" lang="zh-CN" altLang="en-US" sz="3100" b="1" i="0" u="none" strike="noStrike" kern="0" cap="none" spc="-15" normalizeH="0" baseline="0" noProof="0" dirty="0" smtClean="0">
                <a:ln>
                  <a:noFill/>
                </a:ln>
                <a:solidFill>
                  <a:srgbClr val="FF0000"/>
                </a:solidFill>
                <a:effectLst/>
                <a:uLnTx/>
                <a:uFillTx/>
                <a:latin typeface="黑体"/>
                <a:cs typeface="黑体"/>
              </a:rPr>
              <a:t>理</a:t>
            </a:r>
            <a:r>
              <a:rPr kumimoji="0" lang="zh-CN" altLang="en-US" sz="3100" b="1" i="0" u="none" strike="noStrike" kern="0" cap="none" spc="-795" normalizeH="0" baseline="0" noProof="0" dirty="0" smtClean="0">
                <a:ln>
                  <a:noFill/>
                </a:ln>
                <a:solidFill>
                  <a:srgbClr val="FF0000"/>
                </a:solidFill>
                <a:effectLst/>
                <a:uLnTx/>
                <a:uFillTx/>
                <a:latin typeface="黑体"/>
                <a:cs typeface="黑体"/>
              </a:rPr>
              <a:t>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4086" y="4099239"/>
            <a:ext cx="2476762" cy="2538681"/>
          </a:xfrm>
          <a:prstGeom prst="rect">
            <a:avLst/>
          </a:prstGeom>
        </p:spPr>
      </p:pic>
    </p:spTree>
    <p:extLst>
      <p:ext uri="{BB962C8B-B14F-4D97-AF65-F5344CB8AC3E}">
        <p14:creationId xmlns:p14="http://schemas.microsoft.com/office/powerpoint/2010/main" val="173046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865415" y="1655890"/>
            <a:ext cx="10042071" cy="2313762"/>
          </a:xfrm>
          <a:prstGeom prst="rect">
            <a:avLst/>
          </a:prstGeom>
          <a:solidFill>
            <a:srgbClr val="C9FAFF"/>
          </a:solidFill>
          <a:ln w="12700" cap="sq" cmpd="sng" algn="ctr">
            <a:solidFill>
              <a:srgbClr val="FFFF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536089" y="241887"/>
            <a:ext cx="10972800" cy="838200"/>
          </a:xfrm>
        </p:spPr>
        <p:txBody>
          <a:bodyPr/>
          <a:lstStyle/>
          <a:p>
            <a:r>
              <a:rPr lang="zh-CN" altLang="en-US" sz="3200" dirty="0"/>
              <a:t>推理形式</a:t>
            </a:r>
          </a:p>
        </p:txBody>
      </p:sp>
      <p:sp>
        <p:nvSpPr>
          <p:cNvPr id="3" name="内容占位符 2"/>
          <p:cNvSpPr>
            <a:spLocks noGrp="1"/>
          </p:cNvSpPr>
          <p:nvPr>
            <p:ph idx="1"/>
          </p:nvPr>
        </p:nvSpPr>
        <p:spPr>
          <a:xfrm>
            <a:off x="721189" y="1024038"/>
            <a:ext cx="8534400" cy="749489"/>
          </a:xfrm>
        </p:spPr>
        <p:txBody>
          <a:bodyPr/>
          <a:lstStyle/>
          <a:p>
            <a:pPr marL="0" indent="0">
              <a:buNone/>
            </a:pPr>
            <a:r>
              <a:rPr lang="zh-CN" altLang="en-US" dirty="0"/>
              <a:t>所谓</a:t>
            </a:r>
            <a:r>
              <a:rPr lang="zh-CN" altLang="en-US" dirty="0">
                <a:solidFill>
                  <a:srgbClr val="FF0000"/>
                </a:solidFill>
              </a:rPr>
              <a:t>推理</a:t>
            </a:r>
            <a:r>
              <a:rPr lang="zh-CN" altLang="en-US" dirty="0"/>
              <a:t>，是指从</a:t>
            </a:r>
            <a:r>
              <a:rPr lang="zh-CN" altLang="en-US" u="sng" dirty="0"/>
              <a:t>一组前提</a:t>
            </a:r>
            <a:r>
              <a:rPr lang="zh-CN" altLang="en-US" dirty="0">
                <a:solidFill>
                  <a:srgbClr val="C00000"/>
                </a:solidFill>
              </a:rPr>
              <a:t>合乎逻辑</a:t>
            </a:r>
            <a:r>
              <a:rPr lang="zh-CN" altLang="en-US" dirty="0"/>
              <a:t>的推出</a:t>
            </a:r>
            <a:r>
              <a:rPr lang="zh-CN" altLang="en-US" dirty="0">
                <a:solidFill>
                  <a:schemeClr val="bg2"/>
                </a:solidFill>
              </a:rPr>
              <a:t>结论</a:t>
            </a:r>
            <a:r>
              <a:rPr lang="zh-CN" altLang="en-US" dirty="0"/>
              <a:t>的</a:t>
            </a:r>
            <a:r>
              <a:rPr lang="zh-CN" altLang="en-US" dirty="0" smtClean="0"/>
              <a:t>思维过程</a:t>
            </a:r>
            <a:endParaRPr lang="zh-CN" altLang="en-US" dirty="0"/>
          </a:p>
        </p:txBody>
      </p:sp>
      <p:sp>
        <p:nvSpPr>
          <p:cNvPr id="4" name="页脚占位符 3"/>
          <p:cNvSpPr>
            <a:spLocks noGrp="1"/>
          </p:cNvSpPr>
          <p:nvPr>
            <p:ph type="ftr" sz="quarter" idx="10"/>
          </p:nvPr>
        </p:nvSpPr>
        <p:spPr/>
        <p:txBody>
          <a:bodyPr/>
          <a:lstStyle/>
          <a:p>
            <a:pPr>
              <a:defRPr/>
            </a:pPr>
            <a:fld id="{B0F9646D-4748-4BA7-8D85-C917587CD4F0}" type="slidenum">
              <a:rPr lang="en-US" altLang="zh-CN" smtClean="0"/>
              <a:pPr>
                <a:defRPr/>
              </a:pPr>
              <a:t>8</a:t>
            </a:fld>
            <a:endParaRPr lang="en-US" altLang="zh-CN"/>
          </a:p>
        </p:txBody>
      </p:sp>
      <p:sp>
        <p:nvSpPr>
          <p:cNvPr id="5" name="矩形 4"/>
          <p:cNvSpPr/>
          <p:nvPr/>
        </p:nvSpPr>
        <p:spPr>
          <a:xfrm>
            <a:off x="1068364" y="1744601"/>
            <a:ext cx="7807394" cy="523220"/>
          </a:xfrm>
          <a:prstGeom prst="rect">
            <a:avLst/>
          </a:prstGeom>
        </p:spPr>
        <p:txBody>
          <a:bodyPr wrap="none">
            <a:spAutoFit/>
          </a:bodyPr>
          <a:lstStyle/>
          <a:p>
            <a:pPr marL="625475" lvl="0" indent="-625475">
              <a:tabLst>
                <a:tab pos="990600" algn="l"/>
                <a:tab pos="1431925" algn="l"/>
              </a:tabLst>
            </a:pPr>
            <a:r>
              <a:rPr lang="zh-CN" altLang="en-US" sz="2800" b="1" dirty="0">
                <a:latin typeface="Times New Roman" panose="02020603050405020304" pitchFamily="18" charset="0"/>
              </a:rPr>
              <a:t>设</a:t>
            </a:r>
            <a:r>
              <a:rPr lang="en-US" altLang="zh-CN" sz="2800" b="1" dirty="0">
                <a:latin typeface="Times New Roman" panose="02020603050405020304" pitchFamily="18" charset="0"/>
              </a:rPr>
              <a:t>A</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 A</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dirty="0" err="1">
                <a:latin typeface="Times New Roman" panose="02020603050405020304" pitchFamily="18" charset="0"/>
              </a:rPr>
              <a:t>A</a:t>
            </a:r>
            <a:r>
              <a:rPr lang="en-US" altLang="zh-CN" sz="2800" b="1" baseline="-25000" dirty="0" err="1">
                <a:latin typeface="Times New Roman" panose="02020603050405020304" pitchFamily="18" charset="0"/>
              </a:rPr>
              <a:t>k</a:t>
            </a:r>
            <a:r>
              <a:rPr lang="en-US" altLang="zh-CN" sz="2800" b="1" dirty="0">
                <a:latin typeface="Times New Roman" panose="02020603050405020304" pitchFamily="18" charset="0"/>
              </a:rPr>
              <a:t>, B</a:t>
            </a:r>
            <a:r>
              <a:rPr lang="zh-CN" altLang="en-US" sz="2800" b="1" dirty="0">
                <a:latin typeface="Times New Roman" panose="02020603050405020304" pitchFamily="18" charset="0"/>
              </a:rPr>
              <a:t>为命题公式</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若对于每组赋值，</a:t>
            </a:r>
          </a:p>
        </p:txBody>
      </p:sp>
      <p:sp>
        <p:nvSpPr>
          <p:cNvPr id="7" name="矩形 6"/>
          <p:cNvSpPr/>
          <p:nvPr/>
        </p:nvSpPr>
        <p:spPr>
          <a:xfrm>
            <a:off x="1068364" y="2273322"/>
            <a:ext cx="9593717" cy="523220"/>
          </a:xfrm>
          <a:prstGeom prst="rect">
            <a:avLst/>
          </a:prstGeom>
        </p:spPr>
        <p:txBody>
          <a:bodyPr wrap="none">
            <a:spAutoFit/>
          </a:bodyPr>
          <a:lstStyle/>
          <a:p>
            <a:pPr marL="625475" indent="-625475">
              <a:tabLst>
                <a:tab pos="990600" algn="l"/>
                <a:tab pos="1431925" algn="l"/>
              </a:tabLst>
            </a:pPr>
            <a:r>
              <a:rPr lang="en-US" altLang="zh-CN" sz="2800" b="1" dirty="0">
                <a:latin typeface="Times New Roman" panose="02020603050405020304" pitchFamily="18" charset="0"/>
              </a:rPr>
              <a:t>A</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err="1">
                <a:latin typeface="Times New Roman" panose="02020603050405020304" pitchFamily="18" charset="0"/>
              </a:rPr>
              <a:t>A</a:t>
            </a:r>
            <a:r>
              <a:rPr lang="en-US" altLang="zh-CN" sz="2800" b="1" baseline="-25000" dirty="0" err="1">
                <a:latin typeface="Times New Roman" panose="02020603050405020304" pitchFamily="18" charset="0"/>
              </a:rPr>
              <a:t>k</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为假，或当</a:t>
            </a:r>
            <a:r>
              <a:rPr lang="en-US" altLang="zh-CN" sz="2800" b="1" dirty="0">
                <a:latin typeface="Times New Roman" panose="02020603050405020304" pitchFamily="18" charset="0"/>
              </a:rPr>
              <a:t>A</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dirty="0" err="1">
                <a:latin typeface="Times New Roman" panose="02020603050405020304" pitchFamily="18" charset="0"/>
              </a:rPr>
              <a:t>A</a:t>
            </a:r>
            <a:r>
              <a:rPr lang="en-US" altLang="zh-CN" sz="2800" b="1" baseline="-25000" dirty="0" err="1">
                <a:latin typeface="Times New Roman" panose="02020603050405020304" pitchFamily="18" charset="0"/>
              </a:rPr>
              <a:t>k</a:t>
            </a:r>
            <a:r>
              <a:rPr lang="zh-CN" altLang="en-US" sz="2800" b="1" dirty="0">
                <a:latin typeface="Times New Roman" panose="02020603050405020304" pitchFamily="18" charset="0"/>
              </a:rPr>
              <a:t>为真时，</a:t>
            </a:r>
            <a:r>
              <a:rPr lang="en-US" altLang="zh-CN" sz="2800" b="1" i="1" dirty="0">
                <a:latin typeface="Times New Roman" panose="02020603050405020304" pitchFamily="18" charset="0"/>
              </a:rPr>
              <a:t>B</a:t>
            </a:r>
            <a:r>
              <a:rPr lang="zh-CN" altLang="en-US" sz="2800" b="1" dirty="0">
                <a:latin typeface="Times New Roman" panose="02020603050405020304" pitchFamily="18" charset="0"/>
              </a:rPr>
              <a:t>也为真，</a:t>
            </a:r>
          </a:p>
        </p:txBody>
      </p:sp>
      <p:sp>
        <p:nvSpPr>
          <p:cNvPr id="8" name="矩形 7"/>
          <p:cNvSpPr/>
          <p:nvPr/>
        </p:nvSpPr>
        <p:spPr>
          <a:xfrm>
            <a:off x="1068364" y="2859877"/>
            <a:ext cx="9593717" cy="523220"/>
          </a:xfrm>
          <a:prstGeom prst="rect">
            <a:avLst/>
          </a:prstGeom>
        </p:spPr>
        <p:txBody>
          <a:bodyPr wrap="square">
            <a:spAutoFit/>
          </a:bodyPr>
          <a:lstStyle/>
          <a:p>
            <a:pPr marL="625475" lvl="0" indent="-625475">
              <a:tabLst>
                <a:tab pos="990600" algn="l"/>
                <a:tab pos="1431925" algn="l"/>
              </a:tabLst>
            </a:pPr>
            <a:r>
              <a:rPr lang="zh-CN" altLang="en-US" sz="2800" b="1" dirty="0">
                <a:solidFill>
                  <a:srgbClr val="000000"/>
                </a:solidFill>
                <a:latin typeface="Times New Roman" panose="02020603050405020304" pitchFamily="18" charset="0"/>
              </a:rPr>
              <a:t>则称由</a:t>
            </a:r>
            <a:r>
              <a:rPr lang="zh-CN" altLang="en-US" sz="2800" b="1" dirty="0">
                <a:solidFill>
                  <a:srgbClr val="A50021"/>
                </a:solidFill>
                <a:latin typeface="Times New Roman" panose="02020603050405020304" pitchFamily="18" charset="0"/>
              </a:rPr>
              <a:t>前提</a:t>
            </a:r>
            <a:r>
              <a:rPr lang="en-US" altLang="zh-CN" sz="2800" b="1" dirty="0">
                <a:solidFill>
                  <a:srgbClr val="000000"/>
                </a:solidFill>
                <a:latin typeface="Times New Roman" panose="02020603050405020304" pitchFamily="18" charset="0"/>
              </a:rPr>
              <a:t>A</a:t>
            </a:r>
            <a:r>
              <a:rPr lang="en-US" altLang="zh-CN" sz="2800" b="1" baseline="-25000" dirty="0">
                <a:solidFill>
                  <a:srgbClr val="000000"/>
                </a:solidFill>
                <a:latin typeface="Times New Roman" panose="02020603050405020304" pitchFamily="18" charset="0"/>
              </a:rPr>
              <a:t>1</a:t>
            </a:r>
            <a:r>
              <a:rPr lang="en-US" altLang="zh-CN" sz="2800" b="1" dirty="0">
                <a:solidFill>
                  <a:srgbClr val="000000"/>
                </a:solidFill>
                <a:latin typeface="Times New Roman" panose="02020603050405020304" pitchFamily="18" charset="0"/>
              </a:rPr>
              <a:t>, A</a:t>
            </a:r>
            <a:r>
              <a:rPr lang="en-US" altLang="zh-CN" sz="2800" b="1" baseline="-25000" dirty="0">
                <a:solidFill>
                  <a:srgbClr val="000000"/>
                </a:solidFill>
                <a:latin typeface="Times New Roman" panose="02020603050405020304" pitchFamily="18" charset="0"/>
              </a:rPr>
              <a:t>2</a:t>
            </a:r>
            <a:r>
              <a:rPr lang="en-US" altLang="zh-CN" sz="2800" b="1" dirty="0">
                <a:solidFill>
                  <a:srgbClr val="000000"/>
                </a:solidFill>
                <a:latin typeface="Times New Roman" panose="02020603050405020304" pitchFamily="18" charset="0"/>
              </a:rPr>
              <a:t>, …, </a:t>
            </a:r>
            <a:r>
              <a:rPr lang="en-US" altLang="zh-CN" sz="2800" b="1" dirty="0" err="1">
                <a:solidFill>
                  <a:srgbClr val="000000"/>
                </a:solidFill>
                <a:latin typeface="Times New Roman" panose="02020603050405020304" pitchFamily="18" charset="0"/>
              </a:rPr>
              <a:t>A</a:t>
            </a:r>
            <a:r>
              <a:rPr lang="en-US" altLang="zh-CN" sz="2800" b="1" baseline="-25000" dirty="0" err="1">
                <a:solidFill>
                  <a:srgbClr val="000000"/>
                </a:solidFill>
                <a:latin typeface="Times New Roman" panose="02020603050405020304" pitchFamily="18" charset="0"/>
              </a:rPr>
              <a:t>k</a:t>
            </a:r>
            <a:r>
              <a:rPr lang="zh-CN" altLang="en-US" sz="2800" b="1" dirty="0">
                <a:solidFill>
                  <a:srgbClr val="000000"/>
                </a:solidFill>
                <a:latin typeface="Times New Roman" panose="02020603050405020304" pitchFamily="18" charset="0"/>
              </a:rPr>
              <a:t>推出</a:t>
            </a:r>
            <a:r>
              <a:rPr lang="zh-CN" altLang="en-US" sz="2800" b="1" dirty="0">
                <a:solidFill>
                  <a:srgbClr val="A50021"/>
                </a:solidFill>
                <a:latin typeface="Times New Roman" panose="02020603050405020304" pitchFamily="18" charset="0"/>
              </a:rPr>
              <a:t>结论</a:t>
            </a:r>
            <a:r>
              <a:rPr lang="en-US" altLang="zh-CN" sz="2800" b="1" i="1" dirty="0">
                <a:solidFill>
                  <a:srgbClr val="000000"/>
                </a:solidFill>
                <a:latin typeface="Times New Roman" panose="02020603050405020304" pitchFamily="18" charset="0"/>
              </a:rPr>
              <a:t>B</a:t>
            </a:r>
            <a:r>
              <a:rPr lang="zh-CN" altLang="en-US" sz="2800" b="1" dirty="0">
                <a:solidFill>
                  <a:srgbClr val="000000"/>
                </a:solidFill>
                <a:latin typeface="Times New Roman" panose="02020603050405020304" pitchFamily="18" charset="0"/>
              </a:rPr>
              <a:t>的</a:t>
            </a:r>
            <a:r>
              <a:rPr lang="zh-CN" altLang="en-US" sz="2800" b="1" dirty="0">
                <a:solidFill>
                  <a:srgbClr val="0070C0"/>
                </a:solidFill>
                <a:latin typeface="Times New Roman" panose="02020603050405020304" pitchFamily="18" charset="0"/>
              </a:rPr>
              <a:t>推理</a:t>
            </a:r>
            <a:r>
              <a:rPr lang="zh-CN" altLang="en-US" sz="2800" b="1" dirty="0">
                <a:solidFill>
                  <a:srgbClr val="000000"/>
                </a:solidFill>
                <a:latin typeface="Times New Roman" panose="02020603050405020304" pitchFamily="18" charset="0"/>
              </a:rPr>
              <a:t>是</a:t>
            </a:r>
            <a:r>
              <a:rPr lang="zh-CN" altLang="en-US" sz="2800" b="1" dirty="0">
                <a:solidFill>
                  <a:srgbClr val="FF0000"/>
                </a:solidFill>
                <a:latin typeface="Times New Roman" panose="02020603050405020304" pitchFamily="18" charset="0"/>
              </a:rPr>
              <a:t>有效的</a:t>
            </a:r>
            <a:r>
              <a:rPr lang="zh-CN" altLang="en-US" sz="2800" b="1" dirty="0">
                <a:solidFill>
                  <a:srgbClr val="000000"/>
                </a:solidFill>
                <a:latin typeface="Times New Roman" panose="02020603050405020304" pitchFamily="18" charset="0"/>
              </a:rPr>
              <a:t>或</a:t>
            </a:r>
            <a:r>
              <a:rPr lang="zh-CN" altLang="en-US" sz="2800" b="1" dirty="0" smtClean="0">
                <a:solidFill>
                  <a:srgbClr val="FF0000"/>
                </a:solidFill>
                <a:latin typeface="Times New Roman" panose="02020603050405020304" pitchFamily="18" charset="0"/>
              </a:rPr>
              <a:t>正确的</a:t>
            </a:r>
            <a:r>
              <a:rPr lang="en-US" altLang="zh-CN" sz="2800" b="1" dirty="0">
                <a:solidFill>
                  <a:srgbClr val="000000"/>
                </a:solidFill>
                <a:latin typeface="Times New Roman" panose="02020603050405020304" pitchFamily="18" charset="0"/>
              </a:rPr>
              <a:t>, </a:t>
            </a:r>
          </a:p>
        </p:txBody>
      </p:sp>
      <p:sp>
        <p:nvSpPr>
          <p:cNvPr id="10" name="矩形 9"/>
          <p:cNvSpPr/>
          <p:nvPr/>
        </p:nvSpPr>
        <p:spPr>
          <a:xfrm>
            <a:off x="1068364" y="3446432"/>
            <a:ext cx="3038011" cy="523220"/>
          </a:xfrm>
          <a:prstGeom prst="rect">
            <a:avLst/>
          </a:prstGeom>
        </p:spPr>
        <p:txBody>
          <a:bodyPr wrap="none">
            <a:spAutoFit/>
          </a:bodyPr>
          <a:lstStyle/>
          <a:p>
            <a:pPr marL="625475" lvl="0" indent="-625475">
              <a:tabLst>
                <a:tab pos="990600" algn="l"/>
                <a:tab pos="1431925" algn="l"/>
              </a:tabLst>
            </a:pPr>
            <a:r>
              <a:rPr lang="zh-CN" altLang="en-US" sz="2800" b="1" dirty="0">
                <a:latin typeface="Times New Roman" panose="02020603050405020304" pitchFamily="18" charset="0"/>
              </a:rPr>
              <a:t>并称</a:t>
            </a:r>
            <a:r>
              <a:rPr lang="en-US" altLang="zh-CN" sz="2800" b="1" i="1" dirty="0">
                <a:latin typeface="Times New Roman" panose="02020603050405020304" pitchFamily="18" charset="0"/>
              </a:rPr>
              <a:t>B</a:t>
            </a:r>
            <a:r>
              <a:rPr lang="zh-CN" altLang="en-US" sz="2800" b="1" dirty="0">
                <a:latin typeface="Times New Roman" panose="02020603050405020304" pitchFamily="18" charset="0"/>
              </a:rPr>
              <a:t>是有效结论</a:t>
            </a:r>
            <a:r>
              <a:rPr lang="en-US" altLang="zh-CN" sz="2800" dirty="0">
                <a:latin typeface="Times New Roman" panose="02020603050405020304" pitchFamily="18" charset="0"/>
              </a:rPr>
              <a:t>.</a:t>
            </a:r>
          </a:p>
        </p:txBody>
      </p:sp>
      <p:sp>
        <p:nvSpPr>
          <p:cNvPr id="13" name="矩形 12"/>
          <p:cNvSpPr/>
          <p:nvPr/>
        </p:nvSpPr>
        <p:spPr>
          <a:xfrm>
            <a:off x="865415" y="4078263"/>
            <a:ext cx="10665540" cy="369332"/>
          </a:xfrm>
          <a:prstGeom prst="rect">
            <a:avLst/>
          </a:prstGeom>
        </p:spPr>
        <p:txBody>
          <a:bodyPr wrap="square">
            <a:spAutoFit/>
          </a:bodyPr>
          <a:lstStyle/>
          <a:p>
            <a:r>
              <a:rPr lang="zh-CN" altLang="en-US" b="1" dirty="0">
                <a:latin typeface="宋体"/>
                <a:cs typeface="宋体"/>
              </a:rPr>
              <a:t>即当各前提的合取式为真时，结论必为真。 否则，称“由</a:t>
            </a:r>
            <a:r>
              <a:rPr lang="en-US" altLang="zh-CN" b="1" dirty="0">
                <a:latin typeface="Times New Roman"/>
                <a:cs typeface="Times New Roman"/>
              </a:rPr>
              <a:t>A</a:t>
            </a:r>
            <a:r>
              <a:rPr lang="en-US" altLang="zh-CN" b="1" baseline="-24305" dirty="0">
                <a:latin typeface="Times New Roman"/>
                <a:cs typeface="Times New Roman"/>
              </a:rPr>
              <a:t>1</a:t>
            </a:r>
            <a:r>
              <a:rPr lang="zh-CN" altLang="en-US" b="1" dirty="0">
                <a:latin typeface="宋体"/>
                <a:cs typeface="宋体"/>
              </a:rPr>
              <a:t>，</a:t>
            </a:r>
            <a:r>
              <a:rPr lang="en-US" altLang="zh-CN" b="1" dirty="0">
                <a:latin typeface="Times New Roman"/>
                <a:cs typeface="Times New Roman"/>
              </a:rPr>
              <a:t>A</a:t>
            </a:r>
            <a:r>
              <a:rPr lang="en-US" altLang="zh-CN" b="1" baseline="-24305" dirty="0">
                <a:latin typeface="Times New Roman"/>
                <a:cs typeface="Times New Roman"/>
              </a:rPr>
              <a:t>2</a:t>
            </a:r>
            <a:r>
              <a:rPr lang="zh-CN" altLang="en-US" b="1" dirty="0">
                <a:latin typeface="宋体"/>
                <a:cs typeface="宋体"/>
              </a:rPr>
              <a:t>，</a:t>
            </a:r>
            <a:r>
              <a:rPr lang="en-US" altLang="zh-CN" b="1" dirty="0">
                <a:latin typeface="Times New Roman"/>
                <a:cs typeface="Times New Roman"/>
              </a:rPr>
              <a:t>…</a:t>
            </a:r>
            <a:r>
              <a:rPr lang="zh-CN" altLang="en-US" b="1" dirty="0">
                <a:latin typeface="宋体"/>
                <a:cs typeface="宋体"/>
              </a:rPr>
              <a:t>，</a:t>
            </a:r>
            <a:r>
              <a:rPr lang="en-US" altLang="zh-CN" b="1" dirty="0">
                <a:latin typeface="Times New Roman"/>
                <a:cs typeface="Times New Roman"/>
              </a:rPr>
              <a:t>A</a:t>
            </a:r>
            <a:r>
              <a:rPr lang="en-US" altLang="zh-CN" b="1" baseline="-24305" dirty="0">
                <a:latin typeface="Times New Roman"/>
                <a:cs typeface="Times New Roman"/>
              </a:rPr>
              <a:t>n</a:t>
            </a:r>
            <a:r>
              <a:rPr lang="zh-CN" altLang="en-US" b="1" dirty="0">
                <a:latin typeface="宋体"/>
                <a:cs typeface="宋体"/>
              </a:rPr>
              <a:t>推出</a:t>
            </a:r>
            <a:r>
              <a:rPr lang="en-US" altLang="zh-CN" b="1" dirty="0">
                <a:latin typeface="Times New Roman"/>
                <a:cs typeface="Times New Roman"/>
              </a:rPr>
              <a:t>B”</a:t>
            </a:r>
            <a:r>
              <a:rPr lang="zh-CN" altLang="en-US" b="1" dirty="0">
                <a:latin typeface="宋体"/>
                <a:cs typeface="宋体"/>
              </a:rPr>
              <a:t>是</a:t>
            </a:r>
            <a:r>
              <a:rPr lang="zh-CN" altLang="en-US" b="1" dirty="0">
                <a:solidFill>
                  <a:srgbClr val="FF0000"/>
                </a:solidFill>
                <a:latin typeface="宋体"/>
                <a:cs typeface="宋体"/>
              </a:rPr>
              <a:t>无效的或不合理的</a:t>
            </a:r>
            <a:r>
              <a:rPr lang="zh-CN" altLang="en-US" b="1" dirty="0">
                <a:latin typeface="宋体"/>
                <a:cs typeface="宋体"/>
              </a:rPr>
              <a:t>。 </a:t>
            </a:r>
            <a:endParaRPr lang="zh-CN" altLang="en-US" b="1" dirty="0"/>
          </a:p>
        </p:txBody>
      </p:sp>
      <p:sp>
        <p:nvSpPr>
          <p:cNvPr id="14" name="矩形 13"/>
          <p:cNvSpPr/>
          <p:nvPr/>
        </p:nvSpPr>
        <p:spPr>
          <a:xfrm>
            <a:off x="845780" y="4587084"/>
            <a:ext cx="10604499" cy="1898405"/>
          </a:xfrm>
          <a:prstGeom prst="rect">
            <a:avLst/>
          </a:prstGeom>
        </p:spPr>
        <p:txBody>
          <a:bodyPr wrap="square">
            <a:spAutoFit/>
          </a:bodyPr>
          <a:lstStyle/>
          <a:p>
            <a:pPr marL="12700" marR="5080" lvl="0">
              <a:lnSpc>
                <a:spcPct val="100499"/>
              </a:lnSpc>
              <a:tabLst>
                <a:tab pos="1005840" algn="l"/>
              </a:tabLst>
            </a:pPr>
            <a:r>
              <a:rPr lang="zh-CN" altLang="en-US" sz="2000" b="1" spc="-10" dirty="0">
                <a:solidFill>
                  <a:srgbClr val="FF0000"/>
                </a:solidFill>
                <a:latin typeface="黑体" panose="02010609060101010101" pitchFamily="49" charset="-122"/>
                <a:ea typeface="黑体" panose="02010609060101010101" pitchFamily="49" charset="-122"/>
                <a:cs typeface="宋体"/>
              </a:rPr>
              <a:t>注</a:t>
            </a:r>
            <a:r>
              <a:rPr lang="zh-CN" altLang="en-US" sz="2000" b="1" spc="-5" dirty="0">
                <a:solidFill>
                  <a:srgbClr val="FF0000"/>
                </a:solidFill>
                <a:latin typeface="黑体" panose="02010609060101010101" pitchFamily="49" charset="-122"/>
                <a:ea typeface="黑体" panose="02010609060101010101" pitchFamily="49" charset="-122"/>
                <a:cs typeface="宋体"/>
              </a:rPr>
              <a:t>意</a:t>
            </a:r>
            <a:r>
              <a:rPr lang="zh-CN" altLang="en-US" sz="2000" dirty="0">
                <a:solidFill>
                  <a:srgbClr val="FF0000"/>
                </a:solidFill>
                <a:latin typeface="黑体" panose="02010609060101010101" pitchFamily="49" charset="-122"/>
                <a:ea typeface="黑体" panose="02010609060101010101" pitchFamily="49" charset="-122"/>
                <a:cs typeface="宋体"/>
              </a:rPr>
              <a:t>：</a:t>
            </a:r>
            <a:r>
              <a:rPr lang="zh-CN" altLang="en-US" sz="2000" b="1" spc="-10" dirty="0">
                <a:solidFill>
                  <a:srgbClr val="FF0000"/>
                </a:solidFill>
                <a:latin typeface="黑体" panose="02010609060101010101" pitchFamily="49" charset="-122"/>
                <a:ea typeface="黑体" panose="02010609060101010101" pitchFamily="49" charset="-122"/>
                <a:cs typeface="宋体"/>
              </a:rPr>
              <a:t> </a:t>
            </a:r>
            <a:endParaRPr lang="zh-CN" altLang="en-US" sz="2000" dirty="0">
              <a:solidFill>
                <a:prstClr val="black"/>
              </a:solidFill>
              <a:latin typeface="黑体" panose="02010609060101010101" pitchFamily="49" charset="-122"/>
              <a:ea typeface="黑体" panose="02010609060101010101" pitchFamily="49" charset="-122"/>
              <a:cs typeface="宋体"/>
            </a:endParaRPr>
          </a:p>
          <a:p>
            <a:pPr marL="39370" lvl="0">
              <a:spcBef>
                <a:spcPts val="355"/>
              </a:spcBef>
            </a:pPr>
            <a:r>
              <a:rPr lang="en-US" altLang="zh-CN" dirty="0">
                <a:solidFill>
                  <a:prstClr val="black"/>
                </a:solidFill>
                <a:latin typeface="黑体" panose="02010609060101010101" pitchFamily="49" charset="-122"/>
                <a:ea typeface="黑体" panose="02010609060101010101" pitchFamily="49" charset="-122"/>
                <a:cs typeface="宋体"/>
              </a:rPr>
              <a:t>1.</a:t>
            </a:r>
            <a:r>
              <a:rPr lang="zh-CN" altLang="en-US" dirty="0">
                <a:solidFill>
                  <a:prstClr val="black"/>
                </a:solidFill>
                <a:latin typeface="黑体" panose="02010609060101010101" pitchFamily="49" charset="-122"/>
                <a:ea typeface="黑体" panose="02010609060101010101" pitchFamily="49" charset="-122"/>
                <a:cs typeface="宋体"/>
              </a:rPr>
              <a:t>推理形式的有效与否与前提中命题公式</a:t>
            </a:r>
            <a:r>
              <a:rPr lang="zh-CN" altLang="en-US" dirty="0">
                <a:solidFill>
                  <a:srgbClr val="FF0000"/>
                </a:solidFill>
                <a:latin typeface="黑体" panose="02010609060101010101" pitchFamily="49" charset="-122"/>
                <a:ea typeface="黑体" panose="02010609060101010101" pitchFamily="49" charset="-122"/>
                <a:cs typeface="宋体"/>
              </a:rPr>
              <a:t>的排列次序无关。</a:t>
            </a:r>
            <a:r>
              <a:rPr lang="zh-CN" altLang="en-US" b="1" spc="-10" dirty="0">
                <a:solidFill>
                  <a:srgbClr val="FF0000"/>
                </a:solidFill>
                <a:latin typeface="黑体" panose="02010609060101010101" pitchFamily="49" charset="-122"/>
                <a:ea typeface="黑体" panose="02010609060101010101" pitchFamily="49" charset="-122"/>
                <a:cs typeface="宋体"/>
              </a:rPr>
              <a:t> </a:t>
            </a:r>
            <a:endParaRPr lang="zh-CN" altLang="en-US" dirty="0">
              <a:solidFill>
                <a:prstClr val="black"/>
              </a:solidFill>
              <a:latin typeface="黑体" panose="02010609060101010101" pitchFamily="49" charset="-122"/>
              <a:ea typeface="黑体" panose="02010609060101010101" pitchFamily="49" charset="-122"/>
              <a:cs typeface="宋体"/>
            </a:endParaRPr>
          </a:p>
          <a:p>
            <a:pPr marL="39370" lvl="0">
              <a:spcBef>
                <a:spcPts val="869"/>
              </a:spcBef>
            </a:pPr>
            <a:r>
              <a:rPr lang="en-US" altLang="zh-CN" dirty="0">
                <a:solidFill>
                  <a:prstClr val="black"/>
                </a:solidFill>
                <a:latin typeface="黑体" panose="02010609060101010101" pitchFamily="49" charset="-122"/>
                <a:ea typeface="黑体" panose="02010609060101010101" pitchFamily="49" charset="-122"/>
                <a:cs typeface="宋体"/>
              </a:rPr>
              <a:t>2.</a:t>
            </a:r>
            <a:r>
              <a:rPr lang="zh-CN" altLang="en-US" dirty="0">
                <a:solidFill>
                  <a:prstClr val="black"/>
                </a:solidFill>
                <a:latin typeface="黑体" panose="02010609060101010101" pitchFamily="49" charset="-122"/>
                <a:ea typeface="黑体" panose="02010609060101010101" pitchFamily="49" charset="-122"/>
                <a:cs typeface="宋体"/>
              </a:rPr>
              <a:t>推理的有效性和结论的真实性是不同的；</a:t>
            </a:r>
            <a:r>
              <a:rPr lang="zh-CN" altLang="en-US" b="1" spc="-10" dirty="0">
                <a:solidFill>
                  <a:srgbClr val="FF0000"/>
                </a:solidFill>
                <a:latin typeface="黑体" panose="02010609060101010101" pitchFamily="49" charset="-122"/>
                <a:ea typeface="黑体" panose="02010609060101010101" pitchFamily="49" charset="-122"/>
                <a:cs typeface="宋体"/>
              </a:rPr>
              <a:t> </a:t>
            </a:r>
            <a:endParaRPr lang="zh-CN" altLang="en-US" dirty="0">
              <a:solidFill>
                <a:prstClr val="black"/>
              </a:solidFill>
              <a:latin typeface="黑体" panose="02010609060101010101" pitchFamily="49" charset="-122"/>
              <a:ea typeface="黑体" panose="02010609060101010101" pitchFamily="49" charset="-122"/>
              <a:cs typeface="宋体"/>
            </a:endParaRPr>
          </a:p>
          <a:p>
            <a:pPr marL="39370" lvl="0">
              <a:spcBef>
                <a:spcPts val="930"/>
              </a:spcBef>
            </a:pPr>
            <a:r>
              <a:rPr lang="en-US" altLang="zh-CN" dirty="0">
                <a:solidFill>
                  <a:prstClr val="black"/>
                </a:solidFill>
                <a:latin typeface="黑体" panose="02010609060101010101" pitchFamily="49" charset="-122"/>
                <a:ea typeface="黑体" panose="02010609060101010101" pitchFamily="49" charset="-122"/>
                <a:cs typeface="宋体"/>
              </a:rPr>
              <a:t>3.</a:t>
            </a:r>
            <a:r>
              <a:rPr lang="zh-CN" altLang="en-US" dirty="0">
                <a:solidFill>
                  <a:prstClr val="black"/>
                </a:solidFill>
                <a:latin typeface="黑体" panose="02010609060101010101" pitchFamily="49" charset="-122"/>
                <a:ea typeface="黑体" panose="02010609060101010101" pitchFamily="49" charset="-122"/>
                <a:cs typeface="宋体"/>
              </a:rPr>
              <a:t>推理的有效性在于形式不在于内容；</a:t>
            </a:r>
            <a:r>
              <a:rPr lang="zh-CN" altLang="en-US" b="1" spc="-10" dirty="0">
                <a:solidFill>
                  <a:srgbClr val="FF0000"/>
                </a:solidFill>
                <a:latin typeface="黑体" panose="02010609060101010101" pitchFamily="49" charset="-122"/>
                <a:ea typeface="黑体" panose="02010609060101010101" pitchFamily="49" charset="-122"/>
                <a:cs typeface="宋体"/>
              </a:rPr>
              <a:t> </a:t>
            </a:r>
            <a:endParaRPr lang="zh-CN" altLang="en-US" dirty="0">
              <a:solidFill>
                <a:prstClr val="black"/>
              </a:solidFill>
              <a:latin typeface="黑体" panose="02010609060101010101" pitchFamily="49" charset="-122"/>
              <a:ea typeface="黑体" panose="02010609060101010101" pitchFamily="49" charset="-122"/>
              <a:cs typeface="宋体"/>
            </a:endParaRPr>
          </a:p>
          <a:p>
            <a:pPr marL="60325" lvl="0">
              <a:lnSpc>
                <a:spcPts val="2840"/>
              </a:lnSpc>
              <a:spcBef>
                <a:spcPts val="645"/>
              </a:spcBef>
            </a:pPr>
            <a:r>
              <a:rPr lang="en-US" altLang="zh-CN" dirty="0">
                <a:solidFill>
                  <a:prstClr val="black"/>
                </a:solidFill>
                <a:latin typeface="黑体" panose="02010609060101010101" pitchFamily="49" charset="-122"/>
                <a:ea typeface="黑体" panose="02010609060101010101" pitchFamily="49" charset="-122"/>
                <a:cs typeface="宋体"/>
              </a:rPr>
              <a:t>4.</a:t>
            </a:r>
            <a:r>
              <a:rPr lang="zh-CN" altLang="en-US" dirty="0">
                <a:solidFill>
                  <a:srgbClr val="FF0000"/>
                </a:solidFill>
                <a:latin typeface="黑体" panose="02010609060101010101" pitchFamily="49" charset="-122"/>
                <a:ea typeface="黑体" panose="02010609060101010101" pitchFamily="49" charset="-122"/>
                <a:cs typeface="宋体"/>
              </a:rPr>
              <a:t>推理过程的正确性与</a:t>
            </a:r>
            <a:r>
              <a:rPr lang="zh-CN" altLang="en-US" dirty="0">
                <a:solidFill>
                  <a:srgbClr val="0000FF"/>
                </a:solidFill>
                <a:latin typeface="黑体" panose="02010609060101010101" pitchFamily="49" charset="-122"/>
                <a:ea typeface="黑体" panose="02010609060101010101" pitchFamily="49" charset="-122"/>
                <a:cs typeface="宋体"/>
              </a:rPr>
              <a:t>前提和结论是否真实无关。</a:t>
            </a:r>
            <a:r>
              <a:rPr lang="zh-CN" altLang="en-US" b="1" spc="-10" dirty="0">
                <a:solidFill>
                  <a:srgbClr val="FF0000"/>
                </a:solidFill>
                <a:latin typeface="黑体" panose="02010609060101010101" pitchFamily="49" charset="-122"/>
                <a:ea typeface="黑体" panose="02010609060101010101" pitchFamily="49" charset="-122"/>
                <a:cs typeface="宋体"/>
              </a:rPr>
              <a:t> </a:t>
            </a:r>
            <a:endParaRPr lang="zh-CN" altLang="en-US" dirty="0">
              <a:solidFill>
                <a:prstClr val="black"/>
              </a:solidFill>
              <a:latin typeface="黑体" panose="02010609060101010101" pitchFamily="49" charset="-122"/>
              <a:ea typeface="黑体" panose="02010609060101010101" pitchFamily="49" charset="-122"/>
              <a:cs typeface="宋体"/>
            </a:endParaRPr>
          </a:p>
        </p:txBody>
      </p:sp>
    </p:spTree>
    <p:extLst>
      <p:ext uri="{BB962C8B-B14F-4D97-AF65-F5344CB8AC3E}">
        <p14:creationId xmlns:p14="http://schemas.microsoft.com/office/powerpoint/2010/main" val="65127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bldP spid="5" grpId="0"/>
      <p:bldP spid="7" grpId="0"/>
      <p:bldP spid="8" grpId="0"/>
      <p:bldP spid="10"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609600" y="1306937"/>
            <a:ext cx="9274629" cy="132472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8100000" scaled="1"/>
            <a:tileRect/>
          </a:gradFill>
          <a:ln w="12700" cap="sq"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圆角矩形 5"/>
          <p:cNvSpPr/>
          <p:nvPr/>
        </p:nvSpPr>
        <p:spPr bwMode="auto">
          <a:xfrm>
            <a:off x="668866" y="3624898"/>
            <a:ext cx="5013477" cy="2115403"/>
          </a:xfrm>
          <a:prstGeom prst="roundRect">
            <a:avLst/>
          </a:prstGeom>
          <a:solidFill>
            <a:srgbClr val="C9FAFF"/>
          </a:solidFill>
          <a:ln w="12700" cap="sq" cmpd="sng" algn="ctr">
            <a:solidFill>
              <a:srgbClr val="C9FAFF"/>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099" name="Rectangle 2"/>
          <p:cNvSpPr>
            <a:spLocks noGrp="1" noChangeArrowheads="1"/>
          </p:cNvSpPr>
          <p:nvPr>
            <p:ph type="title"/>
          </p:nvPr>
        </p:nvSpPr>
        <p:spPr/>
        <p:txBody>
          <a:bodyPr/>
          <a:lstStyle/>
          <a:p>
            <a:pPr eaLnBrk="1" hangingPunct="1"/>
            <a:r>
              <a:rPr lang="zh-CN" altLang="en-US" b="0" dirty="0"/>
              <a:t>推理的判定定理</a:t>
            </a:r>
            <a:endParaRPr lang="zh-CN" altLang="en-US" dirty="0" smtClean="0"/>
          </a:p>
        </p:txBody>
      </p:sp>
      <p:sp>
        <p:nvSpPr>
          <p:cNvPr id="7" name="Rectangle 6"/>
          <p:cNvSpPr>
            <a:spLocks noChangeArrowheads="1"/>
          </p:cNvSpPr>
          <p:nvPr/>
        </p:nvSpPr>
        <p:spPr bwMode="auto">
          <a:xfrm>
            <a:off x="759688" y="1385821"/>
            <a:ext cx="9690598" cy="11493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625475" indent="-625475" eaLnBrk="0" hangingPunct="0">
              <a:tabLst>
                <a:tab pos="990600" algn="l"/>
                <a:tab pos="1431925" algn="l"/>
              </a:tabLst>
              <a:defRPr sz="2400">
                <a:solidFill>
                  <a:schemeClr val="tx1"/>
                </a:solidFill>
                <a:latin typeface="Arial" panose="020B0604020202020204" pitchFamily="34" charset="0"/>
                <a:ea typeface="宋体" panose="02010600030101010101" pitchFamily="2" charset="-122"/>
              </a:defRPr>
            </a:lvl1pPr>
            <a:lvl2pPr marL="742950" indent="-285750" eaLnBrk="0" hangingPunct="0">
              <a:tabLst>
                <a:tab pos="990600" algn="l"/>
                <a:tab pos="1431925" algn="l"/>
              </a:tabLst>
              <a:defRPr sz="2400">
                <a:solidFill>
                  <a:schemeClr val="tx1"/>
                </a:solidFill>
                <a:latin typeface="Arial" panose="020B0604020202020204" pitchFamily="34" charset="0"/>
                <a:ea typeface="宋体" panose="02010600030101010101" pitchFamily="2" charset="-122"/>
              </a:defRPr>
            </a:lvl2pPr>
            <a:lvl3pPr marL="1143000" indent="-228600" eaLnBrk="0" hangingPunct="0">
              <a:tabLst>
                <a:tab pos="990600" algn="l"/>
                <a:tab pos="1431925"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tabLst>
                <a:tab pos="990600" algn="l"/>
                <a:tab pos="1431925" algn="l"/>
              </a:tabLst>
              <a:defRPr sz="2400">
                <a:solidFill>
                  <a:schemeClr val="tx1"/>
                </a:solidFill>
                <a:latin typeface="Arial" panose="020B0604020202020204" pitchFamily="34" charset="0"/>
                <a:ea typeface="宋体" panose="02010600030101010101" pitchFamily="2" charset="-122"/>
              </a:defRPr>
            </a:lvl4pPr>
            <a:lvl5pPr marL="2057400" indent="-228600" eaLnBrk="0" hangingPunct="0">
              <a:tabLst>
                <a:tab pos="990600" algn="l"/>
                <a:tab pos="14319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90600" algn="l"/>
                <a:tab pos="14319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90600" algn="l"/>
                <a:tab pos="14319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90600" algn="l"/>
                <a:tab pos="14319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90600" algn="l"/>
                <a:tab pos="1431925" algn="l"/>
              </a:tabLst>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buClr>
                <a:srgbClr val="69B3F1"/>
              </a:buClr>
              <a:buFont typeface="Wingdings" panose="05000000000000000000" pitchFamily="2" charset="2"/>
              <a:buNone/>
            </a:pPr>
            <a:r>
              <a:rPr lang="zh-CN" altLang="en-US" sz="3200" b="1" dirty="0" smtClean="0">
                <a:latin typeface="Times New Roman" panose="02020603050405020304" pitchFamily="18" charset="0"/>
              </a:rPr>
              <a:t>由命题公式</a:t>
            </a:r>
            <a:r>
              <a:rPr lang="en-US" altLang="zh-CN" sz="3200" b="1" i="1" dirty="0" smtClean="0">
                <a:latin typeface="Times New Roman" panose="02020603050405020304" pitchFamily="18" charset="0"/>
              </a:rPr>
              <a:t>A</a:t>
            </a:r>
            <a:r>
              <a:rPr lang="en-US" altLang="zh-CN" sz="3200" b="1" baseline="-25000" dirty="0" smtClean="0">
                <a:latin typeface="Times New Roman" panose="02020603050405020304" pitchFamily="18" charset="0"/>
              </a:rPr>
              <a:t>1</a:t>
            </a:r>
            <a:r>
              <a:rPr lang="en-US" altLang="zh-CN" sz="3200" b="1" dirty="0" smtClean="0">
                <a:latin typeface="Times New Roman" panose="02020603050405020304" pitchFamily="18" charset="0"/>
              </a:rPr>
              <a:t>, </a:t>
            </a:r>
            <a:r>
              <a:rPr lang="en-US" altLang="zh-CN" sz="3200" b="1" i="1" dirty="0" smtClean="0">
                <a:latin typeface="Times New Roman" panose="02020603050405020304" pitchFamily="18" charset="0"/>
              </a:rPr>
              <a:t>A</a:t>
            </a:r>
            <a:r>
              <a:rPr lang="en-US" altLang="zh-CN" sz="3200" b="1" baseline="-25000" dirty="0" smtClean="0">
                <a:latin typeface="Times New Roman" panose="02020603050405020304" pitchFamily="18" charset="0"/>
              </a:rPr>
              <a:t>2</a:t>
            </a:r>
            <a:r>
              <a:rPr lang="en-US" altLang="zh-CN" sz="3200" b="1" dirty="0" smtClean="0">
                <a:latin typeface="Times New Roman" panose="02020603050405020304" pitchFamily="18" charset="0"/>
              </a:rPr>
              <a:t>, …, </a:t>
            </a:r>
            <a:r>
              <a:rPr lang="en-US" altLang="zh-CN" sz="3200" b="1" i="1" dirty="0" err="1" smtClean="0">
                <a:latin typeface="Times New Roman" panose="02020603050405020304" pitchFamily="18" charset="0"/>
              </a:rPr>
              <a:t>A</a:t>
            </a:r>
            <a:r>
              <a:rPr lang="en-US" altLang="zh-CN" sz="3200" b="1" i="1" baseline="-25000" dirty="0" err="1" smtClean="0">
                <a:latin typeface="Times New Roman" panose="02020603050405020304" pitchFamily="18" charset="0"/>
              </a:rPr>
              <a:t>k</a:t>
            </a:r>
            <a:r>
              <a:rPr lang="en-US" altLang="zh-CN" sz="3200" b="1" dirty="0" smtClean="0">
                <a:latin typeface="Times New Roman" panose="02020603050405020304" pitchFamily="18" charset="0"/>
              </a:rPr>
              <a:t> </a:t>
            </a:r>
            <a:r>
              <a:rPr lang="zh-CN" altLang="en-US" sz="3200" b="1" dirty="0" smtClean="0">
                <a:latin typeface="Times New Roman" panose="02020603050405020304" pitchFamily="18" charset="0"/>
              </a:rPr>
              <a:t>推</a:t>
            </a:r>
            <a:r>
              <a:rPr lang="en-US" altLang="zh-CN" sz="3200" b="1" i="1" dirty="0" smtClean="0">
                <a:latin typeface="Times New Roman" panose="02020603050405020304" pitchFamily="18" charset="0"/>
              </a:rPr>
              <a:t>B</a:t>
            </a:r>
            <a:r>
              <a:rPr lang="zh-CN" altLang="en-US" sz="3200" b="1" dirty="0" smtClean="0">
                <a:latin typeface="Times New Roman" panose="02020603050405020304" pitchFamily="18" charset="0"/>
              </a:rPr>
              <a:t>的推理正确当且仅当</a:t>
            </a:r>
          </a:p>
          <a:p>
            <a:pPr eaLnBrk="1" fontAlgn="base" hangingPunct="1">
              <a:spcBef>
                <a:spcPct val="20000"/>
              </a:spcBef>
              <a:spcAft>
                <a:spcPct val="0"/>
              </a:spcAft>
              <a:buClr>
                <a:srgbClr val="69B3F1"/>
              </a:buClr>
              <a:buFont typeface="Wingdings" panose="05000000000000000000" pitchFamily="2" charset="2"/>
              <a:buNone/>
            </a:pPr>
            <a:r>
              <a:rPr lang="en-US" altLang="zh-CN" sz="3200" b="1" i="1" dirty="0" smtClean="0">
                <a:latin typeface="Times New Roman" panose="02020603050405020304" pitchFamily="18" charset="0"/>
              </a:rPr>
              <a:t>A</a:t>
            </a:r>
            <a:r>
              <a:rPr lang="en-US" altLang="zh-CN" sz="3200" b="1" baseline="-25000" dirty="0" smtClean="0">
                <a:latin typeface="Times New Roman" panose="02020603050405020304" pitchFamily="18" charset="0"/>
              </a:rPr>
              <a:t>1</a:t>
            </a:r>
            <a:r>
              <a:rPr lang="en-US" altLang="zh-CN" sz="3200" b="1" dirty="0" smtClean="0">
                <a:latin typeface="Times New Roman" panose="02020603050405020304" pitchFamily="18" charset="0"/>
                <a:sym typeface="Symbol" panose="05050102010706020507" pitchFamily="18" charset="2"/>
              </a:rPr>
              <a:t></a:t>
            </a:r>
            <a:r>
              <a:rPr lang="en-US" altLang="zh-CN" sz="3200" b="1" i="1" dirty="0" smtClean="0">
                <a:latin typeface="Times New Roman" panose="02020603050405020304" pitchFamily="18" charset="0"/>
              </a:rPr>
              <a:t>A</a:t>
            </a:r>
            <a:r>
              <a:rPr lang="en-US" altLang="zh-CN" sz="3200" b="1" baseline="-25000" dirty="0" smtClean="0">
                <a:latin typeface="Times New Roman" panose="02020603050405020304" pitchFamily="18" charset="0"/>
              </a:rPr>
              <a:t>2</a:t>
            </a:r>
            <a:r>
              <a:rPr lang="en-US" altLang="zh-CN" sz="3200" b="1" dirty="0" smtClean="0">
                <a:latin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rPr>
              <a:t>…</a:t>
            </a:r>
            <a:r>
              <a:rPr lang="en-US" altLang="zh-CN" sz="3200" b="1" dirty="0" smtClean="0">
                <a:latin typeface="Times New Roman" panose="02020603050405020304" pitchFamily="18" charset="0"/>
                <a:sym typeface="Symbol" panose="05050102010706020507" pitchFamily="18" charset="2"/>
              </a:rPr>
              <a:t></a:t>
            </a:r>
            <a:r>
              <a:rPr lang="en-US" altLang="zh-CN" sz="3200" b="1" i="1" dirty="0" err="1" smtClean="0">
                <a:latin typeface="Times New Roman" panose="02020603050405020304" pitchFamily="18" charset="0"/>
              </a:rPr>
              <a:t>A</a:t>
            </a:r>
            <a:r>
              <a:rPr lang="en-US" altLang="zh-CN" sz="3200" b="1" i="1" baseline="-25000" dirty="0" err="1" smtClean="0">
                <a:latin typeface="Times New Roman" panose="02020603050405020304" pitchFamily="18" charset="0"/>
              </a:rPr>
              <a:t>k</a:t>
            </a:r>
            <a:r>
              <a:rPr lang="en-US" altLang="zh-CN" sz="3200" b="1" dirty="0" err="1" smtClean="0">
                <a:latin typeface="Times New Roman" panose="02020603050405020304" pitchFamily="18" charset="0"/>
                <a:sym typeface="Symbol" panose="05050102010706020507" pitchFamily="18" charset="2"/>
              </a:rPr>
              <a:t></a:t>
            </a:r>
            <a:r>
              <a:rPr lang="en-US" altLang="zh-CN" sz="3200" b="1" i="1" dirty="0" err="1" smtClean="0">
                <a:latin typeface="Times New Roman" panose="02020603050405020304" pitchFamily="18" charset="0"/>
              </a:rPr>
              <a:t>B</a:t>
            </a:r>
            <a:r>
              <a:rPr lang="zh-CN" altLang="en-US" sz="3200" b="1" dirty="0" smtClean="0">
                <a:latin typeface="Times New Roman" panose="02020603050405020304" pitchFamily="18" charset="0"/>
              </a:rPr>
              <a:t>为</a:t>
            </a:r>
            <a:r>
              <a:rPr lang="zh-CN" altLang="en-US" sz="3200" b="1" dirty="0" smtClean="0">
                <a:solidFill>
                  <a:srgbClr val="C00000"/>
                </a:solidFill>
                <a:latin typeface="Times New Roman" panose="02020603050405020304" pitchFamily="18" charset="0"/>
              </a:rPr>
              <a:t>重言式</a:t>
            </a:r>
          </a:p>
        </p:txBody>
      </p:sp>
      <p:sp>
        <p:nvSpPr>
          <p:cNvPr id="5" name="矩形 4"/>
          <p:cNvSpPr/>
          <p:nvPr/>
        </p:nvSpPr>
        <p:spPr>
          <a:xfrm>
            <a:off x="668866" y="3715319"/>
            <a:ext cx="4367483" cy="461665"/>
          </a:xfrm>
          <a:prstGeom prst="rect">
            <a:avLst/>
          </a:prstGeom>
        </p:spPr>
        <p:txBody>
          <a:bodyPr wrap="square">
            <a:spAutoFit/>
          </a:bodyPr>
          <a:lstStyle/>
          <a:p>
            <a:pPr marL="990600" lvl="0" indent="-990600" fontAlgn="base">
              <a:spcBef>
                <a:spcPct val="20000"/>
              </a:spcBef>
              <a:spcAft>
                <a:spcPct val="0"/>
              </a:spcAft>
              <a:buClr>
                <a:srgbClr val="69B3F1"/>
              </a:buClr>
            </a:pPr>
            <a:r>
              <a:rPr lang="zh-CN" altLang="en-US" sz="2400" b="1" kern="0" dirty="0" smtClean="0">
                <a:solidFill>
                  <a:srgbClr val="FF0000"/>
                </a:solidFill>
                <a:latin typeface="Times New Roman" panose="02020603050405020304" pitchFamily="18" charset="0"/>
              </a:rPr>
              <a:t>   判断</a:t>
            </a:r>
            <a:r>
              <a:rPr lang="zh-CN" altLang="en-US" sz="2400" b="1" kern="0" dirty="0">
                <a:solidFill>
                  <a:srgbClr val="FF0000"/>
                </a:solidFill>
                <a:latin typeface="Times New Roman" panose="02020603050405020304" pitchFamily="18" charset="0"/>
              </a:rPr>
              <a:t>推理是否正确的方法</a:t>
            </a:r>
            <a:r>
              <a:rPr lang="en-US" altLang="zh-CN" sz="2400" b="1" kern="0" dirty="0" smtClean="0">
                <a:solidFill>
                  <a:srgbClr val="FF0000"/>
                </a:solidFill>
                <a:latin typeface="Times New Roman" panose="02020603050405020304" pitchFamily="18" charset="0"/>
              </a:rPr>
              <a:t>:</a:t>
            </a:r>
            <a:endParaRPr lang="en-US" altLang="zh-CN" sz="2400" b="1" kern="0" dirty="0">
              <a:solidFill>
                <a:srgbClr val="FF0000"/>
              </a:solidFill>
              <a:latin typeface="Times New Roman" panose="02020603050405020304" pitchFamily="18" charset="0"/>
            </a:endParaRPr>
          </a:p>
        </p:txBody>
      </p:sp>
      <p:sp>
        <p:nvSpPr>
          <p:cNvPr id="2" name="矩形 1"/>
          <p:cNvSpPr/>
          <p:nvPr/>
        </p:nvSpPr>
        <p:spPr>
          <a:xfrm>
            <a:off x="911376" y="4176984"/>
            <a:ext cx="2471057" cy="461665"/>
          </a:xfrm>
          <a:prstGeom prst="rect">
            <a:avLst/>
          </a:prstGeom>
        </p:spPr>
        <p:txBody>
          <a:bodyPr wrap="square">
            <a:spAutoFit/>
          </a:bodyPr>
          <a:lstStyle/>
          <a:p>
            <a:pPr marL="990600" lvl="0" indent="-990600" fontAlgn="base">
              <a:spcBef>
                <a:spcPct val="20000"/>
              </a:spcBef>
              <a:spcAft>
                <a:spcPct val="0"/>
              </a:spcAft>
              <a:buClr>
                <a:srgbClr val="69B3F1"/>
              </a:buClr>
            </a:pPr>
            <a:r>
              <a:rPr lang="zh-CN" altLang="en-US" sz="2400" b="1" kern="0" dirty="0">
                <a:solidFill>
                  <a:srgbClr val="000000"/>
                </a:solidFill>
                <a:latin typeface="Times New Roman" panose="02020603050405020304" pitchFamily="18" charset="0"/>
              </a:rPr>
              <a:t>真值表</a:t>
            </a:r>
            <a:r>
              <a:rPr lang="zh-CN" altLang="en-US" sz="2400" b="1" kern="0" dirty="0" smtClean="0">
                <a:solidFill>
                  <a:srgbClr val="000000"/>
                </a:solidFill>
                <a:latin typeface="Times New Roman" panose="02020603050405020304" pitchFamily="18" charset="0"/>
              </a:rPr>
              <a:t>法</a:t>
            </a:r>
            <a:endParaRPr lang="zh-CN" altLang="en-US" sz="2400" b="1" kern="0" dirty="0">
              <a:solidFill>
                <a:srgbClr val="000000"/>
              </a:solidFill>
              <a:latin typeface="Times New Roman" panose="02020603050405020304" pitchFamily="18" charset="0"/>
            </a:endParaRPr>
          </a:p>
        </p:txBody>
      </p:sp>
      <p:sp>
        <p:nvSpPr>
          <p:cNvPr id="9" name="矩形 8"/>
          <p:cNvSpPr/>
          <p:nvPr/>
        </p:nvSpPr>
        <p:spPr>
          <a:xfrm>
            <a:off x="911376" y="4682599"/>
            <a:ext cx="1731564" cy="461665"/>
          </a:xfrm>
          <a:prstGeom prst="rect">
            <a:avLst/>
          </a:prstGeom>
        </p:spPr>
        <p:txBody>
          <a:bodyPr wrap="none">
            <a:spAutoFit/>
          </a:bodyPr>
          <a:lstStyle/>
          <a:p>
            <a:pPr marL="990600" lvl="0" indent="-990600" fontAlgn="base">
              <a:spcBef>
                <a:spcPct val="20000"/>
              </a:spcBef>
              <a:spcAft>
                <a:spcPct val="0"/>
              </a:spcAft>
              <a:buClr>
                <a:srgbClr val="69B3F1"/>
              </a:buClr>
            </a:pPr>
            <a:r>
              <a:rPr lang="zh-CN" altLang="en-US" sz="2400" b="1" kern="0" dirty="0">
                <a:solidFill>
                  <a:srgbClr val="000000"/>
                </a:solidFill>
                <a:latin typeface="Times New Roman" panose="02020603050405020304" pitchFamily="18" charset="0"/>
              </a:rPr>
              <a:t>等值演算法</a:t>
            </a:r>
          </a:p>
        </p:txBody>
      </p:sp>
      <p:sp>
        <p:nvSpPr>
          <p:cNvPr id="12" name="矩形 11"/>
          <p:cNvSpPr/>
          <p:nvPr/>
        </p:nvSpPr>
        <p:spPr>
          <a:xfrm>
            <a:off x="911376" y="5188214"/>
            <a:ext cx="2470345" cy="461665"/>
          </a:xfrm>
          <a:prstGeom prst="rect">
            <a:avLst/>
          </a:prstGeom>
        </p:spPr>
        <p:txBody>
          <a:bodyPr wrap="square">
            <a:spAutoFit/>
          </a:bodyPr>
          <a:lstStyle/>
          <a:p>
            <a:pPr marL="990600" lvl="0" indent="-990600" fontAlgn="base">
              <a:spcBef>
                <a:spcPct val="20000"/>
              </a:spcBef>
              <a:spcAft>
                <a:spcPct val="0"/>
              </a:spcAft>
              <a:buClr>
                <a:srgbClr val="69B3F1"/>
              </a:buClr>
            </a:pPr>
            <a:r>
              <a:rPr lang="zh-CN" altLang="en-US" sz="2400" b="1" kern="0" dirty="0" smtClean="0">
                <a:solidFill>
                  <a:srgbClr val="000000"/>
                </a:solidFill>
                <a:latin typeface="Times New Roman" panose="02020603050405020304" pitchFamily="18" charset="0"/>
              </a:rPr>
              <a:t>主</a:t>
            </a:r>
            <a:r>
              <a:rPr lang="zh-CN" altLang="en-US" sz="2400" b="1" kern="0" dirty="0">
                <a:solidFill>
                  <a:srgbClr val="000000"/>
                </a:solidFill>
                <a:latin typeface="Times New Roman" panose="02020603050405020304" pitchFamily="18" charset="0"/>
              </a:rPr>
              <a:t>析取范式法</a:t>
            </a:r>
          </a:p>
        </p:txBody>
      </p:sp>
      <p:sp>
        <p:nvSpPr>
          <p:cNvPr id="14" name="矩形 13"/>
          <p:cNvSpPr/>
          <p:nvPr/>
        </p:nvSpPr>
        <p:spPr>
          <a:xfrm>
            <a:off x="7214507" y="3269428"/>
            <a:ext cx="3858986" cy="1200329"/>
          </a:xfrm>
          <a:prstGeom prst="rect">
            <a:avLst/>
          </a:prstGeom>
          <a:ln>
            <a:solidFill>
              <a:srgbClr val="FF0000"/>
            </a:solidFill>
          </a:ln>
        </p:spPr>
        <p:txBody>
          <a:bodyPr wrap="square">
            <a:spAutoFit/>
          </a:bodyPr>
          <a:lstStyle/>
          <a:p>
            <a:r>
              <a:rPr lang="zh-CN" altLang="en-US" sz="2400" b="1" dirty="0">
                <a:latin typeface="黑体" panose="02010609060101010101" pitchFamily="49" charset="-122"/>
                <a:ea typeface="黑体" panose="02010609060101010101" pitchFamily="49" charset="-122"/>
              </a:rPr>
              <a:t>判断一个推理形式是否正确</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从</a:t>
            </a:r>
            <a:r>
              <a:rPr lang="zh-CN" altLang="en-US" sz="2400" b="1" dirty="0" smtClean="0">
                <a:latin typeface="黑体" panose="02010609060101010101" pitchFamily="49" charset="-122"/>
                <a:ea typeface="黑体" panose="02010609060101010101" pitchFamily="49" charset="-122"/>
              </a:rPr>
              <a:t>定义</a:t>
            </a:r>
            <a:r>
              <a:rPr lang="zh-CN" altLang="en-US" sz="2400" b="1" dirty="0">
                <a:latin typeface="黑体" panose="02010609060101010101" pitchFamily="49" charset="-122"/>
                <a:ea typeface="黑体" panose="02010609060101010101" pitchFamily="49" charset="-122"/>
              </a:rPr>
              <a:t>上讲就是判断一个蕴涵式是否</a:t>
            </a:r>
            <a:r>
              <a:rPr lang="zh-CN" altLang="en-US" sz="2400" b="1" dirty="0" smtClean="0">
                <a:latin typeface="黑体" panose="02010609060101010101" pitchFamily="49" charset="-122"/>
                <a:ea typeface="黑体" panose="02010609060101010101" pitchFamily="49" charset="-122"/>
              </a:rPr>
              <a:t>是重言式</a:t>
            </a:r>
            <a:r>
              <a:rPr lang="zh-CN" altLang="en-US" sz="2400" b="1"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20642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ipe(left)">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P spid="4099" grpId="0"/>
      <p:bldP spid="7" grpId="0"/>
      <p:bldP spid="5" grpId="0"/>
      <p:bldP spid="2" grpId="0"/>
      <p:bldP spid="9" grpId="0"/>
      <p:bldP spid="12" grpId="0"/>
      <p:bldP spid="14" grpId="0" animBg="1"/>
    </p:bldLst>
  </p:timing>
</p:sld>
</file>

<file path=ppt/theme/theme1.xml><?xml version="1.0" encoding="utf-8"?>
<a:theme xmlns:a="http://schemas.openxmlformats.org/drawingml/2006/main" name="2007_数理逻辑__命题逻辑_1">
  <a:themeElements>
    <a:clrScheme name="2007_数理逻辑__命题逻辑_1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2007_数理逻辑__命题逻辑_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00FF"/>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0000FF"/>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007_数理逻辑__命题逻辑_1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2007_数理逻辑__命题逻辑_1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2007_数理逻辑__命题逻辑_1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2007_数理逻辑__命题逻辑_1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2007_数理逻辑__命题逻辑_1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2007_数理逻辑__命题逻辑_1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2007_数理逻辑__命题逻辑_1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2007_数理逻辑__命题逻辑_1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2007_数理逻辑__命题逻辑_1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2007_数理逻辑__命题逻辑_1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2007_数理逻辑__命题逻辑_1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2007_数理逻辑__命题逻辑_1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2007_数理逻辑__命题逻辑_1">
  <a:themeElements>
    <a:clrScheme name="2007_数理逻辑__命题逻辑_1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2007_数理逻辑__命题逻辑_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00FF"/>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0000FF"/>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007_数理逻辑__命题逻辑_1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2007_数理逻辑__命题逻辑_1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2007_数理逻辑__命题逻辑_1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2007_数理逻辑__命题逻辑_1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2007_数理逻辑__命题逻辑_1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2007_数理逻辑__命题逻辑_1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2007_数理逻辑__命题逻辑_1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2007_数理逻辑__命题逻辑_1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2007_数理逻辑__命题逻辑_1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2007_数理逻辑__命题逻辑_1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2007_数理逻辑__命题逻辑_1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2007_数理逻辑__命题逻辑_1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2256</TotalTime>
  <Words>6299</Words>
  <Application>Microsoft Office PowerPoint</Application>
  <PresentationFormat>宽屏</PresentationFormat>
  <Paragraphs>725</Paragraphs>
  <Slides>68</Slides>
  <Notes>28</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68</vt:i4>
      </vt:variant>
    </vt:vector>
  </HeadingPairs>
  <TitlesOfParts>
    <vt:vector size="87" baseType="lpstr">
      <vt:lpstr>黑体</vt:lpstr>
      <vt:lpstr>华文隶书</vt:lpstr>
      <vt:lpstr>华文中宋</vt:lpstr>
      <vt:lpstr>楷体_GB2312</vt:lpstr>
      <vt:lpstr>宋体</vt:lpstr>
      <vt:lpstr>微软雅黑</vt:lpstr>
      <vt:lpstr>Arial</vt:lpstr>
      <vt:lpstr>Arial Black</vt:lpstr>
      <vt:lpstr>Calibri</vt:lpstr>
      <vt:lpstr>Cambria Math</vt:lpstr>
      <vt:lpstr>DejaVu Serif Condensed</vt:lpstr>
      <vt:lpstr>Euclid</vt:lpstr>
      <vt:lpstr>Lucida Sans</vt:lpstr>
      <vt:lpstr>Symbol</vt:lpstr>
      <vt:lpstr>Tahoma</vt:lpstr>
      <vt:lpstr>Times New Roman</vt:lpstr>
      <vt:lpstr>Wingdings</vt:lpstr>
      <vt:lpstr>2007_数理逻辑__命题逻辑_1</vt:lpstr>
      <vt:lpstr>5_2007_数理逻辑__命题逻辑_1</vt:lpstr>
      <vt:lpstr>PowerPoint 演示文稿</vt:lpstr>
      <vt:lpstr>命题演算：逻辑蕴涵式</vt:lpstr>
      <vt:lpstr>PowerPoint 演示文稿</vt:lpstr>
      <vt:lpstr>一些基本(重要)的重言蕴涵式 (A,B,C是任意的公式)</vt:lpstr>
      <vt:lpstr>PowerPoint 演示文稿</vt:lpstr>
      <vt:lpstr>PowerPoint 演示文稿</vt:lpstr>
      <vt:lpstr>PowerPoint 演示文稿</vt:lpstr>
      <vt:lpstr>推理形式</vt:lpstr>
      <vt:lpstr>推理的判定定理</vt:lpstr>
      <vt:lpstr>推理的形式结构</vt:lpstr>
      <vt:lpstr>PowerPoint 演示文稿</vt:lpstr>
      <vt:lpstr>推理实例</vt:lpstr>
      <vt:lpstr>推理实例</vt:lpstr>
      <vt:lpstr>形式系统</vt:lpstr>
      <vt:lpstr>形式系统</vt:lpstr>
      <vt:lpstr>PowerPoint 演示文稿</vt:lpstr>
      <vt:lpstr>证明和演绎：证明proof</vt:lpstr>
      <vt:lpstr>证明和演绎：演绎Deduction</vt:lpstr>
      <vt:lpstr>命题演算形式系统PC(Proposition Calculus)</vt:lpstr>
      <vt:lpstr>命题演算形式系统PC(Proposition Calculus)</vt:lpstr>
      <vt:lpstr>PC的性质：合理性Soundness</vt:lpstr>
      <vt:lpstr>PC的性质：合理性Soundness说明</vt:lpstr>
      <vt:lpstr>PC的性质：一致性(consistency)</vt:lpstr>
      <vt:lpstr>PC的性质：完备性(completeness)</vt:lpstr>
      <vt:lpstr>证明定理： ├pcA→A</vt:lpstr>
      <vt:lpstr>演绎：{A,B→(A→C)} ├B→C</vt:lpstr>
      <vt:lpstr>三个元定理</vt:lpstr>
      <vt:lpstr>三个元定理</vt:lpstr>
      <vt:lpstr>三个元定理</vt:lpstr>
      <vt:lpstr>命题演算：形式系统PC</vt:lpstr>
      <vt:lpstr>命题演算：形式系统PC</vt:lpstr>
      <vt:lpstr>形式系统构造了一个字符串集合</vt:lpstr>
      <vt:lpstr>定理判定问题：符号串的构造过程</vt:lpstr>
      <vt:lpstr>定理的判定问题：定理的判定问题</vt:lpstr>
      <vt:lpstr>一个简单的形式系统MIU</vt:lpstr>
      <vt:lpstr>一个简单的形式系统MIU</vt:lpstr>
      <vt:lpstr>MIU定理树</vt:lpstr>
      <vt:lpstr>一个MIU的同构系统310</vt:lpstr>
      <vt:lpstr>310系统中的判定：回归MIU系统的结论</vt:lpstr>
      <vt:lpstr>PC系统的定理判定问题？</vt:lpstr>
      <vt:lpstr>自然推理系统P</vt:lpstr>
      <vt:lpstr>PowerPoint 演示文稿</vt:lpstr>
      <vt:lpstr>一些基本(重要)的重言蕴涵式 (A,B,C是任意的公式)</vt:lpstr>
      <vt:lpstr>推理规则</vt:lpstr>
      <vt:lpstr>推理规则</vt:lpstr>
      <vt:lpstr>在自然推理系统P中构造证明</vt:lpstr>
      <vt:lpstr>直接证明法</vt:lpstr>
      <vt:lpstr>附加前提证明法</vt:lpstr>
      <vt:lpstr>附加前提证明法实例</vt:lpstr>
      <vt:lpstr>PowerPoint 演示文稿</vt:lpstr>
      <vt:lpstr>归谬法（反证法）</vt:lpstr>
      <vt:lpstr>归谬法实例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lpstr>第三章 习题课</vt:lpstr>
      <vt:lpstr>基本要求</vt:lpstr>
      <vt:lpstr>练习1：判断推理是否正确</vt:lpstr>
      <vt:lpstr>练习1解答</vt:lpstr>
      <vt:lpstr>练习1解答</vt:lpstr>
      <vt:lpstr>练习1解答</vt:lpstr>
      <vt:lpstr>练习2：构造证明</vt:lpstr>
      <vt:lpstr>练习2解答</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jt cen</dc:creator>
  <cp:lastModifiedBy>jt cen</cp:lastModifiedBy>
  <cp:revision>150</cp:revision>
  <dcterms:created xsi:type="dcterms:W3CDTF">2018-09-18T21:51:54Z</dcterms:created>
  <dcterms:modified xsi:type="dcterms:W3CDTF">2019-10-08T12:00:56Z</dcterms:modified>
</cp:coreProperties>
</file>