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8"/>
  </p:notesMasterIdLst>
  <p:sldIdLst>
    <p:sldId id="321" r:id="rId2"/>
    <p:sldId id="320" r:id="rId3"/>
    <p:sldId id="31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313" r:id="rId18"/>
    <p:sldId id="314" r:id="rId19"/>
    <p:sldId id="315" r:id="rId20"/>
    <p:sldId id="316" r:id="rId21"/>
    <p:sldId id="317" r:id="rId22"/>
    <p:sldId id="274" r:id="rId23"/>
    <p:sldId id="272" r:id="rId24"/>
    <p:sldId id="335" r:id="rId25"/>
    <p:sldId id="279" r:id="rId26"/>
    <p:sldId id="280" r:id="rId27"/>
    <p:sldId id="281" r:id="rId28"/>
    <p:sldId id="282" r:id="rId29"/>
    <p:sldId id="301" r:id="rId30"/>
    <p:sldId id="318" r:id="rId31"/>
    <p:sldId id="302" r:id="rId32"/>
    <p:sldId id="303" r:id="rId33"/>
    <p:sldId id="304" r:id="rId34"/>
    <p:sldId id="305" r:id="rId35"/>
    <p:sldId id="332" r:id="rId36"/>
    <p:sldId id="306" r:id="rId37"/>
    <p:sldId id="307" r:id="rId38"/>
    <p:sldId id="333" r:id="rId39"/>
    <p:sldId id="334" r:id="rId40"/>
    <p:sldId id="308" r:id="rId41"/>
    <p:sldId id="345" r:id="rId42"/>
    <p:sldId id="309" r:id="rId43"/>
    <p:sldId id="337" r:id="rId44"/>
    <p:sldId id="338" r:id="rId45"/>
    <p:sldId id="310" r:id="rId46"/>
    <p:sldId id="339" r:id="rId47"/>
    <p:sldId id="311" r:id="rId48"/>
    <p:sldId id="341" r:id="rId49"/>
    <p:sldId id="342" r:id="rId50"/>
    <p:sldId id="343" r:id="rId51"/>
    <p:sldId id="344" r:id="rId52"/>
    <p:sldId id="340" r:id="rId53"/>
    <p:sldId id="346" r:id="rId54"/>
    <p:sldId id="347" r:id="rId55"/>
    <p:sldId id="348" r:id="rId56"/>
    <p:sldId id="336" r:id="rId57"/>
    <p:sldId id="322" r:id="rId58"/>
    <p:sldId id="323" r:id="rId59"/>
    <p:sldId id="324" r:id="rId60"/>
    <p:sldId id="325" r:id="rId61"/>
    <p:sldId id="326" r:id="rId62"/>
    <p:sldId id="327" r:id="rId63"/>
    <p:sldId id="328" r:id="rId64"/>
    <p:sldId id="329" r:id="rId65"/>
    <p:sldId id="330" r:id="rId66"/>
    <p:sldId id="331" r:id="rId6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FAFF"/>
    <a:srgbClr val="000000"/>
    <a:srgbClr val="C2C0C1"/>
    <a:srgbClr val="FEFEFF"/>
    <a:srgbClr val="FFFFFF"/>
    <a:srgbClr val="FFFFFE"/>
    <a:srgbClr val="FFFEFF"/>
    <a:srgbClr val="CAF6CD"/>
    <a:srgbClr val="FFF996"/>
    <a:srgbClr val="FFF7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9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1E22A-EAEC-4DA2-BA06-88D9972616E7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0C3009-F0FC-4DF6-944A-37E3E52E5B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667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074B5FB-044B-4F49-8C53-50CF7C3F8605}" type="slidenum">
              <a:rPr lang="en-US" altLang="zh-CN" sz="1200"/>
              <a:pPr eaLnBrk="1" hangingPunct="1"/>
              <a:t>5</a:t>
            </a:fld>
            <a:endParaRPr lang="en-US" altLang="zh-CN" sz="12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6196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C3009-F0FC-4DF6-944A-37E3E52E5B58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4855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28EE655-EC2C-43DD-81BA-2F0987970DBE}" type="slidenum">
              <a:rPr lang="en-US" altLang="zh-CN" sz="1200"/>
              <a:pPr eaLnBrk="1" hangingPunct="1"/>
              <a:t>53</a:t>
            </a:fld>
            <a:endParaRPr lang="en-US" altLang="zh-CN" sz="12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6632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C06FDDB-A8D5-48DD-8BED-098B7C7105FD}" type="slidenum">
              <a:rPr lang="en-US" altLang="zh-CN" sz="1200"/>
              <a:pPr eaLnBrk="1" hangingPunct="1"/>
              <a:t>54</a:t>
            </a:fld>
            <a:endParaRPr lang="en-US" altLang="zh-CN" sz="120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2842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B695453-1A87-4C70-A628-D128EB1094B9}" type="slidenum">
              <a:rPr lang="en-US" altLang="zh-CN" sz="1200"/>
              <a:pPr eaLnBrk="1" hangingPunct="1"/>
              <a:t>55</a:t>
            </a:fld>
            <a:endParaRPr lang="en-US" altLang="zh-CN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4545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BB59943-30E9-4F74-A01E-9E5C1A6B6A06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57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3456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EBED9A2-E8CD-4657-9247-B762DB009955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58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8359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037962-D17E-4C85-8E97-455FA5107B51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59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9303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C5EEB26-212F-4C9C-A64B-1CD4F809989C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60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5829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E3654CD-910C-4957-86D8-6F1424538108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61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6806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637A55F-10C5-46F3-8983-7B3023484512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62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966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4D3A2F5-7A59-4DB7-8176-CEE40BD95ED6}" type="slidenum">
              <a:rPr lang="en-US" altLang="zh-CN" sz="1200"/>
              <a:pPr eaLnBrk="1" hangingPunct="1"/>
              <a:t>25</a:t>
            </a:fld>
            <a:endParaRPr lang="en-US" altLang="zh-CN" sz="12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4661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EAD93C1-E5D6-4854-9974-C635FE240B68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63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2685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97E883E-AC10-4348-8C37-4082A37B4216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64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7039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4A24D6A-B9E2-40F9-8100-CB83E3E30A3B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65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5646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5394E1F-79CA-4F1E-B39A-D38D8C568F4D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66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271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89A21A1-733C-4A78-B096-9668FD42A57D}" type="slidenum">
              <a:rPr lang="en-US" altLang="zh-CN" sz="1200"/>
              <a:pPr eaLnBrk="1" hangingPunct="1"/>
              <a:t>26</a:t>
            </a:fld>
            <a:endParaRPr lang="en-US" altLang="zh-CN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268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AE2D9CF-02E8-4EC4-917B-BEB45C48743F}" type="slidenum">
              <a:rPr lang="en-US" altLang="zh-CN" sz="1200"/>
              <a:pPr eaLnBrk="1" hangingPunct="1"/>
              <a:t>27</a:t>
            </a:fld>
            <a:endParaRPr lang="en-US" altLang="zh-CN" sz="12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990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F699BCF-7D44-4E6D-AE7E-08DBD4BFC2BC}" type="slidenum">
              <a:rPr lang="en-US" altLang="zh-CN" sz="1200"/>
              <a:pPr eaLnBrk="1" hangingPunct="1"/>
              <a:t>28</a:t>
            </a:fld>
            <a:endParaRPr lang="en-US" altLang="zh-CN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2609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E5A7BEC-7714-43B6-93BB-009B15203188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30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586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64C14D4-78EC-46D7-828E-9760A46EA028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35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574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5994D2A-0509-4374-9D96-6D739940EF69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38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460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B6E8C94-5EBB-4BF6-9C2D-D414B858AB3A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39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853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 smtClean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 smtClean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 smtClean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 smtClean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 smtClean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 smtClean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 smtClean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 smtClean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 smtClean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 smtClean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63797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63797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6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 kumimoji="1">
                <a:latin typeface="Times New Roman" panose="02020603050405020304" pitchFamily="18" charset="0"/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 kumimoji="1">
                <a:latin typeface="Times New Roman" panose="02020603050405020304" pitchFamily="18" charset="0"/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solidFill>
                  <a:srgbClr val="000000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824B34-D4B3-4B74-AFD4-FB0CF8FC918D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0828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楷体_GB2312" pitchFamily="49" charset="-122"/>
              </a:defRPr>
            </a:lvl1pPr>
          </a:lstStyle>
          <a:p>
            <a:pPr>
              <a:defRPr/>
            </a:pPr>
            <a:fld id="{A90F1406-2CCE-452C-B165-A36716135E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2661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91600" y="457200"/>
            <a:ext cx="28956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457200"/>
            <a:ext cx="84836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楷体_GB2312" pitchFamily="49" charset="-122"/>
              </a:defRPr>
            </a:lvl1pPr>
          </a:lstStyle>
          <a:p>
            <a:pPr>
              <a:defRPr/>
            </a:pPr>
            <a:fld id="{18D14956-139D-49B8-8BB0-0D11C2A9E1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00556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447800"/>
            <a:ext cx="56896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447800"/>
            <a:ext cx="56896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楷体_GB2312" pitchFamily="49" charset="-122"/>
              </a:defRPr>
            </a:lvl1pPr>
          </a:lstStyle>
          <a:p>
            <a:pPr>
              <a:defRPr/>
            </a:pPr>
            <a:fld id="{21203165-7D3B-4C9C-916B-99F956150F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750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447800"/>
            <a:ext cx="56896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447800"/>
            <a:ext cx="5689600" cy="21717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771900"/>
            <a:ext cx="5689600" cy="21717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楷体_GB2312" pitchFamily="49" charset="-122"/>
              </a:defRPr>
            </a:lvl1pPr>
          </a:lstStyle>
          <a:p>
            <a:pPr>
              <a:defRPr/>
            </a:pPr>
            <a:fld id="{34319F2A-FC63-476E-A789-9CA9CA1CCF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22565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04800" y="1447800"/>
            <a:ext cx="11582400" cy="4495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楷体_GB2312" pitchFamily="49" charset="-122"/>
              </a:defRPr>
            </a:lvl1pPr>
          </a:lstStyle>
          <a:p>
            <a:pPr>
              <a:defRPr/>
            </a:pPr>
            <a:fld id="{0064AE2E-1627-4A7A-A35A-21207AAD86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8653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楷体_GB2312" pitchFamily="49" charset="-122"/>
              </a:defRPr>
            </a:lvl1pPr>
          </a:lstStyle>
          <a:p>
            <a:pPr>
              <a:defRPr/>
            </a:pPr>
            <a:fld id="{B0F9646D-4748-4BA7-8D85-C917587CD4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0358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楷体_GB2312" pitchFamily="49" charset="-122"/>
              </a:defRPr>
            </a:lvl1pPr>
          </a:lstStyle>
          <a:p>
            <a:pPr>
              <a:defRPr/>
            </a:pPr>
            <a:fld id="{92E703AD-3294-48B7-922B-533E3E4F19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4891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447800"/>
            <a:ext cx="56896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447800"/>
            <a:ext cx="56896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楷体_GB2312" pitchFamily="49" charset="-122"/>
              </a:defRPr>
            </a:lvl1pPr>
          </a:lstStyle>
          <a:p>
            <a:pPr>
              <a:defRPr/>
            </a:pPr>
            <a:fld id="{4DB43BC5-AF66-4C4A-B4C4-0B35E75B43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9187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楷体_GB2312" pitchFamily="49" charset="-122"/>
              </a:defRPr>
            </a:lvl1pPr>
          </a:lstStyle>
          <a:p>
            <a:pPr>
              <a:defRPr/>
            </a:pPr>
            <a:fld id="{79CE2410-1CD4-4300-BF67-98F42857AD5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6452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楷体_GB2312" pitchFamily="49" charset="-122"/>
              </a:defRPr>
            </a:lvl1pPr>
          </a:lstStyle>
          <a:p>
            <a:pPr>
              <a:defRPr/>
            </a:pPr>
            <a:fld id="{CBC1D348-284A-43F3-8AE1-82BF0DD3B5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160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楷体_GB2312" pitchFamily="49" charset="-122"/>
              </a:defRPr>
            </a:lvl1pPr>
          </a:lstStyle>
          <a:p>
            <a:pPr>
              <a:defRPr/>
            </a:pPr>
            <a:fld id="{DC6556DE-0FF7-4E47-90FE-DFE4CDA53D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7345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楷体_GB2312" pitchFamily="49" charset="-122"/>
              </a:defRPr>
            </a:lvl1pPr>
          </a:lstStyle>
          <a:p>
            <a:pPr>
              <a:defRPr/>
            </a:pPr>
            <a:fld id="{679F2149-1BC4-4EBB-8A6A-1EDBA3F4F9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882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楷体_GB2312" pitchFamily="49" charset="-122"/>
              </a:defRPr>
            </a:lvl1pPr>
          </a:lstStyle>
          <a:p>
            <a:pPr>
              <a:defRPr/>
            </a:pPr>
            <a:fld id="{D43301B8-4BB1-46A2-99E9-DFC767D582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286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480800" y="6553200"/>
            <a:ext cx="508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C5C1CB6-DADA-475C-AF07-59434B85DBA4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  <p:grpSp>
        <p:nvGrpSpPr>
          <p:cNvPr id="2051" name="Group 4"/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103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2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 smtClean="0">
                <a:solidFill>
                  <a:srgbClr val="666699"/>
                </a:solidFill>
              </a:endParaRPr>
            </a:p>
          </p:txBody>
        </p:sp>
        <p:sp>
          <p:nvSpPr>
            <p:cNvPr id="1034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 smtClean="0">
                <a:solidFill>
                  <a:srgbClr val="666699"/>
                </a:solidFill>
              </a:endParaRPr>
            </a:p>
          </p:txBody>
        </p:sp>
        <p:sp>
          <p:nvSpPr>
            <p:cNvPr id="1035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 smtClean="0">
                <a:solidFill>
                  <a:srgbClr val="9999CC"/>
                </a:solidFill>
              </a:endParaRPr>
            </a:p>
          </p:txBody>
        </p:sp>
        <p:sp>
          <p:nvSpPr>
            <p:cNvPr id="1036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 smtClean="0">
                <a:solidFill>
                  <a:srgbClr val="666699"/>
                </a:solidFill>
              </a:endParaRPr>
            </a:p>
          </p:txBody>
        </p:sp>
        <p:sp>
          <p:nvSpPr>
            <p:cNvPr id="1037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8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 smtClean="0">
                <a:solidFill>
                  <a:srgbClr val="9999CC"/>
                </a:solidFill>
              </a:endParaRPr>
            </a:p>
          </p:txBody>
        </p:sp>
        <p:sp>
          <p:nvSpPr>
            <p:cNvPr id="1039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 smtClean="0">
                <a:solidFill>
                  <a:srgbClr val="9999CC"/>
                </a:solidFill>
              </a:endParaRPr>
            </a:p>
          </p:txBody>
        </p:sp>
      </p:grpSp>
      <p:sp>
        <p:nvSpPr>
          <p:cNvPr id="2052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972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3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447800"/>
            <a:ext cx="115824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3694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0" sz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4668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0000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6.wmf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0F9646D-4748-4BA7-8D85-C917587CD4F0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206828" y="894547"/>
            <a:ext cx="74022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cs typeface="+mj-cs"/>
              </a:rPr>
              <a:t>在形式系统</a:t>
            </a:r>
            <a:r>
              <a:rPr lang="en-US" altLang="zh-CN" sz="2800" b="1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P</a:t>
            </a:r>
            <a:r>
              <a:rPr lang="zh-CN" altLang="en-US" sz="2800" b="1" dirty="0">
                <a:solidFill>
                  <a:srgbClr val="000000"/>
                </a:solidFill>
                <a:cs typeface="+mj-cs"/>
              </a:rPr>
              <a:t>中证明</a:t>
            </a:r>
            <a:r>
              <a:rPr lang="zh-CN" altLang="en-US" sz="2800" b="1" dirty="0">
                <a:solidFill>
                  <a:srgbClr val="000000"/>
                </a:solidFill>
                <a:latin typeface="Cambria Math"/>
                <a:cs typeface="Cambria Math"/>
              </a:rPr>
              <a:t>⊢</a:t>
            </a:r>
            <a:r>
              <a:rPr lang="en-US" altLang="zh-CN" sz="2800" b="1" dirty="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lang="en-US" altLang="zh-CN" sz="2800" b="1" dirty="0">
                <a:solidFill>
                  <a:srgbClr val="000000"/>
                </a:solidFill>
                <a:latin typeface="Cambria Math"/>
                <a:cs typeface="Cambria Math"/>
              </a:rPr>
              <a:t>α→β)→(</a:t>
            </a:r>
            <a:r>
              <a:rPr lang="en-US" altLang="zh-CN" sz="2800" b="1" spc="-5" dirty="0">
                <a:solidFill>
                  <a:srgbClr val="000000"/>
                </a:solidFill>
                <a:latin typeface="Cambria Math"/>
                <a:cs typeface="Cambria Math"/>
              </a:rPr>
              <a:t>¬</a:t>
            </a:r>
            <a:r>
              <a:rPr lang="en-US" altLang="zh-CN" sz="2800" b="1" dirty="0">
                <a:solidFill>
                  <a:srgbClr val="000000"/>
                </a:solidFill>
                <a:latin typeface="Cambria Math"/>
                <a:cs typeface="Cambria Math"/>
              </a:rPr>
              <a:t>β→</a:t>
            </a:r>
            <a:r>
              <a:rPr lang="en-US" altLang="zh-CN" sz="2800" b="1" spc="-5" dirty="0">
                <a:solidFill>
                  <a:srgbClr val="000000"/>
                </a:solidFill>
                <a:latin typeface="Cambria Math"/>
                <a:cs typeface="Cambria Math"/>
              </a:rPr>
              <a:t>¬</a:t>
            </a:r>
            <a:r>
              <a:rPr lang="en-US" altLang="zh-CN" sz="2800" b="1" dirty="0">
                <a:solidFill>
                  <a:srgbClr val="000000"/>
                </a:solidFill>
                <a:latin typeface="Cambria Math"/>
                <a:cs typeface="Cambria Math"/>
              </a:rPr>
              <a:t>α)</a:t>
            </a:r>
            <a:r>
              <a:rPr lang="zh-CN" altLang="en-US" sz="2800" b="1" dirty="0">
                <a:solidFill>
                  <a:srgbClr val="000000"/>
                </a:solidFill>
                <a:cs typeface="+mj-cs"/>
              </a:rPr>
              <a:t>。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06828" y="2835061"/>
            <a:ext cx="115170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400" b="1" kern="0" dirty="0" smtClean="0">
                <a:solidFill>
                  <a:srgbClr val="CACAFF">
                    <a:lumMod val="50000"/>
                  </a:srgbClr>
                </a:solidFill>
                <a:latin typeface="宋体"/>
                <a:ea typeface="宋体" panose="02010600030101010101" pitchFamily="2" charset="-122"/>
              </a:rPr>
              <a:t>用</a:t>
            </a:r>
            <a:r>
              <a:rPr lang="zh-CN" altLang="en-US" sz="2400" b="1" kern="0" dirty="0">
                <a:solidFill>
                  <a:srgbClr val="CACAFF">
                    <a:lumMod val="50000"/>
                  </a:srgbClr>
                </a:solidFill>
                <a:latin typeface="宋体"/>
                <a:ea typeface="宋体" panose="02010600030101010101" pitchFamily="2" charset="-122"/>
              </a:rPr>
              <a:t>推理规则证明下面推理的有效性</a:t>
            </a:r>
            <a:r>
              <a:rPr lang="zh-CN" altLang="en-US" sz="2400" b="1" kern="0" dirty="0">
                <a:solidFill>
                  <a:prstClr val="black"/>
                </a:solidFill>
                <a:latin typeface="宋体"/>
                <a:ea typeface="宋体" panose="02010600030101010101" pitchFamily="2" charset="-122"/>
              </a:rPr>
              <a:t>：如果</a:t>
            </a:r>
            <a:r>
              <a:rPr lang="en-US" altLang="zh-CN" sz="2400" b="1" i="1" kern="0" spc="-5" dirty="0">
                <a:solidFill>
                  <a:prstClr val="black"/>
                </a:solidFill>
                <a:latin typeface="Times New Roman"/>
                <a:ea typeface="宋体" panose="02010600030101010101" pitchFamily="2" charset="-122"/>
                <a:cs typeface="Times New Roman"/>
              </a:rPr>
              <a:t>A</a:t>
            </a:r>
            <a:r>
              <a:rPr lang="zh-CN" altLang="en-US" sz="2400" b="1" kern="0" dirty="0">
                <a:solidFill>
                  <a:prstClr val="black"/>
                </a:solidFill>
                <a:latin typeface="宋体"/>
                <a:ea typeface="宋体" panose="02010600030101010101" pitchFamily="2" charset="-122"/>
              </a:rPr>
              <a:t>努力工作，那么</a:t>
            </a:r>
            <a:r>
              <a:rPr lang="en-US" altLang="zh-CN" sz="2400" b="1" i="1" kern="0" spc="-5" dirty="0">
                <a:solidFill>
                  <a:prstClr val="black"/>
                </a:solidFill>
                <a:latin typeface="Times New Roman"/>
                <a:ea typeface="宋体" panose="02010600030101010101" pitchFamily="2" charset="-122"/>
                <a:cs typeface="Times New Roman"/>
              </a:rPr>
              <a:t>B</a:t>
            </a:r>
            <a:r>
              <a:rPr lang="zh-CN" altLang="en-US" sz="2400" b="1" kern="0" dirty="0">
                <a:solidFill>
                  <a:prstClr val="black"/>
                </a:solidFill>
                <a:latin typeface="宋体"/>
                <a:ea typeface="宋体" panose="02010600030101010101" pitchFamily="2" charset="-122"/>
              </a:rPr>
              <a:t>或</a:t>
            </a:r>
            <a:r>
              <a:rPr lang="en-US" altLang="zh-CN" sz="2400" b="1" i="1" kern="0" spc="-5" dirty="0">
                <a:solidFill>
                  <a:prstClr val="black"/>
                </a:solidFill>
                <a:latin typeface="Times New Roman"/>
                <a:ea typeface="宋体" panose="02010600030101010101" pitchFamily="2" charset="-122"/>
                <a:cs typeface="Times New Roman"/>
              </a:rPr>
              <a:t>C</a:t>
            </a:r>
            <a:r>
              <a:rPr lang="zh-CN" altLang="en-US" sz="2400" b="1" kern="0" dirty="0">
                <a:solidFill>
                  <a:prstClr val="black"/>
                </a:solidFill>
                <a:latin typeface="宋体"/>
                <a:ea typeface="宋体" panose="02010600030101010101" pitchFamily="2" charset="-122"/>
              </a:rPr>
              <a:t>感到愉快；如果</a:t>
            </a:r>
            <a:r>
              <a:rPr lang="en-US" altLang="zh-CN" sz="2400" b="1" i="1" kern="0" spc="-5" dirty="0">
                <a:solidFill>
                  <a:prstClr val="black"/>
                </a:solidFill>
                <a:latin typeface="Times New Roman"/>
                <a:ea typeface="宋体" panose="02010600030101010101" pitchFamily="2" charset="-122"/>
                <a:cs typeface="Times New Roman"/>
              </a:rPr>
              <a:t>B</a:t>
            </a:r>
            <a:r>
              <a:rPr lang="zh-CN" altLang="en-US" sz="2400" b="1" kern="0" dirty="0">
                <a:solidFill>
                  <a:prstClr val="black"/>
                </a:solidFill>
                <a:latin typeface="宋体"/>
                <a:ea typeface="宋体" panose="02010600030101010101" pitchFamily="2" charset="-122"/>
              </a:rPr>
              <a:t>愉快，那么</a:t>
            </a:r>
            <a:r>
              <a:rPr lang="en-US" altLang="zh-CN" sz="2400" b="1" i="1" kern="0" spc="-5" dirty="0">
                <a:solidFill>
                  <a:prstClr val="black"/>
                </a:solidFill>
                <a:latin typeface="Times New Roman"/>
                <a:ea typeface="宋体" panose="02010600030101010101" pitchFamily="2" charset="-122"/>
                <a:cs typeface="Times New Roman"/>
              </a:rPr>
              <a:t>A</a:t>
            </a:r>
            <a:r>
              <a:rPr lang="zh-CN" altLang="en-US" sz="2400" b="1" kern="0" dirty="0">
                <a:solidFill>
                  <a:prstClr val="black"/>
                </a:solidFill>
                <a:latin typeface="宋体"/>
                <a:ea typeface="宋体" panose="02010600030101010101" pitchFamily="2" charset="-122"/>
              </a:rPr>
              <a:t>不努力工作；如果</a:t>
            </a:r>
            <a:r>
              <a:rPr lang="en-US" altLang="zh-CN" sz="2400" b="1" i="1" kern="0" spc="-5" dirty="0">
                <a:solidFill>
                  <a:prstClr val="black"/>
                </a:solidFill>
                <a:latin typeface="Times New Roman"/>
                <a:ea typeface="宋体" panose="02010600030101010101" pitchFamily="2" charset="-122"/>
                <a:cs typeface="Times New Roman"/>
              </a:rPr>
              <a:t>D</a:t>
            </a:r>
            <a:r>
              <a:rPr lang="zh-CN" altLang="en-US" sz="2400" b="1" kern="0" dirty="0">
                <a:solidFill>
                  <a:prstClr val="black"/>
                </a:solidFill>
                <a:latin typeface="宋体"/>
                <a:ea typeface="宋体" panose="02010600030101010101" pitchFamily="2" charset="-122"/>
              </a:rPr>
              <a:t>愉快，那么</a:t>
            </a:r>
            <a:r>
              <a:rPr lang="en-US" altLang="zh-CN" sz="2400" b="1" i="1" kern="0" spc="-5" dirty="0">
                <a:solidFill>
                  <a:prstClr val="black"/>
                </a:solidFill>
                <a:latin typeface="Times New Roman"/>
                <a:ea typeface="宋体" panose="02010600030101010101" pitchFamily="2" charset="-122"/>
                <a:cs typeface="Times New Roman"/>
              </a:rPr>
              <a:t>C</a:t>
            </a:r>
            <a:r>
              <a:rPr lang="zh-CN" altLang="en-US" sz="2400" b="1" kern="0" dirty="0">
                <a:solidFill>
                  <a:prstClr val="black"/>
                </a:solidFill>
                <a:latin typeface="宋体"/>
                <a:ea typeface="宋体" panose="02010600030101010101" pitchFamily="2" charset="-122"/>
              </a:rPr>
              <a:t>不愉快。</a:t>
            </a:r>
            <a:r>
              <a:rPr lang="zh-CN" altLang="en-US" sz="2400" b="1" kern="0" dirty="0">
                <a:solidFill>
                  <a:srgbClr val="FF0000"/>
                </a:solidFill>
                <a:latin typeface="宋体"/>
                <a:ea typeface="宋体" panose="02010600030101010101" pitchFamily="2" charset="-122"/>
              </a:rPr>
              <a:t>所以</a:t>
            </a:r>
            <a:r>
              <a:rPr lang="zh-CN" altLang="en-US" sz="2400" b="1" kern="0" dirty="0">
                <a:solidFill>
                  <a:prstClr val="black"/>
                </a:solidFill>
                <a:latin typeface="宋体"/>
                <a:ea typeface="宋体" panose="02010600030101010101" pitchFamily="2" charset="-122"/>
              </a:rPr>
              <a:t>，如果</a:t>
            </a:r>
            <a:r>
              <a:rPr lang="en-US" altLang="zh-CN" sz="2400" b="1" i="1" kern="0" spc="-5" dirty="0">
                <a:solidFill>
                  <a:prstClr val="black"/>
                </a:solidFill>
                <a:latin typeface="Times New Roman"/>
                <a:ea typeface="宋体" panose="02010600030101010101" pitchFamily="2" charset="-122"/>
                <a:cs typeface="Times New Roman"/>
              </a:rPr>
              <a:t>A</a:t>
            </a:r>
            <a:r>
              <a:rPr lang="zh-CN" altLang="en-US" sz="2400" b="1" kern="0" dirty="0">
                <a:solidFill>
                  <a:prstClr val="black"/>
                </a:solidFill>
                <a:latin typeface="宋体"/>
                <a:ea typeface="宋体" panose="02010600030101010101" pitchFamily="2" charset="-122"/>
              </a:rPr>
              <a:t>努力工作， 则</a:t>
            </a:r>
            <a:r>
              <a:rPr lang="en-US" altLang="zh-CN" sz="2400" b="1" i="1" kern="0" spc="-5" dirty="0">
                <a:solidFill>
                  <a:prstClr val="black"/>
                </a:solidFill>
                <a:latin typeface="Times New Roman"/>
                <a:ea typeface="宋体" panose="02010600030101010101" pitchFamily="2" charset="-122"/>
                <a:cs typeface="Times New Roman"/>
              </a:rPr>
              <a:t>D</a:t>
            </a:r>
            <a:r>
              <a:rPr lang="zh-CN" altLang="en-US" sz="2400" b="1" kern="0" dirty="0">
                <a:solidFill>
                  <a:prstClr val="black"/>
                </a:solidFill>
                <a:latin typeface="宋体"/>
                <a:ea typeface="宋体" panose="02010600030101010101" pitchFamily="2" charset="-122"/>
              </a:rPr>
              <a:t>不愉快。</a:t>
            </a:r>
            <a:endParaRPr lang="zh-CN" altLang="en-US" b="1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466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chemeClr val="tx1"/>
                </a:solidFill>
              </a:rPr>
              <a:t>命题的结构分析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谓词逻辑将</a:t>
            </a:r>
            <a:r>
              <a:rPr lang="zh-CN" altLang="en-US" dirty="0" smtClean="0">
                <a:solidFill>
                  <a:schemeClr val="bg2"/>
                </a:solidFill>
              </a:rPr>
              <a:t>量词</a:t>
            </a:r>
            <a:r>
              <a:rPr lang="zh-CN" altLang="en-US" dirty="0" smtClean="0"/>
              <a:t>作用于</a:t>
            </a:r>
            <a:r>
              <a:rPr lang="zh-CN" altLang="en-US" dirty="0" smtClean="0">
                <a:solidFill>
                  <a:srgbClr val="FF0000"/>
                </a:solidFill>
              </a:rPr>
              <a:t>个体</a:t>
            </a:r>
            <a:r>
              <a:rPr lang="zh-CN" altLang="en-US" dirty="0" smtClean="0"/>
              <a:t>，引入</a:t>
            </a:r>
            <a:r>
              <a:rPr lang="zh-CN" altLang="en-US" dirty="0" smtClean="0">
                <a:solidFill>
                  <a:schemeClr val="bg2"/>
                </a:solidFill>
              </a:rPr>
              <a:t>个体变元</a:t>
            </a:r>
            <a:r>
              <a:rPr lang="zh-CN" altLang="en-US" dirty="0" smtClean="0"/>
              <a:t>，讨论</a:t>
            </a:r>
            <a:r>
              <a:rPr lang="zh-CN" altLang="en-US" dirty="0" smtClean="0">
                <a:solidFill>
                  <a:srgbClr val="00B050"/>
                </a:solidFill>
              </a:rPr>
              <a:t>不确定</a:t>
            </a:r>
            <a:r>
              <a:rPr lang="zh-CN" altLang="en-US" dirty="0" smtClean="0"/>
              <a:t>的对象</a:t>
            </a:r>
            <a:endParaRPr lang="en-US" altLang="zh-CN" dirty="0" smtClean="0"/>
          </a:p>
          <a:p>
            <a:r>
              <a:rPr lang="zh-CN" altLang="en-US" dirty="0" smtClean="0"/>
              <a:t>谓词逻辑也称为</a:t>
            </a:r>
            <a:r>
              <a:rPr lang="zh-CN" altLang="en-US" dirty="0" smtClean="0">
                <a:solidFill>
                  <a:srgbClr val="FF0000"/>
                </a:solidFill>
              </a:rPr>
              <a:t>一阶</a:t>
            </a:r>
            <a:r>
              <a:rPr lang="zh-CN" altLang="en-US" dirty="0" smtClean="0"/>
              <a:t>逻辑（</a:t>
            </a:r>
            <a:r>
              <a:rPr lang="en-US" altLang="zh-CN" dirty="0" smtClean="0"/>
              <a:t>First Order Logic)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如果将量词作用于谓词，引入谓词变元，属于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二阶逻辑研究的范围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0F9646D-4748-4BA7-8D85-C917587CD4F0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2072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chemeClr val="tx1"/>
                </a:solidFill>
              </a:rPr>
              <a:t>个体（</a:t>
            </a:r>
            <a:r>
              <a:rPr lang="en-US" altLang="zh-CN" sz="3200" dirty="0" smtClean="0">
                <a:solidFill>
                  <a:schemeClr val="tx1"/>
                </a:solidFill>
              </a:rPr>
              <a:t>individual</a:t>
            </a:r>
            <a:r>
              <a:rPr lang="zh-CN" altLang="en-US" sz="3200" dirty="0" smtClean="0">
                <a:solidFill>
                  <a:schemeClr val="tx1"/>
                </a:solidFill>
              </a:rPr>
              <a:t>）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谓词逻辑中将一切被讨论的</a:t>
            </a:r>
            <a:r>
              <a:rPr lang="zh-CN" altLang="en-US" dirty="0" smtClean="0">
                <a:solidFill>
                  <a:schemeClr val="bg2"/>
                </a:solidFill>
              </a:rPr>
              <a:t>对象</a:t>
            </a:r>
            <a:r>
              <a:rPr lang="zh-CN" altLang="en-US" dirty="0" smtClean="0"/>
              <a:t>都称作</a:t>
            </a:r>
            <a:r>
              <a:rPr lang="zh-CN" altLang="en-US" dirty="0" smtClean="0">
                <a:solidFill>
                  <a:schemeClr val="bg2"/>
                </a:solidFill>
              </a:rPr>
              <a:t>个体</a:t>
            </a:r>
            <a:endParaRPr lang="en-US" altLang="zh-CN" dirty="0" smtClean="0">
              <a:solidFill>
                <a:schemeClr val="bg2"/>
              </a:solidFill>
            </a:endParaRPr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chemeClr val="bg2"/>
                </a:solidFill>
              </a:rPr>
              <a:t>确定</a:t>
            </a:r>
            <a:r>
              <a:rPr lang="zh-CN" altLang="en-US" dirty="0" smtClean="0"/>
              <a:t>的个体常用</a:t>
            </a:r>
            <a:r>
              <a:rPr lang="en-US" altLang="zh-CN" dirty="0" err="1" smtClean="0"/>
              <a:t>a,b,c</a:t>
            </a:r>
            <a:r>
              <a:rPr lang="zh-CN" altLang="en-US" dirty="0" smtClean="0"/>
              <a:t>表示，称作</a:t>
            </a:r>
            <a:r>
              <a:rPr lang="zh-CN" altLang="en-US" dirty="0" smtClean="0">
                <a:solidFill>
                  <a:srgbClr val="FF0000"/>
                </a:solidFill>
              </a:rPr>
              <a:t>个体常元</a:t>
            </a:r>
            <a:r>
              <a:rPr lang="en-US" altLang="zh-CN" dirty="0" smtClean="0"/>
              <a:t>(constants)</a:t>
            </a:r>
          </a:p>
          <a:p>
            <a:r>
              <a:rPr lang="zh-CN" altLang="en-US" dirty="0" smtClean="0">
                <a:solidFill>
                  <a:schemeClr val="bg2"/>
                </a:solidFill>
              </a:rPr>
              <a:t>不确定</a:t>
            </a:r>
            <a:r>
              <a:rPr lang="zh-CN" altLang="en-US" dirty="0" smtClean="0"/>
              <a:t>的个体常用</a:t>
            </a:r>
            <a:r>
              <a:rPr lang="en-US" altLang="zh-CN" dirty="0" err="1" smtClean="0"/>
              <a:t>x,y,z,u,v,w</a:t>
            </a:r>
            <a:r>
              <a:rPr lang="zh-CN" altLang="en-US" dirty="0" smtClean="0"/>
              <a:t>表示，称作</a:t>
            </a:r>
            <a:r>
              <a:rPr lang="zh-CN" altLang="en-US" dirty="0" smtClean="0">
                <a:solidFill>
                  <a:srgbClr val="FF0000"/>
                </a:solidFill>
              </a:rPr>
              <a:t>个体变元</a:t>
            </a:r>
            <a:r>
              <a:rPr lang="en-US" altLang="zh-CN" dirty="0" smtClean="0"/>
              <a:t>(variables)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被讨论的对象的</a:t>
            </a:r>
            <a:r>
              <a:rPr lang="zh-CN" altLang="en-US" dirty="0" smtClean="0">
                <a:solidFill>
                  <a:schemeClr val="bg2"/>
                </a:solidFill>
              </a:rPr>
              <a:t>全体</a:t>
            </a:r>
            <a:r>
              <a:rPr lang="zh-CN" altLang="en-US" dirty="0" smtClean="0"/>
              <a:t>称作</a:t>
            </a:r>
            <a:r>
              <a:rPr lang="zh-CN" altLang="en-US" dirty="0" smtClean="0">
                <a:solidFill>
                  <a:srgbClr val="FF0000"/>
                </a:solidFill>
              </a:rPr>
              <a:t>个体域</a:t>
            </a:r>
            <a:r>
              <a:rPr lang="en-US" altLang="zh-CN" dirty="0" smtClean="0"/>
              <a:t>(domain of individuals)</a:t>
            </a:r>
            <a:r>
              <a:rPr lang="zh-CN" altLang="en-US" dirty="0" smtClean="0"/>
              <a:t>，常记作</a:t>
            </a:r>
            <a:r>
              <a:rPr lang="en-US" altLang="zh-CN" dirty="0" smtClean="0"/>
              <a:t>D</a:t>
            </a:r>
          </a:p>
          <a:p>
            <a:r>
              <a:rPr lang="zh-CN" altLang="en-US" dirty="0" smtClean="0"/>
              <a:t>包含</a:t>
            </a:r>
            <a:r>
              <a:rPr lang="zh-CN" altLang="en-US" dirty="0" smtClean="0">
                <a:solidFill>
                  <a:schemeClr val="bg2"/>
                </a:solidFill>
              </a:rPr>
              <a:t>一切</a:t>
            </a:r>
            <a:r>
              <a:rPr lang="zh-CN" altLang="en-US" dirty="0" smtClean="0"/>
              <a:t>对象的个体域称为</a:t>
            </a:r>
            <a:r>
              <a:rPr lang="zh-CN" altLang="en-US" dirty="0" smtClean="0">
                <a:solidFill>
                  <a:srgbClr val="FF0000"/>
                </a:solidFill>
              </a:rPr>
              <a:t>全总体域</a:t>
            </a:r>
            <a:r>
              <a:rPr lang="en-US" altLang="zh-CN" dirty="0" smtClean="0"/>
              <a:t>(universe),</a:t>
            </a:r>
            <a:r>
              <a:rPr lang="zh-CN" altLang="en-US" dirty="0" smtClean="0"/>
              <a:t>记作</a:t>
            </a:r>
            <a:r>
              <a:rPr lang="en-US" altLang="zh-CN" dirty="0" smtClean="0"/>
              <a:t>U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0F9646D-4748-4BA7-8D85-C917587CD4F0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7289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谓词</a:t>
            </a:r>
            <a:r>
              <a:rPr lang="en-US" altLang="zh-CN" dirty="0" smtClean="0"/>
              <a:t>(predicate)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表示个体</a:t>
            </a:r>
            <a:r>
              <a:rPr lang="zh-CN" altLang="en-US" dirty="0" smtClean="0">
                <a:solidFill>
                  <a:schemeClr val="bg2"/>
                </a:solidFill>
              </a:rPr>
              <a:t>性质</a:t>
            </a:r>
            <a:r>
              <a:rPr lang="zh-CN" altLang="en-US" dirty="0" smtClean="0"/>
              <a:t>或者</a:t>
            </a:r>
            <a:r>
              <a:rPr lang="zh-CN" altLang="en-US" dirty="0" smtClean="0">
                <a:solidFill>
                  <a:schemeClr val="bg2"/>
                </a:solidFill>
              </a:rPr>
              <a:t>关系</a:t>
            </a:r>
            <a:r>
              <a:rPr lang="zh-CN" altLang="en-US" dirty="0" smtClean="0"/>
              <a:t>的语言成分，通常是谓语，称作</a:t>
            </a:r>
            <a:r>
              <a:rPr lang="zh-CN" altLang="en-US" dirty="0" smtClean="0">
                <a:solidFill>
                  <a:schemeClr val="bg2"/>
                </a:solidFill>
              </a:rPr>
              <a:t>谓词</a:t>
            </a:r>
            <a:endParaRPr lang="en-US" altLang="zh-CN" dirty="0" smtClean="0">
              <a:solidFill>
                <a:schemeClr val="bg2"/>
              </a:solidFill>
            </a:endParaRPr>
          </a:p>
          <a:p>
            <a:endParaRPr lang="en-US" altLang="zh-CN" dirty="0" smtClean="0">
              <a:solidFill>
                <a:schemeClr val="bg2"/>
              </a:solidFill>
            </a:endParaRPr>
          </a:p>
          <a:p>
            <a:r>
              <a:rPr lang="zh-CN" altLang="en-US" dirty="0" smtClean="0"/>
              <a:t>“四川农业大学</a:t>
            </a:r>
            <a:r>
              <a:rPr lang="zh-CN" altLang="en-US" dirty="0" smtClean="0">
                <a:solidFill>
                  <a:srgbClr val="FF0000"/>
                </a:solidFill>
              </a:rPr>
              <a:t>是学校</a:t>
            </a:r>
            <a:r>
              <a:rPr lang="zh-CN" altLang="en-US" dirty="0" smtClean="0"/>
              <a:t>”中的“</a:t>
            </a:r>
            <a:r>
              <a:rPr lang="en-US" altLang="zh-CN" dirty="0" smtClean="0"/>
              <a:t>…</a:t>
            </a:r>
            <a:r>
              <a:rPr lang="zh-CN" altLang="en-US" dirty="0" smtClean="0"/>
              <a:t>是学校”</a:t>
            </a:r>
            <a:endParaRPr lang="en-US" altLang="zh-CN" dirty="0" smtClean="0"/>
          </a:p>
          <a:p>
            <a:r>
              <a:rPr lang="zh-CN" altLang="en-US" dirty="0" smtClean="0"/>
              <a:t>“张三</a:t>
            </a:r>
            <a:r>
              <a:rPr lang="zh-CN" altLang="en-US" dirty="0" smtClean="0">
                <a:solidFill>
                  <a:srgbClr val="FF0000"/>
                </a:solidFill>
              </a:rPr>
              <a:t>和</a:t>
            </a:r>
            <a:r>
              <a:rPr lang="zh-CN" altLang="en-US" dirty="0" smtClean="0"/>
              <a:t>李四</a:t>
            </a:r>
            <a:r>
              <a:rPr lang="zh-CN" altLang="en-US" dirty="0" smtClean="0">
                <a:solidFill>
                  <a:srgbClr val="FF0000"/>
                </a:solidFill>
              </a:rPr>
              <a:t>是朋友</a:t>
            </a:r>
            <a:r>
              <a:rPr lang="zh-CN" altLang="en-US" dirty="0" smtClean="0"/>
              <a:t>”中的“</a:t>
            </a:r>
            <a:r>
              <a:rPr lang="en-US" altLang="zh-CN" dirty="0" smtClean="0"/>
              <a:t>…</a:t>
            </a:r>
            <a:r>
              <a:rPr lang="zh-CN" altLang="en-US" dirty="0" smtClean="0"/>
              <a:t>和</a:t>
            </a:r>
            <a:r>
              <a:rPr lang="en-US" altLang="zh-CN" dirty="0" smtClean="0"/>
              <a:t>…</a:t>
            </a:r>
            <a:r>
              <a:rPr lang="zh-CN" altLang="en-US" dirty="0" smtClean="0"/>
              <a:t>是朋友”</a:t>
            </a:r>
            <a:endParaRPr lang="en-US" altLang="zh-CN" dirty="0" smtClean="0"/>
          </a:p>
          <a:p>
            <a:r>
              <a:rPr lang="zh-CN" altLang="en-US" dirty="0" smtClean="0"/>
              <a:t>    或者“</a:t>
            </a:r>
            <a:r>
              <a:rPr lang="en-US" altLang="zh-CN" dirty="0" smtClean="0"/>
              <a:t>…</a:t>
            </a:r>
            <a:r>
              <a:rPr lang="zh-CN" altLang="en-US" dirty="0" smtClean="0"/>
              <a:t>和</a:t>
            </a:r>
            <a:r>
              <a:rPr lang="en-US" altLang="zh-CN" dirty="0" smtClean="0"/>
              <a:t>…</a:t>
            </a:r>
            <a:r>
              <a:rPr lang="zh-CN" altLang="en-US" dirty="0" smtClean="0"/>
              <a:t>是</a:t>
            </a:r>
            <a:r>
              <a:rPr lang="en-US" altLang="zh-CN" dirty="0" smtClean="0"/>
              <a:t>…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谓词中可以放置个体的</a:t>
            </a:r>
            <a:r>
              <a:rPr lang="zh-CN" altLang="en-US" dirty="0" smtClean="0">
                <a:solidFill>
                  <a:schemeClr val="bg2"/>
                </a:solidFill>
              </a:rPr>
              <a:t>空位</a:t>
            </a:r>
            <a:r>
              <a:rPr lang="zh-CN" altLang="en-US" dirty="0" smtClean="0"/>
              <a:t>个数称为谓词的</a:t>
            </a:r>
            <a:r>
              <a:rPr lang="zh-CN" altLang="en-US" dirty="0" smtClean="0">
                <a:solidFill>
                  <a:schemeClr val="bg2"/>
                </a:solidFill>
              </a:rPr>
              <a:t>元数</a:t>
            </a:r>
            <a:endParaRPr lang="en-US" altLang="zh-CN" dirty="0" smtClean="0">
              <a:solidFill>
                <a:schemeClr val="bg2"/>
              </a:solidFill>
            </a:endParaRPr>
          </a:p>
          <a:p>
            <a:r>
              <a:rPr lang="zh-CN" altLang="en-US" dirty="0" smtClean="0">
                <a:solidFill>
                  <a:schemeClr val="bg2"/>
                </a:solidFill>
              </a:rPr>
              <a:t>单元、二元、三元</a:t>
            </a:r>
            <a:endParaRPr lang="en-US" altLang="zh-CN" dirty="0" smtClean="0">
              <a:solidFill>
                <a:schemeClr val="bg2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0F9646D-4748-4BA7-8D85-C917587CD4F0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576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chemeClr val="tx1"/>
                </a:solidFill>
              </a:rPr>
              <a:t>谓词的命名式</a:t>
            </a:r>
            <a:r>
              <a:rPr lang="en-US" altLang="zh-CN" sz="3200" dirty="0" smtClean="0">
                <a:solidFill>
                  <a:schemeClr val="tx1"/>
                </a:solidFill>
              </a:rPr>
              <a:t>#1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将谓词中的</a:t>
            </a:r>
            <a:r>
              <a:rPr lang="zh-CN" altLang="en-US" dirty="0" smtClean="0">
                <a:solidFill>
                  <a:schemeClr val="bg2"/>
                </a:solidFill>
              </a:rPr>
              <a:t>个体空位</a:t>
            </a:r>
            <a:r>
              <a:rPr lang="zh-CN" altLang="en-US" dirty="0" smtClean="0"/>
              <a:t>用变元字母替代，称作</a:t>
            </a:r>
            <a:r>
              <a:rPr lang="zh-CN" altLang="en-US" dirty="0" smtClean="0">
                <a:solidFill>
                  <a:schemeClr val="bg2"/>
                </a:solidFill>
              </a:rPr>
              <a:t>谓词命名式</a:t>
            </a:r>
            <a:endParaRPr lang="en-US" altLang="zh-CN" dirty="0" smtClean="0">
              <a:solidFill>
                <a:schemeClr val="bg2"/>
              </a:solidFill>
            </a:endParaRPr>
          </a:p>
          <a:p>
            <a:endParaRPr lang="en-US" altLang="zh-CN" dirty="0">
              <a:solidFill>
                <a:schemeClr val="bg2"/>
              </a:solidFill>
            </a:endParaRPr>
          </a:p>
          <a:p>
            <a:endParaRPr lang="en-US" altLang="zh-CN" dirty="0" smtClean="0">
              <a:solidFill>
                <a:schemeClr val="bg2"/>
              </a:solidFill>
            </a:endParaRPr>
          </a:p>
          <a:p>
            <a:r>
              <a:rPr lang="zh-CN" altLang="en-US" dirty="0" smtClean="0"/>
              <a:t>常用大写字母</a:t>
            </a:r>
            <a:r>
              <a:rPr lang="en-US" altLang="zh-CN" dirty="0" smtClean="0"/>
              <a:t>PQR</a:t>
            </a:r>
            <a:r>
              <a:rPr lang="zh-CN" altLang="en-US" dirty="0" smtClean="0"/>
              <a:t>等代表谓词，谓词命明式形如</a:t>
            </a:r>
            <a:r>
              <a:rPr lang="en-US" altLang="zh-CN" dirty="0" smtClean="0">
                <a:solidFill>
                  <a:schemeClr val="bg2"/>
                </a:solidFill>
              </a:rPr>
              <a:t>p(</a:t>
            </a:r>
            <a:r>
              <a:rPr lang="en-US" altLang="zh-CN" dirty="0" smtClean="0">
                <a:solidFill>
                  <a:srgbClr val="FF0000"/>
                </a:solidFill>
              </a:rPr>
              <a:t>x</a:t>
            </a:r>
            <a:r>
              <a:rPr lang="en-US" altLang="zh-CN" dirty="0" smtClean="0">
                <a:solidFill>
                  <a:schemeClr val="bg2"/>
                </a:solidFill>
              </a:rPr>
              <a:t>)</a:t>
            </a:r>
            <a:r>
              <a:rPr lang="en-US" altLang="zh-CN" dirty="0" smtClean="0"/>
              <a:t>,</a:t>
            </a:r>
            <a:r>
              <a:rPr lang="en-US" altLang="zh-CN" dirty="0" smtClean="0">
                <a:solidFill>
                  <a:schemeClr val="bg2"/>
                </a:solidFill>
              </a:rPr>
              <a:t>q(</a:t>
            </a:r>
            <a:r>
              <a:rPr lang="en-US" altLang="zh-CN" dirty="0" err="1" smtClean="0">
                <a:solidFill>
                  <a:srgbClr val="FF0000"/>
                </a:solidFill>
              </a:rPr>
              <a:t>x,y</a:t>
            </a:r>
            <a:r>
              <a:rPr lang="en-US" altLang="zh-CN" dirty="0" smtClean="0">
                <a:solidFill>
                  <a:schemeClr val="bg2"/>
                </a:solidFill>
              </a:rPr>
              <a:t>)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0F9646D-4748-4BA7-8D85-C917587CD4F0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9483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rgbClr val="000000"/>
                </a:solidFill>
              </a:rPr>
              <a:t>谓词的命名式</a:t>
            </a:r>
            <a:r>
              <a:rPr lang="en-US" altLang="zh-CN" sz="3200" dirty="0" smtClean="0">
                <a:solidFill>
                  <a:srgbClr val="000000"/>
                </a:solidFill>
              </a:rPr>
              <a:t>#2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命明式中的变元字母并没有独立的含义，仅是</a:t>
            </a:r>
            <a:r>
              <a:rPr lang="zh-CN" altLang="en-US" dirty="0" smtClean="0">
                <a:solidFill>
                  <a:schemeClr val="bg2"/>
                </a:solidFill>
              </a:rPr>
              <a:t>占位符</a:t>
            </a:r>
            <a:r>
              <a:rPr lang="en-US" altLang="zh-CN" dirty="0" smtClean="0"/>
              <a:t>(place holder)</a:t>
            </a:r>
          </a:p>
          <a:p>
            <a:endParaRPr lang="en-US" altLang="zh-CN" dirty="0" smtClean="0"/>
          </a:p>
          <a:p>
            <a:r>
              <a:rPr lang="zh-CN" altLang="en-US" dirty="0"/>
              <a:t>“</a:t>
            </a:r>
            <a:r>
              <a:rPr lang="en-US" altLang="zh-CN" dirty="0"/>
              <a:t>…</a:t>
            </a:r>
            <a:r>
              <a:rPr lang="zh-CN" altLang="en-US" dirty="0"/>
              <a:t>是学校</a:t>
            </a:r>
            <a:r>
              <a:rPr lang="zh-CN" altLang="en-US" dirty="0" smtClean="0"/>
              <a:t>”</a:t>
            </a:r>
            <a:r>
              <a:rPr lang="zh-CN" altLang="en-US" dirty="0"/>
              <a:t>记</a:t>
            </a:r>
            <a:r>
              <a:rPr lang="zh-CN" altLang="en-US" dirty="0" smtClean="0"/>
              <a:t>作 </a:t>
            </a:r>
            <a:r>
              <a:rPr lang="en-US" altLang="zh-CN" dirty="0" smtClean="0"/>
              <a:t>SCHL(x)</a:t>
            </a:r>
          </a:p>
          <a:p>
            <a:r>
              <a:rPr lang="zh-CN" altLang="en-US" dirty="0"/>
              <a:t>“</a:t>
            </a:r>
            <a:r>
              <a:rPr lang="en-US" altLang="zh-CN" dirty="0"/>
              <a:t>…</a:t>
            </a:r>
            <a:r>
              <a:rPr lang="zh-CN" altLang="en-US" dirty="0"/>
              <a:t>和</a:t>
            </a:r>
            <a:r>
              <a:rPr lang="en-US" altLang="zh-CN" dirty="0"/>
              <a:t>…</a:t>
            </a:r>
            <a:r>
              <a:rPr lang="zh-CN" altLang="en-US" dirty="0"/>
              <a:t>是朋友</a:t>
            </a:r>
            <a:r>
              <a:rPr lang="zh-CN" altLang="en-US" dirty="0" smtClean="0"/>
              <a:t>”</a:t>
            </a:r>
            <a:r>
              <a:rPr lang="zh-CN" altLang="en-US" dirty="0"/>
              <a:t>记</a:t>
            </a:r>
            <a:r>
              <a:rPr lang="zh-CN" altLang="en-US" dirty="0" smtClean="0"/>
              <a:t>作</a:t>
            </a:r>
            <a:r>
              <a:rPr lang="en-US" altLang="zh-CN" dirty="0" smtClean="0"/>
              <a:t>FRD(</a:t>
            </a:r>
            <a:r>
              <a:rPr lang="en-US" altLang="zh-CN" dirty="0" err="1" smtClean="0">
                <a:solidFill>
                  <a:schemeClr val="bg2"/>
                </a:solidFill>
              </a:rPr>
              <a:t>x,y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“</a:t>
            </a:r>
            <a:r>
              <a:rPr lang="en-US" altLang="zh-CN" dirty="0"/>
              <a:t>…</a:t>
            </a:r>
            <a:r>
              <a:rPr lang="zh-CN" altLang="en-US" dirty="0"/>
              <a:t>和</a:t>
            </a:r>
            <a:r>
              <a:rPr lang="en-US" altLang="zh-CN" dirty="0"/>
              <a:t>…</a:t>
            </a:r>
            <a:r>
              <a:rPr lang="zh-CN" altLang="en-US" dirty="0" smtClean="0"/>
              <a:t>是</a:t>
            </a:r>
            <a:r>
              <a:rPr lang="en-US" altLang="zh-CN" dirty="0" smtClean="0"/>
              <a:t>…</a:t>
            </a:r>
            <a:r>
              <a:rPr lang="zh-CN" altLang="en-US" dirty="0" smtClean="0"/>
              <a:t>”</a:t>
            </a:r>
            <a:r>
              <a:rPr lang="zh-CN" altLang="en-US" dirty="0"/>
              <a:t>记</a:t>
            </a:r>
            <a:r>
              <a:rPr lang="zh-CN" altLang="en-US" dirty="0" smtClean="0"/>
              <a:t>作</a:t>
            </a:r>
            <a:r>
              <a:rPr lang="en-US" altLang="zh-CN" dirty="0" smtClean="0"/>
              <a:t>REL(</a:t>
            </a:r>
            <a:r>
              <a:rPr lang="en-US" altLang="zh-CN" dirty="0" err="1" smtClean="0">
                <a:solidFill>
                  <a:schemeClr val="bg2"/>
                </a:solidFill>
              </a:rPr>
              <a:t>x,y,r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0F9646D-4748-4BA7-8D85-C917587CD4F0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3330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chemeClr val="tx1"/>
                </a:solidFill>
              </a:rPr>
              <a:t>谓词的命名式</a:t>
            </a:r>
            <a:r>
              <a:rPr lang="en-US" altLang="zh-CN" sz="3200" dirty="0" smtClean="0">
                <a:solidFill>
                  <a:schemeClr val="tx1"/>
                </a:solidFill>
              </a:rPr>
              <a:t>#1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zh-CN" altLang="en-US" dirty="0" smtClean="0"/>
              <a:t>将谓词中的个体空位用</a:t>
            </a:r>
            <a:r>
              <a:rPr lang="zh-CN" altLang="en-US" dirty="0" smtClean="0">
                <a:solidFill>
                  <a:schemeClr val="bg2"/>
                </a:solidFill>
              </a:rPr>
              <a:t>个体变元</a:t>
            </a:r>
            <a:r>
              <a:rPr lang="zh-CN" altLang="en-US" dirty="0" smtClean="0"/>
              <a:t>或</a:t>
            </a:r>
            <a:r>
              <a:rPr lang="zh-CN" altLang="en-US" dirty="0" smtClean="0">
                <a:solidFill>
                  <a:schemeClr val="bg2"/>
                </a:solidFill>
              </a:rPr>
              <a:t>常元</a:t>
            </a:r>
            <a:r>
              <a:rPr lang="zh-CN" altLang="en-US" dirty="0" smtClean="0"/>
              <a:t>代替，称作谓词</a:t>
            </a:r>
            <a:r>
              <a:rPr lang="zh-CN" altLang="en-US" dirty="0" smtClean="0">
                <a:solidFill>
                  <a:srgbClr val="FF0000"/>
                </a:solidFill>
              </a:rPr>
              <a:t>填式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r>
              <a:rPr lang="zh-CN" altLang="en-US" dirty="0" smtClean="0"/>
              <a:t>谓词填式在形式上和命名式相同，但属于不同的概念，需要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根据上下文加以区分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类似于编程语言中的</a:t>
            </a:r>
            <a:r>
              <a:rPr lang="zh-CN" altLang="en-US" dirty="0" smtClean="0">
                <a:solidFill>
                  <a:schemeClr val="bg2"/>
                </a:solidFill>
              </a:rPr>
              <a:t>函数说明（形参）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chemeClr val="bg2"/>
                </a:solidFill>
              </a:rPr>
              <a:t>函数调用（实参</a:t>
            </a:r>
            <a:r>
              <a:rPr lang="en-US" altLang="zh-CN" dirty="0" smtClean="0">
                <a:solidFill>
                  <a:schemeClr val="bg2"/>
                </a:solidFill>
              </a:rPr>
              <a:t>)</a:t>
            </a:r>
            <a:r>
              <a:rPr lang="zh-CN" altLang="en-US" dirty="0" smtClean="0"/>
              <a:t>之区分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0F9646D-4748-4BA7-8D85-C917587CD4F0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0261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rgbClr val="000000"/>
                </a:solidFill>
              </a:rPr>
              <a:t>谓词的命名式</a:t>
            </a:r>
            <a:r>
              <a:rPr lang="en-US" altLang="zh-CN" sz="3200" dirty="0" smtClean="0">
                <a:solidFill>
                  <a:srgbClr val="000000"/>
                </a:solidFill>
              </a:rPr>
              <a:t>#2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SCHL(</a:t>
            </a:r>
            <a:r>
              <a:rPr lang="zh-CN" altLang="en-US" dirty="0" smtClean="0">
                <a:solidFill>
                  <a:schemeClr val="bg2"/>
                </a:solidFill>
              </a:rPr>
              <a:t>四川农业大学</a:t>
            </a:r>
            <a:r>
              <a:rPr lang="en-US" altLang="zh-CN" dirty="0" smtClean="0"/>
              <a:t>)</a:t>
            </a:r>
            <a:r>
              <a:rPr lang="zh-CN" altLang="en-US" dirty="0" smtClean="0"/>
              <a:t>表示“</a:t>
            </a:r>
            <a:r>
              <a:rPr lang="zh-CN" altLang="en-US" dirty="0" smtClean="0">
                <a:solidFill>
                  <a:schemeClr val="bg2"/>
                </a:solidFill>
              </a:rPr>
              <a:t>四川农业大学</a:t>
            </a:r>
            <a:r>
              <a:rPr lang="zh-CN" altLang="en-US" dirty="0" smtClean="0"/>
              <a:t>是学校”</a:t>
            </a:r>
            <a:endParaRPr lang="en-US" altLang="zh-CN" dirty="0" smtClean="0"/>
          </a:p>
          <a:p>
            <a:r>
              <a:rPr lang="en-US" altLang="zh-CN" dirty="0" smtClean="0"/>
              <a:t>FRD(</a:t>
            </a:r>
            <a:r>
              <a:rPr lang="zh-CN" altLang="en-US" dirty="0" smtClean="0">
                <a:solidFill>
                  <a:schemeClr val="bg2"/>
                </a:solidFill>
              </a:rPr>
              <a:t>张三</a:t>
            </a:r>
            <a:r>
              <a:rPr lang="en-US" altLang="zh-CN" dirty="0" smtClean="0">
                <a:solidFill>
                  <a:schemeClr val="bg2"/>
                </a:solidFill>
              </a:rPr>
              <a:t>,</a:t>
            </a:r>
            <a:r>
              <a:rPr lang="zh-CN" altLang="en-US" dirty="0" smtClean="0">
                <a:solidFill>
                  <a:schemeClr val="bg2"/>
                </a:solidFill>
              </a:rPr>
              <a:t>李四</a:t>
            </a:r>
            <a:r>
              <a:rPr lang="en-US" altLang="zh-CN" dirty="0" smtClean="0"/>
              <a:t>)</a:t>
            </a:r>
            <a:r>
              <a:rPr lang="zh-CN" altLang="en-US" dirty="0" smtClean="0"/>
              <a:t>表示“张三和李四是</a:t>
            </a:r>
            <a:r>
              <a:rPr lang="zh-CN" altLang="en-US" dirty="0"/>
              <a:t>朋友” </a:t>
            </a:r>
            <a:endParaRPr lang="en-US" altLang="zh-CN" dirty="0" smtClean="0"/>
          </a:p>
          <a:p>
            <a:r>
              <a:rPr lang="en-US" altLang="zh-CN" dirty="0" smtClean="0"/>
              <a:t>R(x)</a:t>
            </a:r>
            <a:r>
              <a:rPr lang="zh-CN" altLang="en-US" dirty="0" smtClean="0"/>
              <a:t>表示“</a:t>
            </a:r>
            <a:r>
              <a:rPr lang="en-US" altLang="zh-CN" dirty="0" smtClean="0"/>
              <a:t>x</a:t>
            </a:r>
            <a:r>
              <a:rPr lang="zh-CN" altLang="en-US" dirty="0" smtClean="0"/>
              <a:t>是实数”，</a:t>
            </a:r>
            <a:r>
              <a:rPr lang="en-US" altLang="zh-CN" dirty="0" smtClean="0"/>
              <a:t>x</a:t>
            </a:r>
            <a:r>
              <a:rPr lang="zh-CN" altLang="en-US" dirty="0" smtClean="0"/>
              <a:t>为个体变元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当谓词填式中的个体都是</a:t>
            </a:r>
            <a:r>
              <a:rPr lang="zh-CN" altLang="en-US" dirty="0" smtClean="0">
                <a:solidFill>
                  <a:schemeClr val="bg2"/>
                </a:solidFill>
              </a:rPr>
              <a:t>常元</a:t>
            </a:r>
            <a:r>
              <a:rPr lang="zh-CN" altLang="en-US" dirty="0" smtClean="0"/>
              <a:t>时，它就是一个</a:t>
            </a:r>
            <a:r>
              <a:rPr lang="zh-CN" altLang="en-US" dirty="0" smtClean="0">
                <a:solidFill>
                  <a:schemeClr val="bg2"/>
                </a:solidFill>
              </a:rPr>
              <a:t>命题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具有确定的真值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0F9646D-4748-4BA7-8D85-C917587CD4F0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989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0F9646D-4748-4BA7-8D85-C917587CD4F0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668888" y="920574"/>
            <a:ext cx="26968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黑体"/>
                <a:cs typeface="黑体"/>
              </a:rPr>
              <a:t>世界</a:t>
            </a:r>
            <a:r>
              <a:rPr kumimoji="0" lang="zh-CN" altLang="en-US" sz="2800" b="1" i="0" u="none" strike="noStrike" kern="0" cap="none" spc="-5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黑体"/>
                <a:cs typeface="黑体"/>
              </a:rPr>
              <a:t>上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/>
                <a:cs typeface="黑体"/>
              </a:rPr>
              <a:t>有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黑体"/>
                <a:cs typeface="黑体"/>
              </a:rPr>
              <a:t>黑天</a:t>
            </a:r>
            <a:r>
              <a:rPr kumimoji="0" lang="zh-CN" altLang="en-US" sz="2800" b="1" i="0" u="none" strike="noStrike" kern="0" cap="none" spc="-5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黑体"/>
                <a:cs typeface="黑体"/>
              </a:rPr>
              <a:t>鹅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68888" y="1771995"/>
            <a:ext cx="48481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66"/>
                </a:solidFill>
                <a:latin typeface="黑体"/>
                <a:cs typeface="黑体"/>
              </a:rPr>
              <a:t>世界</a:t>
            </a:r>
            <a:r>
              <a:rPr lang="zh-CN" altLang="en-US" sz="2800" b="1" spc="-10" dirty="0">
                <a:solidFill>
                  <a:srgbClr val="000066"/>
                </a:solidFill>
                <a:latin typeface="黑体"/>
                <a:cs typeface="黑体"/>
              </a:rPr>
              <a:t>上</a:t>
            </a:r>
            <a:r>
              <a:rPr lang="zh-CN" altLang="en-US" sz="2800" b="1" dirty="0">
                <a:solidFill>
                  <a:srgbClr val="C00000"/>
                </a:solidFill>
                <a:latin typeface="黑体"/>
                <a:cs typeface="黑体"/>
              </a:rPr>
              <a:t>所</a:t>
            </a:r>
            <a:r>
              <a:rPr lang="zh-CN" altLang="en-US" sz="2800" b="1" spc="-5" dirty="0">
                <a:solidFill>
                  <a:srgbClr val="C00000"/>
                </a:solidFill>
                <a:latin typeface="黑体"/>
                <a:cs typeface="黑体"/>
              </a:rPr>
              <a:t>有</a:t>
            </a:r>
            <a:r>
              <a:rPr lang="zh-CN" altLang="en-US" sz="2800" b="1" dirty="0">
                <a:solidFill>
                  <a:srgbClr val="000066"/>
                </a:solidFill>
                <a:latin typeface="黑体"/>
                <a:cs typeface="黑体"/>
              </a:rPr>
              <a:t>天鹅都是黑</a:t>
            </a:r>
            <a:r>
              <a:rPr lang="zh-CN" altLang="en-US" sz="2800" b="1" spc="-15" dirty="0">
                <a:solidFill>
                  <a:srgbClr val="000066"/>
                </a:solidFill>
                <a:latin typeface="黑体"/>
                <a:cs typeface="黑体"/>
              </a:rPr>
              <a:t>色</a:t>
            </a:r>
            <a:r>
              <a:rPr lang="zh-CN" altLang="en-US" sz="2800" b="1" spc="-5" dirty="0">
                <a:solidFill>
                  <a:srgbClr val="000066"/>
                </a:solidFill>
                <a:latin typeface="黑体"/>
                <a:cs typeface="黑体"/>
              </a:rPr>
              <a:t>的</a:t>
            </a:r>
            <a:r>
              <a:rPr lang="zh-CN" altLang="en-US" sz="2800" b="1" dirty="0">
                <a:solidFill>
                  <a:srgbClr val="000066"/>
                </a:solidFill>
                <a:latin typeface="黑体"/>
                <a:cs typeface="黑体"/>
              </a:rPr>
              <a:t>。</a:t>
            </a:r>
            <a:endParaRPr lang="zh-CN" altLang="en-US" sz="2800" b="1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5532" y="442603"/>
            <a:ext cx="5563268" cy="370522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67152" y="2794883"/>
            <a:ext cx="25003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2800" b="1" dirty="0">
                <a:solidFill>
                  <a:srgbClr val="000066"/>
                </a:solidFill>
                <a:latin typeface="Times New Roman"/>
                <a:cs typeface="Times New Roman"/>
              </a:rPr>
              <a:t>Black</a:t>
            </a:r>
            <a:r>
              <a:rPr lang="en-US" altLang="zh-CN" sz="2800" b="1" spc="-1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800" dirty="0">
                <a:solidFill>
                  <a:srgbClr val="000066"/>
                </a:solidFill>
                <a:latin typeface="Times New Roman"/>
                <a:cs typeface="Times New Roman"/>
              </a:rPr>
              <a:t>(s</a:t>
            </a:r>
            <a:r>
              <a:rPr lang="en-US" altLang="zh-CN" sz="2800" spc="5" dirty="0">
                <a:solidFill>
                  <a:srgbClr val="000066"/>
                </a:solidFill>
                <a:latin typeface="Times New Roman"/>
                <a:cs typeface="Times New Roman"/>
              </a:rPr>
              <a:t>w</a:t>
            </a:r>
            <a:r>
              <a:rPr lang="en-US" altLang="zh-CN" sz="2800" dirty="0">
                <a:solidFill>
                  <a:srgbClr val="000066"/>
                </a:solidFill>
                <a:latin typeface="Times New Roman"/>
                <a:cs typeface="Times New Roman"/>
              </a:rPr>
              <a:t>an)</a:t>
            </a:r>
            <a:r>
              <a:rPr lang="zh-CN" altLang="en-US" sz="2800" dirty="0">
                <a:solidFill>
                  <a:srgbClr val="000066"/>
                </a:solidFill>
                <a:latin typeface="黑体"/>
                <a:cs typeface="黑体"/>
              </a:rPr>
              <a:t>？</a:t>
            </a:r>
            <a:endParaRPr lang="en-US" altLang="zh-CN" sz="2800" dirty="0">
              <a:latin typeface="黑体"/>
              <a:cs typeface="黑体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734" y="3770649"/>
            <a:ext cx="5112090" cy="289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948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0F9646D-4748-4BA7-8D85-C917587CD4F0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647700" y="664654"/>
            <a:ext cx="8202386" cy="576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ts val="4225"/>
              </a:lnSpc>
            </a:pPr>
            <a:r>
              <a:rPr lang="zh-CN" altLang="en-US" sz="2800" b="1" dirty="0"/>
              <a:t>用</a:t>
            </a:r>
            <a:r>
              <a:rPr lang="zh-CN" altLang="en-US" sz="2800" b="1" spc="-1055" dirty="0"/>
              <a:t> </a:t>
            </a:r>
            <a:r>
              <a:rPr lang="zh-CN" altLang="en-US" sz="2800" b="1" dirty="0"/>
              <a:t>来</a:t>
            </a:r>
            <a:r>
              <a:rPr lang="zh-CN" altLang="en-US" sz="2800" b="1" spc="-1055" dirty="0"/>
              <a:t> </a:t>
            </a:r>
            <a:r>
              <a:rPr lang="zh-CN" altLang="en-US" sz="2800" b="1" dirty="0"/>
              <a:t>表</a:t>
            </a:r>
            <a:r>
              <a:rPr lang="zh-CN" altLang="en-US" sz="2800" b="1" spc="-1055" dirty="0"/>
              <a:t> </a:t>
            </a:r>
            <a:r>
              <a:rPr lang="zh-CN" altLang="en-US" sz="2800" b="1" dirty="0"/>
              <a:t>示</a:t>
            </a:r>
            <a:r>
              <a:rPr lang="zh-CN" altLang="en-US" sz="2800" b="1" spc="-1055" dirty="0"/>
              <a:t> </a:t>
            </a:r>
            <a:r>
              <a:rPr lang="zh-CN" altLang="en-US" sz="2800" b="1" dirty="0"/>
              <a:t>个</a:t>
            </a:r>
            <a:r>
              <a:rPr lang="zh-CN" altLang="en-US" sz="2800" b="1" spc="-1055" dirty="0"/>
              <a:t> </a:t>
            </a:r>
            <a:r>
              <a:rPr lang="zh-CN" altLang="en-US" sz="2800" b="1" dirty="0"/>
              <a:t>体</a:t>
            </a:r>
            <a:r>
              <a:rPr lang="zh-CN" altLang="en-US" sz="2800" b="1" spc="-1055" dirty="0"/>
              <a:t> </a:t>
            </a:r>
            <a:r>
              <a:rPr lang="zh-CN" altLang="en-US" sz="2800" b="1" dirty="0"/>
              <a:t>数</a:t>
            </a:r>
            <a:r>
              <a:rPr lang="zh-CN" altLang="en-US" sz="2800" b="1" spc="-1055" dirty="0"/>
              <a:t> </a:t>
            </a:r>
            <a:r>
              <a:rPr lang="zh-CN" altLang="en-US" sz="2800" b="1" dirty="0"/>
              <a:t>量</a:t>
            </a:r>
            <a:r>
              <a:rPr lang="zh-CN" altLang="en-US" sz="2800" b="1" spc="-1055" dirty="0"/>
              <a:t> </a:t>
            </a:r>
            <a:r>
              <a:rPr lang="zh-CN" altLang="en-US" sz="2800" b="1" dirty="0"/>
              <a:t>的</a:t>
            </a:r>
            <a:r>
              <a:rPr lang="zh-CN" altLang="en-US" sz="2800" b="1" spc="-1055" dirty="0"/>
              <a:t> </a:t>
            </a:r>
            <a:r>
              <a:rPr lang="zh-CN" altLang="en-US" sz="2800" b="1" dirty="0"/>
              <a:t>词</a:t>
            </a:r>
            <a:r>
              <a:rPr lang="zh-CN" altLang="en-US" sz="2800" b="1" spc="-1055" dirty="0"/>
              <a:t> </a:t>
            </a:r>
            <a:r>
              <a:rPr lang="zh-CN" altLang="en-US" sz="2800" b="1" dirty="0"/>
              <a:t>是</a:t>
            </a:r>
            <a:r>
              <a:rPr lang="zh-CN" altLang="en-US" sz="2800" b="1" spc="-1075" dirty="0"/>
              <a:t> </a:t>
            </a:r>
            <a:r>
              <a:rPr lang="zh-CN" altLang="en-US" sz="2800" b="1" spc="-15" dirty="0">
                <a:solidFill>
                  <a:srgbClr val="FF0000"/>
                </a:solidFill>
                <a:latin typeface="黑体"/>
                <a:cs typeface="黑体"/>
              </a:rPr>
              <a:t>量</a:t>
            </a:r>
            <a:r>
              <a:rPr lang="zh-CN" altLang="en-US" sz="2800" b="1" spc="-1060" dirty="0">
                <a:solidFill>
                  <a:srgbClr val="FF0000"/>
                </a:solidFill>
                <a:latin typeface="黑体"/>
                <a:cs typeface="黑体"/>
              </a:rPr>
              <a:t> </a:t>
            </a:r>
            <a:r>
              <a:rPr lang="zh-CN" altLang="en-US" sz="2800" b="1" spc="-15" dirty="0" smtClean="0">
                <a:solidFill>
                  <a:srgbClr val="FF0000"/>
                </a:solidFill>
                <a:latin typeface="黑体"/>
                <a:cs typeface="黑体"/>
              </a:rPr>
              <a:t>词</a:t>
            </a:r>
            <a:r>
              <a:rPr lang="zh-CN" altLang="en-US" sz="2800" b="1" spc="185" dirty="0" smtClean="0">
                <a:solidFill>
                  <a:srgbClr val="FF0000"/>
                </a:solidFill>
                <a:latin typeface="黑体"/>
                <a:cs typeface="黑体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quant</a:t>
            </a:r>
            <a:r>
              <a:rPr lang="en-US" altLang="zh-CN" sz="28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lang="en-US" altLang="zh-CN"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ficat</a:t>
            </a:r>
            <a:r>
              <a:rPr lang="en-US" altLang="zh-CN" sz="28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lang="en-US" altLang="zh-CN"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lang="en-US" altLang="zh-CN" sz="2800" b="1" spc="204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lang="zh-CN" altLang="en-US" sz="2800" b="1" spc="185" dirty="0" smtClean="0">
                <a:solidFill>
                  <a:srgbClr val="FF0000"/>
                </a:solidFill>
                <a:latin typeface="黑体"/>
                <a:cs typeface="黑体"/>
              </a:rPr>
              <a:t>）</a:t>
            </a:r>
            <a:r>
              <a:rPr lang="zh-CN" altLang="en-US" sz="2800" b="1" spc="185" dirty="0" smtClean="0"/>
              <a:t>，</a:t>
            </a:r>
            <a:endParaRPr lang="zh-CN" altLang="en-US" sz="2800" b="1" dirty="0">
              <a:latin typeface="黑体"/>
              <a:cs typeface="黑体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7700" y="1399029"/>
            <a:ext cx="539057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lvl="0">
              <a:lnSpc>
                <a:spcPts val="4225"/>
              </a:lnSpc>
            </a:pPr>
            <a:r>
              <a:rPr lang="zh-CN" altLang="en-US" sz="2800" b="1" spc="190" dirty="0">
                <a:solidFill>
                  <a:srgbClr val="000000"/>
                </a:solidFill>
              </a:rPr>
              <a:t>给谓词加上量</a:t>
            </a:r>
            <a:r>
              <a:rPr lang="zh-CN" altLang="en-US" sz="2800" b="1" dirty="0">
                <a:solidFill>
                  <a:srgbClr val="000000"/>
                </a:solidFill>
              </a:rPr>
              <a:t>词称作谓词</a:t>
            </a:r>
            <a:r>
              <a:rPr lang="zh-CN" altLang="en-US" sz="2800" b="1" spc="-10" dirty="0">
                <a:solidFill>
                  <a:srgbClr val="000000"/>
                </a:solidFill>
              </a:rPr>
              <a:t>的</a:t>
            </a:r>
            <a:r>
              <a:rPr lang="zh-CN" altLang="en-US" sz="2800" b="1" spc="-5" dirty="0">
                <a:solidFill>
                  <a:srgbClr val="FF0000"/>
                </a:solidFill>
                <a:latin typeface="黑体"/>
                <a:cs typeface="黑体"/>
              </a:rPr>
              <a:t>量化</a:t>
            </a:r>
            <a:endParaRPr lang="zh-CN" altLang="en-US" sz="2800" b="1" dirty="0">
              <a:solidFill>
                <a:srgbClr val="000000"/>
              </a:solidFill>
              <a:latin typeface="黑体"/>
              <a:cs typeface="黑体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31371" y="2826249"/>
            <a:ext cx="70920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+mn-ea"/>
              </a:rPr>
              <a:t>但</a:t>
            </a:r>
            <a:r>
              <a:rPr lang="zh-CN" altLang="en-US" sz="2400" b="1" dirty="0">
                <a:latin typeface="+mn-ea"/>
              </a:rPr>
              <a:t>不是对数量一个、二个、 三个</a:t>
            </a:r>
            <a:r>
              <a:rPr lang="en-US" altLang="zh-CN" sz="2400" b="1" dirty="0">
                <a:latin typeface="+mn-ea"/>
              </a:rPr>
              <a:t>…</a:t>
            </a:r>
            <a:r>
              <a:rPr lang="zh-CN" altLang="en-US" sz="2400" b="1" dirty="0">
                <a:latin typeface="+mn-ea"/>
              </a:rPr>
              <a:t>的具体描述</a:t>
            </a:r>
            <a:r>
              <a:rPr lang="zh-CN" altLang="en-US" sz="2400" b="1" dirty="0" smtClean="0">
                <a:latin typeface="+mn-ea"/>
              </a:rPr>
              <a:t>，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31371" y="2267820"/>
            <a:ext cx="6062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宋体"/>
              </a:rPr>
              <a:t>可看作是对个体词所加的限制、约束的词，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31371" y="3384678"/>
            <a:ext cx="52902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400" b="1" dirty="0">
                <a:solidFill>
                  <a:srgbClr val="000000"/>
                </a:solidFill>
                <a:latin typeface="宋体"/>
              </a:rPr>
              <a:t>而是讨论</a:t>
            </a:r>
            <a:r>
              <a:rPr lang="zh-CN" altLang="en-US" sz="2400" b="1" dirty="0">
                <a:solidFill>
                  <a:srgbClr val="FF0000"/>
                </a:solidFill>
                <a:latin typeface="宋体"/>
              </a:rPr>
              <a:t>两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/>
              </a:rPr>
              <a:t>个最</a:t>
            </a:r>
            <a:r>
              <a:rPr lang="zh-CN" altLang="en-US" sz="2400" b="1" dirty="0">
                <a:solidFill>
                  <a:srgbClr val="FF0000"/>
                </a:solidFill>
                <a:latin typeface="宋体"/>
              </a:rPr>
              <a:t>通用</a:t>
            </a:r>
            <a:r>
              <a:rPr lang="zh-CN" altLang="en-US" sz="2400" b="1" dirty="0">
                <a:solidFill>
                  <a:srgbClr val="000000"/>
                </a:solidFill>
                <a:latin typeface="宋体"/>
              </a:rPr>
              <a:t>的数量限制词：</a:t>
            </a:r>
          </a:p>
        </p:txBody>
      </p:sp>
      <p:sp>
        <p:nvSpPr>
          <p:cNvPr id="14" name="矩形 13"/>
          <p:cNvSpPr/>
          <p:nvPr/>
        </p:nvSpPr>
        <p:spPr>
          <a:xfrm>
            <a:off x="4905939" y="4504122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“所有”</a:t>
            </a:r>
            <a:r>
              <a:rPr lang="zh-CN" altLang="en-US" sz="3200" b="1" dirty="0"/>
              <a:t>和</a:t>
            </a:r>
            <a:r>
              <a:rPr lang="zh-CN" altLang="en-US" sz="3200" b="1" dirty="0">
                <a:solidFill>
                  <a:srgbClr val="FF0000"/>
                </a:solidFill>
              </a:rPr>
              <a:t>“有”</a:t>
            </a:r>
          </a:p>
        </p:txBody>
      </p:sp>
    </p:spTree>
    <p:extLst>
      <p:ext uri="{BB962C8B-B14F-4D97-AF65-F5344CB8AC3E}">
        <p14:creationId xmlns:p14="http://schemas.microsoft.com/office/powerpoint/2010/main" val="200937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/>
      <p:bldP spid="11" grpId="0"/>
      <p:bldP spid="13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chemeClr val="tx1"/>
                </a:solidFill>
              </a:rPr>
              <a:t>量词</a:t>
            </a:r>
            <a:r>
              <a:rPr lang="en-US" altLang="zh-CN" sz="3200" dirty="0" smtClean="0">
                <a:solidFill>
                  <a:schemeClr val="tx1"/>
                </a:solidFill>
              </a:rPr>
              <a:t>(quantifiers)#1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447800"/>
            <a:ext cx="11582400" cy="1099457"/>
          </a:xfrm>
        </p:spPr>
        <p:txBody>
          <a:bodyPr/>
          <a:lstStyle/>
          <a:p>
            <a:r>
              <a:rPr lang="zh-CN" altLang="en-US" dirty="0" smtClean="0"/>
              <a:t>指数量词   “所有”和“有”</a:t>
            </a:r>
            <a:endParaRPr lang="en-US" altLang="zh-CN" dirty="0" smtClean="0"/>
          </a:p>
          <a:p>
            <a:r>
              <a:rPr lang="zh-CN" altLang="en-US" dirty="0" smtClean="0"/>
              <a:t>“所有”为</a:t>
            </a:r>
            <a:r>
              <a:rPr lang="zh-CN" altLang="en-US" dirty="0" smtClean="0">
                <a:solidFill>
                  <a:srgbClr val="FF0000"/>
                </a:solidFill>
              </a:rPr>
              <a:t>全称量词</a:t>
            </a:r>
            <a:r>
              <a:rPr lang="en-US" altLang="zh-CN" dirty="0" smtClean="0"/>
              <a:t>(universal quantifier),</a:t>
            </a:r>
            <a:r>
              <a:rPr lang="zh-CN" altLang="en-US" dirty="0" smtClean="0"/>
              <a:t>记作</a:t>
            </a:r>
            <a:r>
              <a:rPr lang="en-US" altLang="zh-CN" dirty="0" smtClean="0"/>
              <a:t> </a:t>
            </a:r>
            <a:r>
              <a:rPr lang="zh-CN" altLang="en-US" dirty="0" smtClean="0">
                <a:solidFill>
                  <a:srgbClr val="A50021"/>
                </a:solidFill>
                <a:sym typeface="Symbol" panose="05050102010706020507" pitchFamily="18" charset="2"/>
              </a:rPr>
              <a:t> </a:t>
            </a:r>
            <a:r>
              <a:rPr lang="en-US" altLang="zh-CN" dirty="0" smtClean="0">
                <a:sym typeface="Symbol" panose="05050102010706020507" pitchFamily="18" charset="2"/>
              </a:rPr>
              <a:t>(any/all)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0F9646D-4748-4BA7-8D85-C917587CD4F0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931555" y="2555222"/>
            <a:ext cx="59057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+mn-ea"/>
              </a:rPr>
              <a:t>读作“所有的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+mn-ea"/>
              </a:rPr>
              <a:t>”</a:t>
            </a:r>
            <a:r>
              <a:rPr lang="zh-CN" altLang="en-US" sz="2400" b="1" dirty="0">
                <a:latin typeface="+mn-ea"/>
              </a:rPr>
              <a:t>、“任意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+mn-ea"/>
              </a:rPr>
              <a:t>”</a:t>
            </a:r>
            <a:r>
              <a:rPr lang="zh-CN" altLang="en-US" sz="2400" b="1" dirty="0">
                <a:latin typeface="+mn-ea"/>
              </a:rPr>
              <a:t>或“一切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+mn-ea"/>
              </a:rPr>
              <a:t>”</a:t>
            </a:r>
          </a:p>
        </p:txBody>
      </p:sp>
      <p:sp>
        <p:nvSpPr>
          <p:cNvPr id="8" name="矩形 7"/>
          <p:cNvSpPr/>
          <p:nvPr/>
        </p:nvSpPr>
        <p:spPr>
          <a:xfrm>
            <a:off x="931555" y="3113705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含意相当于自然语言中的“任意的”、</a:t>
            </a:r>
            <a:r>
              <a:rPr lang="zh-CN" altLang="en-US" dirty="0" smtClean="0"/>
              <a:t>“所有的”</a:t>
            </a:r>
            <a:r>
              <a:rPr lang="zh-CN" altLang="en-US" dirty="0"/>
              <a:t>、“一切的”、“每一个”、“凡”等</a:t>
            </a:r>
          </a:p>
        </p:txBody>
      </p:sp>
      <p:sp>
        <p:nvSpPr>
          <p:cNvPr id="9" name="矩形 8"/>
          <p:cNvSpPr/>
          <p:nvPr/>
        </p:nvSpPr>
        <p:spPr>
          <a:xfrm>
            <a:off x="304799" y="3744882"/>
            <a:ext cx="8692243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zh-CN" sz="2400" b="1" dirty="0" smtClean="0">
                <a:solidFill>
                  <a:srgbClr val="000000"/>
                </a:solidFill>
              </a:rPr>
              <a:t> “</a:t>
            </a:r>
            <a:r>
              <a:rPr lang="zh-CN" altLang="en-US" sz="2400" b="1" dirty="0">
                <a:solidFill>
                  <a:srgbClr val="000000"/>
                </a:solidFill>
              </a:rPr>
              <a:t>有</a:t>
            </a:r>
            <a:r>
              <a:rPr lang="en-US" altLang="zh-CN" sz="2400" b="1" dirty="0">
                <a:solidFill>
                  <a:srgbClr val="000000"/>
                </a:solidFill>
              </a:rPr>
              <a:t>”</a:t>
            </a:r>
            <a:r>
              <a:rPr lang="zh-CN" altLang="en-US" sz="2400" b="1" dirty="0">
                <a:solidFill>
                  <a:srgbClr val="000000"/>
                </a:solidFill>
              </a:rPr>
              <a:t>为</a:t>
            </a:r>
            <a:r>
              <a:rPr lang="zh-CN" altLang="en-US" sz="2400" b="1" dirty="0">
                <a:solidFill>
                  <a:srgbClr val="FF0000"/>
                </a:solidFill>
              </a:rPr>
              <a:t>存在量词</a:t>
            </a:r>
            <a:r>
              <a:rPr lang="en-US" altLang="zh-CN" sz="2400" b="1" dirty="0">
                <a:solidFill>
                  <a:srgbClr val="000000"/>
                </a:solidFill>
              </a:rPr>
              <a:t>(existential quantifier)</a:t>
            </a:r>
            <a:r>
              <a:rPr lang="zh-CN" altLang="en-US" sz="2400" b="1" dirty="0">
                <a:solidFill>
                  <a:srgbClr val="000000"/>
                </a:solidFill>
              </a:rPr>
              <a:t>，记作</a:t>
            </a:r>
            <a:r>
              <a:rPr lang="zh-CN" altLang="en-US" sz="2400" b="1" dirty="0">
                <a:solidFill>
                  <a:srgbClr val="A50021"/>
                </a:solidFill>
                <a:sym typeface="Symbol" panose="05050102010706020507" pitchFamily="18" charset="2"/>
              </a:rPr>
              <a:t> </a:t>
            </a:r>
            <a:r>
              <a:rPr lang="en-US" altLang="zh-CN" sz="2400" b="1" dirty="0">
                <a:solidFill>
                  <a:srgbClr val="000000"/>
                </a:solidFill>
                <a:sym typeface="Symbol" panose="05050102010706020507" pitchFamily="18" charset="2"/>
              </a:rPr>
              <a:t>(exist)</a:t>
            </a:r>
          </a:p>
        </p:txBody>
      </p:sp>
      <p:sp>
        <p:nvSpPr>
          <p:cNvPr id="11" name="矩形 10"/>
          <p:cNvSpPr/>
          <p:nvPr/>
        </p:nvSpPr>
        <p:spPr>
          <a:xfrm>
            <a:off x="931555" y="4311425"/>
            <a:ext cx="21948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+mn-ea"/>
              </a:rPr>
              <a:t>读作“存在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+mn-ea"/>
              </a:rPr>
              <a:t>”</a:t>
            </a:r>
          </a:p>
        </p:txBody>
      </p:sp>
      <p:sp>
        <p:nvSpPr>
          <p:cNvPr id="14" name="矩形 13"/>
          <p:cNvSpPr/>
          <p:nvPr/>
        </p:nvSpPr>
        <p:spPr>
          <a:xfrm>
            <a:off x="931555" y="5008408"/>
            <a:ext cx="96330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含意相当于自然语言中的“某个”、</a:t>
            </a:r>
            <a:r>
              <a:rPr lang="zh-CN" altLang="en-US" dirty="0" smtClean="0"/>
              <a:t>“存在”</a:t>
            </a:r>
            <a:r>
              <a:rPr lang="zh-CN" altLang="en-US" dirty="0"/>
              <a:t>、“有的”、“至少有一个”、“有些”等</a:t>
            </a:r>
          </a:p>
        </p:txBody>
      </p:sp>
    </p:spTree>
    <p:extLst>
      <p:ext uri="{BB962C8B-B14F-4D97-AF65-F5344CB8AC3E}">
        <p14:creationId xmlns:p14="http://schemas.microsoft.com/office/powerpoint/2010/main" val="1795251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6" grpId="0"/>
      <p:bldP spid="8" grpId="0"/>
      <p:bldP spid="9" grpId="0"/>
      <p:bldP spid="11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solidFill>
                  <a:schemeClr val="tx1"/>
                </a:solidFill>
              </a:rPr>
              <a:t>在形式系统</a:t>
            </a:r>
            <a:r>
              <a:rPr lang="en-US" altLang="zh-CN" sz="2800" i="1" spc="-5" dirty="0">
                <a:solidFill>
                  <a:schemeClr val="tx1"/>
                </a:solidFill>
                <a:latin typeface="Times New Roman"/>
                <a:cs typeface="Times New Roman"/>
              </a:rPr>
              <a:t>P</a:t>
            </a:r>
            <a:r>
              <a:rPr lang="zh-CN" altLang="en-US" sz="2800" dirty="0">
                <a:solidFill>
                  <a:schemeClr val="tx1"/>
                </a:solidFill>
              </a:rPr>
              <a:t>中证明</a:t>
            </a:r>
            <a:r>
              <a:rPr lang="zh-CN" altLang="en-US" sz="2800" dirty="0">
                <a:solidFill>
                  <a:schemeClr val="tx1"/>
                </a:solidFill>
                <a:latin typeface="Cambria Math"/>
                <a:cs typeface="Cambria Math"/>
              </a:rPr>
              <a:t>⊢</a:t>
            </a:r>
            <a:r>
              <a:rPr lang="en-US" altLang="zh-CN" sz="2800" dirty="0">
                <a:solidFill>
                  <a:schemeClr val="tx1"/>
                </a:solidFill>
                <a:latin typeface="Times New Roman"/>
                <a:cs typeface="Times New Roman"/>
              </a:rPr>
              <a:t>(</a:t>
            </a:r>
            <a:r>
              <a:rPr lang="en-US" altLang="zh-CN" sz="2800" dirty="0">
                <a:solidFill>
                  <a:schemeClr val="tx1"/>
                </a:solidFill>
                <a:latin typeface="Cambria Math"/>
                <a:cs typeface="Cambria Math"/>
              </a:rPr>
              <a:t>α→β)→(</a:t>
            </a:r>
            <a:r>
              <a:rPr lang="en-US" altLang="zh-CN" sz="2800" spc="-5" dirty="0">
                <a:solidFill>
                  <a:schemeClr val="tx1"/>
                </a:solidFill>
                <a:latin typeface="Cambria Math"/>
                <a:cs typeface="Cambria Math"/>
              </a:rPr>
              <a:t>¬</a:t>
            </a:r>
            <a:r>
              <a:rPr lang="en-US" altLang="zh-CN" sz="2800" dirty="0">
                <a:solidFill>
                  <a:schemeClr val="tx1"/>
                </a:solidFill>
                <a:latin typeface="Cambria Math"/>
                <a:cs typeface="Cambria Math"/>
              </a:rPr>
              <a:t>β→</a:t>
            </a:r>
            <a:r>
              <a:rPr lang="en-US" altLang="zh-CN" sz="2800" spc="-5" dirty="0">
                <a:solidFill>
                  <a:schemeClr val="tx1"/>
                </a:solidFill>
                <a:latin typeface="Cambria Math"/>
                <a:cs typeface="Cambria Math"/>
              </a:rPr>
              <a:t>¬</a:t>
            </a:r>
            <a:r>
              <a:rPr lang="en-US" altLang="zh-CN" sz="2800" dirty="0">
                <a:solidFill>
                  <a:schemeClr val="tx1"/>
                </a:solidFill>
                <a:latin typeface="Cambria Math"/>
                <a:cs typeface="Cambria Math"/>
              </a:rPr>
              <a:t>α)</a:t>
            </a:r>
            <a:r>
              <a:rPr lang="zh-CN" altLang="en-US" sz="2800" dirty="0">
                <a:solidFill>
                  <a:schemeClr val="tx1"/>
                </a:solidFill>
              </a:rPr>
              <a:t>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0F9646D-4748-4BA7-8D85-C917587CD4F0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353785" y="1295400"/>
            <a:ext cx="93453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40029">
              <a:lnSpc>
                <a:spcPct val="100000"/>
              </a:lnSpc>
            </a:pPr>
            <a:r>
              <a:rPr lang="zh-CN" altLang="en-US" sz="2400" b="1" dirty="0"/>
              <a:t>证明：使用</a:t>
            </a:r>
            <a:r>
              <a:rPr lang="zh-CN" altLang="en-US" sz="2400" b="1" dirty="0">
                <a:solidFill>
                  <a:srgbClr val="FF0000"/>
                </a:solidFill>
              </a:rPr>
              <a:t>重言式</a:t>
            </a:r>
            <a:r>
              <a:rPr lang="zh-CN" altLang="en-US" sz="2400" b="1" dirty="0"/>
              <a:t>的证明方法证明，在此</a:t>
            </a:r>
            <a:r>
              <a:rPr lang="zh-CN" altLang="en-US" sz="2400" b="1" dirty="0" smtClean="0"/>
              <a:t>使用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等值演算</a:t>
            </a:r>
            <a:r>
              <a:rPr lang="zh-CN" altLang="en-US" sz="2400" b="1" dirty="0">
                <a:solidFill>
                  <a:srgbClr val="FF0000"/>
                </a:solidFill>
              </a:rPr>
              <a:t>法</a:t>
            </a:r>
            <a:r>
              <a:rPr lang="zh-CN" altLang="en-US" sz="2400" b="1" dirty="0"/>
              <a:t>证明。</a:t>
            </a:r>
          </a:p>
        </p:txBody>
      </p:sp>
      <p:sp>
        <p:nvSpPr>
          <p:cNvPr id="6" name="矩形 5"/>
          <p:cNvSpPr/>
          <p:nvPr/>
        </p:nvSpPr>
        <p:spPr>
          <a:xfrm>
            <a:off x="1209660" y="1902767"/>
            <a:ext cx="35224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21945">
              <a:lnSpc>
                <a:spcPct val="100000"/>
              </a:lnSpc>
              <a:spcBef>
                <a:spcPts val="1120"/>
              </a:spcBef>
            </a:pPr>
            <a:r>
              <a:rPr lang="en-US" altLang="zh-CN" sz="2400" b="1" spc="-110" dirty="0">
                <a:latin typeface="Times New Roman"/>
                <a:cs typeface="Times New Roman"/>
              </a:rPr>
              <a:t>(</a:t>
            </a:r>
            <a:r>
              <a:rPr lang="zh-CN" altLang="en-US" sz="2400" b="1" i="1" spc="-45" dirty="0">
                <a:latin typeface="Symbol"/>
                <a:cs typeface="Symbol"/>
              </a:rPr>
              <a:t></a:t>
            </a:r>
            <a:r>
              <a:rPr lang="zh-CN" altLang="en-US" sz="2400" b="1" i="1" spc="145" dirty="0">
                <a:latin typeface="Times New Roman"/>
                <a:cs typeface="Times New Roman"/>
              </a:rPr>
              <a:t> </a:t>
            </a:r>
            <a:r>
              <a:rPr lang="zh-CN" altLang="en-US" sz="2400" b="1" spc="30" dirty="0">
                <a:latin typeface="Symbol"/>
                <a:cs typeface="Symbol"/>
              </a:rPr>
              <a:t></a:t>
            </a:r>
            <a:r>
              <a:rPr lang="zh-CN" altLang="en-US" sz="2400" b="1" spc="-35" dirty="0">
                <a:latin typeface="Times New Roman"/>
                <a:cs typeface="Times New Roman"/>
              </a:rPr>
              <a:t> </a:t>
            </a:r>
            <a:r>
              <a:rPr lang="zh-CN" altLang="en-US" sz="2400" b="1" i="1" spc="-40" dirty="0">
                <a:latin typeface="Symbol"/>
                <a:cs typeface="Symbol"/>
              </a:rPr>
              <a:t></a:t>
            </a:r>
            <a:r>
              <a:rPr lang="zh-CN" altLang="en-US" sz="2400" b="1" i="1" spc="-275" dirty="0">
                <a:latin typeface="Times New Roman"/>
                <a:cs typeface="Times New Roman"/>
              </a:rPr>
              <a:t> </a:t>
            </a:r>
            <a:r>
              <a:rPr lang="en-US" altLang="zh-CN" sz="2400" b="1" spc="10" dirty="0">
                <a:latin typeface="Times New Roman"/>
                <a:cs typeface="Times New Roman"/>
              </a:rPr>
              <a:t>)</a:t>
            </a:r>
            <a:r>
              <a:rPr lang="zh-CN" altLang="en-US" sz="2400" b="1" spc="-75" dirty="0">
                <a:latin typeface="Times New Roman"/>
                <a:cs typeface="Times New Roman"/>
              </a:rPr>
              <a:t> </a:t>
            </a:r>
            <a:r>
              <a:rPr lang="zh-CN" altLang="en-US" sz="2400" b="1" spc="30" dirty="0">
                <a:latin typeface="Symbol"/>
                <a:cs typeface="Symbol"/>
              </a:rPr>
              <a:t></a:t>
            </a:r>
            <a:r>
              <a:rPr lang="zh-CN" altLang="en-US" sz="2400" b="1" spc="-110" dirty="0">
                <a:latin typeface="Times New Roman"/>
                <a:cs typeface="Times New Roman"/>
              </a:rPr>
              <a:t> </a:t>
            </a:r>
            <a:r>
              <a:rPr lang="en-US" altLang="zh-CN" sz="2400" b="1" spc="35" dirty="0">
                <a:latin typeface="Times New Roman"/>
                <a:cs typeface="Times New Roman"/>
              </a:rPr>
              <a:t>(</a:t>
            </a:r>
            <a:r>
              <a:rPr lang="zh-CN" altLang="en-US" sz="2400" b="1" spc="25" dirty="0">
                <a:latin typeface="Symbol"/>
                <a:cs typeface="Symbol"/>
              </a:rPr>
              <a:t></a:t>
            </a:r>
            <a:r>
              <a:rPr lang="zh-CN" altLang="en-US" sz="2400" b="1" i="1" spc="-40" dirty="0">
                <a:latin typeface="Symbol"/>
                <a:cs typeface="Symbol"/>
              </a:rPr>
              <a:t></a:t>
            </a:r>
            <a:r>
              <a:rPr lang="zh-CN" altLang="en-US" sz="2400" b="1" i="1" spc="190" dirty="0">
                <a:latin typeface="Times New Roman"/>
                <a:cs typeface="Times New Roman"/>
              </a:rPr>
              <a:t> </a:t>
            </a:r>
            <a:r>
              <a:rPr lang="zh-CN" altLang="en-US" sz="2400" b="1" spc="30" dirty="0">
                <a:latin typeface="Symbol"/>
                <a:cs typeface="Symbol"/>
              </a:rPr>
              <a:t></a:t>
            </a:r>
            <a:r>
              <a:rPr lang="zh-CN" altLang="en-US" sz="2400" b="1" spc="-105" dirty="0">
                <a:latin typeface="Times New Roman"/>
                <a:cs typeface="Times New Roman"/>
              </a:rPr>
              <a:t> </a:t>
            </a:r>
            <a:r>
              <a:rPr lang="zh-CN" altLang="en-US" sz="2400" b="1" spc="25" dirty="0">
                <a:latin typeface="Symbol"/>
                <a:cs typeface="Symbol"/>
              </a:rPr>
              <a:t></a:t>
            </a:r>
            <a:r>
              <a:rPr lang="zh-CN" altLang="en-US" sz="2400" b="1" i="1" spc="-45" dirty="0">
                <a:latin typeface="Symbol"/>
                <a:cs typeface="Symbol"/>
              </a:rPr>
              <a:t></a:t>
            </a:r>
            <a:r>
              <a:rPr lang="zh-CN" altLang="en-US" sz="2400" b="1" i="1" spc="-320" dirty="0">
                <a:latin typeface="Times New Roman"/>
                <a:cs typeface="Times New Roman"/>
              </a:rPr>
              <a:t> </a:t>
            </a:r>
            <a:r>
              <a:rPr lang="en-US" altLang="zh-CN" sz="2400" b="1" spc="10" dirty="0">
                <a:latin typeface="Times New Roman"/>
                <a:cs typeface="Times New Roman"/>
              </a:rPr>
              <a:t>)</a:t>
            </a:r>
            <a:endParaRPr lang="zh-CN" altLang="en-US" sz="2400" b="1" dirty="0">
              <a:latin typeface="Times New Roman"/>
              <a:cs typeface="Times New Roman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09660" y="2595265"/>
            <a:ext cx="34179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lvl="0">
              <a:spcBef>
                <a:spcPts val="1260"/>
              </a:spcBef>
            </a:pPr>
            <a:r>
              <a:rPr lang="zh-CN" altLang="en-US" sz="2400" b="1" spc="30" dirty="0">
                <a:solidFill>
                  <a:srgbClr val="000000"/>
                </a:solidFill>
                <a:latin typeface="Symbol"/>
                <a:cs typeface="Symbol"/>
              </a:rPr>
              <a:t></a:t>
            </a:r>
            <a:r>
              <a:rPr lang="zh-CN" altLang="en-US" sz="2400" b="1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zh-CN" altLang="en-US" sz="2400" b="1" spc="-40" dirty="0">
                <a:solidFill>
                  <a:srgbClr val="000000"/>
                </a:solidFill>
                <a:latin typeface="Symbol"/>
                <a:cs typeface="Symbol"/>
              </a:rPr>
              <a:t></a:t>
            </a:r>
            <a:r>
              <a:rPr lang="en-US" altLang="zh-CN" sz="2400" b="1" spc="25" dirty="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lang="zh-CN" altLang="en-US" sz="2400" b="1" spc="25" dirty="0">
                <a:solidFill>
                  <a:srgbClr val="000000"/>
                </a:solidFill>
                <a:latin typeface="Symbol"/>
                <a:cs typeface="Symbol"/>
              </a:rPr>
              <a:t></a:t>
            </a:r>
            <a:r>
              <a:rPr lang="zh-CN" altLang="en-US" sz="2400" b="1" i="1" spc="-45" dirty="0">
                <a:solidFill>
                  <a:srgbClr val="000000"/>
                </a:solidFill>
                <a:latin typeface="Symbol"/>
                <a:cs typeface="Symbol"/>
              </a:rPr>
              <a:t></a:t>
            </a:r>
            <a:r>
              <a:rPr lang="zh-CN" altLang="en-US" sz="2400" b="1" i="1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zh-CN" altLang="en-US" sz="2400" b="1" spc="15" dirty="0">
                <a:solidFill>
                  <a:srgbClr val="000000"/>
                </a:solidFill>
                <a:latin typeface="Symbol"/>
                <a:cs typeface="Symbol"/>
              </a:rPr>
              <a:t></a:t>
            </a:r>
            <a:r>
              <a:rPr lang="zh-CN" altLang="en-US" sz="2400" b="1" spc="-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zh-CN" altLang="en-US" sz="2400" b="1" i="1" spc="-40" dirty="0">
                <a:solidFill>
                  <a:srgbClr val="000000"/>
                </a:solidFill>
                <a:latin typeface="Symbol"/>
                <a:cs typeface="Symbol"/>
              </a:rPr>
              <a:t></a:t>
            </a:r>
            <a:r>
              <a:rPr lang="zh-CN" altLang="en-US" sz="2400" b="1" i="1" spc="-2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b="1" spc="10" dirty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  <a:r>
              <a:rPr lang="zh-CN" altLang="en-US" sz="2400" b="1" spc="-2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zh-CN" altLang="en-US" sz="2400" b="1" spc="15" dirty="0">
                <a:solidFill>
                  <a:srgbClr val="000000"/>
                </a:solidFill>
                <a:latin typeface="Symbol"/>
                <a:cs typeface="Symbol"/>
              </a:rPr>
              <a:t></a:t>
            </a:r>
            <a:r>
              <a:rPr lang="zh-CN" altLang="en-US" sz="2400" b="1" spc="-1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b="1" spc="100" dirty="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lang="zh-CN" altLang="en-US" sz="2400" b="1" i="1" spc="-40" dirty="0">
                <a:solidFill>
                  <a:srgbClr val="000000"/>
                </a:solidFill>
                <a:latin typeface="Symbol"/>
                <a:cs typeface="Symbol"/>
              </a:rPr>
              <a:t></a:t>
            </a:r>
            <a:r>
              <a:rPr lang="zh-CN" altLang="en-US" sz="2400" b="1" i="1" spc="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zh-CN" altLang="en-US" sz="2400" b="1" spc="15" dirty="0">
                <a:solidFill>
                  <a:srgbClr val="000000"/>
                </a:solidFill>
                <a:latin typeface="Symbol"/>
                <a:cs typeface="Symbol"/>
              </a:rPr>
              <a:t></a:t>
            </a:r>
            <a:r>
              <a:rPr lang="zh-CN" altLang="en-US" sz="2400" b="1" spc="-1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zh-CN" altLang="en-US" sz="2400" b="1" spc="25" dirty="0">
                <a:solidFill>
                  <a:srgbClr val="000000"/>
                </a:solidFill>
                <a:latin typeface="Symbol"/>
                <a:cs typeface="Symbol"/>
              </a:rPr>
              <a:t></a:t>
            </a:r>
            <a:r>
              <a:rPr lang="zh-CN" altLang="en-US" sz="2400" b="1" i="1" spc="-45" dirty="0">
                <a:solidFill>
                  <a:srgbClr val="000000"/>
                </a:solidFill>
                <a:latin typeface="Symbol"/>
                <a:cs typeface="Symbol"/>
              </a:rPr>
              <a:t></a:t>
            </a:r>
            <a:r>
              <a:rPr lang="zh-CN" altLang="en-US" sz="2400" b="1" i="1" spc="-3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b="1" spc="10" dirty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  <a:endParaRPr lang="zh-CN" altLang="en-US" sz="2400" b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09660" y="3188082"/>
            <a:ext cx="31867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lvl="0">
              <a:spcBef>
                <a:spcPts val="1245"/>
              </a:spcBef>
            </a:pPr>
            <a:r>
              <a:rPr lang="zh-CN" altLang="en-US" sz="2400" b="1" spc="35" dirty="0">
                <a:solidFill>
                  <a:srgbClr val="000000"/>
                </a:solidFill>
                <a:latin typeface="Symbol"/>
                <a:cs typeface="Symbol"/>
              </a:rPr>
              <a:t></a:t>
            </a:r>
            <a:r>
              <a:rPr lang="zh-CN" altLang="en-US" sz="2400" b="1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b="1" spc="-110" dirty="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lang="zh-CN" altLang="en-US" sz="2400" b="1" i="1" spc="-40" dirty="0">
                <a:solidFill>
                  <a:srgbClr val="000000"/>
                </a:solidFill>
                <a:latin typeface="Symbol"/>
                <a:cs typeface="Symbol"/>
              </a:rPr>
              <a:t></a:t>
            </a:r>
            <a:r>
              <a:rPr lang="zh-CN" altLang="en-US" sz="2400" b="1" i="1" spc="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zh-CN" altLang="en-US" sz="2400" b="1" spc="20" dirty="0">
                <a:solidFill>
                  <a:srgbClr val="000000"/>
                </a:solidFill>
                <a:latin typeface="Symbol"/>
                <a:cs typeface="Symbol"/>
              </a:rPr>
              <a:t></a:t>
            </a:r>
            <a:r>
              <a:rPr lang="zh-CN" altLang="en-US" sz="2400" b="1" spc="-1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zh-CN" altLang="en-US" sz="2400" b="1" spc="35" dirty="0">
                <a:solidFill>
                  <a:srgbClr val="000000"/>
                </a:solidFill>
                <a:latin typeface="Symbol"/>
                <a:cs typeface="Symbol"/>
              </a:rPr>
              <a:t></a:t>
            </a:r>
            <a:r>
              <a:rPr lang="zh-CN" altLang="en-US" sz="2400" b="1" i="1" spc="-35" dirty="0">
                <a:solidFill>
                  <a:srgbClr val="000000"/>
                </a:solidFill>
                <a:latin typeface="Symbol"/>
                <a:cs typeface="Symbol"/>
              </a:rPr>
              <a:t></a:t>
            </a:r>
            <a:r>
              <a:rPr lang="zh-CN" altLang="en-US" sz="2400" b="1" i="1" spc="-2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b="1" spc="10" dirty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  <a:r>
              <a:rPr lang="zh-CN" altLang="en-US" sz="2400" b="1" spc="-2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zh-CN" altLang="en-US" sz="2400" b="1" spc="20" dirty="0">
                <a:solidFill>
                  <a:srgbClr val="000000"/>
                </a:solidFill>
                <a:latin typeface="Symbol"/>
                <a:cs typeface="Symbol"/>
              </a:rPr>
              <a:t></a:t>
            </a:r>
            <a:r>
              <a:rPr lang="zh-CN" altLang="en-US" sz="2400" b="1" spc="-1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b="1" spc="100" dirty="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lang="zh-CN" altLang="en-US" sz="2400" b="1" i="1" spc="-35" dirty="0">
                <a:solidFill>
                  <a:srgbClr val="000000"/>
                </a:solidFill>
                <a:latin typeface="Symbol"/>
                <a:cs typeface="Symbol"/>
              </a:rPr>
              <a:t></a:t>
            </a:r>
            <a:r>
              <a:rPr lang="zh-CN" altLang="en-US" sz="2400" b="1" i="1" spc="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zh-CN" altLang="en-US" sz="2400" b="1" spc="20" dirty="0">
                <a:solidFill>
                  <a:srgbClr val="000000"/>
                </a:solidFill>
                <a:latin typeface="Symbol"/>
                <a:cs typeface="Symbol"/>
              </a:rPr>
              <a:t></a:t>
            </a:r>
            <a:r>
              <a:rPr lang="zh-CN" altLang="en-US" sz="2400" b="1" spc="-1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zh-CN" altLang="en-US" sz="2400" b="1" spc="35" dirty="0">
                <a:solidFill>
                  <a:srgbClr val="000000"/>
                </a:solidFill>
                <a:latin typeface="Symbol"/>
                <a:cs typeface="Symbol"/>
              </a:rPr>
              <a:t></a:t>
            </a:r>
            <a:r>
              <a:rPr lang="zh-CN" altLang="en-US" sz="2400" b="1" i="1" spc="-40" dirty="0">
                <a:solidFill>
                  <a:srgbClr val="000000"/>
                </a:solidFill>
                <a:latin typeface="Symbol"/>
                <a:cs typeface="Symbol"/>
              </a:rPr>
              <a:t></a:t>
            </a:r>
            <a:r>
              <a:rPr lang="zh-CN" altLang="en-US" sz="2400" b="1" i="1" spc="-3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b="1" spc="10" dirty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  <a:endParaRPr lang="zh-CN" altLang="en-US" sz="2400" b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209660" y="3852211"/>
            <a:ext cx="44137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lvl="0">
              <a:spcBef>
                <a:spcPts val="900"/>
              </a:spcBef>
            </a:pPr>
            <a:r>
              <a:rPr lang="zh-CN" altLang="en-US" sz="2400" b="1" spc="35" dirty="0">
                <a:solidFill>
                  <a:srgbClr val="000000"/>
                </a:solidFill>
                <a:latin typeface="Symbol"/>
                <a:cs typeface="Symbol"/>
              </a:rPr>
              <a:t></a:t>
            </a:r>
            <a:r>
              <a:rPr lang="zh-CN" altLang="en-US" sz="2400" b="1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b="1" spc="-110" dirty="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lang="zh-CN" altLang="en-US" sz="2400" b="1" i="1" spc="-45" dirty="0">
                <a:solidFill>
                  <a:srgbClr val="000000"/>
                </a:solidFill>
                <a:latin typeface="Symbol"/>
                <a:cs typeface="Symbol"/>
              </a:rPr>
              <a:t></a:t>
            </a:r>
            <a:r>
              <a:rPr lang="zh-CN" altLang="en-US" sz="2400" b="1" i="1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zh-CN" altLang="en-US" sz="2400" b="1" spc="20" dirty="0">
                <a:solidFill>
                  <a:srgbClr val="000000"/>
                </a:solidFill>
                <a:latin typeface="Symbol"/>
                <a:cs typeface="Symbol"/>
              </a:rPr>
              <a:t></a:t>
            </a:r>
            <a:r>
              <a:rPr lang="zh-CN" altLang="en-US" sz="2400" b="1" spc="-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zh-CN" altLang="en-US" sz="2400" b="1" i="1" spc="-40" dirty="0">
                <a:solidFill>
                  <a:srgbClr val="000000"/>
                </a:solidFill>
                <a:latin typeface="Symbol"/>
                <a:cs typeface="Symbol"/>
              </a:rPr>
              <a:t></a:t>
            </a:r>
            <a:r>
              <a:rPr lang="zh-CN" altLang="en-US" sz="2400" b="1" i="1" spc="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zh-CN" altLang="en-US" sz="2400" b="1" spc="20" dirty="0">
                <a:solidFill>
                  <a:srgbClr val="000000"/>
                </a:solidFill>
                <a:latin typeface="Symbol"/>
                <a:cs typeface="Symbol"/>
              </a:rPr>
              <a:t></a:t>
            </a:r>
            <a:r>
              <a:rPr lang="zh-CN" altLang="en-US" sz="2400" b="1" spc="-1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zh-CN" altLang="en-US" sz="2400" b="1" spc="25" dirty="0">
                <a:solidFill>
                  <a:srgbClr val="000000"/>
                </a:solidFill>
                <a:latin typeface="Symbol"/>
                <a:cs typeface="Symbol"/>
              </a:rPr>
              <a:t></a:t>
            </a:r>
            <a:r>
              <a:rPr lang="zh-CN" altLang="en-US" sz="2400" b="1" i="1" spc="-45" dirty="0">
                <a:solidFill>
                  <a:srgbClr val="000000"/>
                </a:solidFill>
                <a:latin typeface="Symbol"/>
                <a:cs typeface="Symbol"/>
              </a:rPr>
              <a:t></a:t>
            </a:r>
            <a:r>
              <a:rPr lang="zh-CN" altLang="en-US" sz="2400" b="1" i="1" spc="-3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b="1" spc="10" dirty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  <a:r>
              <a:rPr lang="zh-CN" altLang="en-US" sz="2400" b="1" spc="-1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zh-CN" altLang="en-US" sz="2400" b="1" spc="20" dirty="0">
                <a:solidFill>
                  <a:srgbClr val="000000"/>
                </a:solidFill>
                <a:latin typeface="Symbol"/>
                <a:cs typeface="Symbol"/>
              </a:rPr>
              <a:t></a:t>
            </a:r>
            <a:r>
              <a:rPr lang="zh-CN" altLang="en-US" sz="2400" b="1" spc="-1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b="1" spc="25" dirty="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lang="zh-CN" altLang="en-US" sz="2400" b="1" spc="25" dirty="0">
                <a:solidFill>
                  <a:srgbClr val="000000"/>
                </a:solidFill>
                <a:latin typeface="Symbol"/>
                <a:cs typeface="Symbol"/>
              </a:rPr>
              <a:t></a:t>
            </a:r>
            <a:r>
              <a:rPr lang="zh-CN" altLang="en-US" sz="2400" b="1" i="1" spc="-40" dirty="0">
                <a:solidFill>
                  <a:srgbClr val="000000"/>
                </a:solidFill>
                <a:latin typeface="Symbol"/>
                <a:cs typeface="Symbol"/>
              </a:rPr>
              <a:t></a:t>
            </a:r>
            <a:r>
              <a:rPr lang="zh-CN" altLang="en-US" sz="2400" b="1" i="1" spc="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zh-CN" altLang="en-US" sz="2400" b="1" spc="20" dirty="0">
                <a:solidFill>
                  <a:srgbClr val="000000"/>
                </a:solidFill>
                <a:latin typeface="Symbol"/>
                <a:cs typeface="Symbol"/>
              </a:rPr>
              <a:t></a:t>
            </a:r>
            <a:r>
              <a:rPr lang="zh-CN" altLang="en-US" sz="2400" b="1" spc="-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zh-CN" altLang="en-US" sz="2400" b="1" i="1" spc="-40" dirty="0">
                <a:solidFill>
                  <a:srgbClr val="000000"/>
                </a:solidFill>
                <a:latin typeface="Symbol"/>
                <a:cs typeface="Symbol"/>
              </a:rPr>
              <a:t></a:t>
            </a:r>
            <a:r>
              <a:rPr lang="zh-CN" altLang="en-US" sz="2400" b="1" i="1" spc="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zh-CN" altLang="en-US" sz="2400" b="1" spc="20" dirty="0">
                <a:solidFill>
                  <a:srgbClr val="000000"/>
                </a:solidFill>
                <a:latin typeface="Symbol"/>
                <a:cs typeface="Symbol"/>
              </a:rPr>
              <a:t></a:t>
            </a:r>
            <a:r>
              <a:rPr lang="zh-CN" altLang="en-US" sz="2400" b="1" spc="-1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zh-CN" altLang="en-US" sz="2400" b="1" spc="25" dirty="0">
                <a:solidFill>
                  <a:srgbClr val="000000"/>
                </a:solidFill>
                <a:latin typeface="Symbol"/>
                <a:cs typeface="Symbol"/>
              </a:rPr>
              <a:t></a:t>
            </a:r>
            <a:r>
              <a:rPr lang="zh-CN" altLang="en-US" sz="2400" b="1" i="1" spc="-45" dirty="0">
                <a:solidFill>
                  <a:srgbClr val="000000"/>
                </a:solidFill>
                <a:latin typeface="Symbol"/>
                <a:cs typeface="Symbol"/>
              </a:rPr>
              <a:t></a:t>
            </a:r>
            <a:r>
              <a:rPr lang="zh-CN" altLang="en-US" sz="2400" b="1" i="1" spc="-3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b="1" spc="10" dirty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  <a:endParaRPr lang="zh-CN" altLang="en-US" sz="2400" b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209660" y="4516340"/>
            <a:ext cx="16537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lvl="0">
              <a:spcBef>
                <a:spcPts val="1725"/>
              </a:spcBef>
            </a:pPr>
            <a:r>
              <a:rPr lang="zh-CN" altLang="en-US" sz="2400" b="1" spc="-15" dirty="0">
                <a:solidFill>
                  <a:srgbClr val="000000"/>
                </a:solidFill>
                <a:latin typeface="Symbol"/>
                <a:cs typeface="Symbol"/>
              </a:rPr>
              <a:t></a:t>
            </a:r>
            <a:r>
              <a:rPr lang="zh-CN" altLang="en-US" sz="2400" b="1" spc="-2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b="1" spc="125" dirty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lang="zh-CN" altLang="en-US" sz="2400" b="1" spc="175" dirty="0">
                <a:solidFill>
                  <a:srgbClr val="000000"/>
                </a:solidFill>
                <a:latin typeface="Symbol"/>
                <a:cs typeface="Symbol"/>
              </a:rPr>
              <a:t></a:t>
            </a:r>
            <a:r>
              <a:rPr lang="en-US" altLang="zh-CN" sz="2400" b="1" spc="-10" dirty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lang="zh-CN" altLang="en-US" sz="2400" b="1" spc="-25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zh-CN" altLang="en-US" sz="2400" b="1" spc="-15" dirty="0">
                <a:solidFill>
                  <a:srgbClr val="000000"/>
                </a:solidFill>
                <a:latin typeface="Symbol"/>
                <a:cs typeface="Symbol"/>
              </a:rPr>
              <a:t></a:t>
            </a:r>
            <a:r>
              <a:rPr lang="zh-CN" altLang="en-US" sz="2400" b="1" spc="-2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b="1" spc="-10" dirty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endParaRPr lang="zh-CN" altLang="en-US" sz="2400" b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76625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9" grpId="0"/>
      <p:bldP spid="11" grpId="0"/>
      <p:bldP spid="13" grpId="0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0F9646D-4748-4BA7-8D85-C917587CD4F0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555152" y="752642"/>
            <a:ext cx="65521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kern="0" spc="15" dirty="0" smtClean="0"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例：</a:t>
            </a:r>
            <a:r>
              <a:rPr kumimoji="0" lang="zh-CN" altLang="en-US" sz="3200" b="0" i="0" u="none" strike="noStrike" kern="0" cap="none" spc="15" normalizeH="0" baseline="0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假</a:t>
            </a:r>
            <a:r>
              <a:rPr kumimoji="0" lang="zh-CN" altLang="en-US" sz="3200" b="0" i="0" u="none" strike="noStrike" kern="0" cap="none" spc="10" normalizeH="0" baseline="0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设</a:t>
            </a:r>
            <a:r>
              <a:rPr kumimoji="0" lang="zh-CN" altLang="en-US" sz="3200" b="0" i="0" u="none" strike="noStrike" kern="0" cap="none" spc="5" normalizeH="0" baseline="0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个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体</a:t>
            </a:r>
            <a:r>
              <a:rPr kumimoji="0" lang="en-US" altLang="zh-CN" sz="3200" b="1" i="1" u="none" strike="noStrike" kern="0" cap="none" spc="-1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0" lang="zh-CN" altLang="en-US" sz="3200" b="0" i="0" u="none" strike="noStrike" kern="0" cap="none" spc="5" normalizeH="0" baseline="0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的</a:t>
            </a:r>
            <a:r>
              <a:rPr kumimoji="0" lang="zh-CN" altLang="en-US" sz="3200" b="0" i="0" u="none" strike="noStrike" kern="0" cap="none" spc="-10" normalizeH="0" baseline="0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论</a:t>
            </a:r>
            <a:r>
              <a:rPr kumimoji="0" lang="zh-CN" altLang="en-US" sz="3200" b="0" i="0" u="none" strike="noStrike" kern="0" cap="none" spc="5" normalizeH="0" baseline="0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域是</a:t>
            </a:r>
            <a:r>
              <a:rPr kumimoji="0" lang="zh-CN" altLang="en-US" sz="3200" b="0" i="0" u="none" strike="noStrike" kern="0" cap="none" spc="-1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全</a:t>
            </a:r>
            <a:r>
              <a:rPr kumimoji="0" lang="zh-CN" altLang="en-US" sz="3200" b="0" i="0" u="none" strike="noStrike" kern="0" cap="none" spc="5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总个</a:t>
            </a:r>
            <a:r>
              <a:rPr kumimoji="0" lang="zh-CN" altLang="en-US" sz="3200" b="0" i="0" u="none" strike="noStrike" kern="0" cap="none" spc="-2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体</a:t>
            </a:r>
            <a:r>
              <a:rPr kumimoji="0" lang="zh-CN" altLang="en-US" sz="3200" b="0" i="0" u="none" strike="noStrike" kern="0" cap="none" spc="5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域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20729" y="1454771"/>
            <a:ext cx="43390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0" cap="none" spc="110" normalizeH="0" baseline="0" noProof="0" dirty="0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Times New Roman"/>
                <a:cs typeface="Times New Roman"/>
              </a:rPr>
              <a:t>“</a:t>
            </a:r>
            <a:r>
              <a:rPr kumimoji="0" lang="zh-CN" altLang="en-US" sz="2800" b="0" i="0" u="none" strike="noStrike" kern="0" cap="none" spc="11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一切</a:t>
            </a:r>
            <a:r>
              <a:rPr kumimoji="0" lang="zh-CN" altLang="en-US" sz="2800" b="0" i="0" u="none" strike="noStrike" kern="0" cap="none" spc="110" normalizeH="0" baseline="0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事物都是运动</a:t>
            </a:r>
            <a:r>
              <a:rPr kumimoji="0" lang="zh-CN" altLang="en-US" sz="2800" b="0" i="0" u="none" strike="noStrike" kern="0" cap="none" spc="105" normalizeH="0" baseline="0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的</a:t>
            </a:r>
            <a:r>
              <a:rPr kumimoji="0" lang="zh-CN" altLang="en-US" sz="2800" b="0" i="0" u="none" strike="noStrike" kern="0" cap="none" spc="100" normalizeH="0" baseline="0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”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97491" y="2156900"/>
            <a:ext cx="3058887" cy="5668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3650"/>
              </a:lnSpc>
              <a:spcBef>
                <a:spcPts val="380"/>
              </a:spcBef>
            </a:pPr>
            <a:r>
              <a:rPr lang="zh-CN" altLang="en-US" sz="2800" b="1" spc="105" dirty="0">
                <a:latin typeface="黑体"/>
                <a:cs typeface="黑体"/>
              </a:rPr>
              <a:t>可以</a:t>
            </a:r>
            <a:r>
              <a:rPr lang="zh-CN" altLang="en-US" sz="2800" b="1" spc="95" dirty="0" smtClean="0">
                <a:latin typeface="黑体"/>
                <a:cs typeface="黑体"/>
              </a:rPr>
              <a:t>形</a:t>
            </a:r>
            <a:r>
              <a:rPr lang="zh-CN" altLang="en-US" sz="2800" b="1" spc="105" dirty="0" smtClean="0">
                <a:latin typeface="黑体"/>
                <a:cs typeface="黑体"/>
              </a:rPr>
              <a:t>式描</a:t>
            </a:r>
            <a:r>
              <a:rPr lang="zh-CN" altLang="en-US" sz="2800" b="1" dirty="0" smtClean="0">
                <a:latin typeface="黑体"/>
                <a:cs typeface="黑体"/>
              </a:rPr>
              <a:t>述</a:t>
            </a:r>
            <a:r>
              <a:rPr lang="zh-CN" altLang="en-US" sz="2800" b="1" spc="15" dirty="0" smtClean="0">
                <a:latin typeface="黑体"/>
                <a:cs typeface="黑体"/>
              </a:rPr>
              <a:t>为</a:t>
            </a:r>
            <a:r>
              <a:rPr lang="zh-CN" altLang="en-US" sz="2800" b="1" spc="10" dirty="0" smtClean="0">
                <a:latin typeface="黑体"/>
                <a:cs typeface="黑体"/>
              </a:rPr>
              <a:t>：</a:t>
            </a:r>
            <a:endParaRPr lang="zh-CN" altLang="en-US" sz="2800" b="1" dirty="0">
              <a:latin typeface="Times New Roman"/>
              <a:cs typeface="Times New Roman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148054" y="2156900"/>
            <a:ext cx="2718693" cy="5668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3650"/>
              </a:lnSpc>
              <a:spcBef>
                <a:spcPts val="380"/>
              </a:spcBef>
            </a:pPr>
            <a:r>
              <a:rPr lang="en-US" altLang="zh-CN" sz="2800" b="1" dirty="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lang="zh-CN" altLang="en-US" sz="2800" b="1" spc="-10" dirty="0">
                <a:solidFill>
                  <a:srgbClr val="000000"/>
                </a:solidFill>
                <a:latin typeface="Symbol"/>
                <a:cs typeface="Symbol"/>
              </a:rPr>
              <a:t>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lang="en-US" altLang="zh-CN" sz="2800" b="1" spc="-15" dirty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  <a:r>
              <a:rPr lang="en-US" altLang="zh-CN" sz="2800" b="1" dirty="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lang="en-US" altLang="zh-CN" sz="2800" b="1" i="1" spc="-10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lang="zh-CN" altLang="en-US" sz="2800" b="1" spc="5" dirty="0">
                <a:solidFill>
                  <a:srgbClr val="000000"/>
                </a:solidFill>
                <a:latin typeface="黑体"/>
                <a:cs typeface="黑体"/>
              </a:rPr>
              <a:t>是运</a:t>
            </a:r>
            <a:r>
              <a:rPr lang="zh-CN" altLang="en-US" sz="2800" b="1" spc="-10" dirty="0">
                <a:solidFill>
                  <a:srgbClr val="000000"/>
                </a:solidFill>
                <a:latin typeface="黑体"/>
                <a:cs typeface="黑体"/>
              </a:rPr>
              <a:t>动</a:t>
            </a:r>
            <a:r>
              <a:rPr lang="zh-CN" altLang="en-US" sz="2800" b="1" spc="-5" dirty="0">
                <a:solidFill>
                  <a:srgbClr val="000000"/>
                </a:solidFill>
                <a:latin typeface="黑体"/>
                <a:cs typeface="黑体"/>
              </a:rPr>
              <a:t>的</a:t>
            </a:r>
            <a:r>
              <a:rPr lang="en-US" altLang="zh-CN" sz="2800" b="1" dirty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  <a:endParaRPr lang="zh-CN" altLang="en-US" sz="2800" b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20729" y="2859029"/>
            <a:ext cx="5116287" cy="541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963" marR="5080" lvl="0">
              <a:lnSpc>
                <a:spcPts val="3460"/>
              </a:lnSpc>
              <a:spcBef>
                <a:spcPts val="815"/>
              </a:spcBef>
              <a:tabLst>
                <a:tab pos="2714625" algn="l"/>
              </a:tabLst>
            </a:pPr>
            <a:r>
              <a:rPr lang="zh-CN" altLang="en-US" sz="2800" b="1" spc="35" dirty="0">
                <a:latin typeface="黑体"/>
                <a:cs typeface="黑体"/>
              </a:rPr>
              <a:t>若</a:t>
            </a:r>
            <a:r>
              <a:rPr lang="zh-CN" altLang="en-US" sz="2800" b="1" dirty="0" smtClean="0">
                <a:latin typeface="黑体"/>
                <a:cs typeface="黑体"/>
              </a:rPr>
              <a:t>以</a:t>
            </a:r>
            <a:r>
              <a:rPr lang="en-US" altLang="zh-CN" sz="2800" b="1" i="1" spc="-5" dirty="0" smtClean="0">
                <a:solidFill>
                  <a:schemeClr val="bg2"/>
                </a:solidFill>
                <a:latin typeface="Times New Roman"/>
                <a:cs typeface="Times New Roman"/>
              </a:rPr>
              <a:t>P</a:t>
            </a:r>
            <a:r>
              <a:rPr lang="en-US" altLang="zh-CN" sz="2800" b="1" spc="-15" dirty="0" smtClean="0">
                <a:solidFill>
                  <a:schemeClr val="bg2"/>
                </a:solidFill>
                <a:latin typeface="Times New Roman"/>
                <a:cs typeface="Times New Roman"/>
              </a:rPr>
              <a:t>(</a:t>
            </a:r>
            <a:r>
              <a:rPr lang="en-US" altLang="zh-CN" sz="2800" b="1" i="1" spc="5" dirty="0" smtClean="0">
                <a:solidFill>
                  <a:schemeClr val="bg2"/>
                </a:solidFill>
                <a:latin typeface="Times New Roman"/>
                <a:cs typeface="Times New Roman"/>
              </a:rPr>
              <a:t>x</a:t>
            </a:r>
            <a:r>
              <a:rPr lang="en-US" altLang="zh-CN" sz="2800" b="1" dirty="0" smtClean="0">
                <a:solidFill>
                  <a:schemeClr val="bg2"/>
                </a:solidFill>
                <a:latin typeface="Times New Roman"/>
                <a:cs typeface="Times New Roman"/>
              </a:rPr>
              <a:t>)</a:t>
            </a:r>
            <a:r>
              <a:rPr lang="zh-CN" altLang="en-US" sz="2800" b="1" spc="35" dirty="0" smtClean="0">
                <a:latin typeface="黑体"/>
                <a:cs typeface="黑体"/>
              </a:rPr>
              <a:t>表示</a:t>
            </a:r>
            <a:r>
              <a:rPr lang="zh-CN" altLang="en-US" sz="2800" b="1" spc="35" dirty="0">
                <a:latin typeface="黑体"/>
                <a:cs typeface="黑体"/>
              </a:rPr>
              <a:t>“</a:t>
            </a:r>
            <a:r>
              <a:rPr lang="en-US" altLang="zh-CN" sz="2800" b="1" i="1" spc="30" dirty="0">
                <a:latin typeface="Times New Roman"/>
                <a:cs typeface="Times New Roman"/>
              </a:rPr>
              <a:t>x</a:t>
            </a:r>
            <a:r>
              <a:rPr lang="zh-CN" altLang="en-US" sz="2800" b="1" spc="35" dirty="0">
                <a:latin typeface="黑体"/>
                <a:cs typeface="黑体"/>
              </a:rPr>
              <a:t>是</a:t>
            </a:r>
            <a:r>
              <a:rPr lang="zh-CN" altLang="en-US" sz="2800" b="1" spc="20" dirty="0">
                <a:latin typeface="黑体"/>
                <a:cs typeface="黑体"/>
              </a:rPr>
              <a:t>运</a:t>
            </a:r>
            <a:r>
              <a:rPr lang="zh-CN" altLang="en-US" sz="2800" b="1" spc="35" dirty="0">
                <a:latin typeface="黑体"/>
                <a:cs typeface="黑体"/>
              </a:rPr>
              <a:t>动</a:t>
            </a:r>
            <a:r>
              <a:rPr lang="zh-CN" altLang="en-US" sz="2800" b="1" spc="40" dirty="0">
                <a:latin typeface="黑体"/>
                <a:cs typeface="黑体"/>
              </a:rPr>
              <a:t>的</a:t>
            </a:r>
            <a:r>
              <a:rPr lang="zh-CN" altLang="en-US" sz="2800" b="1" spc="20" dirty="0">
                <a:latin typeface="黑体"/>
                <a:cs typeface="黑体"/>
              </a:rPr>
              <a:t>”</a:t>
            </a:r>
            <a:r>
              <a:rPr lang="zh-CN" altLang="en-US" sz="2800" b="1" spc="35" dirty="0" smtClean="0">
                <a:latin typeface="黑体"/>
                <a:cs typeface="黑体"/>
              </a:rPr>
              <a:t>，</a:t>
            </a:r>
            <a:endParaRPr lang="zh-CN" altLang="en-US" sz="2800" b="1" dirty="0">
              <a:latin typeface="Times New Roman"/>
              <a:cs typeface="Times New Roman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301829" y="3535510"/>
            <a:ext cx="4595531" cy="50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963" marR="5080" lvl="0">
              <a:lnSpc>
                <a:spcPts val="3460"/>
              </a:lnSpc>
              <a:spcBef>
                <a:spcPts val="815"/>
              </a:spcBef>
              <a:tabLst>
                <a:tab pos="2714625" algn="l"/>
              </a:tabLst>
            </a:pPr>
            <a:r>
              <a:rPr lang="zh-CN" altLang="en-US" sz="2800" b="1" spc="165" dirty="0" smtClean="0">
                <a:latin typeface="黑体"/>
                <a:cs typeface="黑体"/>
              </a:rPr>
              <a:t>或</a:t>
            </a:r>
            <a:r>
              <a:rPr lang="zh-CN" altLang="en-US" sz="2800" b="1" spc="150" dirty="0">
                <a:latin typeface="黑体"/>
                <a:cs typeface="黑体"/>
              </a:rPr>
              <a:t>简</a:t>
            </a:r>
            <a:r>
              <a:rPr lang="zh-CN" altLang="en-US" sz="2800" b="1" spc="165" dirty="0">
                <a:latin typeface="黑体"/>
                <a:cs typeface="黑体"/>
              </a:rPr>
              <a:t>写</a:t>
            </a:r>
            <a:r>
              <a:rPr lang="zh-CN" altLang="en-US" sz="2800" b="1" spc="175" dirty="0">
                <a:latin typeface="黑体"/>
                <a:cs typeface="黑体"/>
              </a:rPr>
              <a:t>成</a:t>
            </a:r>
            <a:r>
              <a:rPr lang="en-US" altLang="zh-CN" sz="28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lang="zh-CN" altLang="en-US" sz="2800" b="1" spc="5" dirty="0">
                <a:solidFill>
                  <a:srgbClr val="FF0000"/>
                </a:solidFill>
                <a:latin typeface="Symbol"/>
                <a:cs typeface="Symbol"/>
              </a:rPr>
              <a:t></a:t>
            </a:r>
            <a:r>
              <a:rPr lang="en-US" altLang="zh-CN" sz="280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lang="en-US" altLang="zh-CN"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lang="en-US" altLang="zh-CN" sz="2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lang="en-US" altLang="zh-CN" sz="28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lang="en-US" altLang="zh-CN" sz="280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lang="en-US" altLang="zh-CN" sz="2800" b="1" spc="155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lang="zh-CN" altLang="en-US" sz="2800" b="1" dirty="0">
                <a:latin typeface="黑体"/>
                <a:cs typeface="黑体"/>
              </a:rPr>
              <a:t>或</a:t>
            </a:r>
            <a:r>
              <a:rPr lang="zh-CN" altLang="en-US" sz="2800" b="1" spc="5" dirty="0">
                <a:solidFill>
                  <a:srgbClr val="FF0000"/>
                </a:solidFill>
                <a:latin typeface="Symbol"/>
                <a:cs typeface="Symbol"/>
              </a:rPr>
              <a:t></a:t>
            </a:r>
            <a:r>
              <a:rPr lang="en-US" altLang="zh-CN" sz="2800" b="1" i="1" dirty="0" err="1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lang="en-US" altLang="zh-CN" sz="2800" b="1" i="1" spc="-5" dirty="0" err="1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lang="en-US" altLang="zh-CN"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lang="en-US" altLang="zh-CN"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lang="zh-CN" altLang="en-US" sz="2800" b="1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003921" y="2836777"/>
            <a:ext cx="36250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spc="35" dirty="0">
                <a:latin typeface="黑体"/>
                <a:cs typeface="黑体"/>
              </a:rPr>
              <a:t>则可</a:t>
            </a:r>
            <a:r>
              <a:rPr lang="zh-CN" altLang="en-US" sz="2800" b="1" spc="170" dirty="0">
                <a:latin typeface="黑体"/>
                <a:cs typeface="黑体"/>
              </a:rPr>
              <a:t>写</a:t>
            </a:r>
            <a:r>
              <a:rPr lang="zh-CN" altLang="en-US" sz="2800" b="1" spc="165" dirty="0">
                <a:latin typeface="黑体"/>
                <a:cs typeface="黑体"/>
              </a:rPr>
              <a:t>作</a:t>
            </a:r>
            <a:r>
              <a:rPr lang="en-US" altLang="zh-CN"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lang="zh-CN" altLang="en-US" sz="2800" b="1" spc="-5" dirty="0">
                <a:solidFill>
                  <a:srgbClr val="FF0000"/>
                </a:solidFill>
                <a:latin typeface="Symbol"/>
                <a:cs typeface="Symbol"/>
              </a:rPr>
              <a:t></a:t>
            </a:r>
            <a:r>
              <a:rPr lang="en-US" altLang="zh-CN" sz="280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lang="en-US" altLang="zh-CN"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)(</a:t>
            </a:r>
            <a:r>
              <a:rPr lang="en-US" altLang="zh-CN" sz="2800" b="1" i="1" spc="-1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lang="en-US" altLang="zh-CN" sz="2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lang="en-US" altLang="zh-CN" sz="2800" b="1" i="1" spc="5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lang="en-US" altLang="zh-CN"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lang="en-US" altLang="zh-CN" sz="2800" b="1" spc="155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lang="zh-CN" altLang="en-US" sz="2800" b="1" spc="165" dirty="0">
                <a:latin typeface="黑体"/>
                <a:cs typeface="黑体"/>
              </a:rPr>
              <a:t>，</a:t>
            </a:r>
            <a:endParaRPr lang="zh-CN" altLang="en-US" sz="2800" b="1" dirty="0"/>
          </a:p>
        </p:txBody>
      </p:sp>
      <p:sp>
        <p:nvSpPr>
          <p:cNvPr id="16" name="矩形 15"/>
          <p:cNvSpPr/>
          <p:nvPr/>
        </p:nvSpPr>
        <p:spPr>
          <a:xfrm>
            <a:off x="685781" y="4294177"/>
            <a:ext cx="41453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lvl="0">
              <a:spcBef>
                <a:spcPts val="440"/>
              </a:spcBef>
              <a:tabLst>
                <a:tab pos="1384300" algn="l"/>
              </a:tabLst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例：凡</a:t>
            </a:r>
            <a:r>
              <a:rPr lang="zh-CN" altLang="en-US" sz="2800" spc="-5" dirty="0" smtClean="0"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是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人都是要死</a:t>
            </a:r>
            <a:r>
              <a:rPr lang="zh-CN" altLang="en-US" sz="2800" spc="-10" dirty="0"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的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。</a:t>
            </a:r>
          </a:p>
        </p:txBody>
      </p:sp>
      <p:sp>
        <p:nvSpPr>
          <p:cNvPr id="17" name="矩形 16"/>
          <p:cNvSpPr/>
          <p:nvPr/>
        </p:nvSpPr>
        <p:spPr>
          <a:xfrm>
            <a:off x="935403" y="4996306"/>
            <a:ext cx="26641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69900" lvl="0">
              <a:spcBef>
                <a:spcPts val="400"/>
              </a:spcBef>
            </a:pPr>
            <a:r>
              <a:rPr lang="en-US" altLang="zh-CN" sz="2800" b="1" i="1" dirty="0">
                <a:latin typeface="Times New Roman"/>
                <a:cs typeface="Times New Roman"/>
              </a:rPr>
              <a:t>D</a:t>
            </a:r>
            <a:r>
              <a:rPr lang="en-US" altLang="zh-CN" sz="2800" b="1" i="1" spc="-10" dirty="0">
                <a:latin typeface="Times New Roman"/>
                <a:cs typeface="Times New Roman"/>
              </a:rPr>
              <a:t> </a:t>
            </a:r>
            <a:r>
              <a:rPr lang="en-US" altLang="zh-CN" sz="2800" b="1" dirty="0">
                <a:latin typeface="Times New Roman"/>
                <a:cs typeface="Times New Roman"/>
              </a:rPr>
              <a:t>= </a:t>
            </a:r>
            <a:r>
              <a:rPr lang="en-US" altLang="zh-CN" sz="2800" b="1" spc="-5" dirty="0">
                <a:latin typeface="Times New Roman"/>
                <a:cs typeface="Times New Roman"/>
              </a:rPr>
              <a:t>{</a:t>
            </a:r>
            <a:r>
              <a:rPr lang="zh-CN" altLang="en-US" sz="2800" spc="15" dirty="0">
                <a:latin typeface="黑体"/>
                <a:cs typeface="黑体"/>
              </a:rPr>
              <a:t>所有</a:t>
            </a:r>
            <a:r>
              <a:rPr lang="zh-CN" altLang="en-US" sz="2800" spc="-5" dirty="0">
                <a:latin typeface="黑体"/>
                <a:cs typeface="黑体"/>
              </a:rPr>
              <a:t>人</a:t>
            </a:r>
            <a:r>
              <a:rPr lang="en-US" altLang="zh-CN" sz="2800" b="1" dirty="0">
                <a:latin typeface="Times New Roman"/>
                <a:cs typeface="Times New Roman"/>
              </a:rPr>
              <a:t>}</a:t>
            </a:r>
            <a:endParaRPr lang="zh-CN" altLang="en-US" sz="2800" dirty="0">
              <a:latin typeface="Times New Roman"/>
              <a:cs typeface="Times New Roman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35403" y="5681472"/>
            <a:ext cx="26824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69900" lvl="0">
              <a:spcBef>
                <a:spcPts val="360"/>
              </a:spcBef>
              <a:buClr>
                <a:srgbClr val="CCCC99"/>
              </a:buClr>
              <a:buSzPct val="75000"/>
              <a:tabLst>
                <a:tab pos="756920" algn="l"/>
              </a:tabLst>
            </a:pPr>
            <a:r>
              <a:rPr lang="en-US" altLang="zh-CN" sz="2800" b="1" spc="5" dirty="0">
                <a:solidFill>
                  <a:srgbClr val="7030A0"/>
                </a:solidFill>
                <a:latin typeface="Symbol"/>
                <a:cs typeface="Symbol"/>
              </a:rPr>
              <a:t></a:t>
            </a:r>
            <a:r>
              <a:rPr lang="en-US" altLang="zh-CN" sz="2800" b="1" i="1" dirty="0">
                <a:solidFill>
                  <a:srgbClr val="7030A0"/>
                </a:solidFill>
                <a:latin typeface="Times New Roman"/>
                <a:cs typeface="Times New Roman"/>
              </a:rPr>
              <a:t>x</a:t>
            </a:r>
            <a:r>
              <a:rPr lang="en-US" altLang="zh-CN" sz="2800" b="1" i="1" spc="-5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800" b="1" dirty="0">
                <a:solidFill>
                  <a:srgbClr val="7030A0"/>
                </a:solidFill>
                <a:latin typeface="Times New Roman"/>
                <a:cs typeface="Times New Roman"/>
              </a:rPr>
              <a:t>Mo</a:t>
            </a:r>
            <a:r>
              <a:rPr lang="en-US" altLang="zh-CN" sz="2800" b="1" spc="5" dirty="0">
                <a:solidFill>
                  <a:srgbClr val="7030A0"/>
                </a:solidFill>
                <a:latin typeface="Times New Roman"/>
                <a:cs typeface="Times New Roman"/>
              </a:rPr>
              <a:t>r</a:t>
            </a:r>
            <a:r>
              <a:rPr lang="en-US" altLang="zh-CN" sz="2800" b="1" dirty="0">
                <a:solidFill>
                  <a:srgbClr val="7030A0"/>
                </a:solidFill>
                <a:latin typeface="Times New Roman"/>
                <a:cs typeface="Times New Roman"/>
              </a:rPr>
              <a:t>tal</a:t>
            </a:r>
            <a:r>
              <a:rPr lang="en-US" altLang="zh-CN" sz="2800" b="1" spc="5" dirty="0">
                <a:solidFill>
                  <a:srgbClr val="7030A0"/>
                </a:solidFill>
                <a:latin typeface="Times New Roman"/>
                <a:cs typeface="Times New Roman"/>
              </a:rPr>
              <a:t>(</a:t>
            </a:r>
            <a:r>
              <a:rPr lang="en-US" altLang="zh-CN" sz="2800" b="1" i="1" spc="5" dirty="0">
                <a:solidFill>
                  <a:srgbClr val="7030A0"/>
                </a:solidFill>
                <a:latin typeface="Times New Roman"/>
                <a:cs typeface="Times New Roman"/>
              </a:rPr>
              <a:t>x</a:t>
            </a:r>
            <a:r>
              <a:rPr lang="en-US" altLang="zh-CN" sz="2800" b="1" dirty="0">
                <a:solidFill>
                  <a:srgbClr val="7030A0"/>
                </a:solidFill>
                <a:latin typeface="Times New Roman"/>
                <a:cs typeface="Times New Roman"/>
              </a:rPr>
              <a:t>)</a:t>
            </a:r>
            <a:endParaRPr lang="en-US" altLang="zh-CN" sz="2800" dirty="0">
              <a:solidFill>
                <a:srgbClr val="7030A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96725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0" grpId="0"/>
      <p:bldP spid="11" grpId="0"/>
      <p:bldP spid="13" grpId="0"/>
      <p:bldP spid="15" grpId="0"/>
      <p:bldP spid="16" grpId="0"/>
      <p:bldP spid="17" grpId="0"/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0F9646D-4748-4BA7-8D85-C917587CD4F0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419101" y="606272"/>
            <a:ext cx="67981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vl="0"/>
            <a:r>
              <a:rPr lang="zh-CN" altLang="en-US" sz="2800" b="1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黑体"/>
              </a:rPr>
              <a:t>例</a:t>
            </a:r>
            <a:r>
              <a:rPr lang="zh-CN" altLang="en-US" sz="2800" b="1" kern="0" spc="-140" dirty="0">
                <a:latin typeface="Times New Roman"/>
                <a:cs typeface="Times New Roman"/>
              </a:rPr>
              <a:t> </a:t>
            </a:r>
            <a:r>
              <a:rPr lang="zh-CN" altLang="en-US" sz="2800" b="1" kern="0" spc="10" dirty="0">
                <a:latin typeface="黑体"/>
              </a:rPr>
              <a:t>假设</a:t>
            </a:r>
            <a:r>
              <a:rPr lang="zh-CN" altLang="en-US" sz="2800" b="1" kern="0" spc="5" dirty="0">
                <a:latin typeface="黑体"/>
              </a:rPr>
              <a:t>个</a:t>
            </a:r>
            <a:r>
              <a:rPr lang="zh-CN" altLang="en-US" sz="2800" b="1" kern="0" dirty="0">
                <a:latin typeface="黑体"/>
              </a:rPr>
              <a:t>体</a:t>
            </a:r>
            <a:r>
              <a:rPr lang="en-US" altLang="zh-CN" sz="2800" b="1" i="1" kern="0" spc="-10" dirty="0">
                <a:latin typeface="Times New Roman"/>
                <a:cs typeface="Times New Roman"/>
              </a:rPr>
              <a:t>x</a:t>
            </a:r>
            <a:r>
              <a:rPr lang="zh-CN" altLang="en-US" sz="2800" b="1" kern="0" spc="5" dirty="0">
                <a:latin typeface="黑体"/>
              </a:rPr>
              <a:t>的</a:t>
            </a:r>
            <a:r>
              <a:rPr lang="zh-CN" altLang="en-US" sz="2800" b="1" kern="0" spc="-10" dirty="0">
                <a:latin typeface="黑体"/>
              </a:rPr>
              <a:t>论</a:t>
            </a:r>
            <a:r>
              <a:rPr lang="zh-CN" altLang="en-US" sz="2800" b="1" kern="0" spc="5" dirty="0">
                <a:latin typeface="黑体"/>
              </a:rPr>
              <a:t>域是</a:t>
            </a:r>
            <a:r>
              <a:rPr lang="zh-CN" altLang="en-US" sz="2800" b="1" kern="0" spc="-10" dirty="0">
                <a:latin typeface="黑体"/>
              </a:rPr>
              <a:t>全</a:t>
            </a:r>
            <a:r>
              <a:rPr lang="zh-CN" altLang="en-US" sz="2800" b="1" kern="0" spc="5" dirty="0">
                <a:latin typeface="黑体"/>
              </a:rPr>
              <a:t>总个</a:t>
            </a:r>
            <a:r>
              <a:rPr lang="zh-CN" altLang="en-US" sz="2800" b="1" kern="0" spc="-10" dirty="0">
                <a:latin typeface="黑体"/>
              </a:rPr>
              <a:t>体</a:t>
            </a:r>
            <a:r>
              <a:rPr lang="zh-CN" altLang="en-US" sz="2800" b="1" kern="0" spc="5" dirty="0">
                <a:latin typeface="黑体"/>
              </a:rPr>
              <a:t>域</a:t>
            </a:r>
            <a:endParaRPr lang="zh-CN" altLang="en-US" sz="2800" b="1" kern="0" dirty="0">
              <a:latin typeface="Times New Roman"/>
              <a:cs typeface="Times New Roman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5462" y="1410988"/>
            <a:ext cx="35532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kern="0" spc="100" dirty="0">
                <a:solidFill>
                  <a:srgbClr val="000000"/>
                </a:solidFill>
                <a:latin typeface="Times New Roman"/>
                <a:cs typeface="Times New Roman"/>
              </a:rPr>
              <a:t>“</a:t>
            </a:r>
            <a:r>
              <a:rPr lang="zh-CN" altLang="en-US" sz="2800" b="1" kern="0" spc="110" dirty="0">
                <a:solidFill>
                  <a:srgbClr val="000000"/>
                </a:solidFill>
                <a:latin typeface="黑体"/>
              </a:rPr>
              <a:t>有的事物是水</a:t>
            </a:r>
            <a:r>
              <a:rPr lang="zh-CN" altLang="en-US" sz="2800" b="1" kern="0" spc="95" dirty="0">
                <a:solidFill>
                  <a:srgbClr val="000000"/>
                </a:solidFill>
                <a:latin typeface="黑体"/>
              </a:rPr>
              <a:t>果</a:t>
            </a:r>
            <a:r>
              <a:rPr lang="zh-CN" altLang="en-US" sz="2800" b="1" kern="0" spc="100" dirty="0">
                <a:solidFill>
                  <a:srgbClr val="000000"/>
                </a:solidFill>
                <a:latin typeface="Times New Roman"/>
                <a:cs typeface="Times New Roman"/>
              </a:rPr>
              <a:t>”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45462" y="2215704"/>
            <a:ext cx="63246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lvl="0">
              <a:spcBef>
                <a:spcPts val="765"/>
              </a:spcBef>
            </a:pPr>
            <a:r>
              <a:rPr lang="zh-CN" altLang="en-US" sz="2800" b="1" kern="0" spc="105" dirty="0">
                <a:solidFill>
                  <a:srgbClr val="000000"/>
                </a:solidFill>
                <a:latin typeface="黑体"/>
              </a:rPr>
              <a:t>可以形式</a:t>
            </a:r>
            <a:r>
              <a:rPr lang="zh-CN" altLang="en-US" sz="2800" b="1" kern="0" spc="95" dirty="0">
                <a:solidFill>
                  <a:srgbClr val="000000"/>
                </a:solidFill>
                <a:latin typeface="黑体"/>
              </a:rPr>
              <a:t>描</a:t>
            </a:r>
            <a:r>
              <a:rPr lang="zh-CN" altLang="en-US" sz="2800" b="1" kern="0" spc="105" dirty="0">
                <a:solidFill>
                  <a:srgbClr val="000000"/>
                </a:solidFill>
                <a:latin typeface="黑体"/>
              </a:rPr>
              <a:t>述</a:t>
            </a:r>
            <a:r>
              <a:rPr lang="zh-CN" altLang="en-US" sz="2800" b="1" kern="0" spc="120" dirty="0">
                <a:solidFill>
                  <a:srgbClr val="000000"/>
                </a:solidFill>
                <a:latin typeface="黑体"/>
              </a:rPr>
              <a:t>为</a:t>
            </a:r>
            <a:r>
              <a:rPr lang="zh-CN" altLang="en-US" sz="2800" b="1" kern="0" dirty="0" smtClean="0">
                <a:solidFill>
                  <a:srgbClr val="000000"/>
                </a:solidFill>
                <a:latin typeface="黑体"/>
              </a:rPr>
              <a:t>：</a:t>
            </a:r>
            <a:r>
              <a:rPr lang="en-US" altLang="zh-CN" sz="2800" b="1" kern="0" dirty="0" smtClean="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lang="zh-CN" altLang="en-US" sz="2800" b="1" kern="0" spc="15" dirty="0">
                <a:solidFill>
                  <a:srgbClr val="000000"/>
                </a:solidFill>
                <a:latin typeface="Symbol"/>
                <a:cs typeface="Symbol"/>
              </a:rPr>
              <a:t>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/>
                <a:cs typeface="Times New Roman"/>
              </a:rPr>
              <a:t>)(</a:t>
            </a:r>
            <a:r>
              <a:rPr lang="en-US" altLang="zh-CN" sz="2800" b="1" i="1" kern="0" spc="-10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lang="zh-CN" altLang="en-US" sz="2800" b="1" kern="0" spc="5" dirty="0">
                <a:solidFill>
                  <a:srgbClr val="000000"/>
                </a:solidFill>
                <a:latin typeface="黑体"/>
              </a:rPr>
              <a:t>是水</a:t>
            </a:r>
            <a:r>
              <a:rPr lang="zh-CN" altLang="en-US" sz="2800" b="1" kern="0" spc="-15" dirty="0">
                <a:solidFill>
                  <a:srgbClr val="000000"/>
                </a:solidFill>
                <a:latin typeface="黑体"/>
              </a:rPr>
              <a:t>果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  <a:endParaRPr lang="zh-CN" altLang="en-US" sz="2800" b="1" kern="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4087" y="3020420"/>
            <a:ext cx="52011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lvl="0">
              <a:spcBef>
                <a:spcPts val="765"/>
              </a:spcBef>
            </a:pPr>
            <a:r>
              <a:rPr lang="zh-CN" altLang="en-US" sz="2800" b="1" kern="0" dirty="0">
                <a:solidFill>
                  <a:srgbClr val="000000"/>
                </a:solidFill>
                <a:latin typeface="黑体"/>
              </a:rPr>
              <a:t>若以</a:t>
            </a:r>
            <a:r>
              <a:rPr lang="zh-CN" altLang="en-US" sz="2800" b="1" kern="0" spc="-475" dirty="0">
                <a:solidFill>
                  <a:srgbClr val="000000"/>
                </a:solidFill>
                <a:latin typeface="黑体"/>
              </a:rPr>
              <a:t> </a:t>
            </a:r>
            <a:r>
              <a:rPr lang="en-US" altLang="zh-CN" sz="2800" b="1" i="1" kern="0" spc="-10" dirty="0">
                <a:solidFill>
                  <a:schemeClr val="bg2"/>
                </a:solidFill>
                <a:latin typeface="Times New Roman"/>
                <a:cs typeface="Times New Roman"/>
              </a:rPr>
              <a:t>Q</a:t>
            </a:r>
            <a:r>
              <a:rPr lang="en-US" altLang="zh-CN" sz="2800" b="1" kern="0" spc="-15" dirty="0">
                <a:solidFill>
                  <a:schemeClr val="bg2"/>
                </a:solidFill>
                <a:latin typeface="Times New Roman"/>
                <a:cs typeface="Times New Roman"/>
              </a:rPr>
              <a:t>(</a:t>
            </a:r>
            <a:r>
              <a:rPr lang="en-US" altLang="zh-CN" sz="2800" b="1" i="1" kern="0" spc="5" dirty="0">
                <a:solidFill>
                  <a:schemeClr val="bg2"/>
                </a:solidFill>
                <a:latin typeface="Times New Roman"/>
                <a:cs typeface="Times New Roman"/>
              </a:rPr>
              <a:t>x</a:t>
            </a:r>
            <a:r>
              <a:rPr lang="en-US" altLang="zh-CN" sz="2800" b="1" kern="0" dirty="0">
                <a:solidFill>
                  <a:schemeClr val="bg2"/>
                </a:solidFill>
                <a:latin typeface="Times New Roman"/>
                <a:cs typeface="Times New Roman"/>
              </a:rPr>
              <a:t>)</a:t>
            </a:r>
            <a:r>
              <a:rPr lang="zh-CN" altLang="en-US" sz="2800" b="1" kern="0" spc="315" dirty="0">
                <a:solidFill>
                  <a:schemeClr val="bg2"/>
                </a:solidFill>
                <a:latin typeface="Times New Roman"/>
                <a:cs typeface="Times New Roman"/>
              </a:rPr>
              <a:t> </a:t>
            </a:r>
            <a:r>
              <a:rPr lang="zh-CN" altLang="en-US" sz="2800" b="1" kern="0" dirty="0">
                <a:solidFill>
                  <a:srgbClr val="000000"/>
                </a:solidFill>
                <a:latin typeface="黑体"/>
              </a:rPr>
              <a:t>表</a:t>
            </a:r>
            <a:r>
              <a:rPr lang="zh-CN" altLang="en-US" sz="2800" b="1" kern="0" spc="-15" dirty="0">
                <a:solidFill>
                  <a:srgbClr val="000000"/>
                </a:solidFill>
                <a:latin typeface="黑体"/>
              </a:rPr>
              <a:t>示</a:t>
            </a:r>
            <a:r>
              <a:rPr lang="zh-CN" altLang="en-US" sz="2800" b="1" kern="0" dirty="0">
                <a:solidFill>
                  <a:srgbClr val="000000"/>
                </a:solidFill>
                <a:latin typeface="黑体"/>
              </a:rPr>
              <a:t>“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lang="zh-CN" altLang="en-US" sz="2800" b="1" i="1" kern="0" spc="3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zh-CN" altLang="en-US" sz="2800" b="1" kern="0" dirty="0">
                <a:solidFill>
                  <a:srgbClr val="000000"/>
                </a:solidFill>
                <a:latin typeface="黑体"/>
              </a:rPr>
              <a:t>是水</a:t>
            </a:r>
            <a:r>
              <a:rPr lang="zh-CN" altLang="en-US" sz="2800" b="1" kern="0" spc="-15" dirty="0">
                <a:solidFill>
                  <a:srgbClr val="000000"/>
                </a:solidFill>
                <a:latin typeface="黑体"/>
              </a:rPr>
              <a:t>果</a:t>
            </a:r>
            <a:r>
              <a:rPr lang="zh-CN" altLang="en-US" sz="2800" b="1" kern="0" spc="-10" dirty="0">
                <a:solidFill>
                  <a:srgbClr val="000000"/>
                </a:solidFill>
                <a:latin typeface="黑体"/>
              </a:rPr>
              <a:t>”</a:t>
            </a:r>
            <a:r>
              <a:rPr lang="zh-CN" altLang="en-US" sz="2800" b="1" kern="0" dirty="0" smtClean="0">
                <a:solidFill>
                  <a:srgbClr val="000000"/>
                </a:solidFill>
                <a:latin typeface="黑体"/>
              </a:rPr>
              <a:t>，</a:t>
            </a:r>
            <a:endParaRPr lang="zh-CN" altLang="en-US" sz="2800" b="1" kern="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944882" y="3020420"/>
            <a:ext cx="36985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kern="0" dirty="0">
                <a:solidFill>
                  <a:srgbClr val="000000"/>
                </a:solidFill>
                <a:latin typeface="黑体"/>
              </a:rPr>
              <a:t>则可写</a:t>
            </a:r>
            <a:r>
              <a:rPr lang="zh-CN" altLang="en-US" sz="2800" b="1" kern="0" spc="5" dirty="0">
                <a:solidFill>
                  <a:srgbClr val="000000"/>
                </a:solidFill>
                <a:latin typeface="黑体"/>
              </a:rPr>
              <a:t>作</a:t>
            </a:r>
            <a:r>
              <a:rPr lang="zh-CN" altLang="en-US" sz="2800" b="1" kern="0" spc="-969" dirty="0">
                <a:solidFill>
                  <a:srgbClr val="000000"/>
                </a:solidFill>
                <a:latin typeface="黑体"/>
              </a:rPr>
              <a:t> </a:t>
            </a:r>
            <a:r>
              <a:rPr lang="en-US" altLang="zh-CN" sz="2800" b="1" kern="0" spc="-15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lang="zh-CN" altLang="en-US" sz="2800" b="1" kern="0" dirty="0">
                <a:solidFill>
                  <a:srgbClr val="FF0000"/>
                </a:solidFill>
                <a:latin typeface="Symbol"/>
                <a:cs typeface="Symbol"/>
              </a:rPr>
              <a:t></a:t>
            </a:r>
            <a:r>
              <a:rPr lang="en-US" altLang="zh-CN" sz="2800" b="1" i="1" kern="0" spc="-10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lang="en-US" altLang="zh-CN" sz="2800" b="1" kern="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lang="en-US" altLang="zh-CN" sz="2800" b="1" kern="0" spc="-15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lang="en-US" altLang="zh-CN" sz="2800" b="1" i="1" kern="0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lang="en-US" altLang="zh-CN" sz="2800" b="1" kern="0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lang="en-US" altLang="zh-CN" sz="2800" b="1" i="1" kern="0" spc="-10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lang="en-US" altLang="zh-CN" sz="2800" b="1" kern="0" dirty="0">
                <a:solidFill>
                  <a:srgbClr val="FF0000"/>
                </a:solidFill>
                <a:latin typeface="Times New Roman"/>
                <a:cs typeface="Times New Roman"/>
              </a:rPr>
              <a:t>))</a:t>
            </a:r>
            <a:r>
              <a:rPr lang="zh-CN" altLang="en-US" sz="2800" b="1" kern="0" spc="-1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zh-CN" altLang="en-US" sz="2800" b="1" kern="0" spc="5" dirty="0">
                <a:solidFill>
                  <a:srgbClr val="000000"/>
                </a:solidFill>
                <a:latin typeface="黑体"/>
              </a:rPr>
              <a:t>，</a:t>
            </a:r>
            <a:r>
              <a:rPr lang="zh-CN" altLang="en-US" sz="2800" b="1" kern="0" spc="-980" dirty="0">
                <a:solidFill>
                  <a:srgbClr val="000000"/>
                </a:solidFill>
                <a:latin typeface="黑体"/>
              </a:rPr>
              <a:t> 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45462" y="3709406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69900" lvl="0">
              <a:spcBef>
                <a:spcPts val="765"/>
              </a:spcBef>
            </a:pPr>
            <a:r>
              <a:rPr lang="zh-CN" altLang="en-US" sz="2800" b="1" kern="0" spc="5" dirty="0" smtClean="0">
                <a:latin typeface="黑体"/>
              </a:rPr>
              <a:t>或</a:t>
            </a:r>
            <a:r>
              <a:rPr lang="zh-CN" altLang="en-US" sz="2800" b="1" kern="0" spc="-980" dirty="0" smtClean="0">
                <a:latin typeface="黑体"/>
              </a:rPr>
              <a:t> </a:t>
            </a:r>
            <a:r>
              <a:rPr lang="zh-CN" altLang="en-US" sz="2800" b="1" kern="0" spc="5" dirty="0">
                <a:latin typeface="黑体"/>
              </a:rPr>
              <a:t>简</a:t>
            </a:r>
            <a:r>
              <a:rPr lang="zh-CN" altLang="en-US" sz="2800" b="1" kern="0" spc="-980" dirty="0">
                <a:latin typeface="黑体"/>
              </a:rPr>
              <a:t> </a:t>
            </a:r>
            <a:r>
              <a:rPr lang="zh-CN" altLang="en-US" sz="2800" b="1" kern="0" spc="5" dirty="0">
                <a:latin typeface="黑体"/>
              </a:rPr>
              <a:t>写</a:t>
            </a:r>
            <a:r>
              <a:rPr lang="zh-CN" altLang="en-US" sz="2800" b="1" kern="0" spc="-980" dirty="0">
                <a:latin typeface="黑体"/>
              </a:rPr>
              <a:t> </a:t>
            </a:r>
            <a:r>
              <a:rPr lang="zh-CN" altLang="en-US" sz="2800" b="1" kern="0" spc="5" dirty="0">
                <a:latin typeface="黑体"/>
              </a:rPr>
              <a:t>成</a:t>
            </a:r>
            <a:r>
              <a:rPr lang="zh-CN" altLang="en-US" sz="2800" b="1" kern="0" spc="-975" dirty="0">
                <a:latin typeface="黑体"/>
              </a:rPr>
              <a:t> </a:t>
            </a:r>
            <a:r>
              <a:rPr lang="en-US" altLang="zh-CN" sz="2800" b="1" kern="0" spc="-15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lang="zh-CN" altLang="en-US" sz="2800" b="1" kern="0" dirty="0">
                <a:solidFill>
                  <a:srgbClr val="FF0000"/>
                </a:solidFill>
                <a:latin typeface="Symbol"/>
                <a:cs typeface="Symbol"/>
              </a:rPr>
              <a:t></a:t>
            </a:r>
            <a:r>
              <a:rPr lang="en-US" altLang="zh-CN" sz="2800" b="1" i="1" kern="0" spc="-10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lang="en-US" altLang="zh-CN" sz="2800" b="1" kern="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lang="en-US" altLang="zh-CN" sz="2800" b="1" i="1" kern="0" spc="-15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lang="en-US" altLang="zh-CN" sz="2800" b="1" kern="0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lang="en-US" altLang="zh-CN" sz="2800" b="1" i="1" kern="0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lang="en-US" altLang="zh-CN" sz="2800" b="1" kern="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lang="zh-CN" altLang="en-US" sz="2800" b="1" kern="0" spc="-1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zh-CN" altLang="en-US" sz="2800" b="1" kern="0" spc="5" dirty="0" smtClean="0">
                <a:latin typeface="黑体"/>
              </a:rPr>
              <a:t>或</a:t>
            </a:r>
            <a:r>
              <a:rPr lang="zh-CN" altLang="en-US" sz="2800" b="1" kern="0" spc="15" dirty="0" smtClean="0">
                <a:solidFill>
                  <a:srgbClr val="FF0000"/>
                </a:solidFill>
                <a:latin typeface="Symbol"/>
                <a:cs typeface="Symbol"/>
              </a:rPr>
              <a:t></a:t>
            </a:r>
            <a:r>
              <a:rPr lang="en-US" altLang="zh-CN" sz="2800" b="1" i="1" kern="0" spc="5" dirty="0" err="1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lang="en-US" altLang="zh-CN" sz="2800" b="1" i="1" kern="0" dirty="0" err="1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lang="en-US" altLang="zh-CN" sz="2800" b="1" kern="0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lang="en-US" altLang="zh-CN" sz="2800" b="1" i="1" kern="0" spc="5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lang="en-US" altLang="zh-CN" sz="2800" b="1" kern="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lang="zh-CN" altLang="en-US" sz="2800" b="1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7725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  <p:bldP spid="11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1200" y="457200"/>
            <a:ext cx="10972800" cy="838200"/>
          </a:xfrm>
        </p:spPr>
        <p:txBody>
          <a:bodyPr/>
          <a:lstStyle/>
          <a:p>
            <a:r>
              <a:rPr lang="zh-CN" altLang="en-US" sz="3200" dirty="0" smtClean="0">
                <a:solidFill>
                  <a:schemeClr val="tx1"/>
                </a:solidFill>
              </a:rPr>
              <a:t>量词</a:t>
            </a:r>
            <a:r>
              <a:rPr lang="en-US" altLang="zh-CN" sz="3200" dirty="0" smtClean="0">
                <a:solidFill>
                  <a:schemeClr val="tx1"/>
                </a:solidFill>
              </a:rPr>
              <a:t>(quantifiers)#1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6400" y="1447800"/>
            <a:ext cx="11582400" cy="4495800"/>
          </a:xfrm>
        </p:spPr>
        <p:txBody>
          <a:bodyPr/>
          <a:lstStyle/>
          <a:p>
            <a:r>
              <a:rPr lang="zh-CN" altLang="en-US" dirty="0" smtClean="0"/>
              <a:t>指数量词   “所有”和“有”</a:t>
            </a:r>
            <a:endParaRPr lang="en-US" altLang="zh-CN" dirty="0" smtClean="0"/>
          </a:p>
          <a:p>
            <a:r>
              <a:rPr lang="zh-CN" altLang="en-US" dirty="0" smtClean="0"/>
              <a:t>“所有”为</a:t>
            </a:r>
            <a:r>
              <a:rPr lang="zh-CN" altLang="en-US" dirty="0" smtClean="0">
                <a:solidFill>
                  <a:srgbClr val="FF0000"/>
                </a:solidFill>
              </a:rPr>
              <a:t>全称量词</a:t>
            </a:r>
            <a:r>
              <a:rPr lang="en-US" altLang="zh-CN" dirty="0" smtClean="0"/>
              <a:t>(universal quantifier),</a:t>
            </a:r>
            <a:r>
              <a:rPr lang="zh-CN" altLang="en-US" dirty="0" smtClean="0"/>
              <a:t>记作</a:t>
            </a:r>
            <a:r>
              <a:rPr lang="en-US" altLang="zh-CN" dirty="0" smtClean="0"/>
              <a:t> </a:t>
            </a:r>
            <a:r>
              <a:rPr lang="zh-CN" altLang="en-US" dirty="0" smtClean="0">
                <a:solidFill>
                  <a:srgbClr val="A50021"/>
                </a:solidFill>
                <a:sym typeface="Symbol" panose="05050102010706020507" pitchFamily="18" charset="2"/>
              </a:rPr>
              <a:t> </a:t>
            </a:r>
            <a:r>
              <a:rPr lang="en-US" altLang="zh-CN" dirty="0" smtClean="0">
                <a:sym typeface="Symbol" panose="05050102010706020507" pitchFamily="18" charset="2"/>
              </a:rPr>
              <a:t>(any/all)</a:t>
            </a:r>
          </a:p>
          <a:p>
            <a:r>
              <a:rPr lang="en-US" altLang="zh-CN" dirty="0" smtClean="0"/>
              <a:t>“</a:t>
            </a:r>
            <a:r>
              <a:rPr lang="zh-CN" altLang="en-US" dirty="0" smtClean="0"/>
              <a:t>有</a:t>
            </a:r>
            <a:r>
              <a:rPr lang="en-US" altLang="zh-CN" dirty="0" smtClean="0"/>
              <a:t>”</a:t>
            </a:r>
            <a:r>
              <a:rPr lang="zh-CN" altLang="en-US" dirty="0" smtClean="0"/>
              <a:t>为存在量词</a:t>
            </a:r>
            <a:r>
              <a:rPr lang="en-US" altLang="zh-CN" dirty="0" smtClean="0"/>
              <a:t>(existential quantifier)</a:t>
            </a:r>
            <a:r>
              <a:rPr lang="zh-CN" altLang="en-US" dirty="0" smtClean="0"/>
              <a:t>，记作</a:t>
            </a:r>
            <a:r>
              <a:rPr lang="zh-CN" altLang="en-US" dirty="0" smtClean="0">
                <a:solidFill>
                  <a:srgbClr val="A50021"/>
                </a:solidFill>
                <a:sym typeface="Symbol" panose="05050102010706020507" pitchFamily="18" charset="2"/>
              </a:rPr>
              <a:t> </a:t>
            </a:r>
            <a:r>
              <a:rPr lang="en-US" altLang="zh-CN" dirty="0" smtClean="0">
                <a:sym typeface="Symbol" panose="05050102010706020507" pitchFamily="18" charset="2"/>
              </a:rPr>
              <a:t>(exist)</a:t>
            </a:r>
            <a:endParaRPr lang="en-US" altLang="zh-CN" dirty="0">
              <a:sym typeface="Symbol" panose="05050102010706020507" pitchFamily="18" charset="2"/>
            </a:endParaRPr>
          </a:p>
          <a:p>
            <a:r>
              <a:rPr lang="zh-CN" altLang="en-US" dirty="0" smtClean="0">
                <a:solidFill>
                  <a:schemeClr val="bg2"/>
                </a:solidFill>
                <a:sym typeface="Symbol" panose="05050102010706020507" pitchFamily="18" charset="2"/>
              </a:rPr>
              <a:t>量词作用于谓词</a:t>
            </a:r>
            <a:r>
              <a:rPr lang="zh-CN" altLang="en-US" dirty="0" smtClean="0">
                <a:sym typeface="Symbol" panose="05050102010706020507" pitchFamily="18" charset="2"/>
              </a:rPr>
              <a:t>时需要引入一个</a:t>
            </a:r>
            <a:r>
              <a:rPr lang="zh-CN" altLang="en-US" dirty="0" smtClean="0">
                <a:solidFill>
                  <a:schemeClr val="bg2"/>
                </a:solidFill>
                <a:sym typeface="Symbol" panose="05050102010706020507" pitchFamily="18" charset="2"/>
              </a:rPr>
              <a:t>指导变元</a:t>
            </a:r>
            <a:r>
              <a:rPr lang="zh-CN" altLang="en-US" dirty="0" smtClean="0">
                <a:sym typeface="Symbol" panose="05050102010706020507" pitchFamily="18" charset="2"/>
              </a:rPr>
              <a:t>，同时放在</a:t>
            </a:r>
            <a:r>
              <a:rPr lang="zh-CN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量</a:t>
            </a:r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词</a:t>
            </a:r>
            <a:r>
              <a:rPr lang="zh-CN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后面</a:t>
            </a:r>
            <a:r>
              <a:rPr lang="zh-CN" altLang="en-US" dirty="0" smtClean="0">
                <a:sym typeface="Symbol" panose="05050102010706020507" pitchFamily="18" charset="2"/>
              </a:rPr>
              <a:t>和</a:t>
            </a:r>
            <a:endParaRPr lang="en-US" altLang="zh-CN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zh-CN" altLang="en-US" dirty="0" smtClean="0">
                <a:sym typeface="Symbol" panose="05050102010706020507" pitchFamily="18" charset="2"/>
              </a:rPr>
              <a:t>    谓词填式中：</a:t>
            </a:r>
            <a:r>
              <a:rPr lang="en-US" altLang="zh-CN" dirty="0" smtClean="0">
                <a:sym typeface="Symbol" panose="05050102010706020507" pitchFamily="18" charset="2"/>
              </a:rPr>
              <a:t> </a:t>
            </a:r>
            <a:r>
              <a:rPr lang="en-US" altLang="zh-CN" i="1" dirty="0" err="1" smtClean="0">
                <a:solidFill>
                  <a:srgbClr val="C00000"/>
                </a:solidFill>
              </a:rPr>
              <a:t>x</a:t>
            </a:r>
            <a:r>
              <a:rPr lang="en-US" altLang="zh-CN" i="1" dirty="0" err="1" smtClean="0"/>
              <a:t>P</a:t>
            </a:r>
            <a:r>
              <a:rPr lang="en-US" altLang="zh-CN" i="1" dirty="0"/>
              <a:t>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</a:t>
            </a:r>
            <a:r>
              <a:rPr lang="zh-CN" altLang="en-US" dirty="0"/>
              <a:t>表示个体域中所有的</a:t>
            </a:r>
            <a:r>
              <a:rPr lang="en-US" altLang="zh-CN" i="1" dirty="0"/>
              <a:t>x</a:t>
            </a:r>
            <a:r>
              <a:rPr lang="zh-CN" altLang="en-US" dirty="0"/>
              <a:t>具有</a:t>
            </a:r>
            <a:r>
              <a:rPr lang="zh-CN" altLang="en-US" dirty="0" smtClean="0"/>
              <a:t>性质</a:t>
            </a:r>
            <a:r>
              <a:rPr lang="en-US" altLang="zh-CN" i="1" dirty="0"/>
              <a:t>P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sym typeface="Symbol" panose="05050102010706020507" pitchFamily="18" charset="2"/>
              </a:rPr>
              <a:t>                           </a:t>
            </a:r>
            <a:r>
              <a:rPr lang="en-US" altLang="zh-CN" i="1" dirty="0" err="1" smtClean="0">
                <a:solidFill>
                  <a:srgbClr val="C00000"/>
                </a:solidFill>
              </a:rPr>
              <a:t>x</a:t>
            </a:r>
            <a:r>
              <a:rPr lang="en-US" altLang="zh-CN" i="1" dirty="0" err="1" smtClean="0"/>
              <a:t>F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</a:t>
            </a:r>
            <a:r>
              <a:rPr lang="zh-CN" altLang="en-US" dirty="0"/>
              <a:t>表示个体域中有一个</a:t>
            </a:r>
            <a:r>
              <a:rPr lang="en-US" altLang="zh-CN" i="1" dirty="0"/>
              <a:t>x</a:t>
            </a:r>
            <a:r>
              <a:rPr lang="zh-CN" altLang="en-US" dirty="0"/>
              <a:t>具有性质</a:t>
            </a:r>
            <a:r>
              <a:rPr lang="en-US" altLang="zh-CN" i="1" dirty="0" smtClean="0"/>
              <a:t>F</a:t>
            </a:r>
          </a:p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指导变元</a:t>
            </a:r>
            <a:r>
              <a:rPr lang="zh-CN" altLang="en-US" dirty="0" smtClean="0"/>
              <a:t>是</a:t>
            </a:r>
            <a:r>
              <a:rPr lang="zh-CN" altLang="en-US" dirty="0" smtClean="0">
                <a:solidFill>
                  <a:srgbClr val="FF0000"/>
                </a:solidFill>
              </a:rPr>
              <a:t>不可取值代入</a:t>
            </a:r>
            <a:r>
              <a:rPr lang="zh-CN" altLang="en-US" dirty="0" smtClean="0"/>
              <a:t>的，称作为</a:t>
            </a:r>
            <a:r>
              <a:rPr lang="zh-CN" altLang="en-US" dirty="0" smtClean="0">
                <a:solidFill>
                  <a:srgbClr val="FF0000"/>
                </a:solidFill>
              </a:rPr>
              <a:t>约束变元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bound variables</a:t>
            </a:r>
            <a:r>
              <a:rPr lang="zh-CN" altLang="en-US" dirty="0" smtClean="0"/>
              <a:t>），约束变元可以改名而不改变语句含义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可以取值代入</a:t>
            </a:r>
            <a:r>
              <a:rPr lang="zh-CN" altLang="en-US" dirty="0" smtClean="0"/>
              <a:t>的个体变元称作为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自由变元</a:t>
            </a:r>
            <a:r>
              <a:rPr lang="en-US" altLang="zh-CN" dirty="0" smtClean="0"/>
              <a:t>(free variables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0F9646D-4748-4BA7-8D85-C917587CD4F0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883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rgbClr val="000000"/>
                </a:solidFill>
              </a:rPr>
              <a:t>量词</a:t>
            </a:r>
            <a:r>
              <a:rPr lang="en-US" altLang="zh-CN" sz="3200" dirty="0">
                <a:solidFill>
                  <a:srgbClr val="000000"/>
                </a:solidFill>
              </a:rPr>
              <a:t>(quantifiers</a:t>
            </a:r>
            <a:r>
              <a:rPr lang="en-US" altLang="zh-CN" sz="3200" dirty="0" smtClean="0">
                <a:solidFill>
                  <a:srgbClr val="000000"/>
                </a:solidFill>
              </a:rPr>
              <a:t>)#2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量词所作用的谓词或符合谓词表达式，称作为量词的</a:t>
            </a:r>
            <a:r>
              <a:rPr lang="zh-CN" altLang="en-US" dirty="0" smtClean="0">
                <a:solidFill>
                  <a:srgbClr val="FF0000"/>
                </a:solidFill>
              </a:rPr>
              <a:t>辖域</a:t>
            </a:r>
            <a:r>
              <a:rPr lang="en-US" altLang="zh-CN" dirty="0" smtClean="0"/>
              <a:t>(domain of quantifiers)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对于一元谓词，</a:t>
            </a:r>
            <a:r>
              <a:rPr lang="en-US" altLang="zh-CN" dirty="0">
                <a:sym typeface="Symbol" panose="05050102010706020507" pitchFamily="18" charset="2"/>
              </a:rPr>
              <a:t> </a:t>
            </a:r>
            <a:r>
              <a:rPr lang="en-US" altLang="zh-CN" dirty="0" err="1" smtClean="0">
                <a:solidFill>
                  <a:srgbClr val="C00000"/>
                </a:solidFill>
              </a:rPr>
              <a:t>x</a:t>
            </a:r>
            <a:r>
              <a:rPr lang="en-US" altLang="zh-CN" dirty="0" err="1" smtClean="0"/>
              <a:t>p</a:t>
            </a:r>
            <a:r>
              <a:rPr lang="en-US" altLang="zh-CN" dirty="0" smtClean="0"/>
              <a:t>(x)</a:t>
            </a:r>
            <a:r>
              <a:rPr lang="zh-CN" altLang="en-US" dirty="0" smtClean="0"/>
              <a:t>和</a:t>
            </a:r>
            <a:r>
              <a:rPr lang="en-US" altLang="zh-CN" dirty="0" smtClean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dirty="0" err="1" smtClean="0">
                <a:solidFill>
                  <a:srgbClr val="C00000"/>
                </a:solidFill>
              </a:rPr>
              <a:t>x</a:t>
            </a:r>
            <a:r>
              <a:rPr lang="en-US" altLang="zh-CN" dirty="0" err="1" smtClean="0"/>
              <a:t>p</a:t>
            </a:r>
            <a:r>
              <a:rPr lang="en-US" altLang="zh-CN" dirty="0" smtClean="0"/>
              <a:t>(x)</a:t>
            </a:r>
            <a:r>
              <a:rPr lang="zh-CN" altLang="en-US" dirty="0" smtClean="0"/>
              <a:t>都是命题，对于有穷的个体域</a:t>
            </a:r>
            <a:endParaRPr lang="en-US" altLang="zh-CN" dirty="0" smtClean="0"/>
          </a:p>
          <a:p>
            <a:r>
              <a:rPr lang="en-US" altLang="zh-CN" dirty="0">
                <a:sym typeface="Symbol" panose="05050102010706020507" pitchFamily="18" charset="2"/>
              </a:rPr>
              <a:t></a:t>
            </a:r>
            <a:r>
              <a:rPr lang="en-US" altLang="zh-CN" dirty="0" err="1" smtClean="0">
                <a:solidFill>
                  <a:srgbClr val="C00000"/>
                </a:solidFill>
              </a:rPr>
              <a:t>x</a:t>
            </a:r>
            <a:r>
              <a:rPr lang="en-US" altLang="zh-CN" dirty="0" err="1" smtClean="0"/>
              <a:t>p</a:t>
            </a:r>
            <a:r>
              <a:rPr lang="en-US" altLang="zh-CN" dirty="0"/>
              <a:t>(</a:t>
            </a:r>
            <a:r>
              <a:rPr lang="en-US" altLang="zh-CN" dirty="0" smtClean="0"/>
              <a:t>x)</a:t>
            </a:r>
            <a:r>
              <a:rPr lang="zh-CN" altLang="en-US" dirty="0" smtClean="0"/>
              <a:t>等价于</a:t>
            </a:r>
            <a:r>
              <a:rPr lang="en-US" altLang="zh-CN" dirty="0" smtClean="0">
                <a:solidFill>
                  <a:schemeClr val="bg2"/>
                </a:solidFill>
              </a:rPr>
              <a:t>p(a1)</a:t>
            </a:r>
            <a:r>
              <a:rPr lang="en-US" altLang="zh-CN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ʌ…ʌ(P</a:t>
            </a: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an)</a:t>
            </a:r>
          </a:p>
          <a:p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dirty="0" err="1" smtClean="0">
                <a:solidFill>
                  <a:srgbClr val="C00000"/>
                </a:solidFill>
              </a:rPr>
              <a:t>x</a:t>
            </a:r>
            <a:r>
              <a:rPr lang="en-US" altLang="zh-CN" dirty="0" err="1"/>
              <a:t>p</a:t>
            </a:r>
            <a:r>
              <a:rPr lang="en-US" altLang="zh-CN" dirty="0" smtClean="0"/>
              <a:t>(x)</a:t>
            </a:r>
            <a:r>
              <a:rPr lang="zh-CN" altLang="en-US" dirty="0" smtClean="0"/>
              <a:t>等价于</a:t>
            </a:r>
            <a:r>
              <a:rPr lang="en-US" altLang="zh-CN" dirty="0" smtClean="0">
                <a:solidFill>
                  <a:schemeClr val="bg2"/>
                </a:solidFill>
              </a:rPr>
              <a:t>p(a1)</a:t>
            </a:r>
            <a:r>
              <a:rPr lang="en-US" altLang="zh-CN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V…VP(an</a:t>
            </a: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0F9646D-4748-4BA7-8D85-C917587CD4F0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54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2386" y="2117271"/>
            <a:ext cx="8284029" cy="4495800"/>
          </a:xfrm>
        </p:spPr>
        <p:txBody>
          <a:bodyPr/>
          <a:lstStyle/>
          <a:p>
            <a:pPr marL="625475" indent="-625475" eaLnBrk="1" hangingPunct="1">
              <a:buNone/>
              <a:defRPr/>
            </a:pPr>
            <a:r>
              <a:rPr lang="zh-CN" altLang="en-US" sz="2800" dirty="0"/>
              <a:t>又如</a:t>
            </a:r>
            <a:r>
              <a:rPr lang="en-US" altLang="zh-CN" sz="2800" dirty="0"/>
              <a:t>, </a:t>
            </a:r>
            <a:r>
              <a:rPr lang="en-US" altLang="zh-CN" sz="2800" dirty="0">
                <a:solidFill>
                  <a:srgbClr val="7030A0"/>
                </a:solidFill>
                <a:sym typeface="Symbol" panose="05050102010706020507" pitchFamily="18" charset="2"/>
              </a:rPr>
              <a:t></a:t>
            </a:r>
            <a:r>
              <a:rPr lang="en-US" altLang="zh-CN" sz="2800" i="1" dirty="0">
                <a:solidFill>
                  <a:srgbClr val="7030A0"/>
                </a:solidFill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solidFill>
                  <a:srgbClr val="7030A0"/>
                </a:solidFill>
                <a:sym typeface="Symbol" panose="05050102010706020507" pitchFamily="18" charset="2"/>
              </a:rPr>
              <a:t>F</a:t>
            </a:r>
            <a:r>
              <a:rPr lang="en-US" altLang="zh-CN" sz="2800" dirty="0">
                <a:solidFill>
                  <a:srgbClr val="7030A0"/>
                </a:solidFill>
                <a:sym typeface="Symbol" panose="05050102010706020507" pitchFamily="18" charset="2"/>
              </a:rPr>
              <a:t>(</a:t>
            </a:r>
            <a:r>
              <a:rPr lang="en-US" altLang="zh-CN" sz="2800" i="1" dirty="0" err="1">
                <a:solidFill>
                  <a:srgbClr val="7030A0"/>
                </a:solidFill>
                <a:sym typeface="Symbol" panose="05050102010706020507" pitchFamily="18" charset="2"/>
              </a:rPr>
              <a:t>x</a:t>
            </a:r>
            <a:r>
              <a:rPr lang="en-US" altLang="zh-CN" sz="2800" dirty="0" err="1">
                <a:solidFill>
                  <a:srgbClr val="7030A0"/>
                </a:solidFill>
                <a:sym typeface="Symbol" panose="05050102010706020507" pitchFamily="18" charset="2"/>
              </a:rPr>
              <a:t>,</a:t>
            </a:r>
            <a:r>
              <a:rPr lang="en-US" altLang="zh-CN" sz="2800" i="1" dirty="0" err="1">
                <a:solidFill>
                  <a:srgbClr val="7030A0"/>
                </a:solidFill>
                <a:sym typeface="Symbol" panose="05050102010706020507" pitchFamily="18" charset="2"/>
              </a:rPr>
              <a:t>y</a:t>
            </a:r>
            <a:r>
              <a:rPr lang="en-US" altLang="zh-CN" sz="2800" dirty="0" err="1">
                <a:solidFill>
                  <a:srgbClr val="7030A0"/>
                </a:solidFill>
                <a:sym typeface="Symbol" panose="05050102010706020507" pitchFamily="18" charset="2"/>
              </a:rPr>
              <a:t>,</a:t>
            </a:r>
            <a:r>
              <a:rPr lang="en-US" altLang="zh-CN" sz="2800" i="1" dirty="0" err="1">
                <a:solidFill>
                  <a:srgbClr val="7030A0"/>
                </a:solidFill>
                <a:sym typeface="Symbol" panose="05050102010706020507" pitchFamily="18" charset="2"/>
              </a:rPr>
              <a:t>z</a:t>
            </a:r>
            <a:r>
              <a:rPr lang="en-US" altLang="zh-CN" sz="2800" dirty="0">
                <a:solidFill>
                  <a:srgbClr val="7030A0"/>
                </a:solidFill>
                <a:sym typeface="Symbol" panose="05050102010706020507" pitchFamily="18" charset="2"/>
              </a:rPr>
              <a:t>)</a:t>
            </a:r>
            <a:r>
              <a:rPr lang="en-US" altLang="zh-CN" sz="2800" i="1" dirty="0">
                <a:solidFill>
                  <a:schemeClr val="accent1">
                    <a:lumMod val="50000"/>
                  </a:schemeClr>
                </a:solidFill>
                <a:sym typeface="Symbol" panose="05050102010706020507" pitchFamily="18" charset="2"/>
              </a:rPr>
              <a:t>y</a:t>
            </a:r>
            <a:r>
              <a:rPr lang="en-US" altLang="zh-CN" sz="2800" dirty="0">
                <a:solidFill>
                  <a:schemeClr val="bg2">
                    <a:lumMod val="60000"/>
                    <a:lumOff val="40000"/>
                  </a:schemeClr>
                </a:solidFill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solidFill>
                  <a:srgbClr val="7030A0"/>
                </a:solidFill>
                <a:sym typeface="Symbol" panose="05050102010706020507" pitchFamily="18" charset="2"/>
              </a:rPr>
              <a:t>G</a:t>
            </a:r>
            <a:r>
              <a:rPr lang="en-US" altLang="zh-CN" sz="2800" dirty="0">
                <a:solidFill>
                  <a:srgbClr val="7030A0"/>
                </a:solidFill>
                <a:sym typeface="Symbol" panose="05050102010706020507" pitchFamily="18" charset="2"/>
              </a:rPr>
              <a:t>(</a:t>
            </a:r>
            <a:r>
              <a:rPr lang="en-US" altLang="zh-CN" sz="2800" i="1" dirty="0" err="1">
                <a:solidFill>
                  <a:srgbClr val="7030A0"/>
                </a:solidFill>
                <a:sym typeface="Symbol" panose="05050102010706020507" pitchFamily="18" charset="2"/>
              </a:rPr>
              <a:t>x</a:t>
            </a:r>
            <a:r>
              <a:rPr lang="en-US" altLang="zh-CN" sz="2800" dirty="0" err="1">
                <a:solidFill>
                  <a:srgbClr val="7030A0"/>
                </a:solidFill>
                <a:sym typeface="Symbol" panose="05050102010706020507" pitchFamily="18" charset="2"/>
              </a:rPr>
              <a:t>,</a:t>
            </a:r>
            <a:r>
              <a:rPr lang="en-US" altLang="zh-CN" sz="2800" i="1" dirty="0" err="1">
                <a:solidFill>
                  <a:srgbClr val="7030A0"/>
                </a:solidFill>
                <a:sym typeface="Symbol" panose="05050102010706020507" pitchFamily="18" charset="2"/>
              </a:rPr>
              <a:t>y</a:t>
            </a:r>
            <a:r>
              <a:rPr lang="en-US" altLang="zh-CN" sz="2800" dirty="0">
                <a:solidFill>
                  <a:srgbClr val="7030A0"/>
                </a:solidFill>
                <a:sym typeface="Symbol" panose="05050102010706020507" pitchFamily="18" charset="2"/>
              </a:rPr>
              <a:t>)</a:t>
            </a:r>
            <a:r>
              <a:rPr lang="en-US" altLang="zh-CN" sz="2800" i="1" dirty="0">
                <a:solidFill>
                  <a:srgbClr val="7030A0"/>
                </a:solidFill>
                <a:sym typeface="Symbol" panose="05050102010706020507" pitchFamily="18" charset="2"/>
              </a:rPr>
              <a:t>H</a:t>
            </a:r>
            <a:r>
              <a:rPr lang="en-US" altLang="zh-CN" sz="2800" dirty="0">
                <a:solidFill>
                  <a:srgbClr val="7030A0"/>
                </a:solidFill>
                <a:sym typeface="Symbol" panose="05050102010706020507" pitchFamily="18" charset="2"/>
              </a:rPr>
              <a:t>(</a:t>
            </a:r>
            <a:r>
              <a:rPr lang="en-US" altLang="zh-CN" sz="2800" i="1" dirty="0" err="1">
                <a:solidFill>
                  <a:srgbClr val="7030A0"/>
                </a:solidFill>
                <a:sym typeface="Symbol" panose="05050102010706020507" pitchFamily="18" charset="2"/>
              </a:rPr>
              <a:t>x</a:t>
            </a:r>
            <a:r>
              <a:rPr lang="en-US" altLang="zh-CN" sz="2800" dirty="0" err="1">
                <a:solidFill>
                  <a:srgbClr val="7030A0"/>
                </a:solidFill>
                <a:sym typeface="Symbol" panose="05050102010706020507" pitchFamily="18" charset="2"/>
              </a:rPr>
              <a:t>,</a:t>
            </a:r>
            <a:r>
              <a:rPr lang="en-US" altLang="zh-CN" sz="2800" i="1" dirty="0" err="1">
                <a:solidFill>
                  <a:schemeClr val="accent1">
                    <a:lumMod val="50000"/>
                  </a:schemeClr>
                </a:solidFill>
                <a:sym typeface="Symbol" panose="05050102010706020507" pitchFamily="18" charset="2"/>
              </a:rPr>
              <a:t>y</a:t>
            </a:r>
            <a:r>
              <a:rPr lang="en-US" altLang="zh-CN" sz="2800" dirty="0" err="1">
                <a:solidFill>
                  <a:srgbClr val="7030A0"/>
                </a:solidFill>
                <a:sym typeface="Symbol" panose="05050102010706020507" pitchFamily="18" charset="2"/>
              </a:rPr>
              <a:t>,</a:t>
            </a:r>
            <a:r>
              <a:rPr lang="en-US" altLang="zh-CN" sz="2800" i="1" dirty="0" err="1">
                <a:solidFill>
                  <a:srgbClr val="7030A0"/>
                </a:solidFill>
                <a:sym typeface="Symbol" panose="05050102010706020507" pitchFamily="18" charset="2"/>
              </a:rPr>
              <a:t>z</a:t>
            </a:r>
            <a:r>
              <a:rPr lang="en-US" altLang="zh-CN" sz="2800" dirty="0">
                <a:solidFill>
                  <a:srgbClr val="7030A0"/>
                </a:solidFill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solidFill>
                  <a:schemeClr val="bg2">
                    <a:lumMod val="60000"/>
                    <a:lumOff val="40000"/>
                  </a:schemeClr>
                </a:solidFill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solidFill>
                  <a:srgbClr val="7030A0"/>
                </a:solidFill>
                <a:sym typeface="Symbol" panose="05050102010706020507" pitchFamily="18" charset="2"/>
              </a:rPr>
              <a:t>, </a:t>
            </a:r>
          </a:p>
          <a:p>
            <a:pPr marL="625475" indent="-625475" eaLnBrk="1" hangingPunct="1">
              <a:buNone/>
              <a:defRPr/>
            </a:pPr>
            <a:r>
              <a:rPr lang="en-US" altLang="zh-CN" sz="2800" dirty="0">
                <a:solidFill>
                  <a:srgbClr val="7030A0"/>
                </a:solidFill>
                <a:sym typeface="Symbol" panose="05050102010706020507" pitchFamily="18" charset="2"/>
              </a:rPr>
              <a:t></a:t>
            </a:r>
            <a:r>
              <a:rPr lang="en-US" altLang="zh-CN" sz="2800" i="1" dirty="0">
                <a:solidFill>
                  <a:srgbClr val="7030A0"/>
                </a:solidFill>
                <a:sym typeface="Symbol" panose="05050102010706020507" pitchFamily="18" charset="2"/>
              </a:rPr>
              <a:t>x</a:t>
            </a:r>
            <a:r>
              <a:rPr lang="zh-CN" altLang="en-US" sz="2800" dirty="0">
                <a:sym typeface="Symbol" panose="05050102010706020507" pitchFamily="18" charset="2"/>
              </a:rPr>
              <a:t>中的</a:t>
            </a:r>
            <a:r>
              <a:rPr lang="en-US" altLang="zh-CN" sz="2800" i="1" dirty="0">
                <a:sym typeface="Symbol" panose="05050102010706020507" pitchFamily="18" charset="2"/>
              </a:rPr>
              <a:t>x</a:t>
            </a:r>
            <a:r>
              <a:rPr lang="zh-CN" altLang="en-US" sz="2800" dirty="0">
                <a:sym typeface="Symbol" panose="05050102010706020507" pitchFamily="18" charset="2"/>
              </a:rPr>
              <a:t>是指导变元</a:t>
            </a:r>
            <a:r>
              <a:rPr lang="en-US" altLang="zh-CN" sz="2800" dirty="0">
                <a:sym typeface="Symbol" panose="05050102010706020507" pitchFamily="18" charset="2"/>
              </a:rPr>
              <a:t>, </a:t>
            </a:r>
          </a:p>
          <a:p>
            <a:pPr marL="625475" indent="-625475" eaLnBrk="1" hangingPunct="1">
              <a:buNone/>
              <a:defRPr/>
            </a:pPr>
            <a:r>
              <a:rPr lang="zh-CN" altLang="en-US" sz="2800" dirty="0">
                <a:sym typeface="Symbol" panose="05050102010706020507" pitchFamily="18" charset="2"/>
              </a:rPr>
              <a:t>辖域为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solidFill>
                  <a:srgbClr val="FF0000"/>
                </a:solidFill>
                <a:sym typeface="Symbol" panose="05050102010706020507" pitchFamily="18" charset="2"/>
              </a:rPr>
              <a:t>F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zh-CN" sz="2800" i="1" dirty="0" err="1">
                <a:solidFill>
                  <a:srgbClr val="FF0000"/>
                </a:solidFill>
                <a:sym typeface="Symbol" panose="05050102010706020507" pitchFamily="18" charset="2"/>
              </a:rPr>
              <a:t>x</a:t>
            </a:r>
            <a:r>
              <a:rPr lang="en-US" altLang="zh-CN" sz="2800" dirty="0" err="1">
                <a:solidFill>
                  <a:srgbClr val="FF0000"/>
                </a:solidFill>
                <a:sym typeface="Symbol" panose="05050102010706020507" pitchFamily="18" charset="2"/>
              </a:rPr>
              <a:t>,</a:t>
            </a:r>
            <a:r>
              <a:rPr lang="en-US" altLang="zh-CN" sz="2800" i="1" dirty="0" err="1">
                <a:solidFill>
                  <a:srgbClr val="FF0000"/>
                </a:solidFill>
                <a:sym typeface="Symbol" panose="05050102010706020507" pitchFamily="18" charset="2"/>
              </a:rPr>
              <a:t>y</a:t>
            </a:r>
            <a:r>
              <a:rPr lang="en-US" altLang="zh-CN" sz="2800" dirty="0" err="1">
                <a:solidFill>
                  <a:srgbClr val="FF0000"/>
                </a:solidFill>
                <a:sym typeface="Symbol" panose="05050102010706020507" pitchFamily="18" charset="2"/>
              </a:rPr>
              <a:t>,</a:t>
            </a:r>
            <a:r>
              <a:rPr lang="en-US" altLang="zh-CN" sz="2800" i="1" dirty="0" err="1">
                <a:solidFill>
                  <a:srgbClr val="FF0000"/>
                </a:solidFill>
                <a:sym typeface="Symbol" panose="05050102010706020507" pitchFamily="18" charset="2"/>
              </a:rPr>
              <a:t>z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)</a:t>
            </a:r>
            <a:r>
              <a:rPr lang="en-US" altLang="zh-CN" sz="2800" i="1" dirty="0">
                <a:solidFill>
                  <a:srgbClr val="FF0000"/>
                </a:solidFill>
                <a:sym typeface="Symbol" panose="05050102010706020507" pitchFamily="18" charset="2"/>
              </a:rPr>
              <a:t>y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solidFill>
                  <a:srgbClr val="FF0000"/>
                </a:solidFill>
                <a:sym typeface="Symbol" panose="05050102010706020507" pitchFamily="18" charset="2"/>
              </a:rPr>
              <a:t>G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zh-CN" sz="2800" i="1" dirty="0" err="1">
                <a:solidFill>
                  <a:srgbClr val="FF0000"/>
                </a:solidFill>
                <a:sym typeface="Symbol" panose="05050102010706020507" pitchFamily="18" charset="2"/>
              </a:rPr>
              <a:t>x</a:t>
            </a:r>
            <a:r>
              <a:rPr lang="en-US" altLang="zh-CN" sz="2800" dirty="0" err="1">
                <a:solidFill>
                  <a:srgbClr val="FF0000"/>
                </a:solidFill>
                <a:sym typeface="Symbol" panose="05050102010706020507" pitchFamily="18" charset="2"/>
              </a:rPr>
              <a:t>,</a:t>
            </a:r>
            <a:r>
              <a:rPr lang="en-US" altLang="zh-CN" sz="2800" i="1" dirty="0" err="1">
                <a:solidFill>
                  <a:srgbClr val="FF0000"/>
                </a:solidFill>
                <a:sym typeface="Symbol" panose="05050102010706020507" pitchFamily="18" charset="2"/>
              </a:rPr>
              <a:t>y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)</a:t>
            </a:r>
            <a:r>
              <a:rPr lang="en-US" altLang="zh-CN" sz="2800" i="1" dirty="0">
                <a:solidFill>
                  <a:srgbClr val="FF0000"/>
                </a:solidFill>
                <a:sym typeface="Symbol" panose="05050102010706020507" pitchFamily="18" charset="2"/>
              </a:rPr>
              <a:t>H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zh-CN" sz="2800" i="1" dirty="0" err="1">
                <a:solidFill>
                  <a:srgbClr val="FF0000"/>
                </a:solidFill>
                <a:sym typeface="Symbol" panose="05050102010706020507" pitchFamily="18" charset="2"/>
              </a:rPr>
              <a:t>x</a:t>
            </a:r>
            <a:r>
              <a:rPr lang="en-US" altLang="zh-CN" sz="2800" dirty="0" err="1">
                <a:solidFill>
                  <a:srgbClr val="FF0000"/>
                </a:solidFill>
                <a:sym typeface="Symbol" panose="05050102010706020507" pitchFamily="18" charset="2"/>
              </a:rPr>
              <a:t>,</a:t>
            </a:r>
            <a:r>
              <a:rPr lang="en-US" altLang="zh-CN" sz="2800" i="1" dirty="0" err="1">
                <a:solidFill>
                  <a:srgbClr val="FF0000"/>
                </a:solidFill>
                <a:sym typeface="Symbol" panose="05050102010706020507" pitchFamily="18" charset="2"/>
              </a:rPr>
              <a:t>y</a:t>
            </a:r>
            <a:r>
              <a:rPr lang="en-US" altLang="zh-CN" sz="2800" dirty="0" err="1">
                <a:solidFill>
                  <a:srgbClr val="FF0000"/>
                </a:solidFill>
                <a:sym typeface="Symbol" panose="05050102010706020507" pitchFamily="18" charset="2"/>
              </a:rPr>
              <a:t>,</a:t>
            </a:r>
            <a:r>
              <a:rPr lang="en-US" altLang="zh-CN" sz="2800" i="1" dirty="0" err="1">
                <a:solidFill>
                  <a:srgbClr val="FF0000"/>
                </a:solidFill>
                <a:sym typeface="Symbol" panose="05050102010706020507" pitchFamily="18" charset="2"/>
              </a:rPr>
              <a:t>z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)))</a:t>
            </a:r>
            <a:r>
              <a:rPr lang="en-US" altLang="zh-CN" sz="2800" dirty="0">
                <a:sym typeface="Symbol" panose="05050102010706020507" pitchFamily="18" charset="2"/>
              </a:rPr>
              <a:t>. </a:t>
            </a:r>
          </a:p>
          <a:p>
            <a:pPr marL="625475" indent="-625475" eaLnBrk="1" hangingPunct="1">
              <a:buNone/>
              <a:defRPr/>
            </a:pPr>
            <a:r>
              <a:rPr lang="en-US" altLang="zh-CN" sz="2800" dirty="0">
                <a:solidFill>
                  <a:srgbClr val="7030A0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2800" i="1" dirty="0">
                <a:solidFill>
                  <a:schemeClr val="accent1">
                    <a:lumMod val="50000"/>
                  </a:schemeClr>
                </a:solidFill>
                <a:sym typeface="Symbol" panose="05050102010706020507" pitchFamily="18" charset="2"/>
              </a:rPr>
              <a:t>y</a:t>
            </a:r>
            <a:r>
              <a:rPr lang="zh-CN" altLang="en-US" sz="2800" dirty="0">
                <a:sym typeface="Symbol" panose="05050102010706020507" pitchFamily="18" charset="2"/>
              </a:rPr>
              <a:t>中的</a:t>
            </a:r>
            <a:r>
              <a:rPr lang="en-US" altLang="zh-CN" sz="2800" i="1" dirty="0">
                <a:solidFill>
                  <a:schemeClr val="accent1">
                    <a:lumMod val="50000"/>
                  </a:schemeClr>
                </a:solidFill>
                <a:sym typeface="Symbol" panose="05050102010706020507" pitchFamily="18" charset="2"/>
              </a:rPr>
              <a:t>y</a:t>
            </a:r>
            <a:r>
              <a:rPr lang="zh-CN" altLang="en-US" sz="2800" dirty="0">
                <a:sym typeface="Symbol" panose="05050102010706020507" pitchFamily="18" charset="2"/>
              </a:rPr>
              <a:t>是指导变元</a:t>
            </a:r>
            <a:r>
              <a:rPr lang="en-US" altLang="zh-CN" sz="2800" dirty="0">
                <a:sym typeface="Symbol" panose="05050102010706020507" pitchFamily="18" charset="2"/>
              </a:rPr>
              <a:t>, </a:t>
            </a:r>
            <a:r>
              <a:rPr lang="zh-CN" altLang="en-US" sz="2800" dirty="0">
                <a:sym typeface="Symbol" panose="05050102010706020507" pitchFamily="18" charset="2"/>
              </a:rPr>
              <a:t>辖域为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solidFill>
                  <a:schemeClr val="accent1">
                    <a:lumMod val="50000"/>
                  </a:schemeClr>
                </a:solidFill>
                <a:sym typeface="Symbol" panose="05050102010706020507" pitchFamily="18" charset="2"/>
              </a:rPr>
              <a:t>G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sym typeface="Symbol" panose="05050102010706020507" pitchFamily="18" charset="2"/>
              </a:rPr>
              <a:t>(</a:t>
            </a:r>
            <a:r>
              <a:rPr lang="en-US" altLang="zh-CN" sz="2800" i="1" dirty="0" err="1">
                <a:solidFill>
                  <a:schemeClr val="accent1">
                    <a:lumMod val="50000"/>
                  </a:schemeClr>
                </a:solidFill>
                <a:sym typeface="Symbol" panose="05050102010706020507" pitchFamily="18" charset="2"/>
              </a:rPr>
              <a:t>x</a:t>
            </a: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sym typeface="Symbol" panose="05050102010706020507" pitchFamily="18" charset="2"/>
              </a:rPr>
              <a:t>,</a:t>
            </a:r>
            <a:r>
              <a:rPr lang="en-US" altLang="zh-CN" sz="2800" i="1" dirty="0" err="1">
                <a:solidFill>
                  <a:schemeClr val="accent1">
                    <a:lumMod val="50000"/>
                  </a:schemeClr>
                </a:solidFill>
                <a:sym typeface="Symbol" panose="05050102010706020507" pitchFamily="18" charset="2"/>
              </a:rPr>
              <a:t>y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sym typeface="Symbol" panose="05050102010706020507" pitchFamily="18" charset="2"/>
              </a:rPr>
              <a:t>)</a:t>
            </a:r>
            <a:r>
              <a:rPr lang="en-US" altLang="zh-CN" sz="2800" i="1" dirty="0">
                <a:solidFill>
                  <a:schemeClr val="accent1">
                    <a:lumMod val="50000"/>
                  </a:schemeClr>
                </a:solidFill>
                <a:sym typeface="Symbol" panose="05050102010706020507" pitchFamily="18" charset="2"/>
              </a:rPr>
              <a:t>H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sym typeface="Symbol" panose="05050102010706020507" pitchFamily="18" charset="2"/>
              </a:rPr>
              <a:t>(</a:t>
            </a:r>
            <a:r>
              <a:rPr lang="en-US" altLang="zh-CN" sz="2800" i="1" dirty="0" err="1">
                <a:solidFill>
                  <a:schemeClr val="accent1">
                    <a:lumMod val="50000"/>
                  </a:schemeClr>
                </a:solidFill>
                <a:sym typeface="Symbol" panose="05050102010706020507" pitchFamily="18" charset="2"/>
              </a:rPr>
              <a:t>x</a:t>
            </a: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sym typeface="Symbol" panose="05050102010706020507" pitchFamily="18" charset="2"/>
              </a:rPr>
              <a:t>,</a:t>
            </a:r>
            <a:r>
              <a:rPr lang="en-US" altLang="zh-CN" sz="2800" i="1" dirty="0" err="1">
                <a:solidFill>
                  <a:schemeClr val="accent1">
                    <a:lumMod val="50000"/>
                  </a:schemeClr>
                </a:solidFill>
                <a:sym typeface="Symbol" panose="05050102010706020507" pitchFamily="18" charset="2"/>
              </a:rPr>
              <a:t>y</a:t>
            </a: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  <a:sym typeface="Symbol" panose="05050102010706020507" pitchFamily="18" charset="2"/>
              </a:rPr>
              <a:t>,</a:t>
            </a:r>
            <a:r>
              <a:rPr lang="en-US" altLang="zh-CN" sz="2800" i="1" dirty="0" err="1">
                <a:solidFill>
                  <a:schemeClr val="accent1">
                    <a:lumMod val="50000"/>
                  </a:schemeClr>
                </a:solidFill>
                <a:sym typeface="Symbol" panose="05050102010706020507" pitchFamily="18" charset="2"/>
              </a:rPr>
              <a:t>z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sym typeface="Symbol" panose="05050102010706020507" pitchFamily="18" charset="2"/>
              </a:rPr>
              <a:t>)). </a:t>
            </a:r>
          </a:p>
          <a:p>
            <a:pPr marL="625475" indent="-625475" eaLnBrk="1" hangingPunct="1">
              <a:buNone/>
              <a:defRPr/>
            </a:pPr>
            <a:r>
              <a:rPr lang="en-US" altLang="zh-CN" sz="2800" i="1" dirty="0">
                <a:sym typeface="Symbol" panose="05050102010706020507" pitchFamily="18" charset="2"/>
              </a:rPr>
              <a:t>x</a:t>
            </a:r>
            <a:r>
              <a:rPr lang="zh-CN" altLang="en-US" sz="2800" dirty="0">
                <a:sym typeface="Symbol" panose="05050102010706020507" pitchFamily="18" charset="2"/>
              </a:rPr>
              <a:t>的</a:t>
            </a:r>
            <a:r>
              <a:rPr lang="en-US" altLang="zh-CN" sz="2800" dirty="0">
                <a:sym typeface="Symbol" panose="05050102010706020507" pitchFamily="18" charset="2"/>
              </a:rPr>
              <a:t>3</a:t>
            </a:r>
            <a:r>
              <a:rPr lang="zh-CN" altLang="en-US" sz="2800" dirty="0">
                <a:sym typeface="Symbol" panose="05050102010706020507" pitchFamily="18" charset="2"/>
              </a:rPr>
              <a:t>次出现都是</a:t>
            </a:r>
            <a:r>
              <a:rPr lang="zh-CN" altLang="en-US" sz="2800" dirty="0">
                <a:solidFill>
                  <a:srgbClr val="0070C0"/>
                </a:solidFill>
                <a:sym typeface="Symbol" panose="05050102010706020507" pitchFamily="18" charset="2"/>
              </a:rPr>
              <a:t>约束出现</a:t>
            </a:r>
            <a:r>
              <a:rPr lang="en-US" altLang="zh-CN" sz="2800" dirty="0">
                <a:solidFill>
                  <a:srgbClr val="0070C0"/>
                </a:solidFill>
                <a:sym typeface="Symbol" panose="05050102010706020507" pitchFamily="18" charset="2"/>
              </a:rPr>
              <a:t>, </a:t>
            </a:r>
          </a:p>
          <a:p>
            <a:pPr marL="625475" indent="-625475" eaLnBrk="1" hangingPunct="1">
              <a:buNone/>
              <a:defRPr/>
            </a:pPr>
            <a:r>
              <a:rPr lang="en-US" altLang="zh-CN" sz="2800" i="1" dirty="0">
                <a:sym typeface="Symbol" panose="05050102010706020507" pitchFamily="18" charset="2"/>
              </a:rPr>
              <a:t>y</a:t>
            </a:r>
            <a:r>
              <a:rPr lang="zh-CN" altLang="en-US" sz="2800" dirty="0">
                <a:sym typeface="Symbol" panose="05050102010706020507" pitchFamily="18" charset="2"/>
              </a:rPr>
              <a:t>的第一次出现是</a:t>
            </a:r>
            <a:r>
              <a:rPr lang="zh-CN" altLang="en-US" sz="2800" dirty="0">
                <a:solidFill>
                  <a:srgbClr val="00B0F0"/>
                </a:solidFill>
                <a:sym typeface="Symbol" panose="05050102010706020507" pitchFamily="18" charset="2"/>
              </a:rPr>
              <a:t>自由出现</a:t>
            </a:r>
            <a:r>
              <a:rPr lang="en-US" altLang="zh-CN" sz="2800" dirty="0">
                <a:sym typeface="Symbol" panose="05050102010706020507" pitchFamily="18" charset="2"/>
              </a:rPr>
              <a:t>, </a:t>
            </a:r>
            <a:r>
              <a:rPr lang="zh-CN" altLang="en-US" sz="2800" dirty="0">
                <a:sym typeface="Symbol" panose="05050102010706020507" pitchFamily="18" charset="2"/>
              </a:rPr>
              <a:t>后</a:t>
            </a:r>
            <a:r>
              <a:rPr lang="en-US" altLang="zh-CN" sz="2800" dirty="0">
                <a:sym typeface="Symbol" panose="05050102010706020507" pitchFamily="18" charset="2"/>
              </a:rPr>
              <a:t>2</a:t>
            </a:r>
            <a:r>
              <a:rPr lang="zh-CN" altLang="en-US" sz="2800" dirty="0">
                <a:sym typeface="Symbol" panose="05050102010706020507" pitchFamily="18" charset="2"/>
              </a:rPr>
              <a:t>次是</a:t>
            </a:r>
            <a:r>
              <a:rPr lang="zh-CN" altLang="en-US" sz="2800" dirty="0">
                <a:solidFill>
                  <a:srgbClr val="00B0F0"/>
                </a:solidFill>
                <a:sym typeface="Symbol" panose="05050102010706020507" pitchFamily="18" charset="2"/>
              </a:rPr>
              <a:t>约束出现</a:t>
            </a:r>
            <a:r>
              <a:rPr lang="en-US" altLang="zh-CN" sz="2800" dirty="0">
                <a:sym typeface="Symbol" panose="05050102010706020507" pitchFamily="18" charset="2"/>
              </a:rPr>
              <a:t>, </a:t>
            </a:r>
          </a:p>
          <a:p>
            <a:pPr marL="625475" indent="-625475" eaLnBrk="1" hangingPunct="1">
              <a:buNone/>
              <a:defRPr/>
            </a:pPr>
            <a:r>
              <a:rPr lang="en-US" altLang="zh-CN" sz="2800" i="1" dirty="0">
                <a:sym typeface="Symbol" panose="05050102010706020507" pitchFamily="18" charset="2"/>
              </a:rPr>
              <a:t>z</a:t>
            </a:r>
            <a:r>
              <a:rPr lang="zh-CN" altLang="en-US" sz="2800" dirty="0">
                <a:sym typeface="Symbol" panose="05050102010706020507" pitchFamily="18" charset="2"/>
              </a:rPr>
              <a:t>的</a:t>
            </a:r>
            <a:r>
              <a:rPr lang="en-US" altLang="zh-CN" sz="2800" dirty="0">
                <a:sym typeface="Symbol" panose="05050102010706020507" pitchFamily="18" charset="2"/>
              </a:rPr>
              <a:t>2</a:t>
            </a:r>
            <a:r>
              <a:rPr lang="zh-CN" altLang="en-US" sz="2800" dirty="0">
                <a:sym typeface="Symbol" panose="05050102010706020507" pitchFamily="18" charset="2"/>
              </a:rPr>
              <a:t>次出现都是</a:t>
            </a:r>
            <a:r>
              <a:rPr lang="zh-CN" altLang="en-US" sz="2800" dirty="0">
                <a:solidFill>
                  <a:srgbClr val="7030A0"/>
                </a:solidFill>
                <a:sym typeface="Symbol" panose="05050102010706020507" pitchFamily="18" charset="2"/>
              </a:rPr>
              <a:t>自由出现</a:t>
            </a:r>
            <a:endParaRPr lang="zh-CN" altLang="en-US" sz="2800" dirty="0">
              <a:sym typeface="Symbol" panose="05050102010706020507" pitchFamily="18" charset="2"/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0" y="496317"/>
            <a:ext cx="85126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5475" lvl="0" indent="-625475" fontAlgn="base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</a:pPr>
            <a:r>
              <a:rPr lang="zh-CN" altLang="en-US" sz="2800" b="1" kern="0" dirty="0" smtClean="0">
                <a:latin typeface="Times New Roman"/>
              </a:rPr>
              <a:t>       例如</a:t>
            </a:r>
            <a:r>
              <a:rPr lang="zh-CN" altLang="en-US" sz="2800" b="1" kern="0" dirty="0">
                <a:solidFill>
                  <a:srgbClr val="000000"/>
                </a:solidFill>
                <a:latin typeface="Times New Roman"/>
              </a:rPr>
              <a:t>，</a:t>
            </a:r>
            <a:r>
              <a:rPr lang="zh-CN" altLang="en-US" sz="2800" b="1" kern="0" dirty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</a:t>
            </a:r>
            <a:r>
              <a:rPr lang="en-US" altLang="zh-CN" sz="2800" b="1" i="1" kern="0" dirty="0">
                <a:solidFill>
                  <a:schemeClr val="accent1">
                    <a:lumMod val="50000"/>
                  </a:schemeClr>
                </a:solidFill>
                <a:latin typeface="Times New Roman"/>
              </a:rPr>
              <a:t>x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/>
              </a:rPr>
              <a:t>F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altLang="zh-CN" sz="2800" b="1" i="1" kern="0" dirty="0" err="1">
                <a:solidFill>
                  <a:schemeClr val="accent1">
                    <a:lumMod val="50000"/>
                  </a:schemeClr>
                </a:solidFill>
                <a:latin typeface="Times New Roman"/>
              </a:rPr>
              <a:t>x</a:t>
            </a:r>
            <a:r>
              <a:rPr lang="en-US" altLang="zh-CN" sz="2800" b="1" kern="0" dirty="0" err="1">
                <a:solidFill>
                  <a:srgbClr val="000000"/>
                </a:solidFill>
                <a:latin typeface="Times New Roman"/>
              </a:rPr>
              <a:t>,</a:t>
            </a:r>
            <a:r>
              <a:rPr lang="en-US" altLang="zh-CN" sz="2800" b="1" i="1" kern="0" dirty="0" err="1">
                <a:solidFill>
                  <a:srgbClr val="000000"/>
                </a:solidFill>
                <a:latin typeface="Times New Roman"/>
              </a:rPr>
              <a:t>y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/>
              </a:rPr>
              <a:t>)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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/>
              </a:rPr>
              <a:t>G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altLang="zh-CN" sz="2800" b="1" i="1" kern="0" dirty="0" err="1">
                <a:solidFill>
                  <a:schemeClr val="accent1">
                    <a:lumMod val="50000"/>
                  </a:schemeClr>
                </a:solidFill>
                <a:latin typeface="Times New Roman"/>
              </a:rPr>
              <a:t>x</a:t>
            </a:r>
            <a:r>
              <a:rPr lang="en-US" altLang="zh-CN" sz="2800" b="1" kern="0" dirty="0" err="1">
                <a:solidFill>
                  <a:srgbClr val="000000"/>
                </a:solidFill>
                <a:latin typeface="Times New Roman"/>
              </a:rPr>
              <a:t>,</a:t>
            </a:r>
            <a:r>
              <a:rPr lang="en-US" altLang="zh-CN" sz="2800" b="1" i="1" kern="0" dirty="0" err="1">
                <a:solidFill>
                  <a:srgbClr val="000000"/>
                </a:solidFill>
                <a:latin typeface="Times New Roman"/>
              </a:rPr>
              <a:t>z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/>
              </a:rPr>
              <a:t>))</a:t>
            </a:r>
            <a:r>
              <a:rPr lang="zh-CN" altLang="en-US" sz="2800" b="1" kern="0" dirty="0">
                <a:solidFill>
                  <a:srgbClr val="000000"/>
                </a:solidFill>
                <a:latin typeface="Times New Roman"/>
              </a:rPr>
              <a:t>，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/>
              </a:rPr>
              <a:t>x</a:t>
            </a:r>
            <a:r>
              <a:rPr lang="zh-CN" altLang="en-US" sz="2800" b="1" kern="0" dirty="0">
                <a:solidFill>
                  <a:srgbClr val="000000"/>
                </a:solidFill>
                <a:latin typeface="Times New Roman"/>
              </a:rPr>
              <a:t>为</a:t>
            </a:r>
            <a:r>
              <a:rPr lang="zh-CN" altLang="en-US" sz="2800" b="1" kern="0" dirty="0">
                <a:solidFill>
                  <a:srgbClr val="FF0000"/>
                </a:solidFill>
                <a:latin typeface="Times New Roman"/>
              </a:rPr>
              <a:t>指导变元</a:t>
            </a:r>
            <a:r>
              <a:rPr lang="zh-CN" altLang="en-US" sz="2800" b="1" kern="0" dirty="0" smtClean="0">
                <a:solidFill>
                  <a:srgbClr val="000000"/>
                </a:solidFill>
                <a:latin typeface="Times New Roman"/>
              </a:rPr>
              <a:t>，</a:t>
            </a:r>
            <a:endParaRPr lang="zh-CN" altLang="en-US" sz="2800" b="1" kern="0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62100" y="1019537"/>
            <a:ext cx="64389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</a:pPr>
            <a:r>
              <a:rPr lang="en-US" altLang="zh-CN" sz="2800" b="1" kern="0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/>
              </a:rPr>
              <a:t>F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altLang="zh-CN" sz="2800" b="1" i="1" kern="0" dirty="0" err="1">
                <a:solidFill>
                  <a:schemeClr val="accent1">
                    <a:lumMod val="50000"/>
                  </a:schemeClr>
                </a:solidFill>
                <a:latin typeface="Times New Roman"/>
              </a:rPr>
              <a:t>x</a:t>
            </a:r>
            <a:r>
              <a:rPr lang="en-US" altLang="zh-CN" sz="2800" b="1" kern="0" dirty="0" err="1">
                <a:solidFill>
                  <a:srgbClr val="000000"/>
                </a:solidFill>
                <a:latin typeface="Times New Roman"/>
              </a:rPr>
              <a:t>,</a:t>
            </a:r>
            <a:r>
              <a:rPr lang="en-US" altLang="zh-CN" sz="2800" b="1" i="1" kern="0" dirty="0" err="1">
                <a:solidFill>
                  <a:srgbClr val="000000"/>
                </a:solidFill>
                <a:latin typeface="Times New Roman"/>
              </a:rPr>
              <a:t>y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/>
              </a:rPr>
              <a:t>)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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/>
              </a:rPr>
              <a:t>G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altLang="zh-CN" sz="2800" b="1" i="1" kern="0" dirty="0" err="1">
                <a:solidFill>
                  <a:schemeClr val="accent1">
                    <a:lumMod val="50000"/>
                  </a:schemeClr>
                </a:solidFill>
                <a:latin typeface="Times New Roman"/>
              </a:rPr>
              <a:t>x</a:t>
            </a:r>
            <a:r>
              <a:rPr lang="en-US" altLang="zh-CN" sz="2800" b="1" kern="0" dirty="0" err="1">
                <a:solidFill>
                  <a:srgbClr val="000000"/>
                </a:solidFill>
                <a:latin typeface="Times New Roman"/>
              </a:rPr>
              <a:t>,</a:t>
            </a:r>
            <a:r>
              <a:rPr lang="en-US" altLang="zh-CN" sz="2800" b="1" i="1" kern="0" dirty="0" err="1">
                <a:solidFill>
                  <a:srgbClr val="000000"/>
                </a:solidFill>
                <a:latin typeface="Times New Roman"/>
              </a:rPr>
              <a:t>z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/>
              </a:rPr>
              <a:t>))</a:t>
            </a:r>
            <a:r>
              <a:rPr lang="zh-CN" altLang="en-US" sz="2800" b="1" kern="0" dirty="0">
                <a:solidFill>
                  <a:srgbClr val="000000"/>
                </a:solidFill>
                <a:latin typeface="Times New Roman"/>
              </a:rPr>
              <a:t>为</a:t>
            </a:r>
            <a:r>
              <a:rPr lang="zh-CN" altLang="en-US" sz="2800" b="1" kern="0" dirty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</a:t>
            </a:r>
            <a:r>
              <a:rPr lang="en-US" altLang="zh-CN" sz="2800" b="1" i="1" kern="0" dirty="0">
                <a:solidFill>
                  <a:schemeClr val="accent1">
                    <a:lumMod val="50000"/>
                  </a:schemeClr>
                </a:solidFill>
                <a:latin typeface="Times New Roman"/>
              </a:rPr>
              <a:t>x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zh-CN" altLang="en-US" sz="2800" b="1" kern="0" dirty="0">
                <a:solidFill>
                  <a:srgbClr val="000000"/>
                </a:solidFill>
                <a:latin typeface="Times New Roman"/>
              </a:rPr>
              <a:t>的辖域，</a:t>
            </a:r>
            <a:r>
              <a:rPr lang="en-US" altLang="zh-CN" sz="2800" b="1" i="1" kern="0" dirty="0">
                <a:solidFill>
                  <a:schemeClr val="accent1">
                    <a:lumMod val="50000"/>
                  </a:schemeClr>
                </a:solidFill>
                <a:latin typeface="Times New Roman"/>
              </a:rPr>
              <a:t>x</a:t>
            </a:r>
            <a:r>
              <a:rPr lang="zh-CN" altLang="en-US" sz="2800" b="1" kern="0" dirty="0">
                <a:solidFill>
                  <a:srgbClr val="000000"/>
                </a:solidFill>
                <a:latin typeface="Times New Roman"/>
              </a:rPr>
              <a:t>的两次出现均为约束出现，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/>
              </a:rPr>
              <a:t>y</a:t>
            </a:r>
            <a:r>
              <a:rPr lang="zh-CN" altLang="en-US" sz="2800" b="1" kern="0" dirty="0">
                <a:solidFill>
                  <a:srgbClr val="000000"/>
                </a:solidFill>
                <a:latin typeface="Times New Roman"/>
              </a:rPr>
              <a:t>与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/>
              </a:rPr>
              <a:t>z </a:t>
            </a:r>
            <a:r>
              <a:rPr lang="zh-CN" altLang="en-US" sz="2800" b="1" kern="0" dirty="0">
                <a:solidFill>
                  <a:srgbClr val="000000"/>
                </a:solidFill>
                <a:latin typeface="Times New Roman"/>
              </a:rPr>
              <a:t>均为自由出现</a:t>
            </a:r>
          </a:p>
        </p:txBody>
      </p:sp>
    </p:spTree>
    <p:extLst>
      <p:ext uri="{BB962C8B-B14F-4D97-AF65-F5344CB8AC3E}">
        <p14:creationId xmlns:p14="http://schemas.microsoft.com/office/powerpoint/2010/main" val="3217305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6763" y="619920"/>
            <a:ext cx="8207375" cy="2376487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None/>
            </a:pPr>
            <a:r>
              <a:rPr lang="zh-CN" altLang="en-US" dirty="0" smtClean="0">
                <a:solidFill>
                  <a:srgbClr val="A50021"/>
                </a:solidFill>
              </a:rPr>
              <a:t>例 </a:t>
            </a:r>
            <a:r>
              <a:rPr lang="zh-CN" altLang="en-US" dirty="0" smtClean="0"/>
              <a:t>在一阶逻辑中将下面命题符号化</a:t>
            </a:r>
          </a:p>
          <a:p>
            <a:pPr marL="457200" indent="-457200" eaLnBrk="1" hangingPunct="1">
              <a:lnSpc>
                <a:spcPct val="90000"/>
              </a:lnSpc>
              <a:buNone/>
            </a:pPr>
            <a:r>
              <a:rPr lang="zh-CN" altLang="en-US" dirty="0" smtClean="0"/>
              <a:t> </a:t>
            </a:r>
            <a:r>
              <a:rPr lang="en-US" altLang="zh-CN" dirty="0" smtClean="0"/>
              <a:t>(1)  </a:t>
            </a:r>
            <a:r>
              <a:rPr lang="zh-CN" altLang="en-US" dirty="0" smtClean="0"/>
              <a:t>人都爱美</a:t>
            </a:r>
          </a:p>
          <a:p>
            <a:pPr marL="457200" indent="-457200" eaLnBrk="1" hangingPunct="1">
              <a:lnSpc>
                <a:spcPct val="90000"/>
              </a:lnSpc>
              <a:buNone/>
            </a:pPr>
            <a:r>
              <a:rPr lang="zh-CN" altLang="en-US" dirty="0" smtClean="0"/>
              <a:t> </a:t>
            </a:r>
            <a:r>
              <a:rPr lang="en-US" altLang="zh-CN" dirty="0" smtClean="0"/>
              <a:t>(2)  </a:t>
            </a:r>
            <a:r>
              <a:rPr lang="zh-CN" altLang="en-US" dirty="0" smtClean="0"/>
              <a:t>有人用左手写字</a:t>
            </a:r>
          </a:p>
          <a:p>
            <a:pPr marL="457200" indent="-457200" eaLnBrk="1" hangingPunct="1">
              <a:lnSpc>
                <a:spcPct val="90000"/>
              </a:lnSpc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个体域</a:t>
            </a:r>
            <a:r>
              <a:rPr lang="zh-CN" altLang="en-US" dirty="0" smtClean="0"/>
              <a:t>分别为</a:t>
            </a:r>
          </a:p>
          <a:p>
            <a:pPr marL="457200" indent="-457200" eaLnBrk="1" hangingPunct="1">
              <a:lnSpc>
                <a:spcPct val="90000"/>
              </a:lnSpc>
              <a:buNone/>
            </a:pPr>
            <a:r>
              <a:rPr lang="zh-CN" altLang="en-US" dirty="0" smtClean="0"/>
              <a:t>  </a:t>
            </a:r>
            <a:r>
              <a:rPr lang="en-US" altLang="zh-CN" dirty="0" smtClean="0"/>
              <a:t>(a)  </a:t>
            </a:r>
            <a:r>
              <a:rPr lang="en-US" altLang="zh-CN" i="1" dirty="0" smtClean="0"/>
              <a:t>D</a:t>
            </a:r>
            <a:r>
              <a:rPr lang="zh-CN" altLang="en-US" dirty="0" smtClean="0"/>
              <a:t>为人类集合</a:t>
            </a:r>
          </a:p>
          <a:p>
            <a:pPr marL="457200" indent="-457200" eaLnBrk="1" hangingPunct="1">
              <a:lnSpc>
                <a:spcPct val="90000"/>
              </a:lnSpc>
              <a:buNone/>
            </a:pPr>
            <a:r>
              <a:rPr lang="zh-CN" altLang="en-US" dirty="0" smtClean="0"/>
              <a:t>  </a:t>
            </a:r>
            <a:r>
              <a:rPr lang="en-US" altLang="zh-CN" dirty="0" smtClean="0"/>
              <a:t>(b)  </a:t>
            </a:r>
            <a:r>
              <a:rPr lang="en-US" altLang="zh-CN" i="1" dirty="0" smtClean="0"/>
              <a:t>D</a:t>
            </a:r>
            <a:r>
              <a:rPr lang="zh-CN" altLang="en-US" dirty="0" smtClean="0"/>
              <a:t>为全总个体域</a:t>
            </a:r>
          </a:p>
        </p:txBody>
      </p:sp>
      <p:sp>
        <p:nvSpPr>
          <p:cNvPr id="276484" name="Rectangle 4"/>
          <p:cNvSpPr>
            <a:spLocks noChangeArrowheads="1"/>
          </p:cNvSpPr>
          <p:nvPr/>
        </p:nvSpPr>
        <p:spPr bwMode="auto">
          <a:xfrm>
            <a:off x="1940380" y="3318898"/>
            <a:ext cx="6119813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解 </a:t>
            </a:r>
            <a:r>
              <a:rPr lang="en-US" altLang="zh-CN" b="1" dirty="0">
                <a:latin typeface="Times New Roman" panose="02020603050405020304" pitchFamily="18" charset="0"/>
              </a:rPr>
              <a:t>(a)    (1)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xG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),  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</a:rPr>
              <a:t>：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zh-CN" altLang="en-US" b="1" dirty="0">
                <a:latin typeface="Times New Roman" panose="02020603050405020304" pitchFamily="18" charset="0"/>
              </a:rPr>
              <a:t>爱美</a:t>
            </a:r>
          </a:p>
        </p:txBody>
      </p:sp>
      <p:sp>
        <p:nvSpPr>
          <p:cNvPr id="276487" name="Rectangle 7"/>
          <p:cNvSpPr>
            <a:spLocks noChangeArrowheads="1"/>
          </p:cNvSpPr>
          <p:nvPr/>
        </p:nvSpPr>
        <p:spPr bwMode="auto">
          <a:xfrm>
            <a:off x="2984955" y="3851279"/>
            <a:ext cx="6119812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(2)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xG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),  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</a:rPr>
              <a:t>：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zh-CN" altLang="en-US" b="1" dirty="0">
                <a:latin typeface="Times New Roman" panose="02020603050405020304" pitchFamily="18" charset="0"/>
              </a:rPr>
              <a:t>用左手写字                                      </a:t>
            </a:r>
          </a:p>
          <a:p>
            <a:pPr eaLnBrk="1" hangingPunct="1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       </a:t>
            </a:r>
          </a:p>
        </p:txBody>
      </p:sp>
      <p:sp>
        <p:nvSpPr>
          <p:cNvPr id="276488" name="Rectangle 8"/>
          <p:cNvSpPr>
            <a:spLocks noChangeArrowheads="1"/>
          </p:cNvSpPr>
          <p:nvPr/>
        </p:nvSpPr>
        <p:spPr bwMode="auto">
          <a:xfrm>
            <a:off x="2263323" y="4428792"/>
            <a:ext cx="6119813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(b)  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</a:rPr>
              <a:t>：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zh-CN" altLang="en-US" b="1" dirty="0">
                <a:latin typeface="Times New Roman" panose="02020603050405020304" pitchFamily="18" charset="0"/>
              </a:rPr>
              <a:t>为人，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</a:rPr>
              <a:t>：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zh-CN" altLang="en-US" b="1" dirty="0">
                <a:latin typeface="Times New Roman" panose="02020603050405020304" pitchFamily="18" charset="0"/>
              </a:rPr>
              <a:t>爱美                                      </a:t>
            </a:r>
          </a:p>
          <a:p>
            <a:pPr eaLnBrk="1" hangingPunct="1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       </a:t>
            </a:r>
          </a:p>
        </p:txBody>
      </p:sp>
      <p:sp>
        <p:nvSpPr>
          <p:cNvPr id="276489" name="Rectangle 9"/>
          <p:cNvSpPr>
            <a:spLocks noChangeArrowheads="1"/>
          </p:cNvSpPr>
          <p:nvPr/>
        </p:nvSpPr>
        <p:spPr bwMode="auto">
          <a:xfrm>
            <a:off x="2912723" y="4858775"/>
            <a:ext cx="41751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(1)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))                         </a:t>
            </a:r>
          </a:p>
          <a:p>
            <a:pPr eaLnBrk="1" hangingPunct="1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      </a:t>
            </a:r>
          </a:p>
        </p:txBody>
      </p:sp>
      <p:sp>
        <p:nvSpPr>
          <p:cNvPr id="276490" name="Rectangle 10"/>
          <p:cNvSpPr>
            <a:spLocks noChangeArrowheads="1"/>
          </p:cNvSpPr>
          <p:nvPr/>
        </p:nvSpPr>
        <p:spPr bwMode="auto">
          <a:xfrm>
            <a:off x="3070225" y="5360196"/>
            <a:ext cx="360045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(2)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))</a:t>
            </a:r>
          </a:p>
        </p:txBody>
      </p:sp>
      <p:sp>
        <p:nvSpPr>
          <p:cNvPr id="276491" name="Rectangle 11"/>
          <p:cNvSpPr>
            <a:spLocks noChangeArrowheads="1"/>
          </p:cNvSpPr>
          <p:nvPr/>
        </p:nvSpPr>
        <p:spPr bwMode="auto">
          <a:xfrm>
            <a:off x="1847851" y="5876926"/>
            <a:ext cx="9778092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1. </a:t>
            </a:r>
            <a:r>
              <a:rPr lang="zh-CN" altLang="en-US" b="1" dirty="0">
                <a:latin typeface="Times New Roman" panose="02020603050405020304" pitchFamily="18" charset="0"/>
              </a:rPr>
              <a:t>引入特性谓词</a:t>
            </a:r>
            <a:r>
              <a:rPr lang="en-US" altLang="zh-CN" b="1" i="1" dirty="0">
                <a:latin typeface="Times New Roman" panose="02020603050405020304" pitchFamily="18" charset="0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)    2. (1),(2)</a:t>
            </a:r>
            <a:r>
              <a:rPr lang="zh-CN" altLang="en-US" b="1" dirty="0">
                <a:latin typeface="Times New Roman" panose="02020603050405020304" pitchFamily="18" charset="0"/>
              </a:rPr>
              <a:t>是一阶逻辑中两个“基本”公式</a:t>
            </a:r>
          </a:p>
        </p:txBody>
      </p:sp>
    </p:spTree>
    <p:extLst>
      <p:ext uri="{BB962C8B-B14F-4D97-AF65-F5344CB8AC3E}">
        <p14:creationId xmlns:p14="http://schemas.microsoft.com/office/powerpoint/2010/main" val="54843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6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6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76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76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76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76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build="p"/>
      <p:bldP spid="276484" grpId="0"/>
      <p:bldP spid="276487" grpId="0"/>
      <p:bldP spid="276488" grpId="0"/>
      <p:bldP spid="276489" grpId="0"/>
      <p:bldP spid="276490" grpId="0"/>
      <p:bldP spid="27649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8764" y="496889"/>
            <a:ext cx="8229600" cy="1368425"/>
          </a:xfrm>
        </p:spPr>
        <p:txBody>
          <a:bodyPr/>
          <a:lstStyle/>
          <a:p>
            <a:pPr marL="457200" indent="-457200" eaLnBrk="1" hangingPunct="1">
              <a:buNone/>
            </a:pPr>
            <a:r>
              <a:rPr lang="zh-CN" altLang="en-US" dirty="0" smtClean="0">
                <a:solidFill>
                  <a:srgbClr val="A50021"/>
                </a:solidFill>
              </a:rPr>
              <a:t>例</a:t>
            </a:r>
            <a:r>
              <a:rPr lang="en-US" altLang="zh-CN" dirty="0" smtClean="0"/>
              <a:t>  </a:t>
            </a:r>
            <a:r>
              <a:rPr lang="zh-CN" altLang="en-US" dirty="0" smtClean="0"/>
              <a:t>在</a:t>
            </a:r>
            <a:r>
              <a:rPr lang="zh-CN" altLang="en-US" dirty="0" smtClean="0">
                <a:solidFill>
                  <a:srgbClr val="FF0000"/>
                </a:solidFill>
              </a:rPr>
              <a:t>一阶逻辑中</a:t>
            </a:r>
            <a:r>
              <a:rPr lang="zh-CN" altLang="en-US" dirty="0" smtClean="0"/>
              <a:t>将下面命题符号化</a:t>
            </a:r>
          </a:p>
          <a:p>
            <a:pPr marL="457200" indent="-457200" eaLnBrk="1" hangingPunct="1">
              <a:buNone/>
            </a:pPr>
            <a:r>
              <a:rPr lang="zh-CN" altLang="en-US" dirty="0" smtClean="0"/>
              <a:t>  </a:t>
            </a:r>
            <a:r>
              <a:rPr lang="en-US" altLang="zh-CN" dirty="0" smtClean="0"/>
              <a:t>(1) </a:t>
            </a:r>
            <a:r>
              <a:rPr lang="zh-CN" altLang="en-US" dirty="0" smtClean="0"/>
              <a:t>正数</a:t>
            </a:r>
            <a:r>
              <a:rPr lang="zh-CN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都</a:t>
            </a:r>
            <a:r>
              <a:rPr lang="zh-CN" altLang="en-US" dirty="0" smtClean="0"/>
              <a:t>大于负数</a:t>
            </a:r>
          </a:p>
          <a:p>
            <a:pPr marL="457200" indent="-457200" eaLnBrk="1" hangingPunct="1">
              <a:buNone/>
            </a:pPr>
            <a:r>
              <a:rPr lang="zh-CN" altLang="en-US" dirty="0" smtClean="0"/>
              <a:t>  </a:t>
            </a:r>
            <a:r>
              <a:rPr lang="en-US" altLang="zh-CN" dirty="0" smtClean="0"/>
              <a:t>(2) </a:t>
            </a:r>
            <a:r>
              <a:rPr lang="zh-CN" altLang="en-US" dirty="0" smtClean="0"/>
              <a:t>有的无理数大于</a:t>
            </a:r>
            <a:r>
              <a:rPr lang="zh-CN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有的</a:t>
            </a:r>
            <a:r>
              <a:rPr lang="zh-CN" altLang="en-US" dirty="0" smtClean="0"/>
              <a:t>有理数</a:t>
            </a:r>
          </a:p>
        </p:txBody>
      </p:sp>
      <p:sp>
        <p:nvSpPr>
          <p:cNvPr id="280580" name="Rectangle 4"/>
          <p:cNvSpPr>
            <a:spLocks noChangeArrowheads="1"/>
          </p:cNvSpPr>
          <p:nvPr/>
        </p:nvSpPr>
        <p:spPr bwMode="auto">
          <a:xfrm>
            <a:off x="1238378" y="2182814"/>
            <a:ext cx="8229600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解 注意：题目中没给个体域，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一律用全总个体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域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0581" name="Rectangle 5"/>
          <p:cNvSpPr>
            <a:spLocks noChangeArrowheads="1"/>
          </p:cNvSpPr>
          <p:nvPr/>
        </p:nvSpPr>
        <p:spPr bwMode="auto">
          <a:xfrm>
            <a:off x="3403615" y="3398834"/>
            <a:ext cx="3899125" cy="420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en-US" altLang="zh-CN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</a:t>
            </a:r>
            <a:r>
              <a:rPr lang="en-US" altLang="zh-CN" b="1" i="1" dirty="0"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i="1" dirty="0">
                <a:latin typeface="Times New Roman" panose="02020603050405020304" pitchFamily="18" charset="0"/>
              </a:rPr>
              <a:t>L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b="1" dirty="0" err="1">
                <a:latin typeface="Times New Roman" panose="02020603050405020304" pitchFamily="18" charset="0"/>
              </a:rPr>
              <a:t>,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b="1" dirty="0" smtClean="0">
                <a:latin typeface="Times New Roman" panose="02020603050405020304" pitchFamily="18" charset="0"/>
              </a:rPr>
              <a:t>)))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280582" name="Rectangle 6"/>
          <p:cNvSpPr>
            <a:spLocks noChangeArrowheads="1"/>
          </p:cNvSpPr>
          <p:nvPr/>
        </p:nvSpPr>
        <p:spPr bwMode="auto">
          <a:xfrm>
            <a:off x="1537607" y="4727955"/>
            <a:ext cx="7873093" cy="574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en-US" altLang="zh-CN" b="1" dirty="0" smtClean="0">
                <a:latin typeface="Times New Roman" panose="02020603050405020304" pitchFamily="18" charset="0"/>
              </a:rPr>
              <a:t>(</a:t>
            </a:r>
            <a:r>
              <a:rPr lang="en-US" altLang="zh-CN" b="1" dirty="0">
                <a:latin typeface="Times New Roman" panose="02020603050405020304" pitchFamily="18" charset="0"/>
              </a:rPr>
              <a:t>2) </a:t>
            </a:r>
            <a:r>
              <a:rPr lang="zh-CN" altLang="en-US" b="1" dirty="0">
                <a:latin typeface="Times New Roman" panose="02020603050405020304" pitchFamily="18" charset="0"/>
              </a:rPr>
              <a:t>令</a:t>
            </a:r>
            <a:r>
              <a:rPr lang="en-US" altLang="zh-CN" b="1" i="1" dirty="0">
                <a:latin typeface="Times New Roman" panose="02020603050405020304" pitchFamily="18" charset="0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</a:rPr>
              <a:t>：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zh-CN" altLang="en-US" b="1" dirty="0">
                <a:latin typeface="Times New Roman" panose="02020603050405020304" pitchFamily="18" charset="0"/>
              </a:rPr>
              <a:t>是无理数，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</a:rPr>
              <a:t>：</a:t>
            </a:r>
            <a:r>
              <a:rPr lang="en-US" altLang="zh-CN" b="1" i="1" dirty="0">
                <a:latin typeface="Times New Roman" panose="02020603050405020304" pitchFamily="18" charset="0"/>
              </a:rPr>
              <a:t>y</a:t>
            </a:r>
            <a:r>
              <a:rPr lang="zh-CN" altLang="en-US" b="1" dirty="0">
                <a:latin typeface="Times New Roman" panose="02020603050405020304" pitchFamily="18" charset="0"/>
              </a:rPr>
              <a:t>是有理数，</a:t>
            </a:r>
            <a:r>
              <a:rPr lang="en-US" altLang="zh-CN" b="1" i="1" dirty="0">
                <a:latin typeface="Times New Roman" panose="02020603050405020304" pitchFamily="18" charset="0"/>
              </a:rPr>
              <a:t>L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b="1" dirty="0" err="1">
                <a:latin typeface="Times New Roman" panose="02020603050405020304" pitchFamily="18" charset="0"/>
              </a:rPr>
              <a:t>,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</a:rPr>
              <a:t>：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&gt;</a:t>
            </a:r>
            <a:r>
              <a:rPr lang="en-US" altLang="zh-CN" b="1" i="1" dirty="0"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endParaRPr lang="en-US" altLang="zh-CN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80583" name="Rectangle 7"/>
          <p:cNvSpPr>
            <a:spLocks noChangeArrowheads="1"/>
          </p:cNvSpPr>
          <p:nvPr/>
        </p:nvSpPr>
        <p:spPr bwMode="auto">
          <a:xfrm>
            <a:off x="2710712" y="5726036"/>
            <a:ext cx="5400675" cy="519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或者</a:t>
            </a:r>
            <a:r>
              <a:rPr lang="zh-CN" altLang="en-US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zh-CN" altLang="en-US" b="1" dirty="0" smtClean="0"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 i="1" dirty="0">
                <a:latin typeface="Times New Roman" panose="02020603050405020304" pitchFamily="18" charset="0"/>
              </a:rPr>
              <a:t>L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b="1" dirty="0" err="1">
                <a:latin typeface="Times New Roman" panose="02020603050405020304" pitchFamily="18" charset="0"/>
              </a:rPr>
              <a:t>,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</a:rPr>
              <a:t>))</a:t>
            </a:r>
          </a:p>
        </p:txBody>
      </p:sp>
      <p:sp>
        <p:nvSpPr>
          <p:cNvPr id="5" name="矩形 4"/>
          <p:cNvSpPr/>
          <p:nvPr/>
        </p:nvSpPr>
        <p:spPr>
          <a:xfrm>
            <a:off x="1537607" y="2825745"/>
            <a:ext cx="70519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buClr>
                <a:srgbClr val="69B3F1"/>
              </a:buClr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(1)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令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为正数，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为负数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,   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&gt;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10712" y="3920519"/>
            <a:ext cx="43476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buClr>
                <a:srgbClr val="69B3F1"/>
              </a:buClr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或者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))</a:t>
            </a:r>
          </a:p>
        </p:txBody>
      </p:sp>
      <p:sp>
        <p:nvSpPr>
          <p:cNvPr id="8" name="矩形 7"/>
          <p:cNvSpPr/>
          <p:nvPr/>
        </p:nvSpPr>
        <p:spPr>
          <a:xfrm>
            <a:off x="3403615" y="5185458"/>
            <a:ext cx="35397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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L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</a:rPr>
              <a:t>)))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9662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0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0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0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80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build="p"/>
      <p:bldP spid="280580" grpId="0"/>
      <p:bldP spid="280581" grpId="0"/>
      <p:bldP spid="280582" grpId="0"/>
      <p:bldP spid="280583" grpId="0"/>
      <p:bldP spid="5" grpId="0"/>
      <p:bldP spid="7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8077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8DD24D2-3814-4C63-9631-512A800D4459}" type="slidenum">
              <a:rPr lang="en-US" altLang="zh-CN" sz="1400"/>
              <a:pPr eaLnBrk="1" hangingPunct="1"/>
              <a:t>27</a:t>
            </a:fld>
            <a:endParaRPr lang="en-US" altLang="zh-CN" sz="1400"/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0572" y="907257"/>
            <a:ext cx="8229600" cy="151288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rgbClr val="A50021"/>
                </a:solidFill>
              </a:rPr>
              <a:t>例</a:t>
            </a:r>
            <a:r>
              <a:rPr lang="en-US" altLang="zh-CN" dirty="0" smtClean="0">
                <a:solidFill>
                  <a:srgbClr val="A50021"/>
                </a:solidFill>
              </a:rPr>
              <a:t> </a:t>
            </a:r>
            <a:r>
              <a:rPr lang="zh-CN" altLang="en-US" dirty="0" smtClean="0"/>
              <a:t>在一阶逻辑中将下面命题符号化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  </a:t>
            </a:r>
            <a:r>
              <a:rPr lang="en-US" altLang="zh-CN" dirty="0" smtClean="0"/>
              <a:t>(1) </a:t>
            </a:r>
            <a:r>
              <a:rPr lang="zh-CN" altLang="en-US" dirty="0" smtClean="0">
                <a:solidFill>
                  <a:srgbClr val="FF0000"/>
                </a:solidFill>
              </a:rPr>
              <a:t>没有不</a:t>
            </a:r>
            <a:r>
              <a:rPr lang="zh-CN" altLang="en-US" dirty="0" smtClean="0"/>
              <a:t>呼吸的人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  </a:t>
            </a:r>
            <a:r>
              <a:rPr lang="en-US" altLang="zh-CN" dirty="0" smtClean="0"/>
              <a:t>(2) </a:t>
            </a:r>
            <a:r>
              <a:rPr lang="zh-CN" altLang="en-US" dirty="0" smtClean="0">
                <a:solidFill>
                  <a:srgbClr val="FF0000"/>
                </a:solidFill>
              </a:rPr>
              <a:t>不是所有</a:t>
            </a:r>
            <a:r>
              <a:rPr lang="zh-CN" altLang="en-US" dirty="0" smtClean="0"/>
              <a:t>的人都喜欢吃糖</a:t>
            </a:r>
            <a:endParaRPr lang="zh-CN" altLang="en-US" i="1" dirty="0" smtClean="0"/>
          </a:p>
        </p:txBody>
      </p:sp>
      <p:sp>
        <p:nvSpPr>
          <p:cNvPr id="284676" name="Text Box 4"/>
          <p:cNvSpPr txBox="1">
            <a:spLocks noChangeArrowheads="1"/>
          </p:cNvSpPr>
          <p:nvPr/>
        </p:nvSpPr>
        <p:spPr bwMode="auto">
          <a:xfrm>
            <a:off x="1990726" y="2708275"/>
            <a:ext cx="5184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解 </a:t>
            </a:r>
            <a:r>
              <a:rPr lang="en-US" altLang="zh-CN" b="1" dirty="0">
                <a:latin typeface="Times New Roman" panose="02020603050405020304" pitchFamily="18" charset="0"/>
              </a:rPr>
              <a:t>(1)  </a:t>
            </a:r>
            <a:r>
              <a:rPr lang="en-US" altLang="zh-CN" b="1" i="1" dirty="0">
                <a:latin typeface="Times New Roman" panose="02020603050405020304" pitchFamily="18" charset="0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): 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zh-CN" altLang="en-US" b="1" dirty="0">
                <a:latin typeface="Times New Roman" panose="02020603050405020304" pitchFamily="18" charset="0"/>
              </a:rPr>
              <a:t>是人</a:t>
            </a:r>
            <a:r>
              <a:rPr lang="en-US" altLang="zh-CN" b="1" dirty="0">
                <a:latin typeface="Times New Roman" panose="02020603050405020304" pitchFamily="18" charset="0"/>
              </a:rPr>
              <a:t>,   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): 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zh-CN" altLang="en-US" b="1" dirty="0">
                <a:latin typeface="Times New Roman" panose="02020603050405020304" pitchFamily="18" charset="0"/>
              </a:rPr>
              <a:t>呼吸</a:t>
            </a:r>
          </a:p>
        </p:txBody>
      </p:sp>
      <p:sp>
        <p:nvSpPr>
          <p:cNvPr id="284677" name="Text Box 5"/>
          <p:cNvSpPr txBox="1">
            <a:spLocks noChangeArrowheads="1"/>
          </p:cNvSpPr>
          <p:nvPr/>
        </p:nvSpPr>
        <p:spPr bwMode="auto">
          <a:xfrm>
            <a:off x="2855914" y="3187700"/>
            <a:ext cx="38877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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)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))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284678" name="Text Box 6"/>
          <p:cNvSpPr txBox="1">
            <a:spLocks noChangeArrowheads="1"/>
          </p:cNvSpPr>
          <p:nvPr/>
        </p:nvSpPr>
        <p:spPr bwMode="auto">
          <a:xfrm>
            <a:off x="2855914" y="3692525"/>
            <a:ext cx="38877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)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))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284679" name="Text Box 7"/>
          <p:cNvSpPr txBox="1">
            <a:spLocks noChangeArrowheads="1"/>
          </p:cNvSpPr>
          <p:nvPr/>
        </p:nvSpPr>
        <p:spPr bwMode="auto">
          <a:xfrm>
            <a:off x="2352676" y="4267200"/>
            <a:ext cx="5472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(2)  </a:t>
            </a:r>
            <a:r>
              <a:rPr lang="en-US" altLang="zh-CN" b="1" i="1" dirty="0">
                <a:latin typeface="Times New Roman" panose="02020603050405020304" pitchFamily="18" charset="0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): 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zh-CN" altLang="en-US" b="1" dirty="0">
                <a:latin typeface="Times New Roman" panose="02020603050405020304" pitchFamily="18" charset="0"/>
              </a:rPr>
              <a:t>是人</a:t>
            </a:r>
            <a:r>
              <a:rPr lang="en-US" altLang="zh-CN" b="1" dirty="0">
                <a:latin typeface="Times New Roman" panose="02020603050405020304" pitchFamily="18" charset="0"/>
              </a:rPr>
              <a:t>,   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): 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zh-CN" altLang="en-US" b="1" dirty="0">
                <a:latin typeface="Times New Roman" panose="02020603050405020304" pitchFamily="18" charset="0"/>
              </a:rPr>
              <a:t>喜欢吃糖</a:t>
            </a:r>
          </a:p>
        </p:txBody>
      </p:sp>
      <p:sp>
        <p:nvSpPr>
          <p:cNvPr id="284680" name="Text Box 8"/>
          <p:cNvSpPr txBox="1">
            <a:spLocks noChangeArrowheads="1"/>
          </p:cNvSpPr>
          <p:nvPr/>
        </p:nvSpPr>
        <p:spPr bwMode="auto">
          <a:xfrm>
            <a:off x="2855914" y="5229225"/>
            <a:ext cx="38877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)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))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284681" name="Text Box 9"/>
          <p:cNvSpPr txBox="1">
            <a:spLocks noChangeArrowheads="1"/>
          </p:cNvSpPr>
          <p:nvPr/>
        </p:nvSpPr>
        <p:spPr bwMode="auto">
          <a:xfrm>
            <a:off x="2855914" y="4724400"/>
            <a:ext cx="38877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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)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))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37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4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4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4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4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84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84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76" grpId="0"/>
      <p:bldP spid="284677" grpId="0"/>
      <p:bldP spid="284678" grpId="0"/>
      <p:bldP spid="284679" grpId="0"/>
      <p:bldP spid="284680" grpId="0"/>
      <p:bldP spid="28468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8077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9079134-1BB6-44B3-A402-F3CE8330CBE5}" type="slidenum">
              <a:rPr lang="en-US" altLang="zh-CN" sz="1400"/>
              <a:pPr eaLnBrk="1" hangingPunct="1"/>
              <a:t>28</a:t>
            </a:fld>
            <a:endParaRPr lang="en-US" altLang="zh-CN" sz="1400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68414"/>
            <a:ext cx="8229600" cy="151288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rgbClr val="A50021"/>
                </a:solidFill>
              </a:rPr>
              <a:t>例</a:t>
            </a:r>
            <a:r>
              <a:rPr lang="zh-CN" altLang="en-US" dirty="0" smtClean="0"/>
              <a:t>设个体域为实数域</a:t>
            </a:r>
            <a:r>
              <a:rPr lang="en-US" altLang="zh-CN" dirty="0" smtClean="0"/>
              <a:t>, </a:t>
            </a:r>
            <a:r>
              <a:rPr lang="zh-CN" altLang="en-US" dirty="0" smtClean="0"/>
              <a:t>将下面命题符号化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  </a:t>
            </a:r>
            <a:r>
              <a:rPr lang="en-US" altLang="zh-CN" dirty="0" smtClean="0"/>
              <a:t>(1)  </a:t>
            </a:r>
            <a:r>
              <a:rPr lang="zh-CN" altLang="en-US" dirty="0" smtClean="0"/>
              <a:t>对每一个数</a:t>
            </a:r>
            <a:r>
              <a:rPr lang="en-US" altLang="zh-CN" i="1" dirty="0" smtClean="0"/>
              <a:t>x</a:t>
            </a:r>
            <a:r>
              <a:rPr lang="zh-CN" altLang="en-US" dirty="0" smtClean="0"/>
              <a:t>都存在一个数</a:t>
            </a:r>
            <a:r>
              <a:rPr lang="en-US" altLang="zh-CN" i="1" dirty="0" smtClean="0"/>
              <a:t>y</a:t>
            </a:r>
            <a:r>
              <a:rPr lang="zh-CN" altLang="en-US" dirty="0" smtClean="0"/>
              <a:t>使得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&lt;</a:t>
            </a:r>
            <a:r>
              <a:rPr lang="en-US" altLang="zh-CN" i="1" dirty="0" smtClean="0"/>
              <a:t>y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  (2)  </a:t>
            </a:r>
            <a:r>
              <a:rPr lang="zh-CN" altLang="en-US" dirty="0" smtClean="0"/>
              <a:t>存在一个数</a:t>
            </a:r>
            <a:r>
              <a:rPr lang="en-US" altLang="zh-CN" i="1" dirty="0" smtClean="0"/>
              <a:t>x</a:t>
            </a:r>
            <a:r>
              <a:rPr lang="zh-CN" altLang="en-US" dirty="0" smtClean="0"/>
              <a:t>使得对每一个数</a:t>
            </a:r>
            <a:r>
              <a:rPr lang="en-US" altLang="zh-CN" i="1" dirty="0" smtClean="0"/>
              <a:t>y</a:t>
            </a:r>
            <a:r>
              <a:rPr lang="zh-CN" altLang="en-US" dirty="0" smtClean="0"/>
              <a:t>都有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&lt;</a:t>
            </a:r>
            <a:r>
              <a:rPr lang="en-US" altLang="zh-CN" i="1" dirty="0" smtClean="0"/>
              <a:t>y</a:t>
            </a:r>
          </a:p>
        </p:txBody>
      </p:sp>
      <p:sp>
        <p:nvSpPr>
          <p:cNvPr id="351236" name="Text Box 4"/>
          <p:cNvSpPr txBox="1">
            <a:spLocks noChangeArrowheads="1"/>
          </p:cNvSpPr>
          <p:nvPr/>
        </p:nvSpPr>
        <p:spPr bwMode="auto">
          <a:xfrm>
            <a:off x="1990726" y="2708275"/>
            <a:ext cx="5184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18" charset="0"/>
              </a:rPr>
              <a:t>解     </a:t>
            </a:r>
            <a:r>
              <a:rPr lang="en-US" altLang="zh-CN" b="1" i="1">
                <a:latin typeface="Times New Roman" panose="02020603050405020304" pitchFamily="18" charset="0"/>
              </a:rPr>
              <a:t>L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</a:rPr>
              <a:t>y</a:t>
            </a:r>
            <a:r>
              <a:rPr lang="en-US" altLang="zh-CN" b="1">
                <a:latin typeface="Times New Roman" panose="02020603050405020304" pitchFamily="18" charset="0"/>
              </a:rPr>
              <a:t>):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&lt;</a:t>
            </a:r>
            <a:r>
              <a:rPr lang="en-US" altLang="zh-CN" b="1" i="1">
                <a:latin typeface="Times New Roman" panose="02020603050405020304" pitchFamily="18" charset="0"/>
              </a:rPr>
              <a:t>y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351237" name="Text Box 5"/>
          <p:cNvSpPr txBox="1">
            <a:spLocks noChangeArrowheads="1"/>
          </p:cNvSpPr>
          <p:nvPr/>
        </p:nvSpPr>
        <p:spPr bwMode="auto">
          <a:xfrm>
            <a:off x="2135188" y="3187700"/>
            <a:ext cx="3600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(1)    </a:t>
            </a:r>
            <a:r>
              <a:rPr lang="en-US" altLang="zh-CN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yL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351240" name="Text Box 8"/>
          <p:cNvSpPr txBox="1">
            <a:spLocks noChangeArrowheads="1"/>
          </p:cNvSpPr>
          <p:nvPr/>
        </p:nvSpPr>
        <p:spPr bwMode="auto">
          <a:xfrm>
            <a:off x="2208214" y="4652964"/>
            <a:ext cx="540067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注意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: 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与不能随意交换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显然</a:t>
            </a:r>
            <a:r>
              <a:rPr lang="en-US" altLang="zh-CN" b="1" dirty="0">
                <a:latin typeface="Times New Roman" panose="02020603050405020304" pitchFamily="18" charset="0"/>
              </a:rPr>
              <a:t>(1)</a:t>
            </a:r>
            <a:r>
              <a:rPr lang="zh-CN" altLang="en-US" b="1" dirty="0">
                <a:latin typeface="Times New Roman" panose="02020603050405020304" pitchFamily="18" charset="0"/>
              </a:rPr>
              <a:t>是真命题</a:t>
            </a:r>
            <a:r>
              <a:rPr lang="en-US" altLang="zh-CN" b="1" dirty="0">
                <a:latin typeface="Times New Roman" panose="02020603050405020304" pitchFamily="18" charset="0"/>
              </a:rPr>
              <a:t>, (2)</a:t>
            </a:r>
            <a:r>
              <a:rPr lang="zh-CN" altLang="en-US" b="1" dirty="0">
                <a:latin typeface="Times New Roman" panose="02020603050405020304" pitchFamily="18" charset="0"/>
              </a:rPr>
              <a:t>是假命题</a:t>
            </a:r>
          </a:p>
        </p:txBody>
      </p:sp>
      <p:sp>
        <p:nvSpPr>
          <p:cNvPr id="351243" name="Text Box 11"/>
          <p:cNvSpPr txBox="1">
            <a:spLocks noChangeArrowheads="1"/>
          </p:cNvSpPr>
          <p:nvPr/>
        </p:nvSpPr>
        <p:spPr bwMode="auto">
          <a:xfrm>
            <a:off x="2135188" y="3763963"/>
            <a:ext cx="3600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(2)    </a:t>
            </a:r>
            <a:r>
              <a:rPr lang="en-US" altLang="zh-CN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yL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16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1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1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1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51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36" grpId="0"/>
      <p:bldP spid="351237" grpId="0"/>
      <p:bldP spid="351240" grpId="0"/>
      <p:bldP spid="35124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auto">
          <a:xfrm>
            <a:off x="609600" y="1295400"/>
            <a:ext cx="10048068" cy="2284709"/>
          </a:xfrm>
          <a:prstGeom prst="rect">
            <a:avLst/>
          </a:prstGeom>
          <a:solidFill>
            <a:srgbClr val="C9FAFF"/>
          </a:solidFill>
          <a:ln w="1270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chemeClr val="tx2"/>
                </a:solidFill>
              </a:rPr>
              <a:t>谓词公式</a:t>
            </a:r>
            <a:r>
              <a:rPr lang="zh-CN" altLang="en-US" sz="3200" dirty="0">
                <a:solidFill>
                  <a:schemeClr val="tx2"/>
                </a:solidFill>
              </a:rPr>
              <a:t>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47801"/>
            <a:ext cx="10234047" cy="2132308"/>
          </a:xfrm>
        </p:spPr>
        <p:txBody>
          <a:bodyPr/>
          <a:lstStyle/>
          <a:p>
            <a:r>
              <a:rPr lang="en-US" altLang="zh-CN" dirty="0" smtClean="0"/>
              <a:t>A</a:t>
            </a:r>
            <a:r>
              <a:rPr lang="en-US" altLang="zh-CN" dirty="0"/>
              <a:t>.</a:t>
            </a:r>
            <a:r>
              <a:rPr lang="zh-CN" altLang="en-US" dirty="0" smtClean="0">
                <a:solidFill>
                  <a:srgbClr val="FF0000"/>
                </a:solidFill>
              </a:rPr>
              <a:t>谓词填式</a:t>
            </a:r>
            <a:r>
              <a:rPr lang="zh-CN" altLang="en-US" dirty="0" smtClean="0"/>
              <a:t>是公式，</a:t>
            </a:r>
            <a:r>
              <a:rPr lang="zh-CN" altLang="en-US" dirty="0" smtClean="0">
                <a:solidFill>
                  <a:srgbClr val="FF0000"/>
                </a:solidFill>
              </a:rPr>
              <a:t>命题常元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零元谓词）</a:t>
            </a:r>
            <a:r>
              <a:rPr lang="zh-CN" altLang="en-US" dirty="0" smtClean="0"/>
              <a:t>是公式，称作</a:t>
            </a:r>
            <a:r>
              <a:rPr lang="zh-CN" altLang="en-US" dirty="0" smtClean="0">
                <a:solidFill>
                  <a:srgbClr val="FF0000"/>
                </a:solidFill>
              </a:rPr>
              <a:t>原子公式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B.</a:t>
            </a:r>
            <a:r>
              <a:rPr lang="zh-CN" altLang="en-US" dirty="0" smtClean="0"/>
              <a:t>如果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是</a:t>
            </a:r>
            <a:r>
              <a:rPr lang="zh-CN" altLang="en-US" dirty="0" smtClean="0">
                <a:solidFill>
                  <a:schemeClr val="accent1">
                    <a:lumMod val="25000"/>
                  </a:schemeClr>
                </a:solidFill>
              </a:rPr>
              <a:t>公式</a:t>
            </a:r>
            <a:r>
              <a:rPr lang="zh-CN" altLang="en-US" dirty="0" smtClean="0"/>
              <a:t>，</a:t>
            </a:r>
            <a:r>
              <a:rPr lang="en-US" altLang="zh-CN" dirty="0" smtClean="0"/>
              <a:t>x</a:t>
            </a:r>
            <a:r>
              <a:rPr lang="zh-CN" altLang="en-US" dirty="0" smtClean="0"/>
              <a:t>为任一变元，那么</a:t>
            </a:r>
            <a:r>
              <a:rPr lang="en-US" altLang="zh-CN" dirty="0" smtClean="0">
                <a:solidFill>
                  <a:schemeClr val="bg2"/>
                </a:solidFill>
              </a:rPr>
              <a:t>(¬A),(A</a:t>
            </a:r>
            <a:r>
              <a:rPr lang="zh-CN" altLang="en-US" dirty="0" smtClean="0">
                <a:solidFill>
                  <a:schemeClr val="bg2"/>
                </a:solidFill>
              </a:rPr>
              <a:t>→</a:t>
            </a:r>
            <a:r>
              <a:rPr lang="en-US" altLang="zh-CN" dirty="0" smtClean="0">
                <a:solidFill>
                  <a:schemeClr val="bg2"/>
                </a:solidFill>
              </a:rPr>
              <a:t>B),(</a:t>
            </a:r>
            <a:r>
              <a:rPr lang="en-US" altLang="zh-CN" dirty="0">
                <a:solidFill>
                  <a:schemeClr val="bg2"/>
                </a:solidFill>
                <a:sym typeface="Symbol" panose="05050102010706020507" pitchFamily="18" charset="2"/>
              </a:rPr>
              <a:t></a:t>
            </a:r>
            <a:r>
              <a:rPr lang="en-US" altLang="zh-CN" dirty="0" err="1" smtClean="0">
                <a:solidFill>
                  <a:schemeClr val="bg2"/>
                </a:solidFill>
              </a:rPr>
              <a:t>xA</a:t>
            </a:r>
            <a:r>
              <a:rPr lang="en-US" altLang="zh-CN" dirty="0" smtClean="0">
                <a:solidFill>
                  <a:schemeClr val="bg2"/>
                </a:solidFill>
              </a:rPr>
              <a:t>),(</a:t>
            </a:r>
            <a:r>
              <a:rPr lang="en-US" altLang="zh-CN" dirty="0">
                <a:solidFill>
                  <a:schemeClr val="bg2"/>
                </a:solidFill>
                <a:sym typeface="Symbol" panose="05050102010706020507" pitchFamily="18" charset="2"/>
              </a:rPr>
              <a:t> </a:t>
            </a:r>
            <a:r>
              <a:rPr lang="en-US" altLang="zh-CN" dirty="0" err="1" smtClean="0">
                <a:solidFill>
                  <a:schemeClr val="bg2"/>
                </a:solidFill>
              </a:rPr>
              <a:t>xA</a:t>
            </a:r>
            <a:r>
              <a:rPr lang="en-US" altLang="zh-CN" dirty="0" smtClean="0">
                <a:solidFill>
                  <a:schemeClr val="bg2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都是公式</a:t>
            </a:r>
            <a:r>
              <a:rPr lang="en-US" altLang="zh-CN" dirty="0" smtClean="0"/>
              <a:t>(5</a:t>
            </a:r>
            <a:r>
              <a:rPr lang="zh-CN" altLang="en-US" dirty="0" smtClean="0"/>
              <a:t>个联结词还包括</a:t>
            </a: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ʌ,V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↔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C.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只有</a:t>
            </a:r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有限次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使用上述两个条款形成的符号串是公式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0F9646D-4748-4BA7-8D85-C917587CD4F0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521775" y="4208259"/>
            <a:ext cx="10995188" cy="491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</a:pPr>
            <a:r>
              <a:rPr lang="zh-CN" altLang="en-US" sz="24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联结词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结合优先级和括号省略约定</a:t>
            </a:r>
            <a:r>
              <a:rPr lang="zh-CN" altLang="en-US" sz="24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同前</a:t>
            </a:r>
            <a:endParaRPr lang="en-US" altLang="zh-CN" sz="2400" b="1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9600" y="4898038"/>
            <a:ext cx="11442915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</a:pP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注意：</a:t>
            </a:r>
            <a:r>
              <a:rPr lang="en-US" altLang="zh-CN" sz="2400" b="1" dirty="0">
                <a:solidFill>
                  <a:srgbClr val="000000"/>
                </a:solidFill>
              </a:rPr>
              <a:t>(</a:t>
            </a:r>
            <a:r>
              <a:rPr lang="en-US" altLang="zh-CN" sz="2400" b="1" dirty="0">
                <a:solidFill>
                  <a:srgbClr val="000000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2400" b="1" dirty="0" err="1">
                <a:solidFill>
                  <a:srgbClr val="000000"/>
                </a:solidFill>
              </a:rPr>
              <a:t>xA</a:t>
            </a:r>
            <a:r>
              <a:rPr lang="en-US" altLang="zh-CN" sz="2400" b="1" dirty="0">
                <a:solidFill>
                  <a:srgbClr val="000000"/>
                </a:solidFill>
              </a:rPr>
              <a:t>),(</a:t>
            </a:r>
            <a:r>
              <a:rPr lang="en-US" altLang="zh-CN" sz="2400" b="1" dirty="0">
                <a:solidFill>
                  <a:srgbClr val="000000"/>
                </a:solidFill>
                <a:sym typeface="Symbol" panose="05050102010706020507" pitchFamily="18" charset="2"/>
              </a:rPr>
              <a:t> </a:t>
            </a:r>
            <a:r>
              <a:rPr lang="en-US" altLang="zh-CN" sz="2400" b="1" dirty="0" err="1">
                <a:solidFill>
                  <a:srgbClr val="000000"/>
                </a:solidFill>
              </a:rPr>
              <a:t>xA</a:t>
            </a:r>
            <a:r>
              <a:rPr lang="en-US" altLang="zh-CN" sz="2400" b="1" dirty="0">
                <a:solidFill>
                  <a:srgbClr val="000000"/>
                </a:solidFill>
              </a:rPr>
              <a:t>)</a:t>
            </a:r>
            <a:r>
              <a:rPr lang="zh-CN" altLang="en-US" sz="2400" b="1" dirty="0">
                <a:solidFill>
                  <a:srgbClr val="000000"/>
                </a:solidFill>
              </a:rPr>
              <a:t>中公式</a:t>
            </a:r>
            <a:r>
              <a:rPr lang="en-US" altLang="zh-CN" sz="2400" b="1" dirty="0">
                <a:solidFill>
                  <a:srgbClr val="000000"/>
                </a:solidFill>
              </a:rPr>
              <a:t>A</a:t>
            </a:r>
            <a:r>
              <a:rPr lang="zh-CN" altLang="en-US" sz="2400" b="1" dirty="0">
                <a:solidFill>
                  <a:srgbClr val="000000"/>
                </a:solidFill>
              </a:rPr>
              <a:t>中可以</a:t>
            </a:r>
            <a:r>
              <a:rPr lang="zh-CN" altLang="en-US" sz="2400" b="1" dirty="0">
                <a:solidFill>
                  <a:srgbClr val="FF0000"/>
                </a:solidFill>
              </a:rPr>
              <a:t>不包含</a:t>
            </a:r>
            <a:r>
              <a:rPr lang="zh-CN" altLang="en-US" sz="2400" b="1" dirty="0">
                <a:solidFill>
                  <a:srgbClr val="000000"/>
                </a:solidFill>
              </a:rPr>
              <a:t>变元</a:t>
            </a:r>
            <a:r>
              <a:rPr lang="en-US" altLang="zh-CN" sz="2400" b="1" dirty="0">
                <a:solidFill>
                  <a:srgbClr val="000000"/>
                </a:solidFill>
              </a:rPr>
              <a:t>x</a:t>
            </a:r>
            <a:r>
              <a:rPr lang="zh-CN" altLang="en-US" sz="2400" b="1" dirty="0">
                <a:solidFill>
                  <a:srgbClr val="000000"/>
                </a:solidFill>
              </a:rPr>
              <a:t>，此时</a:t>
            </a:r>
            <a:r>
              <a:rPr lang="en-US" altLang="zh-CN" sz="2400" b="1" dirty="0">
                <a:solidFill>
                  <a:srgbClr val="000000"/>
                </a:solidFill>
              </a:rPr>
              <a:t>(</a:t>
            </a:r>
            <a:r>
              <a:rPr lang="en-US" altLang="zh-CN" sz="2400" b="1" dirty="0">
                <a:solidFill>
                  <a:srgbClr val="000000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2400" b="1" dirty="0" err="1">
                <a:solidFill>
                  <a:srgbClr val="000000"/>
                </a:solidFill>
              </a:rPr>
              <a:t>xA</a:t>
            </a:r>
            <a:r>
              <a:rPr lang="en-US" altLang="zh-CN" sz="2400" b="1" dirty="0">
                <a:solidFill>
                  <a:srgbClr val="000000"/>
                </a:solidFill>
              </a:rPr>
              <a:t>),(</a:t>
            </a:r>
            <a:r>
              <a:rPr lang="en-US" altLang="zh-CN" sz="2400" b="1" dirty="0">
                <a:solidFill>
                  <a:srgbClr val="000000"/>
                </a:solidFill>
                <a:sym typeface="Symbol" panose="05050102010706020507" pitchFamily="18" charset="2"/>
              </a:rPr>
              <a:t> </a:t>
            </a:r>
            <a:r>
              <a:rPr lang="en-US" altLang="zh-CN" sz="2400" b="1" dirty="0" err="1">
                <a:solidFill>
                  <a:srgbClr val="000000"/>
                </a:solidFill>
              </a:rPr>
              <a:t>xA</a:t>
            </a:r>
            <a:r>
              <a:rPr lang="en-US" altLang="zh-CN" sz="2400" b="1" dirty="0">
                <a:solidFill>
                  <a:srgbClr val="000000"/>
                </a:solidFill>
              </a:rPr>
              <a:t>)</a:t>
            </a:r>
            <a:r>
              <a:rPr lang="zh-CN" altLang="en-US" sz="2400" b="1" dirty="0">
                <a:solidFill>
                  <a:srgbClr val="000000"/>
                </a:solidFill>
              </a:rPr>
              <a:t>均等价于</a:t>
            </a:r>
            <a:r>
              <a:rPr lang="en-US" altLang="zh-CN" sz="2400" b="1" dirty="0">
                <a:solidFill>
                  <a:srgbClr val="0000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355181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/>
      <p:bldP spid="3" grpId="0" build="p"/>
      <p:bldP spid="4" grpId="0"/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0F9646D-4748-4BA7-8D85-C917587CD4F0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36286" y="596382"/>
            <a:ext cx="119742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宋体" panose="02010600030101010101" pitchFamily="2" charset="-122"/>
                <a:cs typeface="宋体"/>
              </a:rPr>
              <a:t>例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宋体" panose="02010600030101010101" pitchFamily="2" charset="-122"/>
              </a:rPr>
              <a:t>：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宋体"/>
                <a:ea typeface="宋体" panose="02010600030101010101" pitchFamily="2" charset="-122"/>
              </a:rPr>
              <a:t>用推理规则证明下面推理的有效性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宋体" panose="02010600030101010101" pitchFamily="2" charset="-122"/>
              </a:rPr>
              <a:t>：如果</a:t>
            </a:r>
            <a:r>
              <a:rPr kumimoji="0" lang="en-US" altLang="zh-CN" sz="2400" b="1" i="1" u="none" strike="noStrike" kern="0" cap="none" spc="-5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A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宋体" panose="02010600030101010101" pitchFamily="2" charset="-122"/>
              </a:rPr>
              <a:t>努力工作，那么</a:t>
            </a:r>
            <a:r>
              <a:rPr kumimoji="0" lang="en-US" altLang="zh-CN" sz="2400" b="1" i="1" u="none" strike="noStrike" kern="0" cap="none" spc="-5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B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宋体" panose="02010600030101010101" pitchFamily="2" charset="-122"/>
              </a:rPr>
              <a:t>或</a:t>
            </a:r>
            <a:r>
              <a:rPr kumimoji="0" lang="en-US" altLang="zh-CN" sz="2400" b="1" i="1" u="none" strike="noStrike" kern="0" cap="none" spc="-5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C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宋体" panose="02010600030101010101" pitchFamily="2" charset="-122"/>
              </a:rPr>
              <a:t>感到愉快；如果</a:t>
            </a:r>
            <a:r>
              <a:rPr kumimoji="0" lang="en-US" altLang="zh-CN" sz="2400" b="1" i="1" u="none" strike="noStrike" kern="0" cap="none" spc="-5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B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宋体" panose="02010600030101010101" pitchFamily="2" charset="-122"/>
              </a:rPr>
              <a:t>愉快，那么</a:t>
            </a:r>
            <a:r>
              <a:rPr kumimoji="0" lang="en-US" altLang="zh-CN" sz="2400" b="1" i="1" u="none" strike="noStrike" kern="0" cap="none" spc="-5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A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宋体" panose="02010600030101010101" pitchFamily="2" charset="-122"/>
              </a:rPr>
              <a:t>不努力工作；如果</a:t>
            </a:r>
            <a:r>
              <a:rPr kumimoji="0" lang="en-US" altLang="zh-CN" sz="2400" b="1" i="1" u="none" strike="noStrike" kern="0" cap="none" spc="-5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D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宋体" panose="02010600030101010101" pitchFamily="2" charset="-122"/>
              </a:rPr>
              <a:t>愉快，那么</a:t>
            </a:r>
            <a:r>
              <a:rPr kumimoji="0" lang="en-US" altLang="zh-CN" sz="2400" b="1" i="1" u="none" strike="noStrike" kern="0" cap="none" spc="-5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C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宋体" panose="02010600030101010101" pitchFamily="2" charset="-122"/>
              </a:rPr>
              <a:t>不愉快。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宋体" panose="02010600030101010101" pitchFamily="2" charset="-122"/>
              </a:rPr>
              <a:t>所以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宋体" panose="02010600030101010101" pitchFamily="2" charset="-122"/>
              </a:rPr>
              <a:t>，如果</a:t>
            </a:r>
            <a:r>
              <a:rPr kumimoji="0" lang="en-US" altLang="zh-CN" sz="2400" b="1" i="1" u="none" strike="noStrike" kern="0" cap="none" spc="-5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A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宋体" panose="02010600030101010101" pitchFamily="2" charset="-122"/>
              </a:rPr>
              <a:t>努力工作， 则</a:t>
            </a:r>
            <a:r>
              <a:rPr kumimoji="0" lang="en-US" altLang="zh-CN" sz="2400" b="1" i="1" u="none" strike="noStrike" kern="0" cap="none" spc="-5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D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宋体" panose="02010600030101010101" pitchFamily="2" charset="-122"/>
              </a:rPr>
              <a:t>不愉快。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0500" y="1896347"/>
            <a:ext cx="86595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cs typeface="宋体"/>
              </a:rPr>
              <a:t>证明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cs typeface="宋体"/>
              </a:rPr>
              <a:t>：</a:t>
            </a:r>
            <a:r>
              <a:rPr kumimoji="0" lang="zh-CN" altLang="en-US" sz="2400" b="1" i="0" u="none" strike="noStrike" kern="0" cap="none" spc="-5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cs typeface="宋体"/>
              </a:rPr>
              <a:t>设</a:t>
            </a:r>
            <a:r>
              <a:rPr kumimoji="0" lang="en-US" altLang="zh-CN" sz="2400" b="1" i="1" u="none" strike="noStrike" kern="0" cap="none" spc="-5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cs typeface="Times New Roman"/>
              </a:rPr>
              <a:t>A</a:t>
            </a:r>
            <a:r>
              <a:rPr kumimoji="0" lang="zh-CN" altLang="en-US" sz="2400" b="1" i="0" u="none" strike="noStrike" kern="0" cap="none" spc="-5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cs typeface="宋体"/>
              </a:rPr>
              <a:t>：</a:t>
            </a:r>
            <a:r>
              <a:rPr kumimoji="0" lang="en-US" altLang="zh-CN" sz="2400" b="1" i="1" u="none" strike="noStrike" kern="0" cap="none" spc="-5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cs typeface="Times New Roman"/>
              </a:rPr>
              <a:t>A</a:t>
            </a:r>
            <a:r>
              <a:rPr kumimoji="0" lang="zh-CN" altLang="en-US" sz="2400" b="1" i="0" u="none" strike="noStrike" kern="0" cap="none" spc="-5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cs typeface="宋体"/>
              </a:rPr>
              <a:t>努力工作，</a:t>
            </a:r>
            <a:r>
              <a:rPr kumimoji="0" lang="en-US" altLang="zh-CN" sz="2400" b="1" i="1" u="none" strike="noStrike" kern="0" cap="none" spc="-5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cs typeface="Times New Roman"/>
              </a:rPr>
              <a:t>B</a:t>
            </a:r>
            <a:r>
              <a:rPr kumimoji="0" lang="zh-CN" altLang="en-US" sz="2400" b="1" i="0" u="none" strike="noStrike" kern="0" cap="none" spc="-5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cs typeface="宋体"/>
              </a:rPr>
              <a:t>：</a:t>
            </a:r>
            <a:r>
              <a:rPr kumimoji="0" lang="en-US" altLang="zh-CN" sz="2400" b="1" i="1" u="none" strike="noStrike" kern="0" cap="none" spc="-5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cs typeface="Times New Roman"/>
              </a:rPr>
              <a:t>B</a:t>
            </a:r>
            <a:r>
              <a:rPr kumimoji="0" lang="zh-CN" altLang="en-US" sz="2400" b="1" i="0" u="none" strike="noStrike" kern="0" cap="none" spc="-5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cs typeface="宋体"/>
              </a:rPr>
              <a:t>愉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cs typeface="宋体"/>
              </a:rPr>
              <a:t>快</a:t>
            </a:r>
            <a:r>
              <a:rPr kumimoji="0" lang="zh-CN" altLang="en-US" sz="2400" b="1" i="0" u="none" strike="noStrike" kern="0" cap="none" spc="-5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cs typeface="宋体"/>
              </a:rPr>
              <a:t>，</a:t>
            </a:r>
            <a:r>
              <a:rPr kumimoji="0" lang="en-US" altLang="zh-CN" sz="2400" b="1" i="1" u="none" strike="noStrike" kern="0" cap="none" spc="-5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cs typeface="Times New Roman"/>
              </a:rPr>
              <a:t>C</a:t>
            </a:r>
            <a:r>
              <a:rPr kumimoji="0" lang="zh-CN" altLang="en-US" sz="2400" b="1" i="0" u="none" strike="noStrike" kern="0" cap="none" spc="-5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cs typeface="宋体"/>
              </a:rPr>
              <a:t>：</a:t>
            </a:r>
            <a:r>
              <a:rPr kumimoji="0" lang="en-US" altLang="zh-CN" sz="2400" b="1" i="1" u="none" strike="noStrike" kern="0" cap="none" spc="-5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cs typeface="Times New Roman"/>
              </a:rPr>
              <a:t>C</a:t>
            </a:r>
            <a:r>
              <a:rPr kumimoji="0" lang="zh-CN" altLang="en-US" sz="2400" b="1" i="0" u="none" strike="noStrike" kern="0" cap="none" spc="-5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cs typeface="宋体"/>
              </a:rPr>
              <a:t>愉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cs typeface="宋体"/>
              </a:rPr>
              <a:t>快</a:t>
            </a:r>
            <a:r>
              <a:rPr kumimoji="0" lang="zh-CN" altLang="en-US" sz="2400" b="1" i="0" u="none" strike="noStrike" kern="0" cap="none" spc="-5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cs typeface="宋体"/>
              </a:rPr>
              <a:t>，</a:t>
            </a:r>
            <a:r>
              <a:rPr kumimoji="0" lang="en-US" altLang="zh-CN" sz="2400" b="1" i="1" u="none" strike="noStrike" kern="0" cap="none" spc="-1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cs typeface="Times New Roman"/>
              </a:rPr>
              <a:t>D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cs typeface="宋体"/>
              </a:rPr>
              <a:t>：</a:t>
            </a:r>
            <a:r>
              <a:rPr kumimoji="0" lang="en-US" altLang="zh-CN" sz="2400" b="1" i="1" u="none" strike="noStrike" kern="0" cap="none" spc="-1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cs typeface="Times New Roman"/>
              </a:rPr>
              <a:t>D</a:t>
            </a:r>
            <a:r>
              <a:rPr kumimoji="0" lang="zh-CN" altLang="en-US" sz="2400" b="1" i="0" u="none" strike="noStrike" kern="0" cap="none" spc="-5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cs typeface="宋体"/>
              </a:rPr>
              <a:t>愉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cs typeface="宋体"/>
              </a:rPr>
              <a:t>快</a:t>
            </a:r>
            <a:r>
              <a:rPr kumimoji="0" lang="zh-CN" altLang="en-US" sz="2400" b="1" i="0" u="none" strike="noStrike" kern="0" cap="none" spc="-5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cs typeface="宋体"/>
              </a:rPr>
              <a:t>。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70215" y="2332965"/>
            <a:ext cx="101291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b="1" spc="-5" dirty="0">
                <a:latin typeface="宋体"/>
                <a:cs typeface="宋体"/>
              </a:rPr>
              <a:t>前</a:t>
            </a:r>
            <a:r>
              <a:rPr lang="zh-CN" altLang="en-US" b="1" dirty="0">
                <a:latin typeface="宋体"/>
                <a:cs typeface="宋体"/>
              </a:rPr>
              <a:t>提</a:t>
            </a:r>
            <a:r>
              <a:rPr lang="zh-CN" altLang="en-US" b="1" spc="-5" dirty="0">
                <a:latin typeface="宋体"/>
                <a:cs typeface="宋体"/>
              </a:rPr>
              <a:t>及结</a:t>
            </a:r>
            <a:r>
              <a:rPr lang="zh-CN" altLang="en-US" b="1" dirty="0">
                <a:latin typeface="宋体"/>
                <a:cs typeface="宋体"/>
              </a:rPr>
              <a:t>论</a:t>
            </a:r>
            <a:r>
              <a:rPr lang="zh-CN" altLang="en-US" b="1" spc="-5" dirty="0">
                <a:latin typeface="宋体"/>
                <a:cs typeface="宋体"/>
              </a:rPr>
              <a:t>可表</a:t>
            </a:r>
            <a:r>
              <a:rPr lang="zh-CN" altLang="en-US" b="1" dirty="0">
                <a:latin typeface="宋体"/>
                <a:cs typeface="宋体"/>
              </a:rPr>
              <a:t>示</a:t>
            </a:r>
            <a:r>
              <a:rPr lang="zh-CN" altLang="en-US" b="1" spc="-5" dirty="0">
                <a:latin typeface="宋体"/>
                <a:cs typeface="宋体"/>
              </a:rPr>
              <a:t>为</a:t>
            </a:r>
            <a:r>
              <a:rPr lang="zh-CN" altLang="en-US" b="1" spc="-5" dirty="0" smtClean="0">
                <a:latin typeface="宋体"/>
                <a:cs typeface="宋体"/>
              </a:rPr>
              <a:t>：</a:t>
            </a:r>
            <a:r>
              <a:rPr lang="en-US" altLang="zh-CN" sz="2400" b="1" i="1" spc="-5" dirty="0" smtClean="0">
                <a:latin typeface="Times New Roman"/>
                <a:cs typeface="Times New Roman"/>
              </a:rPr>
              <a:t>A </a:t>
            </a:r>
            <a:r>
              <a:rPr lang="en-US" altLang="zh-CN" sz="2400" b="1" spc="-5" dirty="0">
                <a:latin typeface="Times New Roman"/>
                <a:cs typeface="Times New Roman"/>
              </a:rPr>
              <a:t>→ (</a:t>
            </a:r>
            <a:r>
              <a:rPr lang="en-US" altLang="zh-CN" sz="2400" b="1" i="1" spc="-5" dirty="0">
                <a:latin typeface="Times New Roman"/>
                <a:cs typeface="Times New Roman"/>
              </a:rPr>
              <a:t>B</a:t>
            </a:r>
            <a:r>
              <a:rPr lang="en-US" altLang="zh-CN" sz="2400" b="1" i="1" spc="15" dirty="0">
                <a:latin typeface="Times New Roman"/>
                <a:cs typeface="Times New Roman"/>
              </a:rPr>
              <a:t> </a:t>
            </a:r>
            <a:r>
              <a:rPr lang="en-US" altLang="zh-CN" sz="2400" b="1" spc="-5" dirty="0">
                <a:latin typeface="宋体"/>
                <a:cs typeface="宋体"/>
              </a:rPr>
              <a:t>∨</a:t>
            </a:r>
            <a:r>
              <a:rPr lang="en-US" altLang="zh-CN" sz="2400" b="1" spc="-550" dirty="0">
                <a:latin typeface="宋体"/>
                <a:cs typeface="宋体"/>
              </a:rPr>
              <a:t> </a:t>
            </a:r>
            <a:r>
              <a:rPr lang="en-US" altLang="zh-CN" sz="2400" b="1" i="1" spc="-5" dirty="0">
                <a:latin typeface="Times New Roman"/>
                <a:cs typeface="Times New Roman"/>
              </a:rPr>
              <a:t>C</a:t>
            </a:r>
            <a:r>
              <a:rPr lang="en-US" altLang="zh-CN" sz="2400" b="1" spc="-5" dirty="0">
                <a:latin typeface="Times New Roman"/>
                <a:cs typeface="Times New Roman"/>
              </a:rPr>
              <a:t>),</a:t>
            </a:r>
            <a:r>
              <a:rPr lang="en-US" altLang="zh-CN" sz="2400" b="1" spc="5" dirty="0">
                <a:latin typeface="Times New Roman"/>
                <a:cs typeface="Times New Roman"/>
              </a:rPr>
              <a:t> </a:t>
            </a:r>
            <a:r>
              <a:rPr lang="en-US" altLang="zh-CN" sz="2400" b="1" i="1" spc="-5" dirty="0">
                <a:latin typeface="Times New Roman"/>
                <a:cs typeface="Times New Roman"/>
              </a:rPr>
              <a:t>B</a:t>
            </a:r>
            <a:r>
              <a:rPr lang="en-US" altLang="zh-CN" sz="2400" b="1" i="1" spc="15" dirty="0">
                <a:latin typeface="Times New Roman"/>
                <a:cs typeface="Times New Roman"/>
              </a:rPr>
              <a:t> </a:t>
            </a:r>
            <a:r>
              <a:rPr lang="en-US" altLang="zh-CN" sz="2400" b="1" spc="-5" dirty="0">
                <a:latin typeface="Times New Roman"/>
                <a:cs typeface="Times New Roman"/>
              </a:rPr>
              <a:t>→</a:t>
            </a:r>
            <a:r>
              <a:rPr lang="en-US" altLang="zh-CN" sz="2400" b="1" dirty="0">
                <a:latin typeface="Times New Roman"/>
                <a:cs typeface="Times New Roman"/>
              </a:rPr>
              <a:t> </a:t>
            </a:r>
            <a:r>
              <a:rPr lang="en-US" altLang="zh-CN" sz="2400" b="1" spc="-10" dirty="0">
                <a:latin typeface="Times New Roman"/>
                <a:cs typeface="Times New Roman"/>
              </a:rPr>
              <a:t>¬</a:t>
            </a:r>
            <a:r>
              <a:rPr lang="en-US" altLang="zh-CN" sz="2400" b="1" i="1" spc="-5" dirty="0">
                <a:latin typeface="Times New Roman"/>
                <a:cs typeface="Times New Roman"/>
              </a:rPr>
              <a:t>A</a:t>
            </a:r>
            <a:r>
              <a:rPr lang="en-US" altLang="zh-CN" sz="2400" b="1" spc="-5" dirty="0">
                <a:latin typeface="Times New Roman"/>
                <a:cs typeface="Times New Roman"/>
              </a:rPr>
              <a:t>,</a:t>
            </a:r>
            <a:r>
              <a:rPr lang="en-US" altLang="zh-CN" sz="2400" b="1" spc="5" dirty="0">
                <a:latin typeface="Times New Roman"/>
                <a:cs typeface="Times New Roman"/>
              </a:rPr>
              <a:t> </a:t>
            </a:r>
            <a:r>
              <a:rPr lang="en-US" altLang="zh-CN" sz="2400" b="1" i="1" spc="-5" dirty="0">
                <a:latin typeface="Times New Roman"/>
                <a:cs typeface="Times New Roman"/>
              </a:rPr>
              <a:t>D</a:t>
            </a:r>
            <a:r>
              <a:rPr lang="en-US" altLang="zh-CN" sz="2400" b="1" i="1" dirty="0">
                <a:latin typeface="Times New Roman"/>
                <a:cs typeface="Times New Roman"/>
              </a:rPr>
              <a:t> </a:t>
            </a:r>
            <a:r>
              <a:rPr lang="en-US" altLang="zh-CN" sz="2400" b="1" spc="-5" dirty="0">
                <a:latin typeface="Times New Roman"/>
                <a:cs typeface="Times New Roman"/>
              </a:rPr>
              <a:t>→</a:t>
            </a:r>
            <a:r>
              <a:rPr lang="en-US" altLang="zh-CN" sz="2400" b="1" spc="10" dirty="0">
                <a:latin typeface="Times New Roman"/>
                <a:cs typeface="Times New Roman"/>
              </a:rPr>
              <a:t> </a:t>
            </a:r>
            <a:r>
              <a:rPr lang="en-US" altLang="zh-CN" sz="2400" b="1" spc="-10" dirty="0">
                <a:latin typeface="Times New Roman"/>
                <a:cs typeface="Times New Roman"/>
              </a:rPr>
              <a:t>¬</a:t>
            </a:r>
            <a:r>
              <a:rPr lang="en-US" altLang="zh-CN" sz="2400" b="1" i="1" spc="-5" dirty="0">
                <a:latin typeface="Times New Roman"/>
                <a:cs typeface="Times New Roman"/>
              </a:rPr>
              <a:t>C</a:t>
            </a:r>
            <a:r>
              <a:rPr lang="en-US" altLang="zh-CN" sz="2400" b="1" i="1" spc="-10" dirty="0">
                <a:latin typeface="Times New Roman"/>
                <a:cs typeface="Times New Roman"/>
              </a:rPr>
              <a:t> </a:t>
            </a:r>
            <a:r>
              <a:rPr lang="en-US" altLang="zh-CN" sz="2400" b="1" spc="-5" dirty="0">
                <a:latin typeface="Cambria Math"/>
                <a:cs typeface="Cambria Math"/>
              </a:rPr>
              <a:t>⇒</a:t>
            </a:r>
            <a:r>
              <a:rPr lang="en-US" altLang="zh-CN" sz="2400" b="1" spc="70" dirty="0">
                <a:latin typeface="Cambria Math"/>
                <a:cs typeface="Cambria Math"/>
              </a:rPr>
              <a:t> </a:t>
            </a:r>
            <a:r>
              <a:rPr lang="en-US" altLang="zh-CN" sz="2400" b="1" i="1" spc="-5" dirty="0">
                <a:latin typeface="Times New Roman"/>
                <a:cs typeface="Times New Roman"/>
              </a:rPr>
              <a:t>A</a:t>
            </a:r>
            <a:r>
              <a:rPr lang="en-US" altLang="zh-CN" sz="2400" b="1" i="1" dirty="0">
                <a:latin typeface="Times New Roman"/>
                <a:cs typeface="Times New Roman"/>
              </a:rPr>
              <a:t> </a:t>
            </a:r>
            <a:r>
              <a:rPr lang="en-US" altLang="zh-CN" sz="2400" b="1" spc="-5" dirty="0">
                <a:latin typeface="Cambria Math"/>
                <a:cs typeface="Cambria Math"/>
              </a:rPr>
              <a:t>⟶</a:t>
            </a:r>
            <a:r>
              <a:rPr lang="en-US" altLang="zh-CN" sz="2400" b="1" spc="70" dirty="0">
                <a:latin typeface="Cambria Math"/>
                <a:cs typeface="Cambria Math"/>
              </a:rPr>
              <a:t> </a:t>
            </a:r>
            <a:r>
              <a:rPr lang="en-US" altLang="zh-CN" sz="2400" b="1" spc="-10" dirty="0">
                <a:latin typeface="Times New Roman"/>
                <a:cs typeface="Times New Roman"/>
              </a:rPr>
              <a:t>¬</a:t>
            </a:r>
            <a:r>
              <a:rPr lang="en-US" altLang="zh-CN" sz="2400" b="1" i="1" spc="-5" dirty="0">
                <a:latin typeface="Times New Roman"/>
                <a:cs typeface="Times New Roman"/>
              </a:rPr>
              <a:t>D</a:t>
            </a:r>
            <a:endParaRPr lang="en-US" altLang="zh-CN" sz="2400" b="1" dirty="0">
              <a:latin typeface="Times New Roman"/>
              <a:cs typeface="Times New Roman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55915" y="2997039"/>
            <a:ext cx="882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tabLst>
                <a:tab pos="539750" algn="l"/>
              </a:tabLst>
            </a:pPr>
            <a:r>
              <a:rPr lang="en-US" altLang="zh-CN" b="1" spc="-5" dirty="0">
                <a:latin typeface="宋体"/>
                <a:cs typeface="宋体"/>
              </a:rPr>
              <a:t>①	</a:t>
            </a:r>
            <a:r>
              <a:rPr lang="en-US" altLang="zh-CN" b="1" i="1" spc="-5" dirty="0">
                <a:latin typeface="Times New Roman"/>
                <a:cs typeface="Times New Roman"/>
              </a:rPr>
              <a:t>A</a:t>
            </a:r>
            <a:endParaRPr lang="en-US" altLang="zh-CN" b="1" dirty="0">
              <a:latin typeface="Times New Roman"/>
              <a:cs typeface="Times New Roman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62584" y="2997039"/>
            <a:ext cx="1228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spc="-5" dirty="0">
                <a:latin typeface="宋体"/>
                <a:cs typeface="宋体"/>
              </a:rPr>
              <a:t>附加前提 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055915" y="3459137"/>
            <a:ext cx="2011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  <a:tabLst>
                <a:tab pos="539750" algn="l"/>
              </a:tabLst>
            </a:pPr>
            <a:r>
              <a:rPr lang="en-US" altLang="zh-CN" b="1" spc="-5" dirty="0">
                <a:latin typeface="宋体"/>
                <a:cs typeface="宋体"/>
              </a:rPr>
              <a:t>②	</a:t>
            </a:r>
            <a:r>
              <a:rPr lang="en-US" altLang="zh-CN" b="1" i="1" spc="-5" dirty="0">
                <a:latin typeface="Times New Roman"/>
                <a:cs typeface="Times New Roman"/>
              </a:rPr>
              <a:t>A </a:t>
            </a:r>
            <a:r>
              <a:rPr lang="en-US" altLang="zh-CN" b="1" spc="-5" dirty="0">
                <a:latin typeface="Times New Roman"/>
                <a:cs typeface="Times New Roman"/>
              </a:rPr>
              <a:t>→ (</a:t>
            </a:r>
            <a:r>
              <a:rPr lang="en-US" altLang="zh-CN" b="1" i="1" spc="-5" dirty="0">
                <a:latin typeface="Times New Roman"/>
                <a:cs typeface="Times New Roman"/>
              </a:rPr>
              <a:t>B</a:t>
            </a:r>
            <a:r>
              <a:rPr lang="en-US" altLang="zh-CN" b="1" i="1" spc="15" dirty="0">
                <a:latin typeface="Times New Roman"/>
                <a:cs typeface="Times New Roman"/>
              </a:rPr>
              <a:t> </a:t>
            </a:r>
            <a:r>
              <a:rPr lang="en-US" altLang="zh-CN" b="1" spc="-5" dirty="0">
                <a:latin typeface="宋体"/>
                <a:cs typeface="宋体"/>
              </a:rPr>
              <a:t>∨</a:t>
            </a:r>
            <a:r>
              <a:rPr lang="en-US" altLang="zh-CN" b="1" spc="-550" dirty="0">
                <a:latin typeface="宋体"/>
                <a:cs typeface="宋体"/>
              </a:rPr>
              <a:t> </a:t>
            </a:r>
            <a:r>
              <a:rPr lang="en-US" altLang="zh-CN" b="1" i="1" spc="-5" dirty="0">
                <a:latin typeface="Times New Roman"/>
                <a:cs typeface="Times New Roman"/>
              </a:rPr>
              <a:t>C</a:t>
            </a:r>
            <a:r>
              <a:rPr lang="en-US" altLang="zh-CN" b="1" spc="-5" dirty="0">
                <a:latin typeface="Times New Roman"/>
                <a:cs typeface="Times New Roman"/>
              </a:rPr>
              <a:t>)</a:t>
            </a:r>
            <a:endParaRPr lang="en-US" altLang="zh-CN" b="1" dirty="0">
              <a:latin typeface="Times New Roman"/>
              <a:cs typeface="Times New Roman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462584" y="3452267"/>
            <a:ext cx="1974258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841375">
              <a:lnSpc>
                <a:spcPct val="120000"/>
              </a:lnSpc>
            </a:pPr>
            <a:r>
              <a:rPr lang="zh-CN" altLang="en-US" b="1" spc="-5" dirty="0">
                <a:latin typeface="宋体"/>
                <a:cs typeface="宋体"/>
              </a:rPr>
              <a:t>前提引入</a:t>
            </a:r>
            <a:endParaRPr lang="zh-CN" altLang="en-US" b="1" dirty="0">
              <a:latin typeface="宋体"/>
              <a:cs typeface="宋体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55915" y="3928105"/>
            <a:ext cx="1371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  <a:tabLst>
                <a:tab pos="539750" algn="l"/>
              </a:tabLst>
            </a:pPr>
            <a:r>
              <a:rPr lang="en-US" altLang="zh-CN" b="1" spc="-5" dirty="0">
                <a:latin typeface="宋体"/>
                <a:cs typeface="宋体"/>
              </a:rPr>
              <a:t>③	</a:t>
            </a:r>
            <a:r>
              <a:rPr lang="en-US" altLang="zh-CN" b="1" i="1" spc="-5" dirty="0">
                <a:latin typeface="Times New Roman"/>
                <a:cs typeface="Times New Roman"/>
              </a:rPr>
              <a:t>B </a:t>
            </a:r>
            <a:r>
              <a:rPr lang="en-US" altLang="zh-CN" b="1" spc="-5" dirty="0">
                <a:latin typeface="宋体"/>
                <a:cs typeface="宋体"/>
              </a:rPr>
              <a:t>∨</a:t>
            </a:r>
            <a:r>
              <a:rPr lang="en-US" altLang="zh-CN" b="1" spc="-550" dirty="0">
                <a:latin typeface="宋体"/>
                <a:cs typeface="宋体"/>
              </a:rPr>
              <a:t> </a:t>
            </a:r>
            <a:r>
              <a:rPr lang="en-US" altLang="zh-CN" b="1" i="1" spc="-5" dirty="0">
                <a:latin typeface="Times New Roman"/>
                <a:cs typeface="Times New Roman"/>
              </a:rPr>
              <a:t>C</a:t>
            </a:r>
            <a:endParaRPr lang="en-US" altLang="zh-CN" b="1" dirty="0">
              <a:latin typeface="Times New Roman"/>
              <a:cs typeface="Times New Roman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462584" y="3947022"/>
            <a:ext cx="1576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spc="-5" dirty="0">
                <a:latin typeface="宋体"/>
                <a:cs typeface="宋体"/>
              </a:rPr>
              <a:t>①②</a:t>
            </a:r>
            <a:r>
              <a:rPr lang="zh-CN" altLang="en-US" b="1" spc="-5" dirty="0" smtClean="0">
                <a:latin typeface="宋体"/>
                <a:cs typeface="宋体"/>
              </a:rPr>
              <a:t>假言推</a:t>
            </a:r>
            <a:r>
              <a:rPr lang="zh-CN" altLang="en-US" b="1" spc="-5" dirty="0">
                <a:latin typeface="宋体"/>
                <a:cs typeface="宋体"/>
              </a:rPr>
              <a:t>理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055915" y="4397073"/>
            <a:ext cx="168379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lvl="0">
              <a:spcBef>
                <a:spcPts val="525"/>
              </a:spcBef>
              <a:tabLst>
                <a:tab pos="539750" algn="l"/>
              </a:tabLst>
            </a:pPr>
            <a:r>
              <a:rPr lang="en-US" altLang="zh-CN" sz="2200" b="1" spc="-5" dirty="0">
                <a:solidFill>
                  <a:prstClr val="black"/>
                </a:solidFill>
                <a:latin typeface="宋体"/>
                <a:cs typeface="宋体"/>
              </a:rPr>
              <a:t>④	</a:t>
            </a:r>
            <a:r>
              <a:rPr lang="en-US" altLang="zh-CN" sz="2200" b="1" i="1" spc="-5" dirty="0">
                <a:solidFill>
                  <a:prstClr val="black"/>
                </a:solidFill>
                <a:latin typeface="Times New Roman"/>
                <a:cs typeface="Times New Roman"/>
              </a:rPr>
              <a:t>B </a:t>
            </a:r>
            <a:r>
              <a:rPr lang="en-US" altLang="zh-CN" sz="22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→ </a:t>
            </a:r>
            <a:r>
              <a:rPr lang="en-US" altLang="zh-CN" sz="2200" b="1" spc="-10" dirty="0">
                <a:solidFill>
                  <a:prstClr val="black"/>
                </a:solidFill>
                <a:latin typeface="Times New Roman"/>
                <a:cs typeface="Times New Roman"/>
              </a:rPr>
              <a:t>¬</a:t>
            </a:r>
            <a:r>
              <a:rPr lang="en-US" altLang="zh-CN" sz="2200" b="1" i="1" spc="-5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endParaRPr lang="en-US" altLang="zh-CN" sz="22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462584" y="4457650"/>
            <a:ext cx="1411284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283845">
              <a:lnSpc>
                <a:spcPct val="120000"/>
              </a:lnSpc>
            </a:pPr>
            <a:r>
              <a:rPr lang="zh-CN" altLang="en-US" b="1" spc="-5" dirty="0">
                <a:latin typeface="宋体"/>
                <a:cs typeface="宋体"/>
              </a:rPr>
              <a:t>前提引入</a:t>
            </a:r>
            <a:endParaRPr lang="zh-CN" altLang="en-US" b="1" dirty="0">
              <a:latin typeface="宋体"/>
              <a:cs typeface="宋体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55915" y="4937055"/>
            <a:ext cx="1070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  <a:tabLst>
                <a:tab pos="539750" algn="l"/>
              </a:tabLst>
            </a:pPr>
            <a:r>
              <a:rPr lang="en-US" altLang="zh-CN" b="1" spc="-5" dirty="0">
                <a:latin typeface="宋体"/>
                <a:cs typeface="宋体"/>
              </a:rPr>
              <a:t>⑤	</a:t>
            </a:r>
            <a:r>
              <a:rPr lang="en-US" altLang="zh-CN" b="1" spc="-5" dirty="0">
                <a:latin typeface="Times New Roman"/>
                <a:cs typeface="Times New Roman"/>
              </a:rPr>
              <a:t>¬ </a:t>
            </a:r>
            <a:r>
              <a:rPr lang="en-US" altLang="zh-CN" b="1" i="1" spc="-5" dirty="0">
                <a:latin typeface="Times New Roman"/>
                <a:cs typeface="Times New Roman"/>
              </a:rPr>
              <a:t>B</a:t>
            </a:r>
            <a:endParaRPr lang="en-US" altLang="zh-CN" b="1" dirty="0">
              <a:latin typeface="Times New Roman"/>
              <a:cs typeface="Times New Roman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462584" y="4989771"/>
            <a:ext cx="1356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lang="zh-CN" altLang="en-US" b="1" spc="-5" dirty="0">
                <a:latin typeface="宋体"/>
                <a:cs typeface="宋体"/>
              </a:rPr>
              <a:t>①④拒取式</a:t>
            </a:r>
            <a:endParaRPr lang="zh-CN" altLang="en-US" b="1" dirty="0">
              <a:latin typeface="宋体"/>
              <a:cs typeface="宋体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55915" y="5396564"/>
            <a:ext cx="882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  <a:tabLst>
                <a:tab pos="539750" algn="l"/>
              </a:tabLst>
            </a:pPr>
            <a:r>
              <a:rPr lang="en-US" altLang="zh-CN" b="1" spc="-5" dirty="0">
                <a:latin typeface="宋体"/>
                <a:cs typeface="宋体"/>
              </a:rPr>
              <a:t>⑥	</a:t>
            </a:r>
            <a:r>
              <a:rPr lang="en-US" altLang="zh-CN" b="1" i="1" spc="-5" dirty="0">
                <a:latin typeface="Times New Roman"/>
                <a:cs typeface="Times New Roman"/>
              </a:rPr>
              <a:t>C</a:t>
            </a:r>
            <a:endParaRPr lang="en-US" altLang="zh-CN" b="1" dirty="0">
              <a:latin typeface="Times New Roman"/>
              <a:cs typeface="Times New Roman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462584" y="5392338"/>
            <a:ext cx="1923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spc="-5" dirty="0">
                <a:latin typeface="宋体"/>
                <a:cs typeface="宋体"/>
              </a:rPr>
              <a:t>③⑤析取三段论 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055915" y="5856073"/>
            <a:ext cx="1523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  <a:tabLst>
                <a:tab pos="539750" algn="l"/>
              </a:tabLst>
            </a:pPr>
            <a:r>
              <a:rPr lang="en-US" altLang="zh-CN" b="1" spc="-5" dirty="0">
                <a:latin typeface="宋体"/>
                <a:cs typeface="宋体"/>
              </a:rPr>
              <a:t>⑦	</a:t>
            </a:r>
            <a:r>
              <a:rPr lang="en-US" altLang="zh-CN" b="1" i="1" spc="-5" dirty="0">
                <a:latin typeface="Times New Roman"/>
                <a:cs typeface="Times New Roman"/>
              </a:rPr>
              <a:t>D </a:t>
            </a:r>
            <a:r>
              <a:rPr lang="en-US" altLang="zh-CN" b="1" spc="-5" dirty="0">
                <a:latin typeface="Times New Roman"/>
                <a:cs typeface="Times New Roman"/>
              </a:rPr>
              <a:t>→ </a:t>
            </a:r>
            <a:r>
              <a:rPr lang="en-US" altLang="zh-CN" b="1" spc="-10" dirty="0">
                <a:latin typeface="Times New Roman"/>
                <a:cs typeface="Times New Roman"/>
              </a:rPr>
              <a:t>¬</a:t>
            </a:r>
            <a:r>
              <a:rPr lang="en-US" altLang="zh-CN" b="1" i="1" spc="-5" dirty="0">
                <a:latin typeface="Times New Roman"/>
                <a:cs typeface="Times New Roman"/>
              </a:rPr>
              <a:t>C</a:t>
            </a:r>
            <a:endParaRPr lang="en-US" altLang="zh-CN" b="1" dirty="0">
              <a:latin typeface="Times New Roman"/>
              <a:cs typeface="Times New Roman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462584" y="5869059"/>
            <a:ext cx="1129796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5080">
              <a:lnSpc>
                <a:spcPct val="120000"/>
              </a:lnSpc>
            </a:pPr>
            <a:r>
              <a:rPr lang="zh-CN" altLang="en-US" b="1" spc="-5" dirty="0">
                <a:latin typeface="宋体"/>
                <a:cs typeface="宋体"/>
              </a:rPr>
              <a:t>前提引入</a:t>
            </a:r>
            <a:endParaRPr lang="zh-CN" altLang="en-US" b="1" dirty="0">
              <a:latin typeface="宋体"/>
              <a:cs typeface="宋体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627842" y="3267601"/>
            <a:ext cx="14042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pc="-5" dirty="0">
                <a:latin typeface="宋体"/>
                <a:cs typeface="宋体"/>
              </a:rPr>
              <a:t>⑧	</a:t>
            </a:r>
            <a:r>
              <a:rPr lang="en-US" altLang="zh-CN" b="1" spc="-10" dirty="0">
                <a:latin typeface="Times New Roman"/>
                <a:cs typeface="Times New Roman"/>
              </a:rPr>
              <a:t>¬</a:t>
            </a:r>
            <a:r>
              <a:rPr lang="en-US" altLang="zh-CN" b="1" i="1" spc="-5" dirty="0">
                <a:latin typeface="Times New Roman"/>
                <a:cs typeface="Times New Roman"/>
              </a:rPr>
              <a:t>D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9554939" y="3277060"/>
            <a:ext cx="1356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lang="zh-CN" altLang="en-US" b="1" spc="-5" dirty="0">
                <a:latin typeface="宋体"/>
                <a:cs typeface="宋体"/>
              </a:rPr>
              <a:t>⑥⑦拒取式</a:t>
            </a:r>
            <a:endParaRPr lang="zh-CN" altLang="en-US" b="1" dirty="0">
              <a:latin typeface="宋体"/>
              <a:cs typeface="宋体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627842" y="3947022"/>
            <a:ext cx="1550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  <a:tabLst>
                <a:tab pos="539750" algn="l"/>
              </a:tabLst>
            </a:pPr>
            <a:r>
              <a:rPr lang="en-US" altLang="zh-CN" b="1" spc="-5" dirty="0">
                <a:latin typeface="宋体"/>
                <a:cs typeface="宋体"/>
              </a:rPr>
              <a:t>⑨	</a:t>
            </a:r>
            <a:r>
              <a:rPr lang="en-US" altLang="zh-CN" b="1" i="1" spc="-5" dirty="0">
                <a:latin typeface="Times New Roman"/>
                <a:cs typeface="Times New Roman"/>
              </a:rPr>
              <a:t>A </a:t>
            </a:r>
            <a:r>
              <a:rPr lang="en-US" altLang="zh-CN" b="1" spc="-5" dirty="0">
                <a:latin typeface="Cambria Math"/>
                <a:cs typeface="Cambria Math"/>
              </a:rPr>
              <a:t>⟶</a:t>
            </a:r>
            <a:r>
              <a:rPr lang="en-US" altLang="zh-CN" b="1" spc="80" dirty="0">
                <a:latin typeface="Cambria Math"/>
                <a:cs typeface="Cambria Math"/>
              </a:rPr>
              <a:t> </a:t>
            </a:r>
            <a:r>
              <a:rPr lang="en-US" altLang="zh-CN" b="1" spc="-10" dirty="0">
                <a:latin typeface="Times New Roman"/>
                <a:cs typeface="Times New Roman"/>
              </a:rPr>
              <a:t>¬</a:t>
            </a:r>
            <a:r>
              <a:rPr lang="en-US" altLang="zh-CN" b="1" i="1" spc="-5" dirty="0">
                <a:latin typeface="Times New Roman"/>
                <a:cs typeface="Times New Roman"/>
              </a:rPr>
              <a:t>D</a:t>
            </a:r>
            <a:endParaRPr lang="en-US" altLang="zh-CN" b="1" dirty="0">
              <a:latin typeface="Times New Roman"/>
              <a:cs typeface="Times New Roman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742010" y="4003353"/>
            <a:ext cx="4911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lang="en-US" altLang="zh-CN" b="1" i="1" spc="-5" dirty="0">
                <a:latin typeface="Times New Roman"/>
                <a:cs typeface="Times New Roman"/>
              </a:rPr>
              <a:t>C</a:t>
            </a:r>
            <a:r>
              <a:rPr lang="en-US" altLang="zh-CN" b="1" spc="-5" dirty="0">
                <a:latin typeface="Times New Roman"/>
                <a:cs typeface="Times New Roman"/>
              </a:rPr>
              <a:t>P</a:t>
            </a:r>
            <a:endParaRPr lang="en-US" altLang="zh-CN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61168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dirty="0" smtClean="0"/>
              <a:t>封闭的公式</a:t>
            </a:r>
          </a:p>
        </p:txBody>
      </p:sp>
      <p:sp>
        <p:nvSpPr>
          <p:cNvPr id="353284" name="Rectangle 4"/>
          <p:cNvSpPr>
            <a:spLocks noChangeArrowheads="1"/>
          </p:cNvSpPr>
          <p:nvPr/>
        </p:nvSpPr>
        <p:spPr bwMode="auto">
          <a:xfrm>
            <a:off x="2318884" y="3330300"/>
            <a:ext cx="5829074" cy="471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而       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))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不是闭式  </a:t>
            </a:r>
          </a:p>
        </p:txBody>
      </p:sp>
      <p:sp>
        <p:nvSpPr>
          <p:cNvPr id="2" name="矩形 1"/>
          <p:cNvSpPr/>
          <p:nvPr/>
        </p:nvSpPr>
        <p:spPr>
          <a:xfrm>
            <a:off x="604156" y="1489306"/>
            <a:ext cx="10978244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</a:pPr>
            <a:r>
              <a:rPr lang="zh-CN" altLang="en-US" sz="2400" b="1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若公式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中不含自由出现的个体变项，则称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为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封闭的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公式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，简称</a:t>
            </a:r>
            <a:r>
              <a:rPr lang="zh-CN" altLang="en-US" sz="2400" b="1" dirty="0">
                <a:solidFill>
                  <a:srgbClr val="A50021"/>
                </a:solidFill>
                <a:latin typeface="Times New Roman" panose="02020603050405020304" pitchFamily="18" charset="0"/>
              </a:rPr>
              <a:t>闭式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4" name="矩形 3"/>
          <p:cNvSpPr/>
          <p:nvPr/>
        </p:nvSpPr>
        <p:spPr>
          <a:xfrm>
            <a:off x="1209649" y="2499296"/>
            <a:ext cx="5791970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例如，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H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))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为闭式，</a:t>
            </a:r>
          </a:p>
        </p:txBody>
      </p:sp>
    </p:spTree>
    <p:extLst>
      <p:ext uri="{BB962C8B-B14F-4D97-AF65-F5344CB8AC3E}">
        <p14:creationId xmlns:p14="http://schemas.microsoft.com/office/powerpoint/2010/main" val="223717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3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/>
      <p:bldP spid="353284" grpId="0"/>
      <p:bldP spid="2" grpId="0"/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谓词公式称为命题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如果给定</a:t>
            </a:r>
            <a:r>
              <a:rPr lang="zh-CN" altLang="en-US" dirty="0" smtClean="0">
                <a:solidFill>
                  <a:schemeClr val="bg2"/>
                </a:solidFill>
              </a:rPr>
              <a:t>个体域</a:t>
            </a:r>
            <a:r>
              <a:rPr lang="zh-CN" altLang="en-US" dirty="0" smtClean="0"/>
              <a:t>，公式中的所有谓词都有</a:t>
            </a:r>
            <a:r>
              <a:rPr lang="zh-CN" altLang="en-US" dirty="0" smtClean="0">
                <a:solidFill>
                  <a:schemeClr val="bg2"/>
                </a:solidFill>
              </a:rPr>
              <a:t>明确意义</a:t>
            </a:r>
            <a:r>
              <a:rPr lang="zh-CN" altLang="en-US" dirty="0" smtClean="0"/>
              <a:t>，公式中的所有自由变元</a:t>
            </a:r>
            <a:r>
              <a:rPr lang="zh-CN" altLang="en-US" dirty="0" smtClean="0">
                <a:solidFill>
                  <a:schemeClr val="bg2"/>
                </a:solidFill>
              </a:rPr>
              <a:t>取定个体</a:t>
            </a:r>
            <a:r>
              <a:rPr lang="zh-CN" altLang="en-US" dirty="0" smtClean="0"/>
              <a:t>，谓词公式就称为一个</a:t>
            </a:r>
            <a:r>
              <a:rPr lang="zh-CN" altLang="en-US" dirty="0" smtClean="0">
                <a:solidFill>
                  <a:schemeClr val="bg2"/>
                </a:solidFill>
              </a:rPr>
              <a:t>命题</a:t>
            </a:r>
            <a:endParaRPr lang="en-US" altLang="zh-CN" dirty="0" smtClean="0">
              <a:solidFill>
                <a:schemeClr val="bg2"/>
              </a:solidFill>
            </a:endParaRPr>
          </a:p>
          <a:p>
            <a:r>
              <a:rPr lang="zh-CN" altLang="en-US" dirty="0" smtClean="0"/>
              <a:t>设个体域为</a:t>
            </a:r>
            <a:r>
              <a:rPr lang="zh-CN" altLang="en-US" dirty="0" smtClean="0">
                <a:solidFill>
                  <a:srgbClr val="C00000"/>
                </a:solidFill>
              </a:rPr>
              <a:t>实数域</a:t>
            </a:r>
            <a:r>
              <a:rPr lang="zh-CN" altLang="en-US" dirty="0" smtClean="0"/>
              <a:t>，</a:t>
            </a:r>
            <a:r>
              <a:rPr lang="en-US" altLang="zh-CN" dirty="0" smtClean="0"/>
              <a:t>E(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x=y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x&lt;y,</a:t>
            </a:r>
            <a:r>
              <a:rPr lang="zh-CN" altLang="en-US" dirty="0" smtClean="0"/>
              <a:t>那么</a:t>
            </a:r>
            <a:endParaRPr lang="en-US" altLang="zh-CN" dirty="0" smtClean="0"/>
          </a:p>
          <a:p>
            <a:r>
              <a:rPr lang="en-US" altLang="zh-CN" dirty="0" smtClean="0">
                <a:sym typeface="Symbol" panose="05050102010706020507" pitchFamily="18" charset="2"/>
              </a:rPr>
              <a:t></a:t>
            </a:r>
            <a:r>
              <a:rPr lang="en-US" altLang="zh-CN" dirty="0" err="1" smtClean="0">
                <a:sym typeface="Symbol" panose="05050102010706020507" pitchFamily="18" charset="2"/>
              </a:rPr>
              <a:t>xL</a:t>
            </a:r>
            <a:r>
              <a:rPr lang="en-US" altLang="zh-CN" dirty="0" smtClean="0">
                <a:sym typeface="Symbol" panose="05050102010706020507" pitchFamily="18" charset="2"/>
              </a:rPr>
              <a:t>(0,x^2+1)</a:t>
            </a:r>
            <a:r>
              <a:rPr lang="zh-CN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真</a:t>
            </a:r>
            <a:r>
              <a:rPr lang="zh-CN" altLang="en-US" dirty="0" smtClean="0">
                <a:sym typeface="Symbol" panose="05050102010706020507" pitchFamily="18" charset="2"/>
              </a:rPr>
              <a:t>，</a:t>
            </a:r>
            <a:r>
              <a:rPr lang="en-US" altLang="zh-CN" dirty="0">
                <a:sym typeface="Symbol" panose="05050102010706020507" pitchFamily="18" charset="2"/>
              </a:rPr>
              <a:t> </a:t>
            </a:r>
            <a:r>
              <a:rPr lang="en-US" altLang="zh-CN" dirty="0" err="1" smtClean="0"/>
              <a:t>xE</a:t>
            </a:r>
            <a:r>
              <a:rPr lang="en-US" altLang="zh-CN" dirty="0" smtClean="0"/>
              <a:t>(x^2+x+1,0)</a:t>
            </a:r>
            <a:r>
              <a:rPr lang="zh-CN" altLang="en-US" dirty="0" smtClean="0">
                <a:solidFill>
                  <a:srgbClr val="FF0000"/>
                </a:solidFill>
              </a:rPr>
              <a:t>假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当个体域变成</a:t>
            </a:r>
            <a:r>
              <a:rPr lang="zh-CN" altLang="en-US" dirty="0" smtClean="0">
                <a:solidFill>
                  <a:schemeClr val="bg2"/>
                </a:solidFill>
              </a:rPr>
              <a:t>复数域</a:t>
            </a:r>
            <a:r>
              <a:rPr lang="zh-CN" altLang="en-US" dirty="0" smtClean="0"/>
              <a:t>，则上面的真值将</a:t>
            </a:r>
            <a:r>
              <a:rPr lang="zh-CN" altLang="en-US" dirty="0" smtClean="0">
                <a:solidFill>
                  <a:schemeClr val="bg2"/>
                </a:solidFill>
              </a:rPr>
              <a:t>改变</a:t>
            </a:r>
            <a:endParaRPr lang="en-US" altLang="zh-CN" dirty="0" smtClean="0">
              <a:solidFill>
                <a:schemeClr val="bg2"/>
              </a:solidFill>
            </a:endParaRPr>
          </a:p>
          <a:p>
            <a:r>
              <a:rPr lang="zh-CN" altLang="en-US" dirty="0" smtClean="0"/>
              <a:t>我们可以使用常用的数学公式代替谓词的形式</a:t>
            </a:r>
            <a:endParaRPr lang="en-US" altLang="zh-CN" dirty="0" smtClean="0"/>
          </a:p>
          <a:p>
            <a:r>
              <a:rPr lang="en-US" altLang="zh-CN" dirty="0">
                <a:sym typeface="Symbol" panose="05050102010706020507" pitchFamily="18" charset="2"/>
              </a:rPr>
              <a:t> </a:t>
            </a:r>
            <a:r>
              <a:rPr lang="en-US" altLang="zh-CN" dirty="0" err="1" smtClean="0"/>
              <a:t>xE</a:t>
            </a:r>
            <a:r>
              <a:rPr lang="en-US" altLang="zh-CN" dirty="0" smtClean="0"/>
              <a:t>(x^2+x+1=0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0F9646D-4748-4BA7-8D85-C917587CD4F0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618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chemeClr val="tx1"/>
                </a:solidFill>
              </a:rPr>
              <a:t>语句形式化：个体域为人类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0286" y="1447799"/>
            <a:ext cx="11596914" cy="4807857"/>
          </a:xfrm>
        </p:spPr>
        <p:txBody>
          <a:bodyPr/>
          <a:lstStyle/>
          <a:p>
            <a:r>
              <a:rPr lang="zh-CN" altLang="en-US" dirty="0" smtClean="0"/>
              <a:t>有人勇敢，但不是所有人都勇敢</a:t>
            </a:r>
            <a:endParaRPr lang="en-US" altLang="zh-CN" dirty="0" smtClean="0"/>
          </a:p>
          <a:p>
            <a:r>
              <a:rPr lang="en-US" altLang="zh-CN" dirty="0">
                <a:solidFill>
                  <a:schemeClr val="bg2"/>
                </a:solidFill>
                <a:sym typeface="Symbol" panose="05050102010706020507" pitchFamily="18" charset="2"/>
              </a:rPr>
              <a:t> </a:t>
            </a:r>
            <a:r>
              <a:rPr lang="en-US" altLang="zh-CN" dirty="0" err="1" smtClean="0">
                <a:solidFill>
                  <a:schemeClr val="bg2"/>
                </a:solidFill>
              </a:rPr>
              <a:t>xBrave</a:t>
            </a:r>
            <a:r>
              <a:rPr lang="en-US" altLang="zh-CN" dirty="0" smtClean="0">
                <a:solidFill>
                  <a:schemeClr val="bg2"/>
                </a:solidFill>
              </a:rPr>
              <a:t>(x)</a:t>
            </a:r>
            <a:r>
              <a:rPr lang="en-US" altLang="zh-CN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ʌ¬</a:t>
            </a:r>
            <a:r>
              <a:rPr lang="en-US" altLang="zh-CN" dirty="0">
                <a:solidFill>
                  <a:schemeClr val="bg2"/>
                </a:solidFill>
                <a:sym typeface="Symbol" panose="05050102010706020507" pitchFamily="18" charset="2"/>
              </a:rPr>
              <a:t> </a:t>
            </a:r>
            <a:r>
              <a:rPr lang="en-US" altLang="zh-CN" dirty="0" smtClean="0">
                <a:solidFill>
                  <a:schemeClr val="bg2"/>
                </a:solidFill>
              </a:rPr>
              <a:t> </a:t>
            </a:r>
            <a:r>
              <a:rPr lang="en-US" altLang="zh-CN" dirty="0" err="1" smtClean="0">
                <a:solidFill>
                  <a:schemeClr val="bg2"/>
                </a:solidFill>
              </a:rPr>
              <a:t>xBrave</a:t>
            </a:r>
            <a:r>
              <a:rPr lang="en-US" altLang="zh-CN" dirty="0" smtClean="0">
                <a:solidFill>
                  <a:schemeClr val="bg2"/>
                </a:solidFill>
              </a:rPr>
              <a:t>(x</a:t>
            </a:r>
            <a:r>
              <a:rPr lang="en-US" altLang="zh-CN" dirty="0">
                <a:solidFill>
                  <a:schemeClr val="bg2"/>
                </a:solidFill>
              </a:rPr>
              <a:t>)</a:t>
            </a:r>
            <a:endParaRPr lang="zh-CN" altLang="en-US" dirty="0">
              <a:solidFill>
                <a:schemeClr val="bg2"/>
              </a:solidFill>
            </a:endParaRPr>
          </a:p>
          <a:p>
            <a:r>
              <a:rPr lang="zh-CN" altLang="en-US" dirty="0" smtClean="0"/>
              <a:t>勇敢者未必是成功者</a:t>
            </a:r>
            <a:endParaRPr lang="en-US" altLang="zh-CN" dirty="0" smtClean="0"/>
          </a:p>
          <a:p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¬</a:t>
            </a:r>
            <a:r>
              <a:rPr lang="en-US" altLang="zh-CN" dirty="0">
                <a:solidFill>
                  <a:schemeClr val="bg2"/>
                </a:solidFill>
                <a:sym typeface="Symbol" panose="05050102010706020507" pitchFamily="18" charset="2"/>
              </a:rPr>
              <a:t> </a:t>
            </a:r>
            <a:r>
              <a:rPr lang="en-US" altLang="zh-CN" dirty="0">
                <a:solidFill>
                  <a:schemeClr val="bg2"/>
                </a:solidFill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</a:rPr>
              <a:t>x(Brave(x)</a:t>
            </a:r>
            <a:r>
              <a:rPr lang="zh-CN" altLang="en-US" dirty="0" smtClean="0">
                <a:solidFill>
                  <a:schemeClr val="bg2"/>
                </a:solidFill>
              </a:rPr>
              <a:t>→</a:t>
            </a:r>
            <a:r>
              <a:rPr lang="en-US" altLang="zh-CN" dirty="0" smtClean="0">
                <a:solidFill>
                  <a:schemeClr val="bg2"/>
                </a:solidFill>
              </a:rPr>
              <a:t>Success(x))</a:t>
            </a:r>
            <a:endParaRPr lang="en-US" altLang="zh-CN" dirty="0" smtClean="0"/>
          </a:p>
          <a:p>
            <a:r>
              <a:rPr lang="en-US" altLang="zh-CN" dirty="0">
                <a:solidFill>
                  <a:schemeClr val="bg2"/>
                </a:solidFill>
                <a:sym typeface="Symbol" panose="05050102010706020507" pitchFamily="18" charset="2"/>
              </a:rPr>
              <a:t> </a:t>
            </a:r>
            <a:r>
              <a:rPr lang="en-US" altLang="zh-CN" dirty="0" smtClean="0">
                <a:solidFill>
                  <a:schemeClr val="bg2"/>
                </a:solidFill>
              </a:rPr>
              <a:t>x(Brave(x)</a:t>
            </a: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err="1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ʌ</a:t>
            </a:r>
            <a:r>
              <a:rPr lang="en-US" altLang="zh-CN" dirty="0" err="1">
                <a:solidFill>
                  <a:schemeClr val="bg2"/>
                </a:solidFill>
              </a:rPr>
              <a:t>¬Success</a:t>
            </a:r>
            <a:r>
              <a:rPr lang="en-US" altLang="zh-CN" dirty="0">
                <a:solidFill>
                  <a:schemeClr val="bg2"/>
                </a:solidFill>
              </a:rPr>
              <a:t>(x</a:t>
            </a:r>
            <a:r>
              <a:rPr lang="en-US" altLang="zh-CN" dirty="0" smtClean="0">
                <a:solidFill>
                  <a:schemeClr val="bg2"/>
                </a:solidFill>
              </a:rPr>
              <a:t>))</a:t>
            </a:r>
            <a:endParaRPr lang="en-US" altLang="zh-CN" dirty="0" smtClean="0"/>
          </a:p>
          <a:p>
            <a:r>
              <a:rPr lang="zh-CN" altLang="en-US" dirty="0" smtClean="0"/>
              <a:t>君子坦荡荡，小人常戚戚</a:t>
            </a:r>
            <a:endParaRPr lang="en-US" altLang="zh-CN" dirty="0" smtClean="0"/>
          </a:p>
          <a:p>
            <a:r>
              <a:rPr lang="en-US" altLang="zh-CN" dirty="0">
                <a:solidFill>
                  <a:schemeClr val="bg2"/>
                </a:solidFill>
                <a:sym typeface="Symbol" panose="05050102010706020507" pitchFamily="18" charset="2"/>
              </a:rPr>
              <a:t></a:t>
            </a:r>
            <a:r>
              <a:rPr lang="en-US" altLang="zh-CN" dirty="0">
                <a:solidFill>
                  <a:schemeClr val="bg2"/>
                </a:solidFill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</a:rPr>
              <a:t>x(P(x</a:t>
            </a:r>
            <a:r>
              <a:rPr lang="en-US" altLang="zh-CN" dirty="0">
                <a:solidFill>
                  <a:schemeClr val="bg2"/>
                </a:solidFill>
              </a:rPr>
              <a:t>)</a:t>
            </a:r>
            <a:r>
              <a:rPr lang="zh-CN" altLang="en-US" dirty="0" smtClean="0">
                <a:solidFill>
                  <a:schemeClr val="bg2"/>
                </a:solidFill>
              </a:rPr>
              <a:t>→</a:t>
            </a:r>
            <a:r>
              <a:rPr lang="en-US" altLang="zh-CN" dirty="0" smtClean="0">
                <a:solidFill>
                  <a:schemeClr val="bg2"/>
                </a:solidFill>
              </a:rPr>
              <a:t>Q(x))</a:t>
            </a:r>
            <a:r>
              <a:rPr lang="en-US" altLang="zh-CN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ʌ</a:t>
            </a:r>
            <a:r>
              <a:rPr lang="en-US" altLang="zh-CN" dirty="0">
                <a:solidFill>
                  <a:schemeClr val="bg2"/>
                </a:solidFill>
                <a:sym typeface="Symbol" panose="05050102010706020507" pitchFamily="18" charset="2"/>
              </a:rPr>
              <a:t> </a:t>
            </a:r>
            <a:r>
              <a:rPr lang="en-US" altLang="zh-CN" dirty="0">
                <a:solidFill>
                  <a:schemeClr val="bg2"/>
                </a:solidFill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</a:rPr>
              <a:t>x(R(x</a:t>
            </a:r>
            <a:r>
              <a:rPr lang="en-US" altLang="zh-CN" dirty="0">
                <a:solidFill>
                  <a:schemeClr val="bg2"/>
                </a:solidFill>
              </a:rPr>
              <a:t>)</a:t>
            </a:r>
            <a:r>
              <a:rPr lang="zh-CN" altLang="en-US" dirty="0" smtClean="0">
                <a:solidFill>
                  <a:schemeClr val="bg2"/>
                </a:solidFill>
              </a:rPr>
              <a:t>→</a:t>
            </a:r>
            <a:r>
              <a:rPr lang="en-US" altLang="zh-CN" dirty="0" smtClean="0">
                <a:solidFill>
                  <a:schemeClr val="bg2"/>
                </a:solidFill>
              </a:rPr>
              <a:t>S(x))</a:t>
            </a:r>
          </a:p>
          <a:p>
            <a:r>
              <a:rPr lang="zh-CN" altLang="en-US" dirty="0" smtClean="0"/>
              <a:t>张三孤独走完一生</a:t>
            </a:r>
            <a:endParaRPr lang="en-US" altLang="zh-CN" dirty="0" smtClean="0"/>
          </a:p>
          <a:p>
            <a:r>
              <a:rPr lang="en-US" altLang="zh-CN" dirty="0">
                <a:solidFill>
                  <a:schemeClr val="bg2"/>
                </a:solidFill>
                <a:sym typeface="Symbol" panose="05050102010706020507" pitchFamily="18" charset="2"/>
              </a:rPr>
              <a:t></a:t>
            </a:r>
            <a:r>
              <a:rPr lang="en-US" altLang="zh-CN" dirty="0">
                <a:solidFill>
                  <a:schemeClr val="bg2"/>
                </a:solidFill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</a:rPr>
              <a:t>x(¬FRD(x,</a:t>
            </a:r>
            <a:r>
              <a:rPr lang="zh-CN" altLang="en-US" dirty="0" smtClean="0">
                <a:solidFill>
                  <a:schemeClr val="bg2"/>
                </a:solidFill>
              </a:rPr>
              <a:t>张三</a:t>
            </a:r>
            <a:r>
              <a:rPr lang="en-US" altLang="zh-CN" dirty="0" smtClean="0">
                <a:solidFill>
                  <a:schemeClr val="bg2"/>
                </a:solidFill>
              </a:rPr>
              <a:t>))  </a:t>
            </a:r>
            <a:r>
              <a:rPr lang="zh-CN" altLang="en-US" dirty="0" smtClean="0"/>
              <a:t>或者</a:t>
            </a:r>
            <a:r>
              <a:rPr lang="en-US" altLang="zh-CN" dirty="0" smtClean="0">
                <a:solidFill>
                  <a:schemeClr val="bg2"/>
                </a:solidFill>
              </a:rPr>
              <a:t>¬</a:t>
            </a:r>
            <a:r>
              <a:rPr lang="en-US" altLang="zh-CN" dirty="0">
                <a:solidFill>
                  <a:schemeClr val="bg2"/>
                </a:solidFill>
                <a:sym typeface="Symbol" panose="05050102010706020507" pitchFamily="18" charset="2"/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  <a:sym typeface="Symbol" panose="05050102010706020507" pitchFamily="18" charset="2"/>
              </a:rPr>
              <a:t></a:t>
            </a:r>
            <a:r>
              <a:rPr lang="en-US" altLang="zh-CN" dirty="0">
                <a:solidFill>
                  <a:schemeClr val="bg2"/>
                </a:solidFill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</a:rPr>
              <a:t>x(FRD(x</a:t>
            </a:r>
            <a:r>
              <a:rPr lang="en-US" altLang="zh-CN" dirty="0">
                <a:solidFill>
                  <a:schemeClr val="bg2"/>
                </a:solidFill>
              </a:rPr>
              <a:t>,</a:t>
            </a:r>
            <a:r>
              <a:rPr lang="zh-CN" altLang="en-US" dirty="0">
                <a:solidFill>
                  <a:schemeClr val="bg2"/>
                </a:solidFill>
              </a:rPr>
              <a:t>张三</a:t>
            </a:r>
            <a:r>
              <a:rPr lang="en-US" altLang="zh-CN" dirty="0">
                <a:solidFill>
                  <a:schemeClr val="bg2"/>
                </a:solidFill>
              </a:rPr>
              <a:t>)) 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0F9646D-4748-4BA7-8D85-C917587CD4F0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8123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chemeClr val="tx1"/>
                </a:solidFill>
              </a:rPr>
              <a:t>谓词公式称为命题，具有确定真值的条件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给定</a:t>
            </a:r>
            <a:r>
              <a:rPr lang="zh-CN" altLang="en-US" dirty="0" smtClean="0">
                <a:solidFill>
                  <a:schemeClr val="bg2"/>
                </a:solidFill>
              </a:rPr>
              <a:t>个体域</a:t>
            </a:r>
            <a:endParaRPr lang="en-US" altLang="zh-CN" dirty="0" smtClean="0">
              <a:solidFill>
                <a:schemeClr val="bg2"/>
              </a:solidFill>
            </a:endParaRP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公式中的所有谓词都有</a:t>
            </a:r>
            <a:r>
              <a:rPr lang="zh-CN" altLang="en-US" dirty="0" smtClean="0">
                <a:solidFill>
                  <a:schemeClr val="bg2"/>
                </a:solidFill>
              </a:rPr>
              <a:t>明确的意义</a:t>
            </a:r>
            <a:r>
              <a:rPr lang="zh-CN" altLang="en-US" dirty="0" smtClean="0"/>
              <a:t>（解释）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公式中的所有自由变元</a:t>
            </a:r>
            <a:r>
              <a:rPr lang="zh-CN" altLang="en-US" dirty="0" smtClean="0">
                <a:solidFill>
                  <a:schemeClr val="bg2"/>
                </a:solidFill>
              </a:rPr>
              <a:t>取定</a:t>
            </a:r>
            <a:r>
              <a:rPr lang="zh-CN" altLang="en-US" dirty="0" smtClean="0"/>
              <a:t>个体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永真式是逻辑中的重要概念</a:t>
            </a:r>
            <a:endParaRPr lang="en-US" altLang="zh-CN" dirty="0" smtClean="0"/>
          </a:p>
          <a:p>
            <a:r>
              <a:rPr lang="zh-CN" altLang="en-US" dirty="0" smtClean="0"/>
              <a:t>谓词公式有</a:t>
            </a:r>
            <a:r>
              <a:rPr lang="en-US" altLang="zh-CN" dirty="0" smtClean="0">
                <a:solidFill>
                  <a:schemeClr val="bg2"/>
                </a:solidFill>
              </a:rPr>
              <a:t>4</a:t>
            </a:r>
            <a:r>
              <a:rPr lang="zh-CN" altLang="en-US" dirty="0" smtClean="0">
                <a:solidFill>
                  <a:schemeClr val="bg2"/>
                </a:solidFill>
              </a:rPr>
              <a:t>个层次</a:t>
            </a:r>
            <a:r>
              <a:rPr lang="zh-CN" altLang="en-US" dirty="0" smtClean="0"/>
              <a:t>的永真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0F9646D-4748-4BA7-8D85-C917587CD4F0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8498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chemeClr val="tx1"/>
                </a:solidFill>
              </a:rPr>
              <a:t>谓词公式成真的几个层次：永真式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0F9646D-4748-4BA7-8D85-C917587CD4F0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04800" y="1447800"/>
            <a:ext cx="7010400" cy="4495800"/>
          </a:xfrm>
        </p:spPr>
        <p:txBody>
          <a:bodyPr/>
          <a:lstStyle/>
          <a:p>
            <a:r>
              <a:rPr lang="zh-CN" altLang="en-US" dirty="0" smtClean="0"/>
              <a:t>给定个体域</a:t>
            </a:r>
            <a:r>
              <a:rPr lang="en-US" altLang="zh-CN" dirty="0" smtClean="0"/>
              <a:t>D</a:t>
            </a:r>
            <a:r>
              <a:rPr lang="zh-CN" altLang="en-US" dirty="0" smtClean="0"/>
              <a:t>，公式</a:t>
            </a:r>
            <a:r>
              <a:rPr lang="en-US" altLang="zh-CN" dirty="0" smtClean="0"/>
              <a:t>A</a:t>
            </a:r>
            <a:r>
              <a:rPr lang="zh-CN" altLang="en-US" dirty="0" smtClean="0"/>
              <a:t>中各谓词解释</a:t>
            </a:r>
            <a:r>
              <a:rPr lang="en-US" altLang="zh-CN" dirty="0" smtClean="0"/>
              <a:t>I</a:t>
            </a:r>
            <a:r>
              <a:rPr lang="zh-CN" altLang="en-US" dirty="0" smtClean="0"/>
              <a:t>，如果</a:t>
            </a:r>
            <a:r>
              <a:rPr lang="en-US" altLang="zh-CN" dirty="0" smtClean="0"/>
              <a:t>A</a:t>
            </a:r>
            <a:r>
              <a:rPr lang="zh-CN" altLang="en-US" dirty="0" smtClean="0"/>
              <a:t>中的自由变元</a:t>
            </a:r>
            <a:r>
              <a:rPr lang="en-US" altLang="zh-CN" dirty="0" smtClean="0"/>
              <a:t>x1…</a:t>
            </a:r>
            <a:r>
              <a:rPr lang="en-US" altLang="zh-CN" dirty="0" err="1" smtClean="0"/>
              <a:t>xn</a:t>
            </a:r>
            <a:r>
              <a:rPr lang="zh-CN" altLang="en-US" dirty="0" smtClean="0"/>
              <a:t>分别取</a:t>
            </a:r>
            <a:r>
              <a:rPr lang="en-US" altLang="zh-CN" dirty="0" smtClean="0"/>
              <a:t>u1…un</a:t>
            </a:r>
            <a:r>
              <a:rPr lang="zh-CN" altLang="en-US" dirty="0" smtClean="0"/>
              <a:t>时</a:t>
            </a:r>
            <a:r>
              <a:rPr lang="en-US" altLang="zh-CN" dirty="0" smtClean="0"/>
              <a:t>A</a:t>
            </a:r>
            <a:r>
              <a:rPr lang="zh-CN" altLang="en-US" dirty="0" smtClean="0"/>
              <a:t>为真，称为</a:t>
            </a:r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r>
              <a:rPr lang="zh-CN" altLang="en-US" dirty="0" smtClean="0">
                <a:solidFill>
                  <a:srgbClr val="FF0000"/>
                </a:solidFill>
              </a:rPr>
              <a:t>在</a:t>
            </a:r>
            <a:r>
              <a:rPr lang="en-US" altLang="zh-CN" dirty="0" smtClean="0">
                <a:solidFill>
                  <a:srgbClr val="FF0000"/>
                </a:solidFill>
              </a:rPr>
              <a:t>u1…un</a:t>
            </a:r>
            <a:r>
              <a:rPr lang="zh-CN" altLang="en-US" dirty="0" smtClean="0">
                <a:solidFill>
                  <a:srgbClr val="FF0000"/>
                </a:solidFill>
              </a:rPr>
              <a:t>处为真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如果</a:t>
            </a:r>
            <a:r>
              <a:rPr lang="en-US" altLang="zh-CN" dirty="0" smtClean="0"/>
              <a:t>A</a:t>
            </a:r>
            <a:r>
              <a:rPr lang="zh-CN" altLang="en-US" dirty="0" smtClean="0"/>
              <a:t>在自由变元任何取值下都是真，称</a:t>
            </a:r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r>
              <a:rPr lang="zh-CN" altLang="en-US" dirty="0" smtClean="0">
                <a:solidFill>
                  <a:srgbClr val="FF0000"/>
                </a:solidFill>
              </a:rPr>
              <a:t>在解释</a:t>
            </a:r>
            <a:r>
              <a:rPr lang="en-US" altLang="zh-CN" dirty="0" smtClean="0">
                <a:solidFill>
                  <a:srgbClr val="FF0000"/>
                </a:solidFill>
              </a:rPr>
              <a:t>I</a:t>
            </a:r>
            <a:r>
              <a:rPr lang="zh-CN" altLang="en-US" dirty="0" smtClean="0">
                <a:solidFill>
                  <a:srgbClr val="FF0000"/>
                </a:solidFill>
              </a:rPr>
              <a:t>下为真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如果</a:t>
            </a:r>
            <a:r>
              <a:rPr lang="en-US" altLang="zh-CN" dirty="0" smtClean="0"/>
              <a:t>A</a:t>
            </a:r>
            <a:r>
              <a:rPr lang="zh-CN" altLang="en-US" dirty="0" smtClean="0"/>
              <a:t>在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每个解释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zh-CN" altLang="en-US" dirty="0" smtClean="0"/>
              <a:t>下为真，称</a:t>
            </a:r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r>
              <a:rPr lang="zh-CN" altLang="en-US" dirty="0" smtClean="0">
                <a:solidFill>
                  <a:srgbClr val="FF0000"/>
                </a:solidFill>
              </a:rPr>
              <a:t>在</a:t>
            </a:r>
            <a:r>
              <a:rPr lang="en-US" altLang="zh-CN" dirty="0" smtClean="0">
                <a:solidFill>
                  <a:srgbClr val="FF0000"/>
                </a:solidFill>
              </a:rPr>
              <a:t>D</a:t>
            </a:r>
            <a:r>
              <a:rPr lang="zh-CN" altLang="en-US" dirty="0" smtClean="0">
                <a:solidFill>
                  <a:srgbClr val="FF0000"/>
                </a:solidFill>
              </a:rPr>
              <a:t>上永真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如果</a:t>
            </a:r>
            <a:r>
              <a:rPr lang="en-US" altLang="zh-CN" dirty="0" smtClean="0"/>
              <a:t>A</a:t>
            </a:r>
            <a:r>
              <a:rPr lang="zh-CN" altLang="en-US" dirty="0" smtClean="0"/>
              <a:t>在</a:t>
            </a: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任何个体域</a:t>
            </a:r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</a:rPr>
              <a:t>D</a:t>
            </a:r>
            <a:r>
              <a:rPr lang="zh-CN" altLang="en-US" dirty="0" smtClean="0"/>
              <a:t>永真，称为</a:t>
            </a:r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r>
              <a:rPr lang="zh-CN" altLang="en-US" dirty="0" smtClean="0">
                <a:solidFill>
                  <a:srgbClr val="FF0000"/>
                </a:solidFill>
              </a:rPr>
              <a:t>永真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4038" y="2914865"/>
            <a:ext cx="4504762" cy="3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234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3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105" name="Rectangle 5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919568" y="611981"/>
            <a:ext cx="8893175" cy="2678113"/>
            <a:chOff x="1524001" y="1125540"/>
            <a:chExt cx="8893175" cy="2678113"/>
          </a:xfrm>
        </p:grpSpPr>
        <p:sp>
          <p:nvSpPr>
            <p:cNvPr id="4104" name="Rectangle 4"/>
            <p:cNvSpPr>
              <a:spLocks noChangeArrowheads="1"/>
            </p:cNvSpPr>
            <p:nvPr/>
          </p:nvSpPr>
          <p:spPr bwMode="auto">
            <a:xfrm>
              <a:off x="1524001" y="3050532"/>
              <a:ext cx="18473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grpSp>
          <p:nvGrpSpPr>
            <p:cNvPr id="4106" name="Group 20"/>
            <p:cNvGrpSpPr>
              <a:grpSpLocks/>
            </p:cNvGrpSpPr>
            <p:nvPr/>
          </p:nvGrpSpPr>
          <p:grpSpPr bwMode="auto">
            <a:xfrm>
              <a:off x="1847851" y="1125540"/>
              <a:ext cx="8569325" cy="2678113"/>
              <a:chOff x="158" y="709"/>
              <a:chExt cx="5398" cy="1687"/>
            </a:xfrm>
          </p:grpSpPr>
          <p:graphicFrame>
            <p:nvGraphicFramePr>
              <p:cNvPr id="4098" name="Object 7"/>
              <p:cNvGraphicFramePr>
                <a:graphicFrameLocks noChangeAspect="1"/>
              </p:cNvGraphicFramePr>
              <p:nvPr/>
            </p:nvGraphicFramePr>
            <p:xfrm>
              <a:off x="657" y="1842"/>
              <a:ext cx="1180" cy="2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39" name="公式" r:id="rId4" imgW="965160" imgH="241200" progId="Equation.3">
                      <p:embed/>
                    </p:oleObj>
                  </mc:Choice>
                  <mc:Fallback>
                    <p:oleObj name="公式" r:id="rId4" imgW="965160" imgH="241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57" y="1842"/>
                            <a:ext cx="1180" cy="29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099" name="Object 8"/>
              <p:cNvGraphicFramePr>
                <a:graphicFrameLocks noChangeAspect="1"/>
              </p:cNvGraphicFramePr>
              <p:nvPr/>
            </p:nvGraphicFramePr>
            <p:xfrm>
              <a:off x="657" y="1253"/>
              <a:ext cx="46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40" name="公式" r:id="rId6" imgW="355320" imgH="215640" progId="Equation.3">
                      <p:embed/>
                    </p:oleObj>
                  </mc:Choice>
                  <mc:Fallback>
                    <p:oleObj name="公式" r:id="rId6" imgW="355320" imgH="215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57" y="1253"/>
                            <a:ext cx="46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00" name="Object 9"/>
              <p:cNvGraphicFramePr>
                <a:graphicFrameLocks noChangeAspect="1"/>
              </p:cNvGraphicFramePr>
              <p:nvPr/>
            </p:nvGraphicFramePr>
            <p:xfrm>
              <a:off x="612" y="1525"/>
              <a:ext cx="2586" cy="3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41" name="公式" r:id="rId8" imgW="2095200" imgH="241200" progId="Equation.3">
                      <p:embed/>
                    </p:oleObj>
                  </mc:Choice>
                  <mc:Fallback>
                    <p:oleObj name="公式" r:id="rId8" imgW="2095200" imgH="241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12" y="1525"/>
                            <a:ext cx="2586" cy="30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12" name="Text Box 11"/>
              <p:cNvSpPr txBox="1">
                <a:spLocks noChangeArrowheads="1"/>
              </p:cNvSpPr>
              <p:nvPr/>
            </p:nvSpPr>
            <p:spPr bwMode="auto">
              <a:xfrm>
                <a:off x="158" y="709"/>
                <a:ext cx="5398" cy="16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zh-CN" altLang="en-US" b="1" dirty="0" smtClean="0">
                    <a:solidFill>
                      <a:srgbClr val="A50021"/>
                    </a:solidFill>
                    <a:latin typeface="Times New Roman" panose="02020603050405020304" pitchFamily="18" charset="0"/>
                  </a:rPr>
                  <a:t>例</a:t>
                </a:r>
                <a:r>
                  <a:rPr lang="zh-CN" altLang="en-US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给定</a:t>
                </a:r>
                <a:r>
                  <a:rPr lang="zh-CN" altLang="en-US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解释 </a:t>
                </a:r>
                <a:r>
                  <a:rPr lang="en-US" altLang="zh-CN" b="1" i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 </a:t>
                </a:r>
                <a:r>
                  <a:rPr lang="zh-CN" altLang="en-US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如下：</a:t>
                </a:r>
              </a:p>
              <a:p>
                <a:pPr eaLnBrk="1" fontAlgn="base" hangingPunct="1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zh-CN" altLang="en-US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  </a:t>
                </a:r>
                <a:r>
                  <a:rPr lang="en-US" altLang="zh-CN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(a) </a:t>
                </a:r>
                <a:r>
                  <a:rPr lang="zh-CN" altLang="en-US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个体域 </a:t>
                </a:r>
                <a:r>
                  <a:rPr lang="en-US" altLang="zh-CN" b="1" i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D</a:t>
                </a:r>
                <a:r>
                  <a:rPr lang="en-US" altLang="zh-CN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=R</a:t>
                </a:r>
              </a:p>
              <a:p>
                <a:pPr eaLnBrk="1" fontAlgn="base" hangingPunct="1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 altLang="zh-CN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  (b)</a:t>
                </a:r>
              </a:p>
              <a:p>
                <a:pPr eaLnBrk="1" fontAlgn="base" hangingPunct="1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 altLang="zh-CN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  (c)</a:t>
                </a:r>
              </a:p>
              <a:p>
                <a:pPr eaLnBrk="1" fontAlgn="base" hangingPunct="1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  (d)</a:t>
                </a:r>
                <a:r>
                  <a:rPr lang="en-US" altLang="zh-CN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           </a:t>
                </a:r>
              </a:p>
              <a:p>
                <a:pPr eaLnBrk="1" fontAlgn="base" hangingPunct="1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zh-CN" altLang="en-US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写出下列公式在</a:t>
                </a:r>
                <a:r>
                  <a:rPr lang="en-US" altLang="zh-CN" b="1" i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r>
                  <a:rPr lang="zh-CN" altLang="en-US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下的解释</a:t>
                </a:r>
                <a:r>
                  <a:rPr lang="en-US" altLang="zh-CN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, </a:t>
                </a:r>
                <a:r>
                  <a:rPr lang="zh-CN" altLang="en-US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并指出它的</a:t>
                </a:r>
                <a:r>
                  <a:rPr lang="zh-CN" altLang="en-US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真值</a:t>
                </a:r>
                <a:endParaRPr lang="en-US" altLang="zh-CN" b="1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59442" name="Text Box 18"/>
          <p:cNvSpPr txBox="1">
            <a:spLocks noChangeArrowheads="1"/>
          </p:cNvSpPr>
          <p:nvPr/>
        </p:nvSpPr>
        <p:spPr bwMode="auto">
          <a:xfrm>
            <a:off x="2217816" y="3973195"/>
            <a:ext cx="1798964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+0=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0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9445" name="Text Box 21"/>
          <p:cNvSpPr txBox="1">
            <a:spLocks noChangeArrowheads="1"/>
          </p:cNvSpPr>
          <p:nvPr/>
        </p:nvSpPr>
        <p:spPr bwMode="auto">
          <a:xfrm>
            <a:off x="1243418" y="4450159"/>
            <a:ext cx="5905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(2)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),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))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))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9446" name="Text Box 22"/>
          <p:cNvSpPr txBox="1">
            <a:spLocks noChangeArrowheads="1"/>
          </p:cNvSpPr>
          <p:nvPr/>
        </p:nvSpPr>
        <p:spPr bwMode="auto">
          <a:xfrm>
            <a:off x="2217816" y="5174099"/>
            <a:ext cx="289050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9447" name="Text Box 23"/>
          <p:cNvSpPr txBox="1">
            <a:spLocks noChangeArrowheads="1"/>
          </p:cNvSpPr>
          <p:nvPr/>
        </p:nvSpPr>
        <p:spPr bwMode="auto">
          <a:xfrm>
            <a:off x="1243418" y="5610225"/>
            <a:ext cx="249275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(3)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xF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),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9448" name="Text Box 24"/>
          <p:cNvSpPr txBox="1">
            <a:spLocks noChangeArrowheads="1"/>
          </p:cNvSpPr>
          <p:nvPr/>
        </p:nvSpPr>
        <p:spPr bwMode="auto">
          <a:xfrm>
            <a:off x="2217816" y="6071890"/>
            <a:ext cx="168387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=0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43418" y="3353754"/>
            <a:ext cx="28664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(1)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xF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),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))</a:t>
            </a:r>
          </a:p>
        </p:txBody>
      </p:sp>
      <p:sp>
        <p:nvSpPr>
          <p:cNvPr id="7" name="矩形 6"/>
          <p:cNvSpPr/>
          <p:nvPr/>
        </p:nvSpPr>
        <p:spPr>
          <a:xfrm>
            <a:off x="5633077" y="3968730"/>
            <a:ext cx="494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真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638369" y="5171866"/>
            <a:ext cx="494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假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33077" y="6067425"/>
            <a:ext cx="28135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真值不定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不是命题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47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9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9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9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9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59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3" grpId="0"/>
      <p:bldP spid="4105" grpId="0"/>
      <p:bldP spid="359442" grpId="0"/>
      <p:bldP spid="359445" grpId="0"/>
      <p:bldP spid="359446" grpId="0"/>
      <p:bldP spid="359447" grpId="0"/>
      <p:bldP spid="359448" grpId="0"/>
      <p:bldP spid="5" grpId="0"/>
      <p:bldP spid="7" grpId="0"/>
      <p:bldP spid="9" grpId="0"/>
      <p:bldP spid="1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chemeClr val="tx1"/>
                </a:solidFill>
              </a:rPr>
              <a:t>谓词公式可满足式及永假式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447800"/>
            <a:ext cx="9506857" cy="4495800"/>
          </a:xfrm>
        </p:spPr>
        <p:txBody>
          <a:bodyPr/>
          <a:lstStyle/>
          <a:p>
            <a:r>
              <a:rPr lang="zh-CN" altLang="en-US" dirty="0" smtClean="0"/>
              <a:t>如果对于</a:t>
            </a:r>
            <a:r>
              <a:rPr lang="zh-CN" altLang="en-US" dirty="0" smtClean="0">
                <a:solidFill>
                  <a:schemeClr val="bg2"/>
                </a:solidFill>
              </a:rPr>
              <a:t>某个个体域</a:t>
            </a:r>
            <a:r>
              <a:rPr lang="zh-CN" altLang="en-US" dirty="0" smtClean="0"/>
              <a:t>，谓词公式的</a:t>
            </a:r>
            <a:r>
              <a:rPr lang="zh-CN" altLang="en-US" dirty="0" smtClean="0">
                <a:solidFill>
                  <a:schemeClr val="bg2"/>
                </a:solidFill>
              </a:rPr>
              <a:t>某个解释</a:t>
            </a:r>
            <a:r>
              <a:rPr lang="zh-CN" altLang="en-US" dirty="0" smtClean="0"/>
              <a:t>，和自由变元的</a:t>
            </a:r>
            <a:r>
              <a:rPr lang="zh-CN" altLang="en-US" dirty="0" smtClean="0">
                <a:solidFill>
                  <a:schemeClr val="bg2"/>
                </a:solidFill>
              </a:rPr>
              <a:t>某个取值</a:t>
            </a:r>
            <a:r>
              <a:rPr lang="zh-CN" altLang="en-US" dirty="0" smtClean="0"/>
              <a:t>，公式</a:t>
            </a:r>
            <a:r>
              <a:rPr lang="en-US" altLang="zh-CN" dirty="0" smtClean="0"/>
              <a:t>A</a:t>
            </a:r>
            <a:r>
              <a:rPr lang="zh-CN" altLang="en-US" dirty="0" smtClean="0"/>
              <a:t>在此处取值为</a:t>
            </a:r>
            <a:r>
              <a:rPr lang="zh-CN" altLang="en-US" dirty="0" smtClean="0">
                <a:solidFill>
                  <a:schemeClr val="bg2"/>
                </a:solidFill>
              </a:rPr>
              <a:t>真</a:t>
            </a:r>
            <a:r>
              <a:rPr lang="zh-CN" altLang="en-US" dirty="0" smtClean="0"/>
              <a:t>，则称公式</a:t>
            </a:r>
            <a:r>
              <a:rPr lang="en-US" altLang="zh-CN" dirty="0" smtClean="0"/>
              <a:t>A</a:t>
            </a:r>
            <a:r>
              <a:rPr lang="zh-CN" altLang="en-US" dirty="0" smtClean="0"/>
              <a:t>是</a:t>
            </a:r>
            <a:r>
              <a:rPr lang="zh-CN" altLang="en-US" dirty="0" smtClean="0">
                <a:solidFill>
                  <a:srgbClr val="C00000"/>
                </a:solidFill>
              </a:rPr>
              <a:t>可满足式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/>
              <a:t>公式</a:t>
            </a:r>
            <a:r>
              <a:rPr lang="en-US" altLang="zh-CN" dirty="0" smtClean="0"/>
              <a:t>A</a:t>
            </a:r>
            <a:r>
              <a:rPr lang="zh-CN" altLang="en-US" dirty="0" smtClean="0"/>
              <a:t>不可满足时称</a:t>
            </a:r>
            <a:r>
              <a:rPr lang="en-US" altLang="zh-CN" dirty="0" smtClean="0"/>
              <a:t>A</a:t>
            </a:r>
            <a:r>
              <a:rPr lang="zh-CN" altLang="en-US" dirty="0" smtClean="0"/>
              <a:t>是</a:t>
            </a:r>
            <a:r>
              <a:rPr lang="zh-CN" altLang="en-US" dirty="0" smtClean="0">
                <a:solidFill>
                  <a:schemeClr val="bg2"/>
                </a:solidFill>
              </a:rPr>
              <a:t>永假式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0F9646D-4748-4BA7-8D85-C917587CD4F0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837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chemeClr val="tx1"/>
                </a:solidFill>
              </a:rPr>
              <a:t>谓词公式的逻辑等价与逻辑蕴含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447800"/>
            <a:ext cx="9056914" cy="4495800"/>
          </a:xfrm>
        </p:spPr>
        <p:txBody>
          <a:bodyPr/>
          <a:lstStyle/>
          <a:p>
            <a:r>
              <a:rPr lang="zh-CN" altLang="en-US" dirty="0" smtClean="0"/>
              <a:t>逻辑等价</a:t>
            </a:r>
            <a:endParaRPr lang="en-US" altLang="zh-CN" dirty="0" smtClean="0"/>
          </a:p>
          <a:p>
            <a:r>
              <a:rPr lang="en-US" altLang="zh-CN" dirty="0" smtClean="0"/>
              <a:t>A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B</a:t>
            </a:r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当且仅当</a:t>
            </a:r>
            <a:r>
              <a:rPr lang="zh-CN" altLang="en-US" dirty="0" smtClean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对于一切域，解释和变元取值</a:t>
            </a:r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具有相同的真值</a:t>
            </a:r>
            <a:endParaRPr lang="en-US" altLang="zh-CN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逻辑蕴含</a:t>
            </a:r>
            <a:endParaRPr lang="en-US" altLang="zh-CN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 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当且仅当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对于一切域，</a:t>
            </a:r>
            <a:r>
              <a:rPr lang="zh-CN" altLang="en-US" dirty="0" smtClean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解释</a:t>
            </a:r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，使得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成真的</a:t>
            </a:r>
            <a:r>
              <a:rPr lang="zh-CN" altLang="en-US" dirty="0" smtClean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变元取值状况</a:t>
            </a:r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均能使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成真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0F9646D-4748-4BA7-8D85-C917587CD4F0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0793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728420" y="4569369"/>
            <a:ext cx="10022237" cy="609033"/>
          </a:xfrm>
          <a:prstGeom prst="rect">
            <a:avLst/>
          </a:prstGeom>
          <a:solidFill>
            <a:srgbClr val="C9FAFF"/>
          </a:solidFill>
          <a:ln w="28575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867904" y="1292952"/>
            <a:ext cx="10089397" cy="1421928"/>
          </a:xfrm>
          <a:prstGeom prst="rect">
            <a:avLst/>
          </a:prstGeom>
          <a:solidFill>
            <a:srgbClr val="C9FAFF"/>
          </a:solidFill>
          <a:ln w="1270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dirty="0" smtClean="0"/>
              <a:t>代换实例</a:t>
            </a:r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7904" y="4629394"/>
            <a:ext cx="9546957" cy="488984"/>
          </a:xfrm>
        </p:spPr>
        <p:txBody>
          <a:bodyPr/>
          <a:lstStyle/>
          <a:p>
            <a:pPr marL="6350" indent="22225" eaLnBrk="1" hangingPunct="1">
              <a:lnSpc>
                <a:spcPct val="120000"/>
              </a:lnSpc>
              <a:spcBef>
                <a:spcPct val="70000"/>
              </a:spcBef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定理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/>
              <a:t>重言式的代换实例都是永真式，矛盾式的代换实例都是矛盾式</a:t>
            </a:r>
            <a:r>
              <a:rPr lang="en-US" altLang="zh-CN" dirty="0" smtClean="0"/>
              <a:t>. </a:t>
            </a:r>
          </a:p>
        </p:txBody>
      </p:sp>
      <p:sp>
        <p:nvSpPr>
          <p:cNvPr id="2" name="矩形 1"/>
          <p:cNvSpPr/>
          <p:nvPr/>
        </p:nvSpPr>
        <p:spPr>
          <a:xfrm>
            <a:off x="1064217" y="1292952"/>
            <a:ext cx="9350644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0" lvl="0" indent="22225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</a:pPr>
            <a:r>
              <a:rPr lang="zh-CN" altLang="en-US" sz="2400" b="1" dirty="0"/>
              <a:t>定义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设</a:t>
            </a:r>
            <a:r>
              <a:rPr lang="en-US" altLang="zh-CN" sz="2400" b="1" i="1" dirty="0"/>
              <a:t>A</a:t>
            </a:r>
            <a:r>
              <a:rPr lang="en-US" altLang="zh-CN" sz="2400" b="1" baseline="-25000" dirty="0"/>
              <a:t>0</a:t>
            </a:r>
            <a:r>
              <a:rPr lang="zh-CN" altLang="en-US" sz="2400" b="1" dirty="0"/>
              <a:t>是含命题变项 </a:t>
            </a:r>
            <a:r>
              <a:rPr lang="en-US" altLang="zh-CN" sz="2400" b="1" i="1" dirty="0"/>
              <a:t>p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p</a:t>
            </a:r>
            <a:r>
              <a:rPr lang="en-US" altLang="zh-CN" sz="2400" b="1" baseline="-25000" dirty="0"/>
              <a:t>2</a:t>
            </a:r>
            <a:r>
              <a:rPr lang="en-US" altLang="zh-CN" sz="2400" b="1" dirty="0"/>
              <a:t>, …, </a:t>
            </a:r>
            <a:r>
              <a:rPr lang="en-US" altLang="zh-CN" sz="2400" b="1" i="1" dirty="0" err="1"/>
              <a:t>p</a:t>
            </a:r>
            <a:r>
              <a:rPr lang="en-US" altLang="zh-CN" sz="2400" b="1" i="1" baseline="-25000" dirty="0" err="1"/>
              <a:t>n</a:t>
            </a:r>
            <a:r>
              <a:rPr lang="zh-CN" altLang="en-US" sz="2400" b="1" dirty="0"/>
              <a:t>的命题公式，</a:t>
            </a:r>
            <a:r>
              <a:rPr lang="en-US" altLang="zh-CN" sz="2400" b="1" i="1" dirty="0"/>
              <a:t>A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A</a:t>
            </a:r>
            <a:r>
              <a:rPr lang="en-US" altLang="zh-CN" sz="2400" b="1" baseline="-25000" dirty="0"/>
              <a:t>2</a:t>
            </a:r>
            <a:r>
              <a:rPr lang="en-US" altLang="zh-CN" sz="2400" b="1" dirty="0"/>
              <a:t>, …, </a:t>
            </a:r>
            <a:r>
              <a:rPr lang="en-US" altLang="zh-CN" sz="2400" b="1" i="1" dirty="0"/>
              <a:t>A</a:t>
            </a:r>
            <a:r>
              <a:rPr lang="en-US" altLang="zh-CN" sz="2400" b="1" i="1" baseline="-25000" dirty="0"/>
              <a:t>n</a:t>
            </a:r>
            <a:r>
              <a:rPr lang="zh-CN" altLang="en-US" sz="2400" b="1" dirty="0"/>
              <a:t>是</a:t>
            </a:r>
            <a:r>
              <a:rPr lang="en-US" altLang="zh-CN" sz="2400" b="1" i="1" dirty="0"/>
              <a:t>n</a:t>
            </a:r>
            <a:r>
              <a:rPr lang="zh-CN" altLang="en-US" sz="2400" b="1" dirty="0"/>
              <a:t>个谓词公式，用</a:t>
            </a:r>
            <a:r>
              <a:rPr lang="en-US" altLang="zh-CN" sz="2400" b="1" i="1" dirty="0"/>
              <a:t>A</a:t>
            </a:r>
            <a:r>
              <a:rPr lang="en-US" altLang="zh-CN" sz="2400" b="1" i="1" baseline="-25000" dirty="0"/>
              <a:t>i</a:t>
            </a:r>
            <a:r>
              <a:rPr lang="en-US" altLang="zh-CN" sz="2400" b="1" baseline="-25000" dirty="0"/>
              <a:t> </a:t>
            </a:r>
            <a:r>
              <a:rPr lang="en-US" altLang="zh-CN" sz="2400" b="1" dirty="0"/>
              <a:t>(1</a:t>
            </a:r>
            <a:r>
              <a:rPr lang="en-US" altLang="zh-CN" sz="2400" b="1" dirty="0">
                <a:sym typeface="Symbol" panose="05050102010706020507" pitchFamily="18" charset="2"/>
              </a:rPr>
              <a:t></a:t>
            </a:r>
            <a:r>
              <a:rPr lang="en-US" altLang="zh-CN" sz="2400" b="1" i="1" dirty="0"/>
              <a:t>i</a:t>
            </a:r>
            <a:r>
              <a:rPr lang="en-US" altLang="zh-CN" sz="2400" b="1" dirty="0">
                <a:sym typeface="Symbol" panose="05050102010706020507" pitchFamily="18" charset="2"/>
              </a:rPr>
              <a:t></a:t>
            </a:r>
            <a:r>
              <a:rPr lang="en-US" altLang="zh-CN" sz="2400" b="1" i="1" dirty="0"/>
              <a:t>n</a:t>
            </a:r>
            <a:r>
              <a:rPr lang="en-US" altLang="zh-CN" sz="2400" b="1" dirty="0"/>
              <a:t>) </a:t>
            </a:r>
            <a:r>
              <a:rPr lang="zh-CN" altLang="en-US" sz="2400" b="1" dirty="0">
                <a:solidFill>
                  <a:srgbClr val="FF0000"/>
                </a:solidFill>
              </a:rPr>
              <a:t>处处</a:t>
            </a:r>
            <a:r>
              <a:rPr lang="zh-CN" altLang="en-US" sz="2400" b="1" dirty="0"/>
              <a:t>代替</a:t>
            </a:r>
            <a:r>
              <a:rPr lang="en-US" altLang="zh-CN" sz="2400" b="1" i="1" dirty="0"/>
              <a:t>A</a:t>
            </a:r>
            <a:r>
              <a:rPr lang="en-US" altLang="zh-CN" sz="2400" b="1" baseline="-25000" dirty="0"/>
              <a:t>0</a:t>
            </a:r>
            <a:r>
              <a:rPr lang="zh-CN" altLang="en-US" sz="2400" b="1" dirty="0"/>
              <a:t>中的</a:t>
            </a:r>
            <a:r>
              <a:rPr lang="en-US" altLang="zh-CN" sz="2400" b="1" i="1" dirty="0"/>
              <a:t>p</a:t>
            </a:r>
            <a:r>
              <a:rPr lang="en-US" altLang="zh-CN" sz="2400" b="1" i="1" baseline="-25000" dirty="0"/>
              <a:t>i</a:t>
            </a:r>
            <a:r>
              <a:rPr lang="zh-CN" altLang="en-US" sz="2400" b="1" dirty="0"/>
              <a:t>，所得公式</a:t>
            </a:r>
            <a:r>
              <a:rPr lang="en-US" altLang="zh-CN" sz="2400" b="1" i="1" dirty="0"/>
              <a:t>A</a:t>
            </a:r>
            <a:r>
              <a:rPr lang="zh-CN" altLang="en-US" sz="2400" b="1" dirty="0"/>
              <a:t>称为</a:t>
            </a:r>
            <a:r>
              <a:rPr lang="en-US" altLang="zh-CN" sz="2400" b="1" i="1" dirty="0"/>
              <a:t>A</a:t>
            </a:r>
            <a:r>
              <a:rPr lang="en-US" altLang="zh-CN" sz="2400" b="1" baseline="-25000" dirty="0"/>
              <a:t>0</a:t>
            </a:r>
            <a:r>
              <a:rPr lang="zh-CN" altLang="en-US" sz="2400" b="1" dirty="0"/>
              <a:t>的</a:t>
            </a:r>
            <a:r>
              <a:rPr lang="zh-CN" altLang="en-US" sz="2400" b="1" dirty="0">
                <a:solidFill>
                  <a:srgbClr val="FF0000"/>
                </a:solidFill>
              </a:rPr>
              <a:t>代换实例</a:t>
            </a:r>
            <a:r>
              <a:rPr lang="en-US" altLang="zh-CN" sz="2400" b="1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4" name="矩形 3"/>
          <p:cNvSpPr/>
          <p:nvPr/>
        </p:nvSpPr>
        <p:spPr>
          <a:xfrm>
            <a:off x="1219199" y="2967016"/>
            <a:ext cx="8534401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0" lvl="0" indent="22225" fontAlgn="base">
              <a:lnSpc>
                <a:spcPct val="120000"/>
              </a:lnSpc>
              <a:spcBef>
                <a:spcPct val="75000"/>
              </a:spcBef>
              <a:spcAft>
                <a:spcPct val="0"/>
              </a:spcAft>
              <a:buClr>
                <a:srgbClr val="00007D"/>
              </a:buClr>
              <a:buSzPct val="75000"/>
            </a:pPr>
            <a:r>
              <a:rPr lang="zh-CN" altLang="en-US" sz="2400" b="1" dirty="0">
                <a:solidFill>
                  <a:srgbClr val="000000"/>
                </a:solidFill>
              </a:rPr>
              <a:t>例如， </a:t>
            </a:r>
            <a:r>
              <a:rPr lang="en-US" altLang="zh-CN" sz="2400" b="1" i="1" dirty="0">
                <a:solidFill>
                  <a:srgbClr val="000000"/>
                </a:solidFill>
              </a:rPr>
              <a:t>F</a:t>
            </a:r>
            <a:r>
              <a:rPr lang="en-US" altLang="zh-CN" sz="2400" b="1" dirty="0">
                <a:solidFill>
                  <a:srgbClr val="000000"/>
                </a:solidFill>
              </a:rPr>
              <a:t>(</a:t>
            </a:r>
            <a:r>
              <a:rPr lang="en-US" altLang="zh-CN" sz="2400" b="1" i="1" dirty="0">
                <a:solidFill>
                  <a:srgbClr val="000000"/>
                </a:solidFill>
              </a:rPr>
              <a:t>x</a:t>
            </a:r>
            <a:r>
              <a:rPr lang="en-US" altLang="zh-CN" sz="2400" b="1" dirty="0">
                <a:solidFill>
                  <a:srgbClr val="000000"/>
                </a:solidFill>
              </a:rPr>
              <a:t>)</a:t>
            </a:r>
            <a:r>
              <a:rPr lang="en-US" altLang="zh-CN" sz="2400" b="1" dirty="0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olidFill>
                  <a:srgbClr val="000000"/>
                </a:solidFill>
              </a:rPr>
              <a:t>G</a:t>
            </a:r>
            <a:r>
              <a:rPr lang="en-US" altLang="zh-CN" sz="2400" b="1" dirty="0">
                <a:solidFill>
                  <a:srgbClr val="000000"/>
                </a:solidFill>
              </a:rPr>
              <a:t>(</a:t>
            </a:r>
            <a:r>
              <a:rPr lang="en-US" altLang="zh-CN" sz="2400" b="1" i="1" dirty="0">
                <a:solidFill>
                  <a:srgbClr val="000000"/>
                </a:solidFill>
              </a:rPr>
              <a:t>x</a:t>
            </a:r>
            <a:r>
              <a:rPr lang="en-US" altLang="zh-CN" sz="2400" b="1" dirty="0">
                <a:solidFill>
                  <a:srgbClr val="000000"/>
                </a:solidFill>
              </a:rPr>
              <a:t>), </a:t>
            </a:r>
            <a:r>
              <a:rPr lang="en-US" altLang="zh-CN" sz="2400" b="1" dirty="0">
                <a:solidFill>
                  <a:srgbClr val="000000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2400" b="1" i="1" dirty="0" err="1">
                <a:solidFill>
                  <a:srgbClr val="000000"/>
                </a:solidFill>
              </a:rPr>
              <a:t>xF</a:t>
            </a:r>
            <a:r>
              <a:rPr lang="en-US" altLang="zh-CN" sz="2400" b="1" dirty="0">
                <a:solidFill>
                  <a:srgbClr val="000000"/>
                </a:solidFill>
              </a:rPr>
              <a:t>(</a:t>
            </a:r>
            <a:r>
              <a:rPr lang="en-US" altLang="zh-CN" sz="2400" b="1" i="1" dirty="0">
                <a:solidFill>
                  <a:srgbClr val="000000"/>
                </a:solidFill>
              </a:rPr>
              <a:t>x</a:t>
            </a:r>
            <a:r>
              <a:rPr lang="en-US" altLang="zh-CN" sz="2400" b="1" dirty="0">
                <a:solidFill>
                  <a:srgbClr val="000000"/>
                </a:solidFill>
              </a:rPr>
              <a:t>)</a:t>
            </a:r>
            <a:r>
              <a:rPr lang="en-US" altLang="zh-CN" sz="2400" b="1" dirty="0">
                <a:solidFill>
                  <a:srgbClr val="000000"/>
                </a:solidFill>
                <a:sym typeface="Symbol" panose="05050102010706020507" pitchFamily="18" charset="2"/>
              </a:rPr>
              <a:t></a:t>
            </a:r>
            <a:r>
              <a:rPr lang="en-US" altLang="zh-CN" sz="2400" b="1" i="1" dirty="0" err="1">
                <a:solidFill>
                  <a:srgbClr val="000000"/>
                </a:solidFill>
              </a:rPr>
              <a:t>yG</a:t>
            </a:r>
            <a:r>
              <a:rPr lang="en-US" altLang="zh-CN" sz="2400" b="1" dirty="0">
                <a:solidFill>
                  <a:srgbClr val="000000"/>
                </a:solidFill>
              </a:rPr>
              <a:t>(</a:t>
            </a:r>
            <a:r>
              <a:rPr lang="en-US" altLang="zh-CN" sz="2400" b="1" i="1" dirty="0">
                <a:solidFill>
                  <a:srgbClr val="000000"/>
                </a:solidFill>
              </a:rPr>
              <a:t>y</a:t>
            </a:r>
            <a:r>
              <a:rPr lang="en-US" altLang="zh-CN" sz="2400" b="1" dirty="0">
                <a:solidFill>
                  <a:srgbClr val="000000"/>
                </a:solidFill>
              </a:rPr>
              <a:t>)</a:t>
            </a:r>
            <a:r>
              <a:rPr lang="zh-CN" altLang="en-US" sz="2400" b="1" dirty="0">
                <a:solidFill>
                  <a:srgbClr val="000000"/>
                </a:solidFill>
              </a:rPr>
              <a:t>等都是</a:t>
            </a:r>
            <a:r>
              <a:rPr lang="en-US" altLang="zh-CN" sz="2400" b="1" i="1" dirty="0" err="1">
                <a:solidFill>
                  <a:srgbClr val="000000"/>
                </a:solidFill>
              </a:rPr>
              <a:t>p</a:t>
            </a:r>
            <a:r>
              <a:rPr lang="en-US" altLang="zh-CN" sz="2400" b="1" dirty="0" err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400" b="1" i="1" dirty="0" err="1">
                <a:solidFill>
                  <a:srgbClr val="000000"/>
                </a:solidFill>
              </a:rPr>
              <a:t>q</a:t>
            </a:r>
            <a:r>
              <a:rPr lang="zh-CN" altLang="en-US" sz="2400" b="1" dirty="0">
                <a:solidFill>
                  <a:srgbClr val="000000"/>
                </a:solidFill>
              </a:rPr>
              <a:t>的代换实例</a:t>
            </a:r>
            <a:r>
              <a:rPr lang="en-US" altLang="zh-CN" sz="2400" b="1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369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22531" grpId="0"/>
      <p:bldP spid="305155" grpId="0" build="p"/>
      <p:bldP spid="2" grpId="0"/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6488" y="765176"/>
            <a:ext cx="8229600" cy="521184"/>
          </a:xfrm>
        </p:spPr>
        <p:txBody>
          <a:bodyPr/>
          <a:lstStyle/>
          <a:p>
            <a:pPr marL="441325" indent="-441325" eaLnBrk="1" hangingPunct="1">
              <a:buNone/>
            </a:pP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例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zh-CN" altLang="en-US" dirty="0" smtClean="0"/>
              <a:t>判断下列公式中，哪些是永真式，哪些是矛盾式？</a:t>
            </a:r>
          </a:p>
        </p:txBody>
      </p:sp>
      <p:sp>
        <p:nvSpPr>
          <p:cNvPr id="307204" name="Rectangle 4"/>
          <p:cNvSpPr>
            <a:spLocks noChangeArrowheads="1"/>
          </p:cNvSpPr>
          <p:nvPr/>
        </p:nvSpPr>
        <p:spPr bwMode="auto">
          <a:xfrm>
            <a:off x="2021103" y="2079411"/>
            <a:ext cx="67691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1325" indent="-4413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重言式 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)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的代换实例，故为永真式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307205" name="Rectangle 5"/>
          <p:cNvSpPr>
            <a:spLocks noChangeArrowheads="1"/>
          </p:cNvSpPr>
          <p:nvPr/>
        </p:nvSpPr>
        <p:spPr bwMode="auto">
          <a:xfrm>
            <a:off x="1632743" y="2706018"/>
            <a:ext cx="5688013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1325" indent="-4413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(2)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xF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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yG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))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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yG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307206" name="Rectangle 6"/>
          <p:cNvSpPr>
            <a:spLocks noChangeArrowheads="1"/>
          </p:cNvSpPr>
          <p:nvPr/>
        </p:nvSpPr>
        <p:spPr bwMode="auto">
          <a:xfrm>
            <a:off x="2027211" y="3426620"/>
            <a:ext cx="68405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1325" indent="-4413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矛盾式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q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的代换实例，故为永假式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307207" name="Rectangle 7"/>
          <p:cNvSpPr>
            <a:spLocks noChangeArrowheads="1"/>
          </p:cNvSpPr>
          <p:nvPr/>
        </p:nvSpPr>
        <p:spPr bwMode="auto">
          <a:xfrm>
            <a:off x="1632743" y="4041360"/>
            <a:ext cx="467995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1325" indent="-4413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(3)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))</a:t>
            </a:r>
          </a:p>
        </p:txBody>
      </p:sp>
      <p:sp>
        <p:nvSpPr>
          <p:cNvPr id="307209" name="Rectangle 9"/>
          <p:cNvSpPr>
            <a:spLocks noChangeArrowheads="1"/>
          </p:cNvSpPr>
          <p:nvPr/>
        </p:nvSpPr>
        <p:spPr bwMode="auto">
          <a:xfrm>
            <a:off x="2546351" y="4510088"/>
            <a:ext cx="7294563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1325" indent="-4413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解释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b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: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个体域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N,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):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&gt;5, 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):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&gt;4,   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公式为真 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解释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b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: 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个体域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N,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):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&lt;5,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):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&lt;4,     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公式为假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结论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: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非永真式的可满足式</a:t>
            </a:r>
          </a:p>
        </p:txBody>
      </p:sp>
      <p:sp>
        <p:nvSpPr>
          <p:cNvPr id="3" name="矩形 2"/>
          <p:cNvSpPr/>
          <p:nvPr/>
        </p:nvSpPr>
        <p:spPr>
          <a:xfrm>
            <a:off x="1604150" y="1434342"/>
            <a:ext cx="4923143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41325" lvl="0" indent="-441325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</a:pPr>
            <a:r>
              <a:rPr lang="en-US" altLang="zh-CN" sz="2400" b="1" dirty="0">
                <a:solidFill>
                  <a:srgbClr val="000000"/>
                </a:solidFill>
              </a:rPr>
              <a:t>(1) </a:t>
            </a:r>
            <a:r>
              <a:rPr lang="en-US" altLang="zh-CN" sz="2400" b="1" dirty="0">
                <a:solidFill>
                  <a:srgbClr val="000000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2400" b="1" i="1" dirty="0" err="1">
                <a:solidFill>
                  <a:srgbClr val="000000"/>
                </a:solidFill>
              </a:rPr>
              <a:t>xF</a:t>
            </a:r>
            <a:r>
              <a:rPr lang="en-US" altLang="zh-CN" sz="2400" b="1" dirty="0">
                <a:solidFill>
                  <a:srgbClr val="000000"/>
                </a:solidFill>
              </a:rPr>
              <a:t>(</a:t>
            </a:r>
            <a:r>
              <a:rPr lang="en-US" altLang="zh-CN" sz="2400" b="1" i="1" dirty="0">
                <a:solidFill>
                  <a:srgbClr val="000000"/>
                </a:solidFill>
              </a:rPr>
              <a:t>x</a:t>
            </a:r>
            <a:r>
              <a:rPr lang="en-US" altLang="zh-CN" sz="2400" b="1" dirty="0">
                <a:solidFill>
                  <a:srgbClr val="000000"/>
                </a:solidFill>
              </a:rPr>
              <a:t>)</a:t>
            </a:r>
            <a:r>
              <a:rPr lang="en-US" altLang="zh-CN" sz="2400" b="1" dirty="0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solidFill>
                  <a:srgbClr val="000000"/>
                </a:solidFill>
              </a:rPr>
              <a:t>(</a:t>
            </a:r>
            <a:r>
              <a:rPr lang="en-US" altLang="zh-CN" sz="2400" b="1" dirty="0">
                <a:solidFill>
                  <a:srgbClr val="000000"/>
                </a:solidFill>
                <a:sym typeface="Symbol" panose="05050102010706020507" pitchFamily="18" charset="2"/>
              </a:rPr>
              <a:t></a:t>
            </a:r>
            <a:r>
              <a:rPr lang="en-US" altLang="zh-CN" sz="2400" b="1" i="1" dirty="0" err="1">
                <a:solidFill>
                  <a:srgbClr val="000000"/>
                </a:solidFill>
              </a:rPr>
              <a:t>x</a:t>
            </a:r>
            <a:r>
              <a:rPr lang="en-US" altLang="zh-CN" sz="2400" b="1" dirty="0" err="1">
                <a:solidFill>
                  <a:srgbClr val="000000"/>
                </a:solidFill>
                <a:sym typeface="Symbol" panose="05050102010706020507" pitchFamily="18" charset="2"/>
              </a:rPr>
              <a:t></a:t>
            </a:r>
            <a:r>
              <a:rPr lang="en-US" altLang="zh-CN" sz="2400" b="1" i="1" dirty="0" err="1">
                <a:solidFill>
                  <a:srgbClr val="000000"/>
                </a:solidFill>
              </a:rPr>
              <a:t>yG</a:t>
            </a:r>
            <a:r>
              <a:rPr lang="en-US" altLang="zh-CN" sz="2400" b="1" dirty="0">
                <a:solidFill>
                  <a:srgbClr val="000000"/>
                </a:solidFill>
              </a:rPr>
              <a:t>(</a:t>
            </a:r>
            <a:r>
              <a:rPr lang="en-US" altLang="zh-CN" sz="2400" b="1" i="1" dirty="0" err="1">
                <a:solidFill>
                  <a:srgbClr val="000000"/>
                </a:solidFill>
              </a:rPr>
              <a:t>x</a:t>
            </a:r>
            <a:r>
              <a:rPr lang="en-US" altLang="zh-CN" sz="2400" b="1" dirty="0" err="1">
                <a:solidFill>
                  <a:srgbClr val="000000"/>
                </a:solidFill>
              </a:rPr>
              <a:t>,</a:t>
            </a:r>
            <a:r>
              <a:rPr lang="en-US" altLang="zh-CN" sz="2400" b="1" i="1" dirty="0" err="1">
                <a:solidFill>
                  <a:srgbClr val="000000"/>
                </a:solidFill>
              </a:rPr>
              <a:t>y</a:t>
            </a:r>
            <a:r>
              <a:rPr lang="en-US" altLang="zh-CN" sz="2400" b="1" dirty="0">
                <a:solidFill>
                  <a:srgbClr val="000000"/>
                </a:solidFill>
              </a:rPr>
              <a:t>)</a:t>
            </a:r>
            <a:r>
              <a:rPr lang="en-US" altLang="zh-CN" sz="2400" b="1" dirty="0">
                <a:solidFill>
                  <a:srgbClr val="000000"/>
                </a:solidFill>
                <a:sym typeface="Symbol" panose="05050102010706020507" pitchFamily="18" charset="2"/>
              </a:rPr>
              <a:t></a:t>
            </a:r>
            <a:r>
              <a:rPr lang="en-US" altLang="zh-CN" sz="2400" b="1" i="1" dirty="0" err="1">
                <a:solidFill>
                  <a:srgbClr val="000000"/>
                </a:solidFill>
              </a:rPr>
              <a:t>xF</a:t>
            </a:r>
            <a:r>
              <a:rPr lang="en-US" altLang="zh-CN" sz="2400" b="1" dirty="0">
                <a:solidFill>
                  <a:srgbClr val="000000"/>
                </a:solidFill>
              </a:rPr>
              <a:t>(</a:t>
            </a:r>
            <a:r>
              <a:rPr lang="en-US" altLang="zh-CN" sz="2400" b="1" i="1" dirty="0">
                <a:solidFill>
                  <a:srgbClr val="000000"/>
                </a:solidFill>
              </a:rPr>
              <a:t>x</a:t>
            </a:r>
            <a:r>
              <a:rPr lang="en-US" altLang="zh-CN" sz="2400" b="1" dirty="0">
                <a:solidFill>
                  <a:srgbClr val="000000"/>
                </a:solidFill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73877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7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7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7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build="p"/>
      <p:bldP spid="307204" grpId="0"/>
      <p:bldP spid="307205" grpId="0"/>
      <p:bldP spid="307206" grpId="0"/>
      <p:bldP spid="307207" grpId="0"/>
      <p:bldP spid="307209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070" y="429985"/>
            <a:ext cx="11145502" cy="6351815"/>
          </a:xfrm>
          <a:prstGeom prst="rect">
            <a:avLst/>
          </a:prstGeom>
          <a:solidFill>
            <a:srgbClr val="000000">
              <a:alpha val="50196"/>
            </a:srgbClr>
          </a:solidFill>
        </p:spPr>
      </p:pic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0F9646D-4748-4BA7-8D85-C917587CD4F0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>
          <a:xfrm>
            <a:off x="1300045" y="982597"/>
            <a:ext cx="6394450" cy="431800"/>
          </a:xfrm>
          <a:noFill/>
        </p:spPr>
        <p:txBody>
          <a:bodyPr/>
          <a:lstStyle/>
          <a:p>
            <a:pPr algn="ctr" eaLnBrk="1" hangingPunct="1"/>
            <a:r>
              <a:rPr lang="zh-CN" altLang="en-US" sz="32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第四章 一阶逻辑基本概念</a:t>
            </a:r>
          </a:p>
        </p:txBody>
      </p:sp>
    </p:spTree>
    <p:extLst>
      <p:ext uri="{BB962C8B-B14F-4D97-AF65-F5344CB8AC3E}">
        <p14:creationId xmlns:p14="http://schemas.microsoft.com/office/powerpoint/2010/main" val="121472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chemeClr val="tx1"/>
                </a:solidFill>
              </a:rPr>
              <a:t>重要的谓词演算的永真式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295400"/>
            <a:ext cx="11582400" cy="5105400"/>
          </a:xfrm>
        </p:spPr>
        <p:txBody>
          <a:bodyPr/>
          <a:lstStyle/>
          <a:p>
            <a:r>
              <a:rPr lang="zh-CN" altLang="en-US" dirty="0" smtClean="0"/>
              <a:t>所有的命题逻辑中的</a:t>
            </a:r>
            <a:r>
              <a:rPr lang="zh-CN" altLang="en-US" dirty="0" smtClean="0">
                <a:solidFill>
                  <a:schemeClr val="bg2"/>
                </a:solidFill>
              </a:rPr>
              <a:t>重言式</a:t>
            </a:r>
            <a:endParaRPr lang="en-US" altLang="zh-CN" dirty="0" smtClean="0">
              <a:solidFill>
                <a:schemeClr val="bg2"/>
              </a:solidFill>
            </a:endParaRPr>
          </a:p>
          <a:p>
            <a:r>
              <a:rPr lang="zh-CN" altLang="en-US" dirty="0" smtClean="0"/>
              <a:t>当</a:t>
            </a:r>
            <a:r>
              <a:rPr lang="en-US" altLang="zh-CN" dirty="0" smtClean="0"/>
              <a:t>A</a:t>
            </a:r>
            <a:r>
              <a:rPr lang="zh-CN" altLang="en-US" dirty="0" smtClean="0"/>
              <a:t>不含有变元</a:t>
            </a:r>
            <a:r>
              <a:rPr lang="en-US" altLang="zh-CN" dirty="0" smtClean="0"/>
              <a:t>x</a:t>
            </a:r>
            <a:r>
              <a:rPr lang="zh-CN" altLang="en-US" dirty="0" smtClean="0"/>
              <a:t>时，</a:t>
            </a:r>
            <a:r>
              <a:rPr lang="en-US" altLang="zh-CN" dirty="0">
                <a:solidFill>
                  <a:schemeClr val="bg2"/>
                </a:solidFill>
                <a:sym typeface="Symbol" panose="05050102010706020507" pitchFamily="18" charset="2"/>
              </a:rPr>
              <a:t></a:t>
            </a:r>
            <a:r>
              <a:rPr lang="en-US" altLang="zh-CN" dirty="0">
                <a:solidFill>
                  <a:schemeClr val="bg2"/>
                </a:solidFill>
              </a:rPr>
              <a:t> </a:t>
            </a:r>
            <a:r>
              <a:rPr lang="en-US" altLang="zh-CN" dirty="0" err="1" smtClean="0">
                <a:solidFill>
                  <a:schemeClr val="bg2"/>
                </a:solidFill>
              </a:rPr>
              <a:t>xA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A</a:t>
            </a:r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dirty="0">
                <a:solidFill>
                  <a:schemeClr val="bg2"/>
                </a:solidFill>
                <a:sym typeface="Symbol" panose="05050102010706020507" pitchFamily="18" charset="2"/>
              </a:rPr>
              <a:t> </a:t>
            </a:r>
            <a:r>
              <a:rPr lang="en-US" altLang="zh-CN" dirty="0" err="1" smtClean="0">
                <a:solidFill>
                  <a:schemeClr val="bg2"/>
                </a:solidFill>
              </a:rPr>
              <a:t>xA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A</a:t>
            </a:r>
          </a:p>
          <a:p>
            <a:endParaRPr lang="en-US" altLang="zh-CN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zh-CN" dirty="0">
                <a:solidFill>
                  <a:schemeClr val="bg2"/>
                </a:solidFill>
                <a:sym typeface="Symbol" panose="05050102010706020507" pitchFamily="18" charset="2"/>
              </a:rPr>
              <a:t></a:t>
            </a:r>
            <a:r>
              <a:rPr lang="en-US" altLang="zh-CN" dirty="0">
                <a:solidFill>
                  <a:schemeClr val="bg2"/>
                </a:solidFill>
              </a:rPr>
              <a:t> </a:t>
            </a:r>
            <a:r>
              <a:rPr lang="en-US" altLang="zh-CN" dirty="0" err="1" smtClean="0">
                <a:solidFill>
                  <a:schemeClr val="bg2"/>
                </a:solidFill>
              </a:rPr>
              <a:t>xA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(x) 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A(x),A(x)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solidFill>
                  <a:schemeClr val="bg2"/>
                </a:solidFill>
                <a:sym typeface="Symbol" panose="05050102010706020507" pitchFamily="18" charset="2"/>
              </a:rPr>
              <a:t>  </a:t>
            </a:r>
            <a:r>
              <a:rPr lang="en-US" altLang="zh-CN" dirty="0" err="1">
                <a:solidFill>
                  <a:schemeClr val="bg2"/>
                </a:solidFill>
              </a:rPr>
              <a:t>xA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(x) </a:t>
            </a:r>
            <a:endParaRPr lang="en-US" altLang="zh-CN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2"/>
                </a:solidFill>
                <a:sym typeface="Symbol" panose="05050102010706020507" pitchFamily="18" charset="2"/>
              </a:rPr>
              <a:t>    </a:t>
            </a:r>
            <a:r>
              <a:rPr lang="en-US" altLang="zh-CN" dirty="0" smtClean="0">
                <a:solidFill>
                  <a:schemeClr val="bg2"/>
                </a:solidFill>
              </a:rPr>
              <a:t> </a:t>
            </a:r>
            <a:r>
              <a:rPr lang="en-US" altLang="zh-CN" dirty="0" err="1" smtClean="0">
                <a:solidFill>
                  <a:schemeClr val="bg2"/>
                </a:solidFill>
              </a:rPr>
              <a:t>xA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(x) 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</a:t>
            </a:r>
            <a:r>
              <a:rPr lang="en-US" altLang="zh-CN" dirty="0" smtClean="0">
                <a:solidFill>
                  <a:schemeClr val="bg2"/>
                </a:solidFill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chemeClr val="bg2"/>
                </a:solidFill>
                <a:sym typeface="Symbol" panose="05050102010706020507" pitchFamily="18" charset="2"/>
              </a:rPr>
              <a:t> </a:t>
            </a:r>
            <a:r>
              <a:rPr lang="en-US" altLang="zh-CN" dirty="0" err="1">
                <a:solidFill>
                  <a:schemeClr val="bg2"/>
                </a:solidFill>
              </a:rPr>
              <a:t>xA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(x) </a:t>
            </a:r>
            <a:endParaRPr lang="en-US" altLang="zh-CN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altLang="zh-CN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zh-CN" dirty="0" smtClean="0"/>
              <a:t>¬</a:t>
            </a:r>
            <a:r>
              <a:rPr lang="en-US" altLang="zh-CN" dirty="0">
                <a:solidFill>
                  <a:schemeClr val="bg2"/>
                </a:solidFill>
                <a:sym typeface="Symbol" panose="05050102010706020507" pitchFamily="18" charset="2"/>
              </a:rPr>
              <a:t> </a:t>
            </a:r>
            <a:r>
              <a:rPr lang="en-US" altLang="zh-CN" dirty="0" err="1" smtClean="0">
                <a:solidFill>
                  <a:schemeClr val="bg2"/>
                </a:solidFill>
              </a:rPr>
              <a:t>x¬A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(x) 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</a:t>
            </a:r>
            <a:r>
              <a:rPr lang="en-US" altLang="zh-CN" dirty="0">
                <a:solidFill>
                  <a:schemeClr val="bg2"/>
                </a:solidFill>
                <a:sym typeface="Symbol" panose="05050102010706020507" pitchFamily="18" charset="2"/>
              </a:rPr>
              <a:t> </a:t>
            </a:r>
            <a:r>
              <a:rPr lang="en-US" altLang="zh-CN" dirty="0">
                <a:solidFill>
                  <a:schemeClr val="bg2"/>
                </a:solidFill>
              </a:rPr>
              <a:t> </a:t>
            </a:r>
            <a:r>
              <a:rPr lang="en-US" altLang="zh-CN" dirty="0" err="1">
                <a:solidFill>
                  <a:schemeClr val="bg2"/>
                </a:solidFill>
              </a:rPr>
              <a:t>xA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(x) </a:t>
            </a:r>
            <a:endParaRPr lang="en-US" altLang="zh-CN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dirty="0" smtClean="0"/>
              <a:t>    ¬</a:t>
            </a:r>
            <a:r>
              <a:rPr lang="en-US" altLang="zh-CN" dirty="0" smtClean="0">
                <a:solidFill>
                  <a:schemeClr val="bg2"/>
                </a:solidFill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chemeClr val="bg2"/>
                </a:solidFill>
                <a:sym typeface="Symbol" panose="05050102010706020507" pitchFamily="18" charset="2"/>
              </a:rPr>
              <a:t></a:t>
            </a:r>
            <a:r>
              <a:rPr lang="en-US" altLang="zh-CN" dirty="0" smtClean="0">
                <a:solidFill>
                  <a:schemeClr val="bg2"/>
                </a:solidFill>
                <a:sym typeface="Symbol" panose="05050102010706020507" pitchFamily="18" charset="2"/>
              </a:rPr>
              <a:t> </a:t>
            </a:r>
            <a:r>
              <a:rPr lang="en-US" altLang="zh-CN" dirty="0" err="1">
                <a:solidFill>
                  <a:schemeClr val="bg2"/>
                </a:solidFill>
              </a:rPr>
              <a:t>x¬A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(x)  </a:t>
            </a:r>
            <a:r>
              <a:rPr lang="en-US" altLang="zh-CN" dirty="0">
                <a:solidFill>
                  <a:schemeClr val="bg2"/>
                </a:solidFill>
                <a:sym typeface="Symbol" panose="05050102010706020507" pitchFamily="18" charset="2"/>
              </a:rPr>
              <a:t> </a:t>
            </a:r>
            <a:r>
              <a:rPr lang="en-US" altLang="zh-CN" dirty="0" smtClean="0">
                <a:solidFill>
                  <a:schemeClr val="bg2"/>
                </a:solidFill>
              </a:rPr>
              <a:t> </a:t>
            </a:r>
            <a:r>
              <a:rPr lang="en-US" altLang="zh-CN" dirty="0" err="1">
                <a:solidFill>
                  <a:schemeClr val="bg2"/>
                </a:solidFill>
              </a:rPr>
              <a:t>xA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(x) </a:t>
            </a:r>
            <a:endParaRPr lang="en-US" altLang="zh-CN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dirty="0" smtClean="0"/>
              <a:t>    ¬</a:t>
            </a:r>
            <a:r>
              <a:rPr lang="en-US" altLang="zh-CN" dirty="0">
                <a:solidFill>
                  <a:schemeClr val="bg2"/>
                </a:solidFill>
                <a:sym typeface="Symbol" panose="05050102010706020507" pitchFamily="18" charset="2"/>
              </a:rPr>
              <a:t> </a:t>
            </a:r>
            <a:r>
              <a:rPr lang="en-US" altLang="zh-CN" dirty="0" err="1" smtClean="0">
                <a:solidFill>
                  <a:schemeClr val="bg2"/>
                </a:solidFill>
              </a:rPr>
              <a:t>xA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  </a:t>
            </a:r>
            <a:r>
              <a:rPr lang="en-US" altLang="zh-CN" dirty="0">
                <a:solidFill>
                  <a:schemeClr val="bg2"/>
                </a:solidFill>
                <a:sym typeface="Symbol" panose="05050102010706020507" pitchFamily="18" charset="2"/>
              </a:rPr>
              <a:t> </a:t>
            </a:r>
            <a:r>
              <a:rPr lang="en-US" altLang="zh-CN" dirty="0">
                <a:solidFill>
                  <a:schemeClr val="bg2"/>
                </a:solidFill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</a:rPr>
              <a:t>x</a:t>
            </a:r>
            <a:r>
              <a:rPr lang="en-US" altLang="zh-CN" dirty="0"/>
              <a:t> ¬ </a:t>
            </a:r>
            <a:r>
              <a:rPr lang="en-US" altLang="zh-CN" dirty="0" smtClean="0">
                <a:solidFill>
                  <a:schemeClr val="bg2"/>
                </a:solidFill>
              </a:rPr>
              <a:t>A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endParaRPr lang="en-US" altLang="zh-CN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dirty="0" smtClean="0"/>
              <a:t>    ¬</a:t>
            </a:r>
            <a:r>
              <a:rPr lang="en-US" altLang="zh-CN" dirty="0" smtClean="0">
                <a:solidFill>
                  <a:schemeClr val="bg2"/>
                </a:solidFill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chemeClr val="bg2"/>
                </a:solidFill>
                <a:sym typeface="Symbol" panose="05050102010706020507" pitchFamily="18" charset="2"/>
              </a:rPr>
              <a:t> </a:t>
            </a:r>
            <a:r>
              <a:rPr lang="en-US" altLang="zh-CN" dirty="0" err="1" smtClean="0">
                <a:solidFill>
                  <a:schemeClr val="bg2"/>
                </a:solidFill>
              </a:rPr>
              <a:t>xA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  </a:t>
            </a:r>
            <a:r>
              <a:rPr lang="en-US" altLang="zh-CN" dirty="0">
                <a:solidFill>
                  <a:schemeClr val="bg2"/>
                </a:solidFill>
                <a:sym typeface="Symbol" panose="05050102010706020507" pitchFamily="18" charset="2"/>
              </a:rPr>
              <a:t> </a:t>
            </a:r>
            <a:r>
              <a:rPr lang="en-US" altLang="zh-CN" dirty="0">
                <a:solidFill>
                  <a:schemeClr val="bg2"/>
                </a:solidFill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</a:rPr>
              <a:t>x</a:t>
            </a:r>
            <a:r>
              <a:rPr lang="en-US" altLang="zh-CN" dirty="0"/>
              <a:t> ¬ </a:t>
            </a:r>
            <a:r>
              <a:rPr lang="en-US" altLang="zh-CN" dirty="0" smtClean="0">
                <a:solidFill>
                  <a:schemeClr val="bg2"/>
                </a:solidFill>
              </a:rPr>
              <a:t>A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</a:p>
          <a:p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0F9646D-4748-4BA7-8D85-C917587CD4F0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55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0F9646D-4748-4BA7-8D85-C917587CD4F0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2897537" y="1781482"/>
            <a:ext cx="3385457" cy="1052596"/>
          </a:xfrm>
          <a:prstGeom prst="rect">
            <a:avLst/>
          </a:prstGeom>
          <a:solidFill>
            <a:srgbClr val="C9FAFF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</a:pPr>
            <a:r>
              <a:rPr lang="en-US" altLang="zh-CN" sz="2400" b="1" dirty="0" smtClean="0">
                <a:solidFill>
                  <a:srgbClr val="000000"/>
                </a:solidFill>
              </a:rPr>
              <a:t>¬</a:t>
            </a:r>
            <a:r>
              <a:rPr lang="en-US" altLang="zh-CN" sz="2400" b="1" dirty="0">
                <a:solidFill>
                  <a:srgbClr val="00007D"/>
                </a:solidFill>
                <a:sym typeface="Symbol" panose="05050102010706020507" pitchFamily="18" charset="2"/>
              </a:rPr>
              <a:t> </a:t>
            </a:r>
            <a:r>
              <a:rPr lang="en-US" altLang="zh-CN" sz="2400" b="1" dirty="0" err="1">
                <a:solidFill>
                  <a:srgbClr val="00007D"/>
                </a:solidFill>
              </a:rPr>
              <a:t>xA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(x)  </a:t>
            </a:r>
            <a:r>
              <a:rPr lang="en-US" altLang="zh-CN" sz="2400" b="1" dirty="0">
                <a:solidFill>
                  <a:srgbClr val="00007D"/>
                </a:solidFill>
                <a:sym typeface="Symbol" panose="05050102010706020507" pitchFamily="18" charset="2"/>
              </a:rPr>
              <a:t> </a:t>
            </a:r>
            <a:r>
              <a:rPr lang="en-US" altLang="zh-CN" sz="2400" b="1" dirty="0">
                <a:solidFill>
                  <a:srgbClr val="00007D"/>
                </a:solidFill>
              </a:rPr>
              <a:t> x</a:t>
            </a:r>
            <a:r>
              <a:rPr lang="en-US" altLang="zh-CN" sz="2400" b="1" dirty="0">
                <a:solidFill>
                  <a:srgbClr val="000000"/>
                </a:solidFill>
              </a:rPr>
              <a:t> ¬ </a:t>
            </a:r>
            <a:r>
              <a:rPr lang="en-US" altLang="zh-CN" sz="2400" b="1" dirty="0">
                <a:solidFill>
                  <a:srgbClr val="00007D"/>
                </a:solidFill>
              </a:rPr>
              <a:t>A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(x) </a:t>
            </a:r>
          </a:p>
          <a:p>
            <a:pPr lv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</a:pPr>
            <a:r>
              <a:rPr lang="en-US" altLang="zh-CN" sz="2400" b="1" dirty="0" smtClean="0">
                <a:solidFill>
                  <a:srgbClr val="000000"/>
                </a:solidFill>
              </a:rPr>
              <a:t>¬</a:t>
            </a:r>
            <a:r>
              <a:rPr lang="en-US" altLang="zh-CN" sz="2400" b="1" dirty="0" smtClean="0">
                <a:solidFill>
                  <a:srgbClr val="00007D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b="1" dirty="0">
                <a:solidFill>
                  <a:srgbClr val="00007D"/>
                </a:solidFill>
                <a:sym typeface="Symbol" panose="05050102010706020507" pitchFamily="18" charset="2"/>
              </a:rPr>
              <a:t> </a:t>
            </a:r>
            <a:r>
              <a:rPr lang="en-US" altLang="zh-CN" sz="2400" b="1" dirty="0" err="1">
                <a:solidFill>
                  <a:srgbClr val="00007D"/>
                </a:solidFill>
              </a:rPr>
              <a:t>xA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(x)  </a:t>
            </a:r>
            <a:r>
              <a:rPr lang="en-US" altLang="zh-CN" sz="2400" b="1" dirty="0">
                <a:solidFill>
                  <a:srgbClr val="00007D"/>
                </a:solidFill>
                <a:sym typeface="Symbol" panose="05050102010706020507" pitchFamily="18" charset="2"/>
              </a:rPr>
              <a:t> </a:t>
            </a:r>
            <a:r>
              <a:rPr lang="en-US" altLang="zh-CN" sz="2400" b="1" dirty="0">
                <a:solidFill>
                  <a:srgbClr val="00007D"/>
                </a:solidFill>
              </a:rPr>
              <a:t> x</a:t>
            </a:r>
            <a:r>
              <a:rPr lang="en-US" altLang="zh-CN" sz="2400" b="1" dirty="0">
                <a:solidFill>
                  <a:srgbClr val="000000"/>
                </a:solidFill>
              </a:rPr>
              <a:t> ¬ </a:t>
            </a:r>
            <a:r>
              <a:rPr lang="en-US" altLang="zh-CN" sz="2400" b="1" dirty="0">
                <a:solidFill>
                  <a:srgbClr val="00007D"/>
                </a:solidFill>
              </a:rPr>
              <a:t>A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(x) </a:t>
            </a:r>
          </a:p>
        </p:txBody>
      </p:sp>
      <p:sp>
        <p:nvSpPr>
          <p:cNvPr id="6" name="矩形 5"/>
          <p:cNvSpPr/>
          <p:nvPr/>
        </p:nvSpPr>
        <p:spPr>
          <a:xfrm>
            <a:off x="2630836" y="850613"/>
            <a:ext cx="43652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5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/>
                <a:cs typeface="黑体"/>
              </a:rPr>
              <a:t>量</a:t>
            </a:r>
            <a:r>
              <a:rPr kumimoji="0" lang="zh-CN" altLang="en-US" sz="2800" b="1" i="0" u="none" strike="noStrike" kern="0" cap="none" spc="-5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/>
                <a:cs typeface="黑体"/>
              </a:rPr>
              <a:t>词否定</a:t>
            </a:r>
            <a:r>
              <a:rPr kumimoji="0" lang="zh-CN" altLang="en-US" sz="2800" b="1" i="0" u="none" strike="noStrike" kern="0" cap="none" spc="-1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/>
                <a:cs typeface="黑体"/>
              </a:rPr>
              <a:t>等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/>
                <a:cs typeface="黑体"/>
              </a:rPr>
              <a:t>值</a:t>
            </a:r>
            <a:r>
              <a:rPr kumimoji="0" lang="zh-CN" altLang="en-US" sz="2800" b="1" i="0" u="none" strike="noStrike" kern="0" cap="none" spc="5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/>
                <a:cs typeface="黑体"/>
              </a:rPr>
              <a:t>式</a:t>
            </a:r>
            <a:r>
              <a:rPr kumimoji="0" lang="en-US" altLang="zh-CN" sz="2800" b="1" i="0" u="none" strike="noStrike" kern="0" cap="none" spc="-15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/</a:t>
            </a:r>
            <a:r>
              <a:rPr kumimoji="0" lang="zh-CN" altLang="en-US" sz="2800" b="1" i="0" u="none" strike="noStrike" kern="0" cap="none" spc="2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/>
                <a:cs typeface="黑体"/>
              </a:rPr>
              <a:t>德</a:t>
            </a:r>
            <a:r>
              <a:rPr kumimoji="0" lang="en-US" altLang="zh-CN" sz="2800" b="1" i="0" u="none" strike="noStrike" kern="0" cap="none" spc="-25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·</a:t>
            </a:r>
            <a:r>
              <a:rPr kumimoji="0" lang="zh-CN" altLang="en-US" sz="2800" b="1" i="0" u="none" strike="noStrike" kern="0" cap="none" spc="-5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/>
                <a:cs typeface="黑体"/>
              </a:rPr>
              <a:t>摩</a:t>
            </a:r>
            <a:r>
              <a:rPr kumimoji="0" lang="zh-CN" altLang="en-US" sz="2800" b="1" i="0" u="none" strike="noStrike" kern="0" cap="none" spc="-1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/>
                <a:cs typeface="黑体"/>
              </a:rPr>
              <a:t>根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/>
                <a:cs typeface="黑体"/>
              </a:rPr>
              <a:t>律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1494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rgbClr val="000000"/>
                </a:solidFill>
              </a:rPr>
              <a:t>重要的谓词演算的永真式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当公式</a:t>
            </a:r>
            <a:r>
              <a:rPr lang="en-US" altLang="zh-CN" dirty="0" smtClean="0"/>
              <a:t>B</a:t>
            </a:r>
            <a:r>
              <a:rPr lang="zh-CN" altLang="en-US" dirty="0" smtClean="0"/>
              <a:t>中</a:t>
            </a:r>
            <a:r>
              <a:rPr lang="zh-CN" altLang="en-US" dirty="0" smtClean="0">
                <a:solidFill>
                  <a:srgbClr val="FF0000"/>
                </a:solidFill>
              </a:rPr>
              <a:t>不包含变元</a:t>
            </a:r>
            <a:r>
              <a:rPr lang="en-US" altLang="zh-CN" dirty="0" smtClean="0">
                <a:solidFill>
                  <a:srgbClr val="FF0000"/>
                </a:solidFill>
              </a:rPr>
              <a:t>x</a:t>
            </a:r>
            <a:r>
              <a:rPr lang="zh-CN" altLang="en-US" dirty="0" smtClean="0"/>
              <a:t>时，有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2"/>
                </a:solidFill>
                <a:sym typeface="Symbol" panose="05050102010706020507" pitchFamily="18" charset="2"/>
              </a:rPr>
              <a:t>     </a:t>
            </a:r>
            <a:r>
              <a:rPr lang="en-US" altLang="zh-CN" dirty="0" err="1" smtClean="0">
                <a:solidFill>
                  <a:schemeClr val="bg2"/>
                </a:solidFill>
              </a:rPr>
              <a:t>x</a:t>
            </a:r>
            <a:r>
              <a:rPr lang="en-US" altLang="zh-CN" dirty="0" err="1" smtClean="0"/>
              <a:t>A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(x)V B  </a:t>
            </a:r>
            <a:r>
              <a:rPr lang="en-US" altLang="zh-CN" dirty="0"/>
              <a:t> </a:t>
            </a:r>
            <a:r>
              <a:rPr lang="en-US" altLang="zh-CN" dirty="0" smtClean="0">
                <a:solidFill>
                  <a:schemeClr val="bg2"/>
                </a:solidFill>
                <a:sym typeface="Symbol" panose="05050102010706020507" pitchFamily="18" charset="2"/>
              </a:rPr>
              <a:t> </a:t>
            </a:r>
            <a:r>
              <a:rPr lang="en-US" altLang="zh-CN" dirty="0" smtClean="0">
                <a:solidFill>
                  <a:schemeClr val="bg2"/>
                </a:solidFill>
              </a:rPr>
              <a:t>x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(x)V B</a:t>
            </a:r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）</a:t>
            </a:r>
            <a:endParaRPr lang="en-US" altLang="zh-CN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2"/>
                </a:solidFill>
                <a:sym typeface="Symbol" panose="05050102010706020507" pitchFamily="18" charset="2"/>
              </a:rPr>
              <a:t>     </a:t>
            </a:r>
            <a:r>
              <a:rPr lang="en-US" altLang="zh-CN" dirty="0" err="1" smtClean="0">
                <a:solidFill>
                  <a:schemeClr val="bg2"/>
                </a:solidFill>
              </a:rPr>
              <a:t>x</a:t>
            </a:r>
            <a:r>
              <a:rPr lang="en-US" altLang="zh-CN" dirty="0" err="1" smtClean="0"/>
              <a:t>A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(x)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ʌ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B  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bg2"/>
                </a:solidFill>
                <a:sym typeface="Symbol" panose="05050102010706020507" pitchFamily="18" charset="2"/>
              </a:rPr>
              <a:t> </a:t>
            </a:r>
            <a:r>
              <a:rPr lang="en-US" altLang="zh-CN" dirty="0">
                <a:solidFill>
                  <a:schemeClr val="bg2"/>
                </a:solidFill>
              </a:rPr>
              <a:t>x</a:t>
            </a:r>
            <a:r>
              <a:rPr lang="zh-CN" altLang="en-US" dirty="0"/>
              <a:t>（</a:t>
            </a:r>
            <a:r>
              <a:rPr lang="en-US" altLang="zh-CN" dirty="0" smtClean="0"/>
              <a:t>A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(x)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ʌ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）</a:t>
            </a:r>
            <a:endParaRPr lang="en-US" altLang="zh-CN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en-US" altLang="zh-CN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2"/>
                </a:solidFill>
                <a:sym typeface="Symbol" panose="05050102010706020507" pitchFamily="18" charset="2"/>
              </a:rPr>
              <a:t>     </a:t>
            </a:r>
            <a:r>
              <a:rPr lang="en-US" altLang="zh-CN" dirty="0" err="1">
                <a:solidFill>
                  <a:schemeClr val="bg2"/>
                </a:solidFill>
              </a:rPr>
              <a:t>xA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(x)V B  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bg2"/>
                </a:solidFill>
                <a:sym typeface="Symbol" panose="05050102010706020507" pitchFamily="18" charset="2"/>
              </a:rPr>
              <a:t></a:t>
            </a:r>
            <a:r>
              <a:rPr lang="en-US" altLang="zh-CN" dirty="0" smtClean="0">
                <a:solidFill>
                  <a:schemeClr val="bg2"/>
                </a:solidFill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chemeClr val="bg2"/>
                </a:solidFill>
              </a:rPr>
              <a:t>x</a:t>
            </a:r>
            <a:r>
              <a:rPr lang="zh-CN" altLang="en-US" dirty="0"/>
              <a:t>（</a:t>
            </a:r>
            <a:r>
              <a:rPr lang="en-US" altLang="zh-CN" dirty="0"/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(x)V B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）</a:t>
            </a: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2"/>
                </a:solidFill>
                <a:sym typeface="Symbol" panose="05050102010706020507" pitchFamily="18" charset="2"/>
              </a:rPr>
              <a:t>     </a:t>
            </a:r>
            <a:r>
              <a:rPr lang="en-US" altLang="zh-CN" dirty="0" err="1">
                <a:solidFill>
                  <a:schemeClr val="bg2"/>
                </a:solidFill>
              </a:rPr>
              <a:t>x</a:t>
            </a:r>
            <a:r>
              <a:rPr lang="en-US" altLang="zh-CN" dirty="0" err="1"/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(x)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ʌ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B  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bg2"/>
                </a:solidFill>
                <a:sym typeface="Symbol" panose="05050102010706020507" pitchFamily="18" charset="2"/>
              </a:rPr>
              <a:t></a:t>
            </a:r>
            <a:r>
              <a:rPr lang="en-US" altLang="zh-CN" dirty="0" smtClean="0">
                <a:solidFill>
                  <a:schemeClr val="bg2"/>
                </a:solidFill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chemeClr val="bg2"/>
                </a:solidFill>
              </a:rPr>
              <a:t>x</a:t>
            </a:r>
            <a:r>
              <a:rPr lang="zh-CN" altLang="en-US" dirty="0"/>
              <a:t>（</a:t>
            </a:r>
            <a:r>
              <a:rPr lang="en-US" altLang="zh-CN" dirty="0"/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(x)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ʌ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B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）</a:t>
            </a: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zh-CN" altLang="en-US" kern="0" dirty="0"/>
              <a:t>量词的辖域中，常有合取或析取项，如果</a:t>
            </a:r>
            <a:r>
              <a:rPr lang="zh-CN" altLang="en-US" kern="0" dirty="0">
                <a:solidFill>
                  <a:srgbClr val="FF0000"/>
                </a:solidFill>
              </a:rPr>
              <a:t>其中为一</a:t>
            </a:r>
            <a:r>
              <a:rPr lang="zh-CN" altLang="en-US" kern="0" dirty="0" smtClean="0">
                <a:solidFill>
                  <a:srgbClr val="FF0000"/>
                </a:solidFill>
              </a:rPr>
              <a:t>个不含指导变元</a:t>
            </a:r>
            <a:r>
              <a:rPr lang="zh-CN" altLang="en-US" kern="0" dirty="0" smtClean="0"/>
              <a:t>则</a:t>
            </a:r>
            <a:r>
              <a:rPr lang="zh-CN" altLang="en-US" kern="0" dirty="0"/>
              <a:t>可将该命题移至</a:t>
            </a:r>
            <a:r>
              <a:rPr lang="zh-CN" altLang="en-US" kern="0" dirty="0">
                <a:solidFill>
                  <a:srgbClr val="FF0000"/>
                </a:solidFill>
              </a:rPr>
              <a:t>量词辖域之外</a:t>
            </a:r>
            <a:r>
              <a:rPr lang="zh-CN" altLang="en-US" kern="0" dirty="0"/>
              <a:t>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0F9646D-4748-4BA7-8D85-C917587CD4F0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7566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729366" y="1694091"/>
            <a:ext cx="5924776" cy="2567667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25000"/>
              </a:spcBef>
              <a:spcAft>
                <a:spcPct val="30000"/>
              </a:spcAft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en-US" altLang="zh-CN" dirty="0" smtClean="0">
                <a:sym typeface="Symbol" panose="05050102010706020507" pitchFamily="18" charset="2"/>
              </a:rPr>
              <a:t></a:t>
            </a:r>
            <a:r>
              <a:rPr lang="en-US" altLang="zh-CN" i="1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</a:rPr>
              <a:t>（</a:t>
            </a:r>
            <a:r>
              <a:rPr lang="en-US" altLang="zh-CN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dirty="0" smtClean="0">
                <a:latin typeface="Times New Roman" panose="02020603050405020304" pitchFamily="18" charset="0"/>
              </a:rPr>
              <a:t>）</a:t>
            </a:r>
            <a:r>
              <a:rPr lang="zh-CN" altLang="en-US" dirty="0" smtClean="0">
                <a:latin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dirty="0" smtClean="0">
                <a:latin typeface="Times New Roman" panose="02020603050405020304" pitchFamily="18" charset="0"/>
              </a:rPr>
              <a:t>B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</a:t>
            </a:r>
            <a:r>
              <a:rPr lang="en-US" altLang="zh-CN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</a:rPr>
              <a:t>（</a:t>
            </a:r>
            <a:r>
              <a:rPr lang="en-US" altLang="zh-CN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dirty="0" smtClean="0">
                <a:latin typeface="Times New Roman" panose="02020603050405020304" pitchFamily="18" charset="0"/>
              </a:rPr>
              <a:t>）</a:t>
            </a:r>
            <a:r>
              <a:rPr lang="zh-CN" altLang="en-US" dirty="0" smtClean="0">
                <a:latin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dirty="0" smtClean="0">
                <a:latin typeface="Times New Roman" panose="02020603050405020304" pitchFamily="18" charset="0"/>
              </a:rPr>
              <a:t>B</a:t>
            </a:r>
            <a:r>
              <a:rPr lang="zh-CN" altLang="en-US" dirty="0" smtClean="0"/>
              <a:t>）</a:t>
            </a:r>
          </a:p>
          <a:p>
            <a:pPr>
              <a:lnSpc>
                <a:spcPct val="120000"/>
              </a:lnSpc>
              <a:spcBef>
                <a:spcPct val="25000"/>
              </a:spcBef>
              <a:spcAft>
                <a:spcPct val="30000"/>
              </a:spcAft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sym typeface="Symbol" panose="05050102010706020507" pitchFamily="18" charset="2"/>
              </a:rPr>
              <a:t></a:t>
            </a:r>
            <a:r>
              <a:rPr lang="en-US" altLang="zh-CN" i="1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</a:rPr>
              <a:t>（</a:t>
            </a:r>
            <a:r>
              <a:rPr lang="en-US" altLang="zh-CN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dirty="0" smtClean="0">
                <a:latin typeface="Times New Roman" panose="02020603050405020304" pitchFamily="18" charset="0"/>
              </a:rPr>
              <a:t>）</a:t>
            </a:r>
            <a:r>
              <a:rPr lang="zh-CN" altLang="en-US" dirty="0" smtClean="0">
                <a:latin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dirty="0" smtClean="0">
                <a:latin typeface="Times New Roman" panose="02020603050405020304" pitchFamily="18" charset="0"/>
              </a:rPr>
              <a:t>B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</a:t>
            </a:r>
            <a:r>
              <a:rPr lang="en-US" altLang="zh-CN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</a:rPr>
              <a:t>（</a:t>
            </a:r>
            <a:r>
              <a:rPr lang="en-US" altLang="zh-CN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dirty="0" smtClean="0">
                <a:latin typeface="Times New Roman" panose="02020603050405020304" pitchFamily="18" charset="0"/>
              </a:rPr>
              <a:t>）</a:t>
            </a:r>
            <a:r>
              <a:rPr lang="zh-CN" altLang="en-US" dirty="0" smtClean="0">
                <a:latin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dirty="0" smtClean="0">
                <a:latin typeface="Times New Roman" panose="02020603050405020304" pitchFamily="18" charset="0"/>
              </a:rPr>
              <a:t>B</a:t>
            </a:r>
            <a:r>
              <a:rPr lang="zh-CN" altLang="en-US" dirty="0" smtClean="0"/>
              <a:t>）</a:t>
            </a:r>
          </a:p>
          <a:p>
            <a:pPr>
              <a:lnSpc>
                <a:spcPct val="120000"/>
              </a:lnSpc>
              <a:spcBef>
                <a:spcPct val="25000"/>
              </a:spcBef>
              <a:spcAft>
                <a:spcPct val="30000"/>
              </a:spcAft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Times New Roman" panose="02020603050405020304" pitchFamily="18" charset="0"/>
              </a:rPr>
              <a:t>B</a:t>
            </a:r>
            <a:r>
              <a:rPr lang="en-US" altLang="zh-CN" dirty="0" smtClean="0">
                <a:latin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dirty="0" smtClean="0">
                <a:sym typeface="Symbol" panose="05050102010706020507" pitchFamily="18" charset="2"/>
              </a:rPr>
              <a:t></a:t>
            </a:r>
            <a:r>
              <a:rPr lang="en-US" altLang="zh-CN" i="1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</a:rPr>
              <a:t>（</a:t>
            </a:r>
            <a:r>
              <a:rPr lang="en-US" altLang="zh-CN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dirty="0" smtClean="0">
                <a:latin typeface="Times New Roman" panose="02020603050405020304" pitchFamily="18" charset="0"/>
              </a:rPr>
              <a:t>）</a:t>
            </a:r>
            <a:r>
              <a:rPr lang="zh-CN" altLang="en-US" dirty="0" smtClean="0">
                <a:sym typeface="Symbol" panose="05050102010706020507" pitchFamily="18" charset="2"/>
              </a:rPr>
              <a:t></a:t>
            </a:r>
            <a:r>
              <a:rPr lang="en-US" altLang="zh-CN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（ </a:t>
            </a:r>
            <a:r>
              <a:rPr lang="en-US" altLang="zh-CN" dirty="0" smtClean="0">
                <a:latin typeface="Times New Roman" panose="02020603050405020304" pitchFamily="18" charset="0"/>
              </a:rPr>
              <a:t>B</a:t>
            </a:r>
            <a:r>
              <a:rPr lang="en-US" altLang="zh-CN" dirty="0" smtClean="0">
                <a:latin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dirty="0" smtClean="0">
                <a:latin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</a:rPr>
              <a:t>（</a:t>
            </a:r>
            <a:r>
              <a:rPr lang="en-US" altLang="zh-CN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dirty="0" smtClean="0">
                <a:latin typeface="Times New Roman" panose="02020603050405020304" pitchFamily="18" charset="0"/>
              </a:rPr>
              <a:t>）</a:t>
            </a:r>
            <a:r>
              <a:rPr lang="zh-CN" altLang="en-US" dirty="0" smtClean="0"/>
              <a:t>）</a:t>
            </a:r>
          </a:p>
          <a:p>
            <a:pPr>
              <a:lnSpc>
                <a:spcPct val="120000"/>
              </a:lnSpc>
              <a:spcBef>
                <a:spcPct val="25000"/>
              </a:spcBef>
              <a:spcAft>
                <a:spcPct val="30000"/>
              </a:spcAft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Times New Roman" panose="02020603050405020304" pitchFamily="18" charset="0"/>
              </a:rPr>
              <a:t>B</a:t>
            </a:r>
            <a:r>
              <a:rPr lang="en-US" altLang="zh-CN" dirty="0" smtClean="0">
                <a:latin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dirty="0" smtClean="0">
                <a:sym typeface="Symbol" panose="05050102010706020507" pitchFamily="18" charset="2"/>
              </a:rPr>
              <a:t></a:t>
            </a:r>
            <a:r>
              <a:rPr lang="en-US" altLang="zh-CN" i="1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</a:rPr>
              <a:t>（</a:t>
            </a:r>
            <a:r>
              <a:rPr lang="en-US" altLang="zh-CN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dirty="0" smtClean="0">
                <a:latin typeface="Times New Roman" panose="02020603050405020304" pitchFamily="18" charset="0"/>
              </a:rPr>
              <a:t>）</a:t>
            </a:r>
            <a:r>
              <a:rPr lang="zh-CN" altLang="en-US" dirty="0" smtClean="0">
                <a:sym typeface="Symbol" panose="05050102010706020507" pitchFamily="18" charset="2"/>
              </a:rPr>
              <a:t></a:t>
            </a:r>
            <a:r>
              <a:rPr lang="en-US" altLang="zh-CN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（ </a:t>
            </a:r>
            <a:r>
              <a:rPr lang="en-US" altLang="zh-CN" dirty="0" smtClean="0">
                <a:latin typeface="Times New Roman" panose="02020603050405020304" pitchFamily="18" charset="0"/>
              </a:rPr>
              <a:t>B</a:t>
            </a:r>
            <a:r>
              <a:rPr lang="en-US" altLang="zh-CN" dirty="0" smtClean="0">
                <a:latin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dirty="0" smtClean="0">
                <a:latin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</a:rPr>
              <a:t>（</a:t>
            </a:r>
            <a:r>
              <a:rPr lang="en-US" altLang="zh-CN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dirty="0" smtClean="0">
                <a:latin typeface="Times New Roman" panose="02020603050405020304" pitchFamily="18" charset="0"/>
              </a:rPr>
              <a:t>）</a:t>
            </a:r>
            <a:r>
              <a:rPr lang="zh-CN" altLang="en-US" dirty="0" smtClean="0"/>
              <a:t>）</a:t>
            </a: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1524001" y="981075"/>
            <a:ext cx="67722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875" tIns="42437" rIns="84875" bIns="42437" anchor="ctr"/>
          <a:lstStyle>
            <a:lvl1pPr defTabSz="8477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477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477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477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477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47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47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47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47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b="1" dirty="0">
                <a:solidFill>
                  <a:schemeClr val="tx2"/>
                </a:solidFill>
                <a:latin typeface="Times New Roman" panose="02020603050405020304" pitchFamily="18" charset="0"/>
                <a:cs typeface="Tahoma" panose="020B0604030504040204" pitchFamily="34" charset="0"/>
              </a:rPr>
              <a:t>还可推得如下几个式子：</a:t>
            </a:r>
          </a:p>
        </p:txBody>
      </p:sp>
    </p:spTree>
    <p:extLst>
      <p:ext uri="{BB962C8B-B14F-4D97-AF65-F5344CB8AC3E}">
        <p14:creationId xmlns:p14="http://schemas.microsoft.com/office/powerpoint/2010/main" val="81501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3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3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3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33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506" grpId="0" build="p"/>
      <p:bldP spid="1638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0F9646D-4748-4BA7-8D85-C917587CD4F0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386444" y="567995"/>
            <a:ext cx="8153400" cy="966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fontAlgn="base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</a:pPr>
            <a:r>
              <a:rPr lang="zh-CN" altLang="en-US" sz="2800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量词</a:t>
            </a:r>
            <a:r>
              <a:rPr lang="zh-CN" altLang="en-US" sz="2800" b="1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辖域收缩与扩张等值式</a:t>
            </a:r>
            <a:r>
              <a:rPr lang="en-US" altLang="zh-CN" sz="2800" b="1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. </a:t>
            </a:r>
          </a:p>
          <a:p>
            <a:pPr marL="457200" lvl="0" indent="-457200" fontAlgn="base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</a:pPr>
            <a:r>
              <a:rPr lang="zh-CN" altLang="en-US" sz="24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</a:t>
            </a:r>
            <a:endParaRPr lang="en-US" altLang="zh-CN" sz="2400" b="1" kern="0" dirty="0">
              <a:solidFill>
                <a:srgbClr val="7030A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2142" y="1977045"/>
            <a:ext cx="5372100" cy="2860270"/>
          </a:xfrm>
          <a:prstGeom prst="rect">
            <a:avLst/>
          </a:prstGeom>
          <a:solidFill>
            <a:srgbClr val="C9FAFF"/>
          </a:solidFill>
        </p:spPr>
        <p:txBody>
          <a:bodyPr wrap="square">
            <a:spAutoFit/>
          </a:bodyPr>
          <a:lstStyle/>
          <a:p>
            <a:pPr marL="457200" lvl="0" indent="-457200" fontAlgn="base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</a:pPr>
            <a:r>
              <a:rPr lang="zh-CN" altLang="en-US" sz="2400" b="1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关于存在量词的：</a:t>
            </a:r>
          </a:p>
          <a:p>
            <a:pPr marL="457200" lvl="0" indent="-457200" fontAlgn="base">
              <a:lnSpc>
                <a:spcPts val="4063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</a:pPr>
            <a:r>
              <a:rPr lang="zh-CN" altLang="en-US" sz="24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sz="2400" b="1" kern="0" dirty="0">
                <a:latin typeface="Times New Roman" panose="02020603050405020304" pitchFamily="18" charset="0"/>
              </a:rPr>
              <a:t>① </a:t>
            </a:r>
            <a:r>
              <a:rPr lang="zh-CN" altLang="en-US" sz="2400" b="1" kern="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b="1" kern="0" dirty="0">
                <a:latin typeface="Times New Roman" panose="02020603050405020304" pitchFamily="18" charset="0"/>
              </a:rPr>
              <a:t>x(A(x)</a:t>
            </a:r>
            <a:r>
              <a:rPr lang="en-US" altLang="zh-CN" sz="2400" b="1" kern="0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b="1" kern="0" dirty="0">
                <a:latin typeface="Times New Roman" panose="02020603050405020304" pitchFamily="18" charset="0"/>
              </a:rPr>
              <a:t>B) </a:t>
            </a:r>
            <a:r>
              <a:rPr lang="en-US" altLang="zh-CN" sz="2400" b="1" kern="0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400" b="1" kern="0" dirty="0">
                <a:latin typeface="Times New Roman" panose="02020603050405020304" pitchFamily="18" charset="0"/>
              </a:rPr>
              <a:t> </a:t>
            </a:r>
            <a:r>
              <a:rPr lang="en-US" altLang="zh-CN" sz="2400" b="1" kern="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b="1" kern="0" dirty="0" err="1">
                <a:latin typeface="Times New Roman" panose="02020603050405020304" pitchFamily="18" charset="0"/>
              </a:rPr>
              <a:t>xA</a:t>
            </a:r>
            <a:r>
              <a:rPr lang="en-US" altLang="zh-CN" sz="2400" b="1" kern="0" dirty="0">
                <a:latin typeface="Times New Roman" panose="02020603050405020304" pitchFamily="18" charset="0"/>
              </a:rPr>
              <a:t>(x)</a:t>
            </a:r>
            <a:r>
              <a:rPr lang="en-US" altLang="zh-CN" sz="2400" b="1" kern="0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b="1" kern="0" dirty="0">
                <a:latin typeface="Times New Roman" panose="02020603050405020304" pitchFamily="18" charset="0"/>
              </a:rPr>
              <a:t>B</a:t>
            </a:r>
          </a:p>
          <a:p>
            <a:pPr marL="457200" lvl="0" indent="-457200" fontAlgn="base">
              <a:lnSpc>
                <a:spcPts val="4063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</a:pPr>
            <a:r>
              <a:rPr lang="en-US" altLang="zh-CN" sz="2400" b="1" kern="0" dirty="0">
                <a:latin typeface="Times New Roman" panose="02020603050405020304" pitchFamily="18" charset="0"/>
              </a:rPr>
              <a:t>        ② </a:t>
            </a:r>
            <a:r>
              <a:rPr lang="en-US" altLang="zh-CN" sz="2400" b="1" kern="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b="1" kern="0" dirty="0">
                <a:latin typeface="Times New Roman" panose="02020603050405020304" pitchFamily="18" charset="0"/>
              </a:rPr>
              <a:t>x(A(x)</a:t>
            </a:r>
            <a:r>
              <a:rPr lang="en-US" altLang="zh-CN" sz="2400" b="1" kern="0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b="1" kern="0" dirty="0">
                <a:latin typeface="Times New Roman" panose="02020603050405020304" pitchFamily="18" charset="0"/>
              </a:rPr>
              <a:t>B) </a:t>
            </a:r>
            <a:r>
              <a:rPr lang="en-US" altLang="zh-CN" sz="2400" b="1" kern="0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400" b="1" kern="0" dirty="0">
                <a:latin typeface="Times New Roman" panose="02020603050405020304" pitchFamily="18" charset="0"/>
              </a:rPr>
              <a:t> </a:t>
            </a:r>
            <a:r>
              <a:rPr lang="en-US" altLang="zh-CN" sz="2400" b="1" kern="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b="1" kern="0" dirty="0" err="1">
                <a:latin typeface="Times New Roman" panose="02020603050405020304" pitchFamily="18" charset="0"/>
              </a:rPr>
              <a:t>xA</a:t>
            </a:r>
            <a:r>
              <a:rPr lang="en-US" altLang="zh-CN" sz="2400" b="1" kern="0" dirty="0">
                <a:latin typeface="Times New Roman" panose="02020603050405020304" pitchFamily="18" charset="0"/>
              </a:rPr>
              <a:t>(x)</a:t>
            </a:r>
            <a:r>
              <a:rPr lang="en-US" altLang="zh-CN" sz="2400" b="1" kern="0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b="1" kern="0" dirty="0">
                <a:latin typeface="Times New Roman" panose="02020603050405020304" pitchFamily="18" charset="0"/>
              </a:rPr>
              <a:t>B</a:t>
            </a:r>
          </a:p>
          <a:p>
            <a:pPr marL="457200" lvl="0" indent="-457200" fontAlgn="base">
              <a:lnSpc>
                <a:spcPts val="4063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</a:pPr>
            <a:r>
              <a:rPr lang="en-US" altLang="zh-CN" sz="2400" b="1" kern="0" dirty="0">
                <a:latin typeface="Times New Roman" panose="02020603050405020304" pitchFamily="18" charset="0"/>
              </a:rPr>
              <a:t>        ③ </a:t>
            </a:r>
            <a:r>
              <a:rPr lang="en-US" altLang="zh-CN" sz="2400" b="1" kern="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b="1" kern="0" dirty="0">
                <a:latin typeface="Times New Roman" panose="02020603050405020304" pitchFamily="18" charset="0"/>
              </a:rPr>
              <a:t>x(A(x)</a:t>
            </a:r>
            <a:r>
              <a:rPr lang="en-US" altLang="zh-CN" sz="2400" b="1" kern="0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kern="0" dirty="0">
                <a:latin typeface="Times New Roman" panose="02020603050405020304" pitchFamily="18" charset="0"/>
              </a:rPr>
              <a:t>B) </a:t>
            </a:r>
            <a:r>
              <a:rPr lang="en-US" altLang="zh-CN" sz="2400" b="1" kern="0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400" b="1" kern="0" dirty="0">
                <a:latin typeface="Times New Roman" panose="02020603050405020304" pitchFamily="18" charset="0"/>
              </a:rPr>
              <a:t> </a:t>
            </a:r>
            <a:r>
              <a:rPr lang="en-US" altLang="zh-CN" sz="2400" b="1" kern="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b="1" kern="0" dirty="0" err="1">
                <a:latin typeface="Times New Roman" panose="02020603050405020304" pitchFamily="18" charset="0"/>
              </a:rPr>
              <a:t>xA</a:t>
            </a:r>
            <a:r>
              <a:rPr lang="en-US" altLang="zh-CN" sz="2400" b="1" kern="0" dirty="0">
                <a:latin typeface="Times New Roman" panose="02020603050405020304" pitchFamily="18" charset="0"/>
              </a:rPr>
              <a:t>(x)</a:t>
            </a:r>
            <a:r>
              <a:rPr lang="en-US" altLang="zh-CN" sz="2400" b="1" kern="0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kern="0" dirty="0">
                <a:latin typeface="Times New Roman" panose="02020603050405020304" pitchFamily="18" charset="0"/>
              </a:rPr>
              <a:t>B</a:t>
            </a:r>
          </a:p>
          <a:p>
            <a:pPr marL="457200" lvl="0" indent="-457200" fontAlgn="base">
              <a:lnSpc>
                <a:spcPts val="4063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</a:pPr>
            <a:r>
              <a:rPr lang="en-US" altLang="zh-CN" sz="2400" b="1" kern="0" dirty="0">
                <a:latin typeface="Times New Roman" panose="02020603050405020304" pitchFamily="18" charset="0"/>
              </a:rPr>
              <a:t>        ④ </a:t>
            </a:r>
            <a:r>
              <a:rPr lang="en-US" altLang="zh-CN" sz="2400" b="1" kern="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b="1" kern="0" dirty="0">
                <a:latin typeface="Times New Roman" panose="02020603050405020304" pitchFamily="18" charset="0"/>
              </a:rPr>
              <a:t>x(B</a:t>
            </a:r>
            <a:r>
              <a:rPr lang="en-US" altLang="zh-CN" sz="2400" b="1" kern="0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kern="0" dirty="0">
                <a:latin typeface="Times New Roman" panose="02020603050405020304" pitchFamily="18" charset="0"/>
              </a:rPr>
              <a:t>A(x)) </a:t>
            </a:r>
            <a:r>
              <a:rPr lang="en-US" altLang="zh-CN" sz="2400" b="1" kern="0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400" b="1" kern="0" dirty="0">
                <a:latin typeface="Times New Roman" panose="02020603050405020304" pitchFamily="18" charset="0"/>
              </a:rPr>
              <a:t> B</a:t>
            </a:r>
            <a:r>
              <a:rPr lang="en-US" altLang="zh-CN" sz="2400" b="1" kern="0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kern="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b="1" kern="0" dirty="0" err="1">
                <a:latin typeface="Times New Roman" panose="02020603050405020304" pitchFamily="18" charset="0"/>
              </a:rPr>
              <a:t>xA</a:t>
            </a:r>
            <a:r>
              <a:rPr lang="en-US" altLang="zh-CN" sz="2400" b="1" kern="0" dirty="0">
                <a:latin typeface="Times New Roman" panose="02020603050405020304" pitchFamily="18" charset="0"/>
              </a:rPr>
              <a:t>(x)</a:t>
            </a:r>
          </a:p>
        </p:txBody>
      </p:sp>
      <p:sp>
        <p:nvSpPr>
          <p:cNvPr id="8" name="矩形 7"/>
          <p:cNvSpPr/>
          <p:nvPr/>
        </p:nvSpPr>
        <p:spPr>
          <a:xfrm>
            <a:off x="5892800" y="1977045"/>
            <a:ext cx="6096000" cy="2872581"/>
          </a:xfrm>
          <a:prstGeom prst="rect">
            <a:avLst/>
          </a:prstGeom>
          <a:solidFill>
            <a:srgbClr val="C9FAFF"/>
          </a:solidFill>
        </p:spPr>
        <p:txBody>
          <a:bodyPr>
            <a:spAutoFit/>
          </a:bodyPr>
          <a:lstStyle/>
          <a:p>
            <a:pPr marL="457200" lvl="0" indent="-457200" fontAlgn="base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</a:pPr>
            <a:r>
              <a:rPr lang="zh-CN" altLang="en-US" sz="2400" b="1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关于全称量词的：</a:t>
            </a:r>
          </a:p>
          <a:p>
            <a:pPr marL="457200" indent="-457200" fontAlgn="base">
              <a:lnSpc>
                <a:spcPts val="4063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</a:pPr>
            <a:r>
              <a:rPr lang="zh-CN" altLang="en-US" sz="28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sz="2400" b="1" kern="0" dirty="0">
                <a:latin typeface="Times New Roman" panose="02020603050405020304" pitchFamily="18" charset="0"/>
              </a:rPr>
              <a:t>① </a:t>
            </a:r>
            <a:r>
              <a:rPr lang="zh-CN" altLang="en-US" sz="2400" b="1" kern="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b="1" kern="0" dirty="0">
                <a:latin typeface="Times New Roman" panose="02020603050405020304" pitchFamily="18" charset="0"/>
              </a:rPr>
              <a:t>x(A(x)</a:t>
            </a:r>
            <a:r>
              <a:rPr lang="en-US" altLang="zh-CN" sz="2400" b="1" kern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b="1" kern="0" dirty="0">
                <a:latin typeface="Times New Roman" panose="02020603050405020304" pitchFamily="18" charset="0"/>
              </a:rPr>
              <a:t>B) </a:t>
            </a:r>
            <a:r>
              <a:rPr lang="en-US" altLang="zh-CN" sz="2400" b="1" kern="0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400" b="1" kern="0" dirty="0">
                <a:latin typeface="Times New Roman" panose="02020603050405020304" pitchFamily="18" charset="0"/>
              </a:rPr>
              <a:t> </a:t>
            </a:r>
            <a:r>
              <a:rPr lang="en-US" altLang="zh-CN" sz="2400" b="1" kern="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b="1" kern="0" dirty="0" err="1">
                <a:latin typeface="Times New Roman" panose="02020603050405020304" pitchFamily="18" charset="0"/>
              </a:rPr>
              <a:t>xA</a:t>
            </a:r>
            <a:r>
              <a:rPr lang="en-US" altLang="zh-CN" sz="2400" b="1" kern="0" dirty="0">
                <a:latin typeface="Times New Roman" panose="02020603050405020304" pitchFamily="18" charset="0"/>
              </a:rPr>
              <a:t>(x)</a:t>
            </a:r>
            <a:r>
              <a:rPr lang="en-US" altLang="zh-CN" sz="2400" b="1" kern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b="1" kern="0" dirty="0">
                <a:latin typeface="Times New Roman" panose="02020603050405020304" pitchFamily="18" charset="0"/>
              </a:rPr>
              <a:t>B</a:t>
            </a:r>
          </a:p>
          <a:p>
            <a:pPr marL="457200" indent="-457200" fontAlgn="base">
              <a:lnSpc>
                <a:spcPts val="4063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</a:pPr>
            <a:r>
              <a:rPr lang="en-US" altLang="zh-CN" sz="2400" b="1" kern="0" dirty="0">
                <a:latin typeface="Times New Roman" panose="02020603050405020304" pitchFamily="18" charset="0"/>
              </a:rPr>
              <a:t>         ② </a:t>
            </a:r>
            <a:r>
              <a:rPr lang="en-US" altLang="zh-CN" sz="2400" b="1" kern="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b="1" kern="0" dirty="0">
                <a:latin typeface="Times New Roman" panose="02020603050405020304" pitchFamily="18" charset="0"/>
              </a:rPr>
              <a:t>x(A(x)</a:t>
            </a:r>
            <a:r>
              <a:rPr lang="en-US" altLang="zh-CN" sz="2400" b="1" kern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b="1" kern="0" dirty="0">
                <a:latin typeface="Times New Roman" panose="02020603050405020304" pitchFamily="18" charset="0"/>
              </a:rPr>
              <a:t>B) </a:t>
            </a:r>
            <a:r>
              <a:rPr lang="en-US" altLang="zh-CN" sz="2400" b="1" kern="0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400" b="1" kern="0" dirty="0">
                <a:latin typeface="Times New Roman" panose="02020603050405020304" pitchFamily="18" charset="0"/>
              </a:rPr>
              <a:t> </a:t>
            </a:r>
            <a:r>
              <a:rPr lang="en-US" altLang="zh-CN" sz="2400" b="1" kern="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b="1" kern="0" dirty="0" err="1">
                <a:latin typeface="Times New Roman" panose="02020603050405020304" pitchFamily="18" charset="0"/>
              </a:rPr>
              <a:t>xA</a:t>
            </a:r>
            <a:r>
              <a:rPr lang="en-US" altLang="zh-CN" sz="2400" b="1" kern="0" dirty="0">
                <a:latin typeface="Times New Roman" panose="02020603050405020304" pitchFamily="18" charset="0"/>
              </a:rPr>
              <a:t>(x)</a:t>
            </a:r>
            <a:r>
              <a:rPr lang="en-US" altLang="zh-CN" sz="2400" b="1" kern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b="1" kern="0" dirty="0">
                <a:latin typeface="Times New Roman" panose="02020603050405020304" pitchFamily="18" charset="0"/>
              </a:rPr>
              <a:t>B</a:t>
            </a:r>
          </a:p>
          <a:p>
            <a:pPr marL="457200" indent="-457200" fontAlgn="base">
              <a:lnSpc>
                <a:spcPts val="4063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</a:pPr>
            <a:r>
              <a:rPr lang="en-US" altLang="zh-CN" sz="2400" b="1" kern="0" dirty="0">
                <a:latin typeface="Times New Roman" panose="02020603050405020304" pitchFamily="18" charset="0"/>
              </a:rPr>
              <a:t>         ③ </a:t>
            </a:r>
            <a:r>
              <a:rPr lang="en-US" altLang="zh-CN" sz="2400" b="1" kern="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b="1" kern="0" dirty="0">
                <a:latin typeface="Times New Roman" panose="02020603050405020304" pitchFamily="18" charset="0"/>
              </a:rPr>
              <a:t>x(A(x)</a:t>
            </a:r>
            <a:r>
              <a:rPr lang="en-US" altLang="zh-CN" sz="2400" b="1" kern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kern="0" dirty="0">
                <a:latin typeface="Times New Roman" panose="02020603050405020304" pitchFamily="18" charset="0"/>
              </a:rPr>
              <a:t>B) </a:t>
            </a:r>
            <a:r>
              <a:rPr lang="en-US" altLang="zh-CN" sz="2400" b="1" kern="0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400" b="1" kern="0" dirty="0">
                <a:latin typeface="Times New Roman" panose="02020603050405020304" pitchFamily="18" charset="0"/>
              </a:rPr>
              <a:t> </a:t>
            </a:r>
            <a:r>
              <a:rPr lang="en-US" altLang="zh-CN" sz="2400" b="1" kern="0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b="1" kern="0" dirty="0" err="1">
                <a:latin typeface="Times New Roman" panose="02020603050405020304" pitchFamily="18" charset="0"/>
              </a:rPr>
              <a:t>xA</a:t>
            </a:r>
            <a:r>
              <a:rPr lang="en-US" altLang="zh-CN" sz="2400" b="1" kern="0" dirty="0">
                <a:latin typeface="Times New Roman" panose="02020603050405020304" pitchFamily="18" charset="0"/>
              </a:rPr>
              <a:t>(x)</a:t>
            </a:r>
            <a:r>
              <a:rPr lang="en-US" altLang="zh-CN" sz="2400" b="1" kern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kern="0" dirty="0">
                <a:latin typeface="Times New Roman" panose="02020603050405020304" pitchFamily="18" charset="0"/>
              </a:rPr>
              <a:t>B</a:t>
            </a:r>
          </a:p>
          <a:p>
            <a:pPr marL="457200" indent="-457200" fontAlgn="base">
              <a:lnSpc>
                <a:spcPts val="4063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</a:pPr>
            <a:r>
              <a:rPr lang="en-US" altLang="zh-CN" sz="2400" b="1" kern="0" dirty="0">
                <a:latin typeface="Times New Roman" panose="02020603050405020304" pitchFamily="18" charset="0"/>
              </a:rPr>
              <a:t>         ④ </a:t>
            </a:r>
            <a:r>
              <a:rPr lang="en-US" altLang="zh-CN" sz="2400" b="1" kern="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b="1" kern="0" dirty="0">
                <a:latin typeface="Times New Roman" panose="02020603050405020304" pitchFamily="18" charset="0"/>
              </a:rPr>
              <a:t>x(B</a:t>
            </a:r>
            <a:r>
              <a:rPr lang="en-US" altLang="zh-CN" sz="2400" b="1" kern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kern="0" dirty="0">
                <a:latin typeface="Times New Roman" panose="02020603050405020304" pitchFamily="18" charset="0"/>
              </a:rPr>
              <a:t>A(x)) </a:t>
            </a:r>
            <a:r>
              <a:rPr lang="en-US" altLang="zh-CN" sz="2400" b="1" kern="0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400" b="1" kern="0" dirty="0">
                <a:latin typeface="Times New Roman" panose="02020603050405020304" pitchFamily="18" charset="0"/>
              </a:rPr>
              <a:t> B</a:t>
            </a:r>
            <a:r>
              <a:rPr lang="en-US" altLang="zh-CN" sz="2400" b="1" kern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kern="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b="1" kern="0" dirty="0" err="1">
                <a:latin typeface="Times New Roman" panose="02020603050405020304" pitchFamily="18" charset="0"/>
              </a:rPr>
              <a:t>xA</a:t>
            </a:r>
            <a:r>
              <a:rPr lang="en-US" altLang="zh-CN" sz="2400" b="1" kern="0" dirty="0">
                <a:latin typeface="Times New Roman" panose="02020603050405020304" pitchFamily="18" charset="0"/>
              </a:rPr>
              <a:t>(x)   </a:t>
            </a:r>
          </a:p>
        </p:txBody>
      </p:sp>
      <p:sp>
        <p:nvSpPr>
          <p:cNvPr id="9" name="矩形 8"/>
          <p:cNvSpPr/>
          <p:nvPr/>
        </p:nvSpPr>
        <p:spPr>
          <a:xfrm>
            <a:off x="272142" y="1129898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) 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是含 </a:t>
            </a:r>
            <a:r>
              <a:rPr lang="en-US" altLang="zh-CN" sz="240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x 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自由出现的公式，</a:t>
            </a:r>
            <a:r>
              <a:rPr lang="en-US" altLang="zh-CN" sz="240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B 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中不含 </a:t>
            </a:r>
            <a:r>
              <a:rPr lang="en-US" altLang="zh-CN" sz="240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x 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的自由出现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5692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  <p:bldP spid="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rgbClr val="000000"/>
                </a:solidFill>
              </a:rPr>
              <a:t>重要的谓词演算的永真式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当公式</a:t>
            </a:r>
            <a:r>
              <a:rPr lang="en-US" altLang="zh-CN" dirty="0" smtClean="0"/>
              <a:t>B</a:t>
            </a:r>
            <a:r>
              <a:rPr lang="zh-CN" altLang="en-US" dirty="0" smtClean="0"/>
              <a:t>中</a:t>
            </a:r>
            <a:r>
              <a:rPr lang="zh-CN" altLang="en-US" dirty="0" smtClean="0">
                <a:solidFill>
                  <a:srgbClr val="FF0000"/>
                </a:solidFill>
              </a:rPr>
              <a:t>含变元</a:t>
            </a:r>
            <a:r>
              <a:rPr lang="en-US" altLang="zh-CN" dirty="0" smtClean="0"/>
              <a:t>X</a:t>
            </a:r>
            <a:r>
              <a:rPr lang="zh-CN" altLang="en-US" dirty="0" smtClean="0"/>
              <a:t>时，有</a:t>
            </a:r>
            <a:endParaRPr lang="en-US" altLang="zh-CN" dirty="0" smtClean="0"/>
          </a:p>
          <a:p>
            <a:r>
              <a:rPr lang="en-US" altLang="zh-CN" dirty="0">
                <a:solidFill>
                  <a:schemeClr val="bg2"/>
                </a:solidFill>
                <a:sym typeface="Symbol" panose="05050102010706020507" pitchFamily="18" charset="2"/>
              </a:rPr>
              <a:t> </a:t>
            </a:r>
            <a:r>
              <a:rPr lang="en-US" altLang="zh-CN" dirty="0" smtClean="0">
                <a:solidFill>
                  <a:schemeClr val="bg2"/>
                </a:solidFill>
              </a:rPr>
              <a:t>x(A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(x)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ʌ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B(x) 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bg2"/>
                </a:solidFill>
                <a:sym typeface="Symbol" panose="05050102010706020507" pitchFamily="18" charset="2"/>
              </a:rPr>
              <a:t> </a:t>
            </a:r>
            <a:r>
              <a:rPr lang="en-US" altLang="zh-CN" dirty="0" err="1" smtClean="0">
                <a:solidFill>
                  <a:schemeClr val="bg2"/>
                </a:solidFill>
              </a:rPr>
              <a:t>xA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(x)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ʌ</a:t>
            </a:r>
            <a:r>
              <a:rPr lang="en-US" altLang="zh-CN" dirty="0">
                <a:solidFill>
                  <a:schemeClr val="bg2"/>
                </a:solidFill>
                <a:sym typeface="Symbol" panose="05050102010706020507" pitchFamily="18" charset="2"/>
              </a:rPr>
              <a:t> </a:t>
            </a:r>
            <a:r>
              <a:rPr lang="en-US" altLang="zh-CN" dirty="0">
                <a:solidFill>
                  <a:schemeClr val="bg2"/>
                </a:solidFill>
              </a:rPr>
              <a:t>x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B(x)</a:t>
            </a:r>
          </a:p>
          <a:p>
            <a:r>
              <a:rPr lang="en-US" altLang="zh-CN" dirty="0">
                <a:solidFill>
                  <a:schemeClr val="bg2"/>
                </a:solidFill>
                <a:sym typeface="Symbol" panose="05050102010706020507" pitchFamily="18" charset="2"/>
              </a:rPr>
              <a:t> </a:t>
            </a:r>
            <a:r>
              <a:rPr lang="en-US" altLang="zh-CN" dirty="0" smtClean="0">
                <a:solidFill>
                  <a:schemeClr val="bg2"/>
                </a:solidFill>
              </a:rPr>
              <a:t>x(A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(x)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V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B(x) )  </a:t>
            </a:r>
            <a:r>
              <a:rPr lang="en-US" altLang="zh-CN" dirty="0" smtClean="0">
                <a:solidFill>
                  <a:schemeClr val="bg2"/>
                </a:solidFill>
                <a:sym typeface="Symbol" panose="05050102010706020507" pitchFamily="18" charset="2"/>
              </a:rPr>
              <a:t> </a:t>
            </a:r>
            <a:r>
              <a:rPr lang="en-US" altLang="zh-CN" dirty="0" err="1" smtClean="0">
                <a:solidFill>
                  <a:schemeClr val="bg2"/>
                </a:solidFill>
              </a:rPr>
              <a:t>xA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(x)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V</a:t>
            </a:r>
            <a:r>
              <a:rPr lang="en-US" altLang="zh-CN" dirty="0" smtClean="0">
                <a:solidFill>
                  <a:schemeClr val="bg2"/>
                </a:solidFill>
                <a:sym typeface="Symbol" panose="05050102010706020507" pitchFamily="18" charset="2"/>
              </a:rPr>
              <a:t> </a:t>
            </a:r>
            <a:r>
              <a:rPr lang="en-US" altLang="zh-CN" dirty="0">
                <a:solidFill>
                  <a:schemeClr val="bg2"/>
                </a:solidFill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B(x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endParaRPr lang="en-US" altLang="zh-CN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zh-CN" dirty="0">
                <a:solidFill>
                  <a:schemeClr val="bg2"/>
                </a:solidFill>
                <a:sym typeface="Symbol" panose="05050102010706020507" pitchFamily="18" charset="2"/>
              </a:rPr>
              <a:t></a:t>
            </a:r>
            <a:r>
              <a:rPr lang="en-US" altLang="zh-CN" dirty="0" smtClean="0">
                <a:solidFill>
                  <a:schemeClr val="bg2"/>
                </a:solidFill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chemeClr val="bg2"/>
                </a:solidFill>
              </a:rPr>
              <a:t>x(A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(x)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V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B(x) )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chemeClr val="bg2"/>
                </a:solidFill>
                <a:sym typeface="Symbol" panose="05050102010706020507" pitchFamily="18" charset="2"/>
              </a:rPr>
              <a:t></a:t>
            </a:r>
            <a:r>
              <a:rPr lang="en-US" altLang="zh-CN" dirty="0" smtClean="0">
                <a:solidFill>
                  <a:schemeClr val="bg2"/>
                </a:solidFill>
                <a:sym typeface="Symbol" panose="05050102010706020507" pitchFamily="18" charset="2"/>
              </a:rPr>
              <a:t> </a:t>
            </a:r>
            <a:r>
              <a:rPr lang="en-US" altLang="zh-CN" dirty="0" err="1">
                <a:solidFill>
                  <a:schemeClr val="bg2"/>
                </a:solidFill>
              </a:rPr>
              <a:t>xA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(x)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V</a:t>
            </a:r>
            <a:r>
              <a:rPr lang="en-US" altLang="zh-CN" dirty="0">
                <a:solidFill>
                  <a:schemeClr val="bg2"/>
                </a:solidFill>
                <a:sym typeface="Symbol" panose="05050102010706020507" pitchFamily="18" charset="2"/>
              </a:rPr>
              <a:t> </a:t>
            </a:r>
            <a:r>
              <a:rPr lang="en-US" altLang="zh-CN" dirty="0">
                <a:solidFill>
                  <a:schemeClr val="bg2"/>
                </a:solidFill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B(x)</a:t>
            </a:r>
          </a:p>
          <a:p>
            <a:r>
              <a:rPr lang="en-US" altLang="zh-CN" dirty="0">
                <a:solidFill>
                  <a:schemeClr val="bg2"/>
                </a:solidFill>
                <a:sym typeface="Symbol" panose="05050102010706020507" pitchFamily="18" charset="2"/>
              </a:rPr>
              <a:t> </a:t>
            </a:r>
            <a:r>
              <a:rPr lang="en-US" altLang="zh-CN" dirty="0" smtClean="0">
                <a:solidFill>
                  <a:schemeClr val="bg2"/>
                </a:solidFill>
              </a:rPr>
              <a:t>x(A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(x)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ʌ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B(x) ) 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solidFill>
                  <a:schemeClr val="bg2"/>
                </a:solidFill>
                <a:sym typeface="Symbol" panose="05050102010706020507" pitchFamily="18" charset="2"/>
              </a:rPr>
              <a:t>  </a:t>
            </a:r>
            <a:r>
              <a:rPr lang="en-US" altLang="zh-CN" dirty="0" err="1" smtClean="0">
                <a:solidFill>
                  <a:schemeClr val="bg2"/>
                </a:solidFill>
              </a:rPr>
              <a:t>xA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(x)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ʌ</a:t>
            </a:r>
            <a:r>
              <a:rPr lang="en-US" altLang="zh-CN" dirty="0">
                <a:solidFill>
                  <a:schemeClr val="bg2"/>
                </a:solidFill>
                <a:sym typeface="Symbol" panose="05050102010706020507" pitchFamily="18" charset="2"/>
              </a:rPr>
              <a:t> </a:t>
            </a:r>
            <a:r>
              <a:rPr lang="en-US" altLang="zh-CN" dirty="0">
                <a:solidFill>
                  <a:schemeClr val="bg2"/>
                </a:solidFill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B(x)</a:t>
            </a:r>
          </a:p>
          <a:p>
            <a:endParaRPr lang="en-US" altLang="zh-CN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0F9646D-4748-4BA7-8D85-C917587CD4F0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7993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0F9646D-4748-4BA7-8D85-C917587CD4F0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876300" y="1436913"/>
            <a:ext cx="6210300" cy="1040285"/>
          </a:xfrm>
          <a:prstGeom prst="rect">
            <a:avLst/>
          </a:prstGeom>
          <a:solidFill>
            <a:srgbClr val="C9FAFF"/>
          </a:solidFill>
        </p:spPr>
        <p:txBody>
          <a:bodyPr wrap="square">
            <a:spAutoFit/>
          </a:bodyPr>
          <a:lstStyle/>
          <a:p>
            <a:pPr marL="457200" lvl="0" indent="-457200" fontAlgn="base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</a:pPr>
            <a:r>
              <a:rPr lang="zh-CN" altLang="en-US" sz="2800" b="1" kern="0" dirty="0" smtClean="0">
                <a:latin typeface="Times New Roman" panose="02020603050405020304" pitchFamily="18" charset="0"/>
              </a:rPr>
              <a:t>① </a:t>
            </a:r>
            <a:r>
              <a:rPr lang="zh-CN" altLang="en-US" sz="2800" b="1" kern="0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kern="0" dirty="0">
                <a:latin typeface="Times New Roman" panose="02020603050405020304" pitchFamily="18" charset="0"/>
              </a:rPr>
              <a:t>x</a:t>
            </a:r>
            <a:r>
              <a:rPr lang="en-US" altLang="zh-CN" sz="2800" b="1" kern="0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kern="0" dirty="0">
                <a:latin typeface="Times New Roman" panose="02020603050405020304" pitchFamily="18" charset="0"/>
              </a:rPr>
              <a:t>A</a:t>
            </a:r>
            <a:r>
              <a:rPr lang="en-US" altLang="zh-CN" sz="2800" b="1" kern="0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kern="0" dirty="0">
                <a:latin typeface="Times New Roman" panose="02020603050405020304" pitchFamily="18" charset="0"/>
              </a:rPr>
              <a:t>x</a:t>
            </a:r>
            <a:r>
              <a:rPr lang="en-US" altLang="zh-CN" sz="2800" b="1" kern="0" dirty="0">
                <a:latin typeface="Times New Roman" panose="02020603050405020304" pitchFamily="18" charset="0"/>
              </a:rPr>
              <a:t>)</a:t>
            </a:r>
            <a:r>
              <a:rPr lang="en-US" altLang="zh-CN" sz="2800" b="1" kern="0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i="1" kern="0" dirty="0">
                <a:latin typeface="Times New Roman" panose="02020603050405020304" pitchFamily="18" charset="0"/>
              </a:rPr>
              <a:t>B</a:t>
            </a:r>
            <a:r>
              <a:rPr lang="en-US" altLang="zh-CN" sz="2800" b="1" kern="0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kern="0" dirty="0">
                <a:latin typeface="Times New Roman" panose="02020603050405020304" pitchFamily="18" charset="0"/>
              </a:rPr>
              <a:t>x</a:t>
            </a:r>
            <a:r>
              <a:rPr lang="en-US" altLang="zh-CN" sz="2800" b="1" kern="0" dirty="0">
                <a:latin typeface="Times New Roman" panose="02020603050405020304" pitchFamily="18" charset="0"/>
              </a:rPr>
              <a:t>)) </a:t>
            </a:r>
            <a:r>
              <a:rPr lang="en-US" altLang="zh-CN" sz="2800" b="1" kern="0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b="1" kern="0" dirty="0">
                <a:latin typeface="Times New Roman" panose="02020603050405020304" pitchFamily="18" charset="0"/>
              </a:rPr>
              <a:t> </a:t>
            </a:r>
            <a:r>
              <a:rPr lang="en-US" altLang="zh-CN" sz="2800" b="1" kern="0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kern="0" dirty="0" err="1">
                <a:latin typeface="Times New Roman" panose="02020603050405020304" pitchFamily="18" charset="0"/>
              </a:rPr>
              <a:t>xA</a:t>
            </a:r>
            <a:r>
              <a:rPr lang="en-US" altLang="zh-CN" sz="2800" b="1" kern="0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kern="0" dirty="0">
                <a:latin typeface="Times New Roman" panose="02020603050405020304" pitchFamily="18" charset="0"/>
              </a:rPr>
              <a:t>x</a:t>
            </a:r>
            <a:r>
              <a:rPr lang="en-US" altLang="zh-CN" sz="2800" b="1" kern="0" dirty="0">
                <a:latin typeface="Times New Roman" panose="02020603050405020304" pitchFamily="18" charset="0"/>
              </a:rPr>
              <a:t>)</a:t>
            </a:r>
            <a:r>
              <a:rPr lang="en-US" altLang="zh-CN" sz="2800" b="1" kern="0" dirty="0">
                <a:latin typeface="Times New Roman" panose="02020603050405020304" pitchFamily="18" charset="0"/>
                <a:sym typeface="Symbol" panose="05050102010706020507" pitchFamily="18" charset="2"/>
              </a:rPr>
              <a:t></a:t>
            </a:r>
            <a:r>
              <a:rPr lang="en-US" altLang="zh-CN" sz="2800" b="1" i="1" kern="0" dirty="0" err="1">
                <a:latin typeface="Times New Roman" panose="02020603050405020304" pitchFamily="18" charset="0"/>
              </a:rPr>
              <a:t>xB</a:t>
            </a:r>
            <a:r>
              <a:rPr lang="en-US" altLang="zh-CN" sz="2800" b="1" kern="0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kern="0" dirty="0">
                <a:latin typeface="Times New Roman" panose="02020603050405020304" pitchFamily="18" charset="0"/>
              </a:rPr>
              <a:t>x</a:t>
            </a:r>
            <a:r>
              <a:rPr lang="en-US" altLang="zh-CN" sz="2800" b="1" kern="0" dirty="0">
                <a:latin typeface="Times New Roman" panose="02020603050405020304" pitchFamily="18" charset="0"/>
              </a:rPr>
              <a:t>)</a:t>
            </a:r>
          </a:p>
          <a:p>
            <a:pPr marL="457200" lvl="0" indent="-457200" fontAlgn="base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</a:pPr>
            <a:r>
              <a:rPr lang="en-US" altLang="zh-CN" sz="2800" b="1" kern="0" dirty="0" smtClean="0">
                <a:latin typeface="Times New Roman" panose="02020603050405020304" pitchFamily="18" charset="0"/>
              </a:rPr>
              <a:t>② </a:t>
            </a:r>
            <a:r>
              <a:rPr lang="en-US" altLang="zh-CN" sz="2800" b="1" kern="0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 i="1" kern="0" dirty="0">
                <a:latin typeface="Times New Roman" panose="02020603050405020304" pitchFamily="18" charset="0"/>
              </a:rPr>
              <a:t>x</a:t>
            </a:r>
            <a:r>
              <a:rPr lang="en-US" altLang="zh-CN" sz="2800" b="1" kern="0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kern="0" dirty="0">
                <a:latin typeface="Times New Roman" panose="02020603050405020304" pitchFamily="18" charset="0"/>
              </a:rPr>
              <a:t>A</a:t>
            </a:r>
            <a:r>
              <a:rPr lang="en-US" altLang="zh-CN" sz="2800" b="1" kern="0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kern="0" dirty="0">
                <a:latin typeface="Times New Roman" panose="02020603050405020304" pitchFamily="18" charset="0"/>
              </a:rPr>
              <a:t>x</a:t>
            </a:r>
            <a:r>
              <a:rPr lang="en-US" altLang="zh-CN" sz="2800" b="1" kern="0" dirty="0">
                <a:latin typeface="Times New Roman" panose="02020603050405020304" pitchFamily="18" charset="0"/>
              </a:rPr>
              <a:t>)</a:t>
            </a:r>
            <a:r>
              <a:rPr lang="en-US" altLang="zh-CN" sz="2800" b="1" kern="0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b="1" i="1" kern="0" dirty="0">
                <a:latin typeface="Times New Roman" panose="02020603050405020304" pitchFamily="18" charset="0"/>
              </a:rPr>
              <a:t>B</a:t>
            </a:r>
            <a:r>
              <a:rPr lang="en-US" altLang="zh-CN" sz="2800" b="1" kern="0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kern="0" dirty="0">
                <a:latin typeface="Times New Roman" panose="02020603050405020304" pitchFamily="18" charset="0"/>
              </a:rPr>
              <a:t>x</a:t>
            </a:r>
            <a:r>
              <a:rPr lang="en-US" altLang="zh-CN" sz="2800" b="1" kern="0" dirty="0">
                <a:latin typeface="Times New Roman" panose="02020603050405020304" pitchFamily="18" charset="0"/>
              </a:rPr>
              <a:t>)) </a:t>
            </a:r>
            <a:r>
              <a:rPr lang="en-US" altLang="zh-CN" sz="2800" b="1" kern="0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b="1" kern="0" dirty="0">
                <a:latin typeface="Times New Roman" panose="02020603050405020304" pitchFamily="18" charset="0"/>
              </a:rPr>
              <a:t> </a:t>
            </a:r>
            <a:r>
              <a:rPr lang="en-US" altLang="zh-CN" sz="2800" b="1" kern="0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 i="1" kern="0" dirty="0" err="1">
                <a:latin typeface="Times New Roman" panose="02020603050405020304" pitchFamily="18" charset="0"/>
              </a:rPr>
              <a:t>xA</a:t>
            </a:r>
            <a:r>
              <a:rPr lang="en-US" altLang="zh-CN" sz="2800" b="1" kern="0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kern="0" dirty="0">
                <a:latin typeface="Times New Roman" panose="02020603050405020304" pitchFamily="18" charset="0"/>
              </a:rPr>
              <a:t>x</a:t>
            </a:r>
            <a:r>
              <a:rPr lang="en-US" altLang="zh-CN" sz="2800" b="1" kern="0" dirty="0">
                <a:latin typeface="Times New Roman" panose="02020603050405020304" pitchFamily="18" charset="0"/>
              </a:rPr>
              <a:t>)</a:t>
            </a:r>
            <a:r>
              <a:rPr lang="en-US" altLang="zh-CN" sz="2800" b="1" kern="0" dirty="0">
                <a:latin typeface="Times New Roman" panose="02020603050405020304" pitchFamily="18" charset="0"/>
                <a:sym typeface="Symbol" panose="05050102010706020507" pitchFamily="18" charset="2"/>
              </a:rPr>
              <a:t></a:t>
            </a:r>
            <a:r>
              <a:rPr lang="en-US" altLang="zh-CN" sz="2800" b="1" i="1" kern="0" dirty="0" err="1">
                <a:latin typeface="Times New Roman" panose="02020603050405020304" pitchFamily="18" charset="0"/>
              </a:rPr>
              <a:t>xB</a:t>
            </a:r>
            <a:r>
              <a:rPr lang="en-US" altLang="zh-CN" sz="2800" b="1" kern="0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kern="0" dirty="0">
                <a:latin typeface="Times New Roman" panose="02020603050405020304" pitchFamily="18" charset="0"/>
              </a:rPr>
              <a:t>x</a:t>
            </a:r>
            <a:r>
              <a:rPr lang="en-US" altLang="zh-CN" sz="2800" b="1" kern="0" dirty="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6" name="矩形 5"/>
          <p:cNvSpPr/>
          <p:nvPr/>
        </p:nvSpPr>
        <p:spPr>
          <a:xfrm>
            <a:off x="646933" y="718104"/>
            <a:ext cx="27991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457200" fontAlgn="base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</a:pPr>
            <a:r>
              <a:rPr lang="zh-CN" altLang="en-US" sz="2800" b="1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量词分配等值式 </a:t>
            </a:r>
          </a:p>
        </p:txBody>
      </p:sp>
      <p:sp>
        <p:nvSpPr>
          <p:cNvPr id="8" name="矩形 7"/>
          <p:cNvSpPr/>
          <p:nvPr/>
        </p:nvSpPr>
        <p:spPr>
          <a:xfrm>
            <a:off x="762000" y="3738890"/>
            <a:ext cx="4677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457200" fontAlgn="base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</a:pPr>
            <a:r>
              <a:rPr lang="zh-CN" altLang="en-US" sz="2800" b="1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注意：</a:t>
            </a:r>
            <a:r>
              <a:rPr lang="zh-CN" altLang="en-US" sz="2800" b="1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zh-CN" altLang="en-US" sz="28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对</a:t>
            </a:r>
            <a:r>
              <a:rPr lang="zh-CN" altLang="en-US" sz="2800" b="1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zh-CN" altLang="en-US" sz="28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lang="zh-CN" altLang="en-US" sz="2800" b="1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zh-CN" altLang="en-US" sz="28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对</a:t>
            </a:r>
            <a:r>
              <a:rPr lang="zh-CN" altLang="en-US" sz="2800" b="1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zh-CN" altLang="en-US" sz="2800" b="1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无</a:t>
            </a:r>
            <a:r>
              <a:rPr lang="zh-CN" altLang="en-US" sz="28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分配律</a:t>
            </a:r>
          </a:p>
        </p:txBody>
      </p:sp>
    </p:spTree>
    <p:extLst>
      <p:ext uri="{BB962C8B-B14F-4D97-AF65-F5344CB8AC3E}">
        <p14:creationId xmlns:p14="http://schemas.microsoft.com/office/powerpoint/2010/main" val="2249551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auto">
          <a:xfrm>
            <a:off x="1218735" y="5210607"/>
            <a:ext cx="3860681" cy="535531"/>
          </a:xfrm>
          <a:prstGeom prst="rect">
            <a:avLst/>
          </a:prstGeom>
          <a:solidFill>
            <a:srgbClr val="C9FAFF"/>
          </a:solidFill>
          <a:ln w="12700" cap="sq" cmpd="sng" algn="ctr">
            <a:solidFill>
              <a:srgbClr val="C9FA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1208314" y="2135549"/>
            <a:ext cx="3860681" cy="535531"/>
          </a:xfrm>
          <a:prstGeom prst="rect">
            <a:avLst/>
          </a:prstGeom>
          <a:solidFill>
            <a:srgbClr val="C9FAFF"/>
          </a:solidFill>
          <a:ln w="12700" cap="sq" cmpd="sng" algn="ctr">
            <a:solidFill>
              <a:srgbClr val="C9FA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rgbClr val="000000"/>
                </a:solidFill>
              </a:rPr>
              <a:t>重要的谓词演算的永真式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0F9646D-4748-4BA7-8D85-C917587CD4F0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609600" y="1323252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/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量词的组合与顺序</a:t>
            </a:r>
            <a:endParaRPr lang="zh-CN" altLang="en-US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65600" y="2135549"/>
            <a:ext cx="4203395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zh-CN" sz="2400" b="1" dirty="0" smtClean="0">
                <a:solidFill>
                  <a:srgbClr val="00007D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2400" b="1" dirty="0" err="1" smtClean="0">
                <a:solidFill>
                  <a:srgbClr val="00007D"/>
                </a:solidFill>
              </a:rPr>
              <a:t>x</a:t>
            </a:r>
            <a:r>
              <a:rPr lang="en-US" altLang="zh-CN" sz="2400" b="1" dirty="0" err="1" smtClean="0">
                <a:solidFill>
                  <a:srgbClr val="00007D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2400" b="1" dirty="0" err="1" smtClean="0">
                <a:solidFill>
                  <a:srgbClr val="00007D"/>
                </a:solidFill>
              </a:rPr>
              <a:t>y</a:t>
            </a:r>
            <a:r>
              <a:rPr lang="en-US" altLang="zh-CN" sz="2400" b="1" dirty="0" err="1" smtClean="0"/>
              <a:t>A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x,y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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00007D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2400" b="1" dirty="0" err="1" smtClean="0">
                <a:solidFill>
                  <a:srgbClr val="00007D"/>
                </a:solidFill>
              </a:rPr>
              <a:t>y</a:t>
            </a:r>
            <a:r>
              <a:rPr lang="en-US" altLang="zh-CN" sz="2400" b="1" dirty="0" err="1" smtClean="0">
                <a:solidFill>
                  <a:srgbClr val="00007D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2400" b="1" dirty="0" err="1" smtClean="0">
                <a:solidFill>
                  <a:srgbClr val="00007D"/>
                </a:solidFill>
              </a:rPr>
              <a:t>x</a:t>
            </a:r>
            <a:r>
              <a:rPr lang="en-US" altLang="zh-CN" sz="2400" b="1" dirty="0" err="1" smtClean="0">
                <a:solidFill>
                  <a:srgbClr val="000000"/>
                </a:solidFill>
              </a:rPr>
              <a:t>A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x,y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913371" y="2860127"/>
                <a:ext cx="4270721" cy="6093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lvl="0" indent="-3429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7D"/>
                  </a:buClr>
                  <a:buSzPct val="75000"/>
                  <a:buFont typeface="Wingdings" panose="05000000000000000000" pitchFamily="2" charset="2"/>
                  <a:buChar char="n"/>
                </a:pPr>
                <a:r>
                  <a:rPr lang="en-US" altLang="zh-CN" sz="2400" b="1" dirty="0" smtClean="0">
                    <a:solidFill>
                      <a:srgbClr val="00007D"/>
                    </a:solidFill>
                    <a:sym typeface="Symbol" panose="05050102010706020507" pitchFamily="18" charset="2"/>
                  </a:rPr>
                  <a:t></a:t>
                </a:r>
                <a:r>
                  <a:rPr lang="en-US" altLang="zh-CN" sz="2400" b="1" dirty="0" err="1" smtClean="0">
                    <a:solidFill>
                      <a:srgbClr val="00007D"/>
                    </a:solidFill>
                  </a:rPr>
                  <a:t>x</a:t>
                </a:r>
                <a:r>
                  <a:rPr lang="en-US" altLang="zh-CN" sz="2400" b="1" dirty="0" err="1" smtClean="0">
                    <a:solidFill>
                      <a:srgbClr val="00007D"/>
                    </a:solidFill>
                    <a:sym typeface="Symbol" panose="05050102010706020507" pitchFamily="18" charset="2"/>
                  </a:rPr>
                  <a:t></a:t>
                </a:r>
                <a:r>
                  <a:rPr lang="en-US" altLang="zh-CN" sz="2400" b="1" dirty="0" err="1" smtClean="0">
                    <a:solidFill>
                      <a:srgbClr val="00007D"/>
                    </a:solidFill>
                  </a:rPr>
                  <a:t>y</a:t>
                </a:r>
                <a:r>
                  <a:rPr lang="en-US" altLang="zh-CN" sz="2400" b="1" dirty="0" err="1" smtClean="0"/>
                  <a:t>A</a:t>
                </a:r>
                <a:r>
                  <a:rPr lang="en-US" altLang="zh-CN" sz="24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1" dirty="0" err="1" smtClean="0">
                    <a:solidFill>
                      <a:srgbClr val="00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x,y</a:t>
                </a:r>
                <a:r>
                  <a:rPr lang="en-US" altLang="zh-CN" sz="24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</m:t>
                    </m:r>
                  </m:oMath>
                </a14:m>
                <a:r>
                  <a:rPr lang="en-US" altLang="zh-CN" sz="2400" b="1" dirty="0" smtClean="0">
                    <a:solidFill>
                      <a:srgbClr val="000000"/>
                    </a:solidFill>
                  </a:rPr>
                  <a:t> </a:t>
                </a:r>
                <a:r>
                  <a:rPr lang="en-US" altLang="zh-CN" sz="2800" b="1" kern="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</a:t>
                </a:r>
                <a:r>
                  <a:rPr lang="en-US" altLang="zh-CN" sz="2400" b="1" dirty="0" smtClean="0">
                    <a:solidFill>
                      <a:srgbClr val="00007D"/>
                    </a:solidFill>
                  </a:rPr>
                  <a:t>y</a:t>
                </a:r>
                <a:r>
                  <a:rPr lang="en-US" altLang="zh-CN" sz="2400" b="1" dirty="0" err="1" smtClean="0">
                    <a:solidFill>
                      <a:srgbClr val="00007D"/>
                    </a:solidFill>
                    <a:sym typeface="Symbol" panose="05050102010706020507" pitchFamily="18" charset="2"/>
                  </a:rPr>
                  <a:t></a:t>
                </a:r>
                <a:r>
                  <a:rPr lang="en-US" altLang="zh-CN" sz="2400" b="1" dirty="0" err="1" smtClean="0">
                    <a:solidFill>
                      <a:srgbClr val="00007D"/>
                    </a:solidFill>
                  </a:rPr>
                  <a:t>x</a:t>
                </a:r>
                <a:r>
                  <a:rPr lang="en-US" altLang="zh-CN" sz="2400" b="1" dirty="0" err="1" smtClean="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4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1" dirty="0" err="1" smtClean="0">
                    <a:solidFill>
                      <a:srgbClr val="00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x,y</a:t>
                </a:r>
                <a:r>
                  <a:rPr lang="en-US" altLang="zh-CN" sz="24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endPara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371" y="2860127"/>
                <a:ext cx="4270721" cy="609398"/>
              </a:xfrm>
              <a:prstGeom prst="rect">
                <a:avLst/>
              </a:prstGeom>
              <a:blipFill rotWithShape="0">
                <a:blip r:embed="rId3"/>
                <a:stretch>
                  <a:fillRect l="-1000" t="-4000" b="-19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913371" y="3632352"/>
                <a:ext cx="4206601" cy="6093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lvl="0" indent="-3429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7D"/>
                  </a:buClr>
                  <a:buSzPct val="75000"/>
                  <a:buFont typeface="Wingdings" panose="05000000000000000000" pitchFamily="2" charset="2"/>
                  <a:buChar char="n"/>
                </a:pPr>
                <a:r>
                  <a:rPr lang="en-US" altLang="zh-CN" sz="2800" b="1" kern="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</a:t>
                </a:r>
                <a:r>
                  <a:rPr lang="en-US" altLang="zh-CN" sz="2400" b="1" dirty="0" err="1" smtClean="0">
                    <a:solidFill>
                      <a:srgbClr val="00007D"/>
                    </a:solidFill>
                  </a:rPr>
                  <a:t>y</a:t>
                </a:r>
                <a:r>
                  <a:rPr lang="en-US" altLang="zh-CN" sz="2400" b="1" dirty="0" err="1">
                    <a:solidFill>
                      <a:srgbClr val="00007D"/>
                    </a:solidFill>
                    <a:sym typeface="Symbol" panose="05050102010706020507" pitchFamily="18" charset="2"/>
                  </a:rPr>
                  <a:t></a:t>
                </a:r>
                <a:r>
                  <a:rPr lang="en-US" altLang="zh-CN" sz="2400" b="1" dirty="0" err="1">
                    <a:solidFill>
                      <a:srgbClr val="00007D"/>
                    </a:solidFill>
                  </a:rPr>
                  <a:t>x</a:t>
                </a:r>
                <a:r>
                  <a:rPr lang="en-US" altLang="zh-CN" sz="2400" b="1" dirty="0" err="1" smtClean="0"/>
                  <a:t>A</a:t>
                </a:r>
                <a:r>
                  <a:rPr lang="en-US" altLang="zh-CN" sz="24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1" dirty="0" err="1" smtClean="0">
                    <a:solidFill>
                      <a:srgbClr val="00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x,y</a:t>
                </a:r>
                <a:r>
                  <a:rPr lang="en-US" altLang="zh-CN" sz="24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</m:t>
                    </m:r>
                  </m:oMath>
                </a14:m>
                <a:r>
                  <a:rPr lang="en-US" altLang="zh-CN" sz="2400" b="1" dirty="0" smtClean="0">
                    <a:solidFill>
                      <a:srgbClr val="000000"/>
                    </a:solidFill>
                  </a:rPr>
                  <a:t> </a:t>
                </a:r>
                <a:r>
                  <a:rPr lang="en-US" altLang="zh-CN" sz="2800" b="1" dirty="0">
                    <a:solidFill>
                      <a:srgbClr val="00007D"/>
                    </a:solidFill>
                    <a:sym typeface="Symbol" panose="05050102010706020507" pitchFamily="18" charset="2"/>
                  </a:rPr>
                  <a:t></a:t>
                </a:r>
                <a:r>
                  <a:rPr lang="en-US" altLang="zh-CN" sz="2800" b="1" dirty="0" err="1">
                    <a:solidFill>
                      <a:srgbClr val="00007D"/>
                    </a:solidFill>
                  </a:rPr>
                  <a:t>x</a:t>
                </a:r>
                <a:r>
                  <a:rPr lang="en-US" altLang="zh-CN" sz="2800" b="1" kern="0" dirty="0" err="1" smtClean="0">
                    <a:solidFill>
                      <a:srgbClr val="00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</a:t>
                </a:r>
                <a:r>
                  <a:rPr lang="en-US" altLang="zh-CN" sz="2400" b="1" dirty="0" err="1" smtClean="0">
                    <a:solidFill>
                      <a:srgbClr val="00007D"/>
                    </a:solidFill>
                  </a:rPr>
                  <a:t>y</a:t>
                </a:r>
                <a:r>
                  <a:rPr lang="en-US" altLang="zh-CN" sz="2400" b="1" dirty="0" err="1" smtClean="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4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1" dirty="0" err="1" smtClean="0">
                    <a:solidFill>
                      <a:srgbClr val="00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x,y</a:t>
                </a:r>
                <a:r>
                  <a:rPr lang="en-US" altLang="zh-CN" sz="24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endPara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371" y="3632352"/>
                <a:ext cx="4206601" cy="609398"/>
              </a:xfrm>
              <a:prstGeom prst="rect">
                <a:avLst/>
              </a:prstGeom>
              <a:blipFill rotWithShape="0">
                <a:blip r:embed="rId4"/>
                <a:stretch>
                  <a:fillRect l="-1449" t="-5000" r="-1014" b="-19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913371" y="4431561"/>
                <a:ext cx="4273927" cy="6093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7D"/>
                  </a:buClr>
                  <a:buSzPct val="75000"/>
                  <a:buFont typeface="Wingdings" panose="05000000000000000000" pitchFamily="2" charset="2"/>
                  <a:buChar char="n"/>
                </a:pPr>
                <a:r>
                  <a:rPr lang="en-US" altLang="zh-CN" sz="2800" b="1" dirty="0" smtClean="0">
                    <a:solidFill>
                      <a:srgbClr val="00007D"/>
                    </a:solidFill>
                    <a:sym typeface="Symbol" panose="05050102010706020507" pitchFamily="18" charset="2"/>
                  </a:rPr>
                  <a:t></a:t>
                </a:r>
                <a:r>
                  <a:rPr lang="en-US" altLang="zh-CN" sz="2800" b="1" dirty="0" err="1">
                    <a:solidFill>
                      <a:srgbClr val="00007D"/>
                    </a:solidFill>
                  </a:rPr>
                  <a:t>x</a:t>
                </a:r>
                <a:r>
                  <a:rPr lang="en-US" altLang="zh-CN" sz="2800" b="1" kern="0" dirty="0" err="1" smtClean="0">
                    <a:solidFill>
                      <a:srgbClr val="00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</a:t>
                </a:r>
                <a:r>
                  <a:rPr lang="en-US" altLang="zh-CN" sz="2400" b="1" dirty="0" err="1" smtClean="0">
                    <a:solidFill>
                      <a:srgbClr val="00007D"/>
                    </a:solidFill>
                  </a:rPr>
                  <a:t>y</a:t>
                </a:r>
                <a:r>
                  <a:rPr lang="en-US" altLang="zh-CN" sz="2400" b="1" dirty="0" err="1" smtClean="0"/>
                  <a:t>A</a:t>
                </a:r>
                <a:r>
                  <a:rPr lang="en-US" altLang="zh-CN" sz="24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1" dirty="0" err="1" smtClean="0">
                    <a:solidFill>
                      <a:srgbClr val="00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x,y</a:t>
                </a:r>
                <a:r>
                  <a:rPr lang="en-US" altLang="zh-CN" sz="24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</m:t>
                    </m:r>
                  </m:oMath>
                </a14:m>
                <a:r>
                  <a:rPr lang="en-US" altLang="zh-CN" sz="2400" b="1" dirty="0" smtClean="0">
                    <a:solidFill>
                      <a:srgbClr val="000000"/>
                    </a:solidFill>
                  </a:rPr>
                  <a:t> </a:t>
                </a:r>
                <a:r>
                  <a:rPr lang="en-US" altLang="zh-CN" sz="2800" b="1" kern="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</a:t>
                </a:r>
                <a:r>
                  <a:rPr lang="en-US" altLang="zh-CN" sz="2400" b="1" dirty="0" err="1" smtClean="0">
                    <a:solidFill>
                      <a:srgbClr val="00007D"/>
                    </a:solidFill>
                  </a:rPr>
                  <a:t>y</a:t>
                </a:r>
                <a:r>
                  <a:rPr lang="en-US" altLang="zh-CN" sz="2800" b="1" kern="0" dirty="0" err="1" smtClean="0">
                    <a:solidFill>
                      <a:srgbClr val="00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</a:t>
                </a:r>
                <a:r>
                  <a:rPr lang="en-US" altLang="zh-CN" sz="2400" b="1" dirty="0" err="1" smtClean="0">
                    <a:solidFill>
                      <a:srgbClr val="00007D"/>
                    </a:solidFill>
                  </a:rPr>
                  <a:t>x</a:t>
                </a:r>
                <a:r>
                  <a:rPr lang="en-US" altLang="zh-CN" sz="2400" b="1" dirty="0" err="1" smtClean="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4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b="1" dirty="0" err="1" smtClean="0">
                    <a:solidFill>
                      <a:srgbClr val="00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x,y</a:t>
                </a:r>
                <a:r>
                  <a:rPr lang="en-US" altLang="zh-CN" sz="24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endPara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371" y="4431561"/>
                <a:ext cx="4273927" cy="609398"/>
              </a:xfrm>
              <a:prstGeom prst="rect">
                <a:avLst/>
              </a:prstGeom>
              <a:blipFill rotWithShape="0">
                <a:blip r:embed="rId5"/>
                <a:stretch>
                  <a:fillRect l="-1427" t="-5000" b="-19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/>
          <p:cNvSpPr/>
          <p:nvPr/>
        </p:nvSpPr>
        <p:spPr>
          <a:xfrm>
            <a:off x="865600" y="5142938"/>
            <a:ext cx="4027064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zh-CN" sz="28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b="1" dirty="0" err="1" smtClean="0">
                <a:solidFill>
                  <a:srgbClr val="00007D"/>
                </a:solidFill>
              </a:rPr>
              <a:t>x</a:t>
            </a:r>
            <a:r>
              <a:rPr lang="en-US" altLang="zh-CN" sz="2400" b="1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b="1" dirty="0" err="1" smtClean="0">
                <a:solidFill>
                  <a:srgbClr val="00007D"/>
                </a:solidFill>
              </a:rPr>
              <a:t>y</a:t>
            </a:r>
            <a:r>
              <a:rPr lang="en-US" altLang="zh-CN" sz="2400" b="1" dirty="0" err="1" smtClean="0"/>
              <a:t>A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x,y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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 </a:t>
            </a:r>
            <a:r>
              <a:rPr lang="en-US" altLang="zh-CN" sz="24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b="1" dirty="0" err="1" smtClean="0">
                <a:solidFill>
                  <a:srgbClr val="00007D"/>
                </a:solidFill>
              </a:rPr>
              <a:t>y</a:t>
            </a:r>
            <a:r>
              <a:rPr lang="en-US" altLang="zh-CN" sz="2400" b="1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b="1" dirty="0" err="1" smtClean="0">
                <a:solidFill>
                  <a:srgbClr val="00007D"/>
                </a:solidFill>
              </a:rPr>
              <a:t>x</a:t>
            </a:r>
            <a:r>
              <a:rPr lang="en-US" altLang="zh-CN" sz="2400" b="1" dirty="0" err="1" smtClean="0">
                <a:solidFill>
                  <a:srgbClr val="000000"/>
                </a:solidFill>
              </a:rPr>
              <a:t>A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x,y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802085" y="4545809"/>
            <a:ext cx="5301343" cy="1200329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13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这</a:t>
            </a:r>
            <a:r>
              <a:rPr kumimoji="0" lang="zh-CN" altLang="en-US" sz="2400" b="0" i="0" u="none" strike="noStrike" kern="0" cap="none" spc="125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组</a:t>
            </a:r>
            <a:r>
              <a:rPr kumimoji="0" lang="zh-CN" altLang="en-US" sz="2400" b="0" i="0" u="none" strike="noStrike" kern="0" cap="none" spc="114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等值式</a:t>
            </a:r>
            <a:r>
              <a:rPr kumimoji="0" lang="zh-CN" altLang="en-US" sz="2400" b="0" i="0" u="none" strike="noStrike" kern="0" cap="none" spc="125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表</a:t>
            </a:r>
            <a:r>
              <a:rPr kumimoji="0" lang="zh-CN" altLang="en-US" sz="2400" b="0" i="0" u="none" strike="noStrike" kern="0" cap="none" spc="114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明</a:t>
            </a:r>
            <a:r>
              <a:rPr kumimoji="0" lang="zh-CN" altLang="en-US" sz="2400" b="0" i="0" u="none" strike="noStrike" kern="0" cap="none" spc="114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相</a:t>
            </a:r>
            <a:r>
              <a:rPr kumimoji="0" lang="zh-CN" altLang="en-US" sz="2400" b="0" i="0" u="none" strike="noStrike" kern="0" cap="none" spc="125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同</a:t>
            </a:r>
            <a:r>
              <a:rPr kumimoji="0" lang="zh-CN" altLang="en-US" sz="2400" b="0" i="0" u="none" strike="noStrike" kern="0" cap="none" spc="114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量词</a:t>
            </a:r>
            <a:r>
              <a:rPr kumimoji="0" lang="zh-CN" altLang="en-US" sz="2400" b="0" i="0" u="none" strike="noStrike" kern="0" cap="none" spc="125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与</a:t>
            </a:r>
            <a:r>
              <a:rPr kumimoji="0" lang="zh-CN" altLang="en-US" sz="2400" b="0" i="0" u="none" strike="noStrike" kern="0" cap="none" spc="114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排列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的</a:t>
            </a:r>
            <a:r>
              <a:rPr kumimoji="0" lang="zh-CN" altLang="en-US" sz="2400" b="0" i="0" u="none" strike="noStrike" kern="0" cap="none" spc="125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次序</a:t>
            </a:r>
            <a:r>
              <a:rPr kumimoji="0" lang="zh-CN" altLang="en-US" sz="2400" b="0" i="0" u="none" strike="noStrike" kern="0" cap="none" spc="114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无</a:t>
            </a:r>
            <a:r>
              <a:rPr kumimoji="0" lang="zh-CN" altLang="en-US" sz="2400" b="0" i="0" u="none" strike="noStrike" kern="0" cap="none" spc="125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关</a:t>
            </a:r>
            <a:r>
              <a:rPr kumimoji="0" lang="zh-CN" altLang="en-US" sz="2400" b="0" i="0" u="none" strike="noStrike" kern="0" cap="none" spc="12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，</a:t>
            </a:r>
            <a:r>
              <a:rPr kumimoji="0" lang="zh-CN" altLang="en-US" sz="2400" b="0" i="0" u="none" strike="noStrike" kern="0" cap="none" spc="125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但</a:t>
            </a:r>
            <a:r>
              <a:rPr kumimoji="0" lang="zh-CN" altLang="en-US" sz="2400" b="0" i="0" u="none" strike="noStrike" kern="0" cap="none" spc="114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是对</a:t>
            </a:r>
            <a:r>
              <a:rPr kumimoji="0" lang="zh-CN" altLang="en-US" sz="2400" b="0" i="0" u="none" strike="noStrike" kern="0" cap="none" spc="125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于</a:t>
            </a:r>
            <a:r>
              <a:rPr kumimoji="0" lang="zh-CN" altLang="en-US" sz="2400" b="0" i="0" u="none" strike="noStrike" kern="0" cap="none" spc="114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不同</a:t>
            </a:r>
            <a:r>
              <a:rPr kumimoji="0" lang="zh-CN" altLang="en-US" sz="2400" b="0" i="0" u="none" strike="noStrike" kern="0" cap="none" spc="125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量</a:t>
            </a:r>
            <a:r>
              <a:rPr kumimoji="0" lang="zh-CN" altLang="en-US" sz="2400" b="0" i="0" u="none" strike="noStrike" kern="0" cap="none" spc="135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词</a:t>
            </a:r>
            <a:r>
              <a:rPr kumimoji="0" lang="zh-CN" altLang="en-US" sz="2400" b="0" i="0" u="none" strike="noStrike" kern="0" cap="none" spc="12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，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不能随意更换次</a:t>
            </a:r>
            <a:r>
              <a:rPr kumimoji="0" lang="zh-CN" altLang="en-US" sz="2400" b="0" i="0" u="none" strike="noStrike" kern="0" cap="none" spc="-15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序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5607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 animBg="1"/>
      <p:bldP spid="2" grpId="0"/>
      <p:bldP spid="11" grpId="0"/>
      <p:bldP spid="12" grpId="0"/>
      <p:bldP spid="13" grpId="0"/>
      <p:bldP spid="14" grpId="0"/>
      <p:bldP spid="15" grpId="0"/>
      <p:bldP spid="16" grpId="0"/>
      <p:bldP spid="2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auto">
          <a:xfrm>
            <a:off x="511937" y="2077917"/>
            <a:ext cx="9421586" cy="1639807"/>
          </a:xfrm>
          <a:prstGeom prst="rect">
            <a:avLst/>
          </a:prstGeom>
          <a:solidFill>
            <a:srgbClr val="C9FAFF"/>
          </a:solidFill>
          <a:ln w="1270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0F9646D-4748-4BA7-8D85-C917587CD4F0}" type="slidenum">
              <a:rPr lang="en-US" altLang="zh-CN" smtClean="0"/>
              <a:pPr>
                <a:defRPr/>
              </a:pPr>
              <a:t>48</a:t>
            </a:fld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250679" y="1445567"/>
            <a:ext cx="14946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963">
              <a:lnSpc>
                <a:spcPct val="100000"/>
              </a:lnSpc>
              <a:spcBef>
                <a:spcPts val="785"/>
              </a:spcBef>
            </a:pPr>
            <a:r>
              <a:rPr lang="zh-CN" altLang="en-US" sz="2400" b="1" dirty="0">
                <a:latin typeface="黑体"/>
                <a:cs typeface="黑体"/>
              </a:rPr>
              <a:t>置</a:t>
            </a:r>
            <a:r>
              <a:rPr lang="zh-CN" altLang="en-US" sz="2400" b="1" spc="-5" dirty="0">
                <a:latin typeface="黑体"/>
                <a:cs typeface="黑体"/>
              </a:rPr>
              <a:t>换</a:t>
            </a:r>
            <a:r>
              <a:rPr lang="zh-CN" altLang="en-US" sz="2400" b="1" spc="-10" dirty="0">
                <a:latin typeface="黑体"/>
                <a:cs typeface="黑体"/>
              </a:rPr>
              <a:t>规则</a:t>
            </a:r>
            <a:endParaRPr lang="zh-CN" altLang="en-US" sz="2400" b="1" dirty="0">
              <a:latin typeface="黑体"/>
              <a:cs typeface="黑体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4158" y="2153588"/>
            <a:ext cx="92583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spc="-5" dirty="0">
                <a:solidFill>
                  <a:prstClr val="black"/>
                </a:solidFill>
                <a:latin typeface="黑体"/>
                <a:cs typeface="黑体"/>
              </a:rPr>
              <a:t>设</a:t>
            </a:r>
            <a:r>
              <a:rPr lang="zh-CN" altLang="en-US" sz="2800" b="1" dirty="0">
                <a:solidFill>
                  <a:prstClr val="black"/>
                </a:solidFill>
                <a:latin typeface="Symbol"/>
                <a:cs typeface="Symbol"/>
              </a:rPr>
              <a:t></a:t>
            </a:r>
            <a:r>
              <a:rPr lang="en-US" altLang="zh-CN"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altLang="zh-CN" sz="2800" b="1" spc="-15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lang="en-US" altLang="zh-CN"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  <a:r>
              <a:rPr lang="zh-CN" altLang="en-US" sz="2800" b="1" dirty="0">
                <a:solidFill>
                  <a:prstClr val="black"/>
                </a:solidFill>
                <a:latin typeface="黑体"/>
                <a:cs typeface="黑体"/>
              </a:rPr>
              <a:t>是</a:t>
            </a:r>
            <a:r>
              <a:rPr lang="zh-CN" altLang="en-US" sz="2800" b="1" spc="-5" dirty="0">
                <a:solidFill>
                  <a:srgbClr val="FF0000"/>
                </a:solidFill>
                <a:latin typeface="黑体"/>
                <a:cs typeface="黑体"/>
              </a:rPr>
              <a:t>含谓</a:t>
            </a:r>
            <a:r>
              <a:rPr lang="zh-CN" altLang="en-US" sz="2800" b="1" spc="-15" dirty="0">
                <a:solidFill>
                  <a:srgbClr val="FF0000"/>
                </a:solidFill>
                <a:latin typeface="黑体"/>
                <a:cs typeface="黑体"/>
              </a:rPr>
              <a:t>词</a:t>
            </a:r>
            <a:r>
              <a:rPr lang="zh-CN" altLang="en-US" sz="2800" b="1" dirty="0">
                <a:solidFill>
                  <a:srgbClr val="FF0000"/>
                </a:solidFill>
                <a:latin typeface="黑体"/>
                <a:cs typeface="黑体"/>
              </a:rPr>
              <a:t>公</a:t>
            </a:r>
            <a:r>
              <a:rPr lang="zh-CN" altLang="en-US" sz="2800" b="1" spc="-5" dirty="0">
                <a:solidFill>
                  <a:srgbClr val="FF0000"/>
                </a:solidFill>
                <a:latin typeface="黑体"/>
                <a:cs typeface="黑体"/>
              </a:rPr>
              <a:t>式</a:t>
            </a:r>
            <a:r>
              <a:rPr lang="en-US" altLang="zh-CN"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zh-CN" altLang="en-US" sz="2800" b="1" dirty="0">
                <a:solidFill>
                  <a:prstClr val="black"/>
                </a:solidFill>
                <a:latin typeface="黑体"/>
                <a:cs typeface="黑体"/>
              </a:rPr>
              <a:t>的</a:t>
            </a:r>
            <a:r>
              <a:rPr lang="zh-CN" altLang="en-US" sz="2800" b="1" spc="-5" dirty="0">
                <a:solidFill>
                  <a:prstClr val="black"/>
                </a:solidFill>
                <a:latin typeface="黑体"/>
                <a:cs typeface="黑体"/>
              </a:rPr>
              <a:t>公</a:t>
            </a:r>
            <a:r>
              <a:rPr lang="zh-CN" altLang="en-US" sz="2800" b="1" spc="-10" dirty="0">
                <a:solidFill>
                  <a:prstClr val="black"/>
                </a:solidFill>
                <a:latin typeface="黑体"/>
                <a:cs typeface="黑体"/>
              </a:rPr>
              <a:t>式，</a:t>
            </a:r>
            <a:r>
              <a:rPr lang="zh-CN" altLang="en-US" sz="2800" b="1" dirty="0">
                <a:solidFill>
                  <a:prstClr val="black"/>
                </a:solidFill>
                <a:latin typeface="Symbol"/>
                <a:cs typeface="Symbol"/>
              </a:rPr>
              <a:t></a:t>
            </a:r>
            <a:r>
              <a:rPr lang="en-US" altLang="zh-CN"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altLang="zh-CN" sz="2800" b="1" spc="-15" dirty="0">
                <a:solidFill>
                  <a:prstClr val="black"/>
                </a:solidFill>
                <a:latin typeface="Times New Roman"/>
                <a:cs typeface="Times New Roman"/>
              </a:rPr>
              <a:t>B</a:t>
            </a:r>
            <a:r>
              <a:rPr lang="en-US" altLang="zh-CN"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  <a:r>
              <a:rPr lang="zh-CN" altLang="en-US" sz="2800" b="1" dirty="0">
                <a:solidFill>
                  <a:prstClr val="black"/>
                </a:solidFill>
                <a:latin typeface="黑体"/>
                <a:cs typeface="黑体"/>
              </a:rPr>
              <a:t>是</a:t>
            </a:r>
            <a:r>
              <a:rPr lang="zh-CN" altLang="en-US" sz="2800" b="1" spc="-5" dirty="0">
                <a:solidFill>
                  <a:prstClr val="black"/>
                </a:solidFill>
                <a:latin typeface="黑体"/>
                <a:cs typeface="黑体"/>
              </a:rPr>
              <a:t>用谓</a:t>
            </a:r>
            <a:r>
              <a:rPr lang="zh-CN" altLang="en-US" sz="2800" b="1" spc="-10" dirty="0">
                <a:solidFill>
                  <a:prstClr val="black"/>
                </a:solidFill>
                <a:latin typeface="黑体"/>
                <a:cs typeface="黑体"/>
              </a:rPr>
              <a:t>词</a:t>
            </a:r>
            <a:r>
              <a:rPr lang="zh-CN" altLang="en-US" sz="2800" b="1" dirty="0">
                <a:solidFill>
                  <a:prstClr val="black"/>
                </a:solidFill>
                <a:latin typeface="黑体"/>
                <a:cs typeface="黑体"/>
              </a:rPr>
              <a:t>公</a:t>
            </a:r>
            <a:r>
              <a:rPr lang="zh-CN" altLang="en-US" sz="2800" b="1" spc="-5" dirty="0">
                <a:solidFill>
                  <a:prstClr val="black"/>
                </a:solidFill>
                <a:latin typeface="黑体"/>
                <a:cs typeface="黑体"/>
              </a:rPr>
              <a:t>式</a:t>
            </a:r>
            <a:r>
              <a:rPr lang="en-US" altLang="zh-CN"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B</a:t>
            </a:r>
            <a:r>
              <a:rPr lang="zh-CN" altLang="en-US" sz="2800" b="1" dirty="0">
                <a:solidFill>
                  <a:srgbClr val="FF0000"/>
                </a:solidFill>
                <a:latin typeface="黑体"/>
                <a:cs typeface="黑体"/>
              </a:rPr>
              <a:t>取</a:t>
            </a:r>
            <a:r>
              <a:rPr lang="zh-CN" altLang="en-US" sz="2800" b="1" spc="-5" dirty="0">
                <a:solidFill>
                  <a:srgbClr val="FF0000"/>
                </a:solidFill>
                <a:latin typeface="黑体"/>
                <a:cs typeface="黑体"/>
              </a:rPr>
              <a:t>代</a:t>
            </a:r>
            <a:r>
              <a:rPr lang="zh-CN" altLang="en-US" sz="2800" b="1" dirty="0">
                <a:solidFill>
                  <a:prstClr val="black"/>
                </a:solidFill>
                <a:latin typeface="Symbol"/>
                <a:cs typeface="Symbol"/>
              </a:rPr>
              <a:t></a:t>
            </a:r>
            <a:r>
              <a:rPr lang="en-US" altLang="zh-CN" sz="2800" b="1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altLang="zh-CN" sz="2800" b="1" spc="-25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lang="en-US" altLang="zh-CN"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  <a:r>
              <a:rPr lang="zh-CN" altLang="en-US" sz="2800" b="1" dirty="0">
                <a:solidFill>
                  <a:prstClr val="black"/>
                </a:solidFill>
                <a:latin typeface="黑体"/>
                <a:cs typeface="黑体"/>
              </a:rPr>
              <a:t>中</a:t>
            </a:r>
            <a:r>
              <a:rPr lang="zh-CN" altLang="en-US" sz="2800" b="1" spc="-5" dirty="0">
                <a:solidFill>
                  <a:prstClr val="black"/>
                </a:solidFill>
                <a:latin typeface="黑体"/>
                <a:cs typeface="黑体"/>
              </a:rPr>
              <a:t>的</a:t>
            </a:r>
            <a:r>
              <a:rPr lang="en-US" altLang="zh-CN"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lang="zh-CN" altLang="en-US" sz="2800" b="1" dirty="0">
                <a:solidFill>
                  <a:prstClr val="black"/>
                </a:solidFill>
                <a:latin typeface="黑体"/>
                <a:cs typeface="黑体"/>
              </a:rPr>
              <a:t>（</a:t>
            </a:r>
            <a:r>
              <a:rPr lang="zh-CN" altLang="en-US" sz="2800" b="1" spc="-5" dirty="0">
                <a:solidFill>
                  <a:srgbClr val="FF0000"/>
                </a:solidFill>
                <a:latin typeface="黑体"/>
                <a:cs typeface="黑体"/>
              </a:rPr>
              <a:t>不</a:t>
            </a:r>
            <a:r>
              <a:rPr lang="zh-CN" altLang="en-US" sz="2800" b="1" spc="110" dirty="0">
                <a:solidFill>
                  <a:srgbClr val="FF0000"/>
                </a:solidFill>
                <a:latin typeface="黑体"/>
                <a:cs typeface="黑体"/>
              </a:rPr>
              <a:t>一定是每一</a:t>
            </a:r>
            <a:r>
              <a:rPr lang="zh-CN" altLang="en-US" sz="2800" b="1" spc="100" dirty="0">
                <a:solidFill>
                  <a:srgbClr val="FF0000"/>
                </a:solidFill>
                <a:latin typeface="黑体"/>
                <a:cs typeface="黑体"/>
              </a:rPr>
              <a:t>处</a:t>
            </a:r>
            <a:r>
              <a:rPr lang="zh-CN" altLang="en-US" sz="2800" b="1" spc="110" dirty="0">
                <a:solidFill>
                  <a:prstClr val="black"/>
                </a:solidFill>
                <a:latin typeface="黑体"/>
                <a:cs typeface="黑体"/>
              </a:rPr>
              <a:t>）之后得到的谓词公</a:t>
            </a:r>
            <a:r>
              <a:rPr lang="zh-CN" altLang="en-US" sz="2800" b="1" spc="100" dirty="0">
                <a:solidFill>
                  <a:prstClr val="black"/>
                </a:solidFill>
                <a:latin typeface="黑体"/>
                <a:cs typeface="黑体"/>
              </a:rPr>
              <a:t>式</a:t>
            </a:r>
            <a:r>
              <a:rPr lang="zh-CN" altLang="en-US" sz="2800" b="1" spc="-5" dirty="0">
                <a:solidFill>
                  <a:prstClr val="black"/>
                </a:solidFill>
                <a:latin typeface="黑体"/>
                <a:cs typeface="黑体"/>
              </a:rPr>
              <a:t>， </a:t>
            </a:r>
            <a:endParaRPr lang="zh-CN" altLang="en-US" b="1" dirty="0"/>
          </a:p>
        </p:txBody>
      </p:sp>
      <p:sp>
        <p:nvSpPr>
          <p:cNvPr id="9" name="矩形 8"/>
          <p:cNvSpPr/>
          <p:nvPr/>
        </p:nvSpPr>
        <p:spPr>
          <a:xfrm>
            <a:off x="604158" y="3107695"/>
            <a:ext cx="46185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spc="-5" dirty="0">
                <a:solidFill>
                  <a:prstClr val="black"/>
                </a:solidFill>
                <a:latin typeface="黑体"/>
                <a:cs typeface="黑体"/>
              </a:rPr>
              <a:t>若</a:t>
            </a:r>
            <a:r>
              <a:rPr lang="zh-CN" altLang="en-US" sz="2800" b="1" spc="-695" dirty="0">
                <a:solidFill>
                  <a:prstClr val="black"/>
                </a:solidFill>
                <a:latin typeface="黑体"/>
                <a:cs typeface="黑体"/>
              </a:rPr>
              <a:t> </a:t>
            </a:r>
            <a:r>
              <a:rPr lang="en-US" altLang="zh-CN" sz="2800" b="1" i="1" spc="-15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altLang="zh-CN" sz="2800" b="1" dirty="0" smtClean="0">
                <a:solidFill>
                  <a:srgbClr val="FF0000"/>
                </a:solidFill>
                <a:latin typeface="Symbol"/>
                <a:cs typeface="Symbol"/>
                <a:sym typeface="Symbol" panose="05050102010706020507" pitchFamily="18" charset="2"/>
              </a:rPr>
              <a:t></a:t>
            </a:r>
            <a:r>
              <a:rPr lang="en-US" altLang="zh-CN" sz="2800" b="1" i="1" spc="-15" dirty="0" smtClean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lang="zh-CN" altLang="en-US" sz="2800" b="1" dirty="0">
                <a:solidFill>
                  <a:prstClr val="black"/>
                </a:solidFill>
                <a:latin typeface="黑体"/>
                <a:cs typeface="黑体"/>
              </a:rPr>
              <a:t>，</a:t>
            </a:r>
            <a:r>
              <a:rPr lang="zh-CN" altLang="en-US" sz="2800" b="1" spc="-5" dirty="0">
                <a:solidFill>
                  <a:prstClr val="black"/>
                </a:solidFill>
                <a:latin typeface="黑体"/>
                <a:cs typeface="黑体"/>
              </a:rPr>
              <a:t>则</a:t>
            </a:r>
            <a:r>
              <a:rPr lang="zh-CN" altLang="en-US" sz="2800" b="1" spc="-720" dirty="0">
                <a:solidFill>
                  <a:prstClr val="black"/>
                </a:solidFill>
                <a:latin typeface="黑体"/>
                <a:cs typeface="黑体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Symbol"/>
                <a:cs typeface="Symbol"/>
              </a:rPr>
              <a:t></a:t>
            </a:r>
            <a:r>
              <a:rPr lang="en-US" altLang="zh-CN"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lang="en-US" altLang="zh-CN" sz="2800" b="1" i="1" spc="-1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altLang="zh-CN" sz="2800" b="1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lang="en-US" altLang="zh-CN" sz="2800" b="1" dirty="0" smtClean="0">
                <a:solidFill>
                  <a:srgbClr val="FF0000"/>
                </a:solidFill>
                <a:latin typeface="Symbol"/>
                <a:cs typeface="Symbol"/>
                <a:sym typeface="Symbol" panose="05050102010706020507" pitchFamily="18" charset="2"/>
              </a:rPr>
              <a:t></a:t>
            </a:r>
            <a:r>
              <a:rPr lang="en-US" altLang="zh-CN" sz="2800" b="1" dirty="0" smtClean="0">
                <a:solidFill>
                  <a:srgbClr val="FF0000"/>
                </a:solidFill>
                <a:latin typeface="Symbol"/>
                <a:cs typeface="Symbol"/>
              </a:rPr>
              <a:t></a:t>
            </a:r>
            <a:r>
              <a:rPr lang="en-US" altLang="zh-CN"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lang="en-US" altLang="zh-CN" sz="2800" b="1" i="1" spc="-15" dirty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lang="en-US" altLang="zh-CN"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lang="en-US" altLang="zh-CN" sz="28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zh-CN" altLang="en-US" sz="2800" b="1" spc="-5" dirty="0">
                <a:solidFill>
                  <a:prstClr val="black"/>
                </a:solidFill>
                <a:latin typeface="黑体"/>
                <a:cs typeface="黑体"/>
              </a:rPr>
              <a:t>。</a:t>
            </a:r>
            <a:endParaRPr lang="zh-CN" altLang="en-US" b="1" dirty="0"/>
          </a:p>
        </p:txBody>
      </p:sp>
      <p:sp>
        <p:nvSpPr>
          <p:cNvPr id="11" name="矩形 10"/>
          <p:cNvSpPr/>
          <p:nvPr/>
        </p:nvSpPr>
        <p:spPr>
          <a:xfrm>
            <a:off x="347475" y="4276639"/>
            <a:ext cx="15010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963">
              <a:lnSpc>
                <a:spcPct val="100000"/>
              </a:lnSpc>
              <a:spcBef>
                <a:spcPts val="765"/>
              </a:spcBef>
            </a:pPr>
            <a:r>
              <a:rPr lang="zh-CN" altLang="en-US" sz="2400" b="1" dirty="0">
                <a:latin typeface="黑体"/>
                <a:cs typeface="黑体"/>
              </a:rPr>
              <a:t>代</a:t>
            </a:r>
            <a:r>
              <a:rPr lang="zh-CN" altLang="en-US" sz="2400" b="1" spc="-5" dirty="0">
                <a:latin typeface="黑体"/>
                <a:cs typeface="黑体"/>
              </a:rPr>
              <a:t>替</a:t>
            </a:r>
            <a:r>
              <a:rPr lang="zh-CN" altLang="en-US" sz="2400" b="1" spc="-10" dirty="0">
                <a:latin typeface="黑体"/>
                <a:cs typeface="黑体"/>
              </a:rPr>
              <a:t>规则</a:t>
            </a:r>
            <a:endParaRPr lang="zh-CN" altLang="en-US" sz="2400" b="1" dirty="0">
              <a:latin typeface="黑体"/>
              <a:cs typeface="黑体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2900" y="4951804"/>
            <a:ext cx="1498487" cy="509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963">
              <a:lnSpc>
                <a:spcPts val="3754"/>
              </a:lnSpc>
              <a:spcBef>
                <a:spcPts val="770"/>
              </a:spcBef>
            </a:pPr>
            <a:r>
              <a:rPr lang="zh-CN" altLang="en-US" sz="2400" b="1" spc="5" dirty="0">
                <a:latin typeface="黑体"/>
                <a:cs typeface="黑体"/>
              </a:rPr>
              <a:t>换名</a:t>
            </a:r>
            <a:r>
              <a:rPr lang="zh-CN" altLang="en-US" sz="2400" b="1" spc="-10" dirty="0">
                <a:latin typeface="黑体"/>
                <a:cs typeface="黑体"/>
              </a:rPr>
              <a:t>规</a:t>
            </a:r>
            <a:r>
              <a:rPr lang="zh-CN" altLang="en-US" sz="2400" b="1" spc="5" dirty="0">
                <a:latin typeface="黑体"/>
                <a:cs typeface="黑体"/>
              </a:rPr>
              <a:t>则</a:t>
            </a:r>
            <a:endParaRPr lang="zh-CN" altLang="en-US" sz="2400" b="1" dirty="0">
              <a:latin typeface="黑体"/>
              <a:cs typeface="黑体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0679" y="630331"/>
            <a:ext cx="738595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spc="125" dirty="0">
                <a:solidFill>
                  <a:srgbClr val="CACAFF">
                    <a:lumMod val="25000"/>
                  </a:srgbClr>
                </a:solidFill>
                <a:latin typeface="黑体"/>
                <a:cs typeface="黑体"/>
              </a:rPr>
              <a:t>谓词</a:t>
            </a:r>
            <a:r>
              <a:rPr lang="zh-CN" altLang="en-US" sz="3200" b="1" spc="114" dirty="0">
                <a:solidFill>
                  <a:srgbClr val="CACAFF">
                    <a:lumMod val="25000"/>
                  </a:srgbClr>
                </a:solidFill>
                <a:latin typeface="黑体"/>
                <a:cs typeface="黑体"/>
              </a:rPr>
              <a:t>逻辑包</a:t>
            </a:r>
            <a:r>
              <a:rPr lang="zh-CN" altLang="en-US" sz="3200" b="1" spc="125" dirty="0">
                <a:solidFill>
                  <a:srgbClr val="CACAFF">
                    <a:lumMod val="25000"/>
                  </a:srgbClr>
                </a:solidFill>
                <a:latin typeface="黑体"/>
                <a:cs typeface="黑体"/>
              </a:rPr>
              <a:t>括</a:t>
            </a:r>
            <a:r>
              <a:rPr lang="zh-CN" altLang="en-US" sz="3200" b="1" spc="114" dirty="0">
                <a:solidFill>
                  <a:srgbClr val="CACAFF">
                    <a:lumMod val="25000"/>
                  </a:srgbClr>
                </a:solidFill>
                <a:latin typeface="黑体"/>
                <a:cs typeface="黑体"/>
              </a:rPr>
              <a:t>以下</a:t>
            </a:r>
            <a:r>
              <a:rPr lang="zh-CN" altLang="en-US" sz="3200" b="1" spc="125" dirty="0">
                <a:solidFill>
                  <a:srgbClr val="CACAFF">
                    <a:lumMod val="25000"/>
                  </a:srgbClr>
                </a:solidFill>
                <a:latin typeface="黑体"/>
                <a:cs typeface="黑体"/>
              </a:rPr>
              <a:t>三</a:t>
            </a:r>
            <a:r>
              <a:rPr lang="zh-CN" altLang="en-US" sz="3200" b="1" spc="114" dirty="0">
                <a:solidFill>
                  <a:srgbClr val="CACAFF">
                    <a:lumMod val="25000"/>
                  </a:srgbClr>
                </a:solidFill>
                <a:latin typeface="黑体"/>
                <a:cs typeface="黑体"/>
              </a:rPr>
              <a:t>条</a:t>
            </a:r>
            <a:r>
              <a:rPr lang="zh-CN" altLang="en-US" sz="3200" b="1" spc="114" dirty="0">
                <a:solidFill>
                  <a:srgbClr val="FF0000"/>
                </a:solidFill>
                <a:latin typeface="黑体"/>
                <a:cs typeface="黑体"/>
              </a:rPr>
              <a:t>等</a:t>
            </a:r>
            <a:r>
              <a:rPr lang="zh-CN" altLang="en-US" sz="3200" b="1" spc="125" dirty="0">
                <a:solidFill>
                  <a:srgbClr val="FF0000"/>
                </a:solidFill>
                <a:latin typeface="黑体"/>
                <a:cs typeface="黑体"/>
              </a:rPr>
              <a:t>值</a:t>
            </a:r>
            <a:r>
              <a:rPr lang="zh-CN" altLang="en-US" sz="3200" b="1" spc="114" dirty="0">
                <a:solidFill>
                  <a:srgbClr val="FF0000"/>
                </a:solidFill>
                <a:latin typeface="黑体"/>
                <a:cs typeface="黑体"/>
              </a:rPr>
              <a:t>演算</a:t>
            </a:r>
            <a:r>
              <a:rPr lang="zh-CN" altLang="en-US" sz="3200" b="1" dirty="0">
                <a:solidFill>
                  <a:srgbClr val="FF0000"/>
                </a:solidFill>
                <a:latin typeface="黑体"/>
                <a:cs typeface="黑体"/>
              </a:rPr>
              <a:t>规</a:t>
            </a:r>
            <a:r>
              <a:rPr lang="zh-CN" altLang="en-US" sz="3200" b="1" spc="-5" dirty="0">
                <a:solidFill>
                  <a:srgbClr val="FF0000"/>
                </a:solidFill>
                <a:latin typeface="黑体"/>
                <a:cs typeface="黑体"/>
              </a:rPr>
              <a:t>则</a:t>
            </a:r>
            <a:r>
              <a:rPr lang="zh-CN" altLang="en-US" sz="3200" b="1" dirty="0">
                <a:solidFill>
                  <a:srgbClr val="000000"/>
                </a:solidFill>
                <a:latin typeface="黑体"/>
                <a:cs typeface="黑体"/>
              </a:rPr>
              <a:t>：</a:t>
            </a:r>
            <a:br>
              <a:rPr lang="zh-CN" altLang="en-US" sz="3200" b="1" dirty="0">
                <a:solidFill>
                  <a:srgbClr val="000000"/>
                </a:solidFill>
                <a:latin typeface="黑体"/>
                <a:cs typeface="黑体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794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/>
      <p:bldP spid="8" grpId="0"/>
      <p:bldP spid="9" grpId="0"/>
      <p:bldP spid="11" grpId="0"/>
      <p:bldP spid="12" grpId="0"/>
      <p:bldP spid="1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0F9646D-4748-4BA7-8D85-C917587CD4F0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517071" y="833930"/>
            <a:ext cx="74676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vl="0"/>
            <a:r>
              <a:rPr lang="es-ES" altLang="zh-CN" sz="3300" b="1" spc="10" dirty="0">
                <a:solidFill>
                  <a:srgbClr val="C00000"/>
                </a:solidFill>
                <a:latin typeface="Symbol"/>
                <a:cs typeface="Symbol"/>
              </a:rPr>
              <a:t></a:t>
            </a:r>
            <a:r>
              <a:rPr lang="es-ES" altLang="zh-CN" sz="3300" b="1" i="1" dirty="0">
                <a:solidFill>
                  <a:srgbClr val="C00000"/>
                </a:solidFill>
                <a:latin typeface="Times New Roman"/>
                <a:cs typeface="Times New Roman"/>
              </a:rPr>
              <a:t>x</a:t>
            </a:r>
            <a:r>
              <a:rPr lang="es-ES" altLang="zh-CN" sz="3300" b="1" i="1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s-ES" altLang="zh-CN" sz="3300" dirty="0">
                <a:solidFill>
                  <a:srgbClr val="000066"/>
                </a:solidFill>
                <a:latin typeface="Times New Roman"/>
                <a:cs typeface="Times New Roman"/>
              </a:rPr>
              <a:t>(</a:t>
            </a:r>
            <a:r>
              <a:rPr lang="es-ES" altLang="zh-CN" sz="3300" spc="-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lang="es-ES" altLang="zh-CN" sz="3300" b="1" i="1" spc="-5" dirty="0">
                <a:solidFill>
                  <a:srgbClr val="000066"/>
                </a:solidFill>
                <a:latin typeface="Times New Roman"/>
                <a:cs typeface="Times New Roman"/>
              </a:rPr>
              <a:t>P</a:t>
            </a:r>
            <a:r>
              <a:rPr lang="es-ES" altLang="zh-CN" sz="3300" spc="5" dirty="0">
                <a:solidFill>
                  <a:srgbClr val="000066"/>
                </a:solidFill>
                <a:latin typeface="Times New Roman"/>
                <a:cs typeface="Times New Roman"/>
              </a:rPr>
              <a:t>(</a:t>
            </a:r>
            <a:r>
              <a:rPr lang="es-ES" altLang="zh-CN" sz="3300" b="1" i="1" spc="5" dirty="0">
                <a:solidFill>
                  <a:srgbClr val="C00000"/>
                </a:solidFill>
                <a:latin typeface="Times New Roman"/>
                <a:cs typeface="Times New Roman"/>
              </a:rPr>
              <a:t>x</a:t>
            </a:r>
            <a:r>
              <a:rPr lang="es-ES" altLang="zh-CN" sz="3300" dirty="0">
                <a:solidFill>
                  <a:srgbClr val="000066"/>
                </a:solidFill>
                <a:latin typeface="Times New Roman"/>
                <a:cs typeface="Times New Roman"/>
              </a:rPr>
              <a:t>,</a:t>
            </a:r>
            <a:r>
              <a:rPr lang="es-ES" altLang="zh-CN" sz="3300" spc="-1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lang="es-ES" altLang="zh-CN" sz="3300" b="1" i="1" dirty="0">
                <a:solidFill>
                  <a:srgbClr val="006600"/>
                </a:solidFill>
                <a:latin typeface="Times New Roman"/>
                <a:cs typeface="Times New Roman"/>
              </a:rPr>
              <a:t>z</a:t>
            </a:r>
            <a:r>
              <a:rPr lang="es-ES" altLang="zh-CN" sz="3300" spc="5" dirty="0">
                <a:solidFill>
                  <a:srgbClr val="000066"/>
                </a:solidFill>
                <a:latin typeface="Times New Roman"/>
                <a:cs typeface="Times New Roman"/>
              </a:rPr>
              <a:t>)</a:t>
            </a:r>
            <a:r>
              <a:rPr lang="es-ES" altLang="zh-CN" sz="3300" dirty="0">
                <a:solidFill>
                  <a:srgbClr val="000066"/>
                </a:solidFill>
                <a:latin typeface="Symbol"/>
                <a:cs typeface="Symbol"/>
              </a:rPr>
              <a:t></a:t>
            </a:r>
            <a:r>
              <a:rPr lang="es-ES" altLang="zh-CN" sz="3300" spc="-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lang="es-ES" altLang="zh-CN" sz="3300" b="1" spc="15" dirty="0">
                <a:solidFill>
                  <a:srgbClr val="006FC0"/>
                </a:solidFill>
                <a:latin typeface="Symbol"/>
                <a:cs typeface="Symbol"/>
              </a:rPr>
              <a:t></a:t>
            </a:r>
            <a:r>
              <a:rPr lang="es-ES" altLang="zh-CN" sz="3300" b="1" i="1" dirty="0">
                <a:solidFill>
                  <a:srgbClr val="006FC0"/>
                </a:solidFill>
                <a:latin typeface="Times New Roman"/>
                <a:cs typeface="Times New Roman"/>
              </a:rPr>
              <a:t>y</a:t>
            </a:r>
            <a:r>
              <a:rPr lang="es-ES" altLang="zh-CN" sz="3300" b="1" i="1" spc="-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lang="es-ES" altLang="zh-CN" sz="3300" b="1" i="1" spc="5" dirty="0">
                <a:solidFill>
                  <a:srgbClr val="000066"/>
                </a:solidFill>
                <a:latin typeface="Times New Roman"/>
                <a:cs typeface="Times New Roman"/>
              </a:rPr>
              <a:t>Q</a:t>
            </a:r>
            <a:r>
              <a:rPr lang="es-ES" altLang="zh-CN" sz="3300" spc="5" dirty="0">
                <a:solidFill>
                  <a:srgbClr val="000066"/>
                </a:solidFill>
                <a:latin typeface="Times New Roman"/>
                <a:cs typeface="Times New Roman"/>
              </a:rPr>
              <a:t>(</a:t>
            </a:r>
            <a:r>
              <a:rPr lang="es-ES" altLang="zh-CN" sz="3300" b="1" i="1" spc="5" dirty="0">
                <a:solidFill>
                  <a:srgbClr val="C00000"/>
                </a:solidFill>
                <a:latin typeface="Times New Roman"/>
                <a:cs typeface="Times New Roman"/>
              </a:rPr>
              <a:t>x</a:t>
            </a:r>
            <a:r>
              <a:rPr lang="es-ES" altLang="zh-CN" sz="3300" dirty="0">
                <a:solidFill>
                  <a:srgbClr val="000066"/>
                </a:solidFill>
                <a:latin typeface="Times New Roman"/>
                <a:cs typeface="Times New Roman"/>
              </a:rPr>
              <a:t>,</a:t>
            </a:r>
            <a:r>
              <a:rPr lang="es-ES" altLang="zh-CN" sz="3300" spc="-1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lang="es-ES" altLang="zh-CN" sz="3300" b="1" i="1" spc="-5" dirty="0">
                <a:solidFill>
                  <a:srgbClr val="006FC0"/>
                </a:solidFill>
                <a:latin typeface="Times New Roman"/>
                <a:cs typeface="Times New Roman"/>
              </a:rPr>
              <a:t>y</a:t>
            </a:r>
            <a:r>
              <a:rPr lang="es-ES" altLang="zh-CN" sz="3300" dirty="0">
                <a:solidFill>
                  <a:srgbClr val="000066"/>
                </a:solidFill>
                <a:latin typeface="Times New Roman"/>
                <a:cs typeface="Times New Roman"/>
              </a:rPr>
              <a:t>)</a:t>
            </a:r>
            <a:r>
              <a:rPr lang="es-ES" altLang="zh-CN" sz="3300" spc="-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lang="es-ES" altLang="zh-CN" sz="3300" dirty="0">
                <a:solidFill>
                  <a:srgbClr val="000066"/>
                </a:solidFill>
                <a:latin typeface="Times New Roman"/>
                <a:cs typeface="Times New Roman"/>
              </a:rPr>
              <a:t>)</a:t>
            </a:r>
            <a:r>
              <a:rPr lang="es-ES" altLang="zh-CN" sz="3300" spc="-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lang="es-ES" altLang="zh-CN" sz="3300" b="1" spc="-15" dirty="0">
                <a:solidFill>
                  <a:srgbClr val="000066"/>
                </a:solidFill>
                <a:latin typeface="宋体"/>
                <a:cs typeface="宋体"/>
              </a:rPr>
              <a:t>∧</a:t>
            </a:r>
            <a:r>
              <a:rPr lang="es-ES" altLang="zh-CN" sz="3300" b="1" spc="-825" dirty="0">
                <a:solidFill>
                  <a:srgbClr val="000066"/>
                </a:solidFill>
                <a:latin typeface="宋体"/>
                <a:cs typeface="宋体"/>
              </a:rPr>
              <a:t> </a:t>
            </a:r>
            <a:r>
              <a:rPr lang="es-ES" altLang="zh-CN" sz="3300" b="1" spc="10" dirty="0">
                <a:solidFill>
                  <a:srgbClr val="FF00FF"/>
                </a:solidFill>
                <a:latin typeface="Symbol"/>
                <a:cs typeface="Symbol"/>
              </a:rPr>
              <a:t></a:t>
            </a:r>
            <a:r>
              <a:rPr lang="es-ES" altLang="zh-CN" sz="3300" b="1" i="1" dirty="0">
                <a:solidFill>
                  <a:srgbClr val="FF00FF"/>
                </a:solidFill>
                <a:latin typeface="Times New Roman"/>
                <a:cs typeface="Times New Roman"/>
              </a:rPr>
              <a:t>x</a:t>
            </a:r>
            <a:r>
              <a:rPr lang="es-ES" altLang="zh-CN" sz="3300" b="1" i="1" spc="-15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lang="es-ES" altLang="zh-CN" sz="3300" b="1" i="1" spc="-10" dirty="0">
                <a:solidFill>
                  <a:srgbClr val="000066"/>
                </a:solidFill>
                <a:latin typeface="Times New Roman"/>
                <a:cs typeface="Times New Roman"/>
              </a:rPr>
              <a:t>R</a:t>
            </a:r>
            <a:r>
              <a:rPr lang="es-ES" altLang="zh-CN" sz="3300" spc="5" dirty="0">
                <a:solidFill>
                  <a:srgbClr val="000066"/>
                </a:solidFill>
                <a:latin typeface="Times New Roman"/>
                <a:cs typeface="Times New Roman"/>
              </a:rPr>
              <a:t>(</a:t>
            </a:r>
            <a:r>
              <a:rPr lang="es-ES" altLang="zh-CN" sz="3300" b="1" i="1" spc="5" dirty="0">
                <a:solidFill>
                  <a:srgbClr val="FF00FF"/>
                </a:solidFill>
                <a:latin typeface="Times New Roman"/>
                <a:cs typeface="Times New Roman"/>
              </a:rPr>
              <a:t>x</a:t>
            </a:r>
            <a:r>
              <a:rPr lang="es-ES" altLang="zh-CN" sz="3300" dirty="0">
                <a:solidFill>
                  <a:srgbClr val="000066"/>
                </a:solidFill>
                <a:latin typeface="Times New Roman"/>
                <a:cs typeface="Times New Roman"/>
              </a:rPr>
              <a:t>,</a:t>
            </a:r>
            <a:r>
              <a:rPr lang="es-ES" altLang="zh-CN" sz="3300" spc="-1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lang="es-ES" altLang="zh-CN" sz="3300" b="1" i="1" spc="-5" dirty="0">
                <a:solidFill>
                  <a:srgbClr val="006600"/>
                </a:solidFill>
                <a:latin typeface="Times New Roman"/>
                <a:cs typeface="Times New Roman"/>
              </a:rPr>
              <a:t>y</a:t>
            </a:r>
            <a:r>
              <a:rPr lang="es-ES" altLang="zh-CN" sz="3300" dirty="0">
                <a:solidFill>
                  <a:srgbClr val="000066"/>
                </a:solidFill>
                <a:latin typeface="Times New Roman"/>
                <a:cs typeface="Times New Roman"/>
              </a:rPr>
              <a:t>)</a:t>
            </a:r>
            <a:endParaRPr lang="es-ES" altLang="zh-CN" sz="33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7071" y="1668920"/>
            <a:ext cx="110109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spc="200" dirty="0"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同</a:t>
            </a:r>
            <a:r>
              <a:rPr lang="zh-CN" altLang="en-US" sz="2400" spc="190" dirty="0"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一个</a:t>
            </a:r>
            <a:r>
              <a:rPr lang="zh-CN" altLang="en-US" sz="2400" spc="200" dirty="0"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个</a:t>
            </a:r>
            <a:r>
              <a:rPr lang="zh-CN" altLang="en-US" sz="2400" spc="190" dirty="0"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体变</a:t>
            </a:r>
            <a:r>
              <a:rPr lang="zh-CN" altLang="en-US" sz="2400" spc="204" dirty="0"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项</a:t>
            </a:r>
            <a:r>
              <a:rPr lang="zh-CN" altLang="en-US" sz="2400" spc="190" dirty="0"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符号</a:t>
            </a:r>
            <a:r>
              <a:rPr lang="zh-CN" altLang="en-US" sz="2400" spc="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既</a:t>
            </a:r>
            <a:r>
              <a:rPr lang="zh-CN" altLang="en-US" sz="2400" spc="19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有</a:t>
            </a:r>
            <a:r>
              <a:rPr lang="zh-CN" altLang="en-US" sz="2400" spc="190" dirty="0"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约</a:t>
            </a:r>
            <a:r>
              <a:rPr lang="zh-CN" altLang="en-US" sz="2400" spc="200" dirty="0"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束</a:t>
            </a:r>
            <a:r>
              <a:rPr lang="zh-CN" altLang="en-US" sz="2400" spc="190" dirty="0"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出</a:t>
            </a:r>
            <a:r>
              <a:rPr lang="zh-CN" altLang="en-US" sz="2400" spc="200" dirty="0"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现</a:t>
            </a:r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又</a:t>
            </a:r>
            <a:r>
              <a:rPr lang="zh-CN" altLang="en-US" sz="2400" spc="19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有</a:t>
            </a:r>
            <a:r>
              <a:rPr lang="zh-CN" altLang="en-US" sz="2400" spc="175" dirty="0"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自由</a:t>
            </a:r>
            <a:r>
              <a:rPr lang="zh-CN" altLang="en-US" sz="2400" spc="190" dirty="0"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出</a:t>
            </a:r>
            <a:r>
              <a:rPr lang="zh-CN" altLang="en-US" sz="2400" spc="180" dirty="0"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现，</a:t>
            </a:r>
            <a:r>
              <a:rPr lang="zh-CN" altLang="en-US" sz="2400" spc="190" dirty="0"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容</a:t>
            </a:r>
            <a:r>
              <a:rPr lang="zh-CN" altLang="en-US" sz="2400" spc="175" dirty="0"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易引</a:t>
            </a:r>
            <a:r>
              <a:rPr lang="zh-CN" altLang="en-US" sz="2400" spc="190" dirty="0"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起</a:t>
            </a:r>
            <a:r>
              <a:rPr lang="zh-CN" altLang="en-US" sz="2400" spc="175" dirty="0"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概念</a:t>
            </a:r>
            <a:r>
              <a:rPr lang="zh-CN" altLang="en-US" sz="2400" spc="190" dirty="0"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上</a:t>
            </a:r>
            <a:r>
              <a:rPr lang="zh-CN" altLang="en-US" sz="2400" spc="175" dirty="0"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的混</a:t>
            </a:r>
            <a:r>
              <a:rPr lang="zh-CN" altLang="en-US" sz="2400" spc="204" dirty="0"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淆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7071" y="2891728"/>
            <a:ext cx="8719457" cy="500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ts val="3670"/>
              </a:lnSpc>
              <a:spcBef>
                <a:spcPts val="560"/>
              </a:spcBef>
            </a:pPr>
            <a:r>
              <a:rPr lang="zh-CN" altLang="en-US" sz="2400" b="1" spc="200" dirty="0">
                <a:solidFill>
                  <a:srgbClr val="000000"/>
                </a:solidFill>
                <a:latin typeface="黑体"/>
                <a:cs typeface="黑体"/>
              </a:rPr>
              <a:t>为</a:t>
            </a:r>
            <a:r>
              <a:rPr lang="zh-CN" altLang="en-US" sz="2400" b="1" spc="185" dirty="0">
                <a:solidFill>
                  <a:srgbClr val="000000"/>
                </a:solidFill>
                <a:latin typeface="黑体"/>
                <a:cs typeface="黑体"/>
              </a:rPr>
              <a:t>避免</a:t>
            </a:r>
            <a:r>
              <a:rPr lang="zh-CN" altLang="en-US" sz="2400" b="1" spc="200" dirty="0">
                <a:solidFill>
                  <a:srgbClr val="000000"/>
                </a:solidFill>
                <a:latin typeface="黑体"/>
                <a:cs typeface="黑体"/>
              </a:rPr>
              <a:t>这</a:t>
            </a:r>
            <a:r>
              <a:rPr lang="zh-CN" altLang="en-US" sz="2400" b="1" spc="185" dirty="0">
                <a:solidFill>
                  <a:srgbClr val="000000"/>
                </a:solidFill>
                <a:latin typeface="黑体"/>
                <a:cs typeface="黑体"/>
              </a:rPr>
              <a:t>种</a:t>
            </a:r>
            <a:r>
              <a:rPr lang="zh-CN" altLang="en-US" sz="2400" b="1" spc="185" dirty="0" smtClean="0">
                <a:solidFill>
                  <a:srgbClr val="000000"/>
                </a:solidFill>
                <a:latin typeface="黑体"/>
                <a:cs typeface="黑体"/>
              </a:rPr>
              <a:t>情</a:t>
            </a:r>
            <a:r>
              <a:rPr lang="zh-CN" altLang="en-US" sz="2400" b="1" spc="210" dirty="0" smtClean="0">
                <a:solidFill>
                  <a:srgbClr val="000000"/>
                </a:solidFill>
                <a:latin typeface="黑体"/>
                <a:cs typeface="黑体"/>
              </a:rPr>
              <a:t>况</a:t>
            </a:r>
            <a:r>
              <a:rPr lang="zh-CN" altLang="en-US" sz="2400" b="1" spc="185" dirty="0" smtClean="0">
                <a:solidFill>
                  <a:srgbClr val="000000"/>
                </a:solidFill>
                <a:latin typeface="黑体"/>
                <a:cs typeface="黑体"/>
              </a:rPr>
              <a:t>，引</a:t>
            </a:r>
            <a:r>
              <a:rPr lang="zh-CN" altLang="en-US" sz="2400" b="1" spc="200" dirty="0" smtClean="0">
                <a:solidFill>
                  <a:srgbClr val="000000"/>
                </a:solidFill>
                <a:latin typeface="黑体"/>
                <a:cs typeface="黑体"/>
              </a:rPr>
              <a:t>入</a:t>
            </a:r>
            <a:r>
              <a:rPr lang="zh-CN" altLang="en-US" sz="2400" b="1" spc="185" dirty="0">
                <a:solidFill>
                  <a:srgbClr val="000000"/>
                </a:solidFill>
                <a:latin typeface="黑体"/>
                <a:cs typeface="黑体"/>
              </a:rPr>
              <a:t>了下</a:t>
            </a:r>
            <a:r>
              <a:rPr lang="zh-CN" altLang="en-US" sz="2400" b="1" spc="200" dirty="0">
                <a:solidFill>
                  <a:srgbClr val="000000"/>
                </a:solidFill>
                <a:latin typeface="黑体"/>
                <a:cs typeface="黑体"/>
              </a:rPr>
              <a:t>面</a:t>
            </a:r>
            <a:r>
              <a:rPr lang="zh-CN" altLang="en-US" sz="2400" b="1" spc="185" dirty="0">
                <a:solidFill>
                  <a:srgbClr val="000000"/>
                </a:solidFill>
                <a:latin typeface="黑体"/>
                <a:cs typeface="黑体"/>
              </a:rPr>
              <a:t>的</a:t>
            </a:r>
            <a:r>
              <a:rPr lang="zh-CN" altLang="en-US" sz="2400" b="1" spc="2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黑体"/>
                <a:cs typeface="黑体"/>
              </a:rPr>
              <a:t>代</a:t>
            </a:r>
            <a:r>
              <a:rPr lang="zh-CN" altLang="en-US" sz="24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黑体"/>
                <a:cs typeface="黑体"/>
              </a:rPr>
              <a:t>替规则</a:t>
            </a:r>
            <a:r>
              <a:rPr lang="zh-CN" altLang="en-US"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黑体"/>
                <a:cs typeface="黑体"/>
              </a:rPr>
              <a:t>和换名规</a:t>
            </a:r>
            <a:r>
              <a:rPr lang="zh-CN" altLang="en-US" sz="2400" b="1" spc="-15" dirty="0">
                <a:solidFill>
                  <a:schemeClr val="bg2">
                    <a:lumMod val="60000"/>
                    <a:lumOff val="40000"/>
                  </a:schemeClr>
                </a:solidFill>
                <a:latin typeface="黑体"/>
                <a:cs typeface="黑体"/>
              </a:rPr>
              <a:t>则</a:t>
            </a:r>
            <a:r>
              <a:rPr lang="zh-CN" altLang="en-US" sz="2400" b="1" dirty="0">
                <a:solidFill>
                  <a:srgbClr val="000000"/>
                </a:solidFill>
                <a:latin typeface="黑体"/>
                <a:cs typeface="黑体"/>
              </a:rPr>
              <a:t>，使得</a:t>
            </a:r>
          </a:p>
        </p:txBody>
      </p:sp>
      <p:sp>
        <p:nvSpPr>
          <p:cNvPr id="9" name="矩形 8"/>
          <p:cNvSpPr/>
          <p:nvPr/>
        </p:nvSpPr>
        <p:spPr>
          <a:xfrm>
            <a:off x="631371" y="3599509"/>
            <a:ext cx="10537372" cy="742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963" marR="424815" lvl="0" algn="just">
              <a:lnSpc>
                <a:spcPct val="87700"/>
              </a:lnSpc>
              <a:spcBef>
                <a:spcPts val="969"/>
              </a:spcBef>
            </a:pPr>
            <a:r>
              <a:rPr lang="en-US" altLang="zh-CN" sz="2400" spc="90" dirty="0" smtClean="0"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A</a:t>
            </a:r>
            <a:r>
              <a:rPr lang="zh-CN" altLang="en-US" sz="2400" spc="90" dirty="0" smtClean="0"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、</a:t>
            </a:r>
            <a:r>
              <a:rPr lang="zh-CN" altLang="en-US" sz="2400" spc="9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同</a:t>
            </a:r>
            <a:r>
              <a:rPr lang="zh-CN" altLang="en-US" sz="2400" spc="9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一</a:t>
            </a:r>
            <a:r>
              <a:rPr lang="zh-CN" altLang="en-US" sz="2400" spc="105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个</a:t>
            </a:r>
            <a:r>
              <a:rPr lang="zh-CN" altLang="en-US" sz="2400" spc="9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个体</a:t>
            </a:r>
            <a:r>
              <a:rPr lang="zh-CN" altLang="en-US" sz="2400" spc="105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变</a:t>
            </a:r>
            <a:r>
              <a:rPr lang="zh-CN" altLang="en-US" sz="2400" spc="9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项符</a:t>
            </a:r>
            <a:r>
              <a:rPr lang="zh-CN" altLang="en-US" sz="2400" spc="105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号</a:t>
            </a:r>
            <a:r>
              <a:rPr lang="zh-CN" altLang="en-US" sz="2400" spc="9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在一</a:t>
            </a:r>
            <a:r>
              <a:rPr lang="zh-CN" altLang="en-US" sz="2400" spc="105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个</a:t>
            </a:r>
            <a:r>
              <a:rPr lang="zh-CN" altLang="en-US" sz="2400" spc="9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公式</a:t>
            </a:r>
            <a:r>
              <a:rPr lang="zh-CN" altLang="en-US" sz="2400" spc="105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中</a:t>
            </a:r>
            <a:r>
              <a:rPr lang="zh-CN" altLang="en-US" sz="2400" spc="90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只</a:t>
            </a:r>
            <a:r>
              <a:rPr lang="zh-CN" altLang="en-US" sz="2400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呈</a:t>
            </a:r>
            <a:r>
              <a:rPr lang="zh-CN" altLang="en-US" sz="2400" spc="95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现</a:t>
            </a:r>
            <a:r>
              <a:rPr lang="zh-CN" altLang="en-US" sz="2400" spc="95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一</a:t>
            </a:r>
            <a:r>
              <a:rPr lang="zh-CN" altLang="en-US" sz="2400" spc="105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种</a:t>
            </a:r>
            <a:r>
              <a:rPr lang="zh-CN" altLang="en-US" sz="2400" spc="95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形式</a:t>
            </a:r>
            <a:r>
              <a:rPr lang="zh-CN" altLang="en-US" sz="2400" spc="11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，</a:t>
            </a:r>
            <a:r>
              <a:rPr lang="zh-CN" altLang="en-US" sz="2400" spc="95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要么</a:t>
            </a:r>
            <a:r>
              <a:rPr lang="zh-CN" altLang="en-US" sz="2400" spc="105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为</a:t>
            </a:r>
            <a:r>
              <a:rPr lang="zh-CN" altLang="en-US" sz="2400" spc="95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约束</a:t>
            </a:r>
            <a:r>
              <a:rPr lang="zh-CN" altLang="en-US" sz="2400" spc="105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出    </a:t>
            </a:r>
            <a:r>
              <a:rPr lang="zh-CN" altLang="en-US" sz="2400" spc="95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现</a:t>
            </a:r>
            <a:r>
              <a:rPr lang="zh-CN" altLang="en-US" sz="2400" spc="95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，</a:t>
            </a:r>
            <a:r>
              <a:rPr lang="zh-CN" altLang="en-US" sz="2400" spc="105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要</a:t>
            </a:r>
            <a:r>
              <a:rPr lang="zh-CN" altLang="en-US" sz="2400" spc="95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么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为自</a:t>
            </a:r>
            <a:r>
              <a:rPr lang="zh-CN" altLang="en-US" sz="2400" spc="-5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由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出现</a:t>
            </a:r>
          </a:p>
        </p:txBody>
      </p:sp>
      <p:sp>
        <p:nvSpPr>
          <p:cNvPr id="10" name="矩形 9"/>
          <p:cNvSpPr/>
          <p:nvPr/>
        </p:nvSpPr>
        <p:spPr>
          <a:xfrm>
            <a:off x="631371" y="4399124"/>
            <a:ext cx="9884229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3335"/>
              </a:lnSpc>
              <a:spcBef>
                <a:spcPts val="530"/>
              </a:spcBef>
            </a:pPr>
            <a:r>
              <a:rPr lang="en-US" altLang="zh-CN" sz="2400" spc="95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B</a:t>
            </a:r>
            <a:r>
              <a:rPr lang="zh-CN" altLang="en-US" sz="2400" spc="95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、同</a:t>
            </a:r>
            <a:r>
              <a:rPr lang="zh-CN" altLang="en-US" sz="2400" spc="9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时</a:t>
            </a:r>
            <a:r>
              <a:rPr lang="zh-CN" altLang="en-US" sz="2400" spc="105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使</a:t>
            </a:r>
            <a:r>
              <a:rPr lang="zh-CN" altLang="en-US" sz="2400" spc="9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不同</a:t>
            </a:r>
            <a:r>
              <a:rPr lang="zh-CN" altLang="en-US" sz="2400" spc="105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的</a:t>
            </a:r>
            <a:r>
              <a:rPr lang="zh-CN" altLang="en-US" sz="2400" spc="9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量词</a:t>
            </a:r>
            <a:r>
              <a:rPr lang="zh-CN" altLang="en-US" sz="2400" spc="105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所</a:t>
            </a:r>
            <a:r>
              <a:rPr lang="zh-CN" altLang="en-US" sz="2400" spc="9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约束</a:t>
            </a:r>
            <a:r>
              <a:rPr lang="zh-CN" altLang="en-US" sz="2400" spc="105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的</a:t>
            </a:r>
            <a:r>
              <a:rPr lang="zh-CN" altLang="en-US" sz="2400" spc="9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个体</a:t>
            </a:r>
            <a:r>
              <a:rPr lang="zh-CN" altLang="en-US" sz="2400" spc="105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变</a:t>
            </a:r>
            <a:r>
              <a:rPr lang="zh-CN" altLang="en-US" sz="2400" spc="9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项</a:t>
            </a: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不同</a:t>
            </a:r>
            <a:r>
              <a:rPr lang="zh-CN" altLang="en-US" sz="2400" spc="-5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名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，便于计算</a:t>
            </a:r>
            <a:r>
              <a:rPr lang="zh-CN" altLang="en-US" sz="2400" spc="-1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机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处理</a:t>
            </a:r>
          </a:p>
        </p:txBody>
      </p:sp>
    </p:spTree>
    <p:extLst>
      <p:ext uri="{BB962C8B-B14F-4D97-AF65-F5344CB8AC3E}">
        <p14:creationId xmlns:p14="http://schemas.microsoft.com/office/powerpoint/2010/main" val="367414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8077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D08BB14-4169-49DC-978C-8C0321647631}" type="slidenum">
              <a:rPr lang="en-US" altLang="zh-CN" sz="1400"/>
              <a:pPr eaLnBrk="1" hangingPunct="1"/>
              <a:t>5</a:t>
            </a:fld>
            <a:endParaRPr lang="en-US" altLang="zh-CN" sz="140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313" y="1268414"/>
            <a:ext cx="8229600" cy="4924425"/>
          </a:xfrm>
        </p:spPr>
        <p:txBody>
          <a:bodyPr/>
          <a:lstStyle/>
          <a:p>
            <a:pPr marL="361950" indent="-361950" eaLnBrk="1" hangingPunct="1">
              <a:buNone/>
            </a:pPr>
            <a:r>
              <a:rPr lang="zh-CN" altLang="en-US" dirty="0" smtClean="0"/>
              <a:t>主要内容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一阶逻辑命题符号化</a:t>
            </a:r>
          </a:p>
          <a:p>
            <a:pPr marL="361950" indent="-361950" eaLnBrk="1" hangingPunct="1">
              <a:buNone/>
            </a:pPr>
            <a:r>
              <a:rPr lang="zh-CN" altLang="en-US" dirty="0" smtClean="0"/>
              <a:t>     个体词、谓词、量词</a:t>
            </a:r>
          </a:p>
          <a:p>
            <a:pPr marL="361950" indent="-361950" eaLnBrk="1" hangingPunct="1">
              <a:buNone/>
            </a:pPr>
            <a:r>
              <a:rPr lang="zh-CN" altLang="en-US" dirty="0" smtClean="0"/>
              <a:t>     一阶逻辑命题符号化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一阶逻辑公式及其解释</a:t>
            </a:r>
          </a:p>
          <a:p>
            <a:pPr marL="361950" indent="-361950" eaLnBrk="1" hangingPunct="1">
              <a:buNone/>
            </a:pPr>
            <a:r>
              <a:rPr lang="zh-CN" altLang="en-US" dirty="0" smtClean="0"/>
              <a:t>     一阶语言</a:t>
            </a:r>
          </a:p>
          <a:p>
            <a:pPr marL="361950" indent="-361950" eaLnBrk="1" hangingPunct="1">
              <a:buNone/>
            </a:pPr>
            <a:r>
              <a:rPr lang="zh-CN" altLang="en-US" dirty="0" smtClean="0"/>
              <a:t>     合式公式</a:t>
            </a:r>
          </a:p>
          <a:p>
            <a:pPr marL="361950" indent="-361950" eaLnBrk="1" hangingPunct="1">
              <a:buNone/>
            </a:pPr>
            <a:r>
              <a:rPr lang="zh-CN" altLang="en-US" dirty="0" smtClean="0"/>
              <a:t>     合式公式的解释</a:t>
            </a:r>
          </a:p>
          <a:p>
            <a:pPr marL="361950" indent="-361950" eaLnBrk="1" hangingPunct="1">
              <a:buNone/>
            </a:pPr>
            <a:r>
              <a:rPr lang="zh-CN" altLang="en-US" dirty="0" smtClean="0"/>
              <a:t>      永真式、矛盾式、可满足式</a:t>
            </a:r>
          </a:p>
        </p:txBody>
      </p:sp>
    </p:spTree>
    <p:extLst>
      <p:ext uri="{BB962C8B-B14F-4D97-AF65-F5344CB8AC3E}">
        <p14:creationId xmlns:p14="http://schemas.microsoft.com/office/powerpoint/2010/main" val="378059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auto">
          <a:xfrm>
            <a:off x="539713" y="3768141"/>
            <a:ext cx="10090188" cy="1571302"/>
          </a:xfrm>
          <a:prstGeom prst="rect">
            <a:avLst/>
          </a:prstGeom>
          <a:solidFill>
            <a:srgbClr val="C9FAFF"/>
          </a:solidFill>
          <a:ln w="1270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39712" y="1329541"/>
            <a:ext cx="10024874" cy="1200329"/>
          </a:xfrm>
          <a:prstGeom prst="rect">
            <a:avLst/>
          </a:prstGeom>
          <a:solidFill>
            <a:srgbClr val="C9FAFF"/>
          </a:solidFill>
          <a:ln w="1270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0F9646D-4748-4BA7-8D85-C917587CD4F0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539712" y="1329541"/>
            <a:ext cx="94596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5080" lvl="0" indent="12700" algn="just"/>
            <a:r>
              <a:rPr lang="zh-CN" altLang="en-US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将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谓</a:t>
            </a:r>
            <a:r>
              <a:rPr lang="zh-CN" altLang="en-US" sz="2400" spc="-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词</a:t>
            </a:r>
            <a:r>
              <a:rPr lang="zh-CN" altLang="en-US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公式</a:t>
            </a:r>
            <a:r>
              <a:rPr lang="en-US" altLang="zh-CN" sz="24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A</a:t>
            </a:r>
            <a:r>
              <a:rPr lang="zh-CN" altLang="en-US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中</a:t>
            </a:r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某个</a:t>
            </a:r>
            <a:r>
              <a:rPr lang="zh-CN" altLang="en-US" sz="2400" spc="125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自由</a:t>
            </a:r>
            <a:r>
              <a:rPr lang="zh-CN" altLang="en-US" sz="2400" spc="114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出现</a:t>
            </a:r>
            <a:r>
              <a:rPr lang="zh-CN" altLang="en-US" sz="2400" spc="114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的</a:t>
            </a:r>
            <a:r>
              <a:rPr lang="zh-CN" altLang="en-US" sz="2400" spc="12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个</a:t>
            </a:r>
            <a:r>
              <a:rPr lang="zh-CN" altLang="en-US" sz="2400" spc="114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体变</a:t>
            </a:r>
            <a:r>
              <a:rPr lang="zh-CN" altLang="en-US" sz="2400" spc="12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项</a:t>
            </a:r>
            <a:r>
              <a:rPr lang="zh-CN" altLang="en-US" sz="2400" spc="13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的</a:t>
            </a:r>
            <a:r>
              <a:rPr lang="zh-CN" altLang="en-US" sz="2400" spc="12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所</a:t>
            </a:r>
            <a:r>
              <a:rPr lang="zh-CN" altLang="en-US" sz="2400" spc="125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有</a:t>
            </a:r>
            <a:r>
              <a:rPr lang="zh-CN" altLang="en-US" sz="2400" spc="12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自由</a:t>
            </a:r>
            <a:r>
              <a:rPr lang="zh-CN" altLang="en-US" sz="2400" spc="12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出</a:t>
            </a:r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现</a:t>
            </a:r>
            <a:r>
              <a:rPr lang="zh-CN" altLang="en-US" sz="2400" spc="-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改</a:t>
            </a:r>
            <a:r>
              <a:rPr lang="zh-CN" altLang="en-US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成</a:t>
            </a:r>
            <a:r>
              <a:rPr lang="en-US" altLang="zh-CN" sz="24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A</a:t>
            </a:r>
            <a:r>
              <a:rPr lang="zh-CN" altLang="en-US" sz="2400" spc="-15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中</a:t>
            </a:r>
            <a:r>
              <a:rPr lang="zh-CN" altLang="en-US" sz="2400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未曾出</a:t>
            </a:r>
            <a:r>
              <a:rPr lang="zh-CN" altLang="en-US" sz="2400" spc="-5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现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的某个个体</a:t>
            </a:r>
            <a:r>
              <a:rPr lang="zh-CN" altLang="en-US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变</a:t>
            </a:r>
            <a:r>
              <a:rPr lang="zh-CN" altLang="en-US" sz="2400" spc="13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项符</a:t>
            </a:r>
            <a:r>
              <a:rPr lang="zh-CN" altLang="en-US" sz="2400" spc="11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号</a:t>
            </a:r>
            <a:r>
              <a:rPr lang="zh-CN" altLang="en-US" sz="2400" spc="114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，其</a:t>
            </a:r>
            <a:r>
              <a:rPr lang="zh-CN" altLang="en-US" sz="2400" spc="125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余</a:t>
            </a:r>
            <a:r>
              <a:rPr lang="zh-CN" altLang="en-US" sz="2400" spc="114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部分</a:t>
            </a:r>
            <a:r>
              <a:rPr lang="zh-CN" altLang="en-US" sz="2400" spc="125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不变</a:t>
            </a:r>
            <a:r>
              <a:rPr lang="zh-CN" altLang="en-US" sz="2400" spc="114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，</a:t>
            </a:r>
            <a:r>
              <a:rPr lang="zh-CN" altLang="en-US" sz="2400" spc="125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记</a:t>
            </a:r>
            <a:r>
              <a:rPr lang="zh-CN" altLang="en-US" sz="2400" spc="114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所得</a:t>
            </a:r>
            <a:r>
              <a:rPr lang="zh-CN" altLang="en-US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谓词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公</a:t>
            </a:r>
            <a:r>
              <a:rPr lang="zh-CN" altLang="en-US" sz="2400" spc="-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式</a:t>
            </a:r>
            <a:r>
              <a:rPr lang="zh-CN" altLang="en-US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为</a:t>
            </a:r>
            <a:r>
              <a:rPr lang="en-US" altLang="zh-CN" sz="2400" b="1" spc="-5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A</a:t>
            </a:r>
            <a:r>
              <a:rPr lang="en-US" altLang="zh-CN" sz="24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1</a:t>
            </a:r>
            <a:r>
              <a:rPr lang="zh-CN" altLang="en-US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，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则</a:t>
            </a:r>
            <a:r>
              <a:rPr lang="zh-CN" altLang="en-US" sz="2400" spc="-91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 </a:t>
            </a:r>
            <a:r>
              <a:rPr lang="en-US" altLang="zh-CN" sz="2400" b="1" spc="-5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A</a:t>
            </a:r>
            <a:r>
              <a:rPr lang="zh-CN" altLang="en-US" sz="2400" b="1" spc="15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Symbol"/>
                <a:sym typeface="Symbol" panose="05050102010706020507" pitchFamily="18" charset="2"/>
              </a:rPr>
              <a:t></a:t>
            </a:r>
            <a:r>
              <a:rPr lang="en-US" altLang="zh-CN" sz="2400" b="1" spc="-5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A</a:t>
            </a:r>
            <a:r>
              <a:rPr lang="en-US" altLang="zh-CN" sz="2400" b="1" spc="-5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Symbol"/>
              </a:rPr>
              <a:t>1</a:t>
            </a:r>
            <a:endParaRPr lang="zh-CN" altLang="en-US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Symbo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712" y="623893"/>
            <a:ext cx="16235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spc="-5" dirty="0">
                <a:solidFill>
                  <a:srgbClr val="FF0000"/>
                </a:solidFill>
                <a:latin typeface="黑体"/>
                <a:cs typeface="黑体"/>
              </a:rPr>
              <a:t>代替规</a:t>
            </a:r>
            <a:r>
              <a:rPr lang="zh-CN" altLang="en-US" sz="2800" b="1" spc="-15" dirty="0">
                <a:solidFill>
                  <a:srgbClr val="FF0000"/>
                </a:solidFill>
                <a:latin typeface="黑体"/>
                <a:cs typeface="黑体"/>
              </a:rPr>
              <a:t>则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9712" y="3963377"/>
            <a:ext cx="100901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5080" lvl="0" indent="12700" algn="just"/>
            <a:r>
              <a:rPr lang="zh-CN" altLang="en-US" sz="2400" spc="12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将谓词公式</a:t>
            </a:r>
            <a:r>
              <a:rPr lang="en-US" altLang="zh-CN" sz="2400" spc="125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A</a:t>
            </a:r>
            <a:r>
              <a:rPr lang="zh-CN" altLang="en-US" sz="2400" spc="125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中</a:t>
            </a:r>
            <a:r>
              <a:rPr lang="zh-CN" altLang="en-US" sz="2400" spc="125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某量词的指导变项</a:t>
            </a:r>
            <a:r>
              <a:rPr lang="zh-CN" altLang="en-US" sz="2400" spc="12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及其在</a:t>
            </a:r>
            <a:r>
              <a:rPr lang="zh-CN" altLang="en-US" sz="2400" spc="125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辖域内</a:t>
            </a:r>
            <a:r>
              <a:rPr lang="zh-CN" altLang="en-US" sz="2400" spc="12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的所有约束出现改成该量词</a:t>
            </a:r>
            <a:r>
              <a:rPr lang="zh-CN" altLang="en-US" sz="2400" spc="125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辖域内未曾出现</a:t>
            </a:r>
            <a:r>
              <a:rPr lang="zh-CN" altLang="en-US" sz="2400" spc="12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的某个个体变项符号，其余部分</a:t>
            </a:r>
            <a:r>
              <a:rPr lang="zh-CN" altLang="en-US" sz="2400" spc="114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其</a:t>
            </a:r>
            <a:r>
              <a:rPr lang="zh-CN" altLang="en-US" sz="2400" spc="12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余</a:t>
            </a:r>
            <a:r>
              <a:rPr lang="zh-CN" altLang="en-US" sz="2400" spc="114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部分</a:t>
            </a:r>
            <a:r>
              <a:rPr lang="zh-CN" altLang="en-US" sz="2400" spc="12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不变</a:t>
            </a:r>
            <a:r>
              <a:rPr lang="zh-CN" altLang="en-US" sz="2400" spc="114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，</a:t>
            </a:r>
            <a:r>
              <a:rPr lang="zh-CN" altLang="en-US" sz="2400" spc="12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记</a:t>
            </a:r>
            <a:r>
              <a:rPr lang="zh-CN" altLang="en-US" sz="2400" spc="114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所得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谓词公</a:t>
            </a:r>
            <a:r>
              <a:rPr lang="zh-CN" altLang="en-US" sz="2400" spc="-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式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为</a:t>
            </a:r>
            <a:r>
              <a:rPr lang="en-US" altLang="zh-CN" sz="2400" b="1" spc="-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A</a:t>
            </a:r>
            <a:r>
              <a:rPr lang="en-US" altLang="zh-CN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，则</a:t>
            </a:r>
            <a:r>
              <a:rPr lang="zh-CN" altLang="en-US" sz="2400" spc="-91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 </a:t>
            </a:r>
            <a:r>
              <a:rPr lang="en-US" altLang="zh-CN" sz="2400" b="1" spc="-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A</a:t>
            </a:r>
            <a:r>
              <a:rPr lang="zh-CN" altLang="en-US" sz="2400" b="1" spc="1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Symbol"/>
                <a:sym typeface="Symbol" panose="05050102010706020507" pitchFamily="18" charset="2"/>
              </a:rPr>
              <a:t></a:t>
            </a:r>
            <a:r>
              <a:rPr lang="en-US" altLang="zh-CN" sz="2400" b="1" spc="-5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A</a:t>
            </a:r>
            <a:r>
              <a:rPr lang="en-US" altLang="zh-CN" sz="2400" b="1" spc="-5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Symbol"/>
              </a:rPr>
              <a:t>1</a:t>
            </a:r>
            <a:endParaRPr lang="zh-CN" altLang="en-US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Symbol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39712" y="3241163"/>
            <a:ext cx="16235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spc="-5" dirty="0">
                <a:solidFill>
                  <a:srgbClr val="000066"/>
                </a:solidFill>
                <a:latin typeface="黑体"/>
                <a:cs typeface="黑体"/>
              </a:rPr>
              <a:t>换名规</a:t>
            </a:r>
            <a:r>
              <a:rPr lang="zh-CN" altLang="en-US" sz="2800" b="1" spc="-15" dirty="0">
                <a:solidFill>
                  <a:srgbClr val="000066"/>
                </a:solidFill>
                <a:latin typeface="黑体"/>
                <a:cs typeface="黑体"/>
              </a:rPr>
              <a:t>则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60366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  <p:bldP spid="5" grpId="0"/>
      <p:bldP spid="6" grpId="0"/>
      <p:bldP spid="8" grpId="0"/>
      <p:bldP spid="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0F9646D-4748-4BA7-8D85-C917587CD4F0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  <p:sp>
        <p:nvSpPr>
          <p:cNvPr id="5" name="object 11"/>
          <p:cNvSpPr txBox="1"/>
          <p:nvPr/>
        </p:nvSpPr>
        <p:spPr>
          <a:xfrm>
            <a:off x="753827" y="1053998"/>
            <a:ext cx="7368540" cy="507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300" b="1" spc="10" dirty="0" smtClean="0">
                <a:solidFill>
                  <a:srgbClr val="990099"/>
                </a:solidFill>
                <a:latin typeface="Symbol"/>
                <a:cs typeface="Symbol"/>
              </a:rPr>
              <a:t></a:t>
            </a:r>
            <a:r>
              <a:rPr sz="3300" b="1" i="1" dirty="0">
                <a:solidFill>
                  <a:srgbClr val="990099"/>
                </a:solidFill>
                <a:latin typeface="Times New Roman"/>
                <a:cs typeface="Times New Roman"/>
              </a:rPr>
              <a:t>x</a:t>
            </a:r>
            <a:r>
              <a:rPr sz="3300" b="1" i="1" spc="-20" dirty="0">
                <a:solidFill>
                  <a:srgbClr val="990099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solidFill>
                  <a:srgbClr val="000066"/>
                </a:solidFill>
                <a:latin typeface="Arial Rounded MT Bold"/>
                <a:cs typeface="Arial Rounded MT Bold"/>
              </a:rPr>
              <a:t>(</a:t>
            </a:r>
            <a:r>
              <a:rPr sz="3300" spc="-5" dirty="0">
                <a:solidFill>
                  <a:srgbClr val="000066"/>
                </a:solidFill>
                <a:latin typeface="Arial Rounded MT Bold"/>
                <a:cs typeface="Arial Rounded MT Bold"/>
              </a:rPr>
              <a:t> </a:t>
            </a:r>
            <a:r>
              <a:rPr sz="3300" b="1" i="1" spc="-5" dirty="0">
                <a:solidFill>
                  <a:srgbClr val="000066"/>
                </a:solidFill>
                <a:latin typeface="Times New Roman"/>
                <a:cs typeface="Times New Roman"/>
              </a:rPr>
              <a:t>P</a:t>
            </a:r>
            <a:r>
              <a:rPr sz="3300" spc="-5" dirty="0">
                <a:solidFill>
                  <a:srgbClr val="000066"/>
                </a:solidFill>
                <a:latin typeface="Arial Rounded MT Bold"/>
                <a:cs typeface="Arial Rounded MT Bold"/>
              </a:rPr>
              <a:t>(</a:t>
            </a:r>
            <a:r>
              <a:rPr sz="3300" b="1" i="1" spc="5" dirty="0">
                <a:solidFill>
                  <a:srgbClr val="000066"/>
                </a:solidFill>
                <a:latin typeface="Times New Roman"/>
                <a:cs typeface="Times New Roman"/>
              </a:rPr>
              <a:t>x</a:t>
            </a:r>
            <a:r>
              <a:rPr sz="3300" dirty="0">
                <a:solidFill>
                  <a:srgbClr val="000066"/>
                </a:solidFill>
                <a:latin typeface="Arial Rounded MT Bold"/>
                <a:cs typeface="Arial Rounded MT Bold"/>
              </a:rPr>
              <a:t>,</a:t>
            </a:r>
            <a:r>
              <a:rPr sz="3300" spc="-10" dirty="0">
                <a:solidFill>
                  <a:srgbClr val="000066"/>
                </a:solidFill>
                <a:latin typeface="Arial Rounded MT Bold"/>
                <a:cs typeface="Arial Rounded MT Bold"/>
              </a:rPr>
              <a:t> </a:t>
            </a:r>
            <a:r>
              <a:rPr sz="3300" b="1" i="1" spc="-5" dirty="0">
                <a:solidFill>
                  <a:srgbClr val="000066"/>
                </a:solidFill>
                <a:latin typeface="Times New Roman"/>
                <a:cs typeface="Times New Roman"/>
              </a:rPr>
              <a:t>y</a:t>
            </a:r>
            <a:r>
              <a:rPr sz="3300" spc="-5" dirty="0">
                <a:solidFill>
                  <a:srgbClr val="000066"/>
                </a:solidFill>
                <a:latin typeface="Arial Rounded MT Bold"/>
                <a:cs typeface="Arial Rounded MT Bold"/>
              </a:rPr>
              <a:t>)</a:t>
            </a:r>
            <a:r>
              <a:rPr sz="3300" dirty="0">
                <a:solidFill>
                  <a:srgbClr val="000066"/>
                </a:solidFill>
                <a:latin typeface="Symbol"/>
                <a:cs typeface="Symbol"/>
              </a:rPr>
              <a:t></a:t>
            </a:r>
            <a:r>
              <a:rPr sz="330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300" b="1" spc="10" dirty="0">
                <a:solidFill>
                  <a:srgbClr val="000066"/>
                </a:solidFill>
                <a:latin typeface="Symbol"/>
                <a:cs typeface="Symbol"/>
              </a:rPr>
              <a:t></a:t>
            </a:r>
            <a:r>
              <a:rPr sz="3300" b="1" i="1" dirty="0">
                <a:solidFill>
                  <a:srgbClr val="000066"/>
                </a:solidFill>
                <a:latin typeface="Times New Roman"/>
                <a:cs typeface="Times New Roman"/>
              </a:rPr>
              <a:t>y</a:t>
            </a:r>
            <a:r>
              <a:rPr sz="3300" b="1" i="1" spc="-1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3300" b="1" i="1" spc="5" dirty="0">
                <a:solidFill>
                  <a:srgbClr val="000066"/>
                </a:solidFill>
                <a:latin typeface="Times New Roman"/>
                <a:cs typeface="Times New Roman"/>
              </a:rPr>
              <a:t>Q</a:t>
            </a:r>
            <a:r>
              <a:rPr sz="3300" spc="-5" dirty="0">
                <a:solidFill>
                  <a:srgbClr val="000066"/>
                </a:solidFill>
                <a:latin typeface="Arial Rounded MT Bold"/>
                <a:cs typeface="Arial Rounded MT Bold"/>
              </a:rPr>
              <a:t>(</a:t>
            </a:r>
            <a:r>
              <a:rPr sz="3300" b="1" i="1" spc="5" dirty="0">
                <a:solidFill>
                  <a:srgbClr val="000066"/>
                </a:solidFill>
                <a:latin typeface="Times New Roman"/>
                <a:cs typeface="Times New Roman"/>
              </a:rPr>
              <a:t>x</a:t>
            </a:r>
            <a:r>
              <a:rPr sz="3300" dirty="0">
                <a:solidFill>
                  <a:srgbClr val="000066"/>
                </a:solidFill>
                <a:latin typeface="Arial Rounded MT Bold"/>
                <a:cs typeface="Arial Rounded MT Bold"/>
              </a:rPr>
              <a:t>, </a:t>
            </a:r>
            <a:r>
              <a:rPr sz="3300" b="1" i="1" dirty="0">
                <a:solidFill>
                  <a:srgbClr val="000066"/>
                </a:solidFill>
                <a:latin typeface="Times New Roman"/>
                <a:cs typeface="Times New Roman"/>
              </a:rPr>
              <a:t>z</a:t>
            </a:r>
            <a:r>
              <a:rPr sz="3300" dirty="0">
                <a:solidFill>
                  <a:srgbClr val="000066"/>
                </a:solidFill>
                <a:latin typeface="Arial Rounded MT Bold"/>
                <a:cs typeface="Arial Rounded MT Bold"/>
              </a:rPr>
              <a:t>) )</a:t>
            </a:r>
            <a:r>
              <a:rPr sz="3300" spc="-15" dirty="0">
                <a:solidFill>
                  <a:srgbClr val="000066"/>
                </a:solidFill>
                <a:latin typeface="Arial Rounded MT Bold"/>
                <a:cs typeface="Arial Rounded MT Bold"/>
              </a:rPr>
              <a:t> </a:t>
            </a:r>
            <a:r>
              <a:rPr sz="3300" b="1" spc="-15" dirty="0">
                <a:solidFill>
                  <a:srgbClr val="000066"/>
                </a:solidFill>
                <a:latin typeface="宋体"/>
                <a:cs typeface="宋体"/>
              </a:rPr>
              <a:t>∧</a:t>
            </a:r>
            <a:r>
              <a:rPr sz="3300" b="1" spc="-825" dirty="0">
                <a:solidFill>
                  <a:srgbClr val="000066"/>
                </a:solidFill>
                <a:latin typeface="宋体"/>
                <a:cs typeface="宋体"/>
              </a:rPr>
              <a:t> </a:t>
            </a:r>
            <a:r>
              <a:rPr sz="3300" b="1" spc="10" dirty="0">
                <a:solidFill>
                  <a:srgbClr val="0066CC"/>
                </a:solidFill>
                <a:latin typeface="Symbol"/>
                <a:cs typeface="Symbol"/>
              </a:rPr>
              <a:t></a:t>
            </a:r>
            <a:r>
              <a:rPr sz="3300" b="1" i="1" dirty="0">
                <a:solidFill>
                  <a:srgbClr val="0066CC"/>
                </a:solidFill>
                <a:latin typeface="Times New Roman"/>
                <a:cs typeface="Times New Roman"/>
              </a:rPr>
              <a:t>x</a:t>
            </a:r>
            <a:r>
              <a:rPr sz="3300" b="1" i="1" spc="-15" dirty="0">
                <a:solidFill>
                  <a:srgbClr val="0066CC"/>
                </a:solidFill>
                <a:latin typeface="Times New Roman"/>
                <a:cs typeface="Times New Roman"/>
              </a:rPr>
              <a:t> </a:t>
            </a:r>
            <a:r>
              <a:rPr sz="3300" b="1" i="1" spc="-10" dirty="0">
                <a:solidFill>
                  <a:srgbClr val="000066"/>
                </a:solidFill>
                <a:latin typeface="Times New Roman"/>
                <a:cs typeface="Times New Roman"/>
              </a:rPr>
              <a:t>R</a:t>
            </a:r>
            <a:r>
              <a:rPr sz="3300" spc="-5" dirty="0">
                <a:solidFill>
                  <a:srgbClr val="000066"/>
                </a:solidFill>
                <a:latin typeface="Arial Rounded MT Bold"/>
                <a:cs typeface="Arial Rounded MT Bold"/>
              </a:rPr>
              <a:t>(</a:t>
            </a:r>
            <a:r>
              <a:rPr sz="3300" b="1" i="1" spc="5" dirty="0">
                <a:solidFill>
                  <a:srgbClr val="000066"/>
                </a:solidFill>
                <a:latin typeface="Times New Roman"/>
                <a:cs typeface="Times New Roman"/>
              </a:rPr>
              <a:t>x</a:t>
            </a:r>
            <a:r>
              <a:rPr sz="3300" dirty="0">
                <a:solidFill>
                  <a:srgbClr val="000066"/>
                </a:solidFill>
                <a:latin typeface="Arial Rounded MT Bold"/>
                <a:cs typeface="Arial Rounded MT Bold"/>
              </a:rPr>
              <a:t>, </a:t>
            </a:r>
            <a:r>
              <a:rPr sz="3300" b="1" i="1" spc="-5" dirty="0">
                <a:solidFill>
                  <a:srgbClr val="000066"/>
                </a:solidFill>
                <a:latin typeface="Times New Roman"/>
                <a:cs typeface="Times New Roman"/>
              </a:rPr>
              <a:t>y</a:t>
            </a:r>
            <a:r>
              <a:rPr sz="3300" dirty="0" smtClean="0">
                <a:solidFill>
                  <a:srgbClr val="000066"/>
                </a:solidFill>
                <a:latin typeface="Arial Rounded MT Bold"/>
                <a:cs typeface="Arial Rounded MT Bold"/>
              </a:rPr>
              <a:t>)</a:t>
            </a:r>
            <a:endParaRPr sz="3300" dirty="0">
              <a:solidFill>
                <a:prstClr val="black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53827" y="3230275"/>
            <a:ext cx="76962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vl="0"/>
            <a:r>
              <a:rPr lang="en-US" altLang="zh-CN" sz="3300" b="1" spc="10" dirty="0" smtClean="0">
                <a:solidFill>
                  <a:srgbClr val="000066"/>
                </a:solidFill>
                <a:latin typeface="Symbol"/>
                <a:cs typeface="Symbol"/>
              </a:rPr>
              <a:t></a:t>
            </a:r>
            <a:r>
              <a:rPr lang="en-US" altLang="zh-CN" sz="3300" b="1" i="1" dirty="0">
                <a:solidFill>
                  <a:srgbClr val="000066"/>
                </a:solidFill>
                <a:latin typeface="Times New Roman"/>
                <a:cs typeface="Times New Roman"/>
              </a:rPr>
              <a:t>x</a:t>
            </a:r>
            <a:r>
              <a:rPr lang="en-US" altLang="zh-CN" sz="3300" b="1" i="1" spc="-2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300" dirty="0">
                <a:solidFill>
                  <a:srgbClr val="000066"/>
                </a:solidFill>
                <a:latin typeface="Arial Rounded MT Bold"/>
                <a:cs typeface="Arial Rounded MT Bold"/>
              </a:rPr>
              <a:t>(</a:t>
            </a:r>
            <a:r>
              <a:rPr lang="en-US" altLang="zh-CN" sz="3300" spc="-5" dirty="0">
                <a:solidFill>
                  <a:srgbClr val="000066"/>
                </a:solidFill>
                <a:latin typeface="Arial Rounded MT Bold"/>
                <a:cs typeface="Arial Rounded MT Bold"/>
              </a:rPr>
              <a:t> </a:t>
            </a:r>
            <a:r>
              <a:rPr lang="en-US" altLang="zh-CN" sz="3300" b="1" i="1" spc="-5" dirty="0">
                <a:solidFill>
                  <a:srgbClr val="000066"/>
                </a:solidFill>
                <a:latin typeface="Times New Roman"/>
                <a:cs typeface="Times New Roman"/>
              </a:rPr>
              <a:t>P</a:t>
            </a:r>
            <a:r>
              <a:rPr lang="en-US" altLang="zh-CN" sz="3300" spc="-5" dirty="0">
                <a:solidFill>
                  <a:srgbClr val="000066"/>
                </a:solidFill>
                <a:latin typeface="Arial Rounded MT Bold"/>
                <a:cs typeface="Arial Rounded MT Bold"/>
              </a:rPr>
              <a:t>(</a:t>
            </a:r>
            <a:r>
              <a:rPr lang="en-US" altLang="zh-CN" sz="3300" b="1" i="1" spc="5" dirty="0">
                <a:solidFill>
                  <a:srgbClr val="000066"/>
                </a:solidFill>
                <a:latin typeface="Times New Roman"/>
                <a:cs typeface="Times New Roman"/>
              </a:rPr>
              <a:t>x</a:t>
            </a:r>
            <a:r>
              <a:rPr lang="en-US" altLang="zh-CN" sz="3300" dirty="0">
                <a:solidFill>
                  <a:srgbClr val="000066"/>
                </a:solidFill>
                <a:latin typeface="Arial Rounded MT Bold"/>
                <a:cs typeface="Arial Rounded MT Bold"/>
              </a:rPr>
              <a:t>,</a:t>
            </a:r>
            <a:r>
              <a:rPr lang="en-US" altLang="zh-CN" sz="3300" spc="-10" dirty="0">
                <a:solidFill>
                  <a:srgbClr val="000066"/>
                </a:solidFill>
                <a:latin typeface="Arial Rounded MT Bold"/>
                <a:cs typeface="Arial Rounded MT Bold"/>
              </a:rPr>
              <a:t> </a:t>
            </a:r>
            <a:r>
              <a:rPr lang="en-US" altLang="zh-CN" sz="3300" b="1" i="1" spc="-5" dirty="0">
                <a:solidFill>
                  <a:srgbClr val="000066"/>
                </a:solidFill>
                <a:latin typeface="Times New Roman"/>
                <a:cs typeface="Times New Roman"/>
              </a:rPr>
              <a:t>y</a:t>
            </a:r>
            <a:r>
              <a:rPr lang="en-US" altLang="zh-CN" sz="3300" spc="-5" dirty="0">
                <a:solidFill>
                  <a:srgbClr val="000066"/>
                </a:solidFill>
                <a:latin typeface="Arial Rounded MT Bold"/>
                <a:cs typeface="Arial Rounded MT Bold"/>
              </a:rPr>
              <a:t>)</a:t>
            </a:r>
            <a:r>
              <a:rPr lang="en-US" altLang="zh-CN" sz="3300" dirty="0">
                <a:solidFill>
                  <a:srgbClr val="000066"/>
                </a:solidFill>
                <a:latin typeface="Symbol"/>
                <a:cs typeface="Symbol"/>
              </a:rPr>
              <a:t></a:t>
            </a:r>
            <a:r>
              <a:rPr lang="en-US" altLang="zh-CN" sz="330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300" b="1" spc="10" dirty="0">
                <a:solidFill>
                  <a:srgbClr val="000066"/>
                </a:solidFill>
                <a:latin typeface="Symbol"/>
                <a:cs typeface="Symbol"/>
              </a:rPr>
              <a:t></a:t>
            </a:r>
            <a:r>
              <a:rPr lang="en-US" altLang="zh-CN" sz="3300" b="1" i="1" dirty="0">
                <a:solidFill>
                  <a:srgbClr val="000066"/>
                </a:solidFill>
                <a:latin typeface="Times New Roman"/>
                <a:cs typeface="Times New Roman"/>
              </a:rPr>
              <a:t>y</a:t>
            </a:r>
            <a:r>
              <a:rPr lang="en-US" altLang="zh-CN" sz="3300" b="1" i="1" spc="-1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300" b="1" i="1" spc="5" dirty="0">
                <a:solidFill>
                  <a:srgbClr val="000066"/>
                </a:solidFill>
                <a:latin typeface="Times New Roman"/>
                <a:cs typeface="Times New Roman"/>
              </a:rPr>
              <a:t>Q</a:t>
            </a:r>
            <a:r>
              <a:rPr lang="en-US" altLang="zh-CN" sz="3300" spc="-5" dirty="0">
                <a:solidFill>
                  <a:srgbClr val="000066"/>
                </a:solidFill>
                <a:latin typeface="Arial Rounded MT Bold"/>
                <a:cs typeface="Arial Rounded MT Bold"/>
              </a:rPr>
              <a:t>(</a:t>
            </a:r>
            <a:r>
              <a:rPr lang="en-US" altLang="zh-CN" sz="3300" b="1" i="1" spc="5" dirty="0">
                <a:solidFill>
                  <a:srgbClr val="000066"/>
                </a:solidFill>
                <a:latin typeface="Times New Roman"/>
                <a:cs typeface="Times New Roman"/>
              </a:rPr>
              <a:t>x</a:t>
            </a:r>
            <a:r>
              <a:rPr lang="en-US" altLang="zh-CN" sz="3300" dirty="0">
                <a:solidFill>
                  <a:srgbClr val="000066"/>
                </a:solidFill>
                <a:latin typeface="Arial Rounded MT Bold"/>
                <a:cs typeface="Arial Rounded MT Bold"/>
              </a:rPr>
              <a:t>, </a:t>
            </a:r>
            <a:r>
              <a:rPr lang="en-US" altLang="zh-CN" sz="3300" b="1" i="1" dirty="0">
                <a:solidFill>
                  <a:srgbClr val="000066"/>
                </a:solidFill>
                <a:latin typeface="Times New Roman"/>
                <a:cs typeface="Times New Roman"/>
              </a:rPr>
              <a:t>z</a:t>
            </a:r>
            <a:r>
              <a:rPr lang="en-US" altLang="zh-CN" sz="3300" dirty="0">
                <a:solidFill>
                  <a:srgbClr val="000066"/>
                </a:solidFill>
                <a:latin typeface="Arial Rounded MT Bold"/>
                <a:cs typeface="Arial Rounded MT Bold"/>
              </a:rPr>
              <a:t>) )</a:t>
            </a:r>
            <a:r>
              <a:rPr lang="en-US" altLang="zh-CN" sz="3300" spc="-15" dirty="0">
                <a:solidFill>
                  <a:srgbClr val="000066"/>
                </a:solidFill>
                <a:latin typeface="Arial Rounded MT Bold"/>
                <a:cs typeface="Arial Rounded MT Bold"/>
              </a:rPr>
              <a:t> </a:t>
            </a:r>
            <a:r>
              <a:rPr lang="en-US" altLang="zh-CN" sz="3300" b="1" spc="-15" dirty="0">
                <a:solidFill>
                  <a:srgbClr val="000066"/>
                </a:solidFill>
                <a:latin typeface="宋体"/>
                <a:cs typeface="宋体"/>
              </a:rPr>
              <a:t>∧</a:t>
            </a:r>
            <a:r>
              <a:rPr lang="en-US" altLang="zh-CN" sz="3300" b="1" spc="-825" dirty="0">
                <a:solidFill>
                  <a:srgbClr val="000066"/>
                </a:solidFill>
                <a:latin typeface="宋体"/>
                <a:cs typeface="宋体"/>
              </a:rPr>
              <a:t> </a:t>
            </a:r>
            <a:r>
              <a:rPr lang="en-US" altLang="zh-CN" sz="3300" b="1" spc="10" dirty="0">
                <a:solidFill>
                  <a:srgbClr val="000066"/>
                </a:solidFill>
                <a:latin typeface="Symbol"/>
                <a:cs typeface="Symbol"/>
              </a:rPr>
              <a:t></a:t>
            </a:r>
            <a:r>
              <a:rPr lang="en-US" altLang="zh-CN" sz="3300" b="1" i="1" dirty="0">
                <a:solidFill>
                  <a:srgbClr val="006600"/>
                </a:solidFill>
                <a:latin typeface="Times New Roman"/>
                <a:cs typeface="Times New Roman"/>
              </a:rPr>
              <a:t>v</a:t>
            </a:r>
            <a:r>
              <a:rPr lang="en-US" altLang="zh-CN" sz="3300" b="1" i="1" spc="-25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300" b="1" i="1" spc="-10" dirty="0">
                <a:solidFill>
                  <a:srgbClr val="000066"/>
                </a:solidFill>
                <a:latin typeface="Times New Roman"/>
                <a:cs typeface="Times New Roman"/>
              </a:rPr>
              <a:t>R</a:t>
            </a:r>
            <a:r>
              <a:rPr lang="en-US" altLang="zh-CN" sz="3300" spc="-5" dirty="0">
                <a:solidFill>
                  <a:srgbClr val="000066"/>
                </a:solidFill>
                <a:latin typeface="Arial Rounded MT Bold"/>
                <a:cs typeface="Arial Rounded MT Bold"/>
              </a:rPr>
              <a:t>(</a:t>
            </a:r>
            <a:r>
              <a:rPr lang="en-US" altLang="zh-CN" sz="3300" b="1" i="1" spc="-5" dirty="0">
                <a:solidFill>
                  <a:srgbClr val="006600"/>
                </a:solidFill>
                <a:latin typeface="Times New Roman"/>
                <a:cs typeface="Times New Roman"/>
              </a:rPr>
              <a:t>v</a:t>
            </a:r>
            <a:r>
              <a:rPr lang="en-US" altLang="zh-CN" sz="3300" dirty="0">
                <a:solidFill>
                  <a:srgbClr val="000066"/>
                </a:solidFill>
                <a:latin typeface="Arial Rounded MT Bold"/>
                <a:cs typeface="Arial Rounded MT Bold"/>
              </a:rPr>
              <a:t>,</a:t>
            </a:r>
            <a:r>
              <a:rPr lang="en-US" altLang="zh-CN" sz="3300" spc="10" dirty="0">
                <a:solidFill>
                  <a:srgbClr val="000066"/>
                </a:solidFill>
                <a:latin typeface="Arial Rounded MT Bold"/>
                <a:cs typeface="Arial Rounded MT Bold"/>
              </a:rPr>
              <a:t> </a:t>
            </a:r>
            <a:r>
              <a:rPr lang="en-US" altLang="zh-CN" sz="3300" b="1" i="1" spc="-5" dirty="0">
                <a:solidFill>
                  <a:srgbClr val="000066"/>
                </a:solidFill>
                <a:latin typeface="Times New Roman"/>
                <a:cs typeface="Times New Roman"/>
              </a:rPr>
              <a:t>y</a:t>
            </a:r>
            <a:r>
              <a:rPr lang="en-US" altLang="zh-CN" sz="3300" dirty="0">
                <a:solidFill>
                  <a:srgbClr val="000066"/>
                </a:solidFill>
                <a:latin typeface="Arial Rounded MT Bold"/>
                <a:cs typeface="Arial Rounded MT Bold"/>
              </a:rPr>
              <a:t>)</a:t>
            </a:r>
            <a:endParaRPr lang="en-US" altLang="zh-CN" sz="3300" dirty="0">
              <a:solidFill>
                <a:prstClr val="black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53827" y="2181606"/>
            <a:ext cx="720634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vl="0"/>
            <a:r>
              <a:rPr lang="en-US" altLang="zh-CN" sz="3300" b="1" spc="5" dirty="0">
                <a:solidFill>
                  <a:srgbClr val="000066"/>
                </a:solidFill>
                <a:latin typeface="Symbol"/>
                <a:cs typeface="Symbol"/>
              </a:rPr>
              <a:t></a:t>
            </a:r>
            <a:r>
              <a:rPr lang="en-US" altLang="zh-CN" sz="3300" b="1" i="1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lang="en-US" altLang="zh-CN" sz="330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300" dirty="0">
                <a:solidFill>
                  <a:srgbClr val="000066"/>
                </a:solidFill>
                <a:latin typeface="Arial Rounded MT Bold"/>
                <a:cs typeface="Arial Rounded MT Bold"/>
              </a:rPr>
              <a:t>(</a:t>
            </a:r>
            <a:r>
              <a:rPr lang="en-US" altLang="zh-CN" sz="3300" spc="-15" dirty="0">
                <a:solidFill>
                  <a:srgbClr val="000066"/>
                </a:solidFill>
                <a:latin typeface="Arial Rounded MT Bold"/>
                <a:cs typeface="Arial Rounded MT Bold"/>
              </a:rPr>
              <a:t> </a:t>
            </a:r>
            <a:r>
              <a:rPr lang="en-US" altLang="zh-CN" sz="3300" b="1" i="1" spc="-5" dirty="0">
                <a:solidFill>
                  <a:srgbClr val="000066"/>
                </a:solidFill>
                <a:latin typeface="Times New Roman"/>
                <a:cs typeface="Times New Roman"/>
              </a:rPr>
              <a:t>P</a:t>
            </a:r>
            <a:r>
              <a:rPr lang="en-US" altLang="zh-CN" sz="3300" spc="-5" dirty="0">
                <a:solidFill>
                  <a:srgbClr val="000066"/>
                </a:solidFill>
                <a:latin typeface="Arial Rounded MT Bold"/>
                <a:cs typeface="Arial Rounded MT Bold"/>
              </a:rPr>
              <a:t>(</a:t>
            </a:r>
            <a:r>
              <a:rPr lang="en-US" altLang="zh-CN" sz="33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lang="en-US" altLang="zh-CN" sz="3300" dirty="0">
                <a:solidFill>
                  <a:srgbClr val="000066"/>
                </a:solidFill>
                <a:latin typeface="Arial Rounded MT Bold"/>
                <a:cs typeface="Arial Rounded MT Bold"/>
              </a:rPr>
              <a:t>, </a:t>
            </a:r>
            <a:r>
              <a:rPr lang="en-US" altLang="zh-CN" sz="3300" b="1" i="1" spc="-5" dirty="0">
                <a:solidFill>
                  <a:srgbClr val="000066"/>
                </a:solidFill>
                <a:latin typeface="Times New Roman"/>
                <a:cs typeface="Times New Roman"/>
              </a:rPr>
              <a:t>y</a:t>
            </a:r>
            <a:r>
              <a:rPr lang="en-US" altLang="zh-CN" sz="3300" spc="-5" dirty="0">
                <a:solidFill>
                  <a:srgbClr val="000066"/>
                </a:solidFill>
                <a:latin typeface="Arial Rounded MT Bold"/>
                <a:cs typeface="Arial Rounded MT Bold"/>
              </a:rPr>
              <a:t>)</a:t>
            </a:r>
            <a:r>
              <a:rPr lang="en-US" altLang="zh-CN" sz="3300" dirty="0">
                <a:solidFill>
                  <a:srgbClr val="000066"/>
                </a:solidFill>
                <a:latin typeface="Symbol"/>
                <a:cs typeface="Symbol"/>
              </a:rPr>
              <a:t></a:t>
            </a:r>
            <a:r>
              <a:rPr lang="en-US" altLang="zh-CN" sz="3300" spc="1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300" b="1" spc="10" dirty="0">
                <a:solidFill>
                  <a:srgbClr val="000066"/>
                </a:solidFill>
                <a:latin typeface="Symbol"/>
                <a:cs typeface="Symbol"/>
              </a:rPr>
              <a:t></a:t>
            </a:r>
            <a:r>
              <a:rPr lang="en-US" altLang="zh-CN" sz="3300" b="1" i="1" dirty="0">
                <a:solidFill>
                  <a:srgbClr val="000066"/>
                </a:solidFill>
                <a:latin typeface="Times New Roman"/>
                <a:cs typeface="Times New Roman"/>
              </a:rPr>
              <a:t>y</a:t>
            </a:r>
            <a:r>
              <a:rPr lang="en-US" altLang="zh-CN" sz="3300" b="1" i="1" spc="-25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300" b="1" i="1" dirty="0">
                <a:solidFill>
                  <a:srgbClr val="000066"/>
                </a:solidFill>
                <a:latin typeface="Times New Roman"/>
                <a:cs typeface="Times New Roman"/>
              </a:rPr>
              <a:t>Q</a:t>
            </a:r>
            <a:r>
              <a:rPr lang="en-US" altLang="zh-CN" sz="3300" spc="-5" dirty="0">
                <a:solidFill>
                  <a:srgbClr val="000066"/>
                </a:solidFill>
                <a:latin typeface="Arial Rounded MT Bold"/>
                <a:cs typeface="Arial Rounded MT Bold"/>
              </a:rPr>
              <a:t>(</a:t>
            </a:r>
            <a:r>
              <a:rPr lang="en-US" altLang="zh-CN" sz="33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lang="en-US" altLang="zh-CN" sz="3300" dirty="0">
                <a:solidFill>
                  <a:srgbClr val="000066"/>
                </a:solidFill>
                <a:latin typeface="Arial Rounded MT Bold"/>
                <a:cs typeface="Arial Rounded MT Bold"/>
              </a:rPr>
              <a:t>, </a:t>
            </a:r>
            <a:r>
              <a:rPr lang="en-US" altLang="zh-CN" sz="3300" b="1" i="1" spc="-5" dirty="0">
                <a:solidFill>
                  <a:srgbClr val="000066"/>
                </a:solidFill>
                <a:latin typeface="Times New Roman"/>
                <a:cs typeface="Times New Roman"/>
              </a:rPr>
              <a:t>z</a:t>
            </a:r>
            <a:r>
              <a:rPr lang="en-US" altLang="zh-CN" sz="3300" dirty="0">
                <a:solidFill>
                  <a:srgbClr val="000066"/>
                </a:solidFill>
                <a:latin typeface="Arial Rounded MT Bold"/>
                <a:cs typeface="Arial Rounded MT Bold"/>
              </a:rPr>
              <a:t>) )</a:t>
            </a:r>
            <a:r>
              <a:rPr lang="en-US" altLang="zh-CN" sz="3300" spc="-5" dirty="0">
                <a:solidFill>
                  <a:srgbClr val="000066"/>
                </a:solidFill>
                <a:latin typeface="Arial Rounded MT Bold"/>
                <a:cs typeface="Arial Rounded MT Bold"/>
              </a:rPr>
              <a:t> </a:t>
            </a:r>
            <a:r>
              <a:rPr lang="en-US" altLang="zh-CN" sz="3300" b="1" spc="-15" dirty="0">
                <a:solidFill>
                  <a:srgbClr val="000066"/>
                </a:solidFill>
                <a:latin typeface="宋体"/>
                <a:cs typeface="宋体"/>
              </a:rPr>
              <a:t>∧</a:t>
            </a:r>
            <a:r>
              <a:rPr lang="en-US" altLang="zh-CN" sz="3300" b="1" spc="-825" dirty="0">
                <a:solidFill>
                  <a:srgbClr val="000066"/>
                </a:solidFill>
                <a:latin typeface="宋体"/>
                <a:cs typeface="宋体"/>
              </a:rPr>
              <a:t> </a:t>
            </a:r>
            <a:r>
              <a:rPr lang="en-US" altLang="zh-CN" sz="3300" b="1" spc="5" dirty="0">
                <a:solidFill>
                  <a:srgbClr val="000066"/>
                </a:solidFill>
                <a:latin typeface="Symbol"/>
                <a:cs typeface="Symbol"/>
              </a:rPr>
              <a:t></a:t>
            </a:r>
            <a:r>
              <a:rPr lang="en-US" altLang="zh-CN" sz="3300" b="1" i="1" dirty="0">
                <a:solidFill>
                  <a:srgbClr val="000066"/>
                </a:solidFill>
                <a:latin typeface="Times New Roman"/>
                <a:cs typeface="Times New Roman"/>
              </a:rPr>
              <a:t>x</a:t>
            </a:r>
            <a:r>
              <a:rPr lang="en-US" altLang="zh-CN" sz="3300" b="1" i="1" spc="-2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300" b="1" i="1" spc="-10" dirty="0">
                <a:solidFill>
                  <a:srgbClr val="000066"/>
                </a:solidFill>
                <a:latin typeface="Times New Roman"/>
                <a:cs typeface="Times New Roman"/>
              </a:rPr>
              <a:t>R</a:t>
            </a:r>
            <a:r>
              <a:rPr lang="en-US" altLang="zh-CN" sz="3300" spc="-5" dirty="0">
                <a:solidFill>
                  <a:srgbClr val="000066"/>
                </a:solidFill>
                <a:latin typeface="Arial Rounded MT Bold"/>
                <a:cs typeface="Arial Rounded MT Bold"/>
              </a:rPr>
              <a:t>(</a:t>
            </a:r>
            <a:r>
              <a:rPr lang="en-US" altLang="zh-CN" sz="3300" b="1" i="1" dirty="0" err="1">
                <a:solidFill>
                  <a:srgbClr val="000066"/>
                </a:solidFill>
                <a:latin typeface="Times New Roman"/>
                <a:cs typeface="Times New Roman"/>
              </a:rPr>
              <a:t>x</a:t>
            </a:r>
            <a:r>
              <a:rPr lang="en-US" altLang="zh-CN" sz="3300" spc="-5" dirty="0" err="1">
                <a:solidFill>
                  <a:srgbClr val="000066"/>
                </a:solidFill>
                <a:latin typeface="Arial Rounded MT Bold"/>
                <a:cs typeface="Arial Rounded MT Bold"/>
              </a:rPr>
              <a:t>,</a:t>
            </a:r>
            <a:r>
              <a:rPr lang="en-US" altLang="zh-CN" sz="3300" b="1" i="1" spc="-5" dirty="0" err="1">
                <a:solidFill>
                  <a:srgbClr val="000066"/>
                </a:solidFill>
                <a:latin typeface="Times New Roman"/>
                <a:cs typeface="Times New Roman"/>
              </a:rPr>
              <a:t>y</a:t>
            </a:r>
            <a:r>
              <a:rPr lang="en-US" altLang="zh-CN" sz="3300" dirty="0">
                <a:solidFill>
                  <a:srgbClr val="000066"/>
                </a:solidFill>
                <a:latin typeface="Arial Rounded MT Bold"/>
                <a:cs typeface="Arial Rounded MT Bold"/>
              </a:rPr>
              <a:t>)</a:t>
            </a:r>
            <a:endParaRPr lang="en-US" altLang="zh-CN" sz="3300" dirty="0">
              <a:solidFill>
                <a:prstClr val="black"/>
              </a:solidFill>
              <a:latin typeface="Arial Rounded MT Bold"/>
              <a:cs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2428443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0F9646D-4748-4BA7-8D85-C917587CD4F0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  <p:graphicFrame>
        <p:nvGraphicFramePr>
          <p:cNvPr id="7" name="objec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788360"/>
              </p:ext>
            </p:extLst>
          </p:nvPr>
        </p:nvGraphicFramePr>
        <p:xfrm>
          <a:off x="2874911" y="1118361"/>
          <a:ext cx="7142466" cy="5029223"/>
        </p:xfrm>
        <a:graphic>
          <a:graphicData uri="http://schemas.openxmlformats.org/drawingml/2006/table">
            <a:tbl>
              <a:tblPr firstRow="1" bandRow="1"/>
              <a:tblGrid>
                <a:gridCol w="1280147"/>
                <a:gridCol w="2512060"/>
                <a:gridCol w="3350259"/>
              </a:tblGrid>
              <a:tr h="5029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200" b="1" dirty="0">
                          <a:latin typeface="宋体"/>
                          <a:cs typeface="宋体"/>
                        </a:rPr>
                        <a:t> 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E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690245">
                        <a:lnSpc>
                          <a:spcPct val="100000"/>
                        </a:lnSpc>
                      </a:pPr>
                      <a:r>
                        <a:rPr sz="2200" b="1" spc="5" dirty="0">
                          <a:latin typeface="黑体"/>
                          <a:cs typeface="黑体"/>
                        </a:rPr>
                        <a:t>代</a:t>
                      </a:r>
                      <a:r>
                        <a:rPr sz="2200" b="1" dirty="0">
                          <a:latin typeface="黑体"/>
                          <a:cs typeface="黑体"/>
                        </a:rPr>
                        <a:t>替规则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1109345">
                        <a:lnSpc>
                          <a:spcPct val="100000"/>
                        </a:lnSpc>
                      </a:pPr>
                      <a:r>
                        <a:rPr sz="2200" b="1" spc="5" dirty="0">
                          <a:latin typeface="黑体"/>
                          <a:cs typeface="黑体"/>
                        </a:rPr>
                        <a:t>换</a:t>
                      </a:r>
                      <a:r>
                        <a:rPr sz="2200" b="1" dirty="0">
                          <a:latin typeface="黑体"/>
                          <a:cs typeface="黑体"/>
                        </a:rPr>
                        <a:t>名规则</a:t>
                      </a:r>
                      <a:endParaRPr sz="2200" b="1">
                        <a:latin typeface="黑体"/>
                        <a:cs typeface="黑体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</a:tr>
              <a:tr h="5029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74295">
                        <a:lnSpc>
                          <a:spcPct val="100000"/>
                        </a:lnSpc>
                      </a:pPr>
                      <a:r>
                        <a:rPr sz="2200" b="1" spc="5" dirty="0">
                          <a:latin typeface="黑体"/>
                          <a:cs typeface="黑体"/>
                        </a:rPr>
                        <a:t>使</a:t>
                      </a:r>
                      <a:r>
                        <a:rPr sz="2200" b="1" dirty="0">
                          <a:latin typeface="黑体"/>
                          <a:cs typeface="黑体"/>
                        </a:rPr>
                        <a:t>用对象</a:t>
                      </a:r>
                      <a:endParaRPr sz="2200" b="1">
                        <a:latin typeface="黑体"/>
                        <a:cs typeface="黑体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200" b="1" spc="5" dirty="0">
                          <a:latin typeface="黑体"/>
                          <a:cs typeface="黑体"/>
                        </a:rPr>
                        <a:t>任</a:t>
                      </a:r>
                      <a:r>
                        <a:rPr sz="2200" b="1" dirty="0">
                          <a:latin typeface="黑体"/>
                          <a:cs typeface="黑体"/>
                        </a:rPr>
                        <a:t>一谓词公式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00583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74295">
                        <a:lnSpc>
                          <a:spcPct val="100000"/>
                        </a:lnSpc>
                      </a:pPr>
                      <a:r>
                        <a:rPr sz="2200" b="1" spc="5" dirty="0">
                          <a:latin typeface="黑体"/>
                          <a:cs typeface="黑体"/>
                        </a:rPr>
                        <a:t>改</a:t>
                      </a:r>
                      <a:r>
                        <a:rPr sz="2200" b="1" dirty="0">
                          <a:latin typeface="黑体"/>
                          <a:cs typeface="黑体"/>
                        </a:rPr>
                        <a:t>名对象</a:t>
                      </a:r>
                      <a:endParaRPr sz="2200" b="1">
                        <a:latin typeface="黑体"/>
                        <a:cs typeface="黑体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690245">
                        <a:lnSpc>
                          <a:spcPct val="100000"/>
                        </a:lnSpc>
                      </a:pPr>
                      <a:r>
                        <a:rPr sz="2200" b="1" spc="5" dirty="0">
                          <a:latin typeface="黑体"/>
                          <a:cs typeface="黑体"/>
                        </a:rPr>
                        <a:t>自</a:t>
                      </a:r>
                      <a:r>
                        <a:rPr sz="2200" b="1" dirty="0">
                          <a:latin typeface="黑体"/>
                          <a:cs typeface="黑体"/>
                        </a:rPr>
                        <a:t>由变项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130810" marR="125095" indent="699770">
                        <a:lnSpc>
                          <a:spcPct val="150100"/>
                        </a:lnSpc>
                      </a:pPr>
                      <a:r>
                        <a:rPr sz="2200" b="1" spc="10" dirty="0" err="1" smtClean="0">
                          <a:latin typeface="黑体"/>
                          <a:cs typeface="黑体"/>
                        </a:rPr>
                        <a:t>指</a:t>
                      </a:r>
                      <a:r>
                        <a:rPr sz="2200" b="1" dirty="0" err="1" smtClean="0">
                          <a:latin typeface="黑体"/>
                          <a:cs typeface="黑体"/>
                        </a:rPr>
                        <a:t>导变</a:t>
                      </a:r>
                      <a:r>
                        <a:rPr sz="2200" b="1" spc="10" dirty="0" err="1" smtClean="0">
                          <a:latin typeface="黑体"/>
                          <a:cs typeface="黑体"/>
                        </a:rPr>
                        <a:t>项</a:t>
                      </a:r>
                      <a:r>
                        <a:rPr sz="2200" b="1" dirty="0" err="1" smtClean="0">
                          <a:latin typeface="黑体"/>
                          <a:cs typeface="黑体"/>
                        </a:rPr>
                        <a:t>及其</a:t>
                      </a:r>
                      <a:r>
                        <a:rPr sz="2200" b="1" spc="5" dirty="0" err="1" smtClean="0">
                          <a:latin typeface="黑体"/>
                          <a:cs typeface="黑体"/>
                        </a:rPr>
                        <a:t>在</a:t>
                      </a:r>
                      <a:r>
                        <a:rPr sz="2200" b="1" dirty="0" err="1" smtClean="0">
                          <a:latin typeface="黑体"/>
                          <a:cs typeface="黑体"/>
                        </a:rPr>
                        <a:t>辖</a:t>
                      </a:r>
                      <a:r>
                        <a:rPr sz="2200" b="1" spc="5" dirty="0" err="1" smtClean="0">
                          <a:latin typeface="黑体"/>
                          <a:cs typeface="黑体"/>
                        </a:rPr>
                        <a:t>域内</a:t>
                      </a:r>
                      <a:r>
                        <a:rPr sz="2200" b="1" dirty="0" err="1" smtClean="0">
                          <a:latin typeface="黑体"/>
                          <a:cs typeface="黑体"/>
                        </a:rPr>
                        <a:t>的</a:t>
                      </a:r>
                      <a:r>
                        <a:rPr sz="2200" b="1" spc="5" dirty="0" err="1" smtClean="0">
                          <a:latin typeface="黑体"/>
                          <a:cs typeface="黑体"/>
                        </a:rPr>
                        <a:t>所</a:t>
                      </a:r>
                      <a:r>
                        <a:rPr sz="2200" b="1" dirty="0" err="1" smtClean="0">
                          <a:latin typeface="黑体"/>
                          <a:cs typeface="黑体"/>
                        </a:rPr>
                        <a:t>有约</a:t>
                      </a:r>
                      <a:r>
                        <a:rPr sz="2200" b="1" spc="5" dirty="0" err="1" smtClean="0">
                          <a:latin typeface="黑体"/>
                          <a:cs typeface="黑体"/>
                        </a:rPr>
                        <a:t>束</a:t>
                      </a:r>
                      <a:r>
                        <a:rPr sz="2200" b="1" dirty="0" err="1" smtClean="0">
                          <a:latin typeface="黑体"/>
                          <a:cs typeface="黑体"/>
                        </a:rPr>
                        <a:t>出现</a:t>
                      </a:r>
                      <a:endParaRPr sz="2200" b="1" dirty="0">
                        <a:latin typeface="黑体"/>
                        <a:cs typeface="黑体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</a:tr>
              <a:tr h="15087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74295">
                        <a:lnSpc>
                          <a:spcPct val="100000"/>
                        </a:lnSpc>
                      </a:pPr>
                      <a:r>
                        <a:rPr sz="2200" b="1" spc="5" dirty="0">
                          <a:latin typeface="黑体"/>
                          <a:cs typeface="黑体"/>
                        </a:rPr>
                        <a:t>改</a:t>
                      </a:r>
                      <a:r>
                        <a:rPr sz="2200" b="1" dirty="0">
                          <a:latin typeface="黑体"/>
                          <a:cs typeface="黑体"/>
                        </a:rPr>
                        <a:t>名方式</a:t>
                      </a:r>
                      <a:endParaRPr sz="2200" b="1">
                        <a:latin typeface="黑体"/>
                        <a:cs typeface="黑体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130810" marR="124460" indent="1270" algn="ctr">
                        <a:lnSpc>
                          <a:spcPct val="150100"/>
                        </a:lnSpc>
                      </a:pPr>
                      <a:r>
                        <a:rPr sz="2200" b="1" spc="5" dirty="0" err="1">
                          <a:latin typeface="黑体"/>
                          <a:cs typeface="黑体"/>
                        </a:rPr>
                        <a:t>对</a:t>
                      </a:r>
                      <a:r>
                        <a:rPr sz="2200" b="1" dirty="0" err="1">
                          <a:latin typeface="黑体"/>
                          <a:cs typeface="黑体"/>
                        </a:rPr>
                        <a:t>公式</a:t>
                      </a:r>
                      <a:r>
                        <a:rPr sz="2200" b="1" spc="5" dirty="0" err="1">
                          <a:latin typeface="黑体"/>
                          <a:cs typeface="黑体"/>
                        </a:rPr>
                        <a:t>中</a:t>
                      </a:r>
                      <a:r>
                        <a:rPr sz="2200" b="1" dirty="0" err="1">
                          <a:latin typeface="黑体"/>
                          <a:cs typeface="黑体"/>
                        </a:rPr>
                        <a:t>出</a:t>
                      </a:r>
                      <a:r>
                        <a:rPr sz="2200" b="1" spc="15" dirty="0" err="1">
                          <a:latin typeface="黑体"/>
                          <a:cs typeface="黑体"/>
                        </a:rPr>
                        <a:t>现</a:t>
                      </a:r>
                      <a:r>
                        <a:rPr sz="2200" b="1" dirty="0" err="1">
                          <a:latin typeface="黑体"/>
                          <a:cs typeface="黑体"/>
                        </a:rPr>
                        <a:t>的</a:t>
                      </a:r>
                      <a:r>
                        <a:rPr sz="2200" b="1" dirty="0">
                          <a:latin typeface="黑体"/>
                          <a:cs typeface="黑体"/>
                        </a:rPr>
                        <a:t> </a:t>
                      </a:r>
                      <a:r>
                        <a:rPr sz="2200" b="1" spc="5" dirty="0" err="1" smtClean="0">
                          <a:latin typeface="黑体"/>
                          <a:cs typeface="黑体"/>
                        </a:rPr>
                        <a:t>所</a:t>
                      </a:r>
                      <a:r>
                        <a:rPr sz="2200" b="1" dirty="0" err="1" smtClean="0">
                          <a:latin typeface="黑体"/>
                          <a:cs typeface="黑体"/>
                        </a:rPr>
                        <a:t>有同</a:t>
                      </a:r>
                      <a:r>
                        <a:rPr sz="2200" b="1" spc="5" dirty="0" err="1" smtClean="0">
                          <a:latin typeface="黑体"/>
                          <a:cs typeface="黑体"/>
                        </a:rPr>
                        <a:t>名</a:t>
                      </a:r>
                      <a:r>
                        <a:rPr sz="2200" b="1" dirty="0" err="1" smtClean="0">
                          <a:latin typeface="黑体"/>
                          <a:cs typeface="黑体"/>
                        </a:rPr>
                        <a:t>的</a:t>
                      </a:r>
                      <a:r>
                        <a:rPr sz="2200" b="1" spc="5" dirty="0" err="1" smtClean="0">
                          <a:latin typeface="黑体"/>
                          <a:cs typeface="黑体"/>
                        </a:rPr>
                        <a:t>自</a:t>
                      </a:r>
                      <a:r>
                        <a:rPr sz="2200" b="1" spc="-5" dirty="0" err="1" smtClean="0">
                          <a:latin typeface="黑体"/>
                          <a:cs typeface="黑体"/>
                        </a:rPr>
                        <a:t>由</a:t>
                      </a:r>
                      <a:r>
                        <a:rPr sz="2200" b="1" dirty="0" err="1" smtClean="0">
                          <a:latin typeface="黑体"/>
                          <a:cs typeface="黑体"/>
                        </a:rPr>
                        <a:t>变项进行改名</a:t>
                      </a:r>
                      <a:endParaRPr sz="2200" b="1" dirty="0">
                        <a:latin typeface="黑体"/>
                        <a:cs typeface="黑体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130810" marR="125095" indent="3810" algn="ctr">
                        <a:lnSpc>
                          <a:spcPct val="150100"/>
                        </a:lnSpc>
                      </a:pPr>
                      <a:r>
                        <a:rPr sz="2200" b="1" spc="10" dirty="0" err="1" smtClean="0">
                          <a:latin typeface="黑体"/>
                          <a:cs typeface="黑体"/>
                        </a:rPr>
                        <a:t>对</a:t>
                      </a:r>
                      <a:r>
                        <a:rPr sz="2200" b="1" dirty="0" err="1" smtClean="0">
                          <a:latin typeface="黑体"/>
                          <a:cs typeface="黑体"/>
                        </a:rPr>
                        <a:t>指导</a:t>
                      </a:r>
                      <a:r>
                        <a:rPr sz="2200" b="1" spc="5" dirty="0" err="1" smtClean="0">
                          <a:latin typeface="黑体"/>
                          <a:cs typeface="黑体"/>
                        </a:rPr>
                        <a:t>变</a:t>
                      </a:r>
                      <a:r>
                        <a:rPr sz="2200" b="1" dirty="0" err="1" smtClean="0">
                          <a:latin typeface="黑体"/>
                          <a:cs typeface="黑体"/>
                        </a:rPr>
                        <a:t>项</a:t>
                      </a:r>
                      <a:r>
                        <a:rPr sz="2200" b="1" spc="10" dirty="0" err="1" smtClean="0">
                          <a:latin typeface="黑体"/>
                          <a:cs typeface="黑体"/>
                        </a:rPr>
                        <a:t>及其量</a:t>
                      </a:r>
                      <a:r>
                        <a:rPr sz="2200" b="1" dirty="0" err="1" smtClean="0">
                          <a:latin typeface="黑体"/>
                          <a:cs typeface="黑体"/>
                        </a:rPr>
                        <a:t>词辖</a:t>
                      </a:r>
                      <a:r>
                        <a:rPr sz="2200" b="1" spc="5" dirty="0" err="1" smtClean="0">
                          <a:latin typeface="黑体"/>
                          <a:cs typeface="黑体"/>
                        </a:rPr>
                        <a:t>域</a:t>
                      </a:r>
                      <a:r>
                        <a:rPr sz="2200" b="1" dirty="0" err="1" smtClean="0">
                          <a:latin typeface="黑体"/>
                          <a:cs typeface="黑体"/>
                        </a:rPr>
                        <a:t>中</a:t>
                      </a:r>
                      <a:r>
                        <a:rPr sz="2200" b="1" spc="15" dirty="0" err="1" smtClean="0">
                          <a:latin typeface="黑体"/>
                          <a:cs typeface="黑体"/>
                        </a:rPr>
                        <a:t>所</a:t>
                      </a:r>
                      <a:r>
                        <a:rPr sz="2200" b="1" dirty="0" err="1" smtClean="0">
                          <a:latin typeface="黑体"/>
                          <a:cs typeface="黑体"/>
                        </a:rPr>
                        <a:t>出现</a:t>
                      </a:r>
                      <a:r>
                        <a:rPr sz="2200" b="1" spc="5" dirty="0" err="1" smtClean="0">
                          <a:latin typeface="黑体"/>
                          <a:cs typeface="黑体"/>
                        </a:rPr>
                        <a:t>的</a:t>
                      </a:r>
                      <a:r>
                        <a:rPr sz="2200" b="1" dirty="0" err="1" smtClean="0">
                          <a:latin typeface="黑体"/>
                          <a:cs typeface="黑体"/>
                        </a:rPr>
                        <a:t>约束变项</a:t>
                      </a:r>
                      <a:r>
                        <a:rPr sz="2200" b="1" spc="5" dirty="0" err="1" smtClean="0">
                          <a:latin typeface="黑体"/>
                          <a:cs typeface="黑体"/>
                        </a:rPr>
                        <a:t>处</a:t>
                      </a:r>
                      <a:r>
                        <a:rPr sz="2200" b="1" dirty="0" err="1" smtClean="0">
                          <a:latin typeface="黑体"/>
                          <a:cs typeface="黑体"/>
                        </a:rPr>
                        <a:t>处进行改名</a:t>
                      </a:r>
                      <a:endParaRPr sz="2200" b="1" dirty="0">
                        <a:latin typeface="黑体"/>
                        <a:cs typeface="黑体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</a:tr>
              <a:tr h="10058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74295">
                        <a:lnSpc>
                          <a:spcPct val="100000"/>
                        </a:lnSpc>
                      </a:pPr>
                      <a:r>
                        <a:rPr sz="2200" b="1" spc="5" dirty="0">
                          <a:latin typeface="黑体"/>
                          <a:cs typeface="黑体"/>
                        </a:rPr>
                        <a:t>改</a:t>
                      </a:r>
                      <a:r>
                        <a:rPr sz="2200" b="1" dirty="0">
                          <a:latin typeface="黑体"/>
                          <a:cs typeface="黑体"/>
                        </a:rPr>
                        <a:t>名限制</a:t>
                      </a:r>
                      <a:endParaRPr sz="2200" b="1">
                        <a:latin typeface="黑体"/>
                        <a:cs typeface="黑体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130810" marR="124460">
                        <a:lnSpc>
                          <a:spcPct val="150100"/>
                        </a:lnSpc>
                      </a:pPr>
                      <a:r>
                        <a:rPr sz="2200" b="1" spc="5" dirty="0">
                          <a:latin typeface="黑体"/>
                          <a:cs typeface="黑体"/>
                        </a:rPr>
                        <a:t>公</a:t>
                      </a:r>
                      <a:r>
                        <a:rPr sz="2200" b="1" dirty="0">
                          <a:latin typeface="黑体"/>
                          <a:cs typeface="黑体"/>
                        </a:rPr>
                        <a:t>式中</a:t>
                      </a:r>
                      <a:r>
                        <a:rPr sz="2200" b="1" spc="5" dirty="0">
                          <a:latin typeface="黑体"/>
                          <a:cs typeface="黑体"/>
                        </a:rPr>
                        <a:t>未</a:t>
                      </a:r>
                      <a:r>
                        <a:rPr sz="2200" b="1" dirty="0">
                          <a:latin typeface="黑体"/>
                          <a:cs typeface="黑体"/>
                        </a:rPr>
                        <a:t>曾</a:t>
                      </a:r>
                      <a:r>
                        <a:rPr sz="2200" b="1" spc="5" dirty="0">
                          <a:latin typeface="黑体"/>
                          <a:cs typeface="黑体"/>
                        </a:rPr>
                        <a:t>出现</a:t>
                      </a:r>
                      <a:r>
                        <a:rPr sz="2200" b="1" dirty="0">
                          <a:latin typeface="黑体"/>
                          <a:cs typeface="黑体"/>
                        </a:rPr>
                        <a:t>的 </a:t>
                      </a:r>
                      <a:r>
                        <a:rPr sz="2200" b="1" spc="10" dirty="0">
                          <a:latin typeface="黑体"/>
                          <a:cs typeface="黑体"/>
                        </a:rPr>
                        <a:t>某</a:t>
                      </a:r>
                      <a:r>
                        <a:rPr sz="2200" b="1" dirty="0">
                          <a:latin typeface="黑体"/>
                          <a:cs typeface="黑体"/>
                        </a:rPr>
                        <a:t>个个</a:t>
                      </a:r>
                      <a:r>
                        <a:rPr sz="2200" b="1" spc="5" dirty="0">
                          <a:latin typeface="黑体"/>
                          <a:cs typeface="黑体"/>
                        </a:rPr>
                        <a:t>体</a:t>
                      </a:r>
                      <a:r>
                        <a:rPr sz="2200" b="1" dirty="0">
                          <a:latin typeface="黑体"/>
                          <a:cs typeface="黑体"/>
                        </a:rPr>
                        <a:t>变</a:t>
                      </a:r>
                      <a:r>
                        <a:rPr sz="2200" b="1" spc="5" dirty="0">
                          <a:latin typeface="黑体"/>
                          <a:cs typeface="黑体"/>
                        </a:rPr>
                        <a:t>项</a:t>
                      </a:r>
                      <a:r>
                        <a:rPr sz="2200" b="1" dirty="0">
                          <a:latin typeface="黑体"/>
                          <a:cs typeface="黑体"/>
                        </a:rPr>
                        <a:t>符号</a:t>
                      </a:r>
                      <a:endParaRPr sz="2200" b="1">
                        <a:latin typeface="黑体"/>
                        <a:cs typeface="黑体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130810" marR="125730" indent="419100">
                        <a:lnSpc>
                          <a:spcPct val="150100"/>
                        </a:lnSpc>
                      </a:pPr>
                      <a:r>
                        <a:rPr sz="2200" b="1" spc="5" dirty="0">
                          <a:latin typeface="黑体"/>
                          <a:cs typeface="黑体"/>
                        </a:rPr>
                        <a:t>新</a:t>
                      </a:r>
                      <a:r>
                        <a:rPr sz="2200" b="1" dirty="0">
                          <a:latin typeface="黑体"/>
                          <a:cs typeface="黑体"/>
                        </a:rPr>
                        <a:t>的变</a:t>
                      </a:r>
                      <a:r>
                        <a:rPr sz="2200" b="1" spc="5" dirty="0">
                          <a:latin typeface="黑体"/>
                          <a:cs typeface="黑体"/>
                        </a:rPr>
                        <a:t>项</a:t>
                      </a:r>
                      <a:r>
                        <a:rPr sz="2200" b="1" dirty="0">
                          <a:latin typeface="黑体"/>
                          <a:cs typeface="黑体"/>
                        </a:rPr>
                        <a:t>符</a:t>
                      </a:r>
                      <a:r>
                        <a:rPr sz="2200" b="1" spc="5" dirty="0">
                          <a:latin typeface="黑体"/>
                          <a:cs typeface="黑体"/>
                        </a:rPr>
                        <a:t>号应</a:t>
                      </a:r>
                      <a:r>
                        <a:rPr sz="2200" b="1" dirty="0">
                          <a:latin typeface="黑体"/>
                          <a:cs typeface="黑体"/>
                        </a:rPr>
                        <a:t>是 </a:t>
                      </a:r>
                      <a:r>
                        <a:rPr sz="2200" b="1" spc="10" dirty="0">
                          <a:latin typeface="黑体"/>
                          <a:cs typeface="黑体"/>
                        </a:rPr>
                        <a:t>该</a:t>
                      </a:r>
                      <a:r>
                        <a:rPr sz="2200" b="1" dirty="0">
                          <a:latin typeface="黑体"/>
                          <a:cs typeface="黑体"/>
                        </a:rPr>
                        <a:t>量词</a:t>
                      </a:r>
                      <a:r>
                        <a:rPr sz="2200" b="1" spc="5" dirty="0">
                          <a:latin typeface="黑体"/>
                          <a:cs typeface="黑体"/>
                        </a:rPr>
                        <a:t>辖</a:t>
                      </a:r>
                      <a:r>
                        <a:rPr sz="2200" b="1" dirty="0">
                          <a:latin typeface="黑体"/>
                          <a:cs typeface="黑体"/>
                        </a:rPr>
                        <a:t>域</a:t>
                      </a:r>
                      <a:r>
                        <a:rPr sz="2200" b="1" spc="5" dirty="0">
                          <a:latin typeface="黑体"/>
                          <a:cs typeface="黑体"/>
                        </a:rPr>
                        <a:t>内</a:t>
                      </a:r>
                      <a:r>
                        <a:rPr sz="2200" b="1" dirty="0">
                          <a:latin typeface="黑体"/>
                          <a:cs typeface="黑体"/>
                        </a:rPr>
                        <a:t>未曾</a:t>
                      </a:r>
                      <a:r>
                        <a:rPr sz="2200" b="1" spc="5" dirty="0">
                          <a:latin typeface="黑体"/>
                          <a:cs typeface="黑体"/>
                        </a:rPr>
                        <a:t>出</a:t>
                      </a:r>
                      <a:r>
                        <a:rPr sz="2200" b="1" dirty="0">
                          <a:latin typeface="黑体"/>
                          <a:cs typeface="黑体"/>
                        </a:rPr>
                        <a:t>现的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</a:tr>
              <a:tr h="5029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74295">
                        <a:lnSpc>
                          <a:spcPct val="100000"/>
                        </a:lnSpc>
                      </a:pPr>
                      <a:r>
                        <a:rPr sz="2200" b="1" spc="5" dirty="0">
                          <a:latin typeface="黑体"/>
                          <a:cs typeface="黑体"/>
                        </a:rPr>
                        <a:t>改</a:t>
                      </a:r>
                      <a:r>
                        <a:rPr sz="2200" b="1" dirty="0">
                          <a:latin typeface="黑体"/>
                          <a:cs typeface="黑体"/>
                        </a:rPr>
                        <a:t>名结果</a:t>
                      </a:r>
                      <a:endParaRPr sz="2200" b="1">
                        <a:latin typeface="黑体"/>
                        <a:cs typeface="黑体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200" b="1" spc="5" dirty="0">
                          <a:latin typeface="黑体"/>
                          <a:cs typeface="黑体"/>
                        </a:rPr>
                        <a:t>与</a:t>
                      </a:r>
                      <a:r>
                        <a:rPr sz="2200" b="1" dirty="0">
                          <a:latin typeface="黑体"/>
                          <a:cs typeface="黑体"/>
                        </a:rPr>
                        <a:t>原公</a:t>
                      </a:r>
                      <a:r>
                        <a:rPr sz="2200" b="1" spc="5" dirty="0">
                          <a:latin typeface="黑体"/>
                          <a:cs typeface="黑体"/>
                        </a:rPr>
                        <a:t>式</a:t>
                      </a:r>
                      <a:r>
                        <a:rPr sz="2200" b="1" dirty="0">
                          <a:latin typeface="黑体"/>
                          <a:cs typeface="黑体"/>
                        </a:rPr>
                        <a:t>等值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8904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9247" y="749209"/>
            <a:ext cx="8229600" cy="69881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</a:rPr>
              <a:t>将下面命题用两种形式符号化</a:t>
            </a:r>
            <a:r>
              <a:rPr lang="en-US" altLang="zh-CN" sz="2800" dirty="0">
                <a:latin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</a:rPr>
              <a:t>并证明两者等值</a:t>
            </a:r>
            <a:r>
              <a:rPr lang="en-US" altLang="zh-CN" sz="2800" dirty="0">
                <a:latin typeface="Times New Roman" panose="02020603050405020304" pitchFamily="18" charset="0"/>
              </a:rPr>
              <a:t>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   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280580" name="Rectangle 4"/>
          <p:cNvSpPr>
            <a:spLocks noChangeArrowheads="1"/>
          </p:cNvSpPr>
          <p:nvPr/>
        </p:nvSpPr>
        <p:spPr bwMode="auto">
          <a:xfrm>
            <a:off x="2184400" y="2063728"/>
            <a:ext cx="7615238" cy="559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latin typeface="Times New Roman" panose="02020603050405020304" pitchFamily="18" charset="0"/>
              </a:rPr>
              <a:t>解 令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：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</a:rPr>
              <a:t>是人，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：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</a:rPr>
              <a:t>犯错误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.</a:t>
            </a:r>
            <a:endParaRPr lang="en-US" altLang="zh-CN" sz="28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80581" name="Rectangle 5"/>
          <p:cNvSpPr>
            <a:spLocks noChangeArrowheads="1"/>
          </p:cNvSpPr>
          <p:nvPr/>
        </p:nvSpPr>
        <p:spPr bwMode="auto">
          <a:xfrm>
            <a:off x="1998581" y="3662918"/>
            <a:ext cx="7273925" cy="562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</a:t>
            </a:r>
            <a:r>
              <a:rPr lang="en-US" altLang="zh-CN" sz="2800" b="1" i="1" dirty="0">
                <a:solidFill>
                  <a:srgbClr val="7030A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7030A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7030A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sz="2800" b="1" i="1" dirty="0">
                <a:solidFill>
                  <a:srgbClr val="7030A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7030A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))</a:t>
            </a:r>
            <a:endParaRPr lang="en-US" altLang="zh-CN" sz="2800" b="1" dirty="0">
              <a:solidFill>
                <a:srgbClr val="7030A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46867" y="1451178"/>
            <a:ext cx="3579826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(1)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没有不犯错误的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人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82510" y="2825928"/>
            <a:ext cx="40652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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))      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或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628834" y="2825928"/>
            <a:ext cx="26436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)) 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609851" y="5880824"/>
            <a:ext cx="6096000" cy="55989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7030A0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solidFill>
                  <a:srgbClr val="7030A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7030A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7030A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 dirty="0">
                <a:solidFill>
                  <a:srgbClr val="7030A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7030A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))             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置换</a:t>
            </a:r>
          </a:p>
        </p:txBody>
      </p:sp>
      <p:sp>
        <p:nvSpPr>
          <p:cNvPr id="9" name="矩形 8"/>
          <p:cNvSpPr/>
          <p:nvPr/>
        </p:nvSpPr>
        <p:spPr>
          <a:xfrm>
            <a:off x="2609851" y="4296224"/>
            <a:ext cx="7875814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solidFill>
                  <a:srgbClr val="7030A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7030A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7030A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dirty="0">
                <a:solidFill>
                  <a:srgbClr val="7030A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800" b="1" i="1" dirty="0">
                <a:solidFill>
                  <a:srgbClr val="7030A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7030A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))        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量词否定等值式</a:t>
            </a:r>
          </a:p>
        </p:txBody>
      </p:sp>
      <p:sp>
        <p:nvSpPr>
          <p:cNvPr id="10" name="矩形 9"/>
          <p:cNvSpPr/>
          <p:nvPr/>
        </p:nvSpPr>
        <p:spPr>
          <a:xfrm>
            <a:off x="2609851" y="5045420"/>
            <a:ext cx="4935967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20000"/>
              </a:lnSpc>
            </a:pP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7030A0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solidFill>
                  <a:srgbClr val="7030A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i="1" dirty="0">
                <a:solidFill>
                  <a:srgbClr val="7030A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7030A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b="1" i="1" dirty="0">
                <a:solidFill>
                  <a:srgbClr val="7030A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7030A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))           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置换</a:t>
            </a:r>
          </a:p>
        </p:txBody>
      </p:sp>
    </p:spTree>
    <p:extLst>
      <p:ext uri="{BB962C8B-B14F-4D97-AF65-F5344CB8AC3E}">
        <p14:creationId xmlns:p14="http://schemas.microsoft.com/office/powerpoint/2010/main" val="3175975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0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0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build="p"/>
      <p:bldP spid="280580" grpId="0"/>
      <p:bldP spid="280581" grpId="0"/>
      <p:bldP spid="3" grpId="0"/>
      <p:bldP spid="4" grpId="0"/>
      <p:bldP spid="5" grpId="0"/>
      <p:bldP spid="7" grpId="0"/>
      <p:bldP spid="9" grpId="0"/>
      <p:bldP spid="10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472" y="782306"/>
            <a:ext cx="5554663" cy="5746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(2) </a:t>
            </a:r>
            <a:r>
              <a:rPr lang="zh-CN" altLang="en-US" sz="2800" dirty="0">
                <a:latin typeface="Times New Roman" panose="02020603050405020304" pitchFamily="18" charset="0"/>
              </a:rPr>
              <a:t>不是所有的人都爱看电影</a:t>
            </a:r>
          </a:p>
        </p:txBody>
      </p:sp>
      <p:sp>
        <p:nvSpPr>
          <p:cNvPr id="301060" name="Rectangle 4"/>
          <p:cNvSpPr>
            <a:spLocks noChangeArrowheads="1"/>
          </p:cNvSpPr>
          <p:nvPr/>
        </p:nvSpPr>
        <p:spPr bwMode="auto">
          <a:xfrm>
            <a:off x="1528763" y="1509243"/>
            <a:ext cx="7615237" cy="559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latin typeface="Times New Roman" panose="02020603050405020304" pitchFamily="18" charset="0"/>
              </a:rPr>
              <a:t>解 令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：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</a:rPr>
              <a:t>是人，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：爱看电影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.</a:t>
            </a:r>
            <a:endParaRPr lang="en-US" altLang="zh-CN" sz="28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88671" y="2221402"/>
            <a:ext cx="3075214" cy="562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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))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44236" y="2245806"/>
            <a:ext cx="3332964" cy="5598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2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或   </a:t>
            </a: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))</a:t>
            </a:r>
          </a:p>
        </p:txBody>
      </p:sp>
      <p:sp>
        <p:nvSpPr>
          <p:cNvPr id="7" name="矩形 6"/>
          <p:cNvSpPr/>
          <p:nvPr/>
        </p:nvSpPr>
        <p:spPr>
          <a:xfrm>
            <a:off x="1881293" y="3173225"/>
            <a:ext cx="29001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</a:t>
            </a:r>
            <a:r>
              <a:rPr lang="en-US" altLang="zh-CN" sz="2800" b="1" i="1" dirty="0">
                <a:solidFill>
                  <a:srgbClr val="7030A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7030A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7030A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 dirty="0">
                <a:solidFill>
                  <a:srgbClr val="7030A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7030A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))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600491" y="3784778"/>
            <a:ext cx="6553200" cy="559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 </a:t>
            </a:r>
            <a:r>
              <a:rPr lang="en-US" altLang="zh-CN" sz="2800" b="1" i="1" dirty="0">
                <a:solidFill>
                  <a:srgbClr val="7030A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7030A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7030A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 dirty="0">
                <a:solidFill>
                  <a:srgbClr val="7030A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7030A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))       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量词否定等值式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00491" y="4403183"/>
            <a:ext cx="4684296" cy="5598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20000"/>
              </a:lnSpc>
            </a:pP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 </a:t>
            </a:r>
            <a:r>
              <a:rPr lang="en-US" altLang="zh-CN" sz="2800" b="1" i="1" dirty="0">
                <a:solidFill>
                  <a:srgbClr val="7030A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i="1" dirty="0">
                <a:solidFill>
                  <a:srgbClr val="7030A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7030A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b="1" i="1" dirty="0">
                <a:solidFill>
                  <a:srgbClr val="7030A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7030A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))      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置换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00491" y="5139746"/>
            <a:ext cx="4697120" cy="5598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20000"/>
              </a:lnSpc>
            </a:pP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 i="1" dirty="0">
                <a:solidFill>
                  <a:srgbClr val="7030A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7030A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7030A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sz="2800" b="1" i="1" dirty="0">
                <a:solidFill>
                  <a:srgbClr val="7030A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7030A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))         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置换</a:t>
            </a:r>
          </a:p>
        </p:txBody>
      </p:sp>
    </p:spTree>
    <p:extLst>
      <p:ext uri="{BB962C8B-B14F-4D97-AF65-F5344CB8AC3E}">
        <p14:creationId xmlns:p14="http://schemas.microsoft.com/office/powerpoint/2010/main" val="924051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build="p"/>
      <p:bldP spid="301060" grpId="0"/>
      <p:bldP spid="3" grpId="0"/>
      <p:bldP spid="5" grpId="0"/>
      <p:bldP spid="7" grpId="0"/>
      <p:bldP spid="9" grpId="0"/>
      <p:bldP spid="11" grpId="0"/>
      <p:bldP spid="1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1921" y="555625"/>
            <a:ext cx="9122229" cy="10795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 smtClean="0">
                <a:solidFill>
                  <a:srgbClr val="A50021"/>
                </a:solidFill>
                <a:latin typeface="Times New Roman" panose="02020603050405020304" pitchFamily="18" charset="0"/>
              </a:rPr>
              <a:t>例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将</a:t>
            </a:r>
            <a:r>
              <a:rPr lang="zh-CN" altLang="en-US" sz="2800" dirty="0">
                <a:latin typeface="Times New Roman" panose="02020603050405020304" pitchFamily="18" charset="0"/>
              </a:rPr>
              <a:t>公式化成等值的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不含</a:t>
            </a:r>
            <a:r>
              <a:rPr lang="zh-CN" altLang="en-US" sz="2800" dirty="0">
                <a:latin typeface="Times New Roman" panose="02020603050405020304" pitchFamily="18" charset="0"/>
              </a:rPr>
              <a:t>既有约束出现、又有自由出现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的个体变项</a:t>
            </a:r>
            <a:r>
              <a:rPr lang="en-US" altLang="zh-CN" sz="2800" dirty="0">
                <a:latin typeface="Times New Roman" panose="02020603050405020304" pitchFamily="18" charset="0"/>
              </a:rPr>
              <a:t>: 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8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8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)</a:t>
            </a:r>
            <a:r>
              <a:rPr lang="en-US" altLang="zh-CN" sz="28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yG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8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8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))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303109" name="Rectangle 5"/>
          <p:cNvSpPr>
            <a:spLocks noChangeArrowheads="1"/>
          </p:cNvSpPr>
          <p:nvPr/>
        </p:nvSpPr>
        <p:spPr bwMode="auto">
          <a:xfrm>
            <a:off x="1221921" y="2018506"/>
            <a:ext cx="8208962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解     </a:t>
            </a:r>
            <a:r>
              <a:rPr lang="en-US" altLang="zh-CN" sz="2800" b="1" i="1" dirty="0">
                <a:solidFill>
                  <a:srgbClr val="7030A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7030A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solidFill>
                  <a:srgbClr val="7030A0"/>
                </a:solidFill>
                <a:latin typeface="Times New Roman" panose="02020603050405020304" pitchFamily="18" charset="0"/>
              </a:rPr>
              <a:t>x,y,z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</a:t>
            </a:r>
            <a:r>
              <a:rPr lang="en-US" altLang="zh-CN" sz="2800" b="1" i="1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b="1" i="1" dirty="0" err="1">
                <a:solidFill>
                  <a:srgbClr val="7030A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solidFill>
                  <a:srgbClr val="7030A0"/>
                </a:solidFill>
                <a:latin typeface="Times New Roman" panose="02020603050405020304" pitchFamily="18" charset="0"/>
              </a:rPr>
              <a:t>x,</a:t>
            </a:r>
            <a:r>
              <a:rPr lang="en-US" altLang="zh-CN" sz="2800" b="1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i="1" dirty="0" err="1">
                <a:solidFill>
                  <a:srgbClr val="7030A0"/>
                </a:solidFill>
                <a:latin typeface="Times New Roman" panose="02020603050405020304" pitchFamily="18" charset="0"/>
              </a:rPr>
              <a:t>,z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))</a:t>
            </a:r>
            <a:endParaRPr lang="en-US" altLang="zh-CN" sz="2800" b="1" dirty="0">
              <a:solidFill>
                <a:srgbClr val="7030A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 </a:t>
            </a:r>
            <a:r>
              <a:rPr lang="en-US" altLang="zh-CN" sz="2800" b="1" i="1" dirty="0">
                <a:solidFill>
                  <a:srgbClr val="7030A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7030A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solidFill>
                  <a:srgbClr val="7030A0"/>
                </a:solidFill>
                <a:latin typeface="Times New Roman" panose="02020603050405020304" pitchFamily="18" charset="0"/>
              </a:rPr>
              <a:t>x,y,z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</a:t>
            </a:r>
            <a:r>
              <a:rPr lang="en-US" altLang="zh-CN" sz="2800" b="1" i="1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800" b="1" i="1" dirty="0" err="1">
                <a:solidFill>
                  <a:srgbClr val="7030A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solidFill>
                  <a:srgbClr val="7030A0"/>
                </a:solidFill>
                <a:latin typeface="Times New Roman" panose="02020603050405020304" pitchFamily="18" charset="0"/>
              </a:rPr>
              <a:t>x,</a:t>
            </a:r>
            <a:r>
              <a:rPr lang="en-US" altLang="zh-CN" sz="2800" b="1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800" b="1" i="1" dirty="0" err="1">
                <a:solidFill>
                  <a:srgbClr val="7030A0"/>
                </a:solidFill>
                <a:latin typeface="Times New Roman" panose="02020603050405020304" pitchFamily="18" charset="0"/>
              </a:rPr>
              <a:t>,z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))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        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     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换名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规则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 </a:t>
            </a:r>
            <a:r>
              <a:rPr lang="en-US" altLang="zh-CN" sz="2800" b="1" i="1" dirty="0" err="1">
                <a:solidFill>
                  <a:srgbClr val="7030A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rgbClr val="7030A0"/>
                </a:solidFill>
                <a:sym typeface="Symbol" panose="05050102010706020507" pitchFamily="18" charset="2"/>
              </a:rPr>
              <a:t></a:t>
            </a:r>
            <a:r>
              <a:rPr lang="en-US" altLang="zh-CN" sz="2800" b="1" i="1" dirty="0" err="1">
                <a:solidFill>
                  <a:srgbClr val="7030A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7030A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solidFill>
                  <a:srgbClr val="7030A0"/>
                </a:solidFill>
                <a:latin typeface="Times New Roman" panose="02020603050405020304" pitchFamily="18" charset="0"/>
              </a:rPr>
              <a:t>x,y,z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 dirty="0">
                <a:solidFill>
                  <a:srgbClr val="7030A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solidFill>
                  <a:srgbClr val="7030A0"/>
                </a:solidFill>
                <a:latin typeface="Times New Roman" panose="02020603050405020304" pitchFamily="18" charset="0"/>
              </a:rPr>
              <a:t>x,t,z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))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           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辖域扩张等值式</a:t>
            </a:r>
          </a:p>
        </p:txBody>
      </p:sp>
      <p:sp>
        <p:nvSpPr>
          <p:cNvPr id="303110" name="Rectangle 6"/>
          <p:cNvSpPr>
            <a:spLocks noChangeArrowheads="1"/>
          </p:cNvSpPr>
          <p:nvPr/>
        </p:nvSpPr>
        <p:spPr bwMode="auto">
          <a:xfrm>
            <a:off x="1221921" y="3834606"/>
            <a:ext cx="8353425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或者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</a:t>
            </a:r>
            <a:r>
              <a:rPr lang="en-US" altLang="zh-CN" sz="2800" b="1" i="1" dirty="0">
                <a:solidFill>
                  <a:srgbClr val="7030A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7030A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solidFill>
                  <a:srgbClr val="7030A0"/>
                </a:solidFill>
                <a:latin typeface="Times New Roman" panose="02020603050405020304" pitchFamily="18" charset="0"/>
              </a:rPr>
              <a:t>x,</a:t>
            </a:r>
            <a:r>
              <a:rPr lang="en-US" altLang="zh-CN" sz="2800" b="1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i="1" dirty="0" err="1">
                <a:solidFill>
                  <a:srgbClr val="7030A0"/>
                </a:solidFill>
                <a:latin typeface="Times New Roman" panose="02020603050405020304" pitchFamily="18" charset="0"/>
              </a:rPr>
              <a:t>,z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</a:t>
            </a:r>
            <a:r>
              <a:rPr lang="en-US" altLang="zh-CN" sz="2800" b="1" i="1" dirty="0" err="1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b="1" i="1" dirty="0" err="1">
                <a:solidFill>
                  <a:srgbClr val="7030A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solidFill>
                  <a:srgbClr val="7030A0"/>
                </a:solidFill>
                <a:latin typeface="Times New Roman" panose="02020603050405020304" pitchFamily="18" charset="0"/>
              </a:rPr>
              <a:t>x,y,z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))</a:t>
            </a:r>
            <a:endParaRPr lang="en-US" altLang="zh-CN" sz="2800" b="1" dirty="0">
              <a:solidFill>
                <a:srgbClr val="7030A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 </a:t>
            </a:r>
            <a:r>
              <a:rPr lang="en-US" altLang="zh-CN" sz="2800" b="1" i="1" dirty="0">
                <a:solidFill>
                  <a:srgbClr val="7030A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7030A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solidFill>
                  <a:srgbClr val="7030A0"/>
                </a:solidFill>
                <a:latin typeface="Times New Roman" panose="02020603050405020304" pitchFamily="18" charset="0"/>
              </a:rPr>
              <a:t>x,</a:t>
            </a:r>
            <a:r>
              <a:rPr lang="en-US" altLang="zh-CN" sz="2800" b="1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u,</a:t>
            </a:r>
            <a:r>
              <a:rPr lang="en-US" altLang="zh-CN" sz="2800" b="1" i="1" dirty="0" err="1">
                <a:solidFill>
                  <a:srgbClr val="7030A0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</a:t>
            </a:r>
            <a:r>
              <a:rPr lang="en-US" altLang="zh-CN" sz="2800" b="1" i="1" dirty="0" err="1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b="1" i="1" dirty="0" err="1">
                <a:solidFill>
                  <a:srgbClr val="7030A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solidFill>
                  <a:srgbClr val="7030A0"/>
                </a:solidFill>
                <a:latin typeface="Times New Roman" panose="02020603050405020304" pitchFamily="18" charset="0"/>
              </a:rPr>
              <a:t>x,y,z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))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代替规则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 </a:t>
            </a:r>
            <a:r>
              <a:rPr lang="en-US" altLang="zh-CN" sz="2800" b="1" i="1" dirty="0" err="1">
                <a:solidFill>
                  <a:srgbClr val="7030A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rgbClr val="7030A0"/>
                </a:solidFill>
                <a:sym typeface="Symbol" panose="05050102010706020507" pitchFamily="18" charset="2"/>
              </a:rPr>
              <a:t></a:t>
            </a:r>
            <a:r>
              <a:rPr lang="en-US" altLang="zh-CN" sz="2800" b="1" i="1" dirty="0" err="1">
                <a:solidFill>
                  <a:srgbClr val="7030A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7030A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solidFill>
                  <a:srgbClr val="7030A0"/>
                </a:solidFill>
                <a:latin typeface="Times New Roman" panose="02020603050405020304" pitchFamily="18" charset="0"/>
              </a:rPr>
              <a:t>x,u,z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 dirty="0">
                <a:solidFill>
                  <a:srgbClr val="7030A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solidFill>
                  <a:srgbClr val="7030A0"/>
                </a:solidFill>
                <a:latin typeface="Times New Roman" panose="02020603050405020304" pitchFamily="18" charset="0"/>
              </a:rPr>
              <a:t>x,y,z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))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           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辖域扩张等值式</a:t>
            </a:r>
          </a:p>
        </p:txBody>
      </p:sp>
    </p:spTree>
    <p:extLst>
      <p:ext uri="{BB962C8B-B14F-4D97-AF65-F5344CB8AC3E}">
        <p14:creationId xmlns:p14="http://schemas.microsoft.com/office/powerpoint/2010/main" val="295864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3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03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03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03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03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03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03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 build="p"/>
      <p:bldP spid="303109" grpId="0" build="p"/>
      <p:bldP spid="303110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106" y="1295400"/>
            <a:ext cx="4219694" cy="507066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447800"/>
            <a:ext cx="10357757" cy="723900"/>
          </a:xfrm>
        </p:spPr>
        <p:txBody>
          <a:bodyPr/>
          <a:lstStyle/>
          <a:p>
            <a:r>
              <a:rPr lang="en-US" altLang="zh-CN" sz="3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36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36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zh-CN" sz="36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6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5,8</a:t>
            </a:r>
            <a:r>
              <a:rPr lang="zh-CN" altLang="en-US" sz="36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36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10,11,12</a:t>
            </a:r>
            <a:r>
              <a:rPr lang="zh-CN" altLang="en-US" sz="36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36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14</a:t>
            </a:r>
            <a:endParaRPr lang="zh-CN" altLang="en-US" sz="36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0F9646D-4748-4BA7-8D85-C917587CD4F0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5195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0C6A8BF-EDCC-4407-B8CA-235AD93F51F1}" type="slidenum">
              <a:rPr lang="en-US" altLang="zh-CN" sz="1400">
                <a:solidFill>
                  <a:srgbClr val="000000"/>
                </a:solidFill>
              </a:rPr>
              <a:pPr eaLnBrk="1" hangingPunct="1"/>
              <a:t>57</a:t>
            </a:fld>
            <a:endParaRPr lang="en-US" altLang="zh-CN" sz="1400">
              <a:solidFill>
                <a:srgbClr val="000000"/>
              </a:solidFill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mtClean="0"/>
              <a:t>第四章 习题课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313" y="1268413"/>
            <a:ext cx="8229600" cy="45259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主要内容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smtClean="0"/>
              <a:t>个体词、谓词、量词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smtClean="0"/>
              <a:t>一阶逻辑命题符号化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smtClean="0">
                <a:latin typeface="Lucida Sans Unicode" panose="020B0602030504020204" pitchFamily="34" charset="0"/>
              </a:rPr>
              <a:t>一阶语言</a:t>
            </a:r>
            <a:r>
              <a:rPr lang="en-US" altLang="zh-CN" smtClean="0">
                <a:latin typeface="Palace Script MT" panose="030303020206070C0B05" pitchFamily="66" charset="0"/>
              </a:rPr>
              <a:t>L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lang="en-US" altLang="zh-CN" i="1" smtClean="0">
                <a:latin typeface="Lucida Sans Unicode" panose="020B0602030504020204" pitchFamily="34" charset="0"/>
              </a:rPr>
              <a:t>   </a:t>
            </a:r>
            <a:r>
              <a:rPr lang="zh-CN" altLang="en-US" smtClean="0">
                <a:latin typeface="Lucida Sans Unicode" panose="020B0602030504020204" pitchFamily="34" charset="0"/>
              </a:rPr>
              <a:t>项、原子公式、</a:t>
            </a:r>
            <a:r>
              <a:rPr lang="zh-CN" altLang="en-US" smtClean="0"/>
              <a:t>合式公式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smtClean="0"/>
              <a:t>公式的解释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lang="zh-CN" altLang="en-US" smtClean="0"/>
              <a:t>     量词的辖域、指导变元、个体变项的自由出现与约束出现、闭式、解释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smtClean="0"/>
              <a:t>公式的类型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lang="zh-CN" altLang="en-US" smtClean="0"/>
              <a:t>     永真式</a:t>
            </a:r>
            <a:r>
              <a:rPr lang="en-US" altLang="zh-CN" smtClean="0"/>
              <a:t>(</a:t>
            </a:r>
            <a:r>
              <a:rPr lang="zh-CN" altLang="en-US" smtClean="0"/>
              <a:t>逻辑有效式</a:t>
            </a:r>
            <a:r>
              <a:rPr lang="en-US" altLang="zh-CN" smtClean="0"/>
              <a:t>)</a:t>
            </a:r>
            <a:r>
              <a:rPr lang="zh-CN" altLang="en-US" smtClean="0"/>
              <a:t>、矛盾式</a:t>
            </a:r>
            <a:r>
              <a:rPr lang="en-US" altLang="zh-CN" smtClean="0"/>
              <a:t>(</a:t>
            </a:r>
            <a:r>
              <a:rPr lang="zh-CN" altLang="en-US" smtClean="0"/>
              <a:t>永假式</a:t>
            </a:r>
            <a:r>
              <a:rPr lang="en-US" altLang="zh-CN" smtClean="0"/>
              <a:t>)</a:t>
            </a:r>
            <a:r>
              <a:rPr lang="zh-CN" altLang="en-US" smtClean="0"/>
              <a:t>、可满足式</a:t>
            </a:r>
          </a:p>
        </p:txBody>
      </p:sp>
    </p:spTree>
    <p:extLst>
      <p:ext uri="{BB962C8B-B14F-4D97-AF65-F5344CB8AC3E}">
        <p14:creationId xmlns:p14="http://schemas.microsoft.com/office/powerpoint/2010/main" val="170978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6FC5D59-E6E4-489B-A860-CF207CAFE265}" type="slidenum">
              <a:rPr lang="en-US" altLang="zh-CN" sz="1400">
                <a:solidFill>
                  <a:srgbClr val="000000"/>
                </a:solidFill>
              </a:rPr>
              <a:pPr eaLnBrk="1" hangingPunct="1"/>
              <a:t>58</a:t>
            </a:fld>
            <a:endParaRPr lang="en-US" altLang="zh-CN" sz="1400">
              <a:solidFill>
                <a:srgbClr val="000000"/>
              </a:solidFill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mtClean="0"/>
              <a:t>基本要求</a:t>
            </a:r>
          </a:p>
        </p:txBody>
      </p:sp>
      <p:sp>
        <p:nvSpPr>
          <p:cNvPr id="25604" name="Rectangle 6"/>
          <p:cNvSpPr>
            <a:spLocks noChangeArrowheads="1"/>
          </p:cNvSpPr>
          <p:nvPr/>
        </p:nvSpPr>
        <p:spPr bwMode="auto">
          <a:xfrm>
            <a:off x="1992313" y="1268413"/>
            <a:ext cx="7993062" cy="3120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 b="1">
                <a:solidFill>
                  <a:srgbClr val="000000"/>
                </a:solidFill>
              </a:rPr>
              <a:t> </a:t>
            </a:r>
            <a:r>
              <a:rPr lang="zh-CN" altLang="en-US" b="1">
                <a:solidFill>
                  <a:srgbClr val="000000"/>
                </a:solidFill>
              </a:rPr>
              <a:t>准确地将给定命题符号化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b="1">
                <a:solidFill>
                  <a:srgbClr val="000000"/>
                </a:solidFill>
              </a:rPr>
              <a:t> 理解一阶语言的概念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b="1">
                <a:solidFill>
                  <a:srgbClr val="000000"/>
                </a:solidFill>
              </a:rPr>
              <a:t> 深刻理解一阶语言的解释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b="1">
                <a:solidFill>
                  <a:srgbClr val="000000"/>
                </a:solidFill>
              </a:rPr>
              <a:t> 熟练地给出公式的解释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b="1">
                <a:solidFill>
                  <a:srgbClr val="000000"/>
                </a:solidFill>
              </a:rPr>
              <a:t> 记住闭式的性质并能应用它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b="1">
                <a:solidFill>
                  <a:srgbClr val="000000"/>
                </a:solidFill>
              </a:rPr>
              <a:t> 深刻理解永真式、矛盾式、可满足式的概念</a:t>
            </a:r>
            <a:r>
              <a:rPr lang="en-US" altLang="zh-CN" b="1">
                <a:solidFill>
                  <a:srgbClr val="000000"/>
                </a:solidFill>
              </a:rPr>
              <a:t>, </a:t>
            </a:r>
            <a:r>
              <a:rPr lang="zh-CN" altLang="en-US" b="1">
                <a:solidFill>
                  <a:srgbClr val="000000"/>
                </a:solidFill>
              </a:rPr>
              <a:t>会判断简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</a:rPr>
              <a:t>    单公式的类型</a:t>
            </a:r>
          </a:p>
        </p:txBody>
      </p:sp>
    </p:spTree>
    <p:extLst>
      <p:ext uri="{BB962C8B-B14F-4D97-AF65-F5344CB8AC3E}">
        <p14:creationId xmlns:p14="http://schemas.microsoft.com/office/powerpoint/2010/main" val="60945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50E35CF-2092-4F71-9283-EBFB0560B8A0}" type="slidenum">
              <a:rPr lang="en-US" altLang="zh-CN" sz="1400">
                <a:solidFill>
                  <a:srgbClr val="000000"/>
                </a:solidFill>
              </a:rPr>
              <a:pPr eaLnBrk="1" hangingPunct="1"/>
              <a:t>59</a:t>
            </a:fld>
            <a:endParaRPr lang="en-US" altLang="zh-CN" sz="1400">
              <a:solidFill>
                <a:srgbClr val="000000"/>
              </a:solidFill>
            </a:endParaRP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mtClean="0"/>
              <a:t>练习</a:t>
            </a:r>
            <a:r>
              <a:rPr lang="en-US" altLang="zh-CN" smtClean="0">
                <a:latin typeface="Times New Roman" panose="02020603050405020304" pitchFamily="18" charset="0"/>
              </a:rPr>
              <a:t>1</a:t>
            </a:r>
          </a:p>
        </p:txBody>
      </p:sp>
      <p:grpSp>
        <p:nvGrpSpPr>
          <p:cNvPr id="5126" name="Group 8"/>
          <p:cNvGrpSpPr>
            <a:grpSpLocks/>
          </p:cNvGrpSpPr>
          <p:nvPr/>
        </p:nvGrpSpPr>
        <p:grpSpPr bwMode="auto">
          <a:xfrm>
            <a:off x="1847850" y="1125538"/>
            <a:ext cx="7342188" cy="2308224"/>
            <a:chOff x="204" y="709"/>
            <a:chExt cx="4625" cy="1454"/>
          </a:xfrm>
        </p:grpSpPr>
        <p:graphicFrame>
          <p:nvGraphicFramePr>
            <p:cNvPr id="5123" name="Object 4"/>
            <p:cNvGraphicFramePr>
              <a:graphicFrameLocks noChangeAspect="1"/>
            </p:cNvGraphicFramePr>
            <p:nvPr/>
          </p:nvGraphicFramePr>
          <p:xfrm>
            <a:off x="2562" y="1834"/>
            <a:ext cx="2267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2" name="公式" r:id="rId4" imgW="1650960" imgH="241200" progId="Equation.3">
                    <p:embed/>
                  </p:oleObj>
                </mc:Choice>
                <mc:Fallback>
                  <p:oleObj name="公式" r:id="rId4" imgW="165096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2" y="1834"/>
                          <a:ext cx="2267" cy="3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4" name="Text Box 6"/>
            <p:cNvSpPr txBox="1">
              <a:spLocks noChangeArrowheads="1"/>
            </p:cNvSpPr>
            <p:nvPr/>
          </p:nvSpPr>
          <p:spPr bwMode="auto">
            <a:xfrm>
              <a:off x="204" y="709"/>
              <a:ext cx="4082" cy="1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1. </a:t>
              </a:r>
              <a:r>
                <a: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在分别取个体域为</a:t>
              </a: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 </a:t>
              </a: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(a) </a:t>
              </a:r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  <a:r>
                <a:rPr lang="en-US" altLang="zh-CN" b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=N</a:t>
              </a: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 </a:t>
              </a: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(b) </a:t>
              </a:r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  <a:r>
                <a:rPr lang="en-US" altLang="zh-CN" b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=R</a:t>
              </a: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 (c) </a:t>
              </a:r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  <a:r>
                <a:rPr lang="en-US" altLang="zh-CN" b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r>
                <a: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为全总个体域</a:t>
              </a: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的条件下</a:t>
              </a: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, </a:t>
              </a:r>
              <a:r>
                <a: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将下面命题符号化，并讨论真值</a:t>
              </a: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</a:t>
              </a: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(1)  </a:t>
              </a:r>
              <a:r>
                <a: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对于任意的数</a:t>
              </a:r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，均有</a:t>
              </a:r>
              <a:endParaRPr lang="zh-CN" altLang="en-US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1919288" y="3429003"/>
            <a:ext cx="8208962" cy="842963"/>
            <a:chOff x="249" y="2379"/>
            <a:chExt cx="5171" cy="531"/>
          </a:xfrm>
        </p:grpSpPr>
        <p:sp>
          <p:nvSpPr>
            <p:cNvPr id="5133" name="Text Box 9"/>
            <p:cNvSpPr txBox="1">
              <a:spLocks noChangeArrowheads="1"/>
            </p:cNvSpPr>
            <p:nvPr/>
          </p:nvSpPr>
          <p:spPr bwMode="auto">
            <a:xfrm>
              <a:off x="249" y="2387"/>
              <a:ext cx="5171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解 设</a:t>
              </a:r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G</a:t>
              </a: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): </a:t>
              </a: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(a) </a:t>
              </a: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</a:t>
              </a:r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xG</a:t>
              </a: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)                                           </a:t>
              </a:r>
            </a:p>
          </p:txBody>
        </p:sp>
        <p:graphicFrame>
          <p:nvGraphicFramePr>
            <p:cNvPr id="5122" name="Object 10"/>
            <p:cNvGraphicFramePr>
              <a:graphicFrameLocks noChangeAspect="1"/>
            </p:cNvGraphicFramePr>
            <p:nvPr/>
          </p:nvGraphicFramePr>
          <p:xfrm>
            <a:off x="1247" y="2379"/>
            <a:ext cx="2223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3" name="公式" r:id="rId6" imgW="1650960" imgH="241200" progId="Equation.3">
                    <p:embed/>
                  </p:oleObj>
                </mc:Choice>
                <mc:Fallback>
                  <p:oleObj name="公式" r:id="rId6" imgW="165096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2379"/>
                          <a:ext cx="2223" cy="3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5404" name="Text Box 12"/>
          <p:cNvSpPr txBox="1">
            <a:spLocks noChangeArrowheads="1"/>
          </p:cNvSpPr>
          <p:nvPr/>
        </p:nvSpPr>
        <p:spPr bwMode="auto">
          <a:xfrm>
            <a:off x="2424114" y="4376738"/>
            <a:ext cx="70564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(b)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xG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                                           </a:t>
            </a:r>
          </a:p>
        </p:txBody>
      </p:sp>
      <p:sp>
        <p:nvSpPr>
          <p:cNvPr id="315405" name="Text Box 13"/>
          <p:cNvSpPr txBox="1">
            <a:spLocks noChangeArrowheads="1"/>
          </p:cNvSpPr>
          <p:nvPr/>
        </p:nvSpPr>
        <p:spPr bwMode="auto">
          <a:xfrm>
            <a:off x="2422525" y="4995864"/>
            <a:ext cx="6553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(c)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又设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):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是实数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          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))                              </a:t>
            </a:r>
          </a:p>
        </p:txBody>
      </p:sp>
      <p:sp>
        <p:nvSpPr>
          <p:cNvPr id="315407" name="Text Box 15"/>
          <p:cNvSpPr txBox="1">
            <a:spLocks noChangeArrowheads="1"/>
          </p:cNvSpPr>
          <p:nvPr/>
        </p:nvSpPr>
        <p:spPr bwMode="auto">
          <a:xfrm>
            <a:off x="6311901" y="5360988"/>
            <a:ext cx="1223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真</a:t>
            </a:r>
          </a:p>
        </p:txBody>
      </p:sp>
      <p:sp>
        <p:nvSpPr>
          <p:cNvPr id="315408" name="Text Box 16"/>
          <p:cNvSpPr txBox="1">
            <a:spLocks noChangeArrowheads="1"/>
          </p:cNvSpPr>
          <p:nvPr/>
        </p:nvSpPr>
        <p:spPr bwMode="auto">
          <a:xfrm>
            <a:off x="4367213" y="4424363"/>
            <a:ext cx="1223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真</a:t>
            </a:r>
          </a:p>
        </p:txBody>
      </p:sp>
      <p:sp>
        <p:nvSpPr>
          <p:cNvPr id="315409" name="Text Box 17"/>
          <p:cNvSpPr txBox="1">
            <a:spLocks noChangeArrowheads="1"/>
          </p:cNvSpPr>
          <p:nvPr/>
        </p:nvSpPr>
        <p:spPr bwMode="auto">
          <a:xfrm>
            <a:off x="4367213" y="3848100"/>
            <a:ext cx="1223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假</a:t>
            </a:r>
          </a:p>
        </p:txBody>
      </p:sp>
    </p:spTree>
    <p:extLst>
      <p:ext uri="{BB962C8B-B14F-4D97-AF65-F5344CB8AC3E}">
        <p14:creationId xmlns:p14="http://schemas.microsoft.com/office/powerpoint/2010/main" val="22110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5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5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5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5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15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404" grpId="0"/>
      <p:bldP spid="315405" grpId="0"/>
      <p:bldP spid="315407" grpId="0"/>
      <p:bldP spid="315408" grpId="0"/>
      <p:bldP spid="31540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chemeClr val="tx1"/>
                </a:solidFill>
              </a:rPr>
              <a:t>命题的解析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命题逻辑中最小研究单位是</a:t>
            </a:r>
            <a:r>
              <a:rPr lang="zh-CN" altLang="en-US" dirty="0" smtClean="0">
                <a:solidFill>
                  <a:schemeClr val="bg2"/>
                </a:solidFill>
              </a:rPr>
              <a:t>原子命题</a:t>
            </a:r>
            <a:r>
              <a:rPr lang="zh-CN" altLang="en-US" dirty="0" smtClean="0"/>
              <a:t>，并没有进一步研究</a:t>
            </a:r>
            <a:r>
              <a:rPr lang="zh-CN" altLang="en-US" dirty="0" smtClean="0">
                <a:solidFill>
                  <a:schemeClr val="bg2"/>
                </a:solidFill>
              </a:rPr>
              <a:t>内部结构</a:t>
            </a:r>
            <a:endParaRPr lang="en-US" altLang="zh-CN" dirty="0" smtClean="0">
              <a:solidFill>
                <a:schemeClr val="bg2"/>
              </a:solidFill>
            </a:endParaRPr>
          </a:p>
          <a:p>
            <a:endParaRPr lang="en-US" altLang="zh-CN" dirty="0" smtClean="0">
              <a:solidFill>
                <a:schemeClr val="bg2"/>
              </a:solidFill>
            </a:endParaRPr>
          </a:p>
          <a:p>
            <a:r>
              <a:rPr lang="zh-CN" altLang="en-US" dirty="0" smtClean="0"/>
              <a:t>定义：命题是确定的对象作出判断的陈述句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那么，对</a:t>
            </a:r>
            <a:r>
              <a:rPr lang="zh-CN" altLang="en-US" dirty="0" smtClean="0">
                <a:solidFill>
                  <a:schemeClr val="bg2"/>
                </a:solidFill>
              </a:rPr>
              <a:t>不确定</a:t>
            </a:r>
            <a:r>
              <a:rPr lang="zh-CN" altLang="en-US" dirty="0" smtClean="0"/>
              <a:t>的对象如何？（</a:t>
            </a:r>
            <a:r>
              <a:rPr lang="en-US" altLang="zh-CN" dirty="0" smtClean="0"/>
              <a:t>x&gt;5)</a:t>
            </a:r>
          </a:p>
          <a:p>
            <a:r>
              <a:rPr lang="zh-CN" altLang="en-US" dirty="0" smtClean="0"/>
              <a:t>以及，进行</a:t>
            </a:r>
            <a:r>
              <a:rPr lang="zh-CN" altLang="en-US" dirty="0" smtClean="0">
                <a:solidFill>
                  <a:schemeClr val="bg2"/>
                </a:solidFill>
              </a:rPr>
              <a:t>不同条件</a:t>
            </a:r>
            <a:r>
              <a:rPr lang="zh-CN" altLang="en-US" dirty="0" smtClean="0"/>
              <a:t>下的判断如何？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0F9646D-4748-4BA7-8D85-C917587CD4F0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091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8AF1894-2BFB-449D-90FA-E86EF38DCAE3}" type="slidenum">
              <a:rPr lang="en-US" altLang="zh-CN" sz="1400">
                <a:solidFill>
                  <a:srgbClr val="000000"/>
                </a:solidFill>
              </a:rPr>
              <a:pPr eaLnBrk="1" hangingPunct="1"/>
              <a:t>60</a:t>
            </a:fld>
            <a:endParaRPr lang="en-US" altLang="zh-CN" sz="1400">
              <a:solidFill>
                <a:srgbClr val="000000"/>
              </a:solidFill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mtClean="0">
                <a:latin typeface="Times New Roman" panose="02020603050405020304" pitchFamily="18" charset="0"/>
              </a:rPr>
              <a:t>练习</a:t>
            </a:r>
            <a:r>
              <a:rPr lang="en-US" altLang="zh-CN" smtClean="0">
                <a:latin typeface="Times New Roman" panose="02020603050405020304" pitchFamily="18" charset="0"/>
              </a:rPr>
              <a:t>1(</a:t>
            </a:r>
            <a:r>
              <a:rPr lang="zh-CN" altLang="en-US" smtClean="0">
                <a:latin typeface="Times New Roman" panose="02020603050405020304" pitchFamily="18" charset="0"/>
              </a:rPr>
              <a:t>续</a:t>
            </a:r>
            <a:r>
              <a:rPr lang="en-US" altLang="zh-CN" smtClean="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9613" y="1700214"/>
            <a:ext cx="3179762" cy="1081087"/>
          </a:xfrm>
        </p:spPr>
        <p:txBody>
          <a:bodyPr/>
          <a:lstStyle/>
          <a:p>
            <a:pPr marL="274638" indent="-274638" eaLnBrk="1" hangingPunct="1">
              <a:buNone/>
            </a:pPr>
            <a:r>
              <a:rPr lang="zh-CN" altLang="en-US" smtClean="0"/>
              <a:t>解   设</a:t>
            </a:r>
            <a:r>
              <a:rPr lang="en-US" altLang="zh-CN" i="1" smtClean="0"/>
              <a:t>H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：</a:t>
            </a:r>
            <a:r>
              <a:rPr lang="en-US" altLang="zh-CN" i="1" smtClean="0"/>
              <a:t>x</a:t>
            </a:r>
            <a:r>
              <a:rPr lang="en-US" altLang="zh-CN" smtClean="0"/>
              <a:t>+7=5</a:t>
            </a:r>
          </a:p>
          <a:p>
            <a:pPr marL="274638" indent="-274638" eaLnBrk="1" hangingPunct="1">
              <a:buNone/>
            </a:pPr>
            <a:r>
              <a:rPr lang="en-US" altLang="zh-CN" smtClean="0"/>
              <a:t>        (a) </a:t>
            </a:r>
            <a:r>
              <a:rPr lang="en-US" altLang="zh-CN" smtClean="0">
                <a:sym typeface="Symbol" panose="05050102010706020507" pitchFamily="18" charset="2"/>
              </a:rPr>
              <a:t></a:t>
            </a:r>
            <a:r>
              <a:rPr lang="en-US" altLang="zh-CN" i="1" smtClean="0"/>
              <a:t>xH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1836739" y="1196976"/>
            <a:ext cx="84359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4638" indent="-2746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 (2) 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存在数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，使得</a:t>
            </a:r>
            <a:r>
              <a:rPr lang="zh-CN" altLang="en-US" b="1" i="1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+7=5</a:t>
            </a:r>
          </a:p>
        </p:txBody>
      </p:sp>
      <p:sp>
        <p:nvSpPr>
          <p:cNvPr id="317447" name="Rectangle 7"/>
          <p:cNvSpPr>
            <a:spLocks noChangeArrowheads="1"/>
          </p:cNvSpPr>
          <p:nvPr/>
        </p:nvSpPr>
        <p:spPr bwMode="auto">
          <a:xfrm>
            <a:off x="2555875" y="2709863"/>
            <a:ext cx="30353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4638" indent="-2746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(b)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xH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317448" name="Rectangle 8"/>
          <p:cNvSpPr>
            <a:spLocks noChangeArrowheads="1"/>
          </p:cNvSpPr>
          <p:nvPr/>
        </p:nvSpPr>
        <p:spPr bwMode="auto">
          <a:xfrm>
            <a:off x="2555876" y="3213101"/>
            <a:ext cx="3971925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4638" indent="-2746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(c)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又设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为实数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H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))</a:t>
            </a:r>
          </a:p>
        </p:txBody>
      </p:sp>
      <p:sp>
        <p:nvSpPr>
          <p:cNvPr id="317449" name="Rectangle 9"/>
          <p:cNvSpPr>
            <a:spLocks noChangeArrowheads="1"/>
          </p:cNvSpPr>
          <p:nvPr/>
        </p:nvSpPr>
        <p:spPr bwMode="auto">
          <a:xfrm>
            <a:off x="1836739" y="4581526"/>
            <a:ext cx="8435975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4638" indent="-2746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本例说明：不同个体域内，命题符号化形式可能不同（也可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能相同），真值可能不同（也可能相同）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317450" name="Rectangle 10"/>
          <p:cNvSpPr>
            <a:spLocks noChangeArrowheads="1"/>
          </p:cNvSpPr>
          <p:nvPr/>
        </p:nvSpPr>
        <p:spPr bwMode="auto">
          <a:xfrm>
            <a:off x="4583113" y="2708276"/>
            <a:ext cx="1008062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4638" indent="-2746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真</a:t>
            </a:r>
          </a:p>
        </p:txBody>
      </p:sp>
      <p:sp>
        <p:nvSpPr>
          <p:cNvPr id="317451" name="Rectangle 11"/>
          <p:cNvSpPr>
            <a:spLocks noChangeArrowheads="1"/>
          </p:cNvSpPr>
          <p:nvPr/>
        </p:nvSpPr>
        <p:spPr bwMode="auto">
          <a:xfrm>
            <a:off x="5951538" y="3571876"/>
            <a:ext cx="1008062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4638" indent="-2746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真</a:t>
            </a:r>
          </a:p>
        </p:txBody>
      </p:sp>
      <p:sp>
        <p:nvSpPr>
          <p:cNvPr id="317452" name="Rectangle 12"/>
          <p:cNvSpPr>
            <a:spLocks noChangeArrowheads="1"/>
          </p:cNvSpPr>
          <p:nvPr/>
        </p:nvSpPr>
        <p:spPr bwMode="auto">
          <a:xfrm>
            <a:off x="4583113" y="2133601"/>
            <a:ext cx="1008062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4638" indent="-2746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假</a:t>
            </a:r>
          </a:p>
        </p:txBody>
      </p:sp>
    </p:spTree>
    <p:extLst>
      <p:ext uri="{BB962C8B-B14F-4D97-AF65-F5344CB8AC3E}">
        <p14:creationId xmlns:p14="http://schemas.microsoft.com/office/powerpoint/2010/main" val="663538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7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7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7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17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17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17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3" grpId="0" build="p"/>
      <p:bldP spid="317447" grpId="0"/>
      <p:bldP spid="317448" grpId="0"/>
      <p:bldP spid="317449" grpId="0"/>
      <p:bldP spid="317450" grpId="0"/>
      <p:bldP spid="317451" grpId="0"/>
      <p:bldP spid="317452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411267D-7F4A-4987-A24B-C6B8CFC1F46B}" type="slidenum">
              <a:rPr lang="en-US" altLang="zh-CN" sz="1400">
                <a:solidFill>
                  <a:srgbClr val="000000"/>
                </a:solidFill>
              </a:rPr>
              <a:pPr eaLnBrk="1" hangingPunct="1"/>
              <a:t>61</a:t>
            </a:fld>
            <a:endParaRPr lang="en-US" altLang="zh-CN" sz="1400">
              <a:solidFill>
                <a:srgbClr val="000000"/>
              </a:solidFill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mtClean="0"/>
              <a:t>练习</a:t>
            </a:r>
            <a:r>
              <a:rPr lang="en-US" altLang="zh-CN" smtClean="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314" y="1268414"/>
            <a:ext cx="5183187" cy="1081087"/>
          </a:xfrm>
        </p:spPr>
        <p:txBody>
          <a:bodyPr/>
          <a:lstStyle/>
          <a:p>
            <a:pPr marL="457200" indent="-457200" eaLnBrk="1" hangingPunct="1">
              <a:buNone/>
            </a:pPr>
            <a:r>
              <a:rPr lang="en-US" altLang="zh-CN" smtClean="0"/>
              <a:t>2.  </a:t>
            </a:r>
            <a:r>
              <a:rPr lang="zh-CN" altLang="en-US" smtClean="0"/>
              <a:t>在一阶逻辑中将下列命题符号化</a:t>
            </a:r>
          </a:p>
          <a:p>
            <a:pPr marL="457200" indent="-457200" eaLnBrk="1" hangingPunct="1">
              <a:buNone/>
            </a:pPr>
            <a:r>
              <a:rPr lang="zh-CN" altLang="en-US" smtClean="0"/>
              <a:t>  </a:t>
            </a:r>
            <a:r>
              <a:rPr lang="en-US" altLang="zh-CN" smtClean="0"/>
              <a:t>(1) </a:t>
            </a:r>
            <a:r>
              <a:rPr lang="zh-CN" altLang="en-US" smtClean="0"/>
              <a:t>大熊猫都可爱</a:t>
            </a:r>
          </a:p>
        </p:txBody>
      </p:sp>
      <p:sp>
        <p:nvSpPr>
          <p:cNvPr id="319492" name="Rectangle 4"/>
          <p:cNvSpPr>
            <a:spLocks noChangeArrowheads="1"/>
          </p:cNvSpPr>
          <p:nvPr/>
        </p:nvSpPr>
        <p:spPr bwMode="auto">
          <a:xfrm>
            <a:off x="2136775" y="3213100"/>
            <a:ext cx="5183188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(2)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有人爱发脾气</a:t>
            </a:r>
          </a:p>
        </p:txBody>
      </p:sp>
      <p:sp>
        <p:nvSpPr>
          <p:cNvPr id="319493" name="Rectangle 5"/>
          <p:cNvSpPr>
            <a:spLocks noChangeArrowheads="1"/>
          </p:cNvSpPr>
          <p:nvPr/>
        </p:nvSpPr>
        <p:spPr bwMode="auto">
          <a:xfrm>
            <a:off x="1992314" y="4724401"/>
            <a:ext cx="5183187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(3)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说所有人都爱吃面包是不对的</a:t>
            </a:r>
          </a:p>
        </p:txBody>
      </p:sp>
      <p:sp>
        <p:nvSpPr>
          <p:cNvPr id="319495" name="Text Box 7"/>
          <p:cNvSpPr txBox="1">
            <a:spLocks noChangeArrowheads="1"/>
          </p:cNvSpPr>
          <p:nvPr/>
        </p:nvSpPr>
        <p:spPr bwMode="auto">
          <a:xfrm>
            <a:off x="2495551" y="2205039"/>
            <a:ext cx="5616575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设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):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为大熊猫，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):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可爱</a:t>
            </a:r>
            <a:endParaRPr lang="zh-CN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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))</a:t>
            </a:r>
            <a:r>
              <a:rPr lang="en-US" altLang="zh-CN" b="1">
                <a:solidFill>
                  <a:srgbClr val="000000"/>
                </a:solidFill>
              </a:rPr>
              <a:t>    </a:t>
            </a:r>
          </a:p>
        </p:txBody>
      </p:sp>
      <p:sp>
        <p:nvSpPr>
          <p:cNvPr id="319496" name="Text Box 8"/>
          <p:cNvSpPr txBox="1">
            <a:spLocks noChangeArrowheads="1"/>
          </p:cNvSpPr>
          <p:nvPr/>
        </p:nvSpPr>
        <p:spPr bwMode="auto">
          <a:xfrm>
            <a:off x="2566988" y="3716339"/>
            <a:ext cx="5688012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设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): 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是人，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):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爱发脾气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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))</a:t>
            </a:r>
          </a:p>
        </p:txBody>
      </p:sp>
      <p:sp>
        <p:nvSpPr>
          <p:cNvPr id="319497" name="Text Box 9"/>
          <p:cNvSpPr txBox="1">
            <a:spLocks noChangeArrowheads="1"/>
          </p:cNvSpPr>
          <p:nvPr/>
        </p:nvSpPr>
        <p:spPr bwMode="auto">
          <a:xfrm>
            <a:off x="2568576" y="5229226"/>
            <a:ext cx="5832475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设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): 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是人，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):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爱吃面包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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))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或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941910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9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9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9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9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9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2" grpId="0"/>
      <p:bldP spid="319493" grpId="0"/>
      <p:bldP spid="319495" grpId="0"/>
      <p:bldP spid="319496" grpId="0"/>
      <p:bldP spid="319497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4E48E74-CA3D-46A2-B3E0-B5485B10D40E}" type="slidenum">
              <a:rPr lang="en-US" altLang="zh-CN" sz="1400">
                <a:solidFill>
                  <a:srgbClr val="000000"/>
                </a:solidFill>
              </a:rPr>
              <a:pPr eaLnBrk="1" hangingPunct="1"/>
              <a:t>62</a:t>
            </a:fld>
            <a:endParaRPr lang="en-US" altLang="zh-CN" sz="1400">
              <a:solidFill>
                <a:srgbClr val="000000"/>
              </a:solidFill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mtClean="0"/>
              <a:t>练习</a:t>
            </a:r>
            <a:r>
              <a:rPr lang="en-US" altLang="zh-CN" smtClean="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314" y="1125538"/>
            <a:ext cx="5183187" cy="576262"/>
          </a:xfrm>
        </p:spPr>
        <p:txBody>
          <a:bodyPr/>
          <a:lstStyle/>
          <a:p>
            <a:pPr marL="457200" indent="-457200" eaLnBrk="1" hangingPunct="1">
              <a:buNone/>
            </a:pPr>
            <a:r>
              <a:rPr lang="en-US" altLang="zh-CN" smtClean="0"/>
              <a:t>  (4) </a:t>
            </a:r>
            <a:r>
              <a:rPr lang="zh-CN" altLang="en-US" smtClean="0"/>
              <a:t>没有不爱吃糖的人</a:t>
            </a:r>
          </a:p>
        </p:txBody>
      </p:sp>
      <p:sp>
        <p:nvSpPr>
          <p:cNvPr id="366596" name="Rectangle 4"/>
          <p:cNvSpPr>
            <a:spLocks noChangeArrowheads="1"/>
          </p:cNvSpPr>
          <p:nvPr/>
        </p:nvSpPr>
        <p:spPr bwMode="auto">
          <a:xfrm>
            <a:off x="1992314" y="2708276"/>
            <a:ext cx="5183187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 (5)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任何两个不同的人都不一样高</a:t>
            </a:r>
          </a:p>
        </p:txBody>
      </p:sp>
      <p:sp>
        <p:nvSpPr>
          <p:cNvPr id="366597" name="Rectangle 5"/>
          <p:cNvSpPr>
            <a:spLocks noChangeArrowheads="1"/>
          </p:cNvSpPr>
          <p:nvPr/>
        </p:nvSpPr>
        <p:spPr bwMode="auto">
          <a:xfrm>
            <a:off x="1920875" y="4581525"/>
            <a:ext cx="561498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  (6)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不是所有的汽车都比所有的火车快</a:t>
            </a:r>
          </a:p>
        </p:txBody>
      </p:sp>
      <p:sp>
        <p:nvSpPr>
          <p:cNvPr id="366598" name="Text Box 6"/>
          <p:cNvSpPr txBox="1">
            <a:spLocks noChangeArrowheads="1"/>
          </p:cNvSpPr>
          <p:nvPr/>
        </p:nvSpPr>
        <p:spPr bwMode="auto">
          <a:xfrm>
            <a:off x="2566989" y="1701801"/>
            <a:ext cx="6264275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设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):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是人，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):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爱吃糖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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))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或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))</a:t>
            </a:r>
          </a:p>
        </p:txBody>
      </p:sp>
      <p:sp>
        <p:nvSpPr>
          <p:cNvPr id="366599" name="Text Box 7"/>
          <p:cNvSpPr txBox="1">
            <a:spLocks noChangeArrowheads="1"/>
          </p:cNvSpPr>
          <p:nvPr/>
        </p:nvSpPr>
        <p:spPr bwMode="auto">
          <a:xfrm>
            <a:off x="2566988" y="3181351"/>
            <a:ext cx="7632700" cy="1348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设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):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是人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H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与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相同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):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与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一样高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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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H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)))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或 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H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))</a:t>
            </a:r>
          </a:p>
        </p:txBody>
      </p:sp>
      <p:sp>
        <p:nvSpPr>
          <p:cNvPr id="366600" name="Text Box 8"/>
          <p:cNvSpPr txBox="1">
            <a:spLocks noChangeArrowheads="1"/>
          </p:cNvSpPr>
          <p:nvPr/>
        </p:nvSpPr>
        <p:spPr bwMode="auto">
          <a:xfrm>
            <a:off x="2566988" y="5084764"/>
            <a:ext cx="7416800" cy="1348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设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):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是汽车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):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是火车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H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):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比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快</a:t>
            </a:r>
            <a:endParaRPr lang="zh-CN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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H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)) 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或  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H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74995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6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6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6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6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6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596" grpId="0"/>
      <p:bldP spid="366597" grpId="0"/>
      <p:bldP spid="366598" grpId="0"/>
      <p:bldP spid="366599" grpId="0"/>
      <p:bldP spid="366600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灯片编号占位符 7"/>
          <p:cNvSpPr>
            <a:spLocks noGrp="1"/>
          </p:cNvSpPr>
          <p:nvPr>
            <p:ph type="sldNum" sz="quarter" idx="4294967295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6620B58-AC81-42F0-B882-2DFC111E86E0}" type="slidenum">
              <a:rPr lang="en-US" altLang="zh-CN" sz="1400">
                <a:solidFill>
                  <a:srgbClr val="000000"/>
                </a:solidFill>
              </a:rPr>
              <a:pPr eaLnBrk="1" hangingPunct="1"/>
              <a:t>63</a:t>
            </a:fld>
            <a:endParaRPr lang="en-US" altLang="zh-CN" sz="1400">
              <a:solidFill>
                <a:srgbClr val="000000"/>
              </a:solidFill>
            </a:endParaRPr>
          </a:p>
        </p:txBody>
      </p:sp>
      <p:sp>
        <p:nvSpPr>
          <p:cNvPr id="61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mtClean="0"/>
              <a:t>练习</a:t>
            </a:r>
            <a:r>
              <a:rPr lang="en-US" altLang="zh-CN" smtClean="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711451" y="4292601"/>
            <a:ext cx="3598863" cy="5048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mtClean="0">
                <a:sym typeface="Symbol" panose="05050102010706020507" pitchFamily="18" charset="2"/>
              </a:rPr>
              <a:t></a:t>
            </a:r>
            <a:r>
              <a:rPr lang="en-US" altLang="zh-CN" i="1" smtClean="0"/>
              <a:t>x</a:t>
            </a:r>
            <a:r>
              <a:rPr lang="en-US" altLang="zh-CN" smtClean="0"/>
              <a:t>(2</a:t>
            </a:r>
            <a:r>
              <a:rPr lang="en-US" altLang="zh-CN" i="1" smtClean="0"/>
              <a:t>x</a:t>
            </a:r>
            <a:r>
              <a:rPr lang="en-US" altLang="zh-CN" smtClean="0"/>
              <a:t>=</a:t>
            </a:r>
            <a:r>
              <a:rPr lang="en-US" altLang="zh-CN" i="1" smtClean="0"/>
              <a:t>x</a:t>
            </a:r>
            <a:r>
              <a:rPr lang="en-US" altLang="zh-CN" smtClean="0"/>
              <a:t>)           </a:t>
            </a:r>
            <a:r>
              <a:rPr lang="zh-CN" altLang="en-US" smtClean="0"/>
              <a:t>假</a:t>
            </a:r>
          </a:p>
        </p:txBody>
      </p:sp>
      <p:sp>
        <p:nvSpPr>
          <p:cNvPr id="6152" name="Rectangle 5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6153" name="Group 11"/>
          <p:cNvGrpSpPr>
            <a:grpSpLocks/>
          </p:cNvGrpSpPr>
          <p:nvPr/>
        </p:nvGrpSpPr>
        <p:grpSpPr bwMode="auto">
          <a:xfrm>
            <a:off x="1919289" y="1125539"/>
            <a:ext cx="5976937" cy="3121025"/>
            <a:chOff x="249" y="709"/>
            <a:chExt cx="3765" cy="1966"/>
          </a:xfrm>
        </p:grpSpPr>
        <p:graphicFrame>
          <p:nvGraphicFramePr>
            <p:cNvPr id="6146" name="Object 6"/>
            <p:cNvGraphicFramePr>
              <a:graphicFrameLocks noChangeAspect="1"/>
            </p:cNvGraphicFramePr>
            <p:nvPr/>
          </p:nvGraphicFramePr>
          <p:xfrm>
            <a:off x="748" y="1579"/>
            <a:ext cx="2767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2" name="公式" r:id="rId4" imgW="2057400" imgH="228600" progId="Equation.3">
                    <p:embed/>
                  </p:oleObj>
                </mc:Choice>
                <mc:Fallback>
                  <p:oleObj name="公式" r:id="rId4" imgW="20574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" y="1579"/>
                          <a:ext cx="2767" cy="3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7" name="Object 4"/>
            <p:cNvGraphicFramePr>
              <a:graphicFrameLocks noChangeAspect="1"/>
            </p:cNvGraphicFramePr>
            <p:nvPr/>
          </p:nvGraphicFramePr>
          <p:xfrm>
            <a:off x="780" y="1298"/>
            <a:ext cx="24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3" name="公式" r:id="rId6" imgW="139680" imgH="164880" progId="Equation.3">
                    <p:embed/>
                  </p:oleObj>
                </mc:Choice>
                <mc:Fallback>
                  <p:oleObj name="公式" r:id="rId6" imgW="1396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0" y="1298"/>
                          <a:ext cx="240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8" name="Object 8"/>
            <p:cNvGraphicFramePr>
              <a:graphicFrameLocks noChangeAspect="1"/>
            </p:cNvGraphicFramePr>
            <p:nvPr/>
          </p:nvGraphicFramePr>
          <p:xfrm>
            <a:off x="793" y="1863"/>
            <a:ext cx="1271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4" name="公式" r:id="rId8" imgW="977760" imgH="228600" progId="Equation.3">
                    <p:embed/>
                  </p:oleObj>
                </mc:Choice>
                <mc:Fallback>
                  <p:oleObj name="公式" r:id="rId8" imgW="97776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3" y="1863"/>
                          <a:ext cx="1271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6" name="Text Box 10"/>
            <p:cNvSpPr txBox="1">
              <a:spLocks noChangeArrowheads="1"/>
            </p:cNvSpPr>
            <p:nvPr/>
          </p:nvSpPr>
          <p:spPr bwMode="auto">
            <a:xfrm>
              <a:off x="249" y="709"/>
              <a:ext cx="3765" cy="1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3. </a:t>
              </a:r>
              <a:r>
                <a: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给定解释 </a:t>
              </a:r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 </a:t>
              </a:r>
              <a:r>
                <a: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如下</a:t>
              </a: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 eaLnBrk="1" fontAlgn="base" hangingPunct="1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  (a) </a:t>
              </a:r>
              <a:r>
                <a: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个体域</a:t>
              </a:r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=N</a:t>
              </a:r>
            </a:p>
            <a:p>
              <a:pPr eaLnBrk="1" fontAlgn="base" hangingPunct="1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  (b)     =2</a:t>
              </a:r>
            </a:p>
            <a:p>
              <a:pPr eaLnBrk="1" fontAlgn="base" hangingPunct="1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  (c)</a:t>
              </a:r>
            </a:p>
            <a:p>
              <a:pPr eaLnBrk="1" fontAlgn="base" hangingPunct="1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  (d) </a:t>
              </a:r>
            </a:p>
            <a:p>
              <a:pPr eaLnBrk="1" fontAlgn="base" hangingPunct="1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 </a:t>
              </a:r>
              <a:r>
                <a: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说明下列公式在 </a:t>
              </a:r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 </a:t>
              </a:r>
              <a:r>
                <a: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下的涵义</a:t>
              </a: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r>
                <a: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并讨论真值</a:t>
              </a:r>
            </a:p>
            <a:p>
              <a:pPr eaLnBrk="1" fontAlgn="base" hangingPunct="1">
                <a:spcBef>
                  <a:spcPct val="20000"/>
                </a:spcBef>
                <a:spcAft>
                  <a:spcPct val="0"/>
                </a:spcAft>
              </a:pPr>
              <a:r>
                <a: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  </a:t>
              </a: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(1) </a:t>
              </a: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</a:t>
              </a:r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xF</a:t>
              </a: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g</a:t>
              </a: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),</a:t>
              </a:r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27693" name="Rectangle 13"/>
          <p:cNvSpPr>
            <a:spLocks noChangeArrowheads="1"/>
          </p:cNvSpPr>
          <p:nvPr/>
        </p:nvSpPr>
        <p:spPr bwMode="auto">
          <a:xfrm>
            <a:off x="2208213" y="4797426"/>
            <a:ext cx="48244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(2)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),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),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))</a:t>
            </a:r>
          </a:p>
        </p:txBody>
      </p:sp>
      <p:sp>
        <p:nvSpPr>
          <p:cNvPr id="327694" name="Rectangle 14"/>
          <p:cNvSpPr>
            <a:spLocks noChangeArrowheads="1"/>
          </p:cNvSpPr>
          <p:nvPr/>
        </p:nvSpPr>
        <p:spPr bwMode="auto">
          <a:xfrm>
            <a:off x="2713038" y="5445125"/>
            <a:ext cx="55435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+2=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+2=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                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假</a:t>
            </a:r>
          </a:p>
        </p:txBody>
      </p:sp>
    </p:spTree>
    <p:extLst>
      <p:ext uri="{BB962C8B-B14F-4D97-AF65-F5344CB8AC3E}">
        <p14:creationId xmlns:p14="http://schemas.microsoft.com/office/powerpoint/2010/main" val="3065442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7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7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3" grpId="0" build="p"/>
      <p:bldP spid="327693" grpId="0"/>
      <p:bldP spid="327694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373CEB5-0FD6-4D7C-BAA9-B4BAC36C5223}" type="slidenum">
              <a:rPr lang="en-US" altLang="zh-CN" sz="1400">
                <a:solidFill>
                  <a:srgbClr val="000000"/>
                </a:solidFill>
              </a:rPr>
              <a:pPr eaLnBrk="1" hangingPunct="1"/>
              <a:t>64</a:t>
            </a:fld>
            <a:endParaRPr lang="en-US" altLang="zh-CN" sz="1400">
              <a:solidFill>
                <a:srgbClr val="000000"/>
              </a:solidFill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mtClean="0"/>
              <a:t>练习</a:t>
            </a:r>
            <a:r>
              <a:rPr lang="en-US" altLang="zh-CN" smtClean="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314" y="1268413"/>
            <a:ext cx="3240087" cy="5762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(3) </a:t>
            </a:r>
            <a:r>
              <a:rPr lang="en-US" altLang="zh-CN" smtClean="0">
                <a:sym typeface="Symbol" panose="05050102010706020507" pitchFamily="18" charset="2"/>
              </a:rPr>
              <a:t></a:t>
            </a:r>
            <a:r>
              <a:rPr lang="en-US" altLang="zh-CN" i="1" smtClean="0"/>
              <a:t>x</a:t>
            </a:r>
            <a:r>
              <a:rPr lang="en-US" altLang="zh-CN" smtClean="0">
                <a:sym typeface="Symbol" panose="05050102010706020507" pitchFamily="18" charset="2"/>
              </a:rPr>
              <a:t></a:t>
            </a:r>
            <a:r>
              <a:rPr lang="en-US" altLang="zh-CN" i="1" smtClean="0"/>
              <a:t>y</a:t>
            </a:r>
            <a:r>
              <a:rPr lang="en-US" altLang="zh-CN" smtClean="0">
                <a:sym typeface="Symbol" panose="05050102010706020507" pitchFamily="18" charset="2"/>
              </a:rPr>
              <a:t></a:t>
            </a:r>
            <a:r>
              <a:rPr lang="en-US" altLang="zh-CN" i="1" smtClean="0"/>
              <a:t>zF</a:t>
            </a:r>
            <a:r>
              <a:rPr lang="en-US" altLang="zh-CN" smtClean="0"/>
              <a:t>(</a:t>
            </a:r>
            <a:r>
              <a:rPr lang="en-US" altLang="zh-CN" i="1" smtClean="0"/>
              <a:t>f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</a:t>
            </a:r>
            <a:r>
              <a:rPr lang="en-US" altLang="zh-CN" i="1" smtClean="0"/>
              <a:t>y</a:t>
            </a:r>
            <a:r>
              <a:rPr lang="en-US" altLang="zh-CN" smtClean="0"/>
              <a:t>),</a:t>
            </a:r>
            <a:r>
              <a:rPr lang="en-US" altLang="zh-CN" i="1" smtClean="0"/>
              <a:t>z</a:t>
            </a:r>
            <a:r>
              <a:rPr lang="en-US" altLang="zh-CN" smtClean="0"/>
              <a:t>)</a:t>
            </a:r>
          </a:p>
        </p:txBody>
      </p:sp>
      <p:sp>
        <p:nvSpPr>
          <p:cNvPr id="29701" name="Rectangle 4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68646" name="Rectangle 6"/>
          <p:cNvSpPr>
            <a:spLocks noChangeArrowheads="1"/>
          </p:cNvSpPr>
          <p:nvPr/>
        </p:nvSpPr>
        <p:spPr bwMode="auto">
          <a:xfrm>
            <a:off x="1992314" y="4795838"/>
            <a:ext cx="30956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(5)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xF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),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))</a:t>
            </a:r>
          </a:p>
        </p:txBody>
      </p:sp>
      <p:sp>
        <p:nvSpPr>
          <p:cNvPr id="368647" name="Rectangle 7"/>
          <p:cNvSpPr>
            <a:spLocks noChangeArrowheads="1"/>
          </p:cNvSpPr>
          <p:nvPr/>
        </p:nvSpPr>
        <p:spPr bwMode="auto">
          <a:xfrm>
            <a:off x="2065338" y="2781300"/>
            <a:ext cx="35988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(4)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zF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),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368648" name="Rectangle 8"/>
          <p:cNvSpPr>
            <a:spLocks noChangeArrowheads="1"/>
          </p:cNvSpPr>
          <p:nvPr/>
        </p:nvSpPr>
        <p:spPr bwMode="auto">
          <a:xfrm>
            <a:off x="2495551" y="3286125"/>
            <a:ext cx="396081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          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假             </a:t>
            </a:r>
          </a:p>
        </p:txBody>
      </p:sp>
      <p:sp>
        <p:nvSpPr>
          <p:cNvPr id="368649" name="Rectangle 9"/>
          <p:cNvSpPr>
            <a:spLocks noChangeArrowheads="1"/>
          </p:cNvSpPr>
          <p:nvPr/>
        </p:nvSpPr>
        <p:spPr bwMode="auto">
          <a:xfrm>
            <a:off x="2424114" y="1844676"/>
            <a:ext cx="3240087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       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真</a:t>
            </a:r>
          </a:p>
        </p:txBody>
      </p:sp>
      <p:sp>
        <p:nvSpPr>
          <p:cNvPr id="368650" name="Rectangle 10"/>
          <p:cNvSpPr>
            <a:spLocks noChangeArrowheads="1"/>
          </p:cNvSpPr>
          <p:nvPr/>
        </p:nvSpPr>
        <p:spPr bwMode="auto">
          <a:xfrm>
            <a:off x="2424114" y="5300663"/>
            <a:ext cx="30956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          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真</a:t>
            </a:r>
          </a:p>
        </p:txBody>
      </p:sp>
      <p:sp>
        <p:nvSpPr>
          <p:cNvPr id="368651" name="Rectangle 11"/>
          <p:cNvSpPr>
            <a:spLocks noChangeArrowheads="1"/>
          </p:cNvSpPr>
          <p:nvPr/>
        </p:nvSpPr>
        <p:spPr bwMode="auto">
          <a:xfrm>
            <a:off x="2495551" y="3860801"/>
            <a:ext cx="482441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(3),(4)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说明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与不能随意交换</a:t>
            </a:r>
            <a:endParaRPr lang="zh-CN" altLang="en-US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12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8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8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8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8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68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46" grpId="0"/>
      <p:bldP spid="368647" grpId="0"/>
      <p:bldP spid="368648" grpId="0"/>
      <p:bldP spid="368649" grpId="0"/>
      <p:bldP spid="368650" grpId="0"/>
      <p:bldP spid="368651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19A1D11-D581-4704-8F58-61B822A9FF15}" type="slidenum">
              <a:rPr lang="en-US" altLang="zh-CN" sz="1400">
                <a:solidFill>
                  <a:srgbClr val="000000"/>
                </a:solidFill>
              </a:rPr>
              <a:pPr eaLnBrk="1" hangingPunct="1"/>
              <a:t>65</a:t>
            </a:fld>
            <a:endParaRPr lang="en-US" altLang="zh-CN" sz="1400">
              <a:solidFill>
                <a:srgbClr val="000000"/>
              </a:solidFill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mtClean="0"/>
              <a:t>练习</a:t>
            </a:r>
            <a:r>
              <a:rPr lang="en-US" altLang="zh-CN" smtClean="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68413"/>
            <a:ext cx="8229600" cy="6477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4. </a:t>
            </a:r>
            <a:r>
              <a:rPr lang="zh-CN" altLang="en-US" smtClean="0"/>
              <a:t>证明下面公式既不是永真式，也不是矛盾式</a:t>
            </a:r>
            <a:r>
              <a:rPr lang="en-US" altLang="zh-CN" smtClean="0"/>
              <a:t>:</a:t>
            </a:r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2259013" y="1700214"/>
            <a:ext cx="2900362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(1)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))</a:t>
            </a:r>
          </a:p>
        </p:txBody>
      </p:sp>
      <p:sp>
        <p:nvSpPr>
          <p:cNvPr id="329733" name="Rectangle 5"/>
          <p:cNvSpPr>
            <a:spLocks noChangeArrowheads="1"/>
          </p:cNvSpPr>
          <p:nvPr/>
        </p:nvSpPr>
        <p:spPr bwMode="auto">
          <a:xfrm>
            <a:off x="2268538" y="3573463"/>
            <a:ext cx="4691062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(2)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H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))</a:t>
            </a:r>
          </a:p>
        </p:txBody>
      </p:sp>
      <p:sp>
        <p:nvSpPr>
          <p:cNvPr id="329734" name="Rectangle 6"/>
          <p:cNvSpPr>
            <a:spLocks noChangeArrowheads="1"/>
          </p:cNvSpPr>
          <p:nvPr/>
        </p:nvSpPr>
        <p:spPr bwMode="auto">
          <a:xfrm>
            <a:off x="2330450" y="2132014"/>
            <a:ext cx="77152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解释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1: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=N, 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):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是偶数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, 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):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是素数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,            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真</a:t>
            </a:r>
          </a:p>
        </p:txBody>
      </p:sp>
      <p:sp>
        <p:nvSpPr>
          <p:cNvPr id="329735" name="Rectangle 7"/>
          <p:cNvSpPr>
            <a:spLocks noChangeArrowheads="1"/>
          </p:cNvSpPr>
          <p:nvPr/>
        </p:nvSpPr>
        <p:spPr bwMode="auto">
          <a:xfrm>
            <a:off x="2341563" y="2706688"/>
            <a:ext cx="77152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解释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2: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=N, 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):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是偶数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, 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):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是奇数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,            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假</a:t>
            </a:r>
          </a:p>
        </p:txBody>
      </p:sp>
      <p:sp>
        <p:nvSpPr>
          <p:cNvPr id="329736" name="Rectangle 8"/>
          <p:cNvSpPr>
            <a:spLocks noChangeArrowheads="1"/>
          </p:cNvSpPr>
          <p:nvPr/>
        </p:nvSpPr>
        <p:spPr bwMode="auto">
          <a:xfrm>
            <a:off x="2279650" y="4148139"/>
            <a:ext cx="771525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解释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1: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=Z, 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):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是正数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, 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):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是负数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,   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H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):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&gt;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         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           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真</a:t>
            </a:r>
          </a:p>
        </p:txBody>
      </p:sp>
      <p:sp>
        <p:nvSpPr>
          <p:cNvPr id="329737" name="Rectangle 9"/>
          <p:cNvSpPr>
            <a:spLocks noChangeArrowheads="1"/>
          </p:cNvSpPr>
          <p:nvPr/>
        </p:nvSpPr>
        <p:spPr bwMode="auto">
          <a:xfrm>
            <a:off x="2268538" y="5083175"/>
            <a:ext cx="77152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解释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2: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=Z, 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):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是偶数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, 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):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是奇数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,    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H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):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&gt;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y 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           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假</a:t>
            </a:r>
          </a:p>
        </p:txBody>
      </p:sp>
    </p:spTree>
    <p:extLst>
      <p:ext uri="{BB962C8B-B14F-4D97-AF65-F5344CB8AC3E}">
        <p14:creationId xmlns:p14="http://schemas.microsoft.com/office/powerpoint/2010/main" val="200050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9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9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9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29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3" grpId="0"/>
      <p:bldP spid="329734" grpId="0"/>
      <p:bldP spid="329735" grpId="0"/>
      <p:bldP spid="329736" grpId="0"/>
      <p:bldP spid="329737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4DFB2C4-296D-4C97-96C9-E72C0EC8525C}" type="slidenum">
              <a:rPr lang="en-US" altLang="zh-CN" sz="1400">
                <a:solidFill>
                  <a:srgbClr val="000000"/>
                </a:solidFill>
              </a:rPr>
              <a:pPr eaLnBrk="1" hangingPunct="1"/>
              <a:t>66</a:t>
            </a:fld>
            <a:endParaRPr lang="en-US" altLang="zh-CN" sz="1400">
              <a:solidFill>
                <a:srgbClr val="000000"/>
              </a:solidFill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mtClean="0"/>
              <a:t>练习</a:t>
            </a:r>
            <a:r>
              <a:rPr lang="en-US" altLang="zh-CN" smtClean="0">
                <a:latin typeface="Times New Roman" panose="02020603050405020304" pitchFamily="18" charset="0"/>
              </a:rPr>
              <a:t>5</a:t>
            </a:r>
            <a:endParaRPr lang="en-US" altLang="zh-CN" b="0" smtClean="0">
              <a:latin typeface="Times New Roman" panose="02020603050405020304" pitchFamily="18" charset="0"/>
            </a:endParaRP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043113" y="1341438"/>
            <a:ext cx="801370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5.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证明下列公式为永真式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    (1) (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xF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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))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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xF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)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yG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372742" name="Rectangle 6"/>
          <p:cNvSpPr>
            <a:spLocks noChangeArrowheads="1"/>
          </p:cNvSpPr>
          <p:nvPr/>
        </p:nvSpPr>
        <p:spPr bwMode="auto">
          <a:xfrm>
            <a:off x="2401888" y="2997201"/>
            <a:ext cx="4341812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(2)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)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)))</a:t>
            </a:r>
          </a:p>
        </p:txBody>
      </p:sp>
      <p:sp>
        <p:nvSpPr>
          <p:cNvPr id="372743" name="Rectangle 7"/>
          <p:cNvSpPr>
            <a:spLocks noChangeArrowheads="1"/>
          </p:cNvSpPr>
          <p:nvPr/>
        </p:nvSpPr>
        <p:spPr bwMode="auto">
          <a:xfrm>
            <a:off x="2690814" y="2349501"/>
            <a:ext cx="4700587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的代换实例</a:t>
            </a:r>
          </a:p>
        </p:txBody>
      </p:sp>
      <p:sp>
        <p:nvSpPr>
          <p:cNvPr id="372744" name="Rectangle 8"/>
          <p:cNvSpPr>
            <a:spLocks noChangeArrowheads="1"/>
          </p:cNvSpPr>
          <p:nvPr/>
        </p:nvSpPr>
        <p:spPr bwMode="auto">
          <a:xfrm>
            <a:off x="2617788" y="3573463"/>
            <a:ext cx="6215062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设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是任意的一个解释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对每一个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        F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)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))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恒为真</a:t>
            </a:r>
          </a:p>
        </p:txBody>
      </p:sp>
    </p:spTree>
    <p:extLst>
      <p:ext uri="{BB962C8B-B14F-4D97-AF65-F5344CB8AC3E}">
        <p14:creationId xmlns:p14="http://schemas.microsoft.com/office/powerpoint/2010/main" val="621978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2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2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2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42" grpId="0"/>
      <p:bldP spid="372743" grpId="0"/>
      <p:bldP spid="3727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chemeClr val="tx1"/>
                </a:solidFill>
              </a:rPr>
              <a:t>命题的解析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命题逻辑中的推理，关注</a:t>
            </a:r>
            <a:r>
              <a:rPr lang="zh-CN" altLang="en-US" dirty="0" smtClean="0">
                <a:solidFill>
                  <a:schemeClr val="bg2"/>
                </a:solidFill>
              </a:rPr>
              <a:t>真值</a:t>
            </a:r>
            <a:r>
              <a:rPr lang="zh-CN" altLang="en-US" dirty="0" smtClean="0"/>
              <a:t>的推演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假言推理，归谬推理和穷举推理等</a:t>
            </a:r>
            <a:endParaRPr lang="en-US" altLang="zh-CN" dirty="0" smtClean="0"/>
          </a:p>
          <a:p>
            <a:r>
              <a:rPr lang="zh-CN" altLang="en-US" dirty="0" smtClean="0"/>
              <a:t>建立在重言式、代入、替换的基础上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命题逻辑中，命题之间相互</a:t>
            </a:r>
            <a:r>
              <a:rPr lang="zh-CN" altLang="en-US" dirty="0" smtClean="0">
                <a:solidFill>
                  <a:srgbClr val="FF0000"/>
                </a:solidFill>
              </a:rPr>
              <a:t>独立</a:t>
            </a:r>
            <a:r>
              <a:rPr lang="zh-CN" altLang="en-US" dirty="0" smtClean="0"/>
              <a:t>，没有内在联系</a:t>
            </a:r>
            <a:endParaRPr lang="en-US" altLang="zh-CN" dirty="0" smtClean="0"/>
          </a:p>
          <a:p>
            <a:r>
              <a:rPr lang="zh-CN" altLang="en-US" dirty="0" smtClean="0"/>
              <a:t>在经典的三段论推理中，命题逻辑有些力不从心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0F9646D-4748-4BA7-8D85-C917587CD4F0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5977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chemeClr val="tx1"/>
                </a:solidFill>
              </a:rPr>
              <a:t>命题之间的内在联系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三段论例子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</a:t>
            </a:r>
            <a:r>
              <a:rPr lang="zh-CN" altLang="en-US" sz="1800" b="0" dirty="0" smtClean="0"/>
              <a:t>大前提：</a:t>
            </a:r>
            <a:r>
              <a:rPr lang="en-US" altLang="zh-CN" sz="1800" b="0" dirty="0" smtClean="0"/>
              <a:t>p</a:t>
            </a:r>
            <a:r>
              <a:rPr lang="zh-CN" altLang="en-US" sz="1800" b="0" dirty="0" smtClean="0"/>
              <a:t>：</a:t>
            </a:r>
            <a:r>
              <a:rPr lang="zh-CN" altLang="en-US" sz="1800" b="0" dirty="0" smtClean="0">
                <a:solidFill>
                  <a:srgbClr val="FF0000"/>
                </a:solidFill>
              </a:rPr>
              <a:t>所以</a:t>
            </a:r>
            <a:r>
              <a:rPr lang="zh-CN" altLang="en-US" sz="1800" b="0" dirty="0" smtClean="0"/>
              <a:t>的</a:t>
            </a:r>
            <a:r>
              <a:rPr lang="zh-CN" altLang="en-US" sz="1800" b="0" dirty="0" smtClean="0">
                <a:solidFill>
                  <a:srgbClr val="FF0000"/>
                </a:solidFill>
              </a:rPr>
              <a:t>学校</a:t>
            </a:r>
            <a:r>
              <a:rPr lang="zh-CN" altLang="en-US" sz="1800" b="0" dirty="0" smtClean="0"/>
              <a:t>都有</a:t>
            </a:r>
            <a:r>
              <a:rPr lang="zh-CN" altLang="en-US" sz="1800" b="0" dirty="0" smtClean="0">
                <a:solidFill>
                  <a:schemeClr val="bg2"/>
                </a:solidFill>
              </a:rPr>
              <a:t>学生</a:t>
            </a:r>
            <a:endParaRPr lang="en-US" altLang="zh-CN" sz="1800" b="0" dirty="0" smtClean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zh-CN" altLang="en-US" sz="1800" b="0" dirty="0" smtClean="0"/>
              <a:t>    小前提：</a:t>
            </a:r>
            <a:r>
              <a:rPr lang="en-US" altLang="zh-CN" sz="1800" b="0" dirty="0" smtClean="0"/>
              <a:t>q</a:t>
            </a:r>
            <a:r>
              <a:rPr lang="zh-CN" altLang="en-US" sz="1800" b="0" dirty="0" smtClean="0"/>
              <a:t>：四川农业大学是</a:t>
            </a:r>
            <a:r>
              <a:rPr lang="zh-CN" altLang="en-US" sz="1800" b="0" dirty="0" smtClean="0">
                <a:solidFill>
                  <a:srgbClr val="FF0000"/>
                </a:solidFill>
              </a:rPr>
              <a:t>学校</a:t>
            </a:r>
            <a:endParaRPr lang="en-US" altLang="zh-CN" sz="1800" b="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1800" b="0" dirty="0" smtClean="0"/>
              <a:t>    结论：</a:t>
            </a:r>
            <a:r>
              <a:rPr lang="en-US" altLang="zh-CN" sz="1800" b="0" dirty="0" smtClean="0"/>
              <a:t>r</a:t>
            </a:r>
            <a:r>
              <a:rPr lang="zh-CN" altLang="en-US" sz="1800" b="0" dirty="0" smtClean="0"/>
              <a:t>：四川农业大学有</a:t>
            </a:r>
            <a:r>
              <a:rPr lang="zh-CN" altLang="en-US" sz="1800" b="0" dirty="0" smtClean="0">
                <a:solidFill>
                  <a:schemeClr val="bg2"/>
                </a:solidFill>
              </a:rPr>
              <a:t>学生</a:t>
            </a:r>
            <a:endParaRPr lang="en-US" altLang="zh-CN" sz="1800" b="0" dirty="0" smtClean="0">
              <a:solidFill>
                <a:schemeClr val="bg2"/>
              </a:solidFill>
            </a:endParaRPr>
          </a:p>
          <a:p>
            <a:r>
              <a:rPr lang="zh-CN" altLang="en-US" dirty="0" smtClean="0"/>
              <a:t>命题逻辑的形式化结果：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chemeClr val="bg2"/>
                </a:solidFill>
              </a:rPr>
              <a:t>（</a:t>
            </a:r>
            <a:r>
              <a:rPr lang="en-US" altLang="zh-CN" dirty="0" err="1" smtClean="0">
                <a:solidFill>
                  <a:schemeClr val="bg2"/>
                </a:solidFill>
              </a:rPr>
              <a:t>p</a:t>
            </a:r>
            <a:r>
              <a:rPr lang="en-US" altLang="zh-CN" dirty="0" err="1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ʌ</a:t>
            </a:r>
            <a:r>
              <a:rPr lang="en-US" altLang="zh-CN" dirty="0" err="1" smtClean="0">
                <a:solidFill>
                  <a:schemeClr val="bg2"/>
                </a:solidFill>
              </a:rPr>
              <a:t>q</a:t>
            </a:r>
            <a:r>
              <a:rPr lang="zh-CN" altLang="en-US" dirty="0" smtClean="0">
                <a:solidFill>
                  <a:schemeClr val="bg2"/>
                </a:solidFill>
              </a:rPr>
              <a:t>）→</a:t>
            </a:r>
            <a:r>
              <a:rPr lang="en-US" altLang="zh-CN" dirty="0" smtClean="0">
                <a:solidFill>
                  <a:schemeClr val="bg2"/>
                </a:solidFill>
              </a:rPr>
              <a:t>r</a:t>
            </a:r>
          </a:p>
          <a:p>
            <a:r>
              <a:rPr lang="zh-CN" altLang="en-US" dirty="0"/>
              <a:t>一</a:t>
            </a:r>
            <a:r>
              <a:rPr lang="zh-CN" altLang="en-US" dirty="0" smtClean="0"/>
              <a:t>个</a:t>
            </a:r>
            <a:r>
              <a:rPr lang="zh-CN" altLang="en-US" dirty="0" smtClean="0">
                <a:solidFill>
                  <a:srgbClr val="FF0000"/>
                </a:solidFill>
              </a:rPr>
              <a:t>正确的推理</a:t>
            </a:r>
            <a:r>
              <a:rPr lang="zh-CN" altLang="en-US" dirty="0" smtClean="0"/>
              <a:t>在命题逻辑中并不是</a:t>
            </a:r>
            <a:r>
              <a:rPr lang="zh-CN" altLang="en-US" dirty="0" smtClean="0">
                <a:solidFill>
                  <a:schemeClr val="bg2"/>
                </a:solidFill>
              </a:rPr>
              <a:t>永真式</a:t>
            </a:r>
            <a:endParaRPr lang="en-US" altLang="zh-CN" dirty="0" smtClean="0">
              <a:solidFill>
                <a:schemeClr val="bg2"/>
              </a:solidFill>
            </a:endParaRPr>
          </a:p>
          <a:p>
            <a:endParaRPr lang="en-US" altLang="zh-CN" dirty="0" smtClean="0">
              <a:solidFill>
                <a:schemeClr val="bg2"/>
              </a:solidFill>
            </a:endParaRPr>
          </a:p>
          <a:p>
            <a:r>
              <a:rPr lang="zh-CN" altLang="en-US" dirty="0" smtClean="0"/>
              <a:t>尝识：三个命题包含了某些有</a:t>
            </a:r>
            <a:r>
              <a:rPr lang="zh-CN" altLang="en-US" dirty="0" smtClean="0">
                <a:solidFill>
                  <a:srgbClr val="FF0000"/>
                </a:solidFill>
              </a:rPr>
              <a:t>关联</a:t>
            </a:r>
            <a:r>
              <a:rPr lang="zh-CN" altLang="en-US" dirty="0" smtClean="0"/>
              <a:t>的概念，并非相互独立</a:t>
            </a:r>
            <a:endParaRPr lang="en-US" altLang="zh-CN" dirty="0" smtClean="0"/>
          </a:p>
          <a:p>
            <a:endParaRPr lang="en-US" altLang="zh-CN" dirty="0" smtClean="0">
              <a:solidFill>
                <a:schemeClr val="bg2"/>
              </a:solidFill>
            </a:endParaRPr>
          </a:p>
          <a:p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0F9646D-4748-4BA7-8D85-C917587CD4F0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0817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命题的结构分析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命题：对</a:t>
            </a:r>
            <a:r>
              <a:rPr lang="zh-CN" altLang="en-US" dirty="0" smtClean="0">
                <a:solidFill>
                  <a:schemeClr val="bg2"/>
                </a:solidFill>
              </a:rPr>
              <a:t>确定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FF0000"/>
                </a:solidFill>
              </a:rPr>
              <a:t>对象</a:t>
            </a:r>
            <a:r>
              <a:rPr lang="zh-CN" altLang="en-US" dirty="0" smtClean="0"/>
              <a:t>作出</a:t>
            </a:r>
            <a:r>
              <a:rPr lang="zh-CN" altLang="en-US" dirty="0" smtClean="0">
                <a:solidFill>
                  <a:schemeClr val="bg2"/>
                </a:solidFill>
              </a:rPr>
              <a:t>判断</a:t>
            </a:r>
            <a:r>
              <a:rPr lang="zh-CN" altLang="en-US" dirty="0" smtClean="0"/>
              <a:t>的陈述句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被作判断的对象：</a:t>
            </a:r>
            <a:r>
              <a:rPr lang="zh-CN" altLang="en-US" dirty="0" smtClean="0">
                <a:solidFill>
                  <a:srgbClr val="FF0000"/>
                </a:solidFill>
              </a:rPr>
              <a:t>个体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作出判断：</a:t>
            </a:r>
            <a:r>
              <a:rPr lang="zh-CN" altLang="en-US" dirty="0" smtClean="0">
                <a:solidFill>
                  <a:schemeClr val="bg2"/>
                </a:solidFill>
              </a:rPr>
              <a:t>谓词</a:t>
            </a:r>
            <a:endParaRPr lang="en-US" altLang="zh-CN" dirty="0" smtClean="0">
              <a:solidFill>
                <a:schemeClr val="bg2"/>
              </a:solidFill>
            </a:endParaRPr>
          </a:p>
          <a:p>
            <a:r>
              <a:rPr lang="zh-CN" altLang="en-US" dirty="0" smtClean="0"/>
              <a:t>个体的数量：</a:t>
            </a:r>
            <a:r>
              <a:rPr lang="zh-CN" altLang="en-US" dirty="0" smtClean="0">
                <a:solidFill>
                  <a:srgbClr val="00B050"/>
                </a:solidFill>
              </a:rPr>
              <a:t>量词</a:t>
            </a:r>
            <a:r>
              <a:rPr lang="zh-CN" altLang="en-US" dirty="0" smtClean="0"/>
              <a:t>（所有，有些，没有）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0F9646D-4748-4BA7-8D85-C917587CD4F0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6945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2007_数理逻辑__命题逻辑_1">
  <a:themeElements>
    <a:clrScheme name="2007_数理逻辑__命题逻辑_1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2007_数理逻辑__命题逻辑_1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FF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FF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007_数理逻辑__命题逻辑_1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7_数理逻辑__命题逻辑_1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7_数理逻辑__命题逻辑_1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7_数理逻辑__命题逻辑_1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7_数理逻辑__命题逻辑_1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7_数理逻辑__命题逻辑_1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7_数理逻辑__命题逻辑_1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7_数理逻辑__命题逻辑_1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7_数理逻辑__命题逻辑_1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7_数理逻辑__命题逻辑_1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7_数理逻辑__命题逻辑_1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7_数理逻辑__命题逻辑_1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1820</TotalTime>
  <Words>5246</Words>
  <Application>Microsoft Office PowerPoint</Application>
  <PresentationFormat>宽屏</PresentationFormat>
  <Paragraphs>611</Paragraphs>
  <Slides>66</Slides>
  <Notes>23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66</vt:i4>
      </vt:variant>
    </vt:vector>
  </HeadingPairs>
  <TitlesOfParts>
    <vt:vector size="82" baseType="lpstr">
      <vt:lpstr>黑体</vt:lpstr>
      <vt:lpstr>楷体_GB2312</vt:lpstr>
      <vt:lpstr>宋体</vt:lpstr>
      <vt:lpstr>Arial</vt:lpstr>
      <vt:lpstr>Arial Black</vt:lpstr>
      <vt:lpstr>Arial Rounded MT Bold</vt:lpstr>
      <vt:lpstr>Calibri</vt:lpstr>
      <vt:lpstr>Cambria Math</vt:lpstr>
      <vt:lpstr>Lucida Sans Unicode</vt:lpstr>
      <vt:lpstr>Palace Script MT</vt:lpstr>
      <vt:lpstr>Symbol</vt:lpstr>
      <vt:lpstr>Tahoma</vt:lpstr>
      <vt:lpstr>Times New Roman</vt:lpstr>
      <vt:lpstr>Wingdings</vt:lpstr>
      <vt:lpstr>2007_数理逻辑__命题逻辑_1</vt:lpstr>
      <vt:lpstr>公式</vt:lpstr>
      <vt:lpstr>PowerPoint 演示文稿</vt:lpstr>
      <vt:lpstr>在形式系统P中证明⊢(α→β)→(¬β→¬α)。</vt:lpstr>
      <vt:lpstr>PowerPoint 演示文稿</vt:lpstr>
      <vt:lpstr>第四章 一阶逻辑基本概念</vt:lpstr>
      <vt:lpstr>PowerPoint 演示文稿</vt:lpstr>
      <vt:lpstr>命题的解析</vt:lpstr>
      <vt:lpstr>命题的解析</vt:lpstr>
      <vt:lpstr>命题之间的内在联系</vt:lpstr>
      <vt:lpstr>命题的结构分析</vt:lpstr>
      <vt:lpstr>命题的结构分析</vt:lpstr>
      <vt:lpstr>个体（individual）</vt:lpstr>
      <vt:lpstr>谓词(predicate)</vt:lpstr>
      <vt:lpstr>谓词的命名式#1</vt:lpstr>
      <vt:lpstr>谓词的命名式#2</vt:lpstr>
      <vt:lpstr>谓词的命名式#1</vt:lpstr>
      <vt:lpstr>谓词的命名式#2</vt:lpstr>
      <vt:lpstr>PowerPoint 演示文稿</vt:lpstr>
      <vt:lpstr>PowerPoint 演示文稿</vt:lpstr>
      <vt:lpstr>量词(quantifiers)#1</vt:lpstr>
      <vt:lpstr>PowerPoint 演示文稿</vt:lpstr>
      <vt:lpstr>PowerPoint 演示文稿</vt:lpstr>
      <vt:lpstr>量词(quantifiers)#1</vt:lpstr>
      <vt:lpstr>量词(quantifiers)#2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谓词公式定义</vt:lpstr>
      <vt:lpstr>封闭的公式</vt:lpstr>
      <vt:lpstr>谓词公式称为命题</vt:lpstr>
      <vt:lpstr>语句形式化：个体域为人类</vt:lpstr>
      <vt:lpstr>谓词公式称为命题，具有确定真值的条件</vt:lpstr>
      <vt:lpstr>谓词公式成真的几个层次：永真式</vt:lpstr>
      <vt:lpstr>PowerPoint 演示文稿</vt:lpstr>
      <vt:lpstr>谓词公式可满足式及永假式</vt:lpstr>
      <vt:lpstr>谓词公式的逻辑等价与逻辑蕴含</vt:lpstr>
      <vt:lpstr>代换实例</vt:lpstr>
      <vt:lpstr>PowerPoint 演示文稿</vt:lpstr>
      <vt:lpstr>重要的谓词演算的永真式</vt:lpstr>
      <vt:lpstr>PowerPoint 演示文稿</vt:lpstr>
      <vt:lpstr>重要的谓词演算的永真式</vt:lpstr>
      <vt:lpstr>PowerPoint 演示文稿</vt:lpstr>
      <vt:lpstr>PowerPoint 演示文稿</vt:lpstr>
      <vt:lpstr>重要的谓词演算的永真式</vt:lpstr>
      <vt:lpstr>PowerPoint 演示文稿</vt:lpstr>
      <vt:lpstr>重要的谓词演算的永真式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作业</vt:lpstr>
      <vt:lpstr>第四章 习题课</vt:lpstr>
      <vt:lpstr>基本要求</vt:lpstr>
      <vt:lpstr>练习1</vt:lpstr>
      <vt:lpstr>练习1(续)</vt:lpstr>
      <vt:lpstr>练习2</vt:lpstr>
      <vt:lpstr>练习2</vt:lpstr>
      <vt:lpstr>练习3</vt:lpstr>
      <vt:lpstr>练习3</vt:lpstr>
      <vt:lpstr>练习4</vt:lpstr>
      <vt:lpstr>练习5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jt cen</dc:creator>
  <cp:lastModifiedBy>jt cen</cp:lastModifiedBy>
  <cp:revision>115</cp:revision>
  <dcterms:created xsi:type="dcterms:W3CDTF">2018-09-18T21:51:54Z</dcterms:created>
  <dcterms:modified xsi:type="dcterms:W3CDTF">2019-10-16T02:50:42Z</dcterms:modified>
</cp:coreProperties>
</file>