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321" r:id="rId2"/>
    <p:sldId id="320" r:id="rId3"/>
    <p:sldId id="31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313" r:id="rId18"/>
    <p:sldId id="314" r:id="rId19"/>
    <p:sldId id="315" r:id="rId20"/>
    <p:sldId id="316" r:id="rId21"/>
    <p:sldId id="317" r:id="rId22"/>
    <p:sldId id="274" r:id="rId23"/>
    <p:sldId id="272" r:id="rId24"/>
    <p:sldId id="335" r:id="rId25"/>
    <p:sldId id="279" r:id="rId26"/>
    <p:sldId id="280" r:id="rId27"/>
    <p:sldId id="281" r:id="rId28"/>
    <p:sldId id="282" r:id="rId29"/>
    <p:sldId id="301" r:id="rId30"/>
    <p:sldId id="318" r:id="rId31"/>
    <p:sldId id="302" r:id="rId32"/>
    <p:sldId id="303" r:id="rId33"/>
    <p:sldId id="304" r:id="rId34"/>
    <p:sldId id="305" r:id="rId35"/>
    <p:sldId id="332" r:id="rId36"/>
    <p:sldId id="306" r:id="rId37"/>
    <p:sldId id="307" r:id="rId38"/>
    <p:sldId id="333" r:id="rId39"/>
    <p:sldId id="334" r:id="rId40"/>
    <p:sldId id="308" r:id="rId41"/>
    <p:sldId id="345" r:id="rId42"/>
    <p:sldId id="309" r:id="rId43"/>
    <p:sldId id="337" r:id="rId44"/>
    <p:sldId id="338" r:id="rId45"/>
    <p:sldId id="310" r:id="rId46"/>
    <p:sldId id="339" r:id="rId47"/>
    <p:sldId id="311" r:id="rId48"/>
    <p:sldId id="341" r:id="rId49"/>
    <p:sldId id="342" r:id="rId50"/>
    <p:sldId id="343" r:id="rId51"/>
    <p:sldId id="344" r:id="rId52"/>
    <p:sldId id="340" r:id="rId53"/>
    <p:sldId id="346" r:id="rId54"/>
    <p:sldId id="347" r:id="rId55"/>
    <p:sldId id="348" r:id="rId56"/>
    <p:sldId id="336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AFF"/>
    <a:srgbClr val="000000"/>
    <a:srgbClr val="C2C0C1"/>
    <a:srgbClr val="FEFEFF"/>
    <a:srgbClr val="FFFFFF"/>
    <a:srgbClr val="FFFFFE"/>
    <a:srgbClr val="FFFEFF"/>
    <a:srgbClr val="CAF6CD"/>
    <a:srgbClr val="FFF996"/>
    <a:srgbClr val="FFF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1E22A-EAEC-4DA2-BA06-88D9972616E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C3009-F0FC-4DF6-944A-37E3E52E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4B5FB-044B-4F49-8C53-50CF7C3F8605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1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3009-F0FC-4DF6-944A-37E3E52E5B5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2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3009-F0FC-4DF6-944A-37E3E52E5B5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8EE655-EC2C-43DD-81BA-2F0987970DBE}" type="slidenum">
              <a:rPr lang="en-US" altLang="zh-CN" sz="1200"/>
              <a:pPr eaLnBrk="1" hangingPunct="1"/>
              <a:t>53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06FDDB-A8D5-48DD-8BED-098B7C7105FD}" type="slidenum">
              <a:rPr lang="en-US" altLang="zh-CN" sz="1200"/>
              <a:pPr eaLnBrk="1" hangingPunct="1"/>
              <a:t>54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8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695453-1A87-4C70-A628-D128EB1094B9}" type="slidenum">
              <a:rPr lang="en-US" altLang="zh-CN" sz="1200"/>
              <a:pPr eaLnBrk="1" hangingPunct="1"/>
              <a:t>55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B59943-30E9-4F74-A01E-9E5C1A6B6A0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4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BED9A2-E8CD-4657-9247-B762DB00995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3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37962-D17E-4C85-8E97-455FA5107B5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30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5EEB26-212F-4C9C-A64B-1CD4F809989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8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654CD-910C-4957-86D8-6F142453810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8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D3A2F5-7A59-4DB7-8176-CEE40BD95ED6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6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37A55F-10C5-46F3-8983-7B302348451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6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D93C1-E5D6-4854-9974-C635FE240B6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68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7E883E-AC10-4348-8C37-4082A37B421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03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A24D6A-B9E2-40F9-8100-CB83E3E30A3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64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94E1F-79CA-4F1E-B39A-D38D8C568F4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7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9A21A1-733C-4A78-B096-9668FD42A57D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6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E2D9CF-02E8-4EC4-917B-BEB45C48743F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9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99BCF-7D44-4E6D-AE7E-08DBD4BFC2BC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6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A7BEC-7714-43B6-93BB-009B152031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4C14D4-78EC-46D7-828E-9760A46EA02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7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994D2A-0509-4374-9D96-6D739940EF6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6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6E8C94-5EBB-4BF6-9C2D-D414B858AB3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379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379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24B34-D4B3-4B74-AFD4-FB0CF8FC91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82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A90F1406-2CCE-452C-B165-A36716135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6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8956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8483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18D14956-139D-49B8-8BB0-0D11C2A9E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5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1203165-7D3B-4C9C-916B-99F956150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5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68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68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34319F2A-FC63-476E-A789-9CA9CA1CC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25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447800"/>
            <a:ext cx="115824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0064AE2E-1627-4A7A-A35A-21207AAD8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6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B0F9646D-4748-4BA7-8D85-C917587CD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3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92E703AD-3294-48B7-922B-533E3E4F1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4DB43BC5-AF66-4C4A-B4C4-0B35E75B4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1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79CE2410-1CD4-4300-BF67-98F42857A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BC1D348-284A-43F3-8AE1-82BF0DD3B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C6556DE-0FF7-4E47-90FE-DFE4CDA53D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679F2149-1BC4-4EBB-8A6A-1EDBA3F4F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43301B8-4BB1-46A2-99E9-DFC767D58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80800" y="6553200"/>
            <a:ext cx="50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C1CB6-DADA-475C-AF07-59434B85DBA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1158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69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6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6828" y="894547"/>
            <a:ext cx="740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在形式系统</a:t>
            </a:r>
            <a:r>
              <a:rPr lang="en-US" altLang="zh-CN" sz="2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中证明</a:t>
            </a:r>
            <a:r>
              <a:rPr lang="zh-CN" altLang="en-US" sz="2800" b="1" dirty="0">
                <a:solidFill>
                  <a:srgbClr val="000000"/>
                </a:solidFill>
                <a:latin typeface="Cambria Math"/>
                <a:cs typeface="Cambria Math"/>
              </a:rPr>
              <a:t>⊢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α→β)→(</a:t>
            </a:r>
            <a:r>
              <a:rPr lang="en-US" altLang="zh-CN" sz="2800" b="1" spc="-5" dirty="0">
                <a:solidFill>
                  <a:srgbClr val="000000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β→</a:t>
            </a:r>
            <a:r>
              <a:rPr lang="en-US" altLang="zh-CN" sz="2800" b="1" spc="-5" dirty="0">
                <a:solidFill>
                  <a:srgbClr val="000000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α)</a:t>
            </a:r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828" y="2835061"/>
            <a:ext cx="115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 smtClean="0">
                <a:solidFill>
                  <a:srgbClr val="CACAFF">
                    <a:lumMod val="50000"/>
                  </a:srgbClr>
                </a:solidFill>
                <a:latin typeface="宋体"/>
                <a:ea typeface="宋体" panose="02010600030101010101" pitchFamily="2" charset="-122"/>
              </a:rPr>
              <a:t>用</a:t>
            </a:r>
            <a:r>
              <a:rPr lang="zh-CN" altLang="en-US" sz="2400" b="1" kern="0" dirty="0">
                <a:solidFill>
                  <a:srgbClr val="CACAFF">
                    <a:lumMod val="50000"/>
                  </a:srgbClr>
                </a:solidFill>
                <a:latin typeface="宋体"/>
                <a:ea typeface="宋体" panose="02010600030101010101" pitchFamily="2" charset="-122"/>
              </a:rPr>
              <a:t>推理规则证明下面推理的有效性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：如果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努力工作，那么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或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感到愉快；如果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愉快，那么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不努力工作；如果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愉快，那么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不愉快。</a:t>
            </a:r>
            <a:r>
              <a:rPr lang="zh-CN" altLang="en-US" sz="2400" b="1" kern="0" dirty="0">
                <a:solidFill>
                  <a:srgbClr val="FF0000"/>
                </a:solidFill>
                <a:latin typeface="宋体"/>
                <a:ea typeface="宋体" panose="02010600030101010101" pitchFamily="2" charset="-122"/>
              </a:rPr>
              <a:t>所以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，如果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努力工作， 则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不愉快。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命题的结构分析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谓词逻辑将</a:t>
            </a:r>
            <a:r>
              <a:rPr lang="zh-CN" altLang="en-US" dirty="0" smtClean="0">
                <a:solidFill>
                  <a:schemeClr val="bg2"/>
                </a:solidFill>
              </a:rPr>
              <a:t>量词</a:t>
            </a:r>
            <a:r>
              <a:rPr lang="zh-CN" altLang="en-US" dirty="0" smtClean="0"/>
              <a:t>作用于</a:t>
            </a:r>
            <a:r>
              <a:rPr lang="zh-CN" altLang="en-US" dirty="0" smtClean="0">
                <a:solidFill>
                  <a:srgbClr val="FF0000"/>
                </a:solidFill>
              </a:rPr>
              <a:t>个体</a:t>
            </a:r>
            <a:r>
              <a:rPr lang="zh-CN" altLang="en-US" dirty="0" smtClean="0"/>
              <a:t>，引入</a:t>
            </a:r>
            <a:r>
              <a:rPr lang="zh-CN" altLang="en-US" dirty="0" smtClean="0">
                <a:solidFill>
                  <a:schemeClr val="bg2"/>
                </a:solidFill>
              </a:rPr>
              <a:t>个体变元</a:t>
            </a:r>
            <a:r>
              <a:rPr lang="zh-CN" altLang="en-US" dirty="0" smtClean="0"/>
              <a:t>，讨论</a:t>
            </a:r>
            <a:r>
              <a:rPr lang="zh-CN" altLang="en-US" dirty="0" smtClean="0">
                <a:solidFill>
                  <a:srgbClr val="00B050"/>
                </a:solidFill>
              </a:rPr>
              <a:t>不确定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r>
              <a:rPr lang="zh-CN" altLang="en-US" dirty="0" smtClean="0"/>
              <a:t>谓词逻辑也称为</a:t>
            </a:r>
            <a:r>
              <a:rPr lang="zh-CN" altLang="en-US" dirty="0" smtClean="0">
                <a:solidFill>
                  <a:srgbClr val="FF0000"/>
                </a:solidFill>
              </a:rPr>
              <a:t>一阶</a:t>
            </a:r>
            <a:r>
              <a:rPr lang="zh-CN" altLang="en-US" dirty="0" smtClean="0"/>
              <a:t>逻辑（</a:t>
            </a:r>
            <a:r>
              <a:rPr lang="en-US" altLang="zh-CN" dirty="0" smtClean="0"/>
              <a:t>First Order Logic)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如果将量词作用于谓词，引入谓词变元，属于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二阶逻辑研究的范围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0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个体（</a:t>
            </a:r>
            <a:r>
              <a:rPr lang="en-US" altLang="zh-CN" sz="3200" dirty="0" smtClean="0">
                <a:solidFill>
                  <a:schemeClr val="tx1"/>
                </a:solidFill>
              </a:rPr>
              <a:t>individual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谓词逻辑中将一切被讨论的</a:t>
            </a:r>
            <a:r>
              <a:rPr lang="zh-CN" altLang="en-US" dirty="0" smtClean="0">
                <a:solidFill>
                  <a:schemeClr val="bg2"/>
                </a:solidFill>
              </a:rPr>
              <a:t>对象</a:t>
            </a:r>
            <a:r>
              <a:rPr lang="zh-CN" altLang="en-US" dirty="0" smtClean="0"/>
              <a:t>都称作</a:t>
            </a:r>
            <a:r>
              <a:rPr lang="zh-CN" altLang="en-US" dirty="0" smtClean="0">
                <a:solidFill>
                  <a:schemeClr val="bg2"/>
                </a:solidFill>
              </a:rPr>
              <a:t>个体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确定</a:t>
            </a:r>
            <a:r>
              <a:rPr lang="zh-CN" altLang="en-US" dirty="0" smtClean="0"/>
              <a:t>的个体常用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表示，称作</a:t>
            </a:r>
            <a:r>
              <a:rPr lang="zh-CN" altLang="en-US" dirty="0" smtClean="0">
                <a:solidFill>
                  <a:srgbClr val="FF0000"/>
                </a:solidFill>
              </a:rPr>
              <a:t>个体常元</a:t>
            </a:r>
            <a:r>
              <a:rPr lang="en-US" altLang="zh-CN" dirty="0" smtClean="0"/>
              <a:t>(constants)</a:t>
            </a:r>
          </a:p>
          <a:p>
            <a:r>
              <a:rPr lang="zh-CN" altLang="en-US" dirty="0" smtClean="0">
                <a:solidFill>
                  <a:schemeClr val="bg2"/>
                </a:solidFill>
              </a:rPr>
              <a:t>不确定</a:t>
            </a:r>
            <a:r>
              <a:rPr lang="zh-CN" altLang="en-US" dirty="0" smtClean="0"/>
              <a:t>的个体常用</a:t>
            </a:r>
            <a:r>
              <a:rPr lang="en-US" altLang="zh-CN" dirty="0" err="1" smtClean="0"/>
              <a:t>x,y,z,u,v,w</a:t>
            </a:r>
            <a:r>
              <a:rPr lang="zh-CN" altLang="en-US" dirty="0" smtClean="0"/>
              <a:t>表示，称作</a:t>
            </a:r>
            <a:r>
              <a:rPr lang="zh-CN" altLang="en-US" dirty="0" smtClean="0">
                <a:solidFill>
                  <a:srgbClr val="FF0000"/>
                </a:solidFill>
              </a:rPr>
              <a:t>个体变元</a:t>
            </a:r>
            <a:r>
              <a:rPr lang="en-US" altLang="zh-CN" dirty="0" smtClean="0"/>
              <a:t>(variables)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被讨论的对象的</a:t>
            </a:r>
            <a:r>
              <a:rPr lang="zh-CN" altLang="en-US" dirty="0" smtClean="0">
                <a:solidFill>
                  <a:schemeClr val="bg2"/>
                </a:solidFill>
              </a:rPr>
              <a:t>全体</a:t>
            </a:r>
            <a:r>
              <a:rPr lang="zh-CN" altLang="en-US" dirty="0" smtClean="0"/>
              <a:t>称作</a:t>
            </a:r>
            <a:r>
              <a:rPr lang="zh-CN" altLang="en-US" dirty="0" smtClean="0">
                <a:solidFill>
                  <a:srgbClr val="FF0000"/>
                </a:solidFill>
              </a:rPr>
              <a:t>个体域</a:t>
            </a:r>
            <a:r>
              <a:rPr lang="en-US" altLang="zh-CN" dirty="0" smtClean="0"/>
              <a:t>(domain of individuals)</a:t>
            </a:r>
            <a:r>
              <a:rPr lang="zh-CN" altLang="en-US" dirty="0" smtClean="0"/>
              <a:t>，常记作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包含</a:t>
            </a:r>
            <a:r>
              <a:rPr lang="zh-CN" altLang="en-US" dirty="0" smtClean="0">
                <a:solidFill>
                  <a:schemeClr val="bg2"/>
                </a:solidFill>
              </a:rPr>
              <a:t>一切</a:t>
            </a:r>
            <a:r>
              <a:rPr lang="zh-CN" altLang="en-US" dirty="0" smtClean="0"/>
              <a:t>对象的个体域称为</a:t>
            </a:r>
            <a:r>
              <a:rPr lang="zh-CN" altLang="en-US" dirty="0" smtClean="0">
                <a:solidFill>
                  <a:srgbClr val="FF0000"/>
                </a:solidFill>
              </a:rPr>
              <a:t>全总体域</a:t>
            </a:r>
            <a:r>
              <a:rPr lang="en-US" altLang="zh-CN" dirty="0" smtClean="0"/>
              <a:t>(universe),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U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</a:t>
            </a:r>
            <a:r>
              <a:rPr lang="en-US" altLang="zh-CN" dirty="0" smtClean="0"/>
              <a:t>(predicate)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表示个体</a:t>
            </a:r>
            <a:r>
              <a:rPr lang="zh-CN" altLang="en-US" dirty="0" smtClean="0">
                <a:solidFill>
                  <a:schemeClr val="bg2"/>
                </a:solidFill>
              </a:rPr>
              <a:t>性质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chemeClr val="bg2"/>
                </a:solidFill>
              </a:rPr>
              <a:t>关系</a:t>
            </a:r>
            <a:r>
              <a:rPr lang="zh-CN" altLang="en-US" dirty="0" smtClean="0"/>
              <a:t>的语言成分，通常是谓语，称作</a:t>
            </a:r>
            <a:r>
              <a:rPr lang="zh-CN" altLang="en-US" dirty="0" smtClean="0">
                <a:solidFill>
                  <a:schemeClr val="bg2"/>
                </a:solidFill>
              </a:rPr>
              <a:t>谓词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“四川农业大学</a:t>
            </a:r>
            <a:r>
              <a:rPr lang="zh-CN" altLang="en-US" dirty="0" smtClean="0">
                <a:solidFill>
                  <a:srgbClr val="FF0000"/>
                </a:solidFill>
              </a:rPr>
              <a:t>是学校</a:t>
            </a:r>
            <a:r>
              <a:rPr lang="zh-CN" altLang="en-US" dirty="0" smtClean="0"/>
              <a:t>”中的“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是学校”</a:t>
            </a:r>
            <a:endParaRPr lang="en-US" altLang="zh-CN" dirty="0" smtClean="0"/>
          </a:p>
          <a:p>
            <a:r>
              <a:rPr lang="zh-CN" altLang="en-US" dirty="0" smtClean="0"/>
              <a:t>“张三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 smtClean="0"/>
              <a:t>李四</a:t>
            </a:r>
            <a:r>
              <a:rPr lang="zh-CN" altLang="en-US" dirty="0" smtClean="0">
                <a:solidFill>
                  <a:srgbClr val="FF0000"/>
                </a:solidFill>
              </a:rPr>
              <a:t>是朋友</a:t>
            </a:r>
            <a:r>
              <a:rPr lang="zh-CN" altLang="en-US" dirty="0" smtClean="0"/>
              <a:t>”中的“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是朋友”</a:t>
            </a:r>
            <a:endParaRPr lang="en-US" altLang="zh-CN" dirty="0" smtClean="0"/>
          </a:p>
          <a:p>
            <a:r>
              <a:rPr lang="zh-CN" altLang="en-US" dirty="0" smtClean="0"/>
              <a:t>    或者“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谓词中可以放置个体的</a:t>
            </a:r>
            <a:r>
              <a:rPr lang="zh-CN" altLang="en-US" dirty="0" smtClean="0">
                <a:solidFill>
                  <a:schemeClr val="bg2"/>
                </a:solidFill>
              </a:rPr>
              <a:t>空位</a:t>
            </a:r>
            <a:r>
              <a:rPr lang="zh-CN" altLang="en-US" dirty="0" smtClean="0"/>
              <a:t>个数称为谓词的</a:t>
            </a:r>
            <a:r>
              <a:rPr lang="zh-CN" altLang="en-US" dirty="0" smtClean="0">
                <a:solidFill>
                  <a:schemeClr val="bg2"/>
                </a:solidFill>
              </a:rPr>
              <a:t>元数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单元、二元、三元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谓词的命名式</a:t>
            </a:r>
            <a:r>
              <a:rPr lang="en-US" altLang="zh-CN" sz="3200" dirty="0" smtClean="0">
                <a:solidFill>
                  <a:schemeClr val="tx1"/>
                </a:solidFill>
              </a:rPr>
              <a:t>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将谓词中的</a:t>
            </a:r>
            <a:r>
              <a:rPr lang="zh-CN" altLang="en-US" dirty="0" smtClean="0">
                <a:solidFill>
                  <a:schemeClr val="bg2"/>
                </a:solidFill>
              </a:rPr>
              <a:t>个体空位</a:t>
            </a:r>
            <a:r>
              <a:rPr lang="zh-CN" altLang="en-US" dirty="0" smtClean="0"/>
              <a:t>用变元字母替代，称作</a:t>
            </a:r>
            <a:r>
              <a:rPr lang="zh-CN" altLang="en-US" dirty="0" smtClean="0">
                <a:solidFill>
                  <a:schemeClr val="bg2"/>
                </a:solidFill>
              </a:rPr>
              <a:t>谓词命名式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常用大写字母</a:t>
            </a:r>
            <a:r>
              <a:rPr lang="en-US" altLang="zh-CN" dirty="0" smtClean="0"/>
              <a:t>PQR</a:t>
            </a:r>
            <a:r>
              <a:rPr lang="zh-CN" altLang="en-US" dirty="0" smtClean="0"/>
              <a:t>等代表谓词，谓词命明式形如</a:t>
            </a:r>
            <a:r>
              <a:rPr lang="en-US" altLang="zh-CN" dirty="0" smtClean="0">
                <a:solidFill>
                  <a:schemeClr val="bg2"/>
                </a:solidFill>
              </a:rPr>
              <a:t>p(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chemeClr val="bg2"/>
                </a:solidFill>
              </a:rPr>
              <a:t>q(</a:t>
            </a:r>
            <a:r>
              <a:rPr lang="en-US" altLang="zh-CN" dirty="0" err="1" smtClean="0">
                <a:solidFill>
                  <a:srgbClr val="FF0000"/>
                </a:solidFill>
              </a:rPr>
              <a:t>x,y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4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谓词的命名式</a:t>
            </a:r>
            <a:r>
              <a:rPr lang="en-US" altLang="zh-CN" sz="3200" dirty="0" smtClean="0">
                <a:solidFill>
                  <a:srgbClr val="000000"/>
                </a:solidFill>
              </a:rPr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命明式中的变元字母并没有独立的含义，仅是</a:t>
            </a:r>
            <a:r>
              <a:rPr lang="zh-CN" altLang="en-US" dirty="0" smtClean="0">
                <a:solidFill>
                  <a:schemeClr val="bg2"/>
                </a:solidFill>
              </a:rPr>
              <a:t>占位符</a:t>
            </a:r>
            <a:r>
              <a:rPr lang="en-US" altLang="zh-CN" dirty="0" smtClean="0"/>
              <a:t>(place holder)</a:t>
            </a:r>
          </a:p>
          <a:p>
            <a:endParaRPr lang="en-US" altLang="zh-CN" dirty="0" smtClean="0"/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是学校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SCHL(x)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和</a:t>
            </a:r>
            <a:r>
              <a:rPr lang="en-US" altLang="zh-CN" dirty="0"/>
              <a:t>…</a:t>
            </a:r>
            <a:r>
              <a:rPr lang="zh-CN" altLang="en-US" dirty="0"/>
              <a:t>是朋友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FRD(</a:t>
            </a:r>
            <a:r>
              <a:rPr lang="en-US" altLang="zh-CN" dirty="0" err="1" smtClean="0">
                <a:solidFill>
                  <a:schemeClr val="bg2"/>
                </a:solidFill>
              </a:rPr>
              <a:t>x,y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和</a:t>
            </a:r>
            <a:r>
              <a:rPr lang="en-US" altLang="zh-CN" dirty="0"/>
              <a:t>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REL(</a:t>
            </a:r>
            <a:r>
              <a:rPr lang="en-US" altLang="zh-CN" dirty="0" err="1" smtClean="0">
                <a:solidFill>
                  <a:schemeClr val="bg2"/>
                </a:solidFill>
              </a:rPr>
              <a:t>x,y,r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3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谓词的命名式</a:t>
            </a:r>
            <a:r>
              <a:rPr lang="en-US" altLang="zh-CN" sz="3200" dirty="0" smtClean="0">
                <a:solidFill>
                  <a:schemeClr val="tx1"/>
                </a:solidFill>
              </a:rPr>
              <a:t>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/>
              <a:t>将谓词中的个体空位用</a:t>
            </a:r>
            <a:r>
              <a:rPr lang="zh-CN" altLang="en-US" dirty="0" smtClean="0">
                <a:solidFill>
                  <a:schemeClr val="bg2"/>
                </a:solidFill>
              </a:rPr>
              <a:t>个体变元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bg2"/>
                </a:solidFill>
              </a:rPr>
              <a:t>常元</a:t>
            </a:r>
            <a:r>
              <a:rPr lang="zh-CN" altLang="en-US" dirty="0" smtClean="0"/>
              <a:t>代替，称作谓词</a:t>
            </a:r>
            <a:r>
              <a:rPr lang="zh-CN" altLang="en-US" dirty="0" smtClean="0">
                <a:solidFill>
                  <a:srgbClr val="FF0000"/>
                </a:solidFill>
              </a:rPr>
              <a:t>填式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谓词填式在形式上和命名式相同，但属于不同的概念，需要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根据上下文加以区分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类似于编程语言中的</a:t>
            </a:r>
            <a:r>
              <a:rPr lang="zh-CN" altLang="en-US" dirty="0" smtClean="0">
                <a:solidFill>
                  <a:schemeClr val="bg2"/>
                </a:solidFill>
              </a:rPr>
              <a:t>函数说明（形参）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bg2"/>
                </a:solidFill>
              </a:rPr>
              <a:t>函数调用（实参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r>
              <a:rPr lang="zh-CN" altLang="en-US" dirty="0" smtClean="0"/>
              <a:t>之区分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2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谓词的命名式</a:t>
            </a:r>
            <a:r>
              <a:rPr lang="en-US" altLang="zh-CN" sz="3200" dirty="0" smtClean="0">
                <a:solidFill>
                  <a:srgbClr val="000000"/>
                </a:solidFill>
              </a:rPr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SCHL(</a:t>
            </a:r>
            <a:r>
              <a:rPr lang="zh-CN" altLang="en-US" dirty="0" smtClean="0">
                <a:solidFill>
                  <a:schemeClr val="bg2"/>
                </a:solidFill>
              </a:rPr>
              <a:t>四川农业大学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表示“</a:t>
            </a:r>
            <a:r>
              <a:rPr lang="zh-CN" altLang="en-US" dirty="0" smtClean="0">
                <a:solidFill>
                  <a:schemeClr val="bg2"/>
                </a:solidFill>
              </a:rPr>
              <a:t>四川农业大学</a:t>
            </a:r>
            <a:r>
              <a:rPr lang="zh-CN" altLang="en-US" dirty="0" smtClean="0"/>
              <a:t>是学校”</a:t>
            </a:r>
            <a:endParaRPr lang="en-US" altLang="zh-CN" dirty="0" smtClean="0"/>
          </a:p>
          <a:p>
            <a:r>
              <a:rPr lang="en-US" altLang="zh-CN" dirty="0" smtClean="0"/>
              <a:t>FRD(</a:t>
            </a:r>
            <a:r>
              <a:rPr lang="zh-CN" altLang="en-US" dirty="0" smtClean="0">
                <a:solidFill>
                  <a:schemeClr val="bg2"/>
                </a:solidFill>
              </a:rPr>
              <a:t>张三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  <a:r>
              <a:rPr lang="zh-CN" altLang="en-US" dirty="0" smtClean="0">
                <a:solidFill>
                  <a:schemeClr val="bg2"/>
                </a:solidFill>
              </a:rPr>
              <a:t>李四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表示“张三和李四是</a:t>
            </a:r>
            <a:r>
              <a:rPr lang="zh-CN" altLang="en-US" dirty="0"/>
              <a:t>朋友” </a:t>
            </a:r>
            <a:endParaRPr lang="en-US" altLang="zh-CN" dirty="0" smtClean="0"/>
          </a:p>
          <a:p>
            <a:r>
              <a:rPr lang="en-US" altLang="zh-CN" dirty="0" smtClean="0"/>
              <a:t>R(x)</a:t>
            </a:r>
            <a:r>
              <a:rPr lang="zh-CN" altLang="en-US" dirty="0" smtClean="0"/>
              <a:t>表示“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是实数”，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为个体变元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当谓词填式中的个体都是</a:t>
            </a:r>
            <a:r>
              <a:rPr lang="zh-CN" altLang="en-US" dirty="0" smtClean="0">
                <a:solidFill>
                  <a:schemeClr val="bg2"/>
                </a:solidFill>
              </a:rPr>
              <a:t>常元</a:t>
            </a:r>
            <a:r>
              <a:rPr lang="zh-CN" altLang="en-US" dirty="0" smtClean="0"/>
              <a:t>时，它就是一个</a:t>
            </a:r>
            <a:r>
              <a:rPr lang="zh-CN" altLang="en-US" dirty="0" smtClean="0">
                <a:solidFill>
                  <a:schemeClr val="bg2"/>
                </a:solidFill>
              </a:rPr>
              <a:t>命题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具有确定的真值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8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68888" y="920574"/>
            <a:ext cx="269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世界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/>
                <a:cs typeface="黑体"/>
              </a:rPr>
              <a:t>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黑天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鹅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888" y="1771995"/>
            <a:ext cx="484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世界</a:t>
            </a:r>
            <a:r>
              <a:rPr lang="zh-CN" altLang="en-US" sz="2800" b="1" spc="-10" dirty="0">
                <a:solidFill>
                  <a:srgbClr val="000066"/>
                </a:solidFill>
                <a:latin typeface="黑体"/>
                <a:cs typeface="黑体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latin typeface="黑体"/>
                <a:cs typeface="黑体"/>
              </a:rPr>
              <a:t>所</a:t>
            </a:r>
            <a:r>
              <a:rPr lang="zh-CN" altLang="en-US" sz="2800" b="1" spc="-5" dirty="0">
                <a:solidFill>
                  <a:srgbClr val="C00000"/>
                </a:solidFill>
                <a:latin typeface="黑体"/>
                <a:cs typeface="黑体"/>
              </a:rPr>
              <a:t>有</a:t>
            </a:r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天鹅都是黑</a:t>
            </a:r>
            <a:r>
              <a:rPr lang="zh-CN" altLang="en-US" sz="2800" b="1" spc="-15" dirty="0">
                <a:solidFill>
                  <a:srgbClr val="000066"/>
                </a:solidFill>
                <a:latin typeface="黑体"/>
                <a:cs typeface="黑体"/>
              </a:rPr>
              <a:t>色</a:t>
            </a:r>
            <a:r>
              <a:rPr lang="zh-CN" altLang="en-US" sz="2800" b="1" spc="-5" dirty="0">
                <a:solidFill>
                  <a:srgbClr val="000066"/>
                </a:solidFill>
                <a:latin typeface="黑体"/>
                <a:cs typeface="黑体"/>
              </a:rPr>
              <a:t>的</a:t>
            </a:r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。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32" y="442603"/>
            <a:ext cx="5563268" cy="37052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7152" y="2794883"/>
            <a:ext cx="2500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Times New Roman"/>
                <a:cs typeface="Times New Roman"/>
              </a:rPr>
              <a:t>Black</a:t>
            </a:r>
            <a:r>
              <a:rPr lang="en-US" altLang="zh-CN" sz="28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cs typeface="Times New Roman"/>
              </a:rPr>
              <a:t>(s</a:t>
            </a:r>
            <a:r>
              <a:rPr lang="en-US" altLang="zh-CN" sz="2800" spc="5" dirty="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cs typeface="Times New Roman"/>
              </a:rPr>
              <a:t>an)</a:t>
            </a:r>
            <a:r>
              <a:rPr lang="zh-CN" altLang="en-US" sz="2800" dirty="0">
                <a:solidFill>
                  <a:srgbClr val="000066"/>
                </a:solidFill>
                <a:latin typeface="黑体"/>
                <a:cs typeface="黑体"/>
              </a:rPr>
              <a:t>？</a:t>
            </a:r>
            <a:endParaRPr lang="en-US" altLang="zh-CN" sz="2800" dirty="0">
              <a:latin typeface="黑体"/>
              <a:cs typeface="黑体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34" y="3770649"/>
            <a:ext cx="5112090" cy="28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7700" y="664654"/>
            <a:ext cx="8202386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4225"/>
              </a:lnSpc>
            </a:pPr>
            <a:r>
              <a:rPr lang="zh-CN" altLang="en-US" sz="2800" b="1" dirty="0"/>
              <a:t>用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来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表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示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个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体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数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量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词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是</a:t>
            </a:r>
            <a:r>
              <a:rPr lang="zh-CN" altLang="en-US" sz="2800" b="1" spc="-1075" dirty="0"/>
              <a:t> 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量</a:t>
            </a:r>
            <a:r>
              <a:rPr lang="zh-CN" altLang="en-US" sz="2800" b="1" spc="-1060" dirty="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lang="zh-CN" altLang="en-US" sz="2800" b="1" spc="-15" dirty="0" smtClean="0">
                <a:solidFill>
                  <a:srgbClr val="FF0000"/>
                </a:solidFill>
                <a:latin typeface="黑体"/>
                <a:cs typeface="黑体"/>
              </a:rPr>
              <a:t>词</a:t>
            </a:r>
            <a:r>
              <a:rPr lang="zh-CN" altLang="en-US" sz="2800" b="1" spc="185" dirty="0" smtClean="0">
                <a:solidFill>
                  <a:srgbClr val="FF0000"/>
                </a:solidFill>
                <a:latin typeface="黑体"/>
                <a:cs typeface="黑体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quant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ficat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zh-CN" sz="2800" b="1" spc="20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zh-CN" altLang="en-US" sz="2800" b="1" spc="185" dirty="0" smtClean="0">
                <a:solidFill>
                  <a:srgbClr val="FF0000"/>
                </a:solidFill>
                <a:latin typeface="黑体"/>
                <a:cs typeface="黑体"/>
              </a:rPr>
              <a:t>）</a:t>
            </a:r>
            <a:r>
              <a:rPr lang="zh-CN" altLang="en-US" sz="2800" b="1" spc="185" dirty="0" smtClean="0"/>
              <a:t>，</a:t>
            </a:r>
            <a:endParaRPr lang="zh-CN" altLang="en-US" sz="2800" b="1" dirty="0">
              <a:latin typeface="黑体"/>
              <a:cs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700" y="1399029"/>
            <a:ext cx="53905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lnSpc>
                <a:spcPts val="4225"/>
              </a:lnSpc>
            </a:pPr>
            <a:r>
              <a:rPr lang="zh-CN" altLang="en-US" sz="2800" b="1" spc="190" dirty="0">
                <a:solidFill>
                  <a:srgbClr val="000000"/>
                </a:solidFill>
              </a:rPr>
              <a:t>给谓词加上量</a:t>
            </a:r>
            <a:r>
              <a:rPr lang="zh-CN" altLang="en-US" sz="2800" b="1" dirty="0">
                <a:solidFill>
                  <a:srgbClr val="000000"/>
                </a:solidFill>
              </a:rPr>
              <a:t>词称作谓词</a:t>
            </a:r>
            <a:r>
              <a:rPr lang="zh-CN" altLang="en-US" sz="2800" b="1" spc="-10" dirty="0">
                <a:solidFill>
                  <a:srgbClr val="000000"/>
                </a:solidFill>
              </a:rPr>
              <a:t>的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量化</a:t>
            </a:r>
            <a:endParaRPr lang="zh-CN" altLang="en-US" sz="2800" b="1" dirty="0">
              <a:solidFill>
                <a:srgbClr val="000000"/>
              </a:solidFill>
              <a:latin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371" y="2826249"/>
            <a:ext cx="7092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但</a:t>
            </a:r>
            <a:r>
              <a:rPr lang="zh-CN" altLang="en-US" sz="2400" b="1" dirty="0">
                <a:latin typeface="+mn-ea"/>
              </a:rPr>
              <a:t>不是对数量一个、二个、 三个</a:t>
            </a:r>
            <a:r>
              <a:rPr lang="en-US" altLang="zh-CN" sz="2400" b="1" dirty="0">
                <a:latin typeface="+mn-ea"/>
              </a:rPr>
              <a:t>…</a:t>
            </a:r>
            <a:r>
              <a:rPr lang="zh-CN" altLang="en-US" sz="2400" b="1" dirty="0">
                <a:latin typeface="+mn-ea"/>
              </a:rPr>
              <a:t>的具体描述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1371" y="2267820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可看作是对个体词所加的限制、约束的词，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1371" y="3384678"/>
            <a:ext cx="529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而是讨论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两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/>
              </a:rPr>
              <a:t>个最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通用</a:t>
            </a:r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的数量限制词：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905939" y="450412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“所有”</a:t>
            </a:r>
            <a:r>
              <a:rPr lang="zh-CN" altLang="en-US" sz="3200" b="1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“有”</a:t>
            </a:r>
          </a:p>
        </p:txBody>
      </p:sp>
    </p:spTree>
    <p:extLst>
      <p:ext uri="{BB962C8B-B14F-4D97-AF65-F5344CB8AC3E}">
        <p14:creationId xmlns:p14="http://schemas.microsoft.com/office/powerpoint/2010/main" val="2009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量词</a:t>
            </a:r>
            <a:r>
              <a:rPr lang="en-US" altLang="zh-CN" sz="3200" dirty="0" smtClean="0">
                <a:solidFill>
                  <a:schemeClr val="tx1"/>
                </a:solidFill>
              </a:rPr>
              <a:t>(quantifiers)#1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1099457"/>
          </a:xfrm>
        </p:spPr>
        <p:txBody>
          <a:bodyPr/>
          <a:lstStyle/>
          <a:p>
            <a:r>
              <a:rPr lang="zh-CN" altLang="en-US" dirty="0" smtClean="0"/>
              <a:t>指数量词   “所有”和“有”</a:t>
            </a:r>
            <a:endParaRPr lang="en-US" altLang="zh-CN" dirty="0" smtClean="0"/>
          </a:p>
          <a:p>
            <a:r>
              <a:rPr lang="zh-CN" altLang="en-US" dirty="0" smtClean="0"/>
              <a:t>“所有”为</a:t>
            </a:r>
            <a:r>
              <a:rPr lang="zh-CN" altLang="en-US" dirty="0" smtClean="0">
                <a:solidFill>
                  <a:srgbClr val="FF0000"/>
                </a:solidFill>
              </a:rPr>
              <a:t>全称量词</a:t>
            </a:r>
            <a:r>
              <a:rPr lang="en-US" altLang="zh-CN" dirty="0" smtClean="0"/>
              <a:t>(universal quantifier),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ym typeface="Symbol" panose="05050102010706020507" pitchFamily="18" charset="2"/>
              </a:rPr>
              <a:t>(any/all)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1555" y="2555222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读作“所有的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、“任意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或“一切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31555" y="311370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含意相当于自然语言中的“任意的”、</a:t>
            </a:r>
            <a:r>
              <a:rPr lang="zh-CN" altLang="en-US" dirty="0" smtClean="0"/>
              <a:t>“所有的”</a:t>
            </a:r>
            <a:r>
              <a:rPr lang="zh-CN" altLang="en-US" dirty="0"/>
              <a:t>、“一切的”、“每一个”、“凡”等</a:t>
            </a:r>
          </a:p>
        </p:txBody>
      </p:sp>
      <p:sp>
        <p:nvSpPr>
          <p:cNvPr id="9" name="矩形 8"/>
          <p:cNvSpPr/>
          <p:nvPr/>
        </p:nvSpPr>
        <p:spPr>
          <a:xfrm>
            <a:off x="304799" y="3744882"/>
            <a:ext cx="86922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“</a:t>
            </a:r>
            <a:r>
              <a:rPr lang="zh-CN" altLang="en-US" sz="2400" b="1" dirty="0">
                <a:solidFill>
                  <a:srgbClr val="000000"/>
                </a:solidFill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存在量词</a:t>
            </a:r>
            <a:r>
              <a:rPr lang="en-US" altLang="zh-CN" sz="2400" b="1" dirty="0">
                <a:solidFill>
                  <a:srgbClr val="000000"/>
                </a:solidFill>
              </a:rPr>
              <a:t>(existential quantifier)</a:t>
            </a:r>
            <a:r>
              <a:rPr lang="zh-CN" altLang="en-US" sz="2400" b="1" dirty="0">
                <a:solidFill>
                  <a:srgbClr val="000000"/>
                </a:solidFill>
              </a:rPr>
              <a:t>，记作</a:t>
            </a:r>
            <a:r>
              <a:rPr lang="zh-CN" altLang="en-US" sz="2400" b="1" dirty="0">
                <a:solidFill>
                  <a:srgbClr val="A50021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(exist)</a:t>
            </a:r>
          </a:p>
        </p:txBody>
      </p:sp>
      <p:sp>
        <p:nvSpPr>
          <p:cNvPr id="11" name="矩形 10"/>
          <p:cNvSpPr/>
          <p:nvPr/>
        </p:nvSpPr>
        <p:spPr>
          <a:xfrm>
            <a:off x="931555" y="4311425"/>
            <a:ext cx="2194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读作“存在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931555" y="5008408"/>
            <a:ext cx="9633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含意相当于自然语言中的“某个”、</a:t>
            </a:r>
            <a:r>
              <a:rPr lang="zh-CN" altLang="en-US" dirty="0" smtClean="0"/>
              <a:t>“存在”</a:t>
            </a:r>
            <a:r>
              <a:rPr lang="zh-CN" altLang="en-US" dirty="0"/>
              <a:t>、“有的”、“至少有一个”、“有些”等</a:t>
            </a:r>
          </a:p>
        </p:txBody>
      </p:sp>
    </p:spTree>
    <p:extLst>
      <p:ext uri="{BB962C8B-B14F-4D97-AF65-F5344CB8AC3E}">
        <p14:creationId xmlns:p14="http://schemas.microsoft.com/office/powerpoint/2010/main" val="17952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8" grpId="0"/>
      <p:bldP spid="9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在形式系统</a:t>
            </a:r>
            <a:r>
              <a:rPr lang="en-US" altLang="zh-CN" sz="2800" i="1" spc="-5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</a:rPr>
              <a:t>中证明</a:t>
            </a:r>
            <a:r>
              <a:rPr lang="zh-CN" altLang="en-US" sz="2800" dirty="0">
                <a:solidFill>
                  <a:schemeClr val="tx1"/>
                </a:solidFill>
                <a:latin typeface="Cambria Math"/>
                <a:cs typeface="Cambria Math"/>
              </a:rPr>
              <a:t>⊢</a:t>
            </a:r>
            <a:r>
              <a:rPr lang="en-US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α→β)→(</a:t>
            </a:r>
            <a:r>
              <a:rPr lang="en-US" altLang="zh-CN" sz="2800" spc="-5" dirty="0">
                <a:solidFill>
                  <a:schemeClr val="tx1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β→</a:t>
            </a:r>
            <a:r>
              <a:rPr lang="en-US" altLang="zh-CN" sz="2800" spc="-5" dirty="0">
                <a:solidFill>
                  <a:schemeClr val="tx1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α)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3785" y="1295400"/>
            <a:ext cx="9345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29">
              <a:lnSpc>
                <a:spcPct val="100000"/>
              </a:lnSpc>
            </a:pPr>
            <a:r>
              <a:rPr lang="zh-CN" altLang="en-US" sz="2400" b="1" dirty="0"/>
              <a:t>证明：使用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r>
              <a:rPr lang="zh-CN" altLang="en-US" sz="2400" b="1" dirty="0"/>
              <a:t>的证明方法证明，在此</a:t>
            </a:r>
            <a:r>
              <a:rPr lang="zh-CN" altLang="en-US" sz="2400" b="1" dirty="0" smtClean="0"/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等值演算</a:t>
            </a:r>
            <a:r>
              <a:rPr lang="zh-CN" altLang="en-US" sz="2400" b="1" dirty="0">
                <a:solidFill>
                  <a:srgbClr val="FF0000"/>
                </a:solidFill>
              </a:rPr>
              <a:t>法</a:t>
            </a:r>
            <a:r>
              <a:rPr lang="zh-CN" altLang="en-US" sz="2400" b="1" dirty="0"/>
              <a:t>证明。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9660" y="1902767"/>
            <a:ext cx="352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945">
              <a:lnSpc>
                <a:spcPct val="100000"/>
              </a:lnSpc>
              <a:spcBef>
                <a:spcPts val="1120"/>
              </a:spcBef>
            </a:pPr>
            <a:r>
              <a:rPr lang="en-US" altLang="zh-CN" sz="2400" b="1" spc="-110" dirty="0">
                <a:latin typeface="Times New Roman"/>
                <a:cs typeface="Times New Roman"/>
              </a:rPr>
              <a:t>(</a:t>
            </a:r>
            <a:r>
              <a:rPr lang="zh-CN" altLang="en-US" sz="2400" b="1" i="1" spc="-45" dirty="0">
                <a:latin typeface="Symbol"/>
                <a:cs typeface="Symbol"/>
              </a:rPr>
              <a:t></a:t>
            </a:r>
            <a:r>
              <a:rPr lang="zh-CN" altLang="en-US" sz="2400" b="1" i="1" spc="145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35" dirty="0"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latin typeface="Times New Roman"/>
                <a:cs typeface="Times New Roman"/>
              </a:rPr>
              <a:t>)</a:t>
            </a:r>
            <a:r>
              <a:rPr lang="zh-CN" altLang="en-US" sz="2400" b="1" spc="-75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110" dirty="0">
                <a:latin typeface="Times New Roman"/>
                <a:cs typeface="Times New Roman"/>
              </a:rPr>
              <a:t> </a:t>
            </a:r>
            <a:r>
              <a:rPr lang="en-US" altLang="zh-CN" sz="2400" b="1" spc="35" dirty="0"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latin typeface="Symbol"/>
                <a:cs typeface="Symbol"/>
              </a:rPr>
              <a:t></a:t>
            </a:r>
            <a:r>
              <a:rPr lang="zh-CN" altLang="en-US" sz="2400" b="1" i="1" spc="190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105" dirty="0"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latin typeface="Times New Roman"/>
                <a:cs typeface="Times New Roman"/>
              </a:rPr>
              <a:t>)</a:t>
            </a:r>
            <a:endParaRPr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9660" y="2595265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260"/>
              </a:spcBef>
            </a:pPr>
            <a:r>
              <a:rPr lang="zh-CN" altLang="en-US" sz="2400" b="1" spc="30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-40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en-US" altLang="zh-CN" sz="24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9660" y="3188082"/>
            <a:ext cx="318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245"/>
              </a:spcBef>
            </a:pP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</a:t>
            </a:r>
            <a:r>
              <a:rPr lang="zh-CN" altLang="en-US" sz="2400" b="1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3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3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9660" y="3852211"/>
            <a:ext cx="4413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900"/>
              </a:spcBef>
            </a:pP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</a:t>
            </a:r>
            <a:r>
              <a:rPr lang="zh-CN" altLang="en-US" sz="2400" b="1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9660" y="4516340"/>
            <a:ext cx="1653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725"/>
              </a:spcBef>
            </a:pPr>
            <a:r>
              <a:rPr lang="zh-CN" altLang="en-US" sz="2400" b="1" spc="-1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spc="17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en-US" altLang="zh-CN"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-1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6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1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5152" y="752642"/>
            <a:ext cx="6552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例：</a:t>
            </a:r>
            <a:r>
              <a:rPr kumimoji="0" lang="zh-CN" altLang="en-US" sz="3200" b="0" i="0" u="none" strike="noStrike" kern="0" cap="none" spc="1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假</a:t>
            </a:r>
            <a:r>
              <a:rPr kumimoji="0" lang="zh-CN" altLang="en-US" sz="3200" b="0" i="0" u="none" strike="noStrike" kern="0" cap="none" spc="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设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</a:t>
            </a:r>
            <a:r>
              <a:rPr kumimoji="0" lang="en-US" altLang="zh-CN" sz="3200" b="1" i="1" u="none" strike="noStrike" kern="0" cap="none" spc="-1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3200" b="0" i="0" u="none" strike="noStrike" kern="0" cap="none" spc="-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论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域是</a:t>
            </a:r>
            <a:r>
              <a:rPr kumimoji="0" lang="zh-CN" alt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全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总个</a:t>
            </a:r>
            <a:r>
              <a:rPr kumimoji="0" lang="zh-CN" alt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域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0729" y="1454771"/>
            <a:ext cx="4339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11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/>
                <a:cs typeface="Times New Roman"/>
              </a:rPr>
              <a:t>“</a:t>
            </a:r>
            <a:r>
              <a:rPr kumimoji="0" lang="zh-CN" altLang="en-US" sz="2800" b="0" i="0" u="none" strike="noStrike" kern="0" cap="none" spc="1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一切</a:t>
            </a:r>
            <a:r>
              <a:rPr kumimoji="0" lang="zh-CN" altLang="en-US" sz="2800" b="0" i="0" u="none" strike="noStrike" kern="0" cap="none" spc="1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事物都是运动</a:t>
            </a:r>
            <a:r>
              <a:rPr kumimoji="0" lang="zh-CN" altLang="en-US" sz="2800" b="0" i="0" u="none" strike="noStrike" kern="0" cap="none" spc="10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2800" b="0" i="0" u="none" strike="noStrike" kern="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”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7491" y="2156900"/>
            <a:ext cx="3058887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50"/>
              </a:lnSpc>
              <a:spcBef>
                <a:spcPts val="380"/>
              </a:spcBef>
            </a:pPr>
            <a:r>
              <a:rPr lang="zh-CN" altLang="en-US" sz="2800" b="1" spc="105" dirty="0">
                <a:latin typeface="黑体"/>
                <a:cs typeface="黑体"/>
              </a:rPr>
              <a:t>可以</a:t>
            </a:r>
            <a:r>
              <a:rPr lang="zh-CN" altLang="en-US" sz="2800" b="1" spc="95" dirty="0" smtClean="0">
                <a:latin typeface="黑体"/>
                <a:cs typeface="黑体"/>
              </a:rPr>
              <a:t>形</a:t>
            </a:r>
            <a:r>
              <a:rPr lang="zh-CN" altLang="en-US" sz="2800" b="1" spc="105" dirty="0" smtClean="0">
                <a:latin typeface="黑体"/>
                <a:cs typeface="黑体"/>
              </a:rPr>
              <a:t>式描</a:t>
            </a:r>
            <a:r>
              <a:rPr lang="zh-CN" altLang="en-US" sz="2800" b="1" dirty="0" smtClean="0">
                <a:latin typeface="黑体"/>
                <a:cs typeface="黑体"/>
              </a:rPr>
              <a:t>述</a:t>
            </a:r>
            <a:r>
              <a:rPr lang="zh-CN" altLang="en-US" sz="2800" b="1" spc="15" dirty="0" smtClean="0">
                <a:latin typeface="黑体"/>
                <a:cs typeface="黑体"/>
              </a:rPr>
              <a:t>为</a:t>
            </a:r>
            <a:r>
              <a:rPr lang="zh-CN" altLang="en-US" sz="2800" b="1" spc="10" dirty="0" smtClean="0">
                <a:latin typeface="黑体"/>
                <a:cs typeface="黑体"/>
              </a:rPr>
              <a:t>：</a:t>
            </a:r>
            <a:endParaRPr lang="zh-CN" alt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8054" y="2156900"/>
            <a:ext cx="2718693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50"/>
              </a:lnSpc>
              <a:spcBef>
                <a:spcPts val="38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-10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spc="5" dirty="0">
                <a:solidFill>
                  <a:srgbClr val="000000"/>
                </a:solidFill>
                <a:latin typeface="黑体"/>
                <a:cs typeface="黑体"/>
              </a:rPr>
              <a:t>是运</a:t>
            </a:r>
            <a:r>
              <a:rPr lang="zh-CN" altLang="en-US" sz="2800" b="1" spc="-10" dirty="0">
                <a:solidFill>
                  <a:srgbClr val="000000"/>
                </a:solidFill>
                <a:latin typeface="黑体"/>
                <a:cs typeface="黑体"/>
              </a:rPr>
              <a:t>动</a:t>
            </a:r>
            <a:r>
              <a:rPr lang="zh-CN" altLang="en-US" sz="2800" b="1" spc="-5" dirty="0">
                <a:solidFill>
                  <a:srgbClr val="000000"/>
                </a:solidFill>
                <a:latin typeface="黑体"/>
                <a:cs typeface="黑体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0729" y="2859029"/>
            <a:ext cx="511628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5080" lvl="0">
              <a:lnSpc>
                <a:spcPts val="3460"/>
              </a:lnSpc>
              <a:spcBef>
                <a:spcPts val="815"/>
              </a:spcBef>
              <a:tabLst>
                <a:tab pos="2714625" algn="l"/>
              </a:tabLst>
            </a:pPr>
            <a:r>
              <a:rPr lang="zh-CN" altLang="en-US" sz="2800" b="1" spc="35" dirty="0">
                <a:latin typeface="黑体"/>
                <a:cs typeface="黑体"/>
              </a:rPr>
              <a:t>若</a:t>
            </a:r>
            <a:r>
              <a:rPr lang="zh-CN" altLang="en-US" sz="2800" b="1" dirty="0" smtClean="0">
                <a:latin typeface="黑体"/>
                <a:cs typeface="黑体"/>
              </a:rPr>
              <a:t>以</a:t>
            </a:r>
            <a:r>
              <a:rPr lang="en-US" altLang="zh-CN" sz="2800" b="1" i="1" spc="-5" dirty="0" smtClean="0">
                <a:solidFill>
                  <a:schemeClr val="bg2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5" dirty="0" smtClean="0">
                <a:solidFill>
                  <a:schemeClr val="bg2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 smtClean="0">
                <a:solidFill>
                  <a:schemeClr val="bg2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spc="35" dirty="0" smtClean="0">
                <a:latin typeface="黑体"/>
                <a:cs typeface="黑体"/>
              </a:rPr>
              <a:t>表示</a:t>
            </a:r>
            <a:r>
              <a:rPr lang="zh-CN" altLang="en-US" sz="2800" b="1" spc="35" dirty="0">
                <a:latin typeface="黑体"/>
                <a:cs typeface="黑体"/>
              </a:rPr>
              <a:t>“</a:t>
            </a:r>
            <a:r>
              <a:rPr lang="en-US" altLang="zh-CN" sz="2800" b="1" i="1" spc="30" dirty="0">
                <a:latin typeface="Times New Roman"/>
                <a:cs typeface="Times New Roman"/>
              </a:rPr>
              <a:t>x</a:t>
            </a:r>
            <a:r>
              <a:rPr lang="zh-CN" altLang="en-US" sz="2800" b="1" spc="35" dirty="0">
                <a:latin typeface="黑体"/>
                <a:cs typeface="黑体"/>
              </a:rPr>
              <a:t>是</a:t>
            </a:r>
            <a:r>
              <a:rPr lang="zh-CN" altLang="en-US" sz="2800" b="1" spc="20" dirty="0">
                <a:latin typeface="黑体"/>
                <a:cs typeface="黑体"/>
              </a:rPr>
              <a:t>运</a:t>
            </a:r>
            <a:r>
              <a:rPr lang="zh-CN" altLang="en-US" sz="2800" b="1" spc="35" dirty="0">
                <a:latin typeface="黑体"/>
                <a:cs typeface="黑体"/>
              </a:rPr>
              <a:t>动</a:t>
            </a:r>
            <a:r>
              <a:rPr lang="zh-CN" altLang="en-US" sz="2800" b="1" spc="40" dirty="0">
                <a:latin typeface="黑体"/>
                <a:cs typeface="黑体"/>
              </a:rPr>
              <a:t>的</a:t>
            </a:r>
            <a:r>
              <a:rPr lang="zh-CN" altLang="en-US" sz="2800" b="1" spc="20" dirty="0">
                <a:latin typeface="黑体"/>
                <a:cs typeface="黑体"/>
              </a:rPr>
              <a:t>”</a:t>
            </a:r>
            <a:r>
              <a:rPr lang="zh-CN" altLang="en-US" sz="2800" b="1" spc="35" dirty="0" smtClean="0">
                <a:latin typeface="黑体"/>
                <a:cs typeface="黑体"/>
              </a:rPr>
              <a:t>，</a:t>
            </a:r>
            <a:endParaRPr lang="zh-CN" altLang="en-US" sz="2800" b="1" dirty="0"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1829" y="3535510"/>
            <a:ext cx="4595531" cy="50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5080" lvl="0">
              <a:lnSpc>
                <a:spcPts val="3460"/>
              </a:lnSpc>
              <a:spcBef>
                <a:spcPts val="815"/>
              </a:spcBef>
              <a:tabLst>
                <a:tab pos="2714625" algn="l"/>
              </a:tabLst>
            </a:pPr>
            <a:r>
              <a:rPr lang="zh-CN" altLang="en-US" sz="2800" b="1" spc="165" dirty="0" smtClean="0">
                <a:latin typeface="黑体"/>
                <a:cs typeface="黑体"/>
              </a:rPr>
              <a:t>或</a:t>
            </a:r>
            <a:r>
              <a:rPr lang="zh-CN" altLang="en-US" sz="2800" b="1" spc="150" dirty="0">
                <a:latin typeface="黑体"/>
                <a:cs typeface="黑体"/>
              </a:rPr>
              <a:t>简</a:t>
            </a:r>
            <a:r>
              <a:rPr lang="zh-CN" altLang="en-US" sz="2800" b="1" spc="165" dirty="0">
                <a:latin typeface="黑体"/>
                <a:cs typeface="黑体"/>
              </a:rPr>
              <a:t>写</a:t>
            </a:r>
            <a:r>
              <a:rPr lang="zh-CN" altLang="en-US" sz="2800" b="1" spc="175" dirty="0">
                <a:latin typeface="黑体"/>
                <a:cs typeface="黑体"/>
              </a:rPr>
              <a:t>成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latin typeface="黑体"/>
                <a:cs typeface="黑体"/>
              </a:rPr>
              <a:t>或</a:t>
            </a:r>
            <a:r>
              <a:rPr lang="zh-CN" altLang="en-US" sz="2800" b="1" spc="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3921" y="2836777"/>
            <a:ext cx="3625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5" dirty="0">
                <a:latin typeface="黑体"/>
                <a:cs typeface="黑体"/>
              </a:rPr>
              <a:t>则可</a:t>
            </a:r>
            <a:r>
              <a:rPr lang="zh-CN" altLang="en-US" sz="2800" b="1" spc="170" dirty="0">
                <a:latin typeface="黑体"/>
                <a:cs typeface="黑体"/>
              </a:rPr>
              <a:t>写</a:t>
            </a:r>
            <a:r>
              <a:rPr lang="zh-CN" altLang="en-US" sz="2800" b="1" spc="165" dirty="0">
                <a:latin typeface="黑体"/>
                <a:cs typeface="黑体"/>
              </a:rPr>
              <a:t>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spc="165" dirty="0">
                <a:latin typeface="黑体"/>
                <a:cs typeface="黑体"/>
              </a:rPr>
              <a:t>，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685781" y="4294177"/>
            <a:ext cx="4145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440"/>
              </a:spcBef>
              <a:tabLst>
                <a:tab pos="1384300" algn="l"/>
              </a:tabLst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例：凡</a:t>
            </a:r>
            <a:r>
              <a:rPr lang="zh-CN" altLang="en-US" sz="2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人都是要死</a:t>
            </a:r>
            <a:r>
              <a:rPr lang="zh-CN" altLang="en-US" sz="2800" spc="-1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935403" y="4996306"/>
            <a:ext cx="266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lvl="0">
              <a:spcBef>
                <a:spcPts val="400"/>
              </a:spcBef>
            </a:pPr>
            <a:r>
              <a:rPr lang="en-US" altLang="zh-CN" sz="2800" b="1" i="1" dirty="0">
                <a:latin typeface="Times New Roman"/>
                <a:cs typeface="Times New Roman"/>
              </a:rPr>
              <a:t>D</a:t>
            </a:r>
            <a:r>
              <a:rPr lang="en-US" altLang="zh-CN" sz="2800" b="1" i="1" spc="-10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= </a:t>
            </a:r>
            <a:r>
              <a:rPr lang="en-US" altLang="zh-CN" sz="2800" b="1" spc="-5" dirty="0">
                <a:latin typeface="Times New Roman"/>
                <a:cs typeface="Times New Roman"/>
              </a:rPr>
              <a:t>{</a:t>
            </a:r>
            <a:r>
              <a:rPr lang="zh-CN" altLang="en-US" sz="2800" spc="15" dirty="0">
                <a:latin typeface="黑体"/>
                <a:cs typeface="黑体"/>
              </a:rPr>
              <a:t>所有</a:t>
            </a:r>
            <a:r>
              <a:rPr lang="zh-CN" altLang="en-US" sz="2800" spc="-5" dirty="0">
                <a:latin typeface="黑体"/>
                <a:cs typeface="黑体"/>
              </a:rPr>
              <a:t>人</a:t>
            </a:r>
            <a:r>
              <a:rPr lang="en-US" altLang="zh-CN" sz="2800" b="1" dirty="0">
                <a:latin typeface="Times New Roman"/>
                <a:cs typeface="Times New Roman"/>
              </a:rPr>
              <a:t>}</a:t>
            </a:r>
            <a:endParaRPr lang="zh-CN" altLang="en-US" sz="2800" dirty="0">
              <a:latin typeface="Times New Roman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5403" y="5681472"/>
            <a:ext cx="2682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lvl="0">
              <a:spcBef>
                <a:spcPts val="360"/>
              </a:spcBef>
              <a:buClr>
                <a:srgbClr val="CCCC99"/>
              </a:buClr>
              <a:buSzPct val="75000"/>
              <a:tabLst>
                <a:tab pos="756920" algn="l"/>
              </a:tabLst>
            </a:pPr>
            <a:r>
              <a:rPr lang="en-US" altLang="zh-CN" sz="2800" b="1" spc="5" dirty="0">
                <a:solidFill>
                  <a:srgbClr val="7030A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Mo</a:t>
            </a:r>
            <a:r>
              <a:rPr lang="en-US" altLang="zh-CN" sz="28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tal</a:t>
            </a:r>
            <a:r>
              <a:rPr lang="en-US" altLang="zh-CN" sz="28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)</a:t>
            </a:r>
            <a:endParaRPr lang="en-US" altLang="zh-CN"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101" y="606272"/>
            <a:ext cx="6798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zh-CN" altLang="en-US" sz="2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</a:rPr>
              <a:t>例</a:t>
            </a:r>
            <a:r>
              <a:rPr lang="zh-CN" altLang="en-US" sz="2800" b="1" kern="0" spc="-140" dirty="0">
                <a:latin typeface="Times New Roman"/>
                <a:cs typeface="Times New Roman"/>
              </a:rPr>
              <a:t> </a:t>
            </a:r>
            <a:r>
              <a:rPr lang="zh-CN" altLang="en-US" sz="2800" b="1" kern="0" spc="10" dirty="0">
                <a:latin typeface="黑体"/>
              </a:rPr>
              <a:t>假设</a:t>
            </a:r>
            <a:r>
              <a:rPr lang="zh-CN" altLang="en-US" sz="2800" b="1" kern="0" spc="5" dirty="0">
                <a:latin typeface="黑体"/>
              </a:rPr>
              <a:t>个</a:t>
            </a:r>
            <a:r>
              <a:rPr lang="zh-CN" altLang="en-US" sz="2800" b="1" kern="0" dirty="0">
                <a:latin typeface="黑体"/>
              </a:rPr>
              <a:t>体</a:t>
            </a:r>
            <a:r>
              <a:rPr lang="en-US" altLang="zh-CN" sz="2800" b="1" i="1" kern="0" spc="-10" dirty="0">
                <a:latin typeface="Times New Roman"/>
                <a:cs typeface="Times New Roman"/>
              </a:rPr>
              <a:t>x</a:t>
            </a:r>
            <a:r>
              <a:rPr lang="zh-CN" altLang="en-US" sz="2800" b="1" kern="0" spc="5" dirty="0">
                <a:latin typeface="黑体"/>
              </a:rPr>
              <a:t>的</a:t>
            </a:r>
            <a:r>
              <a:rPr lang="zh-CN" altLang="en-US" sz="2800" b="1" kern="0" spc="-10" dirty="0">
                <a:latin typeface="黑体"/>
              </a:rPr>
              <a:t>论</a:t>
            </a:r>
            <a:r>
              <a:rPr lang="zh-CN" altLang="en-US" sz="2800" b="1" kern="0" spc="5" dirty="0">
                <a:latin typeface="黑体"/>
              </a:rPr>
              <a:t>域是</a:t>
            </a:r>
            <a:r>
              <a:rPr lang="zh-CN" altLang="en-US" sz="2800" b="1" kern="0" spc="-10" dirty="0">
                <a:latin typeface="黑体"/>
              </a:rPr>
              <a:t>全</a:t>
            </a:r>
            <a:r>
              <a:rPr lang="zh-CN" altLang="en-US" sz="2800" b="1" kern="0" spc="5" dirty="0">
                <a:latin typeface="黑体"/>
              </a:rPr>
              <a:t>总个</a:t>
            </a:r>
            <a:r>
              <a:rPr lang="zh-CN" altLang="en-US" sz="2800" b="1" kern="0" spc="-10" dirty="0">
                <a:latin typeface="黑体"/>
              </a:rPr>
              <a:t>体</a:t>
            </a:r>
            <a:r>
              <a:rPr lang="zh-CN" altLang="en-US" sz="2800" b="1" kern="0" spc="5" dirty="0">
                <a:latin typeface="黑体"/>
              </a:rPr>
              <a:t>域</a:t>
            </a:r>
            <a:endParaRPr lang="zh-CN" altLang="en-US" sz="2800" b="1" kern="0" dirty="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462" y="1410988"/>
            <a:ext cx="3553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pc="100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zh-CN" altLang="en-US" sz="2800" b="1" kern="0" spc="110" dirty="0">
                <a:solidFill>
                  <a:srgbClr val="000000"/>
                </a:solidFill>
                <a:latin typeface="黑体"/>
              </a:rPr>
              <a:t>有的事物是水</a:t>
            </a:r>
            <a:r>
              <a:rPr lang="zh-CN" altLang="en-US" sz="2800" b="1" kern="0" spc="9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zh-CN" altLang="en-US" sz="2800" b="1" kern="0" spc="100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462" y="2215704"/>
            <a:ext cx="6324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spc="105" dirty="0">
                <a:solidFill>
                  <a:srgbClr val="000000"/>
                </a:solidFill>
                <a:latin typeface="黑体"/>
              </a:rPr>
              <a:t>可以形式</a:t>
            </a:r>
            <a:r>
              <a:rPr lang="zh-CN" altLang="en-US" sz="2800" b="1" kern="0" spc="95" dirty="0">
                <a:solidFill>
                  <a:srgbClr val="000000"/>
                </a:solidFill>
                <a:latin typeface="黑体"/>
              </a:rPr>
              <a:t>描</a:t>
            </a:r>
            <a:r>
              <a:rPr lang="zh-CN" altLang="en-US" sz="2800" b="1" kern="0" spc="105" dirty="0">
                <a:solidFill>
                  <a:srgbClr val="000000"/>
                </a:solidFill>
                <a:latin typeface="黑体"/>
              </a:rPr>
              <a:t>述</a:t>
            </a:r>
            <a:r>
              <a:rPr lang="zh-CN" altLang="en-US" sz="2800" b="1" kern="0" spc="120" dirty="0">
                <a:solidFill>
                  <a:srgbClr val="000000"/>
                </a:solidFill>
                <a:latin typeface="黑体"/>
              </a:rPr>
              <a:t>为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黑体"/>
              </a:rPr>
              <a:t>：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spc="15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)(</a:t>
            </a:r>
            <a:r>
              <a:rPr lang="en-US" altLang="zh-CN" sz="2800" b="1" i="1" kern="0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是水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087" y="3020420"/>
            <a:ext cx="5201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若以</a:t>
            </a:r>
            <a:r>
              <a:rPr lang="zh-CN" altLang="en-US" sz="2800" b="1" kern="0" spc="-475" dirty="0">
                <a:solidFill>
                  <a:srgbClr val="000000"/>
                </a:solidFill>
                <a:latin typeface="黑体"/>
              </a:rPr>
              <a:t> </a:t>
            </a:r>
            <a:r>
              <a:rPr lang="en-US" altLang="zh-CN" sz="2800" b="1" i="1" kern="0" spc="-10" dirty="0">
                <a:solidFill>
                  <a:schemeClr val="bg2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spc="-15" dirty="0">
                <a:solidFill>
                  <a:schemeClr val="bg2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5" dirty="0">
                <a:solidFill>
                  <a:schemeClr val="bg2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kern="0" spc="3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表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示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“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i="1" kern="0" spc="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是水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zh-CN" altLang="en-US" sz="2800" b="1" kern="0" spc="-10" dirty="0">
                <a:solidFill>
                  <a:srgbClr val="000000"/>
                </a:solidFill>
                <a:latin typeface="黑体"/>
              </a:rPr>
              <a:t>”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黑体"/>
              </a:rPr>
              <a:t>，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4882" y="3020420"/>
            <a:ext cx="369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则可写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作</a:t>
            </a:r>
            <a:r>
              <a:rPr lang="zh-CN" altLang="en-US" sz="2800" b="1" kern="0" spc="-969" dirty="0">
                <a:solidFill>
                  <a:srgbClr val="000000"/>
                </a:solidFill>
                <a:latin typeface="黑体"/>
              </a:rPr>
              <a:t> 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lang="zh-CN" altLang="en-US" sz="2800" b="1" kern="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，</a:t>
            </a:r>
            <a:r>
              <a:rPr lang="zh-CN" altLang="en-US" sz="2800" b="1" kern="0" spc="-980" dirty="0">
                <a:solidFill>
                  <a:srgbClr val="000000"/>
                </a:solidFill>
                <a:latin typeface="黑体"/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5462" y="37094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spc="5" dirty="0" smtClean="0">
                <a:latin typeface="黑体"/>
              </a:rPr>
              <a:t>或</a:t>
            </a:r>
            <a:r>
              <a:rPr lang="zh-CN" altLang="en-US" sz="2800" b="1" kern="0" spc="-980" dirty="0" smtClean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简</a:t>
            </a:r>
            <a:r>
              <a:rPr lang="zh-CN" altLang="en-US" sz="2800" b="1" kern="0" spc="-980" dirty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写</a:t>
            </a:r>
            <a:r>
              <a:rPr lang="zh-CN" altLang="en-US" sz="2800" b="1" kern="0" spc="-980" dirty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成</a:t>
            </a:r>
            <a:r>
              <a:rPr lang="zh-CN" altLang="en-US" sz="2800" b="1" kern="0" spc="-975" dirty="0">
                <a:latin typeface="黑体"/>
              </a:rPr>
              <a:t> 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i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kern="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spc="5" dirty="0" smtClean="0">
                <a:latin typeface="黑体"/>
              </a:rPr>
              <a:t>或</a:t>
            </a:r>
            <a:r>
              <a:rPr lang="zh-CN" altLang="en-US" sz="2800" b="1" kern="0" spc="1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72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972800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量词</a:t>
            </a:r>
            <a:r>
              <a:rPr lang="en-US" altLang="zh-CN" sz="3200" dirty="0" smtClean="0">
                <a:solidFill>
                  <a:schemeClr val="tx1"/>
                </a:solidFill>
              </a:rPr>
              <a:t>(quantifiers)#1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447800"/>
            <a:ext cx="11582400" cy="4495800"/>
          </a:xfrm>
        </p:spPr>
        <p:txBody>
          <a:bodyPr/>
          <a:lstStyle/>
          <a:p>
            <a:r>
              <a:rPr lang="zh-CN" altLang="en-US" dirty="0" smtClean="0"/>
              <a:t>指数量词   “所有”和“有”</a:t>
            </a:r>
            <a:endParaRPr lang="en-US" altLang="zh-CN" dirty="0" smtClean="0"/>
          </a:p>
          <a:p>
            <a:r>
              <a:rPr lang="zh-CN" altLang="en-US" dirty="0" smtClean="0"/>
              <a:t>“所有”为</a:t>
            </a:r>
            <a:r>
              <a:rPr lang="zh-CN" altLang="en-US" dirty="0" smtClean="0">
                <a:solidFill>
                  <a:srgbClr val="FF0000"/>
                </a:solidFill>
              </a:rPr>
              <a:t>全称量词</a:t>
            </a:r>
            <a:r>
              <a:rPr lang="en-US" altLang="zh-CN" dirty="0" smtClean="0"/>
              <a:t>(universal quantifier),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ym typeface="Symbol" panose="05050102010706020507" pitchFamily="18" charset="2"/>
              </a:rPr>
              <a:t>(any/all)</a:t>
            </a:r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为存在量词</a:t>
            </a:r>
            <a:r>
              <a:rPr lang="en-US" altLang="zh-CN" dirty="0" smtClean="0"/>
              <a:t>(existential quantifier)</a:t>
            </a:r>
            <a:r>
              <a:rPr lang="zh-CN" altLang="en-US" dirty="0" smtClean="0"/>
              <a:t>，记作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ym typeface="Symbol" panose="05050102010706020507" pitchFamily="18" charset="2"/>
              </a:rPr>
              <a:t>(exist)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sym typeface="Symbol" panose="05050102010706020507" pitchFamily="18" charset="2"/>
              </a:rPr>
              <a:t>量词作用于谓词</a:t>
            </a:r>
            <a:r>
              <a:rPr lang="zh-CN" altLang="en-US" dirty="0" smtClean="0">
                <a:sym typeface="Symbol" panose="05050102010706020507" pitchFamily="18" charset="2"/>
              </a:rPr>
              <a:t>时需要引入一个</a:t>
            </a:r>
            <a:r>
              <a:rPr lang="zh-CN" altLang="en-US" dirty="0" smtClean="0">
                <a:solidFill>
                  <a:schemeClr val="bg2"/>
                </a:solidFill>
                <a:sym typeface="Symbol" panose="05050102010706020507" pitchFamily="18" charset="2"/>
              </a:rPr>
              <a:t>指导变元</a:t>
            </a:r>
            <a:r>
              <a:rPr lang="zh-CN" altLang="en-US" dirty="0" smtClean="0">
                <a:sym typeface="Symbol" panose="05050102010706020507" pitchFamily="18" charset="2"/>
              </a:rPr>
              <a:t>，同时放在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量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词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后面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谓词填式中：</a:t>
            </a:r>
            <a:r>
              <a:rPr lang="en-US" altLang="zh-CN" dirty="0" smtClean="0">
                <a:sym typeface="Symbol" panose="05050102010706020507" pitchFamily="18" charset="2"/>
              </a:rPr>
              <a:t> 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dirty="0" err="1" smtClean="0"/>
              <a:t>P</a:t>
            </a:r>
            <a:r>
              <a:rPr lang="en-US" altLang="zh-CN" i="1" dirty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/>
              <a:t>表示个体域中所有的</a:t>
            </a:r>
            <a:r>
              <a:rPr lang="en-US" altLang="zh-CN" i="1" dirty="0"/>
              <a:t>x</a:t>
            </a:r>
            <a:r>
              <a:rPr lang="zh-CN" altLang="en-US" dirty="0"/>
              <a:t>具有</a:t>
            </a:r>
            <a:r>
              <a:rPr lang="zh-CN" altLang="en-US" dirty="0" smtClean="0"/>
              <a:t>性质</a:t>
            </a:r>
            <a:r>
              <a:rPr lang="en-US" altLang="zh-CN" i="1" dirty="0"/>
              <a:t>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    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/>
              <a:t>表示个体域中有一个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 smtClean="0"/>
              <a:t>F</a:t>
            </a: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指导变元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不可取值代入</a:t>
            </a:r>
            <a:r>
              <a:rPr lang="zh-CN" altLang="en-US" dirty="0" smtClean="0"/>
              <a:t>的，称作为</a:t>
            </a:r>
            <a:r>
              <a:rPr lang="zh-CN" altLang="en-US" dirty="0" smtClean="0">
                <a:solidFill>
                  <a:srgbClr val="FF0000"/>
                </a:solidFill>
              </a:rPr>
              <a:t>约束变元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bound variables</a:t>
            </a:r>
            <a:r>
              <a:rPr lang="zh-CN" altLang="en-US" dirty="0" smtClean="0"/>
              <a:t>），约束变元可以改名而不改变语句含义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可以取值代入</a:t>
            </a:r>
            <a:r>
              <a:rPr lang="zh-CN" altLang="en-US" dirty="0" smtClean="0"/>
              <a:t>的个体变元称作为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自由变元</a:t>
            </a:r>
            <a:r>
              <a:rPr lang="en-US" altLang="zh-CN" dirty="0" smtClean="0"/>
              <a:t>(free variables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量词</a:t>
            </a:r>
            <a:r>
              <a:rPr lang="en-US" altLang="zh-CN" sz="3200" dirty="0">
                <a:solidFill>
                  <a:srgbClr val="000000"/>
                </a:solidFill>
              </a:rPr>
              <a:t>(quantifiers</a:t>
            </a:r>
            <a:r>
              <a:rPr lang="en-US" altLang="zh-CN" sz="3200" dirty="0" smtClean="0">
                <a:solidFill>
                  <a:srgbClr val="000000"/>
                </a:solidFill>
              </a:rPr>
              <a:t>)#2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量词所作用的谓词或符合谓词表达式，称作为量词的</a:t>
            </a:r>
            <a:r>
              <a:rPr lang="zh-CN" altLang="en-US" dirty="0" smtClean="0">
                <a:solidFill>
                  <a:srgbClr val="FF0000"/>
                </a:solidFill>
              </a:rPr>
              <a:t>辖域</a:t>
            </a:r>
            <a:r>
              <a:rPr lang="en-US" altLang="zh-CN" dirty="0" smtClean="0"/>
              <a:t>(domain of quantifiers)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对于一元谓词，</a:t>
            </a:r>
            <a:r>
              <a:rPr lang="en-US" altLang="zh-CN" dirty="0">
                <a:sym typeface="Symbol" panose="05050102010706020507" pitchFamily="18" charset="2"/>
              </a:rPr>
              <a:t> 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都是命题，对于有穷的个体域</a:t>
            </a:r>
            <a:endParaRPr lang="en-US" altLang="zh-CN" dirty="0" smtClean="0"/>
          </a:p>
          <a:p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/>
              <a:t>(</a:t>
            </a:r>
            <a:r>
              <a:rPr lang="en-US" altLang="zh-CN" dirty="0" smtClean="0"/>
              <a:t>x)</a:t>
            </a:r>
            <a:r>
              <a:rPr lang="zh-CN" altLang="en-US" dirty="0" smtClean="0"/>
              <a:t>等价于</a:t>
            </a:r>
            <a:r>
              <a:rPr lang="en-US" altLang="zh-CN" dirty="0" smtClean="0">
                <a:solidFill>
                  <a:schemeClr val="bg2"/>
                </a:solidFill>
              </a:rPr>
              <a:t>p(a1)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ʌ…ʌ(P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等价于</a:t>
            </a:r>
            <a:r>
              <a:rPr lang="en-US" altLang="zh-CN" dirty="0" smtClean="0">
                <a:solidFill>
                  <a:schemeClr val="bg2"/>
                </a:solidFill>
              </a:rPr>
              <a:t>p(a1)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V…VP(an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86" y="2117271"/>
            <a:ext cx="8284029" cy="4495800"/>
          </a:xfrm>
        </p:spPr>
        <p:txBody>
          <a:bodyPr/>
          <a:lstStyle/>
          <a:p>
            <a:pPr marL="625475" indent="-625475" eaLnBrk="1" hangingPunct="1">
              <a:buNone/>
              <a:defRPr/>
            </a:pPr>
            <a:r>
              <a:rPr lang="zh-CN" altLang="en-US" sz="2800" dirty="0"/>
              <a:t>又如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是指导变元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zh-CN" altLang="en-US" sz="2800" dirty="0">
                <a:sym typeface="Symbol" panose="05050102010706020507" pitchFamily="18" charset="2"/>
              </a:rPr>
              <a:t>辖域为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)))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是指导变元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辖域为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)).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ym typeface="Symbol" panose="05050102010706020507" pitchFamily="18" charset="2"/>
              </a:rPr>
              <a:t>次出现都是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约束出现</a:t>
            </a:r>
            <a:r>
              <a:rPr lang="en-US" altLang="zh-CN" sz="2800" dirty="0">
                <a:solidFill>
                  <a:srgbClr val="0070C0"/>
                </a:solidFill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的第一次出现是</a:t>
            </a:r>
            <a:r>
              <a:rPr lang="zh-CN" alt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自由出现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后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次是</a:t>
            </a:r>
            <a:r>
              <a:rPr lang="zh-CN" alt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约束出现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z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次出现都是</a:t>
            </a:r>
            <a:r>
              <a:rPr lang="zh-CN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自由出现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496317"/>
            <a:ext cx="8512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0" indent="-625475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latin typeface="Times New Roman"/>
              </a:rPr>
              <a:t>       例如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，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，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为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/>
              </a:rPr>
              <a:t>指导变元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/>
              </a:rPr>
              <a:t>，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2100" y="1019537"/>
            <a:ext cx="643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为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的辖域，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的两次出现均为约束出现，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与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z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均为自由出现</a:t>
            </a:r>
          </a:p>
        </p:txBody>
      </p:sp>
    </p:spTree>
    <p:extLst>
      <p:ext uri="{BB962C8B-B14F-4D97-AF65-F5344CB8AC3E}">
        <p14:creationId xmlns:p14="http://schemas.microsoft.com/office/powerpoint/2010/main" val="32173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6763" y="619920"/>
            <a:ext cx="8207375" cy="23764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 </a:t>
            </a:r>
            <a:r>
              <a:rPr lang="zh-CN" altLang="en-US" dirty="0" smtClean="0"/>
              <a:t>在一阶逻辑中将下面命题符号化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(1)  </a:t>
            </a:r>
            <a:r>
              <a:rPr lang="zh-CN" altLang="en-US" dirty="0" smtClean="0"/>
              <a:t>人都爱美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(2)  </a:t>
            </a:r>
            <a:r>
              <a:rPr lang="zh-CN" altLang="en-US" dirty="0" smtClean="0"/>
              <a:t>有人用左手写字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个体域</a:t>
            </a:r>
            <a:r>
              <a:rPr lang="zh-CN" altLang="en-US" dirty="0" smtClean="0"/>
              <a:t>分别为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(a) 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为人类集合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(b) 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为全总个体域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940380" y="3318898"/>
            <a:ext cx="6119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(a)    (1)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),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爱美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984955" y="3851279"/>
            <a:ext cx="61198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),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用左手写字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263323" y="4428792"/>
            <a:ext cx="6119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(b)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为人，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爱美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912723" y="4858775"/>
            <a:ext cx="4175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(1)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3070225" y="5360196"/>
            <a:ext cx="36004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847851" y="5876926"/>
            <a:ext cx="97780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引入特性谓词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   2. (1),(2)</a:t>
            </a:r>
            <a:r>
              <a:rPr lang="zh-CN" altLang="en-US" b="1" dirty="0">
                <a:latin typeface="Times New Roman" panose="02020603050405020304" pitchFamily="18" charset="0"/>
              </a:rPr>
              <a:t>是一阶逻辑中两个“基本”公式</a:t>
            </a:r>
          </a:p>
        </p:txBody>
      </p:sp>
    </p:spTree>
    <p:extLst>
      <p:ext uri="{BB962C8B-B14F-4D97-AF65-F5344CB8AC3E}">
        <p14:creationId xmlns:p14="http://schemas.microsoft.com/office/powerpoint/2010/main" val="5484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276484" grpId="0"/>
      <p:bldP spid="276487" grpId="0"/>
      <p:bldP spid="276488" grpId="0"/>
      <p:bldP spid="276489" grpId="0"/>
      <p:bldP spid="276490" grpId="0"/>
      <p:bldP spid="276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764" y="496889"/>
            <a:ext cx="8229600" cy="1368425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一阶逻辑中</a:t>
            </a:r>
            <a:r>
              <a:rPr lang="zh-CN" altLang="en-US" dirty="0" smtClean="0"/>
              <a:t>将下面命题符号化</a:t>
            </a:r>
          </a:p>
          <a:p>
            <a:pPr marL="457200" indent="-457200" eaLnBrk="1" hangingPunct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正数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都</a:t>
            </a:r>
            <a:r>
              <a:rPr lang="zh-CN" altLang="en-US" dirty="0" smtClean="0"/>
              <a:t>大于负数</a:t>
            </a:r>
          </a:p>
          <a:p>
            <a:pPr marL="457200" indent="-457200" eaLnBrk="1" hangingPunct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有的无理数大于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有的</a:t>
            </a:r>
            <a:r>
              <a:rPr lang="zh-CN" altLang="en-US" dirty="0" smtClean="0"/>
              <a:t>有理数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238378" y="2182814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注意：题目中没给个体域，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一律用全总个体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域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3403615" y="3398834"/>
            <a:ext cx="3899125" cy="4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1537607" y="4727955"/>
            <a:ext cx="7873093" cy="57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</a:rPr>
              <a:t>2) </a:t>
            </a:r>
            <a:r>
              <a:rPr lang="zh-CN" altLang="en-US" b="1" dirty="0">
                <a:latin typeface="Times New Roman" panose="02020603050405020304" pitchFamily="18" charset="0"/>
              </a:rPr>
              <a:t>令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是无理数，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是有理数，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2710712" y="5726036"/>
            <a:ext cx="5400675" cy="51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1537607" y="2825745"/>
            <a:ext cx="7051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为正数，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为负数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0712" y="3920519"/>
            <a:ext cx="434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或者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8" name="矩形 7"/>
          <p:cNvSpPr/>
          <p:nvPr/>
        </p:nvSpPr>
        <p:spPr>
          <a:xfrm>
            <a:off x="3403615" y="5185458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6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280580" grpId="0"/>
      <p:bldP spid="280581" grpId="0"/>
      <p:bldP spid="280582" grpId="0"/>
      <p:bldP spid="280583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DD24D2-3814-4C63-9631-512A800D4459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2" y="907257"/>
            <a:ext cx="8229600" cy="1512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/>
              <a:t>在一阶逻辑中将下面命题符号化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</a:t>
            </a:r>
            <a:r>
              <a:rPr lang="zh-CN" altLang="en-US" dirty="0" smtClean="0">
                <a:solidFill>
                  <a:srgbClr val="FF0000"/>
                </a:solidFill>
              </a:rPr>
              <a:t>没有不</a:t>
            </a:r>
            <a:r>
              <a:rPr lang="zh-CN" altLang="en-US" dirty="0" smtClean="0"/>
              <a:t>呼吸的人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不是所有</a:t>
            </a:r>
            <a:r>
              <a:rPr lang="zh-CN" altLang="en-US" dirty="0" smtClean="0"/>
              <a:t>的人都喜欢吃糖</a:t>
            </a:r>
            <a:endParaRPr lang="zh-CN" altLang="en-US" i="1" dirty="0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990726" y="270827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是人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呼吸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855914" y="3187700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2855914" y="3692525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2352676" y="42672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是人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喜欢吃糖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855914" y="5229225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2855914" y="4724400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  <p:bldP spid="284679" grpId="0"/>
      <p:bldP spid="284680" grpId="0"/>
      <p:bldP spid="2846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079134-1BB6-44B3-A402-F3CE8330CBE5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1512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zh-CN" altLang="en-US" dirty="0" smtClean="0"/>
              <a:t>设个体域为实数域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将下面命题符号化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 </a:t>
            </a:r>
            <a:r>
              <a:rPr lang="zh-CN" altLang="en-US" dirty="0" smtClean="0"/>
              <a:t>对每一个数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都存在一个数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使得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(2)  </a:t>
            </a:r>
            <a:r>
              <a:rPr lang="zh-CN" altLang="en-US" dirty="0" smtClean="0"/>
              <a:t>存在一个数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使得对每一个数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都有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y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990726" y="270827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解    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135188" y="318770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   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08214" y="4652964"/>
            <a:ext cx="54006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与不能随意交换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显然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是真命题</a:t>
            </a:r>
            <a:r>
              <a:rPr lang="en-US" altLang="zh-CN" b="1" dirty="0">
                <a:latin typeface="Times New Roman" panose="02020603050405020304" pitchFamily="18" charset="0"/>
              </a:rPr>
              <a:t>, (2)</a:t>
            </a:r>
            <a:r>
              <a:rPr lang="zh-CN" altLang="en-US" b="1" dirty="0">
                <a:latin typeface="Times New Roman" panose="02020603050405020304" pitchFamily="18" charset="0"/>
              </a:rPr>
              <a:t>是假命题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2135188" y="37639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   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40" grpId="0"/>
      <p:bldP spid="3512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09600" y="1295400"/>
            <a:ext cx="10048068" cy="2284709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/>
                </a:solidFill>
              </a:rPr>
              <a:t>谓词公式</a:t>
            </a:r>
            <a:r>
              <a:rPr lang="zh-CN" altLang="en-US" sz="3200" dirty="0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1"/>
            <a:ext cx="10234047" cy="2132308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谓词填式</a:t>
            </a:r>
            <a:r>
              <a:rPr lang="zh-CN" altLang="en-US" dirty="0" smtClean="0"/>
              <a:t>是公式，</a:t>
            </a:r>
            <a:r>
              <a:rPr lang="zh-CN" altLang="en-US" dirty="0" smtClean="0">
                <a:solidFill>
                  <a:srgbClr val="FF0000"/>
                </a:solidFill>
              </a:rPr>
              <a:t>命题常元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零元谓词）</a:t>
            </a:r>
            <a:r>
              <a:rPr lang="zh-CN" altLang="en-US" dirty="0" smtClean="0"/>
              <a:t>是公式，称作</a:t>
            </a:r>
            <a:r>
              <a:rPr lang="zh-CN" altLang="en-US" dirty="0" smtClean="0">
                <a:solidFill>
                  <a:srgbClr val="FF0000"/>
                </a:solidFill>
              </a:rPr>
              <a:t>原子公式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公式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为任一变元，那么</a:t>
            </a:r>
            <a:r>
              <a:rPr lang="en-US" altLang="zh-CN" dirty="0" smtClean="0">
                <a:solidFill>
                  <a:schemeClr val="bg2"/>
                </a:solidFill>
              </a:rPr>
              <a:t>(¬A),(A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B),(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solidFill>
                  <a:schemeClr val="bg2"/>
                </a:solidFill>
              </a:rPr>
              <a:t>),(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都是公式</a:t>
            </a:r>
            <a:r>
              <a:rPr lang="en-US" altLang="zh-CN" dirty="0" smtClean="0"/>
              <a:t>(5</a:t>
            </a:r>
            <a:r>
              <a:rPr lang="zh-CN" altLang="en-US" dirty="0" smtClean="0"/>
              <a:t>个联结词还包括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ʌ,V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↔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只有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有限次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使用上述两个条款形成的符号串是公式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1775" y="4208259"/>
            <a:ext cx="10995188" cy="49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联结词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结合优先级和括号省略约定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同前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4898038"/>
            <a:ext cx="1144291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),(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中公式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中可以</a:t>
            </a:r>
            <a:r>
              <a:rPr lang="zh-CN" altLang="en-US" sz="2400" b="1" dirty="0">
                <a:solidFill>
                  <a:srgbClr val="FF0000"/>
                </a:solidFill>
              </a:rPr>
              <a:t>不包含</a:t>
            </a:r>
            <a:r>
              <a:rPr lang="zh-CN" altLang="en-US" sz="2400" b="1" dirty="0">
                <a:solidFill>
                  <a:srgbClr val="000000"/>
                </a:solidFill>
              </a:rPr>
              <a:t>变元</a:t>
            </a:r>
            <a:r>
              <a:rPr lang="en-US" altLang="zh-CN" sz="2400" b="1" dirty="0">
                <a:solidFill>
                  <a:srgbClr val="000000"/>
                </a:solidFill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</a:rPr>
              <a:t>，此时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),(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均等价于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5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6286" y="596382"/>
            <a:ext cx="11974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宋体"/>
              </a:rPr>
              <a:t>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用推理规则证明下面推理的有效性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：如果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努力工作，那么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或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感到愉快；如果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愉快，那么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不努力工作；如果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愉快，那么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不愉快。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所以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，如果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努力工作， 则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不愉快。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0" y="1896347"/>
            <a:ext cx="8659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cs typeface="宋体"/>
              </a:rPr>
              <a:t>证明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设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努力工作，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，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，</a:t>
            </a:r>
            <a:r>
              <a:rPr kumimoji="0" lang="en-US" altLang="zh-CN" sz="2400" b="1" i="1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0215" y="2332965"/>
            <a:ext cx="101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</a:t>
            </a:r>
            <a:r>
              <a:rPr lang="zh-CN" altLang="en-US" b="1" dirty="0">
                <a:latin typeface="宋体"/>
                <a:cs typeface="宋体"/>
              </a:rPr>
              <a:t>提</a:t>
            </a:r>
            <a:r>
              <a:rPr lang="zh-CN" altLang="en-US" b="1" spc="-5" dirty="0">
                <a:latin typeface="宋体"/>
                <a:cs typeface="宋体"/>
              </a:rPr>
              <a:t>及结</a:t>
            </a:r>
            <a:r>
              <a:rPr lang="zh-CN" altLang="en-US" b="1" dirty="0">
                <a:latin typeface="宋体"/>
                <a:cs typeface="宋体"/>
              </a:rPr>
              <a:t>论</a:t>
            </a:r>
            <a:r>
              <a:rPr lang="zh-CN" altLang="en-US" b="1" spc="-5" dirty="0">
                <a:latin typeface="宋体"/>
                <a:cs typeface="宋体"/>
              </a:rPr>
              <a:t>可表</a:t>
            </a:r>
            <a:r>
              <a:rPr lang="zh-CN" altLang="en-US" b="1" dirty="0">
                <a:latin typeface="宋体"/>
                <a:cs typeface="宋体"/>
              </a:rPr>
              <a:t>示</a:t>
            </a:r>
            <a:r>
              <a:rPr lang="zh-CN" altLang="en-US" b="1" spc="-5" dirty="0">
                <a:latin typeface="宋体"/>
                <a:cs typeface="宋体"/>
              </a:rPr>
              <a:t>为</a:t>
            </a:r>
            <a:r>
              <a:rPr lang="zh-CN" altLang="en-US" b="1" spc="-5" dirty="0" smtClean="0">
                <a:latin typeface="宋体"/>
                <a:cs typeface="宋体"/>
              </a:rPr>
              <a:t>：</a:t>
            </a:r>
            <a:r>
              <a:rPr lang="en-US" altLang="zh-CN" sz="2400" b="1" i="1" spc="-5" dirty="0" smtClean="0">
                <a:latin typeface="Times New Roman"/>
                <a:cs typeface="Times New Roman"/>
              </a:rPr>
              <a:t>A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 (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B</a:t>
            </a:r>
            <a:r>
              <a:rPr lang="en-US" altLang="zh-CN" sz="2400" b="1" i="1" spc="15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宋体"/>
                <a:cs typeface="宋体"/>
              </a:rPr>
              <a:t>∨</a:t>
            </a:r>
            <a:r>
              <a:rPr lang="en-US" altLang="zh-CN" sz="2400" b="1" spc="-550" dirty="0">
                <a:latin typeface="宋体"/>
                <a:cs typeface="宋体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C</a:t>
            </a:r>
            <a:r>
              <a:rPr lang="en-US" altLang="zh-CN" sz="2400" b="1" spc="-5" dirty="0">
                <a:latin typeface="Times New Roman"/>
                <a:cs typeface="Times New Roman"/>
              </a:rPr>
              <a:t>),</a:t>
            </a:r>
            <a:r>
              <a:rPr lang="en-US" altLang="zh-CN" sz="2400" b="1" spc="5" dirty="0">
                <a:latin typeface="Times New Roman"/>
                <a:cs typeface="Times New Roman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B</a:t>
            </a:r>
            <a:r>
              <a:rPr lang="en-US" altLang="zh-CN" sz="2400" b="1" i="1" spc="15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</a:t>
            </a:r>
            <a:r>
              <a:rPr lang="en-US" altLang="zh-CN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A</a:t>
            </a:r>
            <a:r>
              <a:rPr lang="en-US" altLang="zh-CN" sz="2400" b="1" spc="-5" dirty="0">
                <a:latin typeface="Times New Roman"/>
                <a:cs typeface="Times New Roman"/>
              </a:rPr>
              <a:t>,</a:t>
            </a:r>
            <a:r>
              <a:rPr lang="en-US" altLang="zh-CN" sz="2400" b="1" spc="5" dirty="0">
                <a:latin typeface="Times New Roman"/>
                <a:cs typeface="Times New Roman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D</a:t>
            </a:r>
            <a:r>
              <a:rPr lang="en-US" altLang="zh-CN" sz="2400" b="1" i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</a:t>
            </a:r>
            <a:r>
              <a:rPr lang="en-US" altLang="zh-CN" sz="2400" b="1" spc="10" dirty="0"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C</a:t>
            </a:r>
            <a:r>
              <a:rPr lang="en-US" altLang="zh-CN" sz="2400" b="1" i="1" spc="-10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Cambria Math"/>
                <a:cs typeface="Cambria Math"/>
              </a:rPr>
              <a:t>⇒</a:t>
            </a:r>
            <a:r>
              <a:rPr lang="en-US" altLang="zh-CN" sz="2400" b="1" spc="70" dirty="0">
                <a:latin typeface="Cambria Math"/>
                <a:cs typeface="Cambria Math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A</a:t>
            </a:r>
            <a:r>
              <a:rPr lang="en-US" altLang="zh-CN" sz="2400" b="1" i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Cambria Math"/>
                <a:cs typeface="Cambria Math"/>
              </a:rPr>
              <a:t>⟶</a:t>
            </a:r>
            <a:r>
              <a:rPr lang="en-US" altLang="zh-CN" sz="2400" b="1" spc="70" dirty="0">
                <a:latin typeface="Cambria Math"/>
                <a:cs typeface="Cambria Math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D</a:t>
            </a:r>
            <a:endParaRPr lang="en-US" altLang="zh-CN" sz="2400" b="1" dirty="0">
              <a:latin typeface="Times New Roman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5915" y="2997039"/>
            <a:ext cx="88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①	</a:t>
            </a:r>
            <a:r>
              <a:rPr lang="en-US" altLang="zh-CN" b="1" i="1" spc="-5" dirty="0">
                <a:latin typeface="Times New Roman"/>
                <a:cs typeface="Times New Roman"/>
              </a:rPr>
              <a:t>A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2584" y="299703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附加前提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5915" y="3459137"/>
            <a:ext cx="2011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②	</a:t>
            </a:r>
            <a:r>
              <a:rPr lang="en-US" altLang="zh-CN" b="1" i="1" spc="-5" dirty="0">
                <a:latin typeface="Times New Roman"/>
                <a:cs typeface="Times New Roman"/>
              </a:rPr>
              <a:t>A </a:t>
            </a:r>
            <a:r>
              <a:rPr lang="en-US" altLang="zh-CN" b="1" spc="-5" dirty="0">
                <a:latin typeface="Times New Roman"/>
                <a:cs typeface="Times New Roman"/>
              </a:rPr>
              <a:t>→ (</a:t>
            </a:r>
            <a:r>
              <a:rPr lang="en-US" altLang="zh-CN" b="1" i="1" spc="-5" dirty="0">
                <a:latin typeface="Times New Roman"/>
                <a:cs typeface="Times New Roman"/>
              </a:rPr>
              <a:t>B</a:t>
            </a:r>
            <a:r>
              <a:rPr lang="en-US" altLang="zh-CN" b="1" i="1" spc="15" dirty="0">
                <a:latin typeface="Times New Roman"/>
                <a:cs typeface="Times New Roman"/>
              </a:rPr>
              <a:t> </a:t>
            </a:r>
            <a:r>
              <a:rPr lang="en-US" altLang="zh-CN" b="1" spc="-5" dirty="0">
                <a:latin typeface="宋体"/>
                <a:cs typeface="宋体"/>
              </a:rPr>
              <a:t>∨</a:t>
            </a:r>
            <a:r>
              <a:rPr lang="en-US" altLang="zh-CN" b="1" spc="-550" dirty="0">
                <a:latin typeface="宋体"/>
                <a:cs typeface="宋体"/>
              </a:rPr>
              <a:t> 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r>
              <a:rPr lang="en-US" altLang="zh-CN" b="1" spc="-5" dirty="0">
                <a:latin typeface="Times New Roman"/>
                <a:cs typeface="Times New Roman"/>
              </a:rPr>
              <a:t>)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2584" y="3452267"/>
            <a:ext cx="19742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841375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5915" y="3928105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③	</a:t>
            </a:r>
            <a:r>
              <a:rPr lang="en-US" altLang="zh-CN" b="1" i="1" spc="-5" dirty="0">
                <a:latin typeface="Times New Roman"/>
                <a:cs typeface="Times New Roman"/>
              </a:rPr>
              <a:t>B </a:t>
            </a:r>
            <a:r>
              <a:rPr lang="en-US" altLang="zh-CN" b="1" spc="-5" dirty="0">
                <a:latin typeface="宋体"/>
                <a:cs typeface="宋体"/>
              </a:rPr>
              <a:t>∨</a:t>
            </a:r>
            <a:r>
              <a:rPr lang="en-US" altLang="zh-CN" b="1" spc="-550" dirty="0">
                <a:latin typeface="宋体"/>
                <a:cs typeface="宋体"/>
              </a:rPr>
              <a:t> 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2584" y="3947022"/>
            <a:ext cx="157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①②</a:t>
            </a:r>
            <a:r>
              <a:rPr lang="zh-CN" altLang="en-US" b="1" spc="-5" dirty="0" smtClean="0">
                <a:latin typeface="宋体"/>
                <a:cs typeface="宋体"/>
              </a:rPr>
              <a:t>假言推</a:t>
            </a:r>
            <a:r>
              <a:rPr lang="zh-CN" altLang="en-US" b="1" spc="-5" dirty="0">
                <a:latin typeface="宋体"/>
                <a:cs typeface="宋体"/>
              </a:rPr>
              <a:t>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5915" y="4397073"/>
            <a:ext cx="1683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525"/>
              </a:spcBef>
              <a:tabLst>
                <a:tab pos="539750" algn="l"/>
              </a:tabLst>
            </a:pPr>
            <a:r>
              <a:rPr lang="en-US" altLang="zh-CN" sz="2200" b="1" spc="-5" dirty="0">
                <a:solidFill>
                  <a:prstClr val="black"/>
                </a:solidFill>
                <a:latin typeface="宋体"/>
                <a:cs typeface="宋体"/>
              </a:rPr>
              <a:t>④	</a:t>
            </a:r>
            <a:r>
              <a:rPr lang="en-US" altLang="zh-CN" sz="22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en-US" altLang="zh-CN" sz="2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→ </a:t>
            </a:r>
            <a:r>
              <a:rPr lang="en-US" altLang="zh-CN" sz="2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¬</a:t>
            </a:r>
            <a:r>
              <a:rPr lang="en-US" altLang="zh-CN" sz="22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lang="en-US" altLang="zh-CN" sz="22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62584" y="4457650"/>
            <a:ext cx="14112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283845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915" y="4937055"/>
            <a:ext cx="107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⑤	</a:t>
            </a:r>
            <a:r>
              <a:rPr lang="en-US" altLang="zh-CN" b="1" spc="-5" dirty="0">
                <a:latin typeface="Times New Roman"/>
                <a:cs typeface="Times New Roman"/>
              </a:rPr>
              <a:t>¬ </a:t>
            </a:r>
            <a:r>
              <a:rPr lang="en-US" altLang="zh-CN" b="1" i="1" spc="-5" dirty="0">
                <a:latin typeface="Times New Roman"/>
                <a:cs typeface="Times New Roman"/>
              </a:rPr>
              <a:t>B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62584" y="498977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zh-CN" altLang="en-US" b="1" spc="-5" dirty="0">
                <a:latin typeface="宋体"/>
                <a:cs typeface="宋体"/>
              </a:rPr>
              <a:t>①④拒取式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5915" y="5396564"/>
            <a:ext cx="88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⑥	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2584" y="5392338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③⑤析取三段论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55915" y="5856073"/>
            <a:ext cx="152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⑦	</a:t>
            </a:r>
            <a:r>
              <a:rPr lang="en-US" altLang="zh-CN" b="1" i="1" spc="-5" dirty="0">
                <a:latin typeface="Times New Roman"/>
                <a:cs typeface="Times New Roman"/>
              </a:rPr>
              <a:t>D </a:t>
            </a:r>
            <a:r>
              <a:rPr lang="en-US" altLang="zh-CN" b="1" spc="-5" dirty="0">
                <a:latin typeface="Times New Roman"/>
                <a:cs typeface="Times New Roman"/>
              </a:rPr>
              <a:t>→ 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2584" y="5869059"/>
            <a:ext cx="11297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7842" y="3267601"/>
            <a:ext cx="140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宋体"/>
                <a:cs typeface="宋体"/>
              </a:rPr>
              <a:t>⑧	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54939" y="327706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zh-CN" altLang="en-US" b="1" spc="-5" dirty="0">
                <a:latin typeface="宋体"/>
                <a:cs typeface="宋体"/>
              </a:rPr>
              <a:t>⑥⑦拒取式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7842" y="3947022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⑨	</a:t>
            </a:r>
            <a:r>
              <a:rPr lang="en-US" altLang="zh-CN" b="1" i="1" spc="-5" dirty="0">
                <a:latin typeface="Times New Roman"/>
                <a:cs typeface="Times New Roman"/>
              </a:rPr>
              <a:t>A </a:t>
            </a:r>
            <a:r>
              <a:rPr lang="en-US" altLang="zh-CN" b="1" spc="-5" dirty="0">
                <a:latin typeface="Cambria Math"/>
                <a:cs typeface="Cambria Math"/>
              </a:rPr>
              <a:t>⟶</a:t>
            </a:r>
            <a:r>
              <a:rPr lang="en-US" altLang="zh-CN" b="1" spc="80" dirty="0">
                <a:latin typeface="Cambria Math"/>
                <a:cs typeface="Cambria Math"/>
              </a:rPr>
              <a:t> 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D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42010" y="4003353"/>
            <a:ext cx="49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r>
              <a:rPr lang="en-US" altLang="zh-CN" b="1" spc="-5" dirty="0">
                <a:latin typeface="Times New Roman"/>
                <a:cs typeface="Times New Roman"/>
              </a:rPr>
              <a:t>P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1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封闭的公式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318884" y="3330300"/>
            <a:ext cx="5829074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而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不是闭式  </a:t>
            </a:r>
          </a:p>
        </p:txBody>
      </p:sp>
      <p:sp>
        <p:nvSpPr>
          <p:cNvPr id="2" name="矩形 1"/>
          <p:cNvSpPr/>
          <p:nvPr/>
        </p:nvSpPr>
        <p:spPr>
          <a:xfrm>
            <a:off x="604156" y="1489306"/>
            <a:ext cx="109782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中不含自由出现的个体变项，则称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封闭的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公式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，简称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闭式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209649" y="2499296"/>
            <a:ext cx="579197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为闭式，</a:t>
            </a:r>
          </a:p>
        </p:txBody>
      </p:sp>
    </p:spTree>
    <p:extLst>
      <p:ext uri="{BB962C8B-B14F-4D97-AF65-F5344CB8AC3E}">
        <p14:creationId xmlns:p14="http://schemas.microsoft.com/office/powerpoint/2010/main" val="22371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353284" grpId="0"/>
      <p:bldP spid="2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谓词公式称为命题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如果给定</a:t>
            </a:r>
            <a:r>
              <a:rPr lang="zh-CN" altLang="en-US" dirty="0" smtClean="0">
                <a:solidFill>
                  <a:schemeClr val="bg2"/>
                </a:solidFill>
              </a:rPr>
              <a:t>个体域</a:t>
            </a:r>
            <a:r>
              <a:rPr lang="zh-CN" altLang="en-US" dirty="0" smtClean="0"/>
              <a:t>，公式中的所有谓词都有</a:t>
            </a:r>
            <a:r>
              <a:rPr lang="zh-CN" altLang="en-US" dirty="0" smtClean="0">
                <a:solidFill>
                  <a:schemeClr val="bg2"/>
                </a:solidFill>
              </a:rPr>
              <a:t>明确意义</a:t>
            </a:r>
            <a:r>
              <a:rPr lang="zh-CN" altLang="en-US" dirty="0" smtClean="0"/>
              <a:t>，公式中的所有自由变元</a:t>
            </a:r>
            <a:r>
              <a:rPr lang="zh-CN" altLang="en-US" dirty="0" smtClean="0">
                <a:solidFill>
                  <a:schemeClr val="bg2"/>
                </a:solidFill>
              </a:rPr>
              <a:t>取定个体</a:t>
            </a:r>
            <a:r>
              <a:rPr lang="zh-CN" altLang="en-US" dirty="0" smtClean="0"/>
              <a:t>，谓词公式就称为一个</a:t>
            </a:r>
            <a:r>
              <a:rPr lang="zh-CN" altLang="en-US" dirty="0" smtClean="0">
                <a:solidFill>
                  <a:schemeClr val="bg2"/>
                </a:solidFill>
              </a:rPr>
              <a:t>命题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设个体域为</a:t>
            </a:r>
            <a:r>
              <a:rPr lang="zh-CN" altLang="en-US" dirty="0" smtClean="0">
                <a:solidFill>
                  <a:srgbClr val="C00000"/>
                </a:solidFill>
              </a:rPr>
              <a:t>实数域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x=y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x&lt;y,</a:t>
            </a:r>
            <a:r>
              <a:rPr lang="zh-CN" altLang="en-US" dirty="0" smtClean="0"/>
              <a:t>那么</a:t>
            </a:r>
            <a:endParaRPr lang="en-US" altLang="zh-CN" dirty="0" smtClean="0"/>
          </a:p>
          <a:p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xL</a:t>
            </a:r>
            <a:r>
              <a:rPr lang="en-US" altLang="zh-CN" dirty="0" smtClean="0">
                <a:sym typeface="Symbol" panose="05050102010706020507" pitchFamily="18" charset="2"/>
              </a:rPr>
              <a:t>(0,x^2+1)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真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 </a:t>
            </a:r>
            <a:r>
              <a:rPr lang="en-US" altLang="zh-CN" dirty="0" err="1" smtClean="0"/>
              <a:t>xE</a:t>
            </a:r>
            <a:r>
              <a:rPr lang="en-US" altLang="zh-CN" dirty="0" smtClean="0"/>
              <a:t>(x^2+x+1,0)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当个体域变成</a:t>
            </a:r>
            <a:r>
              <a:rPr lang="zh-CN" altLang="en-US" dirty="0" smtClean="0">
                <a:solidFill>
                  <a:schemeClr val="bg2"/>
                </a:solidFill>
              </a:rPr>
              <a:t>复数域</a:t>
            </a:r>
            <a:r>
              <a:rPr lang="zh-CN" altLang="en-US" dirty="0" smtClean="0"/>
              <a:t>，则上面的真值将</a:t>
            </a:r>
            <a:r>
              <a:rPr lang="zh-CN" altLang="en-US" dirty="0" smtClean="0">
                <a:solidFill>
                  <a:schemeClr val="bg2"/>
                </a:solidFill>
              </a:rPr>
              <a:t>改变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我们可以使用常用的数学公式代替谓词的形式</a:t>
            </a:r>
            <a:endParaRPr lang="en-US" altLang="zh-CN" dirty="0" smtClean="0"/>
          </a:p>
          <a:p>
            <a:r>
              <a:rPr lang="en-US" altLang="zh-CN" dirty="0">
                <a:sym typeface="Symbol" panose="05050102010706020507" pitchFamily="18" charset="2"/>
              </a:rPr>
              <a:t> </a:t>
            </a:r>
            <a:r>
              <a:rPr lang="en-US" altLang="zh-CN" dirty="0" err="1" smtClean="0"/>
              <a:t>xE</a:t>
            </a:r>
            <a:r>
              <a:rPr lang="en-US" altLang="zh-CN" dirty="0" smtClean="0"/>
              <a:t>(x^2+x+1=0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语句形式化：个体域为人类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1447799"/>
            <a:ext cx="11596914" cy="4807857"/>
          </a:xfrm>
        </p:spPr>
        <p:txBody>
          <a:bodyPr/>
          <a:lstStyle/>
          <a:p>
            <a:r>
              <a:rPr lang="zh-CN" altLang="en-US" dirty="0" smtClean="0"/>
              <a:t>有人勇敢，但不是所有人都勇敢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xBrave</a:t>
            </a:r>
            <a:r>
              <a:rPr lang="en-US" altLang="zh-CN" dirty="0" smtClean="0">
                <a:solidFill>
                  <a:schemeClr val="bg2"/>
                </a:solidFill>
              </a:rPr>
              <a:t>(x)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xBrave</a:t>
            </a:r>
            <a:r>
              <a:rPr lang="en-US" altLang="zh-CN" dirty="0" smtClean="0">
                <a:solidFill>
                  <a:schemeClr val="bg2"/>
                </a:solidFill>
              </a:rPr>
              <a:t>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 smtClean="0"/>
              <a:t>勇敢者未必是成功者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x(Brave(x)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Success(x))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olidFill>
                  <a:schemeClr val="bg2"/>
                </a:solidFill>
              </a:rPr>
              <a:t>x(Brave(x)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r>
              <a:rPr lang="en-US" altLang="zh-CN" dirty="0" err="1">
                <a:solidFill>
                  <a:schemeClr val="bg2"/>
                </a:solidFill>
              </a:rPr>
              <a:t>¬Success</a:t>
            </a:r>
            <a:r>
              <a:rPr lang="en-US" altLang="zh-CN" dirty="0">
                <a:solidFill>
                  <a:schemeClr val="bg2"/>
                </a:solidFill>
              </a:rPr>
              <a:t>(x</a:t>
            </a:r>
            <a:r>
              <a:rPr lang="en-US" altLang="zh-CN" dirty="0" smtClean="0">
                <a:solidFill>
                  <a:schemeClr val="bg2"/>
                </a:solidFill>
              </a:rPr>
              <a:t>))</a:t>
            </a:r>
            <a:endParaRPr lang="en-US" altLang="zh-CN" dirty="0" smtClean="0"/>
          </a:p>
          <a:p>
            <a:r>
              <a:rPr lang="zh-CN" altLang="en-US" dirty="0" smtClean="0"/>
              <a:t>君子坦荡荡，小人常戚戚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x(P(x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Q(x))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x(R(x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S(x))</a:t>
            </a:r>
          </a:p>
          <a:p>
            <a:r>
              <a:rPr lang="zh-CN" altLang="en-US" dirty="0" smtClean="0"/>
              <a:t>张三孤独走完一生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x(¬FRD(x,</a:t>
            </a:r>
            <a:r>
              <a:rPr lang="zh-CN" altLang="en-US" dirty="0" smtClean="0">
                <a:solidFill>
                  <a:schemeClr val="bg2"/>
                </a:solidFill>
              </a:rPr>
              <a:t>张三</a:t>
            </a:r>
            <a:r>
              <a:rPr lang="en-US" altLang="zh-CN" dirty="0" smtClean="0">
                <a:solidFill>
                  <a:schemeClr val="bg2"/>
                </a:solidFill>
              </a:rPr>
              <a:t>))  </a:t>
            </a:r>
            <a:r>
              <a:rPr lang="zh-CN" altLang="en-US" dirty="0" smtClean="0"/>
              <a:t>或者</a:t>
            </a:r>
            <a:r>
              <a:rPr lang="en-US" altLang="zh-CN" dirty="0" smtClean="0">
                <a:solidFill>
                  <a:schemeClr val="bg2"/>
                </a:solidFill>
              </a:rPr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x(FRD(x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  <a:r>
              <a:rPr lang="zh-CN" altLang="en-US" dirty="0">
                <a:solidFill>
                  <a:schemeClr val="bg2"/>
                </a:solidFill>
              </a:rPr>
              <a:t>张三</a:t>
            </a:r>
            <a:r>
              <a:rPr lang="en-US" altLang="zh-CN" dirty="0">
                <a:solidFill>
                  <a:schemeClr val="bg2"/>
                </a:solidFill>
              </a:rPr>
              <a:t>))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1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谓词公式称为命题，具有确定真值的条件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给定</a:t>
            </a:r>
            <a:r>
              <a:rPr lang="zh-CN" altLang="en-US" dirty="0" smtClean="0">
                <a:solidFill>
                  <a:schemeClr val="bg2"/>
                </a:solidFill>
              </a:rPr>
              <a:t>个体域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公式中的所有谓词都有</a:t>
            </a:r>
            <a:r>
              <a:rPr lang="zh-CN" altLang="en-US" dirty="0" smtClean="0">
                <a:solidFill>
                  <a:schemeClr val="bg2"/>
                </a:solidFill>
              </a:rPr>
              <a:t>明确的意义</a:t>
            </a:r>
            <a:r>
              <a:rPr lang="zh-CN" altLang="en-US" dirty="0" smtClean="0"/>
              <a:t>（解释）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公式中的所有自由变元</a:t>
            </a:r>
            <a:r>
              <a:rPr lang="zh-CN" altLang="en-US" dirty="0" smtClean="0">
                <a:solidFill>
                  <a:schemeClr val="bg2"/>
                </a:solidFill>
              </a:rPr>
              <a:t>取定</a:t>
            </a:r>
            <a:r>
              <a:rPr lang="zh-CN" altLang="en-US" dirty="0" smtClean="0"/>
              <a:t>个体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永真式是逻辑中的重要概念</a:t>
            </a:r>
            <a:endParaRPr lang="en-US" altLang="zh-CN" dirty="0" smtClean="0"/>
          </a:p>
          <a:p>
            <a:r>
              <a:rPr lang="zh-CN" altLang="en-US" dirty="0" smtClean="0"/>
              <a:t>谓词公式有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个层次</a:t>
            </a:r>
            <a:r>
              <a:rPr lang="zh-CN" altLang="en-US" dirty="0" smtClean="0"/>
              <a:t>的永真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4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谓词公式成真的几个层次：永真式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1447800"/>
            <a:ext cx="7010400" cy="4495800"/>
          </a:xfrm>
        </p:spPr>
        <p:txBody>
          <a:bodyPr/>
          <a:lstStyle/>
          <a:p>
            <a:r>
              <a:rPr lang="zh-CN" altLang="en-US" dirty="0" smtClean="0"/>
              <a:t>给定个体域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中各谓词解释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中的自由变元</a:t>
            </a:r>
            <a:r>
              <a:rPr lang="en-US" altLang="zh-CN" dirty="0" smtClean="0"/>
              <a:t>x1…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u1…un</a:t>
            </a:r>
            <a:r>
              <a:rPr lang="zh-CN" altLang="en-US" dirty="0" smtClean="0"/>
              <a:t>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为真，称为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u1…un</a:t>
            </a:r>
            <a:r>
              <a:rPr lang="zh-CN" altLang="en-US" dirty="0" smtClean="0">
                <a:solidFill>
                  <a:srgbClr val="FF0000"/>
                </a:solidFill>
              </a:rPr>
              <a:t>处为真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在自由变元任何取值下都是真，称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在解释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下为真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每个解释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dirty="0" smtClean="0"/>
              <a:t>下为真，称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上永真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任何个体域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zh-CN" altLang="en-US" dirty="0" smtClean="0"/>
              <a:t>永真，称为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永真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38" y="2914865"/>
            <a:ext cx="450476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9568" y="611981"/>
            <a:ext cx="8893175" cy="2678113"/>
            <a:chOff x="1524001" y="1125540"/>
            <a:chExt cx="8893175" cy="2678113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1524001" y="3050532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106" name="Group 20"/>
            <p:cNvGrpSpPr>
              <a:grpSpLocks/>
            </p:cNvGrpSpPr>
            <p:nvPr/>
          </p:nvGrpSpPr>
          <p:grpSpPr bwMode="auto">
            <a:xfrm>
              <a:off x="1847851" y="1125540"/>
              <a:ext cx="8569325" cy="2678113"/>
              <a:chOff x="158" y="709"/>
              <a:chExt cx="5398" cy="1687"/>
            </a:xfrm>
          </p:grpSpPr>
          <p:graphicFrame>
            <p:nvGraphicFramePr>
              <p:cNvPr id="4098" name="Object 7"/>
              <p:cNvGraphicFramePr>
                <a:graphicFrameLocks noChangeAspect="1"/>
              </p:cNvGraphicFramePr>
              <p:nvPr/>
            </p:nvGraphicFramePr>
            <p:xfrm>
              <a:off x="657" y="1842"/>
              <a:ext cx="118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2" name="公式" r:id="rId4" imgW="965160" imgH="241200" progId="Equation.3">
                      <p:embed/>
                    </p:oleObj>
                  </mc:Choice>
                  <mc:Fallback>
                    <p:oleObj name="公式" r:id="rId4" imgW="96516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842"/>
                            <a:ext cx="1180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8"/>
              <p:cNvGraphicFramePr>
                <a:graphicFrameLocks noChangeAspect="1"/>
              </p:cNvGraphicFramePr>
              <p:nvPr/>
            </p:nvGraphicFramePr>
            <p:xfrm>
              <a:off x="657" y="1253"/>
              <a:ext cx="46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3" name="公式" r:id="rId6" imgW="355320" imgH="215640" progId="Equation.3">
                      <p:embed/>
                    </p:oleObj>
                  </mc:Choice>
                  <mc:Fallback>
                    <p:oleObj name="公式" r:id="rId6" imgW="355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253"/>
                            <a:ext cx="46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9"/>
              <p:cNvGraphicFramePr>
                <a:graphicFrameLocks noChangeAspect="1"/>
              </p:cNvGraphicFramePr>
              <p:nvPr/>
            </p:nvGraphicFramePr>
            <p:xfrm>
              <a:off x="612" y="1525"/>
              <a:ext cx="2586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" name="公式" r:id="rId8" imgW="2095200" imgH="241200" progId="Equation.3">
                      <p:embed/>
                    </p:oleObj>
                  </mc:Choice>
                  <mc:Fallback>
                    <p:oleObj name="公式" r:id="rId8" imgW="20952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525"/>
                            <a:ext cx="2586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2" name="Text Box 11"/>
              <p:cNvSpPr txBox="1">
                <a:spLocks noChangeArrowheads="1"/>
              </p:cNvSpPr>
              <p:nvPr/>
            </p:nvSpPr>
            <p:spPr bwMode="auto">
              <a:xfrm>
                <a:off x="158" y="709"/>
                <a:ext cx="5398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给定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解释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如下：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(a)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个体域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=R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(b)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(c)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(d)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写出下列公式在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下的解释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并指出它的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真值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2217816" y="3973195"/>
            <a:ext cx="17989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+0=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243418" y="4450159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))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217816" y="5174099"/>
            <a:ext cx="28905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243418" y="5610225"/>
            <a:ext cx="249275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2217816" y="6071890"/>
            <a:ext cx="16838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3418" y="3353754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5633077" y="396873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369" y="517186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3077" y="6067425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真值不定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不是命题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5" grpId="0"/>
      <p:bldP spid="359442" grpId="0"/>
      <p:bldP spid="359445" grpId="0"/>
      <p:bldP spid="359446" grpId="0"/>
      <p:bldP spid="359447" grpId="0"/>
      <p:bldP spid="359448" grpId="0"/>
      <p:bldP spid="5" grpId="0"/>
      <p:bldP spid="7" grpId="0"/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谓词公式可满足式及永假式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9506857" cy="4495800"/>
          </a:xfrm>
        </p:spPr>
        <p:txBody>
          <a:bodyPr/>
          <a:lstStyle/>
          <a:p>
            <a:r>
              <a:rPr lang="zh-CN" altLang="en-US" dirty="0" smtClean="0"/>
              <a:t>如果对于</a:t>
            </a:r>
            <a:r>
              <a:rPr lang="zh-CN" altLang="en-US" dirty="0" smtClean="0">
                <a:solidFill>
                  <a:schemeClr val="bg2"/>
                </a:solidFill>
              </a:rPr>
              <a:t>某个个体域</a:t>
            </a:r>
            <a:r>
              <a:rPr lang="zh-CN" altLang="en-US" dirty="0" smtClean="0"/>
              <a:t>，谓词公式的</a:t>
            </a:r>
            <a:r>
              <a:rPr lang="zh-CN" altLang="en-US" dirty="0" smtClean="0">
                <a:solidFill>
                  <a:schemeClr val="bg2"/>
                </a:solidFill>
              </a:rPr>
              <a:t>某个解释</a:t>
            </a:r>
            <a:r>
              <a:rPr lang="zh-CN" altLang="en-US" dirty="0" smtClean="0"/>
              <a:t>，和自由变元的</a:t>
            </a:r>
            <a:r>
              <a:rPr lang="zh-CN" altLang="en-US" dirty="0" smtClean="0">
                <a:solidFill>
                  <a:schemeClr val="bg2"/>
                </a:solidFill>
              </a:rPr>
              <a:t>某个取值</a:t>
            </a:r>
            <a:r>
              <a:rPr lang="zh-CN" altLang="en-US" dirty="0" smtClean="0"/>
              <a:t>，公式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在此处取值为</a:t>
            </a:r>
            <a:r>
              <a:rPr lang="zh-CN" altLang="en-US" dirty="0" smtClean="0">
                <a:solidFill>
                  <a:schemeClr val="bg2"/>
                </a:solidFill>
              </a:rPr>
              <a:t>真</a:t>
            </a:r>
            <a:r>
              <a:rPr lang="zh-CN" altLang="en-US" dirty="0" smtClean="0"/>
              <a:t>，则称公式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可满足式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不可满足时称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chemeClr val="bg2"/>
                </a:solidFill>
              </a:rPr>
              <a:t>永假式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谓词公式的逻辑等价与逻辑蕴含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9056914" cy="4495800"/>
          </a:xfrm>
        </p:spPr>
        <p:txBody>
          <a:bodyPr/>
          <a:lstStyle/>
          <a:p>
            <a:r>
              <a:rPr lang="zh-CN" altLang="en-US" dirty="0" smtClean="0"/>
              <a:t>逻辑等价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对于一切域，解释和变元取值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具有相同的真值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逻辑蕴含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对于一切域，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解释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成真的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变元取值状况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均能使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成真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7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8420" y="4569369"/>
            <a:ext cx="10022237" cy="609033"/>
          </a:xfrm>
          <a:prstGeom prst="rect">
            <a:avLst/>
          </a:prstGeom>
          <a:solidFill>
            <a:srgbClr val="C9FAFF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67904" y="1292952"/>
            <a:ext cx="10089397" cy="1421928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代换实例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904" y="4629394"/>
            <a:ext cx="9546957" cy="488984"/>
          </a:xfrm>
        </p:spPr>
        <p:txBody>
          <a:bodyPr/>
          <a:lstStyle/>
          <a:p>
            <a:pPr marL="6350" indent="22225" eaLnBrk="1" hangingPunct="1">
              <a:lnSpc>
                <a:spcPct val="120000"/>
              </a:lnSpc>
              <a:spcBef>
                <a:spcPct val="7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重言式的代换实例都是永真式，矛盾式的代换实例都是矛盾式</a:t>
            </a:r>
            <a:r>
              <a:rPr lang="en-US" altLang="zh-CN" dirty="0" smtClean="0"/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1064217" y="1292952"/>
            <a:ext cx="935064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222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是含命题变项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 err="1"/>
              <a:t>p</a:t>
            </a:r>
            <a:r>
              <a:rPr lang="en-US" altLang="zh-CN" sz="2400" b="1" i="1" baseline="-25000" dirty="0" err="1"/>
              <a:t>n</a:t>
            </a:r>
            <a:r>
              <a:rPr lang="zh-CN" altLang="en-US" sz="2400" b="1" dirty="0"/>
              <a:t>的命题公式，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n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个谓词公式，用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i</a:t>
            </a:r>
            <a:r>
              <a:rPr lang="en-US" altLang="zh-CN" sz="2400" b="1" baseline="-25000" dirty="0"/>
              <a:t> </a:t>
            </a:r>
            <a:r>
              <a:rPr lang="en-US" altLang="zh-CN" sz="2400" b="1" dirty="0"/>
              <a:t>(1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</a:t>
            </a:r>
            <a:r>
              <a:rPr lang="zh-CN" altLang="en-US" sz="2400" b="1" dirty="0">
                <a:solidFill>
                  <a:srgbClr val="FF0000"/>
                </a:solidFill>
              </a:rPr>
              <a:t>处处</a:t>
            </a:r>
            <a:r>
              <a:rPr lang="zh-CN" altLang="en-US" sz="2400" b="1" dirty="0"/>
              <a:t>代替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中的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，所得公式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称为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代换实例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219199" y="2967016"/>
            <a:ext cx="85344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22225" fontAlgn="base">
              <a:lnSpc>
                <a:spcPct val="120000"/>
              </a:lnSpc>
              <a:spcBef>
                <a:spcPct val="75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>
                <a:solidFill>
                  <a:srgbClr val="000000"/>
                </a:solidFill>
              </a:rPr>
              <a:t>例如， </a:t>
            </a:r>
            <a:r>
              <a:rPr lang="en-US" altLang="zh-CN" sz="2400" b="1" i="1" dirty="0">
                <a:solidFill>
                  <a:srgbClr val="000000"/>
                </a:solidFill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),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等都是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p</a:t>
            </a:r>
            <a:r>
              <a:rPr lang="en-US" altLang="zh-CN" sz="2400" b="1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</a:rPr>
              <a:t>的代换实例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2531" grpId="0"/>
      <p:bldP spid="305155" grpId="0" build="p"/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765176"/>
            <a:ext cx="8229600" cy="521184"/>
          </a:xfrm>
        </p:spPr>
        <p:txBody>
          <a:bodyPr/>
          <a:lstStyle/>
          <a:p>
            <a:pPr marL="441325" indent="-441325" eaLnBrk="1" hangingPunct="1">
              <a:buNone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例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en-US" dirty="0" smtClean="0"/>
              <a:t>判断下列公式中，哪些是永真式，哪些是矛盾式？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021103" y="2079411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重言式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的代换实例，故为永真式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632743" y="2706018"/>
            <a:ext cx="56880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2027211" y="3426620"/>
            <a:ext cx="68405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矛盾式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的代换实例，故为永假式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632743" y="4041360"/>
            <a:ext cx="4679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2546351" y="4510088"/>
            <a:ext cx="72945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&gt;5,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&gt;4,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公式为真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&lt;5,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&lt;4,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公式为假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非永真式的可满足式</a:t>
            </a:r>
          </a:p>
        </p:txBody>
      </p:sp>
      <p:sp>
        <p:nvSpPr>
          <p:cNvPr id="3" name="矩形 2"/>
          <p:cNvSpPr/>
          <p:nvPr/>
        </p:nvSpPr>
        <p:spPr>
          <a:xfrm>
            <a:off x="1604150" y="1434342"/>
            <a:ext cx="492314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1325" lvl="0" indent="-4413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>
                <a:solidFill>
                  <a:srgbClr val="000000"/>
                </a:solidFill>
              </a:rPr>
              <a:t>(1)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387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  <p:bldP spid="307204" grpId="0"/>
      <p:bldP spid="307205" grpId="0"/>
      <p:bldP spid="307206" grpId="0"/>
      <p:bldP spid="307207" grpId="0"/>
      <p:bldP spid="30720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0" y="429985"/>
            <a:ext cx="11145502" cy="6351815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300045" y="982597"/>
            <a:ext cx="6394450" cy="431800"/>
          </a:xfrm>
          <a:noFill/>
        </p:spPr>
        <p:txBody>
          <a:bodyPr/>
          <a:lstStyle/>
          <a:p>
            <a:pPr algn="ctr" eaLnBrk="1" hangingPunct="1"/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  <p:extLst>
      <p:ext uri="{BB962C8B-B14F-4D97-AF65-F5344CB8AC3E}">
        <p14:creationId xmlns:p14="http://schemas.microsoft.com/office/powerpoint/2010/main" val="12147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重要的谓词演算的永真式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05400"/>
          </a:xfrm>
        </p:spPr>
        <p:txBody>
          <a:bodyPr/>
          <a:lstStyle/>
          <a:p>
            <a:r>
              <a:rPr lang="zh-CN" altLang="en-US" dirty="0" smtClean="0"/>
              <a:t>所有的命题逻辑中的</a:t>
            </a:r>
            <a:r>
              <a:rPr lang="zh-CN" altLang="en-US" dirty="0" smtClean="0">
                <a:solidFill>
                  <a:schemeClr val="bg2"/>
                </a:solidFill>
              </a:rPr>
              <a:t>重言式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不含有变元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A</a:t>
            </a: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A(x),A(x)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 smtClean="0"/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x¬A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x¬A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en-US" altLang="zh-CN" dirty="0"/>
              <a:t> ¬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en-US" altLang="zh-CN" dirty="0"/>
              <a:t> ¬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97537" y="1781482"/>
            <a:ext cx="3385457" cy="1052596"/>
          </a:xfrm>
          <a:prstGeom prst="rect">
            <a:avLst/>
          </a:prstGeom>
          <a:solidFill>
            <a:srgbClr val="C9FA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¬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7D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 </a:t>
            </a:r>
            <a:r>
              <a:rPr lang="en-US" altLang="zh-CN" sz="2400" b="1" dirty="0">
                <a:solidFill>
                  <a:srgbClr val="00007D"/>
                </a:solidFill>
              </a:rPr>
              <a:t> x</a:t>
            </a:r>
            <a:r>
              <a:rPr lang="en-US" altLang="zh-CN" sz="2400" b="1" dirty="0">
                <a:solidFill>
                  <a:srgbClr val="000000"/>
                </a:solidFill>
              </a:rPr>
              <a:t> ¬ </a:t>
            </a:r>
            <a:r>
              <a:rPr lang="en-US" altLang="zh-CN" sz="2400" b="1" dirty="0">
                <a:solidFill>
                  <a:srgbClr val="00007D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¬</a:t>
            </a: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400" b="1" dirty="0" err="1">
                <a:solidFill>
                  <a:srgbClr val="00007D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b="1" dirty="0">
                <a:solidFill>
                  <a:srgbClr val="00007D"/>
                </a:solidFill>
              </a:rPr>
              <a:t> x</a:t>
            </a:r>
            <a:r>
              <a:rPr lang="en-US" altLang="zh-CN" sz="2400" b="1" dirty="0">
                <a:solidFill>
                  <a:srgbClr val="000000"/>
                </a:solidFill>
              </a:rPr>
              <a:t> ¬ </a:t>
            </a:r>
            <a:r>
              <a:rPr lang="en-US" altLang="zh-CN" sz="2400" b="1" dirty="0">
                <a:solidFill>
                  <a:srgbClr val="00007D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</a:p>
        </p:txBody>
      </p:sp>
      <p:sp>
        <p:nvSpPr>
          <p:cNvPr id="6" name="矩形 5"/>
          <p:cNvSpPr/>
          <p:nvPr/>
        </p:nvSpPr>
        <p:spPr>
          <a:xfrm>
            <a:off x="2630836" y="850613"/>
            <a:ext cx="4365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量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词否定</a:t>
            </a:r>
            <a:r>
              <a:rPr kumimoji="0" lang="zh-CN" alt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值</a:t>
            </a:r>
            <a:r>
              <a:rPr kumimoji="0" lang="zh-CN" alt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式</a:t>
            </a:r>
            <a:r>
              <a:rPr kumimoji="0" lang="en-US" altLang="zh-CN" sz="2800" b="1" i="0" u="none" strike="noStrike" kern="0" cap="none" spc="-1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/</a:t>
            </a:r>
            <a:r>
              <a:rPr kumimoji="0" lang="zh-CN" altLang="en-US" sz="2800" b="1" i="0" u="none" strike="noStrike" kern="0" cap="none" spc="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德</a:t>
            </a:r>
            <a:r>
              <a:rPr kumimoji="0" lang="en-US" altLang="zh-CN" sz="2800" b="1" i="0" u="none" strike="noStrike" kern="0" cap="none" spc="-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·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摩</a:t>
            </a:r>
            <a:r>
              <a:rPr kumimoji="0" lang="zh-CN" alt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不包含变元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时，有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 </a:t>
            </a:r>
            <a:r>
              <a:rPr lang="en-US" altLang="zh-CN" dirty="0" err="1" smtClean="0">
                <a:solidFill>
                  <a:schemeClr val="bg2"/>
                </a:solidFill>
              </a:rPr>
              <a:t>x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(x)V B  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(x)V 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 </a:t>
            </a:r>
            <a:r>
              <a:rPr lang="en-US" altLang="zh-CN" dirty="0" err="1" smtClean="0">
                <a:solidFill>
                  <a:schemeClr val="bg2"/>
                </a:solidFill>
              </a:rPr>
              <a:t>x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(x)V 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(x)V 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 </a:t>
            </a:r>
            <a:r>
              <a:rPr lang="en-US" altLang="zh-CN" dirty="0" err="1">
                <a:solidFill>
                  <a:schemeClr val="bg2"/>
                </a:solidFill>
              </a:rPr>
              <a:t>x</a:t>
            </a:r>
            <a:r>
              <a:rPr lang="en-US" altLang="zh-CN" dirty="0" err="1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kern="0" dirty="0"/>
              <a:t>量词的辖域中，常有合取或析取项，如果</a:t>
            </a:r>
            <a:r>
              <a:rPr lang="zh-CN" altLang="en-US" kern="0" dirty="0">
                <a:solidFill>
                  <a:srgbClr val="FF0000"/>
                </a:solidFill>
              </a:rPr>
              <a:t>其中为一</a:t>
            </a:r>
            <a:r>
              <a:rPr lang="zh-CN" altLang="en-US" kern="0" dirty="0" smtClean="0">
                <a:solidFill>
                  <a:srgbClr val="FF0000"/>
                </a:solidFill>
              </a:rPr>
              <a:t>个不含指导变元</a:t>
            </a:r>
            <a:r>
              <a:rPr lang="zh-CN" altLang="en-US" kern="0" dirty="0" smtClean="0"/>
              <a:t>则</a:t>
            </a:r>
            <a:r>
              <a:rPr lang="zh-CN" altLang="en-US" kern="0" dirty="0"/>
              <a:t>可将该命题移至</a:t>
            </a:r>
            <a:r>
              <a:rPr lang="zh-CN" altLang="en-US" kern="0" dirty="0">
                <a:solidFill>
                  <a:srgbClr val="FF0000"/>
                </a:solidFill>
              </a:rPr>
              <a:t>量词辖域之外</a:t>
            </a:r>
            <a:r>
              <a:rPr lang="zh-CN" altLang="en-US" kern="0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29366" y="1694091"/>
            <a:ext cx="5924776" cy="256766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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Symbol" panose="05050102010706020507" pitchFamily="18" charset="2"/>
              </a:rPr>
              <a:t>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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sym typeface="Symbol" panose="05050102010706020507" pitchFamily="18" charset="2"/>
              </a:rPr>
              <a:t>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sym typeface="Symbol" panose="05050102010706020507" pitchFamily="18" charset="2"/>
              </a:rPr>
              <a:t>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/>
              <a:t>）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1" y="981075"/>
            <a:ext cx="6772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75" tIns="42437" rIns="84875" bIns="42437" anchor="ctr"/>
          <a:lstStyle>
            <a:lvl1pPr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还可推得如下几个式子：</a:t>
            </a:r>
          </a:p>
        </p:txBody>
      </p:sp>
    </p:spTree>
    <p:extLst>
      <p:ext uri="{BB962C8B-B14F-4D97-AF65-F5344CB8AC3E}">
        <p14:creationId xmlns:p14="http://schemas.microsoft.com/office/powerpoint/2010/main" val="815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build="p"/>
      <p:bldP spid="163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6444" y="567995"/>
            <a:ext cx="815340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量词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辖域收缩与扩张等值式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142" y="1977045"/>
            <a:ext cx="5372100" cy="2860270"/>
          </a:xfrm>
          <a:prstGeom prst="rect">
            <a:avLst/>
          </a:prstGeom>
          <a:solidFill>
            <a:srgbClr val="C9FAFF"/>
          </a:solidFill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关于存在量词的：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kern="0" dirty="0">
                <a:latin typeface="Times New Roman" panose="02020603050405020304" pitchFamily="18" charset="0"/>
              </a:rPr>
              <a:t>①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②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③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④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x(B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A(x))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B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8" name="矩形 7"/>
          <p:cNvSpPr/>
          <p:nvPr/>
        </p:nvSpPr>
        <p:spPr>
          <a:xfrm>
            <a:off x="5892800" y="1977045"/>
            <a:ext cx="6096000" cy="2872581"/>
          </a:xfrm>
          <a:prstGeom prst="rect">
            <a:avLst/>
          </a:prstGeom>
          <a:solidFill>
            <a:srgbClr val="C9FAFF"/>
          </a:solidFill>
        </p:spPr>
        <p:txBody>
          <a:bodyPr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关于全称量词的：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kern="0" dirty="0">
                <a:latin typeface="Times New Roman" panose="02020603050405020304" pitchFamily="18" charset="0"/>
              </a:rPr>
              <a:t>①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②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③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④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x(B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A(x))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B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   </a:t>
            </a:r>
          </a:p>
        </p:txBody>
      </p:sp>
      <p:sp>
        <p:nvSpPr>
          <p:cNvPr id="9" name="矩形 8"/>
          <p:cNvSpPr/>
          <p:nvPr/>
        </p:nvSpPr>
        <p:spPr>
          <a:xfrm>
            <a:off x="272142" y="11298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是含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自由出现的公式，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中不含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的自由出现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6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含变元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时，有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x(A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B(x) 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  <a:r>
              <a:rPr lang="en-US" altLang="zh-CN" dirty="0">
                <a:solidFill>
                  <a:srgbClr val="00007D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dirty="0" smtClean="0">
                <a:solidFill>
                  <a:srgbClr val="00007D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rgbClr val="00007D"/>
                </a:solidFill>
              </a:rPr>
              <a:t>x(A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B(x) 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x(A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 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007D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olidFill>
                  <a:schemeClr val="bg2"/>
                </a:solidFill>
              </a:rPr>
              <a:t>x(A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B(x) 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solidFill>
                  <a:srgbClr val="00007D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76300" y="1436913"/>
            <a:ext cx="6210300" cy="1040285"/>
          </a:xfrm>
          <a:prstGeom prst="rect">
            <a:avLst/>
          </a:prstGeom>
          <a:solidFill>
            <a:srgbClr val="C9FAFF"/>
          </a:solidFill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latin typeface="Times New Roman" panose="02020603050405020304" pitchFamily="18" charset="0"/>
              </a:rPr>
              <a:t>① </a:t>
            </a:r>
            <a:r>
              <a:rPr lang="zh-CN" altLang="en-US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))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800" b="1" kern="0" dirty="0" smtClean="0">
                <a:latin typeface="Times New Roman" panose="02020603050405020304" pitchFamily="18" charset="0"/>
              </a:rPr>
              <a:t>②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))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46933" y="718104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量词分配等值式 </a:t>
            </a:r>
          </a:p>
        </p:txBody>
      </p:sp>
      <p:sp>
        <p:nvSpPr>
          <p:cNvPr id="8" name="矩形 7"/>
          <p:cNvSpPr/>
          <p:nvPr/>
        </p:nvSpPr>
        <p:spPr>
          <a:xfrm>
            <a:off x="762000" y="3738890"/>
            <a:ext cx="4677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无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分配律</a:t>
            </a:r>
          </a:p>
        </p:txBody>
      </p:sp>
    </p:spTree>
    <p:extLst>
      <p:ext uri="{BB962C8B-B14F-4D97-AF65-F5344CB8AC3E}">
        <p14:creationId xmlns:p14="http://schemas.microsoft.com/office/powerpoint/2010/main" val="22495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218735" y="5210607"/>
            <a:ext cx="3860681" cy="535531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C9FA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08314" y="2135549"/>
            <a:ext cx="3860681" cy="535531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C9FA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9600" y="132325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量词的组合与顺序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5600" y="2135549"/>
            <a:ext cx="42033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/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3371" y="2860127"/>
                <a:ext cx="4270721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2860127"/>
                <a:ext cx="4270721" cy="60939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000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3371" y="3632352"/>
                <a:ext cx="4206601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3632352"/>
                <a:ext cx="4206601" cy="60939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5000" r="-1014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3371" y="4431561"/>
                <a:ext cx="4273927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b="1" dirty="0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4431561"/>
                <a:ext cx="4273927" cy="609398"/>
              </a:xfrm>
              <a:prstGeom prst="rect">
                <a:avLst/>
              </a:prstGeom>
              <a:blipFill rotWithShape="0">
                <a:blip r:embed="rId5"/>
                <a:stretch>
                  <a:fillRect l="-1427" t="-5000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65600" y="5142938"/>
            <a:ext cx="402706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/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085" y="4545809"/>
            <a:ext cx="5301343" cy="12003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1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这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组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等值式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表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相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量词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排列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次序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无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关</a:t>
            </a:r>
            <a:r>
              <a:rPr kumimoji="0" lang="zh-CN" altLang="en-US" sz="2400" b="0" i="0" u="none" strike="noStrike" kern="0" cap="none" spc="1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但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是对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</a:t>
            </a:r>
            <a:r>
              <a:rPr kumimoji="0" lang="zh-CN" altLang="en-US" sz="2400" b="0" i="0" u="none" strike="noStrike" kern="0" cap="none" spc="13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词</a:t>
            </a:r>
            <a:r>
              <a:rPr kumimoji="0" lang="zh-CN" altLang="en-US" sz="2400" b="0" i="0" u="none" strike="noStrike" kern="0" cap="none" spc="1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不能随意更换次</a:t>
            </a:r>
            <a:r>
              <a:rPr kumimoji="0" lang="zh-CN" altLang="en-US" sz="2400" b="0" i="0" u="none" strike="noStrike" kern="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3965" y="3754635"/>
            <a:ext cx="13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X+Y=0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56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" grpId="0"/>
      <p:bldP spid="11" grpId="0"/>
      <p:bldP spid="12" grpId="0"/>
      <p:bldP spid="13" grpId="0"/>
      <p:bldP spid="14" grpId="0"/>
      <p:bldP spid="15" grpId="0"/>
      <p:bldP spid="16" grpId="0"/>
      <p:bldP spid="20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11937" y="2077917"/>
            <a:ext cx="9421586" cy="1639807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50679" y="1445567"/>
            <a:ext cx="1494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ct val="100000"/>
              </a:lnSpc>
              <a:spcBef>
                <a:spcPts val="785"/>
              </a:spcBef>
            </a:pPr>
            <a:r>
              <a:rPr lang="zh-CN" altLang="en-US" sz="2400" b="1" dirty="0">
                <a:latin typeface="黑体"/>
                <a:cs typeface="黑体"/>
              </a:rPr>
              <a:t>置</a:t>
            </a:r>
            <a:r>
              <a:rPr lang="zh-CN" altLang="en-US" sz="2400" b="1" spc="-5" dirty="0">
                <a:latin typeface="黑体"/>
                <a:cs typeface="黑体"/>
              </a:rPr>
              <a:t>换</a:t>
            </a:r>
            <a:r>
              <a:rPr lang="zh-CN" altLang="en-US" sz="2400" b="1" spc="-10" dirty="0">
                <a:latin typeface="黑体"/>
                <a:cs typeface="黑体"/>
              </a:rPr>
              <a:t>规则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158" y="2153588"/>
            <a:ext cx="9258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设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是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含谓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词</a:t>
            </a:r>
            <a:r>
              <a:rPr lang="zh-CN" altLang="en-US" sz="2800" b="1" dirty="0">
                <a:solidFill>
                  <a:srgbClr val="FF0000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式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的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10" dirty="0">
                <a:solidFill>
                  <a:prstClr val="black"/>
                </a:solidFill>
                <a:latin typeface="黑体"/>
                <a:cs typeface="黑体"/>
              </a:rPr>
              <a:t>式，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是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用谓</a:t>
            </a:r>
            <a:r>
              <a:rPr lang="zh-CN" altLang="en-US" sz="2800" b="1" spc="-10" dirty="0">
                <a:solidFill>
                  <a:prstClr val="black"/>
                </a:solidFill>
                <a:latin typeface="黑体"/>
                <a:cs typeface="黑体"/>
              </a:rPr>
              <a:t>词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式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/>
                <a:cs typeface="黑体"/>
              </a:rPr>
              <a:t>取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代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2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中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的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（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不</a:t>
            </a:r>
            <a:r>
              <a:rPr lang="zh-CN" altLang="en-US" sz="2800" b="1" spc="110" dirty="0">
                <a:solidFill>
                  <a:srgbClr val="FF0000"/>
                </a:solidFill>
                <a:latin typeface="黑体"/>
                <a:cs typeface="黑体"/>
              </a:rPr>
              <a:t>一定是每一</a:t>
            </a:r>
            <a:r>
              <a:rPr lang="zh-CN" altLang="en-US" sz="2800" b="1" spc="100" dirty="0">
                <a:solidFill>
                  <a:srgbClr val="FF0000"/>
                </a:solidFill>
                <a:latin typeface="黑体"/>
                <a:cs typeface="黑体"/>
              </a:rPr>
              <a:t>处</a:t>
            </a:r>
            <a:r>
              <a:rPr lang="zh-CN" altLang="en-US" sz="2800" b="1" spc="110" dirty="0">
                <a:solidFill>
                  <a:prstClr val="black"/>
                </a:solidFill>
                <a:latin typeface="黑体"/>
                <a:cs typeface="黑体"/>
              </a:rPr>
              <a:t>）之后得到的谓词公</a:t>
            </a:r>
            <a:r>
              <a:rPr lang="zh-CN" altLang="en-US" sz="2800" b="1" spc="100" dirty="0">
                <a:solidFill>
                  <a:prstClr val="black"/>
                </a:solidFill>
                <a:latin typeface="黑体"/>
                <a:cs typeface="黑体"/>
              </a:rPr>
              <a:t>式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， 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04158" y="3107695"/>
            <a:ext cx="461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若</a:t>
            </a:r>
            <a:r>
              <a:rPr lang="zh-CN" altLang="en-US" sz="2800" b="1" spc="-695" dirty="0">
                <a:solidFill>
                  <a:prstClr val="black"/>
                </a:solidFill>
                <a:latin typeface="黑体"/>
                <a:cs typeface="黑体"/>
              </a:rPr>
              <a:t> </a:t>
            </a:r>
            <a:r>
              <a:rPr lang="en-US" altLang="zh-CN" sz="2800" b="1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800" b="1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，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则</a:t>
            </a:r>
            <a:r>
              <a:rPr lang="zh-CN" altLang="en-US" sz="2800" b="1" spc="-720" dirty="0">
                <a:solidFill>
                  <a:prstClr val="black"/>
                </a:solidFill>
                <a:latin typeface="黑体"/>
                <a:cs typeface="黑体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475" y="4276639"/>
            <a:ext cx="1501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ct val="100000"/>
              </a:lnSpc>
              <a:spcBef>
                <a:spcPts val="765"/>
              </a:spcBef>
            </a:pPr>
            <a:r>
              <a:rPr lang="zh-CN" altLang="en-US" sz="2400" b="1" dirty="0">
                <a:latin typeface="黑体"/>
                <a:cs typeface="黑体"/>
              </a:rPr>
              <a:t>代</a:t>
            </a:r>
            <a:r>
              <a:rPr lang="zh-CN" altLang="en-US" sz="2400" b="1" spc="-5" dirty="0">
                <a:latin typeface="黑体"/>
                <a:cs typeface="黑体"/>
              </a:rPr>
              <a:t>替</a:t>
            </a:r>
            <a:r>
              <a:rPr lang="zh-CN" altLang="en-US" sz="2400" b="1" spc="-10" dirty="0">
                <a:latin typeface="黑体"/>
                <a:cs typeface="黑体"/>
              </a:rPr>
              <a:t>规则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" y="4951804"/>
            <a:ext cx="1498487" cy="509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ts val="3754"/>
              </a:lnSpc>
              <a:spcBef>
                <a:spcPts val="770"/>
              </a:spcBef>
            </a:pPr>
            <a:r>
              <a:rPr lang="zh-CN" altLang="en-US" sz="2400" b="1" spc="5" dirty="0">
                <a:latin typeface="黑体"/>
                <a:cs typeface="黑体"/>
              </a:rPr>
              <a:t>换名</a:t>
            </a:r>
            <a:r>
              <a:rPr lang="zh-CN" altLang="en-US" sz="2400" b="1" spc="-10" dirty="0">
                <a:latin typeface="黑体"/>
                <a:cs typeface="黑体"/>
              </a:rPr>
              <a:t>规</a:t>
            </a:r>
            <a:r>
              <a:rPr lang="zh-CN" altLang="en-US" sz="2400" b="1" spc="5" dirty="0">
                <a:latin typeface="黑体"/>
                <a:cs typeface="黑体"/>
              </a:rPr>
              <a:t>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679" y="630331"/>
            <a:ext cx="7385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谓词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逻辑包</a:t>
            </a:r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括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以下</a:t>
            </a:r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三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条</a:t>
            </a:r>
            <a:r>
              <a:rPr lang="zh-CN" altLang="en-US" sz="3200" b="1" spc="114" dirty="0">
                <a:solidFill>
                  <a:srgbClr val="FF0000"/>
                </a:solidFill>
                <a:latin typeface="黑体"/>
                <a:cs typeface="黑体"/>
              </a:rPr>
              <a:t>等</a:t>
            </a:r>
            <a:r>
              <a:rPr lang="zh-CN" altLang="en-US" sz="3200" b="1" spc="125" dirty="0">
                <a:solidFill>
                  <a:srgbClr val="FF0000"/>
                </a:solidFill>
                <a:latin typeface="黑体"/>
                <a:cs typeface="黑体"/>
              </a:rPr>
              <a:t>值</a:t>
            </a:r>
            <a:r>
              <a:rPr lang="zh-CN" altLang="en-US" sz="3200" b="1" spc="114" dirty="0">
                <a:solidFill>
                  <a:srgbClr val="FF0000"/>
                </a:solidFill>
                <a:latin typeface="黑体"/>
                <a:cs typeface="黑体"/>
              </a:rPr>
              <a:t>演算</a:t>
            </a:r>
            <a:r>
              <a:rPr lang="zh-CN" altLang="en-US" sz="3200" b="1" dirty="0">
                <a:solidFill>
                  <a:srgbClr val="FF0000"/>
                </a:solidFill>
                <a:latin typeface="黑体"/>
                <a:cs typeface="黑体"/>
              </a:rPr>
              <a:t>规</a:t>
            </a:r>
            <a:r>
              <a:rPr lang="zh-CN" altLang="en-US" sz="3200" b="1" spc="-5" dirty="0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cs typeface="黑体"/>
              </a:rPr>
              <a:t>：</a:t>
            </a:r>
            <a:br>
              <a:rPr lang="zh-CN" altLang="en-US" sz="3200" b="1" dirty="0">
                <a:solidFill>
                  <a:srgbClr val="000000"/>
                </a:solidFill>
                <a:latin typeface="黑体"/>
                <a:cs typeface="黑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94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17071" y="833930"/>
            <a:ext cx="7467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s-ES" altLang="zh-CN" sz="3300" b="1" spc="10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lang="es-ES" altLang="zh-CN" sz="3300" b="1" i="1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dirty="0">
                <a:solidFill>
                  <a:srgbClr val="006600"/>
                </a:solidFill>
                <a:latin typeface="Times New Roman"/>
                <a:cs typeface="Times New Roman"/>
              </a:rPr>
              <a:t>z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spc="15" dirty="0">
                <a:solidFill>
                  <a:srgbClr val="006FC0"/>
                </a:solidFill>
                <a:latin typeface="Symbol"/>
                <a:cs typeface="Symbol"/>
              </a:rPr>
              <a:t></a:t>
            </a:r>
            <a:r>
              <a:rPr lang="es-ES" altLang="zh-CN" sz="3300" b="1" i="1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b="1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s-E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s-ES" altLang="zh-CN" sz="3300" b="1" spc="10" dirty="0">
                <a:solidFill>
                  <a:srgbClr val="FF00FF"/>
                </a:solidFill>
                <a:latin typeface="Symbol"/>
                <a:cs typeface="Symbol"/>
              </a:rPr>
              <a:t></a:t>
            </a:r>
            <a:r>
              <a:rPr lang="es-ES" altLang="zh-CN" sz="3300" b="1" i="1" dirty="0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b="1" i="1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lang="es-ES" altLang="zh-CN" sz="33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071" y="1668920"/>
            <a:ext cx="11010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一个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体变</a:t>
            </a:r>
            <a:r>
              <a:rPr lang="zh-CN" altLang="en-US" sz="2400" spc="204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符号</a:t>
            </a:r>
            <a:r>
              <a:rPr lang="zh-CN" altLang="en-US" sz="2400" spc="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既</a:t>
            </a:r>
            <a:r>
              <a:rPr lang="zh-CN" altLang="en-US" sz="2400" spc="1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束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又</a:t>
            </a:r>
            <a:r>
              <a:rPr lang="zh-CN" altLang="en-US" sz="2400" spc="19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spc="18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现，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容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易引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起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概念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上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的混</a:t>
            </a:r>
            <a:r>
              <a:rPr lang="zh-CN" altLang="en-US" sz="2400" spc="204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071" y="2891728"/>
            <a:ext cx="871945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670"/>
              </a:lnSpc>
              <a:spcBef>
                <a:spcPts val="560"/>
              </a:spcBef>
            </a:pP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为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避免</a:t>
            </a: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这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种</a:t>
            </a:r>
            <a:r>
              <a:rPr lang="zh-CN" altLang="en-US" sz="2400" b="1" spc="185" dirty="0" smtClean="0">
                <a:solidFill>
                  <a:srgbClr val="000000"/>
                </a:solidFill>
                <a:latin typeface="黑体"/>
                <a:cs typeface="黑体"/>
              </a:rPr>
              <a:t>情</a:t>
            </a:r>
            <a:r>
              <a:rPr lang="zh-CN" altLang="en-US" sz="2400" b="1" spc="210" dirty="0" smtClean="0">
                <a:solidFill>
                  <a:srgbClr val="000000"/>
                </a:solidFill>
                <a:latin typeface="黑体"/>
                <a:cs typeface="黑体"/>
              </a:rPr>
              <a:t>况</a:t>
            </a:r>
            <a:r>
              <a:rPr lang="zh-CN" altLang="en-US" sz="2400" b="1" spc="185" dirty="0" smtClean="0">
                <a:solidFill>
                  <a:srgbClr val="000000"/>
                </a:solidFill>
                <a:latin typeface="黑体"/>
                <a:cs typeface="黑体"/>
              </a:rPr>
              <a:t>，引</a:t>
            </a:r>
            <a:r>
              <a:rPr lang="zh-CN" altLang="en-US" sz="2400" b="1" spc="200" dirty="0" smtClean="0">
                <a:solidFill>
                  <a:srgbClr val="000000"/>
                </a:solidFill>
                <a:latin typeface="黑体"/>
                <a:cs typeface="黑体"/>
              </a:rPr>
              <a:t>入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了下</a:t>
            </a: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面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的</a:t>
            </a:r>
            <a:r>
              <a:rPr lang="zh-CN" altLang="en-US" sz="2400" b="1" spc="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代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替规则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和换名规</a:t>
            </a:r>
            <a:r>
              <a:rPr lang="zh-CN" altLang="en-US" sz="24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则</a:t>
            </a:r>
            <a:r>
              <a:rPr lang="zh-CN" altLang="en-US" sz="2400" b="1" dirty="0">
                <a:solidFill>
                  <a:srgbClr val="000000"/>
                </a:solidFill>
                <a:latin typeface="黑体"/>
                <a:cs typeface="黑体"/>
              </a:rPr>
              <a:t>，使得</a:t>
            </a:r>
          </a:p>
        </p:txBody>
      </p:sp>
      <p:sp>
        <p:nvSpPr>
          <p:cNvPr id="9" name="矩形 8"/>
          <p:cNvSpPr/>
          <p:nvPr/>
        </p:nvSpPr>
        <p:spPr>
          <a:xfrm>
            <a:off x="631371" y="3599509"/>
            <a:ext cx="10537372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424815" lvl="0" algn="just">
              <a:lnSpc>
                <a:spcPct val="87700"/>
              </a:lnSpc>
              <a:spcBef>
                <a:spcPts val="969"/>
              </a:spcBef>
            </a:pPr>
            <a:r>
              <a:rPr lang="en-US" altLang="zh-CN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A</a:t>
            </a:r>
            <a:r>
              <a:rPr lang="zh-CN" altLang="en-US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、</a:t>
            </a:r>
            <a:r>
              <a:rPr lang="zh-CN" altLang="en-US" sz="2400" spc="9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个体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项符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号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在一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公式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spc="9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只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呈</a:t>
            </a:r>
            <a:r>
              <a:rPr lang="zh-CN" altLang="en-US" sz="2400" spc="95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9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</a:t>
            </a:r>
            <a:r>
              <a:rPr lang="zh-CN" altLang="en-US" sz="2400" spc="10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种</a:t>
            </a:r>
            <a:r>
              <a:rPr lang="zh-CN" altLang="en-US" sz="2400" spc="9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形式</a:t>
            </a:r>
            <a:r>
              <a:rPr lang="zh-CN" altLang="en-US" sz="2400" spc="11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要么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约束</a:t>
            </a:r>
            <a:r>
              <a:rPr lang="zh-CN" altLang="en-US" sz="2400" spc="10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    </a:t>
            </a:r>
            <a:r>
              <a:rPr lang="zh-CN" altLang="en-US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要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么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为自</a:t>
            </a:r>
            <a:r>
              <a:rPr lang="zh-CN" altLang="en-US" sz="2400" spc="-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出现</a:t>
            </a:r>
          </a:p>
        </p:txBody>
      </p:sp>
      <p:sp>
        <p:nvSpPr>
          <p:cNvPr id="10" name="矩形 9"/>
          <p:cNvSpPr/>
          <p:nvPr/>
        </p:nvSpPr>
        <p:spPr>
          <a:xfrm>
            <a:off x="631371" y="4399124"/>
            <a:ext cx="988422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335"/>
              </a:lnSpc>
              <a:spcBef>
                <a:spcPts val="530"/>
              </a:spcBef>
            </a:pPr>
            <a:r>
              <a:rPr lang="en-US" altLang="zh-CN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B</a:t>
            </a:r>
            <a:r>
              <a:rPr lang="zh-CN" altLang="en-US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、同</a:t>
            </a:r>
            <a:r>
              <a:rPr lang="zh-CN" altLang="en-US" sz="2400" spc="9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时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使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量词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约束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个体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lang="zh-CN" altLang="en-US" sz="2400" spc="-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，便于计算</a:t>
            </a:r>
            <a:r>
              <a:rPr lang="zh-CN" altLang="en-US" sz="2400" spc="-1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6741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08BB14-4169-49DC-978C-8C0321647631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4"/>
            <a:ext cx="8229600" cy="4924425"/>
          </a:xfrm>
        </p:spPr>
        <p:txBody>
          <a:bodyPr/>
          <a:lstStyle/>
          <a:p>
            <a:pPr marL="361950" indent="-361950" eaLnBrk="1" hangingPunct="1">
              <a:buNone/>
            </a:pPr>
            <a:r>
              <a:rPr lang="zh-CN" altLang="en-US" dirty="0" smtClean="0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一阶逻辑命题符号化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个体词、谓词、量词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一阶逻辑公式及其解释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一阶语言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合式公式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合式公式的解释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 永真式、矛盾式、可满足式</a:t>
            </a:r>
          </a:p>
        </p:txBody>
      </p:sp>
    </p:spTree>
    <p:extLst>
      <p:ext uri="{BB962C8B-B14F-4D97-AF65-F5344CB8AC3E}">
        <p14:creationId xmlns:p14="http://schemas.microsoft.com/office/powerpoint/2010/main" val="37805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39713" y="3768141"/>
            <a:ext cx="10090188" cy="1571302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712" y="1329541"/>
            <a:ext cx="10024874" cy="1200329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712" y="1329541"/>
            <a:ext cx="945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lvl="0" indent="12700" algn="just"/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将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词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公式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某个</a:t>
            </a:r>
            <a:r>
              <a:rPr lang="zh-CN" altLang="en-US" sz="2400" spc="12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1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体变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spc="13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12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2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2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改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成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spc="-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未曾出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的某个个体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13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项符</a:t>
            </a:r>
            <a:r>
              <a:rPr lang="zh-CN" altLang="en-US" sz="2400" spc="1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号</a:t>
            </a:r>
            <a:r>
              <a:rPr lang="zh-CN" altLang="en-US" sz="2400" spc="114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，其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余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部分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不变</a:t>
            </a:r>
            <a:r>
              <a:rPr lang="zh-CN" altLang="en-US" sz="2400" spc="114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所得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谓词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式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则</a:t>
            </a:r>
            <a:r>
              <a:rPr lang="zh-CN" altLang="en-US" sz="2400" spc="-9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 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b="1" spc="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12" y="623893"/>
            <a:ext cx="1623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代替规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712" y="3963377"/>
            <a:ext cx="10090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lvl="0" indent="12700" algn="just"/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将谓词公式</a:t>
            </a:r>
            <a:r>
              <a:rPr lang="en-US" altLang="zh-CN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A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某量词的指导变项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及其在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辖域内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的所有约束出现改成该量词</a:t>
            </a:r>
            <a:r>
              <a:rPr lang="zh-CN" altLang="en-US" sz="2400" spc="12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辖域内未曾出现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的某个个体变项符号，其余部分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其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余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部分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不变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谓词公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式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en-US" altLang="zh-CN" sz="24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，则</a:t>
            </a:r>
            <a:r>
              <a:rPr lang="zh-CN" altLang="en-US" sz="2400" spc="-9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 </a:t>
            </a:r>
            <a:r>
              <a:rPr lang="en-US" altLang="zh-CN" sz="24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b="1" spc="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712" y="3241163"/>
            <a:ext cx="1623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srgbClr val="000066"/>
                </a:solidFill>
                <a:latin typeface="黑体"/>
                <a:cs typeface="黑体"/>
              </a:rPr>
              <a:t>换名规</a:t>
            </a:r>
            <a:r>
              <a:rPr lang="zh-CN" altLang="en-US" sz="2800" b="1" spc="-15" dirty="0">
                <a:solidFill>
                  <a:srgbClr val="000066"/>
                </a:solidFill>
                <a:latin typeface="黑体"/>
                <a:cs typeface="黑体"/>
              </a:rPr>
              <a:t>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0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object 11"/>
          <p:cNvSpPr txBox="1"/>
          <p:nvPr/>
        </p:nvSpPr>
        <p:spPr>
          <a:xfrm>
            <a:off x="753827" y="1053998"/>
            <a:ext cx="736854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300" b="1" spc="10" dirty="0" smtClean="0">
                <a:solidFill>
                  <a:srgbClr val="990099"/>
                </a:solidFill>
                <a:latin typeface="Symbol"/>
                <a:cs typeface="Symbol"/>
              </a:rPr>
              <a:t></a:t>
            </a:r>
            <a:r>
              <a:rPr sz="3300" b="1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3300" b="1" i="1" spc="-2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sz="3300" spc="-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sz="33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b="1" i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sz="3300" b="1" spc="10" dirty="0">
                <a:solidFill>
                  <a:srgbClr val="0066CC"/>
                </a:solidFill>
                <a:latin typeface="Symbol"/>
                <a:cs typeface="Symbol"/>
              </a:rPr>
              <a:t></a:t>
            </a:r>
            <a:r>
              <a:rPr sz="3300" b="1" i="1" dirty="0">
                <a:solidFill>
                  <a:srgbClr val="0066CC"/>
                </a:solidFill>
                <a:latin typeface="Times New Roman"/>
                <a:cs typeface="Times New Roman"/>
              </a:rPr>
              <a:t>x</a:t>
            </a:r>
            <a:r>
              <a:rPr sz="3300" b="1" i="1" spc="-15" dirty="0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dirty="0" smtClean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827" y="3230275"/>
            <a:ext cx="7696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altLang="zh-CN" sz="3300" b="1" spc="10" dirty="0" smtClean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b="1" i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spc="-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lang="en-U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n-U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b="1" i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lang="en-US" altLang="zh-CN"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n-U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3300" b="1" i="1" spc="-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spc="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lang="en-US" altLang="zh-CN"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827" y="2181606"/>
            <a:ext cx="72063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altLang="zh-CN" sz="3300" b="1" spc="5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lang="en-U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n-US" altLang="zh-CN" sz="3300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b="1" i="1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n-U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n-US" altLang="zh-CN" sz="3300" b="1" spc="5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b="1" i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dirty="0" err="1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spc="-5" dirty="0" err="1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b="1" i="1" spc="-5" dirty="0" err="1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lang="en-US" altLang="zh-CN"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284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7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88360"/>
              </p:ext>
            </p:extLst>
          </p:nvPr>
        </p:nvGraphicFramePr>
        <p:xfrm>
          <a:off x="2874911" y="1118361"/>
          <a:ext cx="7142466" cy="5029223"/>
        </p:xfrm>
        <a:graphic>
          <a:graphicData uri="http://schemas.openxmlformats.org/drawingml/2006/table">
            <a:tbl>
              <a:tblPr firstRow="1" bandRow="1"/>
              <a:tblGrid>
                <a:gridCol w="1280147"/>
                <a:gridCol w="2512060"/>
                <a:gridCol w="3350259"/>
              </a:tblGrid>
              <a:tr h="5029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宋体"/>
                          <a:cs typeface="宋体"/>
                        </a:rPr>
                        <a:t> 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代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替规则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093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换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名规则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502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使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用对象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任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一谓词公式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058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名对象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自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由变项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095" indent="699770">
                        <a:lnSpc>
                          <a:spcPct val="150100"/>
                        </a:lnSpc>
                      </a:pP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指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导变</a:t>
                      </a: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及其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在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辖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域内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有约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束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出现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1508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名方式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4460" indent="1270" algn="ctr">
                        <a:lnSpc>
                          <a:spcPct val="150100"/>
                        </a:lnSpc>
                      </a:pPr>
                      <a:r>
                        <a:rPr sz="2200" b="1" spc="5" dirty="0" err="1">
                          <a:latin typeface="黑体"/>
                          <a:cs typeface="黑体"/>
                        </a:rPr>
                        <a:t>对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公式</a:t>
                      </a:r>
                      <a:r>
                        <a:rPr sz="2200" b="1" spc="5" dirty="0" err="1">
                          <a:latin typeface="黑体"/>
                          <a:cs typeface="黑体"/>
                        </a:rPr>
                        <a:t>中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出</a:t>
                      </a:r>
                      <a:r>
                        <a:rPr sz="2200" b="1" spc="15" dirty="0" err="1">
                          <a:latin typeface="黑体"/>
                          <a:cs typeface="黑体"/>
                        </a:rPr>
                        <a:t>现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 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有同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名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自</a:t>
                      </a:r>
                      <a:r>
                        <a:rPr sz="2200" b="1" spc="-5" dirty="0" err="1" smtClean="0">
                          <a:latin typeface="黑体"/>
                          <a:cs typeface="黑体"/>
                        </a:rPr>
                        <a:t>由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变项进行改名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095" indent="3810" algn="ctr">
                        <a:lnSpc>
                          <a:spcPct val="150100"/>
                        </a:lnSpc>
                      </a:pP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对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指导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变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及其量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词辖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域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中</a:t>
                      </a:r>
                      <a:r>
                        <a:rPr sz="2200" b="1" spc="1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出现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约束变项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处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处进行改名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1005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名限制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4460">
                        <a:lnSpc>
                          <a:spcPct val="1501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公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式中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未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曾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出现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的 </a:t>
                      </a:r>
                      <a:r>
                        <a:rPr sz="2200" b="1" spc="10" dirty="0">
                          <a:latin typeface="黑体"/>
                          <a:cs typeface="黑体"/>
                        </a:rPr>
                        <a:t>某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个个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体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变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符号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730" indent="419100">
                        <a:lnSpc>
                          <a:spcPct val="1501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新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的变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符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号应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是 </a:t>
                      </a:r>
                      <a:r>
                        <a:rPr sz="2200" b="1" spc="10" dirty="0">
                          <a:latin typeface="黑体"/>
                          <a:cs typeface="黑体"/>
                        </a:rPr>
                        <a:t>该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量词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辖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域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内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未曾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出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现的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502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名结果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与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原公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式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等值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247" y="749209"/>
            <a:ext cx="8229600" cy="69881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将下面命题用两种形式符号化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并证明两者等值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2184400" y="2063728"/>
            <a:ext cx="761523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 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犯错误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998581" y="3662918"/>
            <a:ext cx="7273925" cy="56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6867" y="1451178"/>
            <a:ext cx="357982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没有不犯错误的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2510" y="2825928"/>
            <a:ext cx="4065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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28834" y="2825928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09851" y="5880824"/>
            <a:ext cx="6096000" cy="5598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  <p:sp>
        <p:nvSpPr>
          <p:cNvPr id="9" name="矩形 8"/>
          <p:cNvSpPr/>
          <p:nvPr/>
        </p:nvSpPr>
        <p:spPr>
          <a:xfrm>
            <a:off x="2609851" y="4296224"/>
            <a:ext cx="787581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量词否定等值式</a:t>
            </a:r>
          </a:p>
        </p:txBody>
      </p:sp>
      <p:sp>
        <p:nvSpPr>
          <p:cNvPr id="10" name="矩形 9"/>
          <p:cNvSpPr/>
          <p:nvPr/>
        </p:nvSpPr>
        <p:spPr>
          <a:xfrm>
            <a:off x="2609851" y="5045420"/>
            <a:ext cx="493596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31759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280580" grpId="0"/>
      <p:bldP spid="280581" grpId="0"/>
      <p:bldP spid="3" grpId="0"/>
      <p:bldP spid="4" grpId="0"/>
      <p:bldP spid="5" grpId="0"/>
      <p:bldP spid="7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472" y="782306"/>
            <a:ext cx="5554663" cy="574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</a:rPr>
              <a:t>不是所有的人都爱看电影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528763" y="1509243"/>
            <a:ext cx="76152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 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：爱看电影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8671" y="2221402"/>
            <a:ext cx="3075214" cy="562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4236" y="2245806"/>
            <a:ext cx="3332964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1881293" y="3173225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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0491" y="3784778"/>
            <a:ext cx="655320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量词否定等值式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491" y="4403183"/>
            <a:ext cx="4684296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0491" y="5139746"/>
            <a:ext cx="4697120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9240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01060" grpId="0"/>
      <p:bldP spid="3" grpId="0"/>
      <p:bldP spid="5" grpId="0"/>
      <p:bldP spid="7" grpId="0"/>
      <p:bldP spid="9" grpId="0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1921" y="555625"/>
            <a:ext cx="9122229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Times New Roman" panose="02020603050405020304" pitchFamily="18" charset="0"/>
              </a:rPr>
              <a:t>公式化成等值的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不含</a:t>
            </a:r>
            <a:r>
              <a:rPr lang="zh-CN" altLang="en-US" sz="2800" dirty="0">
                <a:latin typeface="Times New Roman" panose="02020603050405020304" pitchFamily="18" charset="0"/>
              </a:rPr>
              <a:t>既有约束出现、又有自由出现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的个体变项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1221921" y="2018506"/>
            <a:ext cx="82089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换名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x,t,z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辖域扩张等值式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1221921" y="3834606"/>
            <a:ext cx="83534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u,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代替规则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x,u,z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辖域扩张等值式</a:t>
            </a:r>
          </a:p>
        </p:txBody>
      </p:sp>
    </p:spTree>
    <p:extLst>
      <p:ext uri="{BB962C8B-B14F-4D97-AF65-F5344CB8AC3E}">
        <p14:creationId xmlns:p14="http://schemas.microsoft.com/office/powerpoint/2010/main" val="29586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303109" grpId="0" build="p"/>
      <p:bldP spid="3031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06" y="1295400"/>
            <a:ext cx="4219694" cy="50706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0357757" cy="723900"/>
          </a:xfrm>
        </p:spPr>
        <p:txBody>
          <a:bodyPr/>
          <a:lstStyle/>
          <a:p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5,8</a:t>
            </a:r>
            <a:r>
              <a:rPr lang="zh-CN" altLang="en-US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10,11,12</a:t>
            </a:r>
            <a:r>
              <a:rPr lang="zh-CN" altLang="en-US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C6A8BF-EDCC-4407-B8CA-235AD93F51F1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第四章 习题课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个体词、谓词、量词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一阶逻辑命题符号化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Lucida Sans Unicode" panose="020B0602030504020204" pitchFamily="34" charset="0"/>
              </a:rPr>
              <a:t>一阶语言</a:t>
            </a:r>
            <a:r>
              <a:rPr lang="en-US" altLang="zh-CN" smtClean="0">
                <a:latin typeface="Palace Script MT" panose="030303020206070C0B05" pitchFamily="66" charset="0"/>
              </a:rPr>
              <a:t>L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i="1" smtClean="0">
                <a:latin typeface="Lucida Sans Unicode" panose="020B0602030504020204" pitchFamily="34" charset="0"/>
              </a:rPr>
              <a:t>   </a:t>
            </a:r>
            <a:r>
              <a:rPr lang="zh-CN" altLang="en-US" smtClean="0">
                <a:latin typeface="Lucida Sans Unicode" panose="020B0602030504020204" pitchFamily="34" charset="0"/>
              </a:rPr>
              <a:t>项、原子公式、</a:t>
            </a:r>
            <a:r>
              <a:rPr lang="zh-CN" altLang="en-US" smtClean="0"/>
              <a:t>合式公式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公式的解释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     量词的辖域、指导变元、个体变项的自由出现与约束出现、闭式、解释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公式的类型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     永真式</a:t>
            </a:r>
            <a:r>
              <a:rPr lang="en-US" altLang="zh-CN" smtClean="0"/>
              <a:t>(</a:t>
            </a:r>
            <a:r>
              <a:rPr lang="zh-CN" altLang="en-US" smtClean="0"/>
              <a:t>逻辑有效式</a:t>
            </a:r>
            <a:r>
              <a:rPr lang="en-US" altLang="zh-CN" smtClean="0"/>
              <a:t>)</a:t>
            </a:r>
            <a:r>
              <a:rPr lang="zh-CN" altLang="en-US" smtClean="0"/>
              <a:t>、矛盾式</a:t>
            </a:r>
            <a:r>
              <a:rPr lang="en-US" altLang="zh-CN" smtClean="0"/>
              <a:t>(</a:t>
            </a:r>
            <a:r>
              <a:rPr lang="zh-CN" altLang="en-US" smtClean="0"/>
              <a:t>永假式</a:t>
            </a:r>
            <a:r>
              <a:rPr lang="en-US" altLang="zh-CN" smtClean="0"/>
              <a:t>)</a:t>
            </a:r>
            <a:r>
              <a:rPr lang="zh-CN" altLang="en-US" smtClean="0"/>
              <a:t>、可满足式</a:t>
            </a:r>
          </a:p>
        </p:txBody>
      </p:sp>
    </p:spTree>
    <p:extLst>
      <p:ext uri="{BB962C8B-B14F-4D97-AF65-F5344CB8AC3E}">
        <p14:creationId xmlns:p14="http://schemas.microsoft.com/office/powerpoint/2010/main" val="17097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FC5D59-E6E4-489B-A860-CF207CAFE265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基本要求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992313" y="1268413"/>
            <a:ext cx="7993062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准确地将给定命题符号化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理解一阶语言的概念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深刻理解一阶语言的解释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熟练地给出公式的解释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记住闭式的性质并能应用它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深刻理解永真式、矛盾式、可满足式的概念</a:t>
            </a:r>
            <a:r>
              <a:rPr lang="en-US" altLang="zh-CN" b="1">
                <a:solidFill>
                  <a:srgbClr val="000000"/>
                </a:solidFill>
              </a:rPr>
              <a:t>, </a:t>
            </a:r>
            <a:r>
              <a:rPr lang="zh-CN" altLang="en-US" b="1">
                <a:solidFill>
                  <a:srgbClr val="000000"/>
                </a:solidFill>
              </a:rPr>
              <a:t>会判断简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    单公式的类型</a:t>
            </a:r>
          </a:p>
        </p:txBody>
      </p:sp>
    </p:spTree>
    <p:extLst>
      <p:ext uri="{BB962C8B-B14F-4D97-AF65-F5344CB8AC3E}">
        <p14:creationId xmlns:p14="http://schemas.microsoft.com/office/powerpoint/2010/main" val="6094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0E35CF-2092-4F71-9283-EBFB0560B8A0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1847850" y="1125538"/>
            <a:ext cx="7342188" cy="2308224"/>
            <a:chOff x="204" y="709"/>
            <a:chExt cx="4625" cy="1454"/>
          </a:xfrm>
        </p:grpSpPr>
        <p:graphicFrame>
          <p:nvGraphicFramePr>
            <p:cNvPr id="5123" name="Object 4"/>
            <p:cNvGraphicFramePr>
              <a:graphicFrameLocks noChangeAspect="1"/>
            </p:cNvGraphicFramePr>
            <p:nvPr/>
          </p:nvGraphicFramePr>
          <p:xfrm>
            <a:off x="2562" y="1834"/>
            <a:ext cx="226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公式" r:id="rId4" imgW="1650960" imgH="241200" progId="Equation.3">
                    <p:embed/>
                  </p:oleObj>
                </mc:Choice>
                <mc:Fallback>
                  <p:oleObj name="公式" r:id="rId4" imgW="1650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34"/>
                          <a:ext cx="226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6"/>
            <p:cNvSpPr txBox="1">
              <a:spLocks noChangeArrowheads="1"/>
            </p:cNvSpPr>
            <p:nvPr/>
          </p:nvSpPr>
          <p:spPr bwMode="auto">
            <a:xfrm>
              <a:off x="204" y="709"/>
              <a:ext cx="4082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1.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在分别取个体域为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(a)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=N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(b)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(c)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为全总个体域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的条件下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将下面命题符号化，并讨论真值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对于任意的数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，均有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19288" y="3429003"/>
            <a:ext cx="8208962" cy="842963"/>
            <a:chOff x="249" y="2379"/>
            <a:chExt cx="5171" cy="531"/>
          </a:xfrm>
        </p:grpSpPr>
        <p:sp>
          <p:nvSpPr>
            <p:cNvPr id="5133" name="Text Box 9"/>
            <p:cNvSpPr txBox="1">
              <a:spLocks noChangeArrowheads="1"/>
            </p:cNvSpPr>
            <p:nvPr/>
          </p:nvSpPr>
          <p:spPr bwMode="auto">
            <a:xfrm>
              <a:off x="249" y="2387"/>
              <a:ext cx="517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 设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):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(a)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                                           </a:t>
              </a:r>
            </a:p>
          </p:txBody>
        </p:sp>
        <p:graphicFrame>
          <p:nvGraphicFramePr>
            <p:cNvPr id="5122" name="Object 10"/>
            <p:cNvGraphicFramePr>
              <a:graphicFrameLocks noChangeAspect="1"/>
            </p:cNvGraphicFramePr>
            <p:nvPr/>
          </p:nvGraphicFramePr>
          <p:xfrm>
            <a:off x="1247" y="2379"/>
            <a:ext cx="2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公式" r:id="rId6" imgW="1650960" imgH="241200" progId="Equation.3">
                    <p:embed/>
                  </p:oleObj>
                </mc:Choice>
                <mc:Fallback>
                  <p:oleObj name="公式" r:id="rId6" imgW="1650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79"/>
                          <a:ext cx="2223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424114" y="4376738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(b)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                                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422525" y="4995864"/>
            <a:ext cx="655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(c)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又设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是实数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                             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311901" y="536098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4367213" y="44243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4367213" y="3848100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2110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/>
      <p:bldP spid="315405" grpId="0"/>
      <p:bldP spid="315407" grpId="0"/>
      <p:bldP spid="315408" grpId="0"/>
      <p:bldP spid="3154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命题逻辑中最小研究单位是</a:t>
            </a:r>
            <a:r>
              <a:rPr lang="zh-CN" altLang="en-US" dirty="0" smtClean="0">
                <a:solidFill>
                  <a:schemeClr val="bg2"/>
                </a:solidFill>
              </a:rPr>
              <a:t>原子命题</a:t>
            </a:r>
            <a:r>
              <a:rPr lang="zh-CN" altLang="en-US" dirty="0" smtClean="0"/>
              <a:t>，并没有进一步研究</a:t>
            </a:r>
            <a:r>
              <a:rPr lang="zh-CN" altLang="en-US" dirty="0" smtClean="0">
                <a:solidFill>
                  <a:schemeClr val="bg2"/>
                </a:solidFill>
              </a:rPr>
              <a:t>内部结构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定义：命题是确定的对象作出判断的陈述句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那么，对</a:t>
            </a:r>
            <a:r>
              <a:rPr lang="zh-CN" altLang="en-US" dirty="0" smtClean="0">
                <a:solidFill>
                  <a:schemeClr val="bg2"/>
                </a:solidFill>
              </a:rPr>
              <a:t>不确定</a:t>
            </a:r>
            <a:r>
              <a:rPr lang="zh-CN" altLang="en-US" dirty="0" smtClean="0"/>
              <a:t>的对象如何？（</a:t>
            </a:r>
            <a:r>
              <a:rPr lang="en-US" altLang="zh-CN" dirty="0" smtClean="0"/>
              <a:t>x&gt;5)</a:t>
            </a:r>
          </a:p>
          <a:p>
            <a:r>
              <a:rPr lang="zh-CN" altLang="en-US" dirty="0" smtClean="0"/>
              <a:t>以及，进行</a:t>
            </a:r>
            <a:r>
              <a:rPr lang="zh-CN" altLang="en-US" dirty="0" smtClean="0">
                <a:solidFill>
                  <a:schemeClr val="bg2"/>
                </a:solidFill>
              </a:rPr>
              <a:t>不同条件</a:t>
            </a:r>
            <a:r>
              <a:rPr lang="zh-CN" altLang="en-US" dirty="0" smtClean="0"/>
              <a:t>下的判断如何？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9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AF1894-2BFB-449D-90FA-E86EF38DCAE3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1(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700214"/>
            <a:ext cx="3179762" cy="1081087"/>
          </a:xfrm>
        </p:spPr>
        <p:txBody>
          <a:bodyPr/>
          <a:lstStyle/>
          <a:p>
            <a:pPr marL="274638" indent="-274638" eaLnBrk="1" hangingPunct="1">
              <a:buNone/>
            </a:pPr>
            <a:r>
              <a:rPr lang="zh-CN" altLang="en-US" smtClean="0"/>
              <a:t>解   设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+7=5</a:t>
            </a:r>
          </a:p>
          <a:p>
            <a:pPr marL="274638" indent="-274638" eaLnBrk="1" hangingPunct="1">
              <a:buNone/>
            </a:pPr>
            <a:r>
              <a:rPr lang="en-US" altLang="zh-CN" smtClean="0"/>
              <a:t>        (a) </a:t>
            </a:r>
            <a:r>
              <a:rPr lang="en-US" altLang="zh-CN" smtClean="0">
                <a:sym typeface="Symbol" panose="05050102010706020507" pitchFamily="18" charset="2"/>
              </a:rPr>
              <a:t></a:t>
            </a:r>
            <a:r>
              <a:rPr lang="en-US" altLang="zh-CN" i="1" smtClean="0"/>
              <a:t>xH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836739" y="1196976"/>
            <a:ext cx="84359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(2)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存在数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，使得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+7=5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2555875" y="2709863"/>
            <a:ext cx="303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(b)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555876" y="3213101"/>
            <a:ext cx="39719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(c)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又设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为实数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1836739" y="4581526"/>
            <a:ext cx="8435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本例说明：不同个体域内，命题符号化形式可能不同（也可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能相同），真值可能不同（也可能相同）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4583113" y="2708276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5951538" y="3571876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4583113" y="2133601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66353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7" grpId="0"/>
      <p:bldP spid="317448" grpId="0"/>
      <p:bldP spid="317449" grpId="0"/>
      <p:bldP spid="317450" grpId="0"/>
      <p:bldP spid="317451" grpId="0"/>
      <p:bldP spid="3174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11267D-7F4A-4987-A24B-C6B8CFC1F46B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4"/>
            <a:ext cx="5183187" cy="1081087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zh-CN" smtClean="0"/>
              <a:t>2.  </a:t>
            </a:r>
            <a:r>
              <a:rPr lang="zh-CN" altLang="en-US" smtClean="0"/>
              <a:t>在一阶逻辑中将下列命题符号化</a:t>
            </a:r>
          </a:p>
          <a:p>
            <a:pPr marL="457200" indent="-457200" eaLnBrk="1" hangingPunct="1"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(1) </a:t>
            </a:r>
            <a:r>
              <a:rPr lang="zh-CN" altLang="en-US" smtClean="0"/>
              <a:t>大熊猫都可爱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2136775" y="3213100"/>
            <a:ext cx="5183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有人爱发脾气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992314" y="4724401"/>
            <a:ext cx="5183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说所有人都爱吃面包是不对的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2495551" y="2205039"/>
            <a:ext cx="56165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为大熊猫，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可爱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>
                <a:solidFill>
                  <a:srgbClr val="000000"/>
                </a:solidFill>
              </a:rPr>
              <a:t>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2566988" y="3716339"/>
            <a:ext cx="56880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爱发脾气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568576" y="5229226"/>
            <a:ext cx="58324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爱吃面包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419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48E74-CA3D-46A2-B3E0-B5485B10D40E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25538"/>
            <a:ext cx="5183187" cy="576262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zh-CN" smtClean="0"/>
              <a:t>  (4) </a:t>
            </a:r>
            <a:r>
              <a:rPr lang="zh-CN" altLang="en-US" smtClean="0"/>
              <a:t>没有不爱吃糖的人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992314" y="2708276"/>
            <a:ext cx="5183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(5)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任何两个不同的人都不一样高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920875" y="4581525"/>
            <a:ext cx="5614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(6)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不是所有的汽车都比所有的火车快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2566989" y="1701801"/>
            <a:ext cx="62642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爱吃糖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2566988" y="3181351"/>
            <a:ext cx="76327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相同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一样高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2566988" y="5084764"/>
            <a:ext cx="74168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是汽车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是火车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比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快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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499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6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620B58-AC81-42F0-B882-2DFC111E86E0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11451" y="4292601"/>
            <a:ext cx="3598863" cy="504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smtClean="0"/>
              <a:t>=</a:t>
            </a:r>
            <a:r>
              <a:rPr lang="en-US" altLang="zh-CN" i="1" smtClean="0"/>
              <a:t>x</a:t>
            </a:r>
            <a:r>
              <a:rPr lang="en-US" altLang="zh-CN" smtClean="0"/>
              <a:t>)           </a:t>
            </a:r>
            <a:r>
              <a:rPr lang="zh-CN" altLang="en-US" smtClean="0"/>
              <a:t>假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1919289" y="1125539"/>
            <a:ext cx="5976937" cy="3121025"/>
            <a:chOff x="249" y="709"/>
            <a:chExt cx="3765" cy="1966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给定解释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如下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(a)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个体域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=N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(b)     =2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(c)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(d) 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说明下列公式在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下的涵义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并讨论真值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xF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),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2208213" y="4797426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2713038" y="5445125"/>
            <a:ext cx="5543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+2=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+2=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30654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93" grpId="0"/>
      <p:bldP spid="32769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3CEB5-0FD6-4D7C-BAA9-B4BAC36C5223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3"/>
            <a:ext cx="3240087" cy="576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 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anose="05050102010706020507" pitchFamily="18" charset="2"/>
              </a:rPr>
              <a:t></a:t>
            </a:r>
            <a:r>
              <a:rPr lang="en-US" altLang="zh-CN" i="1" smtClean="0"/>
              <a:t>zF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),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1992314" y="4795838"/>
            <a:ext cx="30956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2065338" y="2781300"/>
            <a:ext cx="3598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2495551" y="3286125"/>
            <a:ext cx="39608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             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2424114" y="1844676"/>
            <a:ext cx="3240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2424114" y="5300663"/>
            <a:ext cx="30956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2495551" y="3860801"/>
            <a:ext cx="48244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(3),(4)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与不能随意交换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/>
      <p:bldP spid="368647" grpId="0"/>
      <p:bldP spid="368648" grpId="0"/>
      <p:bldP spid="368649" grpId="0"/>
      <p:bldP spid="368650" grpId="0"/>
      <p:bldP spid="3686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9A1D11-D581-4704-8F58-61B822A9FF15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4. </a:t>
            </a:r>
            <a:r>
              <a:rPr lang="zh-CN" altLang="en-US" smtClean="0"/>
              <a:t>证明下面公式既不是永真式，也不是矛盾式</a:t>
            </a:r>
            <a:r>
              <a:rPr lang="en-US" altLang="zh-CN" smtClean="0"/>
              <a:t>: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259013" y="1700214"/>
            <a:ext cx="29003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2268538" y="3573463"/>
            <a:ext cx="4691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330450" y="2132014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=N,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是素数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2341563" y="2706688"/>
            <a:ext cx="77152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=N,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是奇数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2279650" y="4148139"/>
            <a:ext cx="77152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=Z,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是正数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是负数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268538" y="5083175"/>
            <a:ext cx="7715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=Z,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是奇数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0005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/>
      <p:bldP spid="329734" grpId="0"/>
      <p:bldP spid="329735" grpId="0"/>
      <p:bldP spid="329736" grpId="0"/>
      <p:bldP spid="3297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DFB2C4-296D-4C97-96C9-E72C0EC8525C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endParaRPr lang="en-US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43113" y="1341438"/>
            <a:ext cx="80137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证明下列公式为永真式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(1) (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2401888" y="2997201"/>
            <a:ext cx="4341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690814" y="2349501"/>
            <a:ext cx="47005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2617788" y="3573463"/>
            <a:ext cx="6215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是任意的一个解释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对每一个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恒为真</a:t>
            </a:r>
          </a:p>
        </p:txBody>
      </p:sp>
    </p:spTree>
    <p:extLst>
      <p:ext uri="{BB962C8B-B14F-4D97-AF65-F5344CB8AC3E}">
        <p14:creationId xmlns:p14="http://schemas.microsoft.com/office/powerpoint/2010/main" val="6219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命题逻辑中的推理，关注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zh-CN" altLang="en-US" dirty="0" smtClean="0"/>
              <a:t>的推演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假言推理，归谬推理和穷举推理等</a:t>
            </a:r>
            <a:endParaRPr lang="en-US" altLang="zh-CN" dirty="0" smtClean="0"/>
          </a:p>
          <a:p>
            <a:r>
              <a:rPr lang="zh-CN" altLang="en-US" dirty="0" smtClean="0"/>
              <a:t>建立在重言式、代入、替换的基础上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命题逻辑中，命题之间相互</a:t>
            </a:r>
            <a:r>
              <a:rPr lang="zh-CN" altLang="en-US" dirty="0" smtClean="0">
                <a:solidFill>
                  <a:srgbClr val="FF0000"/>
                </a:solidFill>
              </a:rPr>
              <a:t>独立</a:t>
            </a:r>
            <a:r>
              <a:rPr lang="zh-CN" altLang="en-US" dirty="0" smtClean="0"/>
              <a:t>，没有内在联系</a:t>
            </a:r>
            <a:endParaRPr lang="en-US" altLang="zh-CN" dirty="0" smtClean="0"/>
          </a:p>
          <a:p>
            <a:r>
              <a:rPr lang="zh-CN" altLang="en-US" dirty="0" smtClean="0"/>
              <a:t>在经典的三段论推理中，命题逻辑有些力不从心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9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命题之间的内在联系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三段论例子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1800" b="0" dirty="0" smtClean="0"/>
              <a:t>大前提：</a:t>
            </a:r>
            <a:r>
              <a:rPr lang="en-US" altLang="zh-CN" sz="1800" b="0" dirty="0" smtClean="0"/>
              <a:t>p</a:t>
            </a:r>
            <a:r>
              <a:rPr lang="zh-CN" altLang="en-US" sz="1800" b="0" dirty="0" smtClean="0"/>
              <a:t>：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所以</a:t>
            </a:r>
            <a:r>
              <a:rPr lang="zh-CN" altLang="en-US" sz="1800" b="0" dirty="0" smtClean="0"/>
              <a:t>的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学校</a:t>
            </a:r>
            <a:r>
              <a:rPr lang="zh-CN" altLang="en-US" sz="1800" b="0" dirty="0" smtClean="0"/>
              <a:t>都有</a:t>
            </a:r>
            <a:r>
              <a:rPr lang="zh-CN" altLang="en-US" sz="1800" b="0" dirty="0" smtClean="0">
                <a:solidFill>
                  <a:schemeClr val="bg2"/>
                </a:solidFill>
              </a:rPr>
              <a:t>学生</a:t>
            </a:r>
            <a:endParaRPr lang="en-US" altLang="zh-CN" sz="1800" b="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sz="1800" b="0" dirty="0" smtClean="0"/>
              <a:t>    小前提：</a:t>
            </a:r>
            <a:r>
              <a:rPr lang="en-US" altLang="zh-CN" sz="1800" b="0" dirty="0" smtClean="0"/>
              <a:t>q</a:t>
            </a:r>
            <a:r>
              <a:rPr lang="zh-CN" altLang="en-US" sz="1800" b="0" dirty="0" smtClean="0"/>
              <a:t>：四川农业大学是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学校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b="0" dirty="0" smtClean="0"/>
              <a:t>    结论：</a:t>
            </a:r>
            <a:r>
              <a:rPr lang="en-US" altLang="zh-CN" sz="1800" b="0" dirty="0" smtClean="0"/>
              <a:t>r</a:t>
            </a:r>
            <a:r>
              <a:rPr lang="zh-CN" altLang="en-US" sz="1800" b="0" dirty="0" smtClean="0"/>
              <a:t>：四川农业大学有</a:t>
            </a:r>
            <a:r>
              <a:rPr lang="zh-CN" altLang="en-US" sz="1800" b="0" dirty="0" smtClean="0">
                <a:solidFill>
                  <a:schemeClr val="bg2"/>
                </a:solidFill>
              </a:rPr>
              <a:t>学生</a:t>
            </a:r>
            <a:endParaRPr lang="en-US" altLang="zh-CN" sz="1800" b="0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命题逻辑的形式化结果：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err="1" smtClean="0">
                <a:solidFill>
                  <a:schemeClr val="bg2"/>
                </a:solidFill>
              </a:rPr>
              <a:t>p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r>
              <a:rPr lang="en-US" altLang="zh-CN" dirty="0" err="1" smtClean="0">
                <a:solidFill>
                  <a:schemeClr val="bg2"/>
                </a:solidFill>
              </a:rPr>
              <a:t>q</a:t>
            </a:r>
            <a:r>
              <a:rPr lang="zh-CN" altLang="en-US" dirty="0" smtClean="0">
                <a:solidFill>
                  <a:schemeClr val="bg2"/>
                </a:solidFill>
              </a:rPr>
              <a:t>）→</a:t>
            </a:r>
            <a:r>
              <a:rPr lang="en-US" altLang="zh-CN" dirty="0" smtClean="0">
                <a:solidFill>
                  <a:schemeClr val="bg2"/>
                </a:solidFill>
              </a:rPr>
              <a:t>r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正确的推理</a:t>
            </a:r>
            <a:r>
              <a:rPr lang="zh-CN" altLang="en-US" dirty="0" smtClean="0"/>
              <a:t>在命题逻辑中并不是</a:t>
            </a:r>
            <a:r>
              <a:rPr lang="zh-CN" altLang="en-US" dirty="0" smtClean="0">
                <a:solidFill>
                  <a:schemeClr val="bg2"/>
                </a:solidFill>
              </a:rPr>
              <a:t>永真式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尝识：三个命题包含了某些有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r>
              <a:rPr lang="zh-CN" altLang="en-US" dirty="0" smtClean="0"/>
              <a:t>的概念，并非相互独立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8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命题的结构分析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命题：对</a:t>
            </a:r>
            <a:r>
              <a:rPr lang="zh-CN" altLang="en-US" dirty="0" smtClean="0">
                <a:solidFill>
                  <a:schemeClr val="bg2"/>
                </a:solidFill>
              </a:rPr>
              <a:t>确定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作出</a:t>
            </a:r>
            <a:r>
              <a:rPr lang="zh-CN" altLang="en-US" dirty="0" smtClean="0">
                <a:solidFill>
                  <a:schemeClr val="bg2"/>
                </a:solidFill>
              </a:rPr>
              <a:t>判断</a:t>
            </a:r>
            <a:r>
              <a:rPr lang="zh-CN" altLang="en-US" dirty="0" smtClean="0"/>
              <a:t>的陈述句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被作判断的对象：</a:t>
            </a:r>
            <a:r>
              <a:rPr lang="zh-CN" altLang="en-US" dirty="0" smtClean="0">
                <a:solidFill>
                  <a:srgbClr val="FF0000"/>
                </a:solidFill>
              </a:rPr>
              <a:t>个体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作出判断：</a:t>
            </a:r>
            <a:r>
              <a:rPr lang="zh-CN" altLang="en-US" dirty="0" smtClean="0">
                <a:solidFill>
                  <a:schemeClr val="bg2"/>
                </a:solidFill>
              </a:rPr>
              <a:t>谓词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个体的数量：</a:t>
            </a:r>
            <a:r>
              <a:rPr lang="zh-CN" altLang="en-US" dirty="0" smtClean="0">
                <a:solidFill>
                  <a:srgbClr val="00B050"/>
                </a:solidFill>
              </a:rPr>
              <a:t>量词</a:t>
            </a:r>
            <a:r>
              <a:rPr lang="zh-CN" altLang="en-US" dirty="0" smtClean="0"/>
              <a:t>（所有，有些，没有）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9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2007_数理逻辑__命题逻辑_1">
  <a:themeElements>
    <a:clrScheme name="2007_数理逻辑__命题逻辑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007_数理逻辑__命题逻辑_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07_数理逻辑__命题逻辑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5248</Words>
  <Application>Microsoft Office PowerPoint</Application>
  <PresentationFormat>宽屏</PresentationFormat>
  <Paragraphs>613</Paragraphs>
  <Slides>66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黑体</vt:lpstr>
      <vt:lpstr>楷体_GB2312</vt:lpstr>
      <vt:lpstr>宋体</vt:lpstr>
      <vt:lpstr>Arial</vt:lpstr>
      <vt:lpstr>Arial Black</vt:lpstr>
      <vt:lpstr>Arial Rounded MT Bold</vt:lpstr>
      <vt:lpstr>Calibri</vt:lpstr>
      <vt:lpstr>Cambria Math</vt:lpstr>
      <vt:lpstr>Lucida Sans Unicode</vt:lpstr>
      <vt:lpstr>Palace Script MT</vt:lpstr>
      <vt:lpstr>Symbol</vt:lpstr>
      <vt:lpstr>Tahoma</vt:lpstr>
      <vt:lpstr>Times New Roman</vt:lpstr>
      <vt:lpstr>Wingdings</vt:lpstr>
      <vt:lpstr>2007_数理逻辑__命题逻辑_1</vt:lpstr>
      <vt:lpstr>公式</vt:lpstr>
      <vt:lpstr>PowerPoint 演示文稿</vt:lpstr>
      <vt:lpstr>在形式系统P中证明⊢(α→β)→(¬β→¬α)。</vt:lpstr>
      <vt:lpstr>PowerPoint 演示文稿</vt:lpstr>
      <vt:lpstr>第四章 一阶逻辑基本概念</vt:lpstr>
      <vt:lpstr>PowerPoint 演示文稿</vt:lpstr>
      <vt:lpstr>命题的解析</vt:lpstr>
      <vt:lpstr>命题的解析</vt:lpstr>
      <vt:lpstr>命题之间的内在联系</vt:lpstr>
      <vt:lpstr>命题的结构分析</vt:lpstr>
      <vt:lpstr>命题的结构分析</vt:lpstr>
      <vt:lpstr>个体（individual）</vt:lpstr>
      <vt:lpstr>谓词(predicate)</vt:lpstr>
      <vt:lpstr>谓词的命名式#1</vt:lpstr>
      <vt:lpstr>谓词的命名式#2</vt:lpstr>
      <vt:lpstr>谓词的命名式#1</vt:lpstr>
      <vt:lpstr>谓词的命名式#2</vt:lpstr>
      <vt:lpstr>PowerPoint 演示文稿</vt:lpstr>
      <vt:lpstr>PowerPoint 演示文稿</vt:lpstr>
      <vt:lpstr>量词(quantifiers)#1</vt:lpstr>
      <vt:lpstr>PowerPoint 演示文稿</vt:lpstr>
      <vt:lpstr>PowerPoint 演示文稿</vt:lpstr>
      <vt:lpstr>量词(quantifiers)#1</vt:lpstr>
      <vt:lpstr>量词(quantifiers)#2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谓词公式定义</vt:lpstr>
      <vt:lpstr>封闭的公式</vt:lpstr>
      <vt:lpstr>谓词公式称为命题</vt:lpstr>
      <vt:lpstr>语句形式化：个体域为人类</vt:lpstr>
      <vt:lpstr>谓词公式称为命题，具有确定真值的条件</vt:lpstr>
      <vt:lpstr>谓词公式成真的几个层次：永真式</vt:lpstr>
      <vt:lpstr>PowerPoint 演示文稿</vt:lpstr>
      <vt:lpstr>谓词公式可满足式及永假式</vt:lpstr>
      <vt:lpstr>谓词公式的逻辑等价与逻辑蕴含</vt:lpstr>
      <vt:lpstr>代换实例</vt:lpstr>
      <vt:lpstr>PowerPoint 演示文稿</vt:lpstr>
      <vt:lpstr>重要的谓词演算的永真式</vt:lpstr>
      <vt:lpstr>PowerPoint 演示文稿</vt:lpstr>
      <vt:lpstr>重要的谓词演算的永真式</vt:lpstr>
      <vt:lpstr>PowerPoint 演示文稿</vt:lpstr>
      <vt:lpstr>PowerPoint 演示文稿</vt:lpstr>
      <vt:lpstr>重要的谓词演算的永真式</vt:lpstr>
      <vt:lpstr>PowerPoint 演示文稿</vt:lpstr>
      <vt:lpstr>重要的谓词演算的永真式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第四章 习题课</vt:lpstr>
      <vt:lpstr>基本要求</vt:lpstr>
      <vt:lpstr>练习1</vt:lpstr>
      <vt:lpstr>练习1(续)</vt:lpstr>
      <vt:lpstr>练习2</vt:lpstr>
      <vt:lpstr>练习2</vt:lpstr>
      <vt:lpstr>练习3</vt:lpstr>
      <vt:lpstr>练习3</vt:lpstr>
      <vt:lpstr>练习4</vt:lpstr>
      <vt:lpstr>练习5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jt cen</dc:creator>
  <cp:lastModifiedBy>jt cen</cp:lastModifiedBy>
  <cp:revision>116</cp:revision>
  <dcterms:created xsi:type="dcterms:W3CDTF">2018-09-18T21:51:54Z</dcterms:created>
  <dcterms:modified xsi:type="dcterms:W3CDTF">2019-10-22T12:21:03Z</dcterms:modified>
</cp:coreProperties>
</file>