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notesSlides/notesSlide5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6.xml" ContentType="application/vnd.openxmlformats-officedocument.presentationml.notesSlide+xml"/>
  <Override PartName="/ppt/embeddings/oleObject4.bin" ContentType="application/vnd.openxmlformats-officedocument.oleObject"/>
  <Override PartName="/ppt/notesSlides/notesSlide7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867" autoAdjust="0"/>
  </p:normalViewPr>
  <p:slideViewPr>
    <p:cSldViewPr snapToGrid="0" snapToObjects="1">
      <p:cViewPr varScale="1">
        <p:scale>
          <a:sx n="78" d="100"/>
          <a:sy n="78" d="100"/>
        </p:scale>
        <p:origin x="-2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DD911-C217-DE41-944E-3704E5DB3066}" type="datetimeFigureOut">
              <a:rPr lang="en-US" smtClean="0"/>
              <a:t>18/6/14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E92857-554C-2A40-BCF1-609CFBBE5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58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92857-554C-2A40-BCF1-609CFBBE5E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9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92857-554C-2A40-BCF1-609CFBBE5E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600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92857-554C-2A40-BCF1-609CFBBE5E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57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92857-554C-2A40-BCF1-609CFBBE5E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2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92857-554C-2A40-BCF1-609CFBBE5E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323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92857-554C-2A40-BCF1-609CFBBE5E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419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92857-554C-2A40-BCF1-609CFBBE5E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90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18/6/14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18/6/14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18/6/14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18/6/14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18/6/14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18/6/14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18/6/14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18/6/14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18/6/14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18/6/14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18/6/14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18/6/14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18/6/14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数字图像处理的数学基础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主讲人：林箐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337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线性系统理论</a:t>
            </a:r>
            <a:endParaRPr lang="en-US" altLang="zh-CN" dirty="0" smtClean="0"/>
          </a:p>
          <a:p>
            <a:r>
              <a:rPr lang="zh-CN" altLang="en-US" dirty="0" smtClean="0"/>
              <a:t>常用矩阵运算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61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线性系统理论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线性系统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许多图像处理系统都可以用一个线性系统作为模型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13667" y="2942166"/>
            <a:ext cx="1524000" cy="6561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系统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264833" y="3185583"/>
            <a:ext cx="1248834" cy="21166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5037667" y="3185583"/>
            <a:ext cx="1248834" cy="21166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76748" y="2862417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x(t)</a:t>
            </a:r>
          </a:p>
          <a:p>
            <a:r>
              <a:rPr lang="zh-CN" altLang="en-US" dirty="0" smtClean="0"/>
              <a:t>输入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12814" y="2951316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r>
              <a:rPr lang="en-US" dirty="0" smtClean="0"/>
              <a:t>(t)</a:t>
            </a:r>
          </a:p>
          <a:p>
            <a:r>
              <a:rPr lang="zh-CN" altLang="en-US" dirty="0" smtClean="0"/>
              <a:t>输出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23079" y="388408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603072" y="4064000"/>
            <a:ext cx="540172" cy="105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02000" y="3852333"/>
            <a:ext cx="2151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y(x1</a:t>
            </a:r>
            <a:r>
              <a:rPr lang="en-US" altLang="zh-CN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/>
              <a:t>y1; x2</a:t>
            </a:r>
            <a:r>
              <a:rPr lang="en-US" altLang="zh-CN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/>
              <a:t>y2)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05314" y="4296597"/>
            <a:ext cx="7005068" cy="22980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 smtClean="0"/>
              <a:t>若系统满足：</a:t>
            </a:r>
            <a:endParaRPr lang="en-US" altLang="zh-CN" sz="2000" dirty="0" smtClean="0"/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en-US" altLang="zh-CN" sz="2000" dirty="0" smtClean="0"/>
              <a:t>ax </a:t>
            </a:r>
            <a:r>
              <a:rPr lang="en-US" altLang="zh-CN" sz="20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altLang="zh-CN" sz="2000" dirty="0" smtClean="0"/>
              <a:t> ay (a</a:t>
            </a:r>
            <a:r>
              <a:rPr lang="zh-CN" altLang="en-US" sz="2000" dirty="0" smtClean="0"/>
              <a:t>常数</a:t>
            </a:r>
            <a:r>
              <a:rPr lang="en-US" altLang="zh-CN" sz="2000" dirty="0" smtClean="0"/>
              <a:t>)   </a:t>
            </a:r>
            <a:r>
              <a:rPr lang="zh-CN" altLang="en-US" sz="2000" dirty="0" smtClean="0"/>
              <a:t>满足齐次性</a:t>
            </a:r>
            <a:endParaRPr lang="en-US" altLang="zh-CN" sz="2000" dirty="0" smtClean="0"/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en-US" sz="2000" dirty="0" smtClean="0"/>
              <a:t>x1±x2 </a:t>
            </a:r>
            <a:r>
              <a:rPr lang="en-US" altLang="zh-CN" sz="20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000" dirty="0" smtClean="0"/>
              <a:t> y1</a:t>
            </a:r>
            <a:r>
              <a:rPr lang="en-US" sz="2000" dirty="0"/>
              <a:t>±</a:t>
            </a:r>
            <a:r>
              <a:rPr lang="en-US" sz="2000" dirty="0" smtClean="0"/>
              <a:t>y2    </a:t>
            </a:r>
            <a:r>
              <a:rPr lang="zh-CN" altLang="en-US" sz="2000" dirty="0" smtClean="0"/>
              <a:t>满足叠加性</a:t>
            </a:r>
            <a:endParaRPr lang="en-US" altLang="zh-CN" sz="2000" dirty="0" smtClean="0"/>
          </a:p>
          <a:p>
            <a:pPr marL="342900" indent="-342900">
              <a:lnSpc>
                <a:spcPct val="120000"/>
              </a:lnSpc>
              <a:buAutoNum type="arabicPeriod"/>
            </a:pP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2000" dirty="0" smtClean="0"/>
              <a:t>a1x1±a2x2 </a:t>
            </a:r>
            <a:r>
              <a:rPr lang="en-US" altLang="zh-CN" sz="20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000" dirty="0" smtClean="0"/>
              <a:t> a1y1±a2y2 (a1, a2</a:t>
            </a:r>
            <a:r>
              <a:rPr lang="zh-CN" altLang="en-US" sz="2000" dirty="0" smtClean="0"/>
              <a:t>为常数</a:t>
            </a:r>
            <a:r>
              <a:rPr lang="en-US" sz="2000" dirty="0" smtClean="0"/>
              <a:t>)    </a:t>
            </a:r>
            <a:r>
              <a:rPr lang="zh-CN" altLang="en-US" sz="2000" dirty="0" smtClean="0"/>
              <a:t>满足线性性质</a:t>
            </a:r>
            <a:endParaRPr lang="en-US" altLang="zh-CN" sz="2000" dirty="0" smtClean="0"/>
          </a:p>
          <a:p>
            <a:pPr>
              <a:lnSpc>
                <a:spcPct val="120000"/>
              </a:lnSpc>
            </a:pPr>
            <a:r>
              <a:rPr lang="zh-CN" altLang="en-US" sz="2000" dirty="0" smtClean="0"/>
              <a:t>则称系统为线性系统。否则，称系统为非线性系统。</a:t>
            </a:r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27211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线性空间不变系统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Space Invariant, LSI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13667" y="2577503"/>
            <a:ext cx="1524000" cy="6561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线性空间不变系统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264833" y="2820920"/>
            <a:ext cx="1248834" cy="21166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5037667" y="2820920"/>
            <a:ext cx="1248834" cy="21166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76748" y="2497754"/>
            <a:ext cx="935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x(t−t0)</a:t>
            </a:r>
          </a:p>
          <a:p>
            <a:r>
              <a:rPr lang="zh-CN" altLang="en-US" dirty="0" smtClean="0"/>
              <a:t>输入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12814" y="2586653"/>
            <a:ext cx="938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r>
              <a:rPr lang="en-US" dirty="0" smtClean="0"/>
              <a:t>(t−t0)</a:t>
            </a:r>
          </a:p>
          <a:p>
            <a:r>
              <a:rPr lang="zh-CN" altLang="en-US" dirty="0" smtClean="0"/>
              <a:t>输出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56165" y="4023949"/>
            <a:ext cx="72799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如果系统相应与输入脉冲的中心位置无关，则该系统称为空间不变系统。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53333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6D15CDF78DACCCFC989E20A0EA2C8F6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13" b="-521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76839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卷积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13667" y="1936468"/>
            <a:ext cx="1524000" cy="6561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线性时不变系统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264833" y="2179885"/>
            <a:ext cx="1248834" cy="21166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5037667" y="2179885"/>
            <a:ext cx="1248834" cy="21166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7083" y="1810553"/>
            <a:ext cx="1812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冲击函数</a:t>
            </a:r>
            <a:r>
              <a:rPr lang="en-US" dirty="0" err="1" smtClean="0"/>
              <a:t>δ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21922" y="1810553"/>
            <a:ext cx="2642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得到冲击响应函数</a:t>
            </a:r>
            <a:r>
              <a:rPr lang="en-US" dirty="0" smtClean="0"/>
              <a:t>h(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7556737"/>
              </p:ext>
            </p:extLst>
          </p:nvPr>
        </p:nvGraphicFramePr>
        <p:xfrm>
          <a:off x="1011238" y="2921315"/>
          <a:ext cx="7199312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Equation" r:id="rId4" imgW="3784600" imgH="469900" progId="Equation.3">
                  <p:embed/>
                </p:oleObj>
              </mc:Choice>
              <mc:Fallback>
                <p:oleObj name="Equation" r:id="rId4" imgW="37846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11238" y="2921315"/>
                        <a:ext cx="7199312" cy="893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ontent Placeholder 2"/>
          <p:cNvSpPr txBox="1">
            <a:spLocks/>
          </p:cNvSpPr>
          <p:nvPr/>
        </p:nvSpPr>
        <p:spPr>
          <a:xfrm>
            <a:off x="875848" y="3820143"/>
            <a:ext cx="8042276" cy="2909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zh-CN" altLang="en-US" dirty="0" smtClean="0"/>
              <a:t>卷积应用：</a:t>
            </a:r>
            <a:endParaRPr lang="en-US" altLang="zh-CN" dirty="0" smtClean="0"/>
          </a:p>
          <a:p>
            <a:r>
              <a:rPr lang="zh-CN" altLang="en-US" dirty="0" smtClean="0"/>
              <a:t>卷积滤波：平滑，边缘增强</a:t>
            </a:r>
            <a:endParaRPr lang="en-US" altLang="zh-CN" dirty="0" smtClean="0"/>
          </a:p>
          <a:p>
            <a:r>
              <a:rPr lang="zh-CN" altLang="en-US" dirty="0" smtClean="0"/>
              <a:t>去卷积（图像成像及退化模型）</a:t>
            </a:r>
            <a:endParaRPr lang="en-US" altLang="zh-CN" dirty="0" smtClean="0"/>
          </a:p>
          <a:p>
            <a:pPr marL="0" indent="0">
              <a:buNone/>
            </a:pPr>
            <a:r>
              <a:rPr lang="mr-IN" altLang="zh-CN" dirty="0" smtClean="0"/>
              <a:t>…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99175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证明卷积是线性时不变系统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一副连续的输入图像</a:t>
            </a:r>
            <a:r>
              <a:rPr lang="en-US" altLang="zh-CN" dirty="0" smtClean="0"/>
              <a:t>f(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</a:t>
            </a:r>
            <a:r>
              <a:rPr lang="zh-CN" altLang="en-US" dirty="0" smtClean="0"/>
              <a:t>可以看作是由一系列点源表示，即有：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当输入是图像</a:t>
            </a:r>
            <a:r>
              <a:rPr lang="en-US" altLang="zh-CN" dirty="0" smtClean="0"/>
              <a:t>f(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</a:t>
            </a:r>
            <a:r>
              <a:rPr lang="zh-CN" altLang="en-US" dirty="0" smtClean="0"/>
              <a:t>时，其输出表示为：</a:t>
            </a:r>
            <a:endParaRPr lang="en-US" altLang="zh-CN" dirty="0" smtClean="0"/>
          </a:p>
          <a:p>
            <a:endParaRPr lang="en-US" dirty="0"/>
          </a:p>
        </p:txBody>
      </p:sp>
      <p:graphicFrame>
        <p:nvGraphicFramePr>
          <p:cNvPr id="4" name="Content Placeholder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4388884"/>
              </p:ext>
            </p:extLst>
          </p:nvPr>
        </p:nvGraphicFramePr>
        <p:xfrm>
          <a:off x="1977572" y="2292047"/>
          <a:ext cx="4903788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3" name="Equation" r:id="rId4" imgW="2578100" imgH="469900" progId="Equation.3">
                  <p:embed/>
                </p:oleObj>
              </mc:Choice>
              <mc:Fallback>
                <p:oleObj name="Equation" r:id="rId4" imgW="25781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77572" y="2292047"/>
                        <a:ext cx="4903788" cy="893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Content Placeholder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6369268"/>
              </p:ext>
            </p:extLst>
          </p:nvPr>
        </p:nvGraphicFramePr>
        <p:xfrm>
          <a:off x="1204232" y="3658886"/>
          <a:ext cx="6862763" cy="313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4" name="Equation" r:id="rId6" imgW="3606800" imgH="1651000" progId="Equation.3">
                  <p:embed/>
                </p:oleObj>
              </mc:Choice>
              <mc:Fallback>
                <p:oleObj name="Equation" r:id="rId6" imgW="3606800" imgH="1651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04232" y="3658886"/>
                        <a:ext cx="6862763" cy="3135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467047" y="575893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即卷积的定义式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261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离散二维卷积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Content Placeholder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5144653"/>
              </p:ext>
            </p:extLst>
          </p:nvPr>
        </p:nvGraphicFramePr>
        <p:xfrm>
          <a:off x="2303463" y="2195513"/>
          <a:ext cx="4251325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Equation" r:id="rId4" imgW="2235200" imgH="571500" progId="Equation.3">
                  <p:embed/>
                </p:oleObj>
              </mc:Choice>
              <mc:Fallback>
                <p:oleObj name="Equation" r:id="rId4" imgW="2235200" imgH="571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03463" y="2195513"/>
                        <a:ext cx="4251325" cy="1087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2183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255528"/>
              </p:ext>
            </p:extLst>
          </p:nvPr>
        </p:nvGraphicFramePr>
        <p:xfrm>
          <a:off x="549275" y="3314020"/>
          <a:ext cx="6399512" cy="3310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939"/>
                <a:gridCol w="799939"/>
                <a:gridCol w="799939"/>
                <a:gridCol w="799939"/>
                <a:gridCol w="799939"/>
                <a:gridCol w="799939"/>
                <a:gridCol w="799939"/>
                <a:gridCol w="799939"/>
              </a:tblGrid>
              <a:tr h="472912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f(1,1)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f(1,2)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f(1,3)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2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f(2,1)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f(2,2)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f(2,3)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2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f(3,1)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f(3,2)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f(3,3)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2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2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2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2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861" y="1546439"/>
            <a:ext cx="8042276" cy="2468978"/>
          </a:xfrm>
        </p:spPr>
        <p:txBody>
          <a:bodyPr/>
          <a:lstStyle/>
          <a:p>
            <a:r>
              <a:rPr lang="zh-CN" altLang="en-US" dirty="0" smtClean="0"/>
              <a:t>假设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=2,j=2</a:t>
            </a:r>
            <a:endParaRPr lang="en-US" dirty="0"/>
          </a:p>
        </p:txBody>
      </p:sp>
      <p:graphicFrame>
        <p:nvGraphicFramePr>
          <p:cNvPr id="4" name="Content Placeholder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5815854"/>
              </p:ext>
            </p:extLst>
          </p:nvPr>
        </p:nvGraphicFramePr>
        <p:xfrm>
          <a:off x="530861" y="242831"/>
          <a:ext cx="8060690" cy="1274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Equation" r:id="rId4" imgW="2971800" imgH="469900" progId="Equation.3">
                  <p:embed/>
                </p:oleObj>
              </mc:Choice>
              <mc:Fallback>
                <p:oleObj name="Equation" r:id="rId4" imgW="29718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0861" y="242831"/>
                        <a:ext cx="8060690" cy="12744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Content Placeholder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6948428"/>
              </p:ext>
            </p:extLst>
          </p:nvPr>
        </p:nvGraphicFramePr>
        <p:xfrm>
          <a:off x="3172595" y="1730645"/>
          <a:ext cx="5648713" cy="1217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Equation" r:id="rId6" imgW="3060700" imgH="660400" progId="Equation.3">
                  <p:embed/>
                </p:oleObj>
              </mc:Choice>
              <mc:Fallback>
                <p:oleObj name="Equation" r:id="rId6" imgW="3060700" imgH="660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72595" y="1730645"/>
                        <a:ext cx="5648713" cy="12172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176048"/>
              </p:ext>
            </p:extLst>
          </p:nvPr>
        </p:nvGraphicFramePr>
        <p:xfrm>
          <a:off x="4223672" y="4288274"/>
          <a:ext cx="3045264" cy="1376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5088"/>
                <a:gridCol w="1015088"/>
                <a:gridCol w="1015088"/>
              </a:tblGrid>
              <a:tr h="458953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h(1,1)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h(2,1)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h(2,0)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58953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h(1,2)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h(1,1)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h(1,0)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58953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h(0,2)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h(0,1)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h(0,0)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591108" y="4598765"/>
            <a:ext cx="130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3*3</a:t>
            </a:r>
            <a:r>
              <a:rPr lang="zh-CN" altLang="en-US" dirty="0" smtClean="0"/>
              <a:t>卷积核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2934255" y="3314020"/>
            <a:ext cx="1289417" cy="9742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549275" y="4730159"/>
            <a:ext cx="3674397" cy="9349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5807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796</TotalTime>
  <Words>273</Words>
  <Application>Microsoft Macintosh PowerPoint</Application>
  <PresentationFormat>On-screen Show (4:3)</PresentationFormat>
  <Paragraphs>70</Paragraphs>
  <Slides>9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Breeze</vt:lpstr>
      <vt:lpstr>Equation</vt:lpstr>
      <vt:lpstr>数字图像处理的数学基础</vt:lpstr>
      <vt:lpstr>主要内容</vt:lpstr>
      <vt:lpstr>线性系统理论</vt:lpstr>
      <vt:lpstr>线性空间不变系统</vt:lpstr>
      <vt:lpstr>PowerPoint Presentation</vt:lpstr>
      <vt:lpstr>卷积</vt:lpstr>
      <vt:lpstr>证明卷积是线性时不变系统</vt:lpstr>
      <vt:lpstr>离散二维卷积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建南 蒋</dc:creator>
  <cp:lastModifiedBy>建南 蒋</cp:lastModifiedBy>
  <cp:revision>95</cp:revision>
  <dcterms:created xsi:type="dcterms:W3CDTF">2018-04-16T02:03:45Z</dcterms:created>
  <dcterms:modified xsi:type="dcterms:W3CDTF">2018-06-14T03:06:05Z</dcterms:modified>
</cp:coreProperties>
</file>