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417" r:id="rId4"/>
    <p:sldId id="272" r:id="rId5"/>
    <p:sldId id="274" r:id="rId6"/>
    <p:sldId id="278" r:id="rId7"/>
    <p:sldId id="283" r:id="rId8"/>
    <p:sldId id="286" r:id="rId9"/>
    <p:sldId id="290" r:id="rId10"/>
    <p:sldId id="291" r:id="rId11"/>
    <p:sldId id="294" r:id="rId12"/>
    <p:sldId id="295" r:id="rId13"/>
    <p:sldId id="303" r:id="rId14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8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q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70C0"/>
    <a:srgbClr val="144AF8"/>
    <a:srgbClr val="CC0000"/>
    <a:srgbClr val="0087CD"/>
    <a:srgbClr val="0095F0"/>
    <a:srgbClr val="0066CC"/>
    <a:srgbClr val="F4B184"/>
    <a:srgbClr val="071DE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4" autoAdjust="0"/>
    <p:restoredTop sz="92676" autoAdjust="0"/>
  </p:normalViewPr>
  <p:slideViewPr>
    <p:cSldViewPr>
      <p:cViewPr varScale="1">
        <p:scale>
          <a:sx n="161" d="100"/>
          <a:sy n="161" d="100"/>
        </p:scale>
        <p:origin x="216" y="200"/>
      </p:cViewPr>
      <p:guideLst>
        <p:guide orient="horz" pos="1628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93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2A5992-9D73-4015-9385-ABE035416B29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2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D57F7D-0BB2-4E6A-B5AF-2BE2E0FD8C1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17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20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23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714625" y="1779588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714624" y="369659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21952" y="1994674"/>
            <a:ext cx="1804019" cy="14430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9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7824" y="2320167"/>
            <a:ext cx="5472608" cy="7919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第</a:t>
            </a:r>
            <a:r>
              <a:rPr kumimoji="1" lang="en-US" altLang="zh-CN" dirty="0"/>
              <a:t>x</a:t>
            </a:r>
            <a:r>
              <a:rPr kumimoji="1" lang="zh-CN" altLang="en-US" dirty="0"/>
              <a:t>章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45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619672" y="1851596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619671" y="357986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9671" y="2314857"/>
            <a:ext cx="5745808" cy="791940"/>
          </a:xfr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1.1</a:t>
            </a:r>
            <a:r>
              <a:rPr kumimoji="1" lang="zh-CN" altLang="en-US" dirty="0"/>
              <a:t>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14" name="标题 16"/>
          <p:cNvSpPr>
            <a:spLocks noGrp="1"/>
          </p:cNvSpPr>
          <p:nvPr>
            <p:ph type="title" hasCustomPrompt="1"/>
          </p:nvPr>
        </p:nvSpPr>
        <p:spPr>
          <a:xfrm>
            <a:off x="1331641" y="123478"/>
            <a:ext cx="7379750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4126311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1331641" y="123478"/>
            <a:ext cx="7379750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C18408-FF5A-4D46-B0AD-D437005866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42962"/>
            <a:ext cx="8254188" cy="381701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2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1331641" y="123478"/>
            <a:ext cx="7379750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  <p:sp>
        <p:nvSpPr>
          <p:cNvPr id="19" name="内容占位符 18"/>
          <p:cNvSpPr>
            <a:spLocks noGrp="1"/>
          </p:cNvSpPr>
          <p:nvPr>
            <p:ph sz="quarter" idx="13" hasCustomPrompt="1"/>
          </p:nvPr>
        </p:nvSpPr>
        <p:spPr>
          <a:xfrm>
            <a:off x="1583668" y="848942"/>
            <a:ext cx="5976664" cy="3816424"/>
          </a:xfrm>
        </p:spPr>
        <p:txBody>
          <a:bodyPr/>
          <a:lstStyle>
            <a:lvl1pPr marL="342900" indent="-342900">
              <a:buClr>
                <a:srgbClr val="C55A11"/>
              </a:buClr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</a:t>
            </a:r>
            <a:endParaRPr lang="en-US" altLang="zh-CN" dirty="0"/>
          </a:p>
          <a:p>
            <a:pPr lvl="0"/>
            <a:r>
              <a:rPr lang="en-US" altLang="zh-CN" dirty="0"/>
              <a:t>1.2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1" y="123478"/>
            <a:ext cx="7416824" cy="576064"/>
          </a:xfrm>
          <a:prstGeom prst="rect">
            <a:avLst/>
          </a:prstGeom>
        </p:spPr>
        <p:txBody>
          <a:bodyPr anchor="ctr" anchorCtr="0"/>
          <a:lstStyle>
            <a:lvl1pPr algn="l"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12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" y="-73572"/>
            <a:ext cx="9201533" cy="5237610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pPr>
                <a:defRPr/>
              </a:pPr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4417" y="166266"/>
            <a:ext cx="2727151" cy="749300"/>
            <a:chOff x="134417" y="166266"/>
            <a:chExt cx="2727151" cy="749300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4417" y="166266"/>
              <a:ext cx="765175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89906" y="411510"/>
              <a:ext cx="187166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FDA602F-D441-F546-8922-2FD59973284C}"/>
              </a:ext>
            </a:extLst>
          </p:cNvPr>
          <p:cNvSpPr/>
          <p:nvPr userDrawn="1"/>
        </p:nvSpPr>
        <p:spPr>
          <a:xfrm>
            <a:off x="1763688" y="1285017"/>
            <a:ext cx="634821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6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69720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" y="-73572"/>
            <a:ext cx="9201533" cy="5237610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pPr>
                <a:defRPr/>
              </a:pPr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4417" y="166266"/>
            <a:ext cx="2727151" cy="749300"/>
            <a:chOff x="134417" y="166266"/>
            <a:chExt cx="2727151" cy="749300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4417" y="166266"/>
              <a:ext cx="765175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89906" y="411510"/>
              <a:ext cx="187166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0265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89" y="0"/>
            <a:ext cx="9144485" cy="51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92777"/>
            <a:ext cx="8229600" cy="3701845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0509" y="-15246"/>
            <a:ext cx="1080938" cy="786796"/>
            <a:chOff x="-10509" y="-15246"/>
            <a:chExt cx="1080938" cy="786796"/>
          </a:xfrm>
        </p:grpSpPr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566" y="-15246"/>
              <a:ext cx="869863" cy="78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-10509" y="213079"/>
              <a:ext cx="154912" cy="3301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49" r:id="rId4"/>
    <p:sldLayoutId id="2147483659" r:id="rId5"/>
    <p:sldLayoutId id="2147483663" r:id="rId6"/>
    <p:sldLayoutId id="2147483665" r:id="rId7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3800" b="1" kern="1200">
          <a:solidFill>
            <a:srgbClr val="0087CD"/>
          </a:solidFill>
          <a:effectLst/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34175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85888" y="1317154"/>
            <a:ext cx="6299200" cy="3198812"/>
            <a:chOff x="1385888" y="1101130"/>
            <a:chExt cx="6299200" cy="319881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385888" y="1101130"/>
              <a:ext cx="6299200" cy="3198812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round/>
                </a14:hiddenLine>
              </a:ext>
            </a:ex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368AD6"/>
                </a:solidFill>
                <a:latin typeface="+mn-lt"/>
                <a:ea typeface="+mn-ea"/>
              </a:endParaRPr>
            </a:p>
          </p:txBody>
        </p:sp>
        <p:sp>
          <p:nvSpPr>
            <p:cNvPr id="47121" name="Text Box 1523"/>
            <p:cNvSpPr txBox="1">
              <a:spLocks noChangeArrowheads="1"/>
            </p:cNvSpPr>
            <p:nvPr/>
          </p:nvSpPr>
          <p:spPr bwMode="auto">
            <a:xfrm>
              <a:off x="1669975" y="2213427"/>
              <a:ext cx="595414" cy="33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主机</a:t>
              </a:r>
            </a:p>
          </p:txBody>
        </p:sp>
        <p:pic>
          <p:nvPicPr>
            <p:cNvPr id="47122" name="Picture 115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5251" y="1502087"/>
              <a:ext cx="411212" cy="411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23" name="Picture 116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670" y="2506586"/>
              <a:ext cx="411212" cy="411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24" name="Picture 117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437" y="3443140"/>
              <a:ext cx="411212" cy="411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25" name="Picture 118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8860" y="3737597"/>
              <a:ext cx="411212" cy="411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26" name="Picture 11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946" y="3520970"/>
              <a:ext cx="411212" cy="411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27" name="Picture 120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1464" y="2551987"/>
              <a:ext cx="411212" cy="411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28" name="Picture 121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74" y="1595976"/>
              <a:ext cx="411212" cy="411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2400001" y="2079004"/>
            <a:ext cx="4419558" cy="1703179"/>
            <a:chOff x="2401595" y="1896918"/>
            <a:chExt cx="4419558" cy="1703179"/>
          </a:xfrm>
        </p:grpSpPr>
        <p:sp>
          <p:nvSpPr>
            <p:cNvPr id="47112" name="Oval 5"/>
            <p:cNvSpPr>
              <a:spLocks noChangeArrowheads="1"/>
            </p:cNvSpPr>
            <p:nvPr/>
          </p:nvSpPr>
          <p:spPr bwMode="auto">
            <a:xfrm>
              <a:off x="2401595" y="1896918"/>
              <a:ext cx="4419558" cy="1703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rou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solidFill>
                  <a:srgbClr val="368AD6"/>
                </a:solidFill>
              </a:endParaRPr>
            </a:p>
          </p:txBody>
        </p:sp>
        <p:pic>
          <p:nvPicPr>
            <p:cNvPr id="47113" name="Picture 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043" y="2225101"/>
              <a:ext cx="377485" cy="245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114" name="Group 124"/>
            <p:cNvGrpSpPr/>
            <p:nvPr/>
          </p:nvGrpSpPr>
          <p:grpSpPr bwMode="auto">
            <a:xfrm>
              <a:off x="2649360" y="2427734"/>
              <a:ext cx="736809" cy="400824"/>
              <a:chOff x="130" y="1123"/>
              <a:chExt cx="568" cy="309"/>
            </a:xfrm>
          </p:grpSpPr>
          <p:sp>
            <p:nvSpPr>
              <p:cNvPr id="47179" name="Oval 9"/>
              <p:cNvSpPr>
                <a:spLocks noChangeArrowheads="1"/>
              </p:cNvSpPr>
              <p:nvPr/>
            </p:nvSpPr>
            <p:spPr bwMode="auto">
              <a:xfrm rot="-448665">
                <a:off x="247" y="1123"/>
                <a:ext cx="249" cy="86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80" name="Oval 10"/>
              <p:cNvSpPr>
                <a:spLocks noChangeArrowheads="1"/>
              </p:cNvSpPr>
              <p:nvPr/>
            </p:nvSpPr>
            <p:spPr bwMode="auto">
              <a:xfrm rot="451335">
                <a:off x="458" y="1131"/>
                <a:ext cx="168" cy="69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81" name="Oval 11"/>
              <p:cNvSpPr>
                <a:spLocks noChangeArrowheads="1"/>
              </p:cNvSpPr>
              <p:nvPr/>
            </p:nvSpPr>
            <p:spPr bwMode="auto">
              <a:xfrm rot="1051335">
                <a:off x="551" y="1191"/>
                <a:ext cx="147" cy="81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82" name="Oval 12"/>
              <p:cNvSpPr>
                <a:spLocks noChangeArrowheads="1"/>
              </p:cNvSpPr>
              <p:nvPr/>
            </p:nvSpPr>
            <p:spPr bwMode="auto">
              <a:xfrm rot="-2008665">
                <a:off x="516" y="1275"/>
                <a:ext cx="178" cy="100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83" name="Oval 13"/>
              <p:cNvSpPr>
                <a:spLocks noChangeArrowheads="1"/>
              </p:cNvSpPr>
              <p:nvPr/>
            </p:nvSpPr>
            <p:spPr bwMode="auto">
              <a:xfrm rot="-448665">
                <a:off x="303" y="1305"/>
                <a:ext cx="288" cy="127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84" name="Oval 14"/>
              <p:cNvSpPr>
                <a:spLocks noChangeArrowheads="1"/>
              </p:cNvSpPr>
              <p:nvPr/>
            </p:nvSpPr>
            <p:spPr bwMode="auto">
              <a:xfrm rot="631335">
                <a:off x="183" y="1329"/>
                <a:ext cx="162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85" name="Oval 15"/>
              <p:cNvSpPr>
                <a:spLocks noChangeArrowheads="1"/>
              </p:cNvSpPr>
              <p:nvPr/>
            </p:nvSpPr>
            <p:spPr bwMode="auto">
              <a:xfrm rot="-448665">
                <a:off x="130" y="1272"/>
                <a:ext cx="133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86" name="Oval 16"/>
              <p:cNvSpPr>
                <a:spLocks noChangeArrowheads="1"/>
              </p:cNvSpPr>
              <p:nvPr/>
            </p:nvSpPr>
            <p:spPr bwMode="auto">
              <a:xfrm rot="-2308665">
                <a:off x="143" y="1202"/>
                <a:ext cx="181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87" name="Freeform 17"/>
              <p:cNvSpPr/>
              <p:nvPr/>
            </p:nvSpPr>
            <p:spPr bwMode="auto">
              <a:xfrm rot="-448665">
                <a:off x="190" y="1173"/>
                <a:ext cx="451" cy="216"/>
              </a:xfrm>
              <a:custGeom>
                <a:avLst/>
                <a:gdLst>
                  <a:gd name="T0" fmla="*/ 66 w 738"/>
                  <a:gd name="T1" fmla="*/ 44 h 407"/>
                  <a:gd name="T2" fmla="*/ 89 w 738"/>
                  <a:gd name="T3" fmla="*/ 41 h 407"/>
                  <a:gd name="T4" fmla="*/ 112 w 738"/>
                  <a:gd name="T5" fmla="*/ 38 h 407"/>
                  <a:gd name="T6" fmla="*/ 131 w 738"/>
                  <a:gd name="T7" fmla="*/ 36 h 407"/>
                  <a:gd name="T8" fmla="*/ 145 w 738"/>
                  <a:gd name="T9" fmla="*/ 24 h 407"/>
                  <a:gd name="T10" fmla="*/ 125 w 738"/>
                  <a:gd name="T11" fmla="*/ 22 h 407"/>
                  <a:gd name="T12" fmla="*/ 105 w 738"/>
                  <a:gd name="T13" fmla="*/ 24 h 407"/>
                  <a:gd name="T14" fmla="*/ 95 w 738"/>
                  <a:gd name="T15" fmla="*/ 24 h 407"/>
                  <a:gd name="T16" fmla="*/ 115 w 738"/>
                  <a:gd name="T17" fmla="*/ 14 h 407"/>
                  <a:gd name="T18" fmla="*/ 138 w 738"/>
                  <a:gd name="T19" fmla="*/ 8 h 407"/>
                  <a:gd name="T20" fmla="*/ 158 w 738"/>
                  <a:gd name="T21" fmla="*/ 5 h 407"/>
                  <a:gd name="T22" fmla="*/ 177 w 738"/>
                  <a:gd name="T23" fmla="*/ 3 h 407"/>
                  <a:gd name="T24" fmla="*/ 197 w 738"/>
                  <a:gd name="T25" fmla="*/ 0 h 407"/>
                  <a:gd name="T26" fmla="*/ 217 w 738"/>
                  <a:gd name="T27" fmla="*/ 0 h 407"/>
                  <a:gd name="T28" fmla="*/ 237 w 738"/>
                  <a:gd name="T29" fmla="*/ 0 h 407"/>
                  <a:gd name="T30" fmla="*/ 283 w 738"/>
                  <a:gd name="T31" fmla="*/ 0 h 407"/>
                  <a:gd name="T32" fmla="*/ 309 w 738"/>
                  <a:gd name="T33" fmla="*/ 0 h 407"/>
                  <a:gd name="T34" fmla="*/ 332 w 738"/>
                  <a:gd name="T35" fmla="*/ 8 h 407"/>
                  <a:gd name="T36" fmla="*/ 348 w 738"/>
                  <a:gd name="T37" fmla="*/ 19 h 407"/>
                  <a:gd name="T38" fmla="*/ 369 w 738"/>
                  <a:gd name="T39" fmla="*/ 27 h 407"/>
                  <a:gd name="T40" fmla="*/ 388 w 738"/>
                  <a:gd name="T41" fmla="*/ 30 h 407"/>
                  <a:gd name="T42" fmla="*/ 408 w 738"/>
                  <a:gd name="T43" fmla="*/ 41 h 407"/>
                  <a:gd name="T44" fmla="*/ 424 w 738"/>
                  <a:gd name="T45" fmla="*/ 52 h 407"/>
                  <a:gd name="T46" fmla="*/ 437 w 738"/>
                  <a:gd name="T47" fmla="*/ 68 h 407"/>
                  <a:gd name="T48" fmla="*/ 441 w 738"/>
                  <a:gd name="T49" fmla="*/ 87 h 407"/>
                  <a:gd name="T50" fmla="*/ 444 w 738"/>
                  <a:gd name="T51" fmla="*/ 103 h 407"/>
                  <a:gd name="T52" fmla="*/ 444 w 738"/>
                  <a:gd name="T53" fmla="*/ 120 h 407"/>
                  <a:gd name="T54" fmla="*/ 444 w 738"/>
                  <a:gd name="T55" fmla="*/ 136 h 407"/>
                  <a:gd name="T56" fmla="*/ 450 w 738"/>
                  <a:gd name="T57" fmla="*/ 153 h 407"/>
                  <a:gd name="T58" fmla="*/ 450 w 738"/>
                  <a:gd name="T59" fmla="*/ 169 h 407"/>
                  <a:gd name="T60" fmla="*/ 437 w 738"/>
                  <a:gd name="T61" fmla="*/ 185 h 407"/>
                  <a:gd name="T62" fmla="*/ 414 w 738"/>
                  <a:gd name="T63" fmla="*/ 194 h 407"/>
                  <a:gd name="T64" fmla="*/ 395 w 738"/>
                  <a:gd name="T65" fmla="*/ 202 h 407"/>
                  <a:gd name="T66" fmla="*/ 375 w 738"/>
                  <a:gd name="T67" fmla="*/ 210 h 407"/>
                  <a:gd name="T68" fmla="*/ 355 w 738"/>
                  <a:gd name="T69" fmla="*/ 213 h 407"/>
                  <a:gd name="T70" fmla="*/ 329 w 738"/>
                  <a:gd name="T71" fmla="*/ 215 h 407"/>
                  <a:gd name="T72" fmla="*/ 306 w 738"/>
                  <a:gd name="T73" fmla="*/ 215 h 407"/>
                  <a:gd name="T74" fmla="*/ 286 w 738"/>
                  <a:gd name="T75" fmla="*/ 215 h 407"/>
                  <a:gd name="T76" fmla="*/ 266 w 738"/>
                  <a:gd name="T77" fmla="*/ 215 h 407"/>
                  <a:gd name="T78" fmla="*/ 246 w 738"/>
                  <a:gd name="T79" fmla="*/ 215 h 407"/>
                  <a:gd name="T80" fmla="*/ 227 w 738"/>
                  <a:gd name="T81" fmla="*/ 215 h 407"/>
                  <a:gd name="T82" fmla="*/ 207 w 738"/>
                  <a:gd name="T83" fmla="*/ 215 h 407"/>
                  <a:gd name="T84" fmla="*/ 188 w 738"/>
                  <a:gd name="T85" fmla="*/ 215 h 407"/>
                  <a:gd name="T86" fmla="*/ 164 w 738"/>
                  <a:gd name="T87" fmla="*/ 215 h 407"/>
                  <a:gd name="T88" fmla="*/ 145 w 738"/>
                  <a:gd name="T89" fmla="*/ 215 h 407"/>
                  <a:gd name="T90" fmla="*/ 125 w 738"/>
                  <a:gd name="T91" fmla="*/ 215 h 407"/>
                  <a:gd name="T92" fmla="*/ 105 w 738"/>
                  <a:gd name="T93" fmla="*/ 208 h 407"/>
                  <a:gd name="T94" fmla="*/ 86 w 738"/>
                  <a:gd name="T95" fmla="*/ 202 h 407"/>
                  <a:gd name="T96" fmla="*/ 66 w 738"/>
                  <a:gd name="T97" fmla="*/ 194 h 407"/>
                  <a:gd name="T98" fmla="*/ 50 w 738"/>
                  <a:gd name="T99" fmla="*/ 180 h 407"/>
                  <a:gd name="T100" fmla="*/ 36 w 738"/>
                  <a:gd name="T101" fmla="*/ 169 h 407"/>
                  <a:gd name="T102" fmla="*/ 23 w 738"/>
                  <a:gd name="T103" fmla="*/ 153 h 407"/>
                  <a:gd name="T104" fmla="*/ 10 w 738"/>
                  <a:gd name="T105" fmla="*/ 134 h 407"/>
                  <a:gd name="T106" fmla="*/ 0 w 738"/>
                  <a:gd name="T107" fmla="*/ 115 h 407"/>
                  <a:gd name="T108" fmla="*/ 0 w 738"/>
                  <a:gd name="T109" fmla="*/ 98 h 407"/>
                  <a:gd name="T110" fmla="*/ 3 w 738"/>
                  <a:gd name="T111" fmla="*/ 79 h 407"/>
                  <a:gd name="T112" fmla="*/ 17 w 738"/>
                  <a:gd name="T113" fmla="*/ 65 h 407"/>
                  <a:gd name="T114" fmla="*/ 33 w 738"/>
                  <a:gd name="T115" fmla="*/ 57 h 407"/>
                  <a:gd name="T116" fmla="*/ 53 w 738"/>
                  <a:gd name="T117" fmla="*/ 52 h 407"/>
                  <a:gd name="T118" fmla="*/ 69 w 738"/>
                  <a:gd name="T119" fmla="*/ 44 h 407"/>
                  <a:gd name="T120" fmla="*/ 79 w 738"/>
                  <a:gd name="T121" fmla="*/ 52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47188" name="Freeform 18"/>
              <p:cNvSpPr/>
              <p:nvPr/>
            </p:nvSpPr>
            <p:spPr bwMode="auto">
              <a:xfrm rot="-448665">
                <a:off x="266" y="1172"/>
                <a:ext cx="72" cy="63"/>
              </a:xfrm>
              <a:custGeom>
                <a:avLst/>
                <a:gdLst>
                  <a:gd name="T0" fmla="*/ 3 w 117"/>
                  <a:gd name="T1" fmla="*/ 35 h 118"/>
                  <a:gd name="T2" fmla="*/ 0 w 117"/>
                  <a:gd name="T3" fmla="*/ 27 h 118"/>
                  <a:gd name="T4" fmla="*/ 0 w 117"/>
                  <a:gd name="T5" fmla="*/ 19 h 118"/>
                  <a:gd name="T6" fmla="*/ 10 w 117"/>
                  <a:gd name="T7" fmla="*/ 13 h 118"/>
                  <a:gd name="T8" fmla="*/ 20 w 117"/>
                  <a:gd name="T9" fmla="*/ 8 h 118"/>
                  <a:gd name="T10" fmla="*/ 29 w 117"/>
                  <a:gd name="T11" fmla="*/ 0 h 118"/>
                  <a:gd name="T12" fmla="*/ 39 w 117"/>
                  <a:gd name="T13" fmla="*/ 0 h 118"/>
                  <a:gd name="T14" fmla="*/ 49 w 117"/>
                  <a:gd name="T15" fmla="*/ 0 h 118"/>
                  <a:gd name="T16" fmla="*/ 52 w 117"/>
                  <a:gd name="T17" fmla="*/ 8 h 118"/>
                  <a:gd name="T18" fmla="*/ 58 w 117"/>
                  <a:gd name="T19" fmla="*/ 17 h 118"/>
                  <a:gd name="T20" fmla="*/ 65 w 117"/>
                  <a:gd name="T21" fmla="*/ 25 h 118"/>
                  <a:gd name="T22" fmla="*/ 68 w 117"/>
                  <a:gd name="T23" fmla="*/ 33 h 118"/>
                  <a:gd name="T24" fmla="*/ 71 w 117"/>
                  <a:gd name="T25" fmla="*/ 41 h 118"/>
                  <a:gd name="T26" fmla="*/ 71 w 117"/>
                  <a:gd name="T27" fmla="*/ 49 h 118"/>
                  <a:gd name="T28" fmla="*/ 71 w 117"/>
                  <a:gd name="T29" fmla="*/ 57 h 118"/>
                  <a:gd name="T30" fmla="*/ 62 w 117"/>
                  <a:gd name="T31" fmla="*/ 62 h 118"/>
                  <a:gd name="T32" fmla="*/ 52 w 117"/>
                  <a:gd name="T33" fmla="*/ 62 h 118"/>
                  <a:gd name="T34" fmla="*/ 42 w 117"/>
                  <a:gd name="T35" fmla="*/ 62 h 118"/>
                  <a:gd name="T36" fmla="*/ 33 w 117"/>
                  <a:gd name="T37" fmla="*/ 62 h 118"/>
                  <a:gd name="T38" fmla="*/ 23 w 117"/>
                  <a:gd name="T39" fmla="*/ 60 h 118"/>
                  <a:gd name="T40" fmla="*/ 13 w 117"/>
                  <a:gd name="T41" fmla="*/ 54 h 118"/>
                  <a:gd name="T42" fmla="*/ 7 w 117"/>
                  <a:gd name="T43" fmla="*/ 46 h 118"/>
                  <a:gd name="T44" fmla="*/ 3 w 117"/>
                  <a:gd name="T45" fmla="*/ 38 h 118"/>
                  <a:gd name="T46" fmla="*/ 3 w 117"/>
                  <a:gd name="T47" fmla="*/ 35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89" name="Freeform 19"/>
              <p:cNvSpPr/>
              <p:nvPr/>
            </p:nvSpPr>
            <p:spPr bwMode="auto">
              <a:xfrm rot="-448665">
                <a:off x="430" y="1135"/>
                <a:ext cx="50" cy="46"/>
              </a:xfrm>
              <a:custGeom>
                <a:avLst/>
                <a:gdLst>
                  <a:gd name="T0" fmla="*/ 0 w 82"/>
                  <a:gd name="T1" fmla="*/ 0 h 87"/>
                  <a:gd name="T2" fmla="*/ 10 w 82"/>
                  <a:gd name="T3" fmla="*/ 5 h 87"/>
                  <a:gd name="T4" fmla="*/ 20 w 82"/>
                  <a:gd name="T5" fmla="*/ 11 h 87"/>
                  <a:gd name="T6" fmla="*/ 30 w 82"/>
                  <a:gd name="T7" fmla="*/ 11 h 87"/>
                  <a:gd name="T8" fmla="*/ 40 w 82"/>
                  <a:gd name="T9" fmla="*/ 16 h 87"/>
                  <a:gd name="T10" fmla="*/ 46 w 82"/>
                  <a:gd name="T11" fmla="*/ 24 h 87"/>
                  <a:gd name="T12" fmla="*/ 49 w 82"/>
                  <a:gd name="T13" fmla="*/ 32 h 87"/>
                  <a:gd name="T14" fmla="*/ 49 w 82"/>
                  <a:gd name="T15" fmla="*/ 40 h 87"/>
                  <a:gd name="T16" fmla="*/ 40 w 82"/>
                  <a:gd name="T17" fmla="*/ 45 h 87"/>
                  <a:gd name="T18" fmla="*/ 30 w 82"/>
                  <a:gd name="T19" fmla="*/ 45 h 87"/>
                  <a:gd name="T20" fmla="*/ 16 w 82"/>
                  <a:gd name="T21" fmla="*/ 43 h 87"/>
                  <a:gd name="T22" fmla="*/ 7 w 82"/>
                  <a:gd name="T23" fmla="*/ 38 h 87"/>
                  <a:gd name="T24" fmla="*/ 3 w 82"/>
                  <a:gd name="T25" fmla="*/ 30 h 87"/>
                  <a:gd name="T26" fmla="*/ 0 w 82"/>
                  <a:gd name="T27" fmla="*/ 21 h 87"/>
                  <a:gd name="T28" fmla="*/ 0 w 82"/>
                  <a:gd name="T29" fmla="*/ 13 h 87"/>
                  <a:gd name="T30" fmla="*/ 7 w 82"/>
                  <a:gd name="T31" fmla="*/ 5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47115" name="Picture 6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782" y="2976160"/>
              <a:ext cx="377485" cy="245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6" name="Picture 6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3649" y="3157764"/>
              <a:ext cx="377485" cy="245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7" name="Picture 7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6628" y="2912599"/>
              <a:ext cx="377485" cy="245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8" name="Picture 7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2133" y="2227695"/>
              <a:ext cx="377485" cy="245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29" name="Text Box 1523"/>
            <p:cNvSpPr txBox="1">
              <a:spLocks noChangeArrowheads="1"/>
            </p:cNvSpPr>
            <p:nvPr/>
          </p:nvSpPr>
          <p:spPr bwMode="auto">
            <a:xfrm>
              <a:off x="3421466" y="1957616"/>
              <a:ext cx="800372" cy="33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路由器</a:t>
              </a:r>
              <a:endParaRPr kumimoji="1" lang="zh-CN" alt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7130" name="Text Box 1523"/>
            <p:cNvSpPr txBox="1">
              <a:spLocks noChangeArrowheads="1"/>
            </p:cNvSpPr>
            <p:nvPr/>
          </p:nvSpPr>
          <p:spPr bwMode="auto">
            <a:xfrm>
              <a:off x="2723301" y="2437836"/>
              <a:ext cx="595414" cy="33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网络</a:t>
              </a:r>
            </a:p>
          </p:txBody>
        </p:sp>
        <p:grpSp>
          <p:nvGrpSpPr>
            <p:cNvPr id="47131" name="Group 126"/>
            <p:cNvGrpSpPr/>
            <p:nvPr/>
          </p:nvGrpSpPr>
          <p:grpSpPr bwMode="auto">
            <a:xfrm>
              <a:off x="3683228" y="3000807"/>
              <a:ext cx="736809" cy="400824"/>
              <a:chOff x="130" y="1123"/>
              <a:chExt cx="568" cy="309"/>
            </a:xfrm>
          </p:grpSpPr>
          <p:sp>
            <p:nvSpPr>
              <p:cNvPr id="47168" name="Oval 9"/>
              <p:cNvSpPr>
                <a:spLocks noChangeArrowheads="1"/>
              </p:cNvSpPr>
              <p:nvPr/>
            </p:nvSpPr>
            <p:spPr bwMode="auto">
              <a:xfrm rot="-448665">
                <a:off x="247" y="1123"/>
                <a:ext cx="249" cy="86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69" name="Oval 10"/>
              <p:cNvSpPr>
                <a:spLocks noChangeArrowheads="1"/>
              </p:cNvSpPr>
              <p:nvPr/>
            </p:nvSpPr>
            <p:spPr bwMode="auto">
              <a:xfrm rot="451335">
                <a:off x="458" y="1131"/>
                <a:ext cx="168" cy="69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70" name="Oval 11"/>
              <p:cNvSpPr>
                <a:spLocks noChangeArrowheads="1"/>
              </p:cNvSpPr>
              <p:nvPr/>
            </p:nvSpPr>
            <p:spPr bwMode="auto">
              <a:xfrm rot="1051335">
                <a:off x="551" y="1191"/>
                <a:ext cx="147" cy="81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71" name="Oval 12"/>
              <p:cNvSpPr>
                <a:spLocks noChangeArrowheads="1"/>
              </p:cNvSpPr>
              <p:nvPr/>
            </p:nvSpPr>
            <p:spPr bwMode="auto">
              <a:xfrm rot="-2008665">
                <a:off x="516" y="1275"/>
                <a:ext cx="178" cy="100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72" name="Oval 13"/>
              <p:cNvSpPr>
                <a:spLocks noChangeArrowheads="1"/>
              </p:cNvSpPr>
              <p:nvPr/>
            </p:nvSpPr>
            <p:spPr bwMode="auto">
              <a:xfrm rot="-448665">
                <a:off x="303" y="1305"/>
                <a:ext cx="288" cy="127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73" name="Oval 14"/>
              <p:cNvSpPr>
                <a:spLocks noChangeArrowheads="1"/>
              </p:cNvSpPr>
              <p:nvPr/>
            </p:nvSpPr>
            <p:spPr bwMode="auto">
              <a:xfrm rot="631335">
                <a:off x="183" y="1329"/>
                <a:ext cx="162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74" name="Oval 15"/>
              <p:cNvSpPr>
                <a:spLocks noChangeArrowheads="1"/>
              </p:cNvSpPr>
              <p:nvPr/>
            </p:nvSpPr>
            <p:spPr bwMode="auto">
              <a:xfrm rot="-448665">
                <a:off x="130" y="1272"/>
                <a:ext cx="133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75" name="Oval 16"/>
              <p:cNvSpPr>
                <a:spLocks noChangeArrowheads="1"/>
              </p:cNvSpPr>
              <p:nvPr/>
            </p:nvSpPr>
            <p:spPr bwMode="auto">
              <a:xfrm rot="-2308665">
                <a:off x="143" y="1202"/>
                <a:ext cx="181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76" name="Freeform 17"/>
              <p:cNvSpPr/>
              <p:nvPr/>
            </p:nvSpPr>
            <p:spPr bwMode="auto">
              <a:xfrm rot="-448665">
                <a:off x="190" y="1173"/>
                <a:ext cx="451" cy="216"/>
              </a:xfrm>
              <a:custGeom>
                <a:avLst/>
                <a:gdLst>
                  <a:gd name="T0" fmla="*/ 66 w 738"/>
                  <a:gd name="T1" fmla="*/ 44 h 407"/>
                  <a:gd name="T2" fmla="*/ 89 w 738"/>
                  <a:gd name="T3" fmla="*/ 41 h 407"/>
                  <a:gd name="T4" fmla="*/ 112 w 738"/>
                  <a:gd name="T5" fmla="*/ 38 h 407"/>
                  <a:gd name="T6" fmla="*/ 131 w 738"/>
                  <a:gd name="T7" fmla="*/ 36 h 407"/>
                  <a:gd name="T8" fmla="*/ 145 w 738"/>
                  <a:gd name="T9" fmla="*/ 24 h 407"/>
                  <a:gd name="T10" fmla="*/ 125 w 738"/>
                  <a:gd name="T11" fmla="*/ 22 h 407"/>
                  <a:gd name="T12" fmla="*/ 105 w 738"/>
                  <a:gd name="T13" fmla="*/ 24 h 407"/>
                  <a:gd name="T14" fmla="*/ 95 w 738"/>
                  <a:gd name="T15" fmla="*/ 24 h 407"/>
                  <a:gd name="T16" fmla="*/ 115 w 738"/>
                  <a:gd name="T17" fmla="*/ 14 h 407"/>
                  <a:gd name="T18" fmla="*/ 138 w 738"/>
                  <a:gd name="T19" fmla="*/ 8 h 407"/>
                  <a:gd name="T20" fmla="*/ 158 w 738"/>
                  <a:gd name="T21" fmla="*/ 5 h 407"/>
                  <a:gd name="T22" fmla="*/ 177 w 738"/>
                  <a:gd name="T23" fmla="*/ 3 h 407"/>
                  <a:gd name="T24" fmla="*/ 197 w 738"/>
                  <a:gd name="T25" fmla="*/ 0 h 407"/>
                  <a:gd name="T26" fmla="*/ 217 w 738"/>
                  <a:gd name="T27" fmla="*/ 0 h 407"/>
                  <a:gd name="T28" fmla="*/ 237 w 738"/>
                  <a:gd name="T29" fmla="*/ 0 h 407"/>
                  <a:gd name="T30" fmla="*/ 283 w 738"/>
                  <a:gd name="T31" fmla="*/ 0 h 407"/>
                  <a:gd name="T32" fmla="*/ 309 w 738"/>
                  <a:gd name="T33" fmla="*/ 0 h 407"/>
                  <a:gd name="T34" fmla="*/ 332 w 738"/>
                  <a:gd name="T35" fmla="*/ 8 h 407"/>
                  <a:gd name="T36" fmla="*/ 348 w 738"/>
                  <a:gd name="T37" fmla="*/ 19 h 407"/>
                  <a:gd name="T38" fmla="*/ 369 w 738"/>
                  <a:gd name="T39" fmla="*/ 27 h 407"/>
                  <a:gd name="T40" fmla="*/ 388 w 738"/>
                  <a:gd name="T41" fmla="*/ 30 h 407"/>
                  <a:gd name="T42" fmla="*/ 408 w 738"/>
                  <a:gd name="T43" fmla="*/ 41 h 407"/>
                  <a:gd name="T44" fmla="*/ 424 w 738"/>
                  <a:gd name="T45" fmla="*/ 52 h 407"/>
                  <a:gd name="T46" fmla="*/ 437 w 738"/>
                  <a:gd name="T47" fmla="*/ 68 h 407"/>
                  <a:gd name="T48" fmla="*/ 441 w 738"/>
                  <a:gd name="T49" fmla="*/ 87 h 407"/>
                  <a:gd name="T50" fmla="*/ 444 w 738"/>
                  <a:gd name="T51" fmla="*/ 103 h 407"/>
                  <a:gd name="T52" fmla="*/ 444 w 738"/>
                  <a:gd name="T53" fmla="*/ 120 h 407"/>
                  <a:gd name="T54" fmla="*/ 444 w 738"/>
                  <a:gd name="T55" fmla="*/ 136 h 407"/>
                  <a:gd name="T56" fmla="*/ 450 w 738"/>
                  <a:gd name="T57" fmla="*/ 153 h 407"/>
                  <a:gd name="T58" fmla="*/ 450 w 738"/>
                  <a:gd name="T59" fmla="*/ 169 h 407"/>
                  <a:gd name="T60" fmla="*/ 437 w 738"/>
                  <a:gd name="T61" fmla="*/ 185 h 407"/>
                  <a:gd name="T62" fmla="*/ 414 w 738"/>
                  <a:gd name="T63" fmla="*/ 194 h 407"/>
                  <a:gd name="T64" fmla="*/ 395 w 738"/>
                  <a:gd name="T65" fmla="*/ 202 h 407"/>
                  <a:gd name="T66" fmla="*/ 375 w 738"/>
                  <a:gd name="T67" fmla="*/ 210 h 407"/>
                  <a:gd name="T68" fmla="*/ 355 w 738"/>
                  <a:gd name="T69" fmla="*/ 213 h 407"/>
                  <a:gd name="T70" fmla="*/ 329 w 738"/>
                  <a:gd name="T71" fmla="*/ 215 h 407"/>
                  <a:gd name="T72" fmla="*/ 306 w 738"/>
                  <a:gd name="T73" fmla="*/ 215 h 407"/>
                  <a:gd name="T74" fmla="*/ 286 w 738"/>
                  <a:gd name="T75" fmla="*/ 215 h 407"/>
                  <a:gd name="T76" fmla="*/ 266 w 738"/>
                  <a:gd name="T77" fmla="*/ 215 h 407"/>
                  <a:gd name="T78" fmla="*/ 246 w 738"/>
                  <a:gd name="T79" fmla="*/ 215 h 407"/>
                  <a:gd name="T80" fmla="*/ 227 w 738"/>
                  <a:gd name="T81" fmla="*/ 215 h 407"/>
                  <a:gd name="T82" fmla="*/ 207 w 738"/>
                  <a:gd name="T83" fmla="*/ 215 h 407"/>
                  <a:gd name="T84" fmla="*/ 188 w 738"/>
                  <a:gd name="T85" fmla="*/ 215 h 407"/>
                  <a:gd name="T86" fmla="*/ 164 w 738"/>
                  <a:gd name="T87" fmla="*/ 215 h 407"/>
                  <a:gd name="T88" fmla="*/ 145 w 738"/>
                  <a:gd name="T89" fmla="*/ 215 h 407"/>
                  <a:gd name="T90" fmla="*/ 125 w 738"/>
                  <a:gd name="T91" fmla="*/ 215 h 407"/>
                  <a:gd name="T92" fmla="*/ 105 w 738"/>
                  <a:gd name="T93" fmla="*/ 208 h 407"/>
                  <a:gd name="T94" fmla="*/ 86 w 738"/>
                  <a:gd name="T95" fmla="*/ 202 h 407"/>
                  <a:gd name="T96" fmla="*/ 66 w 738"/>
                  <a:gd name="T97" fmla="*/ 194 h 407"/>
                  <a:gd name="T98" fmla="*/ 50 w 738"/>
                  <a:gd name="T99" fmla="*/ 180 h 407"/>
                  <a:gd name="T100" fmla="*/ 36 w 738"/>
                  <a:gd name="T101" fmla="*/ 169 h 407"/>
                  <a:gd name="T102" fmla="*/ 23 w 738"/>
                  <a:gd name="T103" fmla="*/ 153 h 407"/>
                  <a:gd name="T104" fmla="*/ 10 w 738"/>
                  <a:gd name="T105" fmla="*/ 134 h 407"/>
                  <a:gd name="T106" fmla="*/ 0 w 738"/>
                  <a:gd name="T107" fmla="*/ 115 h 407"/>
                  <a:gd name="T108" fmla="*/ 0 w 738"/>
                  <a:gd name="T109" fmla="*/ 98 h 407"/>
                  <a:gd name="T110" fmla="*/ 3 w 738"/>
                  <a:gd name="T111" fmla="*/ 79 h 407"/>
                  <a:gd name="T112" fmla="*/ 17 w 738"/>
                  <a:gd name="T113" fmla="*/ 65 h 407"/>
                  <a:gd name="T114" fmla="*/ 33 w 738"/>
                  <a:gd name="T115" fmla="*/ 57 h 407"/>
                  <a:gd name="T116" fmla="*/ 53 w 738"/>
                  <a:gd name="T117" fmla="*/ 52 h 407"/>
                  <a:gd name="T118" fmla="*/ 69 w 738"/>
                  <a:gd name="T119" fmla="*/ 44 h 407"/>
                  <a:gd name="T120" fmla="*/ 79 w 738"/>
                  <a:gd name="T121" fmla="*/ 52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77" name="Freeform 18"/>
              <p:cNvSpPr/>
              <p:nvPr/>
            </p:nvSpPr>
            <p:spPr bwMode="auto">
              <a:xfrm rot="-448665">
                <a:off x="266" y="1172"/>
                <a:ext cx="72" cy="63"/>
              </a:xfrm>
              <a:custGeom>
                <a:avLst/>
                <a:gdLst>
                  <a:gd name="T0" fmla="*/ 3 w 117"/>
                  <a:gd name="T1" fmla="*/ 35 h 118"/>
                  <a:gd name="T2" fmla="*/ 0 w 117"/>
                  <a:gd name="T3" fmla="*/ 27 h 118"/>
                  <a:gd name="T4" fmla="*/ 0 w 117"/>
                  <a:gd name="T5" fmla="*/ 19 h 118"/>
                  <a:gd name="T6" fmla="*/ 10 w 117"/>
                  <a:gd name="T7" fmla="*/ 13 h 118"/>
                  <a:gd name="T8" fmla="*/ 20 w 117"/>
                  <a:gd name="T9" fmla="*/ 8 h 118"/>
                  <a:gd name="T10" fmla="*/ 29 w 117"/>
                  <a:gd name="T11" fmla="*/ 0 h 118"/>
                  <a:gd name="T12" fmla="*/ 39 w 117"/>
                  <a:gd name="T13" fmla="*/ 0 h 118"/>
                  <a:gd name="T14" fmla="*/ 49 w 117"/>
                  <a:gd name="T15" fmla="*/ 0 h 118"/>
                  <a:gd name="T16" fmla="*/ 52 w 117"/>
                  <a:gd name="T17" fmla="*/ 8 h 118"/>
                  <a:gd name="T18" fmla="*/ 58 w 117"/>
                  <a:gd name="T19" fmla="*/ 17 h 118"/>
                  <a:gd name="T20" fmla="*/ 65 w 117"/>
                  <a:gd name="T21" fmla="*/ 25 h 118"/>
                  <a:gd name="T22" fmla="*/ 68 w 117"/>
                  <a:gd name="T23" fmla="*/ 33 h 118"/>
                  <a:gd name="T24" fmla="*/ 71 w 117"/>
                  <a:gd name="T25" fmla="*/ 41 h 118"/>
                  <a:gd name="T26" fmla="*/ 71 w 117"/>
                  <a:gd name="T27" fmla="*/ 49 h 118"/>
                  <a:gd name="T28" fmla="*/ 71 w 117"/>
                  <a:gd name="T29" fmla="*/ 57 h 118"/>
                  <a:gd name="T30" fmla="*/ 62 w 117"/>
                  <a:gd name="T31" fmla="*/ 62 h 118"/>
                  <a:gd name="T32" fmla="*/ 52 w 117"/>
                  <a:gd name="T33" fmla="*/ 62 h 118"/>
                  <a:gd name="T34" fmla="*/ 42 w 117"/>
                  <a:gd name="T35" fmla="*/ 62 h 118"/>
                  <a:gd name="T36" fmla="*/ 33 w 117"/>
                  <a:gd name="T37" fmla="*/ 62 h 118"/>
                  <a:gd name="T38" fmla="*/ 23 w 117"/>
                  <a:gd name="T39" fmla="*/ 60 h 118"/>
                  <a:gd name="T40" fmla="*/ 13 w 117"/>
                  <a:gd name="T41" fmla="*/ 54 h 118"/>
                  <a:gd name="T42" fmla="*/ 7 w 117"/>
                  <a:gd name="T43" fmla="*/ 46 h 118"/>
                  <a:gd name="T44" fmla="*/ 3 w 117"/>
                  <a:gd name="T45" fmla="*/ 38 h 118"/>
                  <a:gd name="T46" fmla="*/ 3 w 117"/>
                  <a:gd name="T47" fmla="*/ 35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78" name="Freeform 19"/>
              <p:cNvSpPr/>
              <p:nvPr/>
            </p:nvSpPr>
            <p:spPr bwMode="auto">
              <a:xfrm rot="-448665">
                <a:off x="430" y="1135"/>
                <a:ext cx="50" cy="46"/>
              </a:xfrm>
              <a:custGeom>
                <a:avLst/>
                <a:gdLst>
                  <a:gd name="T0" fmla="*/ 0 w 82"/>
                  <a:gd name="T1" fmla="*/ 0 h 87"/>
                  <a:gd name="T2" fmla="*/ 10 w 82"/>
                  <a:gd name="T3" fmla="*/ 5 h 87"/>
                  <a:gd name="T4" fmla="*/ 20 w 82"/>
                  <a:gd name="T5" fmla="*/ 11 h 87"/>
                  <a:gd name="T6" fmla="*/ 30 w 82"/>
                  <a:gd name="T7" fmla="*/ 11 h 87"/>
                  <a:gd name="T8" fmla="*/ 40 w 82"/>
                  <a:gd name="T9" fmla="*/ 16 h 87"/>
                  <a:gd name="T10" fmla="*/ 46 w 82"/>
                  <a:gd name="T11" fmla="*/ 24 h 87"/>
                  <a:gd name="T12" fmla="*/ 49 w 82"/>
                  <a:gd name="T13" fmla="*/ 32 h 87"/>
                  <a:gd name="T14" fmla="*/ 49 w 82"/>
                  <a:gd name="T15" fmla="*/ 40 h 87"/>
                  <a:gd name="T16" fmla="*/ 40 w 82"/>
                  <a:gd name="T17" fmla="*/ 45 h 87"/>
                  <a:gd name="T18" fmla="*/ 30 w 82"/>
                  <a:gd name="T19" fmla="*/ 45 h 87"/>
                  <a:gd name="T20" fmla="*/ 16 w 82"/>
                  <a:gd name="T21" fmla="*/ 43 h 87"/>
                  <a:gd name="T22" fmla="*/ 7 w 82"/>
                  <a:gd name="T23" fmla="*/ 38 h 87"/>
                  <a:gd name="T24" fmla="*/ 3 w 82"/>
                  <a:gd name="T25" fmla="*/ 30 h 87"/>
                  <a:gd name="T26" fmla="*/ 0 w 82"/>
                  <a:gd name="T27" fmla="*/ 21 h 87"/>
                  <a:gd name="T28" fmla="*/ 0 w 82"/>
                  <a:gd name="T29" fmla="*/ 13 h 87"/>
                  <a:gd name="T30" fmla="*/ 7 w 82"/>
                  <a:gd name="T31" fmla="*/ 5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132" name="Group 138"/>
            <p:cNvGrpSpPr/>
            <p:nvPr/>
          </p:nvGrpSpPr>
          <p:grpSpPr bwMode="auto">
            <a:xfrm>
              <a:off x="5059557" y="2972269"/>
              <a:ext cx="736809" cy="400824"/>
              <a:chOff x="130" y="1123"/>
              <a:chExt cx="568" cy="309"/>
            </a:xfrm>
          </p:grpSpPr>
          <p:sp>
            <p:nvSpPr>
              <p:cNvPr id="47157" name="Oval 9"/>
              <p:cNvSpPr>
                <a:spLocks noChangeArrowheads="1"/>
              </p:cNvSpPr>
              <p:nvPr/>
            </p:nvSpPr>
            <p:spPr bwMode="auto">
              <a:xfrm rot="-448665">
                <a:off x="247" y="1123"/>
                <a:ext cx="249" cy="86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58" name="Oval 10"/>
              <p:cNvSpPr>
                <a:spLocks noChangeArrowheads="1"/>
              </p:cNvSpPr>
              <p:nvPr/>
            </p:nvSpPr>
            <p:spPr bwMode="auto">
              <a:xfrm rot="451335">
                <a:off x="458" y="1131"/>
                <a:ext cx="168" cy="69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59" name="Oval 11"/>
              <p:cNvSpPr>
                <a:spLocks noChangeArrowheads="1"/>
              </p:cNvSpPr>
              <p:nvPr/>
            </p:nvSpPr>
            <p:spPr bwMode="auto">
              <a:xfrm rot="1051335">
                <a:off x="551" y="1191"/>
                <a:ext cx="147" cy="81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60" name="Oval 12"/>
              <p:cNvSpPr>
                <a:spLocks noChangeArrowheads="1"/>
              </p:cNvSpPr>
              <p:nvPr/>
            </p:nvSpPr>
            <p:spPr bwMode="auto">
              <a:xfrm rot="-2008665">
                <a:off x="516" y="1275"/>
                <a:ext cx="178" cy="100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61" name="Oval 13"/>
              <p:cNvSpPr>
                <a:spLocks noChangeArrowheads="1"/>
              </p:cNvSpPr>
              <p:nvPr/>
            </p:nvSpPr>
            <p:spPr bwMode="auto">
              <a:xfrm rot="-448665">
                <a:off x="303" y="1305"/>
                <a:ext cx="288" cy="127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62" name="Oval 14"/>
              <p:cNvSpPr>
                <a:spLocks noChangeArrowheads="1"/>
              </p:cNvSpPr>
              <p:nvPr/>
            </p:nvSpPr>
            <p:spPr bwMode="auto">
              <a:xfrm rot="631335">
                <a:off x="183" y="1329"/>
                <a:ext cx="162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63" name="Oval 15"/>
              <p:cNvSpPr>
                <a:spLocks noChangeArrowheads="1"/>
              </p:cNvSpPr>
              <p:nvPr/>
            </p:nvSpPr>
            <p:spPr bwMode="auto">
              <a:xfrm rot="-448665">
                <a:off x="130" y="1272"/>
                <a:ext cx="133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64" name="Oval 16"/>
              <p:cNvSpPr>
                <a:spLocks noChangeArrowheads="1"/>
              </p:cNvSpPr>
              <p:nvPr/>
            </p:nvSpPr>
            <p:spPr bwMode="auto">
              <a:xfrm rot="-2308665">
                <a:off x="143" y="1202"/>
                <a:ext cx="181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65" name="Freeform 17"/>
              <p:cNvSpPr/>
              <p:nvPr/>
            </p:nvSpPr>
            <p:spPr bwMode="auto">
              <a:xfrm rot="-448665">
                <a:off x="190" y="1173"/>
                <a:ext cx="451" cy="216"/>
              </a:xfrm>
              <a:custGeom>
                <a:avLst/>
                <a:gdLst>
                  <a:gd name="T0" fmla="*/ 66 w 738"/>
                  <a:gd name="T1" fmla="*/ 44 h 407"/>
                  <a:gd name="T2" fmla="*/ 89 w 738"/>
                  <a:gd name="T3" fmla="*/ 41 h 407"/>
                  <a:gd name="T4" fmla="*/ 112 w 738"/>
                  <a:gd name="T5" fmla="*/ 38 h 407"/>
                  <a:gd name="T6" fmla="*/ 131 w 738"/>
                  <a:gd name="T7" fmla="*/ 36 h 407"/>
                  <a:gd name="T8" fmla="*/ 145 w 738"/>
                  <a:gd name="T9" fmla="*/ 24 h 407"/>
                  <a:gd name="T10" fmla="*/ 125 w 738"/>
                  <a:gd name="T11" fmla="*/ 22 h 407"/>
                  <a:gd name="T12" fmla="*/ 105 w 738"/>
                  <a:gd name="T13" fmla="*/ 24 h 407"/>
                  <a:gd name="T14" fmla="*/ 95 w 738"/>
                  <a:gd name="T15" fmla="*/ 24 h 407"/>
                  <a:gd name="T16" fmla="*/ 115 w 738"/>
                  <a:gd name="T17" fmla="*/ 14 h 407"/>
                  <a:gd name="T18" fmla="*/ 138 w 738"/>
                  <a:gd name="T19" fmla="*/ 8 h 407"/>
                  <a:gd name="T20" fmla="*/ 158 w 738"/>
                  <a:gd name="T21" fmla="*/ 5 h 407"/>
                  <a:gd name="T22" fmla="*/ 177 w 738"/>
                  <a:gd name="T23" fmla="*/ 3 h 407"/>
                  <a:gd name="T24" fmla="*/ 197 w 738"/>
                  <a:gd name="T25" fmla="*/ 0 h 407"/>
                  <a:gd name="T26" fmla="*/ 217 w 738"/>
                  <a:gd name="T27" fmla="*/ 0 h 407"/>
                  <a:gd name="T28" fmla="*/ 237 w 738"/>
                  <a:gd name="T29" fmla="*/ 0 h 407"/>
                  <a:gd name="T30" fmla="*/ 283 w 738"/>
                  <a:gd name="T31" fmla="*/ 0 h 407"/>
                  <a:gd name="T32" fmla="*/ 309 w 738"/>
                  <a:gd name="T33" fmla="*/ 0 h 407"/>
                  <a:gd name="T34" fmla="*/ 332 w 738"/>
                  <a:gd name="T35" fmla="*/ 8 h 407"/>
                  <a:gd name="T36" fmla="*/ 348 w 738"/>
                  <a:gd name="T37" fmla="*/ 19 h 407"/>
                  <a:gd name="T38" fmla="*/ 369 w 738"/>
                  <a:gd name="T39" fmla="*/ 27 h 407"/>
                  <a:gd name="T40" fmla="*/ 388 w 738"/>
                  <a:gd name="T41" fmla="*/ 30 h 407"/>
                  <a:gd name="T42" fmla="*/ 408 w 738"/>
                  <a:gd name="T43" fmla="*/ 41 h 407"/>
                  <a:gd name="T44" fmla="*/ 424 w 738"/>
                  <a:gd name="T45" fmla="*/ 52 h 407"/>
                  <a:gd name="T46" fmla="*/ 437 w 738"/>
                  <a:gd name="T47" fmla="*/ 68 h 407"/>
                  <a:gd name="T48" fmla="*/ 441 w 738"/>
                  <a:gd name="T49" fmla="*/ 87 h 407"/>
                  <a:gd name="T50" fmla="*/ 444 w 738"/>
                  <a:gd name="T51" fmla="*/ 103 h 407"/>
                  <a:gd name="T52" fmla="*/ 444 w 738"/>
                  <a:gd name="T53" fmla="*/ 120 h 407"/>
                  <a:gd name="T54" fmla="*/ 444 w 738"/>
                  <a:gd name="T55" fmla="*/ 136 h 407"/>
                  <a:gd name="T56" fmla="*/ 450 w 738"/>
                  <a:gd name="T57" fmla="*/ 153 h 407"/>
                  <a:gd name="T58" fmla="*/ 450 w 738"/>
                  <a:gd name="T59" fmla="*/ 169 h 407"/>
                  <a:gd name="T60" fmla="*/ 437 w 738"/>
                  <a:gd name="T61" fmla="*/ 185 h 407"/>
                  <a:gd name="T62" fmla="*/ 414 w 738"/>
                  <a:gd name="T63" fmla="*/ 194 h 407"/>
                  <a:gd name="T64" fmla="*/ 395 w 738"/>
                  <a:gd name="T65" fmla="*/ 202 h 407"/>
                  <a:gd name="T66" fmla="*/ 375 w 738"/>
                  <a:gd name="T67" fmla="*/ 210 h 407"/>
                  <a:gd name="T68" fmla="*/ 355 w 738"/>
                  <a:gd name="T69" fmla="*/ 213 h 407"/>
                  <a:gd name="T70" fmla="*/ 329 w 738"/>
                  <a:gd name="T71" fmla="*/ 215 h 407"/>
                  <a:gd name="T72" fmla="*/ 306 w 738"/>
                  <a:gd name="T73" fmla="*/ 215 h 407"/>
                  <a:gd name="T74" fmla="*/ 286 w 738"/>
                  <a:gd name="T75" fmla="*/ 215 h 407"/>
                  <a:gd name="T76" fmla="*/ 266 w 738"/>
                  <a:gd name="T77" fmla="*/ 215 h 407"/>
                  <a:gd name="T78" fmla="*/ 246 w 738"/>
                  <a:gd name="T79" fmla="*/ 215 h 407"/>
                  <a:gd name="T80" fmla="*/ 227 w 738"/>
                  <a:gd name="T81" fmla="*/ 215 h 407"/>
                  <a:gd name="T82" fmla="*/ 207 w 738"/>
                  <a:gd name="T83" fmla="*/ 215 h 407"/>
                  <a:gd name="T84" fmla="*/ 188 w 738"/>
                  <a:gd name="T85" fmla="*/ 215 h 407"/>
                  <a:gd name="T86" fmla="*/ 164 w 738"/>
                  <a:gd name="T87" fmla="*/ 215 h 407"/>
                  <a:gd name="T88" fmla="*/ 145 w 738"/>
                  <a:gd name="T89" fmla="*/ 215 h 407"/>
                  <a:gd name="T90" fmla="*/ 125 w 738"/>
                  <a:gd name="T91" fmla="*/ 215 h 407"/>
                  <a:gd name="T92" fmla="*/ 105 w 738"/>
                  <a:gd name="T93" fmla="*/ 208 h 407"/>
                  <a:gd name="T94" fmla="*/ 86 w 738"/>
                  <a:gd name="T95" fmla="*/ 202 h 407"/>
                  <a:gd name="T96" fmla="*/ 66 w 738"/>
                  <a:gd name="T97" fmla="*/ 194 h 407"/>
                  <a:gd name="T98" fmla="*/ 50 w 738"/>
                  <a:gd name="T99" fmla="*/ 180 h 407"/>
                  <a:gd name="T100" fmla="*/ 36 w 738"/>
                  <a:gd name="T101" fmla="*/ 169 h 407"/>
                  <a:gd name="T102" fmla="*/ 23 w 738"/>
                  <a:gd name="T103" fmla="*/ 153 h 407"/>
                  <a:gd name="T104" fmla="*/ 10 w 738"/>
                  <a:gd name="T105" fmla="*/ 134 h 407"/>
                  <a:gd name="T106" fmla="*/ 0 w 738"/>
                  <a:gd name="T107" fmla="*/ 115 h 407"/>
                  <a:gd name="T108" fmla="*/ 0 w 738"/>
                  <a:gd name="T109" fmla="*/ 98 h 407"/>
                  <a:gd name="T110" fmla="*/ 3 w 738"/>
                  <a:gd name="T111" fmla="*/ 79 h 407"/>
                  <a:gd name="T112" fmla="*/ 17 w 738"/>
                  <a:gd name="T113" fmla="*/ 65 h 407"/>
                  <a:gd name="T114" fmla="*/ 33 w 738"/>
                  <a:gd name="T115" fmla="*/ 57 h 407"/>
                  <a:gd name="T116" fmla="*/ 53 w 738"/>
                  <a:gd name="T117" fmla="*/ 52 h 407"/>
                  <a:gd name="T118" fmla="*/ 69 w 738"/>
                  <a:gd name="T119" fmla="*/ 44 h 407"/>
                  <a:gd name="T120" fmla="*/ 79 w 738"/>
                  <a:gd name="T121" fmla="*/ 52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6" name="Freeform 18"/>
              <p:cNvSpPr/>
              <p:nvPr/>
            </p:nvSpPr>
            <p:spPr bwMode="auto">
              <a:xfrm rot="-448665">
                <a:off x="266" y="1172"/>
                <a:ext cx="72" cy="63"/>
              </a:xfrm>
              <a:custGeom>
                <a:avLst/>
                <a:gdLst>
                  <a:gd name="T0" fmla="*/ 3 w 117"/>
                  <a:gd name="T1" fmla="*/ 35 h 118"/>
                  <a:gd name="T2" fmla="*/ 0 w 117"/>
                  <a:gd name="T3" fmla="*/ 27 h 118"/>
                  <a:gd name="T4" fmla="*/ 0 w 117"/>
                  <a:gd name="T5" fmla="*/ 19 h 118"/>
                  <a:gd name="T6" fmla="*/ 10 w 117"/>
                  <a:gd name="T7" fmla="*/ 13 h 118"/>
                  <a:gd name="T8" fmla="*/ 20 w 117"/>
                  <a:gd name="T9" fmla="*/ 8 h 118"/>
                  <a:gd name="T10" fmla="*/ 29 w 117"/>
                  <a:gd name="T11" fmla="*/ 0 h 118"/>
                  <a:gd name="T12" fmla="*/ 39 w 117"/>
                  <a:gd name="T13" fmla="*/ 0 h 118"/>
                  <a:gd name="T14" fmla="*/ 49 w 117"/>
                  <a:gd name="T15" fmla="*/ 0 h 118"/>
                  <a:gd name="T16" fmla="*/ 52 w 117"/>
                  <a:gd name="T17" fmla="*/ 8 h 118"/>
                  <a:gd name="T18" fmla="*/ 58 w 117"/>
                  <a:gd name="T19" fmla="*/ 17 h 118"/>
                  <a:gd name="T20" fmla="*/ 65 w 117"/>
                  <a:gd name="T21" fmla="*/ 25 h 118"/>
                  <a:gd name="T22" fmla="*/ 68 w 117"/>
                  <a:gd name="T23" fmla="*/ 33 h 118"/>
                  <a:gd name="T24" fmla="*/ 71 w 117"/>
                  <a:gd name="T25" fmla="*/ 41 h 118"/>
                  <a:gd name="T26" fmla="*/ 71 w 117"/>
                  <a:gd name="T27" fmla="*/ 49 h 118"/>
                  <a:gd name="T28" fmla="*/ 71 w 117"/>
                  <a:gd name="T29" fmla="*/ 57 h 118"/>
                  <a:gd name="T30" fmla="*/ 62 w 117"/>
                  <a:gd name="T31" fmla="*/ 62 h 118"/>
                  <a:gd name="T32" fmla="*/ 52 w 117"/>
                  <a:gd name="T33" fmla="*/ 62 h 118"/>
                  <a:gd name="T34" fmla="*/ 42 w 117"/>
                  <a:gd name="T35" fmla="*/ 62 h 118"/>
                  <a:gd name="T36" fmla="*/ 33 w 117"/>
                  <a:gd name="T37" fmla="*/ 62 h 118"/>
                  <a:gd name="T38" fmla="*/ 23 w 117"/>
                  <a:gd name="T39" fmla="*/ 60 h 118"/>
                  <a:gd name="T40" fmla="*/ 13 w 117"/>
                  <a:gd name="T41" fmla="*/ 54 h 118"/>
                  <a:gd name="T42" fmla="*/ 7 w 117"/>
                  <a:gd name="T43" fmla="*/ 46 h 118"/>
                  <a:gd name="T44" fmla="*/ 3 w 117"/>
                  <a:gd name="T45" fmla="*/ 38 h 118"/>
                  <a:gd name="T46" fmla="*/ 3 w 117"/>
                  <a:gd name="T47" fmla="*/ 35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7" name="Freeform 19"/>
              <p:cNvSpPr/>
              <p:nvPr/>
            </p:nvSpPr>
            <p:spPr bwMode="auto">
              <a:xfrm rot="-448665">
                <a:off x="430" y="1135"/>
                <a:ext cx="50" cy="46"/>
              </a:xfrm>
              <a:custGeom>
                <a:avLst/>
                <a:gdLst>
                  <a:gd name="T0" fmla="*/ 0 w 82"/>
                  <a:gd name="T1" fmla="*/ 0 h 87"/>
                  <a:gd name="T2" fmla="*/ 10 w 82"/>
                  <a:gd name="T3" fmla="*/ 5 h 87"/>
                  <a:gd name="T4" fmla="*/ 20 w 82"/>
                  <a:gd name="T5" fmla="*/ 11 h 87"/>
                  <a:gd name="T6" fmla="*/ 30 w 82"/>
                  <a:gd name="T7" fmla="*/ 11 h 87"/>
                  <a:gd name="T8" fmla="*/ 40 w 82"/>
                  <a:gd name="T9" fmla="*/ 16 h 87"/>
                  <a:gd name="T10" fmla="*/ 46 w 82"/>
                  <a:gd name="T11" fmla="*/ 24 h 87"/>
                  <a:gd name="T12" fmla="*/ 49 w 82"/>
                  <a:gd name="T13" fmla="*/ 32 h 87"/>
                  <a:gd name="T14" fmla="*/ 49 w 82"/>
                  <a:gd name="T15" fmla="*/ 40 h 87"/>
                  <a:gd name="T16" fmla="*/ 40 w 82"/>
                  <a:gd name="T17" fmla="*/ 45 h 87"/>
                  <a:gd name="T18" fmla="*/ 30 w 82"/>
                  <a:gd name="T19" fmla="*/ 45 h 87"/>
                  <a:gd name="T20" fmla="*/ 16 w 82"/>
                  <a:gd name="T21" fmla="*/ 43 h 87"/>
                  <a:gd name="T22" fmla="*/ 7 w 82"/>
                  <a:gd name="T23" fmla="*/ 38 h 87"/>
                  <a:gd name="T24" fmla="*/ 3 w 82"/>
                  <a:gd name="T25" fmla="*/ 30 h 87"/>
                  <a:gd name="T26" fmla="*/ 0 w 82"/>
                  <a:gd name="T27" fmla="*/ 21 h 87"/>
                  <a:gd name="T28" fmla="*/ 0 w 82"/>
                  <a:gd name="T29" fmla="*/ 13 h 87"/>
                  <a:gd name="T30" fmla="*/ 7 w 82"/>
                  <a:gd name="T31" fmla="*/ 5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133" name="Group 150"/>
            <p:cNvGrpSpPr/>
            <p:nvPr/>
          </p:nvGrpSpPr>
          <p:grpSpPr bwMode="auto">
            <a:xfrm>
              <a:off x="5660160" y="2397624"/>
              <a:ext cx="736809" cy="400824"/>
              <a:chOff x="130" y="1123"/>
              <a:chExt cx="568" cy="309"/>
            </a:xfrm>
          </p:grpSpPr>
          <p:sp>
            <p:nvSpPr>
              <p:cNvPr id="47146" name="Oval 9"/>
              <p:cNvSpPr>
                <a:spLocks noChangeArrowheads="1"/>
              </p:cNvSpPr>
              <p:nvPr/>
            </p:nvSpPr>
            <p:spPr bwMode="auto">
              <a:xfrm rot="-448665">
                <a:off x="247" y="1123"/>
                <a:ext cx="249" cy="86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47" name="Oval 10"/>
              <p:cNvSpPr>
                <a:spLocks noChangeArrowheads="1"/>
              </p:cNvSpPr>
              <p:nvPr/>
            </p:nvSpPr>
            <p:spPr bwMode="auto">
              <a:xfrm rot="451335">
                <a:off x="458" y="1131"/>
                <a:ext cx="168" cy="69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48" name="Oval 11"/>
              <p:cNvSpPr>
                <a:spLocks noChangeArrowheads="1"/>
              </p:cNvSpPr>
              <p:nvPr/>
            </p:nvSpPr>
            <p:spPr bwMode="auto">
              <a:xfrm rot="1051335">
                <a:off x="551" y="1191"/>
                <a:ext cx="147" cy="81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49" name="Oval 12"/>
              <p:cNvSpPr>
                <a:spLocks noChangeArrowheads="1"/>
              </p:cNvSpPr>
              <p:nvPr/>
            </p:nvSpPr>
            <p:spPr bwMode="auto">
              <a:xfrm rot="-2008665">
                <a:off x="516" y="1275"/>
                <a:ext cx="178" cy="100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50" name="Oval 13"/>
              <p:cNvSpPr>
                <a:spLocks noChangeArrowheads="1"/>
              </p:cNvSpPr>
              <p:nvPr/>
            </p:nvSpPr>
            <p:spPr bwMode="auto">
              <a:xfrm rot="-448665">
                <a:off x="303" y="1305"/>
                <a:ext cx="288" cy="127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51" name="Oval 14"/>
              <p:cNvSpPr>
                <a:spLocks noChangeArrowheads="1"/>
              </p:cNvSpPr>
              <p:nvPr/>
            </p:nvSpPr>
            <p:spPr bwMode="auto">
              <a:xfrm rot="631335">
                <a:off x="183" y="1329"/>
                <a:ext cx="162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52" name="Oval 15"/>
              <p:cNvSpPr>
                <a:spLocks noChangeArrowheads="1"/>
              </p:cNvSpPr>
              <p:nvPr/>
            </p:nvSpPr>
            <p:spPr bwMode="auto">
              <a:xfrm rot="-448665">
                <a:off x="130" y="1272"/>
                <a:ext cx="133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53" name="Oval 16"/>
              <p:cNvSpPr>
                <a:spLocks noChangeArrowheads="1"/>
              </p:cNvSpPr>
              <p:nvPr/>
            </p:nvSpPr>
            <p:spPr bwMode="auto">
              <a:xfrm rot="-2308665">
                <a:off x="143" y="1202"/>
                <a:ext cx="181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54" name="Freeform 17"/>
              <p:cNvSpPr/>
              <p:nvPr/>
            </p:nvSpPr>
            <p:spPr bwMode="auto">
              <a:xfrm rot="-448665">
                <a:off x="190" y="1173"/>
                <a:ext cx="451" cy="216"/>
              </a:xfrm>
              <a:custGeom>
                <a:avLst/>
                <a:gdLst>
                  <a:gd name="T0" fmla="*/ 66 w 738"/>
                  <a:gd name="T1" fmla="*/ 44 h 407"/>
                  <a:gd name="T2" fmla="*/ 89 w 738"/>
                  <a:gd name="T3" fmla="*/ 41 h 407"/>
                  <a:gd name="T4" fmla="*/ 112 w 738"/>
                  <a:gd name="T5" fmla="*/ 38 h 407"/>
                  <a:gd name="T6" fmla="*/ 131 w 738"/>
                  <a:gd name="T7" fmla="*/ 36 h 407"/>
                  <a:gd name="T8" fmla="*/ 145 w 738"/>
                  <a:gd name="T9" fmla="*/ 24 h 407"/>
                  <a:gd name="T10" fmla="*/ 125 w 738"/>
                  <a:gd name="T11" fmla="*/ 22 h 407"/>
                  <a:gd name="T12" fmla="*/ 105 w 738"/>
                  <a:gd name="T13" fmla="*/ 24 h 407"/>
                  <a:gd name="T14" fmla="*/ 95 w 738"/>
                  <a:gd name="T15" fmla="*/ 24 h 407"/>
                  <a:gd name="T16" fmla="*/ 115 w 738"/>
                  <a:gd name="T17" fmla="*/ 14 h 407"/>
                  <a:gd name="T18" fmla="*/ 138 w 738"/>
                  <a:gd name="T19" fmla="*/ 8 h 407"/>
                  <a:gd name="T20" fmla="*/ 158 w 738"/>
                  <a:gd name="T21" fmla="*/ 5 h 407"/>
                  <a:gd name="T22" fmla="*/ 177 w 738"/>
                  <a:gd name="T23" fmla="*/ 3 h 407"/>
                  <a:gd name="T24" fmla="*/ 197 w 738"/>
                  <a:gd name="T25" fmla="*/ 0 h 407"/>
                  <a:gd name="T26" fmla="*/ 217 w 738"/>
                  <a:gd name="T27" fmla="*/ 0 h 407"/>
                  <a:gd name="T28" fmla="*/ 237 w 738"/>
                  <a:gd name="T29" fmla="*/ 0 h 407"/>
                  <a:gd name="T30" fmla="*/ 283 w 738"/>
                  <a:gd name="T31" fmla="*/ 0 h 407"/>
                  <a:gd name="T32" fmla="*/ 309 w 738"/>
                  <a:gd name="T33" fmla="*/ 0 h 407"/>
                  <a:gd name="T34" fmla="*/ 332 w 738"/>
                  <a:gd name="T35" fmla="*/ 8 h 407"/>
                  <a:gd name="T36" fmla="*/ 348 w 738"/>
                  <a:gd name="T37" fmla="*/ 19 h 407"/>
                  <a:gd name="T38" fmla="*/ 369 w 738"/>
                  <a:gd name="T39" fmla="*/ 27 h 407"/>
                  <a:gd name="T40" fmla="*/ 388 w 738"/>
                  <a:gd name="T41" fmla="*/ 30 h 407"/>
                  <a:gd name="T42" fmla="*/ 408 w 738"/>
                  <a:gd name="T43" fmla="*/ 41 h 407"/>
                  <a:gd name="T44" fmla="*/ 424 w 738"/>
                  <a:gd name="T45" fmla="*/ 52 h 407"/>
                  <a:gd name="T46" fmla="*/ 437 w 738"/>
                  <a:gd name="T47" fmla="*/ 68 h 407"/>
                  <a:gd name="T48" fmla="*/ 441 w 738"/>
                  <a:gd name="T49" fmla="*/ 87 h 407"/>
                  <a:gd name="T50" fmla="*/ 444 w 738"/>
                  <a:gd name="T51" fmla="*/ 103 h 407"/>
                  <a:gd name="T52" fmla="*/ 444 w 738"/>
                  <a:gd name="T53" fmla="*/ 120 h 407"/>
                  <a:gd name="T54" fmla="*/ 444 w 738"/>
                  <a:gd name="T55" fmla="*/ 136 h 407"/>
                  <a:gd name="T56" fmla="*/ 450 w 738"/>
                  <a:gd name="T57" fmla="*/ 153 h 407"/>
                  <a:gd name="T58" fmla="*/ 450 w 738"/>
                  <a:gd name="T59" fmla="*/ 169 h 407"/>
                  <a:gd name="T60" fmla="*/ 437 w 738"/>
                  <a:gd name="T61" fmla="*/ 185 h 407"/>
                  <a:gd name="T62" fmla="*/ 414 w 738"/>
                  <a:gd name="T63" fmla="*/ 194 h 407"/>
                  <a:gd name="T64" fmla="*/ 395 w 738"/>
                  <a:gd name="T65" fmla="*/ 202 h 407"/>
                  <a:gd name="T66" fmla="*/ 375 w 738"/>
                  <a:gd name="T67" fmla="*/ 210 h 407"/>
                  <a:gd name="T68" fmla="*/ 355 w 738"/>
                  <a:gd name="T69" fmla="*/ 213 h 407"/>
                  <a:gd name="T70" fmla="*/ 329 w 738"/>
                  <a:gd name="T71" fmla="*/ 215 h 407"/>
                  <a:gd name="T72" fmla="*/ 306 w 738"/>
                  <a:gd name="T73" fmla="*/ 215 h 407"/>
                  <a:gd name="T74" fmla="*/ 286 w 738"/>
                  <a:gd name="T75" fmla="*/ 215 h 407"/>
                  <a:gd name="T76" fmla="*/ 266 w 738"/>
                  <a:gd name="T77" fmla="*/ 215 h 407"/>
                  <a:gd name="T78" fmla="*/ 246 w 738"/>
                  <a:gd name="T79" fmla="*/ 215 h 407"/>
                  <a:gd name="T80" fmla="*/ 227 w 738"/>
                  <a:gd name="T81" fmla="*/ 215 h 407"/>
                  <a:gd name="T82" fmla="*/ 207 w 738"/>
                  <a:gd name="T83" fmla="*/ 215 h 407"/>
                  <a:gd name="T84" fmla="*/ 188 w 738"/>
                  <a:gd name="T85" fmla="*/ 215 h 407"/>
                  <a:gd name="T86" fmla="*/ 164 w 738"/>
                  <a:gd name="T87" fmla="*/ 215 h 407"/>
                  <a:gd name="T88" fmla="*/ 145 w 738"/>
                  <a:gd name="T89" fmla="*/ 215 h 407"/>
                  <a:gd name="T90" fmla="*/ 125 w 738"/>
                  <a:gd name="T91" fmla="*/ 215 h 407"/>
                  <a:gd name="T92" fmla="*/ 105 w 738"/>
                  <a:gd name="T93" fmla="*/ 208 h 407"/>
                  <a:gd name="T94" fmla="*/ 86 w 738"/>
                  <a:gd name="T95" fmla="*/ 202 h 407"/>
                  <a:gd name="T96" fmla="*/ 66 w 738"/>
                  <a:gd name="T97" fmla="*/ 194 h 407"/>
                  <a:gd name="T98" fmla="*/ 50 w 738"/>
                  <a:gd name="T99" fmla="*/ 180 h 407"/>
                  <a:gd name="T100" fmla="*/ 36 w 738"/>
                  <a:gd name="T101" fmla="*/ 169 h 407"/>
                  <a:gd name="T102" fmla="*/ 23 w 738"/>
                  <a:gd name="T103" fmla="*/ 153 h 407"/>
                  <a:gd name="T104" fmla="*/ 10 w 738"/>
                  <a:gd name="T105" fmla="*/ 134 h 407"/>
                  <a:gd name="T106" fmla="*/ 0 w 738"/>
                  <a:gd name="T107" fmla="*/ 115 h 407"/>
                  <a:gd name="T108" fmla="*/ 0 w 738"/>
                  <a:gd name="T109" fmla="*/ 98 h 407"/>
                  <a:gd name="T110" fmla="*/ 3 w 738"/>
                  <a:gd name="T111" fmla="*/ 79 h 407"/>
                  <a:gd name="T112" fmla="*/ 17 w 738"/>
                  <a:gd name="T113" fmla="*/ 65 h 407"/>
                  <a:gd name="T114" fmla="*/ 33 w 738"/>
                  <a:gd name="T115" fmla="*/ 57 h 407"/>
                  <a:gd name="T116" fmla="*/ 53 w 738"/>
                  <a:gd name="T117" fmla="*/ 52 h 407"/>
                  <a:gd name="T118" fmla="*/ 69 w 738"/>
                  <a:gd name="T119" fmla="*/ 44 h 407"/>
                  <a:gd name="T120" fmla="*/ 79 w 738"/>
                  <a:gd name="T121" fmla="*/ 52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5" name="Freeform 18"/>
              <p:cNvSpPr/>
              <p:nvPr/>
            </p:nvSpPr>
            <p:spPr bwMode="auto">
              <a:xfrm rot="-448665">
                <a:off x="266" y="1172"/>
                <a:ext cx="72" cy="63"/>
              </a:xfrm>
              <a:custGeom>
                <a:avLst/>
                <a:gdLst>
                  <a:gd name="T0" fmla="*/ 3 w 117"/>
                  <a:gd name="T1" fmla="*/ 35 h 118"/>
                  <a:gd name="T2" fmla="*/ 0 w 117"/>
                  <a:gd name="T3" fmla="*/ 27 h 118"/>
                  <a:gd name="T4" fmla="*/ 0 w 117"/>
                  <a:gd name="T5" fmla="*/ 19 h 118"/>
                  <a:gd name="T6" fmla="*/ 10 w 117"/>
                  <a:gd name="T7" fmla="*/ 13 h 118"/>
                  <a:gd name="T8" fmla="*/ 20 w 117"/>
                  <a:gd name="T9" fmla="*/ 8 h 118"/>
                  <a:gd name="T10" fmla="*/ 29 w 117"/>
                  <a:gd name="T11" fmla="*/ 0 h 118"/>
                  <a:gd name="T12" fmla="*/ 39 w 117"/>
                  <a:gd name="T13" fmla="*/ 0 h 118"/>
                  <a:gd name="T14" fmla="*/ 49 w 117"/>
                  <a:gd name="T15" fmla="*/ 0 h 118"/>
                  <a:gd name="T16" fmla="*/ 52 w 117"/>
                  <a:gd name="T17" fmla="*/ 8 h 118"/>
                  <a:gd name="T18" fmla="*/ 58 w 117"/>
                  <a:gd name="T19" fmla="*/ 17 h 118"/>
                  <a:gd name="T20" fmla="*/ 65 w 117"/>
                  <a:gd name="T21" fmla="*/ 25 h 118"/>
                  <a:gd name="T22" fmla="*/ 68 w 117"/>
                  <a:gd name="T23" fmla="*/ 33 h 118"/>
                  <a:gd name="T24" fmla="*/ 71 w 117"/>
                  <a:gd name="T25" fmla="*/ 41 h 118"/>
                  <a:gd name="T26" fmla="*/ 71 w 117"/>
                  <a:gd name="T27" fmla="*/ 49 h 118"/>
                  <a:gd name="T28" fmla="*/ 71 w 117"/>
                  <a:gd name="T29" fmla="*/ 57 h 118"/>
                  <a:gd name="T30" fmla="*/ 62 w 117"/>
                  <a:gd name="T31" fmla="*/ 62 h 118"/>
                  <a:gd name="T32" fmla="*/ 52 w 117"/>
                  <a:gd name="T33" fmla="*/ 62 h 118"/>
                  <a:gd name="T34" fmla="*/ 42 w 117"/>
                  <a:gd name="T35" fmla="*/ 62 h 118"/>
                  <a:gd name="T36" fmla="*/ 33 w 117"/>
                  <a:gd name="T37" fmla="*/ 62 h 118"/>
                  <a:gd name="T38" fmla="*/ 23 w 117"/>
                  <a:gd name="T39" fmla="*/ 60 h 118"/>
                  <a:gd name="T40" fmla="*/ 13 w 117"/>
                  <a:gd name="T41" fmla="*/ 54 h 118"/>
                  <a:gd name="T42" fmla="*/ 7 w 117"/>
                  <a:gd name="T43" fmla="*/ 46 h 118"/>
                  <a:gd name="T44" fmla="*/ 3 w 117"/>
                  <a:gd name="T45" fmla="*/ 38 h 118"/>
                  <a:gd name="T46" fmla="*/ 3 w 117"/>
                  <a:gd name="T47" fmla="*/ 35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6" name="Freeform 19"/>
              <p:cNvSpPr/>
              <p:nvPr/>
            </p:nvSpPr>
            <p:spPr bwMode="auto">
              <a:xfrm rot="-448665">
                <a:off x="430" y="1135"/>
                <a:ext cx="50" cy="46"/>
              </a:xfrm>
              <a:custGeom>
                <a:avLst/>
                <a:gdLst>
                  <a:gd name="T0" fmla="*/ 0 w 82"/>
                  <a:gd name="T1" fmla="*/ 0 h 87"/>
                  <a:gd name="T2" fmla="*/ 10 w 82"/>
                  <a:gd name="T3" fmla="*/ 5 h 87"/>
                  <a:gd name="T4" fmla="*/ 20 w 82"/>
                  <a:gd name="T5" fmla="*/ 11 h 87"/>
                  <a:gd name="T6" fmla="*/ 30 w 82"/>
                  <a:gd name="T7" fmla="*/ 11 h 87"/>
                  <a:gd name="T8" fmla="*/ 40 w 82"/>
                  <a:gd name="T9" fmla="*/ 16 h 87"/>
                  <a:gd name="T10" fmla="*/ 46 w 82"/>
                  <a:gd name="T11" fmla="*/ 24 h 87"/>
                  <a:gd name="T12" fmla="*/ 49 w 82"/>
                  <a:gd name="T13" fmla="*/ 32 h 87"/>
                  <a:gd name="T14" fmla="*/ 49 w 82"/>
                  <a:gd name="T15" fmla="*/ 40 h 87"/>
                  <a:gd name="T16" fmla="*/ 40 w 82"/>
                  <a:gd name="T17" fmla="*/ 45 h 87"/>
                  <a:gd name="T18" fmla="*/ 30 w 82"/>
                  <a:gd name="T19" fmla="*/ 45 h 87"/>
                  <a:gd name="T20" fmla="*/ 16 w 82"/>
                  <a:gd name="T21" fmla="*/ 43 h 87"/>
                  <a:gd name="T22" fmla="*/ 7 w 82"/>
                  <a:gd name="T23" fmla="*/ 38 h 87"/>
                  <a:gd name="T24" fmla="*/ 3 w 82"/>
                  <a:gd name="T25" fmla="*/ 30 h 87"/>
                  <a:gd name="T26" fmla="*/ 0 w 82"/>
                  <a:gd name="T27" fmla="*/ 21 h 87"/>
                  <a:gd name="T28" fmla="*/ 0 w 82"/>
                  <a:gd name="T29" fmla="*/ 13 h 87"/>
                  <a:gd name="T30" fmla="*/ 7 w 82"/>
                  <a:gd name="T31" fmla="*/ 5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134" name="Group 162"/>
            <p:cNvGrpSpPr/>
            <p:nvPr/>
          </p:nvGrpSpPr>
          <p:grpSpPr bwMode="auto">
            <a:xfrm>
              <a:off x="4283968" y="2030526"/>
              <a:ext cx="736809" cy="400824"/>
              <a:chOff x="130" y="1123"/>
              <a:chExt cx="568" cy="309"/>
            </a:xfrm>
          </p:grpSpPr>
          <p:sp>
            <p:nvSpPr>
              <p:cNvPr id="47135" name="Oval 9"/>
              <p:cNvSpPr>
                <a:spLocks noChangeArrowheads="1"/>
              </p:cNvSpPr>
              <p:nvPr/>
            </p:nvSpPr>
            <p:spPr bwMode="auto">
              <a:xfrm rot="-448665">
                <a:off x="247" y="1123"/>
                <a:ext cx="249" cy="86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36" name="Oval 10"/>
              <p:cNvSpPr>
                <a:spLocks noChangeArrowheads="1"/>
              </p:cNvSpPr>
              <p:nvPr/>
            </p:nvSpPr>
            <p:spPr bwMode="auto">
              <a:xfrm rot="451335">
                <a:off x="458" y="1131"/>
                <a:ext cx="168" cy="69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37" name="Oval 11"/>
              <p:cNvSpPr>
                <a:spLocks noChangeArrowheads="1"/>
              </p:cNvSpPr>
              <p:nvPr/>
            </p:nvSpPr>
            <p:spPr bwMode="auto">
              <a:xfrm rot="1051335">
                <a:off x="551" y="1191"/>
                <a:ext cx="147" cy="81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38" name="Oval 12"/>
              <p:cNvSpPr>
                <a:spLocks noChangeArrowheads="1"/>
              </p:cNvSpPr>
              <p:nvPr/>
            </p:nvSpPr>
            <p:spPr bwMode="auto">
              <a:xfrm rot="-2008665">
                <a:off x="516" y="1275"/>
                <a:ext cx="178" cy="100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39" name="Oval 13"/>
              <p:cNvSpPr>
                <a:spLocks noChangeArrowheads="1"/>
              </p:cNvSpPr>
              <p:nvPr/>
            </p:nvSpPr>
            <p:spPr bwMode="auto">
              <a:xfrm rot="-448665">
                <a:off x="303" y="1305"/>
                <a:ext cx="288" cy="127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40" name="Oval 14"/>
              <p:cNvSpPr>
                <a:spLocks noChangeArrowheads="1"/>
              </p:cNvSpPr>
              <p:nvPr/>
            </p:nvSpPr>
            <p:spPr bwMode="auto">
              <a:xfrm rot="631335">
                <a:off x="183" y="1329"/>
                <a:ext cx="162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41" name="Oval 15"/>
              <p:cNvSpPr>
                <a:spLocks noChangeArrowheads="1"/>
              </p:cNvSpPr>
              <p:nvPr/>
            </p:nvSpPr>
            <p:spPr bwMode="auto">
              <a:xfrm rot="-448665">
                <a:off x="130" y="1272"/>
                <a:ext cx="133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42" name="Oval 16"/>
              <p:cNvSpPr>
                <a:spLocks noChangeArrowheads="1"/>
              </p:cNvSpPr>
              <p:nvPr/>
            </p:nvSpPr>
            <p:spPr bwMode="auto">
              <a:xfrm rot="-2308665">
                <a:off x="143" y="1202"/>
                <a:ext cx="181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143" name="Freeform 17"/>
              <p:cNvSpPr/>
              <p:nvPr/>
            </p:nvSpPr>
            <p:spPr bwMode="auto">
              <a:xfrm rot="-448665">
                <a:off x="190" y="1173"/>
                <a:ext cx="451" cy="216"/>
              </a:xfrm>
              <a:custGeom>
                <a:avLst/>
                <a:gdLst>
                  <a:gd name="T0" fmla="*/ 66 w 738"/>
                  <a:gd name="T1" fmla="*/ 44 h 407"/>
                  <a:gd name="T2" fmla="*/ 89 w 738"/>
                  <a:gd name="T3" fmla="*/ 41 h 407"/>
                  <a:gd name="T4" fmla="*/ 112 w 738"/>
                  <a:gd name="T5" fmla="*/ 38 h 407"/>
                  <a:gd name="T6" fmla="*/ 131 w 738"/>
                  <a:gd name="T7" fmla="*/ 36 h 407"/>
                  <a:gd name="T8" fmla="*/ 145 w 738"/>
                  <a:gd name="T9" fmla="*/ 24 h 407"/>
                  <a:gd name="T10" fmla="*/ 125 w 738"/>
                  <a:gd name="T11" fmla="*/ 22 h 407"/>
                  <a:gd name="T12" fmla="*/ 105 w 738"/>
                  <a:gd name="T13" fmla="*/ 24 h 407"/>
                  <a:gd name="T14" fmla="*/ 95 w 738"/>
                  <a:gd name="T15" fmla="*/ 24 h 407"/>
                  <a:gd name="T16" fmla="*/ 115 w 738"/>
                  <a:gd name="T17" fmla="*/ 14 h 407"/>
                  <a:gd name="T18" fmla="*/ 138 w 738"/>
                  <a:gd name="T19" fmla="*/ 8 h 407"/>
                  <a:gd name="T20" fmla="*/ 158 w 738"/>
                  <a:gd name="T21" fmla="*/ 5 h 407"/>
                  <a:gd name="T22" fmla="*/ 177 w 738"/>
                  <a:gd name="T23" fmla="*/ 3 h 407"/>
                  <a:gd name="T24" fmla="*/ 197 w 738"/>
                  <a:gd name="T25" fmla="*/ 0 h 407"/>
                  <a:gd name="T26" fmla="*/ 217 w 738"/>
                  <a:gd name="T27" fmla="*/ 0 h 407"/>
                  <a:gd name="T28" fmla="*/ 237 w 738"/>
                  <a:gd name="T29" fmla="*/ 0 h 407"/>
                  <a:gd name="T30" fmla="*/ 283 w 738"/>
                  <a:gd name="T31" fmla="*/ 0 h 407"/>
                  <a:gd name="T32" fmla="*/ 309 w 738"/>
                  <a:gd name="T33" fmla="*/ 0 h 407"/>
                  <a:gd name="T34" fmla="*/ 332 w 738"/>
                  <a:gd name="T35" fmla="*/ 8 h 407"/>
                  <a:gd name="T36" fmla="*/ 348 w 738"/>
                  <a:gd name="T37" fmla="*/ 19 h 407"/>
                  <a:gd name="T38" fmla="*/ 369 w 738"/>
                  <a:gd name="T39" fmla="*/ 27 h 407"/>
                  <a:gd name="T40" fmla="*/ 388 w 738"/>
                  <a:gd name="T41" fmla="*/ 30 h 407"/>
                  <a:gd name="T42" fmla="*/ 408 w 738"/>
                  <a:gd name="T43" fmla="*/ 41 h 407"/>
                  <a:gd name="T44" fmla="*/ 424 w 738"/>
                  <a:gd name="T45" fmla="*/ 52 h 407"/>
                  <a:gd name="T46" fmla="*/ 437 w 738"/>
                  <a:gd name="T47" fmla="*/ 68 h 407"/>
                  <a:gd name="T48" fmla="*/ 441 w 738"/>
                  <a:gd name="T49" fmla="*/ 87 h 407"/>
                  <a:gd name="T50" fmla="*/ 444 w 738"/>
                  <a:gd name="T51" fmla="*/ 103 h 407"/>
                  <a:gd name="T52" fmla="*/ 444 w 738"/>
                  <a:gd name="T53" fmla="*/ 120 h 407"/>
                  <a:gd name="T54" fmla="*/ 444 w 738"/>
                  <a:gd name="T55" fmla="*/ 136 h 407"/>
                  <a:gd name="T56" fmla="*/ 450 w 738"/>
                  <a:gd name="T57" fmla="*/ 153 h 407"/>
                  <a:gd name="T58" fmla="*/ 450 w 738"/>
                  <a:gd name="T59" fmla="*/ 169 h 407"/>
                  <a:gd name="T60" fmla="*/ 437 w 738"/>
                  <a:gd name="T61" fmla="*/ 185 h 407"/>
                  <a:gd name="T62" fmla="*/ 414 w 738"/>
                  <a:gd name="T63" fmla="*/ 194 h 407"/>
                  <a:gd name="T64" fmla="*/ 395 w 738"/>
                  <a:gd name="T65" fmla="*/ 202 h 407"/>
                  <a:gd name="T66" fmla="*/ 375 w 738"/>
                  <a:gd name="T67" fmla="*/ 210 h 407"/>
                  <a:gd name="T68" fmla="*/ 355 w 738"/>
                  <a:gd name="T69" fmla="*/ 213 h 407"/>
                  <a:gd name="T70" fmla="*/ 329 w 738"/>
                  <a:gd name="T71" fmla="*/ 215 h 407"/>
                  <a:gd name="T72" fmla="*/ 306 w 738"/>
                  <a:gd name="T73" fmla="*/ 215 h 407"/>
                  <a:gd name="T74" fmla="*/ 286 w 738"/>
                  <a:gd name="T75" fmla="*/ 215 h 407"/>
                  <a:gd name="T76" fmla="*/ 266 w 738"/>
                  <a:gd name="T77" fmla="*/ 215 h 407"/>
                  <a:gd name="T78" fmla="*/ 246 w 738"/>
                  <a:gd name="T79" fmla="*/ 215 h 407"/>
                  <a:gd name="T80" fmla="*/ 227 w 738"/>
                  <a:gd name="T81" fmla="*/ 215 h 407"/>
                  <a:gd name="T82" fmla="*/ 207 w 738"/>
                  <a:gd name="T83" fmla="*/ 215 h 407"/>
                  <a:gd name="T84" fmla="*/ 188 w 738"/>
                  <a:gd name="T85" fmla="*/ 215 h 407"/>
                  <a:gd name="T86" fmla="*/ 164 w 738"/>
                  <a:gd name="T87" fmla="*/ 215 h 407"/>
                  <a:gd name="T88" fmla="*/ 145 w 738"/>
                  <a:gd name="T89" fmla="*/ 215 h 407"/>
                  <a:gd name="T90" fmla="*/ 125 w 738"/>
                  <a:gd name="T91" fmla="*/ 215 h 407"/>
                  <a:gd name="T92" fmla="*/ 105 w 738"/>
                  <a:gd name="T93" fmla="*/ 208 h 407"/>
                  <a:gd name="T94" fmla="*/ 86 w 738"/>
                  <a:gd name="T95" fmla="*/ 202 h 407"/>
                  <a:gd name="T96" fmla="*/ 66 w 738"/>
                  <a:gd name="T97" fmla="*/ 194 h 407"/>
                  <a:gd name="T98" fmla="*/ 50 w 738"/>
                  <a:gd name="T99" fmla="*/ 180 h 407"/>
                  <a:gd name="T100" fmla="*/ 36 w 738"/>
                  <a:gd name="T101" fmla="*/ 169 h 407"/>
                  <a:gd name="T102" fmla="*/ 23 w 738"/>
                  <a:gd name="T103" fmla="*/ 153 h 407"/>
                  <a:gd name="T104" fmla="*/ 10 w 738"/>
                  <a:gd name="T105" fmla="*/ 134 h 407"/>
                  <a:gd name="T106" fmla="*/ 0 w 738"/>
                  <a:gd name="T107" fmla="*/ 115 h 407"/>
                  <a:gd name="T108" fmla="*/ 0 w 738"/>
                  <a:gd name="T109" fmla="*/ 98 h 407"/>
                  <a:gd name="T110" fmla="*/ 3 w 738"/>
                  <a:gd name="T111" fmla="*/ 79 h 407"/>
                  <a:gd name="T112" fmla="*/ 17 w 738"/>
                  <a:gd name="T113" fmla="*/ 65 h 407"/>
                  <a:gd name="T114" fmla="*/ 33 w 738"/>
                  <a:gd name="T115" fmla="*/ 57 h 407"/>
                  <a:gd name="T116" fmla="*/ 53 w 738"/>
                  <a:gd name="T117" fmla="*/ 52 h 407"/>
                  <a:gd name="T118" fmla="*/ 69 w 738"/>
                  <a:gd name="T119" fmla="*/ 44 h 407"/>
                  <a:gd name="T120" fmla="*/ 79 w 738"/>
                  <a:gd name="T121" fmla="*/ 52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4" name="Freeform 18"/>
              <p:cNvSpPr/>
              <p:nvPr/>
            </p:nvSpPr>
            <p:spPr bwMode="auto">
              <a:xfrm rot="-448665">
                <a:off x="266" y="1172"/>
                <a:ext cx="72" cy="63"/>
              </a:xfrm>
              <a:custGeom>
                <a:avLst/>
                <a:gdLst>
                  <a:gd name="T0" fmla="*/ 3 w 117"/>
                  <a:gd name="T1" fmla="*/ 35 h 118"/>
                  <a:gd name="T2" fmla="*/ 0 w 117"/>
                  <a:gd name="T3" fmla="*/ 27 h 118"/>
                  <a:gd name="T4" fmla="*/ 0 w 117"/>
                  <a:gd name="T5" fmla="*/ 19 h 118"/>
                  <a:gd name="T6" fmla="*/ 10 w 117"/>
                  <a:gd name="T7" fmla="*/ 13 h 118"/>
                  <a:gd name="T8" fmla="*/ 20 w 117"/>
                  <a:gd name="T9" fmla="*/ 8 h 118"/>
                  <a:gd name="T10" fmla="*/ 29 w 117"/>
                  <a:gd name="T11" fmla="*/ 0 h 118"/>
                  <a:gd name="T12" fmla="*/ 39 w 117"/>
                  <a:gd name="T13" fmla="*/ 0 h 118"/>
                  <a:gd name="T14" fmla="*/ 49 w 117"/>
                  <a:gd name="T15" fmla="*/ 0 h 118"/>
                  <a:gd name="T16" fmla="*/ 52 w 117"/>
                  <a:gd name="T17" fmla="*/ 8 h 118"/>
                  <a:gd name="T18" fmla="*/ 58 w 117"/>
                  <a:gd name="T19" fmla="*/ 17 h 118"/>
                  <a:gd name="T20" fmla="*/ 65 w 117"/>
                  <a:gd name="T21" fmla="*/ 25 h 118"/>
                  <a:gd name="T22" fmla="*/ 68 w 117"/>
                  <a:gd name="T23" fmla="*/ 33 h 118"/>
                  <a:gd name="T24" fmla="*/ 71 w 117"/>
                  <a:gd name="T25" fmla="*/ 41 h 118"/>
                  <a:gd name="T26" fmla="*/ 71 w 117"/>
                  <a:gd name="T27" fmla="*/ 49 h 118"/>
                  <a:gd name="T28" fmla="*/ 71 w 117"/>
                  <a:gd name="T29" fmla="*/ 57 h 118"/>
                  <a:gd name="T30" fmla="*/ 62 w 117"/>
                  <a:gd name="T31" fmla="*/ 62 h 118"/>
                  <a:gd name="T32" fmla="*/ 52 w 117"/>
                  <a:gd name="T33" fmla="*/ 62 h 118"/>
                  <a:gd name="T34" fmla="*/ 42 w 117"/>
                  <a:gd name="T35" fmla="*/ 62 h 118"/>
                  <a:gd name="T36" fmla="*/ 33 w 117"/>
                  <a:gd name="T37" fmla="*/ 62 h 118"/>
                  <a:gd name="T38" fmla="*/ 23 w 117"/>
                  <a:gd name="T39" fmla="*/ 60 h 118"/>
                  <a:gd name="T40" fmla="*/ 13 w 117"/>
                  <a:gd name="T41" fmla="*/ 54 h 118"/>
                  <a:gd name="T42" fmla="*/ 7 w 117"/>
                  <a:gd name="T43" fmla="*/ 46 h 118"/>
                  <a:gd name="T44" fmla="*/ 3 w 117"/>
                  <a:gd name="T45" fmla="*/ 38 h 118"/>
                  <a:gd name="T46" fmla="*/ 3 w 117"/>
                  <a:gd name="T47" fmla="*/ 35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5" name="Freeform 19"/>
              <p:cNvSpPr/>
              <p:nvPr/>
            </p:nvSpPr>
            <p:spPr bwMode="auto">
              <a:xfrm rot="-448665">
                <a:off x="430" y="1135"/>
                <a:ext cx="50" cy="46"/>
              </a:xfrm>
              <a:custGeom>
                <a:avLst/>
                <a:gdLst>
                  <a:gd name="T0" fmla="*/ 0 w 82"/>
                  <a:gd name="T1" fmla="*/ 0 h 87"/>
                  <a:gd name="T2" fmla="*/ 10 w 82"/>
                  <a:gd name="T3" fmla="*/ 5 h 87"/>
                  <a:gd name="T4" fmla="*/ 20 w 82"/>
                  <a:gd name="T5" fmla="*/ 11 h 87"/>
                  <a:gd name="T6" fmla="*/ 30 w 82"/>
                  <a:gd name="T7" fmla="*/ 11 h 87"/>
                  <a:gd name="T8" fmla="*/ 40 w 82"/>
                  <a:gd name="T9" fmla="*/ 16 h 87"/>
                  <a:gd name="T10" fmla="*/ 46 w 82"/>
                  <a:gd name="T11" fmla="*/ 24 h 87"/>
                  <a:gd name="T12" fmla="*/ 49 w 82"/>
                  <a:gd name="T13" fmla="*/ 32 h 87"/>
                  <a:gd name="T14" fmla="*/ 49 w 82"/>
                  <a:gd name="T15" fmla="*/ 40 h 87"/>
                  <a:gd name="T16" fmla="*/ 40 w 82"/>
                  <a:gd name="T17" fmla="*/ 45 h 87"/>
                  <a:gd name="T18" fmla="*/ 30 w 82"/>
                  <a:gd name="T19" fmla="*/ 45 h 87"/>
                  <a:gd name="T20" fmla="*/ 16 w 82"/>
                  <a:gd name="T21" fmla="*/ 43 h 87"/>
                  <a:gd name="T22" fmla="*/ 7 w 82"/>
                  <a:gd name="T23" fmla="*/ 38 h 87"/>
                  <a:gd name="T24" fmla="*/ 3 w 82"/>
                  <a:gd name="T25" fmla="*/ 30 h 87"/>
                  <a:gd name="T26" fmla="*/ 0 w 82"/>
                  <a:gd name="T27" fmla="*/ 21 h 87"/>
                  <a:gd name="T28" fmla="*/ 0 w 82"/>
                  <a:gd name="T29" fmla="*/ 13 h 87"/>
                  <a:gd name="T30" fmla="*/ 7 w 82"/>
                  <a:gd name="T31" fmla="*/ 5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7120" name="Text Box 79"/>
          <p:cNvSpPr txBox="1">
            <a:spLocks noChangeArrowheads="1"/>
          </p:cNvSpPr>
          <p:nvPr/>
        </p:nvSpPr>
        <p:spPr bwMode="auto">
          <a:xfrm>
            <a:off x="3519825" y="1489721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b="1" dirty="0">
                <a:solidFill>
                  <a:srgbClr val="C55A1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互联网的边缘部分</a:t>
            </a:r>
          </a:p>
        </p:txBody>
      </p:sp>
      <p:sp>
        <p:nvSpPr>
          <p:cNvPr id="47119" name="Text Box 78"/>
          <p:cNvSpPr txBox="1">
            <a:spLocks noChangeArrowheads="1"/>
          </p:cNvSpPr>
          <p:nvPr/>
        </p:nvSpPr>
        <p:spPr bwMode="auto">
          <a:xfrm>
            <a:off x="3543847" y="2707867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b="1" dirty="0">
                <a:solidFill>
                  <a:srgbClr val="C55A1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互联网的核心部分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1.2  </a:t>
            </a:r>
            <a:r>
              <a:rPr lang="zh-CN" altLang="en-US" dirty="0">
                <a:latin typeface="微软雅黑" panose="020B0503020204020204" pitchFamily="34" charset="-122"/>
              </a:rPr>
              <a:t>互联网概述</a:t>
            </a:r>
            <a:endParaRPr lang="zh-CN" altLang="en-US" dirty="0"/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413070" y="699542"/>
            <a:ext cx="83353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互联网的组成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57908" y="1729140"/>
            <a:ext cx="4674132" cy="2626104"/>
            <a:chOff x="257908" y="1729140"/>
            <a:chExt cx="4674132" cy="2626104"/>
          </a:xfrm>
        </p:grpSpPr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006" y="3810157"/>
              <a:ext cx="1427543" cy="545087"/>
            </a:xfrm>
            <a:prstGeom prst="rect">
              <a:avLst/>
            </a:prstGeom>
          </p:spPr>
        </p:pic>
        <p:grpSp>
          <p:nvGrpSpPr>
            <p:cNvPr id="97" name="组合 96"/>
            <p:cNvGrpSpPr/>
            <p:nvPr/>
          </p:nvGrpSpPr>
          <p:grpSpPr>
            <a:xfrm>
              <a:off x="2104757" y="1729140"/>
              <a:ext cx="595035" cy="733744"/>
              <a:chOff x="1691386" y="2013390"/>
              <a:chExt cx="595035" cy="733744"/>
            </a:xfrm>
          </p:grpSpPr>
          <p:pic>
            <p:nvPicPr>
              <p:cNvPr id="98" name="图片 9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3758" y="2345811"/>
                <a:ext cx="254205" cy="401323"/>
              </a:xfrm>
              <a:prstGeom prst="rect">
                <a:avLst/>
              </a:prstGeom>
            </p:spPr>
          </p:pic>
          <p:sp>
            <p:nvSpPr>
              <p:cNvPr id="99" name="Text Box 1523"/>
              <p:cNvSpPr txBox="1">
                <a:spLocks noChangeArrowheads="1"/>
              </p:cNvSpPr>
              <p:nvPr/>
            </p:nvSpPr>
            <p:spPr bwMode="auto">
              <a:xfrm>
                <a:off x="1691386" y="2013390"/>
                <a:ext cx="59503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algn="ctr"/>
                <a:r>
                  <a:rPr kumimoji="1" lang="zh-CN" altLang="en-US" sz="1600" b="1" dirty="0">
                    <a:solidFill>
                      <a:srgbClr val="0070C0"/>
                    </a:solidFill>
                    <a:latin typeface="Times New Roman" pitchFamily="18" charset="0"/>
                    <a:ea typeface="微软雅黑" pitchFamily="34" charset="-122"/>
                  </a:rPr>
                  <a:t>手机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910412" y="3075806"/>
              <a:ext cx="1005404" cy="729438"/>
              <a:chOff x="1921706" y="2906184"/>
              <a:chExt cx="1005404" cy="729438"/>
            </a:xfrm>
          </p:grpSpPr>
          <p:pic>
            <p:nvPicPr>
              <p:cNvPr id="101" name="图片 10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2536" y="3167808"/>
                <a:ext cx="350861" cy="467814"/>
              </a:xfrm>
              <a:prstGeom prst="rect">
                <a:avLst/>
              </a:prstGeom>
            </p:spPr>
          </p:pic>
          <p:sp>
            <p:nvSpPr>
              <p:cNvPr id="102" name="Text Box 1523"/>
              <p:cNvSpPr txBox="1">
                <a:spLocks noChangeArrowheads="1"/>
              </p:cNvSpPr>
              <p:nvPr/>
            </p:nvSpPr>
            <p:spPr bwMode="auto">
              <a:xfrm>
                <a:off x="1921706" y="2906184"/>
                <a:ext cx="100540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algn="ctr"/>
                <a:r>
                  <a:rPr kumimoji="1" lang="en-US" altLang="zh-CN" sz="1600" b="1" dirty="0">
                    <a:solidFill>
                      <a:srgbClr val="0070C0"/>
                    </a:solidFill>
                    <a:latin typeface="Times New Roman" pitchFamily="18" charset="0"/>
                    <a:ea typeface="微软雅黑" pitchFamily="34" charset="-122"/>
                  </a:rPr>
                  <a:t>IP</a:t>
                </a:r>
                <a:r>
                  <a:rPr kumimoji="1" lang="zh-CN" altLang="en-US" sz="1600" b="1" dirty="0">
                    <a:solidFill>
                      <a:srgbClr val="0070C0"/>
                    </a:solidFill>
                    <a:latin typeface="Times New Roman" pitchFamily="18" charset="0"/>
                    <a:ea typeface="微软雅黑" pitchFamily="34" charset="-122"/>
                  </a:rPr>
                  <a:t>摄像头</a:t>
                </a:r>
              </a:p>
            </p:txBody>
          </p:sp>
        </p:grpSp>
        <p:sp>
          <p:nvSpPr>
            <p:cNvPr id="103" name="Text Box 1523"/>
            <p:cNvSpPr txBox="1">
              <a:spLocks noChangeArrowheads="1"/>
            </p:cNvSpPr>
            <p:nvPr/>
          </p:nvSpPr>
          <p:spPr bwMode="auto">
            <a:xfrm>
              <a:off x="3105898" y="3579862"/>
              <a:ext cx="1826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1600" b="1" dirty="0">
                  <a:solidFill>
                    <a:srgbClr val="0070C0"/>
                  </a:solidFill>
                  <a:latin typeface="Times New Roman" pitchFamily="18" charset="0"/>
                  <a:ea typeface="微软雅黑" pitchFamily="34" charset="-122"/>
                </a:rPr>
                <a:t>大型或超级计算机</a:t>
              </a:r>
            </a:p>
          </p:txBody>
        </p:sp>
        <p:sp>
          <p:nvSpPr>
            <p:cNvPr id="104" name="Text Box 79"/>
            <p:cNvSpPr txBox="1">
              <a:spLocks noChangeArrowheads="1"/>
            </p:cNvSpPr>
            <p:nvPr/>
          </p:nvSpPr>
          <p:spPr bwMode="auto">
            <a:xfrm>
              <a:off x="257908" y="2963728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0" hangingPunct="0"/>
              <a:r>
                <a:rPr kumimoji="1" lang="zh-CN" altLang="en-US" sz="2000" b="1" dirty="0">
                  <a:solidFill>
                    <a:srgbClr val="C55A11"/>
                  </a:solidFill>
                  <a:latin typeface="Times New Roman" pitchFamily="18" charset="0"/>
                  <a:ea typeface="微软雅黑" pitchFamily="34" charset="-122"/>
                </a:rPr>
                <a:t>端系统</a:t>
              </a:r>
            </a:p>
          </p:txBody>
        </p:sp>
        <p:cxnSp>
          <p:nvCxnSpPr>
            <p:cNvPr id="105" name="直接箭头连接符 104"/>
            <p:cNvCxnSpPr/>
            <p:nvPr/>
          </p:nvCxnSpPr>
          <p:spPr>
            <a:xfrm flipV="1">
              <a:off x="1135071" y="2192068"/>
              <a:ext cx="1056171" cy="99022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1146946" y="2928211"/>
              <a:ext cx="629599" cy="254078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>
              <a:off x="1135470" y="3175658"/>
              <a:ext cx="1060266" cy="33082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1150046" y="3183506"/>
              <a:ext cx="2113935" cy="90041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0" grpId="0"/>
      <p:bldP spid="47119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68"/>
          <p:cNvSpPr>
            <a:spLocks noChangeArrowheads="1"/>
          </p:cNvSpPr>
          <p:nvPr/>
        </p:nvSpPr>
        <p:spPr bwMode="auto">
          <a:xfrm>
            <a:off x="371668" y="1587589"/>
            <a:ext cx="8376795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“主机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和主机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进行通信”实际上是指：“</a:t>
            </a: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运行在主机 </a:t>
            </a:r>
            <a:r>
              <a:rPr lang="en-US" altLang="zh-CN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上的某个程序和运行在主机 </a:t>
            </a:r>
            <a:r>
              <a:rPr lang="en-US" altLang="zh-CN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上的另一个程序进行通信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00"/>
              </a:lnSpc>
            </a:pP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即“主机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的某个进程和主机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上的另一个进程进行通信”。简称为“</a:t>
            </a: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计算机之间通信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1.2  </a:t>
            </a:r>
            <a:r>
              <a:rPr lang="zh-CN" altLang="en-US" dirty="0">
                <a:latin typeface="微软雅黑" panose="020B0503020204020204" pitchFamily="34" charset="-122"/>
              </a:rPr>
              <a:t>互联网概述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71669" y="669925"/>
            <a:ext cx="83767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端系统之间通信的含义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 advAuto="100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68"/>
          <p:cNvSpPr>
            <a:spLocks noChangeArrowheads="1"/>
          </p:cNvSpPr>
          <p:nvPr/>
        </p:nvSpPr>
        <p:spPr bwMode="auto">
          <a:xfrm>
            <a:off x="395535" y="1203598"/>
            <a:ext cx="834682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端系统之间的通信方式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通常可划分为两大类：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en-US" altLang="zh-CN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--</a:t>
            </a: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服务器方式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方式）：客户是</a:t>
            </a:r>
            <a:r>
              <a:rPr lang="zh-CN" altLang="en-US" sz="2400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服务的请求方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，服务器是</a:t>
            </a:r>
            <a:r>
              <a:rPr lang="zh-CN" altLang="en-US" sz="2400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服务的提供方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对等方式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方式）：通信的每一个主机</a:t>
            </a:r>
            <a:r>
              <a:rPr lang="zh-CN" altLang="en-US" sz="2400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既是客户又是服务器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1.2  </a:t>
            </a:r>
            <a:r>
              <a:rPr lang="zh-CN" altLang="en-US" dirty="0">
                <a:latin typeface="微软雅黑" panose="020B0503020204020204" pitchFamily="34" charset="-122"/>
              </a:rPr>
              <a:t>互联网概述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95535" y="659532"/>
            <a:ext cx="83468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端系统之间的两种通信方式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8"/>
          <p:cNvSpPr>
            <a:spLocks noChangeArrowheads="1"/>
          </p:cNvSpPr>
          <p:nvPr/>
        </p:nvSpPr>
        <p:spPr bwMode="auto">
          <a:xfrm>
            <a:off x="323528" y="1245989"/>
            <a:ext cx="842493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网络核心部分是互联网中最复杂的部分。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网络中的核心部分向网络边缘中的大量主机提供连通性。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在网络核心部分起特殊作用的是</a:t>
            </a:r>
            <a:r>
              <a:rPr lang="zh-CN" altLang="en-US" sz="2400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(router)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路由器是实现分组交换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(packet switching)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的关键构件，其任务是</a:t>
            </a:r>
            <a:r>
              <a:rPr lang="zh-CN" altLang="en-US" sz="2400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转发收到的分组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，这是</a:t>
            </a:r>
            <a:r>
              <a:rPr lang="zh-CN" altLang="en-US" sz="2400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网络核心部分最重要的功能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1.2  </a:t>
            </a:r>
            <a:r>
              <a:rPr lang="zh-CN" altLang="en-US" dirty="0">
                <a:latin typeface="微软雅黑" panose="020B0503020204020204" pitchFamily="34" charset="-122"/>
              </a:rPr>
              <a:t>互联网概述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69925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互联网的核心设备</a:t>
            </a:r>
          </a:p>
        </p:txBody>
      </p:sp>
      <p:sp>
        <p:nvSpPr>
          <p:cNvPr id="5" name="椭圆 4"/>
          <p:cNvSpPr/>
          <p:nvPr/>
        </p:nvSpPr>
        <p:spPr>
          <a:xfrm>
            <a:off x="9036496" y="5020022"/>
            <a:ext cx="72008" cy="72008"/>
          </a:xfrm>
          <a:prstGeom prst="ellipse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7"/>
          <p:cNvSpPr>
            <a:spLocks noChangeArrowheads="1"/>
          </p:cNvSpPr>
          <p:nvPr/>
        </p:nvSpPr>
        <p:spPr bwMode="auto">
          <a:xfrm>
            <a:off x="1704975" y="699542"/>
            <a:ext cx="57229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fr-FR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1.1  </a:t>
            </a:r>
            <a:r>
              <a:rPr lang="fr-FR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的定义及其特点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fr-FR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1.2  互联网概述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1.3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分组交换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1.4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计算机网络在我国的发展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1.5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计算机网络的分类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1.6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计算机网络的性能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1.7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计算机网络的体系结构</a:t>
            </a:r>
            <a:endParaRPr lang="fr-FR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 概述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1.2  </a:t>
            </a:r>
            <a:r>
              <a:rPr lang="zh-CN" altLang="en-US" dirty="0"/>
              <a:t>互联网概述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4060303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23528" y="670275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互联网在生活中的地位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34" y="1251728"/>
            <a:ext cx="6516723" cy="3485848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1.2  </a:t>
            </a:r>
            <a:r>
              <a:rPr lang="zh-CN" altLang="en-US" dirty="0">
                <a:latin typeface="微软雅黑" panose="020B0503020204020204" pitchFamily="34" charset="-122"/>
              </a:rPr>
              <a:t>互联网概述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23528" y="1851670"/>
            <a:ext cx="8424935" cy="179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互联网是目前</a:t>
            </a:r>
            <a:r>
              <a:rPr lang="zh-CN" altLang="en-US" sz="24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技术最为成功的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应用最为广泛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的计算机网络。</a:t>
            </a: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互联网已经成为现代社会</a:t>
            </a:r>
            <a:r>
              <a:rPr lang="zh-CN" altLang="en-US" sz="24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最为重要的基础设施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0689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68"/>
          <p:cNvSpPr>
            <a:spLocks noChangeArrowheads="1"/>
          </p:cNvSpPr>
          <p:nvPr/>
        </p:nvSpPr>
        <p:spPr bwMode="auto">
          <a:xfrm>
            <a:off x="497960" y="1362710"/>
            <a:ext cx="8106488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互联网，特指 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Internet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，它起源于美国，是由数量极大的各种计算机网络互连起来而形成的一个互连网络。它采用 </a:t>
            </a:r>
            <a:r>
              <a:rPr lang="en-US" altLang="zh-CN" sz="2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TCP/IP </a:t>
            </a:r>
            <a:r>
              <a:rPr lang="zh-CN" altLang="en-US" sz="2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协议族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作为通信规则，是一个覆盖全球、实现全球范围内连通性和资源共享的计算机网络。</a:t>
            </a: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buClr>
                <a:srgbClr val="0070C0"/>
              </a:buClr>
            </a:pP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7843"/>
            <a:ext cx="84969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互联网定义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1.2  </a:t>
            </a:r>
            <a:r>
              <a:rPr lang="zh-CN" altLang="en-US" dirty="0">
                <a:latin typeface="微软雅黑" panose="020B0503020204020204" pitchFamily="34" charset="-122"/>
              </a:rPr>
              <a:t>互联网概述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7961" y="3651870"/>
            <a:ext cx="8106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注意：一般来说“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nternet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”是指</a:t>
            </a:r>
            <a:r>
              <a:rPr lang="zh-CN" altLang="en-US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互联网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，而“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nternet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”是指采用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TCP/IP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协议族作为通信规则的</a:t>
            </a:r>
            <a:r>
              <a:rPr lang="zh-CN" altLang="en-US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因特网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0171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97959" y="1659001"/>
            <a:ext cx="8133858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第一阶段：从单个网络 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ARPANET 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向互联网发展的过程。</a:t>
            </a: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defRPr/>
            </a:pP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第二阶段：建成了三级结构的互联网。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>
              <a:lnSpc>
                <a:spcPts val="3300"/>
              </a:lnSpc>
              <a:defRPr/>
            </a:pPr>
            <a:endParaRPr lang="zh-CN" altLang="en-US" sz="2400" dirty="0">
              <a:solidFill>
                <a:srgbClr val="0070C0"/>
              </a:solidFill>
            </a:endParaRPr>
          </a:p>
          <a:p>
            <a:pPr>
              <a:lnSpc>
                <a:spcPts val="3300"/>
              </a:lnSpc>
              <a:defRPr/>
            </a:pP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第三阶段：逐渐形成了多层次 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ISP 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结构的互联网。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1.2  </a:t>
            </a:r>
            <a:r>
              <a:rPr lang="zh-CN" altLang="en-US" dirty="0">
                <a:latin typeface="微软雅黑" panose="020B0503020204020204" pitchFamily="34" charset="-122"/>
              </a:rPr>
              <a:t>互联网概述</a:t>
            </a:r>
            <a:endParaRPr lang="zh-CN" alt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699542"/>
            <a:ext cx="84249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互联网发展的三个阶段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8"/>
          <p:cNvSpPr>
            <a:spLocks noChangeArrowheads="1"/>
          </p:cNvSpPr>
          <p:nvPr/>
        </p:nvSpPr>
        <p:spPr bwMode="auto">
          <a:xfrm>
            <a:off x="497959" y="1326123"/>
            <a:ext cx="824440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互联网已经成为世界上</a:t>
            </a:r>
            <a:r>
              <a:rPr lang="zh-CN" altLang="en-US" sz="24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规模最大和增长速率最快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的计算机网络，以至于无法衡量其规模大小。</a:t>
            </a: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互联网的迅猛发展始于 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 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世纪 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90 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年代。由欧洲原子核研究组织 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CERN 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开发的</a:t>
            </a:r>
            <a:r>
              <a:rPr lang="zh-CN" altLang="en-US" sz="2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万维网 </a:t>
            </a:r>
            <a:r>
              <a:rPr lang="en-US" altLang="zh-CN" sz="2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WWW  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(World Wide Web) 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被广泛使用在互联网上，极大方便了广大非网络专业人员对网络的使用，所以说万维网成为互联网指数级增长的主要驱动力。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1.2  </a:t>
            </a:r>
            <a:r>
              <a:rPr lang="zh-CN" altLang="en-US" dirty="0">
                <a:latin typeface="微软雅黑" panose="020B0503020204020204" pitchFamily="34" charset="-122"/>
              </a:rPr>
              <a:t>互联网概述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368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万维网 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WWW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的问世</a:t>
            </a:r>
          </a:p>
        </p:txBody>
      </p:sp>
    </p:spTree>
    <p:extLst>
      <p:ext uri="{BB962C8B-B14F-4D97-AF65-F5344CB8AC3E}">
        <p14:creationId xmlns:p14="http://schemas.microsoft.com/office/powerpoint/2010/main" val="420884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8"/>
          <p:cNvSpPr>
            <a:spLocks noChangeArrowheads="1"/>
          </p:cNvSpPr>
          <p:nvPr/>
        </p:nvSpPr>
        <p:spPr bwMode="auto">
          <a:xfrm>
            <a:off x="323528" y="1268413"/>
            <a:ext cx="842493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</a:pPr>
            <a:endParaRPr lang="en-US" altLang="zh-CN" sz="2400" dirty="0">
              <a:solidFill>
                <a:srgbClr val="0070C0"/>
              </a:solidFill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</a:pPr>
            <a:r>
              <a:rPr lang="zh-CN" altLang="zh-CN" sz="2400" dirty="0">
                <a:solidFill>
                  <a:srgbClr val="0070C0"/>
                </a:solidFill>
                <a:ea typeface="微软雅黑" pitchFamily="34" charset="-122"/>
              </a:rPr>
              <a:t>互联网的标准化工作对互联网的发展起到了非常重要的作用</a:t>
            </a:r>
            <a:r>
              <a:rPr lang="zh-CN" altLang="en-US" sz="2400" dirty="0">
                <a:solidFill>
                  <a:srgbClr val="0070C0"/>
                </a:solidFill>
                <a:ea typeface="微软雅黑" pitchFamily="34" charset="-122"/>
              </a:rPr>
              <a:t>。</a:t>
            </a:r>
            <a:endParaRPr lang="en-US" altLang="zh-CN" sz="2400" dirty="0">
              <a:solidFill>
                <a:srgbClr val="0070C0"/>
              </a:solidFill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</a:pPr>
            <a:endParaRPr lang="en-US" altLang="zh-CN" sz="2400" dirty="0">
              <a:solidFill>
                <a:srgbClr val="0070C0"/>
              </a:solidFill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</a:pPr>
            <a:r>
              <a:rPr lang="zh-CN" altLang="en-US" sz="2400" dirty="0">
                <a:solidFill>
                  <a:srgbClr val="0070C0"/>
                </a:solidFill>
                <a:ea typeface="微软雅黑" pitchFamily="34" charset="-122"/>
              </a:rPr>
              <a:t>每一个互联网标准一般要经历三个阶段：草案、</a:t>
            </a:r>
            <a:r>
              <a:rPr lang="zh-CN" altLang="en-US" sz="2400" b="1" dirty="0">
                <a:solidFill>
                  <a:srgbClr val="C55A11"/>
                </a:solidFill>
                <a:ea typeface="微软雅黑" pitchFamily="34" charset="-122"/>
              </a:rPr>
              <a:t>建议标准</a:t>
            </a:r>
            <a:r>
              <a:rPr lang="zh-CN" altLang="en-US" sz="2400" dirty="0">
                <a:solidFill>
                  <a:srgbClr val="0070C0"/>
                </a:solidFill>
                <a:ea typeface="微软雅黑" pitchFamily="34" charset="-122"/>
              </a:rPr>
              <a:t>、</a:t>
            </a:r>
            <a:r>
              <a:rPr lang="zh-CN" altLang="en-US" sz="2400" b="1" dirty="0">
                <a:solidFill>
                  <a:srgbClr val="C55A11"/>
                </a:solidFill>
                <a:ea typeface="微软雅黑" pitchFamily="34" charset="-122"/>
              </a:rPr>
              <a:t>正式标准</a:t>
            </a:r>
            <a:r>
              <a:rPr lang="zh-CN" altLang="en-US" sz="2400" dirty="0">
                <a:solidFill>
                  <a:srgbClr val="0070C0"/>
                </a:solidFill>
                <a:ea typeface="微软雅黑" pitchFamily="34" charset="-122"/>
              </a:rPr>
              <a:t>。</a:t>
            </a:r>
            <a:endParaRPr lang="en-US" altLang="zh-CN" sz="2400" dirty="0">
              <a:solidFill>
                <a:srgbClr val="0070C0"/>
              </a:solidFill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</a:pPr>
            <a:endParaRPr lang="zh-CN" altLang="en-US" sz="2400" dirty="0">
              <a:solidFill>
                <a:srgbClr val="0070C0"/>
              </a:solidFill>
              <a:ea typeface="微软雅黑" pitchFamily="34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互联网的标准化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1.2  </a:t>
            </a:r>
            <a:r>
              <a:rPr lang="zh-CN" altLang="en-US" dirty="0">
                <a:latin typeface="微软雅黑" panose="020B0503020204020204" pitchFamily="34" charset="-122"/>
              </a:rPr>
              <a:t>互联网概述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413070" y="1338375"/>
            <a:ext cx="833539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从互联网的工作方式上看，可以划分为两部分：</a:t>
            </a: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边缘部分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 由所有连接在</a:t>
            </a:r>
            <a:r>
              <a:rPr lang="zh-CN" altLang="en-US" sz="24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互联网上的主机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组成。这部分是用户直接使用的，用来</a:t>
            </a:r>
            <a:r>
              <a:rPr lang="zh-CN" altLang="en-US" sz="24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进行通信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（传送数据、音频或视频等）和</a:t>
            </a:r>
            <a:r>
              <a:rPr lang="zh-CN" altLang="en-US" sz="24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资源共享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核心部分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：由大量网络和连接这些网络的路由器组成。这部分是为边缘部分提供服务的（提供连通性和交换）。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1.2  </a:t>
            </a:r>
            <a:r>
              <a:rPr lang="zh-CN" altLang="en-US" dirty="0">
                <a:latin typeface="微软雅黑" panose="020B0503020204020204" pitchFamily="34" charset="-122"/>
              </a:rPr>
              <a:t>互联网概述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5536" y="699542"/>
            <a:ext cx="83353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互联网的组成</a:t>
            </a:r>
          </a:p>
        </p:txBody>
      </p:sp>
    </p:spTree>
    <p:extLst>
      <p:ext uri="{BB962C8B-B14F-4D97-AF65-F5344CB8AC3E}">
        <p14:creationId xmlns:p14="http://schemas.microsoft.com/office/powerpoint/2010/main" val="1303380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​">
  <a:themeElements>
    <a:clrScheme name="自定义 1040">
      <a:dk1>
        <a:sysClr val="windowText" lastClr="000000"/>
      </a:dk1>
      <a:lt1>
        <a:sysClr val="window" lastClr="FFFFFF"/>
      </a:lt1>
      <a:dk2>
        <a:srgbClr val="69676D"/>
      </a:dk2>
      <a:lt2>
        <a:srgbClr val="7F7F7F"/>
      </a:lt2>
      <a:accent1>
        <a:srgbClr val="0095F0"/>
      </a:accent1>
      <a:accent2>
        <a:srgbClr val="6BB1C9"/>
      </a:accent2>
      <a:accent3>
        <a:srgbClr val="0095F0"/>
      </a:accent3>
      <a:accent4>
        <a:srgbClr val="6BB1C9"/>
      </a:accent4>
      <a:accent5>
        <a:srgbClr val="0095F0"/>
      </a:accent5>
      <a:accent6>
        <a:srgbClr val="6BB1C9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3563</TotalTime>
  <Words>697</Words>
  <Application>Microsoft Macintosh PowerPoint</Application>
  <PresentationFormat>全屏显示(16:9)</PresentationFormat>
  <Paragraphs>77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华文行楷</vt:lpstr>
      <vt:lpstr>微软雅黑</vt:lpstr>
      <vt:lpstr>Arial</vt:lpstr>
      <vt:lpstr>Calibri</vt:lpstr>
      <vt:lpstr>Times New Roman</vt:lpstr>
      <vt:lpstr>Wingdings</vt:lpstr>
      <vt:lpstr>第一PPT，www.1ppt.com​</vt:lpstr>
      <vt:lpstr>01</vt:lpstr>
      <vt:lpstr>第一章  概述</vt:lpstr>
      <vt:lpstr>第一章  概述</vt:lpstr>
      <vt:lpstr>1.2  互联网概述</vt:lpstr>
      <vt:lpstr>1.2  互联网概述</vt:lpstr>
      <vt:lpstr>1.2  互联网概述</vt:lpstr>
      <vt:lpstr>1.2  互联网概述</vt:lpstr>
      <vt:lpstr>1.2  互联网概述</vt:lpstr>
      <vt:lpstr>1.2  互联网概述</vt:lpstr>
      <vt:lpstr>1.2  互联网概述</vt:lpstr>
      <vt:lpstr>1.2  互联网概述</vt:lpstr>
      <vt:lpstr>1.2  互联网概述</vt:lpstr>
      <vt:lpstr>1.2  互联网概述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蓝色通用</dc:title>
  <dc:subject/>
  <dc:creator/>
  <cp:keywords/>
  <dc:description/>
  <cp:lastModifiedBy>Microsoft Office User</cp:lastModifiedBy>
  <cp:revision>1044</cp:revision>
  <dcterms:created xsi:type="dcterms:W3CDTF">2014-11-09T01:07:00Z</dcterms:created>
  <dcterms:modified xsi:type="dcterms:W3CDTF">2020-10-25T13:12:09Z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