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418" r:id="rId4"/>
    <p:sldId id="305" r:id="rId5"/>
    <p:sldId id="314" r:id="rId6"/>
    <p:sldId id="315" r:id="rId7"/>
    <p:sldId id="316" r:id="rId8"/>
    <p:sldId id="317" r:id="rId9"/>
    <p:sldId id="318" r:id="rId10"/>
    <p:sldId id="322" r:id="rId11"/>
    <p:sldId id="323" r:id="rId12"/>
    <p:sldId id="326" r:id="rId13"/>
    <p:sldId id="327" r:id="rId1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CC0000"/>
    <a:srgbClr val="0087CD"/>
    <a:srgbClr val="0095F0"/>
    <a:srgbClr val="0066CC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92676" autoAdjust="0"/>
  </p:normalViewPr>
  <p:slideViewPr>
    <p:cSldViewPr>
      <p:cViewPr varScale="1">
        <p:scale>
          <a:sx n="161" d="100"/>
          <a:sy n="161" d="100"/>
        </p:scale>
        <p:origin x="216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D57F7D-0BB2-4E6A-B5AF-2BE2E0FD8C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1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4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1263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1" y="123478"/>
            <a:ext cx="7416824" cy="576064"/>
          </a:xfrm>
          <a:prstGeom prst="rect">
            <a:avLst/>
          </a:prstGeo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0265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  <p:sldLayoutId id="2147483665" r:id="rId7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42013" y="173513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注意分组路径的变化！</a:t>
            </a:r>
          </a:p>
        </p:txBody>
      </p:sp>
      <p:sp>
        <p:nvSpPr>
          <p:cNvPr id="6" name="Text Box 98"/>
          <p:cNvSpPr txBox="1">
            <a:spLocks noChangeArrowheads="1"/>
          </p:cNvSpPr>
          <p:nvPr/>
        </p:nvSpPr>
        <p:spPr bwMode="auto">
          <a:xfrm>
            <a:off x="611560" y="3293701"/>
            <a:ext cx="2329484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en-US" altLang="zh-CN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611560" y="3961388"/>
            <a:ext cx="2329484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pic>
        <p:nvPicPr>
          <p:cNvPr id="76810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360488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/>
          <p:cNvGrpSpPr/>
          <p:nvPr/>
        </p:nvGrpSpPr>
        <p:grpSpPr bwMode="auto">
          <a:xfrm>
            <a:off x="3061993" y="1629841"/>
            <a:ext cx="2650085" cy="2192781"/>
            <a:chOff x="2256" y="2386"/>
            <a:chExt cx="2147" cy="1919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6812" name="Line 14"/>
          <p:cNvSpPr>
            <a:spLocks noChangeShapeType="1"/>
          </p:cNvSpPr>
          <p:nvPr/>
        </p:nvSpPr>
        <p:spPr bwMode="auto">
          <a:xfrm flipV="1">
            <a:off x="3795713" y="1770063"/>
            <a:ext cx="828675" cy="33178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727575" y="1814513"/>
            <a:ext cx="490538" cy="8366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 flipH="1">
            <a:off x="3305175" y="2157413"/>
            <a:ext cx="431800" cy="75088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Line 17"/>
          <p:cNvSpPr>
            <a:spLocks noChangeShapeType="1"/>
          </p:cNvSpPr>
          <p:nvPr/>
        </p:nvSpPr>
        <p:spPr bwMode="auto">
          <a:xfrm>
            <a:off x="3332163" y="3014663"/>
            <a:ext cx="985837" cy="52863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 flipV="1">
            <a:off x="4359275" y="2816225"/>
            <a:ext cx="858838" cy="7810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>
            <a:off x="3829050" y="2162175"/>
            <a:ext cx="1376363" cy="5651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>
            <a:off x="3763963" y="2063750"/>
            <a:ext cx="647700" cy="147796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9" name="Line 21"/>
          <p:cNvSpPr>
            <a:spLocks noChangeShapeType="1"/>
          </p:cNvSpPr>
          <p:nvPr/>
        </p:nvSpPr>
        <p:spPr bwMode="auto">
          <a:xfrm flipH="1" flipV="1">
            <a:off x="4387850" y="3584575"/>
            <a:ext cx="441325" cy="40640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0" name="Line 22"/>
          <p:cNvSpPr>
            <a:spLocks noChangeShapeType="1"/>
          </p:cNvSpPr>
          <p:nvPr/>
        </p:nvSpPr>
        <p:spPr bwMode="auto">
          <a:xfrm rot="-5400000">
            <a:off x="4903788" y="1228725"/>
            <a:ext cx="349250" cy="69850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Line 23"/>
          <p:cNvSpPr>
            <a:spLocks noChangeShapeType="1"/>
          </p:cNvSpPr>
          <p:nvPr/>
        </p:nvSpPr>
        <p:spPr bwMode="auto">
          <a:xfrm>
            <a:off x="5276850" y="2816225"/>
            <a:ext cx="730250" cy="75565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2" name="Line 24"/>
          <p:cNvSpPr>
            <a:spLocks noChangeShapeType="1"/>
          </p:cNvSpPr>
          <p:nvPr/>
        </p:nvSpPr>
        <p:spPr bwMode="auto">
          <a:xfrm>
            <a:off x="2571750" y="2476500"/>
            <a:ext cx="652463" cy="449263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Line 25"/>
          <p:cNvSpPr>
            <a:spLocks noChangeShapeType="1"/>
          </p:cNvSpPr>
          <p:nvPr/>
        </p:nvSpPr>
        <p:spPr bwMode="auto">
          <a:xfrm rot="5400000" flipH="1">
            <a:off x="3247231" y="1581944"/>
            <a:ext cx="528638" cy="45085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4" name="Oval 31"/>
          <p:cNvSpPr>
            <a:spLocks noChangeArrowheads="1"/>
          </p:cNvSpPr>
          <p:nvPr/>
        </p:nvSpPr>
        <p:spPr bwMode="auto">
          <a:xfrm>
            <a:off x="3144838" y="2816225"/>
            <a:ext cx="295275" cy="274638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25" name="Line 39"/>
          <p:cNvSpPr>
            <a:spLocks noChangeShapeType="1"/>
          </p:cNvSpPr>
          <p:nvPr/>
        </p:nvSpPr>
        <p:spPr bwMode="auto">
          <a:xfrm flipV="1">
            <a:off x="5276850" y="2422525"/>
            <a:ext cx="1141413" cy="284163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6" name="Oval 80"/>
          <p:cNvSpPr>
            <a:spLocks noChangeArrowheads="1"/>
          </p:cNvSpPr>
          <p:nvPr/>
        </p:nvSpPr>
        <p:spPr bwMode="auto">
          <a:xfrm>
            <a:off x="3613150" y="1998663"/>
            <a:ext cx="296863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27" name="Oval 81"/>
          <p:cNvSpPr>
            <a:spLocks noChangeArrowheads="1"/>
          </p:cNvSpPr>
          <p:nvPr/>
        </p:nvSpPr>
        <p:spPr bwMode="auto">
          <a:xfrm>
            <a:off x="4533900" y="1633538"/>
            <a:ext cx="295275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28" name="Oval 82"/>
          <p:cNvSpPr>
            <a:spLocks noChangeArrowheads="1"/>
          </p:cNvSpPr>
          <p:nvPr/>
        </p:nvSpPr>
        <p:spPr bwMode="auto">
          <a:xfrm>
            <a:off x="5086350" y="2608263"/>
            <a:ext cx="296863" cy="273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29" name="Oval 83"/>
          <p:cNvSpPr>
            <a:spLocks noChangeArrowheads="1"/>
          </p:cNvSpPr>
          <p:nvPr/>
        </p:nvSpPr>
        <p:spPr bwMode="auto">
          <a:xfrm>
            <a:off x="4240213" y="3395663"/>
            <a:ext cx="295275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6830" name="Line 106"/>
          <p:cNvSpPr>
            <a:spLocks noChangeShapeType="1"/>
          </p:cNvSpPr>
          <p:nvPr/>
        </p:nvSpPr>
        <p:spPr bwMode="auto">
          <a:xfrm flipH="1">
            <a:off x="3798888" y="1597025"/>
            <a:ext cx="133350" cy="382588"/>
          </a:xfrm>
          <a:prstGeom prst="line">
            <a:avLst/>
          </a:prstGeom>
          <a:noFill/>
          <a:ln w="38100">
            <a:solidFill>
              <a:srgbClr val="368AD6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107"/>
          <p:cNvSpPr>
            <a:spLocks noChangeShapeType="1"/>
          </p:cNvSpPr>
          <p:nvPr/>
        </p:nvSpPr>
        <p:spPr bwMode="auto">
          <a:xfrm>
            <a:off x="1765300" y="2476500"/>
            <a:ext cx="452438" cy="14288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2" name="Text Box 45"/>
          <p:cNvSpPr txBox="1">
            <a:spLocks noChangeArrowheads="1"/>
          </p:cNvSpPr>
          <p:nvPr/>
        </p:nvSpPr>
        <p:spPr bwMode="auto">
          <a:xfrm>
            <a:off x="3455185" y="1235536"/>
            <a:ext cx="954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pic>
        <p:nvPicPr>
          <p:cNvPr id="76833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29857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4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303463"/>
            <a:ext cx="4016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5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44487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85762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7" name="Text Box 27"/>
          <p:cNvSpPr txBox="1">
            <a:spLocks noChangeArrowheads="1"/>
          </p:cNvSpPr>
          <p:nvPr/>
        </p:nvSpPr>
        <p:spPr bwMode="auto">
          <a:xfrm>
            <a:off x="2611438" y="1398588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838" name="Text Box 27"/>
          <p:cNvSpPr txBox="1">
            <a:spLocks noChangeArrowheads="1"/>
          </p:cNvSpPr>
          <p:nvPr/>
        </p:nvSpPr>
        <p:spPr bwMode="auto">
          <a:xfrm>
            <a:off x="5630863" y="1292225"/>
            <a:ext cx="40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6839" name="Text Box 27"/>
          <p:cNvSpPr txBox="1">
            <a:spLocks noChangeArrowheads="1"/>
          </p:cNvSpPr>
          <p:nvPr/>
        </p:nvSpPr>
        <p:spPr bwMode="auto">
          <a:xfrm>
            <a:off x="6546850" y="2333625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76840" name="Text Box 27"/>
          <p:cNvSpPr txBox="1">
            <a:spLocks noChangeArrowheads="1"/>
          </p:cNvSpPr>
          <p:nvPr/>
        </p:nvSpPr>
        <p:spPr bwMode="auto">
          <a:xfrm>
            <a:off x="6237288" y="3502025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6841" name="Text Box 27"/>
          <p:cNvSpPr txBox="1">
            <a:spLocks noChangeArrowheads="1"/>
          </p:cNvSpPr>
          <p:nvPr/>
        </p:nvSpPr>
        <p:spPr bwMode="auto">
          <a:xfrm>
            <a:off x="5021263" y="3879850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6842" name="Text Box 27"/>
          <p:cNvSpPr txBox="1">
            <a:spLocks noChangeArrowheads="1"/>
          </p:cNvSpPr>
          <p:nvPr/>
        </p:nvSpPr>
        <p:spPr bwMode="auto">
          <a:xfrm>
            <a:off x="2259013" y="2049463"/>
            <a:ext cx="404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843" name="Text Box 204"/>
          <p:cNvSpPr txBox="1">
            <a:spLocks noChangeArrowheads="1"/>
          </p:cNvSpPr>
          <p:nvPr/>
        </p:nvSpPr>
        <p:spPr bwMode="auto">
          <a:xfrm>
            <a:off x="4067944" y="260368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6844" name="Text Box 45"/>
          <p:cNvSpPr txBox="1">
            <a:spLocks noChangeArrowheads="1"/>
          </p:cNvSpPr>
          <p:nvPr/>
        </p:nvSpPr>
        <p:spPr bwMode="auto">
          <a:xfrm>
            <a:off x="1043608" y="2243648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</a:p>
        </p:txBody>
      </p:sp>
      <p:pic>
        <p:nvPicPr>
          <p:cNvPr id="76845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286000"/>
            <a:ext cx="4032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3046413" y="1431925"/>
            <a:ext cx="184150" cy="1698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1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2368550" y="2373313"/>
            <a:ext cx="184150" cy="1714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1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分组交换网的示意图</a:t>
            </a:r>
          </a:p>
        </p:txBody>
      </p:sp>
    </p:spTree>
    <p:extLst>
      <p:ext uri="{BB962C8B-B14F-4D97-AF65-F5344CB8AC3E}">
        <p14:creationId xmlns:p14="http://schemas.microsoft.com/office/powerpoint/2010/main" val="251824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77778E-6 -4.02285E-6 L 0.09114 0.09571 L 0.21007 0.20655 L 0.30208 0.05465 L 0.3967 0.21921 " pathEditMode="relative" rAng="0" ptsTypes="AAAAA">
                                      <p:cBhvr>
                                        <p:cTn id="11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1096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9514 0.09386 L 0.14323 -0.06699 L 0.30555 0.05403 L 0.40087 0.21766 " pathEditMode="relative" ptsTypes="AAAAA">
                                      <p:cBhvr>
                                        <p:cTn id="1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7" presetClass="emph" presetSubtype="0" repeatCount="5000" fill="remove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7.37265E-6 L 0.06649 0.12227 L 0.23125 0.24175 L 0.35677 0.18062 " pathEditMode="relative" ptsTypes="AAAA">
                                      <p:cBhvr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5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9045 0.09107 L 0.1408 -0.06824 L 0.30087 0.05402 L 0.39844 0.22074 " pathEditMode="relative" ptsTypes="AAAAA">
                                      <p:cBhvr>
                                        <p:cTn id="32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07049 0.1238 L 0.22969 0.23618 L 0.35764 0.17783 " pathEditMode="relative" ptsTypes="AAAA">
                                      <p:cBhvr>
                                        <p:cTn id="3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0927 0.09386 L 0.14479 -0.067 L 0.21111 0.20901 L 0.30156 0.06113 L 0.39913 0.22198 " pathEditMode="relative" ptsTypes="AAAAAA">
                                      <p:cBhvr>
                                        <p:cTn id="3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7" grpId="1" animBg="1"/>
      <p:bldP spid="40" grpId="0" animBg="1"/>
      <p:bldP spid="40" grpId="1" animBg="1"/>
      <p:bldP spid="54" grpId="0" animBg="1"/>
      <p:bldP spid="54" grpId="1" animBg="1"/>
      <p:bldP spid="54" grpId="2" animBg="1"/>
      <p:bldP spid="54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 bwMode="auto">
          <a:xfrm>
            <a:off x="3072041" y="1560753"/>
            <a:ext cx="2956714" cy="2446498"/>
            <a:chOff x="2256" y="2386"/>
            <a:chExt cx="2147" cy="1919"/>
          </a:xfrm>
          <a:solidFill>
            <a:schemeClr val="bg1"/>
          </a:solidFill>
        </p:grpSpPr>
        <p:sp>
          <p:nvSpPr>
            <p:cNvPr id="56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7832" name="Line 13"/>
          <p:cNvSpPr>
            <a:spLocks noChangeShapeType="1"/>
          </p:cNvSpPr>
          <p:nvPr/>
        </p:nvSpPr>
        <p:spPr bwMode="auto">
          <a:xfrm flipV="1">
            <a:off x="3889375" y="1717675"/>
            <a:ext cx="927100" cy="369888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4"/>
          <p:cNvSpPr>
            <a:spLocks noChangeShapeType="1"/>
          </p:cNvSpPr>
          <p:nvPr/>
        </p:nvSpPr>
        <p:spPr bwMode="auto">
          <a:xfrm>
            <a:off x="4929188" y="1766888"/>
            <a:ext cx="547687" cy="933450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5"/>
          <p:cNvSpPr>
            <a:spLocks noChangeShapeType="1"/>
          </p:cNvSpPr>
          <p:nvPr/>
        </p:nvSpPr>
        <p:spPr bwMode="auto">
          <a:xfrm flipH="1">
            <a:off x="3343275" y="2149475"/>
            <a:ext cx="481013" cy="838200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6"/>
          <p:cNvSpPr>
            <a:spLocks noChangeShapeType="1"/>
          </p:cNvSpPr>
          <p:nvPr/>
        </p:nvSpPr>
        <p:spPr bwMode="auto">
          <a:xfrm>
            <a:off x="3373438" y="3106738"/>
            <a:ext cx="1100137" cy="587375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7"/>
          <p:cNvSpPr>
            <a:spLocks noChangeShapeType="1"/>
          </p:cNvSpPr>
          <p:nvPr/>
        </p:nvSpPr>
        <p:spPr bwMode="auto">
          <a:xfrm flipV="1">
            <a:off x="4519613" y="2884488"/>
            <a:ext cx="957262" cy="871537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8"/>
          <p:cNvSpPr>
            <a:spLocks noChangeShapeType="1"/>
          </p:cNvSpPr>
          <p:nvPr/>
        </p:nvSpPr>
        <p:spPr bwMode="auto">
          <a:xfrm>
            <a:off x="3927475" y="2154238"/>
            <a:ext cx="1536700" cy="630237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9"/>
          <p:cNvSpPr>
            <a:spLocks noChangeShapeType="1"/>
          </p:cNvSpPr>
          <p:nvPr/>
        </p:nvSpPr>
        <p:spPr bwMode="auto">
          <a:xfrm>
            <a:off x="3854450" y="2044700"/>
            <a:ext cx="722313" cy="1649413"/>
          </a:xfrm>
          <a:prstGeom prst="line">
            <a:avLst/>
          </a:prstGeom>
          <a:noFill/>
          <a:ln w="38100">
            <a:solidFill>
              <a:srgbClr val="85D1F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20"/>
          <p:cNvSpPr>
            <a:spLocks noChangeShapeType="1"/>
          </p:cNvSpPr>
          <p:nvPr/>
        </p:nvSpPr>
        <p:spPr bwMode="auto">
          <a:xfrm flipH="1" flipV="1">
            <a:off x="4551363" y="3741738"/>
            <a:ext cx="652462" cy="454025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21"/>
          <p:cNvSpPr>
            <a:spLocks noChangeShapeType="1"/>
          </p:cNvSpPr>
          <p:nvPr/>
        </p:nvSpPr>
        <p:spPr bwMode="auto">
          <a:xfrm rot="-5400000">
            <a:off x="5165725" y="1176338"/>
            <a:ext cx="155575" cy="730250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22"/>
          <p:cNvSpPr>
            <a:spLocks noChangeShapeType="1"/>
          </p:cNvSpPr>
          <p:nvPr/>
        </p:nvSpPr>
        <p:spPr bwMode="auto">
          <a:xfrm>
            <a:off x="5543550" y="2884488"/>
            <a:ext cx="461963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Line 23"/>
          <p:cNvSpPr>
            <a:spLocks noChangeShapeType="1"/>
          </p:cNvSpPr>
          <p:nvPr/>
        </p:nvSpPr>
        <p:spPr bwMode="auto">
          <a:xfrm flipV="1">
            <a:off x="2382838" y="3055938"/>
            <a:ext cx="792162" cy="0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3" name="Line 24"/>
          <p:cNvSpPr>
            <a:spLocks noChangeShapeType="1"/>
          </p:cNvSpPr>
          <p:nvPr/>
        </p:nvSpPr>
        <p:spPr bwMode="auto">
          <a:xfrm rot="5400000" flipH="1">
            <a:off x="3313113" y="1539875"/>
            <a:ext cx="515938" cy="509587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4" name="Text Box 25"/>
          <p:cNvSpPr txBox="1">
            <a:spLocks noChangeArrowheads="1"/>
          </p:cNvSpPr>
          <p:nvPr/>
        </p:nvSpPr>
        <p:spPr bwMode="auto">
          <a:xfrm>
            <a:off x="1714500" y="2860675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1</a:t>
            </a:r>
            <a:endParaRPr kumimoji="1" lang="en-US" altLang="zh-CN" b="1"/>
          </a:p>
        </p:txBody>
      </p:sp>
      <p:sp>
        <p:nvSpPr>
          <p:cNvPr id="77845" name="Oval 26"/>
          <p:cNvSpPr>
            <a:spLocks noChangeArrowheads="1"/>
          </p:cNvSpPr>
          <p:nvPr/>
        </p:nvSpPr>
        <p:spPr bwMode="auto">
          <a:xfrm>
            <a:off x="3114675" y="2878138"/>
            <a:ext cx="404813" cy="374650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77846" name="Line 27"/>
          <p:cNvSpPr>
            <a:spLocks noChangeShapeType="1"/>
          </p:cNvSpPr>
          <p:nvPr/>
        </p:nvSpPr>
        <p:spPr bwMode="auto">
          <a:xfrm flipV="1">
            <a:off x="5543550" y="2233613"/>
            <a:ext cx="993775" cy="528637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7" name="Oval 35"/>
          <p:cNvSpPr>
            <a:spLocks noChangeArrowheads="1"/>
          </p:cNvSpPr>
          <p:nvPr/>
        </p:nvSpPr>
        <p:spPr bwMode="auto">
          <a:xfrm>
            <a:off x="3687763" y="1973263"/>
            <a:ext cx="381000" cy="35242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7848" name="Oval 36"/>
          <p:cNvSpPr>
            <a:spLocks noChangeArrowheads="1"/>
          </p:cNvSpPr>
          <p:nvPr/>
        </p:nvSpPr>
        <p:spPr bwMode="auto">
          <a:xfrm>
            <a:off x="4713288" y="1565275"/>
            <a:ext cx="373062" cy="344488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77849" name="Oval 37"/>
          <p:cNvSpPr>
            <a:spLocks noChangeArrowheads="1"/>
          </p:cNvSpPr>
          <p:nvPr/>
        </p:nvSpPr>
        <p:spPr bwMode="auto">
          <a:xfrm>
            <a:off x="5292725" y="2657475"/>
            <a:ext cx="414338" cy="38417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77850" name="Oval 38"/>
          <p:cNvSpPr>
            <a:spLocks noChangeArrowheads="1"/>
          </p:cNvSpPr>
          <p:nvPr/>
        </p:nvSpPr>
        <p:spPr bwMode="auto">
          <a:xfrm>
            <a:off x="4386263" y="3532188"/>
            <a:ext cx="393700" cy="36512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77851" name="Text Box 39"/>
          <p:cNvSpPr txBox="1">
            <a:spLocks noChangeArrowheads="1"/>
          </p:cNvSpPr>
          <p:nvPr/>
        </p:nvSpPr>
        <p:spPr bwMode="auto">
          <a:xfrm>
            <a:off x="6267450" y="3432175"/>
            <a:ext cx="4079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5</a:t>
            </a:r>
            <a:endParaRPr kumimoji="1" lang="en-US" altLang="zh-CN" b="1"/>
          </a:p>
        </p:txBody>
      </p:sp>
      <p:sp>
        <p:nvSpPr>
          <p:cNvPr id="77852" name="Text Box 40"/>
          <p:cNvSpPr txBox="1">
            <a:spLocks noChangeArrowheads="1"/>
          </p:cNvSpPr>
          <p:nvPr/>
        </p:nvSpPr>
        <p:spPr bwMode="auto">
          <a:xfrm>
            <a:off x="6788150" y="2039938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6</a:t>
            </a:r>
            <a:endParaRPr kumimoji="1" lang="en-US" altLang="zh-CN" b="1"/>
          </a:p>
        </p:txBody>
      </p:sp>
      <p:sp>
        <p:nvSpPr>
          <p:cNvPr id="77853" name="Text Box 42"/>
          <p:cNvSpPr txBox="1">
            <a:spLocks noChangeArrowheads="1"/>
          </p:cNvSpPr>
          <p:nvPr/>
        </p:nvSpPr>
        <p:spPr bwMode="auto">
          <a:xfrm>
            <a:off x="3360738" y="1277938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2</a:t>
            </a:r>
            <a:endParaRPr kumimoji="1" lang="en-US" altLang="zh-CN" b="1"/>
          </a:p>
        </p:txBody>
      </p:sp>
      <p:sp>
        <p:nvSpPr>
          <p:cNvPr id="77854" name="Text Box 43"/>
          <p:cNvSpPr txBox="1">
            <a:spLocks noChangeArrowheads="1"/>
          </p:cNvSpPr>
          <p:nvPr/>
        </p:nvSpPr>
        <p:spPr bwMode="auto">
          <a:xfrm>
            <a:off x="5367338" y="3902075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3</a:t>
            </a:r>
            <a:endParaRPr kumimoji="1" lang="en-US" altLang="zh-CN" b="1"/>
          </a:p>
        </p:txBody>
      </p:sp>
      <p:sp>
        <p:nvSpPr>
          <p:cNvPr id="77855" name="Text Box 55"/>
          <p:cNvSpPr txBox="1">
            <a:spLocks noChangeArrowheads="1"/>
          </p:cNvSpPr>
          <p:nvPr/>
        </p:nvSpPr>
        <p:spPr bwMode="auto">
          <a:xfrm>
            <a:off x="2123728" y="1707654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77856" name="Line 57"/>
          <p:cNvSpPr>
            <a:spLocks noChangeShapeType="1"/>
          </p:cNvSpPr>
          <p:nvPr/>
        </p:nvSpPr>
        <p:spPr bwMode="auto">
          <a:xfrm>
            <a:off x="2921402" y="1935863"/>
            <a:ext cx="788586" cy="123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785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905250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58" name="Line 58"/>
          <p:cNvSpPr>
            <a:spLocks noChangeShapeType="1"/>
          </p:cNvSpPr>
          <p:nvPr/>
        </p:nvSpPr>
        <p:spPr bwMode="auto">
          <a:xfrm>
            <a:off x="1979613" y="2513013"/>
            <a:ext cx="260350" cy="384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64"/>
          <p:cNvSpPr txBox="1">
            <a:spLocks noChangeArrowheads="1"/>
          </p:cNvSpPr>
          <p:nvPr/>
        </p:nvSpPr>
        <p:spPr bwMode="auto">
          <a:xfrm>
            <a:off x="6170166" y="2931790"/>
            <a:ext cx="2722314" cy="400110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最后到达目的主机 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7860" name="Text Box 204"/>
          <p:cNvSpPr txBox="1">
            <a:spLocks noChangeArrowheads="1"/>
          </p:cNvSpPr>
          <p:nvPr/>
        </p:nvSpPr>
        <p:spPr bwMode="auto">
          <a:xfrm>
            <a:off x="4316413" y="2741613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7861" name="Text Box 98"/>
          <p:cNvSpPr txBox="1">
            <a:spLocks noChangeArrowheads="1"/>
          </p:cNvSpPr>
          <p:nvPr/>
        </p:nvSpPr>
        <p:spPr bwMode="auto">
          <a:xfrm>
            <a:off x="438761" y="2099632"/>
            <a:ext cx="2333039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sp>
        <p:nvSpPr>
          <p:cNvPr id="77862" name="Text Box 42"/>
          <p:cNvSpPr txBox="1">
            <a:spLocks noChangeArrowheads="1"/>
          </p:cNvSpPr>
          <p:nvPr/>
        </p:nvSpPr>
        <p:spPr bwMode="auto">
          <a:xfrm>
            <a:off x="5810250" y="1252538"/>
            <a:ext cx="409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4</a:t>
            </a:r>
            <a:endParaRPr kumimoji="1" lang="en-US" altLang="zh-CN" b="1"/>
          </a:p>
        </p:txBody>
      </p:sp>
      <p:pic>
        <p:nvPicPr>
          <p:cNvPr id="77863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032000"/>
            <a:ext cx="4333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4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454400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5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895600"/>
            <a:ext cx="4333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2122488" y="2957513"/>
            <a:ext cx="233362" cy="21431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pic>
        <p:nvPicPr>
          <p:cNvPr id="7786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284288"/>
            <a:ext cx="431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8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66825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3528045" y="2355726"/>
            <a:ext cx="2124075" cy="1200329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3216275" y="2962275"/>
            <a:ext cx="233363" cy="21431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 flipH="1">
            <a:off x="3750075" y="2283718"/>
            <a:ext cx="1875341" cy="1200329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18" name="Rectangle 46"/>
          <p:cNvSpPr>
            <a:spLocks noChangeArrowheads="1"/>
          </p:cNvSpPr>
          <p:nvPr/>
        </p:nvSpPr>
        <p:spPr bwMode="auto">
          <a:xfrm>
            <a:off x="4478338" y="3608388"/>
            <a:ext cx="233362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02" name="Text Box 62"/>
          <p:cNvSpPr txBox="1">
            <a:spLocks noChangeArrowheads="1"/>
          </p:cNvSpPr>
          <p:nvPr/>
        </p:nvSpPr>
        <p:spPr bwMode="auto">
          <a:xfrm>
            <a:off x="3378200" y="2019493"/>
            <a:ext cx="1893888" cy="1200329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19" name="Rectangle 46"/>
          <p:cNvSpPr>
            <a:spLocks noChangeArrowheads="1"/>
          </p:cNvSpPr>
          <p:nvPr/>
        </p:nvSpPr>
        <p:spPr bwMode="auto">
          <a:xfrm>
            <a:off x="5399088" y="2746375"/>
            <a:ext cx="23495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分组的存储转发过程</a:t>
            </a:r>
          </a:p>
        </p:txBody>
      </p:sp>
    </p:spTree>
    <p:extLst>
      <p:ext uri="{BB962C8B-B14F-4D97-AF65-F5344CB8AC3E}">
        <p14:creationId xmlns:p14="http://schemas.microsoft.com/office/powerpoint/2010/main" val="37575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52 -0.00093 L 0.11962 0.0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9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9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03 0.13136 " pathEditMode="relative" ptsTypes="AA">
                                      <p:cBhvr>
                                        <p:cTn id="2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9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15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1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5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55 L 0.1 -0.1714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8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1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150"/>
                            </p:stCondLst>
                            <p:childTnLst>
                              <p:par>
                                <p:cTn id="5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65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65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6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65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402 L 0.0651 0.14907 " pathEditMode="relative" ptsTypes="AA">
                                      <p:cBhvr>
                                        <p:cTn id="6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6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650"/>
                            </p:stCondLst>
                            <p:childTnLst>
                              <p:par>
                                <p:cTn id="7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77861" grpId="0" animBg="1"/>
      <p:bldP spid="97" grpId="0" animBg="1"/>
      <p:bldP spid="97" grpId="1" animBg="1"/>
      <p:bldP spid="105" grpId="0" animBg="1"/>
      <p:bldP spid="105" grpId="1" animBg="1"/>
      <p:bldP spid="117" grpId="0" animBg="1"/>
      <p:bldP spid="117" grpId="1" animBg="1"/>
      <p:bldP spid="117" grpId="2" animBg="1"/>
      <p:bldP spid="104" grpId="1" animBg="1"/>
      <p:bldP spid="104" grpId="2" animBg="1"/>
      <p:bldP spid="118" grpId="0" animBg="1"/>
      <p:bldP spid="118" grpId="1" animBg="1"/>
      <p:bldP spid="118" grpId="2" animBg="1"/>
      <p:bldP spid="102" grpId="0" animBg="1"/>
      <p:bldP spid="102" grpId="1" animBg="1"/>
      <p:bldP spid="102" grpId="2" animBg="1"/>
      <p:bldP spid="119" grpId="0" animBg="1"/>
      <p:bldP spid="1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分组交换的优点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161207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在分组传输的过程中</a:t>
            </a:r>
            <a:r>
              <a:rPr lang="zh-CN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传输带宽，对通信链路是逐段占用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：为每一个分组独立地选择最合适的转发路由。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迅速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：以分组作为传送单位，不需要先建立连接就能发送分组。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：保证可靠性的网络协议；分布式多路由的分组交换网，使网络有很好的生存性。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68"/>
          <p:cNvSpPr>
            <a:spLocks noChangeArrowheads="1"/>
          </p:cNvSpPr>
          <p:nvPr/>
        </p:nvSpPr>
        <p:spPr bwMode="auto">
          <a:xfrm>
            <a:off x="323528" y="1275606"/>
            <a:ext cx="84249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分组在各结点存储转发时需要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，就会产生一定的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分组必须携带的首部（里面有必不可少的控制信息）也造成了一定的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分组交换的缺点</a:t>
            </a: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704975" y="699542"/>
            <a:ext cx="5722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fr-FR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的定义及其特点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  互联网概述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分组交换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计算机网络在我国的发展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计算机网络的分类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计算机网络的性能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1.7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计算机网络的体系结构</a:t>
            </a:r>
            <a:endParaRPr lang="fr-FR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分组交换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59932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323528" y="1491630"/>
            <a:ext cx="842493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典型交换技术包括：电路交换、分组交换、报文交换等。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互联网的核心部分采用了分组交换技术。</a:t>
            </a:r>
            <a:endParaRPr lang="en-US" altLang="zh-CN" sz="2400" b="1" dirty="0">
              <a:solidFill>
                <a:srgbClr val="C55A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69925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互联网的核心部分</a:t>
            </a:r>
          </a:p>
        </p:txBody>
      </p:sp>
    </p:spTree>
    <p:extLst>
      <p:ext uri="{BB962C8B-B14F-4D97-AF65-F5344CB8AC3E}">
        <p14:creationId xmlns:p14="http://schemas.microsoft.com/office/powerpoint/2010/main" val="30362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矩形 2"/>
          <p:cNvSpPr>
            <a:spLocks noChangeArrowheads="1"/>
          </p:cNvSpPr>
          <p:nvPr/>
        </p:nvSpPr>
        <p:spPr bwMode="auto">
          <a:xfrm>
            <a:off x="323528" y="699542"/>
            <a:ext cx="8444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分组交换的主要特点 </a:t>
            </a:r>
          </a:p>
        </p:txBody>
      </p:sp>
      <p:sp>
        <p:nvSpPr>
          <p:cNvPr id="67588" name="矩形 3"/>
          <p:cNvSpPr>
            <a:spLocks noChangeArrowheads="1"/>
          </p:cNvSpPr>
          <p:nvPr/>
        </p:nvSpPr>
        <p:spPr bwMode="auto">
          <a:xfrm>
            <a:off x="505072" y="1283272"/>
            <a:ext cx="7651376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分组交换则采用</a:t>
            </a:r>
            <a:r>
              <a:rPr lang="zh-CN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存储转发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在发送端，先把较长的报文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划分成较短的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固定长度的数据段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63688" y="2789910"/>
            <a:ext cx="5761186" cy="1870072"/>
            <a:chOff x="1763688" y="4014046"/>
            <a:chExt cx="5761186" cy="1870072"/>
          </a:xfrm>
        </p:grpSpPr>
        <p:sp>
          <p:nvSpPr>
            <p:cNvPr id="67591" name="Rectangle 74"/>
            <p:cNvSpPr>
              <a:spLocks noChangeArrowheads="1"/>
            </p:cNvSpPr>
            <p:nvPr/>
          </p:nvSpPr>
          <p:spPr bwMode="auto">
            <a:xfrm>
              <a:off x="1833563" y="4479638"/>
              <a:ext cx="5616575" cy="431800"/>
            </a:xfrm>
            <a:prstGeom prst="rect">
              <a:avLst/>
            </a:prstGeom>
            <a:solidFill>
              <a:srgbClr val="CDF3CD"/>
            </a:solidFill>
            <a:ln w="19050">
              <a:solidFill>
                <a:srgbClr val="00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763688" y="4014046"/>
              <a:ext cx="5761186" cy="1870072"/>
              <a:chOff x="1763688" y="2821657"/>
              <a:chExt cx="5761186" cy="1870072"/>
            </a:xfrm>
          </p:grpSpPr>
          <p:sp>
            <p:nvSpPr>
              <p:cNvPr id="67589" name="Line 8"/>
              <p:cNvSpPr>
                <a:spLocks noChangeShapeType="1"/>
              </p:cNvSpPr>
              <p:nvPr/>
            </p:nvSpPr>
            <p:spPr bwMode="auto">
              <a:xfrm>
                <a:off x="1833563" y="3061369"/>
                <a:ext cx="5616575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" name="Text Box 9"/>
              <p:cNvSpPr txBox="1">
                <a:spLocks noChangeArrowheads="1"/>
              </p:cNvSpPr>
              <p:nvPr/>
            </p:nvSpPr>
            <p:spPr bwMode="auto">
              <a:xfrm>
                <a:off x="4330700" y="2859782"/>
                <a:ext cx="64633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报文</a:t>
                </a:r>
              </a:p>
            </p:txBody>
          </p:sp>
          <p:grpSp>
            <p:nvGrpSpPr>
              <p:cNvPr id="8" name="Group 81"/>
              <p:cNvGrpSpPr/>
              <p:nvPr/>
            </p:nvGrpSpPr>
            <p:grpSpPr bwMode="auto">
              <a:xfrm>
                <a:off x="3035300" y="3764629"/>
                <a:ext cx="3179763" cy="927100"/>
                <a:chOff x="1882" y="2513"/>
                <a:chExt cx="1849" cy="584"/>
              </a:xfrm>
            </p:grpSpPr>
            <p:sp>
              <p:nvSpPr>
                <p:cNvPr id="6759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82" y="2864"/>
                  <a:ext cx="184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假定这个报文较长不便于传输</a:t>
                  </a:r>
                </a:p>
              </p:txBody>
            </p:sp>
            <p:sp>
              <p:nvSpPr>
                <p:cNvPr id="67597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776" y="2513"/>
                  <a:ext cx="0" cy="322"/>
                </a:xfrm>
                <a:prstGeom prst="line">
                  <a:avLst/>
                </a:prstGeom>
                <a:noFill/>
                <a:ln w="57150">
                  <a:solidFill>
                    <a:srgbClr val="C55A1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67593" name="直接连接符 10"/>
              <p:cNvCxnSpPr>
                <a:cxnSpLocks noChangeShapeType="1"/>
              </p:cNvCxnSpPr>
              <p:nvPr/>
            </p:nvCxnSpPr>
            <p:spPr bwMode="auto">
              <a:xfrm>
                <a:off x="1835150" y="2821657"/>
                <a:ext cx="0" cy="400050"/>
              </a:xfrm>
              <a:prstGeom prst="line">
                <a:avLst/>
              </a:prstGeom>
              <a:noFill/>
              <a:ln w="28575" algn="ctr">
                <a:solidFill>
                  <a:srgbClr val="00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594" name="直接连接符 11"/>
              <p:cNvCxnSpPr>
                <a:cxnSpLocks noChangeShapeType="1"/>
              </p:cNvCxnSpPr>
              <p:nvPr/>
            </p:nvCxnSpPr>
            <p:spPr bwMode="auto">
              <a:xfrm>
                <a:off x="7434263" y="2821657"/>
                <a:ext cx="0" cy="400050"/>
              </a:xfrm>
              <a:prstGeom prst="line">
                <a:avLst/>
              </a:prstGeom>
              <a:noFill/>
              <a:ln w="28575" algn="ctr">
                <a:solidFill>
                  <a:srgbClr val="00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595" name="Text Box 76"/>
              <p:cNvSpPr txBox="1">
                <a:spLocks noChangeArrowheads="1"/>
              </p:cNvSpPr>
              <p:nvPr/>
            </p:nvSpPr>
            <p:spPr bwMode="auto">
              <a:xfrm>
                <a:off x="1763688" y="3283507"/>
                <a:ext cx="576118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</a:rPr>
                  <a:t>1101000110101010110101011100010011010010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895071" y="3291830"/>
            <a:ext cx="5524317" cy="323557"/>
            <a:chOff x="1909947" y="2829071"/>
            <a:chExt cx="5524317" cy="323557"/>
          </a:xfrm>
        </p:grpSpPr>
        <p:sp>
          <p:nvSpPr>
            <p:cNvPr id="2" name="矩形 1"/>
            <p:cNvSpPr/>
            <p:nvPr/>
          </p:nvSpPr>
          <p:spPr>
            <a:xfrm>
              <a:off x="1909947" y="2829071"/>
              <a:ext cx="1958667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66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68614" y="2829071"/>
              <a:ext cx="1856937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66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25552" y="2829071"/>
              <a:ext cx="1708712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66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77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68"/>
          <p:cNvSpPr>
            <a:spLocks noChangeArrowheads="1"/>
          </p:cNvSpPr>
          <p:nvPr/>
        </p:nvSpPr>
        <p:spPr bwMode="auto">
          <a:xfrm>
            <a:off x="505072" y="1275606"/>
            <a:ext cx="7761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每一个数据段前面添加上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构成分组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(packet)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027238" y="2144811"/>
            <a:ext cx="1870075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898900" y="2144811"/>
            <a:ext cx="1871663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772150" y="2144811"/>
            <a:ext cx="1871663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401763" y="2752824"/>
            <a:ext cx="623887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273425" y="3479899"/>
            <a:ext cx="623888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153025" y="4154586"/>
            <a:ext cx="623888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11" name="Group 25"/>
          <p:cNvGrpSpPr/>
          <p:nvPr/>
        </p:nvGrpSpPr>
        <p:grpSpPr bwMode="auto">
          <a:xfrm>
            <a:off x="1390650" y="2176561"/>
            <a:ext cx="2495550" cy="479425"/>
            <a:chOff x="2063" y="2544"/>
            <a:chExt cx="1451" cy="302"/>
          </a:xfrm>
        </p:grpSpPr>
        <p:sp>
          <p:nvSpPr>
            <p:cNvPr id="68633" name="AutoShape 21"/>
            <p:cNvSpPr/>
            <p:nvPr/>
          </p:nvSpPr>
          <p:spPr bwMode="auto">
            <a:xfrm rot="5400000">
              <a:off x="2744" y="207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634" name="Text Box 24"/>
            <p:cNvSpPr txBox="1">
              <a:spLocks noChangeArrowheads="1"/>
            </p:cNvSpPr>
            <p:nvPr/>
          </p:nvSpPr>
          <p:spPr bwMode="auto">
            <a:xfrm>
              <a:off x="2627" y="2544"/>
              <a:ext cx="45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26"/>
          <p:cNvGrpSpPr/>
          <p:nvPr/>
        </p:nvGrpSpPr>
        <p:grpSpPr bwMode="auto">
          <a:xfrm>
            <a:off x="3273425" y="2951261"/>
            <a:ext cx="2495550" cy="488950"/>
            <a:chOff x="1973" y="2484"/>
            <a:chExt cx="1451" cy="308"/>
          </a:xfrm>
        </p:grpSpPr>
        <p:sp>
          <p:nvSpPr>
            <p:cNvPr id="68631" name="AutoShape 27"/>
            <p:cNvSpPr/>
            <p:nvPr/>
          </p:nvSpPr>
          <p:spPr bwMode="auto">
            <a:xfrm rot="5400000">
              <a:off x="2654" y="2021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632" name="Text Box 28"/>
            <p:cNvSpPr txBox="1">
              <a:spLocks noChangeArrowheads="1"/>
            </p:cNvSpPr>
            <p:nvPr/>
          </p:nvSpPr>
          <p:spPr bwMode="auto">
            <a:xfrm>
              <a:off x="2513" y="2484"/>
              <a:ext cx="36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7" name="Group 29"/>
          <p:cNvGrpSpPr/>
          <p:nvPr/>
        </p:nvGrpSpPr>
        <p:grpSpPr bwMode="auto">
          <a:xfrm>
            <a:off x="5146675" y="3646586"/>
            <a:ext cx="2495550" cy="469900"/>
            <a:chOff x="1883" y="2364"/>
            <a:chExt cx="1451" cy="296"/>
          </a:xfrm>
        </p:grpSpPr>
        <p:sp>
          <p:nvSpPr>
            <p:cNvPr id="68629" name="AutoShape 30"/>
            <p:cNvSpPr/>
            <p:nvPr/>
          </p:nvSpPr>
          <p:spPr bwMode="auto">
            <a:xfrm rot="5400000">
              <a:off x="2564" y="188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630" name="Text Box 31"/>
            <p:cNvSpPr txBox="1">
              <a:spLocks noChangeArrowheads="1"/>
            </p:cNvSpPr>
            <p:nvPr/>
          </p:nvSpPr>
          <p:spPr bwMode="auto">
            <a:xfrm>
              <a:off x="2411" y="2364"/>
              <a:ext cx="36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027238" y="1708252"/>
            <a:ext cx="5616575" cy="381057"/>
            <a:chOff x="1898781" y="2641945"/>
            <a:chExt cx="5616840" cy="381057"/>
          </a:xfrm>
        </p:grpSpPr>
        <p:grpSp>
          <p:nvGrpSpPr>
            <p:cNvPr id="68624" name="Group 15"/>
            <p:cNvGrpSpPr/>
            <p:nvPr/>
          </p:nvGrpSpPr>
          <p:grpSpPr bwMode="auto">
            <a:xfrm>
              <a:off x="1898781" y="2641945"/>
              <a:ext cx="5616840" cy="369888"/>
              <a:chOff x="1247" y="1749"/>
              <a:chExt cx="3266" cy="233"/>
            </a:xfrm>
          </p:grpSpPr>
          <p:sp>
            <p:nvSpPr>
              <p:cNvPr id="68627" name="Line 2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8628" name="Text Box 3"/>
              <p:cNvSpPr txBox="1">
                <a:spLocks noChangeArrowheads="1"/>
              </p:cNvSpPr>
              <p:nvPr/>
            </p:nvSpPr>
            <p:spPr bwMode="auto">
              <a:xfrm>
                <a:off x="2699" y="1749"/>
                <a:ext cx="37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报文</a:t>
                </a:r>
              </a:p>
            </p:txBody>
          </p:sp>
        </p:grpSp>
        <p:cxnSp>
          <p:nvCxnSpPr>
            <p:cNvPr id="68625" name="直接连接符 21"/>
            <p:cNvCxnSpPr>
              <a:cxnSpLocks noChangeShapeType="1"/>
            </p:cNvCxnSpPr>
            <p:nvPr/>
          </p:nvCxnSpPr>
          <p:spPr bwMode="auto">
            <a:xfrm>
              <a:off x="1900501" y="2727671"/>
              <a:ext cx="0" cy="295331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6" name="直接连接符 22"/>
            <p:cNvCxnSpPr>
              <a:cxnSpLocks noChangeShapeType="1"/>
            </p:cNvCxnSpPr>
            <p:nvPr/>
          </p:nvCxnSpPr>
          <p:spPr bwMode="auto">
            <a:xfrm>
              <a:off x="7500522" y="2727671"/>
              <a:ext cx="0" cy="295331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23528" y="699542"/>
            <a:ext cx="5358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添加首部构成分组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555 L 1.66667E-6 0.119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6.17284E-7 L 4.16667E-6 0.260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0.01235 L 3.05556E-6 0.391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505072" y="1106424"/>
            <a:ext cx="7761041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分组交换网以“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”作为数据传输单元。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把各分组发送到接收端（假定接收端在左边）。</a:t>
            </a: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016000" y="2194793"/>
            <a:ext cx="2136775" cy="850900"/>
            <a:chOff x="2040721" y="2912943"/>
            <a:chExt cx="2135660" cy="849919"/>
          </a:xfrm>
        </p:grpSpPr>
        <p:sp>
          <p:nvSpPr>
            <p:cNvPr id="69651" name="Rectangle 2"/>
            <p:cNvSpPr>
              <a:spLocks noChangeArrowheads="1"/>
            </p:cNvSpPr>
            <p:nvPr/>
          </p:nvSpPr>
          <p:spPr bwMode="auto">
            <a:xfrm>
              <a:off x="2574636" y="3393568"/>
              <a:ext cx="1600274" cy="369294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69652" name="Rectangle 10"/>
            <p:cNvSpPr>
              <a:spLocks noChangeArrowheads="1"/>
            </p:cNvSpPr>
            <p:nvPr/>
          </p:nvSpPr>
          <p:spPr bwMode="auto">
            <a:xfrm>
              <a:off x="2040721" y="3393568"/>
              <a:ext cx="533915" cy="3692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69653" name="Group 13"/>
            <p:cNvGrpSpPr/>
            <p:nvPr/>
          </p:nvGrpSpPr>
          <p:grpSpPr bwMode="auto">
            <a:xfrm>
              <a:off x="2042192" y="2912943"/>
              <a:ext cx="2134189" cy="418171"/>
              <a:chOff x="1973" y="2532"/>
              <a:chExt cx="1451" cy="308"/>
            </a:xfrm>
          </p:grpSpPr>
          <p:sp>
            <p:nvSpPr>
              <p:cNvPr id="69654" name="AutoShape 14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85D1F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655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3516313" y="2688506"/>
            <a:ext cx="2133600" cy="849312"/>
            <a:chOff x="3642465" y="3652888"/>
            <a:chExt cx="2134187" cy="849919"/>
          </a:xfrm>
        </p:grpSpPr>
        <p:sp>
          <p:nvSpPr>
            <p:cNvPr id="69646" name="Rectangle 3"/>
            <p:cNvSpPr>
              <a:spLocks noChangeArrowheads="1"/>
            </p:cNvSpPr>
            <p:nvPr/>
          </p:nvSpPr>
          <p:spPr bwMode="auto">
            <a:xfrm>
              <a:off x="4176379" y="4133513"/>
              <a:ext cx="1600273" cy="369294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69647" name="Rectangle 11"/>
            <p:cNvSpPr>
              <a:spLocks noChangeArrowheads="1"/>
            </p:cNvSpPr>
            <p:nvPr/>
          </p:nvSpPr>
          <p:spPr bwMode="auto">
            <a:xfrm>
              <a:off x="3642465" y="4133513"/>
              <a:ext cx="533914" cy="3692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69648" name="Group 16"/>
            <p:cNvGrpSpPr/>
            <p:nvPr/>
          </p:nvGrpSpPr>
          <p:grpSpPr bwMode="auto">
            <a:xfrm>
              <a:off x="3642465" y="3652888"/>
              <a:ext cx="2134187" cy="418171"/>
              <a:chOff x="1973" y="2532"/>
              <a:chExt cx="1451" cy="308"/>
            </a:xfrm>
          </p:grpSpPr>
          <p:sp>
            <p:nvSpPr>
              <p:cNvPr id="69649" name="AutoShape 17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85D1F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650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6062663" y="3244131"/>
            <a:ext cx="2139950" cy="839787"/>
            <a:chOff x="5242738" y="4391485"/>
            <a:chExt cx="2140071" cy="839059"/>
          </a:xfrm>
        </p:grpSpPr>
        <p:sp>
          <p:nvSpPr>
            <p:cNvPr id="69641" name="Rectangle 4"/>
            <p:cNvSpPr>
              <a:spLocks noChangeArrowheads="1"/>
            </p:cNvSpPr>
            <p:nvPr/>
          </p:nvSpPr>
          <p:spPr bwMode="auto">
            <a:xfrm>
              <a:off x="5782536" y="4861249"/>
              <a:ext cx="1600273" cy="369295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69642" name="Rectangle 12"/>
            <p:cNvSpPr>
              <a:spLocks noChangeArrowheads="1"/>
            </p:cNvSpPr>
            <p:nvPr/>
          </p:nvSpPr>
          <p:spPr bwMode="auto">
            <a:xfrm>
              <a:off x="5242738" y="4859892"/>
              <a:ext cx="533915" cy="37065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69643" name="Group 19"/>
            <p:cNvGrpSpPr/>
            <p:nvPr/>
          </p:nvGrpSpPr>
          <p:grpSpPr bwMode="auto">
            <a:xfrm>
              <a:off x="5242738" y="4391485"/>
              <a:ext cx="2134188" cy="418172"/>
              <a:chOff x="1973" y="2532"/>
              <a:chExt cx="1451" cy="308"/>
            </a:xfrm>
          </p:grpSpPr>
          <p:sp>
            <p:nvSpPr>
              <p:cNvPr id="69644" name="AutoShape 20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85D1F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9645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</p:grpSp>
      <p:sp>
        <p:nvSpPr>
          <p:cNvPr id="69640" name="矩形 22"/>
          <p:cNvSpPr>
            <a:spLocks noChangeArrowheads="1"/>
          </p:cNvSpPr>
          <p:nvPr/>
        </p:nvSpPr>
        <p:spPr bwMode="auto">
          <a:xfrm>
            <a:off x="2361961" y="2906412"/>
            <a:ext cx="5040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分组为基本单位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在网络中传送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分组交换的传输单元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323528" y="114776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接收端收到分组后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剥去首部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还原成报文。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08313" y="1957388"/>
            <a:ext cx="1601787" cy="369887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数     据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474913" y="1957388"/>
            <a:ext cx="533400" cy="36988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476500" y="1485900"/>
            <a:ext cx="2133600" cy="417513"/>
            <a:chOff x="1973" y="2532"/>
            <a:chExt cx="1451" cy="308"/>
          </a:xfrm>
        </p:grpSpPr>
        <p:sp>
          <p:nvSpPr>
            <p:cNvPr id="8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48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19625" y="2548707"/>
            <a:ext cx="1600200" cy="369887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数     据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86225" y="2548707"/>
            <a:ext cx="533400" cy="36988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4086225" y="2067694"/>
            <a:ext cx="2133600" cy="419100"/>
            <a:chOff x="1973" y="2532"/>
            <a:chExt cx="1451" cy="308"/>
          </a:xfrm>
        </p:grpSpPr>
        <p:sp>
          <p:nvSpPr>
            <p:cNvPr id="13" name="AutoShape 1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489" y="2532"/>
              <a:ext cx="48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35700" y="3329682"/>
            <a:ext cx="1600200" cy="369888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数     据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695950" y="3328095"/>
            <a:ext cx="533400" cy="3714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695950" y="2859782"/>
            <a:ext cx="2133600" cy="419100"/>
            <a:chOff x="1973" y="2532"/>
            <a:chExt cx="1451" cy="308"/>
          </a:xfrm>
        </p:grpSpPr>
        <p:sp>
          <p:nvSpPr>
            <p:cNvPr id="18" name="AutoShape 2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85D1F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489" y="2532"/>
              <a:ext cx="48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lang="en-US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560" y="3795886"/>
            <a:ext cx="2499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收到的数据</a:t>
            </a: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接收分组交换的传输单元</a:t>
            </a:r>
          </a:p>
        </p:txBody>
      </p:sp>
    </p:spTree>
    <p:extLst>
      <p:ext uri="{BB962C8B-B14F-4D97-AF65-F5344CB8AC3E}">
        <p14:creationId xmlns:p14="http://schemas.microsoft.com/office/powerpoint/2010/main" val="107690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1.97531E-6 L 0.00191 0.35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2.83951E-6 L 0.0033 0.2407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-4.69136E-6 L 0.00035 0.0888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68"/>
          <p:cNvSpPr>
            <a:spLocks noChangeArrowheads="1"/>
          </p:cNvSpPr>
          <p:nvPr/>
        </p:nvSpPr>
        <p:spPr bwMode="auto">
          <a:xfrm>
            <a:off x="323528" y="1245970"/>
            <a:ext cx="7761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最后，在接收端把收到的数据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恢复成为原来的报文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1781175" y="2497773"/>
            <a:ext cx="1870075" cy="431800"/>
          </a:xfrm>
          <a:prstGeom prst="rect">
            <a:avLst/>
          </a:prstGeom>
          <a:solidFill>
            <a:srgbClr val="CDF3CD"/>
          </a:solidFill>
          <a:ln w="19050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72710" name="Rectangle 3"/>
          <p:cNvSpPr>
            <a:spLocks noChangeArrowheads="1"/>
          </p:cNvSpPr>
          <p:nvPr/>
        </p:nvSpPr>
        <p:spPr bwMode="auto">
          <a:xfrm>
            <a:off x="3652838" y="2497773"/>
            <a:ext cx="1871662" cy="431800"/>
          </a:xfrm>
          <a:prstGeom prst="rect">
            <a:avLst/>
          </a:prstGeom>
          <a:solidFill>
            <a:srgbClr val="CDF3CD"/>
          </a:solidFill>
          <a:ln w="19050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5526088" y="2497773"/>
            <a:ext cx="1871662" cy="431800"/>
          </a:xfrm>
          <a:prstGeom prst="rect">
            <a:avLst/>
          </a:prstGeom>
          <a:solidFill>
            <a:srgbClr val="CDF3CD"/>
          </a:solidFill>
          <a:ln w="19050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677520" y="2064379"/>
            <a:ext cx="5806333" cy="864026"/>
            <a:chOff x="1740138" y="3143932"/>
            <a:chExt cx="5807239" cy="864096"/>
          </a:xfrm>
        </p:grpSpPr>
        <p:grpSp>
          <p:nvGrpSpPr>
            <p:cNvPr id="72714" name="组合 8"/>
            <p:cNvGrpSpPr/>
            <p:nvPr/>
          </p:nvGrpSpPr>
          <p:grpSpPr bwMode="auto">
            <a:xfrm>
              <a:off x="1843809" y="3143932"/>
              <a:ext cx="5616839" cy="864096"/>
              <a:chOff x="1843809" y="3143932"/>
              <a:chExt cx="5616839" cy="864096"/>
            </a:xfrm>
          </p:grpSpPr>
          <p:cxnSp>
            <p:nvCxnSpPr>
              <p:cNvPr id="72716" name="直接连接符 10"/>
              <p:cNvCxnSpPr>
                <a:cxnSpLocks noChangeShapeType="1"/>
              </p:cNvCxnSpPr>
              <p:nvPr/>
            </p:nvCxnSpPr>
            <p:spPr bwMode="auto">
              <a:xfrm>
                <a:off x="1845529" y="3143932"/>
                <a:ext cx="0" cy="400110"/>
              </a:xfrm>
              <a:prstGeom prst="line">
                <a:avLst/>
              </a:prstGeom>
              <a:noFill/>
              <a:ln w="28575" algn="ctr">
                <a:solidFill>
                  <a:srgbClr val="00B05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717" name="直接连接符 11"/>
              <p:cNvCxnSpPr>
                <a:cxnSpLocks noChangeShapeType="1"/>
              </p:cNvCxnSpPr>
              <p:nvPr/>
            </p:nvCxnSpPr>
            <p:spPr bwMode="auto">
              <a:xfrm>
                <a:off x="7445550" y="3143932"/>
                <a:ext cx="0" cy="400110"/>
              </a:xfrm>
              <a:prstGeom prst="line">
                <a:avLst/>
              </a:prstGeom>
              <a:noFill/>
              <a:ln w="28575" algn="ctr">
                <a:solidFill>
                  <a:srgbClr val="00B05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718" name="Group 5"/>
              <p:cNvGrpSpPr/>
              <p:nvPr/>
            </p:nvGrpSpPr>
            <p:grpSpPr bwMode="auto">
              <a:xfrm>
                <a:off x="1843809" y="3179361"/>
                <a:ext cx="5616839" cy="400051"/>
                <a:chOff x="1247" y="1774"/>
                <a:chExt cx="3266" cy="252"/>
              </a:xfrm>
            </p:grpSpPr>
            <p:sp>
              <p:nvSpPr>
                <p:cNvPr id="72724" name="Line 6"/>
                <p:cNvSpPr>
                  <a:spLocks noChangeShapeType="1"/>
                </p:cNvSpPr>
                <p:nvPr/>
              </p:nvSpPr>
              <p:spPr bwMode="auto">
                <a:xfrm>
                  <a:off x="1247" y="1888"/>
                  <a:ext cx="3266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2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9" y="1774"/>
                  <a:ext cx="406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报文</a:t>
                  </a:r>
                </a:p>
              </p:txBody>
            </p:sp>
          </p:grpSp>
          <p:grpSp>
            <p:nvGrpSpPr>
              <p:cNvPr id="72719" name="Group 24"/>
              <p:cNvGrpSpPr/>
              <p:nvPr/>
            </p:nvGrpSpPr>
            <p:grpSpPr bwMode="auto">
              <a:xfrm>
                <a:off x="1843809" y="3576228"/>
                <a:ext cx="5616839" cy="431800"/>
                <a:chOff x="1247" y="2931"/>
                <a:chExt cx="3266" cy="272"/>
              </a:xfrm>
            </p:grpSpPr>
            <p:sp>
              <p:nvSpPr>
                <p:cNvPr id="72720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21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22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23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2715" name="Text Box 29"/>
            <p:cNvSpPr txBox="1">
              <a:spLocks noChangeArrowheads="1"/>
            </p:cNvSpPr>
            <p:nvPr/>
          </p:nvSpPr>
          <p:spPr bwMode="auto">
            <a:xfrm>
              <a:off x="1740138" y="3579333"/>
              <a:ext cx="5807239" cy="400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323528" y="3587120"/>
            <a:ext cx="842493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注意：这里假定分组在传输过程中没有出现差错，在转发时也没有被丢弃。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1.3  </a:t>
            </a:r>
            <a:r>
              <a:rPr lang="zh-CN" altLang="en-US" dirty="0">
                <a:latin typeface="微软雅黑" panose="020B0503020204020204" pitchFamily="34" charset="-122"/>
              </a:rPr>
              <a:t>分组交换</a:t>
            </a:r>
            <a:endParaRPr lang="zh-CN" altLang="en-US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最后还原成原来的报文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569</Words>
  <Application>Microsoft Macintosh PowerPoint</Application>
  <PresentationFormat>全屏显示(16:9)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华文行楷</vt:lpstr>
      <vt:lpstr>微软雅黑</vt:lpstr>
      <vt:lpstr>Arial</vt:lpstr>
      <vt:lpstr>Calibri</vt:lpstr>
      <vt:lpstr>Wingdings</vt:lpstr>
      <vt:lpstr>第一PPT，www.1ppt.com​</vt:lpstr>
      <vt:lpstr>01</vt:lpstr>
      <vt:lpstr>第一章  概述</vt:lpstr>
      <vt:lpstr>第一章  概述</vt:lpstr>
      <vt:lpstr>1.3  分组交换</vt:lpstr>
      <vt:lpstr>1.3  分组交换</vt:lpstr>
      <vt:lpstr>1.3  分组交换</vt:lpstr>
      <vt:lpstr>1.3  分组交换</vt:lpstr>
      <vt:lpstr>1.3  分组交换</vt:lpstr>
      <vt:lpstr>1.3  分组交换</vt:lpstr>
      <vt:lpstr>1.3  分组交换</vt:lpstr>
      <vt:lpstr>1.3  分组交换</vt:lpstr>
      <vt:lpstr>1.3  分组交换</vt:lpstr>
      <vt:lpstr>1.3  分组交换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subject/>
  <dc:creator/>
  <cp:keywords/>
  <dc:description/>
  <cp:lastModifiedBy>Microsoft Office User</cp:lastModifiedBy>
  <cp:revision>1045</cp:revision>
  <dcterms:created xsi:type="dcterms:W3CDTF">2014-11-09T01:07:00Z</dcterms:created>
  <dcterms:modified xsi:type="dcterms:W3CDTF">2020-10-25T13:12:26Z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