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8" r:id="rId3"/>
    <p:sldId id="415" r:id="rId4"/>
    <p:sldId id="331" r:id="rId5"/>
    <p:sldId id="333" r:id="rId6"/>
    <p:sldId id="332" r:id="rId7"/>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0C0"/>
    <a:srgbClr val="144AF8"/>
    <a:srgbClr val="CC0000"/>
    <a:srgbClr val="0087CD"/>
    <a:srgbClr val="0095F0"/>
    <a:srgbClr val="0066CC"/>
    <a:srgbClr val="F4B184"/>
    <a:srgbClr val="071DE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4" autoAdjust="0"/>
    <p:restoredTop sz="92676" autoAdjust="0"/>
  </p:normalViewPr>
  <p:slideViewPr>
    <p:cSldViewPr>
      <p:cViewPr varScale="1">
        <p:scale>
          <a:sx n="161" d="100"/>
          <a:sy n="161" d="100"/>
        </p:scale>
        <p:origin x="216"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fld id="{43D57F7D-0BB2-4E6A-B5AF-2BE2E0FD8C1D}" type="slidenum">
              <a:rPr lang="zh-CN" altLang="en-US"/>
              <a:pPr fontAlgn="base">
                <a:spcBef>
                  <a:spcPct val="0"/>
                </a:spcBef>
                <a:spcAft>
                  <a:spcPct val="0"/>
                </a:spcAft>
              </a:pPr>
              <a:t>2</a:t>
            </a:fld>
            <a:endParaRPr lang="zh-CN" altLang="en-US"/>
          </a:p>
        </p:txBody>
      </p:sp>
    </p:spTree>
    <p:extLst>
      <p:ext uri="{BB962C8B-B14F-4D97-AF65-F5344CB8AC3E}">
        <p14:creationId xmlns:p14="http://schemas.microsoft.com/office/powerpoint/2010/main" val="253481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11" name="直接连接符 10"/>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2" name="直接连接符 11"/>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3"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4" name="标题 16"/>
          <p:cNvSpPr>
            <a:spLocks noGrp="1"/>
          </p:cNvSpPr>
          <p:nvPr>
            <p:ph type="title" hasCustomPrompt="1"/>
          </p:nvPr>
        </p:nvSpPr>
        <p:spPr>
          <a:xfrm>
            <a:off x="1331641" y="123478"/>
            <a:ext cx="737975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4126311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331641" y="123478"/>
            <a:ext cx="737975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atin typeface="微软雅黑" panose="020B0503020204020204" pitchFamily="34" charset="-122"/>
                <a:ea typeface="微软雅黑" panose="020B0503020204020204" pitchFamily="34" charset="-122"/>
              </a:defRPr>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331641" y="123478"/>
            <a:ext cx="737975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331641" y="123478"/>
            <a:ext cx="7416824" cy="576064"/>
          </a:xfrm>
          <a:prstGeom prst="rect">
            <a:avLst/>
          </a:prstGeom>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Tree>
    <p:extLst>
      <p:ext uri="{BB962C8B-B14F-4D97-AF65-F5344CB8AC3E}">
        <p14:creationId xmlns:p14="http://schemas.microsoft.com/office/powerpoint/2010/main" val="3502657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9" cstate="print"/>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 id="2147483665" r:id="rId7"/>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endParaRPr lang="zh-CN" altLang="en-US" dirty="0"/>
          </a:p>
        </p:txBody>
      </p:sp>
      <p:sp>
        <p:nvSpPr>
          <p:cNvPr id="3" name="文本占位符 2"/>
          <p:cNvSpPr>
            <a:spLocks noGrp="1"/>
          </p:cNvSpPr>
          <p:nvPr>
            <p:ph type="body" sz="quarter" idx="14"/>
          </p:nvPr>
        </p:nvSpPr>
        <p:spPr/>
        <p:txBody>
          <a:bodyPr/>
          <a:lstStyle/>
          <a:p>
            <a:r>
              <a:rPr lang="zh-CN" altLang="en-US" dirty="0"/>
              <a:t>第一章  概述</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7"/>
          <p:cNvSpPr>
            <a:spLocks noChangeArrowheads="1"/>
          </p:cNvSpPr>
          <p:nvPr/>
        </p:nvSpPr>
        <p:spPr bwMode="auto">
          <a:xfrm>
            <a:off x="1704975" y="699542"/>
            <a:ext cx="5722938" cy="3970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pPr>
            <a:r>
              <a:rPr lang="fr-FR" altLang="zh-CN" sz="2400" b="1" dirty="0">
                <a:solidFill>
                  <a:srgbClr val="0070C0"/>
                </a:solidFill>
                <a:latin typeface="微软雅黑" pitchFamily="34" charset="-122"/>
                <a:ea typeface="微软雅黑" pitchFamily="34" charset="-122"/>
              </a:rPr>
              <a:t>1.1  </a:t>
            </a:r>
            <a:r>
              <a:rPr lang="fr-FR" sz="2400" b="1" dirty="0">
                <a:solidFill>
                  <a:srgbClr val="0070C0"/>
                </a:solidFill>
                <a:latin typeface="微软雅黑" pitchFamily="34" charset="-122"/>
                <a:ea typeface="微软雅黑" pitchFamily="34" charset="-122"/>
              </a:rPr>
              <a:t>计算机网络</a:t>
            </a:r>
            <a:r>
              <a:rPr lang="zh-CN" altLang="en-US" sz="2400" b="1" dirty="0">
                <a:solidFill>
                  <a:srgbClr val="0070C0"/>
                </a:solidFill>
                <a:latin typeface="微软雅黑" pitchFamily="34" charset="-122"/>
                <a:ea typeface="微软雅黑" pitchFamily="34" charset="-122"/>
              </a:rPr>
              <a:t>的定义及其特点</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fr-FR" altLang="zh-CN" sz="2400" b="1" dirty="0">
                <a:solidFill>
                  <a:srgbClr val="0070C0"/>
                </a:solidFill>
                <a:latin typeface="微软雅黑" pitchFamily="34" charset="-122"/>
                <a:ea typeface="微软雅黑" pitchFamily="34" charset="-122"/>
              </a:rPr>
              <a:t>1.2  互联网概述</a:t>
            </a:r>
          </a:p>
          <a:p>
            <a:pPr eaLnBrk="0" hangingPunct="0">
              <a:lnSpc>
                <a:spcPct val="150000"/>
              </a:lnSpc>
            </a:pPr>
            <a:r>
              <a:rPr lang="en-US" altLang="zh-CN" sz="2400" b="1" dirty="0">
                <a:solidFill>
                  <a:srgbClr val="0070C0"/>
                </a:solidFill>
                <a:latin typeface="微软雅黑" pitchFamily="34" charset="-122"/>
                <a:ea typeface="微软雅黑" pitchFamily="34" charset="-122"/>
              </a:rPr>
              <a:t>1.3  </a:t>
            </a:r>
            <a:r>
              <a:rPr lang="zh-CN" altLang="en-US" sz="2400" b="1" dirty="0">
                <a:solidFill>
                  <a:srgbClr val="0070C0"/>
                </a:solidFill>
                <a:latin typeface="微软雅黑" pitchFamily="34" charset="-122"/>
                <a:ea typeface="微软雅黑" pitchFamily="34" charset="-122"/>
              </a:rPr>
              <a:t>分组交换</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1.4  </a:t>
            </a:r>
            <a:r>
              <a:rPr lang="zh-CN" altLang="en-US" sz="2400" b="1" dirty="0">
                <a:solidFill>
                  <a:srgbClr val="0070C0"/>
                </a:solidFill>
                <a:latin typeface="微软雅黑" pitchFamily="34" charset="-122"/>
                <a:ea typeface="微软雅黑" pitchFamily="34" charset="-122"/>
              </a:rPr>
              <a:t>计算机网络在我国的发展</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1.5  </a:t>
            </a:r>
            <a:r>
              <a:rPr lang="zh-CN" altLang="en-US" sz="2400" b="1" dirty="0">
                <a:solidFill>
                  <a:srgbClr val="0070C0"/>
                </a:solidFill>
                <a:latin typeface="微软雅黑" pitchFamily="34" charset="-122"/>
                <a:ea typeface="微软雅黑" pitchFamily="34" charset="-122"/>
              </a:rPr>
              <a:t>计算机网络的分类</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1.6  </a:t>
            </a:r>
            <a:r>
              <a:rPr lang="zh-CN" altLang="en-US" sz="2400" b="1" dirty="0">
                <a:solidFill>
                  <a:srgbClr val="0070C0"/>
                </a:solidFill>
                <a:latin typeface="微软雅黑" pitchFamily="34" charset="-122"/>
                <a:ea typeface="微软雅黑" pitchFamily="34" charset="-122"/>
              </a:rPr>
              <a:t>计算机网络的性能</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1.7  </a:t>
            </a:r>
            <a:r>
              <a:rPr lang="zh-CN" altLang="en-US" sz="2400" b="1" dirty="0">
                <a:solidFill>
                  <a:srgbClr val="0070C0"/>
                </a:solidFill>
                <a:latin typeface="微软雅黑" pitchFamily="34" charset="-122"/>
                <a:ea typeface="微软雅黑" pitchFamily="34" charset="-122"/>
              </a:rPr>
              <a:t>计算机网络的体系结构</a:t>
            </a:r>
            <a:endParaRPr lang="fr-FR" sz="2400" b="1" dirty="0">
              <a:solidFill>
                <a:srgbClr val="0070C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a:t>第一章  概述</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1619672" y="2314857"/>
            <a:ext cx="5760640" cy="791940"/>
          </a:xfrm>
        </p:spPr>
        <p:txBody>
          <a:bodyPr>
            <a:normAutofit fontScale="92500"/>
          </a:bodyPr>
          <a:lstStyle/>
          <a:p>
            <a:r>
              <a:rPr lang="en-US" altLang="zh-CN" dirty="0"/>
              <a:t>1.4  </a:t>
            </a:r>
            <a:r>
              <a:rPr lang="zh-CN" altLang="en-US" dirty="0"/>
              <a:t>计算机网络在我国的发展</a:t>
            </a:r>
          </a:p>
        </p:txBody>
      </p:sp>
      <p:sp>
        <p:nvSpPr>
          <p:cNvPr id="3" name="标题 2"/>
          <p:cNvSpPr>
            <a:spLocks noGrp="1"/>
          </p:cNvSpPr>
          <p:nvPr>
            <p:ph type="title"/>
          </p:nvPr>
        </p:nvSpPr>
        <p:spPr/>
        <p:txBody>
          <a:bodyPr/>
          <a:lstStyle/>
          <a:p>
            <a:r>
              <a:rPr lang="zh-CN" altLang="en-US" dirty="0"/>
              <a:t>第一章  概述</a:t>
            </a:r>
          </a:p>
        </p:txBody>
      </p:sp>
    </p:spTree>
    <p:extLst>
      <p:ext uri="{BB962C8B-B14F-4D97-AF65-F5344CB8AC3E}">
        <p14:creationId xmlns:p14="http://schemas.microsoft.com/office/powerpoint/2010/main" val="234699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2"/>
          <p:cNvSpPr>
            <a:spLocks noChangeArrowheads="1"/>
          </p:cNvSpPr>
          <p:nvPr/>
        </p:nvSpPr>
        <p:spPr bwMode="auto">
          <a:xfrm>
            <a:off x="395536" y="843558"/>
            <a:ext cx="835292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buClr>
                <a:srgbClr val="0070C0"/>
              </a:buClr>
              <a:buFont typeface="Wingdings" panose="05000000000000000000" pitchFamily="2" charset="2"/>
              <a:buChar char="Ø"/>
            </a:pPr>
            <a:r>
              <a:rPr lang="en-US" altLang="zh-CN" sz="2000" dirty="0">
                <a:solidFill>
                  <a:srgbClr val="0070C0"/>
                </a:solidFill>
                <a:latin typeface="微软雅黑" pitchFamily="34" charset="-122"/>
                <a:ea typeface="微软雅黑" pitchFamily="34" charset="-122"/>
              </a:rPr>
              <a:t>1980 </a:t>
            </a:r>
            <a:r>
              <a:rPr lang="zh-CN" altLang="en-US" sz="2000" dirty="0">
                <a:solidFill>
                  <a:srgbClr val="0070C0"/>
                </a:solidFill>
                <a:latin typeface="微软雅黑" pitchFamily="34" charset="-122"/>
                <a:ea typeface="微软雅黑" pitchFamily="34" charset="-122"/>
              </a:rPr>
              <a:t>年，铁道部开始进行计算机联网实验。</a:t>
            </a:r>
            <a:endParaRPr lang="en-US" altLang="zh-CN" sz="2000" dirty="0">
              <a:solidFill>
                <a:srgbClr val="0070C0"/>
              </a:solidFill>
              <a:latin typeface="微软雅黑" pitchFamily="34" charset="-122"/>
              <a:ea typeface="微软雅黑" pitchFamily="34" charset="-122"/>
            </a:endParaRPr>
          </a:p>
          <a:p>
            <a:pPr marL="342900" indent="-342900">
              <a:lnSpc>
                <a:spcPct val="150000"/>
              </a:lnSpc>
              <a:buClr>
                <a:srgbClr val="0070C0"/>
              </a:buClr>
              <a:buFont typeface="Wingdings" panose="05000000000000000000" pitchFamily="2" charset="2"/>
              <a:buChar char="Ø"/>
            </a:pPr>
            <a:r>
              <a:rPr lang="en-US" altLang="zh-CN" sz="2000" dirty="0">
                <a:solidFill>
                  <a:srgbClr val="0070C0"/>
                </a:solidFill>
                <a:latin typeface="微软雅黑" pitchFamily="34" charset="-122"/>
                <a:ea typeface="微软雅黑" pitchFamily="34" charset="-122"/>
              </a:rPr>
              <a:t>1989 </a:t>
            </a:r>
            <a:r>
              <a:rPr lang="zh-CN" altLang="en-US" sz="2000" dirty="0">
                <a:solidFill>
                  <a:srgbClr val="0070C0"/>
                </a:solidFill>
                <a:latin typeface="微软雅黑" pitchFamily="34" charset="-122"/>
                <a:ea typeface="微软雅黑" pitchFamily="34" charset="-122"/>
              </a:rPr>
              <a:t>年 </a:t>
            </a:r>
            <a:r>
              <a:rPr lang="en-US" altLang="zh-CN" sz="2000" dirty="0">
                <a:solidFill>
                  <a:srgbClr val="0070C0"/>
                </a:solidFill>
                <a:latin typeface="微软雅黑" pitchFamily="34" charset="-122"/>
                <a:ea typeface="微软雅黑" pitchFamily="34" charset="-122"/>
              </a:rPr>
              <a:t>11 </a:t>
            </a:r>
            <a:r>
              <a:rPr lang="zh-CN" altLang="en-US" sz="2000" dirty="0">
                <a:solidFill>
                  <a:srgbClr val="0070C0"/>
                </a:solidFill>
                <a:latin typeface="微软雅黑" pitchFamily="34" charset="-122"/>
                <a:ea typeface="微软雅黑" pitchFamily="34" charset="-122"/>
              </a:rPr>
              <a:t>月，我国第一个公用分组交换网 </a:t>
            </a:r>
            <a:r>
              <a:rPr lang="en-US" altLang="zh-CN" sz="2000" dirty="0">
                <a:solidFill>
                  <a:srgbClr val="0070C0"/>
                </a:solidFill>
                <a:latin typeface="微软雅黑" pitchFamily="34" charset="-122"/>
                <a:ea typeface="微软雅黑" pitchFamily="34" charset="-122"/>
              </a:rPr>
              <a:t>CNPAC </a:t>
            </a:r>
            <a:r>
              <a:rPr lang="zh-CN" altLang="en-US" sz="2000" dirty="0">
                <a:solidFill>
                  <a:srgbClr val="0070C0"/>
                </a:solidFill>
                <a:latin typeface="微软雅黑" pitchFamily="34" charset="-122"/>
                <a:ea typeface="微软雅黑" pitchFamily="34" charset="-122"/>
              </a:rPr>
              <a:t>建成运行。 </a:t>
            </a:r>
            <a:endParaRPr lang="en-US" altLang="zh-CN" sz="2000" dirty="0">
              <a:solidFill>
                <a:srgbClr val="0070C0"/>
              </a:solidFill>
              <a:latin typeface="微软雅黑" pitchFamily="34" charset="-122"/>
              <a:ea typeface="微软雅黑" pitchFamily="34" charset="-122"/>
            </a:endParaRPr>
          </a:p>
          <a:p>
            <a:pPr marL="342900" indent="-342900">
              <a:lnSpc>
                <a:spcPct val="150000"/>
              </a:lnSpc>
              <a:buClr>
                <a:srgbClr val="0070C0"/>
              </a:buClr>
              <a:buFont typeface="Wingdings" panose="05000000000000000000" pitchFamily="2" charset="2"/>
              <a:buChar char="Ø"/>
            </a:pPr>
            <a:r>
              <a:rPr lang="en-US" altLang="zh-CN" sz="2000" dirty="0">
                <a:solidFill>
                  <a:srgbClr val="0070C0"/>
                </a:solidFill>
                <a:latin typeface="微软雅黑" pitchFamily="34" charset="-122"/>
                <a:ea typeface="微软雅黑" pitchFamily="34" charset="-122"/>
              </a:rPr>
              <a:t>1994 </a:t>
            </a:r>
            <a:r>
              <a:rPr lang="zh-CN" altLang="en-US" sz="2000" dirty="0">
                <a:solidFill>
                  <a:srgbClr val="0070C0"/>
                </a:solidFill>
                <a:latin typeface="微软雅黑" pitchFamily="34" charset="-122"/>
                <a:ea typeface="微软雅黑" pitchFamily="34" charset="-122"/>
              </a:rPr>
              <a:t>年 </a:t>
            </a:r>
            <a:r>
              <a:rPr lang="en-US" altLang="zh-CN" sz="2000" dirty="0">
                <a:solidFill>
                  <a:srgbClr val="0070C0"/>
                </a:solidFill>
                <a:latin typeface="微软雅黑" pitchFamily="34" charset="-122"/>
                <a:ea typeface="微软雅黑" pitchFamily="34" charset="-122"/>
              </a:rPr>
              <a:t>4 </a:t>
            </a:r>
            <a:r>
              <a:rPr lang="zh-CN" altLang="en-US" sz="2000" dirty="0">
                <a:solidFill>
                  <a:srgbClr val="0070C0"/>
                </a:solidFill>
                <a:latin typeface="微软雅黑" pitchFamily="34" charset="-122"/>
                <a:ea typeface="微软雅黑" pitchFamily="34" charset="-122"/>
              </a:rPr>
              <a:t>月 </a:t>
            </a:r>
            <a:r>
              <a:rPr lang="en-US" altLang="zh-CN" sz="2000" dirty="0">
                <a:solidFill>
                  <a:srgbClr val="0070C0"/>
                </a:solidFill>
                <a:latin typeface="微软雅黑" pitchFamily="34" charset="-122"/>
                <a:ea typeface="微软雅黑" pitchFamily="34" charset="-122"/>
              </a:rPr>
              <a:t>20 </a:t>
            </a:r>
            <a:r>
              <a:rPr lang="zh-CN" altLang="en-US" sz="2000" dirty="0">
                <a:solidFill>
                  <a:srgbClr val="0070C0"/>
                </a:solidFill>
                <a:latin typeface="微软雅黑" pitchFamily="34" charset="-122"/>
                <a:ea typeface="微软雅黑" pitchFamily="34" charset="-122"/>
              </a:rPr>
              <a:t>日，我国用 </a:t>
            </a:r>
            <a:r>
              <a:rPr lang="en-US" altLang="zh-CN" sz="2000" b="1" dirty="0">
                <a:solidFill>
                  <a:srgbClr val="C55A11"/>
                </a:solidFill>
                <a:latin typeface="微软雅黑" pitchFamily="34" charset="-122"/>
                <a:ea typeface="微软雅黑" pitchFamily="34" charset="-122"/>
              </a:rPr>
              <a:t>64 </a:t>
            </a:r>
            <a:r>
              <a:rPr lang="en-US" altLang="zh-CN" sz="2000" b="1" dirty="0" err="1">
                <a:solidFill>
                  <a:srgbClr val="C55A11"/>
                </a:solidFill>
                <a:latin typeface="微软雅黑" pitchFamily="34" charset="-122"/>
                <a:ea typeface="微软雅黑" pitchFamily="34" charset="-122"/>
              </a:rPr>
              <a:t>kbit</a:t>
            </a:r>
            <a:r>
              <a:rPr lang="en-US" altLang="zh-CN" sz="2000" b="1" dirty="0">
                <a:solidFill>
                  <a:srgbClr val="C55A11"/>
                </a:solidFill>
                <a:latin typeface="微软雅黑" pitchFamily="34" charset="-122"/>
                <a:ea typeface="微软雅黑" pitchFamily="34" charset="-122"/>
              </a:rPr>
              <a:t>/s </a:t>
            </a:r>
            <a:r>
              <a:rPr lang="zh-CN" altLang="en-US" sz="2000" dirty="0">
                <a:solidFill>
                  <a:srgbClr val="0070C0"/>
                </a:solidFill>
                <a:latin typeface="微软雅黑" pitchFamily="34" charset="-122"/>
                <a:ea typeface="微软雅黑" pitchFamily="34" charset="-122"/>
              </a:rPr>
              <a:t>专线正式连入互联网，</a:t>
            </a:r>
            <a:r>
              <a:rPr lang="zh-CN" altLang="zh-CN" sz="2000" dirty="0">
                <a:solidFill>
                  <a:srgbClr val="0070C0"/>
                </a:solidFill>
                <a:latin typeface="微软雅黑" pitchFamily="34" charset="-122"/>
                <a:ea typeface="微软雅黑" pitchFamily="34" charset="-122"/>
              </a:rPr>
              <a:t>我国被国际上正式承认为接入互联网的国家</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ct val="150000"/>
              </a:lnSpc>
              <a:buClr>
                <a:srgbClr val="0070C0"/>
              </a:buClr>
              <a:buFont typeface="Wingdings" panose="05000000000000000000" pitchFamily="2" charset="2"/>
              <a:buChar char="Ø"/>
            </a:pPr>
            <a:r>
              <a:rPr lang="en-US" altLang="zh-CN" sz="2000" dirty="0">
                <a:solidFill>
                  <a:srgbClr val="0070C0"/>
                </a:solidFill>
                <a:latin typeface="微软雅黑" pitchFamily="34" charset="-122"/>
                <a:ea typeface="微软雅黑" pitchFamily="34" charset="-122"/>
              </a:rPr>
              <a:t>1994 </a:t>
            </a:r>
            <a:r>
              <a:rPr lang="zh-CN" altLang="en-US" sz="2000" dirty="0">
                <a:solidFill>
                  <a:srgbClr val="0070C0"/>
                </a:solidFill>
                <a:latin typeface="微软雅黑" pitchFamily="34" charset="-122"/>
                <a:ea typeface="微软雅黑" pitchFamily="34" charset="-122"/>
              </a:rPr>
              <a:t>年 </a:t>
            </a:r>
            <a:r>
              <a:rPr lang="en-US" altLang="zh-CN" sz="2000" dirty="0">
                <a:solidFill>
                  <a:srgbClr val="0070C0"/>
                </a:solidFill>
                <a:latin typeface="微软雅黑" pitchFamily="34" charset="-122"/>
                <a:ea typeface="微软雅黑" pitchFamily="34" charset="-122"/>
              </a:rPr>
              <a:t>5 </a:t>
            </a:r>
            <a:r>
              <a:rPr lang="zh-CN" altLang="zh-CN" sz="2000" dirty="0">
                <a:solidFill>
                  <a:srgbClr val="0070C0"/>
                </a:solidFill>
                <a:latin typeface="微软雅黑" pitchFamily="34" charset="-122"/>
                <a:ea typeface="微软雅黑" pitchFamily="34" charset="-122"/>
              </a:rPr>
              <a:t>月</a:t>
            </a:r>
            <a:r>
              <a:rPr lang="zh-CN" altLang="en-US" sz="2000" dirty="0">
                <a:solidFill>
                  <a:srgbClr val="0070C0"/>
                </a:solidFill>
                <a:latin typeface="微软雅黑" pitchFamily="34" charset="-122"/>
                <a:ea typeface="微软雅黑" pitchFamily="34" charset="-122"/>
              </a:rPr>
              <a:t>，</a:t>
            </a:r>
            <a:r>
              <a:rPr lang="zh-CN" altLang="zh-CN" sz="2000" dirty="0">
                <a:solidFill>
                  <a:srgbClr val="0070C0"/>
                </a:solidFill>
                <a:latin typeface="微软雅黑" pitchFamily="34" charset="-122"/>
                <a:ea typeface="微软雅黑" pitchFamily="34" charset="-122"/>
              </a:rPr>
              <a:t>中国科学院高能物理研究所设立了我国的第一个万维网服务器。</a:t>
            </a:r>
            <a:endParaRPr lang="en-US" altLang="zh-CN" sz="2000" dirty="0">
              <a:solidFill>
                <a:srgbClr val="0070C0"/>
              </a:solidFill>
              <a:latin typeface="微软雅黑" pitchFamily="34" charset="-122"/>
              <a:ea typeface="微软雅黑" pitchFamily="34" charset="-122"/>
            </a:endParaRPr>
          </a:p>
          <a:p>
            <a:pPr marL="342900" indent="-342900">
              <a:lnSpc>
                <a:spcPct val="150000"/>
              </a:lnSpc>
              <a:buClr>
                <a:srgbClr val="0070C0"/>
              </a:buClr>
              <a:buFont typeface="Wingdings" panose="05000000000000000000" pitchFamily="2" charset="2"/>
              <a:buChar char="Ø"/>
            </a:pPr>
            <a:r>
              <a:rPr lang="en-US" altLang="zh-CN" sz="2000" dirty="0">
                <a:solidFill>
                  <a:srgbClr val="0070C0"/>
                </a:solidFill>
                <a:latin typeface="微软雅黑" pitchFamily="34" charset="-122"/>
                <a:ea typeface="微软雅黑" pitchFamily="34" charset="-122"/>
              </a:rPr>
              <a:t>1994 </a:t>
            </a:r>
            <a:r>
              <a:rPr lang="zh-CN" altLang="en-US" sz="2000" dirty="0">
                <a:solidFill>
                  <a:srgbClr val="0070C0"/>
                </a:solidFill>
                <a:latin typeface="微软雅黑" pitchFamily="34" charset="-122"/>
                <a:ea typeface="微软雅黑" pitchFamily="34" charset="-122"/>
              </a:rPr>
              <a:t>年 </a:t>
            </a:r>
            <a:r>
              <a:rPr lang="en-US" altLang="zh-CN" sz="2000" dirty="0">
                <a:solidFill>
                  <a:srgbClr val="0070C0"/>
                </a:solidFill>
                <a:latin typeface="微软雅黑" pitchFamily="34" charset="-122"/>
                <a:ea typeface="微软雅黑" pitchFamily="34" charset="-122"/>
              </a:rPr>
              <a:t>9 </a:t>
            </a:r>
            <a:r>
              <a:rPr lang="zh-CN" altLang="zh-CN" sz="2000" dirty="0">
                <a:solidFill>
                  <a:srgbClr val="0070C0"/>
                </a:solidFill>
                <a:latin typeface="微软雅黑" pitchFamily="34" charset="-122"/>
                <a:ea typeface="微软雅黑" pitchFamily="34" charset="-122"/>
              </a:rPr>
              <a:t>月</a:t>
            </a:r>
            <a:r>
              <a:rPr lang="zh-CN" altLang="en-US" sz="2000" dirty="0">
                <a:solidFill>
                  <a:srgbClr val="0070C0"/>
                </a:solidFill>
                <a:latin typeface="微软雅黑" pitchFamily="34" charset="-122"/>
                <a:ea typeface="微软雅黑" pitchFamily="34" charset="-122"/>
              </a:rPr>
              <a:t>，</a:t>
            </a:r>
            <a:r>
              <a:rPr lang="zh-CN" altLang="zh-CN" sz="2000" dirty="0">
                <a:solidFill>
                  <a:srgbClr val="0070C0"/>
                </a:solidFill>
                <a:latin typeface="微软雅黑" pitchFamily="34" charset="-122"/>
                <a:ea typeface="微软雅黑" pitchFamily="34" charset="-122"/>
              </a:rPr>
              <a:t>中国公用计算机互联网</a:t>
            </a:r>
            <a:r>
              <a:rPr lang="en-US" altLang="zh-CN" sz="2000" dirty="0">
                <a:solidFill>
                  <a:srgbClr val="0070C0"/>
                </a:solidFill>
                <a:latin typeface="微软雅黑" pitchFamily="34" charset="-122"/>
                <a:ea typeface="微软雅黑" pitchFamily="34" charset="-122"/>
              </a:rPr>
              <a:t> CHINANET </a:t>
            </a:r>
            <a:r>
              <a:rPr lang="zh-CN" altLang="zh-CN" sz="2000" dirty="0">
                <a:solidFill>
                  <a:srgbClr val="0070C0"/>
                </a:solidFill>
                <a:latin typeface="微软雅黑" pitchFamily="34" charset="-122"/>
                <a:ea typeface="微软雅黑" pitchFamily="34" charset="-122"/>
              </a:rPr>
              <a:t>正式启动</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1.4  </a:t>
            </a:r>
            <a:r>
              <a:rPr lang="zh-CN" altLang="en-US" dirty="0">
                <a:latin typeface="微软雅黑" panose="020B0503020204020204" pitchFamily="34" charset="-122"/>
              </a:rPr>
              <a:t>计算机网络在我国的发展</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2"/>
          <p:cNvSpPr>
            <a:spLocks noChangeArrowheads="1"/>
          </p:cNvSpPr>
          <p:nvPr/>
        </p:nvSpPr>
        <p:spPr bwMode="auto">
          <a:xfrm>
            <a:off x="323528" y="761672"/>
            <a:ext cx="84249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50000"/>
              </a:lnSpc>
              <a:buClr>
                <a:srgbClr val="0070C0"/>
              </a:buClr>
              <a:buFont typeface="Wingdings" pitchFamily="2" charset="2"/>
              <a:buChar char="l"/>
            </a:pPr>
            <a:r>
              <a:rPr lang="zh-CN" altLang="en-US" sz="2400" dirty="0">
                <a:solidFill>
                  <a:srgbClr val="0070C0"/>
                </a:solidFill>
                <a:latin typeface="微软雅黑" pitchFamily="34" charset="-122"/>
                <a:ea typeface="微软雅黑" pitchFamily="34" charset="-122"/>
              </a:rPr>
              <a:t>中国教育和科研计算机网 </a:t>
            </a:r>
            <a:r>
              <a:rPr lang="en-US" altLang="zh-CN" sz="2400" dirty="0">
                <a:solidFill>
                  <a:srgbClr val="0070C0"/>
                </a:solidFill>
                <a:latin typeface="微软雅黑" pitchFamily="34" charset="-122"/>
                <a:ea typeface="微软雅黑" pitchFamily="34" charset="-122"/>
              </a:rPr>
              <a:t>CERNET (China Education and Research </a:t>
            </a:r>
            <a:r>
              <a:rPr lang="en-US" altLang="zh-CN" sz="2400" dirty="0" err="1">
                <a:solidFill>
                  <a:srgbClr val="0070C0"/>
                </a:solidFill>
                <a:latin typeface="微软雅黑" pitchFamily="34" charset="-122"/>
                <a:ea typeface="微软雅黑" pitchFamily="34" charset="-122"/>
              </a:rPr>
              <a:t>NETwork</a:t>
            </a:r>
            <a:r>
              <a:rPr lang="en-US" altLang="zh-CN" sz="2400" dirty="0">
                <a:solidFill>
                  <a:srgbClr val="0070C0"/>
                </a:solidFill>
                <a:latin typeface="微软雅黑" pitchFamily="34" charset="-122"/>
                <a:ea typeface="微软雅黑" pitchFamily="34" charset="-122"/>
              </a:rPr>
              <a:t>) </a:t>
            </a:r>
            <a:r>
              <a:rPr lang="zh-CN" altLang="en-US" sz="2400" dirty="0">
                <a:solidFill>
                  <a:srgbClr val="0070C0"/>
                </a:solidFill>
                <a:latin typeface="微软雅黑" pitchFamily="34" charset="-122"/>
                <a:ea typeface="微软雅黑" pitchFamily="34" charset="-122"/>
              </a:rPr>
              <a:t>始建于 </a:t>
            </a:r>
            <a:r>
              <a:rPr lang="en-US" altLang="zh-CN" sz="2400" dirty="0">
                <a:solidFill>
                  <a:srgbClr val="0070C0"/>
                </a:solidFill>
                <a:latin typeface="微软雅黑" pitchFamily="34" charset="-122"/>
                <a:ea typeface="微软雅黑" pitchFamily="34" charset="-122"/>
              </a:rPr>
              <a:t>1994 </a:t>
            </a:r>
            <a:r>
              <a:rPr lang="zh-CN" altLang="en-US" sz="2400" dirty="0">
                <a:solidFill>
                  <a:srgbClr val="0070C0"/>
                </a:solidFill>
                <a:latin typeface="微软雅黑" pitchFamily="34" charset="-122"/>
                <a:ea typeface="微软雅黑" pitchFamily="34" charset="-122"/>
              </a:rPr>
              <a:t>年，是我国第一个 </a:t>
            </a:r>
            <a:r>
              <a:rPr lang="en-US" altLang="zh-CN" sz="2400" dirty="0">
                <a:solidFill>
                  <a:srgbClr val="0070C0"/>
                </a:solidFill>
                <a:latin typeface="微软雅黑" pitchFamily="34" charset="-122"/>
                <a:ea typeface="微软雅黑" pitchFamily="34" charset="-122"/>
              </a:rPr>
              <a:t>IPv4 </a:t>
            </a:r>
            <a:r>
              <a:rPr lang="zh-CN" altLang="en-US" sz="2400" dirty="0">
                <a:solidFill>
                  <a:srgbClr val="0070C0"/>
                </a:solidFill>
                <a:latin typeface="微软雅黑" pitchFamily="34" charset="-122"/>
                <a:ea typeface="微软雅黑" pitchFamily="34" charset="-122"/>
              </a:rPr>
              <a:t>互联网主干网。</a:t>
            </a:r>
          </a:p>
          <a:p>
            <a:pPr marL="285750" indent="-285750">
              <a:lnSpc>
                <a:spcPct val="150000"/>
              </a:lnSpc>
              <a:buClr>
                <a:srgbClr val="0070C0"/>
              </a:buClr>
              <a:buFont typeface="Wingdings" pitchFamily="2" charset="2"/>
              <a:buChar char="l"/>
            </a:pPr>
            <a:r>
              <a:rPr lang="en-US" altLang="zh-CN" sz="2400" dirty="0">
                <a:solidFill>
                  <a:srgbClr val="0070C0"/>
                </a:solidFill>
                <a:latin typeface="微软雅黑" pitchFamily="34" charset="-122"/>
                <a:ea typeface="微软雅黑" pitchFamily="34" charset="-122"/>
              </a:rPr>
              <a:t>2004 </a:t>
            </a:r>
            <a:r>
              <a:rPr lang="zh-CN" altLang="zh-CN" sz="2400" dirty="0">
                <a:solidFill>
                  <a:srgbClr val="0070C0"/>
                </a:solidFill>
                <a:latin typeface="微软雅黑" pitchFamily="34" charset="-122"/>
                <a:ea typeface="微软雅黑" pitchFamily="34" charset="-122"/>
              </a:rPr>
              <a:t>年</a:t>
            </a:r>
            <a:r>
              <a:rPr lang="en-US" altLang="zh-CN" sz="2400" dirty="0">
                <a:solidFill>
                  <a:srgbClr val="0070C0"/>
                </a:solidFill>
                <a:latin typeface="微软雅黑" pitchFamily="34" charset="-122"/>
                <a:ea typeface="微软雅黑" pitchFamily="34" charset="-122"/>
              </a:rPr>
              <a:t> 2 </a:t>
            </a:r>
            <a:r>
              <a:rPr lang="zh-CN" altLang="zh-CN" sz="2400" dirty="0">
                <a:solidFill>
                  <a:srgbClr val="0070C0"/>
                </a:solidFill>
                <a:latin typeface="微软雅黑" pitchFamily="34" charset="-122"/>
                <a:ea typeface="微软雅黑" pitchFamily="34" charset="-122"/>
              </a:rPr>
              <a:t>月，我国的第一个下一代互联网</a:t>
            </a:r>
            <a:r>
              <a:rPr lang="en-US" altLang="zh-CN" sz="2400" dirty="0">
                <a:solidFill>
                  <a:srgbClr val="0070C0"/>
                </a:solidFill>
                <a:latin typeface="微软雅黑" pitchFamily="34" charset="-122"/>
                <a:ea typeface="微软雅黑" pitchFamily="34" charset="-122"/>
              </a:rPr>
              <a:t> CNGI </a:t>
            </a:r>
            <a:r>
              <a:rPr lang="zh-CN" altLang="zh-CN" sz="2400" dirty="0">
                <a:solidFill>
                  <a:srgbClr val="0070C0"/>
                </a:solidFill>
                <a:latin typeface="微软雅黑" pitchFamily="34" charset="-122"/>
                <a:ea typeface="微软雅黑" pitchFamily="34" charset="-122"/>
              </a:rPr>
              <a:t>的主干网</a:t>
            </a:r>
            <a:r>
              <a:rPr lang="en-US" altLang="zh-CN" sz="2400" dirty="0">
                <a:solidFill>
                  <a:srgbClr val="0070C0"/>
                </a:solidFill>
                <a:latin typeface="微软雅黑" pitchFamily="34" charset="-122"/>
                <a:ea typeface="微软雅黑" pitchFamily="34" charset="-122"/>
              </a:rPr>
              <a:t> CERNET2 </a:t>
            </a:r>
            <a:r>
              <a:rPr lang="zh-CN" altLang="zh-CN" sz="2400" dirty="0">
                <a:solidFill>
                  <a:srgbClr val="0070C0"/>
                </a:solidFill>
                <a:latin typeface="微软雅黑" pitchFamily="34" charset="-122"/>
                <a:ea typeface="微软雅黑" pitchFamily="34" charset="-122"/>
              </a:rPr>
              <a:t>试验网正式开通，并提供服务。</a:t>
            </a:r>
            <a:endParaRPr lang="en-US" altLang="zh-CN" sz="2400" dirty="0">
              <a:solidFill>
                <a:srgbClr val="0070C0"/>
              </a:solidFill>
              <a:latin typeface="微软雅黑" pitchFamily="34" charset="-122"/>
              <a:ea typeface="微软雅黑" pitchFamily="34" charset="-122"/>
            </a:endParaRPr>
          </a:p>
          <a:p>
            <a:pPr marL="285750" indent="-285750">
              <a:lnSpc>
                <a:spcPct val="150000"/>
              </a:lnSpc>
              <a:buClr>
                <a:srgbClr val="0070C0"/>
              </a:buClr>
              <a:buFont typeface="Wingdings" pitchFamily="2" charset="2"/>
              <a:buChar char="l"/>
            </a:pPr>
            <a:r>
              <a:rPr lang="zh-CN" altLang="en-US" sz="2400" dirty="0">
                <a:solidFill>
                  <a:srgbClr val="0070C0"/>
                </a:solidFill>
                <a:latin typeface="微软雅黑" pitchFamily="34" charset="-122"/>
                <a:ea typeface="微软雅黑" pitchFamily="34" charset="-122"/>
              </a:rPr>
              <a:t>中国互联网络信息中心 </a:t>
            </a:r>
            <a:r>
              <a:rPr lang="en-US" altLang="zh-CN" sz="2400" dirty="0">
                <a:solidFill>
                  <a:srgbClr val="0070C0"/>
                </a:solidFill>
                <a:latin typeface="微软雅黑" pitchFamily="34" charset="-122"/>
                <a:ea typeface="微软雅黑" pitchFamily="34" charset="-122"/>
              </a:rPr>
              <a:t>CNNIC (</a:t>
            </a:r>
            <a:r>
              <a:rPr lang="en-US" altLang="zh-CN" sz="2400" dirty="0" err="1">
                <a:solidFill>
                  <a:srgbClr val="0070C0"/>
                </a:solidFill>
                <a:latin typeface="微软雅黑" pitchFamily="34" charset="-122"/>
                <a:ea typeface="微软雅黑" pitchFamily="34" charset="-122"/>
              </a:rPr>
              <a:t>ChiNa</a:t>
            </a:r>
            <a:r>
              <a:rPr lang="en-US" altLang="zh-CN" sz="2400" dirty="0">
                <a:solidFill>
                  <a:srgbClr val="0070C0"/>
                </a:solidFill>
                <a:latin typeface="微软雅黑" pitchFamily="34" charset="-122"/>
                <a:ea typeface="微软雅黑" pitchFamily="34" charset="-122"/>
              </a:rPr>
              <a:t> Network Information Center) </a:t>
            </a:r>
            <a:r>
              <a:rPr lang="zh-CN" altLang="en-US" sz="2400" dirty="0">
                <a:solidFill>
                  <a:srgbClr val="0070C0"/>
                </a:solidFill>
                <a:latin typeface="微软雅黑" pitchFamily="34" charset="-122"/>
                <a:ea typeface="微软雅黑" pitchFamily="34" charset="-122"/>
              </a:rPr>
              <a:t>每年两次公布我国互联网的发展情况。</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1.4  </a:t>
            </a:r>
            <a:r>
              <a:rPr lang="zh-CN" altLang="en-US" dirty="0">
                <a:latin typeface="微软雅黑" panose="020B0503020204020204" pitchFamily="34" charset="-122"/>
              </a:rPr>
              <a:t>计算机网络在我国的发展</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2"/>
          <p:cNvSpPr>
            <a:spLocks noChangeArrowheads="1"/>
          </p:cNvSpPr>
          <p:nvPr/>
        </p:nvSpPr>
        <p:spPr bwMode="auto">
          <a:xfrm>
            <a:off x="395536" y="843558"/>
            <a:ext cx="8032118" cy="390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zh-CN" sz="2400" dirty="0">
                <a:solidFill>
                  <a:srgbClr val="0070C0"/>
                </a:solidFill>
                <a:latin typeface="微软雅黑" pitchFamily="34" charset="-122"/>
                <a:ea typeface="微软雅黑" pitchFamily="34" charset="-122"/>
              </a:rPr>
              <a:t>到目前为止，我国陆续建造了基于互联网技术的并能够和互联网互连的多个全国范围的公用计算机网络，其中规模最大</a:t>
            </a:r>
            <a:r>
              <a:rPr lang="zh-CN" altLang="en-US" sz="2400" dirty="0">
                <a:solidFill>
                  <a:srgbClr val="0070C0"/>
                </a:solidFill>
                <a:latin typeface="微软雅黑" pitchFamily="34" charset="-122"/>
                <a:ea typeface="微软雅黑" pitchFamily="34" charset="-122"/>
              </a:rPr>
              <a:t>如下</a:t>
            </a:r>
            <a:r>
              <a:rPr lang="zh-CN" altLang="zh-CN" sz="2400" dirty="0">
                <a:solidFill>
                  <a:srgbClr val="0070C0"/>
                </a:solidFill>
                <a:latin typeface="微软雅黑" pitchFamily="34" charset="-122"/>
                <a:ea typeface="微软雅黑" pitchFamily="34" charset="-122"/>
              </a:rPr>
              <a:t>：</a:t>
            </a:r>
            <a:endParaRPr lang="en-US" altLang="zh-CN" sz="24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Ø"/>
            </a:pPr>
            <a:r>
              <a:rPr lang="zh-CN" altLang="zh-CN" sz="2400" dirty="0">
                <a:solidFill>
                  <a:srgbClr val="0070C0"/>
                </a:solidFill>
                <a:latin typeface="微软雅黑" pitchFamily="34" charset="-122"/>
                <a:ea typeface="微软雅黑" pitchFamily="34" charset="-122"/>
              </a:rPr>
              <a:t>中国电信互联网</a:t>
            </a:r>
            <a:r>
              <a:rPr lang="en-US" altLang="zh-CN" sz="2400" dirty="0">
                <a:solidFill>
                  <a:srgbClr val="0070C0"/>
                </a:solidFill>
                <a:latin typeface="微软雅黑" pitchFamily="34" charset="-122"/>
                <a:ea typeface="微软雅黑" pitchFamily="34" charset="-122"/>
              </a:rPr>
              <a:t> CHINANET</a:t>
            </a:r>
            <a:r>
              <a:rPr lang="zh-CN" altLang="zh-CN" sz="2400" dirty="0">
                <a:solidFill>
                  <a:srgbClr val="0070C0"/>
                </a:solidFill>
                <a:latin typeface="微软雅黑" pitchFamily="34" charset="-122"/>
                <a:ea typeface="微软雅黑" pitchFamily="34" charset="-122"/>
              </a:rPr>
              <a:t>（也就是原来的中国公用计算机互联网）</a:t>
            </a:r>
            <a:endParaRPr lang="en-US" altLang="zh-CN" sz="24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Ø"/>
            </a:pPr>
            <a:r>
              <a:rPr lang="zh-CN" altLang="zh-CN" sz="2400" dirty="0">
                <a:solidFill>
                  <a:srgbClr val="0070C0"/>
                </a:solidFill>
                <a:latin typeface="微软雅黑" pitchFamily="34" charset="-122"/>
                <a:ea typeface="微软雅黑" pitchFamily="34" charset="-122"/>
              </a:rPr>
              <a:t>中国联通互联网</a:t>
            </a:r>
            <a:r>
              <a:rPr lang="en-US" altLang="zh-CN" sz="2400" dirty="0">
                <a:solidFill>
                  <a:srgbClr val="0070C0"/>
                </a:solidFill>
                <a:latin typeface="微软雅黑" pitchFamily="34" charset="-122"/>
                <a:ea typeface="微软雅黑" pitchFamily="34" charset="-122"/>
              </a:rPr>
              <a:t> UNINET</a:t>
            </a:r>
          </a:p>
          <a:p>
            <a:pPr marL="342900" indent="-342900">
              <a:lnSpc>
                <a:spcPts val="3300"/>
              </a:lnSpc>
              <a:buClr>
                <a:srgbClr val="0070C0"/>
              </a:buClr>
              <a:buFont typeface="Wingdings" panose="05000000000000000000" pitchFamily="2" charset="2"/>
              <a:buChar char="Ø"/>
            </a:pPr>
            <a:r>
              <a:rPr lang="zh-CN" altLang="zh-CN" sz="2400" dirty="0">
                <a:solidFill>
                  <a:srgbClr val="0070C0"/>
                </a:solidFill>
                <a:latin typeface="微软雅黑" pitchFamily="34" charset="-122"/>
                <a:ea typeface="微软雅黑" pitchFamily="34" charset="-122"/>
              </a:rPr>
              <a:t>中国移动互联网</a:t>
            </a:r>
            <a:r>
              <a:rPr lang="en-US" altLang="zh-CN" sz="2400" dirty="0">
                <a:solidFill>
                  <a:srgbClr val="0070C0"/>
                </a:solidFill>
                <a:latin typeface="微软雅黑" pitchFamily="34" charset="-122"/>
                <a:ea typeface="微软雅黑" pitchFamily="34" charset="-122"/>
              </a:rPr>
              <a:t> CMNET</a:t>
            </a:r>
          </a:p>
          <a:p>
            <a:pPr marL="342900" indent="-342900">
              <a:lnSpc>
                <a:spcPts val="3300"/>
              </a:lnSpc>
              <a:buClr>
                <a:srgbClr val="0070C0"/>
              </a:buClr>
              <a:buFont typeface="Wingdings" panose="05000000000000000000" pitchFamily="2" charset="2"/>
              <a:buChar char="Ø"/>
            </a:pPr>
            <a:r>
              <a:rPr lang="zh-CN" altLang="zh-CN" sz="2400" dirty="0">
                <a:solidFill>
                  <a:srgbClr val="0070C0"/>
                </a:solidFill>
                <a:latin typeface="微软雅黑" pitchFamily="34" charset="-122"/>
                <a:ea typeface="微软雅黑" pitchFamily="34" charset="-122"/>
              </a:rPr>
              <a:t>中国教育和科研计算机网</a:t>
            </a:r>
            <a:r>
              <a:rPr lang="en-US" altLang="zh-CN" sz="2400" dirty="0">
                <a:solidFill>
                  <a:srgbClr val="0070C0"/>
                </a:solidFill>
                <a:latin typeface="微软雅黑" pitchFamily="34" charset="-122"/>
                <a:ea typeface="微软雅黑" pitchFamily="34" charset="-122"/>
              </a:rPr>
              <a:t> CERNET</a:t>
            </a:r>
          </a:p>
          <a:p>
            <a:pPr marL="342900" indent="-342900">
              <a:lnSpc>
                <a:spcPts val="3300"/>
              </a:lnSpc>
              <a:buClr>
                <a:srgbClr val="0070C0"/>
              </a:buClr>
              <a:buFont typeface="Wingdings" panose="05000000000000000000" pitchFamily="2" charset="2"/>
              <a:buChar char="Ø"/>
            </a:pPr>
            <a:r>
              <a:rPr lang="zh-CN" altLang="zh-CN" sz="2400" dirty="0">
                <a:solidFill>
                  <a:srgbClr val="0070C0"/>
                </a:solidFill>
                <a:latin typeface="微软雅黑" pitchFamily="34" charset="-122"/>
                <a:ea typeface="微软雅黑" pitchFamily="34" charset="-122"/>
              </a:rPr>
              <a:t>中国科学技术网</a:t>
            </a:r>
            <a:r>
              <a:rPr lang="en-US" altLang="zh-CN" sz="2400" dirty="0">
                <a:solidFill>
                  <a:srgbClr val="0070C0"/>
                </a:solidFill>
                <a:latin typeface="微软雅黑" pitchFamily="34" charset="-122"/>
                <a:ea typeface="微软雅黑" pitchFamily="34" charset="-122"/>
              </a:rPr>
              <a:t> CSTNET</a:t>
            </a:r>
            <a:endParaRPr lang="zh-CN" altLang="zh-CN" sz="2400" dirty="0">
              <a:solidFill>
                <a:srgbClr val="0070C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1.4  </a:t>
            </a:r>
            <a:r>
              <a:rPr lang="zh-CN" altLang="en-US" dirty="0">
                <a:latin typeface="微软雅黑" panose="020B0503020204020204" pitchFamily="34" charset="-122"/>
              </a:rPr>
              <a:t>计算机网络在我国的发展</a:t>
            </a:r>
            <a:endParaRPr lang="zh-CN" altLang="en-US" dirty="0"/>
          </a:p>
        </p:txBody>
      </p:sp>
      <p:sp>
        <p:nvSpPr>
          <p:cNvPr id="4" name="椭圆 3"/>
          <p:cNvSpPr/>
          <p:nvPr/>
        </p:nvSpPr>
        <p:spPr>
          <a:xfrm>
            <a:off x="9036496" y="5020022"/>
            <a:ext cx="72008" cy="72008"/>
          </a:xfrm>
          <a:prstGeom prst="ellipse">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3569</TotalTime>
  <Words>305</Words>
  <Application>Microsoft Macintosh PowerPoint</Application>
  <PresentationFormat>全屏显示(16:9)</PresentationFormat>
  <Paragraphs>30</Paragraphs>
  <Slides>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华文行楷</vt:lpstr>
      <vt:lpstr>微软雅黑</vt:lpstr>
      <vt:lpstr>Arial</vt:lpstr>
      <vt:lpstr>Calibri</vt:lpstr>
      <vt:lpstr>Wingdings</vt:lpstr>
      <vt:lpstr>第一PPT，www.1ppt.com​</vt:lpstr>
      <vt:lpstr>01</vt:lpstr>
      <vt:lpstr>第一章  概述</vt:lpstr>
      <vt:lpstr>第一章  概述</vt:lpstr>
      <vt:lpstr>1.4  计算机网络在我国的发展</vt:lpstr>
      <vt:lpstr>1.4  计算机网络在我国的发展</vt:lpstr>
      <vt:lpstr>1.4  计算机网络在我国的发展</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subject/>
  <dc:creator/>
  <cp:keywords/>
  <dc:description/>
  <cp:lastModifiedBy>Microsoft Office User</cp:lastModifiedBy>
  <cp:revision>1045</cp:revision>
  <dcterms:created xsi:type="dcterms:W3CDTF">2014-11-09T01:07:00Z</dcterms:created>
  <dcterms:modified xsi:type="dcterms:W3CDTF">2020-10-25T12:57:21Z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