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419" r:id="rId4"/>
    <p:sldId id="334" r:id="rId5"/>
    <p:sldId id="338" r:id="rId6"/>
    <p:sldId id="339" r:id="rId7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8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3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qi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0070C0"/>
    <a:srgbClr val="144AF8"/>
    <a:srgbClr val="CC0000"/>
    <a:srgbClr val="0087CD"/>
    <a:srgbClr val="0095F0"/>
    <a:srgbClr val="0066CC"/>
    <a:srgbClr val="F4B184"/>
    <a:srgbClr val="071DE9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14" autoAdjust="0"/>
    <p:restoredTop sz="92676" autoAdjust="0"/>
  </p:normalViewPr>
  <p:slideViewPr>
    <p:cSldViewPr>
      <p:cViewPr varScale="1">
        <p:scale>
          <a:sx n="161" d="100"/>
          <a:sy n="161" d="100"/>
        </p:scale>
        <p:origin x="216" y="200"/>
      </p:cViewPr>
      <p:guideLst>
        <p:guide orient="horz" pos="1628"/>
        <p:guide pos="2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93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D82A5992-9D73-4015-9385-ABE035416B29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2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73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D57F7D-0BB2-4E6A-B5AF-2BE2E0FD8C1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81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708150"/>
            <a:ext cx="2447925" cy="2016125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714625" y="1779588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714624" y="3696592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321952" y="1994674"/>
            <a:ext cx="1804019" cy="14430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9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5722497-EC7F-4C4E-BF25-BB2FB69BF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7824" y="2320167"/>
            <a:ext cx="5472608" cy="7919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第</a:t>
            </a:r>
            <a:r>
              <a:rPr kumimoji="1" lang="en-US" altLang="zh-CN" dirty="0"/>
              <a:t>x</a:t>
            </a:r>
            <a:r>
              <a:rPr kumimoji="1" lang="zh-CN" altLang="en-US" dirty="0"/>
              <a:t>章  </a:t>
            </a:r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451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619672" y="1851596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619671" y="3579862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55722497-EC7F-4C4E-BF25-BB2FB69BF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9671" y="2314857"/>
            <a:ext cx="5745808" cy="791940"/>
          </a:xfr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/>
              <a:t>1.1</a:t>
            </a:r>
            <a:r>
              <a:rPr kumimoji="1" lang="zh-CN" altLang="en-US" dirty="0"/>
              <a:t>  </a:t>
            </a:r>
            <a:r>
              <a:rPr kumimoji="1" lang="en-US" altLang="zh-CN" dirty="0"/>
              <a:t>xxx</a:t>
            </a:r>
            <a:endParaRPr kumimoji="1" lang="zh-CN" altLang="en-US" dirty="0"/>
          </a:p>
        </p:txBody>
      </p:sp>
      <p:sp>
        <p:nvSpPr>
          <p:cNvPr id="14" name="标题 16"/>
          <p:cNvSpPr>
            <a:spLocks noGrp="1"/>
          </p:cNvSpPr>
          <p:nvPr>
            <p:ph type="title" hasCustomPrompt="1"/>
          </p:nvPr>
        </p:nvSpPr>
        <p:spPr>
          <a:xfrm>
            <a:off x="1331641" y="123478"/>
            <a:ext cx="7379750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zh-CN" altLang="en-US" dirty="0"/>
              <a:t>第一章  概述</a:t>
            </a:r>
          </a:p>
        </p:txBody>
      </p:sp>
    </p:spTree>
    <p:extLst>
      <p:ext uri="{BB962C8B-B14F-4D97-AF65-F5344CB8AC3E}">
        <p14:creationId xmlns:p14="http://schemas.microsoft.com/office/powerpoint/2010/main" val="4126311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1331641" y="123478"/>
            <a:ext cx="7379750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  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FC18408-FF5A-4D46-B0AD-D437005866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842962"/>
            <a:ext cx="8254188" cy="3817019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21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1331641" y="123478"/>
            <a:ext cx="7379750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zh-CN" altLang="en-US" dirty="0"/>
              <a:t>第一章  概述</a:t>
            </a:r>
          </a:p>
        </p:txBody>
      </p:sp>
      <p:sp>
        <p:nvSpPr>
          <p:cNvPr id="19" name="内容占位符 18"/>
          <p:cNvSpPr>
            <a:spLocks noGrp="1"/>
          </p:cNvSpPr>
          <p:nvPr>
            <p:ph sz="quarter" idx="13" hasCustomPrompt="1"/>
          </p:nvPr>
        </p:nvSpPr>
        <p:spPr>
          <a:xfrm>
            <a:off x="1583668" y="848942"/>
            <a:ext cx="5976664" cy="3816424"/>
          </a:xfrm>
        </p:spPr>
        <p:txBody>
          <a:bodyPr/>
          <a:lstStyle>
            <a:lvl1pPr marL="342900" indent="-342900">
              <a:buClr>
                <a:srgbClr val="C55A11"/>
              </a:buClr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en-US" altLang="zh-CN" dirty="0"/>
              <a:t>1.1</a:t>
            </a:r>
            <a:r>
              <a:rPr lang="zh-CN" altLang="en-US" dirty="0"/>
              <a:t>  </a:t>
            </a:r>
            <a:r>
              <a:rPr lang="en-US" altLang="zh-CN" dirty="0" err="1"/>
              <a:t>xxxx</a:t>
            </a:r>
            <a:endParaRPr lang="en-US" altLang="zh-CN" dirty="0"/>
          </a:p>
          <a:p>
            <a:pPr lvl="0"/>
            <a:r>
              <a:rPr lang="en-US" altLang="zh-CN" dirty="0"/>
              <a:t>1.2</a:t>
            </a:r>
            <a:r>
              <a:rPr lang="zh-CN" altLang="en-US" dirty="0"/>
              <a:t>  </a:t>
            </a:r>
            <a:r>
              <a:rPr lang="en-US" altLang="zh-CN" dirty="0"/>
              <a:t>xxx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1" y="123478"/>
            <a:ext cx="7416824" cy="576064"/>
          </a:xfrm>
          <a:prstGeom prst="rect">
            <a:avLst/>
          </a:prstGeom>
        </p:spPr>
        <p:txBody>
          <a:bodyPr anchor="ctr" anchorCtr="0"/>
          <a:lstStyle>
            <a:lvl1pPr algn="l"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122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后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1" y="-73572"/>
            <a:ext cx="9201533" cy="5237610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 smtClean="0"/>
              <a:pPr>
                <a:defRPr/>
              </a:pPr>
              <a:t>2020/10/25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34417" y="166266"/>
            <a:ext cx="2727151" cy="749300"/>
            <a:chOff x="134417" y="166266"/>
            <a:chExt cx="2727151" cy="749300"/>
          </a:xfrm>
        </p:grpSpPr>
        <p:pic>
          <p:nvPicPr>
            <p:cNvPr id="10" name="图片 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134417" y="166266"/>
              <a:ext cx="765175" cy="74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图片 4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989906" y="411510"/>
              <a:ext cx="1871662" cy="48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4FDA602F-D441-F546-8922-2FD59973284C}"/>
              </a:ext>
            </a:extLst>
          </p:cNvPr>
          <p:cNvSpPr/>
          <p:nvPr userDrawn="1"/>
        </p:nvSpPr>
        <p:spPr>
          <a:xfrm>
            <a:off x="1763688" y="1285017"/>
            <a:ext cx="6348213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6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369720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最后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1" y="-73572"/>
            <a:ext cx="9201533" cy="5237610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 smtClean="0"/>
              <a:pPr>
                <a:defRPr/>
              </a:pPr>
              <a:t>2020/10/25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34417" y="166266"/>
            <a:ext cx="2727151" cy="749300"/>
            <a:chOff x="134417" y="166266"/>
            <a:chExt cx="2727151" cy="749300"/>
          </a:xfrm>
        </p:grpSpPr>
        <p:pic>
          <p:nvPicPr>
            <p:cNvPr id="10" name="图片 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134417" y="166266"/>
              <a:ext cx="765175" cy="74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图片 4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989906" y="411510"/>
              <a:ext cx="1871662" cy="48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02657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89" y="0"/>
            <a:ext cx="9144485" cy="51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892777"/>
            <a:ext cx="8229600" cy="3701845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10509" y="-15246"/>
            <a:ext cx="1080938" cy="786796"/>
            <a:chOff x="-10509" y="-15246"/>
            <a:chExt cx="1080938" cy="786796"/>
          </a:xfrm>
        </p:grpSpPr>
        <p:pic>
          <p:nvPicPr>
            <p:cNvPr id="10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566" y="-15246"/>
              <a:ext cx="869863" cy="786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10"/>
            <p:cNvSpPr/>
            <p:nvPr/>
          </p:nvSpPr>
          <p:spPr>
            <a:xfrm>
              <a:off x="-10509" y="213079"/>
              <a:ext cx="154912" cy="3301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49" r:id="rId4"/>
    <p:sldLayoutId id="2147483659" r:id="rId5"/>
    <p:sldLayoutId id="2147483663" r:id="rId6"/>
    <p:sldLayoutId id="2147483665" r:id="rId7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3800" b="1" kern="1200">
          <a:solidFill>
            <a:srgbClr val="0087CD"/>
          </a:solidFill>
          <a:effectLst/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8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第一章  概述</a:t>
            </a:r>
          </a:p>
        </p:txBody>
      </p:sp>
    </p:spTree>
    <p:extLst>
      <p:ext uri="{BB962C8B-B14F-4D97-AF65-F5344CB8AC3E}">
        <p14:creationId xmlns:p14="http://schemas.microsoft.com/office/powerpoint/2010/main" val="341759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17"/>
          <p:cNvSpPr>
            <a:spLocks noChangeArrowheads="1"/>
          </p:cNvSpPr>
          <p:nvPr/>
        </p:nvSpPr>
        <p:spPr bwMode="auto">
          <a:xfrm>
            <a:off x="1704975" y="699542"/>
            <a:ext cx="572293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fr-FR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1.1  </a:t>
            </a:r>
            <a:r>
              <a:rPr lang="fr-FR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的定义及其特点</a:t>
            </a:r>
            <a:endParaRPr lang="en-US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fr-FR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1.2  互联网概述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1.3  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分组交换</a:t>
            </a:r>
            <a:endParaRPr lang="en-US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1.4  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计算机网络在我国的发展</a:t>
            </a:r>
            <a:endParaRPr lang="en-US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1.5  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计算机网络的分类</a:t>
            </a:r>
            <a:endParaRPr lang="en-US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1.6  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计算机网络的性能</a:t>
            </a:r>
            <a:endParaRPr lang="en-US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1.7  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计算机网络的体系结构</a:t>
            </a:r>
            <a:endParaRPr lang="fr-FR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 概述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1.5  </a:t>
            </a:r>
            <a:r>
              <a:rPr lang="zh-CN" altLang="en-US" dirty="0"/>
              <a:t>计算机网络分类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 概述</a:t>
            </a:r>
          </a:p>
        </p:txBody>
      </p:sp>
    </p:spTree>
    <p:extLst>
      <p:ext uri="{BB962C8B-B14F-4D97-AF65-F5344CB8AC3E}">
        <p14:creationId xmlns:p14="http://schemas.microsoft.com/office/powerpoint/2010/main" val="4084573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1.5  </a:t>
            </a:r>
            <a:r>
              <a:rPr lang="zh-CN" altLang="en-US" dirty="0">
                <a:latin typeface="微软雅黑" panose="020B0503020204020204" pitchFamily="34" charset="-122"/>
              </a:rPr>
              <a:t>计算机网络分类</a:t>
            </a:r>
            <a:endParaRPr lang="zh-CN" alt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95536" y="915566"/>
            <a:ext cx="835292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计算机网络有多种类别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。典型包括：</a:t>
            </a:r>
            <a:endParaRPr lang="en-US" altLang="zh-CN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按照网络的作用范围进行分类</a:t>
            </a:r>
            <a:endParaRPr lang="en-US" altLang="zh-CN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按照</a:t>
            </a:r>
            <a:r>
              <a:rPr lang="zh-CN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网络的使用者进行分类</a:t>
            </a:r>
          </a:p>
          <a:p>
            <a:pPr marL="342900" lvl="1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用来把用户接入到互联网的网络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矩形 3"/>
          <p:cNvSpPr>
            <a:spLocks noChangeArrowheads="1"/>
          </p:cNvSpPr>
          <p:nvPr/>
        </p:nvSpPr>
        <p:spPr bwMode="auto">
          <a:xfrm>
            <a:off x="323528" y="1200023"/>
            <a:ext cx="8424936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广域网 </a:t>
            </a:r>
            <a:r>
              <a:rPr lang="en-US" altLang="zh-CN" sz="20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WAN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(Wide Area Network)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作用范围通常为几十到几千公里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城域网 </a:t>
            </a:r>
            <a:r>
              <a:rPr lang="en-US" altLang="zh-CN" sz="20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MAN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(Metropolitan Area Network)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作用距离约为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5~50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公里。</a:t>
            </a:r>
            <a:endParaRPr lang="en-US" altLang="zh-CN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局域网 </a:t>
            </a:r>
            <a:r>
              <a:rPr lang="en-US" altLang="zh-CN" sz="20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LAN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(Local Area Network)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局限在较小的范围（如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1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公里</a:t>
            </a:r>
            <a:r>
              <a:rPr lang="zh-CN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左右）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个人区域网 </a:t>
            </a:r>
            <a:r>
              <a:rPr lang="en-US" altLang="zh-CN" sz="20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PAN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(Personal Area Network)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范围很小，大约在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10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米</a:t>
            </a:r>
            <a:r>
              <a:rPr lang="zh-CN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左右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1.5  </a:t>
            </a:r>
            <a:r>
              <a:rPr lang="zh-CN" altLang="en-US" dirty="0">
                <a:latin typeface="微软雅黑" panose="020B0503020204020204" pitchFamily="34" charset="-122"/>
              </a:rPr>
              <a:t>计算机网络分类</a:t>
            </a:r>
            <a:endParaRPr lang="zh-CN" alt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按作用范围分类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矩形 3"/>
          <p:cNvSpPr>
            <a:spLocks noChangeArrowheads="1"/>
          </p:cNvSpPr>
          <p:nvPr/>
        </p:nvSpPr>
        <p:spPr bwMode="auto">
          <a:xfrm>
            <a:off x="323528" y="1260897"/>
            <a:ext cx="842493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公用网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(public network) </a:t>
            </a:r>
          </a:p>
          <a:p>
            <a:pPr marL="268288" lvl="1">
              <a:lnSpc>
                <a:spcPct val="150000"/>
              </a:lnSpc>
              <a:buClr>
                <a:srgbClr val="85D1F7"/>
              </a:buClr>
            </a:pP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zh-CN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规定交纳费用的人都可以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使用的</a:t>
            </a:r>
            <a:r>
              <a:rPr lang="zh-CN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网络。因此也可称为公众网。</a:t>
            </a:r>
            <a:endParaRPr lang="en-US" altLang="zh-CN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专用网 </a:t>
            </a:r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(private network) </a:t>
            </a:r>
          </a:p>
          <a:p>
            <a:pPr marL="268288" lvl="1">
              <a:lnSpc>
                <a:spcPct val="150000"/>
              </a:lnSpc>
              <a:buClr>
                <a:srgbClr val="85D1F7"/>
              </a:buClr>
            </a:pPr>
            <a:r>
              <a:rPr lang="zh-CN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为特殊业务工作的需要而建造的网络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1.5  </a:t>
            </a:r>
            <a:r>
              <a:rPr lang="zh-CN" altLang="en-US" dirty="0">
                <a:latin typeface="微软雅黑" panose="020B0503020204020204" pitchFamily="34" charset="-122"/>
              </a:rPr>
              <a:t>计算机网络分类</a:t>
            </a:r>
            <a:endParaRPr lang="zh-CN" altLang="en-US" b="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按使用者分类</a:t>
            </a:r>
          </a:p>
        </p:txBody>
      </p:sp>
      <p:sp>
        <p:nvSpPr>
          <p:cNvPr id="5" name="椭圆 4"/>
          <p:cNvSpPr/>
          <p:nvPr/>
        </p:nvSpPr>
        <p:spPr>
          <a:xfrm>
            <a:off x="9036496" y="5020022"/>
            <a:ext cx="72008" cy="72008"/>
          </a:xfrm>
          <a:prstGeom prst="ellipse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​">
  <a:themeElements>
    <a:clrScheme name="自定义 1040">
      <a:dk1>
        <a:sysClr val="windowText" lastClr="000000"/>
      </a:dk1>
      <a:lt1>
        <a:sysClr val="window" lastClr="FFFFFF"/>
      </a:lt1>
      <a:dk2>
        <a:srgbClr val="69676D"/>
      </a:dk2>
      <a:lt2>
        <a:srgbClr val="7F7F7F"/>
      </a:lt2>
      <a:accent1>
        <a:srgbClr val="0095F0"/>
      </a:accent1>
      <a:accent2>
        <a:srgbClr val="6BB1C9"/>
      </a:accent2>
      <a:accent3>
        <a:srgbClr val="0095F0"/>
      </a:accent3>
      <a:accent4>
        <a:srgbClr val="6BB1C9"/>
      </a:accent4>
      <a:accent5>
        <a:srgbClr val="0095F0"/>
      </a:accent5>
      <a:accent6>
        <a:srgbClr val="6BB1C9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3575</TotalTime>
  <Words>219</Words>
  <Application>Microsoft Macintosh PowerPoint</Application>
  <PresentationFormat>全屏显示(16:9)</PresentationFormat>
  <Paragraphs>30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华文行楷</vt:lpstr>
      <vt:lpstr>微软雅黑</vt:lpstr>
      <vt:lpstr>Arial</vt:lpstr>
      <vt:lpstr>Calibri</vt:lpstr>
      <vt:lpstr>Wingdings</vt:lpstr>
      <vt:lpstr>第一PPT，www.1ppt.com​</vt:lpstr>
      <vt:lpstr>01</vt:lpstr>
      <vt:lpstr>第一章  概述</vt:lpstr>
      <vt:lpstr>第一章  概述</vt:lpstr>
      <vt:lpstr>1.5  计算机网络分类</vt:lpstr>
      <vt:lpstr>1.5  计算机网络分类</vt:lpstr>
      <vt:lpstr>1.5  计算机网络分类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蓝色通用</dc:title>
  <dc:subject/>
  <dc:creator/>
  <cp:keywords/>
  <dc:description/>
  <cp:lastModifiedBy>Microsoft Office User</cp:lastModifiedBy>
  <cp:revision>1047</cp:revision>
  <dcterms:created xsi:type="dcterms:W3CDTF">2014-11-09T01:07:00Z</dcterms:created>
  <dcterms:modified xsi:type="dcterms:W3CDTF">2020-10-25T13:00:43Z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