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8" r:id="rId3"/>
    <p:sldId id="420" r:id="rId4"/>
    <p:sldId id="342" r:id="rId5"/>
    <p:sldId id="343" r:id="rId6"/>
    <p:sldId id="344" r:id="rId7"/>
    <p:sldId id="346" r:id="rId8"/>
    <p:sldId id="347" r:id="rId9"/>
    <p:sldId id="352" r:id="rId10"/>
    <p:sldId id="355" r:id="rId11"/>
    <p:sldId id="356" r:id="rId12"/>
    <p:sldId id="357" r:id="rId13"/>
    <p:sldId id="358" r:id="rId14"/>
    <p:sldId id="421" r:id="rId15"/>
    <p:sldId id="361" r:id="rId16"/>
    <p:sldId id="363" r:id="rId17"/>
    <p:sldId id="364" r:id="rId18"/>
    <p:sldId id="365" r:id="rId19"/>
    <p:sldId id="366" r:id="rId20"/>
    <p:sldId id="377" r:id="rId21"/>
    <p:sldId id="374" r:id="rId22"/>
    <p:sldId id="378" r:id="rId23"/>
    <p:sldId id="379"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9" r:id="rId44"/>
    <p:sldId id="411" r:id="rId45"/>
    <p:sldId id="412" r:id="rId46"/>
    <p:sldId id="413" r:id="rId47"/>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0070C0"/>
    <a:srgbClr val="144AF8"/>
    <a:srgbClr val="CC0000"/>
    <a:srgbClr val="0087CD"/>
    <a:srgbClr val="0095F0"/>
    <a:srgbClr val="0066CC"/>
    <a:srgbClr val="F4B184"/>
    <a:srgbClr val="071DE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4" autoAdjust="0"/>
    <p:restoredTop sz="92676" autoAdjust="0"/>
  </p:normalViewPr>
  <p:slideViewPr>
    <p:cSldViewPr>
      <p:cViewPr varScale="1">
        <p:scale>
          <a:sx n="161" d="100"/>
          <a:sy n="161" d="100"/>
        </p:scale>
        <p:origin x="216"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73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fld id="{43D57F7D-0BB2-4E6A-B5AF-2BE2E0FD8C1D}" type="slidenum">
              <a:rPr lang="zh-CN" altLang="en-US"/>
              <a:pPr fontAlgn="base">
                <a:spcBef>
                  <a:spcPct val="0"/>
                </a:spcBef>
                <a:spcAft>
                  <a:spcPct val="0"/>
                </a:spcAft>
              </a:pPr>
              <a:t>2</a:t>
            </a:fld>
            <a:endParaRPr lang="zh-CN" altLang="en-US"/>
          </a:p>
        </p:txBody>
      </p:sp>
    </p:spTree>
    <p:extLst>
      <p:ext uri="{BB962C8B-B14F-4D97-AF65-F5344CB8AC3E}">
        <p14:creationId xmlns:p14="http://schemas.microsoft.com/office/powerpoint/2010/main" val="253481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6</a:t>
            </a:fld>
            <a:endParaRPr lang="zh-CN" altLang="en-US" dirty="0"/>
          </a:p>
        </p:txBody>
      </p:sp>
    </p:spTree>
    <p:extLst>
      <p:ext uri="{BB962C8B-B14F-4D97-AF65-F5344CB8AC3E}">
        <p14:creationId xmlns:p14="http://schemas.microsoft.com/office/powerpoint/2010/main" val="250542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11" name="直接连接符 10"/>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2" name="直接连接符 11"/>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3"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4"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412631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atin typeface="微软雅黑" panose="020B0503020204020204" pitchFamily="34" charset="-122"/>
                <a:ea typeface="微软雅黑" panose="020B0503020204020204" pitchFamily="34" charset="-122"/>
              </a:defRPr>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331641" y="123478"/>
            <a:ext cx="737975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331641" y="123478"/>
            <a:ext cx="7416824" cy="576064"/>
          </a:xfrm>
          <a:prstGeom prst="rect">
            <a:avLst/>
          </a:prstGeom>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Tree>
    <p:extLst>
      <p:ext uri="{BB962C8B-B14F-4D97-AF65-F5344CB8AC3E}">
        <p14:creationId xmlns:p14="http://schemas.microsoft.com/office/powerpoint/2010/main" val="3502657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9" cstate="print"/>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 id="2147483665" r:id="rId7"/>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endParaRPr lang="zh-CN" altLang="en-US" dirty="0"/>
          </a:p>
        </p:txBody>
      </p:sp>
      <p:sp>
        <p:nvSpPr>
          <p:cNvPr id="3" name="文本占位符 2"/>
          <p:cNvSpPr>
            <a:spLocks noGrp="1"/>
          </p:cNvSpPr>
          <p:nvPr>
            <p:ph type="body" sz="quarter" idx="14"/>
          </p:nvPr>
        </p:nvSpPr>
        <p:spPr/>
        <p:txBody>
          <a:bodyPr/>
          <a:lstStyle/>
          <a:p>
            <a:r>
              <a:rPr lang="zh-CN" altLang="en-US" dirty="0"/>
              <a:t>第一章  概述</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矩形 3"/>
          <p:cNvSpPr>
            <a:spLocks noChangeArrowheads="1"/>
          </p:cNvSpPr>
          <p:nvPr/>
        </p:nvSpPr>
        <p:spPr bwMode="auto">
          <a:xfrm>
            <a:off x="323528" y="1275606"/>
            <a:ext cx="842493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zh-CN" sz="2000" dirty="0">
                <a:solidFill>
                  <a:srgbClr val="0070C0"/>
                </a:solidFill>
                <a:latin typeface="微软雅黑" pitchFamily="34" charset="-122"/>
                <a:ea typeface="微软雅黑" pitchFamily="34" charset="-122"/>
              </a:rPr>
              <a:t>互联网上的信息不仅仅单方向传输</a:t>
            </a:r>
            <a:r>
              <a:rPr lang="zh-CN" altLang="en-US" sz="2000" dirty="0">
                <a:solidFill>
                  <a:srgbClr val="0070C0"/>
                </a:solidFill>
                <a:latin typeface="微软雅黑" pitchFamily="34" charset="-122"/>
                <a:ea typeface="微软雅黑" pitchFamily="34" charset="-122"/>
              </a:rPr>
              <a:t>，</a:t>
            </a:r>
            <a:r>
              <a:rPr lang="zh-CN" altLang="zh-CN" sz="2000" dirty="0">
                <a:solidFill>
                  <a:srgbClr val="0070C0"/>
                </a:solidFill>
                <a:latin typeface="微软雅黑" pitchFamily="34" charset="-122"/>
                <a:ea typeface="微软雅黑" pitchFamily="34" charset="-122"/>
              </a:rPr>
              <a:t>而是双向交互的。因此，有时很需要知道双向交互一次所需的时间</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zh-CN" sz="2000" b="1" dirty="0">
                <a:solidFill>
                  <a:srgbClr val="C55A11"/>
                </a:solidFill>
                <a:latin typeface="微软雅黑" pitchFamily="34" charset="-122"/>
                <a:ea typeface="微软雅黑" pitchFamily="34" charset="-122"/>
              </a:rPr>
              <a:t>往返时间</a:t>
            </a:r>
            <a:r>
              <a:rPr lang="en-US" altLang="zh-CN" sz="2000" b="1" dirty="0">
                <a:solidFill>
                  <a:srgbClr val="C55A11"/>
                </a:solidFill>
                <a:latin typeface="微软雅黑" pitchFamily="34" charset="-122"/>
                <a:ea typeface="微软雅黑" pitchFamily="34" charset="-122"/>
              </a:rPr>
              <a:t> RTT </a:t>
            </a:r>
            <a:r>
              <a:rPr lang="en-US" altLang="zh-CN" sz="2000" dirty="0">
                <a:solidFill>
                  <a:srgbClr val="0070C0"/>
                </a:solidFill>
                <a:latin typeface="微软雅黑" pitchFamily="34" charset="-122"/>
                <a:ea typeface="微软雅黑" pitchFamily="34" charset="-122"/>
              </a:rPr>
              <a:t>(round-trip time) </a:t>
            </a:r>
            <a:r>
              <a:rPr lang="zh-CN" altLang="en-US" sz="2000" dirty="0">
                <a:solidFill>
                  <a:srgbClr val="0070C0"/>
                </a:solidFill>
                <a:latin typeface="微软雅黑" pitchFamily="34" charset="-122"/>
                <a:ea typeface="微软雅黑" pitchFamily="34" charset="-122"/>
              </a:rPr>
              <a:t>表示从发送方发送数据开始，到发送方收到来自接收方的确认，总共经历的时间。</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zh-CN" sz="2000" dirty="0">
                <a:solidFill>
                  <a:srgbClr val="0070C0"/>
                </a:solidFill>
                <a:latin typeface="微软雅黑" pitchFamily="34" charset="-122"/>
                <a:ea typeface="微软雅黑" pitchFamily="34" charset="-122"/>
              </a:rPr>
              <a:t>在互联网中，往返时间还包括各</a:t>
            </a:r>
            <a:r>
              <a:rPr lang="zh-CN" altLang="zh-CN" sz="2000" b="1" dirty="0">
                <a:solidFill>
                  <a:srgbClr val="C55A11"/>
                </a:solidFill>
                <a:latin typeface="微软雅黑" pitchFamily="34" charset="-122"/>
                <a:ea typeface="微软雅黑" pitchFamily="34" charset="-122"/>
              </a:rPr>
              <a:t>中间结点</a:t>
            </a:r>
            <a:r>
              <a:rPr lang="zh-CN" altLang="zh-CN" sz="2000" dirty="0">
                <a:solidFill>
                  <a:srgbClr val="0070C0"/>
                </a:solidFill>
                <a:latin typeface="微软雅黑" pitchFamily="34" charset="-122"/>
                <a:ea typeface="微软雅黑" pitchFamily="34" charset="-122"/>
              </a:rPr>
              <a:t>的处理时延、排队时延以及转发数据时的发送时延。</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zh-CN" sz="2000" dirty="0">
                <a:solidFill>
                  <a:srgbClr val="0070C0"/>
                </a:solidFill>
                <a:latin typeface="微软雅黑" pitchFamily="34" charset="-122"/>
                <a:ea typeface="微软雅黑" pitchFamily="34" charset="-122"/>
              </a:rPr>
              <a:t>当使用卫星通信时，往返时间</a:t>
            </a:r>
            <a:r>
              <a:rPr lang="en-US" altLang="zh-CN" sz="2000" dirty="0">
                <a:solidFill>
                  <a:srgbClr val="0070C0"/>
                </a:solidFill>
                <a:latin typeface="微软雅黑" pitchFamily="34" charset="-122"/>
                <a:ea typeface="微软雅黑" pitchFamily="34" charset="-122"/>
              </a:rPr>
              <a:t> RTT </a:t>
            </a:r>
            <a:r>
              <a:rPr lang="zh-CN" altLang="zh-CN" sz="2000" dirty="0">
                <a:solidFill>
                  <a:srgbClr val="0070C0"/>
                </a:solidFill>
                <a:latin typeface="微软雅黑" pitchFamily="34" charset="-122"/>
                <a:ea typeface="微软雅黑" pitchFamily="34" charset="-122"/>
              </a:rPr>
              <a:t>相对较长，是很重要的一个性能指标。</a:t>
            </a:r>
            <a:endParaRPr lang="zh-CN" altLang="en-US" sz="2000" dirty="0">
              <a:solidFill>
                <a:srgbClr val="0070C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往返时间</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矩形 3"/>
          <p:cNvSpPr>
            <a:spLocks noChangeArrowheads="1"/>
          </p:cNvSpPr>
          <p:nvPr/>
        </p:nvSpPr>
        <p:spPr bwMode="auto">
          <a:xfrm>
            <a:off x="329154" y="1197197"/>
            <a:ext cx="8419310" cy="280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分为</a:t>
            </a:r>
            <a:r>
              <a:rPr lang="zh-CN" altLang="en-US" sz="2000" b="1" dirty="0">
                <a:solidFill>
                  <a:srgbClr val="C55A11"/>
                </a:solidFill>
                <a:latin typeface="微软雅黑" pitchFamily="34" charset="-122"/>
                <a:ea typeface="微软雅黑" pitchFamily="34" charset="-122"/>
              </a:rPr>
              <a:t>信道利用率</a:t>
            </a:r>
            <a:r>
              <a:rPr lang="zh-CN" altLang="en-US" sz="2000" dirty="0">
                <a:solidFill>
                  <a:srgbClr val="0070C0"/>
                </a:solidFill>
                <a:latin typeface="微软雅黑" pitchFamily="34" charset="-122"/>
                <a:ea typeface="微软雅黑" pitchFamily="34" charset="-122"/>
              </a:rPr>
              <a:t>和</a:t>
            </a:r>
            <a:r>
              <a:rPr lang="zh-CN" altLang="en-US" sz="2000" b="1" dirty="0">
                <a:solidFill>
                  <a:srgbClr val="C55A11"/>
                </a:solidFill>
                <a:latin typeface="微软雅黑" pitchFamily="34" charset="-122"/>
                <a:ea typeface="微软雅黑" pitchFamily="34" charset="-122"/>
              </a:rPr>
              <a:t>网络利用率</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信道利用率指出某信道是被利用的时间比例（有数据通过）。</a:t>
            </a:r>
            <a:endParaRPr lang="en-US" altLang="zh-CN" sz="2000" dirty="0">
              <a:solidFill>
                <a:srgbClr val="0070C0"/>
              </a:solidFill>
              <a:latin typeface="微软雅黑" pitchFamily="34" charset="-122"/>
              <a:ea typeface="微软雅黑" pitchFamily="34" charset="-122"/>
            </a:endParaRPr>
          </a:p>
          <a:p>
            <a:pPr marL="342900" indent="-34290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完全空闲的信道的利用率是零。</a:t>
            </a:r>
          </a:p>
          <a:p>
            <a:pPr marL="342900" indent="-34290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网络利用率则是全网络的信道利用率的加权平均值。</a:t>
            </a:r>
          </a:p>
          <a:p>
            <a:pPr marL="342900" indent="-342900">
              <a:lnSpc>
                <a:spcPct val="150000"/>
              </a:lnSpc>
              <a:buClr>
                <a:srgbClr val="0070C0"/>
              </a:buClr>
              <a:buFont typeface="Wingdings" panose="05000000000000000000" pitchFamily="2" charset="2"/>
              <a:buChar char="u"/>
            </a:pPr>
            <a:r>
              <a:rPr lang="zh-CN" altLang="en-US" sz="2000" b="1" dirty="0">
                <a:solidFill>
                  <a:srgbClr val="C55A11"/>
                </a:solidFill>
                <a:latin typeface="微软雅黑" pitchFamily="34" charset="-122"/>
                <a:ea typeface="微软雅黑" pitchFamily="34" charset="-122"/>
              </a:rPr>
              <a:t>信道利用率并非越高越好</a:t>
            </a:r>
            <a:r>
              <a:rPr lang="zh-CN" altLang="en-US" sz="2000" dirty="0">
                <a:solidFill>
                  <a:srgbClr val="0070C0"/>
                </a:solidFill>
                <a:latin typeface="微软雅黑" pitchFamily="34" charset="-122"/>
                <a:ea typeface="微软雅黑" pitchFamily="34" charset="-122"/>
              </a:rPr>
              <a:t>。</a:t>
            </a:r>
            <a:r>
              <a:rPr lang="zh-CN" altLang="zh-CN" sz="2000" dirty="0">
                <a:solidFill>
                  <a:srgbClr val="0070C0"/>
                </a:solidFill>
                <a:latin typeface="微软雅黑" pitchFamily="34" charset="-122"/>
                <a:ea typeface="微软雅黑" pitchFamily="34" charset="-122"/>
              </a:rPr>
              <a:t>当某信道的利用率增大时，该信道引起的时延也就迅速增加</a:t>
            </a:r>
            <a:r>
              <a:rPr lang="zh-CN" altLang="en-US" sz="2000" dirty="0">
                <a:solidFill>
                  <a:srgbClr val="0070C0"/>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利用率</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68"/>
          <p:cNvSpPr>
            <a:spLocks noChangeArrowheads="1"/>
          </p:cNvSpPr>
          <p:nvPr/>
        </p:nvSpPr>
        <p:spPr bwMode="auto">
          <a:xfrm>
            <a:off x="323528" y="1225118"/>
            <a:ext cx="813385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400" dirty="0">
                <a:solidFill>
                  <a:srgbClr val="0070C0"/>
                </a:solidFill>
                <a:latin typeface="微软雅黑" pitchFamily="34" charset="-122"/>
                <a:ea typeface="微软雅黑" pitchFamily="34" charset="-122"/>
              </a:rPr>
              <a:t>根据排队论的理论，当某信道的利用率增大时，该信道引起的时延也就迅速增加。 </a:t>
            </a:r>
          </a:p>
          <a:p>
            <a:pPr marL="342900" indent="-342900">
              <a:lnSpc>
                <a:spcPts val="3300"/>
              </a:lnSpc>
              <a:buClr>
                <a:srgbClr val="0070C0"/>
              </a:buClr>
              <a:buFont typeface="Wingdings" panose="05000000000000000000" pitchFamily="2" charset="2"/>
              <a:buChar char="u"/>
            </a:pPr>
            <a:r>
              <a:rPr lang="zh-CN" altLang="en-US" sz="2400" dirty="0">
                <a:solidFill>
                  <a:srgbClr val="0070C0"/>
                </a:solidFill>
                <a:latin typeface="微软雅黑" pitchFamily="34" charset="-122"/>
                <a:ea typeface="微软雅黑" pitchFamily="34" charset="-122"/>
              </a:rPr>
              <a:t>若令 </a:t>
            </a:r>
            <a:r>
              <a:rPr lang="en-US" altLang="zh-CN" sz="2400" i="1" dirty="0">
                <a:solidFill>
                  <a:srgbClr val="0070C0"/>
                </a:solidFill>
                <a:latin typeface="微软雅黑" pitchFamily="34" charset="-122"/>
                <a:ea typeface="微软雅黑" pitchFamily="34" charset="-122"/>
              </a:rPr>
              <a:t>D</a:t>
            </a:r>
            <a:r>
              <a:rPr lang="en-US" altLang="zh-CN" sz="2400" i="1" baseline="-25000" dirty="0">
                <a:solidFill>
                  <a:srgbClr val="0070C0"/>
                </a:solidFill>
                <a:latin typeface="微软雅黑" pitchFamily="34" charset="-122"/>
                <a:ea typeface="微软雅黑" pitchFamily="34" charset="-122"/>
              </a:rPr>
              <a:t>0</a:t>
            </a:r>
            <a:r>
              <a:rPr lang="en-US" altLang="zh-CN" sz="2400" i="1" dirty="0">
                <a:solidFill>
                  <a:srgbClr val="0070C0"/>
                </a:solidFill>
                <a:latin typeface="微软雅黑" pitchFamily="34" charset="-122"/>
                <a:ea typeface="微软雅黑" pitchFamily="34" charset="-122"/>
              </a:rPr>
              <a:t> </a:t>
            </a:r>
            <a:r>
              <a:rPr lang="zh-CN" altLang="en-US" sz="2400" dirty="0">
                <a:solidFill>
                  <a:srgbClr val="0070C0"/>
                </a:solidFill>
                <a:latin typeface="微软雅黑" pitchFamily="34" charset="-122"/>
                <a:ea typeface="微软雅黑" pitchFamily="34" charset="-122"/>
              </a:rPr>
              <a:t>表示网络空闲时的时延，</a:t>
            </a:r>
            <a:r>
              <a:rPr lang="en-US" altLang="zh-CN" sz="2400" i="1" dirty="0">
                <a:solidFill>
                  <a:srgbClr val="0070C0"/>
                </a:solidFill>
                <a:latin typeface="微软雅黑" pitchFamily="34" charset="-122"/>
                <a:ea typeface="微软雅黑" pitchFamily="34" charset="-122"/>
              </a:rPr>
              <a:t>D</a:t>
            </a:r>
            <a:r>
              <a:rPr lang="en-US" altLang="zh-CN" sz="2400" dirty="0">
                <a:solidFill>
                  <a:srgbClr val="0070C0"/>
                </a:solidFill>
                <a:latin typeface="微软雅黑" pitchFamily="34" charset="-122"/>
                <a:ea typeface="微软雅黑" pitchFamily="34" charset="-122"/>
              </a:rPr>
              <a:t> </a:t>
            </a:r>
            <a:r>
              <a:rPr lang="zh-CN" altLang="en-US" sz="2400" dirty="0">
                <a:solidFill>
                  <a:srgbClr val="0070C0"/>
                </a:solidFill>
                <a:latin typeface="微软雅黑" pitchFamily="34" charset="-122"/>
                <a:ea typeface="微软雅黑" pitchFamily="34" charset="-122"/>
              </a:rPr>
              <a:t>表示网络当前的时延，则在适当的假定条件下，可以用下面的简单公式表示 </a:t>
            </a:r>
            <a:r>
              <a:rPr lang="en-US" altLang="zh-CN" sz="2400" i="1" dirty="0">
                <a:solidFill>
                  <a:srgbClr val="0070C0"/>
                </a:solidFill>
                <a:latin typeface="微软雅黑" pitchFamily="34" charset="-122"/>
                <a:ea typeface="微软雅黑" pitchFamily="34" charset="-122"/>
              </a:rPr>
              <a:t>D</a:t>
            </a:r>
            <a:r>
              <a:rPr lang="en-US" altLang="zh-CN" sz="2400" dirty="0">
                <a:solidFill>
                  <a:srgbClr val="0070C0"/>
                </a:solidFill>
                <a:latin typeface="微软雅黑" pitchFamily="34" charset="-122"/>
                <a:ea typeface="微软雅黑" pitchFamily="34" charset="-122"/>
              </a:rPr>
              <a:t> </a:t>
            </a:r>
            <a:r>
              <a:rPr lang="zh-CN" altLang="en-US" sz="2400" dirty="0">
                <a:solidFill>
                  <a:srgbClr val="0070C0"/>
                </a:solidFill>
                <a:latin typeface="微软雅黑" pitchFamily="34" charset="-122"/>
                <a:ea typeface="微软雅黑" pitchFamily="34" charset="-122"/>
              </a:rPr>
              <a:t>和 </a:t>
            </a:r>
            <a:r>
              <a:rPr lang="en-US" altLang="zh-CN" sz="2400" i="1" dirty="0">
                <a:solidFill>
                  <a:srgbClr val="0070C0"/>
                </a:solidFill>
                <a:latin typeface="微软雅黑" pitchFamily="34" charset="-122"/>
                <a:ea typeface="微软雅黑" pitchFamily="34" charset="-122"/>
              </a:rPr>
              <a:t>D</a:t>
            </a:r>
            <a:r>
              <a:rPr lang="en-US" altLang="zh-CN" sz="2400" i="1" baseline="-25000" dirty="0">
                <a:solidFill>
                  <a:srgbClr val="0070C0"/>
                </a:solidFill>
                <a:latin typeface="微软雅黑" pitchFamily="34" charset="-122"/>
                <a:ea typeface="微软雅黑" pitchFamily="34" charset="-122"/>
              </a:rPr>
              <a:t>0 </a:t>
            </a:r>
            <a:r>
              <a:rPr lang="zh-CN" altLang="en-US" sz="2400" dirty="0">
                <a:solidFill>
                  <a:srgbClr val="0070C0"/>
                </a:solidFill>
                <a:latin typeface="微软雅黑" pitchFamily="34" charset="-122"/>
                <a:ea typeface="微软雅黑" pitchFamily="34" charset="-122"/>
              </a:rPr>
              <a:t>之间的关系： </a:t>
            </a:r>
          </a:p>
        </p:txBody>
      </p:sp>
      <p:sp>
        <p:nvSpPr>
          <p:cNvPr id="113670" name="矩形 5"/>
          <p:cNvSpPr>
            <a:spLocks noChangeArrowheads="1"/>
          </p:cNvSpPr>
          <p:nvPr/>
        </p:nvSpPr>
        <p:spPr bwMode="auto">
          <a:xfrm>
            <a:off x="1132582" y="4371950"/>
            <a:ext cx="6806828" cy="461665"/>
          </a:xfrm>
          <a:prstGeom prst="rect">
            <a:avLst/>
          </a:prstGeom>
          <a:noFill/>
          <a:ln>
            <a:noFill/>
          </a:ln>
        </p:spPr>
        <p:txBody>
          <a:bodyPr wrap="square">
            <a:spAutoFit/>
          </a:bodyPr>
          <a:lstStyle/>
          <a:p>
            <a:pPr algn="ctr"/>
            <a:r>
              <a:rPr lang="zh-CN" altLang="en-US" sz="2400" b="1" dirty="0">
                <a:solidFill>
                  <a:srgbClr val="C55A11"/>
                </a:solidFill>
                <a:latin typeface="微软雅黑" pitchFamily="34" charset="-122"/>
                <a:ea typeface="微软雅黑" pitchFamily="34" charset="-122"/>
              </a:rPr>
              <a:t>其中：</a:t>
            </a:r>
            <a:r>
              <a:rPr lang="en-US" altLang="zh-CN" sz="2400" b="1" i="1" dirty="0">
                <a:solidFill>
                  <a:srgbClr val="C55A11"/>
                </a:solidFill>
                <a:latin typeface="微软雅黑" pitchFamily="34" charset="-122"/>
                <a:ea typeface="微软雅黑" pitchFamily="34" charset="-122"/>
              </a:rPr>
              <a:t>U </a:t>
            </a:r>
            <a:r>
              <a:rPr lang="zh-CN" altLang="en-US" sz="2400" b="1" dirty="0">
                <a:solidFill>
                  <a:srgbClr val="C55A11"/>
                </a:solidFill>
                <a:latin typeface="微软雅黑" pitchFamily="34" charset="-122"/>
                <a:ea typeface="微软雅黑" pitchFamily="34" charset="-122"/>
              </a:rPr>
              <a:t>是网络的利用率，取值在 </a:t>
            </a:r>
            <a:r>
              <a:rPr lang="en-US" altLang="zh-CN" sz="2400" b="1" dirty="0">
                <a:solidFill>
                  <a:srgbClr val="C55A11"/>
                </a:solidFill>
                <a:latin typeface="微软雅黑" pitchFamily="34" charset="-122"/>
                <a:ea typeface="微软雅黑" pitchFamily="34" charset="-122"/>
              </a:rPr>
              <a:t>0 </a:t>
            </a:r>
            <a:r>
              <a:rPr lang="zh-CN" altLang="en-US" sz="2400" b="1" dirty="0">
                <a:solidFill>
                  <a:srgbClr val="C55A11"/>
                </a:solidFill>
                <a:latin typeface="微软雅黑" pitchFamily="34" charset="-122"/>
                <a:ea typeface="微软雅黑" pitchFamily="34" charset="-122"/>
              </a:rPr>
              <a:t>到 </a:t>
            </a:r>
            <a:r>
              <a:rPr lang="en-US" altLang="zh-CN" sz="2400" b="1" dirty="0">
                <a:solidFill>
                  <a:srgbClr val="C55A11"/>
                </a:solidFill>
                <a:latin typeface="微软雅黑" pitchFamily="34" charset="-122"/>
                <a:ea typeface="微软雅黑" pitchFamily="34" charset="-122"/>
              </a:rPr>
              <a:t>1 </a:t>
            </a:r>
            <a:r>
              <a:rPr lang="zh-CN" altLang="en-US" sz="2400" b="1" dirty="0">
                <a:solidFill>
                  <a:srgbClr val="C55A11"/>
                </a:solidFill>
                <a:latin typeface="微软雅黑" pitchFamily="34" charset="-122"/>
                <a:ea typeface="微软雅黑" pitchFamily="34" charset="-122"/>
              </a:rPr>
              <a:t>之间。 </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3799" y="3291830"/>
            <a:ext cx="2018287" cy="999052"/>
          </a:xfrm>
          <a:prstGeom prst="rect">
            <a:avLst/>
          </a:prstGeom>
          <a:noFill/>
        </p:spPr>
      </p:pic>
      <p:sp>
        <p:nvSpPr>
          <p:cNvPr id="3" name="标题 2"/>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时延与网络利用率的关系</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5" name="组合 4"/>
          <p:cNvGrpSpPr>
            <a:grpSpLocks/>
          </p:cNvGrpSpPr>
          <p:nvPr/>
        </p:nvGrpSpPr>
        <p:grpSpPr bwMode="auto">
          <a:xfrm>
            <a:off x="1907704" y="1298575"/>
            <a:ext cx="5157328" cy="2717373"/>
            <a:chOff x="2005827" y="2446456"/>
            <a:chExt cx="5158409" cy="2716811"/>
          </a:xfrm>
        </p:grpSpPr>
        <p:sp>
          <p:nvSpPr>
            <p:cNvPr id="114697" name="Rectangle 4"/>
            <p:cNvSpPr>
              <a:spLocks noChangeArrowheads="1"/>
            </p:cNvSpPr>
            <p:nvPr/>
          </p:nvSpPr>
          <p:spPr bwMode="auto">
            <a:xfrm>
              <a:off x="4558254" y="2641057"/>
              <a:ext cx="994033" cy="208602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14698" name="Text Box 5"/>
            <p:cNvSpPr txBox="1">
              <a:spLocks noChangeArrowheads="1"/>
            </p:cNvSpPr>
            <p:nvPr/>
          </p:nvSpPr>
          <p:spPr bwMode="auto">
            <a:xfrm>
              <a:off x="2005827" y="2446456"/>
              <a:ext cx="978358" cy="40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1956B9"/>
                  </a:solidFill>
                  <a:latin typeface="微软雅黑" pitchFamily="34" charset="-122"/>
                  <a:ea typeface="微软雅黑" pitchFamily="34" charset="-122"/>
                </a:rPr>
                <a:t>时延 </a:t>
              </a:r>
              <a:r>
                <a:rPr lang="en-US" altLang="zh-CN" sz="2000" b="1" i="1" dirty="0">
                  <a:solidFill>
                    <a:srgbClr val="1956B9"/>
                  </a:solidFill>
                  <a:latin typeface="微软雅黑" pitchFamily="34" charset="-122"/>
                  <a:ea typeface="微软雅黑" pitchFamily="34" charset="-122"/>
                </a:rPr>
                <a:t>D</a:t>
              </a:r>
            </a:p>
          </p:txBody>
        </p:sp>
        <p:sp>
          <p:nvSpPr>
            <p:cNvPr id="114699" name="Line 6"/>
            <p:cNvSpPr>
              <a:spLocks noChangeShapeType="1"/>
            </p:cNvSpPr>
            <p:nvPr/>
          </p:nvSpPr>
          <p:spPr bwMode="auto">
            <a:xfrm flipV="1">
              <a:off x="3029804" y="2568280"/>
              <a:ext cx="0" cy="2158801"/>
            </a:xfrm>
            <a:prstGeom prst="line">
              <a:avLst/>
            </a:prstGeom>
            <a:noFill/>
            <a:ln w="25400">
              <a:solidFill>
                <a:srgbClr val="1956B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0" name="Line 7"/>
            <p:cNvSpPr>
              <a:spLocks noChangeShapeType="1"/>
            </p:cNvSpPr>
            <p:nvPr/>
          </p:nvSpPr>
          <p:spPr bwMode="auto">
            <a:xfrm rot="5400000" flipV="1">
              <a:off x="4596637" y="3160248"/>
              <a:ext cx="0" cy="3133665"/>
            </a:xfrm>
            <a:prstGeom prst="line">
              <a:avLst/>
            </a:prstGeom>
            <a:noFill/>
            <a:ln w="25400">
              <a:solidFill>
                <a:srgbClr val="1956B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1" name="Line 8"/>
            <p:cNvSpPr>
              <a:spLocks noChangeShapeType="1"/>
            </p:cNvSpPr>
            <p:nvPr/>
          </p:nvSpPr>
          <p:spPr bwMode="auto">
            <a:xfrm>
              <a:off x="5552286" y="2568280"/>
              <a:ext cx="0" cy="2158801"/>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702" name="Arc 9"/>
            <p:cNvSpPr>
              <a:spLocks/>
            </p:cNvSpPr>
            <p:nvPr/>
          </p:nvSpPr>
          <p:spPr bwMode="auto">
            <a:xfrm flipV="1">
              <a:off x="3029804" y="2641057"/>
              <a:ext cx="2510540" cy="1942842"/>
            </a:xfrm>
            <a:custGeom>
              <a:avLst/>
              <a:gdLst>
                <a:gd name="T0" fmla="*/ 0 w 21600"/>
                <a:gd name="T1" fmla="*/ 0 h 21612"/>
                <a:gd name="T2" fmla="*/ 2510540 w 21600"/>
                <a:gd name="T3" fmla="*/ 1942842 h 21612"/>
                <a:gd name="T4" fmla="*/ 0 w 21600"/>
                <a:gd name="T5" fmla="*/ 1941763 h 21612"/>
                <a:gd name="T6" fmla="*/ 0 60000 65536"/>
                <a:gd name="T7" fmla="*/ 0 60000 65536"/>
                <a:gd name="T8" fmla="*/ 0 60000 65536"/>
              </a:gdLst>
              <a:ahLst/>
              <a:cxnLst>
                <a:cxn ang="T6">
                  <a:pos x="T0" y="T1"/>
                </a:cxn>
                <a:cxn ang="T7">
                  <a:pos x="T2" y="T3"/>
                </a:cxn>
                <a:cxn ang="T8">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lnTo>
                    <a:pt x="-1" y="0"/>
                  </a:lnTo>
                  <a:close/>
                </a:path>
              </a:pathLst>
            </a:custGeom>
            <a:noFill/>
            <a:ln w="381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3" name="Text Box 10"/>
            <p:cNvSpPr txBox="1">
              <a:spLocks noChangeArrowheads="1"/>
            </p:cNvSpPr>
            <p:nvPr/>
          </p:nvSpPr>
          <p:spPr bwMode="auto">
            <a:xfrm>
              <a:off x="5934154" y="4763240"/>
              <a:ext cx="1230082" cy="40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rgbClr val="1956B9"/>
                  </a:solidFill>
                  <a:latin typeface="微软雅黑" pitchFamily="34" charset="-122"/>
                  <a:ea typeface="微软雅黑" pitchFamily="34" charset="-122"/>
                </a:rPr>
                <a:t>利用率 </a:t>
              </a:r>
              <a:r>
                <a:rPr lang="en-US" altLang="zh-CN" sz="2000" b="1" i="1" dirty="0">
                  <a:solidFill>
                    <a:srgbClr val="1956B9"/>
                  </a:solidFill>
                  <a:latin typeface="微软雅黑" pitchFamily="34" charset="-122"/>
                  <a:ea typeface="微软雅黑" pitchFamily="34" charset="-122"/>
                </a:rPr>
                <a:t>U</a:t>
              </a:r>
            </a:p>
          </p:txBody>
        </p:sp>
        <p:sp>
          <p:nvSpPr>
            <p:cNvPr id="114704" name="Text Box 11"/>
            <p:cNvSpPr txBox="1">
              <a:spLocks noChangeArrowheads="1"/>
            </p:cNvSpPr>
            <p:nvPr/>
          </p:nvSpPr>
          <p:spPr bwMode="auto">
            <a:xfrm>
              <a:off x="5400721" y="4719961"/>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1600" b="1">
                  <a:solidFill>
                    <a:srgbClr val="1956B9"/>
                  </a:solidFill>
                  <a:latin typeface="微软雅黑" pitchFamily="34" charset="-122"/>
                  <a:ea typeface="微软雅黑" pitchFamily="34" charset="-122"/>
                </a:rPr>
                <a:t>1</a:t>
              </a:r>
              <a:endParaRPr lang="en-US" altLang="zh-CN" sz="1600" b="1" i="1">
                <a:solidFill>
                  <a:srgbClr val="1956B9"/>
                </a:solidFill>
                <a:latin typeface="微软雅黑" pitchFamily="34" charset="-122"/>
                <a:ea typeface="微软雅黑" pitchFamily="34" charset="-122"/>
              </a:endParaRPr>
            </a:p>
          </p:txBody>
        </p:sp>
        <p:sp>
          <p:nvSpPr>
            <p:cNvPr id="114705" name="Text Box 12"/>
            <p:cNvSpPr txBox="1">
              <a:spLocks noChangeArrowheads="1"/>
            </p:cNvSpPr>
            <p:nvPr/>
          </p:nvSpPr>
          <p:spPr bwMode="auto">
            <a:xfrm>
              <a:off x="2828045" y="4685155"/>
              <a:ext cx="3113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1600" b="1">
                  <a:solidFill>
                    <a:srgbClr val="1956B9"/>
                  </a:solidFill>
                  <a:latin typeface="微软雅黑" pitchFamily="34" charset="-122"/>
                  <a:ea typeface="微软雅黑" pitchFamily="34" charset="-122"/>
                </a:rPr>
                <a:t>0</a:t>
              </a:r>
              <a:endParaRPr lang="en-US" altLang="zh-CN" sz="1600" b="1" i="1">
                <a:solidFill>
                  <a:srgbClr val="1956B9"/>
                </a:solidFill>
                <a:latin typeface="微软雅黑" pitchFamily="34" charset="-122"/>
                <a:ea typeface="微软雅黑" pitchFamily="34" charset="-122"/>
              </a:endParaRPr>
            </a:p>
          </p:txBody>
        </p:sp>
        <p:sp>
          <p:nvSpPr>
            <p:cNvPr id="114706" name="Text Box 13"/>
            <p:cNvSpPr txBox="1">
              <a:spLocks noChangeArrowheads="1"/>
            </p:cNvSpPr>
            <p:nvPr/>
          </p:nvSpPr>
          <p:spPr bwMode="auto">
            <a:xfrm>
              <a:off x="2509989" y="4385342"/>
              <a:ext cx="494150" cy="40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2000" b="1" i="1" dirty="0">
                  <a:solidFill>
                    <a:srgbClr val="1956B9"/>
                  </a:solidFill>
                  <a:latin typeface="微软雅黑" pitchFamily="34" charset="-122"/>
                  <a:ea typeface="微软雅黑" pitchFamily="34" charset="-122"/>
                </a:rPr>
                <a:t>D</a:t>
              </a:r>
              <a:r>
                <a:rPr lang="en-US" altLang="zh-CN" sz="2000" b="1" baseline="-25000" dirty="0">
                  <a:solidFill>
                    <a:srgbClr val="1956B9"/>
                  </a:solidFill>
                  <a:latin typeface="微软雅黑" pitchFamily="34" charset="-122"/>
                  <a:ea typeface="微软雅黑" pitchFamily="34" charset="-122"/>
                </a:rPr>
                <a:t>0</a:t>
              </a:r>
              <a:endParaRPr lang="en-US" altLang="zh-CN" sz="2000" b="1" i="1" baseline="-25000" dirty="0">
                <a:solidFill>
                  <a:srgbClr val="1956B9"/>
                </a:solidFill>
                <a:latin typeface="微软雅黑" pitchFamily="34" charset="-122"/>
                <a:ea typeface="微软雅黑" pitchFamily="34" charset="-122"/>
              </a:endParaRPr>
            </a:p>
          </p:txBody>
        </p:sp>
        <p:sp>
          <p:nvSpPr>
            <p:cNvPr id="114707" name="Text Box 14"/>
            <p:cNvSpPr txBox="1">
              <a:spLocks noChangeArrowheads="1"/>
            </p:cNvSpPr>
            <p:nvPr/>
          </p:nvSpPr>
          <p:spPr bwMode="auto">
            <a:xfrm>
              <a:off x="4593488" y="2696119"/>
              <a:ext cx="704681" cy="101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CN" altLang="en-US" sz="2000" b="1" dirty="0">
                  <a:solidFill>
                    <a:schemeClr val="bg1"/>
                  </a:solidFill>
                  <a:latin typeface="微软雅黑" pitchFamily="34" charset="-122"/>
                  <a:ea typeface="微软雅黑" pitchFamily="34" charset="-122"/>
                </a:rPr>
                <a:t>时延急剧增大</a:t>
              </a:r>
              <a:endParaRPr lang="zh-CN" altLang="en-US" sz="2000" b="1" i="1" dirty="0">
                <a:solidFill>
                  <a:schemeClr val="bg1"/>
                </a:solidFill>
                <a:latin typeface="微软雅黑" pitchFamily="34" charset="-122"/>
                <a:ea typeface="微软雅黑" pitchFamily="34" charset="-122"/>
              </a:endParaRPr>
            </a:p>
          </p:txBody>
        </p:sp>
      </p:grpSp>
      <p:sp>
        <p:nvSpPr>
          <p:cNvPr id="114696" name="矩形 16"/>
          <p:cNvSpPr>
            <a:spLocks noChangeArrowheads="1"/>
          </p:cNvSpPr>
          <p:nvPr/>
        </p:nvSpPr>
        <p:spPr bwMode="auto">
          <a:xfrm>
            <a:off x="539552" y="4317633"/>
            <a:ext cx="7992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rgbClr val="C55A11"/>
                </a:solidFill>
                <a:latin typeface="微软雅黑" pitchFamily="34" charset="-122"/>
                <a:ea typeface="微软雅黑" pitchFamily="34" charset="-122"/>
              </a:rPr>
              <a:t>当信道的利用率增大时，该信道引起的时延迅速增加。</a:t>
            </a:r>
          </a:p>
        </p:txBody>
      </p:sp>
      <p:sp>
        <p:nvSpPr>
          <p:cNvPr id="1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时延与网络利用率的关系</a:t>
            </a:r>
          </a:p>
        </p:txBody>
      </p:sp>
      <p:sp>
        <p:nvSpPr>
          <p:cNvPr id="3" name="标题 2"/>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
        <p:nvSpPr>
          <p:cNvPr id="17" name="椭圆 16"/>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1.7  </a:t>
            </a:r>
            <a:r>
              <a:rPr lang="zh-CN" altLang="en-US" dirty="0"/>
              <a:t>计算机网络体系结构</a:t>
            </a:r>
          </a:p>
        </p:txBody>
      </p:sp>
      <p:sp>
        <p:nvSpPr>
          <p:cNvPr id="3" name="标题 2"/>
          <p:cNvSpPr>
            <a:spLocks noGrp="1"/>
          </p:cNvSpPr>
          <p:nvPr>
            <p:ph type="title"/>
          </p:nvPr>
        </p:nvSpPr>
        <p:spPr/>
        <p:txBody>
          <a:bodyPr/>
          <a:lstStyle/>
          <a:p>
            <a:r>
              <a:rPr lang="zh-CN" altLang="en-US" dirty="0"/>
              <a:t>第一章  概述</a:t>
            </a:r>
          </a:p>
        </p:txBody>
      </p:sp>
    </p:spTree>
    <p:extLst>
      <p:ext uri="{BB962C8B-B14F-4D97-AF65-F5344CB8AC3E}">
        <p14:creationId xmlns:p14="http://schemas.microsoft.com/office/powerpoint/2010/main" val="2973476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8"/>
          <p:cNvSpPr>
            <a:spLocks noChangeArrowheads="1"/>
          </p:cNvSpPr>
          <p:nvPr/>
        </p:nvSpPr>
        <p:spPr bwMode="auto">
          <a:xfrm>
            <a:off x="323528" y="915566"/>
            <a:ext cx="8424936" cy="373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800"/>
              </a:lnSpc>
              <a:spcBef>
                <a:spcPts val="600"/>
              </a:spcBef>
              <a:buClr>
                <a:srgbClr val="0070C0"/>
              </a:buClr>
              <a:buFont typeface="Wingdings" panose="05000000000000000000" pitchFamily="2" charset="2"/>
              <a:buChar char="Ø"/>
            </a:pPr>
            <a:r>
              <a:rPr lang="zh-CN" altLang="zh-CN" sz="2400" dirty="0">
                <a:solidFill>
                  <a:srgbClr val="0070C0"/>
                </a:solidFill>
                <a:latin typeface="微软雅黑" panose="020B0503020204020204" pitchFamily="34" charset="-122"/>
                <a:ea typeface="微软雅黑" panose="020B0503020204020204" pitchFamily="34" charset="-122"/>
              </a:rPr>
              <a:t>计算机网络是个非常复杂的系统</a:t>
            </a:r>
            <a:r>
              <a:rPr lang="zh-CN" altLang="en-US" sz="2400" dirty="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800"/>
              </a:lnSpc>
              <a:spcBef>
                <a:spcPts val="600"/>
              </a:spcBef>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相互通信的两个计算机系统必须</a:t>
            </a:r>
            <a:r>
              <a:rPr lang="zh-CN" altLang="en-US" sz="2400" b="1" dirty="0">
                <a:solidFill>
                  <a:srgbClr val="C55A11"/>
                </a:solidFill>
                <a:latin typeface="微软雅黑" panose="020B0503020204020204" pitchFamily="34" charset="-122"/>
                <a:ea typeface="微软雅黑" panose="020B0503020204020204" pitchFamily="34" charset="-122"/>
              </a:rPr>
              <a:t>高度协调工作</a:t>
            </a:r>
            <a:r>
              <a:rPr lang="zh-CN" altLang="en-US" sz="2400" dirty="0">
                <a:solidFill>
                  <a:srgbClr val="0070C0"/>
                </a:solidFill>
                <a:latin typeface="微软雅黑" panose="020B0503020204020204" pitchFamily="34" charset="-122"/>
                <a:ea typeface="微软雅黑" panose="020B0503020204020204" pitchFamily="34" charset="-122"/>
              </a:rPr>
              <a:t>才行，而这种“协调”是相当复杂的。 </a:t>
            </a:r>
          </a:p>
          <a:p>
            <a:pPr marL="342900" indent="-342900">
              <a:lnSpc>
                <a:spcPts val="3800"/>
              </a:lnSpc>
              <a:spcBef>
                <a:spcPts val="600"/>
              </a:spcBef>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C55A11"/>
                </a:solidFill>
                <a:latin typeface="微软雅黑" panose="020B0503020204020204" pitchFamily="34" charset="-122"/>
                <a:ea typeface="微软雅黑" panose="020B0503020204020204" pitchFamily="34" charset="-122"/>
              </a:rPr>
              <a:t>分层</a:t>
            </a:r>
            <a:r>
              <a:rPr lang="zh-CN" altLang="en-US" sz="2400" dirty="0">
                <a:solidFill>
                  <a:srgbClr val="0070C0"/>
                </a:solidFill>
                <a:latin typeface="微软雅黑" panose="020B0503020204020204" pitchFamily="34" charset="-122"/>
                <a:ea typeface="微软雅黑" panose="020B0503020204020204" pitchFamily="34" charset="-122"/>
              </a:rPr>
              <a:t>”可将庞大而复杂的问题，转化为若干较小的局部问题，而这些较小的局部问题就比较易于研究和处理。</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800"/>
              </a:lnSpc>
              <a:spcBef>
                <a:spcPts val="600"/>
              </a:spcBef>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由于计算机体系结构的不同，不同公司的设备很难互相连通。</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68"/>
          <p:cNvSpPr>
            <a:spLocks noChangeArrowheads="1"/>
          </p:cNvSpPr>
          <p:nvPr/>
        </p:nvSpPr>
        <p:spPr bwMode="auto">
          <a:xfrm>
            <a:off x="323528" y="1161207"/>
            <a:ext cx="842493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zh-CN" sz="2400" dirty="0">
                <a:solidFill>
                  <a:srgbClr val="0070C0"/>
                </a:solidFill>
                <a:latin typeface="微软雅黑" panose="020B0503020204020204" pitchFamily="34" charset="-122"/>
                <a:ea typeface="微软雅黑" panose="020B0503020204020204" pitchFamily="34" charset="-122"/>
              </a:rPr>
              <a:t>为了使不同体系结构的计算机网络都能互连，国际标准化组织</a:t>
            </a:r>
            <a:r>
              <a:rPr lang="en-US" altLang="zh-CN" sz="2400" dirty="0">
                <a:solidFill>
                  <a:srgbClr val="0070C0"/>
                </a:solidFill>
                <a:latin typeface="微软雅黑" panose="020B0503020204020204" pitchFamily="34" charset="-122"/>
                <a:ea typeface="微软雅黑" panose="020B0503020204020204" pitchFamily="34" charset="-122"/>
              </a:rPr>
              <a:t> ISO </a:t>
            </a:r>
            <a:r>
              <a:rPr lang="zh-CN" altLang="zh-CN" sz="2400" dirty="0">
                <a:solidFill>
                  <a:srgbClr val="0070C0"/>
                </a:solidFill>
                <a:latin typeface="微软雅黑" panose="020B0503020204020204" pitchFamily="34" charset="-122"/>
                <a:ea typeface="微软雅黑" panose="020B0503020204020204" pitchFamily="34" charset="-122"/>
              </a:rPr>
              <a:t>于</a:t>
            </a:r>
            <a:r>
              <a:rPr lang="en-US" altLang="zh-CN" sz="2400" dirty="0">
                <a:solidFill>
                  <a:srgbClr val="0070C0"/>
                </a:solidFill>
                <a:latin typeface="微软雅黑" panose="020B0503020204020204" pitchFamily="34" charset="-122"/>
                <a:ea typeface="微软雅黑" panose="020B0503020204020204" pitchFamily="34" charset="-122"/>
              </a:rPr>
              <a:t> 1977 </a:t>
            </a:r>
            <a:r>
              <a:rPr lang="zh-CN" altLang="zh-CN" sz="2400" dirty="0">
                <a:solidFill>
                  <a:srgbClr val="0070C0"/>
                </a:solidFill>
                <a:latin typeface="微软雅黑" panose="020B0503020204020204" pitchFamily="34" charset="-122"/>
                <a:ea typeface="微软雅黑" panose="020B0503020204020204" pitchFamily="34" charset="-122"/>
              </a:rPr>
              <a:t>年成立了专门机构研究该问题。</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zh-CN" altLang="zh-CN" sz="2400" dirty="0">
                <a:solidFill>
                  <a:srgbClr val="0070C0"/>
                </a:solidFill>
                <a:latin typeface="微软雅黑" panose="020B0503020204020204" pitchFamily="34" charset="-122"/>
                <a:ea typeface="微软雅黑" panose="020B0503020204020204" pitchFamily="34" charset="-122"/>
              </a:rPr>
              <a:t>提出了一个试图使各种计算机在世界范围内互连成网的标准框架，即著名的</a:t>
            </a:r>
            <a:r>
              <a:rPr lang="zh-CN" altLang="zh-CN" sz="2400" dirty="0">
                <a:solidFill>
                  <a:srgbClr val="C55A11"/>
                </a:solidFill>
                <a:latin typeface="微软雅黑" panose="020B0503020204020204" pitchFamily="34" charset="-122"/>
                <a:ea typeface="微软雅黑" panose="020B0503020204020204" pitchFamily="34" charset="-122"/>
              </a:rPr>
              <a:t>开放系统互连基本参考模型</a:t>
            </a:r>
            <a:r>
              <a:rPr lang="en-US" altLang="zh-CN" sz="2400" dirty="0">
                <a:solidFill>
                  <a:srgbClr val="C55A11"/>
                </a:solidFill>
                <a:latin typeface="微软雅黑" panose="020B0503020204020204" pitchFamily="34" charset="-122"/>
                <a:ea typeface="微软雅黑" panose="020B0503020204020204" pitchFamily="34" charset="-122"/>
              </a:rPr>
              <a:t> </a:t>
            </a:r>
            <a:r>
              <a:rPr lang="en-US" altLang="zh-CN" sz="2400" dirty="0">
                <a:solidFill>
                  <a:srgbClr val="0070C0"/>
                </a:solidFill>
                <a:latin typeface="微软雅黑" panose="020B0503020204020204" pitchFamily="34" charset="-122"/>
                <a:ea typeface="微软雅黑" panose="020B0503020204020204" pitchFamily="34" charset="-122"/>
              </a:rPr>
              <a:t>OSI/RM (Open Systems Interconnection Reference Model)</a:t>
            </a:r>
            <a:r>
              <a:rPr lang="zh-CN" altLang="zh-CN" sz="2400" dirty="0">
                <a:solidFill>
                  <a:srgbClr val="0070C0"/>
                </a:solidFill>
                <a:latin typeface="微软雅黑" panose="020B0503020204020204" pitchFamily="34" charset="-122"/>
                <a:ea typeface="微软雅黑" panose="020B0503020204020204" pitchFamily="34" charset="-122"/>
              </a:rPr>
              <a:t>，简称为</a:t>
            </a:r>
            <a:r>
              <a:rPr lang="en-US" altLang="zh-CN" sz="2400" dirty="0">
                <a:solidFill>
                  <a:srgbClr val="0070C0"/>
                </a:solidFill>
                <a:latin typeface="微软雅黑" panose="020B0503020204020204" pitchFamily="34" charset="-122"/>
                <a:ea typeface="微软雅黑" panose="020B0503020204020204" pitchFamily="34" charset="-122"/>
              </a:rPr>
              <a:t> OSI</a:t>
            </a:r>
            <a:r>
              <a:rPr lang="zh-CN" altLang="zh-CN" sz="2400" dirty="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只要遵循 </a:t>
            </a: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标准，一个系统就可以和位于世界上任何地方的、也遵循这同一标准的其他任何系统进行通信。</a:t>
            </a:r>
            <a:endParaRPr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开放系统互连参考模型 </a:t>
            </a:r>
            <a:r>
              <a:rPr lang="en-US" altLang="zh-CN" sz="2400" b="1" dirty="0">
                <a:solidFill>
                  <a:srgbClr val="0070C0"/>
                </a:solidFill>
                <a:latin typeface="微软雅黑" panose="020B0503020204020204" pitchFamily="34" charset="-122"/>
                <a:ea typeface="微软雅黑" panose="020B0503020204020204" pitchFamily="34" charset="-122"/>
              </a:rPr>
              <a:t>OSI/RM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68"/>
          <p:cNvSpPr>
            <a:spLocks noChangeArrowheads="1"/>
          </p:cNvSpPr>
          <p:nvPr/>
        </p:nvSpPr>
        <p:spPr bwMode="auto">
          <a:xfrm>
            <a:off x="323528" y="1176719"/>
            <a:ext cx="8424936" cy="3445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zh-CN" sz="2400" dirty="0">
                <a:solidFill>
                  <a:srgbClr val="0070C0"/>
                </a:solidFill>
                <a:latin typeface="微软雅黑" panose="020B0503020204020204" pitchFamily="34" charset="-122"/>
                <a:ea typeface="微软雅黑" panose="020B0503020204020204" pitchFamily="34" charset="-122"/>
              </a:rPr>
              <a:t>只获得了一些理论研究的成果</a:t>
            </a:r>
            <a:r>
              <a:rPr lang="zh-CN" altLang="en-US" sz="2400" dirty="0">
                <a:solidFill>
                  <a:srgbClr val="0070C0"/>
                </a:solidFill>
                <a:latin typeface="微软雅黑" panose="020B0503020204020204" pitchFamily="34" charset="-122"/>
                <a:ea typeface="微软雅黑" panose="020B0503020204020204" pitchFamily="34" charset="-122"/>
              </a:rPr>
              <a:t>，在市场化方面却失败了。原因包括：</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的专家们在完成 </a:t>
            </a: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标准时</a:t>
            </a:r>
            <a:r>
              <a:rPr lang="zh-CN" altLang="en-US" sz="2400" dirty="0">
                <a:solidFill>
                  <a:srgbClr val="C55A11"/>
                </a:solidFill>
                <a:latin typeface="微软雅黑" panose="020B0503020204020204" pitchFamily="34" charset="-122"/>
                <a:ea typeface="微软雅黑" panose="020B0503020204020204" pitchFamily="34" charset="-122"/>
              </a:rPr>
              <a:t>没有商业驱动力</a:t>
            </a:r>
            <a:r>
              <a:rPr lang="zh-CN" altLang="en-US" sz="2400" dirty="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的协议实现起来</a:t>
            </a:r>
            <a:r>
              <a:rPr lang="zh-CN" altLang="en-US" sz="2400" dirty="0">
                <a:solidFill>
                  <a:srgbClr val="C55A11"/>
                </a:solidFill>
                <a:latin typeface="微软雅黑" panose="020B0503020204020204" pitchFamily="34" charset="-122"/>
                <a:ea typeface="微软雅黑" panose="020B0503020204020204" pitchFamily="34" charset="-122"/>
              </a:rPr>
              <a:t>过于复杂</a:t>
            </a:r>
            <a:r>
              <a:rPr lang="zh-CN" altLang="en-US" sz="2400" dirty="0">
                <a:solidFill>
                  <a:srgbClr val="0070C0"/>
                </a:solidFill>
                <a:latin typeface="微软雅黑" panose="020B0503020204020204" pitchFamily="34" charset="-122"/>
                <a:ea typeface="微软雅黑" panose="020B0503020204020204" pitchFamily="34" charset="-122"/>
              </a:rPr>
              <a:t>，且</a:t>
            </a:r>
            <a:r>
              <a:rPr lang="zh-CN" altLang="en-US" sz="2400" dirty="0">
                <a:solidFill>
                  <a:srgbClr val="C55A11"/>
                </a:solidFill>
                <a:latin typeface="微软雅黑" panose="020B0503020204020204" pitchFamily="34" charset="-122"/>
                <a:ea typeface="微软雅黑" panose="020B0503020204020204" pitchFamily="34" charset="-122"/>
              </a:rPr>
              <a:t>运行效率很低</a:t>
            </a:r>
            <a:r>
              <a:rPr lang="zh-CN" altLang="en-US" sz="2400" dirty="0">
                <a:solidFill>
                  <a:srgbClr val="0070C0"/>
                </a:solidFill>
                <a:latin typeface="微软雅黑" panose="020B0503020204020204" pitchFamily="34" charset="-122"/>
                <a:ea typeface="微软雅黑" panose="020B0503020204020204" pitchFamily="34" charset="-122"/>
              </a:rPr>
              <a:t>；</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标准的制定周期太长，因而使得按 </a:t>
            </a: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标准生产的设备无法及时进入市场；</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pitchFamily="2" charset="2"/>
              <a:buChar char="u"/>
            </a:pP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的</a:t>
            </a:r>
            <a:r>
              <a:rPr lang="zh-CN" altLang="en-US" sz="2400" dirty="0">
                <a:solidFill>
                  <a:srgbClr val="C55A11"/>
                </a:solidFill>
                <a:latin typeface="微软雅黑" panose="020B0503020204020204" pitchFamily="34" charset="-122"/>
                <a:ea typeface="微软雅黑" panose="020B0503020204020204" pitchFamily="34" charset="-122"/>
              </a:rPr>
              <a:t>层次划分也不太合理</a:t>
            </a:r>
            <a:r>
              <a:rPr lang="zh-CN" altLang="en-US" sz="2400" dirty="0">
                <a:solidFill>
                  <a:srgbClr val="0070C0"/>
                </a:solidFill>
                <a:latin typeface="微软雅黑" panose="020B0503020204020204" pitchFamily="34" charset="-122"/>
                <a:ea typeface="微软雅黑" panose="020B0503020204020204" pitchFamily="34" charset="-122"/>
              </a:rPr>
              <a:t>，有些功能在多个层次中重复出现。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开放系统互连参考模型 </a:t>
            </a:r>
            <a:r>
              <a:rPr lang="en-US" altLang="zh-CN" sz="2400" b="1" dirty="0">
                <a:solidFill>
                  <a:srgbClr val="0070C0"/>
                </a:solidFill>
                <a:latin typeface="微软雅黑" panose="020B0503020204020204" pitchFamily="34" charset="-122"/>
                <a:ea typeface="微软雅黑" panose="020B0503020204020204" pitchFamily="34" charset="-122"/>
              </a:rPr>
              <a:t>OSI/RM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6"/>
          <p:cNvSpPr>
            <a:spLocks noChangeArrowheads="1"/>
          </p:cNvSpPr>
          <p:nvPr/>
        </p:nvSpPr>
        <p:spPr bwMode="auto">
          <a:xfrm>
            <a:off x="323528" y="1212639"/>
            <a:ext cx="8424936" cy="2249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rgbClr val="0070C0"/>
                </a:solidFill>
                <a:ea typeface="微软雅黑" panose="020B0503020204020204" pitchFamily="34" charset="-122"/>
              </a:rPr>
              <a:t>两种国际标准：</a:t>
            </a:r>
            <a:endParaRPr lang="en-US" altLang="zh-CN" sz="2400" b="1" dirty="0">
              <a:solidFill>
                <a:srgbClr val="0070C0"/>
              </a:solidFill>
              <a:ea typeface="微软雅黑" panose="020B0503020204020204" pitchFamily="34" charset="-122"/>
            </a:endParaRPr>
          </a:p>
          <a:p>
            <a:pPr marL="342900" indent="-342900">
              <a:lnSpc>
                <a:spcPct val="1500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法律上的 </a:t>
            </a:r>
            <a:r>
              <a:rPr lang="en-US" altLang="zh-CN" sz="2400" dirty="0">
                <a:solidFill>
                  <a:srgbClr val="0070C0"/>
                </a:solidFill>
                <a:latin typeface="微软雅黑" panose="020B0503020204020204" pitchFamily="34" charset="-122"/>
                <a:ea typeface="微软雅黑" panose="020B0503020204020204" pitchFamily="34" charset="-122"/>
              </a:rPr>
              <a:t>(</a:t>
            </a:r>
            <a:r>
              <a:rPr lang="en-US" altLang="zh-CN" sz="2400" i="1" dirty="0">
                <a:solidFill>
                  <a:srgbClr val="0070C0"/>
                </a:solidFill>
                <a:latin typeface="微软雅黑" panose="020B0503020204020204" pitchFamily="34" charset="-122"/>
                <a:ea typeface="微软雅黑" panose="020B0503020204020204" pitchFamily="34" charset="-122"/>
              </a:rPr>
              <a:t>de jure</a:t>
            </a:r>
            <a:r>
              <a:rPr lang="en-US" altLang="zh-CN" sz="2400" dirty="0">
                <a:solidFill>
                  <a:srgbClr val="0070C0"/>
                </a:solidFill>
                <a:latin typeface="微软雅黑" panose="020B0503020204020204" pitchFamily="34" charset="-122"/>
                <a:ea typeface="微软雅黑" panose="020B0503020204020204" pitchFamily="34" charset="-122"/>
              </a:rPr>
              <a:t>) </a:t>
            </a:r>
            <a:r>
              <a:rPr lang="zh-CN" altLang="en-US" sz="2400" dirty="0">
                <a:solidFill>
                  <a:srgbClr val="0070C0"/>
                </a:solidFill>
                <a:latin typeface="微软雅黑" panose="020B0503020204020204" pitchFamily="34" charset="-122"/>
                <a:ea typeface="微软雅黑" panose="020B0503020204020204" pitchFamily="34" charset="-122"/>
              </a:rPr>
              <a:t>国际标准 </a:t>
            </a:r>
            <a:r>
              <a:rPr lang="en-US" altLang="zh-CN" sz="2400" dirty="0">
                <a:solidFill>
                  <a:srgbClr val="0070C0"/>
                </a:solidFill>
                <a:latin typeface="微软雅黑" panose="020B0503020204020204" pitchFamily="34" charset="-122"/>
                <a:ea typeface="微软雅黑" panose="020B0503020204020204" pitchFamily="34" charset="-122"/>
              </a:rPr>
              <a:t>OSI </a:t>
            </a:r>
            <a:r>
              <a:rPr lang="zh-CN" altLang="en-US" sz="2400" dirty="0">
                <a:solidFill>
                  <a:srgbClr val="0070C0"/>
                </a:solidFill>
                <a:latin typeface="微软雅黑" panose="020B0503020204020204" pitchFamily="34" charset="-122"/>
                <a:ea typeface="微软雅黑" panose="020B0503020204020204" pitchFamily="34" charset="-122"/>
              </a:rPr>
              <a:t>并没有得到市场的认可。</a:t>
            </a:r>
          </a:p>
          <a:p>
            <a:pPr marL="342900" indent="-342900">
              <a:lnSpc>
                <a:spcPct val="1500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非国际标准 </a:t>
            </a:r>
            <a:r>
              <a:rPr lang="en-US" altLang="zh-CN" sz="2400" dirty="0">
                <a:solidFill>
                  <a:srgbClr val="0070C0"/>
                </a:solidFill>
                <a:latin typeface="微软雅黑" panose="020B0503020204020204" pitchFamily="34" charset="-122"/>
                <a:ea typeface="微软雅黑" panose="020B0503020204020204" pitchFamily="34" charset="-122"/>
              </a:rPr>
              <a:t>TCP/IP </a:t>
            </a:r>
            <a:r>
              <a:rPr lang="zh-CN" altLang="en-US" sz="2400" dirty="0">
                <a:solidFill>
                  <a:srgbClr val="0070C0"/>
                </a:solidFill>
                <a:latin typeface="微软雅黑" panose="020B0503020204020204" pitchFamily="34" charset="-122"/>
                <a:ea typeface="微软雅黑" panose="020B0503020204020204" pitchFamily="34" charset="-122"/>
              </a:rPr>
              <a:t>却获得了最广泛的应用。</a:t>
            </a:r>
            <a:r>
              <a:rPr lang="en-US" altLang="zh-CN" sz="2400" dirty="0">
                <a:solidFill>
                  <a:srgbClr val="0070C0"/>
                </a:solidFill>
                <a:latin typeface="微软雅黑" panose="020B0503020204020204" pitchFamily="34" charset="-122"/>
                <a:ea typeface="微软雅黑" panose="020B0503020204020204" pitchFamily="34" charset="-122"/>
              </a:rPr>
              <a:t>TCP/IP </a:t>
            </a:r>
            <a:r>
              <a:rPr lang="zh-CN" altLang="en-US" sz="2400" dirty="0">
                <a:solidFill>
                  <a:srgbClr val="0070C0"/>
                </a:solidFill>
                <a:latin typeface="微软雅黑" panose="020B0503020204020204" pitchFamily="34" charset="-122"/>
                <a:ea typeface="微软雅黑" panose="020B0503020204020204" pitchFamily="34" charset="-122"/>
              </a:rPr>
              <a:t>常被称为</a:t>
            </a:r>
            <a:r>
              <a:rPr lang="zh-CN" altLang="en-US" sz="2400" b="1" dirty="0">
                <a:solidFill>
                  <a:srgbClr val="C55A11"/>
                </a:solidFill>
                <a:latin typeface="微软雅黑" panose="020B0503020204020204" pitchFamily="34" charset="-122"/>
                <a:ea typeface="微软雅黑" panose="020B0503020204020204" pitchFamily="34" charset="-122"/>
              </a:rPr>
              <a:t>事实上的 </a:t>
            </a:r>
            <a:r>
              <a:rPr lang="en-US" altLang="zh-CN" sz="2400" b="1" dirty="0">
                <a:solidFill>
                  <a:srgbClr val="C55A11"/>
                </a:solidFill>
                <a:latin typeface="微软雅黑" panose="020B0503020204020204" pitchFamily="34" charset="-122"/>
                <a:ea typeface="微软雅黑" panose="020B0503020204020204" pitchFamily="34" charset="-122"/>
              </a:rPr>
              <a:t>(de facto) </a:t>
            </a:r>
            <a:r>
              <a:rPr lang="zh-CN" altLang="en-US" sz="2400" b="1" dirty="0">
                <a:solidFill>
                  <a:srgbClr val="C55A11"/>
                </a:solidFill>
                <a:latin typeface="微软雅黑" panose="020B0503020204020204" pitchFamily="34" charset="-122"/>
                <a:ea typeface="微软雅黑" panose="020B0503020204020204" pitchFamily="34" charset="-122"/>
              </a:rPr>
              <a:t>国际标准</a:t>
            </a:r>
            <a:r>
              <a:rPr lang="zh-CN" altLang="en-US" sz="2400" b="1" dirty="0">
                <a:latin typeface="微软雅黑" panose="020B0503020204020204" pitchFamily="34" charset="-122"/>
                <a:ea typeface="微软雅黑" panose="020B0503020204020204" pitchFamily="34" charset="-122"/>
              </a:rPr>
              <a:t>。</a:t>
            </a:r>
            <a:endParaRPr lang="zh-CN" altLang="en-US"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开放系统互连参考模型 </a:t>
            </a:r>
            <a:r>
              <a:rPr lang="en-US" altLang="zh-CN" sz="2400" b="1" dirty="0">
                <a:solidFill>
                  <a:srgbClr val="0070C0"/>
                </a:solidFill>
                <a:latin typeface="微软雅黑" panose="020B0503020204020204" pitchFamily="34" charset="-122"/>
                <a:ea typeface="微软雅黑" panose="020B0503020204020204" pitchFamily="34" charset="-122"/>
              </a:rPr>
              <a:t>OSI/RM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8"/>
          <p:cNvSpPr>
            <a:spLocks noChangeArrowheads="1"/>
          </p:cNvSpPr>
          <p:nvPr/>
        </p:nvSpPr>
        <p:spPr bwMode="auto">
          <a:xfrm>
            <a:off x="323528" y="1308412"/>
            <a:ext cx="842493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buClr>
                <a:srgbClr val="0070C0"/>
              </a:buClr>
            </a:pPr>
            <a:r>
              <a:rPr lang="zh-CN" altLang="en-US" sz="2400" dirty="0">
                <a:solidFill>
                  <a:srgbClr val="0070C0"/>
                </a:solidFill>
                <a:latin typeface="微软雅黑" panose="020B0503020204020204" pitchFamily="34" charset="-122"/>
                <a:ea typeface="微软雅黑" panose="020B0503020204020204" pitchFamily="34" charset="-122"/>
              </a:rPr>
              <a:t>体系结构包含若干相关协议，其作用：</a:t>
            </a:r>
            <a:endParaRPr lang="en-US" altLang="zh-CN" sz="2400" dirty="0">
              <a:solidFill>
                <a:srgbClr val="0070C0"/>
              </a:solidFill>
              <a:latin typeface="微软雅黑" panose="020B0503020204020204" pitchFamily="34" charset="-122"/>
              <a:ea typeface="微软雅黑" panose="020B0503020204020204" pitchFamily="34" charset="-122"/>
            </a:endParaRPr>
          </a:p>
          <a:p>
            <a:pPr marL="342900" indent="-342900">
              <a:lnSpc>
                <a:spcPts val="38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计算机网络中的数据交换</a:t>
            </a:r>
            <a:r>
              <a:rPr lang="zh-CN" altLang="en-US" sz="2400" b="1" dirty="0">
                <a:solidFill>
                  <a:srgbClr val="C55A11"/>
                </a:solidFill>
                <a:latin typeface="微软雅黑" panose="020B0503020204020204" pitchFamily="34" charset="-122"/>
                <a:ea typeface="微软雅黑" panose="020B0503020204020204" pitchFamily="34" charset="-122"/>
              </a:rPr>
              <a:t>必须遵守事先约定好的规则</a:t>
            </a:r>
            <a:r>
              <a:rPr lang="zh-CN" altLang="en-US" sz="2400" dirty="0">
                <a:latin typeface="微软雅黑" panose="020B0503020204020204" pitchFamily="34" charset="-122"/>
                <a:ea typeface="微软雅黑" panose="020B0503020204020204" pitchFamily="34" charset="-122"/>
              </a:rPr>
              <a:t>。 </a:t>
            </a:r>
          </a:p>
          <a:p>
            <a:pPr marL="342900" indent="-342900">
              <a:lnSpc>
                <a:spcPts val="3800"/>
              </a:lnSpc>
              <a:buClr>
                <a:srgbClr val="0070C0"/>
              </a:buClr>
              <a:buFont typeface="Wingdings" panose="05000000000000000000" pitchFamily="2" charset="2"/>
              <a:buChar char="u"/>
            </a:pPr>
            <a:r>
              <a:rPr lang="zh-CN" altLang="en-US" sz="2400" dirty="0">
                <a:solidFill>
                  <a:srgbClr val="0070C0"/>
                </a:solidFill>
                <a:latin typeface="微软雅黑" panose="020B0503020204020204" pitchFamily="34" charset="-122"/>
                <a:ea typeface="微软雅黑" panose="020B0503020204020204" pitchFamily="34" charset="-122"/>
              </a:rPr>
              <a:t>这些</a:t>
            </a:r>
            <a:r>
              <a:rPr lang="zh-CN" altLang="en-US" sz="2400" b="1" dirty="0">
                <a:solidFill>
                  <a:srgbClr val="C55A11"/>
                </a:solidFill>
                <a:latin typeface="微软雅黑" panose="020B0503020204020204" pitchFamily="34" charset="-122"/>
                <a:ea typeface="微软雅黑" panose="020B0503020204020204" pitchFamily="34" charset="-122"/>
              </a:rPr>
              <a:t>规则</a:t>
            </a:r>
            <a:r>
              <a:rPr lang="zh-CN" altLang="en-US" sz="2400" dirty="0">
                <a:solidFill>
                  <a:srgbClr val="0070C0"/>
                </a:solidFill>
                <a:latin typeface="微软雅黑" panose="020B0503020204020204" pitchFamily="34" charset="-122"/>
                <a:ea typeface="微软雅黑" panose="020B0503020204020204" pitchFamily="34" charset="-122"/>
              </a:rPr>
              <a:t>明确规定了所交换的数据的格式以及有关的同步问题（同步含有时序的意思）。</a:t>
            </a:r>
          </a:p>
          <a:p>
            <a:pPr marL="342900" indent="-342900">
              <a:lnSpc>
                <a:spcPts val="3800"/>
              </a:lnSpc>
              <a:buClr>
                <a:srgbClr val="0070C0"/>
              </a:buClr>
              <a:buFont typeface="Wingdings" panose="05000000000000000000" pitchFamily="2" charset="2"/>
              <a:buChar char="u"/>
            </a:pPr>
            <a:r>
              <a:rPr lang="zh-CN" altLang="en-US" sz="2400" b="1" dirty="0">
                <a:solidFill>
                  <a:srgbClr val="C55A11"/>
                </a:solidFill>
                <a:latin typeface="微软雅黑" panose="020B0503020204020204" pitchFamily="34" charset="-122"/>
                <a:ea typeface="微软雅黑" panose="020B0503020204020204" pitchFamily="34" charset="-122"/>
              </a:rPr>
              <a:t>网络协议</a:t>
            </a:r>
            <a:r>
              <a:rPr lang="zh-CN" altLang="en-US" sz="2400" dirty="0">
                <a:solidFill>
                  <a:srgbClr val="0070C0"/>
                </a:solidFill>
                <a:latin typeface="微软雅黑" panose="020B0503020204020204" pitchFamily="34" charset="-122"/>
                <a:ea typeface="微软雅黑" panose="020B0503020204020204" pitchFamily="34" charset="-122"/>
              </a:rPr>
              <a:t> </a:t>
            </a:r>
            <a:r>
              <a:rPr lang="en-US" altLang="zh-CN" sz="2400" dirty="0">
                <a:solidFill>
                  <a:srgbClr val="0070C0"/>
                </a:solidFill>
                <a:latin typeface="微软雅黑" panose="020B0503020204020204" pitchFamily="34" charset="-122"/>
                <a:ea typeface="微软雅黑" panose="020B0503020204020204" pitchFamily="34" charset="-122"/>
              </a:rPr>
              <a:t>(network protocol)</a:t>
            </a:r>
            <a:r>
              <a:rPr lang="zh-CN" altLang="en-US" sz="2400" dirty="0">
                <a:solidFill>
                  <a:srgbClr val="0070C0"/>
                </a:solidFill>
                <a:latin typeface="微软雅黑" panose="020B0503020204020204" pitchFamily="34" charset="-122"/>
                <a:ea typeface="微软雅黑" panose="020B0503020204020204" pitchFamily="34" charset="-122"/>
              </a:rPr>
              <a:t>，简称为</a:t>
            </a:r>
            <a:r>
              <a:rPr lang="zh-CN" altLang="en-US" sz="2400" b="1" dirty="0">
                <a:solidFill>
                  <a:srgbClr val="C55A11"/>
                </a:solidFill>
                <a:latin typeface="微软雅黑" panose="020B0503020204020204" pitchFamily="34" charset="-122"/>
                <a:ea typeface="微软雅黑" panose="020B0503020204020204" pitchFamily="34" charset="-122"/>
              </a:rPr>
              <a:t>协议</a:t>
            </a:r>
            <a:r>
              <a:rPr lang="zh-CN" altLang="en-US" sz="2400" dirty="0">
                <a:solidFill>
                  <a:srgbClr val="0070C0"/>
                </a:solidFill>
                <a:latin typeface="微软雅黑" panose="020B0503020204020204" pitchFamily="34" charset="-122"/>
                <a:ea typeface="微软雅黑" panose="020B0503020204020204" pitchFamily="34" charset="-122"/>
              </a:rPr>
              <a:t>，是为进行网络中的数据交换而建立的规则、标准或约定。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开放系统互连参考模型 </a:t>
            </a:r>
            <a:r>
              <a:rPr lang="en-US" altLang="zh-CN" sz="2400" b="1" dirty="0">
                <a:solidFill>
                  <a:srgbClr val="0070C0"/>
                </a:solidFill>
                <a:latin typeface="微软雅黑" panose="020B0503020204020204" pitchFamily="34" charset="-122"/>
                <a:ea typeface="微软雅黑" panose="020B0503020204020204" pitchFamily="34" charset="-122"/>
              </a:rPr>
              <a:t>OSI/RM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7"/>
          <p:cNvSpPr>
            <a:spLocks noChangeArrowheads="1"/>
          </p:cNvSpPr>
          <p:nvPr/>
        </p:nvSpPr>
        <p:spPr bwMode="auto">
          <a:xfrm>
            <a:off x="1704975" y="699542"/>
            <a:ext cx="5722938" cy="3970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pPr>
            <a:r>
              <a:rPr lang="fr-FR" altLang="zh-CN" sz="2400" b="1" dirty="0">
                <a:solidFill>
                  <a:srgbClr val="0070C0"/>
                </a:solidFill>
                <a:latin typeface="微软雅黑" pitchFamily="34" charset="-122"/>
                <a:ea typeface="微软雅黑" pitchFamily="34" charset="-122"/>
              </a:rPr>
              <a:t>1.1  </a:t>
            </a:r>
            <a:r>
              <a:rPr lang="fr-FR" sz="2400" b="1" dirty="0">
                <a:solidFill>
                  <a:srgbClr val="0070C0"/>
                </a:solidFill>
                <a:latin typeface="微软雅黑" pitchFamily="34" charset="-122"/>
                <a:ea typeface="微软雅黑" pitchFamily="34" charset="-122"/>
              </a:rPr>
              <a:t>计算机网络</a:t>
            </a:r>
            <a:r>
              <a:rPr lang="zh-CN" altLang="en-US" sz="2400" b="1" dirty="0">
                <a:solidFill>
                  <a:srgbClr val="0070C0"/>
                </a:solidFill>
                <a:latin typeface="微软雅黑" pitchFamily="34" charset="-122"/>
                <a:ea typeface="微软雅黑" pitchFamily="34" charset="-122"/>
              </a:rPr>
              <a:t>的定义及其特点</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fr-FR" altLang="zh-CN" sz="2400" b="1" dirty="0">
                <a:solidFill>
                  <a:srgbClr val="0070C0"/>
                </a:solidFill>
                <a:latin typeface="微软雅黑" pitchFamily="34" charset="-122"/>
                <a:ea typeface="微软雅黑" pitchFamily="34" charset="-122"/>
              </a:rPr>
              <a:t>1.2  互联网概述</a:t>
            </a:r>
          </a:p>
          <a:p>
            <a:pPr eaLnBrk="0" hangingPunct="0">
              <a:lnSpc>
                <a:spcPct val="150000"/>
              </a:lnSpc>
            </a:pPr>
            <a:r>
              <a:rPr lang="en-US" altLang="zh-CN" sz="2400" b="1" dirty="0">
                <a:solidFill>
                  <a:srgbClr val="0070C0"/>
                </a:solidFill>
                <a:latin typeface="微软雅黑" pitchFamily="34" charset="-122"/>
                <a:ea typeface="微软雅黑" pitchFamily="34" charset="-122"/>
              </a:rPr>
              <a:t>1.3  </a:t>
            </a:r>
            <a:r>
              <a:rPr lang="zh-CN" altLang="en-US" sz="2400" b="1" dirty="0">
                <a:solidFill>
                  <a:srgbClr val="0070C0"/>
                </a:solidFill>
                <a:latin typeface="微软雅黑" pitchFamily="34" charset="-122"/>
                <a:ea typeface="微软雅黑" pitchFamily="34" charset="-122"/>
              </a:rPr>
              <a:t>分组交换</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1.4  </a:t>
            </a:r>
            <a:r>
              <a:rPr lang="zh-CN" altLang="en-US" sz="2400" b="1" dirty="0">
                <a:solidFill>
                  <a:srgbClr val="0070C0"/>
                </a:solidFill>
                <a:latin typeface="微软雅黑" pitchFamily="34" charset="-122"/>
                <a:ea typeface="微软雅黑" pitchFamily="34" charset="-122"/>
              </a:rPr>
              <a:t>计算机网络在我国的发展</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1.5  </a:t>
            </a:r>
            <a:r>
              <a:rPr lang="zh-CN" altLang="en-US" sz="2400" b="1" dirty="0">
                <a:solidFill>
                  <a:srgbClr val="0070C0"/>
                </a:solidFill>
                <a:latin typeface="微软雅黑" pitchFamily="34" charset="-122"/>
                <a:ea typeface="微软雅黑" pitchFamily="34" charset="-122"/>
              </a:rPr>
              <a:t>计算机网络的分类</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1.6  </a:t>
            </a:r>
            <a:r>
              <a:rPr lang="zh-CN" altLang="en-US" sz="2400" b="1" dirty="0">
                <a:solidFill>
                  <a:srgbClr val="0070C0"/>
                </a:solidFill>
                <a:latin typeface="微软雅黑" pitchFamily="34" charset="-122"/>
                <a:ea typeface="微软雅黑" pitchFamily="34" charset="-122"/>
              </a:rPr>
              <a:t>计算机网络的性能</a:t>
            </a:r>
            <a:endParaRPr lang="en-US" altLang="zh-CN" sz="2400" b="1" dirty="0">
              <a:solidFill>
                <a:srgbClr val="0070C0"/>
              </a:solidFill>
              <a:latin typeface="微软雅黑" pitchFamily="34" charset="-122"/>
              <a:ea typeface="微软雅黑" pitchFamily="34" charset="-122"/>
            </a:endParaRPr>
          </a:p>
          <a:p>
            <a:pPr eaLnBrk="0" hangingPunct="0">
              <a:lnSpc>
                <a:spcPct val="150000"/>
              </a:lnSpc>
            </a:pPr>
            <a:r>
              <a:rPr lang="en-US" altLang="zh-CN" sz="2400" b="1" dirty="0">
                <a:solidFill>
                  <a:srgbClr val="0070C0"/>
                </a:solidFill>
                <a:latin typeface="微软雅黑" pitchFamily="34" charset="-122"/>
                <a:ea typeface="微软雅黑" pitchFamily="34" charset="-122"/>
              </a:rPr>
              <a:t>1.7  </a:t>
            </a:r>
            <a:r>
              <a:rPr lang="zh-CN" altLang="en-US" sz="2400" b="1" dirty="0">
                <a:solidFill>
                  <a:srgbClr val="0070C0"/>
                </a:solidFill>
                <a:latin typeface="微软雅黑" pitchFamily="34" charset="-122"/>
                <a:ea typeface="微软雅黑" pitchFamily="34" charset="-122"/>
              </a:rPr>
              <a:t>计算机网络的体系结构</a:t>
            </a:r>
            <a:endParaRPr lang="fr-FR" sz="2400" b="1" dirty="0">
              <a:solidFill>
                <a:srgbClr val="0070C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a:t>第一章  概述</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68"/>
          <p:cNvSpPr>
            <a:spLocks noChangeArrowheads="1"/>
          </p:cNvSpPr>
          <p:nvPr/>
        </p:nvSpPr>
        <p:spPr bwMode="auto">
          <a:xfrm>
            <a:off x="323528" y="843558"/>
            <a:ext cx="8424936" cy="3990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800"/>
              </a:lnSpc>
              <a:buClr>
                <a:srgbClr val="0070C0"/>
              </a:buClr>
              <a:buFont typeface="Wingdings" panose="05000000000000000000" pitchFamily="2" charset="2"/>
              <a:buChar char="Ø"/>
            </a:pPr>
            <a:r>
              <a:rPr lang="zh-CN" altLang="en-US" sz="2400" b="1" dirty="0">
                <a:solidFill>
                  <a:srgbClr val="C55A11"/>
                </a:solidFill>
                <a:latin typeface="微软雅黑" panose="020B0503020204020204" pitchFamily="34" charset="-122"/>
                <a:ea typeface="微软雅黑" panose="020B0503020204020204" pitchFamily="34" charset="-122"/>
              </a:rPr>
              <a:t>计算机网络的体系结构 </a:t>
            </a:r>
            <a:r>
              <a:rPr lang="en-US" altLang="zh-CN" sz="2400" dirty="0">
                <a:solidFill>
                  <a:srgbClr val="0070C0"/>
                </a:solidFill>
                <a:latin typeface="微软雅黑" panose="020B0503020204020204" pitchFamily="34" charset="-122"/>
                <a:ea typeface="微软雅黑" panose="020B0503020204020204" pitchFamily="34" charset="-122"/>
              </a:rPr>
              <a:t>(architecture) </a:t>
            </a:r>
            <a:r>
              <a:rPr lang="zh-CN" altLang="en-US" sz="2400" dirty="0">
                <a:solidFill>
                  <a:srgbClr val="0070C0"/>
                </a:solidFill>
                <a:latin typeface="微软雅黑" panose="020B0503020204020204" pitchFamily="34" charset="-122"/>
                <a:ea typeface="微软雅黑" panose="020B0503020204020204" pitchFamily="34" charset="-122"/>
              </a:rPr>
              <a:t>是计算机网络的各层及其协议的集合。 </a:t>
            </a:r>
          </a:p>
          <a:p>
            <a:pPr marL="342900" indent="-342900">
              <a:lnSpc>
                <a:spcPts val="3800"/>
              </a:lnSpc>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体系结构就是这个计算机网络及其部件</a:t>
            </a:r>
            <a:r>
              <a:rPr lang="zh-CN" altLang="en-US" sz="2400" b="1" dirty="0">
                <a:solidFill>
                  <a:srgbClr val="C55A11"/>
                </a:solidFill>
                <a:latin typeface="微软雅黑" panose="020B0503020204020204" pitchFamily="34" charset="-122"/>
                <a:ea typeface="微软雅黑" panose="020B0503020204020204" pitchFamily="34" charset="-122"/>
              </a:rPr>
              <a:t>所应完成的功能的精确定义</a:t>
            </a:r>
            <a:r>
              <a:rPr lang="zh-CN" altLang="en-US" sz="2400" dirty="0">
                <a:latin typeface="微软雅黑" panose="020B0503020204020204" pitchFamily="34" charset="-122"/>
                <a:ea typeface="微软雅黑" panose="020B0503020204020204" pitchFamily="34" charset="-122"/>
              </a:rPr>
              <a:t>。</a:t>
            </a:r>
          </a:p>
          <a:p>
            <a:pPr marL="342900" indent="-342900">
              <a:lnSpc>
                <a:spcPts val="3800"/>
              </a:lnSpc>
              <a:buClr>
                <a:srgbClr val="0070C0"/>
              </a:buClr>
              <a:buFont typeface="Wingdings" panose="05000000000000000000" pitchFamily="2" charset="2"/>
              <a:buChar char="Ø"/>
            </a:pPr>
            <a:r>
              <a:rPr lang="zh-CN" altLang="en-US" sz="2400" b="1" dirty="0">
                <a:solidFill>
                  <a:srgbClr val="C55A11"/>
                </a:solidFill>
                <a:latin typeface="微软雅黑" panose="020B0503020204020204" pitchFamily="34" charset="-122"/>
                <a:ea typeface="微软雅黑" panose="020B0503020204020204" pitchFamily="34" charset="-122"/>
              </a:rPr>
              <a:t>实现</a:t>
            </a:r>
            <a:r>
              <a:rPr lang="zh-CN" altLang="en-US" sz="2400" dirty="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0070C0"/>
                </a:solidFill>
                <a:latin typeface="微软雅黑" panose="020B0503020204020204" pitchFamily="34" charset="-122"/>
                <a:ea typeface="微软雅黑" panose="020B0503020204020204" pitchFamily="34" charset="-122"/>
              </a:rPr>
              <a:t>(implementation) </a:t>
            </a:r>
            <a:r>
              <a:rPr lang="zh-CN" altLang="en-US" sz="2400" dirty="0">
                <a:solidFill>
                  <a:srgbClr val="0070C0"/>
                </a:solidFill>
                <a:latin typeface="微软雅黑" panose="020B0503020204020204" pitchFamily="34" charset="-122"/>
                <a:ea typeface="微软雅黑" panose="020B0503020204020204" pitchFamily="34" charset="-122"/>
              </a:rPr>
              <a:t>是遵循这种体系结构的前提下用何种硬件或软件完成这些功能的问题。</a:t>
            </a:r>
          </a:p>
          <a:p>
            <a:pPr marL="342900" indent="-342900">
              <a:lnSpc>
                <a:spcPts val="3800"/>
              </a:lnSpc>
              <a:buClr>
                <a:srgbClr val="0070C0"/>
              </a:buClr>
              <a:buFont typeface="Wingdings" panose="05000000000000000000" pitchFamily="2" charset="2"/>
              <a:buChar char="Ø"/>
            </a:pPr>
            <a:r>
              <a:rPr lang="zh-CN" altLang="en-US" sz="2400" dirty="0">
                <a:solidFill>
                  <a:srgbClr val="0070C0"/>
                </a:solidFill>
                <a:latin typeface="微软雅黑" panose="020B0503020204020204" pitchFamily="34" charset="-122"/>
                <a:ea typeface="微软雅黑" panose="020B0503020204020204" pitchFamily="34" charset="-122"/>
              </a:rPr>
              <a:t>体系结构是抽象的，而实现则是具体的，是真正在运行的计算机硬件和软件。</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3" name="矩形 6"/>
          <p:cNvSpPr>
            <a:spLocks noChangeArrowheads="1"/>
          </p:cNvSpPr>
          <p:nvPr/>
        </p:nvSpPr>
        <p:spPr bwMode="auto">
          <a:xfrm>
            <a:off x="323528" y="1313349"/>
            <a:ext cx="842493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600"/>
              </a:lnSpc>
              <a:spcBef>
                <a:spcPts val="600"/>
              </a:spcBef>
              <a:buClr>
                <a:srgbClr val="0070C0"/>
              </a:buClr>
            </a:pPr>
            <a:r>
              <a:rPr lang="zh-CN" altLang="en-US" sz="2400" b="1" dirty="0">
                <a:solidFill>
                  <a:srgbClr val="C55A11"/>
                </a:solidFill>
                <a:latin typeface="微软雅黑" panose="020B0503020204020204" pitchFamily="34" charset="-122"/>
                <a:ea typeface="微软雅黑" panose="020B0503020204020204" pitchFamily="34" charset="-122"/>
              </a:rPr>
              <a:t>优势</a:t>
            </a:r>
            <a:r>
              <a:rPr lang="zh-CN" altLang="en-US" sz="2400" dirty="0">
                <a:solidFill>
                  <a:srgbClr val="0070C0"/>
                </a:solidFill>
                <a:latin typeface="微软雅黑" panose="020B0503020204020204" pitchFamily="34" charset="-122"/>
                <a:ea typeface="微软雅黑" panose="020B0503020204020204" pitchFamily="34" charset="-122"/>
              </a:rPr>
              <a:t>：各层之间独立、灵活性好、结构上可分割、</a:t>
            </a:r>
            <a:r>
              <a:rPr lang="zh-CN" altLang="en-US" sz="2400" b="1" dirty="0">
                <a:solidFill>
                  <a:srgbClr val="C55A11"/>
                </a:solidFill>
                <a:latin typeface="微软雅黑" panose="020B0503020204020204" pitchFamily="34" charset="-122"/>
                <a:ea typeface="微软雅黑" panose="020B0503020204020204" pitchFamily="34" charset="-122"/>
              </a:rPr>
              <a:t>易于实现和维护</a:t>
            </a:r>
            <a:r>
              <a:rPr lang="zh-CN" altLang="en-US" sz="2400"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C55A11"/>
                </a:solidFill>
                <a:latin typeface="微软雅黑" panose="020B0503020204020204" pitchFamily="34" charset="-122"/>
                <a:ea typeface="微软雅黑" panose="020B0503020204020204" pitchFamily="34" charset="-122"/>
              </a:rPr>
              <a:t>能促进标准化工作</a:t>
            </a:r>
            <a:r>
              <a:rPr lang="zh-CN" altLang="en-US" sz="2400" dirty="0">
                <a:solidFill>
                  <a:srgbClr val="0070C0"/>
                </a:solidFill>
                <a:latin typeface="微软雅黑" panose="020B0503020204020204" pitchFamily="34" charset="-122"/>
                <a:ea typeface="微软雅黑" panose="020B0503020204020204" pitchFamily="34" charset="-122"/>
              </a:rPr>
              <a:t>。  </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ts val="3600"/>
              </a:lnSpc>
              <a:spcBef>
                <a:spcPts val="600"/>
              </a:spcBef>
              <a:buClr>
                <a:srgbClr val="0070C0"/>
              </a:buClr>
            </a:pPr>
            <a:r>
              <a:rPr lang="zh-CN" altLang="en-US" sz="2400" b="1" dirty="0">
                <a:solidFill>
                  <a:srgbClr val="C55A11"/>
                </a:solidFill>
                <a:latin typeface="微软雅黑" panose="020B0503020204020204" pitchFamily="34" charset="-122"/>
                <a:ea typeface="微软雅黑" panose="020B0503020204020204" pitchFamily="34" charset="-122"/>
              </a:rPr>
              <a:t>缺点</a:t>
            </a:r>
            <a:r>
              <a:rPr lang="zh-CN" altLang="en-US" sz="2400" dirty="0">
                <a:solidFill>
                  <a:srgbClr val="0070C0"/>
                </a:solidFill>
                <a:latin typeface="微软雅黑" panose="020B0503020204020204" pitchFamily="34" charset="-122"/>
                <a:ea typeface="微软雅黑" panose="020B0503020204020204" pitchFamily="34" charset="-122"/>
              </a:rPr>
              <a:t>：效率降低、额外开销。</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ts val="3600"/>
              </a:lnSpc>
              <a:spcBef>
                <a:spcPts val="600"/>
              </a:spcBef>
              <a:buClr>
                <a:srgbClr val="0070C0"/>
              </a:buClr>
            </a:pPr>
            <a:r>
              <a:rPr lang="zh-CN" altLang="en-US" sz="2400" b="1" dirty="0">
                <a:solidFill>
                  <a:srgbClr val="C55A11"/>
                </a:solidFill>
                <a:latin typeface="微软雅黑" panose="020B0503020204020204" pitchFamily="34" charset="-122"/>
                <a:ea typeface="微软雅黑" panose="020B0503020204020204" pitchFamily="34" charset="-122"/>
              </a:rPr>
              <a:t>同时</a:t>
            </a:r>
            <a:r>
              <a:rPr lang="zh-CN" altLang="en-US" sz="2400" dirty="0">
                <a:solidFill>
                  <a:srgbClr val="0070C0"/>
                </a:solidFill>
                <a:latin typeface="微软雅黑" panose="020B0503020204020204" pitchFamily="34" charset="-122"/>
                <a:ea typeface="微软雅黑" panose="020B0503020204020204" pitchFamily="34" charset="-122"/>
              </a:rPr>
              <a:t>：层数太少，就会使每一层的协议太复杂；层数太多，又会在描述和综合各层功能的系统工程任务时遇到较多的困难。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1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分层作用</a:t>
            </a:r>
            <a:endParaRPr lang="en-US" altLang="zh-CN" sz="2400" b="1" dirty="0">
              <a:solidFill>
                <a:srgbClr val="0070C0"/>
              </a:solidFill>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8"/>
          <p:cNvSpPr>
            <a:spLocks noChangeArrowheads="1"/>
          </p:cNvSpPr>
          <p:nvPr/>
        </p:nvSpPr>
        <p:spPr bwMode="auto">
          <a:xfrm>
            <a:off x="323528" y="1393762"/>
            <a:ext cx="842493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800"/>
              </a:lnSpc>
              <a:buClr>
                <a:srgbClr val="0070C0"/>
              </a:buClr>
              <a:buFont typeface="Wingdings" panose="05000000000000000000" pitchFamily="2" charset="2"/>
              <a:buChar char="u"/>
            </a:pPr>
            <a:r>
              <a:rPr lang="en-US" altLang="zh-CN" sz="2000" dirty="0">
                <a:solidFill>
                  <a:srgbClr val="0070C0"/>
                </a:solidFill>
                <a:latin typeface="微软雅黑" panose="020B0503020204020204" pitchFamily="34" charset="-122"/>
                <a:ea typeface="微软雅黑" panose="020B0503020204020204" pitchFamily="34" charset="-122"/>
              </a:rPr>
              <a:t>OSI </a:t>
            </a:r>
            <a:r>
              <a:rPr lang="zh-CN" altLang="zh-CN" sz="2000" dirty="0">
                <a:solidFill>
                  <a:srgbClr val="0070C0"/>
                </a:solidFill>
                <a:latin typeface="微软雅黑" panose="020B0503020204020204" pitchFamily="34" charset="-122"/>
                <a:ea typeface="微软雅黑" panose="020B0503020204020204" pitchFamily="34" charset="-122"/>
              </a:rPr>
              <a:t>的七层协议体系结构的概念清楚，理论也较完整，但它既复杂又不实用</a:t>
            </a:r>
            <a:r>
              <a:rPr lang="zh-CN" altLang="en-US" sz="2000" dirty="0">
                <a:solidFill>
                  <a:srgbClr val="0070C0"/>
                </a:solidFill>
                <a:latin typeface="微软雅黑" panose="020B0503020204020204" pitchFamily="34" charset="-122"/>
                <a:ea typeface="微软雅黑" panose="020B0503020204020204" pitchFamily="34" charset="-122"/>
              </a:rPr>
              <a:t>。</a:t>
            </a:r>
            <a:endParaRPr lang="en-US" altLang="zh-CN" sz="2000" dirty="0">
              <a:solidFill>
                <a:srgbClr val="0070C0"/>
              </a:solidFill>
              <a:latin typeface="微软雅黑" panose="020B0503020204020204" pitchFamily="34" charset="-122"/>
              <a:ea typeface="微软雅黑" panose="020B0503020204020204" pitchFamily="34" charset="-122"/>
            </a:endParaRPr>
          </a:p>
          <a:p>
            <a:pPr marL="342900" indent="-342900">
              <a:lnSpc>
                <a:spcPts val="3800"/>
              </a:lnSpc>
              <a:buClr>
                <a:srgbClr val="0070C0"/>
              </a:buClr>
              <a:buFont typeface="Wingdings" panose="05000000000000000000" pitchFamily="2" charset="2"/>
              <a:buChar char="u"/>
            </a:pPr>
            <a:r>
              <a:rPr lang="en-US" altLang="zh-CN" sz="2000" dirty="0">
                <a:solidFill>
                  <a:srgbClr val="0070C0"/>
                </a:solidFill>
                <a:latin typeface="微软雅黑" panose="020B0503020204020204" pitchFamily="34" charset="-122"/>
                <a:ea typeface="微软雅黑" panose="020B0503020204020204" pitchFamily="34" charset="-122"/>
              </a:rPr>
              <a:t>TCP/IP </a:t>
            </a:r>
            <a:r>
              <a:rPr lang="zh-CN" altLang="en-US" sz="2000" dirty="0">
                <a:solidFill>
                  <a:srgbClr val="0070C0"/>
                </a:solidFill>
                <a:latin typeface="微软雅黑" panose="020B0503020204020204" pitchFamily="34" charset="-122"/>
                <a:ea typeface="微软雅黑" panose="020B0503020204020204" pitchFamily="34" charset="-122"/>
              </a:rPr>
              <a:t>是四层体系结构：</a:t>
            </a:r>
            <a:r>
              <a:rPr lang="zh-CN" altLang="en-US" sz="2000" b="1" dirty="0">
                <a:solidFill>
                  <a:srgbClr val="C55A11"/>
                </a:solidFill>
                <a:latin typeface="微软雅黑" panose="020B0503020204020204" pitchFamily="34" charset="-122"/>
                <a:ea typeface="微软雅黑" panose="020B0503020204020204" pitchFamily="34" charset="-122"/>
              </a:rPr>
              <a:t>应用层</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b="1" dirty="0">
                <a:solidFill>
                  <a:srgbClr val="C55A11"/>
                </a:solidFill>
                <a:latin typeface="微软雅黑" panose="020B0503020204020204" pitchFamily="34" charset="-122"/>
                <a:ea typeface="微软雅黑" panose="020B0503020204020204" pitchFamily="34" charset="-122"/>
              </a:rPr>
              <a:t>运输层</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b="1" dirty="0">
                <a:solidFill>
                  <a:srgbClr val="C55A11"/>
                </a:solidFill>
                <a:latin typeface="微软雅黑" panose="020B0503020204020204" pitchFamily="34" charset="-122"/>
                <a:ea typeface="微软雅黑" panose="020B0503020204020204" pitchFamily="34" charset="-122"/>
              </a:rPr>
              <a:t>网际层</a:t>
            </a:r>
            <a:r>
              <a:rPr lang="zh-CN" altLang="en-US" sz="2000" dirty="0">
                <a:solidFill>
                  <a:srgbClr val="0070C0"/>
                </a:solidFill>
                <a:latin typeface="微软雅黑" panose="020B0503020204020204" pitchFamily="34" charset="-122"/>
                <a:ea typeface="微软雅黑" panose="020B0503020204020204" pitchFamily="34" charset="-122"/>
              </a:rPr>
              <a:t>和</a:t>
            </a:r>
            <a:r>
              <a:rPr lang="zh-CN" altLang="en-US" sz="2000" b="1" dirty="0">
                <a:solidFill>
                  <a:srgbClr val="C55A11"/>
                </a:solidFill>
                <a:latin typeface="微软雅黑" panose="020B0503020204020204" pitchFamily="34" charset="-122"/>
                <a:ea typeface="微软雅黑" panose="020B0503020204020204" pitchFamily="34" charset="-122"/>
              </a:rPr>
              <a:t>网络接口层</a:t>
            </a:r>
            <a:r>
              <a:rPr lang="zh-CN" altLang="en-US" sz="2000" dirty="0">
                <a:solidFill>
                  <a:srgbClr val="0070C0"/>
                </a:solidFill>
                <a:latin typeface="微软雅黑" panose="020B0503020204020204" pitchFamily="34" charset="-122"/>
                <a:ea typeface="微软雅黑" panose="020B0503020204020204" pitchFamily="34" charset="-122"/>
              </a:rPr>
              <a:t>。（但最下面的网络接口层并没有具体内容）。</a:t>
            </a:r>
          </a:p>
          <a:p>
            <a:pPr marL="342900" indent="-342900">
              <a:lnSpc>
                <a:spcPts val="3800"/>
              </a:lnSpc>
              <a:buClr>
                <a:srgbClr val="0070C0"/>
              </a:buClr>
              <a:buFont typeface="Wingdings" panose="05000000000000000000" pitchFamily="2" charset="2"/>
              <a:buChar char="u"/>
            </a:pPr>
            <a:r>
              <a:rPr lang="zh-CN" altLang="en-US" sz="2000" b="1" dirty="0">
                <a:solidFill>
                  <a:srgbClr val="C55A11"/>
                </a:solidFill>
                <a:latin typeface="微软雅黑" panose="020B0503020204020204" pitchFamily="34" charset="-122"/>
                <a:ea typeface="微软雅黑" panose="020B0503020204020204" pitchFamily="34" charset="-122"/>
              </a:rPr>
              <a:t>因此在学习和理解体系结构时往往采取折中的办法，即综合 </a:t>
            </a:r>
            <a:r>
              <a:rPr lang="en-US" altLang="zh-CN" sz="2000" b="1" dirty="0">
                <a:solidFill>
                  <a:srgbClr val="C55A11"/>
                </a:solidFill>
                <a:latin typeface="微软雅黑" panose="020B0503020204020204" pitchFamily="34" charset="-122"/>
                <a:ea typeface="微软雅黑" panose="020B0503020204020204" pitchFamily="34" charset="-122"/>
              </a:rPr>
              <a:t>OSI </a:t>
            </a:r>
            <a:r>
              <a:rPr lang="zh-CN" altLang="en-US" sz="2000" b="1" dirty="0">
                <a:solidFill>
                  <a:srgbClr val="C55A11"/>
                </a:solidFill>
                <a:latin typeface="微软雅黑" panose="020B0503020204020204" pitchFamily="34" charset="-122"/>
                <a:ea typeface="微软雅黑" panose="020B0503020204020204" pitchFamily="34" charset="-122"/>
              </a:rPr>
              <a:t>和 </a:t>
            </a:r>
            <a:r>
              <a:rPr lang="en-US" altLang="zh-CN" sz="2000" b="1" dirty="0">
                <a:solidFill>
                  <a:srgbClr val="C55A11"/>
                </a:solidFill>
                <a:latin typeface="微软雅黑" panose="020B0503020204020204" pitchFamily="34" charset="-122"/>
                <a:ea typeface="微软雅黑" panose="020B0503020204020204" pitchFamily="34" charset="-122"/>
              </a:rPr>
              <a:t>TCP/IP </a:t>
            </a:r>
            <a:r>
              <a:rPr lang="zh-CN" altLang="en-US" sz="2000" b="1" dirty="0">
                <a:solidFill>
                  <a:srgbClr val="C55A11"/>
                </a:solidFill>
                <a:latin typeface="微软雅黑" panose="020B0503020204020204" pitchFamily="34" charset="-122"/>
                <a:ea typeface="微软雅黑" panose="020B0503020204020204" pitchFamily="34" charset="-122"/>
              </a:rPr>
              <a:t>的优点，采用一种只有五层协议的体系结构 。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分层作用</a:t>
            </a:r>
            <a:endParaRPr lang="en-US" altLang="zh-CN" sz="2400" b="1" dirty="0">
              <a:solidFill>
                <a:srgbClr val="0070C0"/>
              </a:solidFill>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9" name="AutoShape 58"/>
          <p:cNvSpPr>
            <a:spLocks noChangeArrowheads="1"/>
          </p:cNvSpPr>
          <p:nvPr/>
        </p:nvSpPr>
        <p:spPr bwMode="auto">
          <a:xfrm>
            <a:off x="1086644" y="178642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36200" name="Freeform 50"/>
          <p:cNvSpPr/>
          <p:nvPr/>
        </p:nvSpPr>
        <p:spPr bwMode="auto">
          <a:xfrm>
            <a:off x="1086644" y="203565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1" name="Freeform 59"/>
          <p:cNvSpPr/>
          <p:nvPr/>
        </p:nvSpPr>
        <p:spPr bwMode="auto">
          <a:xfrm>
            <a:off x="1086644" y="234839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2" name="Freeform 60"/>
          <p:cNvSpPr/>
          <p:nvPr/>
        </p:nvSpPr>
        <p:spPr bwMode="auto">
          <a:xfrm>
            <a:off x="1086644" y="266113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3" name="Freeform 61"/>
          <p:cNvSpPr/>
          <p:nvPr/>
        </p:nvSpPr>
        <p:spPr bwMode="auto">
          <a:xfrm>
            <a:off x="1086644" y="297387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4" name="Freeform 62"/>
          <p:cNvSpPr/>
          <p:nvPr/>
        </p:nvSpPr>
        <p:spPr bwMode="auto">
          <a:xfrm>
            <a:off x="1085057" y="328502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5" name="Freeform 63"/>
          <p:cNvSpPr/>
          <p:nvPr/>
        </p:nvSpPr>
        <p:spPr bwMode="auto">
          <a:xfrm>
            <a:off x="1083469" y="359775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6" name="Text Box 22"/>
          <p:cNvSpPr txBox="1">
            <a:spLocks noChangeArrowheads="1"/>
          </p:cNvSpPr>
          <p:nvPr/>
        </p:nvSpPr>
        <p:spPr bwMode="auto">
          <a:xfrm>
            <a:off x="1553369" y="194199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136207" name="Text Box 23"/>
          <p:cNvSpPr txBox="1">
            <a:spLocks noChangeArrowheads="1"/>
          </p:cNvSpPr>
          <p:nvPr/>
        </p:nvSpPr>
        <p:spPr bwMode="auto">
          <a:xfrm>
            <a:off x="1532732" y="282464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136208" name="Text Box 24"/>
          <p:cNvSpPr txBox="1">
            <a:spLocks noChangeArrowheads="1"/>
          </p:cNvSpPr>
          <p:nvPr/>
        </p:nvSpPr>
        <p:spPr bwMode="auto">
          <a:xfrm>
            <a:off x="1540669" y="316913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136209" name="Text Box 54"/>
          <p:cNvSpPr txBox="1">
            <a:spLocks noChangeArrowheads="1"/>
          </p:cNvSpPr>
          <p:nvPr/>
        </p:nvSpPr>
        <p:spPr bwMode="auto">
          <a:xfrm>
            <a:off x="1540669" y="224203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表示层</a:t>
            </a:r>
          </a:p>
        </p:txBody>
      </p:sp>
      <p:sp>
        <p:nvSpPr>
          <p:cNvPr id="136210" name="Text Box 55"/>
          <p:cNvSpPr txBox="1">
            <a:spLocks noChangeArrowheads="1"/>
          </p:cNvSpPr>
          <p:nvPr/>
        </p:nvSpPr>
        <p:spPr bwMode="auto">
          <a:xfrm>
            <a:off x="1540669" y="255477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136211" name="Text Box 56"/>
          <p:cNvSpPr txBox="1">
            <a:spLocks noChangeArrowheads="1"/>
          </p:cNvSpPr>
          <p:nvPr/>
        </p:nvSpPr>
        <p:spPr bwMode="auto">
          <a:xfrm>
            <a:off x="1437482" y="347710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数据链路层</a:t>
            </a:r>
          </a:p>
        </p:txBody>
      </p:sp>
      <p:sp>
        <p:nvSpPr>
          <p:cNvPr id="136212" name="Text Box 57"/>
          <p:cNvSpPr txBox="1">
            <a:spLocks noChangeArrowheads="1"/>
          </p:cNvSpPr>
          <p:nvPr/>
        </p:nvSpPr>
        <p:spPr bwMode="auto">
          <a:xfrm>
            <a:off x="1540669" y="380095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136213" name="Text Box 43"/>
          <p:cNvSpPr txBox="1">
            <a:spLocks noChangeArrowheads="1"/>
          </p:cNvSpPr>
          <p:nvPr/>
        </p:nvSpPr>
        <p:spPr bwMode="auto">
          <a:xfrm>
            <a:off x="1148557" y="17657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r>
              <a:rPr kumimoji="1" lang="en-US" altLang="zh-CN" sz="1100" b="1">
                <a:latin typeface="微软雅黑" panose="020B0503020204020204" pitchFamily="34" charset="-122"/>
                <a:ea typeface="微软雅黑" panose="020B0503020204020204" pitchFamily="34" charset="-122"/>
              </a:rPr>
              <a:t>7</a:t>
            </a:r>
          </a:p>
          <a:p>
            <a:pPr>
              <a:lnSpc>
                <a:spcPct val="190000"/>
              </a:lnSpc>
            </a:pPr>
            <a:r>
              <a:rPr kumimoji="1" lang="en-US" altLang="zh-CN" sz="1100" b="1">
                <a:latin typeface="微软雅黑" panose="020B0503020204020204" pitchFamily="34" charset="-122"/>
                <a:ea typeface="微软雅黑" panose="020B0503020204020204" pitchFamily="34" charset="-122"/>
              </a:rPr>
              <a:t>6</a:t>
            </a:r>
          </a:p>
          <a:p>
            <a:pPr>
              <a:lnSpc>
                <a:spcPct val="190000"/>
              </a:lnSpc>
            </a:pPr>
            <a:r>
              <a:rPr kumimoji="1" lang="en-US" altLang="zh-CN" sz="1100" b="1">
                <a:latin typeface="微软雅黑" panose="020B0503020204020204" pitchFamily="34" charset="-122"/>
                <a:ea typeface="微软雅黑" panose="020B0503020204020204" pitchFamily="34" charset="-122"/>
              </a:rPr>
              <a:t>5</a:t>
            </a:r>
          </a:p>
          <a:p>
            <a:pPr>
              <a:lnSpc>
                <a:spcPct val="190000"/>
              </a:lnSpc>
            </a:pPr>
            <a:r>
              <a:rPr kumimoji="1" lang="en-US" altLang="zh-CN" sz="1100" b="1">
                <a:latin typeface="微软雅黑" panose="020B0503020204020204" pitchFamily="34" charset="-122"/>
                <a:ea typeface="微软雅黑" panose="020B0503020204020204" pitchFamily="34" charset="-122"/>
              </a:rPr>
              <a:t>4</a:t>
            </a:r>
          </a:p>
          <a:p>
            <a:pPr>
              <a:lnSpc>
                <a:spcPct val="190000"/>
              </a:lnSpc>
            </a:pPr>
            <a:r>
              <a:rPr kumimoji="1" lang="en-US" altLang="zh-CN" sz="1100" b="1">
                <a:latin typeface="微软雅黑" panose="020B0503020204020204" pitchFamily="34" charset="-122"/>
                <a:ea typeface="微软雅黑" panose="020B0503020204020204" pitchFamily="34" charset="-122"/>
              </a:rPr>
              <a:t>3</a:t>
            </a:r>
          </a:p>
          <a:p>
            <a:pPr>
              <a:lnSpc>
                <a:spcPct val="190000"/>
              </a:lnSpc>
            </a:pPr>
            <a:r>
              <a:rPr kumimoji="1" lang="en-US" altLang="zh-CN" sz="1100" b="1">
                <a:latin typeface="微软雅黑" panose="020B0503020204020204" pitchFamily="34" charset="-122"/>
                <a:ea typeface="微软雅黑" panose="020B0503020204020204" pitchFamily="34" charset="-122"/>
              </a:rPr>
              <a:t>2</a:t>
            </a:r>
          </a:p>
          <a:p>
            <a:pPr>
              <a:lnSpc>
                <a:spcPct val="190000"/>
              </a:lnSpc>
            </a:pPr>
            <a:r>
              <a:rPr kumimoji="1" lang="en-US" altLang="zh-CN" sz="1100" b="1">
                <a:latin typeface="微软雅黑" panose="020B0503020204020204" pitchFamily="34" charset="-122"/>
                <a:ea typeface="微软雅黑" panose="020B0503020204020204" pitchFamily="34" charset="-122"/>
              </a:rPr>
              <a:t>1</a:t>
            </a:r>
          </a:p>
        </p:txBody>
      </p:sp>
      <p:sp>
        <p:nvSpPr>
          <p:cNvPr id="136214" name="Text Box 13"/>
          <p:cNvSpPr txBox="1">
            <a:spLocks noChangeArrowheads="1"/>
          </p:cNvSpPr>
          <p:nvPr/>
        </p:nvSpPr>
        <p:spPr bwMode="auto">
          <a:xfrm>
            <a:off x="1051719" y="1449871"/>
            <a:ext cx="1450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1956B9"/>
                </a:solidFill>
                <a:latin typeface="微软雅黑" panose="020B0503020204020204" pitchFamily="34" charset="-122"/>
                <a:ea typeface="微软雅黑" panose="020B0503020204020204" pitchFamily="34" charset="-122"/>
              </a:rPr>
              <a:t>OSI </a:t>
            </a:r>
            <a:r>
              <a:rPr kumimoji="1" lang="zh-CN" altLang="en-US" sz="1400" b="1" dirty="0">
                <a:solidFill>
                  <a:srgbClr val="1956B9"/>
                </a:solidFill>
                <a:latin typeface="微软雅黑" panose="020B0503020204020204" pitchFamily="34" charset="-122"/>
                <a:ea typeface="微软雅黑" panose="020B0503020204020204" pitchFamily="34" charset="-122"/>
              </a:rPr>
              <a:t>的体系结构</a:t>
            </a:r>
          </a:p>
        </p:txBody>
      </p:sp>
      <p:sp>
        <p:nvSpPr>
          <p:cNvPr id="136215" name="AutoShape 66"/>
          <p:cNvSpPr>
            <a:spLocks noChangeArrowheads="1"/>
          </p:cNvSpPr>
          <p:nvPr/>
        </p:nvSpPr>
        <p:spPr bwMode="auto">
          <a:xfrm>
            <a:off x="3438525" y="1762100"/>
            <a:ext cx="1739900"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36216" name="Freeform 69"/>
          <p:cNvSpPr/>
          <p:nvPr/>
        </p:nvSpPr>
        <p:spPr bwMode="auto">
          <a:xfrm>
            <a:off x="3433763" y="2659037"/>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7" name="Freeform 70"/>
          <p:cNvSpPr/>
          <p:nvPr/>
        </p:nvSpPr>
        <p:spPr bwMode="auto">
          <a:xfrm>
            <a:off x="3433763" y="2968600"/>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8" name="Freeform 71"/>
          <p:cNvSpPr/>
          <p:nvPr/>
        </p:nvSpPr>
        <p:spPr bwMode="auto">
          <a:xfrm>
            <a:off x="3433763" y="3300387"/>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19" name="Text Box 73"/>
          <p:cNvSpPr txBox="1">
            <a:spLocks noChangeArrowheads="1"/>
          </p:cNvSpPr>
          <p:nvPr/>
        </p:nvSpPr>
        <p:spPr bwMode="auto">
          <a:xfrm>
            <a:off x="3908425" y="2014512"/>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136220" name="Text Box 15"/>
          <p:cNvSpPr txBox="1">
            <a:spLocks noChangeArrowheads="1"/>
          </p:cNvSpPr>
          <p:nvPr/>
        </p:nvSpPr>
        <p:spPr bwMode="auto">
          <a:xfrm>
            <a:off x="3814763" y="3544862"/>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网络接口层</a:t>
            </a:r>
          </a:p>
        </p:txBody>
      </p:sp>
      <p:sp>
        <p:nvSpPr>
          <p:cNvPr id="136221" name="Text Box 9"/>
          <p:cNvSpPr txBox="1">
            <a:spLocks noChangeArrowheads="1"/>
          </p:cNvSpPr>
          <p:nvPr/>
        </p:nvSpPr>
        <p:spPr bwMode="auto">
          <a:xfrm>
            <a:off x="3857625" y="3179737"/>
            <a:ext cx="790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网际层 </a:t>
            </a:r>
            <a:r>
              <a:rPr kumimoji="1" lang="en-US" altLang="zh-CN" sz="1100" b="1">
                <a:latin typeface="微软雅黑" panose="020B0503020204020204" pitchFamily="34" charset="-122"/>
                <a:ea typeface="微软雅黑" panose="020B0503020204020204" pitchFamily="34" charset="-122"/>
              </a:rPr>
              <a:t>IP</a:t>
            </a:r>
          </a:p>
        </p:txBody>
      </p:sp>
      <p:sp>
        <p:nvSpPr>
          <p:cNvPr id="136222" name="Text Box 16"/>
          <p:cNvSpPr txBox="1">
            <a:spLocks noChangeArrowheads="1"/>
          </p:cNvSpPr>
          <p:nvPr/>
        </p:nvSpPr>
        <p:spPr bwMode="auto">
          <a:xfrm>
            <a:off x="3371850" y="2274862"/>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a:latin typeface="微软雅黑" panose="020B0503020204020204" pitchFamily="34" charset="-122"/>
                <a:ea typeface="微软雅黑" panose="020B0503020204020204" pitchFamily="34" charset="-122"/>
              </a:rPr>
              <a:t>(</a:t>
            </a:r>
            <a:r>
              <a:rPr kumimoji="1" lang="zh-CN" altLang="en-US" sz="1100" b="1">
                <a:latin typeface="微软雅黑" panose="020B0503020204020204" pitchFamily="34" charset="-122"/>
                <a:ea typeface="微软雅黑" panose="020B0503020204020204" pitchFamily="34" charset="-122"/>
              </a:rPr>
              <a:t>各种应用层协议，如</a:t>
            </a:r>
          </a:p>
          <a:p>
            <a:pPr algn="ctr"/>
            <a:r>
              <a:rPr kumimoji="1" lang="en-US" altLang="zh-CN" sz="1100" b="1">
                <a:latin typeface="微软雅黑" panose="020B0503020204020204" pitchFamily="34" charset="-122"/>
                <a:ea typeface="微软雅黑" panose="020B0503020204020204" pitchFamily="34" charset="-122"/>
              </a:rPr>
              <a:t>DNS, HTTP, SMTP </a:t>
            </a:r>
            <a:r>
              <a:rPr kumimoji="1" lang="zh-CN" altLang="zh-CN" sz="1100" b="1">
                <a:latin typeface="微软雅黑" panose="020B0503020204020204" pitchFamily="34" charset="-122"/>
                <a:ea typeface="微软雅黑" panose="020B0503020204020204" pitchFamily="34" charset="-122"/>
              </a:rPr>
              <a:t>等</a:t>
            </a:r>
            <a:r>
              <a:rPr kumimoji="1" lang="en-US" altLang="zh-CN" sz="1100" b="1">
                <a:latin typeface="微软雅黑" panose="020B0503020204020204" pitchFamily="34" charset="-122"/>
                <a:ea typeface="微软雅黑" panose="020B0503020204020204" pitchFamily="34" charset="-122"/>
              </a:rPr>
              <a:t>)</a:t>
            </a:r>
          </a:p>
        </p:txBody>
      </p:sp>
      <p:sp>
        <p:nvSpPr>
          <p:cNvPr id="136223" name="Text Box 41"/>
          <p:cNvSpPr txBox="1">
            <a:spLocks noChangeArrowheads="1"/>
          </p:cNvSpPr>
          <p:nvPr/>
        </p:nvSpPr>
        <p:spPr bwMode="auto">
          <a:xfrm>
            <a:off x="3432175" y="2879700"/>
            <a:ext cx="15732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100" b="1">
                <a:latin typeface="微软雅黑" panose="020B0503020204020204" pitchFamily="34" charset="-122"/>
                <a:ea typeface="微软雅黑" panose="020B0503020204020204" pitchFamily="34" charset="-122"/>
              </a:rPr>
              <a:t>运输层 </a:t>
            </a:r>
            <a:r>
              <a:rPr kumimoji="1" lang="en-US" altLang="zh-CN" sz="1100" b="1">
                <a:latin typeface="微软雅黑" panose="020B0503020204020204" pitchFamily="34" charset="-122"/>
                <a:ea typeface="微软雅黑" panose="020B0503020204020204" pitchFamily="34" charset="-122"/>
              </a:rPr>
              <a:t>(TCP </a:t>
            </a:r>
            <a:r>
              <a:rPr kumimoji="1" lang="zh-CN" altLang="en-US" sz="1100" b="1">
                <a:latin typeface="微软雅黑" panose="020B0503020204020204" pitchFamily="34" charset="-122"/>
                <a:ea typeface="微软雅黑" panose="020B0503020204020204" pitchFamily="34" charset="-122"/>
              </a:rPr>
              <a:t>或 </a:t>
            </a:r>
            <a:r>
              <a:rPr kumimoji="1" lang="en-US" altLang="zh-CN" sz="1100" b="1">
                <a:latin typeface="微软雅黑" panose="020B0503020204020204" pitchFamily="34" charset="-122"/>
                <a:ea typeface="微软雅黑" panose="020B0503020204020204" pitchFamily="34" charset="-122"/>
              </a:rPr>
              <a:t>UDP)</a:t>
            </a:r>
          </a:p>
        </p:txBody>
      </p:sp>
      <p:sp>
        <p:nvSpPr>
          <p:cNvPr id="136224" name="Text Box 12"/>
          <p:cNvSpPr txBox="1">
            <a:spLocks noChangeArrowheads="1"/>
          </p:cNvSpPr>
          <p:nvPr/>
        </p:nvSpPr>
        <p:spPr bwMode="auto">
          <a:xfrm>
            <a:off x="3392488" y="1446187"/>
            <a:ext cx="1744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a:latin typeface="微软雅黑" panose="020B0503020204020204" pitchFamily="34" charset="-122"/>
                <a:ea typeface="微软雅黑" panose="020B0503020204020204" pitchFamily="34" charset="-122"/>
              </a:rPr>
              <a:t>TCP/IP </a:t>
            </a:r>
            <a:r>
              <a:rPr kumimoji="1" lang="zh-CN" altLang="en-US" sz="1400" b="1">
                <a:latin typeface="微软雅黑" panose="020B0503020204020204" pitchFamily="34" charset="-122"/>
                <a:ea typeface="微软雅黑" panose="020B0503020204020204" pitchFamily="34" charset="-122"/>
              </a:rPr>
              <a:t>的体系结构</a:t>
            </a:r>
          </a:p>
        </p:txBody>
      </p:sp>
      <p:sp>
        <p:nvSpPr>
          <p:cNvPr id="136225" name="Text Box 95"/>
          <p:cNvSpPr txBox="1">
            <a:spLocks noChangeArrowheads="1"/>
          </p:cNvSpPr>
          <p:nvPr/>
        </p:nvSpPr>
        <p:spPr bwMode="auto">
          <a:xfrm>
            <a:off x="1447007" y="4088296"/>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(a)</a:t>
            </a:r>
          </a:p>
        </p:txBody>
      </p:sp>
      <p:sp>
        <p:nvSpPr>
          <p:cNvPr id="136226" name="Text Box 96"/>
          <p:cNvSpPr txBox="1">
            <a:spLocks noChangeArrowheads="1"/>
          </p:cNvSpPr>
          <p:nvPr/>
        </p:nvSpPr>
        <p:spPr bwMode="auto">
          <a:xfrm>
            <a:off x="3959225" y="4095725"/>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(b)</a:t>
            </a:r>
          </a:p>
        </p:txBody>
      </p:sp>
      <p:sp>
        <p:nvSpPr>
          <p:cNvPr id="136227" name="Text Box 97"/>
          <p:cNvSpPr txBox="1">
            <a:spLocks noChangeArrowheads="1"/>
          </p:cNvSpPr>
          <p:nvPr/>
        </p:nvSpPr>
        <p:spPr bwMode="auto">
          <a:xfrm>
            <a:off x="6793756" y="4095725"/>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136228" name="AutoShape 98"/>
          <p:cNvSpPr>
            <a:spLocks noChangeArrowheads="1"/>
          </p:cNvSpPr>
          <p:nvPr/>
        </p:nvSpPr>
        <p:spPr bwMode="auto">
          <a:xfrm>
            <a:off x="6358781" y="1785912"/>
            <a:ext cx="1338262" cy="2300288"/>
          </a:xfrm>
          <a:prstGeom prst="cube">
            <a:avLst>
              <a:gd name="adj" fmla="val 9144"/>
            </a:avLst>
          </a:prstGeom>
          <a:solidFill>
            <a:srgbClr val="FFC000"/>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136229" name="Freeform 101"/>
          <p:cNvSpPr/>
          <p:nvPr/>
        </p:nvSpPr>
        <p:spPr bwMode="auto">
          <a:xfrm>
            <a:off x="6358781" y="2659037"/>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0" name="Freeform 102"/>
          <p:cNvSpPr/>
          <p:nvPr/>
        </p:nvSpPr>
        <p:spPr bwMode="auto">
          <a:xfrm>
            <a:off x="6358781" y="2971775"/>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1" name="Freeform 103"/>
          <p:cNvSpPr/>
          <p:nvPr/>
        </p:nvSpPr>
        <p:spPr bwMode="auto">
          <a:xfrm>
            <a:off x="6357193" y="3284512"/>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2" name="Freeform 104"/>
          <p:cNvSpPr/>
          <p:nvPr/>
        </p:nvSpPr>
        <p:spPr bwMode="auto">
          <a:xfrm>
            <a:off x="6355606" y="3597250"/>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33" name="Text Box 106"/>
          <p:cNvSpPr txBox="1">
            <a:spLocks noChangeArrowheads="1"/>
          </p:cNvSpPr>
          <p:nvPr/>
        </p:nvSpPr>
        <p:spPr bwMode="auto">
          <a:xfrm>
            <a:off x="6804868" y="2860650"/>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运输层</a:t>
            </a:r>
          </a:p>
        </p:txBody>
      </p:sp>
      <p:sp>
        <p:nvSpPr>
          <p:cNvPr id="136234" name="Text Box 107"/>
          <p:cNvSpPr txBox="1">
            <a:spLocks noChangeArrowheads="1"/>
          </p:cNvSpPr>
          <p:nvPr/>
        </p:nvSpPr>
        <p:spPr bwMode="auto">
          <a:xfrm>
            <a:off x="6812806" y="3186087"/>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136235" name="Text Box 108"/>
          <p:cNvSpPr txBox="1">
            <a:spLocks noChangeArrowheads="1"/>
          </p:cNvSpPr>
          <p:nvPr/>
        </p:nvSpPr>
        <p:spPr bwMode="auto">
          <a:xfrm>
            <a:off x="6812806" y="2182787"/>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136236" name="Text Box 110"/>
          <p:cNvSpPr txBox="1">
            <a:spLocks noChangeArrowheads="1"/>
          </p:cNvSpPr>
          <p:nvPr/>
        </p:nvSpPr>
        <p:spPr bwMode="auto">
          <a:xfrm>
            <a:off x="6709618" y="3481362"/>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数据链路层</a:t>
            </a:r>
          </a:p>
        </p:txBody>
      </p:sp>
      <p:sp>
        <p:nvSpPr>
          <p:cNvPr id="136237" name="Text Box 111"/>
          <p:cNvSpPr txBox="1">
            <a:spLocks noChangeArrowheads="1"/>
          </p:cNvSpPr>
          <p:nvPr/>
        </p:nvSpPr>
        <p:spPr bwMode="auto">
          <a:xfrm>
            <a:off x="6812806" y="3795687"/>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136238" name="Text Box 112"/>
          <p:cNvSpPr txBox="1">
            <a:spLocks noChangeArrowheads="1"/>
          </p:cNvSpPr>
          <p:nvPr/>
        </p:nvSpPr>
        <p:spPr bwMode="auto">
          <a:xfrm>
            <a:off x="6420693" y="1792262"/>
            <a:ext cx="2714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a:latin typeface="微软雅黑" panose="020B0503020204020204" pitchFamily="34" charset="-122"/>
              <a:ea typeface="微软雅黑" panose="020B0503020204020204" pitchFamily="34" charset="-122"/>
            </a:endParaRPr>
          </a:p>
          <a:p>
            <a:pPr>
              <a:lnSpc>
                <a:spcPct val="190000"/>
              </a:lnSpc>
            </a:pPr>
            <a:r>
              <a:rPr kumimoji="1" lang="en-US" altLang="zh-CN" sz="1100" b="1">
                <a:latin typeface="微软雅黑" panose="020B0503020204020204" pitchFamily="34" charset="-122"/>
                <a:ea typeface="微软雅黑" panose="020B0503020204020204" pitchFamily="34" charset="-122"/>
              </a:rPr>
              <a:t>5</a:t>
            </a:r>
          </a:p>
          <a:p>
            <a:pPr>
              <a:lnSpc>
                <a:spcPct val="190000"/>
              </a:lnSpc>
            </a:pPr>
            <a:endParaRPr kumimoji="1" lang="en-US" altLang="zh-CN" sz="1100" b="1">
              <a:latin typeface="微软雅黑" panose="020B0503020204020204" pitchFamily="34" charset="-122"/>
              <a:ea typeface="微软雅黑" panose="020B0503020204020204" pitchFamily="34" charset="-122"/>
            </a:endParaRPr>
          </a:p>
          <a:p>
            <a:pPr>
              <a:lnSpc>
                <a:spcPct val="190000"/>
              </a:lnSpc>
            </a:pPr>
            <a:r>
              <a:rPr kumimoji="1" lang="en-US" altLang="zh-CN" sz="1100" b="1">
                <a:latin typeface="微软雅黑" panose="020B0503020204020204" pitchFamily="34" charset="-122"/>
                <a:ea typeface="微软雅黑" panose="020B0503020204020204" pitchFamily="34" charset="-122"/>
              </a:rPr>
              <a:t>4</a:t>
            </a:r>
          </a:p>
          <a:p>
            <a:pPr>
              <a:lnSpc>
                <a:spcPct val="190000"/>
              </a:lnSpc>
            </a:pPr>
            <a:r>
              <a:rPr kumimoji="1" lang="en-US" altLang="zh-CN" sz="1100" b="1">
                <a:latin typeface="微软雅黑" panose="020B0503020204020204" pitchFamily="34" charset="-122"/>
                <a:ea typeface="微软雅黑" panose="020B0503020204020204" pitchFamily="34" charset="-122"/>
              </a:rPr>
              <a:t>3</a:t>
            </a:r>
          </a:p>
          <a:p>
            <a:pPr>
              <a:lnSpc>
                <a:spcPct val="190000"/>
              </a:lnSpc>
            </a:pPr>
            <a:r>
              <a:rPr kumimoji="1" lang="en-US" altLang="zh-CN" sz="1100" b="1">
                <a:latin typeface="微软雅黑" panose="020B0503020204020204" pitchFamily="34" charset="-122"/>
                <a:ea typeface="微软雅黑" panose="020B0503020204020204" pitchFamily="34" charset="-122"/>
              </a:rPr>
              <a:t>2</a:t>
            </a:r>
          </a:p>
          <a:p>
            <a:pPr>
              <a:lnSpc>
                <a:spcPct val="190000"/>
              </a:lnSpc>
            </a:pPr>
            <a:r>
              <a:rPr kumimoji="1" lang="en-US" altLang="zh-CN" sz="1100" b="1">
                <a:latin typeface="微软雅黑" panose="020B0503020204020204" pitchFamily="34" charset="-122"/>
                <a:ea typeface="微软雅黑" panose="020B0503020204020204" pitchFamily="34" charset="-122"/>
              </a:rPr>
              <a:t>1</a:t>
            </a:r>
          </a:p>
        </p:txBody>
      </p:sp>
      <p:sp>
        <p:nvSpPr>
          <p:cNvPr id="46" name="Text Box 113"/>
          <p:cNvSpPr txBox="1">
            <a:spLocks noChangeArrowheads="1"/>
          </p:cNvSpPr>
          <p:nvPr/>
        </p:nvSpPr>
        <p:spPr bwMode="auto">
          <a:xfrm>
            <a:off x="6084143" y="1441425"/>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anose="020B0503020204020204" pitchFamily="34" charset="-122"/>
                <a:ea typeface="微软雅黑" panose="020B0503020204020204" pitchFamily="34" charset="-122"/>
              </a:rPr>
              <a:t>五层协议的体系结构</a:t>
            </a:r>
          </a:p>
        </p:txBody>
      </p:sp>
      <p:sp>
        <p:nvSpPr>
          <p:cNvPr id="136240" name="Text Box 15"/>
          <p:cNvSpPr txBox="1">
            <a:spLocks noChangeArrowheads="1"/>
          </p:cNvSpPr>
          <p:nvPr/>
        </p:nvSpPr>
        <p:spPr bwMode="auto">
          <a:xfrm>
            <a:off x="3328988" y="3779812"/>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（这一层并没有具体内容）</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5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体系结构对比</a:t>
            </a:r>
            <a:endParaRPr lang="en-US" altLang="zh-CN" sz="2400" b="1" dirty="0">
              <a:solidFill>
                <a:srgbClr val="0070C0"/>
              </a:solidFill>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38248"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8249"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38250"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38251"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38252"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38253"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38254"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5"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6"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7"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8"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8259"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38260"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38261"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38262"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38263"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38264"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5"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6"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7"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68"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38269"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8270"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8271"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38272"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38273"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2" name="Text Box 31"/>
          <p:cNvSpPr txBox="1">
            <a:spLocks noChangeArrowheads="1"/>
          </p:cNvSpPr>
          <p:nvPr/>
        </p:nvSpPr>
        <p:spPr bwMode="auto">
          <a:xfrm>
            <a:off x="2454275" y="1652588"/>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应用进程数据先传送到应用层</a:t>
            </a:r>
          </a:p>
        </p:txBody>
      </p:sp>
      <p:sp>
        <p:nvSpPr>
          <p:cNvPr id="33" name="Text Box 32"/>
          <p:cNvSpPr txBox="1">
            <a:spLocks noChangeArrowheads="1"/>
          </p:cNvSpPr>
          <p:nvPr/>
        </p:nvSpPr>
        <p:spPr bwMode="auto">
          <a:xfrm>
            <a:off x="2454275" y="1966913"/>
            <a:ext cx="33682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加上应用层首部，成为应用层 </a:t>
            </a:r>
            <a:r>
              <a:rPr kumimoji="1" lang="en-US" altLang="zh-CN" sz="1600" b="1">
                <a:solidFill>
                  <a:srgbClr val="C55A11"/>
                </a:solidFill>
                <a:latin typeface="微软雅黑" panose="020B0503020204020204" pitchFamily="34" charset="-122"/>
                <a:ea typeface="微软雅黑" panose="020B0503020204020204" pitchFamily="34" charset="-122"/>
              </a:rPr>
              <a:t>PDU</a:t>
            </a:r>
          </a:p>
        </p:txBody>
      </p:sp>
      <p:sp>
        <p:nvSpPr>
          <p:cNvPr id="34" name="矩形 33"/>
          <p:cNvSpPr>
            <a:spLocks noChangeArrowheads="1"/>
          </p:cNvSpPr>
          <p:nvPr/>
        </p:nvSpPr>
        <p:spPr bwMode="auto">
          <a:xfrm>
            <a:off x="2552700" y="2325688"/>
            <a:ext cx="4181475" cy="904863"/>
          </a:xfrm>
          <a:prstGeom prst="rect">
            <a:avLst/>
          </a:prstGeom>
          <a:gradFill>
            <a:gsLst>
              <a:gs pos="0">
                <a:schemeClr val="bg1"/>
              </a:gs>
              <a:gs pos="0">
                <a:schemeClr val="bg1">
                  <a:lumMod val="95000"/>
                  <a:lumOff val="5000"/>
                </a:schemeClr>
              </a:gs>
              <a:gs pos="83000">
                <a:schemeClr val="bg1"/>
              </a:gs>
              <a:gs pos="100000">
                <a:schemeClr val="bg1"/>
              </a:gs>
            </a:gsLst>
            <a:lin ang="0" scaled="0"/>
          </a:gradFill>
          <a:ln w="9525">
            <a:solidFill>
              <a:srgbClr val="000099"/>
            </a:solidFill>
            <a:miter lim="800000"/>
          </a:ln>
        </p:spPr>
        <p:txBody>
          <a:bodyPr>
            <a:spAutoFit/>
          </a:bodyPr>
          <a:lstStyle/>
          <a:p>
            <a:pPr>
              <a:lnSpc>
                <a:spcPct val="110000"/>
              </a:lnSpc>
            </a:pPr>
            <a:r>
              <a:rPr kumimoji="1" lang="en-US" altLang="zh-CN" sz="1600" b="1">
                <a:solidFill>
                  <a:srgbClr val="C55A11"/>
                </a:solidFill>
                <a:latin typeface="微软雅黑" panose="020B0503020204020204" pitchFamily="34" charset="-122"/>
                <a:ea typeface="微软雅黑" panose="020B0503020204020204" pitchFamily="34" charset="-122"/>
              </a:rPr>
              <a:t>PDU (Protocol Data Unit)</a:t>
            </a:r>
            <a:r>
              <a:rPr kumimoji="1" lang="zh-CN" altLang="en-US" sz="1600" b="1">
                <a:solidFill>
                  <a:srgbClr val="C55A11"/>
                </a:solidFill>
                <a:latin typeface="微软雅黑" panose="020B0503020204020204" pitchFamily="34" charset="-122"/>
                <a:ea typeface="微软雅黑" panose="020B0503020204020204" pitchFamily="34" charset="-122"/>
              </a:rPr>
              <a:t>：协议数据单元。</a:t>
            </a:r>
            <a:endParaRPr kumimoji="1" lang="en-US" altLang="zh-CN" sz="1600" b="1">
              <a:solidFill>
                <a:srgbClr val="C55A11"/>
              </a:solidFill>
              <a:latin typeface="微软雅黑" panose="020B0503020204020204" pitchFamily="34" charset="-122"/>
              <a:ea typeface="微软雅黑" panose="020B0503020204020204" pitchFamily="34" charset="-122"/>
            </a:endParaRPr>
          </a:p>
          <a:p>
            <a:pPr>
              <a:lnSpc>
                <a:spcPct val="110000"/>
              </a:lnSpc>
            </a:pPr>
            <a:r>
              <a:rPr kumimoji="1" lang="en-US" altLang="zh-CN" sz="1600" b="1">
                <a:solidFill>
                  <a:srgbClr val="C55A11"/>
                </a:solidFill>
                <a:latin typeface="微软雅黑" panose="020B0503020204020204" pitchFamily="34" charset="-122"/>
                <a:ea typeface="微软雅黑" panose="020B0503020204020204" pitchFamily="34" charset="-122"/>
              </a:rPr>
              <a:t>OSI </a:t>
            </a:r>
            <a:r>
              <a:rPr kumimoji="1" lang="zh-CN" altLang="zh-CN" sz="1600" b="1">
                <a:solidFill>
                  <a:srgbClr val="C55A11"/>
                </a:solidFill>
                <a:latin typeface="微软雅黑" panose="020B0503020204020204" pitchFamily="34" charset="-122"/>
                <a:ea typeface="微软雅黑" panose="020B0503020204020204" pitchFamily="34" charset="-122"/>
              </a:rPr>
              <a:t>参考模型把对等层次之间传送的数据单位称为该层的协议数据单元</a:t>
            </a:r>
            <a:r>
              <a:rPr kumimoji="1" lang="en-US" altLang="zh-CN" sz="1600" b="1">
                <a:solidFill>
                  <a:srgbClr val="C55A11"/>
                </a:solidFill>
                <a:latin typeface="微软雅黑" panose="020B0503020204020204" pitchFamily="34" charset="-122"/>
                <a:ea typeface="微软雅黑" panose="020B0503020204020204" pitchFamily="34" charset="-122"/>
              </a:rPr>
              <a:t> PDU</a:t>
            </a:r>
            <a:r>
              <a:rPr kumimoji="1" lang="zh-CN" altLang="en-US" sz="1600" b="1">
                <a:solidFill>
                  <a:srgbClr val="C55A11"/>
                </a:solidFill>
                <a:latin typeface="微软雅黑" panose="020B0503020204020204" pitchFamily="34" charset="-122"/>
                <a:ea typeface="微软雅黑" panose="020B0503020204020204" pitchFamily="34" charset="-122"/>
              </a:rPr>
              <a:t>。</a:t>
            </a:r>
            <a:endParaRPr kumimoji="1" lang="en-US" altLang="zh-CN" sz="1600" b="1">
              <a:solidFill>
                <a:srgbClr val="C55A11"/>
              </a:solidFill>
              <a:latin typeface="微软雅黑" panose="020B0503020204020204" pitchFamily="34" charset="-122"/>
              <a:ea typeface="微软雅黑" panose="020B0503020204020204" pitchFamily="34" charset="-122"/>
            </a:endParaRPr>
          </a:p>
        </p:txBody>
      </p:sp>
      <p:sp>
        <p:nvSpPr>
          <p:cNvPr id="35" name="AutoShape 29"/>
          <p:cNvSpPr>
            <a:spLocks noChangeArrowheads="1"/>
          </p:cNvSpPr>
          <p:nvPr/>
        </p:nvSpPr>
        <p:spPr bwMode="auto">
          <a:xfrm flipV="1">
            <a:off x="1765300" y="2041525"/>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b="1"/>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3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250"/>
                                        <p:tgtEl>
                                          <p:spTgt spid="32"/>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250"/>
                                        <p:tgtEl>
                                          <p:spTgt spid="3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250"/>
                                        <p:tgtEl>
                                          <p:spTgt spid="3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39272"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9273"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39274"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39275"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39276"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39277"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39278"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9"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0"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1"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2"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39283"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39284"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39285"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39286"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39287"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39288"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9"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0"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1"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92"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39293"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9294"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39295"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39296"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39297"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6" name="AutoShape 29"/>
          <p:cNvSpPr>
            <a:spLocks noChangeArrowheads="1"/>
          </p:cNvSpPr>
          <p:nvPr/>
        </p:nvSpPr>
        <p:spPr bwMode="auto">
          <a:xfrm flipV="1">
            <a:off x="1765300" y="2306638"/>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39299" name="Text Box 31"/>
          <p:cNvSpPr txBox="1">
            <a:spLocks noChangeArrowheads="1"/>
          </p:cNvSpPr>
          <p:nvPr/>
        </p:nvSpPr>
        <p:spPr bwMode="auto">
          <a:xfrm>
            <a:off x="2428875" y="2120900"/>
            <a:ext cx="28135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应用层 </a:t>
            </a:r>
            <a:r>
              <a:rPr kumimoji="1" lang="en-US" altLang="zh-CN" sz="1600" b="1" dirty="0">
                <a:solidFill>
                  <a:srgbClr val="C55A11"/>
                </a:solidFill>
                <a:latin typeface="微软雅黑" panose="020B0503020204020204" pitchFamily="34" charset="-122"/>
                <a:ea typeface="微软雅黑" panose="020B0503020204020204" pitchFamily="34" charset="-122"/>
              </a:rPr>
              <a:t>PDU </a:t>
            </a:r>
            <a:r>
              <a:rPr kumimoji="1" lang="zh-CN" altLang="en-US" sz="1600" b="1" dirty="0">
                <a:solidFill>
                  <a:srgbClr val="C55A11"/>
                </a:solidFill>
                <a:latin typeface="微软雅黑" panose="020B0503020204020204" pitchFamily="34" charset="-122"/>
                <a:ea typeface="微软雅黑" panose="020B0503020204020204" pitchFamily="34" charset="-122"/>
              </a:rPr>
              <a:t>再传送到运输层</a:t>
            </a:r>
          </a:p>
        </p:txBody>
      </p:sp>
      <p:sp>
        <p:nvSpPr>
          <p:cNvPr id="38" name="Text Box 32"/>
          <p:cNvSpPr txBox="1">
            <a:spLocks noChangeArrowheads="1"/>
          </p:cNvSpPr>
          <p:nvPr/>
        </p:nvSpPr>
        <p:spPr bwMode="auto">
          <a:xfrm>
            <a:off x="2428875" y="2505075"/>
            <a:ext cx="3262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加上运输层首部，成为运输层报文</a:t>
            </a:r>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750"/>
                                        <p:tgtEl>
                                          <p:spTgt spid="36"/>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0296"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0297"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0298"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0299"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0300"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0301"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0302"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3"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4"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5"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6"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0307"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0308"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0309"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0310"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0311"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0312"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3"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4"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5"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6"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0317"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0318"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0319"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0320"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0321"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5" name="AutoShape 29"/>
          <p:cNvSpPr>
            <a:spLocks noChangeArrowheads="1"/>
          </p:cNvSpPr>
          <p:nvPr/>
        </p:nvSpPr>
        <p:spPr bwMode="auto">
          <a:xfrm flipV="1">
            <a:off x="1765300" y="2700338"/>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0323" name="Text Box 31"/>
          <p:cNvSpPr txBox="1">
            <a:spLocks noChangeArrowheads="1"/>
          </p:cNvSpPr>
          <p:nvPr/>
        </p:nvSpPr>
        <p:spPr bwMode="auto">
          <a:xfrm>
            <a:off x="2428875" y="2516188"/>
            <a:ext cx="26468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运输层报文再传送到网络层</a:t>
            </a:r>
          </a:p>
        </p:txBody>
      </p:sp>
      <p:sp>
        <p:nvSpPr>
          <p:cNvPr id="37" name="Text Box 32"/>
          <p:cNvSpPr txBox="1">
            <a:spLocks noChangeArrowheads="1"/>
          </p:cNvSpPr>
          <p:nvPr/>
        </p:nvSpPr>
        <p:spPr bwMode="auto">
          <a:xfrm>
            <a:off x="2428875" y="2898775"/>
            <a:ext cx="42033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加上网络层首部，成为 </a:t>
            </a:r>
            <a:r>
              <a:rPr kumimoji="1" lang="en-US" altLang="zh-CN" sz="1600" b="1">
                <a:solidFill>
                  <a:srgbClr val="C55A11"/>
                </a:solidFill>
                <a:latin typeface="微软雅黑" panose="020B0503020204020204" pitchFamily="34" charset="-122"/>
                <a:ea typeface="微软雅黑" panose="020B0503020204020204" pitchFamily="34" charset="-122"/>
              </a:rPr>
              <a:t>IP </a:t>
            </a:r>
            <a:r>
              <a:rPr kumimoji="1" lang="zh-CN" altLang="en-US" sz="1600" b="1">
                <a:solidFill>
                  <a:srgbClr val="C55A11"/>
                </a:solidFill>
                <a:latin typeface="微软雅黑" panose="020B0503020204020204" pitchFamily="34" charset="-122"/>
                <a:ea typeface="微软雅黑" panose="020B0503020204020204" pitchFamily="34" charset="-122"/>
              </a:rPr>
              <a:t>数据报（或分组）</a:t>
            </a:r>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1320"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1321"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1322"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1323"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1324"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1325"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1326"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7"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8"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9"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0"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1331"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1332"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1333"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1334"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1335"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1336"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7"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8"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9"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0"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1</a:t>
            </a:r>
          </a:p>
        </p:txBody>
      </p:sp>
      <p:sp>
        <p:nvSpPr>
          <p:cNvPr id="141341"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1342"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1343"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1344"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1345"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5" name="AutoShape 29"/>
          <p:cNvSpPr>
            <a:spLocks noChangeArrowheads="1"/>
          </p:cNvSpPr>
          <p:nvPr/>
        </p:nvSpPr>
        <p:spPr bwMode="auto">
          <a:xfrm flipV="1">
            <a:off x="1765300" y="3084513"/>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1347" name="Text Box 31"/>
          <p:cNvSpPr txBox="1">
            <a:spLocks noChangeArrowheads="1"/>
          </p:cNvSpPr>
          <p:nvPr/>
        </p:nvSpPr>
        <p:spPr bwMode="auto">
          <a:xfrm>
            <a:off x="2428875" y="2898775"/>
            <a:ext cx="2911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en-US" altLang="zh-CN" sz="1600" b="1" dirty="0">
                <a:solidFill>
                  <a:srgbClr val="C55A11"/>
                </a:solidFill>
                <a:latin typeface="微软雅黑" panose="020B0503020204020204" pitchFamily="34" charset="-122"/>
                <a:ea typeface="微软雅黑" panose="020B0503020204020204" pitchFamily="34" charset="-122"/>
              </a:rPr>
              <a:t>IP </a:t>
            </a:r>
            <a:r>
              <a:rPr kumimoji="1" lang="zh-CN" altLang="en-US" sz="1600" b="1" dirty="0">
                <a:solidFill>
                  <a:srgbClr val="C55A11"/>
                </a:solidFill>
                <a:latin typeface="微软雅黑" panose="020B0503020204020204" pitchFamily="34" charset="-122"/>
                <a:ea typeface="微软雅黑" panose="020B0503020204020204" pitchFamily="34" charset="-122"/>
              </a:rPr>
              <a:t>数据报再传送到数据链路层</a:t>
            </a:r>
          </a:p>
        </p:txBody>
      </p:sp>
      <p:sp>
        <p:nvSpPr>
          <p:cNvPr id="37" name="Text Box 32"/>
          <p:cNvSpPr txBox="1">
            <a:spLocks noChangeArrowheads="1"/>
          </p:cNvSpPr>
          <p:nvPr/>
        </p:nvSpPr>
        <p:spPr bwMode="auto">
          <a:xfrm>
            <a:off x="2428875" y="3282950"/>
            <a:ext cx="40831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加上链路层首部和尾部，成为数据链路层帧</a:t>
            </a:r>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2344"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2345"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2346"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2347"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2348"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2349"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2350"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1"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2"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3"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4"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2355"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2356"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2357"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2358"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2359"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2360"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1"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2"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3"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4"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1</a:t>
            </a:r>
          </a:p>
        </p:txBody>
      </p:sp>
      <p:sp>
        <p:nvSpPr>
          <p:cNvPr id="142365"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2366"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2367"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2368"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2369"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5" name="AutoShape 29"/>
          <p:cNvSpPr>
            <a:spLocks noChangeArrowheads="1"/>
          </p:cNvSpPr>
          <p:nvPr/>
        </p:nvSpPr>
        <p:spPr bwMode="auto">
          <a:xfrm flipV="1">
            <a:off x="1765300" y="3432175"/>
            <a:ext cx="214313" cy="361950"/>
          </a:xfrm>
          <a:prstGeom prst="upArrow">
            <a:avLst>
              <a:gd name="adj1" fmla="val 50000"/>
              <a:gd name="adj2" fmla="val 45741"/>
            </a:avLst>
          </a:prstGeom>
          <a:solidFill>
            <a:srgbClr val="CC00CC"/>
          </a:solidFill>
          <a:ln w="19050">
            <a:solidFill>
              <a:schemeClr val="bg1"/>
            </a:solidFill>
            <a:miter lim="800000"/>
          </a:ln>
        </p:spPr>
        <p:txBody>
          <a:bodyPr vert="eaVert" wrap="none" anchor="ctr"/>
          <a:lstStyle/>
          <a:p>
            <a:endParaRPr lang="zh-CN" altLang="en-US" sz="1600" b="1"/>
          </a:p>
        </p:txBody>
      </p:sp>
      <p:sp>
        <p:nvSpPr>
          <p:cNvPr id="142371" name="Text Box 31"/>
          <p:cNvSpPr txBox="1">
            <a:spLocks noChangeArrowheads="1"/>
          </p:cNvSpPr>
          <p:nvPr/>
        </p:nvSpPr>
        <p:spPr bwMode="auto">
          <a:xfrm>
            <a:off x="2428875" y="3246438"/>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数据链路层帧再传送到物理层</a:t>
            </a:r>
          </a:p>
        </p:txBody>
      </p:sp>
      <p:sp>
        <p:nvSpPr>
          <p:cNvPr id="37" name="Text Box 32"/>
          <p:cNvSpPr txBox="1">
            <a:spLocks noChangeArrowheads="1"/>
          </p:cNvSpPr>
          <p:nvPr/>
        </p:nvSpPr>
        <p:spPr bwMode="auto">
          <a:xfrm>
            <a:off x="2428875" y="3613150"/>
            <a:ext cx="38779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55A11"/>
                </a:solidFill>
                <a:latin typeface="微软雅黑" panose="020B0503020204020204" pitchFamily="34" charset="-122"/>
                <a:ea typeface="微软雅黑" panose="020B0503020204020204" pitchFamily="34" charset="-122"/>
              </a:rPr>
              <a:t>最下面的物理层把比特流传送到物理媒体</a:t>
            </a:r>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750"/>
                                        <p:tgtEl>
                                          <p:spTgt spid="35"/>
                                        </p:tgtEl>
                                      </p:cBhvr>
                                    </p:animEffect>
                                  </p:childTnLst>
                                </p:cTn>
                              </p:par>
                            </p:childTnLst>
                          </p:cTn>
                        </p:par>
                        <p:par>
                          <p:cTn id="8" fill="hold">
                            <p:stCondLst>
                              <p:cond delay="125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3368"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3369"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3370"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3371"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3372"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3373"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3374"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5"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6"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7"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8"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3379"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3380"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3381"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3382"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3383"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3384"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5"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6"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7"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8"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1</a:t>
            </a:r>
          </a:p>
        </p:txBody>
      </p:sp>
      <p:sp>
        <p:nvSpPr>
          <p:cNvPr id="143389"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3390"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3391"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3392"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3393"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43394" name="Text Box 40"/>
          <p:cNvSpPr txBox="1">
            <a:spLocks noChangeArrowheads="1"/>
          </p:cNvSpPr>
          <p:nvPr/>
        </p:nvSpPr>
        <p:spPr bwMode="auto">
          <a:xfrm>
            <a:off x="2912607" y="3182938"/>
            <a:ext cx="367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电信号（或光信号）在物理媒体中传播</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从发送端物理层传送到接收端物理层</a:t>
            </a:r>
          </a:p>
        </p:txBody>
      </p:sp>
      <p:sp>
        <p:nvSpPr>
          <p:cNvPr id="36" name="AutoShape 25"/>
          <p:cNvSpPr>
            <a:spLocks noChangeArrowheads="1"/>
          </p:cNvSpPr>
          <p:nvPr/>
        </p:nvSpPr>
        <p:spPr bwMode="auto">
          <a:xfrm flipV="1">
            <a:off x="1790700" y="3889375"/>
            <a:ext cx="312738" cy="304800"/>
          </a:xfrm>
          <a:custGeom>
            <a:avLst/>
            <a:gdLst>
              <a:gd name="T0" fmla="*/ 218339 w 21600"/>
              <a:gd name="T1" fmla="*/ 0 h 21600"/>
              <a:gd name="T2" fmla="*/ 218339 w 21600"/>
              <a:gd name="T3" fmla="*/ 171757 h 21600"/>
              <a:gd name="T4" fmla="*/ 46725 w 21600"/>
              <a:gd name="T5" fmla="*/ 305144 h 21600"/>
              <a:gd name="T6" fmla="*/ 311789 w 21600"/>
              <a:gd name="T7" fmla="*/ 8587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chemeClr val="tx1"/>
            </a:solidFill>
            <a:miter lim="800000"/>
          </a:ln>
        </p:spPr>
        <p:txBody>
          <a:bodyPr wrap="none" anchor="ctr"/>
          <a:lstStyle/>
          <a:p>
            <a:endParaRPr lang="zh-CN" altLang="en-US"/>
          </a:p>
        </p:txBody>
      </p:sp>
      <p:sp>
        <p:nvSpPr>
          <p:cNvPr id="143396" name="Text Box 26"/>
          <p:cNvSpPr txBox="1">
            <a:spLocks noChangeArrowheads="1"/>
          </p:cNvSpPr>
          <p:nvPr/>
        </p:nvSpPr>
        <p:spPr bwMode="auto">
          <a:xfrm>
            <a:off x="3937000" y="3951288"/>
            <a:ext cx="14160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0000FF"/>
                </a:solidFill>
                <a:latin typeface="微软雅黑" panose="020B0503020204020204" pitchFamily="34" charset="-122"/>
                <a:ea typeface="微软雅黑" panose="020B0503020204020204" pitchFamily="34" charset="-122"/>
              </a:rPr>
              <a:t>物理传输媒体</a:t>
            </a:r>
          </a:p>
        </p:txBody>
      </p:sp>
      <p:sp>
        <p:nvSpPr>
          <p:cNvPr id="38" name="AutoShape 27"/>
          <p:cNvSpPr>
            <a:spLocks noChangeArrowheads="1"/>
          </p:cNvSpPr>
          <p:nvPr/>
        </p:nvSpPr>
        <p:spPr bwMode="auto">
          <a:xfrm rot="5400000">
            <a:off x="3590132" y="3950494"/>
            <a:ext cx="131762" cy="311150"/>
          </a:xfrm>
          <a:prstGeom prst="upArrow">
            <a:avLst>
              <a:gd name="adj1" fmla="val 50000"/>
              <a:gd name="adj2" fmla="val 54499"/>
            </a:avLst>
          </a:prstGeom>
          <a:solidFill>
            <a:srgbClr val="FF0000"/>
          </a:solidFill>
          <a:ln w="12700">
            <a:solidFill>
              <a:schemeClr val="tx1"/>
            </a:solidFill>
            <a:miter lim="800000"/>
          </a:ln>
        </p:spPr>
        <p:txBody>
          <a:bodyPr vert="eaVert" wrap="none" anchor="ctr"/>
          <a:lstStyle/>
          <a:p>
            <a:endParaRPr lang="zh-CN" altLang="en-US" b="1"/>
          </a:p>
        </p:txBody>
      </p:sp>
      <p:sp>
        <p:nvSpPr>
          <p:cNvPr id="39" name="AutoShape 28"/>
          <p:cNvSpPr>
            <a:spLocks noChangeArrowheads="1"/>
          </p:cNvSpPr>
          <p:nvPr/>
        </p:nvSpPr>
        <p:spPr bwMode="auto">
          <a:xfrm rot="5400000">
            <a:off x="5553869" y="3950494"/>
            <a:ext cx="131762" cy="311150"/>
          </a:xfrm>
          <a:prstGeom prst="upArrow">
            <a:avLst>
              <a:gd name="adj1" fmla="val 50000"/>
              <a:gd name="adj2" fmla="val 54499"/>
            </a:avLst>
          </a:prstGeom>
          <a:solidFill>
            <a:srgbClr val="FF0000"/>
          </a:solidFill>
          <a:ln w="12700">
            <a:solidFill>
              <a:schemeClr val="tx1"/>
            </a:solidFill>
            <a:miter lim="800000"/>
          </a:ln>
        </p:spPr>
        <p:txBody>
          <a:bodyPr vert="eaVert" wrap="none" anchor="ctr"/>
          <a:lstStyle/>
          <a:p>
            <a:endParaRPr lang="zh-CN" altLang="en-US" b="1"/>
          </a:p>
        </p:txBody>
      </p:sp>
      <p:grpSp>
        <p:nvGrpSpPr>
          <p:cNvPr id="40" name="Group 34"/>
          <p:cNvGrpSpPr/>
          <p:nvPr/>
        </p:nvGrpSpPr>
        <p:grpSpPr bwMode="auto">
          <a:xfrm>
            <a:off x="2407978" y="4055724"/>
            <a:ext cx="841456" cy="101715"/>
            <a:chOff x="1344" y="912"/>
            <a:chExt cx="672" cy="96"/>
          </a:xfrm>
          <a:solidFill>
            <a:srgbClr val="FF0000"/>
          </a:solidFill>
        </p:grpSpPr>
        <p:sp>
          <p:nvSpPr>
            <p:cNvPr id="41"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42" name="Freeform 36"/>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grpSp>
        <p:nvGrpSpPr>
          <p:cNvPr id="43" name="Group 37"/>
          <p:cNvGrpSpPr/>
          <p:nvPr/>
        </p:nvGrpSpPr>
        <p:grpSpPr bwMode="auto">
          <a:xfrm>
            <a:off x="6004294" y="4054569"/>
            <a:ext cx="841456" cy="104026"/>
            <a:chOff x="4158" y="3753"/>
            <a:chExt cx="672" cy="90"/>
          </a:xfrm>
          <a:solidFill>
            <a:srgbClr val="FF0000"/>
          </a:solidFill>
        </p:grpSpPr>
        <p:sp>
          <p:nvSpPr>
            <p:cNvPr id="44"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sp>
          <p:nvSpPr>
            <p:cNvPr id="45" name="Freeform 39"/>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b="1">
                <a:latin typeface="+mn-lt"/>
                <a:ea typeface="+mn-ea"/>
              </a:endParaRPr>
            </a:p>
          </p:txBody>
        </p:sp>
      </p:grpSp>
      <p:sp>
        <p:nvSpPr>
          <p:cNvPr id="46" name="AutoShape 42"/>
          <p:cNvSpPr>
            <a:spLocks noChangeArrowheads="1"/>
          </p:cNvSpPr>
          <p:nvPr/>
        </p:nvSpPr>
        <p:spPr bwMode="auto">
          <a:xfrm rot="5400000" flipH="1">
            <a:off x="7131050" y="3840163"/>
            <a:ext cx="314325" cy="311150"/>
          </a:xfrm>
          <a:custGeom>
            <a:avLst/>
            <a:gdLst>
              <a:gd name="T0" fmla="*/ 220161 w 21600"/>
              <a:gd name="T1" fmla="*/ 0 h 21600"/>
              <a:gd name="T2" fmla="*/ 220161 w 21600"/>
              <a:gd name="T3" fmla="*/ 175497 h 21600"/>
              <a:gd name="T4" fmla="*/ 47115 w 21600"/>
              <a:gd name="T5" fmla="*/ 311790 h 21600"/>
              <a:gd name="T6" fmla="*/ 314391 w 21600"/>
              <a:gd name="T7" fmla="*/ 877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0000"/>
          </a:solidFill>
          <a:ln w="12700">
            <a:solidFill>
              <a:schemeClr val="tx1"/>
            </a:solidFill>
            <a:miter lim="800000"/>
          </a:ln>
        </p:spPr>
        <p:txBody>
          <a:bodyPr wrap="none" anchor="ctr"/>
          <a:lstStyle/>
          <a:p>
            <a:endParaRPr lang="zh-CN" altLang="en-US"/>
          </a:p>
        </p:txBody>
      </p:sp>
      <p:sp>
        <p:nvSpPr>
          <p:cNvPr id="5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childTnLst>
                          </p:cTn>
                        </p:par>
                        <p:par>
                          <p:cTn id="8" fill="hold">
                            <p:stCondLst>
                              <p:cond delay="125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750"/>
                                        <p:tgtEl>
                                          <p:spTgt spid="40"/>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750"/>
                                        <p:tgtEl>
                                          <p:spTgt spid="38"/>
                                        </p:tgtEl>
                                      </p:cBhvr>
                                    </p:animEffect>
                                  </p:childTnLst>
                                </p:cTn>
                              </p:par>
                            </p:childTnLst>
                          </p:cTn>
                        </p:par>
                        <p:par>
                          <p:cTn id="16" fill="hold">
                            <p:stCondLst>
                              <p:cond delay="275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750"/>
                                        <p:tgtEl>
                                          <p:spTgt spid="39"/>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750"/>
                                        <p:tgtEl>
                                          <p:spTgt spid="43"/>
                                        </p:tgtEl>
                                      </p:cBhvr>
                                    </p:animEffect>
                                  </p:childTnLst>
                                </p:cTn>
                              </p:par>
                            </p:childTnLst>
                          </p:cTn>
                        </p:par>
                        <p:par>
                          <p:cTn id="24" fill="hold">
                            <p:stCondLst>
                              <p:cond delay="4250"/>
                            </p:stCondLst>
                            <p:childTnLst>
                              <p:par>
                                <p:cTn id="25" presetID="2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1.6  </a:t>
            </a:r>
            <a:r>
              <a:rPr lang="zh-CN" altLang="en-US" dirty="0"/>
              <a:t>计算机网络的性能</a:t>
            </a:r>
          </a:p>
        </p:txBody>
      </p:sp>
      <p:sp>
        <p:nvSpPr>
          <p:cNvPr id="3" name="标题 2"/>
          <p:cNvSpPr>
            <a:spLocks noGrp="1"/>
          </p:cNvSpPr>
          <p:nvPr>
            <p:ph type="title"/>
          </p:nvPr>
        </p:nvSpPr>
        <p:spPr/>
        <p:txBody>
          <a:bodyPr/>
          <a:lstStyle/>
          <a:p>
            <a:r>
              <a:rPr lang="zh-CN" altLang="en-US" dirty="0"/>
              <a:t>第一章  概述</a:t>
            </a:r>
          </a:p>
        </p:txBody>
      </p:sp>
    </p:spTree>
    <p:extLst>
      <p:ext uri="{BB962C8B-B14F-4D97-AF65-F5344CB8AC3E}">
        <p14:creationId xmlns:p14="http://schemas.microsoft.com/office/powerpoint/2010/main" val="21289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4392"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4393"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4394"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4395"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4396"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4397"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4398"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9"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0"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1"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2"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4403"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4404"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4405"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4406"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4407"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4408"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9"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0"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1"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2"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4413"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4414"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4415"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4416"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4417"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5" name="Text Box 30"/>
          <p:cNvSpPr txBox="1">
            <a:spLocks noChangeArrowheads="1"/>
          </p:cNvSpPr>
          <p:nvPr/>
        </p:nvSpPr>
        <p:spPr bwMode="auto">
          <a:xfrm>
            <a:off x="3059832" y="3436938"/>
            <a:ext cx="38779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物理层接收到比特流，上交给数据链路层</a:t>
            </a:r>
          </a:p>
        </p:txBody>
      </p:sp>
      <p:sp>
        <p:nvSpPr>
          <p:cNvPr id="36" name="AutoShape 31"/>
          <p:cNvSpPr>
            <a:spLocks noChangeArrowheads="1"/>
          </p:cNvSpPr>
          <p:nvPr/>
        </p:nvSpPr>
        <p:spPr bwMode="auto">
          <a:xfrm rot="10800000" flipV="1">
            <a:off x="7239000" y="3389313"/>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250"/>
                                        <p:tgtEl>
                                          <p:spTgt spid="35"/>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5416"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5417"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5418"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5419"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5420"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5421"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5422"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3"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4"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5"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6"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5427"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5428"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5429"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5430"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5431"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5432"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3"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4"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5"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6"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5437"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5438"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5439"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5440"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5441"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4" name="Text Box 30"/>
          <p:cNvSpPr txBox="1">
            <a:spLocks noChangeArrowheads="1"/>
          </p:cNvSpPr>
          <p:nvPr/>
        </p:nvSpPr>
        <p:spPr bwMode="auto">
          <a:xfrm>
            <a:off x="3891017" y="2919413"/>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数据链路层剥去帧首部和帧尾部</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取出数据部分，上交给网络层</a:t>
            </a:r>
          </a:p>
        </p:txBody>
      </p:sp>
      <p:sp>
        <p:nvSpPr>
          <p:cNvPr id="35" name="AutoShape 31"/>
          <p:cNvSpPr>
            <a:spLocks noChangeArrowheads="1"/>
          </p:cNvSpPr>
          <p:nvPr/>
        </p:nvSpPr>
        <p:spPr bwMode="auto">
          <a:xfrm rot="10800000" flipV="1">
            <a:off x="7239000" y="2994025"/>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6440"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6441"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6442"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6443"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6444"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6445"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6446"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7"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8"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9"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0"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6451"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6452"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6453"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6454"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6455"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6456"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7"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8"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59"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60"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6461"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6462"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6463"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6464"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6465"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4" name="Text Box 30"/>
          <p:cNvSpPr txBox="1">
            <a:spLocks noChangeArrowheads="1"/>
          </p:cNvSpPr>
          <p:nvPr/>
        </p:nvSpPr>
        <p:spPr bwMode="auto">
          <a:xfrm>
            <a:off x="4409023" y="2581275"/>
            <a:ext cx="26468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网络层剥去首部，</a:t>
            </a:r>
            <a:endParaRPr kumimoji="1" lang="en-US" altLang="zh-CN" sz="1600" b="1" dirty="0">
              <a:solidFill>
                <a:srgbClr val="C55A11"/>
              </a:solidFill>
              <a:latin typeface="微软雅黑" panose="020B0503020204020204" pitchFamily="34" charset="-122"/>
              <a:ea typeface="微软雅黑" panose="020B0503020204020204" pitchFamily="34" charset="-122"/>
            </a:endParaRP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取出数据部分上交给运输层</a:t>
            </a:r>
          </a:p>
        </p:txBody>
      </p:sp>
      <p:sp>
        <p:nvSpPr>
          <p:cNvPr id="35" name="AutoShape 31"/>
          <p:cNvSpPr>
            <a:spLocks noChangeArrowheads="1"/>
          </p:cNvSpPr>
          <p:nvPr/>
        </p:nvSpPr>
        <p:spPr bwMode="auto">
          <a:xfrm rot="10800000" flipV="1">
            <a:off x="7239000" y="2619375"/>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7464"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7465"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7466"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7467"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7468"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7469"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7470"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1"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2"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3"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4"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7475"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7476"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7477"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7478"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7479"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7480"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1"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2"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3"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4"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7485"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7486"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7487"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7488"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7489"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4" name="Text Box 30"/>
          <p:cNvSpPr txBox="1">
            <a:spLocks noChangeArrowheads="1"/>
          </p:cNvSpPr>
          <p:nvPr/>
        </p:nvSpPr>
        <p:spPr bwMode="auto">
          <a:xfrm>
            <a:off x="4409023" y="2211388"/>
            <a:ext cx="26468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运输层剥去首部，</a:t>
            </a:r>
            <a:endParaRPr kumimoji="1" lang="en-US" altLang="zh-CN" sz="1600" b="1" dirty="0">
              <a:solidFill>
                <a:srgbClr val="C55A11"/>
              </a:solidFill>
              <a:latin typeface="微软雅黑" panose="020B0503020204020204" pitchFamily="34" charset="-122"/>
              <a:ea typeface="微软雅黑" panose="020B0503020204020204" pitchFamily="34" charset="-122"/>
            </a:endParaRP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取出数据部分上交给应用层</a:t>
            </a:r>
          </a:p>
        </p:txBody>
      </p:sp>
      <p:sp>
        <p:nvSpPr>
          <p:cNvPr id="35" name="AutoShape 31"/>
          <p:cNvSpPr>
            <a:spLocks noChangeArrowheads="1"/>
          </p:cNvSpPr>
          <p:nvPr/>
        </p:nvSpPr>
        <p:spPr bwMode="auto">
          <a:xfrm rot="10800000" flipV="1">
            <a:off x="7239000" y="2239963"/>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8488"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8489"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8490"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8491"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8492"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8493"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8494"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5"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6"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7"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8"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8499"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8500"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8501"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8502"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8503"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8504"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5"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6"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7"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8"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8509"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8510"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8511"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8512"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8513"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34" name="Text Box 30"/>
          <p:cNvSpPr txBox="1">
            <a:spLocks noChangeArrowheads="1"/>
          </p:cNvSpPr>
          <p:nvPr/>
        </p:nvSpPr>
        <p:spPr bwMode="auto">
          <a:xfrm>
            <a:off x="3832165" y="1884363"/>
            <a:ext cx="32624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应用层剥去首部，</a:t>
            </a:r>
            <a:endParaRPr kumimoji="1" lang="en-US" altLang="zh-CN" sz="1600" b="1" dirty="0">
              <a:solidFill>
                <a:srgbClr val="C55A11"/>
              </a:solidFill>
              <a:latin typeface="微软雅黑" panose="020B0503020204020204" pitchFamily="34" charset="-122"/>
              <a:ea typeface="微软雅黑" panose="020B0503020204020204" pitchFamily="34" charset="-122"/>
            </a:endParaRP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取出应用程序数据上交给应用进程</a:t>
            </a:r>
          </a:p>
        </p:txBody>
      </p:sp>
      <p:sp>
        <p:nvSpPr>
          <p:cNvPr id="35" name="AutoShape 31"/>
          <p:cNvSpPr>
            <a:spLocks noChangeArrowheads="1"/>
          </p:cNvSpPr>
          <p:nvPr/>
        </p:nvSpPr>
        <p:spPr bwMode="auto">
          <a:xfrm rot="10800000" flipV="1">
            <a:off x="7239000" y="1951038"/>
            <a:ext cx="212725" cy="396875"/>
          </a:xfrm>
          <a:prstGeom prst="upArrow">
            <a:avLst>
              <a:gd name="adj1" fmla="val 50000"/>
              <a:gd name="adj2" fmla="val 50529"/>
            </a:avLst>
          </a:prstGeom>
          <a:solidFill>
            <a:srgbClr val="CC00CC"/>
          </a:solidFill>
          <a:ln w="19050">
            <a:solidFill>
              <a:schemeClr val="bg1"/>
            </a:solidFill>
            <a:miter lim="800000"/>
          </a:ln>
        </p:spPr>
        <p:txBody>
          <a:bodyPr vert="eaVert" wrap="none" anchor="ctr"/>
          <a:lstStyle/>
          <a:p>
            <a:endParaRPr lang="zh-CN" altLang="en-US" sz="1600" b="1"/>
          </a:p>
        </p:txBody>
      </p:sp>
      <p:sp>
        <p:nvSpPr>
          <p:cNvPr id="3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250"/>
                                        <p:tgtEl>
                                          <p:spTgt spid="34"/>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49512"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9513"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9514"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9515"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9516"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9517"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9518"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9"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0"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1"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2"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49523"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49524"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49525"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49526"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49527"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49528"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9"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0"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1"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2"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49533"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9534"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49535"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49536"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49537"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49538" name="AutoShape 30"/>
          <p:cNvSpPr>
            <a:spLocks noChangeArrowheads="1"/>
          </p:cNvSpPr>
          <p:nvPr/>
        </p:nvSpPr>
        <p:spPr bwMode="auto">
          <a:xfrm>
            <a:off x="3998913" y="1400175"/>
            <a:ext cx="2439987" cy="758825"/>
          </a:xfrm>
          <a:prstGeom prst="wedgeRoundRectCallout">
            <a:avLst>
              <a:gd name="adj1" fmla="val 79542"/>
              <a:gd name="adj2" fmla="val 14454"/>
              <a:gd name="adj3" fmla="val 16667"/>
            </a:avLst>
          </a:prstGeom>
          <a:solidFill>
            <a:schemeClr val="bg1"/>
          </a:solidFill>
          <a:ln w="9525">
            <a:solidFill>
              <a:schemeClr val="tx1"/>
            </a:solidFill>
            <a:miter lim="800000"/>
          </a:ln>
        </p:spPr>
        <p:txBody>
          <a:bodyPr/>
          <a:lstStyle/>
          <a:p>
            <a:pPr algn="ctr"/>
            <a:endParaRPr lang="zh-CN" altLang="zh-CN" b="1">
              <a:latin typeface="Tahoma" panose="020B0604030504040204" pitchFamily="34" charset="0"/>
            </a:endParaRPr>
          </a:p>
        </p:txBody>
      </p:sp>
      <p:sp>
        <p:nvSpPr>
          <p:cNvPr id="149539" name="Text Box 31"/>
          <p:cNvSpPr txBox="1">
            <a:spLocks noChangeArrowheads="1"/>
          </p:cNvSpPr>
          <p:nvPr/>
        </p:nvSpPr>
        <p:spPr bwMode="auto">
          <a:xfrm>
            <a:off x="4175125" y="1512888"/>
            <a:ext cx="21161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我收到了 </a:t>
            </a:r>
            <a:r>
              <a:rPr kumimoji="1" lang="en-US" altLang="zh-CN" sz="1600" b="1" dirty="0">
                <a:solidFill>
                  <a:srgbClr val="C55A11"/>
                </a:solidFill>
                <a:latin typeface="微软雅黑" panose="020B0503020204020204" pitchFamily="34" charset="-122"/>
                <a:ea typeface="微软雅黑" panose="020B0503020204020204" pitchFamily="34" charset="-122"/>
              </a:rPr>
              <a:t>AP</a:t>
            </a:r>
            <a:r>
              <a:rPr kumimoji="1" lang="en-US" altLang="zh-CN" sz="1600" b="1" baseline="-25000" dirty="0">
                <a:solidFill>
                  <a:srgbClr val="C55A11"/>
                </a:solidFill>
                <a:latin typeface="微软雅黑" panose="020B0503020204020204" pitchFamily="34" charset="-122"/>
                <a:ea typeface="微软雅黑" panose="020B0503020204020204" pitchFamily="34" charset="-122"/>
              </a:rPr>
              <a:t>1</a:t>
            </a:r>
            <a:r>
              <a:rPr kumimoji="1" lang="en-US" altLang="zh-CN" sz="1600" b="1" dirty="0">
                <a:solidFill>
                  <a:srgbClr val="C55A11"/>
                </a:solidFill>
                <a:latin typeface="微软雅黑" panose="020B0503020204020204" pitchFamily="34" charset="-122"/>
                <a:ea typeface="微软雅黑" panose="020B0503020204020204" pitchFamily="34" charset="-122"/>
              </a:rPr>
              <a:t> </a:t>
            </a:r>
            <a:r>
              <a:rPr kumimoji="1" lang="zh-CN" altLang="en-US" sz="1600" b="1" dirty="0">
                <a:solidFill>
                  <a:srgbClr val="C55A11"/>
                </a:solidFill>
                <a:latin typeface="微软雅黑" panose="020B0503020204020204" pitchFamily="34" charset="-122"/>
                <a:ea typeface="微软雅黑" panose="020B0503020204020204" pitchFamily="34" charset="-122"/>
              </a:rPr>
              <a:t>发来的</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应用程序数据！</a:t>
            </a:r>
          </a:p>
        </p:txBody>
      </p:sp>
      <p:sp>
        <p:nvSpPr>
          <p:cNvPr id="3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4"/>
          <p:cNvSpPr>
            <a:spLocks noChangeArrowheads="1"/>
          </p:cNvSpPr>
          <p:nvPr/>
        </p:nvSpPr>
        <p:spPr bwMode="auto">
          <a:xfrm rot="16200000">
            <a:off x="4472781" y="965994"/>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0536" name="Text Box 29"/>
          <p:cNvSpPr txBox="1">
            <a:spLocks noChangeArrowheads="1"/>
          </p:cNvSpPr>
          <p:nvPr/>
        </p:nvSpPr>
        <p:spPr bwMode="auto">
          <a:xfrm>
            <a:off x="1612900" y="1358900"/>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grpSp>
        <p:nvGrpSpPr>
          <p:cNvPr id="150537" name="组合 35"/>
          <p:cNvGrpSpPr/>
          <p:nvPr/>
        </p:nvGrpSpPr>
        <p:grpSpPr bwMode="auto">
          <a:xfrm>
            <a:off x="1658938" y="1749425"/>
            <a:ext cx="639762" cy="2268538"/>
            <a:chOff x="1677593" y="2736942"/>
            <a:chExt cx="638487" cy="2268602"/>
          </a:xfrm>
        </p:grpSpPr>
        <p:sp>
          <p:nvSpPr>
            <p:cNvPr id="150591" name="AutoShape 5"/>
            <p:cNvSpPr>
              <a:spLocks noChangeArrowheads="1"/>
            </p:cNvSpPr>
            <p:nvPr/>
          </p:nvSpPr>
          <p:spPr bwMode="auto">
            <a:xfrm>
              <a:off x="1711463" y="3054236"/>
              <a:ext cx="591180" cy="1951308"/>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pPr algn="ctr"/>
              <a:endParaRPr lang="zh-CN" altLang="en-US" sz="1400" b="1">
                <a:latin typeface="微软雅黑" panose="020B0503020204020204" pitchFamily="34" charset="-122"/>
                <a:ea typeface="微软雅黑" panose="020B0503020204020204" pitchFamily="34" charset="-122"/>
              </a:endParaRPr>
            </a:p>
          </p:txBody>
        </p:sp>
        <p:sp>
          <p:nvSpPr>
            <p:cNvPr id="150592" name="Text Box 6"/>
            <p:cNvSpPr txBox="1">
              <a:spLocks noChangeArrowheads="1"/>
            </p:cNvSpPr>
            <p:nvPr/>
          </p:nvSpPr>
          <p:spPr bwMode="auto">
            <a:xfrm>
              <a:off x="1946538" y="3141689"/>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5</a:t>
              </a:r>
            </a:p>
          </p:txBody>
        </p:sp>
        <p:sp>
          <p:nvSpPr>
            <p:cNvPr id="150593" name="Text Box 7"/>
            <p:cNvSpPr txBox="1">
              <a:spLocks noChangeArrowheads="1"/>
            </p:cNvSpPr>
            <p:nvPr/>
          </p:nvSpPr>
          <p:spPr bwMode="auto">
            <a:xfrm>
              <a:off x="1946538" y="3521359"/>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4</a:t>
              </a:r>
            </a:p>
          </p:txBody>
        </p:sp>
        <p:sp>
          <p:nvSpPr>
            <p:cNvPr id="150594" name="Text Box 8"/>
            <p:cNvSpPr txBox="1">
              <a:spLocks noChangeArrowheads="1"/>
            </p:cNvSpPr>
            <p:nvPr/>
          </p:nvSpPr>
          <p:spPr bwMode="auto">
            <a:xfrm>
              <a:off x="1946538" y="3874604"/>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3</a:t>
              </a:r>
            </a:p>
          </p:txBody>
        </p:sp>
        <p:sp>
          <p:nvSpPr>
            <p:cNvPr id="150595" name="Text Box 9"/>
            <p:cNvSpPr txBox="1">
              <a:spLocks noChangeArrowheads="1"/>
            </p:cNvSpPr>
            <p:nvPr/>
          </p:nvSpPr>
          <p:spPr bwMode="auto">
            <a:xfrm>
              <a:off x="1946538" y="4247551"/>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2</a:t>
              </a:r>
            </a:p>
          </p:txBody>
        </p:sp>
        <p:sp>
          <p:nvSpPr>
            <p:cNvPr id="150596" name="Text Box 10"/>
            <p:cNvSpPr txBox="1">
              <a:spLocks noChangeArrowheads="1"/>
            </p:cNvSpPr>
            <p:nvPr/>
          </p:nvSpPr>
          <p:spPr bwMode="auto">
            <a:xfrm>
              <a:off x="1946538" y="4645478"/>
              <a:ext cx="3113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微软雅黑" panose="020B0503020204020204" pitchFamily="34" charset="-122"/>
                  <a:ea typeface="微软雅黑" panose="020B0503020204020204" pitchFamily="34" charset="-122"/>
                </a:rPr>
                <a:t>1</a:t>
              </a:r>
            </a:p>
          </p:txBody>
        </p:sp>
        <p:sp>
          <p:nvSpPr>
            <p:cNvPr id="150597" name="Freeform 11"/>
            <p:cNvSpPr/>
            <p:nvPr/>
          </p:nvSpPr>
          <p:spPr bwMode="auto">
            <a:xfrm>
              <a:off x="1711463" y="3445945"/>
              <a:ext cx="597898" cy="40307"/>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8" name="Freeform 12"/>
            <p:cNvSpPr/>
            <p:nvPr/>
          </p:nvSpPr>
          <p:spPr bwMode="auto">
            <a:xfrm>
              <a:off x="1718181" y="3820084"/>
              <a:ext cx="597898" cy="40307"/>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9" name="Freeform 13"/>
            <p:cNvSpPr/>
            <p:nvPr/>
          </p:nvSpPr>
          <p:spPr bwMode="auto">
            <a:xfrm>
              <a:off x="1702506" y="4195256"/>
              <a:ext cx="613574" cy="3927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00" name="Freeform 14"/>
            <p:cNvSpPr/>
            <p:nvPr/>
          </p:nvSpPr>
          <p:spPr bwMode="auto">
            <a:xfrm>
              <a:off x="1702506" y="4580764"/>
              <a:ext cx="606855" cy="3927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601" name="AutoShape 32"/>
            <p:cNvSpPr>
              <a:spLocks noChangeArrowheads="1"/>
            </p:cNvSpPr>
            <p:nvPr/>
          </p:nvSpPr>
          <p:spPr bwMode="auto">
            <a:xfrm>
              <a:off x="1714822" y="2736942"/>
              <a:ext cx="483693" cy="362769"/>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400" b="1">
                <a:latin typeface="微软雅黑" panose="020B0503020204020204" pitchFamily="34" charset="-122"/>
                <a:ea typeface="微软雅黑" panose="020B0503020204020204" pitchFamily="34" charset="-122"/>
              </a:endParaRPr>
            </a:p>
          </p:txBody>
        </p:sp>
        <p:sp>
          <p:nvSpPr>
            <p:cNvPr id="150602" name="Text Box 33"/>
            <p:cNvSpPr txBox="1">
              <a:spLocks noChangeArrowheads="1"/>
            </p:cNvSpPr>
            <p:nvPr/>
          </p:nvSpPr>
          <p:spPr bwMode="auto">
            <a:xfrm>
              <a:off x="1677593" y="2748817"/>
              <a:ext cx="5116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400" b="1">
                  <a:solidFill>
                    <a:srgbClr val="0000FF"/>
                  </a:solidFill>
                  <a:latin typeface="微软雅黑" panose="020B0503020204020204" pitchFamily="34" charset="-122"/>
                  <a:ea typeface="微软雅黑" panose="020B0503020204020204" pitchFamily="34" charset="-122"/>
                </a:rPr>
                <a:t>AP</a:t>
              </a:r>
              <a:r>
                <a:rPr kumimoji="1" lang="en-US" altLang="zh-CN" sz="1400" b="1" baseline="-25000">
                  <a:solidFill>
                    <a:srgbClr val="0000FF"/>
                  </a:solidFill>
                  <a:latin typeface="微软雅黑" panose="020B0503020204020204" pitchFamily="34" charset="-122"/>
                  <a:ea typeface="微软雅黑" panose="020B0503020204020204" pitchFamily="34" charset="-122"/>
                </a:rPr>
                <a:t>1</a:t>
              </a:r>
              <a:endParaRPr kumimoji="1" lang="en-US" altLang="zh-CN" sz="1400" b="1">
                <a:solidFill>
                  <a:srgbClr val="0000FF"/>
                </a:solidFill>
                <a:latin typeface="微软雅黑" panose="020B0503020204020204" pitchFamily="34" charset="-122"/>
                <a:ea typeface="微软雅黑" panose="020B0503020204020204" pitchFamily="34" charset="-122"/>
              </a:endParaRPr>
            </a:p>
          </p:txBody>
        </p:sp>
      </p:grpSp>
      <p:sp>
        <p:nvSpPr>
          <p:cNvPr id="150538" name="Text Box 41"/>
          <p:cNvSpPr txBox="1">
            <a:spLocks noChangeArrowheads="1"/>
          </p:cNvSpPr>
          <p:nvPr/>
        </p:nvSpPr>
        <p:spPr bwMode="auto">
          <a:xfrm>
            <a:off x="6946900" y="1358900"/>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grpSp>
        <p:nvGrpSpPr>
          <p:cNvPr id="150539" name="组合 49"/>
          <p:cNvGrpSpPr/>
          <p:nvPr/>
        </p:nvGrpSpPr>
        <p:grpSpPr bwMode="auto">
          <a:xfrm>
            <a:off x="6921500" y="1720850"/>
            <a:ext cx="658813" cy="2297113"/>
            <a:chOff x="6957831" y="2709037"/>
            <a:chExt cx="658812" cy="2296508"/>
          </a:xfrm>
        </p:grpSpPr>
        <p:sp>
          <p:nvSpPr>
            <p:cNvPr id="150579" name="AutoShape 15"/>
            <p:cNvSpPr>
              <a:spLocks noChangeArrowheads="1"/>
            </p:cNvSpPr>
            <p:nvPr/>
          </p:nvSpPr>
          <p:spPr bwMode="auto">
            <a:xfrm>
              <a:off x="7012026" y="3032533"/>
              <a:ext cx="591180" cy="1973012"/>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0580" name="Text Box 16"/>
            <p:cNvSpPr txBox="1">
              <a:spLocks noChangeArrowheads="1"/>
            </p:cNvSpPr>
            <p:nvPr/>
          </p:nvSpPr>
          <p:spPr bwMode="auto">
            <a:xfrm>
              <a:off x="6957831" y="3118571"/>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0581" name="Text Box 17"/>
            <p:cNvSpPr txBox="1">
              <a:spLocks noChangeArrowheads="1"/>
            </p:cNvSpPr>
            <p:nvPr/>
          </p:nvSpPr>
          <p:spPr bwMode="auto">
            <a:xfrm>
              <a:off x="6957831" y="3526815"/>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0582" name="Text Box 18"/>
            <p:cNvSpPr txBox="1">
              <a:spLocks noChangeArrowheads="1"/>
            </p:cNvSpPr>
            <p:nvPr/>
          </p:nvSpPr>
          <p:spPr bwMode="auto">
            <a:xfrm>
              <a:off x="6957831" y="3889585"/>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0583" name="Text Box 19"/>
            <p:cNvSpPr txBox="1">
              <a:spLocks noChangeArrowheads="1"/>
            </p:cNvSpPr>
            <p:nvPr/>
          </p:nvSpPr>
          <p:spPr bwMode="auto">
            <a:xfrm>
              <a:off x="6957831" y="4254422"/>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0584" name="Text Box 20"/>
            <p:cNvSpPr txBox="1">
              <a:spLocks noChangeArrowheads="1"/>
            </p:cNvSpPr>
            <p:nvPr/>
          </p:nvSpPr>
          <p:spPr bwMode="auto">
            <a:xfrm>
              <a:off x="6957831" y="4622359"/>
              <a:ext cx="2984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0585" name="Freeform 21"/>
            <p:cNvSpPr/>
            <p:nvPr/>
          </p:nvSpPr>
          <p:spPr bwMode="auto">
            <a:xfrm>
              <a:off x="7012026" y="3423208"/>
              <a:ext cx="597898" cy="40307"/>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6" name="Freeform 22"/>
            <p:cNvSpPr/>
            <p:nvPr/>
          </p:nvSpPr>
          <p:spPr bwMode="auto">
            <a:xfrm>
              <a:off x="7009219" y="3797346"/>
              <a:ext cx="597898" cy="40307"/>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7" name="Freeform 23"/>
            <p:cNvSpPr/>
            <p:nvPr/>
          </p:nvSpPr>
          <p:spPr bwMode="auto">
            <a:xfrm>
              <a:off x="7003069" y="4172518"/>
              <a:ext cx="613574" cy="39274"/>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8" name="Freeform 24"/>
            <p:cNvSpPr/>
            <p:nvPr/>
          </p:nvSpPr>
          <p:spPr bwMode="auto">
            <a:xfrm>
              <a:off x="7003069" y="4558026"/>
              <a:ext cx="606855" cy="39274"/>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9" name="AutoShape 30"/>
            <p:cNvSpPr>
              <a:spLocks noChangeArrowheads="1"/>
            </p:cNvSpPr>
            <p:nvPr/>
          </p:nvSpPr>
          <p:spPr bwMode="auto">
            <a:xfrm>
              <a:off x="7116155" y="2709037"/>
              <a:ext cx="483693" cy="36277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0590" name="Text Box 33"/>
            <p:cNvSpPr txBox="1">
              <a:spLocks noChangeArrowheads="1"/>
            </p:cNvSpPr>
            <p:nvPr/>
          </p:nvSpPr>
          <p:spPr bwMode="auto">
            <a:xfrm>
              <a:off x="7072089" y="2748817"/>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grpSp>
      <p:sp>
        <p:nvSpPr>
          <p:cNvPr id="63" name="Rectangle 30"/>
          <p:cNvSpPr>
            <a:spLocks noChangeArrowheads="1"/>
          </p:cNvSpPr>
          <p:nvPr/>
        </p:nvSpPr>
        <p:spPr bwMode="auto">
          <a:xfrm>
            <a:off x="4267200" y="1700213"/>
            <a:ext cx="1922463" cy="246062"/>
          </a:xfrm>
          <a:prstGeom prst="rect">
            <a:avLst/>
          </a:prstGeom>
          <a:solidFill>
            <a:schemeClr val="bg1"/>
          </a:solidFill>
          <a:ln w="9525">
            <a:solidFill>
              <a:schemeClr val="tx1"/>
            </a:solidFill>
            <a:miter lim="800000"/>
          </a:ln>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64" name="Group 31"/>
          <p:cNvGrpSpPr/>
          <p:nvPr/>
        </p:nvGrpSpPr>
        <p:grpSpPr bwMode="auto">
          <a:xfrm>
            <a:off x="3168538" y="1635386"/>
            <a:ext cx="1100250" cy="704589"/>
            <a:chOff x="1629" y="1512"/>
            <a:chExt cx="934" cy="648"/>
          </a:xfrm>
        </p:grpSpPr>
        <p:sp>
          <p:nvSpPr>
            <p:cNvPr id="150576" name="Text Box 32"/>
            <p:cNvSpPr txBox="1">
              <a:spLocks noChangeArrowheads="1"/>
            </p:cNvSpPr>
            <p:nvPr/>
          </p:nvSpPr>
          <p:spPr bwMode="auto">
            <a:xfrm>
              <a:off x="1629" y="1512"/>
              <a:ext cx="919"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dirty="0">
                  <a:solidFill>
                    <a:srgbClr val="144AF8"/>
                  </a:solidFill>
                  <a:latin typeface="微软雅黑" panose="020B0503020204020204" pitchFamily="34" charset="-122"/>
                  <a:ea typeface="微软雅黑" panose="020B0503020204020204" pitchFamily="34" charset="-122"/>
                </a:rPr>
                <a:t>应用层首部</a:t>
              </a:r>
            </a:p>
          </p:txBody>
        </p:sp>
        <p:sp>
          <p:nvSpPr>
            <p:cNvPr id="150577" name="Line 33"/>
            <p:cNvSpPr>
              <a:spLocks noChangeShapeType="1"/>
            </p:cNvSpPr>
            <p:nvPr/>
          </p:nvSpPr>
          <p:spPr bwMode="auto">
            <a:xfrm>
              <a:off x="2109" y="1735"/>
              <a:ext cx="202" cy="198"/>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78"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5</a:t>
              </a:r>
            </a:p>
          </p:txBody>
        </p:sp>
      </p:grpSp>
      <p:sp>
        <p:nvSpPr>
          <p:cNvPr id="68" name="Rectangle 35"/>
          <p:cNvSpPr>
            <a:spLocks noChangeArrowheads="1"/>
          </p:cNvSpPr>
          <p:nvPr/>
        </p:nvSpPr>
        <p:spPr bwMode="auto">
          <a:xfrm>
            <a:off x="2719388" y="3671888"/>
            <a:ext cx="3844925" cy="244475"/>
          </a:xfrm>
          <a:prstGeom prst="rect">
            <a:avLst/>
          </a:prstGeom>
          <a:solidFill>
            <a:schemeClr val="bg1"/>
          </a:solidFill>
          <a:ln w="9525">
            <a:solidFill>
              <a:schemeClr val="tx1"/>
            </a:solidFill>
            <a:miter lim="800000"/>
          </a:ln>
        </p:spPr>
        <p:txBody>
          <a:bodyPr wrap="none" anchor="ctr"/>
          <a:lstStyle/>
          <a:p>
            <a:pPr algn="ctr"/>
            <a:r>
              <a:rPr lang="en-US" altLang="zh-CN" sz="1400" b="1">
                <a:solidFill>
                  <a:srgbClr val="368AD6"/>
                </a:solidFill>
                <a:latin typeface="微软雅黑" panose="020B0503020204020204" pitchFamily="34" charset="-122"/>
                <a:ea typeface="微软雅黑" panose="020B0503020204020204" pitchFamily="34" charset="-122"/>
              </a:rPr>
              <a:t>10100110100101  </a:t>
            </a:r>
            <a:r>
              <a:rPr lang="zh-CN" altLang="en-US" sz="1400" b="1">
                <a:solidFill>
                  <a:srgbClr val="368AD6"/>
                </a:solidFill>
                <a:latin typeface="微软雅黑" panose="020B0503020204020204" pitchFamily="34" charset="-122"/>
                <a:ea typeface="微软雅黑" panose="020B0503020204020204" pitchFamily="34" charset="-122"/>
              </a:rPr>
              <a:t>比  特  流  </a:t>
            </a:r>
            <a:r>
              <a:rPr lang="en-US" altLang="zh-CN" sz="1400" b="1">
                <a:solidFill>
                  <a:srgbClr val="368AD6"/>
                </a:solidFill>
                <a:latin typeface="微软雅黑" panose="020B0503020204020204" pitchFamily="34" charset="-122"/>
                <a:ea typeface="微软雅黑" panose="020B0503020204020204" pitchFamily="34" charset="-122"/>
              </a:rPr>
              <a:t>110101110101</a:t>
            </a:r>
          </a:p>
        </p:txBody>
      </p:sp>
      <p:sp>
        <p:nvSpPr>
          <p:cNvPr id="69" name="Rectangle 37"/>
          <p:cNvSpPr>
            <a:spLocks noChangeArrowheads="1"/>
          </p:cNvSpPr>
          <p:nvPr/>
        </p:nvSpPr>
        <p:spPr bwMode="auto">
          <a:xfrm>
            <a:off x="4267200" y="2093913"/>
            <a:ext cx="1922463" cy="246062"/>
          </a:xfrm>
          <a:prstGeom prst="rect">
            <a:avLst/>
          </a:prstGeom>
          <a:solidFill>
            <a:schemeClr val="bg1"/>
          </a:solidFill>
          <a:ln w="9525">
            <a:solidFill>
              <a:schemeClr val="tx1"/>
            </a:solidFill>
            <a:miter lim="800000"/>
          </a:ln>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70" name="Group 38"/>
          <p:cNvGrpSpPr/>
          <p:nvPr/>
        </p:nvGrpSpPr>
        <p:grpSpPr bwMode="auto">
          <a:xfrm>
            <a:off x="3894163" y="2488897"/>
            <a:ext cx="2295440" cy="245571"/>
            <a:chOff x="2245" y="2297"/>
            <a:chExt cx="1950" cy="226"/>
          </a:xfrm>
          <a:solidFill>
            <a:srgbClr val="00B0F0"/>
          </a:solidFill>
        </p:grpSpPr>
        <p:sp>
          <p:nvSpPr>
            <p:cNvPr id="71" name="Rectangle 39"/>
            <p:cNvSpPr>
              <a:spLocks noChangeArrowheads="1"/>
            </p:cNvSpPr>
            <p:nvPr/>
          </p:nvSpPr>
          <p:spPr bwMode="auto">
            <a:xfrm>
              <a:off x="2245" y="2297"/>
              <a:ext cx="318" cy="226"/>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400" b="1" dirty="0">
                  <a:latin typeface="微软雅黑" panose="020B0503020204020204" pitchFamily="34" charset="-122"/>
                  <a:ea typeface="微软雅黑" panose="020B0503020204020204" pitchFamily="34" charset="-122"/>
                </a:rPr>
                <a:t>H</a:t>
              </a:r>
              <a:r>
                <a:rPr lang="en-US" altLang="zh-CN" sz="1400" b="1" baseline="-25000" dirty="0">
                  <a:latin typeface="微软雅黑" panose="020B0503020204020204" pitchFamily="34" charset="-122"/>
                  <a:ea typeface="微软雅黑" panose="020B0503020204020204" pitchFamily="34" charset="-122"/>
                </a:rPr>
                <a:t>5</a:t>
              </a:r>
            </a:p>
          </p:txBody>
        </p:sp>
        <p:sp>
          <p:nvSpPr>
            <p:cNvPr id="72" name="Rectangle 40"/>
            <p:cNvSpPr>
              <a:spLocks noChangeArrowheads="1"/>
            </p:cNvSpPr>
            <p:nvPr/>
          </p:nvSpPr>
          <p:spPr bwMode="auto">
            <a:xfrm>
              <a:off x="2562" y="2297"/>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73" name="Group 41"/>
          <p:cNvGrpSpPr/>
          <p:nvPr/>
        </p:nvGrpSpPr>
        <p:grpSpPr bwMode="auto">
          <a:xfrm>
            <a:off x="3519488" y="2882900"/>
            <a:ext cx="2670175" cy="246063"/>
            <a:chOff x="1927" y="2660"/>
            <a:chExt cx="2268" cy="226"/>
          </a:xfrm>
        </p:grpSpPr>
        <p:sp>
          <p:nvSpPr>
            <p:cNvPr id="150573"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4</a:t>
              </a:r>
            </a:p>
          </p:txBody>
        </p:sp>
        <p:sp>
          <p:nvSpPr>
            <p:cNvPr id="150574"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5</a:t>
              </a:r>
            </a:p>
          </p:txBody>
        </p:sp>
        <p:sp>
          <p:nvSpPr>
            <p:cNvPr id="150575" name="Rectangle 44"/>
            <p:cNvSpPr>
              <a:spLocks noChangeArrowheads="1"/>
            </p:cNvSpPr>
            <p:nvPr/>
          </p:nvSpPr>
          <p:spPr bwMode="auto">
            <a:xfrm>
              <a:off x="2562" y="2660"/>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77" name="Group 45"/>
          <p:cNvGrpSpPr/>
          <p:nvPr/>
        </p:nvGrpSpPr>
        <p:grpSpPr bwMode="auto">
          <a:xfrm>
            <a:off x="3146425" y="3278188"/>
            <a:ext cx="3043238" cy="244475"/>
            <a:chOff x="1610" y="3023"/>
            <a:chExt cx="2585" cy="226"/>
          </a:xfrm>
        </p:grpSpPr>
        <p:sp>
          <p:nvSpPr>
            <p:cNvPr id="150569"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3</a:t>
              </a:r>
            </a:p>
          </p:txBody>
        </p:sp>
        <p:sp>
          <p:nvSpPr>
            <p:cNvPr id="150570"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4</a:t>
              </a:r>
            </a:p>
          </p:txBody>
        </p:sp>
        <p:sp>
          <p:nvSpPr>
            <p:cNvPr id="150571"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H</a:t>
              </a:r>
              <a:r>
                <a:rPr lang="en-US" altLang="zh-CN" sz="1400" b="1" baseline="-25000">
                  <a:latin typeface="微软雅黑" panose="020B0503020204020204" pitchFamily="34" charset="-122"/>
                  <a:ea typeface="微软雅黑" panose="020B0503020204020204" pitchFamily="34" charset="-122"/>
                </a:rPr>
                <a:t>5</a:t>
              </a:r>
            </a:p>
          </p:txBody>
        </p:sp>
        <p:sp>
          <p:nvSpPr>
            <p:cNvPr id="150572" name="Rectangle 49"/>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82" name="Group 50"/>
          <p:cNvGrpSpPr/>
          <p:nvPr/>
        </p:nvGrpSpPr>
        <p:grpSpPr bwMode="auto">
          <a:xfrm>
            <a:off x="1764700" y="1924954"/>
            <a:ext cx="3536154" cy="329240"/>
            <a:chOff x="436" y="1744"/>
            <a:chExt cx="3004" cy="303"/>
          </a:xfrm>
          <a:solidFill>
            <a:srgbClr val="CC00CC"/>
          </a:solidFill>
        </p:grpSpPr>
        <p:sp>
          <p:nvSpPr>
            <p:cNvPr id="83" name="AutoShape 51"/>
            <p:cNvSpPr>
              <a:spLocks noChangeArrowheads="1"/>
            </p:cNvSpPr>
            <p:nvPr/>
          </p:nvSpPr>
          <p:spPr bwMode="auto">
            <a:xfrm flipV="1">
              <a:off x="436" y="1819"/>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4" name="AutoShape 52"/>
            <p:cNvSpPr>
              <a:spLocks noChangeArrowheads="1"/>
            </p:cNvSpPr>
            <p:nvPr/>
          </p:nvSpPr>
          <p:spPr bwMode="auto">
            <a:xfrm flipV="1">
              <a:off x="3316" y="1744"/>
              <a:ext cx="124" cy="228"/>
            </a:xfrm>
            <a:prstGeom prst="upArrow">
              <a:avLst>
                <a:gd name="adj1" fmla="val 50000"/>
                <a:gd name="adj2" fmla="val 45968"/>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5" name="Group 53"/>
          <p:cNvGrpSpPr/>
          <p:nvPr/>
        </p:nvGrpSpPr>
        <p:grpSpPr bwMode="auto">
          <a:xfrm>
            <a:off x="1762347" y="2310698"/>
            <a:ext cx="3306611" cy="289036"/>
            <a:chOff x="434" y="2099"/>
            <a:chExt cx="2809" cy="266"/>
          </a:xfrm>
          <a:solidFill>
            <a:srgbClr val="CC00CC"/>
          </a:solidFill>
        </p:grpSpPr>
        <p:sp>
          <p:nvSpPr>
            <p:cNvPr id="86" name="AutoShape 54"/>
            <p:cNvSpPr>
              <a:spLocks noChangeArrowheads="1"/>
            </p:cNvSpPr>
            <p:nvPr/>
          </p:nvSpPr>
          <p:spPr bwMode="auto">
            <a:xfrm rot="10800000">
              <a:off x="434" y="2116"/>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87" name="AutoShape 55"/>
            <p:cNvSpPr>
              <a:spLocks noChangeArrowheads="1"/>
            </p:cNvSpPr>
            <p:nvPr/>
          </p:nvSpPr>
          <p:spPr bwMode="auto">
            <a:xfrm rot="10800000">
              <a:off x="3118" y="2099"/>
              <a:ext cx="125" cy="249"/>
            </a:xfrm>
            <a:prstGeom prst="upArrow">
              <a:avLst>
                <a:gd name="adj1" fmla="val 50000"/>
                <a:gd name="adj2" fmla="val 498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88" name="Group 56"/>
          <p:cNvGrpSpPr/>
          <p:nvPr/>
        </p:nvGrpSpPr>
        <p:grpSpPr bwMode="auto">
          <a:xfrm>
            <a:off x="1762347" y="2704041"/>
            <a:ext cx="3067648" cy="277082"/>
            <a:chOff x="434" y="2461"/>
            <a:chExt cx="2606" cy="255"/>
          </a:xfrm>
          <a:solidFill>
            <a:srgbClr val="CC00CC"/>
          </a:solidFill>
        </p:grpSpPr>
        <p:sp>
          <p:nvSpPr>
            <p:cNvPr id="89" name="AutoShape 57"/>
            <p:cNvSpPr>
              <a:spLocks noChangeArrowheads="1"/>
            </p:cNvSpPr>
            <p:nvPr/>
          </p:nvSpPr>
          <p:spPr bwMode="auto">
            <a:xfrm rot="10800000">
              <a:off x="434" y="2468"/>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0" name="AutoShape 58"/>
            <p:cNvSpPr>
              <a:spLocks noChangeArrowheads="1"/>
            </p:cNvSpPr>
            <p:nvPr/>
          </p:nvSpPr>
          <p:spPr bwMode="auto">
            <a:xfrm rot="10800000">
              <a:off x="2915" y="2461"/>
              <a:ext cx="125" cy="248"/>
            </a:xfrm>
            <a:prstGeom prst="upArrow">
              <a:avLst>
                <a:gd name="adj1" fmla="val 50000"/>
                <a:gd name="adj2" fmla="val 49600"/>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91" name="Group 59"/>
          <p:cNvGrpSpPr/>
          <p:nvPr/>
        </p:nvGrpSpPr>
        <p:grpSpPr bwMode="auto">
          <a:xfrm>
            <a:off x="1761170" y="3098481"/>
            <a:ext cx="2813386" cy="321633"/>
            <a:chOff x="433" y="2824"/>
            <a:chExt cx="2390" cy="296"/>
          </a:xfrm>
          <a:solidFill>
            <a:srgbClr val="CC00CC"/>
          </a:solidFill>
        </p:grpSpPr>
        <p:sp>
          <p:nvSpPr>
            <p:cNvPr id="92" name="AutoShape 60"/>
            <p:cNvSpPr>
              <a:spLocks noChangeArrowheads="1"/>
            </p:cNvSpPr>
            <p:nvPr/>
          </p:nvSpPr>
          <p:spPr bwMode="auto">
            <a:xfrm rot="10800000">
              <a:off x="433" y="2870"/>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3" name="AutoShape 61"/>
            <p:cNvSpPr>
              <a:spLocks noChangeArrowheads="1"/>
            </p:cNvSpPr>
            <p:nvPr/>
          </p:nvSpPr>
          <p:spPr bwMode="auto">
            <a:xfrm rot="10800000">
              <a:off x="2699" y="2824"/>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94" name="Group 62"/>
          <p:cNvGrpSpPr/>
          <p:nvPr/>
        </p:nvGrpSpPr>
        <p:grpSpPr bwMode="auto">
          <a:xfrm>
            <a:off x="1761170" y="3484227"/>
            <a:ext cx="2648584" cy="341193"/>
            <a:chOff x="433" y="3179"/>
            <a:chExt cx="2250" cy="314"/>
          </a:xfrm>
          <a:solidFill>
            <a:srgbClr val="CC00CC"/>
          </a:solidFill>
        </p:grpSpPr>
        <p:sp>
          <p:nvSpPr>
            <p:cNvPr id="95" name="AutoShape 63"/>
            <p:cNvSpPr>
              <a:spLocks noChangeArrowheads="1"/>
            </p:cNvSpPr>
            <p:nvPr/>
          </p:nvSpPr>
          <p:spPr bwMode="auto">
            <a:xfrm rot="10800000">
              <a:off x="433" y="3243"/>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sp>
          <p:nvSpPr>
            <p:cNvPr id="96" name="AutoShape 64"/>
            <p:cNvSpPr>
              <a:spLocks noChangeArrowheads="1"/>
            </p:cNvSpPr>
            <p:nvPr/>
          </p:nvSpPr>
          <p:spPr bwMode="auto">
            <a:xfrm rot="10800000">
              <a:off x="2559" y="3179"/>
              <a:ext cx="124" cy="250"/>
            </a:xfrm>
            <a:prstGeom prst="upArrow">
              <a:avLst>
                <a:gd name="adj1" fmla="val 50000"/>
                <a:gd name="adj2" fmla="val 50403"/>
              </a:avLst>
            </a:prstGeom>
            <a:grp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auto">
                <a:spcBef>
                  <a:spcPts val="0"/>
                </a:spcBef>
                <a:spcAft>
                  <a:spcPts val="0"/>
                </a:spcAft>
                <a:defRPr/>
              </a:pPr>
              <a:endParaRPr lang="zh-CN" altLang="en-US" sz="1400" b="1">
                <a:latin typeface="微软雅黑" panose="020B0503020204020204" pitchFamily="34" charset="-122"/>
                <a:ea typeface="微软雅黑" panose="020B0503020204020204" pitchFamily="34" charset="-122"/>
              </a:endParaRPr>
            </a:p>
          </p:txBody>
        </p:sp>
      </p:grpSp>
      <p:grpSp>
        <p:nvGrpSpPr>
          <p:cNvPr id="97" name="Group 65"/>
          <p:cNvGrpSpPr/>
          <p:nvPr/>
        </p:nvGrpSpPr>
        <p:grpSpPr bwMode="auto">
          <a:xfrm>
            <a:off x="2787582" y="1995571"/>
            <a:ext cx="1106556" cy="738106"/>
            <a:chOff x="1305" y="1843"/>
            <a:chExt cx="940" cy="680"/>
          </a:xfrm>
        </p:grpSpPr>
        <p:sp>
          <p:nvSpPr>
            <p:cNvPr id="1505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4</a:t>
              </a:r>
            </a:p>
          </p:txBody>
        </p:sp>
        <p:sp>
          <p:nvSpPr>
            <p:cNvPr id="150567" name="Text Box 67"/>
            <p:cNvSpPr txBox="1">
              <a:spLocks noChangeArrowheads="1"/>
            </p:cNvSpPr>
            <p:nvPr/>
          </p:nvSpPr>
          <p:spPr bwMode="auto">
            <a:xfrm>
              <a:off x="1305" y="1843"/>
              <a:ext cx="91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dirty="0">
                  <a:solidFill>
                    <a:srgbClr val="144AF8"/>
                  </a:solidFill>
                  <a:latin typeface="微软雅黑" panose="020B0503020204020204" pitchFamily="34" charset="-122"/>
                  <a:ea typeface="微软雅黑" panose="020B0503020204020204" pitchFamily="34" charset="-122"/>
                </a:rPr>
                <a:t>运输层首部</a:t>
              </a:r>
            </a:p>
          </p:txBody>
        </p:sp>
        <p:sp>
          <p:nvSpPr>
            <p:cNvPr id="1505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 name="Group 69"/>
          <p:cNvGrpSpPr/>
          <p:nvPr/>
        </p:nvGrpSpPr>
        <p:grpSpPr bwMode="auto">
          <a:xfrm>
            <a:off x="2431995" y="2322513"/>
            <a:ext cx="1087493" cy="806450"/>
            <a:chOff x="1003" y="2144"/>
            <a:chExt cx="924" cy="742"/>
          </a:xfrm>
        </p:grpSpPr>
        <p:sp>
          <p:nvSpPr>
            <p:cNvPr id="150563"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3</a:t>
              </a:r>
            </a:p>
          </p:txBody>
        </p:sp>
        <p:sp>
          <p:nvSpPr>
            <p:cNvPr id="150564" name="Text Box 71"/>
            <p:cNvSpPr txBox="1">
              <a:spLocks noChangeArrowheads="1"/>
            </p:cNvSpPr>
            <p:nvPr/>
          </p:nvSpPr>
          <p:spPr bwMode="auto">
            <a:xfrm>
              <a:off x="1003" y="2144"/>
              <a:ext cx="92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400" b="1" dirty="0">
                  <a:solidFill>
                    <a:srgbClr val="144AF8"/>
                  </a:solidFill>
                  <a:latin typeface="微软雅黑" panose="020B0503020204020204" pitchFamily="34" charset="-122"/>
                  <a:ea typeface="微软雅黑" panose="020B0503020204020204" pitchFamily="34" charset="-122"/>
                </a:rPr>
                <a:t>网络层首部</a:t>
              </a:r>
            </a:p>
          </p:txBody>
        </p:sp>
        <p:sp>
          <p:nvSpPr>
            <p:cNvPr id="150565"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Group 73"/>
          <p:cNvGrpSpPr/>
          <p:nvPr/>
        </p:nvGrpSpPr>
        <p:grpSpPr bwMode="auto">
          <a:xfrm>
            <a:off x="2303463" y="2652713"/>
            <a:ext cx="842962" cy="869950"/>
            <a:chOff x="894" y="2448"/>
            <a:chExt cx="716" cy="800"/>
          </a:xfrm>
        </p:grpSpPr>
        <p:sp>
          <p:nvSpPr>
            <p:cNvPr id="150560"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H</a:t>
              </a:r>
              <a:r>
                <a:rPr lang="en-US" altLang="zh-CN" sz="1200" b="1" baseline="-25000">
                  <a:latin typeface="微软雅黑" panose="020B0503020204020204" pitchFamily="34" charset="-122"/>
                  <a:ea typeface="微软雅黑" panose="020B0503020204020204" pitchFamily="34" charset="-122"/>
                </a:rPr>
                <a:t>2</a:t>
              </a:r>
            </a:p>
          </p:txBody>
        </p:sp>
        <p:sp>
          <p:nvSpPr>
            <p:cNvPr id="150561" name="Text Box 75"/>
            <p:cNvSpPr txBox="1">
              <a:spLocks noChangeArrowheads="1"/>
            </p:cNvSpPr>
            <p:nvPr/>
          </p:nvSpPr>
          <p:spPr bwMode="auto">
            <a:xfrm>
              <a:off x="894" y="2448"/>
              <a:ext cx="68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400" b="1" dirty="0">
                  <a:solidFill>
                    <a:srgbClr val="144AF8"/>
                  </a:solidFill>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400" b="1" dirty="0">
                  <a:solidFill>
                    <a:srgbClr val="144AF8"/>
                  </a:solidFill>
                  <a:latin typeface="微软雅黑" panose="020B0503020204020204" pitchFamily="34" charset="-122"/>
                  <a:ea typeface="微软雅黑" panose="020B0503020204020204" pitchFamily="34" charset="-122"/>
                </a:rPr>
                <a:t>首部</a:t>
              </a:r>
            </a:p>
          </p:txBody>
        </p:sp>
        <p:sp>
          <p:nvSpPr>
            <p:cNvPr id="150562"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 name="Group 77"/>
          <p:cNvGrpSpPr/>
          <p:nvPr/>
        </p:nvGrpSpPr>
        <p:grpSpPr bwMode="auto">
          <a:xfrm>
            <a:off x="6189666" y="2674938"/>
            <a:ext cx="800806" cy="847725"/>
            <a:chOff x="4195" y="2468"/>
            <a:chExt cx="681" cy="781"/>
          </a:xfrm>
        </p:grpSpPr>
        <p:sp>
          <p:nvSpPr>
            <p:cNvPr id="150557"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T</a:t>
              </a:r>
              <a:r>
                <a:rPr lang="en-US" altLang="zh-CN" sz="1200" b="1" baseline="-25000">
                  <a:latin typeface="微软雅黑" panose="020B0503020204020204" pitchFamily="34" charset="-122"/>
                  <a:ea typeface="微软雅黑" panose="020B0503020204020204" pitchFamily="34" charset="-122"/>
                </a:rPr>
                <a:t>2</a:t>
              </a:r>
            </a:p>
          </p:txBody>
        </p:sp>
        <p:sp>
          <p:nvSpPr>
            <p:cNvPr id="150558"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9" name="Text Box 80"/>
            <p:cNvSpPr txBox="1">
              <a:spLocks noChangeArrowheads="1"/>
            </p:cNvSpPr>
            <p:nvPr/>
          </p:nvSpPr>
          <p:spPr bwMode="auto">
            <a:xfrm>
              <a:off x="4261" y="2468"/>
              <a:ext cx="6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lnSpc>
                  <a:spcPct val="90000"/>
                </a:lnSpc>
              </a:pPr>
              <a:r>
                <a:rPr kumimoji="1" lang="zh-CN" altLang="en-US" sz="1400" b="1" dirty="0">
                  <a:solidFill>
                    <a:srgbClr val="144AF8"/>
                  </a:solidFill>
                  <a:latin typeface="微软雅黑" panose="020B0503020204020204" pitchFamily="34" charset="-122"/>
                  <a:ea typeface="微软雅黑" panose="020B0503020204020204" pitchFamily="34" charset="-122"/>
                </a:rPr>
                <a:t>链路层</a:t>
              </a:r>
            </a:p>
            <a:p>
              <a:pPr algn="ctr" eaLnBrk="0" hangingPunct="0">
                <a:lnSpc>
                  <a:spcPct val="90000"/>
                </a:lnSpc>
              </a:pPr>
              <a:r>
                <a:rPr kumimoji="1" lang="zh-CN" altLang="en-US" sz="1400" b="1" dirty="0">
                  <a:solidFill>
                    <a:srgbClr val="144AF8"/>
                  </a:solidFill>
                  <a:latin typeface="微软雅黑" panose="020B0503020204020204" pitchFamily="34" charset="-122"/>
                  <a:ea typeface="微软雅黑" panose="020B0503020204020204" pitchFamily="34" charset="-122"/>
                </a:rPr>
                <a:t>尾部</a:t>
              </a:r>
            </a:p>
          </p:txBody>
        </p:sp>
      </p:grpSp>
      <p:sp>
        <p:nvSpPr>
          <p:cNvPr id="150556" name="Text Box 36"/>
          <p:cNvSpPr txBox="1">
            <a:spLocks noChangeArrowheads="1"/>
          </p:cNvSpPr>
          <p:nvPr/>
        </p:nvSpPr>
        <p:spPr bwMode="auto">
          <a:xfrm>
            <a:off x="2438687" y="1185863"/>
            <a:ext cx="43396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b="1" dirty="0">
                <a:solidFill>
                  <a:srgbClr val="C55A11"/>
                </a:solidFill>
                <a:latin typeface="微软雅黑" panose="020B0503020204020204" pitchFamily="34" charset="-122"/>
                <a:ea typeface="微软雅黑" panose="020B0503020204020204" pitchFamily="34" charset="-122"/>
              </a:rPr>
              <a:t>注意观察加入或剥去首部（尾部）的层次</a:t>
            </a:r>
          </a:p>
        </p:txBody>
      </p:sp>
      <p:sp>
        <p:nvSpPr>
          <p:cNvPr id="10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25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par>
                          <p:cTn id="11" fill="hold">
                            <p:stCondLst>
                              <p:cond delay="750"/>
                            </p:stCondLst>
                            <p:childTnLst>
                              <p:par>
                                <p:cTn id="12" presetID="22" presetClass="entr" presetSubtype="1" fill="hold" grpId="0" nodeType="afterEffect">
                                  <p:stCondLst>
                                    <p:cond delay="250"/>
                                  </p:stCondLst>
                                  <p:childTnLst>
                                    <p:set>
                                      <p:cBhvr>
                                        <p:cTn id="13" dur="1" fill="hold">
                                          <p:stCondLst>
                                            <p:cond delay="0"/>
                                          </p:stCondLst>
                                        </p:cTn>
                                        <p:tgtEl>
                                          <p:spTgt spid="69"/>
                                        </p:tgtEl>
                                        <p:attrNameLst>
                                          <p:attrName>style.visibility</p:attrName>
                                        </p:attrNameLst>
                                      </p:cBhvr>
                                      <p:to>
                                        <p:strVal val="visible"/>
                                      </p:to>
                                    </p:set>
                                    <p:animEffect transition="in" filter="wipe(up)">
                                      <p:cBhvr>
                                        <p:cTn id="14" dur="250"/>
                                        <p:tgtEl>
                                          <p:spTgt spid="69"/>
                                        </p:tgtEl>
                                      </p:cBhvr>
                                    </p:animEffect>
                                  </p:childTnLst>
                                </p:cTn>
                              </p:par>
                            </p:childTnLst>
                          </p:cTn>
                        </p:par>
                        <p:par>
                          <p:cTn id="15" fill="hold">
                            <p:stCondLst>
                              <p:cond delay="1500"/>
                            </p:stCondLst>
                            <p:childTnLst>
                              <p:par>
                                <p:cTn id="16" presetID="12" presetClass="entr" presetSubtype="8" fill="hold" nodeType="afterEffect">
                                  <p:stCondLst>
                                    <p:cond delay="50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p:tgtEl>
                                          <p:spTgt spid="64"/>
                                        </p:tgtEl>
                                        <p:attrNameLst>
                                          <p:attrName>ppt_x</p:attrName>
                                        </p:attrNameLst>
                                      </p:cBhvr>
                                      <p:tavLst>
                                        <p:tav tm="0">
                                          <p:val>
                                            <p:strVal val="#ppt_x-#ppt_w*1.125000"/>
                                          </p:val>
                                        </p:tav>
                                        <p:tav tm="100000">
                                          <p:val>
                                            <p:strVal val="#ppt_x"/>
                                          </p:val>
                                        </p:tav>
                                      </p:tavLst>
                                    </p:anim>
                                    <p:animEffect transition="in" filter="wipe(right)">
                                      <p:cBhvr>
                                        <p:cTn id="19" dur="500"/>
                                        <p:tgtEl>
                                          <p:spTgt spid="64"/>
                                        </p:tgtEl>
                                      </p:cBhvr>
                                    </p:animEffect>
                                  </p:childTnLst>
                                </p:cTn>
                              </p:par>
                            </p:childTnLst>
                          </p:cTn>
                        </p:par>
                        <p:par>
                          <p:cTn id="20" fill="hold">
                            <p:stCondLst>
                              <p:cond delay="2500"/>
                            </p:stCondLst>
                            <p:childTnLst>
                              <p:par>
                                <p:cTn id="21" presetID="9" presetClass="emph" presetSubtype="0" nodeType="afterEffect">
                                  <p:stCondLst>
                                    <p:cond delay="500"/>
                                  </p:stCondLst>
                                  <p:childTnLst>
                                    <p:set>
                                      <p:cBhvr rctx="PPT">
                                        <p:cTn id="22" dur="indefinite"/>
                                        <p:tgtEl>
                                          <p:spTgt spid="82"/>
                                        </p:tgtEl>
                                        <p:attrNameLst>
                                          <p:attrName>style.opacity</p:attrName>
                                        </p:attrNameLst>
                                      </p:cBhvr>
                                      <p:to>
                                        <p:strVal val="0.25"/>
                                      </p:to>
                                    </p:set>
                                    <p:animEffect filter="image" prLst="opacity: 0.25">
                                      <p:cBhvr rctx="IE">
                                        <p:cTn id="23" dur="indefinite"/>
                                        <p:tgtEl>
                                          <p:spTgt spid="82"/>
                                        </p:tgtEl>
                                      </p:cBhvr>
                                    </p:animEffect>
                                  </p:childTnLst>
                                </p:cTn>
                              </p:par>
                            </p:childTnLst>
                          </p:cTn>
                        </p:par>
                        <p:par>
                          <p:cTn id="24" fill="hold">
                            <p:stCondLst>
                              <p:cond delay="3000"/>
                            </p:stCondLst>
                            <p:childTnLst>
                              <p:par>
                                <p:cTn id="25" presetID="22" presetClass="entr" presetSubtype="1" fill="hold" nodeType="afterEffect">
                                  <p:stCondLst>
                                    <p:cond delay="50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500"/>
                                        <p:tgtEl>
                                          <p:spTgt spid="85"/>
                                        </p:tgtEl>
                                      </p:cBhvr>
                                    </p:animEffect>
                                  </p:childTnLst>
                                </p:cTn>
                              </p:par>
                            </p:childTnLst>
                          </p:cTn>
                        </p:par>
                        <p:par>
                          <p:cTn id="28" fill="hold">
                            <p:stCondLst>
                              <p:cond delay="4000"/>
                            </p:stCondLst>
                            <p:childTnLst>
                              <p:par>
                                <p:cTn id="29" presetID="22" presetClass="entr" presetSubtype="1" fill="hold" nodeType="afterEffect">
                                  <p:stCondLst>
                                    <p:cond delay="250"/>
                                  </p:stCondLst>
                                  <p:childTnLst>
                                    <p:set>
                                      <p:cBhvr>
                                        <p:cTn id="30" dur="1" fill="hold">
                                          <p:stCondLst>
                                            <p:cond delay="0"/>
                                          </p:stCondLst>
                                        </p:cTn>
                                        <p:tgtEl>
                                          <p:spTgt spid="70"/>
                                        </p:tgtEl>
                                        <p:attrNameLst>
                                          <p:attrName>style.visibility</p:attrName>
                                        </p:attrNameLst>
                                      </p:cBhvr>
                                      <p:to>
                                        <p:strVal val="visible"/>
                                      </p:to>
                                    </p:set>
                                    <p:animEffect transition="in" filter="wipe(up)">
                                      <p:cBhvr>
                                        <p:cTn id="31" dur="500"/>
                                        <p:tgtEl>
                                          <p:spTgt spid="70"/>
                                        </p:tgtEl>
                                      </p:cBhvr>
                                    </p:animEffect>
                                  </p:childTnLst>
                                </p:cTn>
                              </p:par>
                            </p:childTnLst>
                          </p:cTn>
                        </p:par>
                        <p:par>
                          <p:cTn id="32" fill="hold">
                            <p:stCondLst>
                              <p:cond delay="4750"/>
                            </p:stCondLst>
                            <p:childTnLst>
                              <p:par>
                                <p:cTn id="33" presetID="12" presetClass="entr" presetSubtype="8" fill="hold" nodeType="afterEffect">
                                  <p:stCondLst>
                                    <p:cond delay="500"/>
                                  </p:stCondLst>
                                  <p:childTnLst>
                                    <p:set>
                                      <p:cBhvr>
                                        <p:cTn id="34" dur="1" fill="hold">
                                          <p:stCondLst>
                                            <p:cond delay="0"/>
                                          </p:stCondLst>
                                        </p:cTn>
                                        <p:tgtEl>
                                          <p:spTgt spid="97"/>
                                        </p:tgtEl>
                                        <p:attrNameLst>
                                          <p:attrName>style.visibility</p:attrName>
                                        </p:attrNameLst>
                                      </p:cBhvr>
                                      <p:to>
                                        <p:strVal val="visible"/>
                                      </p:to>
                                    </p:set>
                                    <p:anim calcmode="lin" valueType="num">
                                      <p:cBhvr additive="base">
                                        <p:cTn id="35" dur="500"/>
                                        <p:tgtEl>
                                          <p:spTgt spid="97"/>
                                        </p:tgtEl>
                                        <p:attrNameLst>
                                          <p:attrName>ppt_x</p:attrName>
                                        </p:attrNameLst>
                                      </p:cBhvr>
                                      <p:tavLst>
                                        <p:tav tm="0">
                                          <p:val>
                                            <p:strVal val="#ppt_x-#ppt_w*1.125000"/>
                                          </p:val>
                                        </p:tav>
                                        <p:tav tm="100000">
                                          <p:val>
                                            <p:strVal val="#ppt_x"/>
                                          </p:val>
                                        </p:tav>
                                      </p:tavLst>
                                    </p:anim>
                                    <p:animEffect transition="in" filter="wipe(right)">
                                      <p:cBhvr>
                                        <p:cTn id="36" dur="500"/>
                                        <p:tgtEl>
                                          <p:spTgt spid="97"/>
                                        </p:tgtEl>
                                      </p:cBhvr>
                                    </p:animEffect>
                                  </p:childTnLst>
                                </p:cTn>
                              </p:par>
                            </p:childTnLst>
                          </p:cTn>
                        </p:par>
                        <p:par>
                          <p:cTn id="37" fill="hold">
                            <p:stCondLst>
                              <p:cond delay="5750"/>
                            </p:stCondLst>
                            <p:childTnLst>
                              <p:par>
                                <p:cTn id="38" presetID="9" presetClass="emph" presetSubtype="0" nodeType="afterEffect">
                                  <p:stCondLst>
                                    <p:cond delay="250"/>
                                  </p:stCondLst>
                                  <p:childTnLst>
                                    <p:set>
                                      <p:cBhvr rctx="PPT">
                                        <p:cTn id="39" dur="indefinite"/>
                                        <p:tgtEl>
                                          <p:spTgt spid="85"/>
                                        </p:tgtEl>
                                        <p:attrNameLst>
                                          <p:attrName>style.opacity</p:attrName>
                                        </p:attrNameLst>
                                      </p:cBhvr>
                                      <p:to>
                                        <p:strVal val="0.25"/>
                                      </p:to>
                                    </p:set>
                                    <p:animEffect filter="image" prLst="opacity: 0.25">
                                      <p:cBhvr rctx="IE">
                                        <p:cTn id="40" dur="indefinite"/>
                                        <p:tgtEl>
                                          <p:spTgt spid="85"/>
                                        </p:tgtEl>
                                      </p:cBhvr>
                                    </p:animEffect>
                                  </p:childTnLst>
                                </p:cTn>
                              </p:par>
                            </p:childTnLst>
                          </p:cTn>
                        </p:par>
                        <p:par>
                          <p:cTn id="41" fill="hold">
                            <p:stCondLst>
                              <p:cond delay="6000"/>
                            </p:stCondLst>
                            <p:childTnLst>
                              <p:par>
                                <p:cTn id="42" presetID="22" presetClass="entr" presetSubtype="1" fill="hold" nodeType="afterEffect">
                                  <p:stCondLst>
                                    <p:cond delay="500"/>
                                  </p:stCondLst>
                                  <p:childTnLst>
                                    <p:set>
                                      <p:cBhvr>
                                        <p:cTn id="43" dur="1" fill="hold">
                                          <p:stCondLst>
                                            <p:cond delay="0"/>
                                          </p:stCondLst>
                                        </p:cTn>
                                        <p:tgtEl>
                                          <p:spTgt spid="88"/>
                                        </p:tgtEl>
                                        <p:attrNameLst>
                                          <p:attrName>style.visibility</p:attrName>
                                        </p:attrNameLst>
                                      </p:cBhvr>
                                      <p:to>
                                        <p:strVal val="visible"/>
                                      </p:to>
                                    </p:set>
                                    <p:animEffect transition="in" filter="wipe(up)">
                                      <p:cBhvr>
                                        <p:cTn id="44" dur="500"/>
                                        <p:tgtEl>
                                          <p:spTgt spid="88"/>
                                        </p:tgtEl>
                                      </p:cBhvr>
                                    </p:animEffect>
                                  </p:childTnLst>
                                </p:cTn>
                              </p:par>
                            </p:childTnLst>
                          </p:cTn>
                        </p:par>
                        <p:par>
                          <p:cTn id="45" fill="hold">
                            <p:stCondLst>
                              <p:cond delay="7000"/>
                            </p:stCondLst>
                            <p:childTnLst>
                              <p:par>
                                <p:cTn id="46" presetID="22" presetClass="entr" presetSubtype="1" fill="hold" nodeType="afterEffect">
                                  <p:stCondLst>
                                    <p:cond delay="500"/>
                                  </p:stCondLst>
                                  <p:childTnLst>
                                    <p:set>
                                      <p:cBhvr>
                                        <p:cTn id="47" dur="1" fill="hold">
                                          <p:stCondLst>
                                            <p:cond delay="0"/>
                                          </p:stCondLst>
                                        </p:cTn>
                                        <p:tgtEl>
                                          <p:spTgt spid="73"/>
                                        </p:tgtEl>
                                        <p:attrNameLst>
                                          <p:attrName>style.visibility</p:attrName>
                                        </p:attrNameLst>
                                      </p:cBhvr>
                                      <p:to>
                                        <p:strVal val="visible"/>
                                      </p:to>
                                    </p:set>
                                    <p:animEffect transition="in" filter="wipe(up)">
                                      <p:cBhvr>
                                        <p:cTn id="48" dur="500"/>
                                        <p:tgtEl>
                                          <p:spTgt spid="73"/>
                                        </p:tgtEl>
                                      </p:cBhvr>
                                    </p:animEffect>
                                  </p:childTnLst>
                                </p:cTn>
                              </p:par>
                            </p:childTnLst>
                          </p:cTn>
                        </p:par>
                        <p:par>
                          <p:cTn id="49" fill="hold">
                            <p:stCondLst>
                              <p:cond delay="8000"/>
                            </p:stCondLst>
                            <p:childTnLst>
                              <p:par>
                                <p:cTn id="50" presetID="12" presetClass="entr" presetSubtype="8" fill="hold" nodeType="afterEffect">
                                  <p:stCondLst>
                                    <p:cond delay="500"/>
                                  </p:stCondLst>
                                  <p:childTnLst>
                                    <p:set>
                                      <p:cBhvr>
                                        <p:cTn id="51" dur="1" fill="hold">
                                          <p:stCondLst>
                                            <p:cond delay="0"/>
                                          </p:stCondLst>
                                        </p:cTn>
                                        <p:tgtEl>
                                          <p:spTgt spid="101"/>
                                        </p:tgtEl>
                                        <p:attrNameLst>
                                          <p:attrName>style.visibility</p:attrName>
                                        </p:attrNameLst>
                                      </p:cBhvr>
                                      <p:to>
                                        <p:strVal val="visible"/>
                                      </p:to>
                                    </p:set>
                                    <p:anim calcmode="lin" valueType="num">
                                      <p:cBhvr additive="base">
                                        <p:cTn id="52" dur="500"/>
                                        <p:tgtEl>
                                          <p:spTgt spid="101"/>
                                        </p:tgtEl>
                                        <p:attrNameLst>
                                          <p:attrName>ppt_x</p:attrName>
                                        </p:attrNameLst>
                                      </p:cBhvr>
                                      <p:tavLst>
                                        <p:tav tm="0">
                                          <p:val>
                                            <p:strVal val="#ppt_x-#ppt_w*1.125000"/>
                                          </p:val>
                                        </p:tav>
                                        <p:tav tm="100000">
                                          <p:val>
                                            <p:strVal val="#ppt_x"/>
                                          </p:val>
                                        </p:tav>
                                      </p:tavLst>
                                    </p:anim>
                                    <p:animEffect transition="in" filter="wipe(right)">
                                      <p:cBhvr>
                                        <p:cTn id="53" dur="500"/>
                                        <p:tgtEl>
                                          <p:spTgt spid="101"/>
                                        </p:tgtEl>
                                      </p:cBhvr>
                                    </p:animEffect>
                                  </p:childTnLst>
                                </p:cTn>
                              </p:par>
                            </p:childTnLst>
                          </p:cTn>
                        </p:par>
                        <p:par>
                          <p:cTn id="54" fill="hold">
                            <p:stCondLst>
                              <p:cond delay="9000"/>
                            </p:stCondLst>
                            <p:childTnLst>
                              <p:par>
                                <p:cTn id="55" presetID="9" presetClass="emph" presetSubtype="0" nodeType="afterEffect">
                                  <p:stCondLst>
                                    <p:cond delay="250"/>
                                  </p:stCondLst>
                                  <p:childTnLst>
                                    <p:set>
                                      <p:cBhvr rctx="PPT">
                                        <p:cTn id="56" dur="indefinite"/>
                                        <p:tgtEl>
                                          <p:spTgt spid="88"/>
                                        </p:tgtEl>
                                        <p:attrNameLst>
                                          <p:attrName>style.opacity</p:attrName>
                                        </p:attrNameLst>
                                      </p:cBhvr>
                                      <p:to>
                                        <p:strVal val="0.25"/>
                                      </p:to>
                                    </p:set>
                                    <p:animEffect filter="image" prLst="opacity: 0.25">
                                      <p:cBhvr rctx="IE">
                                        <p:cTn id="57" dur="indefinite"/>
                                        <p:tgtEl>
                                          <p:spTgt spid="88"/>
                                        </p:tgtEl>
                                      </p:cBhvr>
                                    </p:animEffect>
                                  </p:childTnLst>
                                </p:cTn>
                              </p:par>
                            </p:childTnLst>
                          </p:cTn>
                        </p:par>
                        <p:par>
                          <p:cTn id="58" fill="hold">
                            <p:stCondLst>
                              <p:cond delay="9250"/>
                            </p:stCondLst>
                            <p:childTnLst>
                              <p:par>
                                <p:cTn id="59" presetID="22" presetClass="entr" presetSubtype="1" fill="hold" nodeType="afterEffect">
                                  <p:stCondLst>
                                    <p:cond delay="500"/>
                                  </p:stCondLst>
                                  <p:childTnLst>
                                    <p:set>
                                      <p:cBhvr>
                                        <p:cTn id="60" dur="1" fill="hold">
                                          <p:stCondLst>
                                            <p:cond delay="0"/>
                                          </p:stCondLst>
                                        </p:cTn>
                                        <p:tgtEl>
                                          <p:spTgt spid="91"/>
                                        </p:tgtEl>
                                        <p:attrNameLst>
                                          <p:attrName>style.visibility</p:attrName>
                                        </p:attrNameLst>
                                      </p:cBhvr>
                                      <p:to>
                                        <p:strVal val="visible"/>
                                      </p:to>
                                    </p:set>
                                    <p:animEffect transition="in" filter="wipe(up)">
                                      <p:cBhvr>
                                        <p:cTn id="61" dur="500"/>
                                        <p:tgtEl>
                                          <p:spTgt spid="91"/>
                                        </p:tgtEl>
                                      </p:cBhvr>
                                    </p:animEffect>
                                  </p:childTnLst>
                                </p:cTn>
                              </p:par>
                            </p:childTnLst>
                          </p:cTn>
                        </p:par>
                        <p:par>
                          <p:cTn id="62" fill="hold">
                            <p:stCondLst>
                              <p:cond delay="10250"/>
                            </p:stCondLst>
                            <p:childTnLst>
                              <p:par>
                                <p:cTn id="63" presetID="22" presetClass="entr" presetSubtype="1" fill="hold" nodeType="afterEffect">
                                  <p:stCondLst>
                                    <p:cond delay="250"/>
                                  </p:stCondLst>
                                  <p:childTnLst>
                                    <p:set>
                                      <p:cBhvr>
                                        <p:cTn id="64" dur="1" fill="hold">
                                          <p:stCondLst>
                                            <p:cond delay="0"/>
                                          </p:stCondLst>
                                        </p:cTn>
                                        <p:tgtEl>
                                          <p:spTgt spid="77"/>
                                        </p:tgtEl>
                                        <p:attrNameLst>
                                          <p:attrName>style.visibility</p:attrName>
                                        </p:attrNameLst>
                                      </p:cBhvr>
                                      <p:to>
                                        <p:strVal val="visible"/>
                                      </p:to>
                                    </p:set>
                                    <p:animEffect transition="in" filter="wipe(up)">
                                      <p:cBhvr>
                                        <p:cTn id="65" dur="500"/>
                                        <p:tgtEl>
                                          <p:spTgt spid="77"/>
                                        </p:tgtEl>
                                      </p:cBhvr>
                                    </p:animEffect>
                                  </p:childTnLst>
                                </p:cTn>
                              </p:par>
                            </p:childTnLst>
                          </p:cTn>
                        </p:par>
                        <p:par>
                          <p:cTn id="66" fill="hold">
                            <p:stCondLst>
                              <p:cond delay="11000"/>
                            </p:stCondLst>
                            <p:childTnLst>
                              <p:par>
                                <p:cTn id="67" presetID="12" presetClass="entr" presetSubtype="8" fill="hold" nodeType="afterEffect">
                                  <p:stCondLst>
                                    <p:cond delay="500"/>
                                  </p:stCondLst>
                                  <p:childTnLst>
                                    <p:set>
                                      <p:cBhvr>
                                        <p:cTn id="68" dur="1" fill="hold">
                                          <p:stCondLst>
                                            <p:cond delay="0"/>
                                          </p:stCondLst>
                                        </p:cTn>
                                        <p:tgtEl>
                                          <p:spTgt spid="105"/>
                                        </p:tgtEl>
                                        <p:attrNameLst>
                                          <p:attrName>style.visibility</p:attrName>
                                        </p:attrNameLst>
                                      </p:cBhvr>
                                      <p:to>
                                        <p:strVal val="visible"/>
                                      </p:to>
                                    </p:set>
                                    <p:anim calcmode="lin" valueType="num">
                                      <p:cBhvr additive="base">
                                        <p:cTn id="69" dur="500"/>
                                        <p:tgtEl>
                                          <p:spTgt spid="105"/>
                                        </p:tgtEl>
                                        <p:attrNameLst>
                                          <p:attrName>ppt_x</p:attrName>
                                        </p:attrNameLst>
                                      </p:cBhvr>
                                      <p:tavLst>
                                        <p:tav tm="0">
                                          <p:val>
                                            <p:strVal val="#ppt_x-#ppt_w*1.125000"/>
                                          </p:val>
                                        </p:tav>
                                        <p:tav tm="100000">
                                          <p:val>
                                            <p:strVal val="#ppt_x"/>
                                          </p:val>
                                        </p:tav>
                                      </p:tavLst>
                                    </p:anim>
                                    <p:animEffect transition="in" filter="wipe(right)">
                                      <p:cBhvr>
                                        <p:cTn id="70" dur="500"/>
                                        <p:tgtEl>
                                          <p:spTgt spid="105"/>
                                        </p:tgtEl>
                                      </p:cBhvr>
                                    </p:animEffect>
                                  </p:childTnLst>
                                </p:cTn>
                              </p:par>
                            </p:childTnLst>
                          </p:cTn>
                        </p:par>
                        <p:par>
                          <p:cTn id="71" fill="hold">
                            <p:stCondLst>
                              <p:cond delay="12000"/>
                            </p:stCondLst>
                            <p:childTnLst>
                              <p:par>
                                <p:cTn id="72" presetID="12" presetClass="entr" presetSubtype="2" fill="hold" nodeType="afterEffect">
                                  <p:stCondLst>
                                    <p:cond delay="500"/>
                                  </p:stCondLst>
                                  <p:childTnLst>
                                    <p:set>
                                      <p:cBhvr>
                                        <p:cTn id="73" dur="1" fill="hold">
                                          <p:stCondLst>
                                            <p:cond delay="0"/>
                                          </p:stCondLst>
                                        </p:cTn>
                                        <p:tgtEl>
                                          <p:spTgt spid="109"/>
                                        </p:tgtEl>
                                        <p:attrNameLst>
                                          <p:attrName>style.visibility</p:attrName>
                                        </p:attrNameLst>
                                      </p:cBhvr>
                                      <p:to>
                                        <p:strVal val="visible"/>
                                      </p:to>
                                    </p:set>
                                    <p:anim calcmode="lin" valueType="num">
                                      <p:cBhvr additive="base">
                                        <p:cTn id="74" dur="500"/>
                                        <p:tgtEl>
                                          <p:spTgt spid="109"/>
                                        </p:tgtEl>
                                        <p:attrNameLst>
                                          <p:attrName>ppt_x</p:attrName>
                                        </p:attrNameLst>
                                      </p:cBhvr>
                                      <p:tavLst>
                                        <p:tav tm="0">
                                          <p:val>
                                            <p:strVal val="#ppt_x+#ppt_w*1.125000"/>
                                          </p:val>
                                        </p:tav>
                                        <p:tav tm="100000">
                                          <p:val>
                                            <p:strVal val="#ppt_x"/>
                                          </p:val>
                                        </p:tav>
                                      </p:tavLst>
                                    </p:anim>
                                    <p:animEffect transition="in" filter="wipe(left)">
                                      <p:cBhvr>
                                        <p:cTn id="75" dur="500"/>
                                        <p:tgtEl>
                                          <p:spTgt spid="109"/>
                                        </p:tgtEl>
                                      </p:cBhvr>
                                    </p:animEffect>
                                  </p:childTnLst>
                                </p:cTn>
                              </p:par>
                            </p:childTnLst>
                          </p:cTn>
                        </p:par>
                        <p:par>
                          <p:cTn id="76" fill="hold">
                            <p:stCondLst>
                              <p:cond delay="13000"/>
                            </p:stCondLst>
                            <p:childTnLst>
                              <p:par>
                                <p:cTn id="77" presetID="9" presetClass="emph" presetSubtype="0" nodeType="afterEffect">
                                  <p:stCondLst>
                                    <p:cond delay="500"/>
                                  </p:stCondLst>
                                  <p:childTnLst>
                                    <p:set>
                                      <p:cBhvr rctx="PPT">
                                        <p:cTn id="78" dur="indefinite"/>
                                        <p:tgtEl>
                                          <p:spTgt spid="91"/>
                                        </p:tgtEl>
                                        <p:attrNameLst>
                                          <p:attrName>style.opacity</p:attrName>
                                        </p:attrNameLst>
                                      </p:cBhvr>
                                      <p:to>
                                        <p:strVal val="0.25"/>
                                      </p:to>
                                    </p:set>
                                    <p:animEffect filter="image" prLst="opacity: 0.25">
                                      <p:cBhvr rctx="IE">
                                        <p:cTn id="79" dur="indefinite"/>
                                        <p:tgtEl>
                                          <p:spTgt spid="91"/>
                                        </p:tgtEl>
                                      </p:cBhvr>
                                    </p:animEffect>
                                  </p:childTnLst>
                                </p:cTn>
                              </p:par>
                            </p:childTnLst>
                          </p:cTn>
                        </p:par>
                        <p:par>
                          <p:cTn id="80" fill="hold">
                            <p:stCondLst>
                              <p:cond delay="13500"/>
                            </p:stCondLst>
                            <p:childTnLst>
                              <p:par>
                                <p:cTn id="81" presetID="22" presetClass="entr" presetSubtype="1" fill="hold" nodeType="afterEffect">
                                  <p:stCondLst>
                                    <p:cond delay="500"/>
                                  </p:stCondLst>
                                  <p:childTnLst>
                                    <p:set>
                                      <p:cBhvr>
                                        <p:cTn id="82" dur="1" fill="hold">
                                          <p:stCondLst>
                                            <p:cond delay="0"/>
                                          </p:stCondLst>
                                        </p:cTn>
                                        <p:tgtEl>
                                          <p:spTgt spid="94"/>
                                        </p:tgtEl>
                                        <p:attrNameLst>
                                          <p:attrName>style.visibility</p:attrName>
                                        </p:attrNameLst>
                                      </p:cBhvr>
                                      <p:to>
                                        <p:strVal val="visible"/>
                                      </p:to>
                                    </p:set>
                                    <p:animEffect transition="in" filter="wipe(up)">
                                      <p:cBhvr>
                                        <p:cTn id="83" dur="500"/>
                                        <p:tgtEl>
                                          <p:spTgt spid="94"/>
                                        </p:tgtEl>
                                      </p:cBhvr>
                                    </p:animEffect>
                                  </p:childTnLst>
                                </p:cTn>
                              </p:par>
                            </p:childTnLst>
                          </p:cTn>
                        </p:par>
                        <p:par>
                          <p:cTn id="84" fill="hold">
                            <p:stCondLst>
                              <p:cond delay="14500"/>
                            </p:stCondLst>
                            <p:childTnLst>
                              <p:par>
                                <p:cTn id="85" presetID="22" presetClass="entr" presetSubtype="1" fill="hold" grpId="0" nodeType="afterEffect">
                                  <p:stCondLst>
                                    <p:cond delay="250"/>
                                  </p:stCondLst>
                                  <p:childTnLst>
                                    <p:set>
                                      <p:cBhvr>
                                        <p:cTn id="86" dur="1" fill="hold">
                                          <p:stCondLst>
                                            <p:cond delay="0"/>
                                          </p:stCondLst>
                                        </p:cTn>
                                        <p:tgtEl>
                                          <p:spTgt spid="68"/>
                                        </p:tgtEl>
                                        <p:attrNameLst>
                                          <p:attrName>style.visibility</p:attrName>
                                        </p:attrNameLst>
                                      </p:cBhvr>
                                      <p:to>
                                        <p:strVal val="visible"/>
                                      </p:to>
                                    </p:set>
                                    <p:animEffect transition="in" filter="wipe(up)">
                                      <p:cBhvr>
                                        <p:cTn id="8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6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1560"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1561"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1562"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1563"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1564"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1565"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1566"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7"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8"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69"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0"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1571"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1572"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1573"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1574"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1575"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1576"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7"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8"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79"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80"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51581"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1582"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1583"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1584"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1585"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1586" name="Text Box 31"/>
          <p:cNvSpPr txBox="1">
            <a:spLocks noChangeArrowheads="1"/>
          </p:cNvSpPr>
          <p:nvPr/>
        </p:nvSpPr>
        <p:spPr bwMode="auto">
          <a:xfrm>
            <a:off x="3203704" y="2571750"/>
            <a:ext cx="28953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主机 </a:t>
            </a:r>
            <a:r>
              <a:rPr kumimoji="1" lang="en-US" altLang="zh-CN" sz="1600" b="1" dirty="0">
                <a:solidFill>
                  <a:srgbClr val="C55A11"/>
                </a:solidFill>
                <a:latin typeface="微软雅黑" panose="020B0503020204020204" pitchFamily="34" charset="-122"/>
                <a:ea typeface="微软雅黑" panose="020B0503020204020204" pitchFamily="34" charset="-122"/>
              </a:rPr>
              <a:t>2 </a:t>
            </a:r>
            <a:r>
              <a:rPr kumimoji="1" lang="zh-CN" altLang="en-US" sz="1600" b="1" dirty="0">
                <a:solidFill>
                  <a:srgbClr val="C55A11"/>
                </a:solidFill>
                <a:latin typeface="微软雅黑" panose="020B0503020204020204" pitchFamily="34" charset="-122"/>
                <a:ea typeface="微软雅黑" panose="020B0503020204020204" pitchFamily="34" charset="-122"/>
              </a:rPr>
              <a:t>的物理层收到比特流后</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交给数据链路层</a:t>
            </a:r>
          </a:p>
        </p:txBody>
      </p:sp>
      <p:sp>
        <p:nvSpPr>
          <p:cNvPr id="35" name="Rectangle 30"/>
          <p:cNvSpPr>
            <a:spLocks noChangeArrowheads="1"/>
          </p:cNvSpPr>
          <p:nvPr/>
        </p:nvSpPr>
        <p:spPr bwMode="auto">
          <a:xfrm>
            <a:off x="2535238" y="3636963"/>
            <a:ext cx="4318000" cy="27463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368AD6"/>
                </a:solidFill>
                <a:latin typeface="微软雅黑" panose="020B0503020204020204" pitchFamily="34" charset="-122"/>
                <a:ea typeface="微软雅黑" panose="020B0503020204020204" pitchFamily="34" charset="-122"/>
              </a:rPr>
              <a:t>10100110100101  </a:t>
            </a:r>
            <a:r>
              <a:rPr lang="zh-CN" altLang="en-US" sz="1400" b="1">
                <a:solidFill>
                  <a:srgbClr val="368AD6"/>
                </a:solidFill>
                <a:latin typeface="微软雅黑" panose="020B0503020204020204" pitchFamily="34" charset="-122"/>
                <a:ea typeface="微软雅黑" panose="020B0503020204020204" pitchFamily="34" charset="-122"/>
              </a:rPr>
              <a:t>比  特  流  </a:t>
            </a:r>
            <a:r>
              <a:rPr lang="en-US" altLang="zh-CN" sz="1400" b="1">
                <a:solidFill>
                  <a:srgbClr val="368AD6"/>
                </a:solidFill>
                <a:latin typeface="微软雅黑" panose="020B0503020204020204" pitchFamily="34" charset="-122"/>
                <a:ea typeface="微软雅黑" panose="020B0503020204020204" pitchFamily="34" charset="-122"/>
              </a:rPr>
              <a:t>110101110101</a:t>
            </a:r>
          </a:p>
        </p:txBody>
      </p:sp>
      <p:grpSp>
        <p:nvGrpSpPr>
          <p:cNvPr id="36" name="Group 32"/>
          <p:cNvGrpSpPr/>
          <p:nvPr/>
        </p:nvGrpSpPr>
        <p:grpSpPr bwMode="auto">
          <a:xfrm>
            <a:off x="2535238" y="3194050"/>
            <a:ext cx="4318000" cy="276225"/>
            <a:chOff x="1247" y="3023"/>
            <a:chExt cx="3266" cy="226"/>
          </a:xfrm>
        </p:grpSpPr>
        <p:sp>
          <p:nvSpPr>
            <p:cNvPr id="151592"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2</a:t>
              </a:r>
            </a:p>
          </p:txBody>
        </p:sp>
        <p:sp>
          <p:nvSpPr>
            <p:cNvPr id="151593"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T</a:t>
              </a:r>
              <a:r>
                <a:rPr lang="en-US" altLang="zh-CN" sz="1400" b="1" baseline="-25000"/>
                <a:t>2</a:t>
              </a:r>
            </a:p>
          </p:txBody>
        </p:sp>
        <p:grpSp>
          <p:nvGrpSpPr>
            <p:cNvPr id="151594" name="Group 35"/>
            <p:cNvGrpSpPr/>
            <p:nvPr/>
          </p:nvGrpSpPr>
          <p:grpSpPr bwMode="auto">
            <a:xfrm>
              <a:off x="1610" y="3023"/>
              <a:ext cx="2585" cy="226"/>
              <a:chOff x="1610" y="3023"/>
              <a:chExt cx="2585" cy="226"/>
            </a:xfrm>
          </p:grpSpPr>
          <p:sp>
            <p:nvSpPr>
              <p:cNvPr id="151595"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p>
            </p:txBody>
          </p:sp>
          <p:sp>
            <p:nvSpPr>
              <p:cNvPr id="151596"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1597"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1598" name="Rectangle 39"/>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grpSp>
        <p:nvGrpSpPr>
          <p:cNvPr id="44" name="组合 43"/>
          <p:cNvGrpSpPr/>
          <p:nvPr/>
        </p:nvGrpSpPr>
        <p:grpSpPr bwMode="auto">
          <a:xfrm>
            <a:off x="4284663" y="3346450"/>
            <a:ext cx="3167062" cy="396875"/>
            <a:chOff x="4283968" y="4359588"/>
            <a:chExt cx="3168038" cy="396875"/>
          </a:xfrm>
        </p:grpSpPr>
        <p:sp>
          <p:nvSpPr>
            <p:cNvPr id="151590"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1591" name="AutoShape 31"/>
            <p:cNvSpPr>
              <a:spLocks noChangeArrowheads="1"/>
            </p:cNvSpPr>
            <p:nvPr/>
          </p:nvSpPr>
          <p:spPr bwMode="auto">
            <a:xfrm rot="10800000" flipV="1">
              <a:off x="428396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4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500"/>
                            </p:stCondLst>
                            <p:childTnLst>
                              <p:par>
                                <p:cTn id="8" presetID="22" presetClass="entr" presetSubtype="4" fill="hold" nodeType="afterEffect">
                                  <p:stCondLst>
                                    <p:cond delay="50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childTnLst>
                          </p:cTn>
                        </p:par>
                        <p:par>
                          <p:cTn id="11" fill="hold">
                            <p:stCondLst>
                              <p:cond delay="1500"/>
                            </p:stCondLst>
                            <p:childTnLst>
                              <p:par>
                                <p:cTn id="12" presetID="1" presetClass="exit" presetSubtype="0" fill="hold" grpId="1" nodeType="afterEffect">
                                  <p:stCondLst>
                                    <p:cond delay="750"/>
                                  </p:stCondLst>
                                  <p:childTnLst>
                                    <p:set>
                                      <p:cBhvr>
                                        <p:cTn id="13" dur="1" fill="hold">
                                          <p:stCondLst>
                                            <p:cond delay="0"/>
                                          </p:stCondLst>
                                        </p:cTn>
                                        <p:tgtEl>
                                          <p:spTgt spid="35"/>
                                        </p:tgtEl>
                                        <p:attrNameLst>
                                          <p:attrName>style.visibility</p:attrName>
                                        </p:attrNameLst>
                                      </p:cBhvr>
                                      <p:to>
                                        <p:strVal val="hidden"/>
                                      </p:to>
                                    </p:set>
                                  </p:childTnLst>
                                </p:cTn>
                              </p:par>
                            </p:childTnLst>
                          </p:cTn>
                        </p:par>
                        <p:par>
                          <p:cTn id="14" fill="hold">
                            <p:stCondLst>
                              <p:cond delay="2250"/>
                            </p:stCondLst>
                            <p:childTnLst>
                              <p:par>
                                <p:cTn id="15" presetID="1" presetClass="exit" presetSubtype="0" fill="hold" nodeType="afterEffect">
                                  <p:stCondLst>
                                    <p:cond delay="0"/>
                                  </p:stCondLst>
                                  <p:childTnLst>
                                    <p:set>
                                      <p:cBhvr>
                                        <p:cTn id="16" dur="1" fill="hold">
                                          <p:stCondLst>
                                            <p:cond delay="0"/>
                                          </p:stCondLst>
                                        </p:cTn>
                                        <p:tgtEl>
                                          <p:spTgt spid="44"/>
                                        </p:tgtEl>
                                        <p:attrNameLst>
                                          <p:attrName>style.visibility</p:attrName>
                                        </p:attrNameLst>
                                      </p:cBhvr>
                                      <p:to>
                                        <p:strVal val="hidden"/>
                                      </p:to>
                                    </p:set>
                                  </p:childTnLst>
                                </p:cTn>
                              </p:par>
                            </p:childTnLst>
                          </p:cTn>
                        </p:par>
                        <p:par>
                          <p:cTn id="17" fill="hold">
                            <p:stCondLst>
                              <p:cond delay="2250"/>
                            </p:stCondLst>
                            <p:childTnLst>
                              <p:par>
                                <p:cTn id="18" presetID="1" presetClass="entr" presetSubtype="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2584"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2585"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2586"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2587"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2588"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2589"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2590"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1"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2"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3"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4"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2595"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2596"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2597"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2598"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2599"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2600"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1"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2"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3"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604"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52605"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2606"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2607"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2608"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2609"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2610" name="Text Box 35"/>
          <p:cNvSpPr txBox="1">
            <a:spLocks noChangeArrowheads="1"/>
          </p:cNvSpPr>
          <p:nvPr/>
        </p:nvSpPr>
        <p:spPr bwMode="auto">
          <a:xfrm>
            <a:off x="3010634" y="2283718"/>
            <a:ext cx="3262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a:solidFill>
                  <a:srgbClr val="C55A11"/>
                </a:solidFill>
                <a:latin typeface="微软雅黑" panose="020B0503020204020204" pitchFamily="34" charset="-122"/>
                <a:ea typeface="微软雅黑" panose="020B0503020204020204" pitchFamily="34" charset="-122"/>
              </a:rPr>
              <a:t>数据链路层剥去帧首部和帧尾部后</a:t>
            </a:r>
          </a:p>
          <a:p>
            <a:pPr algn="ctr" eaLnBrk="0" hangingPunct="0"/>
            <a:r>
              <a:rPr kumimoji="1" lang="zh-CN" altLang="en-US" sz="1600" b="1">
                <a:solidFill>
                  <a:srgbClr val="C55A11"/>
                </a:solidFill>
                <a:latin typeface="微软雅黑" panose="020B0503020204020204" pitchFamily="34" charset="-122"/>
                <a:ea typeface="微软雅黑" panose="020B0503020204020204" pitchFamily="34" charset="-122"/>
              </a:rPr>
              <a:t>把帧的数据部分交给网络层</a:t>
            </a:r>
          </a:p>
        </p:txBody>
      </p:sp>
      <p:grpSp>
        <p:nvGrpSpPr>
          <p:cNvPr id="46" name="Group 2"/>
          <p:cNvGrpSpPr/>
          <p:nvPr/>
        </p:nvGrpSpPr>
        <p:grpSpPr bwMode="auto">
          <a:xfrm>
            <a:off x="3127375" y="2886075"/>
            <a:ext cx="3151188" cy="255588"/>
            <a:chOff x="1610" y="3023"/>
            <a:chExt cx="2585" cy="226"/>
          </a:xfrm>
        </p:grpSpPr>
        <p:sp>
          <p:nvSpPr>
            <p:cNvPr id="152622"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p>
          </p:txBody>
        </p:sp>
        <p:sp>
          <p:nvSpPr>
            <p:cNvPr id="152623"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2624"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2625"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sp>
        <p:nvSpPr>
          <p:cNvPr id="51" name="Rectangle 36"/>
          <p:cNvSpPr>
            <a:spLocks noChangeArrowheads="1"/>
          </p:cNvSpPr>
          <p:nvPr/>
        </p:nvSpPr>
        <p:spPr bwMode="auto">
          <a:xfrm>
            <a:off x="2686050" y="3294063"/>
            <a:ext cx="441325" cy="25400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2</a:t>
            </a:r>
          </a:p>
        </p:txBody>
      </p:sp>
      <p:sp>
        <p:nvSpPr>
          <p:cNvPr id="52" name="Rectangle 37"/>
          <p:cNvSpPr>
            <a:spLocks noChangeArrowheads="1"/>
          </p:cNvSpPr>
          <p:nvPr/>
        </p:nvSpPr>
        <p:spPr bwMode="auto">
          <a:xfrm>
            <a:off x="6278563" y="3295650"/>
            <a:ext cx="387350" cy="25400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T</a:t>
            </a:r>
            <a:r>
              <a:rPr lang="en-US" altLang="zh-CN" sz="1400" b="1" baseline="-25000"/>
              <a:t>2</a:t>
            </a:r>
          </a:p>
        </p:txBody>
      </p:sp>
      <p:grpSp>
        <p:nvGrpSpPr>
          <p:cNvPr id="53" name="Group 38"/>
          <p:cNvGrpSpPr/>
          <p:nvPr/>
        </p:nvGrpSpPr>
        <p:grpSpPr bwMode="auto">
          <a:xfrm>
            <a:off x="3127375" y="3295650"/>
            <a:ext cx="3151188" cy="254000"/>
            <a:chOff x="1610" y="3023"/>
            <a:chExt cx="2585" cy="226"/>
          </a:xfrm>
        </p:grpSpPr>
        <p:sp>
          <p:nvSpPr>
            <p:cNvPr id="152618"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p>
          </p:txBody>
        </p:sp>
        <p:sp>
          <p:nvSpPr>
            <p:cNvPr id="152619"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2620"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2621"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8" name="组合 57"/>
          <p:cNvGrpSpPr/>
          <p:nvPr/>
        </p:nvGrpSpPr>
        <p:grpSpPr bwMode="auto">
          <a:xfrm>
            <a:off x="4311650" y="3003550"/>
            <a:ext cx="3168650" cy="396875"/>
            <a:chOff x="4283968" y="4359588"/>
            <a:chExt cx="3168038" cy="396875"/>
          </a:xfrm>
        </p:grpSpPr>
        <p:sp>
          <p:nvSpPr>
            <p:cNvPr id="152616"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2617" name="AutoShape 31"/>
            <p:cNvSpPr>
              <a:spLocks noChangeArrowheads="1"/>
            </p:cNvSpPr>
            <p:nvPr/>
          </p:nvSpPr>
          <p:spPr bwMode="auto">
            <a:xfrm rot="10800000" flipV="1">
              <a:off x="428396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5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500"/>
                                  </p:stCondLst>
                                  <p:childTnLst>
                                    <p:anim calcmode="lin" valueType="num">
                                      <p:cBhvr additive="base">
                                        <p:cTn id="6" dur="500"/>
                                        <p:tgtEl>
                                          <p:spTgt spid="51"/>
                                        </p:tgtEl>
                                        <p:attrNameLst>
                                          <p:attrName>ppt_x</p:attrName>
                                        </p:attrNameLst>
                                      </p:cBhvr>
                                      <p:tavLst>
                                        <p:tav tm="0">
                                          <p:val>
                                            <p:strVal val="#ppt_x"/>
                                          </p:val>
                                        </p:tav>
                                        <p:tav tm="100000">
                                          <p:val>
                                            <p:strVal val="#ppt_x-#ppt_w*1.125000"/>
                                          </p:val>
                                        </p:tav>
                                      </p:tavLst>
                                    </p:anim>
                                    <p:animEffect transition="out" filter="wipe(left)">
                                      <p:cBhvr>
                                        <p:cTn id="7" dur="500"/>
                                        <p:tgtEl>
                                          <p:spTgt spid="51"/>
                                        </p:tgtEl>
                                      </p:cBhvr>
                                    </p:animEffect>
                                    <p:set>
                                      <p:cBhvr>
                                        <p:cTn id="8" dur="1" fill="hold">
                                          <p:stCondLst>
                                            <p:cond delay="499"/>
                                          </p:stCondLst>
                                        </p:cTn>
                                        <p:tgtEl>
                                          <p:spTgt spid="51"/>
                                        </p:tgtEl>
                                        <p:attrNameLst>
                                          <p:attrName>style.visibility</p:attrName>
                                        </p:attrNameLst>
                                      </p:cBhvr>
                                      <p:to>
                                        <p:strVal val="hidden"/>
                                      </p:to>
                                    </p:set>
                                  </p:childTnLst>
                                </p:cTn>
                              </p:par>
                            </p:childTnLst>
                          </p:cTn>
                        </p:par>
                        <p:par>
                          <p:cTn id="9" fill="hold">
                            <p:stCondLst>
                              <p:cond delay="1000"/>
                            </p:stCondLst>
                            <p:childTnLst>
                              <p:par>
                                <p:cTn id="10" presetID="12" presetClass="exit" presetSubtype="2" fill="hold" grpId="0" nodeType="afterEffect">
                                  <p:stCondLst>
                                    <p:cond delay="500"/>
                                  </p:stCondLst>
                                  <p:childTnLst>
                                    <p:anim calcmode="lin" valueType="num">
                                      <p:cBhvr additive="base">
                                        <p:cTn id="11" dur="500"/>
                                        <p:tgtEl>
                                          <p:spTgt spid="52"/>
                                        </p:tgtEl>
                                        <p:attrNameLst>
                                          <p:attrName>ppt_x</p:attrName>
                                        </p:attrNameLst>
                                      </p:cBhvr>
                                      <p:tavLst>
                                        <p:tav tm="0">
                                          <p:val>
                                            <p:strVal val="#ppt_x"/>
                                          </p:val>
                                        </p:tav>
                                        <p:tav tm="100000">
                                          <p:val>
                                            <p:strVal val="#ppt_x+#ppt_w*1.125000"/>
                                          </p:val>
                                        </p:tav>
                                      </p:tavLst>
                                    </p:anim>
                                    <p:animEffect transition="out" filter="wipe(right)">
                                      <p:cBhvr>
                                        <p:cTn id="12" dur="500"/>
                                        <p:tgtEl>
                                          <p:spTgt spid="52"/>
                                        </p:tgtEl>
                                      </p:cBhvr>
                                    </p:animEffect>
                                    <p:set>
                                      <p:cBhvr>
                                        <p:cTn id="13" dur="1" fill="hold">
                                          <p:stCondLst>
                                            <p:cond delay="499"/>
                                          </p:stCondLst>
                                        </p:cTn>
                                        <p:tgtEl>
                                          <p:spTgt spid="52"/>
                                        </p:tgtEl>
                                        <p:attrNameLst>
                                          <p:attrName>style.visibility</p:attrName>
                                        </p:attrNameLst>
                                      </p:cBhvr>
                                      <p:to>
                                        <p:strVal val="hidden"/>
                                      </p:to>
                                    </p:set>
                                  </p:childTnLst>
                                </p:cTn>
                              </p:par>
                            </p:childTnLst>
                          </p:cTn>
                        </p:par>
                        <p:par>
                          <p:cTn id="14" fill="hold">
                            <p:stCondLst>
                              <p:cond delay="2000"/>
                            </p:stCondLst>
                            <p:childTnLst>
                              <p:par>
                                <p:cTn id="15" presetID="22" presetClass="entr" presetSubtype="4" fill="hold" nodeType="afterEffect">
                                  <p:stCondLst>
                                    <p:cond delay="50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par>
                          <p:cTn id="18" fill="hold">
                            <p:stCondLst>
                              <p:cond delay="3000"/>
                            </p:stCondLst>
                            <p:childTnLst>
                              <p:par>
                                <p:cTn id="19" presetID="10" presetClass="exit" presetSubtype="0" fill="hold" nodeType="afterEffect">
                                  <p:stCondLst>
                                    <p:cond delay="0"/>
                                  </p:stCondLst>
                                  <p:childTnLst>
                                    <p:animEffect transition="out" filter="fade">
                                      <p:cBhvr>
                                        <p:cTn id="20" dur="500"/>
                                        <p:tgtEl>
                                          <p:spTgt spid="53"/>
                                        </p:tgtEl>
                                      </p:cBhvr>
                                    </p:animEffect>
                                    <p:set>
                                      <p:cBhvr>
                                        <p:cTn id="21" dur="1" fill="hold">
                                          <p:stCondLst>
                                            <p:cond delay="499"/>
                                          </p:stCondLst>
                                        </p:cTn>
                                        <p:tgtEl>
                                          <p:spTgt spid="53"/>
                                        </p:tgtEl>
                                        <p:attrNameLst>
                                          <p:attrName>style.visibility</p:attrName>
                                        </p:attrNameLst>
                                      </p:cBhvr>
                                      <p:to>
                                        <p:strVal val="hidden"/>
                                      </p:to>
                                    </p:set>
                                  </p:childTnLst>
                                </p:cTn>
                              </p:par>
                            </p:childTnLst>
                          </p:cTn>
                        </p:par>
                        <p:par>
                          <p:cTn id="22" fill="hold">
                            <p:stCondLst>
                              <p:cond delay="3500"/>
                            </p:stCondLst>
                            <p:childTnLst>
                              <p:par>
                                <p:cTn id="23" presetID="22" presetClass="entr" presetSubtype="4"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par>
                          <p:cTn id="26" fill="hold">
                            <p:stCondLst>
                              <p:cond delay="4000"/>
                            </p:stCondLst>
                            <p:childTnLst>
                              <p:par>
                                <p:cTn id="27" presetID="22" presetClass="exit" presetSubtype="1" fill="hold" nodeType="afterEffect">
                                  <p:stCondLst>
                                    <p:cond delay="0"/>
                                  </p:stCondLst>
                                  <p:childTnLst>
                                    <p:animEffect transition="out" filter="wipe(up)">
                                      <p:cBhvr>
                                        <p:cTn id="28" dur="500"/>
                                        <p:tgtEl>
                                          <p:spTgt spid="58"/>
                                        </p:tgtEl>
                                      </p:cBhvr>
                                    </p:animEffect>
                                    <p:set>
                                      <p:cBhvr>
                                        <p:cTn id="29"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3608"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3609"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3610"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3611"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3612"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3613"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3614"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5"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6"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7"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8"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3619"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3620"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3621"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3622"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3623"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3624"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5"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6"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7"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8" name="Text Box 29"/>
          <p:cNvSpPr txBox="1">
            <a:spLocks noChangeArrowheads="1"/>
          </p:cNvSpPr>
          <p:nvPr/>
        </p:nvSpPr>
        <p:spPr bwMode="auto">
          <a:xfrm>
            <a:off x="1566863" y="1223963"/>
            <a:ext cx="7826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dirty="0">
                <a:solidFill>
                  <a:srgbClr val="C00000"/>
                </a:solidFill>
                <a:latin typeface="微软雅黑" panose="020B0503020204020204" pitchFamily="34" charset="-122"/>
                <a:ea typeface="微软雅黑" panose="020B0503020204020204" pitchFamily="34" charset="-122"/>
              </a:rPr>
              <a:t>主机 </a:t>
            </a:r>
            <a:r>
              <a:rPr kumimoji="1" lang="en-US" altLang="zh-CN" sz="1600" b="1" dirty="0">
                <a:solidFill>
                  <a:srgbClr val="C00000"/>
                </a:solidFill>
                <a:latin typeface="微软雅黑" panose="020B0503020204020204" pitchFamily="34" charset="-122"/>
                <a:ea typeface="微软雅黑" panose="020B0503020204020204" pitchFamily="34" charset="-122"/>
              </a:rPr>
              <a:t>1</a:t>
            </a:r>
          </a:p>
        </p:txBody>
      </p:sp>
      <p:sp>
        <p:nvSpPr>
          <p:cNvPr id="153629"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3630"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3631"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3632" name="Text Box 41"/>
          <p:cNvSpPr txBox="1">
            <a:spLocks noChangeArrowheads="1"/>
          </p:cNvSpPr>
          <p:nvPr/>
        </p:nvSpPr>
        <p:spPr bwMode="auto">
          <a:xfrm>
            <a:off x="6902450" y="1223963"/>
            <a:ext cx="7826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sz="1600" b="1">
                <a:solidFill>
                  <a:srgbClr val="C00000"/>
                </a:solidFill>
                <a:latin typeface="微软雅黑" panose="020B0503020204020204" pitchFamily="34" charset="-122"/>
                <a:ea typeface="微软雅黑" panose="020B0503020204020204" pitchFamily="34" charset="-122"/>
              </a:rPr>
              <a:t>主机 </a:t>
            </a:r>
            <a:r>
              <a:rPr kumimoji="1" lang="en-US" altLang="zh-CN" sz="1600" b="1">
                <a:solidFill>
                  <a:srgbClr val="C00000"/>
                </a:solidFill>
                <a:latin typeface="微软雅黑" panose="020B0503020204020204" pitchFamily="34" charset="-122"/>
                <a:ea typeface="微软雅黑" panose="020B0503020204020204" pitchFamily="34" charset="-122"/>
              </a:rPr>
              <a:t>2</a:t>
            </a:r>
          </a:p>
        </p:txBody>
      </p:sp>
      <p:sp>
        <p:nvSpPr>
          <p:cNvPr id="153633"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3634" name="Text Box 35"/>
          <p:cNvSpPr txBox="1">
            <a:spLocks noChangeArrowheads="1"/>
          </p:cNvSpPr>
          <p:nvPr/>
        </p:nvSpPr>
        <p:spPr bwMode="auto">
          <a:xfrm>
            <a:off x="3215819" y="1923678"/>
            <a:ext cx="2852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网络层剥去分组首部后</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把分组的数据部分交给运输层</a:t>
            </a:r>
          </a:p>
        </p:txBody>
      </p:sp>
      <p:grpSp>
        <p:nvGrpSpPr>
          <p:cNvPr id="49" name="Group 2"/>
          <p:cNvGrpSpPr/>
          <p:nvPr/>
        </p:nvGrpSpPr>
        <p:grpSpPr bwMode="auto">
          <a:xfrm>
            <a:off x="3313113" y="2506663"/>
            <a:ext cx="2762250" cy="254000"/>
            <a:chOff x="1928" y="3023"/>
            <a:chExt cx="2267" cy="226"/>
          </a:xfrm>
        </p:grpSpPr>
        <p:sp>
          <p:nvSpPr>
            <p:cNvPr id="153645"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3646"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3647"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4" name="Group 38"/>
          <p:cNvGrpSpPr/>
          <p:nvPr/>
        </p:nvGrpSpPr>
        <p:grpSpPr bwMode="auto">
          <a:xfrm>
            <a:off x="3313113" y="2914650"/>
            <a:ext cx="2762250" cy="254000"/>
            <a:chOff x="1928" y="3023"/>
            <a:chExt cx="2267" cy="226"/>
          </a:xfrm>
        </p:grpSpPr>
        <p:sp>
          <p:nvSpPr>
            <p:cNvPr id="153642"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153643"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3644"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8" name="组合 57"/>
          <p:cNvGrpSpPr/>
          <p:nvPr/>
        </p:nvGrpSpPr>
        <p:grpSpPr bwMode="auto">
          <a:xfrm>
            <a:off x="4154488" y="2622550"/>
            <a:ext cx="3325812" cy="396875"/>
            <a:chOff x="4126956" y="4359588"/>
            <a:chExt cx="3325050" cy="396875"/>
          </a:xfrm>
        </p:grpSpPr>
        <p:sp>
          <p:nvSpPr>
            <p:cNvPr id="153640"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3641" name="AutoShape 31"/>
            <p:cNvSpPr>
              <a:spLocks noChangeArrowheads="1"/>
            </p:cNvSpPr>
            <p:nvPr/>
          </p:nvSpPr>
          <p:spPr bwMode="auto">
            <a:xfrm rot="10800000" flipV="1">
              <a:off x="4126956"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61" name="Rectangle 39"/>
          <p:cNvSpPr>
            <a:spLocks noChangeArrowheads="1"/>
          </p:cNvSpPr>
          <p:nvPr/>
        </p:nvSpPr>
        <p:spPr bwMode="auto">
          <a:xfrm>
            <a:off x="2924175" y="2914650"/>
            <a:ext cx="388938" cy="25400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3</a:t>
            </a:r>
          </a:p>
        </p:txBody>
      </p:sp>
      <p:sp>
        <p:nvSpPr>
          <p:cNvPr id="4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500"/>
                                  </p:stCondLst>
                                  <p:childTnLst>
                                    <p:anim calcmode="lin" valueType="num">
                                      <p:cBhvr additive="base">
                                        <p:cTn id="6" dur="500"/>
                                        <p:tgtEl>
                                          <p:spTgt spid="61"/>
                                        </p:tgtEl>
                                        <p:attrNameLst>
                                          <p:attrName>ppt_x</p:attrName>
                                        </p:attrNameLst>
                                      </p:cBhvr>
                                      <p:tavLst>
                                        <p:tav tm="0">
                                          <p:val>
                                            <p:strVal val="#ppt_x"/>
                                          </p:val>
                                        </p:tav>
                                        <p:tav tm="100000">
                                          <p:val>
                                            <p:strVal val="#ppt_x-#ppt_w*1.125000"/>
                                          </p:val>
                                        </p:tav>
                                      </p:tavLst>
                                    </p:anim>
                                    <p:animEffect transition="out" filter="wipe(left)">
                                      <p:cBhvr>
                                        <p:cTn id="7" dur="500"/>
                                        <p:tgtEl>
                                          <p:spTgt spid="61"/>
                                        </p:tgtEl>
                                      </p:cBhvr>
                                    </p:animEffect>
                                    <p:set>
                                      <p:cBhvr>
                                        <p:cTn id="8" dur="1" fill="hold">
                                          <p:stCondLst>
                                            <p:cond delay="499"/>
                                          </p:stCondLst>
                                        </p:cTn>
                                        <p:tgtEl>
                                          <p:spTgt spid="61"/>
                                        </p:tgtEl>
                                        <p:attrNameLst>
                                          <p:attrName>style.visibility</p:attrName>
                                        </p:attrNameLst>
                                      </p:cBhvr>
                                      <p:to>
                                        <p:strVal val="hidden"/>
                                      </p:to>
                                    </p:set>
                                  </p:childTnLst>
                                </p:cTn>
                              </p:par>
                            </p:childTnLst>
                          </p:cTn>
                        </p:par>
                        <p:par>
                          <p:cTn id="9" fill="hold">
                            <p:stCondLst>
                              <p:cond delay="1000"/>
                            </p:stCondLst>
                            <p:childTnLst>
                              <p:par>
                                <p:cTn id="10" presetID="22" presetClass="entr" presetSubtype="4" fill="hold" nodeType="afterEffect">
                                  <p:stCondLst>
                                    <p:cond delay="500"/>
                                  </p:stCondLst>
                                  <p:childTnLst>
                                    <p:set>
                                      <p:cBhvr>
                                        <p:cTn id="11" dur="1" fill="hold">
                                          <p:stCondLst>
                                            <p:cond delay="0"/>
                                          </p:stCondLst>
                                        </p:cTn>
                                        <p:tgtEl>
                                          <p:spTgt spid="58"/>
                                        </p:tgtEl>
                                        <p:attrNameLst>
                                          <p:attrName>style.visibility</p:attrName>
                                        </p:attrNameLst>
                                      </p:cBhvr>
                                      <p:to>
                                        <p:strVal val="visible"/>
                                      </p:to>
                                    </p:set>
                                    <p:animEffect transition="in" filter="wipe(down)">
                                      <p:cBhvr>
                                        <p:cTn id="12" dur="500"/>
                                        <p:tgtEl>
                                          <p:spTgt spid="58"/>
                                        </p:tgtEl>
                                      </p:cBhvr>
                                    </p:animEffect>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4"/>
                                        </p:tgtEl>
                                      </p:cBhvr>
                                    </p:animEffect>
                                    <p:set>
                                      <p:cBhvr>
                                        <p:cTn id="16" dur="1" fill="hold">
                                          <p:stCondLst>
                                            <p:cond delay="499"/>
                                          </p:stCondLst>
                                        </p:cTn>
                                        <p:tgtEl>
                                          <p:spTgt spid="54"/>
                                        </p:tgtEl>
                                        <p:attrNameLst>
                                          <p:attrName>style.visibility</p:attrName>
                                        </p:attrNameLst>
                                      </p:cBhvr>
                                      <p:to>
                                        <p:strVal val="hidden"/>
                                      </p:to>
                                    </p:set>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down)">
                                      <p:cBhvr>
                                        <p:cTn id="20" dur="500"/>
                                        <p:tgtEl>
                                          <p:spTgt spid="49"/>
                                        </p:tgtEl>
                                      </p:cBhvr>
                                    </p:animEffect>
                                  </p:childTnLst>
                                </p:cTn>
                              </p:par>
                            </p:childTnLst>
                          </p:cTn>
                        </p:par>
                        <p:par>
                          <p:cTn id="21" fill="hold">
                            <p:stCondLst>
                              <p:cond delay="3000"/>
                            </p:stCondLst>
                            <p:childTnLst>
                              <p:par>
                                <p:cTn id="22" presetID="22" presetClass="exit" presetSubtype="1" fill="hold" nodeType="afterEffect">
                                  <p:stCondLst>
                                    <p:cond delay="0"/>
                                  </p:stCondLst>
                                  <p:childTnLst>
                                    <p:animEffect transition="out" filter="wipe(up)">
                                      <p:cBhvr>
                                        <p:cTn id="23" dur="500"/>
                                        <p:tgtEl>
                                          <p:spTgt spid="58"/>
                                        </p:tgtEl>
                                      </p:cBhvr>
                                    </p:animEffect>
                                    <p:set>
                                      <p:cBhvr>
                                        <p:cTn id="24"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8"/>
          <p:cNvSpPr>
            <a:spLocks noChangeArrowheads="1"/>
          </p:cNvSpPr>
          <p:nvPr/>
        </p:nvSpPr>
        <p:spPr bwMode="auto">
          <a:xfrm>
            <a:off x="395536" y="1060974"/>
            <a:ext cx="8352928" cy="238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600"/>
              </a:spcBef>
            </a:pPr>
            <a:r>
              <a:rPr lang="zh-CN" altLang="zh-CN" sz="2400" dirty="0">
                <a:solidFill>
                  <a:srgbClr val="0070C0"/>
                </a:solidFill>
                <a:latin typeface="微软雅黑" pitchFamily="34" charset="-122"/>
                <a:ea typeface="微软雅黑" pitchFamily="34" charset="-122"/>
              </a:rPr>
              <a:t>计算机网络的性能一般是指它的几个重要的性能指标</a:t>
            </a:r>
            <a:r>
              <a:rPr lang="zh-CN" altLang="en-US" sz="2400" dirty="0">
                <a:solidFill>
                  <a:srgbClr val="0070C0"/>
                </a:solidFill>
                <a:latin typeface="微软雅黑" pitchFamily="34" charset="-122"/>
                <a:ea typeface="微软雅黑" pitchFamily="34" charset="-122"/>
              </a:rPr>
              <a:t>，主要包括：</a:t>
            </a:r>
            <a:endParaRPr lang="en-US" altLang="zh-CN" sz="2400" dirty="0">
              <a:solidFill>
                <a:srgbClr val="0070C0"/>
              </a:solidFill>
              <a:latin typeface="微软雅黑" pitchFamily="34" charset="-122"/>
              <a:ea typeface="微软雅黑" pitchFamily="34" charset="-122"/>
            </a:endParaRPr>
          </a:p>
          <a:p>
            <a:pPr marL="0" lvl="1">
              <a:lnSpc>
                <a:spcPct val="150000"/>
              </a:lnSpc>
              <a:spcBef>
                <a:spcPts val="600"/>
              </a:spcBef>
              <a:buClr>
                <a:srgbClr val="0070C0"/>
              </a:buClr>
            </a:pPr>
            <a:r>
              <a:rPr lang="zh-CN" altLang="zh-CN" sz="2400" dirty="0">
                <a:solidFill>
                  <a:srgbClr val="C55A11"/>
                </a:solidFill>
                <a:latin typeface="微软雅黑" pitchFamily="34" charset="-122"/>
                <a:ea typeface="微软雅黑" pitchFamily="34" charset="-122"/>
              </a:rPr>
              <a:t>速率</a:t>
            </a:r>
            <a:r>
              <a:rPr lang="zh-CN" altLang="en-US" sz="2400" dirty="0">
                <a:solidFill>
                  <a:srgbClr val="C55A11"/>
                </a:solidFill>
                <a:latin typeface="微软雅黑" pitchFamily="34" charset="-122"/>
                <a:ea typeface="微软雅黑" pitchFamily="34" charset="-122"/>
              </a:rPr>
              <a:t>、带宽、吞吐率、时延、时延带宽积、往返时间 </a:t>
            </a:r>
            <a:r>
              <a:rPr lang="en-US" altLang="zh-CN" sz="2400" dirty="0">
                <a:solidFill>
                  <a:srgbClr val="C55A11"/>
                </a:solidFill>
                <a:latin typeface="微软雅黑" pitchFamily="34" charset="-122"/>
                <a:ea typeface="微软雅黑" pitchFamily="34" charset="-122"/>
              </a:rPr>
              <a:t>RTT</a:t>
            </a:r>
            <a:r>
              <a:rPr lang="zh-CN" altLang="en-US" sz="2400" dirty="0">
                <a:solidFill>
                  <a:srgbClr val="C55A11"/>
                </a:solidFill>
                <a:latin typeface="微软雅黑" pitchFamily="34" charset="-122"/>
                <a:ea typeface="微软雅黑" pitchFamily="34" charset="-122"/>
              </a:rPr>
              <a:t>、利用率</a:t>
            </a:r>
            <a:r>
              <a:rPr lang="zh-CN" altLang="en-US" sz="2400" dirty="0">
                <a:solidFill>
                  <a:srgbClr val="0070C0"/>
                </a:solidFill>
                <a:latin typeface="微软雅黑" pitchFamily="34" charset="-122"/>
                <a:ea typeface="微软雅黑" pitchFamily="34" charset="-122"/>
              </a:rPr>
              <a:t>。</a:t>
            </a:r>
            <a:endParaRPr lang="en-US" altLang="zh-CN" sz="2400" dirty="0">
              <a:solidFill>
                <a:srgbClr val="0070C0"/>
              </a:solidFill>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4632"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4633"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4634"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4635"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4636"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4637"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4638"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4643"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4644"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4645"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4646"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4647"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4648"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0"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1</a:t>
            </a:r>
          </a:p>
        </p:txBody>
      </p:sp>
      <p:sp>
        <p:nvSpPr>
          <p:cNvPr id="154653"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4654"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4655"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4656"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4657"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4658" name="Text Box 35"/>
          <p:cNvSpPr txBox="1">
            <a:spLocks noChangeArrowheads="1"/>
          </p:cNvSpPr>
          <p:nvPr/>
        </p:nvSpPr>
        <p:spPr bwMode="auto">
          <a:xfrm>
            <a:off x="3203848" y="1563638"/>
            <a:ext cx="2852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运输层剥去报文首部后</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把报文的数据部分交给应用层</a:t>
            </a:r>
          </a:p>
        </p:txBody>
      </p:sp>
      <p:grpSp>
        <p:nvGrpSpPr>
          <p:cNvPr id="47" name="Group 2"/>
          <p:cNvGrpSpPr/>
          <p:nvPr/>
        </p:nvGrpSpPr>
        <p:grpSpPr bwMode="auto">
          <a:xfrm>
            <a:off x="3478213" y="2144713"/>
            <a:ext cx="2374900" cy="254000"/>
            <a:chOff x="2246" y="3023"/>
            <a:chExt cx="1949" cy="226"/>
          </a:xfrm>
        </p:grpSpPr>
        <p:sp>
          <p:nvSpPr>
            <p:cNvPr id="154668"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4669" name="Rectangle 6"/>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1" name="Group 38"/>
          <p:cNvGrpSpPr/>
          <p:nvPr/>
        </p:nvGrpSpPr>
        <p:grpSpPr bwMode="auto">
          <a:xfrm>
            <a:off x="3478213" y="2552700"/>
            <a:ext cx="2374900" cy="254000"/>
            <a:chOff x="2246" y="3023"/>
            <a:chExt cx="1949" cy="226"/>
          </a:xfrm>
        </p:grpSpPr>
        <p:sp>
          <p:nvSpPr>
            <p:cNvPr id="154666"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154667" name="Rectangle 42"/>
            <p:cNvSpPr>
              <a:spLocks noChangeArrowheads="1"/>
            </p:cNvSpPr>
            <p:nvPr/>
          </p:nvSpPr>
          <p:spPr bwMode="auto">
            <a:xfrm>
              <a:off x="2562" y="3023"/>
              <a:ext cx="1633" cy="22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grpSp>
        <p:nvGrpSpPr>
          <p:cNvPr id="54" name="组合 53"/>
          <p:cNvGrpSpPr/>
          <p:nvPr/>
        </p:nvGrpSpPr>
        <p:grpSpPr bwMode="auto">
          <a:xfrm>
            <a:off x="3914775" y="2260600"/>
            <a:ext cx="3565525" cy="396875"/>
            <a:chOff x="3886820" y="4359588"/>
            <a:chExt cx="3565186" cy="396875"/>
          </a:xfrm>
        </p:grpSpPr>
        <p:sp>
          <p:nvSpPr>
            <p:cNvPr id="154664"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4665" name="AutoShape 31"/>
            <p:cNvSpPr>
              <a:spLocks noChangeArrowheads="1"/>
            </p:cNvSpPr>
            <p:nvPr/>
          </p:nvSpPr>
          <p:spPr bwMode="auto">
            <a:xfrm rot="10800000" flipV="1">
              <a:off x="3886820"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57" name="Rectangle 40"/>
          <p:cNvSpPr>
            <a:spLocks noChangeArrowheads="1"/>
          </p:cNvSpPr>
          <p:nvPr/>
        </p:nvSpPr>
        <p:spPr bwMode="auto">
          <a:xfrm>
            <a:off x="3090863" y="2552700"/>
            <a:ext cx="387350" cy="254000"/>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4</a:t>
            </a:r>
          </a:p>
        </p:txBody>
      </p:sp>
      <p:sp>
        <p:nvSpPr>
          <p:cNvPr id="4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500"/>
                                  </p:stCondLst>
                                  <p:childTnLst>
                                    <p:anim calcmode="lin" valueType="num">
                                      <p:cBhvr additive="base">
                                        <p:cTn id="6" dur="500"/>
                                        <p:tgtEl>
                                          <p:spTgt spid="57"/>
                                        </p:tgtEl>
                                        <p:attrNameLst>
                                          <p:attrName>ppt_x</p:attrName>
                                        </p:attrNameLst>
                                      </p:cBhvr>
                                      <p:tavLst>
                                        <p:tav tm="0">
                                          <p:val>
                                            <p:strVal val="#ppt_x"/>
                                          </p:val>
                                        </p:tav>
                                        <p:tav tm="100000">
                                          <p:val>
                                            <p:strVal val="#ppt_x-#ppt_w*1.125000"/>
                                          </p:val>
                                        </p:tav>
                                      </p:tavLst>
                                    </p:anim>
                                    <p:animEffect transition="out" filter="wipe(left)">
                                      <p:cBhvr>
                                        <p:cTn id="7" dur="500"/>
                                        <p:tgtEl>
                                          <p:spTgt spid="57"/>
                                        </p:tgtEl>
                                      </p:cBhvr>
                                    </p:animEffect>
                                    <p:set>
                                      <p:cBhvr>
                                        <p:cTn id="8" dur="1" fill="hold">
                                          <p:stCondLst>
                                            <p:cond delay="499"/>
                                          </p:stCondLst>
                                        </p:cTn>
                                        <p:tgtEl>
                                          <p:spTgt spid="57"/>
                                        </p:tgtEl>
                                        <p:attrNameLst>
                                          <p:attrName>style.visibility</p:attrName>
                                        </p:attrNameLst>
                                      </p:cBhvr>
                                      <p:to>
                                        <p:strVal val="hidden"/>
                                      </p:to>
                                    </p:set>
                                  </p:childTnLst>
                                </p:cTn>
                              </p:par>
                            </p:childTnLst>
                          </p:cTn>
                        </p:par>
                        <p:par>
                          <p:cTn id="9" fill="hold">
                            <p:stCondLst>
                              <p:cond delay="1000"/>
                            </p:stCondLst>
                            <p:childTnLst>
                              <p:par>
                                <p:cTn id="10" presetID="22" presetClass="entr" presetSubtype="4" fill="hold" nodeType="afterEffect">
                                  <p:stCondLst>
                                    <p:cond delay="50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500"/>
                                        <p:tgtEl>
                                          <p:spTgt spid="54"/>
                                        </p:tgtEl>
                                      </p:cBhvr>
                                    </p:animEffect>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down)">
                                      <p:cBhvr>
                                        <p:cTn id="20" dur="500"/>
                                        <p:tgtEl>
                                          <p:spTgt spid="47"/>
                                        </p:tgtEl>
                                      </p:cBhvr>
                                    </p:animEffect>
                                  </p:childTnLst>
                                </p:cTn>
                              </p:par>
                            </p:childTnLst>
                          </p:cTn>
                        </p:par>
                        <p:par>
                          <p:cTn id="21" fill="hold">
                            <p:stCondLst>
                              <p:cond delay="3000"/>
                            </p:stCondLst>
                            <p:childTnLst>
                              <p:par>
                                <p:cTn id="22" presetID="22" presetClass="exit" presetSubtype="1" fill="hold" nodeType="afterEffect">
                                  <p:stCondLst>
                                    <p:cond delay="0"/>
                                  </p:stCondLst>
                                  <p:childTnLst>
                                    <p:animEffect transition="out" filter="wipe(up)">
                                      <p:cBhvr>
                                        <p:cTn id="23" dur="500"/>
                                        <p:tgtEl>
                                          <p:spTgt spid="54"/>
                                        </p:tgtEl>
                                      </p:cBhvr>
                                    </p:animEffect>
                                    <p:set>
                                      <p:cBhvr>
                                        <p:cTn id="24"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5656"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5657"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5658"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5659"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5660"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5661"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5662"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3"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4"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5"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6"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5667"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5668"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5669"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5670"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5671"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5672"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3"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4"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5"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6"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55677"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5678"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5679"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5680"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5681"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5682" name="Text Box 35"/>
          <p:cNvSpPr txBox="1">
            <a:spLocks noChangeArrowheads="1"/>
          </p:cNvSpPr>
          <p:nvPr/>
        </p:nvSpPr>
        <p:spPr bwMode="auto">
          <a:xfrm>
            <a:off x="3150719" y="2508250"/>
            <a:ext cx="3018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应用层剥去应用层 </a:t>
            </a:r>
            <a:r>
              <a:rPr kumimoji="1" lang="en-US" altLang="zh-CN" sz="1600" b="1" dirty="0">
                <a:solidFill>
                  <a:srgbClr val="C55A11"/>
                </a:solidFill>
                <a:latin typeface="微软雅黑" panose="020B0503020204020204" pitchFamily="34" charset="-122"/>
                <a:ea typeface="微软雅黑" panose="020B0503020204020204" pitchFamily="34" charset="-122"/>
              </a:rPr>
              <a:t>PDU </a:t>
            </a:r>
            <a:r>
              <a:rPr kumimoji="1" lang="zh-CN" altLang="en-US" sz="1600" b="1" dirty="0">
                <a:solidFill>
                  <a:srgbClr val="C55A11"/>
                </a:solidFill>
                <a:latin typeface="微软雅黑" panose="020B0503020204020204" pitchFamily="34" charset="-122"/>
                <a:ea typeface="微软雅黑" panose="020B0503020204020204" pitchFamily="34" charset="-122"/>
              </a:rPr>
              <a:t>首部后</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把应用程序数据交给应用进程</a:t>
            </a:r>
          </a:p>
        </p:txBody>
      </p:sp>
      <p:sp>
        <p:nvSpPr>
          <p:cNvPr id="45" name="Rectangle 6"/>
          <p:cNvSpPr>
            <a:spLocks noChangeArrowheads="1"/>
          </p:cNvSpPr>
          <p:nvPr/>
        </p:nvSpPr>
        <p:spPr bwMode="auto">
          <a:xfrm>
            <a:off x="3670300" y="1798638"/>
            <a:ext cx="1989138" cy="254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sp>
        <p:nvSpPr>
          <p:cNvPr id="46" name="Rectangle 42"/>
          <p:cNvSpPr>
            <a:spLocks noChangeArrowheads="1"/>
          </p:cNvSpPr>
          <p:nvPr/>
        </p:nvSpPr>
        <p:spPr bwMode="auto">
          <a:xfrm>
            <a:off x="3670300" y="2208213"/>
            <a:ext cx="1989138" cy="254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368AD6"/>
                </a:solidFill>
                <a:latin typeface="微软雅黑" panose="020B0503020204020204" pitchFamily="34" charset="-122"/>
                <a:ea typeface="微软雅黑" panose="020B0503020204020204" pitchFamily="34" charset="-122"/>
              </a:rPr>
              <a:t>应 用 程 序 数 据</a:t>
            </a:r>
          </a:p>
        </p:txBody>
      </p:sp>
      <p:grpSp>
        <p:nvGrpSpPr>
          <p:cNvPr id="47" name="组合 46"/>
          <p:cNvGrpSpPr/>
          <p:nvPr/>
        </p:nvGrpSpPr>
        <p:grpSpPr bwMode="auto">
          <a:xfrm>
            <a:off x="3757613" y="1914525"/>
            <a:ext cx="3722687" cy="396875"/>
            <a:chOff x="3729808" y="4359588"/>
            <a:chExt cx="3722198" cy="396875"/>
          </a:xfrm>
        </p:grpSpPr>
        <p:sp>
          <p:nvSpPr>
            <p:cNvPr id="155687" name="AutoShape 31"/>
            <p:cNvSpPr>
              <a:spLocks noChangeArrowheads="1"/>
            </p:cNvSpPr>
            <p:nvPr/>
          </p:nvSpPr>
          <p:spPr bwMode="auto">
            <a:xfrm rot="10800000" flipV="1">
              <a:off x="7238752"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sp>
          <p:nvSpPr>
            <p:cNvPr id="155688" name="AutoShape 31"/>
            <p:cNvSpPr>
              <a:spLocks noChangeArrowheads="1"/>
            </p:cNvSpPr>
            <p:nvPr/>
          </p:nvSpPr>
          <p:spPr bwMode="auto">
            <a:xfrm rot="10800000" flipV="1">
              <a:off x="3729808" y="4359588"/>
              <a:ext cx="213254" cy="396875"/>
            </a:xfrm>
            <a:prstGeom prst="upArrow">
              <a:avLst>
                <a:gd name="adj1" fmla="val 50000"/>
                <a:gd name="adj2" fmla="val 50403"/>
              </a:avLst>
            </a:prstGeom>
            <a:solidFill>
              <a:srgbClr val="CC00CC"/>
            </a:solidFill>
            <a:ln>
              <a:noFill/>
            </a:ln>
            <a:extLst>
              <a:ext uri="{91240B29-F687-4F45-9708-019B960494DF}">
                <a14:hiddenLine xmlns:a14="http://schemas.microsoft.com/office/drawing/2010/main" w="19050">
                  <a:solidFill>
                    <a:srgbClr val="000000"/>
                  </a:solidFill>
                  <a:miter lim="800000"/>
                  <a:headEnd/>
                  <a:tailEnd/>
                </a14:hiddenLine>
              </a:ext>
            </a:extLst>
          </p:spPr>
          <p:txBody>
            <a:bodyPr vert="eaVert" wrap="none" anchor="ctr"/>
            <a:lstStyle/>
            <a:p>
              <a:endParaRPr lang="zh-CN" altLang="en-US" b="1"/>
            </a:p>
          </p:txBody>
        </p:sp>
      </p:grpSp>
      <p:sp>
        <p:nvSpPr>
          <p:cNvPr id="50" name="Rectangle 41"/>
          <p:cNvSpPr>
            <a:spLocks noChangeArrowheads="1"/>
          </p:cNvSpPr>
          <p:nvPr/>
        </p:nvSpPr>
        <p:spPr bwMode="auto">
          <a:xfrm>
            <a:off x="3284538" y="2208213"/>
            <a:ext cx="387350" cy="254000"/>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H</a:t>
            </a:r>
            <a:r>
              <a:rPr lang="en-US" altLang="zh-CN" sz="1400" b="1" baseline="-25000"/>
              <a:t>5</a:t>
            </a:r>
          </a:p>
        </p:txBody>
      </p:sp>
      <p:sp>
        <p:nvSpPr>
          <p:cNvPr id="4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500"/>
                                  </p:stCondLst>
                                  <p:childTnLst>
                                    <p:anim calcmode="lin" valueType="num">
                                      <p:cBhvr additive="base">
                                        <p:cTn id="6" dur="500"/>
                                        <p:tgtEl>
                                          <p:spTgt spid="50"/>
                                        </p:tgtEl>
                                        <p:attrNameLst>
                                          <p:attrName>ppt_x</p:attrName>
                                        </p:attrNameLst>
                                      </p:cBhvr>
                                      <p:tavLst>
                                        <p:tav tm="0">
                                          <p:val>
                                            <p:strVal val="#ppt_x"/>
                                          </p:val>
                                        </p:tav>
                                        <p:tav tm="100000">
                                          <p:val>
                                            <p:strVal val="#ppt_x-#ppt_w*1.125000"/>
                                          </p:val>
                                        </p:tav>
                                      </p:tavLst>
                                    </p:anim>
                                    <p:animEffect transition="out" filter="wipe(left)">
                                      <p:cBhvr>
                                        <p:cTn id="7" dur="500"/>
                                        <p:tgtEl>
                                          <p:spTgt spid="50"/>
                                        </p:tgtEl>
                                      </p:cBhvr>
                                    </p:animEffect>
                                    <p:set>
                                      <p:cBhvr>
                                        <p:cTn id="8" dur="1" fill="hold">
                                          <p:stCondLst>
                                            <p:cond delay="499"/>
                                          </p:stCondLst>
                                        </p:cTn>
                                        <p:tgtEl>
                                          <p:spTgt spid="50"/>
                                        </p:tgtEl>
                                        <p:attrNameLst>
                                          <p:attrName>style.visibility</p:attrName>
                                        </p:attrNameLst>
                                      </p:cBhvr>
                                      <p:to>
                                        <p:strVal val="hidden"/>
                                      </p:to>
                                    </p:set>
                                  </p:childTnLst>
                                </p:cTn>
                              </p:par>
                            </p:childTnLst>
                          </p:cTn>
                        </p:par>
                        <p:par>
                          <p:cTn id="9" fill="hold">
                            <p:stCondLst>
                              <p:cond delay="1000"/>
                            </p:stCondLst>
                            <p:childTnLst>
                              <p:par>
                                <p:cTn id="10" presetID="22" presetClass="entr" presetSubtype="4"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par>
                          <p:cTn id="13" fill="hold">
                            <p:stCondLst>
                              <p:cond delay="1500"/>
                            </p:stCondLst>
                            <p:childTnLst>
                              <p:par>
                                <p:cTn id="14" presetID="1" presetClass="exit"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hidden"/>
                                      </p:to>
                                    </p:se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childTnLst>
                          </p:cTn>
                        </p:par>
                        <p:par>
                          <p:cTn id="20" fill="hold">
                            <p:stCondLst>
                              <p:cond delay="2000"/>
                            </p:stCondLst>
                            <p:childTnLst>
                              <p:par>
                                <p:cTn id="21" presetID="22" presetClass="exit" presetSubtype="1" fill="hold" nodeType="afterEffect">
                                  <p:stCondLst>
                                    <p:cond delay="0"/>
                                  </p:stCondLst>
                                  <p:childTnLst>
                                    <p:animEffect transition="out" filter="wipe(up)">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rot="16200000">
            <a:off x="4509294" y="950119"/>
            <a:ext cx="271463" cy="6340475"/>
          </a:xfrm>
          <a:prstGeom prst="can">
            <a:avLst>
              <a:gd name="adj" fmla="val 48656"/>
            </a:avLst>
          </a:prstGeom>
          <a:gradFill rotWithShape="0">
            <a:gsLst>
              <a:gs pos="0">
                <a:srgbClr val="00CC00"/>
              </a:gs>
              <a:gs pos="50000">
                <a:schemeClr val="bg1"/>
              </a:gs>
              <a:gs pos="100000">
                <a:srgbClr val="00CC00"/>
              </a:gs>
            </a:gsLst>
            <a:lin ang="5400000" scaled="1"/>
          </a:gradFill>
          <a:ln w="19050">
            <a:solidFill>
              <a:schemeClr val="tx1"/>
            </a:solidFill>
            <a:round/>
            <a:headEnd type="none" w="sm" len="lg"/>
            <a:tailEnd type="none" w="sm" len="lg"/>
          </a:ln>
          <a:effectLst/>
        </p:spPr>
        <p:txBody>
          <a:bodyPr wrap="none" anchor="ctr"/>
          <a:lstStyle/>
          <a:p>
            <a:pPr fontAlgn="auto">
              <a:spcBef>
                <a:spcPts val="0"/>
              </a:spcBef>
              <a:spcAft>
                <a:spcPts val="0"/>
              </a:spcAft>
              <a:defRPr/>
            </a:pPr>
            <a:endParaRPr lang="zh-CN" altLang="en-US" sz="3200" b="1">
              <a:latin typeface="+mn-lt"/>
              <a:ea typeface="+mn-ea"/>
            </a:endParaRPr>
          </a:p>
        </p:txBody>
      </p:sp>
      <p:sp>
        <p:nvSpPr>
          <p:cNvPr id="156680" name="AutoShape 5"/>
          <p:cNvSpPr>
            <a:spLocks noChangeArrowheads="1"/>
          </p:cNvSpPr>
          <p:nvPr/>
        </p:nvSpPr>
        <p:spPr bwMode="auto">
          <a:xfrm>
            <a:off x="1711325" y="2049463"/>
            <a:ext cx="590550" cy="1951037"/>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6681" name="Text Box 6"/>
          <p:cNvSpPr txBox="1">
            <a:spLocks noChangeArrowheads="1"/>
          </p:cNvSpPr>
          <p:nvPr/>
        </p:nvSpPr>
        <p:spPr bwMode="auto">
          <a:xfrm>
            <a:off x="1952625" y="2119313"/>
            <a:ext cx="2984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6682" name="Text Box 7"/>
          <p:cNvSpPr txBox="1">
            <a:spLocks noChangeArrowheads="1"/>
          </p:cNvSpPr>
          <p:nvPr/>
        </p:nvSpPr>
        <p:spPr bwMode="auto">
          <a:xfrm>
            <a:off x="1952625" y="24987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6683" name="Text Box 8"/>
          <p:cNvSpPr txBox="1">
            <a:spLocks noChangeArrowheads="1"/>
          </p:cNvSpPr>
          <p:nvPr/>
        </p:nvSpPr>
        <p:spPr bwMode="auto">
          <a:xfrm>
            <a:off x="1952625" y="2851150"/>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6684" name="Text Box 9"/>
          <p:cNvSpPr txBox="1">
            <a:spLocks noChangeArrowheads="1"/>
          </p:cNvSpPr>
          <p:nvPr/>
        </p:nvSpPr>
        <p:spPr bwMode="auto">
          <a:xfrm>
            <a:off x="1952625" y="32162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6685" name="Text Box 10"/>
          <p:cNvSpPr txBox="1">
            <a:spLocks noChangeArrowheads="1"/>
          </p:cNvSpPr>
          <p:nvPr/>
        </p:nvSpPr>
        <p:spPr bwMode="auto">
          <a:xfrm>
            <a:off x="1952625" y="362267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6686" name="Freeform 11"/>
          <p:cNvSpPr/>
          <p:nvPr/>
        </p:nvSpPr>
        <p:spPr bwMode="auto">
          <a:xfrm>
            <a:off x="1711325" y="2441575"/>
            <a:ext cx="598488"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7" name="Freeform 12"/>
          <p:cNvSpPr/>
          <p:nvPr/>
        </p:nvSpPr>
        <p:spPr bwMode="auto">
          <a:xfrm>
            <a:off x="1717675" y="2816225"/>
            <a:ext cx="598488" cy="39688"/>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8" name="Freeform 13"/>
          <p:cNvSpPr/>
          <p:nvPr/>
        </p:nvSpPr>
        <p:spPr bwMode="auto">
          <a:xfrm>
            <a:off x="1701800" y="3190875"/>
            <a:ext cx="614363" cy="39688"/>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9" name="Freeform 14"/>
          <p:cNvSpPr/>
          <p:nvPr/>
        </p:nvSpPr>
        <p:spPr bwMode="auto">
          <a:xfrm>
            <a:off x="1701800" y="3576638"/>
            <a:ext cx="608013" cy="39687"/>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0" name="AutoShape 15"/>
          <p:cNvSpPr>
            <a:spLocks noChangeArrowheads="1"/>
          </p:cNvSpPr>
          <p:nvPr/>
        </p:nvSpPr>
        <p:spPr bwMode="auto">
          <a:xfrm>
            <a:off x="7011988" y="2028825"/>
            <a:ext cx="590550" cy="1971675"/>
          </a:xfrm>
          <a:prstGeom prst="cube">
            <a:avLst>
              <a:gd name="adj" fmla="val 10764"/>
            </a:avLst>
          </a:prstGeom>
          <a:solidFill>
            <a:srgbClr val="0098F6"/>
          </a:solidFill>
          <a:ln w="19050">
            <a:solidFill>
              <a:schemeClr val="tx1"/>
            </a:solidFill>
            <a:miter lim="800000"/>
            <a:headEnd type="none" w="sm" len="lg"/>
            <a:tailEnd type="none" w="sm" len="lg"/>
          </a:ln>
        </p:spPr>
        <p:txBody>
          <a:bodyPr wrap="none" anchor="ctr"/>
          <a:lstStyle/>
          <a:p>
            <a:endParaRPr lang="zh-CN" altLang="en-US" sz="3200" b="1"/>
          </a:p>
        </p:txBody>
      </p:sp>
      <p:sp>
        <p:nvSpPr>
          <p:cNvPr id="156691" name="Text Box 16"/>
          <p:cNvSpPr txBox="1">
            <a:spLocks noChangeArrowheads="1"/>
          </p:cNvSpPr>
          <p:nvPr/>
        </p:nvSpPr>
        <p:spPr bwMode="auto">
          <a:xfrm>
            <a:off x="6967538" y="2085975"/>
            <a:ext cx="298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5</a:t>
            </a:r>
          </a:p>
        </p:txBody>
      </p:sp>
      <p:sp>
        <p:nvSpPr>
          <p:cNvPr id="156692" name="Text Box 17"/>
          <p:cNvSpPr txBox="1">
            <a:spLocks noChangeArrowheads="1"/>
          </p:cNvSpPr>
          <p:nvPr/>
        </p:nvSpPr>
        <p:spPr bwMode="auto">
          <a:xfrm>
            <a:off x="6967538" y="249555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4</a:t>
            </a:r>
          </a:p>
        </p:txBody>
      </p:sp>
      <p:sp>
        <p:nvSpPr>
          <p:cNvPr id="156693" name="Text Box 18"/>
          <p:cNvSpPr txBox="1">
            <a:spLocks noChangeArrowheads="1"/>
          </p:cNvSpPr>
          <p:nvPr/>
        </p:nvSpPr>
        <p:spPr bwMode="auto">
          <a:xfrm>
            <a:off x="6973888" y="2857500"/>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3</a:t>
            </a:r>
          </a:p>
        </p:txBody>
      </p:sp>
      <p:sp>
        <p:nvSpPr>
          <p:cNvPr id="156694" name="Text Box 19"/>
          <p:cNvSpPr txBox="1">
            <a:spLocks noChangeArrowheads="1"/>
          </p:cNvSpPr>
          <p:nvPr/>
        </p:nvSpPr>
        <p:spPr bwMode="auto">
          <a:xfrm>
            <a:off x="6985000" y="32226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2</a:t>
            </a:r>
          </a:p>
        </p:txBody>
      </p:sp>
      <p:sp>
        <p:nvSpPr>
          <p:cNvPr id="156695" name="Text Box 20"/>
          <p:cNvSpPr txBox="1">
            <a:spLocks noChangeArrowheads="1"/>
          </p:cNvSpPr>
          <p:nvPr/>
        </p:nvSpPr>
        <p:spPr bwMode="auto">
          <a:xfrm>
            <a:off x="6967538" y="3590925"/>
            <a:ext cx="2984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chemeClr val="bg1"/>
                </a:solidFill>
                <a:latin typeface="Arial" panose="020B0604020202020204" pitchFamily="34" charset="0"/>
              </a:rPr>
              <a:t>1</a:t>
            </a:r>
          </a:p>
        </p:txBody>
      </p:sp>
      <p:sp>
        <p:nvSpPr>
          <p:cNvPr id="156696" name="Freeform 21"/>
          <p:cNvSpPr/>
          <p:nvPr/>
        </p:nvSpPr>
        <p:spPr bwMode="auto">
          <a:xfrm>
            <a:off x="7011988" y="2419350"/>
            <a:ext cx="598487" cy="39688"/>
          </a:xfrm>
          <a:custGeom>
            <a:avLst/>
            <a:gdLst>
              <a:gd name="T0" fmla="*/ 0 w 534"/>
              <a:gd name="T1" fmla="*/ 40307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Freeform 22"/>
          <p:cNvSpPr/>
          <p:nvPr/>
        </p:nvSpPr>
        <p:spPr bwMode="auto">
          <a:xfrm>
            <a:off x="7008813" y="2792413"/>
            <a:ext cx="598487" cy="41275"/>
          </a:xfrm>
          <a:custGeom>
            <a:avLst/>
            <a:gdLst>
              <a:gd name="T0" fmla="*/ 0 w 534"/>
              <a:gd name="T1" fmla="*/ 34549 h 42"/>
              <a:gd name="T2" fmla="*/ 524000 w 534"/>
              <a:gd name="T3" fmla="*/ 40307 h 42"/>
              <a:gd name="T4" fmla="*/ 59789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Freeform 23"/>
          <p:cNvSpPr/>
          <p:nvPr/>
        </p:nvSpPr>
        <p:spPr bwMode="auto">
          <a:xfrm>
            <a:off x="7002463" y="3168650"/>
            <a:ext cx="614362" cy="38100"/>
          </a:xfrm>
          <a:custGeom>
            <a:avLst/>
            <a:gdLst>
              <a:gd name="T0" fmla="*/ 0 w 548"/>
              <a:gd name="T1" fmla="*/ 39274 h 42"/>
              <a:gd name="T2" fmla="*/ 539676 w 548"/>
              <a:gd name="T3" fmla="*/ 39274 h 42"/>
              <a:gd name="T4" fmla="*/ 613574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Freeform 24"/>
          <p:cNvSpPr/>
          <p:nvPr/>
        </p:nvSpPr>
        <p:spPr bwMode="auto">
          <a:xfrm>
            <a:off x="7002463" y="3554413"/>
            <a:ext cx="608012" cy="38100"/>
          </a:xfrm>
          <a:custGeom>
            <a:avLst/>
            <a:gdLst>
              <a:gd name="T0" fmla="*/ 0 w 542"/>
              <a:gd name="T1" fmla="*/ 39274 h 42"/>
              <a:gd name="T2" fmla="*/ 532958 w 542"/>
              <a:gd name="T3" fmla="*/ 39274 h 42"/>
              <a:gd name="T4" fmla="*/ 606855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0" name="Text Box 29"/>
          <p:cNvSpPr txBox="1">
            <a:spLocks noChangeArrowheads="1"/>
          </p:cNvSpPr>
          <p:nvPr/>
        </p:nvSpPr>
        <p:spPr bwMode="auto">
          <a:xfrm>
            <a:off x="1566863"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dirty="0">
                <a:solidFill>
                  <a:srgbClr val="CC0000"/>
                </a:solidFill>
                <a:latin typeface="微软雅黑" panose="020B0503020204020204" pitchFamily="34" charset="-122"/>
                <a:ea typeface="微软雅黑" panose="020B0503020204020204" pitchFamily="34" charset="-122"/>
              </a:rPr>
              <a:t>主机 </a:t>
            </a:r>
            <a:r>
              <a:rPr kumimoji="1" lang="en-US" altLang="zh-CN" b="1" dirty="0">
                <a:solidFill>
                  <a:srgbClr val="CC0000"/>
                </a:solidFill>
                <a:latin typeface="微软雅黑" panose="020B0503020204020204" pitchFamily="34" charset="-122"/>
                <a:ea typeface="微软雅黑" panose="020B0503020204020204" pitchFamily="34" charset="-122"/>
              </a:rPr>
              <a:t>1</a:t>
            </a:r>
          </a:p>
        </p:txBody>
      </p:sp>
      <p:sp>
        <p:nvSpPr>
          <p:cNvPr id="156701" name="AutoShape 30"/>
          <p:cNvSpPr>
            <a:spLocks noChangeArrowheads="1"/>
          </p:cNvSpPr>
          <p:nvPr/>
        </p:nvSpPr>
        <p:spPr bwMode="auto">
          <a:xfrm>
            <a:off x="7116763" y="1704975"/>
            <a:ext cx="482600" cy="361950"/>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6702" name="AutoShape 32"/>
          <p:cNvSpPr>
            <a:spLocks noChangeArrowheads="1"/>
          </p:cNvSpPr>
          <p:nvPr/>
        </p:nvSpPr>
        <p:spPr bwMode="auto">
          <a:xfrm>
            <a:off x="1714500" y="1731963"/>
            <a:ext cx="484188" cy="363537"/>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b="1"/>
          </a:p>
        </p:txBody>
      </p:sp>
      <p:sp>
        <p:nvSpPr>
          <p:cNvPr id="156703" name="Text Box 33"/>
          <p:cNvSpPr txBox="1">
            <a:spLocks noChangeArrowheads="1"/>
          </p:cNvSpPr>
          <p:nvPr/>
        </p:nvSpPr>
        <p:spPr bwMode="auto">
          <a:xfrm>
            <a:off x="16621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1</a:t>
            </a:r>
            <a:endParaRPr kumimoji="1" lang="en-US" altLang="zh-CN" sz="1600" b="1">
              <a:solidFill>
                <a:srgbClr val="0000FF"/>
              </a:solidFill>
              <a:latin typeface="Arial" panose="020B0604020202020204" pitchFamily="34" charset="0"/>
            </a:endParaRPr>
          </a:p>
        </p:txBody>
      </p:sp>
      <p:sp>
        <p:nvSpPr>
          <p:cNvPr id="156704" name="Text Box 41"/>
          <p:cNvSpPr txBox="1">
            <a:spLocks noChangeArrowheads="1"/>
          </p:cNvSpPr>
          <p:nvPr/>
        </p:nvSpPr>
        <p:spPr bwMode="auto">
          <a:xfrm>
            <a:off x="6902450" y="1223963"/>
            <a:ext cx="857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r>
              <a:rPr kumimoji="1" lang="zh-CN" altLang="en-US" b="1">
                <a:solidFill>
                  <a:srgbClr val="CC0000"/>
                </a:solidFill>
                <a:latin typeface="微软雅黑" panose="020B0503020204020204" pitchFamily="34" charset="-122"/>
                <a:ea typeface="微软雅黑" panose="020B0503020204020204" pitchFamily="34" charset="-122"/>
              </a:rPr>
              <a:t>主机 </a:t>
            </a:r>
            <a:r>
              <a:rPr kumimoji="1" lang="en-US" altLang="zh-CN" b="1">
                <a:solidFill>
                  <a:srgbClr val="CC0000"/>
                </a:solidFill>
                <a:latin typeface="微软雅黑" panose="020B0503020204020204" pitchFamily="34" charset="-122"/>
                <a:ea typeface="微软雅黑" panose="020B0503020204020204" pitchFamily="34" charset="-122"/>
              </a:rPr>
              <a:t>2</a:t>
            </a:r>
          </a:p>
        </p:txBody>
      </p:sp>
      <p:sp>
        <p:nvSpPr>
          <p:cNvPr id="156705" name="Text Box 33"/>
          <p:cNvSpPr txBox="1">
            <a:spLocks noChangeArrowheads="1"/>
          </p:cNvSpPr>
          <p:nvPr/>
        </p:nvSpPr>
        <p:spPr bwMode="auto">
          <a:xfrm>
            <a:off x="7072313" y="1744663"/>
            <a:ext cx="5429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en-US" altLang="zh-CN" sz="1600" b="1">
                <a:solidFill>
                  <a:srgbClr val="0000FF"/>
                </a:solidFill>
                <a:latin typeface="Arial" panose="020B0604020202020204" pitchFamily="34" charset="0"/>
              </a:rPr>
              <a:t>AP</a:t>
            </a:r>
            <a:r>
              <a:rPr kumimoji="1" lang="en-US" altLang="zh-CN" sz="1600" b="1" baseline="-25000">
                <a:solidFill>
                  <a:srgbClr val="0000FF"/>
                </a:solidFill>
                <a:latin typeface="Arial" panose="020B0604020202020204" pitchFamily="34" charset="0"/>
              </a:rPr>
              <a:t>2</a:t>
            </a:r>
          </a:p>
        </p:txBody>
      </p:sp>
      <p:sp>
        <p:nvSpPr>
          <p:cNvPr id="156706" name="AutoShape 30"/>
          <p:cNvSpPr>
            <a:spLocks noChangeArrowheads="1"/>
          </p:cNvSpPr>
          <p:nvPr/>
        </p:nvSpPr>
        <p:spPr bwMode="auto">
          <a:xfrm>
            <a:off x="3998913" y="1400175"/>
            <a:ext cx="2439987" cy="758825"/>
          </a:xfrm>
          <a:prstGeom prst="wedgeRoundRectCallout">
            <a:avLst>
              <a:gd name="adj1" fmla="val 79542"/>
              <a:gd name="adj2" fmla="val 14454"/>
              <a:gd name="adj3" fmla="val 16667"/>
            </a:avLst>
          </a:prstGeom>
          <a:solidFill>
            <a:schemeClr val="bg1"/>
          </a:solidFill>
          <a:ln w="9525">
            <a:noFill/>
            <a:miter lim="800000"/>
          </a:ln>
        </p:spPr>
        <p:txBody>
          <a:bodyPr/>
          <a:lstStyle/>
          <a:p>
            <a:pPr algn="ctr"/>
            <a:endParaRPr lang="zh-CN" altLang="zh-CN" b="1">
              <a:solidFill>
                <a:srgbClr val="0070C0"/>
              </a:solidFill>
              <a:latin typeface="Tahoma" panose="020B0604030504040204" pitchFamily="34" charset="0"/>
            </a:endParaRPr>
          </a:p>
        </p:txBody>
      </p:sp>
      <p:sp>
        <p:nvSpPr>
          <p:cNvPr id="156707" name="Text Box 31"/>
          <p:cNvSpPr txBox="1">
            <a:spLocks noChangeArrowheads="1"/>
          </p:cNvSpPr>
          <p:nvPr/>
        </p:nvSpPr>
        <p:spPr bwMode="auto">
          <a:xfrm>
            <a:off x="4175125" y="1512888"/>
            <a:ext cx="21161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Calibri" panose="020F0502020204030204" pitchFamily="34" charset="0"/>
                <a:ea typeface="宋体" panose="02010600030101010101" pitchFamily="2" charset="-122"/>
              </a:defRPr>
            </a:lvl1pPr>
            <a:lvl2pPr marL="742950" indent="-285750" defTabSz="762000">
              <a:defRPr>
                <a:solidFill>
                  <a:schemeClr val="tx1"/>
                </a:solidFill>
                <a:latin typeface="Calibri" panose="020F0502020204030204" pitchFamily="34" charset="0"/>
                <a:ea typeface="宋体" panose="02010600030101010101" pitchFamily="2" charset="-122"/>
              </a:defRPr>
            </a:lvl2pPr>
            <a:lvl3pPr marL="1143000" indent="-228600" defTabSz="762000">
              <a:defRPr>
                <a:solidFill>
                  <a:schemeClr val="tx1"/>
                </a:solidFill>
                <a:latin typeface="Calibri" panose="020F0502020204030204" pitchFamily="34" charset="0"/>
                <a:ea typeface="宋体" panose="02010600030101010101" pitchFamily="2" charset="-122"/>
              </a:defRPr>
            </a:lvl3pPr>
            <a:lvl4pPr marL="1600200" indent="-228600" defTabSz="762000">
              <a:defRPr>
                <a:solidFill>
                  <a:schemeClr val="tx1"/>
                </a:solidFill>
                <a:latin typeface="Calibri" panose="020F0502020204030204" pitchFamily="34" charset="0"/>
                <a:ea typeface="宋体" panose="02010600030101010101" pitchFamily="2" charset="-122"/>
              </a:defRPr>
            </a:lvl4pPr>
            <a:lvl5pPr marL="2057400" indent="-228600" defTabSz="762000">
              <a:defRPr>
                <a:solidFill>
                  <a:schemeClr val="tx1"/>
                </a:solidFill>
                <a:latin typeface="Calibri" panose="020F0502020204030204" pitchFamily="34" charset="0"/>
                <a:ea typeface="宋体" panose="02010600030101010101" pitchFamily="2" charset="-122"/>
              </a:defRPr>
            </a:lvl5pPr>
            <a:lvl6pPr marL="25146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7620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我收到了 </a:t>
            </a:r>
            <a:r>
              <a:rPr kumimoji="1" lang="en-US" altLang="zh-CN" sz="1600" b="1" dirty="0">
                <a:solidFill>
                  <a:srgbClr val="C55A11"/>
                </a:solidFill>
                <a:latin typeface="微软雅黑" panose="020B0503020204020204" pitchFamily="34" charset="-122"/>
                <a:ea typeface="微软雅黑" panose="020B0503020204020204" pitchFamily="34" charset="-122"/>
              </a:rPr>
              <a:t>AP</a:t>
            </a:r>
            <a:r>
              <a:rPr kumimoji="1" lang="en-US" altLang="zh-CN" sz="1600" b="1" baseline="-25000" dirty="0">
                <a:solidFill>
                  <a:srgbClr val="C55A11"/>
                </a:solidFill>
                <a:latin typeface="微软雅黑" panose="020B0503020204020204" pitchFamily="34" charset="-122"/>
                <a:ea typeface="微软雅黑" panose="020B0503020204020204" pitchFamily="34" charset="-122"/>
              </a:rPr>
              <a:t>1</a:t>
            </a:r>
            <a:r>
              <a:rPr kumimoji="1" lang="en-US" altLang="zh-CN" sz="1600" b="1" dirty="0">
                <a:solidFill>
                  <a:srgbClr val="C55A11"/>
                </a:solidFill>
                <a:latin typeface="微软雅黑" panose="020B0503020204020204" pitchFamily="34" charset="-122"/>
                <a:ea typeface="微软雅黑" panose="020B0503020204020204" pitchFamily="34" charset="-122"/>
              </a:rPr>
              <a:t> </a:t>
            </a:r>
            <a:r>
              <a:rPr kumimoji="1" lang="zh-CN" altLang="en-US" sz="1600" b="1" dirty="0">
                <a:solidFill>
                  <a:srgbClr val="C55A11"/>
                </a:solidFill>
                <a:latin typeface="微软雅黑" panose="020B0503020204020204" pitchFamily="34" charset="-122"/>
                <a:ea typeface="微软雅黑" panose="020B0503020204020204" pitchFamily="34" charset="-122"/>
              </a:rPr>
              <a:t>发来的</a:t>
            </a:r>
          </a:p>
          <a:p>
            <a:pPr algn="ctr" eaLnBrk="0" hangingPunct="0"/>
            <a:r>
              <a:rPr kumimoji="1" lang="zh-CN" altLang="en-US" sz="1600" b="1" dirty="0">
                <a:solidFill>
                  <a:srgbClr val="C55A11"/>
                </a:solidFill>
                <a:latin typeface="微软雅黑" panose="020B0503020204020204" pitchFamily="34" charset="-122"/>
                <a:ea typeface="微软雅黑" panose="020B0503020204020204" pitchFamily="34" charset="-122"/>
              </a:rPr>
              <a:t>应用程序数据！</a:t>
            </a:r>
          </a:p>
        </p:txBody>
      </p:sp>
      <p:sp>
        <p:nvSpPr>
          <p:cNvPr id="3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主机 </a:t>
            </a:r>
            <a:r>
              <a:rPr lang="en-US" altLang="zh-CN" sz="2400" b="1" dirty="0">
                <a:solidFill>
                  <a:srgbClr val="0070C0"/>
                </a:solidFill>
                <a:ea typeface="微软雅黑" panose="020B0503020204020204" pitchFamily="34" charset="-122"/>
              </a:rPr>
              <a:t>1 </a:t>
            </a:r>
            <a:r>
              <a:rPr lang="zh-CN" altLang="en-US" sz="2400" b="1" dirty="0">
                <a:solidFill>
                  <a:srgbClr val="0070C0"/>
                </a:solidFill>
                <a:ea typeface="微软雅黑" panose="020B0503020204020204" pitchFamily="34" charset="-122"/>
              </a:rPr>
              <a:t>向主机 </a:t>
            </a:r>
            <a:r>
              <a:rPr lang="en-US" altLang="zh-CN" sz="2400" b="1" dirty="0">
                <a:solidFill>
                  <a:srgbClr val="0070C0"/>
                </a:solidFill>
                <a:ea typeface="微软雅黑" panose="020B0503020204020204" pitchFamily="34" charset="-122"/>
              </a:rPr>
              <a:t>2 </a:t>
            </a:r>
            <a:r>
              <a:rPr lang="zh-CN" altLang="en-US" sz="2400" b="1" dirty="0">
                <a:solidFill>
                  <a:srgbClr val="0070C0"/>
                </a:solidFill>
                <a:ea typeface="微软雅黑" panose="020B0503020204020204" pitchFamily="34" charset="-122"/>
              </a:rPr>
              <a:t>发送数据</a:t>
            </a:r>
            <a:endParaRPr lang="en-US" altLang="zh-CN" sz="2400" b="1" dirty="0">
              <a:solidFill>
                <a:srgbClr val="0070C0"/>
              </a:solidFill>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9" name="Object 2"/>
          <p:cNvGraphicFramePr>
            <a:graphicFrameLocks noChangeAspect="1"/>
          </p:cNvGraphicFramePr>
          <p:nvPr>
            <p:extLst>
              <p:ext uri="{D42A27DB-BD31-4B8C-83A1-F6EECF244321}">
                <p14:modId xmlns:p14="http://schemas.microsoft.com/office/powerpoint/2010/main" val="2171280937"/>
              </p:ext>
            </p:extLst>
          </p:nvPr>
        </p:nvGraphicFramePr>
        <p:xfrm>
          <a:off x="2284413" y="3346871"/>
          <a:ext cx="1620837" cy="855663"/>
        </p:xfrm>
        <a:graphic>
          <a:graphicData uri="http://schemas.openxmlformats.org/presentationml/2006/ole">
            <mc:AlternateContent xmlns:mc="http://schemas.openxmlformats.org/markup-compatibility/2006">
              <mc:Choice xmlns:v="urn:schemas-microsoft-com:vml" Requires="v">
                <p:oleObj spid="_x0000_s2208" name="VISIO" r:id="rId3" imgW="1687068" imgH="964692" progId="">
                  <p:embed/>
                </p:oleObj>
              </mc:Choice>
              <mc:Fallback>
                <p:oleObj name="VISIO" r:id="rId3" imgW="1687068" imgH="964692" progId="">
                  <p:embed/>
                  <p:pic>
                    <p:nvPicPr>
                      <p:cNvPr id="0" name="Picture 1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3346871"/>
                        <a:ext cx="1620837" cy="85566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0" name="Object 3"/>
          <p:cNvGraphicFramePr>
            <a:graphicFrameLocks noChangeAspect="1"/>
          </p:cNvGraphicFramePr>
          <p:nvPr>
            <p:extLst>
              <p:ext uri="{D42A27DB-BD31-4B8C-83A1-F6EECF244321}">
                <p14:modId xmlns:p14="http://schemas.microsoft.com/office/powerpoint/2010/main" val="2444406944"/>
              </p:ext>
            </p:extLst>
          </p:nvPr>
        </p:nvGraphicFramePr>
        <p:xfrm>
          <a:off x="4751388" y="3372271"/>
          <a:ext cx="1622425" cy="855663"/>
        </p:xfrm>
        <a:graphic>
          <a:graphicData uri="http://schemas.openxmlformats.org/presentationml/2006/ole">
            <mc:AlternateContent xmlns:mc="http://schemas.openxmlformats.org/markup-compatibility/2006">
              <mc:Choice xmlns:v="urn:schemas-microsoft-com:vml" Requires="v">
                <p:oleObj spid="_x0000_s2209" name="VISIO" r:id="rId5" imgW="1687068" imgH="964692" progId="">
                  <p:embed/>
                </p:oleObj>
              </mc:Choice>
              <mc:Fallback>
                <p:oleObj name="VISIO" r:id="rId5" imgW="1687068" imgH="964692" progId="">
                  <p:embed/>
                  <p:pic>
                    <p:nvPicPr>
                      <p:cNvPr id="0"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388" y="3372271"/>
                        <a:ext cx="1622425" cy="855663"/>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1" name="AutoShape 5"/>
          <p:cNvSpPr>
            <a:spLocks noChangeArrowheads="1"/>
          </p:cNvSpPr>
          <p:nvPr/>
        </p:nvSpPr>
        <p:spPr bwMode="auto">
          <a:xfrm>
            <a:off x="1414463" y="1822871"/>
            <a:ext cx="1325562" cy="1749425"/>
          </a:xfrm>
          <a:prstGeom prst="cube">
            <a:avLst>
              <a:gd name="adj" fmla="val 25301"/>
            </a:avLst>
          </a:prstGeom>
          <a:solidFill>
            <a:srgbClr val="0098F6"/>
          </a:solidFill>
          <a:ln w="1905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6922" name="Freeform 6"/>
          <p:cNvSpPr/>
          <p:nvPr/>
        </p:nvSpPr>
        <p:spPr bwMode="auto">
          <a:xfrm>
            <a:off x="1412875" y="2122909"/>
            <a:ext cx="1323975" cy="282575"/>
          </a:xfrm>
          <a:custGeom>
            <a:avLst/>
            <a:gdLst>
              <a:gd name="T0" fmla="*/ 1323868 w 1000"/>
              <a:gd name="T1" fmla="*/ 0 h 230"/>
              <a:gd name="T2" fmla="*/ 1019378 w 1000"/>
              <a:gd name="T3" fmla="*/ 276179 h 230"/>
              <a:gd name="T4" fmla="*/ 0 w 1000"/>
              <a:gd name="T5" fmla="*/ 281067 h 230"/>
              <a:gd name="T6" fmla="*/ 0 60000 65536"/>
              <a:gd name="T7" fmla="*/ 0 60000 65536"/>
              <a:gd name="T8" fmla="*/ 0 60000 65536"/>
            </a:gdLst>
            <a:ahLst/>
            <a:cxnLst>
              <a:cxn ang="T6">
                <a:pos x="T0" y="T1"/>
              </a:cxn>
              <a:cxn ang="T7">
                <a:pos x="T2" y="T3"/>
              </a:cxn>
              <a:cxn ang="T8">
                <a:pos x="T4" y="T5"/>
              </a:cxn>
            </a:cxnLst>
            <a:rect l="0" t="0" r="r" b="b"/>
            <a:pathLst>
              <a:path w="1000" h="230">
                <a:moveTo>
                  <a:pt x="1000"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3" name="Text Box 7"/>
          <p:cNvSpPr txBox="1">
            <a:spLocks noChangeArrowheads="1"/>
          </p:cNvSpPr>
          <p:nvPr/>
        </p:nvSpPr>
        <p:spPr bwMode="auto">
          <a:xfrm>
            <a:off x="1589088" y="2087984"/>
            <a:ext cx="72390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应用层</a:t>
            </a:r>
          </a:p>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运输层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网际层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网络</a:t>
            </a:r>
          </a:p>
          <a:p>
            <a:pPr algn="ctr">
              <a:lnSpc>
                <a:spcPct val="9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接口层</a:t>
            </a:r>
          </a:p>
        </p:txBody>
      </p:sp>
      <p:sp>
        <p:nvSpPr>
          <p:cNvPr id="166924" name="Freeform 8"/>
          <p:cNvSpPr/>
          <p:nvPr/>
        </p:nvSpPr>
        <p:spPr bwMode="auto">
          <a:xfrm>
            <a:off x="1409700" y="2424534"/>
            <a:ext cx="1327150" cy="298450"/>
          </a:xfrm>
          <a:custGeom>
            <a:avLst/>
            <a:gdLst>
              <a:gd name="T0" fmla="*/ 1326515 w 1002"/>
              <a:gd name="T1" fmla="*/ 0 h 244"/>
              <a:gd name="T2" fmla="*/ 1019378 w 1002"/>
              <a:gd name="T3" fmla="*/ 293288 h 244"/>
              <a:gd name="T4" fmla="*/ 0 w 1002"/>
              <a:gd name="T5" fmla="*/ 298176 h 244"/>
              <a:gd name="T6" fmla="*/ 0 60000 65536"/>
              <a:gd name="T7" fmla="*/ 0 60000 65536"/>
              <a:gd name="T8" fmla="*/ 0 60000 65536"/>
            </a:gdLst>
            <a:ahLst/>
            <a:cxnLst>
              <a:cxn ang="T6">
                <a:pos x="T0" y="T1"/>
              </a:cxn>
              <a:cxn ang="T7">
                <a:pos x="T2" y="T3"/>
              </a:cxn>
              <a:cxn ang="T8">
                <a:pos x="T4" y="T5"/>
              </a:cxn>
            </a:cxnLst>
            <a:rect l="0" t="0" r="r" b="b"/>
            <a:pathLst>
              <a:path w="1002" h="244">
                <a:moveTo>
                  <a:pt x="1002" y="0"/>
                </a:moveTo>
                <a:lnTo>
                  <a:pt x="770" y="240"/>
                </a:lnTo>
                <a:lnTo>
                  <a:pt x="0" y="244"/>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5" name="Freeform 9"/>
          <p:cNvSpPr/>
          <p:nvPr/>
        </p:nvSpPr>
        <p:spPr bwMode="auto">
          <a:xfrm>
            <a:off x="1409700" y="2724571"/>
            <a:ext cx="1327150" cy="315913"/>
          </a:xfrm>
          <a:custGeom>
            <a:avLst/>
            <a:gdLst>
              <a:gd name="T0" fmla="*/ 1326515 w 1002"/>
              <a:gd name="T1" fmla="*/ 0 h 258"/>
              <a:gd name="T2" fmla="*/ 1019378 w 1002"/>
              <a:gd name="T3" fmla="*/ 310396 h 258"/>
              <a:gd name="T4" fmla="*/ 0 w 1002"/>
              <a:gd name="T5" fmla="*/ 315284 h 258"/>
              <a:gd name="T6" fmla="*/ 0 60000 65536"/>
              <a:gd name="T7" fmla="*/ 0 60000 65536"/>
              <a:gd name="T8" fmla="*/ 0 60000 65536"/>
            </a:gdLst>
            <a:ahLst/>
            <a:cxnLst>
              <a:cxn ang="T6">
                <a:pos x="T0" y="T1"/>
              </a:cxn>
              <a:cxn ang="T7">
                <a:pos x="T2" y="T3"/>
              </a:cxn>
              <a:cxn ang="T8">
                <a:pos x="T4" y="T5"/>
              </a:cxn>
            </a:cxnLst>
            <a:rect l="0" t="0" r="r" b="b"/>
            <a:pathLst>
              <a:path w="1002" h="258">
                <a:moveTo>
                  <a:pt x="1002" y="0"/>
                </a:moveTo>
                <a:lnTo>
                  <a:pt x="770" y="254"/>
                </a:lnTo>
                <a:lnTo>
                  <a:pt x="0" y="25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6" name="AutoShape 10"/>
          <p:cNvSpPr>
            <a:spLocks noChangeArrowheads="1"/>
          </p:cNvSpPr>
          <p:nvPr/>
        </p:nvSpPr>
        <p:spPr bwMode="auto">
          <a:xfrm>
            <a:off x="6243638" y="1822871"/>
            <a:ext cx="1325562" cy="1749425"/>
          </a:xfrm>
          <a:prstGeom prst="cube">
            <a:avLst>
              <a:gd name="adj" fmla="val 25301"/>
            </a:avLst>
          </a:prstGeom>
          <a:solidFill>
            <a:srgbClr val="0098F6"/>
          </a:solidFill>
          <a:ln w="1905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6927" name="Freeform 11"/>
          <p:cNvSpPr/>
          <p:nvPr/>
        </p:nvSpPr>
        <p:spPr bwMode="auto">
          <a:xfrm>
            <a:off x="6242050" y="2122909"/>
            <a:ext cx="1331913" cy="282575"/>
          </a:xfrm>
          <a:custGeom>
            <a:avLst/>
            <a:gdLst>
              <a:gd name="T0" fmla="*/ 1331810 w 1006"/>
              <a:gd name="T1" fmla="*/ 0 h 230"/>
              <a:gd name="T2" fmla="*/ 1019377 w 1006"/>
              <a:gd name="T3" fmla="*/ 276179 h 230"/>
              <a:gd name="T4" fmla="*/ 0 w 1006"/>
              <a:gd name="T5" fmla="*/ 281067 h 230"/>
              <a:gd name="T6" fmla="*/ 0 60000 65536"/>
              <a:gd name="T7" fmla="*/ 0 60000 65536"/>
              <a:gd name="T8" fmla="*/ 0 60000 65536"/>
            </a:gdLst>
            <a:ahLst/>
            <a:cxnLst>
              <a:cxn ang="T6">
                <a:pos x="T0" y="T1"/>
              </a:cxn>
              <a:cxn ang="T7">
                <a:pos x="T2" y="T3"/>
              </a:cxn>
              <a:cxn ang="T8">
                <a:pos x="T4" y="T5"/>
              </a:cxn>
            </a:cxnLst>
            <a:rect l="0" t="0" r="r" b="b"/>
            <a:pathLst>
              <a:path w="1006" h="230">
                <a:moveTo>
                  <a:pt x="1006" y="0"/>
                </a:moveTo>
                <a:lnTo>
                  <a:pt x="770" y="226"/>
                </a:lnTo>
                <a:lnTo>
                  <a:pt x="0" y="230"/>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8" name="Freeform 12"/>
          <p:cNvSpPr/>
          <p:nvPr/>
        </p:nvSpPr>
        <p:spPr bwMode="auto">
          <a:xfrm>
            <a:off x="6238875" y="2430884"/>
            <a:ext cx="1319213" cy="292100"/>
          </a:xfrm>
          <a:custGeom>
            <a:avLst/>
            <a:gdLst>
              <a:gd name="T0" fmla="*/ 1318572 w 996"/>
              <a:gd name="T1" fmla="*/ 0 h 238"/>
              <a:gd name="T2" fmla="*/ 1019378 w 996"/>
              <a:gd name="T3" fmla="*/ 285955 h 238"/>
              <a:gd name="T4" fmla="*/ 0 w 996"/>
              <a:gd name="T5" fmla="*/ 290843 h 238"/>
              <a:gd name="T6" fmla="*/ 0 60000 65536"/>
              <a:gd name="T7" fmla="*/ 0 60000 65536"/>
              <a:gd name="T8" fmla="*/ 0 60000 65536"/>
            </a:gdLst>
            <a:ahLst/>
            <a:cxnLst>
              <a:cxn ang="T6">
                <a:pos x="T0" y="T1"/>
              </a:cxn>
              <a:cxn ang="T7">
                <a:pos x="T2" y="T3"/>
              </a:cxn>
              <a:cxn ang="T8">
                <a:pos x="T4" y="T5"/>
              </a:cxn>
            </a:cxnLst>
            <a:rect l="0" t="0" r="r" b="b"/>
            <a:pathLst>
              <a:path w="996" h="238">
                <a:moveTo>
                  <a:pt x="996" y="0"/>
                </a:moveTo>
                <a:lnTo>
                  <a:pt x="770" y="234"/>
                </a:lnTo>
                <a:lnTo>
                  <a:pt x="0" y="238"/>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9" name="Freeform 13"/>
          <p:cNvSpPr/>
          <p:nvPr/>
        </p:nvSpPr>
        <p:spPr bwMode="auto">
          <a:xfrm>
            <a:off x="6238875" y="2738859"/>
            <a:ext cx="1319213" cy="301625"/>
          </a:xfrm>
          <a:custGeom>
            <a:avLst/>
            <a:gdLst>
              <a:gd name="T0" fmla="*/ 1318572 w 996"/>
              <a:gd name="T1" fmla="*/ 0 h 246"/>
              <a:gd name="T2" fmla="*/ 1019378 w 996"/>
              <a:gd name="T3" fmla="*/ 295732 h 246"/>
              <a:gd name="T4" fmla="*/ 0 w 996"/>
              <a:gd name="T5" fmla="*/ 300620 h 246"/>
              <a:gd name="T6" fmla="*/ 0 60000 65536"/>
              <a:gd name="T7" fmla="*/ 0 60000 65536"/>
              <a:gd name="T8" fmla="*/ 0 60000 65536"/>
            </a:gdLst>
            <a:ahLst/>
            <a:cxnLst>
              <a:cxn ang="T6">
                <a:pos x="T0" y="T1"/>
              </a:cxn>
              <a:cxn ang="T7">
                <a:pos x="T2" y="T3"/>
              </a:cxn>
              <a:cxn ang="T8">
                <a:pos x="T4" y="T5"/>
              </a:cxn>
            </a:cxnLst>
            <a:rect l="0" t="0" r="r" b="b"/>
            <a:pathLst>
              <a:path w="996" h="246">
                <a:moveTo>
                  <a:pt x="996" y="0"/>
                </a:moveTo>
                <a:lnTo>
                  <a:pt x="770" y="242"/>
                </a:lnTo>
                <a:lnTo>
                  <a:pt x="0" y="246"/>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0" name="AutoShape 14"/>
          <p:cNvSpPr>
            <a:spLocks noChangeArrowheads="1"/>
          </p:cNvSpPr>
          <p:nvPr/>
        </p:nvSpPr>
        <p:spPr bwMode="auto">
          <a:xfrm>
            <a:off x="3795713" y="2462634"/>
            <a:ext cx="1327150" cy="1114425"/>
          </a:xfrm>
          <a:prstGeom prst="cube">
            <a:avLst>
              <a:gd name="adj" fmla="val 25301"/>
            </a:avLst>
          </a:prstGeom>
          <a:solidFill>
            <a:srgbClr val="00CC00"/>
          </a:solidFill>
          <a:ln w="19050">
            <a:solidFill>
              <a:schemeClr val="tx1"/>
            </a:solidFill>
            <a:miter lim="800000"/>
          </a:ln>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6931" name="Freeform 15"/>
          <p:cNvSpPr/>
          <p:nvPr/>
        </p:nvSpPr>
        <p:spPr bwMode="auto">
          <a:xfrm>
            <a:off x="3790950" y="2761084"/>
            <a:ext cx="1328738" cy="282575"/>
          </a:xfrm>
          <a:custGeom>
            <a:avLst/>
            <a:gdLst>
              <a:gd name="T0" fmla="*/ 1327839 w 1003"/>
              <a:gd name="T1" fmla="*/ 0 h 231"/>
              <a:gd name="T2" fmla="*/ 1019378 w 1003"/>
              <a:gd name="T3" fmla="*/ 277402 h 231"/>
              <a:gd name="T4" fmla="*/ 0 w 1003"/>
              <a:gd name="T5" fmla="*/ 282290 h 231"/>
              <a:gd name="T6" fmla="*/ 0 60000 65536"/>
              <a:gd name="T7" fmla="*/ 0 60000 65536"/>
              <a:gd name="T8" fmla="*/ 0 60000 65536"/>
            </a:gdLst>
            <a:ahLst/>
            <a:cxnLst>
              <a:cxn ang="T6">
                <a:pos x="T0" y="T1"/>
              </a:cxn>
              <a:cxn ang="T7">
                <a:pos x="T2" y="T3"/>
              </a:cxn>
              <a:cxn ang="T8">
                <a:pos x="T4" y="T5"/>
              </a:cxn>
            </a:cxnLst>
            <a:rect l="0" t="0" r="r" b="b"/>
            <a:pathLst>
              <a:path w="1003" h="231">
                <a:moveTo>
                  <a:pt x="1003" y="0"/>
                </a:moveTo>
                <a:lnTo>
                  <a:pt x="770" y="227"/>
                </a:lnTo>
                <a:lnTo>
                  <a:pt x="0" y="231"/>
                </a:lnTo>
              </a:path>
            </a:pathLst>
          </a:custGeom>
          <a:noFill/>
          <a:ln w="190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2" name="Text Box 16"/>
          <p:cNvSpPr txBox="1">
            <a:spLocks noChangeArrowheads="1"/>
          </p:cNvSpPr>
          <p:nvPr/>
        </p:nvSpPr>
        <p:spPr bwMode="auto">
          <a:xfrm>
            <a:off x="1832760" y="1452983"/>
            <a:ext cx="81945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b="1" dirty="0">
                <a:solidFill>
                  <a:srgbClr val="CC0000"/>
                </a:solidFill>
                <a:latin typeface="微软雅黑" panose="020B0503020204020204" pitchFamily="34" charset="-122"/>
                <a:ea typeface="微软雅黑" panose="020B0503020204020204" pitchFamily="34" charset="-122"/>
              </a:rPr>
              <a:t>主机</a:t>
            </a:r>
            <a:r>
              <a:rPr kumimoji="1" lang="en-US" altLang="zh-CN" b="1" dirty="0">
                <a:solidFill>
                  <a:srgbClr val="CC0000"/>
                </a:solidFill>
                <a:latin typeface="微软雅黑" panose="020B0503020204020204" pitchFamily="34" charset="-122"/>
                <a:ea typeface="微软雅黑" panose="020B0503020204020204" pitchFamily="34" charset="-122"/>
              </a:rPr>
              <a:t>A</a:t>
            </a:r>
          </a:p>
        </p:txBody>
      </p:sp>
      <p:sp>
        <p:nvSpPr>
          <p:cNvPr id="166933" name="Text Box 17"/>
          <p:cNvSpPr txBox="1">
            <a:spLocks noChangeArrowheads="1"/>
          </p:cNvSpPr>
          <p:nvPr/>
        </p:nvSpPr>
        <p:spPr bwMode="auto">
          <a:xfrm>
            <a:off x="6714424" y="1443736"/>
            <a:ext cx="80342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b="1">
                <a:solidFill>
                  <a:srgbClr val="CC0000"/>
                </a:solidFill>
                <a:latin typeface="微软雅黑" panose="020B0503020204020204" pitchFamily="34" charset="-122"/>
                <a:ea typeface="微软雅黑" panose="020B0503020204020204" pitchFamily="34" charset="-122"/>
              </a:rPr>
              <a:t>主机</a:t>
            </a:r>
            <a:r>
              <a:rPr kumimoji="1" lang="en-US" altLang="zh-CN" b="1">
                <a:solidFill>
                  <a:srgbClr val="CC0000"/>
                </a:solidFill>
                <a:latin typeface="微软雅黑" panose="020B0503020204020204" pitchFamily="34" charset="-122"/>
                <a:ea typeface="微软雅黑" panose="020B0503020204020204" pitchFamily="34" charset="-122"/>
              </a:rPr>
              <a:t>B</a:t>
            </a:r>
          </a:p>
        </p:txBody>
      </p:sp>
      <p:sp>
        <p:nvSpPr>
          <p:cNvPr id="166934" name="Text Box 18"/>
          <p:cNvSpPr txBox="1">
            <a:spLocks noChangeArrowheads="1"/>
          </p:cNvSpPr>
          <p:nvPr/>
        </p:nvSpPr>
        <p:spPr bwMode="auto">
          <a:xfrm>
            <a:off x="4139952" y="2054274"/>
            <a:ext cx="877163"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b="1" dirty="0">
                <a:solidFill>
                  <a:srgbClr val="000099"/>
                </a:solidFill>
                <a:latin typeface="微软雅黑" panose="020B0503020204020204" pitchFamily="34" charset="-122"/>
                <a:ea typeface="微软雅黑" panose="020B0503020204020204" pitchFamily="34" charset="-122"/>
              </a:rPr>
              <a:t>路由器</a:t>
            </a:r>
          </a:p>
        </p:txBody>
      </p:sp>
      <p:sp>
        <p:nvSpPr>
          <p:cNvPr id="166935" name="Text Box 19"/>
          <p:cNvSpPr txBox="1">
            <a:spLocks noChangeArrowheads="1"/>
          </p:cNvSpPr>
          <p:nvPr/>
        </p:nvSpPr>
        <p:spPr bwMode="auto">
          <a:xfrm>
            <a:off x="5162550" y="3626271"/>
            <a:ext cx="806450" cy="338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rgbClr val="0098F6"/>
                </a:solidFill>
                <a:latin typeface="微软雅黑" panose="020B0503020204020204" pitchFamily="34" charset="-122"/>
                <a:ea typeface="微软雅黑" panose="020B0503020204020204" pitchFamily="34" charset="-122"/>
              </a:rPr>
              <a:t>网络 </a:t>
            </a:r>
            <a:r>
              <a:rPr kumimoji="1" lang="en-US" altLang="zh-CN" sz="1600" b="1">
                <a:solidFill>
                  <a:srgbClr val="0098F6"/>
                </a:solidFill>
                <a:latin typeface="微软雅黑" panose="020B0503020204020204" pitchFamily="34" charset="-122"/>
                <a:ea typeface="微软雅黑" panose="020B0503020204020204" pitchFamily="34" charset="-122"/>
              </a:rPr>
              <a:t>2</a:t>
            </a:r>
          </a:p>
        </p:txBody>
      </p:sp>
      <p:sp>
        <p:nvSpPr>
          <p:cNvPr id="166936" name="Text Box 20"/>
          <p:cNvSpPr txBox="1">
            <a:spLocks noChangeArrowheads="1"/>
          </p:cNvSpPr>
          <p:nvPr/>
        </p:nvSpPr>
        <p:spPr bwMode="auto">
          <a:xfrm>
            <a:off x="2714625" y="3605634"/>
            <a:ext cx="806450"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98F6"/>
                </a:solidFill>
                <a:latin typeface="微软雅黑" panose="020B0503020204020204" pitchFamily="34" charset="-122"/>
                <a:ea typeface="微软雅黑" panose="020B0503020204020204" pitchFamily="34" charset="-122"/>
              </a:rPr>
              <a:t>网络 </a:t>
            </a:r>
            <a:r>
              <a:rPr kumimoji="1" lang="en-US" altLang="zh-CN" sz="1600" b="1" dirty="0">
                <a:solidFill>
                  <a:srgbClr val="0098F6"/>
                </a:solidFill>
                <a:latin typeface="微软雅黑" panose="020B0503020204020204" pitchFamily="34" charset="-122"/>
                <a:ea typeface="微软雅黑" panose="020B0503020204020204" pitchFamily="34" charset="-122"/>
              </a:rPr>
              <a:t>1</a:t>
            </a:r>
          </a:p>
        </p:txBody>
      </p:sp>
      <p:sp>
        <p:nvSpPr>
          <p:cNvPr id="166937" name="Line 21"/>
          <p:cNvSpPr>
            <a:spLocks noChangeShapeType="1"/>
          </p:cNvSpPr>
          <p:nvPr/>
        </p:nvSpPr>
        <p:spPr bwMode="auto">
          <a:xfrm>
            <a:off x="1970088" y="3573884"/>
            <a:ext cx="744537" cy="220662"/>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8" name="Line 22"/>
          <p:cNvSpPr>
            <a:spLocks noChangeShapeType="1"/>
          </p:cNvSpPr>
          <p:nvPr/>
        </p:nvSpPr>
        <p:spPr bwMode="auto">
          <a:xfrm flipH="1">
            <a:off x="3521075" y="3573884"/>
            <a:ext cx="620713" cy="1857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9" name="Line 23"/>
          <p:cNvSpPr>
            <a:spLocks noChangeShapeType="1"/>
          </p:cNvSpPr>
          <p:nvPr/>
        </p:nvSpPr>
        <p:spPr bwMode="auto">
          <a:xfrm>
            <a:off x="4421188" y="3573884"/>
            <a:ext cx="754062" cy="2238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0" name="Line 24"/>
          <p:cNvSpPr>
            <a:spLocks noChangeShapeType="1"/>
          </p:cNvSpPr>
          <p:nvPr/>
        </p:nvSpPr>
        <p:spPr bwMode="auto">
          <a:xfrm flipH="1">
            <a:off x="5969000" y="3573884"/>
            <a:ext cx="763588" cy="201612"/>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41" name="Text Box 25"/>
          <p:cNvSpPr txBox="1">
            <a:spLocks noChangeArrowheads="1"/>
          </p:cNvSpPr>
          <p:nvPr/>
        </p:nvSpPr>
        <p:spPr bwMode="auto">
          <a:xfrm>
            <a:off x="6396038" y="2087984"/>
            <a:ext cx="7239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应用层</a:t>
            </a:r>
          </a:p>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运输层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网际层</a:t>
            </a:r>
          </a:p>
          <a:p>
            <a:pPr algn="ctr">
              <a:lnSpc>
                <a:spcPct val="130000"/>
              </a:lnSpc>
              <a:spcBef>
                <a:spcPts val="200"/>
              </a:spcBef>
            </a:pPr>
            <a:r>
              <a:rPr kumimoji="1" lang="zh-CN" altLang="en-US" sz="1400" b="1">
                <a:solidFill>
                  <a:schemeClr val="bg1"/>
                </a:solidFill>
                <a:latin typeface="微软雅黑" panose="020B0503020204020204" pitchFamily="34" charset="-122"/>
                <a:ea typeface="微软雅黑" panose="020B0503020204020204" pitchFamily="34" charset="-122"/>
              </a:rPr>
              <a:t>网络</a:t>
            </a:r>
          </a:p>
          <a:p>
            <a:pPr algn="ctr">
              <a:lnSpc>
                <a:spcPct val="90000"/>
              </a:lnSpc>
            </a:pPr>
            <a:r>
              <a:rPr kumimoji="1" lang="zh-CN" altLang="en-US" sz="1400" b="1">
                <a:solidFill>
                  <a:schemeClr val="bg1"/>
                </a:solidFill>
                <a:latin typeface="微软雅黑" panose="020B0503020204020204" pitchFamily="34" charset="-122"/>
                <a:ea typeface="微软雅黑" panose="020B0503020204020204" pitchFamily="34" charset="-122"/>
              </a:rPr>
              <a:t>接口层</a:t>
            </a:r>
          </a:p>
        </p:txBody>
      </p:sp>
      <p:sp>
        <p:nvSpPr>
          <p:cNvPr id="166942" name="Text Box 26"/>
          <p:cNvSpPr txBox="1">
            <a:spLocks noChangeArrowheads="1"/>
          </p:cNvSpPr>
          <p:nvPr/>
        </p:nvSpPr>
        <p:spPr bwMode="auto">
          <a:xfrm>
            <a:off x="3935413" y="2703934"/>
            <a:ext cx="723900"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网际层</a:t>
            </a:r>
          </a:p>
          <a:p>
            <a:pPr algn="ctr">
              <a:lnSpc>
                <a:spcPct val="130000"/>
              </a:lnSpc>
            </a:pPr>
            <a:r>
              <a:rPr kumimoji="1" lang="zh-CN" altLang="en-US" sz="1400" b="1">
                <a:solidFill>
                  <a:schemeClr val="bg1"/>
                </a:solidFill>
                <a:latin typeface="微软雅黑" panose="020B0503020204020204" pitchFamily="34" charset="-122"/>
                <a:ea typeface="微软雅黑" panose="020B0503020204020204" pitchFamily="34" charset="-122"/>
              </a:rPr>
              <a:t>网络</a:t>
            </a:r>
          </a:p>
          <a:p>
            <a:pPr algn="ctr">
              <a:lnSpc>
                <a:spcPct val="90000"/>
              </a:lnSpc>
            </a:pPr>
            <a:r>
              <a:rPr kumimoji="1" lang="zh-CN" altLang="en-US" sz="1400" b="1">
                <a:solidFill>
                  <a:schemeClr val="bg1"/>
                </a:solidFill>
                <a:latin typeface="微软雅黑" panose="020B0503020204020204" pitchFamily="34" charset="-122"/>
                <a:ea typeface="微软雅黑" panose="020B0503020204020204" pitchFamily="34" charset="-122"/>
              </a:rPr>
              <a:t>接口层</a:t>
            </a:r>
          </a:p>
        </p:txBody>
      </p:sp>
      <p:sp>
        <p:nvSpPr>
          <p:cNvPr id="166943" name="Text Box 27"/>
          <p:cNvSpPr txBox="1">
            <a:spLocks noChangeArrowheads="1"/>
          </p:cNvSpPr>
          <p:nvPr/>
        </p:nvSpPr>
        <p:spPr bwMode="auto">
          <a:xfrm>
            <a:off x="1038225" y="2067346"/>
            <a:ext cx="3111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4</a:t>
            </a:r>
          </a:p>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3</a:t>
            </a:r>
          </a:p>
          <a:p>
            <a:pPr algn="ctr">
              <a:lnSpc>
                <a:spcPct val="130000"/>
              </a:lnSpc>
            </a:pPr>
            <a:r>
              <a:rPr kumimoji="1" lang="en-US" altLang="zh-CN" sz="1600" b="1">
                <a:solidFill>
                  <a:srgbClr val="000099"/>
                </a:solidFill>
                <a:latin typeface="微软雅黑" panose="020B0503020204020204" pitchFamily="34" charset="-122"/>
                <a:ea typeface="微软雅黑" panose="020B0503020204020204" pitchFamily="34" charset="-122"/>
              </a:rPr>
              <a:t>2</a:t>
            </a:r>
          </a:p>
          <a:p>
            <a:pPr algn="ctr">
              <a:lnSpc>
                <a:spcPct val="155000"/>
              </a:lnSpc>
            </a:pPr>
            <a:r>
              <a:rPr kumimoji="1" lang="en-US" altLang="zh-CN" sz="1600" b="1">
                <a:solidFill>
                  <a:srgbClr val="000099"/>
                </a:solidFill>
                <a:latin typeface="微软雅黑" panose="020B0503020204020204" pitchFamily="34" charset="-122"/>
                <a:ea typeface="微软雅黑" panose="020B0503020204020204" pitchFamily="34" charset="-122"/>
              </a:rPr>
              <a:t>1</a:t>
            </a:r>
          </a:p>
        </p:txBody>
      </p:sp>
      <p:sp>
        <p:nvSpPr>
          <p:cNvPr id="166944" name="矩形 30"/>
          <p:cNvSpPr>
            <a:spLocks noChangeArrowheads="1"/>
          </p:cNvSpPr>
          <p:nvPr/>
        </p:nvSpPr>
        <p:spPr bwMode="auto">
          <a:xfrm>
            <a:off x="2776681" y="1101973"/>
            <a:ext cx="34699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dirty="0">
                <a:solidFill>
                  <a:srgbClr val="0070C0"/>
                </a:solidFill>
                <a:latin typeface="微软雅黑" panose="020B0503020204020204" pitchFamily="34" charset="-122"/>
                <a:ea typeface="微软雅黑" panose="020B0503020204020204" pitchFamily="34" charset="-122"/>
              </a:rPr>
              <a:t>TCP/IP </a:t>
            </a:r>
            <a:r>
              <a:rPr lang="zh-CN" altLang="en-US" sz="2400" b="1" dirty="0">
                <a:solidFill>
                  <a:srgbClr val="0070C0"/>
                </a:solidFill>
                <a:latin typeface="微软雅黑" panose="020B0503020204020204" pitchFamily="34" charset="-122"/>
                <a:ea typeface="微软雅黑" panose="020B0503020204020204" pitchFamily="34" charset="-122"/>
              </a:rPr>
              <a:t>是四层体系结构</a:t>
            </a:r>
          </a:p>
        </p:txBody>
      </p:sp>
      <p:sp>
        <p:nvSpPr>
          <p:cNvPr id="166945" name="矩形 31"/>
          <p:cNvSpPr>
            <a:spLocks noChangeArrowheads="1"/>
          </p:cNvSpPr>
          <p:nvPr/>
        </p:nvSpPr>
        <p:spPr bwMode="auto">
          <a:xfrm>
            <a:off x="323528" y="4319588"/>
            <a:ext cx="84249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C55A11"/>
                </a:solidFill>
                <a:latin typeface="微软雅黑" panose="020B0503020204020204" pitchFamily="34" charset="-122"/>
                <a:ea typeface="微软雅黑" panose="020B0503020204020204" pitchFamily="34" charset="-122"/>
              </a:rPr>
              <a:t>路由器在转发分组时最高只用到网际层而没有使用运输层和应用层。 </a:t>
            </a:r>
          </a:p>
        </p:txBody>
      </p:sp>
      <p:sp>
        <p:nvSpPr>
          <p:cNvPr id="32"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en-US" altLang="zh-CN" sz="2400" b="1" dirty="0">
                <a:solidFill>
                  <a:srgbClr val="0070C0"/>
                </a:solidFill>
                <a:latin typeface="微软雅黑" panose="020B0503020204020204" pitchFamily="34" charset="-122"/>
                <a:ea typeface="微软雅黑" panose="020B0503020204020204" pitchFamily="34" charset="-122"/>
              </a:rPr>
              <a:t>TCP/IP</a:t>
            </a:r>
            <a:r>
              <a:rPr lang="zh-CN" altLang="en-US" sz="2400" b="1" dirty="0">
                <a:solidFill>
                  <a:srgbClr val="0070C0"/>
                </a:solidFill>
                <a:latin typeface="微软雅黑" panose="020B0503020204020204" pitchFamily="34" charset="-122"/>
                <a:ea typeface="微软雅黑" panose="020B0503020204020204" pitchFamily="34" charset="-122"/>
              </a:rPr>
              <a:t>体系结构</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bwMode="auto">
          <a:xfrm>
            <a:off x="3749548" y="2651127"/>
            <a:ext cx="4724400" cy="2080863"/>
            <a:chOff x="3593448" y="2653839"/>
            <a:chExt cx="4724589" cy="2080274"/>
          </a:xfrm>
        </p:grpSpPr>
        <p:sp>
          <p:nvSpPr>
            <p:cNvPr id="169001" name="Text Box 37"/>
            <p:cNvSpPr txBox="1">
              <a:spLocks noChangeArrowheads="1"/>
            </p:cNvSpPr>
            <p:nvPr/>
          </p:nvSpPr>
          <p:spPr bwMode="auto">
            <a:xfrm>
              <a:off x="3593511" y="4346425"/>
              <a:ext cx="4724526" cy="38768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1600" b="1" dirty="0">
                  <a:solidFill>
                    <a:srgbClr val="C55A11"/>
                  </a:solidFill>
                  <a:latin typeface="微软雅黑" panose="020B0503020204020204" pitchFamily="34" charset="-122"/>
                  <a:ea typeface="微软雅黑" panose="020B0503020204020204" pitchFamily="34" charset="-122"/>
                </a:rPr>
                <a:t>IP </a:t>
              </a:r>
              <a:r>
                <a:rPr lang="zh-CN" altLang="en-US" sz="1600" b="1" dirty="0">
                  <a:solidFill>
                    <a:srgbClr val="C55A11"/>
                  </a:solidFill>
                  <a:latin typeface="微软雅黑" panose="020B0503020204020204" pitchFamily="34" charset="-122"/>
                  <a:ea typeface="微软雅黑" panose="020B0503020204020204" pitchFamily="34" charset="-122"/>
                </a:rPr>
                <a:t>可应用到各式各样的网络上</a:t>
              </a:r>
            </a:p>
          </p:txBody>
        </p:sp>
        <p:sp>
          <p:nvSpPr>
            <p:cNvPr id="169002" name="AutoShape 2"/>
            <p:cNvSpPr>
              <a:spLocks noChangeArrowheads="1"/>
            </p:cNvSpPr>
            <p:nvPr/>
          </p:nvSpPr>
          <p:spPr bwMode="auto">
            <a:xfrm>
              <a:off x="3593448" y="2653839"/>
              <a:ext cx="4724528" cy="1692581"/>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grpSp>
      <p:grpSp>
        <p:nvGrpSpPr>
          <p:cNvPr id="5" name="组合 4"/>
          <p:cNvGrpSpPr/>
          <p:nvPr/>
        </p:nvGrpSpPr>
        <p:grpSpPr bwMode="auto">
          <a:xfrm>
            <a:off x="3746373" y="1337964"/>
            <a:ext cx="4727575" cy="2241898"/>
            <a:chOff x="1242152" y="1747043"/>
            <a:chExt cx="6570368" cy="3115225"/>
          </a:xfrm>
        </p:grpSpPr>
        <p:sp>
          <p:nvSpPr>
            <p:cNvPr id="168999" name="AutoShape 3"/>
            <p:cNvSpPr>
              <a:spLocks noChangeArrowheads="1"/>
            </p:cNvSpPr>
            <p:nvPr/>
          </p:nvSpPr>
          <p:spPr bwMode="auto">
            <a:xfrm flipV="1">
              <a:off x="1246437" y="2269258"/>
              <a:ext cx="6566083" cy="2593010"/>
            </a:xfrm>
            <a:prstGeom prst="triangle">
              <a:avLst>
                <a:gd name="adj" fmla="val 50000"/>
              </a:avLst>
            </a:prstGeom>
            <a:solidFill>
              <a:srgbClr val="ABEBD7"/>
            </a:solidFill>
            <a:ln w="9525">
              <a:solidFill>
                <a:srgbClr val="339933"/>
              </a:solidFill>
              <a:miter lim="800000"/>
            </a:ln>
          </p:spPr>
          <p:txBody>
            <a:bodyPr wrap="none" anchor="ctr"/>
            <a:lstStyle/>
            <a:p>
              <a:endParaRPr lang="zh-CN" altLang="en-US" b="1">
                <a:solidFill>
                  <a:srgbClr val="000099"/>
                </a:solidFill>
                <a:ea typeface="黑体" panose="02010609060101010101" pitchFamily="49" charset="-122"/>
              </a:endParaRPr>
            </a:p>
          </p:txBody>
        </p:sp>
        <p:sp>
          <p:nvSpPr>
            <p:cNvPr id="169000" name="Text Box 37"/>
            <p:cNvSpPr txBox="1">
              <a:spLocks noChangeArrowheads="1"/>
            </p:cNvSpPr>
            <p:nvPr/>
          </p:nvSpPr>
          <p:spPr bwMode="auto">
            <a:xfrm>
              <a:off x="1242152" y="1747043"/>
              <a:ext cx="6566080" cy="538864"/>
            </a:xfrm>
            <a:prstGeom prst="rect">
              <a:avLst/>
            </a:prstGeom>
            <a:noFill/>
            <a:ln w="9525">
              <a:solidFill>
                <a:srgbClr val="339933"/>
              </a:solidFill>
              <a:miter lim="800000"/>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en-US" altLang="zh-CN" sz="1600" b="1" dirty="0">
                  <a:solidFill>
                    <a:srgbClr val="C55A11"/>
                  </a:solidFill>
                  <a:latin typeface="微软雅黑" panose="020B0503020204020204" pitchFamily="34" charset="-122"/>
                  <a:ea typeface="微软雅黑" panose="020B0503020204020204" pitchFamily="34" charset="-122"/>
                </a:rPr>
                <a:t>IP </a:t>
              </a:r>
              <a:r>
                <a:rPr lang="zh-CN" altLang="en-US" sz="1600" b="1" dirty="0">
                  <a:solidFill>
                    <a:srgbClr val="C55A11"/>
                  </a:solidFill>
                  <a:latin typeface="微软雅黑" panose="020B0503020204020204" pitchFamily="34" charset="-122"/>
                  <a:ea typeface="微软雅黑" panose="020B0503020204020204" pitchFamily="34" charset="-122"/>
                </a:rPr>
                <a:t>可为各式各样的应用程序提供服务</a:t>
              </a:r>
            </a:p>
          </p:txBody>
        </p:sp>
      </p:grpSp>
      <p:sp>
        <p:nvSpPr>
          <p:cNvPr id="168966" name="Rectangle 68"/>
          <p:cNvSpPr>
            <a:spLocks noChangeArrowheads="1"/>
          </p:cNvSpPr>
          <p:nvPr/>
        </p:nvSpPr>
        <p:spPr bwMode="auto">
          <a:xfrm>
            <a:off x="323528" y="1461284"/>
            <a:ext cx="2799019"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spcBef>
                <a:spcPts val="600"/>
              </a:spcBef>
            </a:pPr>
            <a:r>
              <a:rPr lang="zh-CN" altLang="zh-CN" sz="2000" dirty="0">
                <a:solidFill>
                  <a:srgbClr val="0070C0"/>
                </a:solidFill>
                <a:latin typeface="微软雅黑" panose="020B0503020204020204" pitchFamily="34" charset="-122"/>
                <a:ea typeface="微软雅黑" panose="020B0503020204020204" pitchFamily="34" charset="-122"/>
              </a:rPr>
              <a:t>实际上</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zh-CN" sz="2000" dirty="0">
                <a:solidFill>
                  <a:srgbClr val="0070C0"/>
                </a:solidFill>
                <a:latin typeface="微软雅黑" panose="020B0503020204020204" pitchFamily="34" charset="-122"/>
                <a:ea typeface="微软雅黑" panose="020B0503020204020204" pitchFamily="34" charset="-122"/>
              </a:rPr>
              <a:t>现在的互联网使用的</a:t>
            </a:r>
            <a:r>
              <a:rPr lang="en-US" altLang="zh-CN" sz="2000" dirty="0">
                <a:solidFill>
                  <a:srgbClr val="0070C0"/>
                </a:solidFill>
                <a:latin typeface="微软雅黑" panose="020B0503020204020204" pitchFamily="34" charset="-122"/>
                <a:ea typeface="微软雅黑" panose="020B0503020204020204" pitchFamily="34" charset="-122"/>
              </a:rPr>
              <a:t> TCP/IP </a:t>
            </a:r>
            <a:r>
              <a:rPr lang="zh-CN" altLang="zh-CN" sz="2000" dirty="0">
                <a:solidFill>
                  <a:srgbClr val="0070C0"/>
                </a:solidFill>
                <a:latin typeface="微软雅黑" panose="020B0503020204020204" pitchFamily="34" charset="-122"/>
                <a:ea typeface="微软雅黑" panose="020B0503020204020204" pitchFamily="34" charset="-122"/>
              </a:rPr>
              <a:t>体系结构已经</a:t>
            </a:r>
            <a:r>
              <a:rPr lang="zh-CN" altLang="en-US" sz="2000" dirty="0">
                <a:solidFill>
                  <a:srgbClr val="0070C0"/>
                </a:solidFill>
                <a:latin typeface="微软雅黑" panose="020B0503020204020204" pitchFamily="34" charset="-122"/>
                <a:ea typeface="微软雅黑" panose="020B0503020204020204" pitchFamily="34" charset="-122"/>
              </a:rPr>
              <a:t>发生了</a:t>
            </a:r>
            <a:r>
              <a:rPr lang="zh-CN" altLang="zh-CN" sz="2000" dirty="0">
                <a:solidFill>
                  <a:srgbClr val="0070C0"/>
                </a:solidFill>
                <a:latin typeface="微软雅黑" panose="020B0503020204020204" pitchFamily="34" charset="-122"/>
                <a:ea typeface="微软雅黑" panose="020B0503020204020204" pitchFamily="34" charset="-122"/>
              </a:rPr>
              <a:t>演变，即某些应用程序可以直接使用</a:t>
            </a:r>
            <a:r>
              <a:rPr lang="en-US" altLang="zh-CN" sz="2000" dirty="0">
                <a:solidFill>
                  <a:srgbClr val="0070C0"/>
                </a:solidFill>
                <a:latin typeface="微软雅黑" panose="020B0503020204020204" pitchFamily="34" charset="-122"/>
                <a:ea typeface="微软雅黑" panose="020B0503020204020204" pitchFamily="34" charset="-122"/>
              </a:rPr>
              <a:t> IP </a:t>
            </a:r>
            <a:r>
              <a:rPr lang="zh-CN" altLang="zh-CN" sz="2000" dirty="0">
                <a:solidFill>
                  <a:srgbClr val="0070C0"/>
                </a:solidFill>
                <a:latin typeface="微软雅黑" panose="020B0503020204020204" pitchFamily="34" charset="-122"/>
                <a:ea typeface="微软雅黑" panose="020B0503020204020204" pitchFamily="34" charset="-122"/>
              </a:rPr>
              <a:t>层，或甚至直接使用最下面的网络接口层</a:t>
            </a:r>
            <a:r>
              <a:rPr lang="zh-CN" altLang="en-US" sz="2000" dirty="0">
                <a:solidFill>
                  <a:srgbClr val="0070C0"/>
                </a:solidFill>
                <a:latin typeface="微软雅黑" panose="020B0503020204020204" pitchFamily="34" charset="-122"/>
                <a:ea typeface="微软雅黑" panose="020B0503020204020204" pitchFamily="34" charset="-122"/>
              </a:rPr>
              <a:t>。</a:t>
            </a:r>
          </a:p>
        </p:txBody>
      </p:sp>
      <p:grpSp>
        <p:nvGrpSpPr>
          <p:cNvPr id="3" name="组合 2"/>
          <p:cNvGrpSpPr/>
          <p:nvPr/>
        </p:nvGrpSpPr>
        <p:grpSpPr>
          <a:xfrm>
            <a:off x="3345636" y="1759941"/>
            <a:ext cx="4935731" cy="2395985"/>
            <a:chOff x="3345636" y="1759941"/>
            <a:chExt cx="4935731" cy="2395985"/>
          </a:xfrm>
        </p:grpSpPr>
        <p:sp>
          <p:nvSpPr>
            <p:cNvPr id="9" name="Rectangle 5"/>
            <p:cNvSpPr>
              <a:spLocks noChangeArrowheads="1"/>
            </p:cNvSpPr>
            <p:nvPr/>
          </p:nvSpPr>
          <p:spPr bwMode="auto">
            <a:xfrm>
              <a:off x="4468686" y="1810741"/>
              <a:ext cx="531812"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HTTP</a:t>
              </a:r>
            </a:p>
          </p:txBody>
        </p:sp>
        <p:sp>
          <p:nvSpPr>
            <p:cNvPr id="10" name="Rectangle 6"/>
            <p:cNvSpPr>
              <a:spLocks noChangeArrowheads="1"/>
            </p:cNvSpPr>
            <p:nvPr/>
          </p:nvSpPr>
          <p:spPr bwMode="auto">
            <a:xfrm>
              <a:off x="5478336" y="1810741"/>
              <a:ext cx="533400"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pitchFamily="34" charset="-122"/>
                  <a:ea typeface="微软雅黑" panose="020B0503020204020204" pitchFamily="34" charset="-122"/>
                </a:rPr>
                <a:t>SMTP</a:t>
              </a:r>
            </a:p>
          </p:txBody>
        </p:sp>
        <p:sp>
          <p:nvSpPr>
            <p:cNvPr id="11" name="Rectangle 7"/>
            <p:cNvSpPr>
              <a:spLocks noChangeArrowheads="1"/>
            </p:cNvSpPr>
            <p:nvPr/>
          </p:nvSpPr>
          <p:spPr bwMode="auto">
            <a:xfrm>
              <a:off x="6224461" y="1810741"/>
              <a:ext cx="531812"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DNS</a:t>
              </a:r>
            </a:p>
          </p:txBody>
        </p:sp>
        <p:sp>
          <p:nvSpPr>
            <p:cNvPr id="12" name="Rectangle 8"/>
            <p:cNvSpPr>
              <a:spLocks noChangeArrowheads="1"/>
            </p:cNvSpPr>
            <p:nvPr/>
          </p:nvSpPr>
          <p:spPr bwMode="auto">
            <a:xfrm>
              <a:off x="7234111" y="1810741"/>
              <a:ext cx="533400" cy="238125"/>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a:solidFill>
                    <a:schemeClr val="bg1"/>
                  </a:solidFill>
                  <a:latin typeface="微软雅黑" panose="020B0503020204020204" pitchFamily="34" charset="-122"/>
                  <a:ea typeface="微软雅黑" panose="020B0503020204020204" pitchFamily="34" charset="-122"/>
                </a:rPr>
                <a:t>RTP</a:t>
              </a:r>
            </a:p>
          </p:txBody>
        </p:sp>
        <p:sp>
          <p:nvSpPr>
            <p:cNvPr id="13" name="Rectangle 9"/>
            <p:cNvSpPr>
              <a:spLocks noChangeArrowheads="1"/>
            </p:cNvSpPr>
            <p:nvPr/>
          </p:nvSpPr>
          <p:spPr bwMode="auto">
            <a:xfrm>
              <a:off x="4946523" y="2380654"/>
              <a:ext cx="531813" cy="236537"/>
            </a:xfrm>
            <a:prstGeom prst="rect">
              <a:avLst/>
            </a:prstGeom>
            <a:solidFill>
              <a:srgbClr val="0098F6"/>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TCP</a:t>
              </a:r>
            </a:p>
          </p:txBody>
        </p:sp>
        <p:sp>
          <p:nvSpPr>
            <p:cNvPr id="14" name="Rectangle 10"/>
            <p:cNvSpPr>
              <a:spLocks noChangeArrowheads="1"/>
            </p:cNvSpPr>
            <p:nvPr/>
          </p:nvSpPr>
          <p:spPr bwMode="auto">
            <a:xfrm>
              <a:off x="6756273" y="2380654"/>
              <a:ext cx="531813" cy="236537"/>
            </a:xfrm>
            <a:prstGeom prst="rect">
              <a:avLst/>
            </a:prstGeom>
            <a:solidFill>
              <a:srgbClr val="0098F6"/>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1400" b="1" dirty="0">
                  <a:solidFill>
                    <a:schemeClr val="bg1"/>
                  </a:solidFill>
                  <a:latin typeface="微软雅黑" panose="020B0503020204020204" pitchFamily="34" charset="-122"/>
                  <a:ea typeface="微软雅黑" panose="020B0503020204020204" pitchFamily="34" charset="-122"/>
                </a:rPr>
                <a:t>UDP</a:t>
              </a:r>
            </a:p>
          </p:txBody>
        </p:sp>
        <p:sp>
          <p:nvSpPr>
            <p:cNvPr id="15" name="Rectangle 12"/>
            <p:cNvSpPr>
              <a:spLocks noChangeArrowheads="1"/>
            </p:cNvSpPr>
            <p:nvPr/>
          </p:nvSpPr>
          <p:spPr bwMode="auto">
            <a:xfrm>
              <a:off x="4468686" y="3841154"/>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6" name="Rectangle 13"/>
            <p:cNvSpPr>
              <a:spLocks noChangeArrowheads="1"/>
            </p:cNvSpPr>
            <p:nvPr/>
          </p:nvSpPr>
          <p:spPr bwMode="auto">
            <a:xfrm>
              <a:off x="5586286" y="3841154"/>
              <a:ext cx="850900" cy="230187"/>
            </a:xfrm>
            <a:prstGeom prst="rect">
              <a:avLst/>
            </a:prstGeom>
            <a:solidFill>
              <a:srgbClr val="00B0F0"/>
            </a:solidFill>
            <a:ln>
              <a:noFill/>
            </a:ln>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endParaRPr kumimoji="1" lang="zh-CN" altLang="zh-CN" sz="1600" b="1">
                <a:solidFill>
                  <a:srgbClr val="000099"/>
                </a:solidFill>
                <a:ea typeface="黑体" panose="02010609060101010101" pitchFamily="49" charset="-122"/>
              </a:endParaRPr>
            </a:p>
          </p:txBody>
        </p:sp>
        <p:sp>
          <p:nvSpPr>
            <p:cNvPr id="168976" name="Line 15"/>
            <p:cNvSpPr>
              <a:spLocks noChangeShapeType="1"/>
            </p:cNvSpPr>
            <p:nvPr/>
          </p:nvSpPr>
          <p:spPr bwMode="auto">
            <a:xfrm>
              <a:off x="3491880" y="3474441"/>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7" name="Line 16"/>
            <p:cNvSpPr>
              <a:spLocks noChangeShapeType="1"/>
            </p:cNvSpPr>
            <p:nvPr/>
          </p:nvSpPr>
          <p:spPr bwMode="auto">
            <a:xfrm>
              <a:off x="3491880" y="2856904"/>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8" name="Line 17"/>
            <p:cNvSpPr>
              <a:spLocks noChangeShapeType="1"/>
            </p:cNvSpPr>
            <p:nvPr/>
          </p:nvSpPr>
          <p:spPr bwMode="auto">
            <a:xfrm>
              <a:off x="3491880" y="2237779"/>
              <a:ext cx="4789487" cy="0"/>
            </a:xfrm>
            <a:prstGeom prst="line">
              <a:avLst/>
            </a:prstGeom>
            <a:noFill/>
            <a:ln w="28575">
              <a:solidFill>
                <a:srgbClr val="339933"/>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79" name="Text Box 18"/>
            <p:cNvSpPr txBox="1">
              <a:spLocks noChangeArrowheads="1"/>
            </p:cNvSpPr>
            <p:nvPr/>
          </p:nvSpPr>
          <p:spPr bwMode="auto">
            <a:xfrm>
              <a:off x="3448823" y="301882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rgbClr val="C55A11"/>
                  </a:solidFill>
                  <a:latin typeface="微软雅黑" panose="020B0503020204020204" pitchFamily="34" charset="-122"/>
                  <a:ea typeface="微软雅黑" panose="020B0503020204020204" pitchFamily="34" charset="-122"/>
                </a:rPr>
                <a:t>网际层</a:t>
              </a:r>
            </a:p>
          </p:txBody>
        </p:sp>
        <p:sp>
          <p:nvSpPr>
            <p:cNvPr id="168980" name="Text Box 19"/>
            <p:cNvSpPr txBox="1">
              <a:spLocks noChangeArrowheads="1"/>
            </p:cNvSpPr>
            <p:nvPr/>
          </p:nvSpPr>
          <p:spPr bwMode="auto">
            <a:xfrm>
              <a:off x="3345636" y="3848149"/>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solidFill>
                    <a:srgbClr val="C55A11"/>
                  </a:solidFill>
                  <a:latin typeface="微软雅黑" panose="020B0503020204020204" pitchFamily="34" charset="-122"/>
                  <a:ea typeface="微软雅黑" panose="020B0503020204020204" pitchFamily="34" charset="-122"/>
                </a:rPr>
                <a:t>网络接口层</a:t>
              </a:r>
            </a:p>
          </p:txBody>
        </p:sp>
        <p:sp>
          <p:nvSpPr>
            <p:cNvPr id="168981" name="Text Box 20"/>
            <p:cNvSpPr txBox="1">
              <a:spLocks noChangeArrowheads="1"/>
            </p:cNvSpPr>
            <p:nvPr/>
          </p:nvSpPr>
          <p:spPr bwMode="auto">
            <a:xfrm>
              <a:off x="3448823" y="241240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rgbClr val="C55A11"/>
                  </a:solidFill>
                  <a:latin typeface="微软雅黑" panose="020B0503020204020204" pitchFamily="34" charset="-122"/>
                  <a:ea typeface="微软雅黑" panose="020B0503020204020204" pitchFamily="34" charset="-122"/>
                </a:rPr>
                <a:t>运输层</a:t>
              </a:r>
            </a:p>
          </p:txBody>
        </p:sp>
        <p:sp>
          <p:nvSpPr>
            <p:cNvPr id="168982" name="Text Box 21"/>
            <p:cNvSpPr txBox="1">
              <a:spLocks noChangeArrowheads="1"/>
            </p:cNvSpPr>
            <p:nvPr/>
          </p:nvSpPr>
          <p:spPr bwMode="auto">
            <a:xfrm>
              <a:off x="3448823" y="180439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dirty="0">
                  <a:solidFill>
                    <a:srgbClr val="C55A11"/>
                  </a:solidFill>
                  <a:latin typeface="微软雅黑" panose="020B0503020204020204" pitchFamily="34" charset="-122"/>
                  <a:ea typeface="微软雅黑" panose="020B0503020204020204" pitchFamily="34" charset="-122"/>
                </a:rPr>
                <a:t>应用层</a:t>
              </a:r>
            </a:p>
          </p:txBody>
        </p:sp>
        <p:sp>
          <p:nvSpPr>
            <p:cNvPr id="168983" name="Text Box 22"/>
            <p:cNvSpPr txBox="1">
              <a:spLocks noChangeArrowheads="1"/>
            </p:cNvSpPr>
            <p:nvPr/>
          </p:nvSpPr>
          <p:spPr bwMode="auto">
            <a:xfrm>
              <a:off x="5083048" y="1759941"/>
              <a:ext cx="2651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p>
          </p:txBody>
        </p:sp>
        <p:sp>
          <p:nvSpPr>
            <p:cNvPr id="168984" name="Text Box 23"/>
            <p:cNvSpPr txBox="1">
              <a:spLocks noChangeArrowheads="1"/>
            </p:cNvSpPr>
            <p:nvPr/>
          </p:nvSpPr>
          <p:spPr bwMode="auto">
            <a:xfrm>
              <a:off x="6843586" y="1759941"/>
              <a:ext cx="265112"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2000" b="1">
                  <a:solidFill>
                    <a:srgbClr val="000099"/>
                  </a:solidFill>
                  <a:ea typeface="黑体" panose="02010609060101010101" pitchFamily="49" charset="-122"/>
                </a:rPr>
                <a:t>…</a:t>
              </a:r>
            </a:p>
          </p:txBody>
        </p:sp>
        <p:sp>
          <p:nvSpPr>
            <p:cNvPr id="168985" name="Text Box 24"/>
            <p:cNvSpPr txBox="1">
              <a:spLocks noChangeArrowheads="1"/>
            </p:cNvSpPr>
            <p:nvPr/>
          </p:nvSpPr>
          <p:spPr bwMode="auto">
            <a:xfrm>
              <a:off x="6641306" y="3795886"/>
              <a:ext cx="23495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99"/>
                  </a:solidFill>
                  <a:ea typeface="黑体" panose="02010609060101010101" pitchFamily="49" charset="-122"/>
                </a:rPr>
                <a:t>…</a:t>
              </a:r>
            </a:p>
          </p:txBody>
        </p:sp>
        <p:sp>
          <p:nvSpPr>
            <p:cNvPr id="168986" name="Line 25"/>
            <p:cNvSpPr>
              <a:spLocks noChangeShapeType="1"/>
            </p:cNvSpPr>
            <p:nvPr/>
          </p:nvSpPr>
          <p:spPr bwMode="auto">
            <a:xfrm>
              <a:off x="4725861" y="2064741"/>
              <a:ext cx="333375" cy="33020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7" name="Line 26"/>
            <p:cNvSpPr>
              <a:spLocks noChangeShapeType="1"/>
            </p:cNvSpPr>
            <p:nvPr/>
          </p:nvSpPr>
          <p:spPr bwMode="auto">
            <a:xfrm>
              <a:off x="6478461" y="2075854"/>
              <a:ext cx="384175" cy="29845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8" name="Line 27"/>
            <p:cNvSpPr>
              <a:spLocks noChangeShapeType="1"/>
            </p:cNvSpPr>
            <p:nvPr/>
          </p:nvSpPr>
          <p:spPr bwMode="auto">
            <a:xfrm flipH="1">
              <a:off x="5354511" y="2066329"/>
              <a:ext cx="381000" cy="312737"/>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89" name="Line 28"/>
            <p:cNvSpPr>
              <a:spLocks noChangeShapeType="1"/>
            </p:cNvSpPr>
            <p:nvPr/>
          </p:nvSpPr>
          <p:spPr bwMode="auto">
            <a:xfrm flipH="1">
              <a:off x="7127748" y="2066329"/>
              <a:ext cx="373063" cy="31750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0" name="Line 29"/>
            <p:cNvSpPr>
              <a:spLocks noChangeShapeType="1"/>
            </p:cNvSpPr>
            <p:nvPr/>
          </p:nvSpPr>
          <p:spPr bwMode="auto">
            <a:xfrm>
              <a:off x="5210048" y="2636241"/>
              <a:ext cx="750888" cy="400050"/>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1" name="Line 30"/>
            <p:cNvSpPr>
              <a:spLocks noChangeShapeType="1"/>
            </p:cNvSpPr>
            <p:nvPr/>
          </p:nvSpPr>
          <p:spPr bwMode="auto">
            <a:xfrm flipH="1">
              <a:off x="6276848" y="2645766"/>
              <a:ext cx="752475" cy="390525"/>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2" name="Line 31"/>
            <p:cNvSpPr>
              <a:spLocks noChangeShapeType="1"/>
            </p:cNvSpPr>
            <p:nvPr/>
          </p:nvSpPr>
          <p:spPr bwMode="auto">
            <a:xfrm>
              <a:off x="6305423" y="3315691"/>
              <a:ext cx="1063625" cy="506413"/>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3" name="Line 32"/>
            <p:cNvSpPr>
              <a:spLocks noChangeShapeType="1"/>
            </p:cNvSpPr>
            <p:nvPr/>
          </p:nvSpPr>
          <p:spPr bwMode="auto">
            <a:xfrm flipH="1">
              <a:off x="4830636" y="3310929"/>
              <a:ext cx="1074737" cy="511175"/>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4" name="Line 33"/>
            <p:cNvSpPr>
              <a:spLocks noChangeShapeType="1"/>
            </p:cNvSpPr>
            <p:nvPr/>
          </p:nvSpPr>
          <p:spPr bwMode="auto">
            <a:xfrm flipH="1">
              <a:off x="5959348" y="3283941"/>
              <a:ext cx="158750" cy="538163"/>
            </a:xfrm>
            <a:prstGeom prst="line">
              <a:avLst/>
            </a:prstGeom>
            <a:noFill/>
            <a:ln w="28575">
              <a:solidFill>
                <a:srgbClr val="0098F6"/>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5" name="Text Box 34"/>
            <p:cNvSpPr txBox="1">
              <a:spLocks noChangeArrowheads="1"/>
            </p:cNvSpPr>
            <p:nvPr/>
          </p:nvSpPr>
          <p:spPr bwMode="auto">
            <a:xfrm>
              <a:off x="4368121" y="3817341"/>
              <a:ext cx="1066318" cy="307777"/>
            </a:xfrm>
            <a:prstGeom prst="rect">
              <a:avLst/>
            </a:prstGeom>
            <a:solidFill>
              <a:srgbClr val="00B050"/>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网络接口 </a:t>
              </a:r>
              <a:r>
                <a:rPr kumimoji="1" lang="en-US" altLang="zh-CN" sz="1400" b="1" dirty="0">
                  <a:solidFill>
                    <a:schemeClr val="bg1"/>
                  </a:solidFill>
                  <a:latin typeface="微软雅黑" panose="020B0503020204020204" pitchFamily="34" charset="-122"/>
                  <a:ea typeface="微软雅黑" panose="020B0503020204020204" pitchFamily="34" charset="-122"/>
                </a:rPr>
                <a:t>1</a:t>
              </a:r>
            </a:p>
          </p:txBody>
        </p:sp>
        <p:sp>
          <p:nvSpPr>
            <p:cNvPr id="168996" name="Text Box 35"/>
            <p:cNvSpPr txBox="1">
              <a:spLocks noChangeArrowheads="1"/>
            </p:cNvSpPr>
            <p:nvPr/>
          </p:nvSpPr>
          <p:spPr bwMode="auto">
            <a:xfrm>
              <a:off x="5488896" y="3817341"/>
              <a:ext cx="1066318" cy="307777"/>
            </a:xfrm>
            <a:prstGeom prst="rect">
              <a:avLst/>
            </a:prstGeom>
            <a:solidFill>
              <a:srgbClr val="00B050"/>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网络接口 </a:t>
              </a:r>
              <a:r>
                <a:rPr kumimoji="1" lang="en-US" altLang="zh-CN" sz="1400" b="1" dirty="0">
                  <a:solidFill>
                    <a:schemeClr val="bg1"/>
                  </a:solidFill>
                  <a:latin typeface="微软雅黑" panose="020B0503020204020204" pitchFamily="34" charset="-122"/>
                  <a:ea typeface="微软雅黑" panose="020B0503020204020204" pitchFamily="34" charset="-122"/>
                </a:rPr>
                <a:t>2</a:t>
              </a:r>
            </a:p>
          </p:txBody>
        </p:sp>
        <p:sp>
          <p:nvSpPr>
            <p:cNvPr id="168997" name="Text Box 36"/>
            <p:cNvSpPr txBox="1">
              <a:spLocks noChangeArrowheads="1"/>
            </p:cNvSpPr>
            <p:nvPr/>
          </p:nvSpPr>
          <p:spPr bwMode="auto">
            <a:xfrm>
              <a:off x="6962066" y="3805411"/>
              <a:ext cx="1066318" cy="307777"/>
            </a:xfrm>
            <a:prstGeom prst="rect">
              <a:avLst/>
            </a:prstGeom>
            <a:solidFill>
              <a:srgbClr val="00B050"/>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网络接口 </a:t>
              </a:r>
              <a:r>
                <a:rPr kumimoji="1" lang="en-US" altLang="zh-CN" sz="1400" b="1" dirty="0">
                  <a:solidFill>
                    <a:schemeClr val="bg1"/>
                  </a:solidFill>
                  <a:latin typeface="微软雅黑" panose="020B0503020204020204" pitchFamily="34" charset="-122"/>
                  <a:ea typeface="微软雅黑" panose="020B0503020204020204" pitchFamily="34" charset="-122"/>
                </a:rPr>
                <a:t>3</a:t>
              </a:r>
            </a:p>
          </p:txBody>
        </p:sp>
      </p:grpSp>
      <p:sp>
        <p:nvSpPr>
          <p:cNvPr id="40" name="Rectangle 11"/>
          <p:cNvSpPr>
            <a:spLocks noChangeArrowheads="1"/>
          </p:cNvSpPr>
          <p:nvPr/>
        </p:nvSpPr>
        <p:spPr bwMode="auto">
          <a:xfrm>
            <a:off x="5796136" y="3003798"/>
            <a:ext cx="636588" cy="284162"/>
          </a:xfrm>
          <a:prstGeom prst="rect">
            <a:avLst/>
          </a:prstGeom>
          <a:solidFill>
            <a:srgbClr val="CC00CC"/>
          </a:solidFill>
        </p:spPr>
        <p:style>
          <a:lnRef idx="2">
            <a:schemeClr val="dk1"/>
          </a:lnRef>
          <a:fillRef idx="1">
            <a:schemeClr val="lt1"/>
          </a:fillRef>
          <a:effectRef idx="0">
            <a:schemeClr val="dk1"/>
          </a:effectRef>
          <a:fontRef idx="minor">
            <a:schemeClr val="dk1"/>
          </a:fontRef>
        </p:style>
        <p:txBody>
          <a:bodyPr wrap="none" anchor="ctr"/>
          <a:lstStyle/>
          <a:p>
            <a:pPr algn="ctr" fontAlgn="auto">
              <a:spcBef>
                <a:spcPts val="0"/>
              </a:spcBef>
              <a:spcAft>
                <a:spcPts val="0"/>
              </a:spcAft>
              <a:defRPr/>
            </a:pPr>
            <a:r>
              <a:rPr kumimoji="1" lang="en-US" altLang="zh-CN" sz="2000" b="1" dirty="0">
                <a:solidFill>
                  <a:schemeClr val="bg1"/>
                </a:solidFill>
                <a:ea typeface="黑体" panose="02010609060101010101" pitchFamily="49" charset="-122"/>
              </a:rPr>
              <a:t>IP</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4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沙漏形状的</a:t>
            </a:r>
            <a:r>
              <a:rPr lang="en-US" altLang="zh-CN" sz="2400" b="1" dirty="0">
                <a:solidFill>
                  <a:srgbClr val="0070C0"/>
                </a:solidFill>
                <a:latin typeface="微软雅黑" panose="020B0503020204020204" pitchFamily="34" charset="-122"/>
                <a:ea typeface="微软雅黑" panose="020B0503020204020204" pitchFamily="34" charset="-122"/>
              </a:rPr>
              <a:t>TCP/IP</a:t>
            </a:r>
            <a:r>
              <a:rPr lang="zh-CN" altLang="en-US" sz="2400" b="1" dirty="0">
                <a:solidFill>
                  <a:srgbClr val="0070C0"/>
                </a:solidFill>
                <a:latin typeface="微软雅黑" panose="020B0503020204020204" pitchFamily="34" charset="-122"/>
                <a:ea typeface="微软雅黑" panose="020B0503020204020204" pitchFamily="34" charset="-122"/>
              </a:rPr>
              <a:t>协议族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896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35" presetClass="emph" presetSubtype="0" repeatCount="indefinite" fill="hold" grpId="0" nodeType="withEffect">
                                  <p:stCondLst>
                                    <p:cond delay="0"/>
                                  </p:stCondLst>
                                  <p:childTnLst>
                                    <p:anim calcmode="discrete" valueType="str">
                                      <p:cBhvr>
                                        <p:cTn id="15"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6" grpId="0"/>
      <p:bldP spid="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991" name="组合 33"/>
          <p:cNvGrpSpPr/>
          <p:nvPr/>
        </p:nvGrpSpPr>
        <p:grpSpPr bwMode="auto">
          <a:xfrm>
            <a:off x="1160463" y="1551657"/>
            <a:ext cx="1604962" cy="2686050"/>
            <a:chOff x="961895" y="2010459"/>
            <a:chExt cx="1695715" cy="2836863"/>
          </a:xfrm>
        </p:grpSpPr>
        <p:sp>
          <p:nvSpPr>
            <p:cNvPr id="170019" name="Rectangle 14"/>
            <p:cNvSpPr>
              <a:spLocks noChangeArrowheads="1"/>
            </p:cNvSpPr>
            <p:nvPr/>
          </p:nvSpPr>
          <p:spPr bwMode="auto">
            <a:xfrm>
              <a:off x="961895" y="2010459"/>
              <a:ext cx="1695715" cy="2836863"/>
            </a:xfrm>
            <a:prstGeom prst="rect">
              <a:avLst/>
            </a:prstGeom>
            <a:solidFill>
              <a:srgbClr val="00B0F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170020" name="Text Box 15"/>
            <p:cNvSpPr txBox="1">
              <a:spLocks noChangeArrowheads="1"/>
            </p:cNvSpPr>
            <p:nvPr/>
          </p:nvSpPr>
          <p:spPr bwMode="auto">
            <a:xfrm>
              <a:off x="1126950" y="4027207"/>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数据链路层</a:t>
              </a:r>
            </a:p>
          </p:txBody>
        </p:sp>
        <p:sp>
          <p:nvSpPr>
            <p:cNvPr id="170021" name="Line 16"/>
            <p:cNvSpPr>
              <a:spLocks noChangeShapeType="1"/>
            </p:cNvSpPr>
            <p:nvPr/>
          </p:nvSpPr>
          <p:spPr bwMode="auto">
            <a:xfrm>
              <a:off x="961895" y="4404408"/>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2" name="Line 17"/>
            <p:cNvSpPr>
              <a:spLocks noChangeShapeType="1"/>
            </p:cNvSpPr>
            <p:nvPr/>
          </p:nvSpPr>
          <p:spPr bwMode="auto">
            <a:xfrm>
              <a:off x="961895" y="3961496"/>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3" name="Line 18"/>
            <p:cNvSpPr>
              <a:spLocks noChangeShapeType="1"/>
            </p:cNvSpPr>
            <p:nvPr/>
          </p:nvSpPr>
          <p:spPr bwMode="auto">
            <a:xfrm>
              <a:off x="961895" y="35185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4" name="Line 19"/>
            <p:cNvSpPr>
              <a:spLocks noChangeShapeType="1"/>
            </p:cNvSpPr>
            <p:nvPr/>
          </p:nvSpPr>
          <p:spPr bwMode="auto">
            <a:xfrm>
              <a:off x="961895" y="30740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5" name="Text Box 20"/>
            <p:cNvSpPr txBox="1">
              <a:spLocks noChangeArrowheads="1"/>
            </p:cNvSpPr>
            <p:nvPr/>
          </p:nvSpPr>
          <p:spPr bwMode="auto">
            <a:xfrm>
              <a:off x="1393516" y="447011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物理层</a:t>
              </a:r>
            </a:p>
          </p:txBody>
        </p:sp>
        <p:sp>
          <p:nvSpPr>
            <p:cNvPr id="170026" name="Text Box 21"/>
            <p:cNvSpPr txBox="1">
              <a:spLocks noChangeArrowheads="1"/>
            </p:cNvSpPr>
            <p:nvPr/>
          </p:nvSpPr>
          <p:spPr bwMode="auto">
            <a:xfrm>
              <a:off x="1393516" y="315567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运输层</a:t>
              </a:r>
            </a:p>
          </p:txBody>
        </p:sp>
        <p:sp>
          <p:nvSpPr>
            <p:cNvPr id="170027" name="Text Box 22"/>
            <p:cNvSpPr txBox="1">
              <a:spLocks noChangeArrowheads="1"/>
            </p:cNvSpPr>
            <p:nvPr/>
          </p:nvSpPr>
          <p:spPr bwMode="auto">
            <a:xfrm>
              <a:off x="1393516" y="359858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网络层</a:t>
              </a:r>
            </a:p>
          </p:txBody>
        </p:sp>
        <p:sp>
          <p:nvSpPr>
            <p:cNvPr id="170028" name="Line 23"/>
            <p:cNvSpPr>
              <a:spLocks noChangeShapeType="1"/>
            </p:cNvSpPr>
            <p:nvPr/>
          </p:nvSpPr>
          <p:spPr bwMode="auto">
            <a:xfrm>
              <a:off x="1795994" y="2847288"/>
              <a:ext cx="0" cy="22679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9" name="Text Box 31"/>
            <p:cNvSpPr txBox="1">
              <a:spLocks noChangeArrowheads="1"/>
            </p:cNvSpPr>
            <p:nvPr/>
          </p:nvSpPr>
          <p:spPr bwMode="auto">
            <a:xfrm>
              <a:off x="1411236" y="203452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应用层</a:t>
              </a:r>
            </a:p>
          </p:txBody>
        </p:sp>
      </p:grpSp>
      <p:grpSp>
        <p:nvGrpSpPr>
          <p:cNvPr id="169992" name="组合 45"/>
          <p:cNvGrpSpPr/>
          <p:nvPr/>
        </p:nvGrpSpPr>
        <p:grpSpPr bwMode="auto">
          <a:xfrm>
            <a:off x="6234113" y="1551657"/>
            <a:ext cx="1604962" cy="2686050"/>
            <a:chOff x="961895" y="2010459"/>
            <a:chExt cx="1695715" cy="2836863"/>
          </a:xfrm>
        </p:grpSpPr>
        <p:sp>
          <p:nvSpPr>
            <p:cNvPr id="170008" name="Rectangle 14"/>
            <p:cNvSpPr>
              <a:spLocks noChangeArrowheads="1"/>
            </p:cNvSpPr>
            <p:nvPr/>
          </p:nvSpPr>
          <p:spPr bwMode="auto">
            <a:xfrm>
              <a:off x="961895" y="2010459"/>
              <a:ext cx="1695715" cy="2836863"/>
            </a:xfrm>
            <a:prstGeom prst="rect">
              <a:avLst/>
            </a:prstGeom>
            <a:solidFill>
              <a:srgbClr val="00B0F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FF"/>
                </a:solidFill>
                <a:latin typeface="微软雅黑" panose="020B0503020204020204" pitchFamily="34" charset="-122"/>
                <a:ea typeface="微软雅黑" panose="020B0503020204020204" pitchFamily="34" charset="-122"/>
              </a:endParaRPr>
            </a:p>
          </p:txBody>
        </p:sp>
        <p:sp>
          <p:nvSpPr>
            <p:cNvPr id="170009" name="Text Box 15"/>
            <p:cNvSpPr txBox="1">
              <a:spLocks noChangeArrowheads="1"/>
            </p:cNvSpPr>
            <p:nvPr/>
          </p:nvSpPr>
          <p:spPr bwMode="auto">
            <a:xfrm>
              <a:off x="1242130" y="4009487"/>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数据链路层</a:t>
              </a:r>
            </a:p>
          </p:txBody>
        </p:sp>
        <p:sp>
          <p:nvSpPr>
            <p:cNvPr id="170010" name="Line 16"/>
            <p:cNvSpPr>
              <a:spLocks noChangeShapeType="1"/>
            </p:cNvSpPr>
            <p:nvPr/>
          </p:nvSpPr>
          <p:spPr bwMode="auto">
            <a:xfrm>
              <a:off x="961895" y="4404408"/>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1" name="Line 17"/>
            <p:cNvSpPr>
              <a:spLocks noChangeShapeType="1"/>
            </p:cNvSpPr>
            <p:nvPr/>
          </p:nvSpPr>
          <p:spPr bwMode="auto">
            <a:xfrm>
              <a:off x="961895" y="3961496"/>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2" name="Line 18"/>
            <p:cNvSpPr>
              <a:spLocks noChangeShapeType="1"/>
            </p:cNvSpPr>
            <p:nvPr/>
          </p:nvSpPr>
          <p:spPr bwMode="auto">
            <a:xfrm>
              <a:off x="961895" y="35185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3" name="Line 19"/>
            <p:cNvSpPr>
              <a:spLocks noChangeShapeType="1"/>
            </p:cNvSpPr>
            <p:nvPr/>
          </p:nvSpPr>
          <p:spPr bwMode="auto">
            <a:xfrm>
              <a:off x="961895" y="3074083"/>
              <a:ext cx="169571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4" name="Text Box 20"/>
            <p:cNvSpPr txBox="1">
              <a:spLocks noChangeArrowheads="1"/>
            </p:cNvSpPr>
            <p:nvPr/>
          </p:nvSpPr>
          <p:spPr bwMode="auto">
            <a:xfrm>
              <a:off x="1428956" y="445239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物理层</a:t>
              </a:r>
            </a:p>
          </p:txBody>
        </p:sp>
        <p:sp>
          <p:nvSpPr>
            <p:cNvPr id="170015" name="Text Box 21"/>
            <p:cNvSpPr txBox="1">
              <a:spLocks noChangeArrowheads="1"/>
            </p:cNvSpPr>
            <p:nvPr/>
          </p:nvSpPr>
          <p:spPr bwMode="auto">
            <a:xfrm>
              <a:off x="1428956" y="313795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运输层</a:t>
              </a:r>
            </a:p>
          </p:txBody>
        </p:sp>
        <p:sp>
          <p:nvSpPr>
            <p:cNvPr id="170016" name="Text Box 22"/>
            <p:cNvSpPr txBox="1">
              <a:spLocks noChangeArrowheads="1"/>
            </p:cNvSpPr>
            <p:nvPr/>
          </p:nvSpPr>
          <p:spPr bwMode="auto">
            <a:xfrm>
              <a:off x="1428956" y="358086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网络层</a:t>
              </a:r>
            </a:p>
          </p:txBody>
        </p:sp>
        <p:sp>
          <p:nvSpPr>
            <p:cNvPr id="170017" name="Line 23"/>
            <p:cNvSpPr>
              <a:spLocks noChangeShapeType="1"/>
            </p:cNvSpPr>
            <p:nvPr/>
          </p:nvSpPr>
          <p:spPr bwMode="auto">
            <a:xfrm>
              <a:off x="1795994" y="2847288"/>
              <a:ext cx="0" cy="22679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8" name="Text Box 31"/>
            <p:cNvSpPr txBox="1">
              <a:spLocks noChangeArrowheads="1"/>
            </p:cNvSpPr>
            <p:nvPr/>
          </p:nvSpPr>
          <p:spPr bwMode="auto">
            <a:xfrm>
              <a:off x="1420096" y="202566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500" b="1">
                  <a:solidFill>
                    <a:schemeClr val="bg1"/>
                  </a:solidFill>
                  <a:latin typeface="微软雅黑" panose="020B0503020204020204" pitchFamily="34" charset="-122"/>
                  <a:ea typeface="微软雅黑" panose="020B0503020204020204" pitchFamily="34" charset="-122"/>
                </a:rPr>
                <a:t>应用层</a:t>
              </a:r>
            </a:p>
          </p:txBody>
        </p:sp>
      </p:grpSp>
      <p:sp>
        <p:nvSpPr>
          <p:cNvPr id="169993" name="Freeform 3"/>
          <p:cNvSpPr/>
          <p:nvPr/>
        </p:nvSpPr>
        <p:spPr bwMode="auto">
          <a:xfrm>
            <a:off x="1849438" y="4151982"/>
            <a:ext cx="5186362" cy="315912"/>
          </a:xfrm>
          <a:custGeom>
            <a:avLst/>
            <a:gdLst>
              <a:gd name="T0" fmla="*/ 0 w 2752"/>
              <a:gd name="T1" fmla="*/ 0 h 240"/>
              <a:gd name="T2" fmla="*/ 0 w 2752"/>
              <a:gd name="T3" fmla="*/ 121108 h 240"/>
              <a:gd name="T4" fmla="*/ 5654 w 2752"/>
              <a:gd name="T5" fmla="*/ 205356 h 240"/>
              <a:gd name="T6" fmla="*/ 56536 w 2752"/>
              <a:gd name="T7" fmla="*/ 280391 h 240"/>
              <a:gd name="T8" fmla="*/ 180915 w 2752"/>
              <a:gd name="T9" fmla="*/ 308035 h 240"/>
              <a:gd name="T10" fmla="*/ 260065 w 2752"/>
              <a:gd name="T11" fmla="*/ 310667 h 240"/>
              <a:gd name="T12" fmla="*/ 4939357 w 2752"/>
              <a:gd name="T13" fmla="*/ 313300 h 240"/>
              <a:gd name="T14" fmla="*/ 5031699 w 2752"/>
              <a:gd name="T15" fmla="*/ 315933 h 240"/>
              <a:gd name="T16" fmla="*/ 5139118 w 2752"/>
              <a:gd name="T17" fmla="*/ 284340 h 240"/>
              <a:gd name="T18" fmla="*/ 5178693 w 2752"/>
              <a:gd name="T19" fmla="*/ 209306 h 240"/>
              <a:gd name="T20" fmla="*/ 5186231 w 2752"/>
              <a:gd name="T21" fmla="*/ 148752 h 240"/>
              <a:gd name="T22" fmla="*/ 5184346 w 2752"/>
              <a:gd name="T23" fmla="*/ 0 h 2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9994" name="Object 4"/>
          <p:cNvGraphicFramePr>
            <a:graphicFrameLocks noChangeAspect="1"/>
          </p:cNvGraphicFramePr>
          <p:nvPr>
            <p:extLst>
              <p:ext uri="{D42A27DB-BD31-4B8C-83A1-F6EECF244321}">
                <p14:modId xmlns:p14="http://schemas.microsoft.com/office/powerpoint/2010/main" val="3268951536"/>
              </p:ext>
            </p:extLst>
          </p:nvPr>
        </p:nvGraphicFramePr>
        <p:xfrm>
          <a:off x="3932238" y="3940844"/>
          <a:ext cx="1417637" cy="719138"/>
        </p:xfrm>
        <a:graphic>
          <a:graphicData uri="http://schemas.openxmlformats.org/presentationml/2006/ole">
            <mc:AlternateContent xmlns:mc="http://schemas.openxmlformats.org/markup-compatibility/2006">
              <mc:Choice xmlns:v="urn:schemas-microsoft-com:vml" Requires="v">
                <p:oleObj spid="_x0000_s3153" name="VISIO" r:id="rId3" imgW="1687068" imgH="964692" progId="">
                  <p:embed/>
                </p:oleObj>
              </mc:Choice>
              <mc:Fallback>
                <p:oleObj name="VISIO" r:id="rId3" imgW="1687068" imgH="964692" progId="">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238" y="3940844"/>
                        <a:ext cx="1417637" cy="719138"/>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 name="Group 25"/>
          <p:cNvGrpSpPr/>
          <p:nvPr/>
        </p:nvGrpSpPr>
        <p:grpSpPr bwMode="auto">
          <a:xfrm>
            <a:off x="2536825" y="1658018"/>
            <a:ext cx="3714750" cy="425449"/>
            <a:chOff x="1438" y="1393"/>
            <a:chExt cx="2712" cy="268"/>
          </a:xfrm>
        </p:grpSpPr>
        <p:sp>
          <p:nvSpPr>
            <p:cNvPr id="170006" name="Line 26"/>
            <p:cNvSpPr>
              <a:spLocks noChangeShapeType="1"/>
            </p:cNvSpPr>
            <p:nvPr/>
          </p:nvSpPr>
          <p:spPr bwMode="auto">
            <a:xfrm>
              <a:off x="1438" y="1655"/>
              <a:ext cx="2712" cy="6"/>
            </a:xfrm>
            <a:prstGeom prst="line">
              <a:avLst/>
            </a:prstGeom>
            <a:noFill/>
            <a:ln w="38100">
              <a:solidFill>
                <a:srgbClr val="000099"/>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7" name="Text Box 27"/>
            <p:cNvSpPr txBox="1">
              <a:spLocks noChangeArrowheads="1"/>
            </p:cNvSpPr>
            <p:nvPr/>
          </p:nvSpPr>
          <p:spPr bwMode="auto">
            <a:xfrm>
              <a:off x="1885" y="1393"/>
              <a:ext cx="182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latin typeface="微软雅黑" panose="020B0503020204020204" pitchFamily="34" charset="-122"/>
                  <a:ea typeface="微软雅黑" panose="020B0503020204020204" pitchFamily="34" charset="-122"/>
                </a:rPr>
                <a:t>① </a:t>
              </a:r>
              <a:r>
                <a:rPr kumimoji="1" lang="zh-CN" altLang="en-US" sz="1600" b="1" dirty="0">
                  <a:solidFill>
                    <a:srgbClr val="0000FF"/>
                  </a:solidFill>
                  <a:latin typeface="微软雅黑" panose="020B0503020204020204" pitchFamily="34" charset="-122"/>
                  <a:ea typeface="微软雅黑" panose="020B0503020204020204" pitchFamily="34" charset="-122"/>
                </a:rPr>
                <a:t>客户发起连接建立请求</a:t>
              </a:r>
            </a:p>
          </p:txBody>
        </p:sp>
      </p:grpSp>
      <p:grpSp>
        <p:nvGrpSpPr>
          <p:cNvPr id="63" name="Group 28"/>
          <p:cNvGrpSpPr/>
          <p:nvPr/>
        </p:nvGrpSpPr>
        <p:grpSpPr bwMode="auto">
          <a:xfrm>
            <a:off x="2601913" y="2273971"/>
            <a:ext cx="3733800" cy="419101"/>
            <a:chOff x="1521" y="1752"/>
            <a:chExt cx="2755" cy="264"/>
          </a:xfrm>
        </p:grpSpPr>
        <p:sp>
          <p:nvSpPr>
            <p:cNvPr id="170004" name="Line 29"/>
            <p:cNvSpPr>
              <a:spLocks noChangeShapeType="1"/>
            </p:cNvSpPr>
            <p:nvPr/>
          </p:nvSpPr>
          <p:spPr bwMode="auto">
            <a:xfrm flipH="1" flipV="1">
              <a:off x="1521" y="1752"/>
              <a:ext cx="2755" cy="9"/>
            </a:xfrm>
            <a:prstGeom prst="line">
              <a:avLst/>
            </a:prstGeom>
            <a:noFill/>
            <a:ln w="38100">
              <a:solidFill>
                <a:srgbClr val="CC00CC"/>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5" name="Text Box 30"/>
            <p:cNvSpPr txBox="1">
              <a:spLocks noChangeArrowheads="1"/>
            </p:cNvSpPr>
            <p:nvPr/>
          </p:nvSpPr>
          <p:spPr bwMode="auto">
            <a:xfrm>
              <a:off x="1912" y="1803"/>
              <a:ext cx="19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600" b="1" dirty="0">
                  <a:solidFill>
                    <a:srgbClr val="0000FF"/>
                  </a:solidFill>
                  <a:latin typeface="微软雅黑" panose="020B0503020204020204" pitchFamily="34" charset="-122"/>
                  <a:ea typeface="微软雅黑" panose="020B0503020204020204" pitchFamily="34" charset="-122"/>
                </a:rPr>
                <a:t>② </a:t>
              </a:r>
              <a:r>
                <a:rPr kumimoji="1" lang="zh-CN" altLang="en-US" sz="1600" b="1" dirty="0">
                  <a:solidFill>
                    <a:srgbClr val="0000FF"/>
                  </a:solidFill>
                  <a:latin typeface="微软雅黑" panose="020B0503020204020204" pitchFamily="34" charset="-122"/>
                  <a:ea typeface="微软雅黑" panose="020B0503020204020204" pitchFamily="34" charset="-122"/>
                </a:rPr>
                <a:t>服务器接受连接建立请求</a:t>
              </a:r>
            </a:p>
          </p:txBody>
        </p:sp>
      </p:grpSp>
      <p:sp>
        <p:nvSpPr>
          <p:cNvPr id="169997" name="Text Box 33"/>
          <p:cNvSpPr txBox="1">
            <a:spLocks noChangeArrowheads="1"/>
          </p:cNvSpPr>
          <p:nvPr/>
        </p:nvSpPr>
        <p:spPr bwMode="auto">
          <a:xfrm>
            <a:off x="4235450" y="4145632"/>
            <a:ext cx="8001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zh-CN" altLang="en-US" sz="1600" b="1">
                <a:solidFill>
                  <a:srgbClr val="0070C0"/>
                </a:solidFill>
                <a:latin typeface="微软雅黑" panose="020B0503020204020204" pitchFamily="34" charset="-122"/>
                <a:ea typeface="微软雅黑" panose="020B0503020204020204" pitchFamily="34" charset="-122"/>
              </a:rPr>
              <a:t>互联网</a:t>
            </a:r>
          </a:p>
        </p:txBody>
      </p:sp>
      <p:grpSp>
        <p:nvGrpSpPr>
          <p:cNvPr id="67" name="Group 34"/>
          <p:cNvGrpSpPr/>
          <p:nvPr/>
        </p:nvGrpSpPr>
        <p:grpSpPr bwMode="auto">
          <a:xfrm>
            <a:off x="1373188" y="1926307"/>
            <a:ext cx="1146175" cy="417512"/>
            <a:chOff x="835" y="1519"/>
            <a:chExt cx="812" cy="335"/>
          </a:xfrm>
        </p:grpSpPr>
        <p:sp>
          <p:nvSpPr>
            <p:cNvPr id="68" name="Oval 35"/>
            <p:cNvSpPr>
              <a:spLocks noChangeArrowheads="1"/>
            </p:cNvSpPr>
            <p:nvPr/>
          </p:nvSpPr>
          <p:spPr bwMode="auto">
            <a:xfrm>
              <a:off x="835" y="1519"/>
              <a:ext cx="812" cy="335"/>
            </a:xfrm>
            <a:prstGeom prst="ellipse">
              <a:avLst/>
            </a:prstGeom>
            <a:solidFill>
              <a:srgbClr val="00FF99"/>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b="1">
                <a:solidFill>
                  <a:srgbClr val="0000FF"/>
                </a:solidFill>
                <a:latin typeface="微软雅黑" panose="020B0503020204020204" pitchFamily="34" charset="-122"/>
                <a:ea typeface="微软雅黑" panose="020B0503020204020204" pitchFamily="34" charset="-122"/>
              </a:endParaRPr>
            </a:p>
          </p:txBody>
        </p:sp>
        <p:sp>
          <p:nvSpPr>
            <p:cNvPr id="69" name="Text Box 36"/>
            <p:cNvSpPr txBox="1">
              <a:spLocks noChangeArrowheads="1"/>
            </p:cNvSpPr>
            <p:nvPr/>
          </p:nvSpPr>
          <p:spPr bwMode="auto">
            <a:xfrm>
              <a:off x="1019" y="1547"/>
              <a:ext cx="458" cy="29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a:spAutoFit/>
            </a:bodyPr>
            <a:lstStyle/>
            <a:p>
              <a:pPr fontAlgn="auto">
                <a:spcBef>
                  <a:spcPts val="0"/>
                </a:spcBef>
                <a:spcAft>
                  <a:spcPts val="0"/>
                </a:spcAft>
                <a:defRPr/>
              </a:pPr>
              <a:r>
                <a:rPr kumimoji="1" lang="zh-CN" altLang="en-US" b="1" dirty="0">
                  <a:solidFill>
                    <a:srgbClr val="144AF8"/>
                  </a:solidFill>
                  <a:latin typeface="微软雅黑" panose="020B0503020204020204" pitchFamily="34" charset="-122"/>
                  <a:ea typeface="微软雅黑" panose="020B0503020204020204" pitchFamily="34" charset="-122"/>
                </a:rPr>
                <a:t>客户</a:t>
              </a:r>
            </a:p>
          </p:txBody>
        </p:sp>
      </p:grpSp>
      <p:grpSp>
        <p:nvGrpSpPr>
          <p:cNvPr id="70" name="Group 37"/>
          <p:cNvGrpSpPr/>
          <p:nvPr/>
        </p:nvGrpSpPr>
        <p:grpSpPr bwMode="auto">
          <a:xfrm>
            <a:off x="6407338" y="1904901"/>
            <a:ext cx="1152261" cy="438150"/>
            <a:chOff x="4142" y="1536"/>
            <a:chExt cx="670" cy="276"/>
          </a:xfrm>
          <a:solidFill>
            <a:srgbClr val="FFFF00"/>
          </a:solidFill>
        </p:grpSpPr>
        <p:sp>
          <p:nvSpPr>
            <p:cNvPr id="71" name="Oval 38"/>
            <p:cNvSpPr>
              <a:spLocks noChangeArrowheads="1"/>
            </p:cNvSpPr>
            <p:nvPr/>
          </p:nvSpPr>
          <p:spPr bwMode="auto">
            <a:xfrm>
              <a:off x="4142" y="1536"/>
              <a:ext cx="670" cy="276"/>
            </a:xfrm>
            <a:prstGeom prst="ellipse">
              <a:avLst/>
            </a:prstGeom>
            <a:grp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b="1">
                <a:solidFill>
                  <a:srgbClr val="0000FF"/>
                </a:solidFill>
                <a:latin typeface="微软雅黑" panose="020B0503020204020204" pitchFamily="34" charset="-122"/>
                <a:ea typeface="微软雅黑" panose="020B0503020204020204" pitchFamily="34" charset="-122"/>
              </a:endParaRPr>
            </a:p>
          </p:txBody>
        </p:sp>
        <p:sp>
          <p:nvSpPr>
            <p:cNvPr id="72" name="Text Box 39"/>
            <p:cNvSpPr txBox="1">
              <a:spLocks noChangeArrowheads="1"/>
            </p:cNvSpPr>
            <p:nvPr/>
          </p:nvSpPr>
          <p:spPr bwMode="auto">
            <a:xfrm>
              <a:off x="4236" y="1554"/>
              <a:ext cx="513" cy="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fontAlgn="auto">
                <a:spcBef>
                  <a:spcPts val="0"/>
                </a:spcBef>
                <a:spcAft>
                  <a:spcPts val="0"/>
                </a:spcAft>
                <a:defRPr/>
              </a:pPr>
              <a:r>
                <a:rPr kumimoji="1" lang="zh-CN" altLang="en-US" b="1" dirty="0">
                  <a:solidFill>
                    <a:srgbClr val="0000FF"/>
                  </a:solidFill>
                  <a:latin typeface="微软雅黑" panose="020B0503020204020204" pitchFamily="34" charset="-122"/>
                  <a:ea typeface="微软雅黑" panose="020B0503020204020204" pitchFamily="34" charset="-122"/>
                </a:rPr>
                <a:t>服务器</a:t>
              </a:r>
            </a:p>
          </p:txBody>
        </p:sp>
      </p:grpSp>
      <p:sp>
        <p:nvSpPr>
          <p:cNvPr id="73" name="Text Box 40"/>
          <p:cNvSpPr txBox="1">
            <a:spLocks noChangeArrowheads="1"/>
          </p:cNvSpPr>
          <p:nvPr/>
        </p:nvSpPr>
        <p:spPr bwMode="auto">
          <a:xfrm>
            <a:off x="3186113" y="3078832"/>
            <a:ext cx="2711450" cy="830997"/>
          </a:xfrm>
          <a:prstGeom prst="rect">
            <a:avLst/>
          </a:prstGeom>
          <a:solidFill>
            <a:srgbClr val="0098F6"/>
          </a:solidFill>
          <a:ln>
            <a:noFill/>
          </a:ln>
        </p:spPr>
        <p:style>
          <a:lnRef idx="2">
            <a:schemeClr val="accent4"/>
          </a:lnRef>
          <a:fillRef idx="1">
            <a:schemeClr val="lt1"/>
          </a:fillRef>
          <a:effectRef idx="0">
            <a:schemeClr val="accent4"/>
          </a:effectRef>
          <a:fontRef idx="minor">
            <a:schemeClr val="dk1"/>
          </a:fontRef>
        </p:style>
        <p:txBody>
          <a:bodyPr>
            <a:spAutoFit/>
          </a:bodyPr>
          <a:lstStyle/>
          <a:p>
            <a:pPr algn="ctr" fontAlgn="auto">
              <a:spcBef>
                <a:spcPts val="0"/>
              </a:spcBef>
              <a:spcAft>
                <a:spcPts val="0"/>
              </a:spcAft>
              <a:defRPr/>
            </a:pPr>
            <a:r>
              <a:rPr lang="zh-CN" altLang="en-US" sz="1600" b="1" dirty="0">
                <a:solidFill>
                  <a:schemeClr val="bg1"/>
                </a:solidFill>
                <a:latin typeface="微软雅黑" panose="020B0503020204020204" pitchFamily="34" charset="-122"/>
                <a:ea typeface="微软雅黑" panose="020B0503020204020204" pitchFamily="34" charset="-122"/>
              </a:rPr>
              <a:t>以后就逐级使用下层</a:t>
            </a:r>
          </a:p>
          <a:p>
            <a:pPr algn="ctr" fontAlgn="auto">
              <a:spcBef>
                <a:spcPts val="0"/>
              </a:spcBef>
              <a:spcAft>
                <a:spcPts val="0"/>
              </a:spcAft>
              <a:defRPr/>
            </a:pPr>
            <a:r>
              <a:rPr lang="zh-CN" altLang="en-US" sz="1600" b="1" dirty="0">
                <a:solidFill>
                  <a:schemeClr val="bg1"/>
                </a:solidFill>
                <a:latin typeface="微软雅黑" panose="020B0503020204020204" pitchFamily="34" charset="-122"/>
                <a:ea typeface="微软雅黑" panose="020B0503020204020204" pitchFamily="34" charset="-122"/>
              </a:rPr>
              <a:t>提供的服务</a:t>
            </a:r>
          </a:p>
          <a:p>
            <a:pPr algn="ctr" fontAlgn="auto">
              <a:spcBef>
                <a:spcPts val="0"/>
              </a:spcBef>
              <a:spcAft>
                <a:spcPts val="0"/>
              </a:spcAft>
              <a:defRPr/>
            </a:pP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使用 </a:t>
            </a:r>
            <a:r>
              <a:rPr lang="en-US" altLang="zh-CN" sz="1600" b="1" dirty="0">
                <a:solidFill>
                  <a:schemeClr val="bg1"/>
                </a:solidFill>
                <a:latin typeface="微软雅黑" panose="020B0503020204020204" pitchFamily="34" charset="-122"/>
                <a:ea typeface="微软雅黑" panose="020B0503020204020204" pitchFamily="34" charset="-122"/>
              </a:rPr>
              <a:t>TCP </a:t>
            </a:r>
            <a:r>
              <a:rPr lang="zh-CN" altLang="en-US" sz="1600" b="1" dirty="0">
                <a:solidFill>
                  <a:schemeClr val="bg1"/>
                </a:solidFill>
                <a:latin typeface="微软雅黑" panose="020B0503020204020204" pitchFamily="34" charset="-122"/>
                <a:ea typeface="微软雅黑" panose="020B0503020204020204" pitchFamily="34" charset="-122"/>
              </a:rPr>
              <a:t>和 </a:t>
            </a:r>
            <a:r>
              <a:rPr lang="en-US" altLang="zh-CN" sz="1600" b="1" dirty="0">
                <a:solidFill>
                  <a:schemeClr val="bg1"/>
                </a:solidFill>
                <a:latin typeface="微软雅黑" panose="020B0503020204020204" pitchFamily="34" charset="-122"/>
                <a:ea typeface="微软雅黑" panose="020B0503020204020204" pitchFamily="34" charset="-122"/>
              </a:rPr>
              <a:t>IP</a:t>
            </a:r>
            <a:r>
              <a:rPr lang="zh-CN" altLang="en-US" sz="1600" b="1" dirty="0">
                <a:solidFill>
                  <a:schemeClr val="bg1"/>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4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客户进程和服务器进程使用 </a:t>
            </a:r>
            <a:r>
              <a:rPr lang="en-US" altLang="zh-CN" sz="2400" b="1" dirty="0">
                <a:solidFill>
                  <a:srgbClr val="0070C0"/>
                </a:solidFill>
                <a:latin typeface="微软雅黑" panose="020B0503020204020204" pitchFamily="34" charset="-122"/>
                <a:ea typeface="微软雅黑" panose="020B0503020204020204" pitchFamily="34" charset="-122"/>
              </a:rPr>
              <a:t>TCP/IP </a:t>
            </a:r>
            <a:r>
              <a:rPr lang="zh-CN" altLang="en-US" sz="2400" b="1" dirty="0">
                <a:solidFill>
                  <a:srgbClr val="0070C0"/>
                </a:solidFill>
                <a:latin typeface="微软雅黑" panose="020B0503020204020204" pitchFamily="34" charset="-122"/>
                <a:ea typeface="微软雅黑" panose="020B0503020204020204" pitchFamily="34" charset="-122"/>
              </a:rPr>
              <a:t>协议栈进行通信</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67"/>
                                        </p:tgtEl>
                                        <p:attrNameLst>
                                          <p:attrName>style.visibility</p:attrName>
                                        </p:attrNameLst>
                                      </p:cBhvr>
                                      <p:tavLst>
                                        <p:tav tm="0">
                                          <p:val>
                                            <p:strVal val="hidden"/>
                                          </p:val>
                                        </p:tav>
                                        <p:tav tm="50000">
                                          <p:val>
                                            <p:strVal val="visible"/>
                                          </p:val>
                                        </p:tav>
                                      </p:tavLst>
                                    </p:anim>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70"/>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right)">
                                      <p:cBhvr>
                                        <p:cTn id="18" dur="1000"/>
                                        <p:tgtEl>
                                          <p:spTgt spid="6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Line 3"/>
          <p:cNvSpPr>
            <a:spLocks noChangeShapeType="1"/>
          </p:cNvSpPr>
          <p:nvPr/>
        </p:nvSpPr>
        <p:spPr bwMode="auto">
          <a:xfrm>
            <a:off x="4532313" y="3877344"/>
            <a:ext cx="4762" cy="249238"/>
          </a:xfrm>
          <a:prstGeom prst="line">
            <a:avLst/>
          </a:prstGeom>
          <a:noFill/>
          <a:ln w="38100">
            <a:solidFill>
              <a:srgbClr val="368AD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6" name="Rectangle 4"/>
          <p:cNvSpPr>
            <a:spLocks noChangeArrowheads="1"/>
          </p:cNvSpPr>
          <p:nvPr/>
        </p:nvSpPr>
        <p:spPr bwMode="auto">
          <a:xfrm>
            <a:off x="3365500" y="1810419"/>
            <a:ext cx="2409825" cy="2066925"/>
          </a:xfrm>
          <a:prstGeom prst="rect">
            <a:avLst/>
          </a:prstGeom>
          <a:solidFill>
            <a:srgbClr val="339933"/>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71017" name="Text Box 5"/>
          <p:cNvSpPr txBox="1">
            <a:spLocks noChangeArrowheads="1"/>
          </p:cNvSpPr>
          <p:nvPr/>
        </p:nvSpPr>
        <p:spPr bwMode="auto">
          <a:xfrm>
            <a:off x="4010025" y="3256632"/>
            <a:ext cx="10826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171018" name="Line 6"/>
          <p:cNvSpPr>
            <a:spLocks noChangeShapeType="1"/>
          </p:cNvSpPr>
          <p:nvPr/>
        </p:nvSpPr>
        <p:spPr bwMode="auto">
          <a:xfrm>
            <a:off x="3365500" y="3564607"/>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9" name="Line 7"/>
          <p:cNvSpPr>
            <a:spLocks noChangeShapeType="1"/>
          </p:cNvSpPr>
          <p:nvPr/>
        </p:nvSpPr>
        <p:spPr bwMode="auto">
          <a:xfrm>
            <a:off x="3365500" y="3250282"/>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0" name="Line 8"/>
          <p:cNvSpPr>
            <a:spLocks noChangeShapeType="1"/>
          </p:cNvSpPr>
          <p:nvPr/>
        </p:nvSpPr>
        <p:spPr bwMode="auto">
          <a:xfrm>
            <a:off x="3365500" y="2937544"/>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1" name="Line 9"/>
          <p:cNvSpPr>
            <a:spLocks noChangeShapeType="1"/>
          </p:cNvSpPr>
          <p:nvPr/>
        </p:nvSpPr>
        <p:spPr bwMode="auto">
          <a:xfrm>
            <a:off x="3365500" y="2624807"/>
            <a:ext cx="24098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22" name="Text Box 10"/>
          <p:cNvSpPr txBox="1">
            <a:spLocks noChangeArrowheads="1"/>
          </p:cNvSpPr>
          <p:nvPr/>
        </p:nvSpPr>
        <p:spPr bwMode="auto">
          <a:xfrm>
            <a:off x="4205288" y="3570957"/>
            <a:ext cx="722312"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171023" name="Text Box 11"/>
          <p:cNvSpPr txBox="1">
            <a:spLocks noChangeArrowheads="1"/>
          </p:cNvSpPr>
          <p:nvPr/>
        </p:nvSpPr>
        <p:spPr bwMode="auto">
          <a:xfrm>
            <a:off x="4205288" y="2640682"/>
            <a:ext cx="7223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171024" name="Text Box 12"/>
          <p:cNvSpPr txBox="1">
            <a:spLocks noChangeArrowheads="1"/>
          </p:cNvSpPr>
          <p:nvPr/>
        </p:nvSpPr>
        <p:spPr bwMode="auto">
          <a:xfrm>
            <a:off x="4205288" y="2953419"/>
            <a:ext cx="7223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171025" name="Text Box 13"/>
          <p:cNvSpPr txBox="1">
            <a:spLocks noChangeArrowheads="1"/>
          </p:cNvSpPr>
          <p:nvPr/>
        </p:nvSpPr>
        <p:spPr bwMode="auto">
          <a:xfrm>
            <a:off x="4179888" y="1805657"/>
            <a:ext cx="7239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171026" name="Text Box 14"/>
          <p:cNvSpPr txBox="1">
            <a:spLocks noChangeArrowheads="1"/>
          </p:cNvSpPr>
          <p:nvPr/>
        </p:nvSpPr>
        <p:spPr bwMode="auto">
          <a:xfrm>
            <a:off x="3995936" y="1419622"/>
            <a:ext cx="98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CC0000"/>
                </a:solidFill>
                <a:latin typeface="微软雅黑" panose="020B0503020204020204" pitchFamily="34" charset="-122"/>
                <a:ea typeface="微软雅黑" panose="020B0503020204020204" pitchFamily="34" charset="-122"/>
              </a:rPr>
              <a:t>计算机 </a:t>
            </a:r>
            <a:r>
              <a:rPr kumimoji="1" lang="en-US" altLang="zh-CN" sz="1600" b="1" dirty="0">
                <a:solidFill>
                  <a:srgbClr val="CC0000"/>
                </a:solidFill>
                <a:latin typeface="微软雅黑" panose="020B0503020204020204" pitchFamily="34" charset="-122"/>
                <a:ea typeface="微软雅黑" panose="020B0503020204020204" pitchFamily="34" charset="-122"/>
              </a:rPr>
              <a:t>3</a:t>
            </a:r>
          </a:p>
        </p:txBody>
      </p:sp>
      <p:grpSp>
        <p:nvGrpSpPr>
          <p:cNvPr id="58" name="Group 15"/>
          <p:cNvGrpSpPr/>
          <p:nvPr/>
        </p:nvGrpSpPr>
        <p:grpSpPr bwMode="auto">
          <a:xfrm>
            <a:off x="3511550" y="2061244"/>
            <a:ext cx="949325" cy="571500"/>
            <a:chOff x="2100" y="1727"/>
            <a:chExt cx="720" cy="470"/>
          </a:xfrm>
        </p:grpSpPr>
        <p:sp>
          <p:nvSpPr>
            <p:cNvPr id="171070" name="Line 16"/>
            <p:cNvSpPr>
              <a:spLocks noChangeShapeType="1"/>
            </p:cNvSpPr>
            <p:nvPr/>
          </p:nvSpPr>
          <p:spPr bwMode="auto">
            <a:xfrm>
              <a:off x="2460" y="2119"/>
              <a:ext cx="1" cy="7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17"/>
            <p:cNvSpPr>
              <a:spLocks noChangeArrowheads="1"/>
            </p:cNvSpPr>
            <p:nvPr/>
          </p:nvSpPr>
          <p:spPr bwMode="auto">
            <a:xfrm>
              <a:off x="2100" y="1727"/>
              <a:ext cx="720" cy="413"/>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61" name="Text Box 18"/>
            <p:cNvSpPr txBox="1">
              <a:spLocks noChangeArrowheads="1"/>
            </p:cNvSpPr>
            <p:nvPr/>
          </p:nvSpPr>
          <p:spPr bwMode="auto">
            <a:xfrm>
              <a:off x="2164" y="1756"/>
              <a:ext cx="610" cy="44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algn="ctr" fontAlgn="auto">
                <a:lnSpc>
                  <a:spcPct val="90000"/>
                </a:lnSpc>
                <a:spcBef>
                  <a:spcPts val="0"/>
                </a:spcBef>
                <a:spcAft>
                  <a:spcPts val="0"/>
                </a:spcAft>
                <a:defRPr/>
              </a:pPr>
              <a:r>
                <a:rPr kumimoji="1" lang="zh-CN" altLang="en-US" sz="1600" b="1" dirty="0">
                  <a:solidFill>
                    <a:schemeClr val="tx1"/>
                  </a:solidFill>
                  <a:latin typeface="微软雅黑" panose="020B0503020204020204" pitchFamily="34" charset="-122"/>
                  <a:ea typeface="微软雅黑" panose="020B0503020204020204" pitchFamily="34" charset="-122"/>
                </a:rPr>
                <a:t>服务器</a:t>
              </a:r>
            </a:p>
            <a:p>
              <a:pPr algn="ctr" fontAlgn="auto">
                <a:lnSpc>
                  <a:spcPct val="90000"/>
                </a:lnSpc>
                <a:spcBef>
                  <a:spcPts val="0"/>
                </a:spcBef>
                <a:spcAft>
                  <a:spcPts val="0"/>
                </a:spcAft>
                <a:defRPr/>
              </a:pPr>
              <a:r>
                <a:rPr kumimoji="1" lang="en-US" altLang="zh-CN" sz="1600" b="1" dirty="0">
                  <a:solidFill>
                    <a:schemeClr val="tx1"/>
                  </a:solidFill>
                  <a:latin typeface="微软雅黑" panose="020B0503020204020204" pitchFamily="34" charset="-122"/>
                  <a:ea typeface="微软雅黑" panose="020B0503020204020204" pitchFamily="34" charset="-122"/>
                </a:rPr>
                <a:t>1</a:t>
              </a:r>
            </a:p>
          </p:txBody>
        </p:sp>
      </p:grpSp>
      <p:grpSp>
        <p:nvGrpSpPr>
          <p:cNvPr id="62" name="Group 19"/>
          <p:cNvGrpSpPr/>
          <p:nvPr/>
        </p:nvGrpSpPr>
        <p:grpSpPr bwMode="auto">
          <a:xfrm>
            <a:off x="4679950" y="2080294"/>
            <a:ext cx="949325" cy="566738"/>
            <a:chOff x="2986" y="1727"/>
            <a:chExt cx="719" cy="465"/>
          </a:xfrm>
        </p:grpSpPr>
        <p:sp>
          <p:nvSpPr>
            <p:cNvPr id="171067" name="Line 20"/>
            <p:cNvSpPr>
              <a:spLocks noChangeShapeType="1"/>
            </p:cNvSpPr>
            <p:nvPr/>
          </p:nvSpPr>
          <p:spPr bwMode="auto">
            <a:xfrm>
              <a:off x="3344" y="2113"/>
              <a:ext cx="1" cy="77"/>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21"/>
            <p:cNvSpPr>
              <a:spLocks noChangeArrowheads="1"/>
            </p:cNvSpPr>
            <p:nvPr/>
          </p:nvSpPr>
          <p:spPr bwMode="auto">
            <a:xfrm>
              <a:off x="2986" y="1727"/>
              <a:ext cx="719" cy="412"/>
            </a:xfrm>
            <a:prstGeom prst="ellipse">
              <a:avLst/>
            </a:prstGeom>
            <a:solidFill>
              <a:srgbClr val="FFFF00"/>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65" name="Text Box 22"/>
            <p:cNvSpPr txBox="1">
              <a:spLocks noChangeArrowheads="1"/>
            </p:cNvSpPr>
            <p:nvPr/>
          </p:nvSpPr>
          <p:spPr bwMode="auto">
            <a:xfrm>
              <a:off x="3049" y="1752"/>
              <a:ext cx="611" cy="44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a:spAutoFit/>
            </a:bodyPr>
            <a:lstStyle/>
            <a:p>
              <a:pPr algn="ctr" fontAlgn="auto">
                <a:lnSpc>
                  <a:spcPct val="90000"/>
                </a:lnSpc>
                <a:spcBef>
                  <a:spcPts val="0"/>
                </a:spcBef>
                <a:spcAft>
                  <a:spcPts val="0"/>
                </a:spcAft>
                <a:defRPr/>
              </a:pPr>
              <a:r>
                <a:rPr kumimoji="1" lang="zh-CN" altLang="en-US" sz="1600" b="1" dirty="0">
                  <a:solidFill>
                    <a:schemeClr val="tx1"/>
                  </a:solidFill>
                  <a:latin typeface="微软雅黑" panose="020B0503020204020204" pitchFamily="34" charset="-122"/>
                  <a:ea typeface="微软雅黑" panose="020B0503020204020204" pitchFamily="34" charset="-122"/>
                </a:rPr>
                <a:t>服务器</a:t>
              </a:r>
            </a:p>
            <a:p>
              <a:pPr algn="ctr" fontAlgn="auto">
                <a:lnSpc>
                  <a:spcPct val="90000"/>
                </a:lnSpc>
                <a:spcBef>
                  <a:spcPts val="0"/>
                </a:spcBef>
                <a:spcAft>
                  <a:spcPts val="0"/>
                </a:spcAft>
                <a:defRPr/>
              </a:pPr>
              <a:r>
                <a:rPr kumimoji="1" lang="en-US" altLang="zh-CN" sz="1600" b="1" dirty="0">
                  <a:solidFill>
                    <a:schemeClr val="tx1"/>
                  </a:solidFill>
                  <a:latin typeface="微软雅黑" panose="020B0503020204020204" pitchFamily="34" charset="-122"/>
                  <a:ea typeface="微软雅黑" panose="020B0503020204020204" pitchFamily="34" charset="-122"/>
                </a:rPr>
                <a:t>2</a:t>
              </a:r>
            </a:p>
          </p:txBody>
        </p:sp>
      </p:grpSp>
      <p:grpSp>
        <p:nvGrpSpPr>
          <p:cNvPr id="66" name="组合 65"/>
          <p:cNvGrpSpPr/>
          <p:nvPr/>
        </p:nvGrpSpPr>
        <p:grpSpPr bwMode="auto">
          <a:xfrm>
            <a:off x="1249363" y="1441718"/>
            <a:ext cx="6569075" cy="2935690"/>
            <a:chOff x="1248628" y="2087538"/>
            <a:chExt cx="6570396" cy="2936279"/>
          </a:xfrm>
        </p:grpSpPr>
        <p:sp>
          <p:nvSpPr>
            <p:cNvPr id="171036" name="Freeform 24"/>
            <p:cNvSpPr/>
            <p:nvPr/>
          </p:nvSpPr>
          <p:spPr bwMode="auto">
            <a:xfrm>
              <a:off x="1856851" y="4523273"/>
              <a:ext cx="5364504" cy="500544"/>
            </a:xfrm>
            <a:custGeom>
              <a:avLst/>
              <a:gdLst>
                <a:gd name="T0" fmla="*/ 0 w 3527"/>
                <a:gd name="T1" fmla="*/ 0 h 333"/>
                <a:gd name="T2" fmla="*/ 0 w 3527"/>
                <a:gd name="T3" fmla="*/ 193904 h 333"/>
                <a:gd name="T4" fmla="*/ 21294 w 3527"/>
                <a:gd name="T5" fmla="*/ 288602 h 333"/>
                <a:gd name="T6" fmla="*/ 76049 w 3527"/>
                <a:gd name="T7" fmla="*/ 405846 h 333"/>
                <a:gd name="T8" fmla="*/ 185560 w 3527"/>
                <a:gd name="T9" fmla="*/ 477997 h 333"/>
                <a:gd name="T10" fmla="*/ 269214 w 3527"/>
                <a:gd name="T11" fmla="*/ 496035 h 333"/>
                <a:gd name="T12" fmla="*/ 5110500 w 3527"/>
                <a:gd name="T13" fmla="*/ 500544 h 333"/>
                <a:gd name="T14" fmla="*/ 5204801 w 3527"/>
                <a:gd name="T15" fmla="*/ 477997 h 333"/>
                <a:gd name="T16" fmla="*/ 5296060 w 3527"/>
                <a:gd name="T17" fmla="*/ 423884 h 333"/>
                <a:gd name="T18" fmla="*/ 5341689 w 3527"/>
                <a:gd name="T19" fmla="*/ 351734 h 333"/>
                <a:gd name="T20" fmla="*/ 5359941 w 3527"/>
                <a:gd name="T21" fmla="*/ 243508 h 333"/>
                <a:gd name="T22" fmla="*/ 5364504 w 3527"/>
                <a:gd name="T23" fmla="*/ 0 h 3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68AD6"/>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1037" name="Group 25"/>
            <p:cNvGrpSpPr/>
            <p:nvPr/>
          </p:nvGrpSpPr>
          <p:grpSpPr bwMode="auto">
            <a:xfrm>
              <a:off x="1248628" y="2087538"/>
              <a:ext cx="1241515" cy="2436954"/>
              <a:chOff x="385" y="1219"/>
              <a:chExt cx="941" cy="2001"/>
            </a:xfrm>
          </p:grpSpPr>
          <p:sp>
            <p:nvSpPr>
              <p:cNvPr id="171053" name="Rectangle 26"/>
              <p:cNvSpPr>
                <a:spLocks noChangeArrowheads="1"/>
              </p:cNvSpPr>
              <p:nvPr/>
            </p:nvSpPr>
            <p:spPr bwMode="auto">
              <a:xfrm>
                <a:off x="385" y="1522"/>
                <a:ext cx="941" cy="1697"/>
              </a:xfrm>
              <a:prstGeom prst="rect">
                <a:avLst/>
              </a:prstGeom>
              <a:solidFill>
                <a:srgbClr val="0070C0"/>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71054" name="Text Box 27"/>
              <p:cNvSpPr txBox="1">
                <a:spLocks noChangeArrowheads="1"/>
              </p:cNvSpPr>
              <p:nvPr/>
            </p:nvSpPr>
            <p:spPr bwMode="auto">
              <a:xfrm>
                <a:off x="431" y="2710"/>
                <a:ext cx="82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171055" name="Line 28"/>
              <p:cNvSpPr>
                <a:spLocks noChangeShapeType="1"/>
              </p:cNvSpPr>
              <p:nvPr/>
            </p:nvSpPr>
            <p:spPr bwMode="auto">
              <a:xfrm>
                <a:off x="385" y="2962"/>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6" name="Line 29"/>
              <p:cNvSpPr>
                <a:spLocks noChangeShapeType="1"/>
              </p:cNvSpPr>
              <p:nvPr/>
            </p:nvSpPr>
            <p:spPr bwMode="auto">
              <a:xfrm>
                <a:off x="385" y="2704"/>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7" name="Line 30"/>
              <p:cNvSpPr>
                <a:spLocks noChangeShapeType="1"/>
              </p:cNvSpPr>
              <p:nvPr/>
            </p:nvSpPr>
            <p:spPr bwMode="auto">
              <a:xfrm>
                <a:off x="385" y="2447"/>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8" name="Line 31"/>
              <p:cNvSpPr>
                <a:spLocks noChangeShapeType="1"/>
              </p:cNvSpPr>
              <p:nvPr/>
            </p:nvSpPr>
            <p:spPr bwMode="auto">
              <a:xfrm>
                <a:off x="385" y="2190"/>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9" name="Text Box 32"/>
              <p:cNvSpPr txBox="1">
                <a:spLocks noChangeArrowheads="1"/>
              </p:cNvSpPr>
              <p:nvPr/>
            </p:nvSpPr>
            <p:spPr bwMode="auto">
              <a:xfrm>
                <a:off x="578" y="296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171060" name="Text Box 33"/>
              <p:cNvSpPr txBox="1">
                <a:spLocks noChangeArrowheads="1"/>
              </p:cNvSpPr>
              <p:nvPr/>
            </p:nvSpPr>
            <p:spPr bwMode="auto">
              <a:xfrm>
                <a:off x="578" y="2204"/>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171061" name="Text Box 34"/>
              <p:cNvSpPr txBox="1">
                <a:spLocks noChangeArrowheads="1"/>
              </p:cNvSpPr>
              <p:nvPr/>
            </p:nvSpPr>
            <p:spPr bwMode="auto">
              <a:xfrm>
                <a:off x="578" y="2461"/>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171062" name="Line 35"/>
              <p:cNvSpPr>
                <a:spLocks noChangeShapeType="1"/>
              </p:cNvSpPr>
              <p:nvPr/>
            </p:nvSpPr>
            <p:spPr bwMode="auto">
              <a:xfrm>
                <a:off x="845" y="2036"/>
                <a:ext cx="2" cy="15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Oval 36"/>
              <p:cNvSpPr>
                <a:spLocks noChangeArrowheads="1"/>
              </p:cNvSpPr>
              <p:nvPr/>
            </p:nvSpPr>
            <p:spPr bwMode="auto">
              <a:xfrm>
                <a:off x="468" y="1779"/>
                <a:ext cx="775" cy="309"/>
              </a:xfrm>
              <a:prstGeom prst="ellipse">
                <a:avLst/>
              </a:prstGeom>
              <a:solidFill>
                <a:srgbClr val="00FF99"/>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171064" name="Text Box 37"/>
              <p:cNvSpPr txBox="1">
                <a:spLocks noChangeArrowheads="1"/>
              </p:cNvSpPr>
              <p:nvPr/>
            </p:nvSpPr>
            <p:spPr bwMode="auto">
              <a:xfrm>
                <a:off x="583" y="152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171065" name="Text Box 38"/>
              <p:cNvSpPr txBox="1">
                <a:spLocks noChangeArrowheads="1"/>
              </p:cNvSpPr>
              <p:nvPr/>
            </p:nvSpPr>
            <p:spPr bwMode="auto">
              <a:xfrm>
                <a:off x="537" y="1219"/>
                <a:ext cx="749"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CC0000"/>
                    </a:solidFill>
                    <a:latin typeface="微软雅黑" panose="020B0503020204020204" pitchFamily="34" charset="-122"/>
                    <a:ea typeface="微软雅黑" panose="020B0503020204020204" pitchFamily="34" charset="-122"/>
                  </a:rPr>
                  <a:t>计算机 </a:t>
                </a:r>
                <a:r>
                  <a:rPr kumimoji="1" lang="en-US" altLang="zh-CN" sz="1600" b="1" dirty="0">
                    <a:solidFill>
                      <a:srgbClr val="CC0000"/>
                    </a:solidFill>
                    <a:latin typeface="微软雅黑" panose="020B0503020204020204" pitchFamily="34" charset="-122"/>
                    <a:ea typeface="微软雅黑" panose="020B0503020204020204" pitchFamily="34" charset="-122"/>
                  </a:rPr>
                  <a:t>1</a:t>
                </a:r>
              </a:p>
            </p:txBody>
          </p:sp>
          <p:sp>
            <p:nvSpPr>
              <p:cNvPr id="171066" name="Text Box 39"/>
              <p:cNvSpPr txBox="1">
                <a:spLocks noChangeArrowheads="1"/>
              </p:cNvSpPr>
              <p:nvPr/>
            </p:nvSpPr>
            <p:spPr bwMode="auto">
              <a:xfrm>
                <a:off x="585" y="1803"/>
                <a:ext cx="593"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a:solidFill>
                      <a:srgbClr val="0000FF"/>
                    </a:solidFill>
                    <a:latin typeface="微软雅黑" panose="020B0503020204020204" pitchFamily="34" charset="-122"/>
                    <a:ea typeface="微软雅黑" panose="020B0503020204020204" pitchFamily="34" charset="-122"/>
                  </a:rPr>
                  <a:t>客户 </a:t>
                </a:r>
                <a:r>
                  <a:rPr kumimoji="1" lang="en-US" altLang="zh-CN" sz="1600" b="1">
                    <a:solidFill>
                      <a:srgbClr val="0000FF"/>
                    </a:solidFill>
                    <a:latin typeface="微软雅黑" panose="020B0503020204020204" pitchFamily="34" charset="-122"/>
                    <a:ea typeface="微软雅黑" panose="020B0503020204020204" pitchFamily="34" charset="-122"/>
                  </a:rPr>
                  <a:t>1</a:t>
                </a:r>
              </a:p>
            </p:txBody>
          </p:sp>
        </p:grpSp>
        <p:grpSp>
          <p:nvGrpSpPr>
            <p:cNvPr id="171038" name="Group 40"/>
            <p:cNvGrpSpPr/>
            <p:nvPr/>
          </p:nvGrpSpPr>
          <p:grpSpPr bwMode="auto">
            <a:xfrm>
              <a:off x="6577509" y="2137471"/>
              <a:ext cx="1241515" cy="2387022"/>
              <a:chOff x="4424" y="1260"/>
              <a:chExt cx="941" cy="1960"/>
            </a:xfrm>
          </p:grpSpPr>
          <p:sp>
            <p:nvSpPr>
              <p:cNvPr id="171039" name="Rectangle 41"/>
              <p:cNvSpPr>
                <a:spLocks noChangeArrowheads="1"/>
              </p:cNvSpPr>
              <p:nvPr/>
            </p:nvSpPr>
            <p:spPr bwMode="auto">
              <a:xfrm>
                <a:off x="4424" y="1522"/>
                <a:ext cx="941" cy="1697"/>
              </a:xfrm>
              <a:prstGeom prst="rect">
                <a:avLst/>
              </a:prstGeom>
              <a:solidFill>
                <a:srgbClr val="0070C0"/>
              </a:solidFill>
              <a:ln w="19050">
                <a:solidFill>
                  <a:schemeClr val="tx1"/>
                </a:solidFill>
                <a:miter lim="800000"/>
              </a:ln>
              <a:effectLst/>
            </p:spPr>
            <p:txBody>
              <a:bodyPr wrap="none" anchor="ctr"/>
              <a:lstStyle/>
              <a:p>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171040" name="Text Box 42"/>
              <p:cNvSpPr txBox="1">
                <a:spLocks noChangeArrowheads="1"/>
              </p:cNvSpPr>
              <p:nvPr/>
            </p:nvSpPr>
            <p:spPr bwMode="auto">
              <a:xfrm>
                <a:off x="4494" y="2710"/>
                <a:ext cx="82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数据链路层</a:t>
                </a:r>
              </a:p>
            </p:txBody>
          </p:sp>
          <p:sp>
            <p:nvSpPr>
              <p:cNvPr id="171041" name="Line 43"/>
              <p:cNvSpPr>
                <a:spLocks noChangeShapeType="1"/>
              </p:cNvSpPr>
              <p:nvPr/>
            </p:nvSpPr>
            <p:spPr bwMode="auto">
              <a:xfrm>
                <a:off x="4424" y="2962"/>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2" name="Line 44"/>
              <p:cNvSpPr>
                <a:spLocks noChangeShapeType="1"/>
              </p:cNvSpPr>
              <p:nvPr/>
            </p:nvSpPr>
            <p:spPr bwMode="auto">
              <a:xfrm>
                <a:off x="4424" y="2704"/>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3" name="Line 45"/>
              <p:cNvSpPr>
                <a:spLocks noChangeShapeType="1"/>
              </p:cNvSpPr>
              <p:nvPr/>
            </p:nvSpPr>
            <p:spPr bwMode="auto">
              <a:xfrm>
                <a:off x="4424" y="2447"/>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4" name="Line 46"/>
              <p:cNvSpPr>
                <a:spLocks noChangeShapeType="1"/>
              </p:cNvSpPr>
              <p:nvPr/>
            </p:nvSpPr>
            <p:spPr bwMode="auto">
              <a:xfrm>
                <a:off x="4424" y="2190"/>
                <a:ext cx="941"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5" name="Text Box 47"/>
              <p:cNvSpPr txBox="1">
                <a:spLocks noChangeArrowheads="1"/>
              </p:cNvSpPr>
              <p:nvPr/>
            </p:nvSpPr>
            <p:spPr bwMode="auto">
              <a:xfrm>
                <a:off x="4642" y="2967"/>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物理层</a:t>
                </a:r>
              </a:p>
            </p:txBody>
          </p:sp>
          <p:sp>
            <p:nvSpPr>
              <p:cNvPr id="171046" name="Text Box 48"/>
              <p:cNvSpPr txBox="1">
                <a:spLocks noChangeArrowheads="1"/>
              </p:cNvSpPr>
              <p:nvPr/>
            </p:nvSpPr>
            <p:spPr bwMode="auto">
              <a:xfrm>
                <a:off x="4642" y="2204"/>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运输层</a:t>
                </a:r>
              </a:p>
            </p:txBody>
          </p:sp>
          <p:sp>
            <p:nvSpPr>
              <p:cNvPr id="171047" name="Text Box 49"/>
              <p:cNvSpPr txBox="1">
                <a:spLocks noChangeArrowheads="1"/>
              </p:cNvSpPr>
              <p:nvPr/>
            </p:nvSpPr>
            <p:spPr bwMode="auto">
              <a:xfrm>
                <a:off x="4642" y="2461"/>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网络层</a:t>
                </a:r>
              </a:p>
            </p:txBody>
          </p:sp>
          <p:sp>
            <p:nvSpPr>
              <p:cNvPr id="171048" name="Line 50"/>
              <p:cNvSpPr>
                <a:spLocks noChangeShapeType="1"/>
              </p:cNvSpPr>
              <p:nvPr/>
            </p:nvSpPr>
            <p:spPr bwMode="auto">
              <a:xfrm>
                <a:off x="4911" y="2065"/>
                <a:ext cx="2" cy="1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51"/>
              <p:cNvSpPr>
                <a:spLocks noChangeArrowheads="1"/>
              </p:cNvSpPr>
              <p:nvPr/>
            </p:nvSpPr>
            <p:spPr bwMode="auto">
              <a:xfrm>
                <a:off x="4507" y="1779"/>
                <a:ext cx="775" cy="309"/>
              </a:xfrm>
              <a:prstGeom prst="ellipse">
                <a:avLst/>
              </a:prstGeom>
              <a:solidFill>
                <a:srgbClr val="ABEBD7"/>
              </a:solidFill>
              <a:ln>
                <a:solidFill>
                  <a:schemeClr val="tx1"/>
                </a:solidFill>
              </a:ln>
            </p:spPr>
            <p:style>
              <a:lnRef idx="2">
                <a:schemeClr val="accent4"/>
              </a:lnRef>
              <a:fillRef idx="1">
                <a:schemeClr val="lt1"/>
              </a:fillRef>
              <a:effectRef idx="0">
                <a:schemeClr val="accent4"/>
              </a:effectRef>
              <a:fontRef idx="minor">
                <a:schemeClr val="dk1"/>
              </a:fontRef>
            </p:style>
            <p:txBody>
              <a:bodyPr wrap="none" anchor="ctr"/>
              <a:lstStyle/>
              <a:p>
                <a:pPr algn="ctr" fontAlgn="auto">
                  <a:spcBef>
                    <a:spcPts val="0"/>
                  </a:spcBef>
                  <a:spcAft>
                    <a:spcPts val="0"/>
                  </a:spcAft>
                  <a:defRPr/>
                </a:pPr>
                <a:endParaRPr kumimoji="1" lang="zh-CN" altLang="zh-CN" sz="1600" b="1">
                  <a:solidFill>
                    <a:schemeClr val="bg1"/>
                  </a:solidFill>
                  <a:latin typeface="微软雅黑" panose="020B0503020204020204" pitchFamily="34" charset="-122"/>
                  <a:ea typeface="微软雅黑" panose="020B0503020204020204" pitchFamily="34" charset="-122"/>
                </a:endParaRPr>
              </a:p>
            </p:txBody>
          </p:sp>
          <p:sp>
            <p:nvSpPr>
              <p:cNvPr id="171050" name="Text Box 52"/>
              <p:cNvSpPr txBox="1">
                <a:spLocks noChangeArrowheads="1"/>
              </p:cNvSpPr>
              <p:nvPr/>
            </p:nvSpPr>
            <p:spPr bwMode="auto">
              <a:xfrm>
                <a:off x="4637" y="1535"/>
                <a:ext cx="54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400" b="1">
                    <a:solidFill>
                      <a:schemeClr val="bg1"/>
                    </a:solidFill>
                    <a:latin typeface="微软雅黑" panose="020B0503020204020204" pitchFamily="34" charset="-122"/>
                    <a:ea typeface="微软雅黑" panose="020B0503020204020204" pitchFamily="34" charset="-122"/>
                  </a:rPr>
                  <a:t>应用层</a:t>
                </a:r>
              </a:p>
            </p:txBody>
          </p:sp>
          <p:sp>
            <p:nvSpPr>
              <p:cNvPr id="171051" name="Text Box 53"/>
              <p:cNvSpPr txBox="1">
                <a:spLocks noChangeArrowheads="1"/>
              </p:cNvSpPr>
              <p:nvPr/>
            </p:nvSpPr>
            <p:spPr bwMode="auto">
              <a:xfrm>
                <a:off x="4542" y="1260"/>
                <a:ext cx="749"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CC0000"/>
                    </a:solidFill>
                    <a:latin typeface="微软雅黑" panose="020B0503020204020204" pitchFamily="34" charset="-122"/>
                    <a:ea typeface="微软雅黑" panose="020B0503020204020204" pitchFamily="34" charset="-122"/>
                  </a:rPr>
                  <a:t>计算机 </a:t>
                </a:r>
                <a:r>
                  <a:rPr kumimoji="1" lang="en-US" altLang="zh-CN" sz="1600" b="1" dirty="0">
                    <a:solidFill>
                      <a:srgbClr val="CC0000"/>
                    </a:solidFill>
                    <a:latin typeface="微软雅黑" panose="020B0503020204020204" pitchFamily="34" charset="-122"/>
                    <a:ea typeface="微软雅黑" panose="020B0503020204020204" pitchFamily="34" charset="-122"/>
                  </a:rPr>
                  <a:t>2</a:t>
                </a:r>
              </a:p>
            </p:txBody>
          </p:sp>
          <p:sp>
            <p:nvSpPr>
              <p:cNvPr id="83" name="Text Box 54"/>
              <p:cNvSpPr txBox="1">
                <a:spLocks noChangeArrowheads="1"/>
              </p:cNvSpPr>
              <p:nvPr/>
            </p:nvSpPr>
            <p:spPr bwMode="auto">
              <a:xfrm>
                <a:off x="4625" y="1789"/>
                <a:ext cx="593" cy="27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spAutoFit/>
              </a:bodyPr>
              <a:lstStyle/>
              <a:p>
                <a:pPr fontAlgn="auto">
                  <a:spcBef>
                    <a:spcPts val="0"/>
                  </a:spcBef>
                  <a:spcAft>
                    <a:spcPts val="0"/>
                  </a:spcAft>
                  <a:defRPr/>
                </a:pPr>
                <a:r>
                  <a:rPr kumimoji="1" lang="zh-CN" altLang="en-US" sz="1600" b="1" dirty="0">
                    <a:solidFill>
                      <a:srgbClr val="0000FF"/>
                    </a:solidFill>
                    <a:latin typeface="微软雅黑" panose="020B0503020204020204" pitchFamily="34" charset="-122"/>
                    <a:ea typeface="微软雅黑" panose="020B0503020204020204" pitchFamily="34" charset="-122"/>
                  </a:rPr>
                  <a:t>客户 </a:t>
                </a:r>
                <a:r>
                  <a:rPr kumimoji="1" lang="en-US" altLang="zh-CN" sz="1600" b="1" dirty="0">
                    <a:solidFill>
                      <a:srgbClr val="0000FF"/>
                    </a:solidFill>
                    <a:latin typeface="微软雅黑" panose="020B0503020204020204" pitchFamily="34" charset="-122"/>
                    <a:ea typeface="微软雅黑" panose="020B0503020204020204" pitchFamily="34" charset="-122"/>
                  </a:rPr>
                  <a:t>2</a:t>
                </a:r>
              </a:p>
            </p:txBody>
          </p:sp>
        </p:grpSp>
      </p:grpSp>
      <p:grpSp>
        <p:nvGrpSpPr>
          <p:cNvPr id="171030" name="Group 55"/>
          <p:cNvGrpSpPr/>
          <p:nvPr/>
        </p:nvGrpSpPr>
        <p:grpSpPr bwMode="auto">
          <a:xfrm>
            <a:off x="3857625" y="3993232"/>
            <a:ext cx="1316038" cy="666750"/>
            <a:chOff x="2245" y="3313"/>
            <a:chExt cx="1286" cy="707"/>
          </a:xfrm>
        </p:grpSpPr>
        <p:graphicFrame>
          <p:nvGraphicFramePr>
            <p:cNvPr id="171034"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4176" name="VISIO" r:id="rId3" imgW="1687068" imgH="964692" progId="">
                    <p:embed/>
                  </p:oleObj>
                </mc:Choice>
                <mc:Fallback>
                  <p:oleObj name="VISIO" r:id="rId3" imgW="1687068" imgH="964692" progId="">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effectLst>
                          <a:outerShdw dist="25400" dir="5400000" algn="ctr" rotWithShape="0">
                            <a:srgbClr val="EEECE1"/>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035" name="Text Box 57"/>
            <p:cNvSpPr txBox="1">
              <a:spLocks noChangeArrowheads="1"/>
            </p:cNvSpPr>
            <p:nvPr/>
          </p:nvSpPr>
          <p:spPr bwMode="auto">
            <a:xfrm>
              <a:off x="2521" y="3508"/>
              <a:ext cx="782"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600" b="1" dirty="0">
                  <a:solidFill>
                    <a:srgbClr val="0070C0"/>
                  </a:solidFill>
                  <a:latin typeface="微软雅黑" panose="020B0503020204020204" pitchFamily="34" charset="-122"/>
                  <a:ea typeface="微软雅黑" panose="020B0503020204020204" pitchFamily="34" charset="-122"/>
                </a:rPr>
                <a:t>互联网</a:t>
              </a:r>
            </a:p>
          </p:txBody>
        </p:sp>
      </p:grpSp>
      <p:grpSp>
        <p:nvGrpSpPr>
          <p:cNvPr id="101" name="Group 58"/>
          <p:cNvGrpSpPr/>
          <p:nvPr/>
        </p:nvGrpSpPr>
        <p:grpSpPr bwMode="auto">
          <a:xfrm>
            <a:off x="2416175" y="2348582"/>
            <a:ext cx="4308475" cy="0"/>
            <a:chOff x="1270" y="1933"/>
            <a:chExt cx="3265" cy="0"/>
          </a:xfrm>
        </p:grpSpPr>
        <p:sp>
          <p:nvSpPr>
            <p:cNvPr id="171032" name="Line 59"/>
            <p:cNvSpPr>
              <a:spLocks noChangeShapeType="1"/>
            </p:cNvSpPr>
            <p:nvPr/>
          </p:nvSpPr>
          <p:spPr bwMode="auto">
            <a:xfrm>
              <a:off x="3705" y="1933"/>
              <a:ext cx="830" cy="0"/>
            </a:xfrm>
            <a:prstGeom prst="line">
              <a:avLst/>
            </a:prstGeom>
            <a:noFill/>
            <a:ln w="38100">
              <a:solidFill>
                <a:srgbClr val="CC00CC"/>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3" name="Line 60"/>
            <p:cNvSpPr>
              <a:spLocks noChangeShapeType="1"/>
            </p:cNvSpPr>
            <p:nvPr/>
          </p:nvSpPr>
          <p:spPr bwMode="auto">
            <a:xfrm>
              <a:off x="1270" y="1933"/>
              <a:ext cx="830" cy="0"/>
            </a:xfrm>
            <a:prstGeom prst="line">
              <a:avLst/>
            </a:prstGeom>
            <a:noFill/>
            <a:ln w="38100">
              <a:solidFill>
                <a:srgbClr val="CC00CC"/>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1.7  </a:t>
            </a:r>
            <a:r>
              <a:rPr lang="zh-CN" altLang="en-US" dirty="0">
                <a:latin typeface="微软雅黑" panose="020B0503020204020204" pitchFamily="34" charset="-122"/>
              </a:rPr>
              <a:t>计算机网络体系结构</a:t>
            </a:r>
            <a:endParaRPr lang="zh-CN" altLang="en-US" dirty="0"/>
          </a:p>
        </p:txBody>
      </p:sp>
      <p:sp>
        <p:nvSpPr>
          <p:cNvPr id="67"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latin typeface="微软雅黑" panose="020B0503020204020204" pitchFamily="34" charset="-122"/>
                <a:ea typeface="微软雅黑" panose="020B0503020204020204" pitchFamily="34" charset="-122"/>
              </a:rPr>
              <a:t>功能较强的计算机可同时运行多个服务器进程</a:t>
            </a:r>
          </a:p>
        </p:txBody>
      </p:sp>
      <p:sp>
        <p:nvSpPr>
          <p:cNvPr id="63" name="矩形 62"/>
          <p:cNvSpPr/>
          <p:nvPr/>
        </p:nvSpPr>
        <p:spPr>
          <a:xfrm>
            <a:off x="9008030" y="5020022"/>
            <a:ext cx="72008" cy="72008"/>
          </a:xfrm>
          <a:prstGeom prst="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58"/>
                                        </p:tgtEl>
                                        <p:attrNameLst>
                                          <p:attrName>style.visibility</p:attrName>
                                        </p:attrNameLst>
                                      </p:cBhvr>
                                      <p:tavLst>
                                        <p:tav tm="0">
                                          <p:val>
                                            <p:strVal val="hidden"/>
                                          </p:val>
                                        </p:tav>
                                        <p:tav tm="50000">
                                          <p:val>
                                            <p:strVal val="visible"/>
                                          </p:val>
                                        </p:tav>
                                      </p:tavLst>
                                    </p:anim>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par>
                          <p:cTn id="13" fill="hold">
                            <p:stCondLst>
                              <p:cond delay="500"/>
                            </p:stCondLst>
                            <p:childTnLst>
                              <p:par>
                                <p:cTn id="14" presetID="35" presetClass="emph" presetSubtype="0" repeatCount="3000" fill="hold" nodeType="afterEffect">
                                  <p:stCondLst>
                                    <p:cond delay="0"/>
                                  </p:stCondLst>
                                  <p:childTnLst>
                                    <p:anim calcmode="discrete" valueType="str">
                                      <p:cBhvr>
                                        <p:cTn id="15" dur="500" fill="hold"/>
                                        <p:tgtEl>
                                          <p:spTgt spid="62"/>
                                        </p:tgtEl>
                                        <p:attrNameLst>
                                          <p:attrName>style.visibility</p:attrName>
                                        </p:attrNameLst>
                                      </p:cBhvr>
                                      <p:tavLst>
                                        <p:tav tm="0">
                                          <p:val>
                                            <p:strVal val="hidden"/>
                                          </p:val>
                                        </p:tav>
                                        <p:tav tm="50000">
                                          <p:val>
                                            <p:strVal val="visible"/>
                                          </p:val>
                                        </p:tav>
                                      </p:tavLst>
                                    </p:anim>
                                  </p:childTnLst>
                                </p:cTn>
                              </p:par>
                            </p:childTnLst>
                          </p:cTn>
                        </p:par>
                        <p:par>
                          <p:cTn id="16" fill="hold">
                            <p:stCondLst>
                              <p:cond delay="1000"/>
                            </p:stCondLst>
                            <p:childTnLst>
                              <p:par>
                                <p:cTn id="17" presetID="1" presetClass="entr" presetSubtype="0" fill="hold" nodeType="afterEffect">
                                  <p:stCondLst>
                                    <p:cond delay="250"/>
                                  </p:stCondLst>
                                  <p:childTnLst>
                                    <p:set>
                                      <p:cBhvr>
                                        <p:cTn id="18" dur="1" fill="hold">
                                          <p:stCondLst>
                                            <p:cond delay="0"/>
                                          </p:stCondLst>
                                        </p:cTn>
                                        <p:tgtEl>
                                          <p:spTgt spid="66"/>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nodeType="afterEffect">
                                  <p:stCondLst>
                                    <p:cond delay="500"/>
                                  </p:stCondLst>
                                  <p:childTnLst>
                                    <p:set>
                                      <p:cBhvr>
                                        <p:cTn id="21" dur="1" fill="hold">
                                          <p:stCondLst>
                                            <p:cond delay="0"/>
                                          </p:stCondLst>
                                        </p:cTn>
                                        <p:tgtEl>
                                          <p:spTgt spid="101"/>
                                        </p:tgtEl>
                                        <p:attrNameLst>
                                          <p:attrName>style.visibility</p:attrName>
                                        </p:attrNameLst>
                                      </p:cBhvr>
                                      <p:to>
                                        <p:strVal val="visible"/>
                                      </p:to>
                                    </p:set>
                                  </p:childTnLst>
                                </p:cTn>
                              </p:par>
                            </p:childTnLst>
                          </p:cTn>
                        </p:par>
                        <p:par>
                          <p:cTn id="22" fill="hold">
                            <p:stCondLst>
                              <p:cond delay="1750"/>
                            </p:stCondLst>
                            <p:childTnLst>
                              <p:par>
                                <p:cTn id="23" presetID="35" presetClass="emph" presetSubtype="0" repeatCount="4000" fill="hold" nodeType="afterEffect">
                                  <p:stCondLst>
                                    <p:cond delay="0"/>
                                  </p:stCondLst>
                                  <p:childTnLst>
                                    <p:anim calcmode="discrete" valueType="str">
                                      <p:cBhvr>
                                        <p:cTn id="2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矩形 3"/>
          <p:cNvSpPr>
            <a:spLocks noChangeArrowheads="1"/>
          </p:cNvSpPr>
          <p:nvPr/>
        </p:nvSpPr>
        <p:spPr bwMode="auto">
          <a:xfrm>
            <a:off x="323528" y="1161207"/>
            <a:ext cx="842493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比特（</a:t>
            </a:r>
            <a:r>
              <a:rPr lang="en-US" altLang="zh-CN" sz="2000" dirty="0">
                <a:solidFill>
                  <a:srgbClr val="0070C0"/>
                </a:solidFill>
                <a:latin typeface="微软雅黑" pitchFamily="34" charset="-122"/>
                <a:ea typeface="微软雅黑" pitchFamily="34" charset="-122"/>
              </a:rPr>
              <a:t>bit</a:t>
            </a:r>
            <a:r>
              <a:rPr lang="zh-CN" altLang="en-US" sz="2000" dirty="0">
                <a:solidFill>
                  <a:srgbClr val="0070C0"/>
                </a:solidFill>
                <a:latin typeface="微软雅黑" pitchFamily="34" charset="-122"/>
                <a:ea typeface="微软雅黑" pitchFamily="34" charset="-122"/>
              </a:rPr>
              <a:t>）是计算机中数据量的单位。</a:t>
            </a:r>
          </a:p>
          <a:p>
            <a:pPr marL="342900" indent="-34290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比特（</a:t>
            </a:r>
            <a:r>
              <a:rPr lang="en-US" altLang="zh-CN" sz="2000" dirty="0">
                <a:solidFill>
                  <a:srgbClr val="0070C0"/>
                </a:solidFill>
                <a:latin typeface="微软雅黑" pitchFamily="34" charset="-122"/>
                <a:ea typeface="微软雅黑" pitchFamily="34" charset="-122"/>
              </a:rPr>
              <a:t>bit</a:t>
            </a:r>
            <a:r>
              <a:rPr lang="zh-CN" altLang="en-US" sz="2000" dirty="0">
                <a:solidFill>
                  <a:srgbClr val="0070C0"/>
                </a:solidFill>
                <a:latin typeface="微软雅黑" pitchFamily="34" charset="-122"/>
                <a:ea typeface="微软雅黑" pitchFamily="34" charset="-122"/>
              </a:rPr>
              <a:t>）意思是一个“二进制数字”，因此一个比特就是二进制数字中的一个 </a:t>
            </a:r>
            <a:r>
              <a:rPr lang="en-US" altLang="zh-CN" sz="2000" dirty="0">
                <a:solidFill>
                  <a:srgbClr val="0070C0"/>
                </a:solidFill>
                <a:latin typeface="微软雅黑" pitchFamily="34" charset="-122"/>
                <a:ea typeface="微软雅黑" pitchFamily="34" charset="-122"/>
              </a:rPr>
              <a:t>1 </a:t>
            </a:r>
            <a:r>
              <a:rPr lang="zh-CN" altLang="en-US" sz="2000" dirty="0">
                <a:solidFill>
                  <a:srgbClr val="0070C0"/>
                </a:solidFill>
                <a:latin typeface="微软雅黑" pitchFamily="34" charset="-122"/>
                <a:ea typeface="微软雅黑" pitchFamily="34" charset="-122"/>
              </a:rPr>
              <a:t>或 </a:t>
            </a:r>
            <a:r>
              <a:rPr lang="en-US" altLang="zh-CN" sz="2000" dirty="0">
                <a:solidFill>
                  <a:srgbClr val="0070C0"/>
                </a:solidFill>
                <a:latin typeface="微软雅黑" pitchFamily="34" charset="-122"/>
                <a:ea typeface="微软雅黑" pitchFamily="34" charset="-122"/>
              </a:rPr>
              <a:t>0</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ct val="150000"/>
              </a:lnSpc>
              <a:buClr>
                <a:srgbClr val="0070C0"/>
              </a:buClr>
              <a:buFont typeface="Wingdings" panose="05000000000000000000" pitchFamily="2" charset="2"/>
              <a:buChar char="u"/>
            </a:pPr>
            <a:r>
              <a:rPr lang="zh-CN" altLang="zh-CN" sz="2000" dirty="0">
                <a:solidFill>
                  <a:srgbClr val="0070C0"/>
                </a:solidFill>
                <a:latin typeface="微软雅黑" pitchFamily="34" charset="-122"/>
                <a:ea typeface="微软雅黑" pitchFamily="34" charset="-122"/>
              </a:rPr>
              <a:t>速率是计算机网络中最重要的一个性能指标</a:t>
            </a:r>
            <a:r>
              <a:rPr lang="zh-CN" altLang="en-US" sz="2000" dirty="0">
                <a:solidFill>
                  <a:srgbClr val="0070C0"/>
                </a:solidFill>
                <a:latin typeface="微软雅黑" pitchFamily="34" charset="-122"/>
                <a:ea typeface="微软雅黑" pitchFamily="34" charset="-122"/>
              </a:rPr>
              <a:t>，</a:t>
            </a:r>
            <a:r>
              <a:rPr lang="zh-CN" altLang="zh-CN" sz="2000" dirty="0">
                <a:solidFill>
                  <a:srgbClr val="0070C0"/>
                </a:solidFill>
                <a:latin typeface="微软雅黑" pitchFamily="34" charset="-122"/>
                <a:ea typeface="微软雅黑" pitchFamily="34" charset="-122"/>
              </a:rPr>
              <a:t>指的是</a:t>
            </a:r>
            <a:r>
              <a:rPr lang="zh-CN" altLang="zh-CN" sz="2000" b="1" dirty="0">
                <a:solidFill>
                  <a:srgbClr val="C55A11"/>
                </a:solidFill>
                <a:latin typeface="微软雅黑" pitchFamily="34" charset="-122"/>
                <a:ea typeface="微软雅黑" pitchFamily="34" charset="-122"/>
              </a:rPr>
              <a:t>数据的传送速率</a:t>
            </a:r>
            <a:r>
              <a:rPr lang="zh-CN" altLang="zh-CN" sz="2000" dirty="0">
                <a:latin typeface="微软雅黑" pitchFamily="34" charset="-122"/>
                <a:ea typeface="微软雅黑" pitchFamily="34" charset="-122"/>
              </a:rPr>
              <a:t>，</a:t>
            </a:r>
            <a:r>
              <a:rPr lang="zh-CN" altLang="zh-CN" sz="2000" dirty="0">
                <a:solidFill>
                  <a:srgbClr val="0070C0"/>
                </a:solidFill>
                <a:latin typeface="微软雅黑" pitchFamily="34" charset="-122"/>
                <a:ea typeface="微软雅黑" pitchFamily="34" charset="-122"/>
              </a:rPr>
              <a:t>它也称为</a:t>
            </a:r>
            <a:r>
              <a:rPr lang="zh-CN" altLang="zh-CN" sz="2000" b="1" dirty="0">
                <a:solidFill>
                  <a:srgbClr val="C55A11"/>
                </a:solidFill>
                <a:latin typeface="微软雅黑" pitchFamily="34" charset="-122"/>
                <a:ea typeface="微软雅黑" pitchFamily="34" charset="-122"/>
              </a:rPr>
              <a:t>数据率</a:t>
            </a:r>
            <a:r>
              <a:rPr lang="en-US" altLang="zh-CN" sz="2000" dirty="0">
                <a:latin typeface="微软雅黑" pitchFamily="34" charset="-122"/>
                <a:ea typeface="微软雅黑" pitchFamily="34" charset="-122"/>
              </a:rPr>
              <a:t> </a:t>
            </a:r>
            <a:r>
              <a:rPr lang="en-US" altLang="zh-CN" sz="2000" dirty="0">
                <a:solidFill>
                  <a:srgbClr val="0070C0"/>
                </a:solidFill>
                <a:latin typeface="微软雅黑" pitchFamily="34" charset="-122"/>
                <a:ea typeface="微软雅黑" pitchFamily="34" charset="-122"/>
              </a:rPr>
              <a:t>(data rate) </a:t>
            </a:r>
            <a:r>
              <a:rPr lang="zh-CN" altLang="zh-CN" sz="2000" dirty="0">
                <a:solidFill>
                  <a:srgbClr val="0070C0"/>
                </a:solidFill>
                <a:latin typeface="微软雅黑" pitchFamily="34" charset="-122"/>
                <a:ea typeface="微软雅黑" pitchFamily="34" charset="-122"/>
              </a:rPr>
              <a:t>或</a:t>
            </a:r>
            <a:r>
              <a:rPr lang="zh-CN" altLang="zh-CN" sz="2000" b="1" dirty="0">
                <a:solidFill>
                  <a:srgbClr val="C55A11"/>
                </a:solidFill>
                <a:latin typeface="微软雅黑" pitchFamily="34" charset="-122"/>
                <a:ea typeface="微软雅黑" pitchFamily="34" charset="-122"/>
              </a:rPr>
              <a:t>比特率</a:t>
            </a:r>
            <a:r>
              <a:rPr lang="en-US" altLang="zh-CN" sz="2000" dirty="0">
                <a:latin typeface="微软雅黑" pitchFamily="34" charset="-122"/>
                <a:ea typeface="微软雅黑" pitchFamily="34" charset="-122"/>
              </a:rPr>
              <a:t> </a:t>
            </a:r>
            <a:r>
              <a:rPr lang="en-US" altLang="zh-CN" sz="2000" dirty="0">
                <a:solidFill>
                  <a:srgbClr val="0070C0"/>
                </a:solidFill>
                <a:latin typeface="微软雅黑" pitchFamily="34" charset="-122"/>
                <a:ea typeface="微软雅黑" pitchFamily="34" charset="-122"/>
              </a:rPr>
              <a:t>(bit rate)</a:t>
            </a:r>
            <a:r>
              <a:rPr lang="zh-CN" altLang="zh-CN"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速率的</a:t>
            </a:r>
            <a:r>
              <a:rPr lang="zh-CN" altLang="en-US" sz="2000" b="1" dirty="0">
                <a:solidFill>
                  <a:srgbClr val="C55A11"/>
                </a:solidFill>
                <a:latin typeface="微软雅黑" pitchFamily="34" charset="-122"/>
                <a:ea typeface="微软雅黑" pitchFamily="34" charset="-122"/>
              </a:rPr>
              <a:t>单位</a:t>
            </a:r>
            <a:r>
              <a:rPr lang="zh-CN" altLang="en-US" sz="2000" dirty="0">
                <a:solidFill>
                  <a:srgbClr val="0070C0"/>
                </a:solidFill>
                <a:latin typeface="微软雅黑" pitchFamily="34" charset="-122"/>
                <a:ea typeface="微软雅黑" pitchFamily="34" charset="-122"/>
              </a:rPr>
              <a:t>是 </a:t>
            </a:r>
            <a:r>
              <a:rPr lang="en-US" altLang="zh-CN" sz="2000" dirty="0">
                <a:solidFill>
                  <a:srgbClr val="0070C0"/>
                </a:solidFill>
                <a:latin typeface="微软雅黑" pitchFamily="34" charset="-122"/>
                <a:ea typeface="微软雅黑" pitchFamily="34" charset="-122"/>
              </a:rPr>
              <a:t>bit/s</a:t>
            </a:r>
            <a:r>
              <a:rPr lang="zh-CN" altLang="en-US" sz="2000" dirty="0">
                <a:solidFill>
                  <a:srgbClr val="0070C0"/>
                </a:solidFill>
                <a:latin typeface="微软雅黑" pitchFamily="34" charset="-122"/>
                <a:ea typeface="微软雅黑" pitchFamily="34" charset="-122"/>
              </a:rPr>
              <a:t>，或 </a:t>
            </a:r>
            <a:r>
              <a:rPr lang="en-US" altLang="zh-CN" sz="2000" dirty="0" err="1">
                <a:solidFill>
                  <a:srgbClr val="0070C0"/>
                </a:solidFill>
                <a:latin typeface="微软雅黑" pitchFamily="34" charset="-122"/>
                <a:ea typeface="微软雅黑" pitchFamily="34" charset="-122"/>
              </a:rPr>
              <a:t>kbit</a:t>
            </a:r>
            <a:r>
              <a:rPr lang="en-US" altLang="zh-CN" sz="2000" dirty="0">
                <a:solidFill>
                  <a:srgbClr val="0070C0"/>
                </a:solidFill>
                <a:latin typeface="微软雅黑" pitchFamily="34" charset="-122"/>
                <a:ea typeface="微软雅黑" pitchFamily="34" charset="-122"/>
              </a:rPr>
              <a:t>/s</a:t>
            </a: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Mbit/s</a:t>
            </a: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 </a:t>
            </a:r>
            <a:r>
              <a:rPr lang="en-US" altLang="zh-CN" sz="2000" dirty="0" err="1">
                <a:solidFill>
                  <a:srgbClr val="0070C0"/>
                </a:solidFill>
                <a:latin typeface="微软雅黑" pitchFamily="34" charset="-122"/>
                <a:ea typeface="微软雅黑" pitchFamily="34" charset="-122"/>
              </a:rPr>
              <a:t>Gbit</a:t>
            </a:r>
            <a:r>
              <a:rPr lang="en-US" altLang="zh-CN" sz="2000" dirty="0">
                <a:solidFill>
                  <a:srgbClr val="0070C0"/>
                </a:solidFill>
                <a:latin typeface="微软雅黑" pitchFamily="34" charset="-122"/>
                <a:ea typeface="微软雅黑" pitchFamily="34" charset="-122"/>
              </a:rPr>
              <a:t>/s</a:t>
            </a:r>
            <a:r>
              <a:rPr lang="zh-CN" altLang="en-US" sz="2000" dirty="0">
                <a:solidFill>
                  <a:srgbClr val="0070C0"/>
                </a:solidFill>
                <a:latin typeface="微软雅黑" pitchFamily="34" charset="-122"/>
                <a:ea typeface="微软雅黑" pitchFamily="34" charset="-122"/>
              </a:rPr>
              <a:t>等。</a:t>
            </a:r>
            <a:endParaRPr lang="en-US" altLang="zh-CN" sz="2000" dirty="0">
              <a:solidFill>
                <a:srgbClr val="0070C0"/>
              </a:solidFill>
              <a:latin typeface="微软雅黑" pitchFamily="34" charset="-122"/>
              <a:ea typeface="微软雅黑" pitchFamily="34" charset="-122"/>
            </a:endParaRPr>
          </a:p>
          <a:p>
            <a:pPr marL="285750" indent="-285750">
              <a:lnSpc>
                <a:spcPct val="150000"/>
              </a:lnSpc>
              <a:buClr>
                <a:srgbClr val="0070C0"/>
              </a:buClr>
              <a:buFont typeface="Wingdings" panose="05000000000000000000" pitchFamily="2" charset="2"/>
            </a:pPr>
            <a:r>
              <a:rPr lang="en-US" altLang="zh-CN" sz="2000" dirty="0">
                <a:latin typeface="微软雅黑" pitchFamily="34" charset="-122"/>
                <a:ea typeface="微软雅黑" pitchFamily="34" charset="-122"/>
              </a:rPr>
              <a:t>    </a:t>
            </a:r>
            <a:r>
              <a:rPr lang="zh-CN" altLang="en-US" sz="2000" dirty="0">
                <a:solidFill>
                  <a:srgbClr val="0070C0"/>
                </a:solidFill>
                <a:latin typeface="微软雅黑" pitchFamily="34" charset="-122"/>
                <a:ea typeface="微软雅黑" pitchFamily="34" charset="-122"/>
              </a:rPr>
              <a:t>例如</a:t>
            </a:r>
            <a:r>
              <a:rPr lang="en-US" altLang="zh-CN" sz="2000" dirty="0">
                <a:solidFill>
                  <a:srgbClr val="0070C0"/>
                </a:solidFill>
                <a:latin typeface="微软雅黑" pitchFamily="34" charset="-122"/>
                <a:ea typeface="微软雅黑" pitchFamily="34" charset="-122"/>
              </a:rPr>
              <a:t>4 </a:t>
            </a:r>
            <a:r>
              <a:rPr lang="en-US" altLang="zh-CN" sz="2000" dirty="0">
                <a:solidFill>
                  <a:srgbClr val="0070C0"/>
                </a:solidFill>
                <a:latin typeface="微软雅黑" pitchFamily="34" charset="-122"/>
                <a:ea typeface="微软雅黑" pitchFamily="34" charset="-122"/>
                <a:sym typeface="Symbol" pitchFamily="18" charset="2"/>
              </a:rPr>
              <a:t></a:t>
            </a:r>
            <a:r>
              <a:rPr lang="en-US" altLang="zh-CN" sz="2000" dirty="0">
                <a:solidFill>
                  <a:srgbClr val="0070C0"/>
                </a:solidFill>
                <a:latin typeface="微软雅黑" pitchFamily="34" charset="-122"/>
                <a:ea typeface="微软雅黑" pitchFamily="34" charset="-122"/>
              </a:rPr>
              <a:t> 10</a:t>
            </a:r>
            <a:r>
              <a:rPr lang="en-US" altLang="zh-CN" sz="2000" baseline="30000" dirty="0">
                <a:solidFill>
                  <a:srgbClr val="0070C0"/>
                </a:solidFill>
                <a:latin typeface="微软雅黑" pitchFamily="34" charset="-122"/>
                <a:ea typeface="微软雅黑" pitchFamily="34" charset="-122"/>
              </a:rPr>
              <a:t>10</a:t>
            </a:r>
            <a:r>
              <a:rPr lang="en-US" altLang="zh-CN" sz="2000" dirty="0">
                <a:solidFill>
                  <a:srgbClr val="0070C0"/>
                </a:solidFill>
                <a:latin typeface="微软雅黑" pitchFamily="34" charset="-122"/>
                <a:ea typeface="微软雅黑" pitchFamily="34" charset="-122"/>
              </a:rPr>
              <a:t>  bit/s </a:t>
            </a:r>
            <a:r>
              <a:rPr lang="zh-CN" altLang="zh-CN" sz="2000" dirty="0">
                <a:solidFill>
                  <a:srgbClr val="0070C0"/>
                </a:solidFill>
                <a:latin typeface="微软雅黑" pitchFamily="34" charset="-122"/>
                <a:ea typeface="微软雅黑" pitchFamily="34" charset="-122"/>
              </a:rPr>
              <a:t>的数据率就记为</a:t>
            </a:r>
            <a:r>
              <a:rPr lang="en-US" altLang="zh-CN" sz="2000" dirty="0">
                <a:solidFill>
                  <a:srgbClr val="0070C0"/>
                </a:solidFill>
                <a:latin typeface="微软雅黑" pitchFamily="34" charset="-122"/>
                <a:ea typeface="微软雅黑" pitchFamily="34" charset="-122"/>
              </a:rPr>
              <a:t> 40 </a:t>
            </a:r>
            <a:r>
              <a:rPr lang="en-US" altLang="zh-CN" sz="2000" dirty="0" err="1">
                <a:solidFill>
                  <a:srgbClr val="0070C0"/>
                </a:solidFill>
                <a:latin typeface="微软雅黑" pitchFamily="34" charset="-122"/>
                <a:ea typeface="微软雅黑" pitchFamily="34" charset="-122"/>
              </a:rPr>
              <a:t>Gbit</a:t>
            </a:r>
            <a:r>
              <a:rPr lang="en-US" altLang="zh-CN" sz="2000" dirty="0">
                <a:solidFill>
                  <a:srgbClr val="0070C0"/>
                </a:solidFill>
                <a:latin typeface="微软雅黑" pitchFamily="34" charset="-122"/>
                <a:ea typeface="微软雅黑" pitchFamily="34" charset="-122"/>
              </a:rPr>
              <a:t>/s</a:t>
            </a:r>
            <a:r>
              <a:rPr lang="zh-CN" altLang="en-US" sz="2000" dirty="0">
                <a:solidFill>
                  <a:srgbClr val="0070C0"/>
                </a:solidFill>
                <a:latin typeface="微软雅黑" pitchFamily="34" charset="-122"/>
                <a:ea typeface="微软雅黑" pitchFamily="34" charset="-122"/>
              </a:rPr>
              <a:t>。</a:t>
            </a:r>
          </a:p>
          <a:p>
            <a:pPr marL="342900" indent="-342900">
              <a:lnSpc>
                <a:spcPct val="150000"/>
              </a:lnSpc>
              <a:buClr>
                <a:srgbClr val="0070C0"/>
              </a:buClr>
              <a:buFont typeface="Wingdings" panose="05000000000000000000" pitchFamily="2" charset="2"/>
              <a:buChar char="u"/>
            </a:pPr>
            <a:r>
              <a:rPr lang="zh-CN" altLang="en-US" sz="2000" b="1" dirty="0">
                <a:solidFill>
                  <a:srgbClr val="C55A11"/>
                </a:solidFill>
                <a:latin typeface="微软雅黑" pitchFamily="34" charset="-122"/>
                <a:ea typeface="微软雅黑" pitchFamily="34" charset="-122"/>
              </a:rPr>
              <a:t>速率往往是指额定速率或标称速率，非</a:t>
            </a:r>
            <a:r>
              <a:rPr lang="zh-CN" altLang="zh-CN" sz="2000" b="1" dirty="0">
                <a:solidFill>
                  <a:srgbClr val="C55A11"/>
                </a:solidFill>
                <a:latin typeface="微软雅黑" pitchFamily="34" charset="-122"/>
                <a:ea typeface="微软雅黑" pitchFamily="34" charset="-122"/>
              </a:rPr>
              <a:t>实际运行速率</a:t>
            </a:r>
            <a:r>
              <a:rPr lang="zh-CN" altLang="en-US" sz="2000" b="1" dirty="0">
                <a:solidFill>
                  <a:srgbClr val="C55A11"/>
                </a:solidFill>
                <a:latin typeface="微软雅黑" pitchFamily="34" charset="-122"/>
                <a:ea typeface="微软雅黑" pitchFamily="34" charset="-122"/>
              </a:rPr>
              <a:t>。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速率</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131954"/>
            <a:ext cx="8424935" cy="2862322"/>
          </a:xfrm>
          <a:prstGeom prst="rect">
            <a:avLst/>
          </a:prstGeom>
        </p:spPr>
        <p:txBody>
          <a:bodyPr wrap="square">
            <a:spAutoFit/>
          </a:bodyPr>
          <a:lstStyle/>
          <a:p>
            <a:pPr fontAlgn="auto">
              <a:lnSpc>
                <a:spcPct val="150000"/>
              </a:lnSpc>
              <a:spcBef>
                <a:spcPts val="0"/>
              </a:spcBef>
              <a:spcAft>
                <a:spcPts val="0"/>
              </a:spcAft>
              <a:defRPr/>
            </a:pPr>
            <a:r>
              <a:rPr lang="zh-CN" altLang="en-US" sz="2000" dirty="0">
                <a:solidFill>
                  <a:srgbClr val="0070C0"/>
                </a:solidFill>
                <a:latin typeface="微软雅黑" pitchFamily="34" charset="-122"/>
                <a:ea typeface="微软雅黑" pitchFamily="34" charset="-122"/>
              </a:rPr>
              <a:t>两种不同意义：</a:t>
            </a:r>
            <a:endParaRPr lang="en-US" altLang="zh-CN" sz="2000" dirty="0">
              <a:solidFill>
                <a:srgbClr val="0070C0"/>
              </a:solidFill>
              <a:latin typeface="微软雅黑" pitchFamily="34" charset="-122"/>
              <a:ea typeface="微软雅黑" pitchFamily="34" charset="-122"/>
            </a:endParaRPr>
          </a:p>
          <a:p>
            <a:pPr marL="342900" indent="-342900" fontAlgn="auto">
              <a:lnSpc>
                <a:spcPct val="150000"/>
              </a:lnSpc>
              <a:spcBef>
                <a:spcPts val="0"/>
              </a:spcBef>
              <a:spcAft>
                <a:spcPts val="0"/>
              </a:spcAft>
              <a:buClr>
                <a:srgbClr val="0070C0"/>
              </a:buClr>
              <a:buFont typeface="Wingdings" panose="05000000000000000000" pitchFamily="2" charset="2"/>
              <a:buChar char="u"/>
              <a:defRPr/>
            </a:pPr>
            <a:r>
              <a:rPr lang="en-US" altLang="zh-CN" sz="2000" dirty="0">
                <a:solidFill>
                  <a:srgbClr val="0070C0"/>
                </a:solidFill>
                <a:latin typeface="微软雅黑" pitchFamily="34" charset="-122"/>
                <a:ea typeface="微软雅黑" pitchFamily="34" charset="-122"/>
              </a:rPr>
              <a:t>“</a:t>
            </a:r>
            <a:r>
              <a:rPr lang="zh-CN" altLang="en-US" sz="2000" b="1" dirty="0">
                <a:solidFill>
                  <a:srgbClr val="C55A11"/>
                </a:solidFill>
                <a:latin typeface="微软雅黑" pitchFamily="34" charset="-122"/>
                <a:ea typeface="微软雅黑" pitchFamily="34" charset="-122"/>
              </a:rPr>
              <a:t>带宽</a:t>
            </a:r>
            <a:r>
              <a:rPr lang="zh-CN" altLang="en-US" sz="2000" dirty="0">
                <a:solidFill>
                  <a:srgbClr val="0070C0"/>
                </a:solidFill>
                <a:latin typeface="微软雅黑" pitchFamily="34" charset="-122"/>
                <a:ea typeface="微软雅黑" pitchFamily="34" charset="-122"/>
              </a:rPr>
              <a:t>”</a:t>
            </a:r>
            <a:r>
              <a:rPr lang="en-US" altLang="zh-CN" sz="2000" dirty="0">
                <a:solidFill>
                  <a:srgbClr val="0070C0"/>
                </a:solidFill>
                <a:latin typeface="微软雅黑" pitchFamily="34" charset="-122"/>
                <a:ea typeface="微软雅黑" pitchFamily="34" charset="-122"/>
              </a:rPr>
              <a:t>(bandwidth) </a:t>
            </a:r>
            <a:r>
              <a:rPr lang="zh-CN" altLang="en-US" sz="2000" dirty="0">
                <a:solidFill>
                  <a:srgbClr val="0070C0"/>
                </a:solidFill>
                <a:latin typeface="微软雅黑" pitchFamily="34" charset="-122"/>
                <a:ea typeface="微软雅黑" pitchFamily="34" charset="-122"/>
              </a:rPr>
              <a:t>本来是指信号具有的</a:t>
            </a:r>
            <a:r>
              <a:rPr lang="zh-CN" altLang="en-US" sz="2000" b="1" dirty="0">
                <a:solidFill>
                  <a:srgbClr val="C55A11"/>
                </a:solidFill>
                <a:latin typeface="微软雅黑" pitchFamily="34" charset="-122"/>
                <a:ea typeface="微软雅黑" pitchFamily="34" charset="-122"/>
              </a:rPr>
              <a:t>频带宽度</a:t>
            </a:r>
            <a:r>
              <a:rPr lang="zh-CN" altLang="en-US" sz="2000" dirty="0">
                <a:solidFill>
                  <a:srgbClr val="0070C0"/>
                </a:solidFill>
                <a:latin typeface="微软雅黑" pitchFamily="34" charset="-122"/>
                <a:ea typeface="微软雅黑" pitchFamily="34" charset="-122"/>
              </a:rPr>
              <a:t>，其单位是赫（或千赫、兆赫、吉赫等）。</a:t>
            </a:r>
          </a:p>
          <a:p>
            <a:pPr marL="342900" indent="-342900" fontAlgn="auto">
              <a:lnSpc>
                <a:spcPct val="150000"/>
              </a:lnSpc>
              <a:spcBef>
                <a:spcPts val="0"/>
              </a:spcBef>
              <a:spcAft>
                <a:spcPts val="0"/>
              </a:spcAft>
              <a:buClr>
                <a:srgbClr val="0070C0"/>
              </a:buClr>
              <a:buFont typeface="Wingdings" panose="05000000000000000000" pitchFamily="2" charset="2"/>
              <a:buChar char="u"/>
              <a:defRPr/>
            </a:pPr>
            <a:r>
              <a:rPr lang="zh-CN" altLang="zh-CN" sz="2000" dirty="0">
                <a:solidFill>
                  <a:srgbClr val="0070C0"/>
                </a:solidFill>
                <a:latin typeface="微软雅黑" pitchFamily="34" charset="-122"/>
                <a:ea typeface="微软雅黑" pitchFamily="34" charset="-122"/>
              </a:rPr>
              <a:t>在计算机网络中，带宽用来表示网络中某通道传送数据的能力</a:t>
            </a:r>
            <a:r>
              <a:rPr lang="zh-CN" altLang="en-US" sz="2000" dirty="0">
                <a:solidFill>
                  <a:srgbClr val="0070C0"/>
                </a:solidFill>
                <a:latin typeface="微软雅黑" pitchFamily="34" charset="-122"/>
                <a:ea typeface="微软雅黑" pitchFamily="34" charset="-122"/>
              </a:rPr>
              <a:t>。</a:t>
            </a:r>
            <a:r>
              <a:rPr lang="zh-CN" altLang="zh-CN" sz="2000" dirty="0">
                <a:solidFill>
                  <a:srgbClr val="0070C0"/>
                </a:solidFill>
                <a:latin typeface="微软雅黑" pitchFamily="34" charset="-122"/>
                <a:ea typeface="微软雅黑" pitchFamily="34" charset="-122"/>
              </a:rPr>
              <a:t>表示在单位时间内网络中的某信道所能通过的“</a:t>
            </a:r>
            <a:r>
              <a:rPr lang="zh-CN" altLang="zh-CN" sz="2000" b="1" dirty="0">
                <a:solidFill>
                  <a:srgbClr val="C55A11"/>
                </a:solidFill>
                <a:latin typeface="微软雅黑" pitchFamily="34" charset="-122"/>
                <a:ea typeface="微软雅黑" pitchFamily="34" charset="-122"/>
              </a:rPr>
              <a:t>最高数据率</a:t>
            </a:r>
            <a:r>
              <a:rPr lang="zh-CN" altLang="zh-CN" sz="2000" dirty="0">
                <a:solidFill>
                  <a:srgbClr val="0070C0"/>
                </a:solidFill>
                <a:latin typeface="微软雅黑" pitchFamily="34" charset="-122"/>
                <a:ea typeface="微软雅黑" pitchFamily="34" charset="-122"/>
              </a:rPr>
              <a:t>”。</a:t>
            </a:r>
            <a:r>
              <a:rPr lang="zh-CN" altLang="en-US" sz="2000" dirty="0">
                <a:solidFill>
                  <a:srgbClr val="0070C0"/>
                </a:solidFill>
                <a:latin typeface="微软雅黑" pitchFamily="34" charset="-122"/>
                <a:ea typeface="微软雅黑" pitchFamily="34" charset="-122"/>
              </a:rPr>
              <a:t>单位是 </a:t>
            </a:r>
            <a:r>
              <a:rPr lang="en-US" altLang="zh-CN" sz="2000" dirty="0">
                <a:solidFill>
                  <a:srgbClr val="0070C0"/>
                </a:solidFill>
                <a:latin typeface="微软雅黑" pitchFamily="34" charset="-122"/>
                <a:ea typeface="微软雅黑" pitchFamily="34" charset="-122"/>
              </a:rPr>
              <a:t>bit/s</a:t>
            </a:r>
            <a:r>
              <a:rPr lang="zh-CN" altLang="en-US" sz="2000" dirty="0">
                <a:solidFill>
                  <a:srgbClr val="0070C0"/>
                </a:solidFill>
                <a:latin typeface="微软雅黑" pitchFamily="34" charset="-122"/>
                <a:ea typeface="微软雅黑" pitchFamily="34" charset="-122"/>
              </a:rPr>
              <a:t>，即</a:t>
            </a:r>
            <a:r>
              <a:rPr lang="en-US" altLang="zh-CN" sz="2000" dirty="0">
                <a:solidFill>
                  <a:srgbClr val="0070C0"/>
                </a:solidFill>
                <a:latin typeface="微软雅黑" pitchFamily="34" charset="-122"/>
                <a:ea typeface="微软雅黑" pitchFamily="34" charset="-122"/>
              </a:rPr>
              <a:t> </a:t>
            </a:r>
            <a:r>
              <a:rPr lang="zh-CN" altLang="en-US" sz="2000" dirty="0">
                <a:solidFill>
                  <a:srgbClr val="0070C0"/>
                </a:solidFill>
                <a:latin typeface="微软雅黑" pitchFamily="34" charset="-122"/>
                <a:ea typeface="微软雅黑" pitchFamily="34" charset="-122"/>
              </a:rPr>
              <a:t>“</a:t>
            </a:r>
            <a:r>
              <a:rPr lang="zh-CN" altLang="en-US" sz="2000" b="1" dirty="0">
                <a:solidFill>
                  <a:srgbClr val="C55A11"/>
                </a:solidFill>
                <a:latin typeface="微软雅黑" pitchFamily="34" charset="-122"/>
                <a:ea typeface="微软雅黑" pitchFamily="34" charset="-122"/>
              </a:rPr>
              <a:t>比特每秒</a:t>
            </a:r>
            <a:r>
              <a:rPr lang="zh-CN" altLang="en-US" sz="2000" dirty="0">
                <a:solidFill>
                  <a:srgbClr val="0070C0"/>
                </a:solidFill>
                <a:latin typeface="微软雅黑" pitchFamily="34" charset="-122"/>
                <a:ea typeface="微软雅黑" pitchFamily="34" charset="-122"/>
              </a:rPr>
              <a:t>”。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速率</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矩形 3"/>
          <p:cNvSpPr>
            <a:spLocks noChangeArrowheads="1"/>
          </p:cNvSpPr>
          <p:nvPr/>
        </p:nvSpPr>
        <p:spPr bwMode="auto">
          <a:xfrm>
            <a:off x="323528" y="1275606"/>
            <a:ext cx="842493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Clr>
                <a:srgbClr val="0070C0"/>
              </a:buClr>
              <a:buFont typeface="Wingdings" panose="05000000000000000000" pitchFamily="2" charset="2"/>
              <a:buChar char="u"/>
            </a:pPr>
            <a:r>
              <a:rPr lang="zh-CN" altLang="en-US" sz="2400" dirty="0">
                <a:solidFill>
                  <a:srgbClr val="0070C0"/>
                </a:solidFill>
                <a:latin typeface="微软雅黑" pitchFamily="34" charset="-122"/>
                <a:ea typeface="微软雅黑" pitchFamily="34" charset="-122"/>
              </a:rPr>
              <a:t>吞吐量 </a:t>
            </a:r>
            <a:r>
              <a:rPr lang="en-US" altLang="zh-CN" sz="2400" dirty="0">
                <a:solidFill>
                  <a:srgbClr val="0070C0"/>
                </a:solidFill>
                <a:latin typeface="微软雅黑" pitchFamily="34" charset="-122"/>
                <a:ea typeface="微软雅黑" pitchFamily="34" charset="-122"/>
              </a:rPr>
              <a:t>(throughput) </a:t>
            </a:r>
            <a:r>
              <a:rPr lang="zh-CN" altLang="en-US" sz="2400" dirty="0">
                <a:solidFill>
                  <a:srgbClr val="0070C0"/>
                </a:solidFill>
                <a:latin typeface="微软雅黑" pitchFamily="34" charset="-122"/>
                <a:ea typeface="微软雅黑" pitchFamily="34" charset="-122"/>
              </a:rPr>
              <a:t>表示在单位时间内通过某个网络（或信道、接口）的数据量。</a:t>
            </a:r>
          </a:p>
          <a:p>
            <a:pPr marL="342900" indent="-342900">
              <a:lnSpc>
                <a:spcPct val="150000"/>
              </a:lnSpc>
              <a:buClr>
                <a:srgbClr val="0070C0"/>
              </a:buClr>
              <a:buFont typeface="Wingdings" panose="05000000000000000000" pitchFamily="2" charset="2"/>
              <a:buChar char="u"/>
            </a:pPr>
            <a:r>
              <a:rPr lang="zh-CN" altLang="en-US" sz="2400" dirty="0">
                <a:solidFill>
                  <a:srgbClr val="0070C0"/>
                </a:solidFill>
                <a:latin typeface="微软雅黑" pitchFamily="34" charset="-122"/>
                <a:ea typeface="微软雅黑" pitchFamily="34" charset="-122"/>
              </a:rPr>
              <a:t>吞吐量更经常地用于对现实世界中的网络的一种测量指标，以便知道</a:t>
            </a:r>
            <a:r>
              <a:rPr lang="zh-CN" altLang="en-US" sz="2400" b="1" dirty="0">
                <a:solidFill>
                  <a:srgbClr val="C55A11"/>
                </a:solidFill>
                <a:latin typeface="微软雅黑" pitchFamily="34" charset="-122"/>
                <a:ea typeface="微软雅黑" pitchFamily="34" charset="-122"/>
              </a:rPr>
              <a:t>实际上到底有多少数据量能够通过网络</a:t>
            </a:r>
            <a:r>
              <a:rPr lang="zh-CN" altLang="en-US" sz="2400" dirty="0">
                <a:latin typeface="微软雅黑" pitchFamily="34" charset="-122"/>
                <a:ea typeface="微软雅黑" pitchFamily="34" charset="-122"/>
              </a:rPr>
              <a:t>。</a:t>
            </a:r>
          </a:p>
          <a:p>
            <a:pPr marL="342900" indent="-342900">
              <a:lnSpc>
                <a:spcPct val="150000"/>
              </a:lnSpc>
              <a:buClr>
                <a:srgbClr val="0070C0"/>
              </a:buClr>
              <a:buFont typeface="Wingdings" panose="05000000000000000000" pitchFamily="2" charset="2"/>
              <a:buChar char="u"/>
            </a:pPr>
            <a:r>
              <a:rPr lang="zh-CN" altLang="en-US" sz="2400" b="1" dirty="0">
                <a:solidFill>
                  <a:srgbClr val="C55A11"/>
                </a:solidFill>
                <a:latin typeface="微软雅黑" pitchFamily="34" charset="-122"/>
                <a:ea typeface="微软雅黑" pitchFamily="34" charset="-122"/>
              </a:rPr>
              <a:t>吞吐量受网络的带宽或网络的额定速率的限制。  </a:t>
            </a:r>
          </a:p>
        </p:txBody>
      </p:sp>
      <p:sp>
        <p:nvSpPr>
          <p:cNvPr id="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吞吐量</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矩形 3"/>
          <p:cNvSpPr>
            <a:spLocks noChangeArrowheads="1"/>
          </p:cNvSpPr>
          <p:nvPr/>
        </p:nvSpPr>
        <p:spPr bwMode="auto">
          <a:xfrm>
            <a:off x="323528" y="1161207"/>
            <a:ext cx="842493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zh-CN" sz="2000" dirty="0">
                <a:solidFill>
                  <a:srgbClr val="0070C0"/>
                </a:solidFill>
                <a:latin typeface="微软雅黑" pitchFamily="34" charset="-122"/>
                <a:ea typeface="微软雅黑" pitchFamily="34" charset="-122"/>
              </a:rPr>
              <a:t>时延</a:t>
            </a:r>
            <a:r>
              <a:rPr lang="en-US" altLang="zh-CN" sz="2000" dirty="0">
                <a:solidFill>
                  <a:srgbClr val="0070C0"/>
                </a:solidFill>
                <a:latin typeface="微软雅黑" pitchFamily="34" charset="-122"/>
                <a:ea typeface="微软雅黑" pitchFamily="34" charset="-122"/>
              </a:rPr>
              <a:t> (delay </a:t>
            </a:r>
            <a:r>
              <a:rPr lang="zh-CN" altLang="zh-CN" sz="2000" dirty="0">
                <a:solidFill>
                  <a:srgbClr val="0070C0"/>
                </a:solidFill>
                <a:latin typeface="微软雅黑" pitchFamily="34" charset="-122"/>
                <a:ea typeface="微软雅黑" pitchFamily="34" charset="-122"/>
              </a:rPr>
              <a:t>或</a:t>
            </a:r>
            <a:r>
              <a:rPr lang="en-US" altLang="zh-CN" sz="2000" dirty="0">
                <a:solidFill>
                  <a:srgbClr val="0070C0"/>
                </a:solidFill>
                <a:latin typeface="微软雅黑" pitchFamily="34" charset="-122"/>
                <a:ea typeface="微软雅黑" pitchFamily="34" charset="-122"/>
              </a:rPr>
              <a:t> latency) </a:t>
            </a:r>
            <a:r>
              <a:rPr lang="zh-CN" altLang="zh-CN" sz="2000" dirty="0">
                <a:solidFill>
                  <a:srgbClr val="0070C0"/>
                </a:solidFill>
                <a:latin typeface="微软雅黑" pitchFamily="34" charset="-122"/>
                <a:ea typeface="微软雅黑" pitchFamily="34" charset="-122"/>
              </a:rPr>
              <a:t>是指数据（一个报文或分组，甚至比特）从网络（或链路）的一端传送到另一端所需的时间</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zh-CN" sz="2000" dirty="0">
                <a:solidFill>
                  <a:srgbClr val="0070C0"/>
                </a:solidFill>
                <a:latin typeface="微软雅黑" pitchFamily="34" charset="-122"/>
                <a:ea typeface="微软雅黑" pitchFamily="34" charset="-122"/>
              </a:rPr>
              <a:t>有时也称为延迟或迟延</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zh-CN" sz="2000" dirty="0">
                <a:solidFill>
                  <a:srgbClr val="0070C0"/>
                </a:solidFill>
                <a:latin typeface="微软雅黑" pitchFamily="34" charset="-122"/>
                <a:ea typeface="微软雅黑" pitchFamily="34" charset="-122"/>
              </a:rPr>
              <a:t>网络中的时延由以下几个不同的部分组成</a:t>
            </a:r>
            <a:r>
              <a:rPr lang="zh-CN" altLang="en-US" sz="2000" dirty="0">
                <a:solidFill>
                  <a:srgbClr val="0070C0"/>
                </a:solidFill>
                <a:latin typeface="微软雅黑" pitchFamily="34" charset="-122"/>
                <a:ea typeface="微软雅黑" pitchFamily="34" charset="-122"/>
              </a:rPr>
              <a:t>：</a:t>
            </a:r>
            <a:endParaRPr lang="en-US" altLang="zh-CN" sz="2000" dirty="0">
              <a:solidFill>
                <a:srgbClr val="0070C0"/>
              </a:solidFill>
              <a:latin typeface="微软雅黑" pitchFamily="34" charset="-122"/>
              <a:ea typeface="微软雅黑" pitchFamily="34" charset="-122"/>
            </a:endParaRPr>
          </a:p>
          <a:p>
            <a:pPr marL="268287" lvl="1">
              <a:lnSpc>
                <a:spcPts val="3300"/>
              </a:lnSpc>
              <a:buClr>
                <a:srgbClr val="7030A0"/>
              </a:buClr>
            </a:pPr>
            <a:r>
              <a:rPr lang="zh-CN" altLang="en-US" sz="2000" b="1" dirty="0">
                <a:solidFill>
                  <a:srgbClr val="C55A11"/>
                </a:solidFill>
                <a:latin typeface="微软雅黑" pitchFamily="34" charset="-122"/>
                <a:ea typeface="微软雅黑" pitchFamily="34" charset="-122"/>
              </a:rPr>
              <a:t>发送时延</a:t>
            </a:r>
            <a:r>
              <a:rPr lang="zh-CN" altLang="en-US" sz="2000" dirty="0">
                <a:solidFill>
                  <a:srgbClr val="0070C0"/>
                </a:solidFill>
                <a:latin typeface="微软雅黑" pitchFamily="34" charset="-122"/>
                <a:ea typeface="微软雅黑" pitchFamily="34" charset="-122"/>
              </a:rPr>
              <a:t>：数据从接口到媒介时产生</a:t>
            </a:r>
            <a:endParaRPr lang="en-US" altLang="zh-CN" sz="2000" dirty="0">
              <a:solidFill>
                <a:srgbClr val="0070C0"/>
              </a:solidFill>
              <a:latin typeface="微软雅黑" pitchFamily="34" charset="-122"/>
              <a:ea typeface="微软雅黑" pitchFamily="34" charset="-122"/>
            </a:endParaRPr>
          </a:p>
          <a:p>
            <a:pPr marL="268287" lvl="1">
              <a:lnSpc>
                <a:spcPts val="3300"/>
              </a:lnSpc>
              <a:buClr>
                <a:srgbClr val="7030A0"/>
              </a:buClr>
            </a:pPr>
            <a:r>
              <a:rPr lang="zh-CN" altLang="en-US" sz="2000" b="1" dirty="0">
                <a:solidFill>
                  <a:srgbClr val="C55A11"/>
                </a:solidFill>
                <a:latin typeface="微软雅黑" pitchFamily="34" charset="-122"/>
                <a:ea typeface="微软雅黑" pitchFamily="34" charset="-122"/>
              </a:rPr>
              <a:t>传播时延</a:t>
            </a:r>
            <a:r>
              <a:rPr lang="zh-CN" altLang="en-US" sz="2000" dirty="0">
                <a:solidFill>
                  <a:srgbClr val="0070C0"/>
                </a:solidFill>
                <a:latin typeface="微软雅黑" pitchFamily="34" charset="-122"/>
                <a:ea typeface="微软雅黑" pitchFamily="34" charset="-122"/>
              </a:rPr>
              <a:t>：数据在媒介中传播产生</a:t>
            </a:r>
            <a:endParaRPr lang="en-US" altLang="zh-CN" sz="2000" dirty="0">
              <a:solidFill>
                <a:srgbClr val="0070C0"/>
              </a:solidFill>
              <a:latin typeface="微软雅黑" pitchFamily="34" charset="-122"/>
              <a:ea typeface="微软雅黑" pitchFamily="34" charset="-122"/>
            </a:endParaRPr>
          </a:p>
          <a:p>
            <a:pPr marL="268287" lvl="1">
              <a:lnSpc>
                <a:spcPts val="3300"/>
              </a:lnSpc>
              <a:buClr>
                <a:srgbClr val="7030A0"/>
              </a:buClr>
            </a:pPr>
            <a:r>
              <a:rPr lang="zh-CN" altLang="en-US" sz="2000" b="1" dirty="0">
                <a:solidFill>
                  <a:srgbClr val="C55A11"/>
                </a:solidFill>
                <a:latin typeface="微软雅黑" pitchFamily="34" charset="-122"/>
                <a:ea typeface="微软雅黑" pitchFamily="34" charset="-122"/>
              </a:rPr>
              <a:t>处理时延</a:t>
            </a:r>
            <a:r>
              <a:rPr lang="zh-CN" altLang="en-US" sz="2000" dirty="0">
                <a:solidFill>
                  <a:srgbClr val="0070C0"/>
                </a:solidFill>
                <a:latin typeface="微软雅黑" pitchFamily="34" charset="-122"/>
                <a:ea typeface="微软雅黑" pitchFamily="34" charset="-122"/>
              </a:rPr>
              <a:t>：在路由器上提取和分析首部、差错检测、路由选择时产生</a:t>
            </a:r>
            <a:endParaRPr lang="en-US" altLang="zh-CN" sz="2000" dirty="0">
              <a:solidFill>
                <a:srgbClr val="0070C0"/>
              </a:solidFill>
              <a:latin typeface="微软雅黑" pitchFamily="34" charset="-122"/>
              <a:ea typeface="微软雅黑" pitchFamily="34" charset="-122"/>
            </a:endParaRPr>
          </a:p>
          <a:p>
            <a:pPr marL="268287" lvl="1">
              <a:lnSpc>
                <a:spcPts val="3300"/>
              </a:lnSpc>
              <a:buClr>
                <a:srgbClr val="7030A0"/>
              </a:buClr>
            </a:pPr>
            <a:r>
              <a:rPr lang="zh-CN" altLang="en-US" sz="2000" b="1" dirty="0">
                <a:solidFill>
                  <a:srgbClr val="C55A11"/>
                </a:solidFill>
                <a:latin typeface="微软雅黑" pitchFamily="34" charset="-122"/>
                <a:ea typeface="微软雅黑" pitchFamily="34" charset="-122"/>
              </a:rPr>
              <a:t>排队时延</a:t>
            </a:r>
            <a:r>
              <a:rPr lang="zh-CN" altLang="en-US" sz="2000" dirty="0">
                <a:solidFill>
                  <a:srgbClr val="0070C0"/>
                </a:solidFill>
                <a:latin typeface="微软雅黑" pitchFamily="34" charset="-122"/>
                <a:ea typeface="微软雅黑" pitchFamily="34" charset="-122"/>
              </a:rPr>
              <a:t>：在路由器上输入输出队列中排队等待处理时产生</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时延</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1" name="Rectangle 7"/>
          <p:cNvSpPr>
            <a:spLocks noChangeArrowheads="1"/>
          </p:cNvSpPr>
          <p:nvPr/>
        </p:nvSpPr>
        <p:spPr bwMode="auto">
          <a:xfrm>
            <a:off x="2684463" y="3192463"/>
            <a:ext cx="3849687" cy="169862"/>
          </a:xfrm>
          <a:prstGeom prst="rect">
            <a:avLst/>
          </a:prstGeom>
          <a:gradFill rotWithShape="1">
            <a:gsLst>
              <a:gs pos="0">
                <a:srgbClr val="339933"/>
              </a:gs>
              <a:gs pos="50000">
                <a:srgbClr val="CDF3CD"/>
              </a:gs>
              <a:gs pos="100000">
                <a:srgbClr val="339933"/>
              </a:gs>
            </a:gsLst>
            <a:lin ang="5400000" scaled="1"/>
          </a:gradFill>
          <a:ln w="9525">
            <a:solidFill>
              <a:schemeClr val="folHlink"/>
            </a:solidFill>
            <a:miter lim="800000"/>
            <a:headEnd/>
            <a:tailEnd/>
          </a:ln>
        </p:spPr>
        <p:txBody>
          <a:bodyPr wrap="none" anchor="ctr"/>
          <a:lstStyle/>
          <a:p>
            <a:endParaRPr lang="zh-CN" altLang="en-US" sz="1200" b="1">
              <a:ea typeface="黑体" pitchFamily="49" charset="-122"/>
            </a:endParaRPr>
          </a:p>
        </p:txBody>
      </p:sp>
      <p:sp>
        <p:nvSpPr>
          <p:cNvPr id="8" name="Oval 9"/>
          <p:cNvSpPr>
            <a:spLocks noChangeArrowheads="1"/>
          </p:cNvSpPr>
          <p:nvPr/>
        </p:nvSpPr>
        <p:spPr bwMode="auto">
          <a:xfrm>
            <a:off x="1800649" y="2848813"/>
            <a:ext cx="947043" cy="856832"/>
          </a:xfrm>
          <a:prstGeom prst="ellipse">
            <a:avLst/>
          </a:prstGeom>
          <a:gradFill flip="none" rotWithShape="1">
            <a:gsLst>
              <a:gs pos="2000">
                <a:srgbClr val="CDF3CD"/>
              </a:gs>
              <a:gs pos="100000">
                <a:srgbClr val="339933"/>
              </a:gs>
            </a:gsLst>
            <a:path path="circle">
              <a:fillToRect l="50000" t="50000" r="50000" b="50000"/>
            </a:path>
            <a:tileRect/>
          </a:gradFill>
          <a:ln w="9525">
            <a:noFill/>
            <a:round/>
            <a:headEnd/>
            <a:tailEnd/>
          </a:ln>
          <a:effectLst/>
        </p:spPr>
        <p:txBody>
          <a:bodyPr wrap="none" anchor="ctr"/>
          <a:lstStyle/>
          <a:p>
            <a:pPr fontAlgn="auto">
              <a:spcBef>
                <a:spcPts val="0"/>
              </a:spcBef>
              <a:spcAft>
                <a:spcPts val="0"/>
              </a:spcAft>
              <a:defRPr/>
            </a:pPr>
            <a:endParaRPr lang="zh-CN" altLang="en-US" sz="1200" b="1">
              <a:latin typeface="+mn-lt"/>
              <a:ea typeface="黑体" pitchFamily="2" charset="-122"/>
            </a:endParaRPr>
          </a:p>
        </p:txBody>
      </p:sp>
      <p:sp>
        <p:nvSpPr>
          <p:cNvPr id="108555" name="Oval 10"/>
          <p:cNvSpPr>
            <a:spLocks noChangeArrowheads="1"/>
          </p:cNvSpPr>
          <p:nvPr/>
        </p:nvSpPr>
        <p:spPr bwMode="auto">
          <a:xfrm>
            <a:off x="6470650" y="2849563"/>
            <a:ext cx="947738" cy="855662"/>
          </a:xfrm>
          <a:prstGeom prst="ellipse">
            <a:avLst/>
          </a:prstGeom>
          <a:gradFill rotWithShape="1">
            <a:gsLst>
              <a:gs pos="0">
                <a:srgbClr val="85D1F7"/>
              </a:gs>
              <a:gs pos="100000">
                <a:srgbClr val="0070C0"/>
              </a:gs>
            </a:gsLst>
            <a:path path="shape">
              <a:fillToRect l="50000" t="50000" r="50000" b="50000"/>
            </a:path>
          </a:gradFill>
          <a:ln w="9525">
            <a:solidFill>
              <a:schemeClr val="folHlink"/>
            </a:solidFill>
            <a:round/>
            <a:headEnd/>
            <a:tailEnd/>
          </a:ln>
        </p:spPr>
        <p:txBody>
          <a:bodyPr wrap="none" anchor="ctr"/>
          <a:lstStyle/>
          <a:p>
            <a:endParaRPr lang="zh-CN" altLang="en-US" sz="1200" b="1">
              <a:ea typeface="黑体" pitchFamily="49" charset="-122"/>
            </a:endParaRPr>
          </a:p>
        </p:txBody>
      </p:sp>
      <p:grpSp>
        <p:nvGrpSpPr>
          <p:cNvPr id="108556" name="Group 11"/>
          <p:cNvGrpSpPr>
            <a:grpSpLocks/>
          </p:cNvGrpSpPr>
          <p:nvPr/>
        </p:nvGrpSpPr>
        <p:grpSpPr bwMode="auto">
          <a:xfrm>
            <a:off x="2052638" y="3111500"/>
            <a:ext cx="504825" cy="295275"/>
            <a:chOff x="1567" y="1056"/>
            <a:chExt cx="384" cy="336"/>
          </a:xfrm>
        </p:grpSpPr>
        <p:sp>
          <p:nvSpPr>
            <p:cNvPr id="11" name="Rectangle 12"/>
            <p:cNvSpPr>
              <a:spLocks noChangeArrowheads="1"/>
            </p:cNvSpPr>
            <p:nvPr/>
          </p:nvSpPr>
          <p:spPr bwMode="auto">
            <a:xfrm>
              <a:off x="1664" y="1056"/>
              <a:ext cx="287" cy="336"/>
            </a:xfrm>
            <a:prstGeom prst="rect">
              <a:avLst/>
            </a:prstGeom>
            <a:solidFill>
              <a:srgbClr val="85D1F7"/>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sz="12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黑体" pitchFamily="2" charset="-122"/>
              </a:endParaRPr>
            </a:p>
          </p:txBody>
        </p:sp>
        <p:sp>
          <p:nvSpPr>
            <p:cNvPr id="108579"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0"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1"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2"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8557" name="Line 17"/>
          <p:cNvSpPr>
            <a:spLocks noChangeShapeType="1"/>
          </p:cNvSpPr>
          <p:nvPr/>
        </p:nvSpPr>
        <p:spPr bwMode="auto">
          <a:xfrm>
            <a:off x="2554288" y="3270250"/>
            <a:ext cx="188912" cy="317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58" name="Rectangle 18"/>
          <p:cNvSpPr>
            <a:spLocks noChangeArrowheads="1"/>
          </p:cNvSpPr>
          <p:nvPr/>
        </p:nvSpPr>
        <p:spPr bwMode="auto">
          <a:xfrm>
            <a:off x="2605088" y="3209925"/>
            <a:ext cx="119062" cy="123825"/>
          </a:xfrm>
          <a:prstGeom prst="rect">
            <a:avLst/>
          </a:prstGeom>
          <a:solidFill>
            <a:srgbClr val="9AFEA6"/>
          </a:solidFill>
          <a:ln w="9525">
            <a:solidFill>
              <a:srgbClr val="0000FF"/>
            </a:solidFill>
            <a:miter lim="800000"/>
            <a:headEnd/>
            <a:tailEnd/>
          </a:ln>
        </p:spPr>
        <p:txBody>
          <a:bodyPr wrap="none" anchor="ctr"/>
          <a:lstStyle/>
          <a:p>
            <a:endParaRPr lang="zh-CN" altLang="en-US" sz="1200" b="1">
              <a:ea typeface="黑体" pitchFamily="49" charset="-122"/>
            </a:endParaRPr>
          </a:p>
        </p:txBody>
      </p:sp>
      <p:sp>
        <p:nvSpPr>
          <p:cNvPr id="108559" name="AutoShape 21"/>
          <p:cNvSpPr>
            <a:spLocks noChangeArrowheads="1"/>
          </p:cNvSpPr>
          <p:nvPr/>
        </p:nvSpPr>
        <p:spPr bwMode="auto">
          <a:xfrm>
            <a:off x="3125788" y="3225800"/>
            <a:ext cx="882650" cy="114300"/>
          </a:xfrm>
          <a:prstGeom prst="rightArrow">
            <a:avLst>
              <a:gd name="adj1" fmla="val 50000"/>
              <a:gd name="adj2" fmla="val 178219"/>
            </a:avLst>
          </a:prstGeom>
          <a:solidFill>
            <a:srgbClr val="1956B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sz="1200" b="1">
              <a:ea typeface="黑体" pitchFamily="49" charset="-122"/>
            </a:endParaRPr>
          </a:p>
        </p:txBody>
      </p:sp>
      <p:sp>
        <p:nvSpPr>
          <p:cNvPr id="108560" name="AutoShape 26"/>
          <p:cNvSpPr>
            <a:spLocks noChangeArrowheads="1"/>
          </p:cNvSpPr>
          <p:nvPr/>
        </p:nvSpPr>
        <p:spPr bwMode="auto">
          <a:xfrm>
            <a:off x="1381125" y="3225800"/>
            <a:ext cx="795338" cy="114300"/>
          </a:xfrm>
          <a:prstGeom prst="rightArrow">
            <a:avLst>
              <a:gd name="adj1" fmla="val 50000"/>
              <a:gd name="adj2" fmla="val 178436"/>
            </a:avLst>
          </a:prstGeom>
          <a:solidFill>
            <a:srgbClr val="1956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ea typeface="黑体" pitchFamily="49" charset="-122"/>
            </a:endParaRPr>
          </a:p>
        </p:txBody>
      </p:sp>
      <p:sp>
        <p:nvSpPr>
          <p:cNvPr id="108561" name="AutoShape 27"/>
          <p:cNvSpPr>
            <a:spLocks noChangeArrowheads="1"/>
          </p:cNvSpPr>
          <p:nvPr/>
        </p:nvSpPr>
        <p:spPr bwMode="auto">
          <a:xfrm>
            <a:off x="5991225" y="3221038"/>
            <a:ext cx="882650" cy="112712"/>
          </a:xfrm>
          <a:prstGeom prst="rightArrow">
            <a:avLst>
              <a:gd name="adj1" fmla="val 50000"/>
              <a:gd name="adj2" fmla="val 180730"/>
            </a:avLst>
          </a:prstGeom>
          <a:solidFill>
            <a:srgbClr val="1956B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sz="1200" b="1">
              <a:ea typeface="黑体" pitchFamily="49" charset="-122"/>
            </a:endParaRPr>
          </a:p>
        </p:txBody>
      </p:sp>
      <p:sp>
        <p:nvSpPr>
          <p:cNvPr id="108562" name="Text Box 28"/>
          <p:cNvSpPr txBox="1">
            <a:spLocks noChangeArrowheads="1"/>
          </p:cNvSpPr>
          <p:nvPr/>
        </p:nvSpPr>
        <p:spPr bwMode="auto">
          <a:xfrm>
            <a:off x="4025900" y="3123934"/>
            <a:ext cx="1064715"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dirty="0">
                <a:solidFill>
                  <a:srgbClr val="0070C0"/>
                </a:solidFill>
                <a:ea typeface="黑体" pitchFamily="49" charset="-122"/>
              </a:rPr>
              <a:t>1 0 1 1 0 0 1</a:t>
            </a:r>
          </a:p>
        </p:txBody>
      </p:sp>
      <p:sp>
        <p:nvSpPr>
          <p:cNvPr id="108563" name="Text Box 29"/>
          <p:cNvSpPr txBox="1">
            <a:spLocks noChangeArrowheads="1"/>
          </p:cNvSpPr>
          <p:nvPr/>
        </p:nvSpPr>
        <p:spPr bwMode="auto">
          <a:xfrm>
            <a:off x="5151438" y="3044825"/>
            <a:ext cx="379412"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2000" b="1">
                <a:ea typeface="黑体" pitchFamily="49" charset="-122"/>
              </a:rPr>
              <a:t>…</a:t>
            </a:r>
          </a:p>
        </p:txBody>
      </p:sp>
      <p:sp>
        <p:nvSpPr>
          <p:cNvPr id="108564" name="Text Box 32"/>
          <p:cNvSpPr txBox="1">
            <a:spLocks noChangeArrowheads="1"/>
          </p:cNvSpPr>
          <p:nvPr/>
        </p:nvSpPr>
        <p:spPr bwMode="auto">
          <a:xfrm>
            <a:off x="2668859" y="366333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70C0"/>
                </a:solidFill>
                <a:latin typeface="微软雅黑" pitchFamily="34" charset="-122"/>
                <a:ea typeface="微软雅黑" pitchFamily="34" charset="-122"/>
              </a:rPr>
              <a:t>发送器</a:t>
            </a:r>
          </a:p>
        </p:txBody>
      </p:sp>
      <p:sp>
        <p:nvSpPr>
          <p:cNvPr id="108565" name="Text Box 34"/>
          <p:cNvSpPr txBox="1">
            <a:spLocks noChangeArrowheads="1"/>
          </p:cNvSpPr>
          <p:nvPr/>
        </p:nvSpPr>
        <p:spPr bwMode="auto">
          <a:xfrm>
            <a:off x="2066925" y="339725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a:solidFill>
                  <a:srgbClr val="0070C0"/>
                </a:solidFill>
                <a:ea typeface="黑体" pitchFamily="49" charset="-122"/>
              </a:rPr>
              <a:t>队列</a:t>
            </a:r>
          </a:p>
        </p:txBody>
      </p:sp>
      <p:grpSp>
        <p:nvGrpSpPr>
          <p:cNvPr id="25" name="Group 45"/>
          <p:cNvGrpSpPr>
            <a:grpSpLocks/>
          </p:cNvGrpSpPr>
          <p:nvPr/>
        </p:nvGrpSpPr>
        <p:grpSpPr bwMode="auto">
          <a:xfrm>
            <a:off x="5268848" y="2045683"/>
            <a:ext cx="1262355" cy="1037594"/>
            <a:chOff x="3506" y="1933"/>
            <a:chExt cx="1141" cy="1016"/>
          </a:xfrm>
          <a:solidFill>
            <a:srgbClr val="0070C0"/>
          </a:solidFill>
        </p:grpSpPr>
        <p:sp>
          <p:nvSpPr>
            <p:cNvPr id="26" name="Line 33"/>
            <p:cNvSpPr>
              <a:spLocks noChangeShapeType="1"/>
            </p:cNvSpPr>
            <p:nvPr/>
          </p:nvSpPr>
          <p:spPr bwMode="auto">
            <a:xfrm flipH="1">
              <a:off x="3602" y="2426"/>
              <a:ext cx="499" cy="523"/>
            </a:xfrm>
            <a:prstGeom prst="line">
              <a:avLst/>
            </a:prstGeom>
            <a:grpFill/>
            <a:ln w="28575">
              <a:solidFill>
                <a:srgbClr val="368AD6"/>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600" b="1">
                <a:solidFill>
                  <a:schemeClr val="accent3"/>
                </a:solidFill>
                <a:latin typeface="微软雅黑" pitchFamily="34" charset="-122"/>
                <a:ea typeface="微软雅黑" pitchFamily="34" charset="-122"/>
              </a:endParaRPr>
            </a:p>
          </p:txBody>
        </p:sp>
        <p:sp>
          <p:nvSpPr>
            <p:cNvPr id="27" name="Text Box 36"/>
            <p:cNvSpPr txBox="1">
              <a:spLocks noChangeArrowheads="1"/>
            </p:cNvSpPr>
            <p:nvPr/>
          </p:nvSpPr>
          <p:spPr bwMode="auto">
            <a:xfrm>
              <a:off x="3506" y="1933"/>
              <a:ext cx="1141" cy="512"/>
            </a:xfrm>
            <a:prstGeom prst="rect">
              <a:avLst/>
            </a:prstGeom>
            <a:solidFill>
              <a:srgbClr val="0087CD"/>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在链路上产生</a:t>
              </a:r>
            </a:p>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传播时延</a:t>
              </a:r>
            </a:p>
          </p:txBody>
        </p:sp>
      </p:grpSp>
      <p:sp>
        <p:nvSpPr>
          <p:cNvPr id="108567" name="Text Box 37"/>
          <p:cNvSpPr txBox="1">
            <a:spLocks noChangeArrowheads="1"/>
          </p:cNvSpPr>
          <p:nvPr/>
        </p:nvSpPr>
        <p:spPr bwMode="auto">
          <a:xfrm>
            <a:off x="6569075" y="3961804"/>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b="1" dirty="0">
                <a:solidFill>
                  <a:srgbClr val="0070C0"/>
                </a:solidFill>
                <a:latin typeface="微软雅黑" pitchFamily="34" charset="-122"/>
                <a:ea typeface="微软雅黑" pitchFamily="34" charset="-122"/>
              </a:rPr>
              <a:t>结点 </a:t>
            </a:r>
            <a:r>
              <a:rPr kumimoji="1" lang="en-US" altLang="zh-CN" b="1" dirty="0">
                <a:solidFill>
                  <a:srgbClr val="0070C0"/>
                </a:solidFill>
                <a:latin typeface="微软雅黑" pitchFamily="34" charset="-122"/>
                <a:ea typeface="微软雅黑" pitchFamily="34" charset="-122"/>
              </a:rPr>
              <a:t>B</a:t>
            </a:r>
          </a:p>
        </p:txBody>
      </p:sp>
      <p:sp>
        <p:nvSpPr>
          <p:cNvPr id="108568" name="Text Box 38"/>
          <p:cNvSpPr txBox="1">
            <a:spLocks noChangeArrowheads="1"/>
          </p:cNvSpPr>
          <p:nvPr/>
        </p:nvSpPr>
        <p:spPr bwMode="auto">
          <a:xfrm>
            <a:off x="1907704" y="3961804"/>
            <a:ext cx="888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b="1" dirty="0">
                <a:solidFill>
                  <a:srgbClr val="0070C0"/>
                </a:solidFill>
                <a:latin typeface="微软雅黑" pitchFamily="34" charset="-122"/>
                <a:ea typeface="微软雅黑" pitchFamily="34" charset="-122"/>
              </a:rPr>
              <a:t>结点 </a:t>
            </a:r>
            <a:r>
              <a:rPr kumimoji="1" lang="en-US" altLang="zh-CN" b="1" dirty="0">
                <a:solidFill>
                  <a:srgbClr val="0070C0"/>
                </a:solidFill>
                <a:latin typeface="微软雅黑" pitchFamily="34" charset="-122"/>
                <a:ea typeface="微软雅黑" pitchFamily="34" charset="-122"/>
              </a:rPr>
              <a:t>A</a:t>
            </a:r>
          </a:p>
        </p:txBody>
      </p:sp>
      <p:grpSp>
        <p:nvGrpSpPr>
          <p:cNvPr id="30" name="Group 44"/>
          <p:cNvGrpSpPr>
            <a:grpSpLocks/>
          </p:cNvGrpSpPr>
          <p:nvPr/>
        </p:nvGrpSpPr>
        <p:grpSpPr bwMode="auto">
          <a:xfrm>
            <a:off x="2729235" y="2184574"/>
            <a:ext cx="2228206" cy="898703"/>
            <a:chOff x="1074" y="2069"/>
            <a:chExt cx="2014" cy="880"/>
          </a:xfrm>
          <a:solidFill>
            <a:srgbClr val="0070C0"/>
          </a:solidFill>
        </p:grpSpPr>
        <p:sp>
          <p:nvSpPr>
            <p:cNvPr id="31" name="Text Box 24"/>
            <p:cNvSpPr txBox="1">
              <a:spLocks noChangeArrowheads="1"/>
            </p:cNvSpPr>
            <p:nvPr/>
          </p:nvSpPr>
          <p:spPr bwMode="auto">
            <a:xfrm>
              <a:off x="1298" y="2069"/>
              <a:ext cx="1790" cy="512"/>
            </a:xfrm>
            <a:prstGeom prst="rect">
              <a:avLst/>
            </a:prstGeom>
            <a:solidFill>
              <a:srgbClr val="339933"/>
            </a:solidFill>
            <a:ln w="76200" cmpd="tri">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kumimoji="1" lang="zh-CN" altLang="en-US" sz="1400" b="1" dirty="0">
                  <a:solidFill>
                    <a:schemeClr val="bg1"/>
                  </a:solidFill>
                  <a:latin typeface="微软雅黑" pitchFamily="34" charset="-122"/>
                  <a:ea typeface="微软雅黑" pitchFamily="34" charset="-122"/>
                </a:rPr>
                <a:t>在发送器产生发送时延</a:t>
              </a:r>
            </a:p>
            <a:p>
              <a:pPr algn="ctr" fontAlgn="auto">
                <a:spcBef>
                  <a:spcPts val="0"/>
                </a:spcBef>
                <a:spcAft>
                  <a:spcPts val="0"/>
                </a:spcAft>
                <a:defRPr/>
              </a:pPr>
              <a:r>
                <a:rPr kumimoji="1" lang="en-US" altLang="zh-CN" sz="1400" b="1" dirty="0">
                  <a:solidFill>
                    <a:schemeClr val="bg1"/>
                  </a:solidFill>
                  <a:latin typeface="微软雅黑" pitchFamily="34" charset="-122"/>
                  <a:ea typeface="微软雅黑" pitchFamily="34" charset="-122"/>
                </a:rPr>
                <a:t>(</a:t>
              </a:r>
              <a:r>
                <a:rPr kumimoji="1" lang="zh-CN" altLang="en-US" sz="1400" b="1" dirty="0">
                  <a:solidFill>
                    <a:schemeClr val="bg1"/>
                  </a:solidFill>
                  <a:latin typeface="微软雅黑" pitchFamily="34" charset="-122"/>
                  <a:ea typeface="微软雅黑" pitchFamily="34" charset="-122"/>
                </a:rPr>
                <a:t>即传输时延</a:t>
              </a:r>
              <a:r>
                <a:rPr kumimoji="1" lang="en-US" altLang="zh-CN" sz="1400" b="1" dirty="0">
                  <a:solidFill>
                    <a:schemeClr val="bg1"/>
                  </a:solidFill>
                  <a:latin typeface="微软雅黑" pitchFamily="34" charset="-122"/>
                  <a:ea typeface="微软雅黑" pitchFamily="34" charset="-122"/>
                </a:rPr>
                <a:t>)</a:t>
              </a:r>
            </a:p>
          </p:txBody>
        </p:sp>
        <p:sp>
          <p:nvSpPr>
            <p:cNvPr id="32" name="Line 40"/>
            <p:cNvSpPr>
              <a:spLocks noChangeShapeType="1"/>
            </p:cNvSpPr>
            <p:nvPr/>
          </p:nvSpPr>
          <p:spPr bwMode="auto">
            <a:xfrm flipH="1">
              <a:off x="1074" y="2562"/>
              <a:ext cx="1065" cy="387"/>
            </a:xfrm>
            <a:prstGeom prst="line">
              <a:avLst/>
            </a:prstGeom>
            <a:grpFill/>
            <a:ln w="28575">
              <a:solidFill>
                <a:srgbClr val="368AD6"/>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600" b="1">
                <a:solidFill>
                  <a:schemeClr val="accent3"/>
                </a:solidFill>
                <a:latin typeface="微软雅黑" pitchFamily="34" charset="-122"/>
                <a:ea typeface="微软雅黑" pitchFamily="34" charset="-122"/>
              </a:endParaRPr>
            </a:p>
          </p:txBody>
        </p:sp>
      </p:grpSp>
      <p:sp>
        <p:nvSpPr>
          <p:cNvPr id="108570" name="Line 41"/>
          <p:cNvSpPr>
            <a:spLocks noChangeShapeType="1"/>
          </p:cNvSpPr>
          <p:nvPr/>
        </p:nvSpPr>
        <p:spPr bwMode="auto">
          <a:xfrm flipH="1" flipV="1">
            <a:off x="2684463" y="3397250"/>
            <a:ext cx="301625" cy="307975"/>
          </a:xfrm>
          <a:prstGeom prst="line">
            <a:avLst/>
          </a:prstGeom>
          <a:noFill/>
          <a:ln w="28575">
            <a:solidFill>
              <a:srgbClr val="368AD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8571" name="组合 40"/>
          <p:cNvGrpSpPr>
            <a:grpSpLocks/>
          </p:cNvGrpSpPr>
          <p:nvPr/>
        </p:nvGrpSpPr>
        <p:grpSpPr bwMode="auto">
          <a:xfrm>
            <a:off x="1409700" y="1557338"/>
            <a:ext cx="1800225" cy="1258887"/>
            <a:chOff x="1409556" y="1557241"/>
            <a:chExt cx="1800494" cy="1258978"/>
          </a:xfrm>
        </p:grpSpPr>
        <p:sp>
          <p:nvSpPr>
            <p:cNvPr id="108576" name="Line 39"/>
            <p:cNvSpPr>
              <a:spLocks noChangeShapeType="1"/>
            </p:cNvSpPr>
            <p:nvPr/>
          </p:nvSpPr>
          <p:spPr bwMode="auto">
            <a:xfrm flipH="1">
              <a:off x="2274169" y="2050031"/>
              <a:ext cx="35633" cy="766188"/>
            </a:xfrm>
            <a:prstGeom prst="line">
              <a:avLst/>
            </a:prstGeom>
            <a:noFill/>
            <a:ln w="28575">
              <a:solidFill>
                <a:srgbClr val="368AD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7" name="Text Box 42"/>
            <p:cNvSpPr txBox="1">
              <a:spLocks noChangeArrowheads="1"/>
            </p:cNvSpPr>
            <p:nvPr/>
          </p:nvSpPr>
          <p:spPr bwMode="auto">
            <a:xfrm>
              <a:off x="1409556" y="1557241"/>
              <a:ext cx="1800494" cy="523220"/>
            </a:xfrm>
            <a:prstGeom prst="rect">
              <a:avLst/>
            </a:prstGeom>
            <a:solidFill>
              <a:srgbClr val="0070C0"/>
            </a:solidFill>
            <a:ln>
              <a:noFill/>
            </a:ln>
            <a:extLst>
              <a:ext uri="{91240B29-F687-4F45-9708-019B960494DF}">
                <a14:hiddenLine xmlns:a14="http://schemas.microsoft.com/office/drawing/2010/main" w="76200" cmpd="tri">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400" b="1" dirty="0">
                  <a:solidFill>
                    <a:schemeClr val="bg1"/>
                  </a:solidFill>
                  <a:latin typeface="微软雅黑" pitchFamily="34" charset="-122"/>
                  <a:ea typeface="微软雅黑" pitchFamily="34" charset="-122"/>
                </a:rPr>
                <a:t>在结点 </a:t>
              </a:r>
              <a:r>
                <a:rPr kumimoji="1" lang="en-US" altLang="zh-CN" sz="1400" b="1" dirty="0">
                  <a:solidFill>
                    <a:schemeClr val="bg1"/>
                  </a:solidFill>
                  <a:latin typeface="微软雅黑" pitchFamily="34" charset="-122"/>
                  <a:ea typeface="微软雅黑" pitchFamily="34" charset="-122"/>
                </a:rPr>
                <a:t>A </a:t>
              </a:r>
              <a:r>
                <a:rPr kumimoji="1" lang="zh-CN" altLang="en-US" sz="1400" b="1" dirty="0">
                  <a:solidFill>
                    <a:schemeClr val="bg1"/>
                  </a:solidFill>
                  <a:latin typeface="微软雅黑" pitchFamily="34" charset="-122"/>
                  <a:ea typeface="微软雅黑" pitchFamily="34" charset="-122"/>
                </a:rPr>
                <a:t>中产生</a:t>
              </a:r>
            </a:p>
            <a:p>
              <a:pPr algn="ctr"/>
              <a:r>
                <a:rPr kumimoji="1" lang="zh-CN" altLang="en-US" sz="1400" b="1" dirty="0">
                  <a:solidFill>
                    <a:schemeClr val="bg1"/>
                  </a:solidFill>
                  <a:latin typeface="微软雅黑" pitchFamily="34" charset="-122"/>
                  <a:ea typeface="微软雅黑" pitchFamily="34" charset="-122"/>
                </a:rPr>
                <a:t>处理时延和排队时延</a:t>
              </a:r>
            </a:p>
          </p:txBody>
        </p:sp>
      </p:grpSp>
      <p:sp>
        <p:nvSpPr>
          <p:cNvPr id="108572" name="Text Box 46"/>
          <p:cNvSpPr txBox="1">
            <a:spLocks noChangeArrowheads="1"/>
          </p:cNvSpPr>
          <p:nvPr/>
        </p:nvSpPr>
        <p:spPr bwMode="auto">
          <a:xfrm>
            <a:off x="1058863" y="29316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70C0"/>
                </a:solidFill>
                <a:latin typeface="微软雅黑" pitchFamily="34" charset="-122"/>
                <a:ea typeface="微软雅黑" pitchFamily="34" charset="-122"/>
              </a:rPr>
              <a:t>数据</a:t>
            </a:r>
          </a:p>
        </p:txBody>
      </p:sp>
      <p:sp>
        <p:nvSpPr>
          <p:cNvPr id="108573" name="Text Box 47"/>
          <p:cNvSpPr txBox="1">
            <a:spLocks noChangeArrowheads="1"/>
          </p:cNvSpPr>
          <p:nvPr/>
        </p:nvSpPr>
        <p:spPr bwMode="auto">
          <a:xfrm>
            <a:off x="2898775" y="1103313"/>
            <a:ext cx="3670300"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lnSpc>
                <a:spcPts val="2700"/>
              </a:lnSpc>
              <a:spcBef>
                <a:spcPts val="600"/>
              </a:spcBef>
            </a:pPr>
            <a:r>
              <a:rPr kumimoji="1" lang="zh-CN" altLang="en-US" b="1" dirty="0">
                <a:solidFill>
                  <a:srgbClr val="0070C0"/>
                </a:solidFill>
                <a:latin typeface="微软雅黑" pitchFamily="34" charset="-122"/>
                <a:ea typeface="微软雅黑" pitchFamily="34" charset="-122"/>
              </a:rPr>
              <a:t>假设从结点 </a:t>
            </a:r>
            <a:r>
              <a:rPr kumimoji="1" lang="en-US" altLang="zh-CN" b="1" dirty="0">
                <a:solidFill>
                  <a:srgbClr val="0070C0"/>
                </a:solidFill>
                <a:latin typeface="微软雅黑" pitchFamily="34" charset="-122"/>
                <a:ea typeface="微软雅黑" pitchFamily="34" charset="-122"/>
              </a:rPr>
              <a:t>A </a:t>
            </a:r>
            <a:r>
              <a:rPr kumimoji="1" lang="zh-CN" altLang="en-US" b="1" dirty="0">
                <a:solidFill>
                  <a:srgbClr val="0070C0"/>
                </a:solidFill>
                <a:latin typeface="微软雅黑" pitchFamily="34" charset="-122"/>
                <a:ea typeface="微软雅黑" pitchFamily="34" charset="-122"/>
              </a:rPr>
              <a:t>向结点 </a:t>
            </a:r>
            <a:r>
              <a:rPr kumimoji="1" lang="en-US" altLang="zh-CN" b="1" dirty="0">
                <a:solidFill>
                  <a:srgbClr val="0070C0"/>
                </a:solidFill>
                <a:latin typeface="微软雅黑" pitchFamily="34" charset="-122"/>
                <a:ea typeface="微软雅黑" pitchFamily="34" charset="-122"/>
              </a:rPr>
              <a:t>B </a:t>
            </a:r>
            <a:r>
              <a:rPr kumimoji="1" lang="zh-CN" altLang="en-US" b="1" dirty="0">
                <a:solidFill>
                  <a:srgbClr val="0070C0"/>
                </a:solidFill>
                <a:latin typeface="微软雅黑" pitchFamily="34" charset="-122"/>
                <a:ea typeface="微软雅黑" pitchFamily="34" charset="-122"/>
              </a:rPr>
              <a:t>发送数据</a:t>
            </a:r>
          </a:p>
        </p:txBody>
      </p:sp>
      <p:sp>
        <p:nvSpPr>
          <p:cNvPr id="108574" name="Text Box 48"/>
          <p:cNvSpPr txBox="1">
            <a:spLocks noChangeArrowheads="1"/>
          </p:cNvSpPr>
          <p:nvPr/>
        </p:nvSpPr>
        <p:spPr bwMode="auto">
          <a:xfrm>
            <a:off x="4230688" y="339248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600" b="1" dirty="0">
                <a:solidFill>
                  <a:srgbClr val="0070C0"/>
                </a:solidFill>
                <a:latin typeface="微软雅黑" pitchFamily="34" charset="-122"/>
                <a:ea typeface="微软雅黑" pitchFamily="34" charset="-122"/>
              </a:rPr>
              <a:t>链路</a:t>
            </a:r>
          </a:p>
        </p:txBody>
      </p:sp>
      <p:sp>
        <p:nvSpPr>
          <p:cNvPr id="108575" name="矩形 38"/>
          <p:cNvSpPr>
            <a:spLocks noChangeArrowheads="1"/>
          </p:cNvSpPr>
          <p:nvPr/>
        </p:nvSpPr>
        <p:spPr bwMode="auto">
          <a:xfrm>
            <a:off x="2684462" y="4362658"/>
            <a:ext cx="378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2000" b="1" dirty="0">
                <a:solidFill>
                  <a:srgbClr val="0070C0"/>
                </a:solidFill>
                <a:latin typeface="微软雅黑" pitchFamily="34" charset="-122"/>
                <a:ea typeface="微软雅黑" pitchFamily="34" charset="-122"/>
              </a:rPr>
              <a:t>几种时延产生的地方不一样</a:t>
            </a:r>
            <a:endParaRPr lang="zh-CN" altLang="en-US" sz="2000" b="1" dirty="0">
              <a:solidFill>
                <a:srgbClr val="0070C0"/>
              </a:solidFill>
              <a:latin typeface="微软雅黑" pitchFamily="34" charset="-122"/>
              <a:ea typeface="微软雅黑" pitchFamily="34" charset="-122"/>
            </a:endParaRPr>
          </a:p>
        </p:txBody>
      </p:sp>
      <p:sp>
        <p:nvSpPr>
          <p:cNvPr id="3" name="标题 2"/>
          <p:cNvSpPr>
            <a:spLocks noGrp="1"/>
          </p:cNvSpPr>
          <p:nvPr>
            <p:ph type="title"/>
          </p:nvPr>
        </p:nvSpPr>
        <p:spPr/>
        <p:txBody>
          <a:bodyPr/>
          <a:lstStyle/>
          <a:p>
            <a:r>
              <a:rPr lang="en-US" altLang="zh-CN" dirty="0">
                <a:latin typeface="微软雅黑" panose="020B0503020204020204" pitchFamily="34" charset="-122"/>
              </a:rPr>
              <a:t>1.6  </a:t>
            </a:r>
            <a:r>
              <a:rPr lang="zh-CN" altLang="en-US" dirty="0">
                <a:latin typeface="微软雅黑" panose="020B0503020204020204" pitchFamily="34" charset="-122"/>
              </a:rPr>
              <a:t>计算机网络的性能</a:t>
            </a:r>
            <a:endParaRPr lang="zh-CN" altLang="en-US" dirty="0"/>
          </a:p>
        </p:txBody>
      </p:sp>
      <p:sp>
        <p:nvSpPr>
          <p:cNvPr id="40"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时延产生示意图</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08571"/>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2000"/>
                                  </p:stCondLst>
                                  <p:childTnLst>
                                    <p:set>
                                      <p:cBhvr>
                                        <p:cTn id="9" dur="1" fill="hold">
                                          <p:stCondLst>
                                            <p:cond delay="0"/>
                                          </p:stCondLst>
                                        </p:cTn>
                                        <p:tgtEl>
                                          <p:spTgt spid="30"/>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200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5000"/>
                            </p:stCondLst>
                            <p:childTnLst>
                              <p:par>
                                <p:cTn id="14" presetID="1" presetClass="entr" presetSubtype="0" fill="hold" grpId="0" nodeType="afterEffect">
                                  <p:stCondLst>
                                    <p:cond delay="2000"/>
                                  </p:stCondLst>
                                  <p:childTnLst>
                                    <p:set>
                                      <p:cBhvr>
                                        <p:cTn id="15" dur="1" fill="hold">
                                          <p:stCondLst>
                                            <p:cond delay="0"/>
                                          </p:stCondLst>
                                        </p:cTn>
                                        <p:tgtEl>
                                          <p:spTgt spid="108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5" grpId="0"/>
    </p:bldLst>
  </p:timing>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3575</TotalTime>
  <Words>3028</Words>
  <Application>Microsoft Macintosh PowerPoint</Application>
  <PresentationFormat>全屏显示(16:9)</PresentationFormat>
  <Paragraphs>669</Paragraphs>
  <Slides>46</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4" baseType="lpstr">
      <vt:lpstr>华文行楷</vt:lpstr>
      <vt:lpstr>微软雅黑</vt:lpstr>
      <vt:lpstr>Arial</vt:lpstr>
      <vt:lpstr>Calibri</vt:lpstr>
      <vt:lpstr>Tahoma</vt:lpstr>
      <vt:lpstr>Wingdings</vt:lpstr>
      <vt:lpstr>第一PPT，www.1ppt.com​</vt:lpstr>
      <vt:lpstr>VISIO</vt:lpstr>
      <vt:lpstr>01</vt:lpstr>
      <vt:lpstr>第一章  概述</vt:lpstr>
      <vt:lpstr>第一章  概述</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1.6  计算机网络的性能</vt:lpstr>
      <vt:lpstr>第一章  概述</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lpstr>1.7  计算机网络体系结构</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subject/>
  <dc:creator/>
  <cp:keywords/>
  <dc:description/>
  <cp:lastModifiedBy>Microsoft Office User</cp:lastModifiedBy>
  <cp:revision>1047</cp:revision>
  <dcterms:created xsi:type="dcterms:W3CDTF">2014-11-09T01:07:00Z</dcterms:created>
  <dcterms:modified xsi:type="dcterms:W3CDTF">2020-10-25T13:01:29Z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