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8" r:id="rId3"/>
    <p:sldId id="421" r:id="rId4"/>
    <p:sldId id="361" r:id="rId5"/>
    <p:sldId id="363" r:id="rId6"/>
    <p:sldId id="364" r:id="rId7"/>
    <p:sldId id="365" r:id="rId8"/>
    <p:sldId id="366" r:id="rId9"/>
    <p:sldId id="377" r:id="rId10"/>
    <p:sldId id="374" r:id="rId11"/>
    <p:sldId id="378" r:id="rId12"/>
    <p:sldId id="379"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9" r:id="rId33"/>
    <p:sldId id="411" r:id="rId34"/>
    <p:sldId id="412" r:id="rId35"/>
    <p:sldId id="413" r:id="rId36"/>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144AF8"/>
    <a:srgbClr val="CC0000"/>
    <a:srgbClr val="0087CD"/>
    <a:srgbClr val="0095F0"/>
    <a:srgbClr val="0066CC"/>
    <a:srgbClr val="F4B184"/>
    <a:srgbClr val="071DE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4" autoAdjust="0"/>
    <p:restoredTop sz="92676" autoAdjust="0"/>
  </p:normalViewPr>
  <p:slideViewPr>
    <p:cSldViewPr>
      <p:cViewPr varScale="1">
        <p:scale>
          <a:sx n="161" d="100"/>
          <a:sy n="161" d="100"/>
        </p:scale>
        <p:origin x="216"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fld id="{43D57F7D-0BB2-4E6A-B5AF-2BE2E0FD8C1D}" type="slidenum">
              <a:rPr lang="zh-CN" altLang="en-US"/>
              <a:pPr fontAlgn="base">
                <a:spcBef>
                  <a:spcPct val="0"/>
                </a:spcBef>
                <a:spcAft>
                  <a:spcPct val="0"/>
                </a:spcAft>
              </a:pPr>
              <a:t>2</a:t>
            </a:fld>
            <a:endParaRPr lang="zh-CN" altLang="en-US"/>
          </a:p>
        </p:txBody>
      </p:sp>
    </p:spTree>
    <p:extLst>
      <p:ext uri="{BB962C8B-B14F-4D97-AF65-F5344CB8AC3E}">
        <p14:creationId xmlns:p14="http://schemas.microsoft.com/office/powerpoint/2010/main" val="2534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11" name="直接连接符 10"/>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2" name="直接连接符 11"/>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3"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4"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412631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atin typeface="微软雅黑" panose="020B0503020204020204" pitchFamily="34" charset="-122"/>
                <a:ea typeface="微软雅黑" panose="020B0503020204020204" pitchFamily="34" charset="-122"/>
              </a:defRPr>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1" y="123478"/>
            <a:ext cx="7416824" cy="576064"/>
          </a:xfrm>
          <a:prstGeom prst="rect">
            <a:avLst/>
          </a:prstGeom>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Tree>
    <p:extLst>
      <p:ext uri="{BB962C8B-B14F-4D97-AF65-F5344CB8AC3E}">
        <p14:creationId xmlns:p14="http://schemas.microsoft.com/office/powerpoint/2010/main" val="350265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9"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 id="2147483665" r:id="rId7"/>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endParaRPr lang="zh-CN" altLang="en-US" dirty="0"/>
          </a:p>
        </p:txBody>
      </p:sp>
      <p:sp>
        <p:nvSpPr>
          <p:cNvPr id="3" name="文本占位符 2"/>
          <p:cNvSpPr>
            <a:spLocks noGrp="1"/>
          </p:cNvSpPr>
          <p:nvPr>
            <p:ph type="body" sz="quarter" idx="14"/>
          </p:nvPr>
        </p:nvSpPr>
        <p:spPr/>
        <p:txBody>
          <a:bodyPr/>
          <a:lstStyle/>
          <a:p>
            <a:r>
              <a:rPr lang="zh-CN" altLang="en-US" dirty="0"/>
              <a:t>第一章  概述</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3" name="矩形 6"/>
          <p:cNvSpPr>
            <a:spLocks noChangeArrowheads="1"/>
          </p:cNvSpPr>
          <p:nvPr/>
        </p:nvSpPr>
        <p:spPr bwMode="auto">
          <a:xfrm>
            <a:off x="323528" y="1313349"/>
            <a:ext cx="842493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spcBef>
                <a:spcPts val="600"/>
              </a:spcBef>
              <a:buClr>
                <a:srgbClr val="0070C0"/>
              </a:buClr>
            </a:pPr>
            <a:r>
              <a:rPr lang="zh-CN" altLang="en-US" sz="2400" b="1" dirty="0">
                <a:solidFill>
                  <a:srgbClr val="C55A11"/>
                </a:solidFill>
                <a:latin typeface="微软雅黑" panose="020B0503020204020204" pitchFamily="34" charset="-122"/>
                <a:ea typeface="微软雅黑" panose="020B0503020204020204" pitchFamily="34" charset="-122"/>
              </a:rPr>
              <a:t>优势</a:t>
            </a:r>
            <a:r>
              <a:rPr lang="zh-CN" altLang="en-US" sz="2400" dirty="0">
                <a:solidFill>
                  <a:srgbClr val="0070C0"/>
                </a:solidFill>
                <a:latin typeface="微软雅黑" panose="020B0503020204020204" pitchFamily="34" charset="-122"/>
                <a:ea typeface="微软雅黑" panose="020B0503020204020204" pitchFamily="34" charset="-122"/>
              </a:rPr>
              <a:t>：各层之间独立、灵活性好、结构上可分割、</a:t>
            </a:r>
            <a:r>
              <a:rPr lang="zh-CN" altLang="en-US" sz="2400" b="1" dirty="0">
                <a:solidFill>
                  <a:srgbClr val="C55A11"/>
                </a:solidFill>
                <a:latin typeface="微软雅黑" panose="020B0503020204020204" pitchFamily="34" charset="-122"/>
                <a:ea typeface="微软雅黑" panose="020B0503020204020204" pitchFamily="34" charset="-122"/>
              </a:rPr>
              <a:t>易于实现和维护</a:t>
            </a: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C55A11"/>
                </a:solidFill>
                <a:latin typeface="微软雅黑" panose="020B0503020204020204" pitchFamily="34" charset="-122"/>
                <a:ea typeface="微软雅黑" panose="020B0503020204020204" pitchFamily="34" charset="-122"/>
              </a:rPr>
              <a:t>能促进标准化工作</a:t>
            </a:r>
            <a:r>
              <a:rPr lang="zh-CN" altLang="en-US" sz="2400" dirty="0">
                <a:solidFill>
                  <a:srgbClr val="0070C0"/>
                </a:solidFill>
                <a:latin typeface="微软雅黑" panose="020B0503020204020204" pitchFamily="34" charset="-122"/>
                <a:ea typeface="微软雅黑" panose="020B0503020204020204" pitchFamily="34" charset="-122"/>
              </a:rPr>
              <a:t>。  </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ts val="3600"/>
              </a:lnSpc>
              <a:spcBef>
                <a:spcPts val="600"/>
              </a:spcBef>
              <a:buClr>
                <a:srgbClr val="0070C0"/>
              </a:buClr>
            </a:pPr>
            <a:r>
              <a:rPr lang="zh-CN" altLang="en-US" sz="2400" b="1" dirty="0">
                <a:solidFill>
                  <a:srgbClr val="C55A11"/>
                </a:solidFill>
                <a:latin typeface="微软雅黑" panose="020B0503020204020204" pitchFamily="34" charset="-122"/>
                <a:ea typeface="微软雅黑" panose="020B0503020204020204" pitchFamily="34" charset="-122"/>
              </a:rPr>
              <a:t>缺点</a:t>
            </a:r>
            <a:r>
              <a:rPr lang="zh-CN" altLang="en-US" sz="2400" dirty="0">
                <a:solidFill>
                  <a:srgbClr val="0070C0"/>
                </a:solidFill>
                <a:latin typeface="微软雅黑" panose="020B0503020204020204" pitchFamily="34" charset="-122"/>
                <a:ea typeface="微软雅黑" panose="020B0503020204020204" pitchFamily="34" charset="-122"/>
              </a:rPr>
              <a:t>：效率降低、额外开销。</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ts val="3600"/>
              </a:lnSpc>
              <a:spcBef>
                <a:spcPts val="600"/>
              </a:spcBef>
              <a:buClr>
                <a:srgbClr val="0070C0"/>
              </a:buClr>
            </a:pPr>
            <a:r>
              <a:rPr lang="zh-CN" altLang="en-US" sz="2400" b="1" dirty="0">
                <a:solidFill>
                  <a:srgbClr val="C55A11"/>
                </a:solidFill>
                <a:latin typeface="微软雅黑" panose="020B0503020204020204" pitchFamily="34" charset="-122"/>
                <a:ea typeface="微软雅黑" panose="020B0503020204020204" pitchFamily="34" charset="-122"/>
              </a:rPr>
              <a:t>同时</a:t>
            </a:r>
            <a:r>
              <a:rPr lang="zh-CN" altLang="en-US" sz="2400" dirty="0">
                <a:solidFill>
                  <a:srgbClr val="0070C0"/>
                </a:solidFill>
                <a:latin typeface="微软雅黑" panose="020B0503020204020204" pitchFamily="34" charset="-122"/>
                <a:ea typeface="微软雅黑" panose="020B0503020204020204" pitchFamily="34" charset="-122"/>
              </a:rPr>
              <a:t>：层数太少，就会使每一层的协议太复杂；层数太多，又会在描述和综合各层功能的系统工程任务时遇到较多的困难。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1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分层作用</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8"/>
          <p:cNvSpPr>
            <a:spLocks noChangeArrowheads="1"/>
          </p:cNvSpPr>
          <p:nvPr/>
        </p:nvSpPr>
        <p:spPr bwMode="auto">
          <a:xfrm>
            <a:off x="323528" y="1393762"/>
            <a:ext cx="842493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800"/>
              </a:lnSpc>
              <a:buClr>
                <a:srgbClr val="0070C0"/>
              </a:buClr>
              <a:buFont typeface="Wingdings" panose="05000000000000000000" pitchFamily="2" charset="2"/>
              <a:buChar char="u"/>
            </a:pPr>
            <a:r>
              <a:rPr lang="en-US" altLang="zh-CN" sz="2000" dirty="0">
                <a:solidFill>
                  <a:srgbClr val="0070C0"/>
                </a:solidFill>
                <a:latin typeface="微软雅黑" panose="020B0503020204020204" pitchFamily="34" charset="-122"/>
                <a:ea typeface="微软雅黑" panose="020B0503020204020204" pitchFamily="34" charset="-122"/>
              </a:rPr>
              <a:t>OSI </a:t>
            </a:r>
            <a:r>
              <a:rPr lang="zh-CN" altLang="zh-CN" sz="2000" dirty="0">
                <a:solidFill>
                  <a:srgbClr val="0070C0"/>
                </a:solidFill>
                <a:latin typeface="微软雅黑" panose="020B0503020204020204" pitchFamily="34" charset="-122"/>
                <a:ea typeface="微软雅黑" panose="020B0503020204020204" pitchFamily="34" charset="-122"/>
              </a:rPr>
              <a:t>的七层协议体系结构的概念清楚，理论也较完整，但它既复杂又不实用</a:t>
            </a:r>
            <a:r>
              <a:rPr lang="zh-CN" altLang="en-US" sz="2000" dirty="0">
                <a:solidFill>
                  <a:srgbClr val="0070C0"/>
                </a:solidFill>
                <a:latin typeface="微软雅黑" panose="020B0503020204020204" pitchFamily="34" charset="-122"/>
                <a:ea typeface="微软雅黑" panose="020B0503020204020204" pitchFamily="34" charset="-122"/>
              </a:rPr>
              <a:t>。</a:t>
            </a:r>
            <a:endParaRPr lang="en-US" altLang="zh-CN" sz="20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buClr>
                <a:srgbClr val="0070C0"/>
              </a:buClr>
              <a:buFont typeface="Wingdings" panose="05000000000000000000" pitchFamily="2" charset="2"/>
              <a:buChar char="u"/>
            </a:pPr>
            <a:r>
              <a:rPr lang="en-US" altLang="zh-CN" sz="2000" dirty="0">
                <a:solidFill>
                  <a:srgbClr val="0070C0"/>
                </a:solidFill>
                <a:latin typeface="微软雅黑" panose="020B0503020204020204" pitchFamily="34" charset="-122"/>
                <a:ea typeface="微软雅黑" panose="020B0503020204020204" pitchFamily="34" charset="-122"/>
              </a:rPr>
              <a:t>TCP/IP </a:t>
            </a:r>
            <a:r>
              <a:rPr lang="zh-CN" altLang="en-US" sz="2000" dirty="0">
                <a:solidFill>
                  <a:srgbClr val="0070C0"/>
                </a:solidFill>
                <a:latin typeface="微软雅黑" panose="020B0503020204020204" pitchFamily="34" charset="-122"/>
                <a:ea typeface="微软雅黑" panose="020B0503020204020204" pitchFamily="34" charset="-122"/>
              </a:rPr>
              <a:t>是四层体系结构：</a:t>
            </a:r>
            <a:r>
              <a:rPr lang="zh-CN" altLang="en-US" sz="2000" b="1" dirty="0">
                <a:solidFill>
                  <a:srgbClr val="C55A11"/>
                </a:solidFill>
                <a:latin typeface="微软雅黑" panose="020B0503020204020204" pitchFamily="34" charset="-122"/>
                <a:ea typeface="微软雅黑" panose="020B0503020204020204" pitchFamily="34" charset="-122"/>
              </a:rPr>
              <a:t>应用层</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C55A11"/>
                </a:solidFill>
                <a:latin typeface="微软雅黑" panose="020B0503020204020204" pitchFamily="34" charset="-122"/>
                <a:ea typeface="微软雅黑" panose="020B0503020204020204" pitchFamily="34" charset="-122"/>
              </a:rPr>
              <a:t>运输层</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C55A11"/>
                </a:solidFill>
                <a:latin typeface="微软雅黑" panose="020B0503020204020204" pitchFamily="34" charset="-122"/>
                <a:ea typeface="微软雅黑" panose="020B0503020204020204" pitchFamily="34" charset="-122"/>
              </a:rPr>
              <a:t>网际层</a:t>
            </a:r>
            <a:r>
              <a:rPr lang="zh-CN" altLang="en-US" sz="2000" dirty="0">
                <a:solidFill>
                  <a:srgbClr val="0070C0"/>
                </a:solidFill>
                <a:latin typeface="微软雅黑" panose="020B0503020204020204" pitchFamily="34" charset="-122"/>
                <a:ea typeface="微软雅黑" panose="020B0503020204020204" pitchFamily="34" charset="-122"/>
              </a:rPr>
              <a:t>和</a:t>
            </a:r>
            <a:r>
              <a:rPr lang="zh-CN" altLang="en-US" sz="2000" b="1" dirty="0">
                <a:solidFill>
                  <a:srgbClr val="C55A11"/>
                </a:solidFill>
                <a:latin typeface="微软雅黑" panose="020B0503020204020204" pitchFamily="34" charset="-122"/>
                <a:ea typeface="微软雅黑" panose="020B0503020204020204" pitchFamily="34" charset="-122"/>
              </a:rPr>
              <a:t>网络接口层</a:t>
            </a:r>
            <a:r>
              <a:rPr lang="zh-CN" altLang="en-US" sz="2000" dirty="0">
                <a:solidFill>
                  <a:srgbClr val="0070C0"/>
                </a:solidFill>
                <a:latin typeface="微软雅黑" panose="020B0503020204020204" pitchFamily="34" charset="-122"/>
                <a:ea typeface="微软雅黑" panose="020B0503020204020204" pitchFamily="34" charset="-122"/>
              </a:rPr>
              <a:t>。（但最下面的网络接口层并没有具体内容）。</a:t>
            </a:r>
          </a:p>
          <a:p>
            <a:pPr marL="342900" indent="-342900">
              <a:lnSpc>
                <a:spcPts val="3800"/>
              </a:lnSpc>
              <a:buClr>
                <a:srgbClr val="0070C0"/>
              </a:buClr>
              <a:buFont typeface="Wingdings" panose="05000000000000000000" pitchFamily="2" charset="2"/>
              <a:buChar char="u"/>
            </a:pPr>
            <a:r>
              <a:rPr lang="zh-CN" altLang="en-US" sz="2000" b="1" dirty="0">
                <a:solidFill>
                  <a:srgbClr val="C55A11"/>
                </a:solidFill>
                <a:latin typeface="微软雅黑" panose="020B0503020204020204" pitchFamily="34" charset="-122"/>
                <a:ea typeface="微软雅黑" panose="020B0503020204020204" pitchFamily="34" charset="-122"/>
              </a:rPr>
              <a:t>因此在学习和理解体系结构时往往采取折中的办法，即综合 </a:t>
            </a:r>
            <a:r>
              <a:rPr lang="en-US" altLang="zh-CN" sz="2000" b="1" dirty="0">
                <a:solidFill>
                  <a:srgbClr val="C55A11"/>
                </a:solidFill>
                <a:latin typeface="微软雅黑" panose="020B0503020204020204" pitchFamily="34" charset="-122"/>
                <a:ea typeface="微软雅黑" panose="020B0503020204020204" pitchFamily="34" charset="-122"/>
              </a:rPr>
              <a:t>OSI </a:t>
            </a:r>
            <a:r>
              <a:rPr lang="zh-CN" altLang="en-US" sz="2000" b="1" dirty="0">
                <a:solidFill>
                  <a:srgbClr val="C55A11"/>
                </a:solidFill>
                <a:latin typeface="微软雅黑" panose="020B0503020204020204" pitchFamily="34" charset="-122"/>
                <a:ea typeface="微软雅黑" panose="020B0503020204020204" pitchFamily="34" charset="-122"/>
              </a:rPr>
              <a:t>和 </a:t>
            </a:r>
            <a:r>
              <a:rPr lang="en-US" altLang="zh-CN" sz="2000" b="1" dirty="0">
                <a:solidFill>
                  <a:srgbClr val="C55A11"/>
                </a:solidFill>
                <a:latin typeface="微软雅黑" panose="020B0503020204020204" pitchFamily="34" charset="-122"/>
                <a:ea typeface="微软雅黑" panose="020B0503020204020204" pitchFamily="34" charset="-122"/>
              </a:rPr>
              <a:t>TCP/IP </a:t>
            </a:r>
            <a:r>
              <a:rPr lang="zh-CN" altLang="en-US" sz="2000" b="1" dirty="0">
                <a:solidFill>
                  <a:srgbClr val="C55A11"/>
                </a:solidFill>
                <a:latin typeface="微软雅黑" panose="020B0503020204020204" pitchFamily="34" charset="-122"/>
                <a:ea typeface="微软雅黑" panose="020B0503020204020204" pitchFamily="34" charset="-122"/>
              </a:rPr>
              <a:t>的优点，采用一种只有五层协议的体系结构 。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分层作用</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9" name="AutoShape 58"/>
          <p:cNvSpPr>
            <a:spLocks noChangeArrowheads="1"/>
          </p:cNvSpPr>
          <p:nvPr/>
        </p:nvSpPr>
        <p:spPr bwMode="auto">
          <a:xfrm>
            <a:off x="1086644" y="178642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6200" name="Freeform 50"/>
          <p:cNvSpPr/>
          <p:nvPr/>
        </p:nvSpPr>
        <p:spPr bwMode="auto">
          <a:xfrm>
            <a:off x="1086644" y="203565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1" name="Freeform 59"/>
          <p:cNvSpPr/>
          <p:nvPr/>
        </p:nvSpPr>
        <p:spPr bwMode="auto">
          <a:xfrm>
            <a:off x="1086644" y="234839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2" name="Freeform 60"/>
          <p:cNvSpPr/>
          <p:nvPr/>
        </p:nvSpPr>
        <p:spPr bwMode="auto">
          <a:xfrm>
            <a:off x="1086644" y="266113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3" name="Freeform 61"/>
          <p:cNvSpPr/>
          <p:nvPr/>
        </p:nvSpPr>
        <p:spPr bwMode="auto">
          <a:xfrm>
            <a:off x="1086644" y="297387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4" name="Freeform 62"/>
          <p:cNvSpPr/>
          <p:nvPr/>
        </p:nvSpPr>
        <p:spPr bwMode="auto">
          <a:xfrm>
            <a:off x="1085057" y="328502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5" name="Freeform 63"/>
          <p:cNvSpPr/>
          <p:nvPr/>
        </p:nvSpPr>
        <p:spPr bwMode="auto">
          <a:xfrm>
            <a:off x="1083469" y="359775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6" name="Text Box 22"/>
          <p:cNvSpPr txBox="1">
            <a:spLocks noChangeArrowheads="1"/>
          </p:cNvSpPr>
          <p:nvPr/>
        </p:nvSpPr>
        <p:spPr bwMode="auto">
          <a:xfrm>
            <a:off x="1553369" y="194199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36207" name="Text Box 23"/>
          <p:cNvSpPr txBox="1">
            <a:spLocks noChangeArrowheads="1"/>
          </p:cNvSpPr>
          <p:nvPr/>
        </p:nvSpPr>
        <p:spPr bwMode="auto">
          <a:xfrm>
            <a:off x="1532732" y="282464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136208" name="Text Box 24"/>
          <p:cNvSpPr txBox="1">
            <a:spLocks noChangeArrowheads="1"/>
          </p:cNvSpPr>
          <p:nvPr/>
        </p:nvSpPr>
        <p:spPr bwMode="auto">
          <a:xfrm>
            <a:off x="1540669" y="316913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136209" name="Text Box 54"/>
          <p:cNvSpPr txBox="1">
            <a:spLocks noChangeArrowheads="1"/>
          </p:cNvSpPr>
          <p:nvPr/>
        </p:nvSpPr>
        <p:spPr bwMode="auto">
          <a:xfrm>
            <a:off x="1540669" y="224203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表示层</a:t>
            </a:r>
          </a:p>
        </p:txBody>
      </p:sp>
      <p:sp>
        <p:nvSpPr>
          <p:cNvPr id="136210" name="Text Box 55"/>
          <p:cNvSpPr txBox="1">
            <a:spLocks noChangeArrowheads="1"/>
          </p:cNvSpPr>
          <p:nvPr/>
        </p:nvSpPr>
        <p:spPr bwMode="auto">
          <a:xfrm>
            <a:off x="1540669" y="255477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136211" name="Text Box 56"/>
          <p:cNvSpPr txBox="1">
            <a:spLocks noChangeArrowheads="1"/>
          </p:cNvSpPr>
          <p:nvPr/>
        </p:nvSpPr>
        <p:spPr bwMode="auto">
          <a:xfrm>
            <a:off x="1437482" y="347710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数据链路层</a:t>
            </a:r>
          </a:p>
        </p:txBody>
      </p:sp>
      <p:sp>
        <p:nvSpPr>
          <p:cNvPr id="136212" name="Text Box 57"/>
          <p:cNvSpPr txBox="1">
            <a:spLocks noChangeArrowheads="1"/>
          </p:cNvSpPr>
          <p:nvPr/>
        </p:nvSpPr>
        <p:spPr bwMode="auto">
          <a:xfrm>
            <a:off x="1540669" y="380095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136213" name="Text Box 43"/>
          <p:cNvSpPr txBox="1">
            <a:spLocks noChangeArrowheads="1"/>
          </p:cNvSpPr>
          <p:nvPr/>
        </p:nvSpPr>
        <p:spPr bwMode="auto">
          <a:xfrm>
            <a:off x="1148557" y="17657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r>
              <a:rPr kumimoji="1" lang="en-US" altLang="zh-CN" sz="1100" b="1">
                <a:latin typeface="微软雅黑" panose="020B0503020204020204" pitchFamily="34" charset="-122"/>
                <a:ea typeface="微软雅黑" panose="020B0503020204020204" pitchFamily="34" charset="-122"/>
              </a:rPr>
              <a:t>7</a:t>
            </a:r>
          </a:p>
          <a:p>
            <a:pPr>
              <a:lnSpc>
                <a:spcPct val="190000"/>
              </a:lnSpc>
            </a:pPr>
            <a:r>
              <a:rPr kumimoji="1" lang="en-US" altLang="zh-CN" sz="1100" b="1">
                <a:latin typeface="微软雅黑" panose="020B0503020204020204" pitchFamily="34" charset="-122"/>
                <a:ea typeface="微软雅黑" panose="020B0503020204020204" pitchFamily="34" charset="-122"/>
              </a:rPr>
              <a:t>6</a:t>
            </a:r>
          </a:p>
          <a:p>
            <a:pPr>
              <a:lnSpc>
                <a:spcPct val="190000"/>
              </a:lnSpc>
            </a:pPr>
            <a:r>
              <a:rPr kumimoji="1" lang="en-US" altLang="zh-CN" sz="1100" b="1">
                <a:latin typeface="微软雅黑" panose="020B0503020204020204" pitchFamily="34" charset="-122"/>
                <a:ea typeface="微软雅黑" panose="020B0503020204020204" pitchFamily="34" charset="-122"/>
              </a:rPr>
              <a:t>5</a:t>
            </a:r>
          </a:p>
          <a:p>
            <a:pPr>
              <a:lnSpc>
                <a:spcPct val="190000"/>
              </a:lnSpc>
            </a:pPr>
            <a:r>
              <a:rPr kumimoji="1" lang="en-US" altLang="zh-CN" sz="1100" b="1">
                <a:latin typeface="微软雅黑" panose="020B0503020204020204" pitchFamily="34" charset="-122"/>
                <a:ea typeface="微软雅黑" panose="020B0503020204020204" pitchFamily="34" charset="-122"/>
              </a:rPr>
              <a:t>4</a:t>
            </a:r>
          </a:p>
          <a:p>
            <a:pPr>
              <a:lnSpc>
                <a:spcPct val="190000"/>
              </a:lnSpc>
            </a:pPr>
            <a:r>
              <a:rPr kumimoji="1" lang="en-US" altLang="zh-CN" sz="1100" b="1">
                <a:latin typeface="微软雅黑" panose="020B0503020204020204" pitchFamily="34" charset="-122"/>
                <a:ea typeface="微软雅黑" panose="020B0503020204020204" pitchFamily="34" charset="-122"/>
              </a:rPr>
              <a:t>3</a:t>
            </a:r>
          </a:p>
          <a:p>
            <a:pPr>
              <a:lnSpc>
                <a:spcPct val="190000"/>
              </a:lnSpc>
            </a:pPr>
            <a:r>
              <a:rPr kumimoji="1" lang="en-US" altLang="zh-CN" sz="1100" b="1">
                <a:latin typeface="微软雅黑" panose="020B0503020204020204" pitchFamily="34" charset="-122"/>
                <a:ea typeface="微软雅黑" panose="020B0503020204020204" pitchFamily="34" charset="-122"/>
              </a:rPr>
              <a:t>2</a:t>
            </a:r>
          </a:p>
          <a:p>
            <a:pPr>
              <a:lnSpc>
                <a:spcPct val="190000"/>
              </a:lnSpc>
            </a:pPr>
            <a:r>
              <a:rPr kumimoji="1" lang="en-US" altLang="zh-CN" sz="1100" b="1">
                <a:latin typeface="微软雅黑" panose="020B0503020204020204" pitchFamily="34" charset="-122"/>
                <a:ea typeface="微软雅黑" panose="020B0503020204020204" pitchFamily="34" charset="-122"/>
              </a:rPr>
              <a:t>1</a:t>
            </a:r>
          </a:p>
        </p:txBody>
      </p:sp>
      <p:sp>
        <p:nvSpPr>
          <p:cNvPr id="136214" name="Text Box 13"/>
          <p:cNvSpPr txBox="1">
            <a:spLocks noChangeArrowheads="1"/>
          </p:cNvSpPr>
          <p:nvPr/>
        </p:nvSpPr>
        <p:spPr bwMode="auto">
          <a:xfrm>
            <a:off x="1051719" y="1449871"/>
            <a:ext cx="1450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1956B9"/>
                </a:solidFill>
                <a:latin typeface="微软雅黑" panose="020B0503020204020204" pitchFamily="34" charset="-122"/>
                <a:ea typeface="微软雅黑" panose="020B0503020204020204" pitchFamily="34" charset="-122"/>
              </a:rPr>
              <a:t>OSI </a:t>
            </a:r>
            <a:r>
              <a:rPr kumimoji="1" lang="zh-CN" altLang="en-US" sz="1400" b="1" dirty="0">
                <a:solidFill>
                  <a:srgbClr val="1956B9"/>
                </a:solidFill>
                <a:latin typeface="微软雅黑" panose="020B0503020204020204" pitchFamily="34" charset="-122"/>
                <a:ea typeface="微软雅黑" panose="020B0503020204020204" pitchFamily="34" charset="-122"/>
              </a:rPr>
              <a:t>的体系结构</a:t>
            </a:r>
          </a:p>
        </p:txBody>
      </p:sp>
      <p:sp>
        <p:nvSpPr>
          <p:cNvPr id="136215" name="AutoShape 66"/>
          <p:cNvSpPr>
            <a:spLocks noChangeArrowheads="1"/>
          </p:cNvSpPr>
          <p:nvPr/>
        </p:nvSpPr>
        <p:spPr bwMode="auto">
          <a:xfrm>
            <a:off x="3438525" y="1762100"/>
            <a:ext cx="1739900"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6216" name="Freeform 69"/>
          <p:cNvSpPr/>
          <p:nvPr/>
        </p:nvSpPr>
        <p:spPr bwMode="auto">
          <a:xfrm>
            <a:off x="3433763" y="2659037"/>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7" name="Freeform 70"/>
          <p:cNvSpPr/>
          <p:nvPr/>
        </p:nvSpPr>
        <p:spPr bwMode="auto">
          <a:xfrm>
            <a:off x="3433763" y="2968600"/>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8" name="Freeform 71"/>
          <p:cNvSpPr/>
          <p:nvPr/>
        </p:nvSpPr>
        <p:spPr bwMode="auto">
          <a:xfrm>
            <a:off x="3433763" y="3300387"/>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9" name="Text Box 73"/>
          <p:cNvSpPr txBox="1">
            <a:spLocks noChangeArrowheads="1"/>
          </p:cNvSpPr>
          <p:nvPr/>
        </p:nvSpPr>
        <p:spPr bwMode="auto">
          <a:xfrm>
            <a:off x="3908425" y="2014512"/>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36220" name="Text Box 15"/>
          <p:cNvSpPr txBox="1">
            <a:spLocks noChangeArrowheads="1"/>
          </p:cNvSpPr>
          <p:nvPr/>
        </p:nvSpPr>
        <p:spPr bwMode="auto">
          <a:xfrm>
            <a:off x="3814763" y="3544862"/>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网络接口层</a:t>
            </a:r>
          </a:p>
        </p:txBody>
      </p:sp>
      <p:sp>
        <p:nvSpPr>
          <p:cNvPr id="136221" name="Text Box 9"/>
          <p:cNvSpPr txBox="1">
            <a:spLocks noChangeArrowheads="1"/>
          </p:cNvSpPr>
          <p:nvPr/>
        </p:nvSpPr>
        <p:spPr bwMode="auto">
          <a:xfrm>
            <a:off x="3857625" y="3179737"/>
            <a:ext cx="790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网际层 </a:t>
            </a:r>
            <a:r>
              <a:rPr kumimoji="1" lang="en-US" altLang="zh-CN" sz="1100" b="1">
                <a:latin typeface="微软雅黑" panose="020B0503020204020204" pitchFamily="34" charset="-122"/>
                <a:ea typeface="微软雅黑" panose="020B0503020204020204" pitchFamily="34" charset="-122"/>
              </a:rPr>
              <a:t>IP</a:t>
            </a:r>
          </a:p>
        </p:txBody>
      </p:sp>
      <p:sp>
        <p:nvSpPr>
          <p:cNvPr id="136222" name="Text Box 16"/>
          <p:cNvSpPr txBox="1">
            <a:spLocks noChangeArrowheads="1"/>
          </p:cNvSpPr>
          <p:nvPr/>
        </p:nvSpPr>
        <p:spPr bwMode="auto">
          <a:xfrm>
            <a:off x="3371850" y="2274862"/>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a:latin typeface="微软雅黑" panose="020B0503020204020204" pitchFamily="34" charset="-122"/>
                <a:ea typeface="微软雅黑" panose="020B0503020204020204" pitchFamily="34" charset="-122"/>
              </a:rPr>
              <a:t>(</a:t>
            </a:r>
            <a:r>
              <a:rPr kumimoji="1" lang="zh-CN" altLang="en-US" sz="1100" b="1">
                <a:latin typeface="微软雅黑" panose="020B0503020204020204" pitchFamily="34" charset="-122"/>
                <a:ea typeface="微软雅黑" panose="020B0503020204020204" pitchFamily="34" charset="-122"/>
              </a:rPr>
              <a:t>各种应用层协议，如</a:t>
            </a:r>
          </a:p>
          <a:p>
            <a:pPr algn="ctr"/>
            <a:r>
              <a:rPr kumimoji="1" lang="en-US" altLang="zh-CN" sz="1100" b="1">
                <a:latin typeface="微软雅黑" panose="020B0503020204020204" pitchFamily="34" charset="-122"/>
                <a:ea typeface="微软雅黑" panose="020B0503020204020204" pitchFamily="34" charset="-122"/>
              </a:rPr>
              <a:t>DNS, HTTP, SMTP </a:t>
            </a:r>
            <a:r>
              <a:rPr kumimoji="1" lang="zh-CN" altLang="zh-CN" sz="1100" b="1">
                <a:latin typeface="微软雅黑" panose="020B0503020204020204" pitchFamily="34" charset="-122"/>
                <a:ea typeface="微软雅黑" panose="020B0503020204020204" pitchFamily="34" charset="-122"/>
              </a:rPr>
              <a:t>等</a:t>
            </a:r>
            <a:r>
              <a:rPr kumimoji="1" lang="en-US" altLang="zh-CN" sz="1100" b="1">
                <a:latin typeface="微软雅黑" panose="020B0503020204020204" pitchFamily="34" charset="-122"/>
                <a:ea typeface="微软雅黑" panose="020B0503020204020204" pitchFamily="34" charset="-122"/>
              </a:rPr>
              <a:t>)</a:t>
            </a:r>
          </a:p>
        </p:txBody>
      </p:sp>
      <p:sp>
        <p:nvSpPr>
          <p:cNvPr id="136223" name="Text Box 41"/>
          <p:cNvSpPr txBox="1">
            <a:spLocks noChangeArrowheads="1"/>
          </p:cNvSpPr>
          <p:nvPr/>
        </p:nvSpPr>
        <p:spPr bwMode="auto">
          <a:xfrm>
            <a:off x="3432175" y="2879700"/>
            <a:ext cx="1573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a:latin typeface="微软雅黑" panose="020B0503020204020204" pitchFamily="34" charset="-122"/>
                <a:ea typeface="微软雅黑" panose="020B0503020204020204" pitchFamily="34" charset="-122"/>
              </a:rPr>
              <a:t>运输层 </a:t>
            </a:r>
            <a:r>
              <a:rPr kumimoji="1" lang="en-US" altLang="zh-CN" sz="1100" b="1">
                <a:latin typeface="微软雅黑" panose="020B0503020204020204" pitchFamily="34" charset="-122"/>
                <a:ea typeface="微软雅黑" panose="020B0503020204020204" pitchFamily="34" charset="-122"/>
              </a:rPr>
              <a:t>(TCP </a:t>
            </a:r>
            <a:r>
              <a:rPr kumimoji="1" lang="zh-CN" altLang="en-US" sz="1100" b="1">
                <a:latin typeface="微软雅黑" panose="020B0503020204020204" pitchFamily="34" charset="-122"/>
                <a:ea typeface="微软雅黑" panose="020B0503020204020204" pitchFamily="34" charset="-122"/>
              </a:rPr>
              <a:t>或 </a:t>
            </a:r>
            <a:r>
              <a:rPr kumimoji="1" lang="en-US" altLang="zh-CN" sz="1100" b="1">
                <a:latin typeface="微软雅黑" panose="020B0503020204020204" pitchFamily="34" charset="-122"/>
                <a:ea typeface="微软雅黑" panose="020B0503020204020204" pitchFamily="34" charset="-122"/>
              </a:rPr>
              <a:t>UDP)</a:t>
            </a:r>
          </a:p>
        </p:txBody>
      </p:sp>
      <p:sp>
        <p:nvSpPr>
          <p:cNvPr id="136224" name="Text Box 12"/>
          <p:cNvSpPr txBox="1">
            <a:spLocks noChangeArrowheads="1"/>
          </p:cNvSpPr>
          <p:nvPr/>
        </p:nvSpPr>
        <p:spPr bwMode="auto">
          <a:xfrm>
            <a:off x="3392488" y="1446187"/>
            <a:ext cx="174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a:latin typeface="微软雅黑" panose="020B0503020204020204" pitchFamily="34" charset="-122"/>
                <a:ea typeface="微软雅黑" panose="020B0503020204020204" pitchFamily="34" charset="-122"/>
              </a:rPr>
              <a:t>TCP/IP </a:t>
            </a:r>
            <a:r>
              <a:rPr kumimoji="1" lang="zh-CN" altLang="en-US" sz="1400" b="1">
                <a:latin typeface="微软雅黑" panose="020B0503020204020204" pitchFamily="34" charset="-122"/>
                <a:ea typeface="微软雅黑" panose="020B0503020204020204" pitchFamily="34" charset="-122"/>
              </a:rPr>
              <a:t>的体系结构</a:t>
            </a:r>
          </a:p>
        </p:txBody>
      </p:sp>
      <p:sp>
        <p:nvSpPr>
          <p:cNvPr id="136225" name="Text Box 95"/>
          <p:cNvSpPr txBox="1">
            <a:spLocks noChangeArrowheads="1"/>
          </p:cNvSpPr>
          <p:nvPr/>
        </p:nvSpPr>
        <p:spPr bwMode="auto">
          <a:xfrm>
            <a:off x="1447007" y="408829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(a)</a:t>
            </a:r>
          </a:p>
        </p:txBody>
      </p:sp>
      <p:sp>
        <p:nvSpPr>
          <p:cNvPr id="136226" name="Text Box 96"/>
          <p:cNvSpPr txBox="1">
            <a:spLocks noChangeArrowheads="1"/>
          </p:cNvSpPr>
          <p:nvPr/>
        </p:nvSpPr>
        <p:spPr bwMode="auto">
          <a:xfrm>
            <a:off x="3959225" y="4095725"/>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(b)</a:t>
            </a:r>
          </a:p>
        </p:txBody>
      </p:sp>
      <p:sp>
        <p:nvSpPr>
          <p:cNvPr id="136227" name="Text Box 97"/>
          <p:cNvSpPr txBox="1">
            <a:spLocks noChangeArrowheads="1"/>
          </p:cNvSpPr>
          <p:nvPr/>
        </p:nvSpPr>
        <p:spPr bwMode="auto">
          <a:xfrm>
            <a:off x="6793756" y="4095725"/>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136228" name="AutoShape 98"/>
          <p:cNvSpPr>
            <a:spLocks noChangeArrowheads="1"/>
          </p:cNvSpPr>
          <p:nvPr/>
        </p:nvSpPr>
        <p:spPr bwMode="auto">
          <a:xfrm>
            <a:off x="6358781" y="1785912"/>
            <a:ext cx="1338262" cy="2300288"/>
          </a:xfrm>
          <a:prstGeom prst="cube">
            <a:avLst>
              <a:gd name="adj" fmla="val 9144"/>
            </a:avLst>
          </a:prstGeom>
          <a:solidFill>
            <a:srgbClr val="FFC000"/>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6229" name="Freeform 101"/>
          <p:cNvSpPr/>
          <p:nvPr/>
        </p:nvSpPr>
        <p:spPr bwMode="auto">
          <a:xfrm>
            <a:off x="6358781" y="2659037"/>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0" name="Freeform 102"/>
          <p:cNvSpPr/>
          <p:nvPr/>
        </p:nvSpPr>
        <p:spPr bwMode="auto">
          <a:xfrm>
            <a:off x="6358781" y="2971775"/>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1" name="Freeform 103"/>
          <p:cNvSpPr/>
          <p:nvPr/>
        </p:nvSpPr>
        <p:spPr bwMode="auto">
          <a:xfrm>
            <a:off x="6357193" y="3284512"/>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2" name="Freeform 104"/>
          <p:cNvSpPr/>
          <p:nvPr/>
        </p:nvSpPr>
        <p:spPr bwMode="auto">
          <a:xfrm>
            <a:off x="6355606" y="3597250"/>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3" name="Text Box 106"/>
          <p:cNvSpPr txBox="1">
            <a:spLocks noChangeArrowheads="1"/>
          </p:cNvSpPr>
          <p:nvPr/>
        </p:nvSpPr>
        <p:spPr bwMode="auto">
          <a:xfrm>
            <a:off x="6804868" y="2860650"/>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运输层</a:t>
            </a:r>
          </a:p>
        </p:txBody>
      </p:sp>
      <p:sp>
        <p:nvSpPr>
          <p:cNvPr id="136234" name="Text Box 107"/>
          <p:cNvSpPr txBox="1">
            <a:spLocks noChangeArrowheads="1"/>
          </p:cNvSpPr>
          <p:nvPr/>
        </p:nvSpPr>
        <p:spPr bwMode="auto">
          <a:xfrm>
            <a:off x="6812806" y="3186087"/>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136235" name="Text Box 108"/>
          <p:cNvSpPr txBox="1">
            <a:spLocks noChangeArrowheads="1"/>
          </p:cNvSpPr>
          <p:nvPr/>
        </p:nvSpPr>
        <p:spPr bwMode="auto">
          <a:xfrm>
            <a:off x="6812806" y="2182787"/>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36236" name="Text Box 110"/>
          <p:cNvSpPr txBox="1">
            <a:spLocks noChangeArrowheads="1"/>
          </p:cNvSpPr>
          <p:nvPr/>
        </p:nvSpPr>
        <p:spPr bwMode="auto">
          <a:xfrm>
            <a:off x="6709618" y="3481362"/>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数据链路层</a:t>
            </a:r>
          </a:p>
        </p:txBody>
      </p:sp>
      <p:sp>
        <p:nvSpPr>
          <p:cNvPr id="136237" name="Text Box 111"/>
          <p:cNvSpPr txBox="1">
            <a:spLocks noChangeArrowheads="1"/>
          </p:cNvSpPr>
          <p:nvPr/>
        </p:nvSpPr>
        <p:spPr bwMode="auto">
          <a:xfrm>
            <a:off x="6812806" y="3795687"/>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136238" name="Text Box 112"/>
          <p:cNvSpPr txBox="1">
            <a:spLocks noChangeArrowheads="1"/>
          </p:cNvSpPr>
          <p:nvPr/>
        </p:nvSpPr>
        <p:spPr bwMode="auto">
          <a:xfrm>
            <a:off x="6420693" y="1792262"/>
            <a:ext cx="2714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a:latin typeface="微软雅黑" panose="020B0503020204020204" pitchFamily="34" charset="-122"/>
              <a:ea typeface="微软雅黑" panose="020B0503020204020204" pitchFamily="34" charset="-122"/>
            </a:endParaRPr>
          </a:p>
          <a:p>
            <a:pPr>
              <a:lnSpc>
                <a:spcPct val="190000"/>
              </a:lnSpc>
            </a:pPr>
            <a:r>
              <a:rPr kumimoji="1" lang="en-US" altLang="zh-CN" sz="1100" b="1">
                <a:latin typeface="微软雅黑" panose="020B0503020204020204" pitchFamily="34" charset="-122"/>
                <a:ea typeface="微软雅黑" panose="020B0503020204020204" pitchFamily="34" charset="-122"/>
              </a:rPr>
              <a:t>5</a:t>
            </a:r>
          </a:p>
          <a:p>
            <a:pPr>
              <a:lnSpc>
                <a:spcPct val="190000"/>
              </a:lnSpc>
            </a:pPr>
            <a:endParaRPr kumimoji="1" lang="en-US" altLang="zh-CN" sz="1100" b="1">
              <a:latin typeface="微软雅黑" panose="020B0503020204020204" pitchFamily="34" charset="-122"/>
              <a:ea typeface="微软雅黑" panose="020B0503020204020204" pitchFamily="34" charset="-122"/>
            </a:endParaRPr>
          </a:p>
          <a:p>
            <a:pPr>
              <a:lnSpc>
                <a:spcPct val="190000"/>
              </a:lnSpc>
            </a:pPr>
            <a:r>
              <a:rPr kumimoji="1" lang="en-US" altLang="zh-CN" sz="1100" b="1">
                <a:latin typeface="微软雅黑" panose="020B0503020204020204" pitchFamily="34" charset="-122"/>
                <a:ea typeface="微软雅黑" panose="020B0503020204020204" pitchFamily="34" charset="-122"/>
              </a:rPr>
              <a:t>4</a:t>
            </a:r>
          </a:p>
          <a:p>
            <a:pPr>
              <a:lnSpc>
                <a:spcPct val="190000"/>
              </a:lnSpc>
            </a:pPr>
            <a:r>
              <a:rPr kumimoji="1" lang="en-US" altLang="zh-CN" sz="1100" b="1">
                <a:latin typeface="微软雅黑" panose="020B0503020204020204" pitchFamily="34" charset="-122"/>
                <a:ea typeface="微软雅黑" panose="020B0503020204020204" pitchFamily="34" charset="-122"/>
              </a:rPr>
              <a:t>3</a:t>
            </a:r>
          </a:p>
          <a:p>
            <a:pPr>
              <a:lnSpc>
                <a:spcPct val="190000"/>
              </a:lnSpc>
            </a:pPr>
            <a:r>
              <a:rPr kumimoji="1" lang="en-US" altLang="zh-CN" sz="1100" b="1">
                <a:latin typeface="微软雅黑" panose="020B0503020204020204" pitchFamily="34" charset="-122"/>
                <a:ea typeface="微软雅黑" panose="020B0503020204020204" pitchFamily="34" charset="-122"/>
              </a:rPr>
              <a:t>2</a:t>
            </a:r>
          </a:p>
          <a:p>
            <a:pPr>
              <a:lnSpc>
                <a:spcPct val="190000"/>
              </a:lnSpc>
            </a:pPr>
            <a:r>
              <a:rPr kumimoji="1" lang="en-US" altLang="zh-CN" sz="1100" b="1">
                <a:latin typeface="微软雅黑" panose="020B0503020204020204" pitchFamily="34" charset="-122"/>
                <a:ea typeface="微软雅黑" panose="020B0503020204020204" pitchFamily="34" charset="-122"/>
              </a:rPr>
              <a:t>1</a:t>
            </a:r>
          </a:p>
        </p:txBody>
      </p:sp>
      <p:sp>
        <p:nvSpPr>
          <p:cNvPr id="46" name="Text Box 113"/>
          <p:cNvSpPr txBox="1">
            <a:spLocks noChangeArrowheads="1"/>
          </p:cNvSpPr>
          <p:nvPr/>
        </p:nvSpPr>
        <p:spPr bwMode="auto">
          <a:xfrm>
            <a:off x="6084143" y="1441425"/>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anose="020B0503020204020204" pitchFamily="34" charset="-122"/>
                <a:ea typeface="微软雅黑" panose="020B0503020204020204" pitchFamily="34" charset="-122"/>
              </a:rPr>
              <a:t>五层协议的体系结构</a:t>
            </a:r>
          </a:p>
        </p:txBody>
      </p:sp>
      <p:sp>
        <p:nvSpPr>
          <p:cNvPr id="136240" name="Text Box 15"/>
          <p:cNvSpPr txBox="1">
            <a:spLocks noChangeArrowheads="1"/>
          </p:cNvSpPr>
          <p:nvPr/>
        </p:nvSpPr>
        <p:spPr bwMode="auto">
          <a:xfrm>
            <a:off x="3328988" y="3779812"/>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（这一层并没有具体内容）</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5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体系结构对比</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3824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824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825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825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825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825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825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825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826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826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826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826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826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8"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3826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827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827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38272"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3827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2" name="Text Box 31"/>
          <p:cNvSpPr txBox="1">
            <a:spLocks noChangeArrowheads="1"/>
          </p:cNvSpPr>
          <p:nvPr/>
        </p:nvSpPr>
        <p:spPr bwMode="auto">
          <a:xfrm>
            <a:off x="2454275" y="1652588"/>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应用进程数据先传送到应用层</a:t>
            </a:r>
          </a:p>
        </p:txBody>
      </p:sp>
      <p:sp>
        <p:nvSpPr>
          <p:cNvPr id="33" name="Text Box 32"/>
          <p:cNvSpPr txBox="1">
            <a:spLocks noChangeArrowheads="1"/>
          </p:cNvSpPr>
          <p:nvPr/>
        </p:nvSpPr>
        <p:spPr bwMode="auto">
          <a:xfrm>
            <a:off x="2454275" y="1966913"/>
            <a:ext cx="33682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加上应用层首部，成为应用层 </a:t>
            </a:r>
            <a:r>
              <a:rPr kumimoji="1" lang="en-US" altLang="zh-CN" sz="1600" b="1">
                <a:solidFill>
                  <a:srgbClr val="C55A11"/>
                </a:solidFill>
                <a:latin typeface="微软雅黑" panose="020B0503020204020204" pitchFamily="34" charset="-122"/>
                <a:ea typeface="微软雅黑" panose="020B0503020204020204" pitchFamily="34" charset="-122"/>
              </a:rPr>
              <a:t>PDU</a:t>
            </a:r>
          </a:p>
        </p:txBody>
      </p:sp>
      <p:sp>
        <p:nvSpPr>
          <p:cNvPr id="34" name="矩形 33"/>
          <p:cNvSpPr>
            <a:spLocks noChangeArrowheads="1"/>
          </p:cNvSpPr>
          <p:nvPr/>
        </p:nvSpPr>
        <p:spPr bwMode="auto">
          <a:xfrm>
            <a:off x="2552700" y="2325688"/>
            <a:ext cx="4181475" cy="904863"/>
          </a:xfrm>
          <a:prstGeom prst="rect">
            <a:avLst/>
          </a:prstGeom>
          <a:gradFill>
            <a:gsLst>
              <a:gs pos="0">
                <a:schemeClr val="bg1"/>
              </a:gs>
              <a:gs pos="0">
                <a:schemeClr val="bg1">
                  <a:lumMod val="95000"/>
                  <a:lumOff val="5000"/>
                </a:schemeClr>
              </a:gs>
              <a:gs pos="83000">
                <a:schemeClr val="bg1"/>
              </a:gs>
              <a:gs pos="100000">
                <a:schemeClr val="bg1"/>
              </a:gs>
            </a:gsLst>
            <a:lin ang="0" scaled="0"/>
          </a:gradFill>
          <a:ln w="9525">
            <a:solidFill>
              <a:srgbClr val="000099"/>
            </a:solidFill>
            <a:miter lim="800000"/>
          </a:ln>
        </p:spPr>
        <p:txBody>
          <a:bodyPr>
            <a:spAutoFit/>
          </a:bodyPr>
          <a:lstStyle/>
          <a:p>
            <a:pPr>
              <a:lnSpc>
                <a:spcPct val="110000"/>
              </a:lnSpc>
            </a:pPr>
            <a:r>
              <a:rPr kumimoji="1" lang="en-US" altLang="zh-CN" sz="1600" b="1">
                <a:solidFill>
                  <a:srgbClr val="C55A11"/>
                </a:solidFill>
                <a:latin typeface="微软雅黑" panose="020B0503020204020204" pitchFamily="34" charset="-122"/>
                <a:ea typeface="微软雅黑" panose="020B0503020204020204" pitchFamily="34" charset="-122"/>
              </a:rPr>
              <a:t>PDU (Protocol Data Unit)</a:t>
            </a:r>
            <a:r>
              <a:rPr kumimoji="1" lang="zh-CN" altLang="en-US" sz="1600" b="1">
                <a:solidFill>
                  <a:srgbClr val="C55A11"/>
                </a:solidFill>
                <a:latin typeface="微软雅黑" panose="020B0503020204020204" pitchFamily="34" charset="-122"/>
                <a:ea typeface="微软雅黑" panose="020B0503020204020204" pitchFamily="34" charset="-122"/>
              </a:rPr>
              <a:t>：协议数据单元。</a:t>
            </a:r>
            <a:endParaRPr kumimoji="1" lang="en-US" altLang="zh-CN" sz="1600" b="1">
              <a:solidFill>
                <a:srgbClr val="C55A11"/>
              </a:solidFill>
              <a:latin typeface="微软雅黑" panose="020B0503020204020204" pitchFamily="34" charset="-122"/>
              <a:ea typeface="微软雅黑" panose="020B0503020204020204" pitchFamily="34" charset="-122"/>
            </a:endParaRPr>
          </a:p>
          <a:p>
            <a:pPr>
              <a:lnSpc>
                <a:spcPct val="110000"/>
              </a:lnSpc>
            </a:pPr>
            <a:r>
              <a:rPr kumimoji="1" lang="en-US" altLang="zh-CN" sz="1600" b="1">
                <a:solidFill>
                  <a:srgbClr val="C55A11"/>
                </a:solidFill>
                <a:latin typeface="微软雅黑" panose="020B0503020204020204" pitchFamily="34" charset="-122"/>
                <a:ea typeface="微软雅黑" panose="020B0503020204020204" pitchFamily="34" charset="-122"/>
              </a:rPr>
              <a:t>OSI </a:t>
            </a:r>
            <a:r>
              <a:rPr kumimoji="1" lang="zh-CN" altLang="zh-CN" sz="1600" b="1">
                <a:solidFill>
                  <a:srgbClr val="C55A11"/>
                </a:solidFill>
                <a:latin typeface="微软雅黑" panose="020B0503020204020204" pitchFamily="34" charset="-122"/>
                <a:ea typeface="微软雅黑" panose="020B0503020204020204" pitchFamily="34" charset="-122"/>
              </a:rPr>
              <a:t>参考模型把对等层次之间传送的数据单位称为该层的协议数据单元</a:t>
            </a:r>
            <a:r>
              <a:rPr kumimoji="1" lang="en-US" altLang="zh-CN" sz="1600" b="1">
                <a:solidFill>
                  <a:srgbClr val="C55A11"/>
                </a:solidFill>
                <a:latin typeface="微软雅黑" panose="020B0503020204020204" pitchFamily="34" charset="-122"/>
                <a:ea typeface="微软雅黑" panose="020B0503020204020204" pitchFamily="34" charset="-122"/>
              </a:rPr>
              <a:t> PDU</a:t>
            </a:r>
            <a:r>
              <a:rPr kumimoji="1" lang="zh-CN" altLang="en-US" sz="1600" b="1">
                <a:solidFill>
                  <a:srgbClr val="C55A11"/>
                </a:solidFill>
                <a:latin typeface="微软雅黑" panose="020B0503020204020204" pitchFamily="34" charset="-122"/>
                <a:ea typeface="微软雅黑" panose="020B0503020204020204" pitchFamily="34" charset="-122"/>
              </a:rPr>
              <a:t>。</a:t>
            </a:r>
            <a:endParaRPr kumimoji="1" lang="en-US" altLang="zh-CN" sz="1600" b="1">
              <a:solidFill>
                <a:srgbClr val="C55A11"/>
              </a:solidFill>
              <a:latin typeface="微软雅黑" panose="020B0503020204020204" pitchFamily="34" charset="-122"/>
              <a:ea typeface="微软雅黑" panose="020B0503020204020204" pitchFamily="34" charset="-122"/>
            </a:endParaRPr>
          </a:p>
        </p:txBody>
      </p:sp>
      <p:sp>
        <p:nvSpPr>
          <p:cNvPr id="35" name="AutoShape 29"/>
          <p:cNvSpPr>
            <a:spLocks noChangeArrowheads="1"/>
          </p:cNvSpPr>
          <p:nvPr/>
        </p:nvSpPr>
        <p:spPr bwMode="auto">
          <a:xfrm flipV="1">
            <a:off x="1765300" y="2041525"/>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b="1"/>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50"/>
                                        <p:tgtEl>
                                          <p:spTgt spid="32"/>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250"/>
                                        <p:tgtEl>
                                          <p:spTgt spid="3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250"/>
                                        <p:tgtEl>
                                          <p:spTgt spid="3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3927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927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927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927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927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927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927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928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928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928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928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928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928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3929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929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929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3929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3929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6" name="AutoShape 29"/>
          <p:cNvSpPr>
            <a:spLocks noChangeArrowheads="1"/>
          </p:cNvSpPr>
          <p:nvPr/>
        </p:nvSpPr>
        <p:spPr bwMode="auto">
          <a:xfrm flipV="1">
            <a:off x="1765300" y="2306638"/>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39299" name="Text Box 31"/>
          <p:cNvSpPr txBox="1">
            <a:spLocks noChangeArrowheads="1"/>
          </p:cNvSpPr>
          <p:nvPr/>
        </p:nvSpPr>
        <p:spPr bwMode="auto">
          <a:xfrm>
            <a:off x="2428875" y="2120900"/>
            <a:ext cx="28135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应用层 </a:t>
            </a:r>
            <a:r>
              <a:rPr kumimoji="1" lang="en-US" altLang="zh-CN" sz="1600" b="1" dirty="0">
                <a:solidFill>
                  <a:srgbClr val="C55A11"/>
                </a:solidFill>
                <a:latin typeface="微软雅黑" panose="020B0503020204020204" pitchFamily="34" charset="-122"/>
                <a:ea typeface="微软雅黑" panose="020B0503020204020204" pitchFamily="34" charset="-122"/>
              </a:rPr>
              <a:t>PDU </a:t>
            </a:r>
            <a:r>
              <a:rPr kumimoji="1" lang="zh-CN" altLang="en-US" sz="1600" b="1" dirty="0">
                <a:solidFill>
                  <a:srgbClr val="C55A11"/>
                </a:solidFill>
                <a:latin typeface="微软雅黑" panose="020B0503020204020204" pitchFamily="34" charset="-122"/>
                <a:ea typeface="微软雅黑" panose="020B0503020204020204" pitchFamily="34" charset="-122"/>
              </a:rPr>
              <a:t>再传送到运输层</a:t>
            </a:r>
          </a:p>
        </p:txBody>
      </p:sp>
      <p:sp>
        <p:nvSpPr>
          <p:cNvPr id="38" name="Text Box 32"/>
          <p:cNvSpPr txBox="1">
            <a:spLocks noChangeArrowheads="1"/>
          </p:cNvSpPr>
          <p:nvPr/>
        </p:nvSpPr>
        <p:spPr bwMode="auto">
          <a:xfrm>
            <a:off x="2428875" y="2505075"/>
            <a:ext cx="3262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加上运输层首部，成为运输层报文</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750"/>
                                        <p:tgtEl>
                                          <p:spTgt spid="3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0296"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0297"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0298"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0299"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0300"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0301"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0302"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3"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4"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5"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6"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0307"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0308"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0309"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0310"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0311"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0312"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3"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4"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5"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6"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0317"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0318"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0319"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0320"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0321"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AutoShape 29"/>
          <p:cNvSpPr>
            <a:spLocks noChangeArrowheads="1"/>
          </p:cNvSpPr>
          <p:nvPr/>
        </p:nvSpPr>
        <p:spPr bwMode="auto">
          <a:xfrm flipV="1">
            <a:off x="1765300" y="2700338"/>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0323" name="Text Box 31"/>
          <p:cNvSpPr txBox="1">
            <a:spLocks noChangeArrowheads="1"/>
          </p:cNvSpPr>
          <p:nvPr/>
        </p:nvSpPr>
        <p:spPr bwMode="auto">
          <a:xfrm>
            <a:off x="2428875" y="2516188"/>
            <a:ext cx="26468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运输层报文再传送到网络层</a:t>
            </a:r>
          </a:p>
        </p:txBody>
      </p:sp>
      <p:sp>
        <p:nvSpPr>
          <p:cNvPr id="37" name="Text Box 32"/>
          <p:cNvSpPr txBox="1">
            <a:spLocks noChangeArrowheads="1"/>
          </p:cNvSpPr>
          <p:nvPr/>
        </p:nvSpPr>
        <p:spPr bwMode="auto">
          <a:xfrm>
            <a:off x="2428875" y="2898775"/>
            <a:ext cx="42033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加上网络层首部，成为 </a:t>
            </a:r>
            <a:r>
              <a:rPr kumimoji="1" lang="en-US" altLang="zh-CN" sz="1600" b="1">
                <a:solidFill>
                  <a:srgbClr val="C55A11"/>
                </a:solidFill>
                <a:latin typeface="微软雅黑" panose="020B0503020204020204" pitchFamily="34" charset="-122"/>
                <a:ea typeface="微软雅黑" panose="020B0503020204020204" pitchFamily="34" charset="-122"/>
              </a:rPr>
              <a:t>IP </a:t>
            </a:r>
            <a:r>
              <a:rPr kumimoji="1" lang="zh-CN" altLang="en-US" sz="1600" b="1">
                <a:solidFill>
                  <a:srgbClr val="C55A11"/>
                </a:solidFill>
                <a:latin typeface="微软雅黑" panose="020B0503020204020204" pitchFamily="34" charset="-122"/>
                <a:ea typeface="微软雅黑" panose="020B0503020204020204" pitchFamily="34" charset="-122"/>
              </a:rPr>
              <a:t>数据报（或分组）</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132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132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132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132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132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132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132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133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133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133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133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133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133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4134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134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134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134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134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AutoShape 29"/>
          <p:cNvSpPr>
            <a:spLocks noChangeArrowheads="1"/>
          </p:cNvSpPr>
          <p:nvPr/>
        </p:nvSpPr>
        <p:spPr bwMode="auto">
          <a:xfrm flipV="1">
            <a:off x="1765300" y="3084513"/>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1347" name="Text Box 31"/>
          <p:cNvSpPr txBox="1">
            <a:spLocks noChangeArrowheads="1"/>
          </p:cNvSpPr>
          <p:nvPr/>
        </p:nvSpPr>
        <p:spPr bwMode="auto">
          <a:xfrm>
            <a:off x="2428875" y="2898775"/>
            <a:ext cx="2911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600" b="1" dirty="0">
                <a:solidFill>
                  <a:srgbClr val="C55A11"/>
                </a:solidFill>
                <a:latin typeface="微软雅黑" panose="020B0503020204020204" pitchFamily="34" charset="-122"/>
                <a:ea typeface="微软雅黑" panose="020B0503020204020204" pitchFamily="34" charset="-122"/>
              </a:rPr>
              <a:t>IP </a:t>
            </a:r>
            <a:r>
              <a:rPr kumimoji="1" lang="zh-CN" altLang="en-US" sz="1600" b="1" dirty="0">
                <a:solidFill>
                  <a:srgbClr val="C55A11"/>
                </a:solidFill>
                <a:latin typeface="微软雅黑" panose="020B0503020204020204" pitchFamily="34" charset="-122"/>
                <a:ea typeface="微软雅黑" panose="020B0503020204020204" pitchFamily="34" charset="-122"/>
              </a:rPr>
              <a:t>数据报再传送到数据链路层</a:t>
            </a:r>
          </a:p>
        </p:txBody>
      </p:sp>
      <p:sp>
        <p:nvSpPr>
          <p:cNvPr id="37" name="Text Box 32"/>
          <p:cNvSpPr txBox="1">
            <a:spLocks noChangeArrowheads="1"/>
          </p:cNvSpPr>
          <p:nvPr/>
        </p:nvSpPr>
        <p:spPr bwMode="auto">
          <a:xfrm>
            <a:off x="2428875" y="3282950"/>
            <a:ext cx="40831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加上链路层首部和尾部，成为数据链路层帧</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2344"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2345"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2346"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2347"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2348"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2349"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2350"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1"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2"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3"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2355"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2356"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2357"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2358"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2359"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2360"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1"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2"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3"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4"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42365"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2366"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2367"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2368"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2369"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AutoShape 29"/>
          <p:cNvSpPr>
            <a:spLocks noChangeArrowheads="1"/>
          </p:cNvSpPr>
          <p:nvPr/>
        </p:nvSpPr>
        <p:spPr bwMode="auto">
          <a:xfrm flipV="1">
            <a:off x="1765300" y="3432175"/>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2371" name="Text Box 31"/>
          <p:cNvSpPr txBox="1">
            <a:spLocks noChangeArrowheads="1"/>
          </p:cNvSpPr>
          <p:nvPr/>
        </p:nvSpPr>
        <p:spPr bwMode="auto">
          <a:xfrm>
            <a:off x="2428875" y="3246438"/>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数据链路层帧再传送到物理层</a:t>
            </a:r>
          </a:p>
        </p:txBody>
      </p:sp>
      <p:sp>
        <p:nvSpPr>
          <p:cNvPr id="37" name="Text Box 32"/>
          <p:cNvSpPr txBox="1">
            <a:spLocks noChangeArrowheads="1"/>
          </p:cNvSpPr>
          <p:nvPr/>
        </p:nvSpPr>
        <p:spPr bwMode="auto">
          <a:xfrm>
            <a:off x="2428875" y="3613150"/>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最下面的物理层把比特流传送到物理媒体</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336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336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337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337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337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337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337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337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338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338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338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338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338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8"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4338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339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339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3392"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339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43394" name="Text Box 40"/>
          <p:cNvSpPr txBox="1">
            <a:spLocks noChangeArrowheads="1"/>
          </p:cNvSpPr>
          <p:nvPr/>
        </p:nvSpPr>
        <p:spPr bwMode="auto">
          <a:xfrm>
            <a:off x="2912607" y="3182938"/>
            <a:ext cx="367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电信号（或光信号）在物理媒体中传播</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从发送端物理层传送到接收端物理层</a:t>
            </a:r>
          </a:p>
        </p:txBody>
      </p:sp>
      <p:sp>
        <p:nvSpPr>
          <p:cNvPr id="36" name="AutoShape 25"/>
          <p:cNvSpPr>
            <a:spLocks noChangeArrowheads="1"/>
          </p:cNvSpPr>
          <p:nvPr/>
        </p:nvSpPr>
        <p:spPr bwMode="auto">
          <a:xfrm flipV="1">
            <a:off x="1790700" y="3889375"/>
            <a:ext cx="312738" cy="304800"/>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a:p>
        </p:txBody>
      </p:sp>
      <p:sp>
        <p:nvSpPr>
          <p:cNvPr id="143396" name="Text Box 26"/>
          <p:cNvSpPr txBox="1">
            <a:spLocks noChangeArrowheads="1"/>
          </p:cNvSpPr>
          <p:nvPr/>
        </p:nvSpPr>
        <p:spPr bwMode="auto">
          <a:xfrm>
            <a:off x="3937000" y="3951288"/>
            <a:ext cx="14160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pitchFamily="34" charset="-122"/>
                <a:ea typeface="微软雅黑" panose="020B0503020204020204" pitchFamily="34" charset="-122"/>
              </a:rPr>
              <a:t>物理传输媒体</a:t>
            </a:r>
          </a:p>
        </p:txBody>
      </p:sp>
      <p:sp>
        <p:nvSpPr>
          <p:cNvPr id="38" name="AutoShape 27"/>
          <p:cNvSpPr>
            <a:spLocks noChangeArrowheads="1"/>
          </p:cNvSpPr>
          <p:nvPr/>
        </p:nvSpPr>
        <p:spPr bwMode="auto">
          <a:xfrm rot="5400000">
            <a:off x="3590132" y="3950494"/>
            <a:ext cx="131762" cy="311150"/>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b="1"/>
          </a:p>
        </p:txBody>
      </p:sp>
      <p:sp>
        <p:nvSpPr>
          <p:cNvPr id="39" name="AutoShape 28"/>
          <p:cNvSpPr>
            <a:spLocks noChangeArrowheads="1"/>
          </p:cNvSpPr>
          <p:nvPr/>
        </p:nvSpPr>
        <p:spPr bwMode="auto">
          <a:xfrm rot="5400000">
            <a:off x="5553869" y="3950494"/>
            <a:ext cx="131762" cy="311150"/>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b="1"/>
          </a:p>
        </p:txBody>
      </p:sp>
      <p:grpSp>
        <p:nvGrpSpPr>
          <p:cNvPr id="40" name="Group 34"/>
          <p:cNvGrpSpPr/>
          <p:nvPr/>
        </p:nvGrpSpPr>
        <p:grpSpPr bwMode="auto">
          <a:xfrm>
            <a:off x="2407978" y="4055724"/>
            <a:ext cx="841456" cy="101715"/>
            <a:chOff x="1344" y="912"/>
            <a:chExt cx="672" cy="96"/>
          </a:xfrm>
          <a:solidFill>
            <a:srgbClr val="FF0000"/>
          </a:solidFill>
        </p:grpSpPr>
        <p:sp>
          <p:nvSpPr>
            <p:cNvPr id="41"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42"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43" name="Group 37"/>
          <p:cNvGrpSpPr/>
          <p:nvPr/>
        </p:nvGrpSpPr>
        <p:grpSpPr bwMode="auto">
          <a:xfrm>
            <a:off x="6004294" y="4054569"/>
            <a:ext cx="841456" cy="104026"/>
            <a:chOff x="4158" y="3753"/>
            <a:chExt cx="672" cy="90"/>
          </a:xfrm>
          <a:solidFill>
            <a:srgbClr val="FF0000"/>
          </a:solidFill>
        </p:grpSpPr>
        <p:sp>
          <p:nvSpPr>
            <p:cNvPr id="44"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45"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46" name="AutoShape 42"/>
          <p:cNvSpPr>
            <a:spLocks noChangeArrowheads="1"/>
          </p:cNvSpPr>
          <p:nvPr/>
        </p:nvSpPr>
        <p:spPr bwMode="auto">
          <a:xfrm rot="5400000" flipH="1">
            <a:off x="7131050" y="3840163"/>
            <a:ext cx="314325" cy="311150"/>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a:p>
        </p:txBody>
      </p:sp>
      <p:sp>
        <p:nvSpPr>
          <p:cNvPr id="5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750"/>
                                        <p:tgtEl>
                                          <p:spTgt spid="4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750"/>
                                        <p:tgtEl>
                                          <p:spTgt spid="38"/>
                                        </p:tgtEl>
                                      </p:cBhvr>
                                    </p:animEffect>
                                  </p:childTnLst>
                                </p:cTn>
                              </p:par>
                            </p:childTnLst>
                          </p:cTn>
                        </p:par>
                        <p:par>
                          <p:cTn id="16" fill="hold">
                            <p:stCondLst>
                              <p:cond delay="275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750"/>
                                        <p:tgtEl>
                                          <p:spTgt spid="39"/>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750"/>
                                        <p:tgtEl>
                                          <p:spTgt spid="43"/>
                                        </p:tgtEl>
                                      </p:cBhvr>
                                    </p:animEffect>
                                  </p:childTnLst>
                                </p:cTn>
                              </p:par>
                            </p:childTnLst>
                          </p:cTn>
                        </p:par>
                        <p:par>
                          <p:cTn id="24" fill="hold">
                            <p:stCondLst>
                              <p:cond delay="4250"/>
                            </p:stCondLst>
                            <p:childTnLst>
                              <p:par>
                                <p:cTn id="25" presetID="2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439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439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439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439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439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439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439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440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440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440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440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440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440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441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441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441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441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441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Text Box 30"/>
          <p:cNvSpPr txBox="1">
            <a:spLocks noChangeArrowheads="1"/>
          </p:cNvSpPr>
          <p:nvPr/>
        </p:nvSpPr>
        <p:spPr bwMode="auto">
          <a:xfrm>
            <a:off x="3059832" y="3436938"/>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物理层接收到比特流，上交给数据链路层</a:t>
            </a:r>
          </a:p>
        </p:txBody>
      </p:sp>
      <p:sp>
        <p:nvSpPr>
          <p:cNvPr id="36" name="AutoShape 31"/>
          <p:cNvSpPr>
            <a:spLocks noChangeArrowheads="1"/>
          </p:cNvSpPr>
          <p:nvPr/>
        </p:nvSpPr>
        <p:spPr bwMode="auto">
          <a:xfrm rot="10800000" flipV="1">
            <a:off x="7239000" y="3389313"/>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250"/>
                                        <p:tgtEl>
                                          <p:spTgt spid="35"/>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7"/>
          <p:cNvSpPr>
            <a:spLocks noChangeArrowheads="1"/>
          </p:cNvSpPr>
          <p:nvPr/>
        </p:nvSpPr>
        <p:spPr bwMode="auto">
          <a:xfrm>
            <a:off x="1704975" y="699542"/>
            <a:ext cx="5722938"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fr-FR" altLang="zh-CN" sz="2400" b="1" dirty="0">
                <a:solidFill>
                  <a:srgbClr val="0070C0"/>
                </a:solidFill>
                <a:latin typeface="微软雅黑" pitchFamily="34" charset="-122"/>
                <a:ea typeface="微软雅黑" pitchFamily="34" charset="-122"/>
              </a:rPr>
              <a:t>1.1  </a:t>
            </a:r>
            <a:r>
              <a:rPr lang="fr-FR" sz="2400" b="1" dirty="0">
                <a:solidFill>
                  <a:srgbClr val="0070C0"/>
                </a:solidFill>
                <a:latin typeface="微软雅黑" pitchFamily="34" charset="-122"/>
                <a:ea typeface="微软雅黑" pitchFamily="34" charset="-122"/>
              </a:rPr>
              <a:t>计算机网络</a:t>
            </a:r>
            <a:r>
              <a:rPr lang="zh-CN" altLang="en-US" sz="2400" b="1" dirty="0">
                <a:solidFill>
                  <a:srgbClr val="0070C0"/>
                </a:solidFill>
                <a:latin typeface="微软雅黑" pitchFamily="34" charset="-122"/>
                <a:ea typeface="微软雅黑" pitchFamily="34" charset="-122"/>
              </a:rPr>
              <a:t>的定义及其特点</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fr-FR" altLang="zh-CN" sz="2400" b="1" dirty="0">
                <a:solidFill>
                  <a:srgbClr val="0070C0"/>
                </a:solidFill>
                <a:latin typeface="微软雅黑" pitchFamily="34" charset="-122"/>
                <a:ea typeface="微软雅黑" pitchFamily="34" charset="-122"/>
              </a:rPr>
              <a:t>1.2  互联网概述</a:t>
            </a:r>
          </a:p>
          <a:p>
            <a:pPr eaLnBrk="0" hangingPunct="0">
              <a:lnSpc>
                <a:spcPct val="150000"/>
              </a:lnSpc>
            </a:pPr>
            <a:r>
              <a:rPr lang="en-US" altLang="zh-CN" sz="2400" b="1" dirty="0">
                <a:solidFill>
                  <a:srgbClr val="0070C0"/>
                </a:solidFill>
                <a:latin typeface="微软雅黑" pitchFamily="34" charset="-122"/>
                <a:ea typeface="微软雅黑" pitchFamily="34" charset="-122"/>
              </a:rPr>
              <a:t>1.3  </a:t>
            </a:r>
            <a:r>
              <a:rPr lang="zh-CN" altLang="en-US" sz="2400" b="1" dirty="0">
                <a:solidFill>
                  <a:srgbClr val="0070C0"/>
                </a:solidFill>
                <a:latin typeface="微软雅黑" pitchFamily="34" charset="-122"/>
                <a:ea typeface="微软雅黑" pitchFamily="34" charset="-122"/>
              </a:rPr>
              <a:t>分组交换</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1.4  </a:t>
            </a:r>
            <a:r>
              <a:rPr lang="zh-CN" altLang="en-US" sz="2400" b="1" dirty="0">
                <a:solidFill>
                  <a:srgbClr val="0070C0"/>
                </a:solidFill>
                <a:latin typeface="微软雅黑" pitchFamily="34" charset="-122"/>
                <a:ea typeface="微软雅黑" pitchFamily="34" charset="-122"/>
              </a:rPr>
              <a:t>计算机网络在我国的发展</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1.5  </a:t>
            </a:r>
            <a:r>
              <a:rPr lang="zh-CN" altLang="en-US" sz="2400" b="1" dirty="0">
                <a:solidFill>
                  <a:srgbClr val="0070C0"/>
                </a:solidFill>
                <a:latin typeface="微软雅黑" pitchFamily="34" charset="-122"/>
                <a:ea typeface="微软雅黑" pitchFamily="34" charset="-122"/>
              </a:rPr>
              <a:t>计算机网络的分类</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1.6  </a:t>
            </a:r>
            <a:r>
              <a:rPr lang="zh-CN" altLang="en-US" sz="2400" b="1" dirty="0">
                <a:solidFill>
                  <a:srgbClr val="0070C0"/>
                </a:solidFill>
                <a:latin typeface="微软雅黑" pitchFamily="34" charset="-122"/>
                <a:ea typeface="微软雅黑" pitchFamily="34" charset="-122"/>
              </a:rPr>
              <a:t>计算机网络的性能</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1.7  </a:t>
            </a:r>
            <a:r>
              <a:rPr lang="zh-CN" altLang="en-US" sz="2400" b="1" dirty="0">
                <a:solidFill>
                  <a:srgbClr val="0070C0"/>
                </a:solidFill>
                <a:latin typeface="微软雅黑" pitchFamily="34" charset="-122"/>
                <a:ea typeface="微软雅黑" pitchFamily="34" charset="-122"/>
              </a:rPr>
              <a:t>计算机网络的体系结构</a:t>
            </a:r>
            <a:endParaRPr lang="fr-FR" sz="2400" b="1"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a:t>第一章  概述</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5416"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5417"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5418"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5419"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5420"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5421"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5422"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3"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4"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5"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6"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5427"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5428"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5429"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5430"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5431"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5432"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3"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4"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5"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6"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5437"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5438"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5439"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5440"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5441"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3891017" y="2919413"/>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数据链路层剥去帧首部和帧尾部</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取出数据部分，上交给网络层</a:t>
            </a:r>
          </a:p>
        </p:txBody>
      </p:sp>
      <p:sp>
        <p:nvSpPr>
          <p:cNvPr id="35" name="AutoShape 31"/>
          <p:cNvSpPr>
            <a:spLocks noChangeArrowheads="1"/>
          </p:cNvSpPr>
          <p:nvPr/>
        </p:nvSpPr>
        <p:spPr bwMode="auto">
          <a:xfrm rot="10800000" flipV="1">
            <a:off x="7239000" y="2994025"/>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644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644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644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644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644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644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644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645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645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645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645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645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645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646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646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646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646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646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4409023" y="2581275"/>
            <a:ext cx="26468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网络层剥去首部，</a:t>
            </a:r>
            <a:endParaRPr kumimoji="1" lang="en-US" altLang="zh-CN" sz="1600" b="1" dirty="0">
              <a:solidFill>
                <a:srgbClr val="C55A11"/>
              </a:solidFill>
              <a:latin typeface="微软雅黑" panose="020B0503020204020204" pitchFamily="34" charset="-122"/>
              <a:ea typeface="微软雅黑" panose="020B0503020204020204" pitchFamily="34" charset="-122"/>
            </a:endParaRP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取出数据部分上交给运输层</a:t>
            </a:r>
          </a:p>
        </p:txBody>
      </p:sp>
      <p:sp>
        <p:nvSpPr>
          <p:cNvPr id="35" name="AutoShape 31"/>
          <p:cNvSpPr>
            <a:spLocks noChangeArrowheads="1"/>
          </p:cNvSpPr>
          <p:nvPr/>
        </p:nvSpPr>
        <p:spPr bwMode="auto">
          <a:xfrm rot="10800000" flipV="1">
            <a:off x="7239000" y="2619375"/>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7464"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7465"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7466"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7467"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7468"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7469"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7470"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1"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2"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3"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4"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7475"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7476"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7477"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7478"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7479"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7480"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1"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2"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3"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4"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7485"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7486"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7487"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7488"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7489"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4409023" y="2211388"/>
            <a:ext cx="26468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运输层剥去首部，</a:t>
            </a:r>
            <a:endParaRPr kumimoji="1" lang="en-US" altLang="zh-CN" sz="1600" b="1" dirty="0">
              <a:solidFill>
                <a:srgbClr val="C55A11"/>
              </a:solidFill>
              <a:latin typeface="微软雅黑" panose="020B0503020204020204" pitchFamily="34" charset="-122"/>
              <a:ea typeface="微软雅黑" panose="020B0503020204020204" pitchFamily="34" charset="-122"/>
            </a:endParaRP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取出数据部分上交给应用层</a:t>
            </a:r>
          </a:p>
        </p:txBody>
      </p:sp>
      <p:sp>
        <p:nvSpPr>
          <p:cNvPr id="35" name="AutoShape 31"/>
          <p:cNvSpPr>
            <a:spLocks noChangeArrowheads="1"/>
          </p:cNvSpPr>
          <p:nvPr/>
        </p:nvSpPr>
        <p:spPr bwMode="auto">
          <a:xfrm rot="10800000" flipV="1">
            <a:off x="7239000" y="2239963"/>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848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848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849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849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849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849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849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849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850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850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850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850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850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8"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850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851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851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8512"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851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3832165" y="1884363"/>
            <a:ext cx="32624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应用层剥去首部，</a:t>
            </a:r>
            <a:endParaRPr kumimoji="1" lang="en-US" altLang="zh-CN" sz="1600" b="1" dirty="0">
              <a:solidFill>
                <a:srgbClr val="C55A11"/>
              </a:solidFill>
              <a:latin typeface="微软雅黑" panose="020B0503020204020204" pitchFamily="34" charset="-122"/>
              <a:ea typeface="微软雅黑" panose="020B0503020204020204" pitchFamily="34" charset="-122"/>
            </a:endParaRP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取出应用程序数据上交给应用进程</a:t>
            </a:r>
          </a:p>
        </p:txBody>
      </p:sp>
      <p:sp>
        <p:nvSpPr>
          <p:cNvPr id="35" name="AutoShape 31"/>
          <p:cNvSpPr>
            <a:spLocks noChangeArrowheads="1"/>
          </p:cNvSpPr>
          <p:nvPr/>
        </p:nvSpPr>
        <p:spPr bwMode="auto">
          <a:xfrm rot="10800000" flipV="1">
            <a:off x="7239000" y="1951038"/>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951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951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951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951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951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951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951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952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952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952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952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952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952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953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953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953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953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953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49538" name="AutoShape 30"/>
          <p:cNvSpPr>
            <a:spLocks noChangeArrowheads="1"/>
          </p:cNvSpPr>
          <p:nvPr/>
        </p:nvSpPr>
        <p:spPr bwMode="auto">
          <a:xfrm>
            <a:off x="3998913" y="1400175"/>
            <a:ext cx="2439987" cy="758825"/>
          </a:xfrm>
          <a:prstGeom prst="wedgeRoundRectCallout">
            <a:avLst>
              <a:gd name="adj1" fmla="val 79542"/>
              <a:gd name="adj2" fmla="val 14454"/>
              <a:gd name="adj3" fmla="val 16667"/>
            </a:avLst>
          </a:prstGeom>
          <a:solidFill>
            <a:schemeClr val="bg1"/>
          </a:solidFill>
          <a:ln w="9525">
            <a:solidFill>
              <a:schemeClr val="tx1"/>
            </a:solidFill>
            <a:miter lim="800000"/>
          </a:ln>
        </p:spPr>
        <p:txBody>
          <a:bodyPr/>
          <a:lstStyle/>
          <a:p>
            <a:pPr algn="ctr"/>
            <a:endParaRPr lang="zh-CN" altLang="zh-CN" b="1">
              <a:latin typeface="Tahoma" panose="020B0604030504040204" pitchFamily="34" charset="0"/>
            </a:endParaRPr>
          </a:p>
        </p:txBody>
      </p:sp>
      <p:sp>
        <p:nvSpPr>
          <p:cNvPr id="149539" name="Text Box 31"/>
          <p:cNvSpPr txBox="1">
            <a:spLocks noChangeArrowheads="1"/>
          </p:cNvSpPr>
          <p:nvPr/>
        </p:nvSpPr>
        <p:spPr bwMode="auto">
          <a:xfrm>
            <a:off x="4175125" y="1512888"/>
            <a:ext cx="21161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我收到了 </a:t>
            </a:r>
            <a:r>
              <a:rPr kumimoji="1" lang="en-US" altLang="zh-CN" sz="1600" b="1" dirty="0">
                <a:solidFill>
                  <a:srgbClr val="C55A11"/>
                </a:solidFill>
                <a:latin typeface="微软雅黑" panose="020B0503020204020204" pitchFamily="34" charset="-122"/>
                <a:ea typeface="微软雅黑" panose="020B0503020204020204" pitchFamily="34" charset="-122"/>
              </a:rPr>
              <a:t>AP</a:t>
            </a:r>
            <a:r>
              <a:rPr kumimoji="1" lang="en-US" altLang="zh-CN" sz="1600" b="1" baseline="-25000" dirty="0">
                <a:solidFill>
                  <a:srgbClr val="C55A11"/>
                </a:solidFill>
                <a:latin typeface="微软雅黑" panose="020B0503020204020204" pitchFamily="34" charset="-122"/>
                <a:ea typeface="微软雅黑" panose="020B0503020204020204" pitchFamily="34" charset="-122"/>
              </a:rPr>
              <a:t>1</a:t>
            </a:r>
            <a:r>
              <a:rPr kumimoji="1" lang="en-US" altLang="zh-CN" sz="1600" b="1" dirty="0">
                <a:solidFill>
                  <a:srgbClr val="C55A11"/>
                </a:solidFill>
                <a:latin typeface="微软雅黑" panose="020B0503020204020204" pitchFamily="34" charset="-122"/>
                <a:ea typeface="微软雅黑" panose="020B0503020204020204" pitchFamily="34" charset="-122"/>
              </a:rPr>
              <a:t> </a:t>
            </a:r>
            <a:r>
              <a:rPr kumimoji="1" lang="zh-CN" altLang="en-US" sz="1600" b="1" dirty="0">
                <a:solidFill>
                  <a:srgbClr val="C55A11"/>
                </a:solidFill>
                <a:latin typeface="微软雅黑" panose="020B0503020204020204" pitchFamily="34" charset="-122"/>
                <a:ea typeface="微软雅黑" panose="020B0503020204020204" pitchFamily="34" charset="-122"/>
              </a:rPr>
              <a:t>发来的</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应用程序数据！</a:t>
            </a:r>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4"/>
          <p:cNvSpPr>
            <a:spLocks noChangeArrowheads="1"/>
          </p:cNvSpPr>
          <p:nvPr/>
        </p:nvSpPr>
        <p:spPr bwMode="auto">
          <a:xfrm rot="16200000">
            <a:off x="4472781" y="965994"/>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0536" name="Text Box 29"/>
          <p:cNvSpPr txBox="1">
            <a:spLocks noChangeArrowheads="1"/>
          </p:cNvSpPr>
          <p:nvPr/>
        </p:nvSpPr>
        <p:spPr bwMode="auto">
          <a:xfrm>
            <a:off x="1612900" y="1358900"/>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grpSp>
        <p:nvGrpSpPr>
          <p:cNvPr id="150537" name="组合 35"/>
          <p:cNvGrpSpPr/>
          <p:nvPr/>
        </p:nvGrpSpPr>
        <p:grpSpPr bwMode="auto">
          <a:xfrm>
            <a:off x="1658938" y="1749425"/>
            <a:ext cx="639762" cy="2268538"/>
            <a:chOff x="1677593" y="2736942"/>
            <a:chExt cx="638487" cy="2268602"/>
          </a:xfrm>
        </p:grpSpPr>
        <p:sp>
          <p:nvSpPr>
            <p:cNvPr id="150591" name="AutoShape 5"/>
            <p:cNvSpPr>
              <a:spLocks noChangeArrowheads="1"/>
            </p:cNvSpPr>
            <p:nvPr/>
          </p:nvSpPr>
          <p:spPr bwMode="auto">
            <a:xfrm>
              <a:off x="1711463" y="3054236"/>
              <a:ext cx="591180" cy="195130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150592" name="Text Box 6"/>
            <p:cNvSpPr txBox="1">
              <a:spLocks noChangeArrowheads="1"/>
            </p:cNvSpPr>
            <p:nvPr/>
          </p:nvSpPr>
          <p:spPr bwMode="auto">
            <a:xfrm>
              <a:off x="1946538" y="3141689"/>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5</a:t>
              </a:r>
            </a:p>
          </p:txBody>
        </p:sp>
        <p:sp>
          <p:nvSpPr>
            <p:cNvPr id="150593" name="Text Box 7"/>
            <p:cNvSpPr txBox="1">
              <a:spLocks noChangeArrowheads="1"/>
            </p:cNvSpPr>
            <p:nvPr/>
          </p:nvSpPr>
          <p:spPr bwMode="auto">
            <a:xfrm>
              <a:off x="1946538" y="3521359"/>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4</a:t>
              </a:r>
            </a:p>
          </p:txBody>
        </p:sp>
        <p:sp>
          <p:nvSpPr>
            <p:cNvPr id="150594" name="Text Box 8"/>
            <p:cNvSpPr txBox="1">
              <a:spLocks noChangeArrowheads="1"/>
            </p:cNvSpPr>
            <p:nvPr/>
          </p:nvSpPr>
          <p:spPr bwMode="auto">
            <a:xfrm>
              <a:off x="1946538" y="3874604"/>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3</a:t>
              </a:r>
            </a:p>
          </p:txBody>
        </p:sp>
        <p:sp>
          <p:nvSpPr>
            <p:cNvPr id="150595" name="Text Box 9"/>
            <p:cNvSpPr txBox="1">
              <a:spLocks noChangeArrowheads="1"/>
            </p:cNvSpPr>
            <p:nvPr/>
          </p:nvSpPr>
          <p:spPr bwMode="auto">
            <a:xfrm>
              <a:off x="1946538" y="4247551"/>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2</a:t>
              </a:r>
            </a:p>
          </p:txBody>
        </p:sp>
        <p:sp>
          <p:nvSpPr>
            <p:cNvPr id="150596" name="Text Box 10"/>
            <p:cNvSpPr txBox="1">
              <a:spLocks noChangeArrowheads="1"/>
            </p:cNvSpPr>
            <p:nvPr/>
          </p:nvSpPr>
          <p:spPr bwMode="auto">
            <a:xfrm>
              <a:off x="1946538" y="4645478"/>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1</a:t>
              </a:r>
            </a:p>
          </p:txBody>
        </p:sp>
        <p:sp>
          <p:nvSpPr>
            <p:cNvPr id="150597" name="Freeform 11"/>
            <p:cNvSpPr/>
            <p:nvPr/>
          </p:nvSpPr>
          <p:spPr bwMode="auto">
            <a:xfrm>
              <a:off x="1711463" y="3445945"/>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8" name="Freeform 12"/>
            <p:cNvSpPr/>
            <p:nvPr/>
          </p:nvSpPr>
          <p:spPr bwMode="auto">
            <a:xfrm>
              <a:off x="1718181" y="3820084"/>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9" name="Freeform 13"/>
            <p:cNvSpPr/>
            <p:nvPr/>
          </p:nvSpPr>
          <p:spPr bwMode="auto">
            <a:xfrm>
              <a:off x="1702506" y="4195256"/>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0" name="Freeform 14"/>
            <p:cNvSpPr/>
            <p:nvPr/>
          </p:nvSpPr>
          <p:spPr bwMode="auto">
            <a:xfrm>
              <a:off x="1702506" y="4580764"/>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1" name="AutoShape 32"/>
            <p:cNvSpPr>
              <a:spLocks noChangeArrowheads="1"/>
            </p:cNvSpPr>
            <p:nvPr/>
          </p:nvSpPr>
          <p:spPr bwMode="auto">
            <a:xfrm>
              <a:off x="1714822" y="2736942"/>
              <a:ext cx="483693" cy="36276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150602" name="Text Box 33"/>
            <p:cNvSpPr txBox="1">
              <a:spLocks noChangeArrowheads="1"/>
            </p:cNvSpPr>
            <p:nvPr/>
          </p:nvSpPr>
          <p:spPr bwMode="auto">
            <a:xfrm>
              <a:off x="1677593" y="2748817"/>
              <a:ext cx="5116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srgbClr val="0000FF"/>
                  </a:solidFill>
                  <a:latin typeface="微软雅黑" panose="020B0503020204020204" pitchFamily="34" charset="-122"/>
                  <a:ea typeface="微软雅黑" panose="020B0503020204020204" pitchFamily="34" charset="-122"/>
                </a:rPr>
                <a:t>AP</a:t>
              </a:r>
              <a:r>
                <a:rPr kumimoji="1" lang="en-US" altLang="zh-CN" sz="1400" b="1" baseline="-25000">
                  <a:solidFill>
                    <a:srgbClr val="0000FF"/>
                  </a:solidFill>
                  <a:latin typeface="微软雅黑" panose="020B0503020204020204" pitchFamily="34" charset="-122"/>
                  <a:ea typeface="微软雅黑" panose="020B0503020204020204" pitchFamily="34" charset="-122"/>
                </a:rPr>
                <a:t>1</a:t>
              </a:r>
              <a:endParaRPr kumimoji="1" lang="en-US" altLang="zh-CN" sz="1400" b="1">
                <a:solidFill>
                  <a:srgbClr val="0000FF"/>
                </a:solidFill>
                <a:latin typeface="微软雅黑" panose="020B0503020204020204" pitchFamily="34" charset="-122"/>
                <a:ea typeface="微软雅黑" panose="020B0503020204020204" pitchFamily="34" charset="-122"/>
              </a:endParaRPr>
            </a:p>
          </p:txBody>
        </p:sp>
      </p:grpSp>
      <p:sp>
        <p:nvSpPr>
          <p:cNvPr id="150538" name="Text Box 41"/>
          <p:cNvSpPr txBox="1">
            <a:spLocks noChangeArrowheads="1"/>
          </p:cNvSpPr>
          <p:nvPr/>
        </p:nvSpPr>
        <p:spPr bwMode="auto">
          <a:xfrm>
            <a:off x="6946900" y="1358900"/>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grpSp>
        <p:nvGrpSpPr>
          <p:cNvPr id="150539" name="组合 49"/>
          <p:cNvGrpSpPr/>
          <p:nvPr/>
        </p:nvGrpSpPr>
        <p:grpSpPr bwMode="auto">
          <a:xfrm>
            <a:off x="6921500" y="1720850"/>
            <a:ext cx="658813" cy="2297113"/>
            <a:chOff x="6957831" y="2709037"/>
            <a:chExt cx="658812" cy="2296508"/>
          </a:xfrm>
        </p:grpSpPr>
        <p:sp>
          <p:nvSpPr>
            <p:cNvPr id="150579" name="AutoShape 15"/>
            <p:cNvSpPr>
              <a:spLocks noChangeArrowheads="1"/>
            </p:cNvSpPr>
            <p:nvPr/>
          </p:nvSpPr>
          <p:spPr bwMode="auto">
            <a:xfrm>
              <a:off x="7012026" y="3032533"/>
              <a:ext cx="591180" cy="1973012"/>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0580" name="Text Box 16"/>
            <p:cNvSpPr txBox="1">
              <a:spLocks noChangeArrowheads="1"/>
            </p:cNvSpPr>
            <p:nvPr/>
          </p:nvSpPr>
          <p:spPr bwMode="auto">
            <a:xfrm>
              <a:off x="6957831" y="3118571"/>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0581" name="Text Box 17"/>
            <p:cNvSpPr txBox="1">
              <a:spLocks noChangeArrowheads="1"/>
            </p:cNvSpPr>
            <p:nvPr/>
          </p:nvSpPr>
          <p:spPr bwMode="auto">
            <a:xfrm>
              <a:off x="6957831" y="3526815"/>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0582" name="Text Box 18"/>
            <p:cNvSpPr txBox="1">
              <a:spLocks noChangeArrowheads="1"/>
            </p:cNvSpPr>
            <p:nvPr/>
          </p:nvSpPr>
          <p:spPr bwMode="auto">
            <a:xfrm>
              <a:off x="6957831" y="3889585"/>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0583" name="Text Box 19"/>
            <p:cNvSpPr txBox="1">
              <a:spLocks noChangeArrowheads="1"/>
            </p:cNvSpPr>
            <p:nvPr/>
          </p:nvSpPr>
          <p:spPr bwMode="auto">
            <a:xfrm>
              <a:off x="6957831" y="4254422"/>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0584" name="Text Box 20"/>
            <p:cNvSpPr txBox="1">
              <a:spLocks noChangeArrowheads="1"/>
            </p:cNvSpPr>
            <p:nvPr/>
          </p:nvSpPr>
          <p:spPr bwMode="auto">
            <a:xfrm>
              <a:off x="6957831" y="4622359"/>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0585" name="Freeform 21"/>
            <p:cNvSpPr/>
            <p:nvPr/>
          </p:nvSpPr>
          <p:spPr bwMode="auto">
            <a:xfrm>
              <a:off x="7012026" y="3423208"/>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6" name="Freeform 22"/>
            <p:cNvSpPr/>
            <p:nvPr/>
          </p:nvSpPr>
          <p:spPr bwMode="auto">
            <a:xfrm>
              <a:off x="7009219" y="3797346"/>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7" name="Freeform 23"/>
            <p:cNvSpPr/>
            <p:nvPr/>
          </p:nvSpPr>
          <p:spPr bwMode="auto">
            <a:xfrm>
              <a:off x="7003069" y="4172518"/>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8" name="Freeform 24"/>
            <p:cNvSpPr/>
            <p:nvPr/>
          </p:nvSpPr>
          <p:spPr bwMode="auto">
            <a:xfrm>
              <a:off x="7003069" y="4558026"/>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9" name="AutoShape 30"/>
            <p:cNvSpPr>
              <a:spLocks noChangeArrowheads="1"/>
            </p:cNvSpPr>
            <p:nvPr/>
          </p:nvSpPr>
          <p:spPr bwMode="auto">
            <a:xfrm>
              <a:off x="7116155" y="2709037"/>
              <a:ext cx="483693" cy="36277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0590" name="Text Box 33"/>
            <p:cNvSpPr txBox="1">
              <a:spLocks noChangeArrowheads="1"/>
            </p:cNvSpPr>
            <p:nvPr/>
          </p:nvSpPr>
          <p:spPr bwMode="auto">
            <a:xfrm>
              <a:off x="7072089" y="2748817"/>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sp>
        <p:nvSpPr>
          <p:cNvPr id="63" name="Rectangle 30"/>
          <p:cNvSpPr>
            <a:spLocks noChangeArrowheads="1"/>
          </p:cNvSpPr>
          <p:nvPr/>
        </p:nvSpPr>
        <p:spPr bwMode="auto">
          <a:xfrm>
            <a:off x="4267200" y="1700213"/>
            <a:ext cx="1922463" cy="246062"/>
          </a:xfrm>
          <a:prstGeom prst="rect">
            <a:avLst/>
          </a:prstGeom>
          <a:solidFill>
            <a:schemeClr val="bg1"/>
          </a:solidFill>
          <a:ln w="9525">
            <a:solidFill>
              <a:schemeClr val="tx1"/>
            </a:solidFill>
            <a:miter lim="800000"/>
          </a:ln>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64" name="Group 31"/>
          <p:cNvGrpSpPr/>
          <p:nvPr/>
        </p:nvGrpSpPr>
        <p:grpSpPr bwMode="auto">
          <a:xfrm>
            <a:off x="3168538" y="1635386"/>
            <a:ext cx="1100250" cy="704589"/>
            <a:chOff x="1629" y="1512"/>
            <a:chExt cx="934" cy="648"/>
          </a:xfrm>
        </p:grpSpPr>
        <p:sp>
          <p:nvSpPr>
            <p:cNvPr id="150576" name="Text Box 32"/>
            <p:cNvSpPr txBox="1">
              <a:spLocks noChangeArrowheads="1"/>
            </p:cNvSpPr>
            <p:nvPr/>
          </p:nvSpPr>
          <p:spPr bwMode="auto">
            <a:xfrm>
              <a:off x="1629" y="1512"/>
              <a:ext cx="91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144AF8"/>
                  </a:solidFill>
                  <a:latin typeface="微软雅黑" panose="020B0503020204020204" pitchFamily="34" charset="-122"/>
                  <a:ea typeface="微软雅黑" panose="020B0503020204020204" pitchFamily="34" charset="-122"/>
                </a:rPr>
                <a:t>应用层首部</a:t>
              </a:r>
            </a:p>
          </p:txBody>
        </p:sp>
        <p:sp>
          <p:nvSpPr>
            <p:cNvPr id="150577" name="Line 33"/>
            <p:cNvSpPr>
              <a:spLocks noChangeShapeType="1"/>
            </p:cNvSpPr>
            <p:nvPr/>
          </p:nvSpPr>
          <p:spPr bwMode="auto">
            <a:xfrm>
              <a:off x="2109" y="1735"/>
              <a:ext cx="202" cy="19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78"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5</a:t>
              </a:r>
            </a:p>
          </p:txBody>
        </p:sp>
      </p:grpSp>
      <p:sp>
        <p:nvSpPr>
          <p:cNvPr id="68" name="Rectangle 35"/>
          <p:cNvSpPr>
            <a:spLocks noChangeArrowheads="1"/>
          </p:cNvSpPr>
          <p:nvPr/>
        </p:nvSpPr>
        <p:spPr bwMode="auto">
          <a:xfrm>
            <a:off x="2719388" y="3671888"/>
            <a:ext cx="3844925" cy="244475"/>
          </a:xfrm>
          <a:prstGeom prst="rect">
            <a:avLst/>
          </a:prstGeom>
          <a:solidFill>
            <a:schemeClr val="bg1"/>
          </a:solidFill>
          <a:ln w="9525">
            <a:solidFill>
              <a:schemeClr val="tx1"/>
            </a:solidFill>
            <a:miter lim="800000"/>
          </a:ln>
        </p:spPr>
        <p:txBody>
          <a:bodyPr wrap="none" anchor="ctr"/>
          <a:lstStyle/>
          <a:p>
            <a:pPr algn="ctr"/>
            <a:r>
              <a:rPr lang="en-US" altLang="zh-CN" sz="1400" b="1">
                <a:solidFill>
                  <a:srgbClr val="368AD6"/>
                </a:solidFill>
                <a:latin typeface="微软雅黑" panose="020B0503020204020204" pitchFamily="34" charset="-122"/>
                <a:ea typeface="微软雅黑" panose="020B0503020204020204" pitchFamily="34" charset="-122"/>
              </a:rPr>
              <a:t>10100110100101  </a:t>
            </a:r>
            <a:r>
              <a:rPr lang="zh-CN" altLang="en-US" sz="1400" b="1">
                <a:solidFill>
                  <a:srgbClr val="368AD6"/>
                </a:solidFill>
                <a:latin typeface="微软雅黑" panose="020B0503020204020204" pitchFamily="34" charset="-122"/>
                <a:ea typeface="微软雅黑" panose="020B0503020204020204" pitchFamily="34" charset="-122"/>
              </a:rPr>
              <a:t>比  特  流  </a:t>
            </a:r>
            <a:r>
              <a:rPr lang="en-US" altLang="zh-CN" sz="1400" b="1">
                <a:solidFill>
                  <a:srgbClr val="368AD6"/>
                </a:solidFill>
                <a:latin typeface="微软雅黑" panose="020B0503020204020204" pitchFamily="34" charset="-122"/>
                <a:ea typeface="微软雅黑" panose="020B0503020204020204" pitchFamily="34" charset="-122"/>
              </a:rPr>
              <a:t>110101110101</a:t>
            </a:r>
          </a:p>
        </p:txBody>
      </p:sp>
      <p:sp>
        <p:nvSpPr>
          <p:cNvPr id="69" name="Rectangle 37"/>
          <p:cNvSpPr>
            <a:spLocks noChangeArrowheads="1"/>
          </p:cNvSpPr>
          <p:nvPr/>
        </p:nvSpPr>
        <p:spPr bwMode="auto">
          <a:xfrm>
            <a:off x="4267200" y="2093913"/>
            <a:ext cx="1922463" cy="246062"/>
          </a:xfrm>
          <a:prstGeom prst="rect">
            <a:avLst/>
          </a:prstGeom>
          <a:solidFill>
            <a:schemeClr val="bg1"/>
          </a:solidFill>
          <a:ln w="9525">
            <a:solidFill>
              <a:schemeClr val="tx1"/>
            </a:solidFill>
            <a:miter lim="800000"/>
          </a:ln>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70" name="Group 38"/>
          <p:cNvGrpSpPr/>
          <p:nvPr/>
        </p:nvGrpSpPr>
        <p:grpSpPr bwMode="auto">
          <a:xfrm>
            <a:off x="3894163" y="2488897"/>
            <a:ext cx="2295440" cy="245571"/>
            <a:chOff x="2245" y="2297"/>
            <a:chExt cx="1950" cy="226"/>
          </a:xfrm>
          <a:solidFill>
            <a:srgbClr val="00B0F0"/>
          </a:solidFill>
        </p:grpSpPr>
        <p:sp>
          <p:nvSpPr>
            <p:cNvPr id="71" name="Rectangle 39"/>
            <p:cNvSpPr>
              <a:spLocks noChangeArrowheads="1"/>
            </p:cNvSpPr>
            <p:nvPr/>
          </p:nvSpPr>
          <p:spPr bwMode="auto">
            <a:xfrm>
              <a:off x="2245" y="2297"/>
              <a:ext cx="318" cy="22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5</a:t>
              </a:r>
            </a:p>
          </p:txBody>
        </p:sp>
        <p:sp>
          <p:nvSpPr>
            <p:cNvPr id="72" name="Rectangle 40"/>
            <p:cNvSpPr>
              <a:spLocks noChangeArrowheads="1"/>
            </p:cNvSpPr>
            <p:nvPr/>
          </p:nvSpPr>
          <p:spPr bwMode="auto">
            <a:xfrm>
              <a:off x="2562" y="2297"/>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73" name="Group 41"/>
          <p:cNvGrpSpPr/>
          <p:nvPr/>
        </p:nvGrpSpPr>
        <p:grpSpPr bwMode="auto">
          <a:xfrm>
            <a:off x="3519488" y="2882900"/>
            <a:ext cx="2670175" cy="246063"/>
            <a:chOff x="1927" y="2660"/>
            <a:chExt cx="2268" cy="226"/>
          </a:xfrm>
        </p:grpSpPr>
        <p:sp>
          <p:nvSpPr>
            <p:cNvPr id="150573"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4</a:t>
              </a:r>
            </a:p>
          </p:txBody>
        </p:sp>
        <p:sp>
          <p:nvSpPr>
            <p:cNvPr id="150574"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5</a:t>
              </a:r>
            </a:p>
          </p:txBody>
        </p:sp>
        <p:sp>
          <p:nvSpPr>
            <p:cNvPr id="150575" name="Rectangle 44"/>
            <p:cNvSpPr>
              <a:spLocks noChangeArrowheads="1"/>
            </p:cNvSpPr>
            <p:nvPr/>
          </p:nvSpPr>
          <p:spPr bwMode="auto">
            <a:xfrm>
              <a:off x="2562" y="2660"/>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77" name="Group 45"/>
          <p:cNvGrpSpPr/>
          <p:nvPr/>
        </p:nvGrpSpPr>
        <p:grpSpPr bwMode="auto">
          <a:xfrm>
            <a:off x="3146425" y="3278188"/>
            <a:ext cx="3043238" cy="244475"/>
            <a:chOff x="1610" y="3023"/>
            <a:chExt cx="2585" cy="226"/>
          </a:xfrm>
        </p:grpSpPr>
        <p:sp>
          <p:nvSpPr>
            <p:cNvPr id="150569"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3</a:t>
              </a:r>
            </a:p>
          </p:txBody>
        </p:sp>
        <p:sp>
          <p:nvSpPr>
            <p:cNvPr id="150570"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4</a:t>
              </a:r>
            </a:p>
          </p:txBody>
        </p:sp>
        <p:sp>
          <p:nvSpPr>
            <p:cNvPr id="150571"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5</a:t>
              </a:r>
            </a:p>
          </p:txBody>
        </p:sp>
        <p:sp>
          <p:nvSpPr>
            <p:cNvPr id="150572" name="Rectangle 4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82" name="Group 50"/>
          <p:cNvGrpSpPr/>
          <p:nvPr/>
        </p:nvGrpSpPr>
        <p:grpSpPr bwMode="auto">
          <a:xfrm>
            <a:off x="1764700" y="1924954"/>
            <a:ext cx="3536154" cy="329240"/>
            <a:chOff x="436" y="1744"/>
            <a:chExt cx="3004" cy="303"/>
          </a:xfrm>
          <a:solidFill>
            <a:srgbClr val="CC00CC"/>
          </a:solidFill>
        </p:grpSpPr>
        <p:sp>
          <p:nvSpPr>
            <p:cNvPr id="83" name="AutoShape 51"/>
            <p:cNvSpPr>
              <a:spLocks noChangeArrowheads="1"/>
            </p:cNvSpPr>
            <p:nvPr/>
          </p:nvSpPr>
          <p:spPr bwMode="auto">
            <a:xfrm flipV="1">
              <a:off x="436" y="1819"/>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4" name="AutoShape 52"/>
            <p:cNvSpPr>
              <a:spLocks noChangeArrowheads="1"/>
            </p:cNvSpPr>
            <p:nvPr/>
          </p:nvSpPr>
          <p:spPr bwMode="auto">
            <a:xfrm flipV="1">
              <a:off x="3316" y="1744"/>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5" name="Group 53"/>
          <p:cNvGrpSpPr/>
          <p:nvPr/>
        </p:nvGrpSpPr>
        <p:grpSpPr bwMode="auto">
          <a:xfrm>
            <a:off x="1762347" y="2310698"/>
            <a:ext cx="3306611" cy="289036"/>
            <a:chOff x="434" y="2099"/>
            <a:chExt cx="2809" cy="266"/>
          </a:xfrm>
          <a:solidFill>
            <a:srgbClr val="CC00CC"/>
          </a:solidFill>
        </p:grpSpPr>
        <p:sp>
          <p:nvSpPr>
            <p:cNvPr id="86"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7" name="AutoShape 55"/>
            <p:cNvSpPr>
              <a:spLocks noChangeArrowheads="1"/>
            </p:cNvSpPr>
            <p:nvPr/>
          </p:nvSpPr>
          <p:spPr bwMode="auto">
            <a:xfrm rot="10800000">
              <a:off x="3118" y="2099"/>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8" name="Group 56"/>
          <p:cNvGrpSpPr/>
          <p:nvPr/>
        </p:nvGrpSpPr>
        <p:grpSpPr bwMode="auto">
          <a:xfrm>
            <a:off x="1762347" y="2704041"/>
            <a:ext cx="3067648" cy="277082"/>
            <a:chOff x="434" y="2461"/>
            <a:chExt cx="2606" cy="255"/>
          </a:xfrm>
          <a:solidFill>
            <a:srgbClr val="CC00CC"/>
          </a:solidFill>
        </p:grpSpPr>
        <p:sp>
          <p:nvSpPr>
            <p:cNvPr id="89" name="AutoShape 57"/>
            <p:cNvSpPr>
              <a:spLocks noChangeArrowheads="1"/>
            </p:cNvSpPr>
            <p:nvPr/>
          </p:nvSpPr>
          <p:spPr bwMode="auto">
            <a:xfrm rot="10800000">
              <a:off x="434" y="2468"/>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0" name="AutoShape 58"/>
            <p:cNvSpPr>
              <a:spLocks noChangeArrowheads="1"/>
            </p:cNvSpPr>
            <p:nvPr/>
          </p:nvSpPr>
          <p:spPr bwMode="auto">
            <a:xfrm rot="10800000">
              <a:off x="2915"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1" name="Group 59"/>
          <p:cNvGrpSpPr/>
          <p:nvPr/>
        </p:nvGrpSpPr>
        <p:grpSpPr bwMode="auto">
          <a:xfrm>
            <a:off x="1761170" y="3098481"/>
            <a:ext cx="2813386" cy="321633"/>
            <a:chOff x="433" y="2824"/>
            <a:chExt cx="2390" cy="296"/>
          </a:xfrm>
          <a:solidFill>
            <a:srgbClr val="CC00CC"/>
          </a:solidFill>
        </p:grpSpPr>
        <p:sp>
          <p:nvSpPr>
            <p:cNvPr id="92" name="AutoShape 60"/>
            <p:cNvSpPr>
              <a:spLocks noChangeArrowheads="1"/>
            </p:cNvSpPr>
            <p:nvPr/>
          </p:nvSpPr>
          <p:spPr bwMode="auto">
            <a:xfrm rot="10800000">
              <a:off x="433" y="2870"/>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3" name="AutoShape 61"/>
            <p:cNvSpPr>
              <a:spLocks noChangeArrowheads="1"/>
            </p:cNvSpPr>
            <p:nvPr/>
          </p:nvSpPr>
          <p:spPr bwMode="auto">
            <a:xfrm rot="10800000">
              <a:off x="2699" y="2824"/>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4" name="Group 62"/>
          <p:cNvGrpSpPr/>
          <p:nvPr/>
        </p:nvGrpSpPr>
        <p:grpSpPr bwMode="auto">
          <a:xfrm>
            <a:off x="1761170" y="3484227"/>
            <a:ext cx="2648584" cy="341193"/>
            <a:chOff x="433" y="3179"/>
            <a:chExt cx="2250" cy="314"/>
          </a:xfrm>
          <a:solidFill>
            <a:srgbClr val="CC00CC"/>
          </a:solidFill>
        </p:grpSpPr>
        <p:sp>
          <p:nvSpPr>
            <p:cNvPr id="95" name="AutoShape 63"/>
            <p:cNvSpPr>
              <a:spLocks noChangeArrowheads="1"/>
            </p:cNvSpPr>
            <p:nvPr/>
          </p:nvSpPr>
          <p:spPr bwMode="auto">
            <a:xfrm rot="10800000">
              <a:off x="433" y="3243"/>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6" name="AutoShape 64"/>
            <p:cNvSpPr>
              <a:spLocks noChangeArrowheads="1"/>
            </p:cNvSpPr>
            <p:nvPr/>
          </p:nvSpPr>
          <p:spPr bwMode="auto">
            <a:xfrm rot="10800000">
              <a:off x="2559" y="3179"/>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7" name="Group 65"/>
          <p:cNvGrpSpPr/>
          <p:nvPr/>
        </p:nvGrpSpPr>
        <p:grpSpPr bwMode="auto">
          <a:xfrm>
            <a:off x="2787582" y="1995571"/>
            <a:ext cx="1106556" cy="738106"/>
            <a:chOff x="1305" y="1843"/>
            <a:chExt cx="940" cy="680"/>
          </a:xfrm>
        </p:grpSpPr>
        <p:sp>
          <p:nvSpPr>
            <p:cNvPr id="1505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50567" name="Text Box 67"/>
            <p:cNvSpPr txBox="1">
              <a:spLocks noChangeArrowheads="1"/>
            </p:cNvSpPr>
            <p:nvPr/>
          </p:nvSpPr>
          <p:spPr bwMode="auto">
            <a:xfrm>
              <a:off x="1305" y="1843"/>
              <a:ext cx="91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144AF8"/>
                  </a:solidFill>
                  <a:latin typeface="微软雅黑" panose="020B0503020204020204" pitchFamily="34" charset="-122"/>
                  <a:ea typeface="微软雅黑" panose="020B0503020204020204" pitchFamily="34" charset="-122"/>
                </a:rPr>
                <a:t>运输层首部</a:t>
              </a:r>
            </a:p>
          </p:txBody>
        </p:sp>
        <p:sp>
          <p:nvSpPr>
            <p:cNvPr id="1505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69"/>
          <p:cNvGrpSpPr/>
          <p:nvPr/>
        </p:nvGrpSpPr>
        <p:grpSpPr bwMode="auto">
          <a:xfrm>
            <a:off x="2431995" y="2322513"/>
            <a:ext cx="1087493" cy="806450"/>
            <a:chOff x="1003" y="2144"/>
            <a:chExt cx="924" cy="742"/>
          </a:xfrm>
        </p:grpSpPr>
        <p:sp>
          <p:nvSpPr>
            <p:cNvPr id="150563"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50564" name="Text Box 71"/>
            <p:cNvSpPr txBox="1">
              <a:spLocks noChangeArrowheads="1"/>
            </p:cNvSpPr>
            <p:nvPr/>
          </p:nvSpPr>
          <p:spPr bwMode="auto">
            <a:xfrm>
              <a:off x="1003" y="2144"/>
              <a:ext cx="92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144AF8"/>
                  </a:solidFill>
                  <a:latin typeface="微软雅黑" panose="020B0503020204020204" pitchFamily="34" charset="-122"/>
                  <a:ea typeface="微软雅黑" panose="020B0503020204020204" pitchFamily="34" charset="-122"/>
                </a:rPr>
                <a:t>网络层首部</a:t>
              </a:r>
            </a:p>
          </p:txBody>
        </p:sp>
        <p:sp>
          <p:nvSpPr>
            <p:cNvPr id="150565"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73"/>
          <p:cNvGrpSpPr/>
          <p:nvPr/>
        </p:nvGrpSpPr>
        <p:grpSpPr bwMode="auto">
          <a:xfrm>
            <a:off x="2303463" y="2652713"/>
            <a:ext cx="842962" cy="869950"/>
            <a:chOff x="894" y="2448"/>
            <a:chExt cx="716" cy="800"/>
          </a:xfrm>
        </p:grpSpPr>
        <p:sp>
          <p:nvSpPr>
            <p:cNvPr id="150560"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2</a:t>
              </a:r>
            </a:p>
          </p:txBody>
        </p:sp>
        <p:sp>
          <p:nvSpPr>
            <p:cNvPr id="150561" name="Text Box 75"/>
            <p:cNvSpPr txBox="1">
              <a:spLocks noChangeArrowheads="1"/>
            </p:cNvSpPr>
            <p:nvPr/>
          </p:nvSpPr>
          <p:spPr bwMode="auto">
            <a:xfrm>
              <a:off x="894" y="2448"/>
              <a:ext cx="68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首部</a:t>
              </a:r>
            </a:p>
          </p:txBody>
        </p:sp>
        <p:sp>
          <p:nvSpPr>
            <p:cNvPr id="150562"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Group 77"/>
          <p:cNvGrpSpPr/>
          <p:nvPr/>
        </p:nvGrpSpPr>
        <p:grpSpPr bwMode="auto">
          <a:xfrm>
            <a:off x="6189666" y="2674938"/>
            <a:ext cx="800806" cy="847725"/>
            <a:chOff x="4195" y="2468"/>
            <a:chExt cx="681" cy="781"/>
          </a:xfrm>
        </p:grpSpPr>
        <p:sp>
          <p:nvSpPr>
            <p:cNvPr id="150557"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T</a:t>
              </a:r>
              <a:r>
                <a:rPr lang="en-US" altLang="zh-CN" sz="1200" b="1" baseline="-25000">
                  <a:latin typeface="微软雅黑" panose="020B0503020204020204" pitchFamily="34" charset="-122"/>
                  <a:ea typeface="微软雅黑" panose="020B0503020204020204" pitchFamily="34" charset="-122"/>
                </a:rPr>
                <a:t>2</a:t>
              </a:r>
            </a:p>
          </p:txBody>
        </p:sp>
        <p:sp>
          <p:nvSpPr>
            <p:cNvPr id="150558"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9" name="Text Box 80"/>
            <p:cNvSpPr txBox="1">
              <a:spLocks noChangeArrowheads="1"/>
            </p:cNvSpPr>
            <p:nvPr/>
          </p:nvSpPr>
          <p:spPr bwMode="auto">
            <a:xfrm>
              <a:off x="4261" y="2468"/>
              <a:ext cx="6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尾部</a:t>
              </a:r>
            </a:p>
          </p:txBody>
        </p:sp>
      </p:grpSp>
      <p:sp>
        <p:nvSpPr>
          <p:cNvPr id="150556" name="Text Box 36"/>
          <p:cNvSpPr txBox="1">
            <a:spLocks noChangeArrowheads="1"/>
          </p:cNvSpPr>
          <p:nvPr/>
        </p:nvSpPr>
        <p:spPr bwMode="auto">
          <a:xfrm>
            <a:off x="2438687" y="1185863"/>
            <a:ext cx="43396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b="1" dirty="0">
                <a:solidFill>
                  <a:srgbClr val="C55A11"/>
                </a:solidFill>
                <a:latin typeface="微软雅黑" panose="020B0503020204020204" pitchFamily="34" charset="-122"/>
                <a:ea typeface="微软雅黑" panose="020B0503020204020204" pitchFamily="34" charset="-122"/>
              </a:rPr>
              <a:t>注意观察加入或剥去首部（尾部）的层次</a:t>
            </a:r>
          </a:p>
        </p:txBody>
      </p:sp>
      <p:sp>
        <p:nvSpPr>
          <p:cNvPr id="10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25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par>
                          <p:cTn id="11" fill="hold">
                            <p:stCondLst>
                              <p:cond delay="750"/>
                            </p:stCondLst>
                            <p:childTnLst>
                              <p:par>
                                <p:cTn id="12" presetID="22" presetClass="entr" presetSubtype="1" fill="hold" grpId="0" nodeType="afterEffect">
                                  <p:stCondLst>
                                    <p:cond delay="250"/>
                                  </p:stCondLst>
                                  <p:childTnLst>
                                    <p:set>
                                      <p:cBhvr>
                                        <p:cTn id="13" dur="1" fill="hold">
                                          <p:stCondLst>
                                            <p:cond delay="0"/>
                                          </p:stCondLst>
                                        </p:cTn>
                                        <p:tgtEl>
                                          <p:spTgt spid="69"/>
                                        </p:tgtEl>
                                        <p:attrNameLst>
                                          <p:attrName>style.visibility</p:attrName>
                                        </p:attrNameLst>
                                      </p:cBhvr>
                                      <p:to>
                                        <p:strVal val="visible"/>
                                      </p:to>
                                    </p:set>
                                    <p:animEffect transition="in" filter="wipe(up)">
                                      <p:cBhvr>
                                        <p:cTn id="14" dur="250"/>
                                        <p:tgtEl>
                                          <p:spTgt spid="69"/>
                                        </p:tgtEl>
                                      </p:cBhvr>
                                    </p:animEffect>
                                  </p:childTnLst>
                                </p:cTn>
                              </p:par>
                            </p:childTnLst>
                          </p:cTn>
                        </p:par>
                        <p:par>
                          <p:cTn id="15" fill="hold">
                            <p:stCondLst>
                              <p:cond delay="1500"/>
                            </p:stCondLst>
                            <p:childTnLst>
                              <p:par>
                                <p:cTn id="16" presetID="12" presetClass="entr" presetSubtype="8" fill="hold" nodeType="afterEffect">
                                  <p:stCondLst>
                                    <p:cond delay="50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p:tgtEl>
                                          <p:spTgt spid="64"/>
                                        </p:tgtEl>
                                        <p:attrNameLst>
                                          <p:attrName>ppt_x</p:attrName>
                                        </p:attrNameLst>
                                      </p:cBhvr>
                                      <p:tavLst>
                                        <p:tav tm="0">
                                          <p:val>
                                            <p:strVal val="#ppt_x-#ppt_w*1.125000"/>
                                          </p:val>
                                        </p:tav>
                                        <p:tav tm="100000">
                                          <p:val>
                                            <p:strVal val="#ppt_x"/>
                                          </p:val>
                                        </p:tav>
                                      </p:tavLst>
                                    </p:anim>
                                    <p:animEffect transition="in" filter="wipe(right)">
                                      <p:cBhvr>
                                        <p:cTn id="19" dur="500"/>
                                        <p:tgtEl>
                                          <p:spTgt spid="64"/>
                                        </p:tgtEl>
                                      </p:cBhvr>
                                    </p:animEffect>
                                  </p:childTnLst>
                                </p:cTn>
                              </p:par>
                            </p:childTnLst>
                          </p:cTn>
                        </p:par>
                        <p:par>
                          <p:cTn id="20" fill="hold">
                            <p:stCondLst>
                              <p:cond delay="2500"/>
                            </p:stCondLst>
                            <p:childTnLst>
                              <p:par>
                                <p:cTn id="21" presetID="9" presetClass="emph" presetSubtype="0" nodeType="afterEffect">
                                  <p:stCondLst>
                                    <p:cond delay="500"/>
                                  </p:stCondLst>
                                  <p:childTnLst>
                                    <p:set>
                                      <p:cBhvr rctx="PPT">
                                        <p:cTn id="22" dur="indefinite"/>
                                        <p:tgtEl>
                                          <p:spTgt spid="82"/>
                                        </p:tgtEl>
                                        <p:attrNameLst>
                                          <p:attrName>style.opacity</p:attrName>
                                        </p:attrNameLst>
                                      </p:cBhvr>
                                      <p:to>
                                        <p:strVal val="0.25"/>
                                      </p:to>
                                    </p:set>
                                    <p:animEffect filter="image" prLst="opacity: 0.25">
                                      <p:cBhvr rctx="IE">
                                        <p:cTn id="23" dur="indefinite"/>
                                        <p:tgtEl>
                                          <p:spTgt spid="82"/>
                                        </p:tgtEl>
                                      </p:cBhvr>
                                    </p:animEffect>
                                  </p:childTnLst>
                                </p:cTn>
                              </p:par>
                            </p:childTnLst>
                          </p:cTn>
                        </p:par>
                        <p:par>
                          <p:cTn id="24" fill="hold">
                            <p:stCondLst>
                              <p:cond delay="3000"/>
                            </p:stCondLst>
                            <p:childTnLst>
                              <p:par>
                                <p:cTn id="25" presetID="22" presetClass="entr" presetSubtype="1" fill="hold" nodeType="after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par>
                          <p:cTn id="28" fill="hold">
                            <p:stCondLst>
                              <p:cond delay="4000"/>
                            </p:stCondLst>
                            <p:childTnLst>
                              <p:par>
                                <p:cTn id="29" presetID="22" presetClass="entr" presetSubtype="1" fill="hold" nodeType="afterEffect">
                                  <p:stCondLst>
                                    <p:cond delay="25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childTnLst>
                          </p:cTn>
                        </p:par>
                        <p:par>
                          <p:cTn id="32" fill="hold">
                            <p:stCondLst>
                              <p:cond delay="4750"/>
                            </p:stCondLst>
                            <p:childTnLst>
                              <p:par>
                                <p:cTn id="33" presetID="12" presetClass="entr" presetSubtype="8" fill="hold" nodeType="afterEffect">
                                  <p:stCondLst>
                                    <p:cond delay="50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500"/>
                                        <p:tgtEl>
                                          <p:spTgt spid="97"/>
                                        </p:tgtEl>
                                        <p:attrNameLst>
                                          <p:attrName>ppt_x</p:attrName>
                                        </p:attrNameLst>
                                      </p:cBhvr>
                                      <p:tavLst>
                                        <p:tav tm="0">
                                          <p:val>
                                            <p:strVal val="#ppt_x-#ppt_w*1.125000"/>
                                          </p:val>
                                        </p:tav>
                                        <p:tav tm="100000">
                                          <p:val>
                                            <p:strVal val="#ppt_x"/>
                                          </p:val>
                                        </p:tav>
                                      </p:tavLst>
                                    </p:anim>
                                    <p:animEffect transition="in" filter="wipe(right)">
                                      <p:cBhvr>
                                        <p:cTn id="36" dur="500"/>
                                        <p:tgtEl>
                                          <p:spTgt spid="97"/>
                                        </p:tgtEl>
                                      </p:cBhvr>
                                    </p:animEffect>
                                  </p:childTnLst>
                                </p:cTn>
                              </p:par>
                            </p:childTnLst>
                          </p:cTn>
                        </p:par>
                        <p:par>
                          <p:cTn id="37" fill="hold">
                            <p:stCondLst>
                              <p:cond delay="5750"/>
                            </p:stCondLst>
                            <p:childTnLst>
                              <p:par>
                                <p:cTn id="38" presetID="9" presetClass="emph" presetSubtype="0" nodeType="afterEffect">
                                  <p:stCondLst>
                                    <p:cond delay="250"/>
                                  </p:stCondLst>
                                  <p:childTnLst>
                                    <p:set>
                                      <p:cBhvr rctx="PPT">
                                        <p:cTn id="39" dur="indefinite"/>
                                        <p:tgtEl>
                                          <p:spTgt spid="85"/>
                                        </p:tgtEl>
                                        <p:attrNameLst>
                                          <p:attrName>style.opacity</p:attrName>
                                        </p:attrNameLst>
                                      </p:cBhvr>
                                      <p:to>
                                        <p:strVal val="0.25"/>
                                      </p:to>
                                    </p:set>
                                    <p:animEffect filter="image" prLst="opacity: 0.25">
                                      <p:cBhvr rctx="IE">
                                        <p:cTn id="40" dur="indefinite"/>
                                        <p:tgtEl>
                                          <p:spTgt spid="85"/>
                                        </p:tgtEl>
                                      </p:cBhvr>
                                    </p:animEffect>
                                  </p:childTnLst>
                                </p:cTn>
                              </p:par>
                            </p:childTnLst>
                          </p:cTn>
                        </p:par>
                        <p:par>
                          <p:cTn id="41" fill="hold">
                            <p:stCondLst>
                              <p:cond delay="6000"/>
                            </p:stCondLst>
                            <p:childTnLst>
                              <p:par>
                                <p:cTn id="42" presetID="22" presetClass="entr" presetSubtype="1" fill="hold" nodeType="afterEffect">
                                  <p:stCondLst>
                                    <p:cond delay="500"/>
                                  </p:stCondLst>
                                  <p:childTnLst>
                                    <p:set>
                                      <p:cBhvr>
                                        <p:cTn id="43" dur="1" fill="hold">
                                          <p:stCondLst>
                                            <p:cond delay="0"/>
                                          </p:stCondLst>
                                        </p:cTn>
                                        <p:tgtEl>
                                          <p:spTgt spid="88"/>
                                        </p:tgtEl>
                                        <p:attrNameLst>
                                          <p:attrName>style.visibility</p:attrName>
                                        </p:attrNameLst>
                                      </p:cBhvr>
                                      <p:to>
                                        <p:strVal val="visible"/>
                                      </p:to>
                                    </p:set>
                                    <p:animEffect transition="in" filter="wipe(up)">
                                      <p:cBhvr>
                                        <p:cTn id="44" dur="500"/>
                                        <p:tgtEl>
                                          <p:spTgt spid="88"/>
                                        </p:tgtEl>
                                      </p:cBhvr>
                                    </p:animEffect>
                                  </p:childTnLst>
                                </p:cTn>
                              </p:par>
                            </p:childTnLst>
                          </p:cTn>
                        </p:par>
                        <p:par>
                          <p:cTn id="45" fill="hold">
                            <p:stCondLst>
                              <p:cond delay="7000"/>
                            </p:stCondLst>
                            <p:childTnLst>
                              <p:par>
                                <p:cTn id="46" presetID="22" presetClass="entr" presetSubtype="1" fill="hold" nodeType="afterEffect">
                                  <p:stCondLst>
                                    <p:cond delay="500"/>
                                  </p:stCondLst>
                                  <p:childTnLst>
                                    <p:set>
                                      <p:cBhvr>
                                        <p:cTn id="47" dur="1" fill="hold">
                                          <p:stCondLst>
                                            <p:cond delay="0"/>
                                          </p:stCondLst>
                                        </p:cTn>
                                        <p:tgtEl>
                                          <p:spTgt spid="73"/>
                                        </p:tgtEl>
                                        <p:attrNameLst>
                                          <p:attrName>style.visibility</p:attrName>
                                        </p:attrNameLst>
                                      </p:cBhvr>
                                      <p:to>
                                        <p:strVal val="visible"/>
                                      </p:to>
                                    </p:set>
                                    <p:animEffect transition="in" filter="wipe(up)">
                                      <p:cBhvr>
                                        <p:cTn id="48" dur="500"/>
                                        <p:tgtEl>
                                          <p:spTgt spid="73"/>
                                        </p:tgtEl>
                                      </p:cBhvr>
                                    </p:animEffect>
                                  </p:childTnLst>
                                </p:cTn>
                              </p:par>
                            </p:childTnLst>
                          </p:cTn>
                        </p:par>
                        <p:par>
                          <p:cTn id="49" fill="hold">
                            <p:stCondLst>
                              <p:cond delay="8000"/>
                            </p:stCondLst>
                            <p:childTnLst>
                              <p:par>
                                <p:cTn id="50" presetID="12" presetClass="entr" presetSubtype="8" fill="hold" nodeType="afterEffect">
                                  <p:stCondLst>
                                    <p:cond delay="500"/>
                                  </p:stCondLst>
                                  <p:childTnLst>
                                    <p:set>
                                      <p:cBhvr>
                                        <p:cTn id="51" dur="1" fill="hold">
                                          <p:stCondLst>
                                            <p:cond delay="0"/>
                                          </p:stCondLst>
                                        </p:cTn>
                                        <p:tgtEl>
                                          <p:spTgt spid="101"/>
                                        </p:tgtEl>
                                        <p:attrNameLst>
                                          <p:attrName>style.visibility</p:attrName>
                                        </p:attrNameLst>
                                      </p:cBhvr>
                                      <p:to>
                                        <p:strVal val="visible"/>
                                      </p:to>
                                    </p:set>
                                    <p:anim calcmode="lin" valueType="num">
                                      <p:cBhvr additive="base">
                                        <p:cTn id="52" dur="500"/>
                                        <p:tgtEl>
                                          <p:spTgt spid="101"/>
                                        </p:tgtEl>
                                        <p:attrNameLst>
                                          <p:attrName>ppt_x</p:attrName>
                                        </p:attrNameLst>
                                      </p:cBhvr>
                                      <p:tavLst>
                                        <p:tav tm="0">
                                          <p:val>
                                            <p:strVal val="#ppt_x-#ppt_w*1.125000"/>
                                          </p:val>
                                        </p:tav>
                                        <p:tav tm="100000">
                                          <p:val>
                                            <p:strVal val="#ppt_x"/>
                                          </p:val>
                                        </p:tav>
                                      </p:tavLst>
                                    </p:anim>
                                    <p:animEffect transition="in" filter="wipe(right)">
                                      <p:cBhvr>
                                        <p:cTn id="53" dur="500"/>
                                        <p:tgtEl>
                                          <p:spTgt spid="101"/>
                                        </p:tgtEl>
                                      </p:cBhvr>
                                    </p:animEffect>
                                  </p:childTnLst>
                                </p:cTn>
                              </p:par>
                            </p:childTnLst>
                          </p:cTn>
                        </p:par>
                        <p:par>
                          <p:cTn id="54" fill="hold">
                            <p:stCondLst>
                              <p:cond delay="9000"/>
                            </p:stCondLst>
                            <p:childTnLst>
                              <p:par>
                                <p:cTn id="55" presetID="9" presetClass="emph" presetSubtype="0" nodeType="afterEffect">
                                  <p:stCondLst>
                                    <p:cond delay="250"/>
                                  </p:stCondLst>
                                  <p:childTnLst>
                                    <p:set>
                                      <p:cBhvr rctx="PPT">
                                        <p:cTn id="56" dur="indefinite"/>
                                        <p:tgtEl>
                                          <p:spTgt spid="88"/>
                                        </p:tgtEl>
                                        <p:attrNameLst>
                                          <p:attrName>style.opacity</p:attrName>
                                        </p:attrNameLst>
                                      </p:cBhvr>
                                      <p:to>
                                        <p:strVal val="0.25"/>
                                      </p:to>
                                    </p:set>
                                    <p:animEffect filter="image" prLst="opacity: 0.25">
                                      <p:cBhvr rctx="IE">
                                        <p:cTn id="57" dur="indefinite"/>
                                        <p:tgtEl>
                                          <p:spTgt spid="88"/>
                                        </p:tgtEl>
                                      </p:cBhvr>
                                    </p:animEffect>
                                  </p:childTnLst>
                                </p:cTn>
                              </p:par>
                            </p:childTnLst>
                          </p:cTn>
                        </p:par>
                        <p:par>
                          <p:cTn id="58" fill="hold">
                            <p:stCondLst>
                              <p:cond delay="9250"/>
                            </p:stCondLst>
                            <p:childTnLst>
                              <p:par>
                                <p:cTn id="59" presetID="22" presetClass="entr" presetSubtype="1" fill="hold" nodeType="afterEffect">
                                  <p:stCondLst>
                                    <p:cond delay="500"/>
                                  </p:stCondLst>
                                  <p:childTnLst>
                                    <p:set>
                                      <p:cBhvr>
                                        <p:cTn id="60" dur="1" fill="hold">
                                          <p:stCondLst>
                                            <p:cond delay="0"/>
                                          </p:stCondLst>
                                        </p:cTn>
                                        <p:tgtEl>
                                          <p:spTgt spid="91"/>
                                        </p:tgtEl>
                                        <p:attrNameLst>
                                          <p:attrName>style.visibility</p:attrName>
                                        </p:attrNameLst>
                                      </p:cBhvr>
                                      <p:to>
                                        <p:strVal val="visible"/>
                                      </p:to>
                                    </p:set>
                                    <p:animEffect transition="in" filter="wipe(up)">
                                      <p:cBhvr>
                                        <p:cTn id="61" dur="500"/>
                                        <p:tgtEl>
                                          <p:spTgt spid="91"/>
                                        </p:tgtEl>
                                      </p:cBhvr>
                                    </p:animEffect>
                                  </p:childTnLst>
                                </p:cTn>
                              </p:par>
                            </p:childTnLst>
                          </p:cTn>
                        </p:par>
                        <p:par>
                          <p:cTn id="62" fill="hold">
                            <p:stCondLst>
                              <p:cond delay="10250"/>
                            </p:stCondLst>
                            <p:childTnLst>
                              <p:par>
                                <p:cTn id="63" presetID="22" presetClass="entr" presetSubtype="1" fill="hold" nodeType="afterEffect">
                                  <p:stCondLst>
                                    <p:cond delay="250"/>
                                  </p:stCondLst>
                                  <p:childTnLst>
                                    <p:set>
                                      <p:cBhvr>
                                        <p:cTn id="64" dur="1" fill="hold">
                                          <p:stCondLst>
                                            <p:cond delay="0"/>
                                          </p:stCondLst>
                                        </p:cTn>
                                        <p:tgtEl>
                                          <p:spTgt spid="77"/>
                                        </p:tgtEl>
                                        <p:attrNameLst>
                                          <p:attrName>style.visibility</p:attrName>
                                        </p:attrNameLst>
                                      </p:cBhvr>
                                      <p:to>
                                        <p:strVal val="visible"/>
                                      </p:to>
                                    </p:set>
                                    <p:animEffect transition="in" filter="wipe(up)">
                                      <p:cBhvr>
                                        <p:cTn id="65" dur="500"/>
                                        <p:tgtEl>
                                          <p:spTgt spid="77"/>
                                        </p:tgtEl>
                                      </p:cBhvr>
                                    </p:animEffect>
                                  </p:childTnLst>
                                </p:cTn>
                              </p:par>
                            </p:childTnLst>
                          </p:cTn>
                        </p:par>
                        <p:par>
                          <p:cTn id="66" fill="hold">
                            <p:stCondLst>
                              <p:cond delay="11000"/>
                            </p:stCondLst>
                            <p:childTnLst>
                              <p:par>
                                <p:cTn id="67" presetID="12" presetClass="entr" presetSubtype="8" fill="hold" nodeType="afterEffect">
                                  <p:stCondLst>
                                    <p:cond delay="500"/>
                                  </p:stCondLst>
                                  <p:childTnLst>
                                    <p:set>
                                      <p:cBhvr>
                                        <p:cTn id="68" dur="1" fill="hold">
                                          <p:stCondLst>
                                            <p:cond delay="0"/>
                                          </p:stCondLst>
                                        </p:cTn>
                                        <p:tgtEl>
                                          <p:spTgt spid="105"/>
                                        </p:tgtEl>
                                        <p:attrNameLst>
                                          <p:attrName>style.visibility</p:attrName>
                                        </p:attrNameLst>
                                      </p:cBhvr>
                                      <p:to>
                                        <p:strVal val="visible"/>
                                      </p:to>
                                    </p:set>
                                    <p:anim calcmode="lin" valueType="num">
                                      <p:cBhvr additive="base">
                                        <p:cTn id="69" dur="500"/>
                                        <p:tgtEl>
                                          <p:spTgt spid="105"/>
                                        </p:tgtEl>
                                        <p:attrNameLst>
                                          <p:attrName>ppt_x</p:attrName>
                                        </p:attrNameLst>
                                      </p:cBhvr>
                                      <p:tavLst>
                                        <p:tav tm="0">
                                          <p:val>
                                            <p:strVal val="#ppt_x-#ppt_w*1.125000"/>
                                          </p:val>
                                        </p:tav>
                                        <p:tav tm="100000">
                                          <p:val>
                                            <p:strVal val="#ppt_x"/>
                                          </p:val>
                                        </p:tav>
                                      </p:tavLst>
                                    </p:anim>
                                    <p:animEffect transition="in" filter="wipe(right)">
                                      <p:cBhvr>
                                        <p:cTn id="70" dur="500"/>
                                        <p:tgtEl>
                                          <p:spTgt spid="105"/>
                                        </p:tgtEl>
                                      </p:cBhvr>
                                    </p:animEffect>
                                  </p:childTnLst>
                                </p:cTn>
                              </p:par>
                            </p:childTnLst>
                          </p:cTn>
                        </p:par>
                        <p:par>
                          <p:cTn id="71" fill="hold">
                            <p:stCondLst>
                              <p:cond delay="12000"/>
                            </p:stCondLst>
                            <p:childTnLst>
                              <p:par>
                                <p:cTn id="72" presetID="12" presetClass="entr" presetSubtype="2" fill="hold" nodeType="afterEffect">
                                  <p:stCondLst>
                                    <p:cond delay="500"/>
                                  </p:stCondLst>
                                  <p:childTnLst>
                                    <p:set>
                                      <p:cBhvr>
                                        <p:cTn id="73" dur="1" fill="hold">
                                          <p:stCondLst>
                                            <p:cond delay="0"/>
                                          </p:stCondLst>
                                        </p:cTn>
                                        <p:tgtEl>
                                          <p:spTgt spid="109"/>
                                        </p:tgtEl>
                                        <p:attrNameLst>
                                          <p:attrName>style.visibility</p:attrName>
                                        </p:attrNameLst>
                                      </p:cBhvr>
                                      <p:to>
                                        <p:strVal val="visible"/>
                                      </p:to>
                                    </p:set>
                                    <p:anim calcmode="lin" valueType="num">
                                      <p:cBhvr additive="base">
                                        <p:cTn id="74" dur="500"/>
                                        <p:tgtEl>
                                          <p:spTgt spid="109"/>
                                        </p:tgtEl>
                                        <p:attrNameLst>
                                          <p:attrName>ppt_x</p:attrName>
                                        </p:attrNameLst>
                                      </p:cBhvr>
                                      <p:tavLst>
                                        <p:tav tm="0">
                                          <p:val>
                                            <p:strVal val="#ppt_x+#ppt_w*1.125000"/>
                                          </p:val>
                                        </p:tav>
                                        <p:tav tm="100000">
                                          <p:val>
                                            <p:strVal val="#ppt_x"/>
                                          </p:val>
                                        </p:tav>
                                      </p:tavLst>
                                    </p:anim>
                                    <p:animEffect transition="in" filter="wipe(left)">
                                      <p:cBhvr>
                                        <p:cTn id="75" dur="500"/>
                                        <p:tgtEl>
                                          <p:spTgt spid="109"/>
                                        </p:tgtEl>
                                      </p:cBhvr>
                                    </p:animEffect>
                                  </p:childTnLst>
                                </p:cTn>
                              </p:par>
                            </p:childTnLst>
                          </p:cTn>
                        </p:par>
                        <p:par>
                          <p:cTn id="76" fill="hold">
                            <p:stCondLst>
                              <p:cond delay="13000"/>
                            </p:stCondLst>
                            <p:childTnLst>
                              <p:par>
                                <p:cTn id="77" presetID="9" presetClass="emph" presetSubtype="0" nodeType="afterEffect">
                                  <p:stCondLst>
                                    <p:cond delay="500"/>
                                  </p:stCondLst>
                                  <p:childTnLst>
                                    <p:set>
                                      <p:cBhvr rctx="PPT">
                                        <p:cTn id="78" dur="indefinite"/>
                                        <p:tgtEl>
                                          <p:spTgt spid="91"/>
                                        </p:tgtEl>
                                        <p:attrNameLst>
                                          <p:attrName>style.opacity</p:attrName>
                                        </p:attrNameLst>
                                      </p:cBhvr>
                                      <p:to>
                                        <p:strVal val="0.25"/>
                                      </p:to>
                                    </p:set>
                                    <p:animEffect filter="image" prLst="opacity: 0.25">
                                      <p:cBhvr rctx="IE">
                                        <p:cTn id="79" dur="indefinite"/>
                                        <p:tgtEl>
                                          <p:spTgt spid="91"/>
                                        </p:tgtEl>
                                      </p:cBhvr>
                                    </p:animEffect>
                                  </p:childTnLst>
                                </p:cTn>
                              </p:par>
                            </p:childTnLst>
                          </p:cTn>
                        </p:par>
                        <p:par>
                          <p:cTn id="80" fill="hold">
                            <p:stCondLst>
                              <p:cond delay="13500"/>
                            </p:stCondLst>
                            <p:childTnLst>
                              <p:par>
                                <p:cTn id="81" presetID="22" presetClass="entr" presetSubtype="1" fill="hold" nodeType="afterEffect">
                                  <p:stCondLst>
                                    <p:cond delay="500"/>
                                  </p:stCondLst>
                                  <p:childTnLst>
                                    <p:set>
                                      <p:cBhvr>
                                        <p:cTn id="82" dur="1" fill="hold">
                                          <p:stCondLst>
                                            <p:cond delay="0"/>
                                          </p:stCondLst>
                                        </p:cTn>
                                        <p:tgtEl>
                                          <p:spTgt spid="94"/>
                                        </p:tgtEl>
                                        <p:attrNameLst>
                                          <p:attrName>style.visibility</p:attrName>
                                        </p:attrNameLst>
                                      </p:cBhvr>
                                      <p:to>
                                        <p:strVal val="visible"/>
                                      </p:to>
                                    </p:set>
                                    <p:animEffect transition="in" filter="wipe(up)">
                                      <p:cBhvr>
                                        <p:cTn id="83" dur="500"/>
                                        <p:tgtEl>
                                          <p:spTgt spid="94"/>
                                        </p:tgtEl>
                                      </p:cBhvr>
                                    </p:animEffect>
                                  </p:childTnLst>
                                </p:cTn>
                              </p:par>
                            </p:childTnLst>
                          </p:cTn>
                        </p:par>
                        <p:par>
                          <p:cTn id="84" fill="hold">
                            <p:stCondLst>
                              <p:cond delay="14500"/>
                            </p:stCondLst>
                            <p:childTnLst>
                              <p:par>
                                <p:cTn id="85" presetID="22" presetClass="entr" presetSubtype="1" fill="hold" grpId="0" nodeType="afterEffect">
                                  <p:stCondLst>
                                    <p:cond delay="250"/>
                                  </p:stCondLst>
                                  <p:childTnLst>
                                    <p:set>
                                      <p:cBhvr>
                                        <p:cTn id="86" dur="1" fill="hold">
                                          <p:stCondLst>
                                            <p:cond delay="0"/>
                                          </p:stCondLst>
                                        </p:cTn>
                                        <p:tgtEl>
                                          <p:spTgt spid="68"/>
                                        </p:tgtEl>
                                        <p:attrNameLst>
                                          <p:attrName>style.visibility</p:attrName>
                                        </p:attrNameLst>
                                      </p:cBhvr>
                                      <p:to>
                                        <p:strVal val="visible"/>
                                      </p:to>
                                    </p:set>
                                    <p:animEffect transition="in" filter="wipe(up)">
                                      <p:cBhvr>
                                        <p:cTn id="8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156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156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156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156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156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156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156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157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157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157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157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157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157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8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158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158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158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158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158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1586" name="Text Box 31"/>
          <p:cNvSpPr txBox="1">
            <a:spLocks noChangeArrowheads="1"/>
          </p:cNvSpPr>
          <p:nvPr/>
        </p:nvSpPr>
        <p:spPr bwMode="auto">
          <a:xfrm>
            <a:off x="3203704" y="2571750"/>
            <a:ext cx="28953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主机 </a:t>
            </a:r>
            <a:r>
              <a:rPr kumimoji="1" lang="en-US" altLang="zh-CN" sz="1600" b="1" dirty="0">
                <a:solidFill>
                  <a:srgbClr val="C55A11"/>
                </a:solidFill>
                <a:latin typeface="微软雅黑" panose="020B0503020204020204" pitchFamily="34" charset="-122"/>
                <a:ea typeface="微软雅黑" panose="020B0503020204020204" pitchFamily="34" charset="-122"/>
              </a:rPr>
              <a:t>2 </a:t>
            </a:r>
            <a:r>
              <a:rPr kumimoji="1" lang="zh-CN" altLang="en-US" sz="1600" b="1" dirty="0">
                <a:solidFill>
                  <a:srgbClr val="C55A11"/>
                </a:solidFill>
                <a:latin typeface="微软雅黑" panose="020B0503020204020204" pitchFamily="34" charset="-122"/>
                <a:ea typeface="微软雅黑" panose="020B0503020204020204" pitchFamily="34" charset="-122"/>
              </a:rPr>
              <a:t>的物理层收到比特流后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交给数据链路层</a:t>
            </a:r>
          </a:p>
        </p:txBody>
      </p:sp>
      <p:sp>
        <p:nvSpPr>
          <p:cNvPr id="35" name="Rectangle 30"/>
          <p:cNvSpPr>
            <a:spLocks noChangeArrowheads="1"/>
          </p:cNvSpPr>
          <p:nvPr/>
        </p:nvSpPr>
        <p:spPr bwMode="auto">
          <a:xfrm>
            <a:off x="2535238" y="3636963"/>
            <a:ext cx="4318000" cy="27463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368AD6"/>
                </a:solidFill>
                <a:latin typeface="微软雅黑" panose="020B0503020204020204" pitchFamily="34" charset="-122"/>
                <a:ea typeface="微软雅黑" panose="020B0503020204020204" pitchFamily="34" charset="-122"/>
              </a:rPr>
              <a:t>10100110100101  </a:t>
            </a:r>
            <a:r>
              <a:rPr lang="zh-CN" altLang="en-US" sz="1400" b="1">
                <a:solidFill>
                  <a:srgbClr val="368AD6"/>
                </a:solidFill>
                <a:latin typeface="微软雅黑" panose="020B0503020204020204" pitchFamily="34" charset="-122"/>
                <a:ea typeface="微软雅黑" panose="020B0503020204020204" pitchFamily="34" charset="-122"/>
              </a:rPr>
              <a:t>比  特  流  </a:t>
            </a:r>
            <a:r>
              <a:rPr lang="en-US" altLang="zh-CN" sz="1400" b="1">
                <a:solidFill>
                  <a:srgbClr val="368AD6"/>
                </a:solidFill>
                <a:latin typeface="微软雅黑" panose="020B0503020204020204" pitchFamily="34" charset="-122"/>
                <a:ea typeface="微软雅黑" panose="020B0503020204020204" pitchFamily="34" charset="-122"/>
              </a:rPr>
              <a:t>110101110101</a:t>
            </a:r>
          </a:p>
        </p:txBody>
      </p:sp>
      <p:grpSp>
        <p:nvGrpSpPr>
          <p:cNvPr id="36" name="Group 32"/>
          <p:cNvGrpSpPr/>
          <p:nvPr/>
        </p:nvGrpSpPr>
        <p:grpSpPr bwMode="auto">
          <a:xfrm>
            <a:off x="2535238" y="3194050"/>
            <a:ext cx="4318000" cy="276225"/>
            <a:chOff x="1247" y="3023"/>
            <a:chExt cx="3266" cy="226"/>
          </a:xfrm>
        </p:grpSpPr>
        <p:sp>
          <p:nvSpPr>
            <p:cNvPr id="151592"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2</a:t>
              </a:r>
            </a:p>
          </p:txBody>
        </p:sp>
        <p:sp>
          <p:nvSpPr>
            <p:cNvPr id="151593"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T</a:t>
              </a:r>
              <a:r>
                <a:rPr lang="en-US" altLang="zh-CN" sz="1400" b="1" baseline="-25000"/>
                <a:t>2</a:t>
              </a:r>
            </a:p>
          </p:txBody>
        </p:sp>
        <p:grpSp>
          <p:nvGrpSpPr>
            <p:cNvPr id="151594" name="Group 35"/>
            <p:cNvGrpSpPr/>
            <p:nvPr/>
          </p:nvGrpSpPr>
          <p:grpSpPr bwMode="auto">
            <a:xfrm>
              <a:off x="1610" y="3023"/>
              <a:ext cx="2585" cy="226"/>
              <a:chOff x="1610" y="3023"/>
              <a:chExt cx="2585" cy="226"/>
            </a:xfrm>
          </p:grpSpPr>
          <p:sp>
            <p:nvSpPr>
              <p:cNvPr id="151595"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151596"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1597"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1598" name="Rectangle 3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grpSp>
        <p:nvGrpSpPr>
          <p:cNvPr id="44" name="组合 43"/>
          <p:cNvGrpSpPr/>
          <p:nvPr/>
        </p:nvGrpSpPr>
        <p:grpSpPr bwMode="auto">
          <a:xfrm>
            <a:off x="4284663" y="3346450"/>
            <a:ext cx="3167062" cy="396875"/>
            <a:chOff x="4283968" y="4359588"/>
            <a:chExt cx="3168038" cy="396875"/>
          </a:xfrm>
        </p:grpSpPr>
        <p:sp>
          <p:nvSpPr>
            <p:cNvPr id="15159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1591"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4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nodeType="after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par>
                          <p:cTn id="11" fill="hold">
                            <p:stCondLst>
                              <p:cond delay="1500"/>
                            </p:stCondLst>
                            <p:childTnLst>
                              <p:par>
                                <p:cTn id="12" presetID="1" presetClass="exit" presetSubtype="0" fill="hold" grpId="1" nodeType="afterEffect">
                                  <p:stCondLst>
                                    <p:cond delay="750"/>
                                  </p:stCondLst>
                                  <p:childTnLst>
                                    <p:set>
                                      <p:cBhvr>
                                        <p:cTn id="13" dur="1" fill="hold">
                                          <p:stCondLst>
                                            <p:cond delay="0"/>
                                          </p:stCondLst>
                                        </p:cTn>
                                        <p:tgtEl>
                                          <p:spTgt spid="35"/>
                                        </p:tgtEl>
                                        <p:attrNameLst>
                                          <p:attrName>style.visibility</p:attrName>
                                        </p:attrNameLst>
                                      </p:cBhvr>
                                      <p:to>
                                        <p:strVal val="hidden"/>
                                      </p:to>
                                    </p:set>
                                  </p:childTnLst>
                                </p:cTn>
                              </p:par>
                            </p:childTnLst>
                          </p:cTn>
                        </p:par>
                        <p:par>
                          <p:cTn id="14" fill="hold">
                            <p:stCondLst>
                              <p:cond delay="2250"/>
                            </p:stCondLst>
                            <p:childTnLst>
                              <p:par>
                                <p:cTn id="15" presetID="1" presetClass="exit" presetSubtype="0" fill="hold" nodeType="afterEffect">
                                  <p:stCondLst>
                                    <p:cond delay="0"/>
                                  </p:stCondLst>
                                  <p:childTnLst>
                                    <p:set>
                                      <p:cBhvr>
                                        <p:cTn id="16" dur="1" fill="hold">
                                          <p:stCondLst>
                                            <p:cond delay="0"/>
                                          </p:stCondLst>
                                        </p:cTn>
                                        <p:tgtEl>
                                          <p:spTgt spid="44"/>
                                        </p:tgtEl>
                                        <p:attrNameLst>
                                          <p:attrName>style.visibility</p:attrName>
                                        </p:attrNameLst>
                                      </p:cBhvr>
                                      <p:to>
                                        <p:strVal val="hidden"/>
                                      </p:to>
                                    </p:set>
                                  </p:childTnLst>
                                </p:cTn>
                              </p:par>
                            </p:childTnLst>
                          </p:cTn>
                        </p:par>
                        <p:par>
                          <p:cTn id="17" fill="hold">
                            <p:stCondLst>
                              <p:cond delay="2250"/>
                            </p:stCondLst>
                            <p:childTnLst>
                              <p:par>
                                <p:cTn id="18" presetID="1"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2584"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2585"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2586"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2587"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2588"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2589"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2590"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1"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2"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3"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4"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2595"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2596"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2597"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2598"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2599"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2600"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1"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2"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3"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4"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2605"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2606"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2607"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2608"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2609"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2610" name="Text Box 35"/>
          <p:cNvSpPr txBox="1">
            <a:spLocks noChangeArrowheads="1"/>
          </p:cNvSpPr>
          <p:nvPr/>
        </p:nvSpPr>
        <p:spPr bwMode="auto">
          <a:xfrm>
            <a:off x="3010634" y="2283718"/>
            <a:ext cx="3262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a:solidFill>
                  <a:srgbClr val="C55A11"/>
                </a:solidFill>
                <a:latin typeface="微软雅黑" panose="020B0503020204020204" pitchFamily="34" charset="-122"/>
                <a:ea typeface="微软雅黑" panose="020B0503020204020204" pitchFamily="34" charset="-122"/>
              </a:rPr>
              <a:t>数据链路层剥去帧首部和帧尾部后</a:t>
            </a:r>
          </a:p>
          <a:p>
            <a:pPr algn="ctr" eaLnBrk="0" hangingPunct="0"/>
            <a:r>
              <a:rPr kumimoji="1" lang="zh-CN" altLang="en-US" sz="1600" b="1">
                <a:solidFill>
                  <a:srgbClr val="C55A11"/>
                </a:solidFill>
                <a:latin typeface="微软雅黑" panose="020B0503020204020204" pitchFamily="34" charset="-122"/>
                <a:ea typeface="微软雅黑" panose="020B0503020204020204" pitchFamily="34" charset="-122"/>
              </a:rPr>
              <a:t>把帧的数据部分交给网络层</a:t>
            </a:r>
          </a:p>
        </p:txBody>
      </p:sp>
      <p:grpSp>
        <p:nvGrpSpPr>
          <p:cNvPr id="46" name="Group 2"/>
          <p:cNvGrpSpPr/>
          <p:nvPr/>
        </p:nvGrpSpPr>
        <p:grpSpPr bwMode="auto">
          <a:xfrm>
            <a:off x="3127375" y="2886075"/>
            <a:ext cx="3151188" cy="255588"/>
            <a:chOff x="1610" y="3023"/>
            <a:chExt cx="2585" cy="226"/>
          </a:xfrm>
        </p:grpSpPr>
        <p:sp>
          <p:nvSpPr>
            <p:cNvPr id="152622"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152623"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2624"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2625"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sp>
        <p:nvSpPr>
          <p:cNvPr id="51" name="Rectangle 36"/>
          <p:cNvSpPr>
            <a:spLocks noChangeArrowheads="1"/>
          </p:cNvSpPr>
          <p:nvPr/>
        </p:nvSpPr>
        <p:spPr bwMode="auto">
          <a:xfrm>
            <a:off x="2686050" y="3294063"/>
            <a:ext cx="441325" cy="25400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2</a:t>
            </a:r>
          </a:p>
        </p:txBody>
      </p:sp>
      <p:sp>
        <p:nvSpPr>
          <p:cNvPr id="52" name="Rectangle 37"/>
          <p:cNvSpPr>
            <a:spLocks noChangeArrowheads="1"/>
          </p:cNvSpPr>
          <p:nvPr/>
        </p:nvSpPr>
        <p:spPr bwMode="auto">
          <a:xfrm>
            <a:off x="6278563" y="3295650"/>
            <a:ext cx="387350" cy="25400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T</a:t>
            </a:r>
            <a:r>
              <a:rPr lang="en-US" altLang="zh-CN" sz="1400" b="1" baseline="-25000"/>
              <a:t>2</a:t>
            </a:r>
          </a:p>
        </p:txBody>
      </p:sp>
      <p:grpSp>
        <p:nvGrpSpPr>
          <p:cNvPr id="53" name="Group 38"/>
          <p:cNvGrpSpPr/>
          <p:nvPr/>
        </p:nvGrpSpPr>
        <p:grpSpPr bwMode="auto">
          <a:xfrm>
            <a:off x="3127375" y="3295650"/>
            <a:ext cx="3151188" cy="254000"/>
            <a:chOff x="1610" y="3023"/>
            <a:chExt cx="2585" cy="226"/>
          </a:xfrm>
        </p:grpSpPr>
        <p:sp>
          <p:nvSpPr>
            <p:cNvPr id="152618"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152619"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2620"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2621"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8" name="组合 57"/>
          <p:cNvGrpSpPr/>
          <p:nvPr/>
        </p:nvGrpSpPr>
        <p:grpSpPr bwMode="auto">
          <a:xfrm>
            <a:off x="4311650" y="3003550"/>
            <a:ext cx="3168650" cy="396875"/>
            <a:chOff x="4283968" y="4359588"/>
            <a:chExt cx="3168038" cy="396875"/>
          </a:xfrm>
        </p:grpSpPr>
        <p:sp>
          <p:nvSpPr>
            <p:cNvPr id="152616"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2617"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51"/>
                                        </p:tgtEl>
                                        <p:attrNameLst>
                                          <p:attrName>ppt_x</p:attrName>
                                        </p:attrNameLst>
                                      </p:cBhvr>
                                      <p:tavLst>
                                        <p:tav tm="0">
                                          <p:val>
                                            <p:strVal val="#ppt_x"/>
                                          </p:val>
                                        </p:tav>
                                        <p:tav tm="100000">
                                          <p:val>
                                            <p:strVal val="#ppt_x-#ppt_w*1.125000"/>
                                          </p:val>
                                        </p:tav>
                                      </p:tavLst>
                                    </p:anim>
                                    <p:animEffect transition="out" filter="wipe(left)">
                                      <p:cBhvr>
                                        <p:cTn id="7" dur="500"/>
                                        <p:tgtEl>
                                          <p:spTgt spid="51"/>
                                        </p:tgtEl>
                                      </p:cBhvr>
                                    </p:animEffect>
                                    <p:set>
                                      <p:cBhvr>
                                        <p:cTn id="8" dur="1" fill="hold">
                                          <p:stCondLst>
                                            <p:cond delay="499"/>
                                          </p:stCondLst>
                                        </p:cTn>
                                        <p:tgtEl>
                                          <p:spTgt spid="51"/>
                                        </p:tgtEl>
                                        <p:attrNameLst>
                                          <p:attrName>style.visibility</p:attrName>
                                        </p:attrNameLst>
                                      </p:cBhvr>
                                      <p:to>
                                        <p:strVal val="hidden"/>
                                      </p:to>
                                    </p:set>
                                  </p:childTnLst>
                                </p:cTn>
                              </p:par>
                            </p:childTnLst>
                          </p:cTn>
                        </p:par>
                        <p:par>
                          <p:cTn id="9" fill="hold">
                            <p:stCondLst>
                              <p:cond delay="1000"/>
                            </p:stCondLst>
                            <p:childTnLst>
                              <p:par>
                                <p:cTn id="10" presetID="12" presetClass="exit" presetSubtype="2" fill="hold" grpId="0" nodeType="afterEffect">
                                  <p:stCondLst>
                                    <p:cond delay="500"/>
                                  </p:stCondLst>
                                  <p:childTnLst>
                                    <p:anim calcmode="lin" valueType="num">
                                      <p:cBhvr additive="base">
                                        <p:cTn id="11" dur="500"/>
                                        <p:tgtEl>
                                          <p:spTgt spid="52"/>
                                        </p:tgtEl>
                                        <p:attrNameLst>
                                          <p:attrName>ppt_x</p:attrName>
                                        </p:attrNameLst>
                                      </p:cBhvr>
                                      <p:tavLst>
                                        <p:tav tm="0">
                                          <p:val>
                                            <p:strVal val="#ppt_x"/>
                                          </p:val>
                                        </p:tav>
                                        <p:tav tm="100000">
                                          <p:val>
                                            <p:strVal val="#ppt_x+#ppt_w*1.125000"/>
                                          </p:val>
                                        </p:tav>
                                      </p:tavLst>
                                    </p:anim>
                                    <p:animEffect transition="out" filter="wipe(right)">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childTnLst>
                          </p:cTn>
                        </p:par>
                        <p:par>
                          <p:cTn id="14" fill="hold">
                            <p:stCondLst>
                              <p:cond delay="2000"/>
                            </p:stCondLst>
                            <p:childTnLst>
                              <p:par>
                                <p:cTn id="15" presetID="22" presetClass="entr" presetSubtype="4" fill="hold" nodeType="afterEffect">
                                  <p:stCondLst>
                                    <p:cond delay="50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par>
                          <p:cTn id="18" fill="hold">
                            <p:stCondLst>
                              <p:cond delay="3000"/>
                            </p:stCondLst>
                            <p:childTnLst>
                              <p:par>
                                <p:cTn id="19" presetID="10" presetClass="exit" presetSubtype="0" fill="hold" nodeType="afterEffect">
                                  <p:stCondLst>
                                    <p:cond delay="0"/>
                                  </p:stCondLst>
                                  <p:childTnLst>
                                    <p:animEffect transition="out" filter="fade">
                                      <p:cBhvr>
                                        <p:cTn id="20" dur="500"/>
                                        <p:tgtEl>
                                          <p:spTgt spid="53"/>
                                        </p:tgtEl>
                                      </p:cBhvr>
                                    </p:animEffect>
                                    <p:set>
                                      <p:cBhvr>
                                        <p:cTn id="21" dur="1" fill="hold">
                                          <p:stCondLst>
                                            <p:cond delay="499"/>
                                          </p:stCondLst>
                                        </p:cTn>
                                        <p:tgtEl>
                                          <p:spTgt spid="53"/>
                                        </p:tgtEl>
                                        <p:attrNameLst>
                                          <p:attrName>style.visibility</p:attrName>
                                        </p:attrNameLst>
                                      </p:cBhvr>
                                      <p:to>
                                        <p:strVal val="hidden"/>
                                      </p:to>
                                    </p:se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par>
                          <p:cTn id="26" fill="hold">
                            <p:stCondLst>
                              <p:cond delay="4000"/>
                            </p:stCondLst>
                            <p:childTnLst>
                              <p:par>
                                <p:cTn id="27" presetID="22" presetClass="exit" presetSubtype="1" fill="hold" nodeType="afterEffect">
                                  <p:stCondLst>
                                    <p:cond delay="0"/>
                                  </p:stCondLst>
                                  <p:childTnLst>
                                    <p:animEffect transition="out" filter="wipe(up)">
                                      <p:cBhvr>
                                        <p:cTn id="28" dur="500"/>
                                        <p:tgtEl>
                                          <p:spTgt spid="58"/>
                                        </p:tgtEl>
                                      </p:cBhvr>
                                    </p:animEffect>
                                    <p:set>
                                      <p:cBhvr>
                                        <p:cTn id="29"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360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360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361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361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361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361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361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361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362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362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362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362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362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8" name="Text Box 29"/>
          <p:cNvSpPr txBox="1">
            <a:spLocks noChangeArrowheads="1"/>
          </p:cNvSpPr>
          <p:nvPr/>
        </p:nvSpPr>
        <p:spPr bwMode="auto">
          <a:xfrm>
            <a:off x="1566863" y="1223963"/>
            <a:ext cx="7826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00000"/>
                </a:solidFill>
                <a:latin typeface="微软雅黑" panose="020B0503020204020204" pitchFamily="34" charset="-122"/>
                <a:ea typeface="微软雅黑" panose="020B0503020204020204" pitchFamily="34" charset="-122"/>
              </a:rPr>
              <a:t>主机 </a:t>
            </a:r>
            <a:r>
              <a:rPr kumimoji="1" lang="en-US" altLang="zh-CN" sz="1600" b="1" dirty="0">
                <a:solidFill>
                  <a:srgbClr val="C00000"/>
                </a:solidFill>
                <a:latin typeface="微软雅黑" panose="020B0503020204020204" pitchFamily="34" charset="-122"/>
                <a:ea typeface="微软雅黑" panose="020B0503020204020204" pitchFamily="34" charset="-122"/>
              </a:rPr>
              <a:t>1</a:t>
            </a:r>
          </a:p>
        </p:txBody>
      </p:sp>
      <p:sp>
        <p:nvSpPr>
          <p:cNvPr id="15362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363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363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3632" name="Text Box 41"/>
          <p:cNvSpPr txBox="1">
            <a:spLocks noChangeArrowheads="1"/>
          </p:cNvSpPr>
          <p:nvPr/>
        </p:nvSpPr>
        <p:spPr bwMode="auto">
          <a:xfrm>
            <a:off x="6902450" y="1223963"/>
            <a:ext cx="7826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00000"/>
                </a:solidFill>
                <a:latin typeface="微软雅黑" panose="020B0503020204020204" pitchFamily="34" charset="-122"/>
                <a:ea typeface="微软雅黑" panose="020B0503020204020204" pitchFamily="34" charset="-122"/>
              </a:rPr>
              <a:t>主机 </a:t>
            </a:r>
            <a:r>
              <a:rPr kumimoji="1" lang="en-US" altLang="zh-CN" sz="1600" b="1">
                <a:solidFill>
                  <a:srgbClr val="C00000"/>
                </a:solidFill>
                <a:latin typeface="微软雅黑" panose="020B0503020204020204" pitchFamily="34" charset="-122"/>
                <a:ea typeface="微软雅黑" panose="020B0503020204020204" pitchFamily="34" charset="-122"/>
              </a:rPr>
              <a:t>2</a:t>
            </a:r>
          </a:p>
        </p:txBody>
      </p:sp>
      <p:sp>
        <p:nvSpPr>
          <p:cNvPr id="15363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3634" name="Text Box 35"/>
          <p:cNvSpPr txBox="1">
            <a:spLocks noChangeArrowheads="1"/>
          </p:cNvSpPr>
          <p:nvPr/>
        </p:nvSpPr>
        <p:spPr bwMode="auto">
          <a:xfrm>
            <a:off x="3215819" y="1923678"/>
            <a:ext cx="2852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网络层剥去分组首部后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把分组的数据部分交给运输层</a:t>
            </a:r>
          </a:p>
        </p:txBody>
      </p:sp>
      <p:grpSp>
        <p:nvGrpSpPr>
          <p:cNvPr id="49" name="Group 2"/>
          <p:cNvGrpSpPr/>
          <p:nvPr/>
        </p:nvGrpSpPr>
        <p:grpSpPr bwMode="auto">
          <a:xfrm>
            <a:off x="3313113" y="2506663"/>
            <a:ext cx="2762250" cy="254000"/>
            <a:chOff x="1928" y="3023"/>
            <a:chExt cx="2267" cy="226"/>
          </a:xfrm>
        </p:grpSpPr>
        <p:sp>
          <p:nvSpPr>
            <p:cNvPr id="153645"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3646"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3647"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4" name="Group 38"/>
          <p:cNvGrpSpPr/>
          <p:nvPr/>
        </p:nvGrpSpPr>
        <p:grpSpPr bwMode="auto">
          <a:xfrm>
            <a:off x="3313113" y="2914650"/>
            <a:ext cx="2762250" cy="254000"/>
            <a:chOff x="1928" y="3023"/>
            <a:chExt cx="2267" cy="226"/>
          </a:xfrm>
        </p:grpSpPr>
        <p:sp>
          <p:nvSpPr>
            <p:cNvPr id="153642"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3643"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3644"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8" name="组合 57"/>
          <p:cNvGrpSpPr/>
          <p:nvPr/>
        </p:nvGrpSpPr>
        <p:grpSpPr bwMode="auto">
          <a:xfrm>
            <a:off x="4154488" y="2622550"/>
            <a:ext cx="3325812" cy="396875"/>
            <a:chOff x="4126956" y="4359588"/>
            <a:chExt cx="3325050" cy="396875"/>
          </a:xfrm>
        </p:grpSpPr>
        <p:sp>
          <p:nvSpPr>
            <p:cNvPr id="15364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3641" name="AutoShape 31"/>
            <p:cNvSpPr>
              <a:spLocks noChangeArrowheads="1"/>
            </p:cNvSpPr>
            <p:nvPr/>
          </p:nvSpPr>
          <p:spPr bwMode="auto">
            <a:xfrm rot="10800000" flipV="1">
              <a:off x="4126956"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61" name="Rectangle 39"/>
          <p:cNvSpPr>
            <a:spLocks noChangeArrowheads="1"/>
          </p:cNvSpPr>
          <p:nvPr/>
        </p:nvSpPr>
        <p:spPr bwMode="auto">
          <a:xfrm>
            <a:off x="2924175" y="2914650"/>
            <a:ext cx="388938" cy="2540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4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61"/>
                                        </p:tgtEl>
                                        <p:attrNameLst>
                                          <p:attrName>ppt_x</p:attrName>
                                        </p:attrNameLst>
                                      </p:cBhvr>
                                      <p:tavLst>
                                        <p:tav tm="0">
                                          <p:val>
                                            <p:strVal val="#ppt_x"/>
                                          </p:val>
                                        </p:tav>
                                        <p:tav tm="100000">
                                          <p:val>
                                            <p:strVal val="#ppt_x-#ppt_w*1.125000"/>
                                          </p:val>
                                        </p:tav>
                                      </p:tavLst>
                                    </p:anim>
                                    <p:animEffect transition="out" filter="wipe(left)">
                                      <p:cBhvr>
                                        <p:cTn id="7" dur="500"/>
                                        <p:tgtEl>
                                          <p:spTgt spid="61"/>
                                        </p:tgtEl>
                                      </p:cBhvr>
                                    </p:animEffect>
                                    <p:set>
                                      <p:cBhvr>
                                        <p:cTn id="8" dur="1" fill="hold">
                                          <p:stCondLst>
                                            <p:cond delay="499"/>
                                          </p:stCondLst>
                                        </p:cTn>
                                        <p:tgtEl>
                                          <p:spTgt spid="61"/>
                                        </p:tgtEl>
                                        <p:attrNameLst>
                                          <p:attrName>style.visibility</p:attrName>
                                        </p:attrNameLst>
                                      </p:cBhvr>
                                      <p:to>
                                        <p:strVal val="hidden"/>
                                      </p:to>
                                    </p:set>
                                  </p:childTnLst>
                                </p:cTn>
                              </p:par>
                            </p:childTnLst>
                          </p:cTn>
                        </p:par>
                        <p:par>
                          <p:cTn id="9" fill="hold">
                            <p:stCondLst>
                              <p:cond delay="1000"/>
                            </p:stCondLst>
                            <p:childTnLst>
                              <p:par>
                                <p:cTn id="10" presetID="22" presetClass="entr" presetSubtype="4" fill="hold" nodeType="afterEffect">
                                  <p:stCondLst>
                                    <p:cond delay="500"/>
                                  </p:stCondLst>
                                  <p:childTnLst>
                                    <p:set>
                                      <p:cBhvr>
                                        <p:cTn id="11" dur="1" fill="hold">
                                          <p:stCondLst>
                                            <p:cond delay="0"/>
                                          </p:stCondLst>
                                        </p:cTn>
                                        <p:tgtEl>
                                          <p:spTgt spid="58"/>
                                        </p:tgtEl>
                                        <p:attrNameLst>
                                          <p:attrName>style.visibility</p:attrName>
                                        </p:attrNameLst>
                                      </p:cBhvr>
                                      <p:to>
                                        <p:strVal val="visible"/>
                                      </p:to>
                                    </p:set>
                                    <p:animEffect transition="in" filter="wipe(down)">
                                      <p:cBhvr>
                                        <p:cTn id="12" dur="500"/>
                                        <p:tgtEl>
                                          <p:spTgt spid="58"/>
                                        </p:tgtEl>
                                      </p:cBhvr>
                                    </p:animEffect>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4"/>
                                        </p:tgtEl>
                                      </p:cBhvr>
                                    </p:animEffect>
                                    <p:set>
                                      <p:cBhvr>
                                        <p:cTn id="16" dur="1" fill="hold">
                                          <p:stCondLst>
                                            <p:cond delay="499"/>
                                          </p:stCondLst>
                                        </p:cTn>
                                        <p:tgtEl>
                                          <p:spTgt spid="54"/>
                                        </p:tgtEl>
                                        <p:attrNameLst>
                                          <p:attrName>style.visibility</p:attrName>
                                        </p:attrNameLst>
                                      </p:cBhvr>
                                      <p:to>
                                        <p:strVal val="hidden"/>
                                      </p:to>
                                    </p:set>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par>
                          <p:cTn id="21" fill="hold">
                            <p:stCondLst>
                              <p:cond delay="3000"/>
                            </p:stCondLst>
                            <p:childTnLst>
                              <p:par>
                                <p:cTn id="22" presetID="22" presetClass="exit" presetSubtype="1" fill="hold" nodeType="afterEffect">
                                  <p:stCondLst>
                                    <p:cond delay="0"/>
                                  </p:stCondLst>
                                  <p:childTnLst>
                                    <p:animEffect transition="out" filter="wipe(up)">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463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463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463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463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463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463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463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464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464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464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464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464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464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5465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465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465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465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465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4658" name="Text Box 35"/>
          <p:cNvSpPr txBox="1">
            <a:spLocks noChangeArrowheads="1"/>
          </p:cNvSpPr>
          <p:nvPr/>
        </p:nvSpPr>
        <p:spPr bwMode="auto">
          <a:xfrm>
            <a:off x="3203848" y="1563638"/>
            <a:ext cx="2852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运输层剥去报文首部后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把报文的数据部分交给应用层</a:t>
            </a:r>
          </a:p>
        </p:txBody>
      </p:sp>
      <p:grpSp>
        <p:nvGrpSpPr>
          <p:cNvPr id="47" name="Group 2"/>
          <p:cNvGrpSpPr/>
          <p:nvPr/>
        </p:nvGrpSpPr>
        <p:grpSpPr bwMode="auto">
          <a:xfrm>
            <a:off x="3478213" y="2144713"/>
            <a:ext cx="2374900" cy="254000"/>
            <a:chOff x="2246" y="3023"/>
            <a:chExt cx="1949" cy="226"/>
          </a:xfrm>
        </p:grpSpPr>
        <p:sp>
          <p:nvSpPr>
            <p:cNvPr id="154668"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4669"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1" name="Group 38"/>
          <p:cNvGrpSpPr/>
          <p:nvPr/>
        </p:nvGrpSpPr>
        <p:grpSpPr bwMode="auto">
          <a:xfrm>
            <a:off x="3478213" y="2552700"/>
            <a:ext cx="2374900" cy="254000"/>
            <a:chOff x="2246" y="3023"/>
            <a:chExt cx="1949" cy="226"/>
          </a:xfrm>
        </p:grpSpPr>
        <p:sp>
          <p:nvSpPr>
            <p:cNvPr id="154666"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4667"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4" name="组合 53"/>
          <p:cNvGrpSpPr/>
          <p:nvPr/>
        </p:nvGrpSpPr>
        <p:grpSpPr bwMode="auto">
          <a:xfrm>
            <a:off x="3914775" y="2260600"/>
            <a:ext cx="3565525" cy="396875"/>
            <a:chOff x="3886820" y="4359588"/>
            <a:chExt cx="3565186" cy="396875"/>
          </a:xfrm>
        </p:grpSpPr>
        <p:sp>
          <p:nvSpPr>
            <p:cNvPr id="154664"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4665" name="AutoShape 31"/>
            <p:cNvSpPr>
              <a:spLocks noChangeArrowheads="1"/>
            </p:cNvSpPr>
            <p:nvPr/>
          </p:nvSpPr>
          <p:spPr bwMode="auto">
            <a:xfrm rot="10800000" flipV="1">
              <a:off x="3886820"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7" name="Rectangle 40"/>
          <p:cNvSpPr>
            <a:spLocks noChangeArrowheads="1"/>
          </p:cNvSpPr>
          <p:nvPr/>
        </p:nvSpPr>
        <p:spPr bwMode="auto">
          <a:xfrm>
            <a:off x="3090863" y="2552700"/>
            <a:ext cx="387350" cy="2540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4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57"/>
                                        </p:tgtEl>
                                        <p:attrNameLst>
                                          <p:attrName>ppt_x</p:attrName>
                                        </p:attrNameLst>
                                      </p:cBhvr>
                                      <p:tavLst>
                                        <p:tav tm="0">
                                          <p:val>
                                            <p:strVal val="#ppt_x"/>
                                          </p:val>
                                        </p:tav>
                                        <p:tav tm="100000">
                                          <p:val>
                                            <p:strVal val="#ppt_x-#ppt_w*1.125000"/>
                                          </p:val>
                                        </p:tav>
                                      </p:tavLst>
                                    </p:anim>
                                    <p:animEffect transition="out" filter="wipe(left)">
                                      <p:cBhvr>
                                        <p:cTn id="7" dur="500"/>
                                        <p:tgtEl>
                                          <p:spTgt spid="57"/>
                                        </p:tgtEl>
                                      </p:cBhvr>
                                    </p:animEffect>
                                    <p:set>
                                      <p:cBhvr>
                                        <p:cTn id="8" dur="1" fill="hold">
                                          <p:stCondLst>
                                            <p:cond delay="499"/>
                                          </p:stCondLst>
                                        </p:cTn>
                                        <p:tgtEl>
                                          <p:spTgt spid="57"/>
                                        </p:tgtEl>
                                        <p:attrNameLst>
                                          <p:attrName>style.visibility</p:attrName>
                                        </p:attrNameLst>
                                      </p:cBhvr>
                                      <p:to>
                                        <p:strVal val="hidden"/>
                                      </p:to>
                                    </p:set>
                                  </p:childTnLst>
                                </p:cTn>
                              </p:par>
                            </p:childTnLst>
                          </p:cTn>
                        </p:par>
                        <p:par>
                          <p:cTn id="9" fill="hold">
                            <p:stCondLst>
                              <p:cond delay="1000"/>
                            </p:stCondLst>
                            <p:childTnLst>
                              <p:par>
                                <p:cTn id="10" presetID="22" presetClass="entr" presetSubtype="4" fill="hold" nodeType="afterEffect">
                                  <p:stCondLst>
                                    <p:cond delay="50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childTnLst>
                          </p:cTn>
                        </p:par>
                        <p:par>
                          <p:cTn id="21" fill="hold">
                            <p:stCondLst>
                              <p:cond delay="3000"/>
                            </p:stCondLst>
                            <p:childTnLst>
                              <p:par>
                                <p:cTn id="22" presetID="22" presetClass="exit" presetSubtype="1" fill="hold" nodeType="afterEffect">
                                  <p:stCondLst>
                                    <p:cond delay="0"/>
                                  </p:stCondLst>
                                  <p:childTnLst>
                                    <p:animEffect transition="out" filter="wipe(up)">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1.7  </a:t>
            </a:r>
            <a:r>
              <a:rPr lang="zh-CN" altLang="en-US" dirty="0"/>
              <a:t>计算机网络体系结构</a:t>
            </a:r>
          </a:p>
        </p:txBody>
      </p:sp>
      <p:sp>
        <p:nvSpPr>
          <p:cNvPr id="3" name="标题 2"/>
          <p:cNvSpPr>
            <a:spLocks noGrp="1"/>
          </p:cNvSpPr>
          <p:nvPr>
            <p:ph type="title"/>
          </p:nvPr>
        </p:nvSpPr>
        <p:spPr/>
        <p:txBody>
          <a:bodyPr/>
          <a:lstStyle/>
          <a:p>
            <a:r>
              <a:rPr lang="zh-CN" altLang="en-US" dirty="0"/>
              <a:t>第一章  概述</a:t>
            </a:r>
          </a:p>
        </p:txBody>
      </p:sp>
    </p:spTree>
    <p:extLst>
      <p:ext uri="{BB962C8B-B14F-4D97-AF65-F5344CB8AC3E}">
        <p14:creationId xmlns:p14="http://schemas.microsoft.com/office/powerpoint/2010/main" val="297347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5656"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5657"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5658"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5659"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5660"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5661"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5662"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3"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4"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5"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6"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5667"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5668"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5669"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5670"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5671"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5672"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3"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4"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5"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6"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5677"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5678"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5679"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5680"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5681"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5682" name="Text Box 35"/>
          <p:cNvSpPr txBox="1">
            <a:spLocks noChangeArrowheads="1"/>
          </p:cNvSpPr>
          <p:nvPr/>
        </p:nvSpPr>
        <p:spPr bwMode="auto">
          <a:xfrm>
            <a:off x="3150719" y="2508250"/>
            <a:ext cx="3018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应用层剥去应用层 </a:t>
            </a:r>
            <a:r>
              <a:rPr kumimoji="1" lang="en-US" altLang="zh-CN" sz="1600" b="1" dirty="0">
                <a:solidFill>
                  <a:srgbClr val="C55A11"/>
                </a:solidFill>
                <a:latin typeface="微软雅黑" panose="020B0503020204020204" pitchFamily="34" charset="-122"/>
                <a:ea typeface="微软雅黑" panose="020B0503020204020204" pitchFamily="34" charset="-122"/>
              </a:rPr>
              <a:t>PDU </a:t>
            </a:r>
            <a:r>
              <a:rPr kumimoji="1" lang="zh-CN" altLang="en-US" sz="1600" b="1" dirty="0">
                <a:solidFill>
                  <a:srgbClr val="C55A11"/>
                </a:solidFill>
                <a:latin typeface="微软雅黑" panose="020B0503020204020204" pitchFamily="34" charset="-122"/>
                <a:ea typeface="微软雅黑" panose="020B0503020204020204" pitchFamily="34" charset="-122"/>
              </a:rPr>
              <a:t>首部后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把应用程序数据交给应用进程</a:t>
            </a:r>
          </a:p>
        </p:txBody>
      </p:sp>
      <p:sp>
        <p:nvSpPr>
          <p:cNvPr id="45" name="Rectangle 6"/>
          <p:cNvSpPr>
            <a:spLocks noChangeArrowheads="1"/>
          </p:cNvSpPr>
          <p:nvPr/>
        </p:nvSpPr>
        <p:spPr bwMode="auto">
          <a:xfrm>
            <a:off x="3670300" y="1798638"/>
            <a:ext cx="1989138" cy="254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sp>
        <p:nvSpPr>
          <p:cNvPr id="46" name="Rectangle 42"/>
          <p:cNvSpPr>
            <a:spLocks noChangeArrowheads="1"/>
          </p:cNvSpPr>
          <p:nvPr/>
        </p:nvSpPr>
        <p:spPr bwMode="auto">
          <a:xfrm>
            <a:off x="3670300" y="2208213"/>
            <a:ext cx="1989138" cy="254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47" name="组合 46"/>
          <p:cNvGrpSpPr/>
          <p:nvPr/>
        </p:nvGrpSpPr>
        <p:grpSpPr bwMode="auto">
          <a:xfrm>
            <a:off x="3757613" y="1914525"/>
            <a:ext cx="3722687" cy="396875"/>
            <a:chOff x="3729808" y="4359588"/>
            <a:chExt cx="3722198" cy="396875"/>
          </a:xfrm>
        </p:grpSpPr>
        <p:sp>
          <p:nvSpPr>
            <p:cNvPr id="155687"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5688" name="AutoShape 31"/>
            <p:cNvSpPr>
              <a:spLocks noChangeArrowheads="1"/>
            </p:cNvSpPr>
            <p:nvPr/>
          </p:nvSpPr>
          <p:spPr bwMode="auto">
            <a:xfrm rot="10800000" flipV="1">
              <a:off x="372980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0" name="Rectangle 41"/>
          <p:cNvSpPr>
            <a:spLocks noChangeArrowheads="1"/>
          </p:cNvSpPr>
          <p:nvPr/>
        </p:nvSpPr>
        <p:spPr bwMode="auto">
          <a:xfrm>
            <a:off x="3284538" y="2208213"/>
            <a:ext cx="387350" cy="254000"/>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4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50"/>
                                        </p:tgtEl>
                                        <p:attrNameLst>
                                          <p:attrName>ppt_x</p:attrName>
                                        </p:attrNameLst>
                                      </p:cBhvr>
                                      <p:tavLst>
                                        <p:tav tm="0">
                                          <p:val>
                                            <p:strVal val="#ppt_x"/>
                                          </p:val>
                                        </p:tav>
                                        <p:tav tm="100000">
                                          <p:val>
                                            <p:strVal val="#ppt_x-#ppt_w*1.125000"/>
                                          </p:val>
                                        </p:tav>
                                      </p:tavLst>
                                    </p:anim>
                                    <p:animEffect transition="out" filter="wipe(left)">
                                      <p:cBhvr>
                                        <p:cTn id="7" dur="500"/>
                                        <p:tgtEl>
                                          <p:spTgt spid="50"/>
                                        </p:tgtEl>
                                      </p:cBhvr>
                                    </p:animEffect>
                                    <p:set>
                                      <p:cBhvr>
                                        <p:cTn id="8" dur="1" fill="hold">
                                          <p:stCondLst>
                                            <p:cond delay="499"/>
                                          </p:stCondLst>
                                        </p:cTn>
                                        <p:tgtEl>
                                          <p:spTgt spid="50"/>
                                        </p:tgtEl>
                                        <p:attrNameLst>
                                          <p:attrName>style.visibility</p:attrName>
                                        </p:attrNameLst>
                                      </p:cBhvr>
                                      <p:to>
                                        <p:strVal val="hidden"/>
                                      </p:to>
                                    </p:set>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1500"/>
                            </p:stCondLst>
                            <p:childTnLst>
                              <p:par>
                                <p:cTn id="14" presetID="1" presetClass="exit"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par>
                          <p:cTn id="20" fill="hold">
                            <p:stCondLst>
                              <p:cond delay="2000"/>
                            </p:stCondLst>
                            <p:childTnLst>
                              <p:par>
                                <p:cTn id="21" presetID="22" presetClass="exit" presetSubtype="1" fill="hold" nodeType="afterEffect">
                                  <p:stCondLst>
                                    <p:cond delay="0"/>
                                  </p:stCondLst>
                                  <p:childTnLst>
                                    <p:animEffect transition="out" filter="wipe(up)">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668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668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668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668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668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668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668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669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669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669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669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669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669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670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670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670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670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670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6706" name="AutoShape 30"/>
          <p:cNvSpPr>
            <a:spLocks noChangeArrowheads="1"/>
          </p:cNvSpPr>
          <p:nvPr/>
        </p:nvSpPr>
        <p:spPr bwMode="auto">
          <a:xfrm>
            <a:off x="3998913" y="1400175"/>
            <a:ext cx="2439987" cy="758825"/>
          </a:xfrm>
          <a:prstGeom prst="wedgeRoundRectCallout">
            <a:avLst>
              <a:gd name="adj1" fmla="val 79542"/>
              <a:gd name="adj2" fmla="val 14454"/>
              <a:gd name="adj3" fmla="val 16667"/>
            </a:avLst>
          </a:prstGeom>
          <a:solidFill>
            <a:schemeClr val="bg1"/>
          </a:solidFill>
          <a:ln w="9525">
            <a:noFill/>
            <a:miter lim="800000"/>
          </a:ln>
        </p:spPr>
        <p:txBody>
          <a:bodyPr/>
          <a:lstStyle/>
          <a:p>
            <a:pPr algn="ctr"/>
            <a:endParaRPr lang="zh-CN" altLang="zh-CN" b="1">
              <a:solidFill>
                <a:srgbClr val="0070C0"/>
              </a:solidFill>
              <a:latin typeface="Tahoma" panose="020B0604030504040204" pitchFamily="34" charset="0"/>
            </a:endParaRPr>
          </a:p>
        </p:txBody>
      </p:sp>
      <p:sp>
        <p:nvSpPr>
          <p:cNvPr id="156707" name="Text Box 31"/>
          <p:cNvSpPr txBox="1">
            <a:spLocks noChangeArrowheads="1"/>
          </p:cNvSpPr>
          <p:nvPr/>
        </p:nvSpPr>
        <p:spPr bwMode="auto">
          <a:xfrm>
            <a:off x="4175125" y="1512888"/>
            <a:ext cx="21161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我收到了 </a:t>
            </a:r>
            <a:r>
              <a:rPr kumimoji="1" lang="en-US" altLang="zh-CN" sz="1600" b="1" dirty="0">
                <a:solidFill>
                  <a:srgbClr val="C55A11"/>
                </a:solidFill>
                <a:latin typeface="微软雅黑" panose="020B0503020204020204" pitchFamily="34" charset="-122"/>
                <a:ea typeface="微软雅黑" panose="020B0503020204020204" pitchFamily="34" charset="-122"/>
              </a:rPr>
              <a:t>AP</a:t>
            </a:r>
            <a:r>
              <a:rPr kumimoji="1" lang="en-US" altLang="zh-CN" sz="1600" b="1" baseline="-25000" dirty="0">
                <a:solidFill>
                  <a:srgbClr val="C55A11"/>
                </a:solidFill>
                <a:latin typeface="微软雅黑" panose="020B0503020204020204" pitchFamily="34" charset="-122"/>
                <a:ea typeface="微软雅黑" panose="020B0503020204020204" pitchFamily="34" charset="-122"/>
              </a:rPr>
              <a:t>1</a:t>
            </a:r>
            <a:r>
              <a:rPr kumimoji="1" lang="en-US" altLang="zh-CN" sz="1600" b="1" dirty="0">
                <a:solidFill>
                  <a:srgbClr val="C55A11"/>
                </a:solidFill>
                <a:latin typeface="微软雅黑" panose="020B0503020204020204" pitchFamily="34" charset="-122"/>
                <a:ea typeface="微软雅黑" panose="020B0503020204020204" pitchFamily="34" charset="-122"/>
              </a:rPr>
              <a:t> </a:t>
            </a:r>
            <a:r>
              <a:rPr kumimoji="1" lang="zh-CN" altLang="en-US" sz="1600" b="1" dirty="0">
                <a:solidFill>
                  <a:srgbClr val="C55A11"/>
                </a:solidFill>
                <a:latin typeface="微软雅黑" panose="020B0503020204020204" pitchFamily="34" charset="-122"/>
                <a:ea typeface="微软雅黑" panose="020B0503020204020204" pitchFamily="34" charset="-122"/>
              </a:rPr>
              <a:t>发来的</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应用程序数据！</a:t>
            </a:r>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9" name="Object 2"/>
          <p:cNvGraphicFramePr>
            <a:graphicFrameLocks noChangeAspect="1"/>
          </p:cNvGraphicFramePr>
          <p:nvPr>
            <p:extLst>
              <p:ext uri="{D42A27DB-BD31-4B8C-83A1-F6EECF244321}">
                <p14:modId xmlns:p14="http://schemas.microsoft.com/office/powerpoint/2010/main" val="2171280937"/>
              </p:ext>
            </p:extLst>
          </p:nvPr>
        </p:nvGraphicFramePr>
        <p:xfrm>
          <a:off x="2284413" y="3346871"/>
          <a:ext cx="1620837" cy="855663"/>
        </p:xfrm>
        <a:graphic>
          <a:graphicData uri="http://schemas.openxmlformats.org/presentationml/2006/ole">
            <mc:AlternateContent xmlns:mc="http://schemas.openxmlformats.org/markup-compatibility/2006">
              <mc:Choice xmlns:v="urn:schemas-microsoft-com:vml" Requires="v">
                <p:oleObj spid="_x0000_s2212" name="VISIO" r:id="rId3" imgW="1687068" imgH="964692" progId="">
                  <p:embed/>
                </p:oleObj>
              </mc:Choice>
              <mc:Fallback>
                <p:oleObj name="VISIO" r:id="rId3" imgW="1687068" imgH="964692" progId="">
                  <p:embed/>
                  <p:pic>
                    <p:nvPicPr>
                      <p:cNvPr id="0"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3346871"/>
                        <a:ext cx="1620837" cy="85566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0" name="Object 3"/>
          <p:cNvGraphicFramePr>
            <a:graphicFrameLocks noChangeAspect="1"/>
          </p:cNvGraphicFramePr>
          <p:nvPr>
            <p:extLst>
              <p:ext uri="{D42A27DB-BD31-4B8C-83A1-F6EECF244321}">
                <p14:modId xmlns:p14="http://schemas.microsoft.com/office/powerpoint/2010/main" val="2444406944"/>
              </p:ext>
            </p:extLst>
          </p:nvPr>
        </p:nvGraphicFramePr>
        <p:xfrm>
          <a:off x="4751388" y="3372271"/>
          <a:ext cx="1622425" cy="855663"/>
        </p:xfrm>
        <a:graphic>
          <a:graphicData uri="http://schemas.openxmlformats.org/presentationml/2006/ole">
            <mc:AlternateContent xmlns:mc="http://schemas.openxmlformats.org/markup-compatibility/2006">
              <mc:Choice xmlns:v="urn:schemas-microsoft-com:vml" Requires="v">
                <p:oleObj spid="_x0000_s2213" name="VISIO" r:id="rId5" imgW="1687068" imgH="964692" progId="">
                  <p:embed/>
                </p:oleObj>
              </mc:Choice>
              <mc:Fallback>
                <p:oleObj name="VISIO" r:id="rId5" imgW="1687068" imgH="964692" progId="">
                  <p:embed/>
                  <p:pic>
                    <p:nvPicPr>
                      <p:cNvPr id="0"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3372271"/>
                        <a:ext cx="1622425" cy="85566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1" name="AutoShape 5"/>
          <p:cNvSpPr>
            <a:spLocks noChangeArrowheads="1"/>
          </p:cNvSpPr>
          <p:nvPr/>
        </p:nvSpPr>
        <p:spPr bwMode="auto">
          <a:xfrm>
            <a:off x="1414463" y="1822871"/>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6922" name="Freeform 6"/>
          <p:cNvSpPr/>
          <p:nvPr/>
        </p:nvSpPr>
        <p:spPr bwMode="auto">
          <a:xfrm>
            <a:off x="1412875" y="2122909"/>
            <a:ext cx="1323975" cy="282575"/>
          </a:xfrm>
          <a:custGeom>
            <a:avLst/>
            <a:gdLst>
              <a:gd name="T0" fmla="*/ 1323868 w 1000"/>
              <a:gd name="T1" fmla="*/ 0 h 230"/>
              <a:gd name="T2" fmla="*/ 1019378 w 1000"/>
              <a:gd name="T3" fmla="*/ 276179 h 230"/>
              <a:gd name="T4" fmla="*/ 0 w 1000"/>
              <a:gd name="T5" fmla="*/ 281067 h 230"/>
              <a:gd name="T6" fmla="*/ 0 60000 65536"/>
              <a:gd name="T7" fmla="*/ 0 60000 65536"/>
              <a:gd name="T8" fmla="*/ 0 60000 65536"/>
            </a:gdLst>
            <a:ahLst/>
            <a:cxnLst>
              <a:cxn ang="T6">
                <a:pos x="T0" y="T1"/>
              </a:cxn>
              <a:cxn ang="T7">
                <a:pos x="T2" y="T3"/>
              </a:cxn>
              <a:cxn ang="T8">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Text Box 7"/>
          <p:cNvSpPr txBox="1">
            <a:spLocks noChangeArrowheads="1"/>
          </p:cNvSpPr>
          <p:nvPr/>
        </p:nvSpPr>
        <p:spPr bwMode="auto">
          <a:xfrm>
            <a:off x="1589088" y="2087984"/>
            <a:ext cx="7239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66924" name="Freeform 8"/>
          <p:cNvSpPr/>
          <p:nvPr/>
        </p:nvSpPr>
        <p:spPr bwMode="auto">
          <a:xfrm>
            <a:off x="1409700" y="2424534"/>
            <a:ext cx="1327150" cy="298450"/>
          </a:xfrm>
          <a:custGeom>
            <a:avLst/>
            <a:gdLst>
              <a:gd name="T0" fmla="*/ 1326515 w 1002"/>
              <a:gd name="T1" fmla="*/ 0 h 244"/>
              <a:gd name="T2" fmla="*/ 1019378 w 1002"/>
              <a:gd name="T3" fmla="*/ 293288 h 244"/>
              <a:gd name="T4" fmla="*/ 0 w 1002"/>
              <a:gd name="T5" fmla="*/ 298176 h 244"/>
              <a:gd name="T6" fmla="*/ 0 60000 65536"/>
              <a:gd name="T7" fmla="*/ 0 60000 65536"/>
              <a:gd name="T8" fmla="*/ 0 60000 65536"/>
            </a:gdLst>
            <a:ahLst/>
            <a:cxnLst>
              <a:cxn ang="T6">
                <a:pos x="T0" y="T1"/>
              </a:cxn>
              <a:cxn ang="T7">
                <a:pos x="T2" y="T3"/>
              </a:cxn>
              <a:cxn ang="T8">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Freeform 9"/>
          <p:cNvSpPr/>
          <p:nvPr/>
        </p:nvSpPr>
        <p:spPr bwMode="auto">
          <a:xfrm>
            <a:off x="1409700" y="2724571"/>
            <a:ext cx="1327150" cy="315913"/>
          </a:xfrm>
          <a:custGeom>
            <a:avLst/>
            <a:gdLst>
              <a:gd name="T0" fmla="*/ 1326515 w 1002"/>
              <a:gd name="T1" fmla="*/ 0 h 258"/>
              <a:gd name="T2" fmla="*/ 1019378 w 1002"/>
              <a:gd name="T3" fmla="*/ 310396 h 258"/>
              <a:gd name="T4" fmla="*/ 0 w 1002"/>
              <a:gd name="T5" fmla="*/ 315284 h 258"/>
              <a:gd name="T6" fmla="*/ 0 60000 65536"/>
              <a:gd name="T7" fmla="*/ 0 60000 65536"/>
              <a:gd name="T8" fmla="*/ 0 60000 65536"/>
            </a:gdLst>
            <a:ahLst/>
            <a:cxnLst>
              <a:cxn ang="T6">
                <a:pos x="T0" y="T1"/>
              </a:cxn>
              <a:cxn ang="T7">
                <a:pos x="T2" y="T3"/>
              </a:cxn>
              <a:cxn ang="T8">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6" name="AutoShape 10"/>
          <p:cNvSpPr>
            <a:spLocks noChangeArrowheads="1"/>
          </p:cNvSpPr>
          <p:nvPr/>
        </p:nvSpPr>
        <p:spPr bwMode="auto">
          <a:xfrm>
            <a:off x="6243638" y="1822871"/>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6927" name="Freeform 11"/>
          <p:cNvSpPr/>
          <p:nvPr/>
        </p:nvSpPr>
        <p:spPr bwMode="auto">
          <a:xfrm>
            <a:off x="6242050" y="2122909"/>
            <a:ext cx="1331913" cy="282575"/>
          </a:xfrm>
          <a:custGeom>
            <a:avLst/>
            <a:gdLst>
              <a:gd name="T0" fmla="*/ 1331810 w 1006"/>
              <a:gd name="T1" fmla="*/ 0 h 230"/>
              <a:gd name="T2" fmla="*/ 1019377 w 1006"/>
              <a:gd name="T3" fmla="*/ 276179 h 230"/>
              <a:gd name="T4" fmla="*/ 0 w 1006"/>
              <a:gd name="T5" fmla="*/ 281067 h 230"/>
              <a:gd name="T6" fmla="*/ 0 60000 65536"/>
              <a:gd name="T7" fmla="*/ 0 60000 65536"/>
              <a:gd name="T8" fmla="*/ 0 60000 65536"/>
            </a:gdLst>
            <a:ahLst/>
            <a:cxnLst>
              <a:cxn ang="T6">
                <a:pos x="T0" y="T1"/>
              </a:cxn>
              <a:cxn ang="T7">
                <a:pos x="T2" y="T3"/>
              </a:cxn>
              <a:cxn ang="T8">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8" name="Freeform 12"/>
          <p:cNvSpPr/>
          <p:nvPr/>
        </p:nvSpPr>
        <p:spPr bwMode="auto">
          <a:xfrm>
            <a:off x="6238875" y="2430884"/>
            <a:ext cx="1319213" cy="292100"/>
          </a:xfrm>
          <a:custGeom>
            <a:avLst/>
            <a:gdLst>
              <a:gd name="T0" fmla="*/ 1318572 w 996"/>
              <a:gd name="T1" fmla="*/ 0 h 238"/>
              <a:gd name="T2" fmla="*/ 1019378 w 996"/>
              <a:gd name="T3" fmla="*/ 285955 h 238"/>
              <a:gd name="T4" fmla="*/ 0 w 996"/>
              <a:gd name="T5" fmla="*/ 290843 h 238"/>
              <a:gd name="T6" fmla="*/ 0 60000 65536"/>
              <a:gd name="T7" fmla="*/ 0 60000 65536"/>
              <a:gd name="T8" fmla="*/ 0 60000 65536"/>
            </a:gdLst>
            <a:ahLst/>
            <a:cxnLst>
              <a:cxn ang="T6">
                <a:pos x="T0" y="T1"/>
              </a:cxn>
              <a:cxn ang="T7">
                <a:pos x="T2" y="T3"/>
              </a:cxn>
              <a:cxn ang="T8">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9" name="Freeform 13"/>
          <p:cNvSpPr/>
          <p:nvPr/>
        </p:nvSpPr>
        <p:spPr bwMode="auto">
          <a:xfrm>
            <a:off x="6238875" y="2738859"/>
            <a:ext cx="1319213" cy="301625"/>
          </a:xfrm>
          <a:custGeom>
            <a:avLst/>
            <a:gdLst>
              <a:gd name="T0" fmla="*/ 1318572 w 996"/>
              <a:gd name="T1" fmla="*/ 0 h 246"/>
              <a:gd name="T2" fmla="*/ 1019378 w 996"/>
              <a:gd name="T3" fmla="*/ 295732 h 246"/>
              <a:gd name="T4" fmla="*/ 0 w 996"/>
              <a:gd name="T5" fmla="*/ 300620 h 246"/>
              <a:gd name="T6" fmla="*/ 0 60000 65536"/>
              <a:gd name="T7" fmla="*/ 0 60000 65536"/>
              <a:gd name="T8" fmla="*/ 0 60000 65536"/>
            </a:gdLst>
            <a:ahLst/>
            <a:cxnLst>
              <a:cxn ang="T6">
                <a:pos x="T0" y="T1"/>
              </a:cxn>
              <a:cxn ang="T7">
                <a:pos x="T2" y="T3"/>
              </a:cxn>
              <a:cxn ang="T8">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0" name="AutoShape 14"/>
          <p:cNvSpPr>
            <a:spLocks noChangeArrowheads="1"/>
          </p:cNvSpPr>
          <p:nvPr/>
        </p:nvSpPr>
        <p:spPr bwMode="auto">
          <a:xfrm>
            <a:off x="3795713" y="2462634"/>
            <a:ext cx="1327150" cy="1114425"/>
          </a:xfrm>
          <a:prstGeom prst="cube">
            <a:avLst>
              <a:gd name="adj" fmla="val 25301"/>
            </a:avLst>
          </a:prstGeom>
          <a:solidFill>
            <a:srgbClr val="00CC00"/>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6931" name="Freeform 15"/>
          <p:cNvSpPr/>
          <p:nvPr/>
        </p:nvSpPr>
        <p:spPr bwMode="auto">
          <a:xfrm>
            <a:off x="3790950" y="2761084"/>
            <a:ext cx="1328738" cy="282575"/>
          </a:xfrm>
          <a:custGeom>
            <a:avLst/>
            <a:gdLst>
              <a:gd name="T0" fmla="*/ 1327839 w 1003"/>
              <a:gd name="T1" fmla="*/ 0 h 231"/>
              <a:gd name="T2" fmla="*/ 1019378 w 1003"/>
              <a:gd name="T3" fmla="*/ 277402 h 231"/>
              <a:gd name="T4" fmla="*/ 0 w 1003"/>
              <a:gd name="T5" fmla="*/ 282290 h 231"/>
              <a:gd name="T6" fmla="*/ 0 60000 65536"/>
              <a:gd name="T7" fmla="*/ 0 60000 65536"/>
              <a:gd name="T8" fmla="*/ 0 60000 65536"/>
            </a:gdLst>
            <a:ahLst/>
            <a:cxnLst>
              <a:cxn ang="T6">
                <a:pos x="T0" y="T1"/>
              </a:cxn>
              <a:cxn ang="T7">
                <a:pos x="T2" y="T3"/>
              </a:cxn>
              <a:cxn ang="T8">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2" name="Text Box 16"/>
          <p:cNvSpPr txBox="1">
            <a:spLocks noChangeArrowheads="1"/>
          </p:cNvSpPr>
          <p:nvPr/>
        </p:nvSpPr>
        <p:spPr bwMode="auto">
          <a:xfrm>
            <a:off x="1832760" y="1452983"/>
            <a:ext cx="81945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b="1" dirty="0">
                <a:solidFill>
                  <a:srgbClr val="CC0000"/>
                </a:solidFill>
                <a:latin typeface="微软雅黑" panose="020B0503020204020204" pitchFamily="34" charset="-122"/>
                <a:ea typeface="微软雅黑" panose="020B0503020204020204" pitchFamily="34" charset="-122"/>
              </a:rPr>
              <a:t>主机</a:t>
            </a:r>
            <a:r>
              <a:rPr kumimoji="1" lang="en-US" altLang="zh-CN" b="1" dirty="0">
                <a:solidFill>
                  <a:srgbClr val="CC0000"/>
                </a:solidFill>
                <a:latin typeface="微软雅黑" panose="020B0503020204020204" pitchFamily="34" charset="-122"/>
                <a:ea typeface="微软雅黑" panose="020B0503020204020204" pitchFamily="34" charset="-122"/>
              </a:rPr>
              <a:t>A</a:t>
            </a:r>
          </a:p>
        </p:txBody>
      </p:sp>
      <p:sp>
        <p:nvSpPr>
          <p:cNvPr id="166933" name="Text Box 17"/>
          <p:cNvSpPr txBox="1">
            <a:spLocks noChangeArrowheads="1"/>
          </p:cNvSpPr>
          <p:nvPr/>
        </p:nvSpPr>
        <p:spPr bwMode="auto">
          <a:xfrm>
            <a:off x="6714424" y="1443736"/>
            <a:ext cx="80342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b="1">
                <a:solidFill>
                  <a:srgbClr val="CC0000"/>
                </a:solidFill>
                <a:latin typeface="微软雅黑" panose="020B0503020204020204" pitchFamily="34" charset="-122"/>
                <a:ea typeface="微软雅黑" panose="020B0503020204020204" pitchFamily="34" charset="-122"/>
              </a:rPr>
              <a:t>主机</a:t>
            </a:r>
            <a:r>
              <a:rPr kumimoji="1" lang="en-US" altLang="zh-CN" b="1">
                <a:solidFill>
                  <a:srgbClr val="CC0000"/>
                </a:solidFill>
                <a:latin typeface="微软雅黑" panose="020B0503020204020204" pitchFamily="34" charset="-122"/>
                <a:ea typeface="微软雅黑" panose="020B0503020204020204" pitchFamily="34" charset="-122"/>
              </a:rPr>
              <a:t>B</a:t>
            </a:r>
          </a:p>
        </p:txBody>
      </p:sp>
      <p:sp>
        <p:nvSpPr>
          <p:cNvPr id="166934" name="Text Box 18"/>
          <p:cNvSpPr txBox="1">
            <a:spLocks noChangeArrowheads="1"/>
          </p:cNvSpPr>
          <p:nvPr/>
        </p:nvSpPr>
        <p:spPr bwMode="auto">
          <a:xfrm>
            <a:off x="4139952" y="2054274"/>
            <a:ext cx="877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b="1" dirty="0">
                <a:solidFill>
                  <a:srgbClr val="000099"/>
                </a:solidFill>
                <a:latin typeface="微软雅黑" panose="020B0503020204020204" pitchFamily="34" charset="-122"/>
                <a:ea typeface="微软雅黑" panose="020B0503020204020204" pitchFamily="34" charset="-122"/>
              </a:rPr>
              <a:t>路由器</a:t>
            </a:r>
          </a:p>
        </p:txBody>
      </p:sp>
      <p:sp>
        <p:nvSpPr>
          <p:cNvPr id="166935" name="Text Box 19"/>
          <p:cNvSpPr txBox="1">
            <a:spLocks noChangeArrowheads="1"/>
          </p:cNvSpPr>
          <p:nvPr/>
        </p:nvSpPr>
        <p:spPr bwMode="auto">
          <a:xfrm>
            <a:off x="5162550" y="3626271"/>
            <a:ext cx="806450" cy="338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rgbClr val="0098F6"/>
                </a:solidFill>
                <a:latin typeface="微软雅黑" panose="020B0503020204020204" pitchFamily="34" charset="-122"/>
                <a:ea typeface="微软雅黑" panose="020B0503020204020204" pitchFamily="34" charset="-122"/>
              </a:rPr>
              <a:t>网络 </a:t>
            </a:r>
            <a:r>
              <a:rPr kumimoji="1" lang="en-US" altLang="zh-CN" sz="1600" b="1">
                <a:solidFill>
                  <a:srgbClr val="0098F6"/>
                </a:solidFill>
                <a:latin typeface="微软雅黑" panose="020B0503020204020204" pitchFamily="34" charset="-122"/>
                <a:ea typeface="微软雅黑" panose="020B0503020204020204" pitchFamily="34" charset="-122"/>
              </a:rPr>
              <a:t>2</a:t>
            </a:r>
          </a:p>
        </p:txBody>
      </p:sp>
      <p:sp>
        <p:nvSpPr>
          <p:cNvPr id="166936" name="Text Box 20"/>
          <p:cNvSpPr txBox="1">
            <a:spLocks noChangeArrowheads="1"/>
          </p:cNvSpPr>
          <p:nvPr/>
        </p:nvSpPr>
        <p:spPr bwMode="auto">
          <a:xfrm>
            <a:off x="2714625" y="3605634"/>
            <a:ext cx="806450"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98F6"/>
                </a:solidFill>
                <a:latin typeface="微软雅黑" panose="020B0503020204020204" pitchFamily="34" charset="-122"/>
                <a:ea typeface="微软雅黑" panose="020B0503020204020204" pitchFamily="34" charset="-122"/>
              </a:rPr>
              <a:t>网络 </a:t>
            </a:r>
            <a:r>
              <a:rPr kumimoji="1" lang="en-US" altLang="zh-CN" sz="1600" b="1" dirty="0">
                <a:solidFill>
                  <a:srgbClr val="0098F6"/>
                </a:solidFill>
                <a:latin typeface="微软雅黑" panose="020B0503020204020204" pitchFamily="34" charset="-122"/>
                <a:ea typeface="微软雅黑" panose="020B0503020204020204" pitchFamily="34" charset="-122"/>
              </a:rPr>
              <a:t>1</a:t>
            </a:r>
          </a:p>
        </p:txBody>
      </p:sp>
      <p:sp>
        <p:nvSpPr>
          <p:cNvPr id="166937" name="Line 21"/>
          <p:cNvSpPr>
            <a:spLocks noChangeShapeType="1"/>
          </p:cNvSpPr>
          <p:nvPr/>
        </p:nvSpPr>
        <p:spPr bwMode="auto">
          <a:xfrm>
            <a:off x="1970088" y="3573884"/>
            <a:ext cx="744537" cy="220662"/>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8" name="Line 22"/>
          <p:cNvSpPr>
            <a:spLocks noChangeShapeType="1"/>
          </p:cNvSpPr>
          <p:nvPr/>
        </p:nvSpPr>
        <p:spPr bwMode="auto">
          <a:xfrm flipH="1">
            <a:off x="3521075" y="3573884"/>
            <a:ext cx="620713" cy="1857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9" name="Line 23"/>
          <p:cNvSpPr>
            <a:spLocks noChangeShapeType="1"/>
          </p:cNvSpPr>
          <p:nvPr/>
        </p:nvSpPr>
        <p:spPr bwMode="auto">
          <a:xfrm>
            <a:off x="4421188" y="3573884"/>
            <a:ext cx="754062" cy="2238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0" name="Line 24"/>
          <p:cNvSpPr>
            <a:spLocks noChangeShapeType="1"/>
          </p:cNvSpPr>
          <p:nvPr/>
        </p:nvSpPr>
        <p:spPr bwMode="auto">
          <a:xfrm flipH="1">
            <a:off x="5969000" y="3573884"/>
            <a:ext cx="763588" cy="201612"/>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1" name="Text Box 25"/>
          <p:cNvSpPr txBox="1">
            <a:spLocks noChangeArrowheads="1"/>
          </p:cNvSpPr>
          <p:nvPr/>
        </p:nvSpPr>
        <p:spPr bwMode="auto">
          <a:xfrm>
            <a:off x="6396038" y="2087984"/>
            <a:ext cx="7239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66942" name="Text Box 26"/>
          <p:cNvSpPr txBox="1">
            <a:spLocks noChangeArrowheads="1"/>
          </p:cNvSpPr>
          <p:nvPr/>
        </p:nvSpPr>
        <p:spPr bwMode="auto">
          <a:xfrm>
            <a:off x="3935413" y="2703934"/>
            <a:ext cx="72390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66943" name="Text Box 27"/>
          <p:cNvSpPr txBox="1">
            <a:spLocks noChangeArrowheads="1"/>
          </p:cNvSpPr>
          <p:nvPr/>
        </p:nvSpPr>
        <p:spPr bwMode="auto">
          <a:xfrm>
            <a:off x="1038225" y="2067346"/>
            <a:ext cx="3111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4</a:t>
            </a:r>
          </a:p>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3</a:t>
            </a:r>
          </a:p>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2</a:t>
            </a:r>
          </a:p>
          <a:p>
            <a:pPr algn="ctr">
              <a:lnSpc>
                <a:spcPct val="155000"/>
              </a:lnSpc>
            </a:pPr>
            <a:r>
              <a:rPr kumimoji="1" lang="en-US" altLang="zh-CN" sz="1600" b="1">
                <a:solidFill>
                  <a:srgbClr val="000099"/>
                </a:solidFill>
                <a:latin typeface="微软雅黑" panose="020B0503020204020204" pitchFamily="34" charset="-122"/>
                <a:ea typeface="微软雅黑" panose="020B0503020204020204" pitchFamily="34" charset="-122"/>
              </a:rPr>
              <a:t>1</a:t>
            </a:r>
          </a:p>
        </p:txBody>
      </p:sp>
      <p:sp>
        <p:nvSpPr>
          <p:cNvPr id="166944" name="矩形 30"/>
          <p:cNvSpPr>
            <a:spLocks noChangeArrowheads="1"/>
          </p:cNvSpPr>
          <p:nvPr/>
        </p:nvSpPr>
        <p:spPr bwMode="auto">
          <a:xfrm>
            <a:off x="2776681" y="1101973"/>
            <a:ext cx="3469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dirty="0">
                <a:solidFill>
                  <a:srgbClr val="0070C0"/>
                </a:solidFill>
                <a:latin typeface="微软雅黑" panose="020B0503020204020204" pitchFamily="34" charset="-122"/>
                <a:ea typeface="微软雅黑" panose="020B0503020204020204" pitchFamily="34" charset="-122"/>
              </a:rPr>
              <a:t>TCP/IP </a:t>
            </a:r>
            <a:r>
              <a:rPr lang="zh-CN" altLang="en-US" sz="2400" b="1" dirty="0">
                <a:solidFill>
                  <a:srgbClr val="0070C0"/>
                </a:solidFill>
                <a:latin typeface="微软雅黑" panose="020B0503020204020204" pitchFamily="34" charset="-122"/>
                <a:ea typeface="微软雅黑" panose="020B0503020204020204" pitchFamily="34" charset="-122"/>
              </a:rPr>
              <a:t>是四层体系结构</a:t>
            </a:r>
          </a:p>
        </p:txBody>
      </p:sp>
      <p:sp>
        <p:nvSpPr>
          <p:cNvPr id="166945" name="矩形 31"/>
          <p:cNvSpPr>
            <a:spLocks noChangeArrowheads="1"/>
          </p:cNvSpPr>
          <p:nvPr/>
        </p:nvSpPr>
        <p:spPr bwMode="auto">
          <a:xfrm>
            <a:off x="323528" y="4319588"/>
            <a:ext cx="84249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C55A11"/>
                </a:solidFill>
                <a:latin typeface="微软雅黑" panose="020B0503020204020204" pitchFamily="34" charset="-122"/>
                <a:ea typeface="微软雅黑" panose="020B0503020204020204" pitchFamily="34" charset="-122"/>
              </a:rPr>
              <a:t>路由器在转发分组时最高只用到网际层而没有使用运输层和应用层。 </a:t>
            </a:r>
          </a:p>
        </p:txBody>
      </p:sp>
      <p:sp>
        <p:nvSpPr>
          <p:cNvPr id="3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TCP/IP</a:t>
            </a:r>
            <a:r>
              <a:rPr lang="zh-CN" altLang="en-US" sz="2400" b="1" dirty="0">
                <a:solidFill>
                  <a:srgbClr val="0070C0"/>
                </a:solidFill>
                <a:latin typeface="微软雅黑" panose="020B0503020204020204" pitchFamily="34" charset="-122"/>
                <a:ea typeface="微软雅黑" panose="020B0503020204020204" pitchFamily="34" charset="-122"/>
              </a:rPr>
              <a:t>体系结构</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bwMode="auto">
          <a:xfrm>
            <a:off x="3749548" y="2651127"/>
            <a:ext cx="4724400" cy="2080863"/>
            <a:chOff x="3593448" y="2653839"/>
            <a:chExt cx="4724589" cy="2080274"/>
          </a:xfrm>
        </p:grpSpPr>
        <p:sp>
          <p:nvSpPr>
            <p:cNvPr id="169001" name="Text Box 37"/>
            <p:cNvSpPr txBox="1">
              <a:spLocks noChangeArrowheads="1"/>
            </p:cNvSpPr>
            <p:nvPr/>
          </p:nvSpPr>
          <p:spPr bwMode="auto">
            <a:xfrm>
              <a:off x="3593511" y="4346425"/>
              <a:ext cx="4724526" cy="38768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1600" b="1" dirty="0">
                  <a:solidFill>
                    <a:srgbClr val="C55A11"/>
                  </a:solidFill>
                  <a:latin typeface="微软雅黑" panose="020B0503020204020204" pitchFamily="34" charset="-122"/>
                  <a:ea typeface="微软雅黑" panose="020B0503020204020204" pitchFamily="34" charset="-122"/>
                </a:rPr>
                <a:t>IP </a:t>
              </a:r>
              <a:r>
                <a:rPr lang="zh-CN" altLang="en-US" sz="1600" b="1" dirty="0">
                  <a:solidFill>
                    <a:srgbClr val="C55A11"/>
                  </a:solidFill>
                  <a:latin typeface="微软雅黑" panose="020B0503020204020204" pitchFamily="34" charset="-122"/>
                  <a:ea typeface="微软雅黑" panose="020B0503020204020204" pitchFamily="34" charset="-122"/>
                </a:rPr>
                <a:t>可应用到各式各样的网络上</a:t>
              </a:r>
            </a:p>
          </p:txBody>
        </p:sp>
        <p:sp>
          <p:nvSpPr>
            <p:cNvPr id="169002" name="AutoShape 2"/>
            <p:cNvSpPr>
              <a:spLocks noChangeArrowheads="1"/>
            </p:cNvSpPr>
            <p:nvPr/>
          </p:nvSpPr>
          <p:spPr bwMode="auto">
            <a:xfrm>
              <a:off x="3593448" y="2653839"/>
              <a:ext cx="4724528" cy="1692581"/>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grpSp>
      <p:grpSp>
        <p:nvGrpSpPr>
          <p:cNvPr id="5" name="组合 4"/>
          <p:cNvGrpSpPr/>
          <p:nvPr/>
        </p:nvGrpSpPr>
        <p:grpSpPr bwMode="auto">
          <a:xfrm>
            <a:off x="3746373" y="1337964"/>
            <a:ext cx="4727575" cy="2241898"/>
            <a:chOff x="1242152" y="1747043"/>
            <a:chExt cx="6570368" cy="3115225"/>
          </a:xfrm>
        </p:grpSpPr>
        <p:sp>
          <p:nvSpPr>
            <p:cNvPr id="168999" name="AutoShape 3"/>
            <p:cNvSpPr>
              <a:spLocks noChangeArrowheads="1"/>
            </p:cNvSpPr>
            <p:nvPr/>
          </p:nvSpPr>
          <p:spPr bwMode="auto">
            <a:xfrm flipV="1">
              <a:off x="1246437" y="2269258"/>
              <a:ext cx="6566083" cy="2593010"/>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sp>
          <p:nvSpPr>
            <p:cNvPr id="169000" name="Text Box 37"/>
            <p:cNvSpPr txBox="1">
              <a:spLocks noChangeArrowheads="1"/>
            </p:cNvSpPr>
            <p:nvPr/>
          </p:nvSpPr>
          <p:spPr bwMode="auto">
            <a:xfrm>
              <a:off x="1242152" y="1747043"/>
              <a:ext cx="6566080" cy="538864"/>
            </a:xfrm>
            <a:prstGeom prst="rect">
              <a:avLst/>
            </a:prstGeom>
            <a:noFill/>
            <a:ln w="9525">
              <a:solidFill>
                <a:srgbClr val="339933"/>
              </a:solidFill>
              <a:miter lim="800000"/>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1600" b="1" dirty="0">
                  <a:solidFill>
                    <a:srgbClr val="C55A11"/>
                  </a:solidFill>
                  <a:latin typeface="微软雅黑" panose="020B0503020204020204" pitchFamily="34" charset="-122"/>
                  <a:ea typeface="微软雅黑" panose="020B0503020204020204" pitchFamily="34" charset="-122"/>
                </a:rPr>
                <a:t>IP </a:t>
              </a:r>
              <a:r>
                <a:rPr lang="zh-CN" altLang="en-US" sz="1600" b="1" dirty="0">
                  <a:solidFill>
                    <a:srgbClr val="C55A11"/>
                  </a:solidFill>
                  <a:latin typeface="微软雅黑" panose="020B0503020204020204" pitchFamily="34" charset="-122"/>
                  <a:ea typeface="微软雅黑" panose="020B0503020204020204" pitchFamily="34" charset="-122"/>
                </a:rPr>
                <a:t>可为各式各样的应用程序提供服务</a:t>
              </a:r>
            </a:p>
          </p:txBody>
        </p:sp>
      </p:grpSp>
      <p:sp>
        <p:nvSpPr>
          <p:cNvPr id="168966" name="Rectangle 68"/>
          <p:cNvSpPr>
            <a:spLocks noChangeArrowheads="1"/>
          </p:cNvSpPr>
          <p:nvPr/>
        </p:nvSpPr>
        <p:spPr bwMode="auto">
          <a:xfrm>
            <a:off x="323528" y="1461284"/>
            <a:ext cx="2799019"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spcBef>
                <a:spcPts val="600"/>
              </a:spcBef>
            </a:pPr>
            <a:r>
              <a:rPr lang="zh-CN" altLang="zh-CN" sz="2000" dirty="0">
                <a:solidFill>
                  <a:srgbClr val="0070C0"/>
                </a:solidFill>
                <a:latin typeface="微软雅黑" panose="020B0503020204020204" pitchFamily="34" charset="-122"/>
                <a:ea typeface="微软雅黑" panose="020B0503020204020204" pitchFamily="34" charset="-122"/>
              </a:rPr>
              <a:t>实际上</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zh-CN" sz="2000" dirty="0">
                <a:solidFill>
                  <a:srgbClr val="0070C0"/>
                </a:solidFill>
                <a:latin typeface="微软雅黑" panose="020B0503020204020204" pitchFamily="34" charset="-122"/>
                <a:ea typeface="微软雅黑" panose="020B0503020204020204" pitchFamily="34" charset="-122"/>
              </a:rPr>
              <a:t>现在的互联网使用的</a:t>
            </a:r>
            <a:r>
              <a:rPr lang="en-US" altLang="zh-CN" sz="2000" dirty="0">
                <a:solidFill>
                  <a:srgbClr val="0070C0"/>
                </a:solidFill>
                <a:latin typeface="微软雅黑" panose="020B0503020204020204" pitchFamily="34" charset="-122"/>
                <a:ea typeface="微软雅黑" panose="020B0503020204020204" pitchFamily="34" charset="-122"/>
              </a:rPr>
              <a:t> TCP/IP </a:t>
            </a:r>
            <a:r>
              <a:rPr lang="zh-CN" altLang="zh-CN" sz="2000" dirty="0">
                <a:solidFill>
                  <a:srgbClr val="0070C0"/>
                </a:solidFill>
                <a:latin typeface="微软雅黑" panose="020B0503020204020204" pitchFamily="34" charset="-122"/>
                <a:ea typeface="微软雅黑" panose="020B0503020204020204" pitchFamily="34" charset="-122"/>
              </a:rPr>
              <a:t>体系结构已经</a:t>
            </a:r>
            <a:r>
              <a:rPr lang="zh-CN" altLang="en-US" sz="2000" dirty="0">
                <a:solidFill>
                  <a:srgbClr val="0070C0"/>
                </a:solidFill>
                <a:latin typeface="微软雅黑" panose="020B0503020204020204" pitchFamily="34" charset="-122"/>
                <a:ea typeface="微软雅黑" panose="020B0503020204020204" pitchFamily="34" charset="-122"/>
              </a:rPr>
              <a:t>发生了</a:t>
            </a:r>
            <a:r>
              <a:rPr lang="zh-CN" altLang="zh-CN" sz="2000" dirty="0">
                <a:solidFill>
                  <a:srgbClr val="0070C0"/>
                </a:solidFill>
                <a:latin typeface="微软雅黑" panose="020B0503020204020204" pitchFamily="34" charset="-122"/>
                <a:ea typeface="微软雅黑" panose="020B0503020204020204" pitchFamily="34" charset="-122"/>
              </a:rPr>
              <a:t>演变，即某些应用程序可以直接使用</a:t>
            </a:r>
            <a:r>
              <a:rPr lang="en-US" altLang="zh-CN" sz="2000" dirty="0">
                <a:solidFill>
                  <a:srgbClr val="0070C0"/>
                </a:solidFill>
                <a:latin typeface="微软雅黑" panose="020B0503020204020204" pitchFamily="34" charset="-122"/>
                <a:ea typeface="微软雅黑" panose="020B0503020204020204" pitchFamily="34" charset="-122"/>
              </a:rPr>
              <a:t> IP </a:t>
            </a:r>
            <a:r>
              <a:rPr lang="zh-CN" altLang="zh-CN" sz="2000" dirty="0">
                <a:solidFill>
                  <a:srgbClr val="0070C0"/>
                </a:solidFill>
                <a:latin typeface="微软雅黑" panose="020B0503020204020204" pitchFamily="34" charset="-122"/>
                <a:ea typeface="微软雅黑" panose="020B0503020204020204" pitchFamily="34" charset="-122"/>
              </a:rPr>
              <a:t>层，或甚至直接使用最下面的网络接口层</a:t>
            </a:r>
            <a:r>
              <a:rPr lang="zh-CN" altLang="en-US" sz="2000" dirty="0">
                <a:solidFill>
                  <a:srgbClr val="0070C0"/>
                </a:solidFill>
                <a:latin typeface="微软雅黑" panose="020B0503020204020204" pitchFamily="34" charset="-122"/>
                <a:ea typeface="微软雅黑" panose="020B0503020204020204" pitchFamily="34" charset="-122"/>
              </a:rPr>
              <a:t>。</a:t>
            </a:r>
          </a:p>
        </p:txBody>
      </p:sp>
      <p:grpSp>
        <p:nvGrpSpPr>
          <p:cNvPr id="3" name="组合 2"/>
          <p:cNvGrpSpPr/>
          <p:nvPr/>
        </p:nvGrpSpPr>
        <p:grpSpPr>
          <a:xfrm>
            <a:off x="3345636" y="1759941"/>
            <a:ext cx="4935731" cy="2395985"/>
            <a:chOff x="3345636" y="1759941"/>
            <a:chExt cx="4935731" cy="2395985"/>
          </a:xfrm>
        </p:grpSpPr>
        <p:sp>
          <p:nvSpPr>
            <p:cNvPr id="9" name="Rectangle 5"/>
            <p:cNvSpPr>
              <a:spLocks noChangeArrowheads="1"/>
            </p:cNvSpPr>
            <p:nvPr/>
          </p:nvSpPr>
          <p:spPr bwMode="auto">
            <a:xfrm>
              <a:off x="4468686" y="1810741"/>
              <a:ext cx="531812"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HTTP</a:t>
              </a:r>
            </a:p>
          </p:txBody>
        </p:sp>
        <p:sp>
          <p:nvSpPr>
            <p:cNvPr id="10" name="Rectangle 6"/>
            <p:cNvSpPr>
              <a:spLocks noChangeArrowheads="1"/>
            </p:cNvSpPr>
            <p:nvPr/>
          </p:nvSpPr>
          <p:spPr bwMode="auto">
            <a:xfrm>
              <a:off x="5478336" y="1810741"/>
              <a:ext cx="533400"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SMTP</a:t>
              </a:r>
            </a:p>
          </p:txBody>
        </p:sp>
        <p:sp>
          <p:nvSpPr>
            <p:cNvPr id="11" name="Rectangle 7"/>
            <p:cNvSpPr>
              <a:spLocks noChangeArrowheads="1"/>
            </p:cNvSpPr>
            <p:nvPr/>
          </p:nvSpPr>
          <p:spPr bwMode="auto">
            <a:xfrm>
              <a:off x="6224461" y="1810741"/>
              <a:ext cx="531812"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DNS</a:t>
              </a:r>
            </a:p>
          </p:txBody>
        </p:sp>
        <p:sp>
          <p:nvSpPr>
            <p:cNvPr id="12" name="Rectangle 8"/>
            <p:cNvSpPr>
              <a:spLocks noChangeArrowheads="1"/>
            </p:cNvSpPr>
            <p:nvPr/>
          </p:nvSpPr>
          <p:spPr bwMode="auto">
            <a:xfrm>
              <a:off x="7234111" y="1810741"/>
              <a:ext cx="533400"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RTP</a:t>
              </a:r>
            </a:p>
          </p:txBody>
        </p:sp>
        <p:sp>
          <p:nvSpPr>
            <p:cNvPr id="13" name="Rectangle 9"/>
            <p:cNvSpPr>
              <a:spLocks noChangeArrowheads="1"/>
            </p:cNvSpPr>
            <p:nvPr/>
          </p:nvSpPr>
          <p:spPr bwMode="auto">
            <a:xfrm>
              <a:off x="4946523" y="2380654"/>
              <a:ext cx="531813" cy="236537"/>
            </a:xfrm>
            <a:prstGeom prst="rect">
              <a:avLst/>
            </a:prstGeom>
            <a:solidFill>
              <a:srgbClr val="0098F6"/>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TCP</a:t>
              </a:r>
            </a:p>
          </p:txBody>
        </p:sp>
        <p:sp>
          <p:nvSpPr>
            <p:cNvPr id="14" name="Rectangle 10"/>
            <p:cNvSpPr>
              <a:spLocks noChangeArrowheads="1"/>
            </p:cNvSpPr>
            <p:nvPr/>
          </p:nvSpPr>
          <p:spPr bwMode="auto">
            <a:xfrm>
              <a:off x="6756273" y="2380654"/>
              <a:ext cx="531813" cy="236537"/>
            </a:xfrm>
            <a:prstGeom prst="rect">
              <a:avLst/>
            </a:prstGeom>
            <a:solidFill>
              <a:srgbClr val="0098F6"/>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UDP</a:t>
              </a:r>
            </a:p>
          </p:txBody>
        </p:sp>
        <p:sp>
          <p:nvSpPr>
            <p:cNvPr id="15" name="Rectangle 12"/>
            <p:cNvSpPr>
              <a:spLocks noChangeArrowheads="1"/>
            </p:cNvSpPr>
            <p:nvPr/>
          </p:nvSpPr>
          <p:spPr bwMode="auto">
            <a:xfrm>
              <a:off x="4468686" y="3841154"/>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6" name="Rectangle 13"/>
            <p:cNvSpPr>
              <a:spLocks noChangeArrowheads="1"/>
            </p:cNvSpPr>
            <p:nvPr/>
          </p:nvSpPr>
          <p:spPr bwMode="auto">
            <a:xfrm>
              <a:off x="5586286" y="3841154"/>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68976" name="Line 15"/>
            <p:cNvSpPr>
              <a:spLocks noChangeShapeType="1"/>
            </p:cNvSpPr>
            <p:nvPr/>
          </p:nvSpPr>
          <p:spPr bwMode="auto">
            <a:xfrm>
              <a:off x="3491880" y="3474441"/>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7" name="Line 16"/>
            <p:cNvSpPr>
              <a:spLocks noChangeShapeType="1"/>
            </p:cNvSpPr>
            <p:nvPr/>
          </p:nvSpPr>
          <p:spPr bwMode="auto">
            <a:xfrm>
              <a:off x="3491880" y="2856904"/>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8" name="Line 17"/>
            <p:cNvSpPr>
              <a:spLocks noChangeShapeType="1"/>
            </p:cNvSpPr>
            <p:nvPr/>
          </p:nvSpPr>
          <p:spPr bwMode="auto">
            <a:xfrm>
              <a:off x="3491880" y="2237779"/>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9" name="Text Box 18"/>
            <p:cNvSpPr txBox="1">
              <a:spLocks noChangeArrowheads="1"/>
            </p:cNvSpPr>
            <p:nvPr/>
          </p:nvSpPr>
          <p:spPr bwMode="auto">
            <a:xfrm>
              <a:off x="3448823" y="301882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rgbClr val="C55A11"/>
                  </a:solidFill>
                  <a:latin typeface="微软雅黑" panose="020B0503020204020204" pitchFamily="34" charset="-122"/>
                  <a:ea typeface="微软雅黑" panose="020B0503020204020204" pitchFamily="34" charset="-122"/>
                </a:rPr>
                <a:t>网际层</a:t>
              </a:r>
            </a:p>
          </p:txBody>
        </p:sp>
        <p:sp>
          <p:nvSpPr>
            <p:cNvPr id="168980" name="Text Box 19"/>
            <p:cNvSpPr txBox="1">
              <a:spLocks noChangeArrowheads="1"/>
            </p:cNvSpPr>
            <p:nvPr/>
          </p:nvSpPr>
          <p:spPr bwMode="auto">
            <a:xfrm>
              <a:off x="3345636" y="3848149"/>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C55A11"/>
                  </a:solidFill>
                  <a:latin typeface="微软雅黑" panose="020B0503020204020204" pitchFamily="34" charset="-122"/>
                  <a:ea typeface="微软雅黑" panose="020B0503020204020204" pitchFamily="34" charset="-122"/>
                </a:rPr>
                <a:t>网络接口层</a:t>
              </a:r>
            </a:p>
          </p:txBody>
        </p:sp>
        <p:sp>
          <p:nvSpPr>
            <p:cNvPr id="168981" name="Text Box 20"/>
            <p:cNvSpPr txBox="1">
              <a:spLocks noChangeArrowheads="1"/>
            </p:cNvSpPr>
            <p:nvPr/>
          </p:nvSpPr>
          <p:spPr bwMode="auto">
            <a:xfrm>
              <a:off x="3448823" y="241240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rgbClr val="C55A11"/>
                  </a:solidFill>
                  <a:latin typeface="微软雅黑" panose="020B0503020204020204" pitchFamily="34" charset="-122"/>
                  <a:ea typeface="微软雅黑" panose="020B0503020204020204" pitchFamily="34" charset="-122"/>
                </a:rPr>
                <a:t>运输层</a:t>
              </a:r>
            </a:p>
          </p:txBody>
        </p:sp>
        <p:sp>
          <p:nvSpPr>
            <p:cNvPr id="168982" name="Text Box 21"/>
            <p:cNvSpPr txBox="1">
              <a:spLocks noChangeArrowheads="1"/>
            </p:cNvSpPr>
            <p:nvPr/>
          </p:nvSpPr>
          <p:spPr bwMode="auto">
            <a:xfrm>
              <a:off x="3448823" y="180439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C55A11"/>
                  </a:solidFill>
                  <a:latin typeface="微软雅黑" panose="020B0503020204020204" pitchFamily="34" charset="-122"/>
                  <a:ea typeface="微软雅黑" panose="020B0503020204020204" pitchFamily="34" charset="-122"/>
                </a:rPr>
                <a:t>应用层</a:t>
              </a:r>
            </a:p>
          </p:txBody>
        </p:sp>
        <p:sp>
          <p:nvSpPr>
            <p:cNvPr id="168983" name="Text Box 22"/>
            <p:cNvSpPr txBox="1">
              <a:spLocks noChangeArrowheads="1"/>
            </p:cNvSpPr>
            <p:nvPr/>
          </p:nvSpPr>
          <p:spPr bwMode="auto">
            <a:xfrm>
              <a:off x="5083048" y="1759941"/>
              <a:ext cx="2651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168984" name="Text Box 23"/>
            <p:cNvSpPr txBox="1">
              <a:spLocks noChangeArrowheads="1"/>
            </p:cNvSpPr>
            <p:nvPr/>
          </p:nvSpPr>
          <p:spPr bwMode="auto">
            <a:xfrm>
              <a:off x="6843586" y="1759941"/>
              <a:ext cx="265112"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168985" name="Text Box 24"/>
            <p:cNvSpPr txBox="1">
              <a:spLocks noChangeArrowheads="1"/>
            </p:cNvSpPr>
            <p:nvPr/>
          </p:nvSpPr>
          <p:spPr bwMode="auto">
            <a:xfrm>
              <a:off x="6641306" y="3795886"/>
              <a:ext cx="23495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99"/>
                  </a:solidFill>
                  <a:ea typeface="黑体" panose="02010609060101010101" pitchFamily="49" charset="-122"/>
                </a:rPr>
                <a:t>…</a:t>
              </a:r>
            </a:p>
          </p:txBody>
        </p:sp>
        <p:sp>
          <p:nvSpPr>
            <p:cNvPr id="168986" name="Line 25"/>
            <p:cNvSpPr>
              <a:spLocks noChangeShapeType="1"/>
            </p:cNvSpPr>
            <p:nvPr/>
          </p:nvSpPr>
          <p:spPr bwMode="auto">
            <a:xfrm>
              <a:off x="4725861" y="2064741"/>
              <a:ext cx="333375" cy="33020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7" name="Line 26"/>
            <p:cNvSpPr>
              <a:spLocks noChangeShapeType="1"/>
            </p:cNvSpPr>
            <p:nvPr/>
          </p:nvSpPr>
          <p:spPr bwMode="auto">
            <a:xfrm>
              <a:off x="6478461" y="2075854"/>
              <a:ext cx="384175" cy="29845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8" name="Line 27"/>
            <p:cNvSpPr>
              <a:spLocks noChangeShapeType="1"/>
            </p:cNvSpPr>
            <p:nvPr/>
          </p:nvSpPr>
          <p:spPr bwMode="auto">
            <a:xfrm flipH="1">
              <a:off x="5354511" y="2066329"/>
              <a:ext cx="381000" cy="3127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9" name="Line 28"/>
            <p:cNvSpPr>
              <a:spLocks noChangeShapeType="1"/>
            </p:cNvSpPr>
            <p:nvPr/>
          </p:nvSpPr>
          <p:spPr bwMode="auto">
            <a:xfrm flipH="1">
              <a:off x="7127748" y="2066329"/>
              <a:ext cx="373063" cy="31750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0" name="Line 29"/>
            <p:cNvSpPr>
              <a:spLocks noChangeShapeType="1"/>
            </p:cNvSpPr>
            <p:nvPr/>
          </p:nvSpPr>
          <p:spPr bwMode="auto">
            <a:xfrm>
              <a:off x="5210048" y="2636241"/>
              <a:ext cx="750888" cy="40005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1" name="Line 30"/>
            <p:cNvSpPr>
              <a:spLocks noChangeShapeType="1"/>
            </p:cNvSpPr>
            <p:nvPr/>
          </p:nvSpPr>
          <p:spPr bwMode="auto">
            <a:xfrm flipH="1">
              <a:off x="6276848" y="2645766"/>
              <a:ext cx="752475" cy="390525"/>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2" name="Line 31"/>
            <p:cNvSpPr>
              <a:spLocks noChangeShapeType="1"/>
            </p:cNvSpPr>
            <p:nvPr/>
          </p:nvSpPr>
          <p:spPr bwMode="auto">
            <a:xfrm>
              <a:off x="6305423" y="3315691"/>
              <a:ext cx="1063625" cy="506413"/>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3" name="Line 32"/>
            <p:cNvSpPr>
              <a:spLocks noChangeShapeType="1"/>
            </p:cNvSpPr>
            <p:nvPr/>
          </p:nvSpPr>
          <p:spPr bwMode="auto">
            <a:xfrm flipH="1">
              <a:off x="4830636" y="3310929"/>
              <a:ext cx="1074737" cy="511175"/>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4" name="Line 33"/>
            <p:cNvSpPr>
              <a:spLocks noChangeShapeType="1"/>
            </p:cNvSpPr>
            <p:nvPr/>
          </p:nvSpPr>
          <p:spPr bwMode="auto">
            <a:xfrm flipH="1">
              <a:off x="5959348" y="3283941"/>
              <a:ext cx="158750" cy="538163"/>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5" name="Text Box 34"/>
            <p:cNvSpPr txBox="1">
              <a:spLocks noChangeArrowheads="1"/>
            </p:cNvSpPr>
            <p:nvPr/>
          </p:nvSpPr>
          <p:spPr bwMode="auto">
            <a:xfrm>
              <a:off x="4368121" y="3817341"/>
              <a:ext cx="1066318" cy="307777"/>
            </a:xfrm>
            <a:prstGeom prst="rect">
              <a:avLst/>
            </a:prstGeom>
            <a:solidFill>
              <a:srgbClr val="00B050"/>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网络接口 </a:t>
              </a:r>
              <a:r>
                <a:rPr kumimoji="1" lang="en-US" altLang="zh-CN" sz="1400" b="1" dirty="0">
                  <a:solidFill>
                    <a:schemeClr val="bg1"/>
                  </a:solidFill>
                  <a:latin typeface="微软雅黑" panose="020B0503020204020204" pitchFamily="34" charset="-122"/>
                  <a:ea typeface="微软雅黑" panose="020B0503020204020204" pitchFamily="34" charset="-122"/>
                </a:rPr>
                <a:t>1</a:t>
              </a:r>
            </a:p>
          </p:txBody>
        </p:sp>
        <p:sp>
          <p:nvSpPr>
            <p:cNvPr id="168996" name="Text Box 35"/>
            <p:cNvSpPr txBox="1">
              <a:spLocks noChangeArrowheads="1"/>
            </p:cNvSpPr>
            <p:nvPr/>
          </p:nvSpPr>
          <p:spPr bwMode="auto">
            <a:xfrm>
              <a:off x="5488896" y="3817341"/>
              <a:ext cx="1066318" cy="307777"/>
            </a:xfrm>
            <a:prstGeom prst="rect">
              <a:avLst/>
            </a:prstGeom>
            <a:solidFill>
              <a:srgbClr val="00B050"/>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网络接口 </a:t>
              </a:r>
              <a:r>
                <a:rPr kumimoji="1" lang="en-US" altLang="zh-CN" sz="1400" b="1" dirty="0">
                  <a:solidFill>
                    <a:schemeClr val="bg1"/>
                  </a:solidFill>
                  <a:latin typeface="微软雅黑" panose="020B0503020204020204" pitchFamily="34" charset="-122"/>
                  <a:ea typeface="微软雅黑" panose="020B0503020204020204" pitchFamily="34" charset="-122"/>
                </a:rPr>
                <a:t>2</a:t>
              </a:r>
            </a:p>
          </p:txBody>
        </p:sp>
        <p:sp>
          <p:nvSpPr>
            <p:cNvPr id="168997" name="Text Box 36"/>
            <p:cNvSpPr txBox="1">
              <a:spLocks noChangeArrowheads="1"/>
            </p:cNvSpPr>
            <p:nvPr/>
          </p:nvSpPr>
          <p:spPr bwMode="auto">
            <a:xfrm>
              <a:off x="6962066" y="3805411"/>
              <a:ext cx="1066318" cy="307777"/>
            </a:xfrm>
            <a:prstGeom prst="rect">
              <a:avLst/>
            </a:prstGeom>
            <a:solidFill>
              <a:srgbClr val="00B050"/>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网络接口 </a:t>
              </a:r>
              <a:r>
                <a:rPr kumimoji="1" lang="en-US" altLang="zh-CN" sz="1400" b="1" dirty="0">
                  <a:solidFill>
                    <a:schemeClr val="bg1"/>
                  </a:solidFill>
                  <a:latin typeface="微软雅黑" panose="020B0503020204020204" pitchFamily="34" charset="-122"/>
                  <a:ea typeface="微软雅黑" panose="020B0503020204020204" pitchFamily="34" charset="-122"/>
                </a:rPr>
                <a:t>3</a:t>
              </a:r>
            </a:p>
          </p:txBody>
        </p:sp>
      </p:grpSp>
      <p:sp>
        <p:nvSpPr>
          <p:cNvPr id="40" name="Rectangle 11"/>
          <p:cNvSpPr>
            <a:spLocks noChangeArrowheads="1"/>
          </p:cNvSpPr>
          <p:nvPr/>
        </p:nvSpPr>
        <p:spPr bwMode="auto">
          <a:xfrm>
            <a:off x="5796136" y="3003798"/>
            <a:ext cx="636588" cy="284162"/>
          </a:xfrm>
          <a:prstGeom prst="rect">
            <a:avLst/>
          </a:prstGeom>
          <a:solidFill>
            <a:srgbClr val="CC00CC"/>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ea typeface="黑体" panose="02010609060101010101" pitchFamily="49" charset="-122"/>
              </a:rPr>
              <a:t>IP</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4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沙漏形状的</a:t>
            </a:r>
            <a:r>
              <a:rPr lang="en-US" altLang="zh-CN" sz="2400" b="1" dirty="0">
                <a:solidFill>
                  <a:srgbClr val="0070C0"/>
                </a:solidFill>
                <a:latin typeface="微软雅黑" panose="020B0503020204020204" pitchFamily="34" charset="-122"/>
                <a:ea typeface="微软雅黑" panose="020B0503020204020204" pitchFamily="34" charset="-122"/>
              </a:rPr>
              <a:t>TCP/IP</a:t>
            </a:r>
            <a:r>
              <a:rPr lang="zh-CN" altLang="en-US" sz="2400" b="1" dirty="0">
                <a:solidFill>
                  <a:srgbClr val="0070C0"/>
                </a:solidFill>
                <a:latin typeface="微软雅黑" panose="020B0503020204020204" pitchFamily="34" charset="-122"/>
                <a:ea typeface="微软雅黑" panose="020B0503020204020204" pitchFamily="34" charset="-122"/>
              </a:rPr>
              <a:t>协议族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89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35" presetClass="emph" presetSubtype="0" repeatCount="indefinite" fill="hold" grpId="0" nodeType="withEffect">
                                  <p:stCondLst>
                                    <p:cond delay="0"/>
                                  </p:stCondLst>
                                  <p:childTnLst>
                                    <p:anim calcmode="discrete" valueType="str">
                                      <p:cBhvr>
                                        <p:cTn id="15"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91" name="组合 33"/>
          <p:cNvGrpSpPr/>
          <p:nvPr/>
        </p:nvGrpSpPr>
        <p:grpSpPr bwMode="auto">
          <a:xfrm>
            <a:off x="1160463" y="1551657"/>
            <a:ext cx="1604962" cy="2686050"/>
            <a:chOff x="961895" y="2010459"/>
            <a:chExt cx="1695715" cy="2836863"/>
          </a:xfrm>
        </p:grpSpPr>
        <p:sp>
          <p:nvSpPr>
            <p:cNvPr id="170019" name="Rectangle 14"/>
            <p:cNvSpPr>
              <a:spLocks noChangeArrowheads="1"/>
            </p:cNvSpPr>
            <p:nvPr/>
          </p:nvSpPr>
          <p:spPr bwMode="auto">
            <a:xfrm>
              <a:off x="961895" y="2010459"/>
              <a:ext cx="1695715" cy="2836863"/>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70020" name="Text Box 15"/>
            <p:cNvSpPr txBox="1">
              <a:spLocks noChangeArrowheads="1"/>
            </p:cNvSpPr>
            <p:nvPr/>
          </p:nvSpPr>
          <p:spPr bwMode="auto">
            <a:xfrm>
              <a:off x="1126950" y="4027207"/>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数据链路层</a:t>
              </a:r>
            </a:p>
          </p:txBody>
        </p:sp>
        <p:sp>
          <p:nvSpPr>
            <p:cNvPr id="170021"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2"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3"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4"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5" name="Text Box 20"/>
            <p:cNvSpPr txBox="1">
              <a:spLocks noChangeArrowheads="1"/>
            </p:cNvSpPr>
            <p:nvPr/>
          </p:nvSpPr>
          <p:spPr bwMode="auto">
            <a:xfrm>
              <a:off x="1393516" y="447011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物理层</a:t>
              </a:r>
            </a:p>
          </p:txBody>
        </p:sp>
        <p:sp>
          <p:nvSpPr>
            <p:cNvPr id="170026" name="Text Box 21"/>
            <p:cNvSpPr txBox="1">
              <a:spLocks noChangeArrowheads="1"/>
            </p:cNvSpPr>
            <p:nvPr/>
          </p:nvSpPr>
          <p:spPr bwMode="auto">
            <a:xfrm>
              <a:off x="1393516" y="315567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运输层</a:t>
              </a:r>
            </a:p>
          </p:txBody>
        </p:sp>
        <p:sp>
          <p:nvSpPr>
            <p:cNvPr id="170027" name="Text Box 22"/>
            <p:cNvSpPr txBox="1">
              <a:spLocks noChangeArrowheads="1"/>
            </p:cNvSpPr>
            <p:nvPr/>
          </p:nvSpPr>
          <p:spPr bwMode="auto">
            <a:xfrm>
              <a:off x="1393516" y="359858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网络层</a:t>
              </a:r>
            </a:p>
          </p:txBody>
        </p:sp>
        <p:sp>
          <p:nvSpPr>
            <p:cNvPr id="170028" name="Line 23"/>
            <p:cNvSpPr>
              <a:spLocks noChangeShapeType="1"/>
            </p:cNvSpPr>
            <p:nvPr/>
          </p:nvSpPr>
          <p:spPr bwMode="auto">
            <a:xfrm>
              <a:off x="1795994" y="2847288"/>
              <a:ext cx="0" cy="22679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9" name="Text Box 31"/>
            <p:cNvSpPr txBox="1">
              <a:spLocks noChangeArrowheads="1"/>
            </p:cNvSpPr>
            <p:nvPr/>
          </p:nvSpPr>
          <p:spPr bwMode="auto">
            <a:xfrm>
              <a:off x="1411236" y="20345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应用层</a:t>
              </a:r>
            </a:p>
          </p:txBody>
        </p:sp>
      </p:grpSp>
      <p:grpSp>
        <p:nvGrpSpPr>
          <p:cNvPr id="169992" name="组合 45"/>
          <p:cNvGrpSpPr/>
          <p:nvPr/>
        </p:nvGrpSpPr>
        <p:grpSpPr bwMode="auto">
          <a:xfrm>
            <a:off x="6234113" y="1551657"/>
            <a:ext cx="1604962" cy="2686050"/>
            <a:chOff x="961895" y="2010459"/>
            <a:chExt cx="1695715" cy="2836863"/>
          </a:xfrm>
        </p:grpSpPr>
        <p:sp>
          <p:nvSpPr>
            <p:cNvPr id="170008" name="Rectangle 14"/>
            <p:cNvSpPr>
              <a:spLocks noChangeArrowheads="1"/>
            </p:cNvSpPr>
            <p:nvPr/>
          </p:nvSpPr>
          <p:spPr bwMode="auto">
            <a:xfrm>
              <a:off x="961895" y="2010459"/>
              <a:ext cx="1695715" cy="2836863"/>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70009" name="Text Box 15"/>
            <p:cNvSpPr txBox="1">
              <a:spLocks noChangeArrowheads="1"/>
            </p:cNvSpPr>
            <p:nvPr/>
          </p:nvSpPr>
          <p:spPr bwMode="auto">
            <a:xfrm>
              <a:off x="1242130" y="4009487"/>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数据链路层</a:t>
              </a:r>
            </a:p>
          </p:txBody>
        </p:sp>
        <p:sp>
          <p:nvSpPr>
            <p:cNvPr id="170010"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1"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2"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3"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4" name="Text Box 20"/>
            <p:cNvSpPr txBox="1">
              <a:spLocks noChangeArrowheads="1"/>
            </p:cNvSpPr>
            <p:nvPr/>
          </p:nvSpPr>
          <p:spPr bwMode="auto">
            <a:xfrm>
              <a:off x="1428956" y="445239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物理层</a:t>
              </a:r>
            </a:p>
          </p:txBody>
        </p:sp>
        <p:sp>
          <p:nvSpPr>
            <p:cNvPr id="170015" name="Text Box 21"/>
            <p:cNvSpPr txBox="1">
              <a:spLocks noChangeArrowheads="1"/>
            </p:cNvSpPr>
            <p:nvPr/>
          </p:nvSpPr>
          <p:spPr bwMode="auto">
            <a:xfrm>
              <a:off x="1428956" y="313795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运输层</a:t>
              </a:r>
            </a:p>
          </p:txBody>
        </p:sp>
        <p:sp>
          <p:nvSpPr>
            <p:cNvPr id="170016" name="Text Box 22"/>
            <p:cNvSpPr txBox="1">
              <a:spLocks noChangeArrowheads="1"/>
            </p:cNvSpPr>
            <p:nvPr/>
          </p:nvSpPr>
          <p:spPr bwMode="auto">
            <a:xfrm>
              <a:off x="1428956" y="358086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网络层</a:t>
              </a:r>
            </a:p>
          </p:txBody>
        </p:sp>
        <p:sp>
          <p:nvSpPr>
            <p:cNvPr id="170017" name="Line 23"/>
            <p:cNvSpPr>
              <a:spLocks noChangeShapeType="1"/>
            </p:cNvSpPr>
            <p:nvPr/>
          </p:nvSpPr>
          <p:spPr bwMode="auto">
            <a:xfrm>
              <a:off x="1795994" y="2847288"/>
              <a:ext cx="0" cy="2267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8" name="Text Box 31"/>
            <p:cNvSpPr txBox="1">
              <a:spLocks noChangeArrowheads="1"/>
            </p:cNvSpPr>
            <p:nvPr/>
          </p:nvSpPr>
          <p:spPr bwMode="auto">
            <a:xfrm>
              <a:off x="1420096" y="202566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应用层</a:t>
              </a:r>
            </a:p>
          </p:txBody>
        </p:sp>
      </p:grpSp>
      <p:sp>
        <p:nvSpPr>
          <p:cNvPr id="169993" name="Freeform 3"/>
          <p:cNvSpPr/>
          <p:nvPr/>
        </p:nvSpPr>
        <p:spPr bwMode="auto">
          <a:xfrm>
            <a:off x="1849438" y="4151982"/>
            <a:ext cx="5186362" cy="315912"/>
          </a:xfrm>
          <a:custGeom>
            <a:avLst/>
            <a:gdLst>
              <a:gd name="T0" fmla="*/ 0 w 2752"/>
              <a:gd name="T1" fmla="*/ 0 h 240"/>
              <a:gd name="T2" fmla="*/ 0 w 2752"/>
              <a:gd name="T3" fmla="*/ 121108 h 240"/>
              <a:gd name="T4" fmla="*/ 5654 w 2752"/>
              <a:gd name="T5" fmla="*/ 205356 h 240"/>
              <a:gd name="T6" fmla="*/ 56536 w 2752"/>
              <a:gd name="T7" fmla="*/ 280391 h 240"/>
              <a:gd name="T8" fmla="*/ 180915 w 2752"/>
              <a:gd name="T9" fmla="*/ 308035 h 240"/>
              <a:gd name="T10" fmla="*/ 260065 w 2752"/>
              <a:gd name="T11" fmla="*/ 310667 h 240"/>
              <a:gd name="T12" fmla="*/ 4939357 w 2752"/>
              <a:gd name="T13" fmla="*/ 313300 h 240"/>
              <a:gd name="T14" fmla="*/ 5031699 w 2752"/>
              <a:gd name="T15" fmla="*/ 315933 h 240"/>
              <a:gd name="T16" fmla="*/ 5139118 w 2752"/>
              <a:gd name="T17" fmla="*/ 284340 h 240"/>
              <a:gd name="T18" fmla="*/ 5178693 w 2752"/>
              <a:gd name="T19" fmla="*/ 209306 h 240"/>
              <a:gd name="T20" fmla="*/ 5186231 w 2752"/>
              <a:gd name="T21" fmla="*/ 148752 h 240"/>
              <a:gd name="T22" fmla="*/ 5184346 w 2752"/>
              <a:gd name="T23" fmla="*/ 0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9994" name="Object 4"/>
          <p:cNvGraphicFramePr>
            <a:graphicFrameLocks noChangeAspect="1"/>
          </p:cNvGraphicFramePr>
          <p:nvPr>
            <p:extLst>
              <p:ext uri="{D42A27DB-BD31-4B8C-83A1-F6EECF244321}">
                <p14:modId xmlns:p14="http://schemas.microsoft.com/office/powerpoint/2010/main" val="3268951536"/>
              </p:ext>
            </p:extLst>
          </p:nvPr>
        </p:nvGraphicFramePr>
        <p:xfrm>
          <a:off x="3932238" y="3940844"/>
          <a:ext cx="1417637" cy="719138"/>
        </p:xfrm>
        <a:graphic>
          <a:graphicData uri="http://schemas.openxmlformats.org/presentationml/2006/ole">
            <mc:AlternateContent xmlns:mc="http://schemas.openxmlformats.org/markup-compatibility/2006">
              <mc:Choice xmlns:v="urn:schemas-microsoft-com:vml" Requires="v">
                <p:oleObj spid="_x0000_s3155" name="VISIO" r:id="rId3" imgW="1687068" imgH="964692" progId="">
                  <p:embed/>
                </p:oleObj>
              </mc:Choice>
              <mc:Fallback>
                <p:oleObj name="VISIO" r:id="rId3" imgW="1687068" imgH="964692" progId="">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238" y="3940844"/>
                        <a:ext cx="1417637" cy="719138"/>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 name="Group 25"/>
          <p:cNvGrpSpPr/>
          <p:nvPr/>
        </p:nvGrpSpPr>
        <p:grpSpPr bwMode="auto">
          <a:xfrm>
            <a:off x="2536825" y="1658018"/>
            <a:ext cx="3714750" cy="425449"/>
            <a:chOff x="1438" y="1393"/>
            <a:chExt cx="2712" cy="268"/>
          </a:xfrm>
        </p:grpSpPr>
        <p:sp>
          <p:nvSpPr>
            <p:cNvPr id="170006" name="Line 26"/>
            <p:cNvSpPr>
              <a:spLocks noChangeShapeType="1"/>
            </p:cNvSpPr>
            <p:nvPr/>
          </p:nvSpPr>
          <p:spPr bwMode="auto">
            <a:xfrm>
              <a:off x="1438" y="1655"/>
              <a:ext cx="2712" cy="6"/>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7" name="Text Box 27"/>
            <p:cNvSpPr txBox="1">
              <a:spLocks noChangeArrowheads="1"/>
            </p:cNvSpPr>
            <p:nvPr/>
          </p:nvSpPr>
          <p:spPr bwMode="auto">
            <a:xfrm>
              <a:off x="1885" y="1393"/>
              <a:ext cx="182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latin typeface="微软雅黑" panose="020B0503020204020204" pitchFamily="34" charset="-122"/>
                  <a:ea typeface="微软雅黑" panose="020B0503020204020204" pitchFamily="34" charset="-122"/>
                </a:rPr>
                <a:t>① </a:t>
              </a:r>
              <a:r>
                <a:rPr kumimoji="1" lang="zh-CN" altLang="en-US" sz="1600" b="1" dirty="0">
                  <a:solidFill>
                    <a:srgbClr val="0000FF"/>
                  </a:solidFill>
                  <a:latin typeface="微软雅黑" panose="020B0503020204020204" pitchFamily="34" charset="-122"/>
                  <a:ea typeface="微软雅黑" panose="020B0503020204020204" pitchFamily="34" charset="-122"/>
                </a:rPr>
                <a:t>客户发起连接建立请求</a:t>
              </a:r>
            </a:p>
          </p:txBody>
        </p:sp>
      </p:grpSp>
      <p:grpSp>
        <p:nvGrpSpPr>
          <p:cNvPr id="63" name="Group 28"/>
          <p:cNvGrpSpPr/>
          <p:nvPr/>
        </p:nvGrpSpPr>
        <p:grpSpPr bwMode="auto">
          <a:xfrm>
            <a:off x="2601913" y="2273971"/>
            <a:ext cx="3733800" cy="419101"/>
            <a:chOff x="1521" y="1752"/>
            <a:chExt cx="2755" cy="264"/>
          </a:xfrm>
        </p:grpSpPr>
        <p:sp>
          <p:nvSpPr>
            <p:cNvPr id="170004" name="Line 29"/>
            <p:cNvSpPr>
              <a:spLocks noChangeShapeType="1"/>
            </p:cNvSpPr>
            <p:nvPr/>
          </p:nvSpPr>
          <p:spPr bwMode="auto">
            <a:xfrm flipH="1" flipV="1">
              <a:off x="1521" y="1752"/>
              <a:ext cx="2755" cy="9"/>
            </a:xfrm>
            <a:prstGeom prst="line">
              <a:avLst/>
            </a:prstGeom>
            <a:noFill/>
            <a:ln w="38100">
              <a:solidFill>
                <a:srgbClr val="CC00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5" name="Text Box 30"/>
            <p:cNvSpPr txBox="1">
              <a:spLocks noChangeArrowheads="1"/>
            </p:cNvSpPr>
            <p:nvPr/>
          </p:nvSpPr>
          <p:spPr bwMode="auto">
            <a:xfrm>
              <a:off x="1912" y="1803"/>
              <a:ext cx="19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latin typeface="微软雅黑" panose="020B0503020204020204" pitchFamily="34" charset="-122"/>
                  <a:ea typeface="微软雅黑" panose="020B0503020204020204" pitchFamily="34" charset="-122"/>
                </a:rPr>
                <a:t>② </a:t>
              </a:r>
              <a:r>
                <a:rPr kumimoji="1" lang="zh-CN" altLang="en-US" sz="1600" b="1" dirty="0">
                  <a:solidFill>
                    <a:srgbClr val="0000FF"/>
                  </a:solidFill>
                  <a:latin typeface="微软雅黑" panose="020B0503020204020204" pitchFamily="34" charset="-122"/>
                  <a:ea typeface="微软雅黑" panose="020B0503020204020204" pitchFamily="34" charset="-122"/>
                </a:rPr>
                <a:t>服务器接受连接建立请求</a:t>
              </a:r>
            </a:p>
          </p:txBody>
        </p:sp>
      </p:grpSp>
      <p:sp>
        <p:nvSpPr>
          <p:cNvPr id="169997" name="Text Box 33"/>
          <p:cNvSpPr txBox="1">
            <a:spLocks noChangeArrowheads="1"/>
          </p:cNvSpPr>
          <p:nvPr/>
        </p:nvSpPr>
        <p:spPr bwMode="auto">
          <a:xfrm>
            <a:off x="4235450" y="4145632"/>
            <a:ext cx="8001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a:solidFill>
                  <a:srgbClr val="0070C0"/>
                </a:solidFill>
                <a:latin typeface="微软雅黑" panose="020B0503020204020204" pitchFamily="34" charset="-122"/>
                <a:ea typeface="微软雅黑" panose="020B0503020204020204" pitchFamily="34" charset="-122"/>
              </a:rPr>
              <a:t>互联网</a:t>
            </a:r>
          </a:p>
        </p:txBody>
      </p:sp>
      <p:grpSp>
        <p:nvGrpSpPr>
          <p:cNvPr id="67" name="Group 34"/>
          <p:cNvGrpSpPr/>
          <p:nvPr/>
        </p:nvGrpSpPr>
        <p:grpSpPr bwMode="auto">
          <a:xfrm>
            <a:off x="1373188" y="1926307"/>
            <a:ext cx="1146175" cy="417512"/>
            <a:chOff x="835" y="1519"/>
            <a:chExt cx="812" cy="335"/>
          </a:xfrm>
        </p:grpSpPr>
        <p:sp>
          <p:nvSpPr>
            <p:cNvPr id="68" name="Oval 35"/>
            <p:cNvSpPr>
              <a:spLocks noChangeArrowheads="1"/>
            </p:cNvSpPr>
            <p:nvPr/>
          </p:nvSpPr>
          <p:spPr bwMode="auto">
            <a:xfrm>
              <a:off x="835" y="1519"/>
              <a:ext cx="812" cy="335"/>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pitchFamily="34" charset="-122"/>
                <a:ea typeface="微软雅黑" panose="020B0503020204020204" pitchFamily="34" charset="-122"/>
              </a:endParaRPr>
            </a:p>
          </p:txBody>
        </p:sp>
        <p:sp>
          <p:nvSpPr>
            <p:cNvPr id="69" name="Text Box 36"/>
            <p:cNvSpPr txBox="1">
              <a:spLocks noChangeArrowheads="1"/>
            </p:cNvSpPr>
            <p:nvPr/>
          </p:nvSpPr>
          <p:spPr bwMode="auto">
            <a:xfrm>
              <a:off x="1019" y="1547"/>
              <a:ext cx="458" cy="29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144AF8"/>
                  </a:solidFill>
                  <a:latin typeface="微软雅黑" panose="020B0503020204020204" pitchFamily="34" charset="-122"/>
                  <a:ea typeface="微软雅黑" panose="020B0503020204020204" pitchFamily="34" charset="-122"/>
                </a:rPr>
                <a:t>客户</a:t>
              </a:r>
            </a:p>
          </p:txBody>
        </p:sp>
      </p:grpSp>
      <p:grpSp>
        <p:nvGrpSpPr>
          <p:cNvPr id="70" name="Group 37"/>
          <p:cNvGrpSpPr/>
          <p:nvPr/>
        </p:nvGrpSpPr>
        <p:grpSpPr bwMode="auto">
          <a:xfrm>
            <a:off x="6407338" y="1904901"/>
            <a:ext cx="1152261" cy="438150"/>
            <a:chOff x="4142" y="1536"/>
            <a:chExt cx="670" cy="276"/>
          </a:xfrm>
          <a:solidFill>
            <a:srgbClr val="FFFF00"/>
          </a:solidFill>
        </p:grpSpPr>
        <p:sp>
          <p:nvSpPr>
            <p:cNvPr id="71" name="Oval 38"/>
            <p:cNvSpPr>
              <a:spLocks noChangeArrowheads="1"/>
            </p:cNvSpPr>
            <p:nvPr/>
          </p:nvSpPr>
          <p:spPr bwMode="auto">
            <a:xfrm>
              <a:off x="4142" y="1536"/>
              <a:ext cx="670" cy="276"/>
            </a:xfrm>
            <a:prstGeom prst="ellipse">
              <a:avLst/>
            </a:prstGeom>
            <a:grp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pitchFamily="34" charset="-122"/>
                <a:ea typeface="微软雅黑" panose="020B0503020204020204" pitchFamily="34" charset="-122"/>
              </a:endParaRPr>
            </a:p>
          </p:txBody>
        </p:sp>
        <p:sp>
          <p:nvSpPr>
            <p:cNvPr id="72" name="Text Box 39"/>
            <p:cNvSpPr txBox="1">
              <a:spLocks noChangeArrowheads="1"/>
            </p:cNvSpPr>
            <p:nvPr/>
          </p:nvSpPr>
          <p:spPr bwMode="auto">
            <a:xfrm>
              <a:off x="4236" y="1554"/>
              <a:ext cx="513" cy="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0000FF"/>
                  </a:solidFill>
                  <a:latin typeface="微软雅黑" panose="020B0503020204020204" pitchFamily="34" charset="-122"/>
                  <a:ea typeface="微软雅黑" panose="020B0503020204020204" pitchFamily="34" charset="-122"/>
                </a:rPr>
                <a:t>服务器</a:t>
              </a:r>
            </a:p>
          </p:txBody>
        </p:sp>
      </p:grpSp>
      <p:sp>
        <p:nvSpPr>
          <p:cNvPr id="73" name="Text Box 40"/>
          <p:cNvSpPr txBox="1">
            <a:spLocks noChangeArrowheads="1"/>
          </p:cNvSpPr>
          <p:nvPr/>
        </p:nvSpPr>
        <p:spPr bwMode="auto">
          <a:xfrm>
            <a:off x="3186113" y="3078832"/>
            <a:ext cx="2711450" cy="830997"/>
          </a:xfrm>
          <a:prstGeom prst="rect">
            <a:avLst/>
          </a:prstGeom>
          <a:solidFill>
            <a:srgbClr val="0098F6"/>
          </a:solidFill>
          <a:ln>
            <a:noFill/>
          </a:ln>
        </p:spPr>
        <p:style>
          <a:lnRef idx="2">
            <a:schemeClr val="accent4"/>
          </a:lnRef>
          <a:fillRef idx="1">
            <a:schemeClr val="lt1"/>
          </a:fillRef>
          <a:effectRef idx="0">
            <a:schemeClr val="accent4"/>
          </a:effectRef>
          <a:fontRef idx="minor">
            <a:schemeClr val="dk1"/>
          </a:fontRef>
        </p:style>
        <p:txBody>
          <a:bodyPr>
            <a:spAutoFit/>
          </a:bodyPr>
          <a:lstStyle/>
          <a:p>
            <a:pPr algn="ctr" fontAlgn="auto">
              <a:spcBef>
                <a:spcPts val="0"/>
              </a:spcBef>
              <a:spcAft>
                <a:spcPts val="0"/>
              </a:spcAft>
              <a:defRPr/>
            </a:pPr>
            <a:r>
              <a:rPr lang="zh-CN" altLang="en-US" sz="1600" b="1" dirty="0">
                <a:solidFill>
                  <a:schemeClr val="bg1"/>
                </a:solidFill>
                <a:latin typeface="微软雅黑" panose="020B0503020204020204" pitchFamily="34" charset="-122"/>
                <a:ea typeface="微软雅黑" panose="020B0503020204020204" pitchFamily="34" charset="-122"/>
              </a:rPr>
              <a:t>以后就逐级使用下层</a:t>
            </a:r>
          </a:p>
          <a:p>
            <a:pPr algn="ctr" fontAlgn="auto">
              <a:spcBef>
                <a:spcPts val="0"/>
              </a:spcBef>
              <a:spcAft>
                <a:spcPts val="0"/>
              </a:spcAft>
              <a:defRPr/>
            </a:pPr>
            <a:r>
              <a:rPr lang="zh-CN" altLang="en-US" sz="1600" b="1" dirty="0">
                <a:solidFill>
                  <a:schemeClr val="bg1"/>
                </a:solidFill>
                <a:latin typeface="微软雅黑" panose="020B0503020204020204" pitchFamily="34" charset="-122"/>
                <a:ea typeface="微软雅黑" panose="020B0503020204020204" pitchFamily="34" charset="-122"/>
              </a:rPr>
              <a:t>提供的服务</a:t>
            </a:r>
          </a:p>
          <a:p>
            <a:pPr algn="ctr" fontAlgn="auto">
              <a:spcBef>
                <a:spcPts val="0"/>
              </a:spcBef>
              <a:spcAft>
                <a:spcPts val="0"/>
              </a:spcAft>
              <a:defRPr/>
            </a:pP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使用 </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和 </a:t>
            </a:r>
            <a:r>
              <a:rPr lang="en-US" altLang="zh-CN" sz="1600" b="1" dirty="0">
                <a:solidFill>
                  <a:schemeClr val="bg1"/>
                </a:solidFill>
                <a:latin typeface="微软雅黑" panose="020B0503020204020204" pitchFamily="34" charset="-122"/>
                <a:ea typeface="微软雅黑" panose="020B0503020204020204" pitchFamily="34" charset="-122"/>
              </a:rPr>
              <a:t>IP</a:t>
            </a:r>
            <a:r>
              <a:rPr lang="zh-CN" altLang="en-US" sz="1600" b="1" dirty="0">
                <a:solidFill>
                  <a:schemeClr val="bg1"/>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4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客户进程和服务器进程使用 </a:t>
            </a:r>
            <a:r>
              <a:rPr lang="en-US" altLang="zh-CN" sz="2400" b="1" dirty="0">
                <a:solidFill>
                  <a:srgbClr val="0070C0"/>
                </a:solidFill>
                <a:latin typeface="微软雅黑" panose="020B0503020204020204" pitchFamily="34" charset="-122"/>
                <a:ea typeface="微软雅黑" panose="020B0503020204020204" pitchFamily="34" charset="-122"/>
              </a:rPr>
              <a:t>TCP/IP </a:t>
            </a:r>
            <a:r>
              <a:rPr lang="zh-CN" altLang="en-US" sz="2400" b="1" dirty="0">
                <a:solidFill>
                  <a:srgbClr val="0070C0"/>
                </a:solidFill>
                <a:latin typeface="微软雅黑" panose="020B0503020204020204" pitchFamily="34" charset="-122"/>
                <a:ea typeface="微软雅黑" panose="020B0503020204020204" pitchFamily="34" charset="-122"/>
              </a:rPr>
              <a:t>协议栈进行通信</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67"/>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70"/>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right)">
                                      <p:cBhvr>
                                        <p:cTn id="18" dur="10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Line 3"/>
          <p:cNvSpPr>
            <a:spLocks noChangeShapeType="1"/>
          </p:cNvSpPr>
          <p:nvPr/>
        </p:nvSpPr>
        <p:spPr bwMode="auto">
          <a:xfrm>
            <a:off x="4532313" y="3877344"/>
            <a:ext cx="4762" cy="249238"/>
          </a:xfrm>
          <a:prstGeom prst="line">
            <a:avLst/>
          </a:prstGeom>
          <a:noFill/>
          <a:ln w="3810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6" name="Rectangle 4"/>
          <p:cNvSpPr>
            <a:spLocks noChangeArrowheads="1"/>
          </p:cNvSpPr>
          <p:nvPr/>
        </p:nvSpPr>
        <p:spPr bwMode="auto">
          <a:xfrm>
            <a:off x="3365500" y="1810419"/>
            <a:ext cx="2409825" cy="2066925"/>
          </a:xfrm>
          <a:prstGeom prst="rect">
            <a:avLst/>
          </a:prstGeom>
          <a:solidFill>
            <a:srgbClr val="339933"/>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71017" name="Text Box 5"/>
          <p:cNvSpPr txBox="1">
            <a:spLocks noChangeArrowheads="1"/>
          </p:cNvSpPr>
          <p:nvPr/>
        </p:nvSpPr>
        <p:spPr bwMode="auto">
          <a:xfrm>
            <a:off x="4010025" y="3256632"/>
            <a:ext cx="10826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171018" name="Line 6"/>
          <p:cNvSpPr>
            <a:spLocks noChangeShapeType="1"/>
          </p:cNvSpPr>
          <p:nvPr/>
        </p:nvSpPr>
        <p:spPr bwMode="auto">
          <a:xfrm>
            <a:off x="3365500" y="3564607"/>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9" name="Line 7"/>
          <p:cNvSpPr>
            <a:spLocks noChangeShapeType="1"/>
          </p:cNvSpPr>
          <p:nvPr/>
        </p:nvSpPr>
        <p:spPr bwMode="auto">
          <a:xfrm>
            <a:off x="3365500" y="3250282"/>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0" name="Line 8"/>
          <p:cNvSpPr>
            <a:spLocks noChangeShapeType="1"/>
          </p:cNvSpPr>
          <p:nvPr/>
        </p:nvSpPr>
        <p:spPr bwMode="auto">
          <a:xfrm>
            <a:off x="3365500" y="2937544"/>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1" name="Line 9"/>
          <p:cNvSpPr>
            <a:spLocks noChangeShapeType="1"/>
          </p:cNvSpPr>
          <p:nvPr/>
        </p:nvSpPr>
        <p:spPr bwMode="auto">
          <a:xfrm>
            <a:off x="3365500" y="2624807"/>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2" name="Text Box 10"/>
          <p:cNvSpPr txBox="1">
            <a:spLocks noChangeArrowheads="1"/>
          </p:cNvSpPr>
          <p:nvPr/>
        </p:nvSpPr>
        <p:spPr bwMode="auto">
          <a:xfrm>
            <a:off x="4205288" y="3570957"/>
            <a:ext cx="722312"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71023" name="Text Box 11"/>
          <p:cNvSpPr txBox="1">
            <a:spLocks noChangeArrowheads="1"/>
          </p:cNvSpPr>
          <p:nvPr/>
        </p:nvSpPr>
        <p:spPr bwMode="auto">
          <a:xfrm>
            <a:off x="4205288" y="2640682"/>
            <a:ext cx="722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71024" name="Text Box 12"/>
          <p:cNvSpPr txBox="1">
            <a:spLocks noChangeArrowheads="1"/>
          </p:cNvSpPr>
          <p:nvPr/>
        </p:nvSpPr>
        <p:spPr bwMode="auto">
          <a:xfrm>
            <a:off x="4205288" y="2953419"/>
            <a:ext cx="722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71025" name="Text Box 13"/>
          <p:cNvSpPr txBox="1">
            <a:spLocks noChangeArrowheads="1"/>
          </p:cNvSpPr>
          <p:nvPr/>
        </p:nvSpPr>
        <p:spPr bwMode="auto">
          <a:xfrm>
            <a:off x="4179888" y="1805657"/>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71026" name="Text Box 14"/>
          <p:cNvSpPr txBox="1">
            <a:spLocks noChangeArrowheads="1"/>
          </p:cNvSpPr>
          <p:nvPr/>
        </p:nvSpPr>
        <p:spPr bwMode="auto">
          <a:xfrm>
            <a:off x="3995936" y="1419622"/>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CC0000"/>
                </a:solidFill>
                <a:latin typeface="微软雅黑" panose="020B0503020204020204" pitchFamily="34" charset="-122"/>
                <a:ea typeface="微软雅黑" panose="020B0503020204020204" pitchFamily="34" charset="-122"/>
              </a:rPr>
              <a:t>计算机 </a:t>
            </a:r>
            <a:r>
              <a:rPr kumimoji="1" lang="en-US" altLang="zh-CN" sz="1600" b="1" dirty="0">
                <a:solidFill>
                  <a:srgbClr val="CC0000"/>
                </a:solidFill>
                <a:latin typeface="微软雅黑" panose="020B0503020204020204" pitchFamily="34" charset="-122"/>
                <a:ea typeface="微软雅黑" panose="020B0503020204020204" pitchFamily="34" charset="-122"/>
              </a:rPr>
              <a:t>3</a:t>
            </a:r>
          </a:p>
        </p:txBody>
      </p:sp>
      <p:grpSp>
        <p:nvGrpSpPr>
          <p:cNvPr id="58" name="Group 15"/>
          <p:cNvGrpSpPr/>
          <p:nvPr/>
        </p:nvGrpSpPr>
        <p:grpSpPr bwMode="auto">
          <a:xfrm>
            <a:off x="3511550" y="2061244"/>
            <a:ext cx="949325" cy="571500"/>
            <a:chOff x="2100" y="1727"/>
            <a:chExt cx="720" cy="470"/>
          </a:xfrm>
        </p:grpSpPr>
        <p:sp>
          <p:nvSpPr>
            <p:cNvPr id="17107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7"/>
            <p:cNvSpPr>
              <a:spLocks noChangeArrowheads="1"/>
            </p:cNvSpPr>
            <p:nvPr/>
          </p:nvSpPr>
          <p:spPr bwMode="auto">
            <a:xfrm>
              <a:off x="2100" y="1727"/>
              <a:ext cx="720" cy="413"/>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61" name="Text Box 18"/>
            <p:cNvSpPr txBox="1">
              <a:spLocks noChangeArrowheads="1"/>
            </p:cNvSpPr>
            <p:nvPr/>
          </p:nvSpPr>
          <p:spPr bwMode="auto">
            <a:xfrm>
              <a:off x="2164" y="1756"/>
              <a:ext cx="610" cy="4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pitchFamily="34" charset="-122"/>
                  <a:ea typeface="微软雅黑" panose="020B0503020204020204" pitchFamily="34" charset="-122"/>
                </a:rPr>
                <a:t>服务器</a:t>
              </a: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pitchFamily="34" charset="-122"/>
                  <a:ea typeface="微软雅黑" panose="020B0503020204020204" pitchFamily="34" charset="-122"/>
                </a:rPr>
                <a:t>1</a:t>
              </a:r>
            </a:p>
          </p:txBody>
        </p:sp>
      </p:grpSp>
      <p:grpSp>
        <p:nvGrpSpPr>
          <p:cNvPr id="62" name="Group 19"/>
          <p:cNvGrpSpPr/>
          <p:nvPr/>
        </p:nvGrpSpPr>
        <p:grpSpPr bwMode="auto">
          <a:xfrm>
            <a:off x="4679950" y="2080294"/>
            <a:ext cx="949325" cy="566738"/>
            <a:chOff x="2986" y="1727"/>
            <a:chExt cx="719" cy="465"/>
          </a:xfrm>
        </p:grpSpPr>
        <p:sp>
          <p:nvSpPr>
            <p:cNvPr id="171067"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21"/>
            <p:cNvSpPr>
              <a:spLocks noChangeArrowheads="1"/>
            </p:cNvSpPr>
            <p:nvPr/>
          </p:nvSpPr>
          <p:spPr bwMode="auto">
            <a:xfrm>
              <a:off x="2986" y="1727"/>
              <a:ext cx="719" cy="412"/>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65" name="Text Box 22"/>
            <p:cNvSpPr txBox="1">
              <a:spLocks noChangeArrowheads="1"/>
            </p:cNvSpPr>
            <p:nvPr/>
          </p:nvSpPr>
          <p:spPr bwMode="auto">
            <a:xfrm>
              <a:off x="3049" y="1752"/>
              <a:ext cx="611" cy="4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pitchFamily="34" charset="-122"/>
                  <a:ea typeface="微软雅黑" panose="020B0503020204020204" pitchFamily="34" charset="-122"/>
                </a:rPr>
                <a:t>服务器</a:t>
              </a: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pitchFamily="34" charset="-122"/>
                  <a:ea typeface="微软雅黑" panose="020B0503020204020204" pitchFamily="34" charset="-122"/>
                </a:rPr>
                <a:t>2</a:t>
              </a:r>
            </a:p>
          </p:txBody>
        </p:sp>
      </p:grpSp>
      <p:grpSp>
        <p:nvGrpSpPr>
          <p:cNvPr id="66" name="组合 65"/>
          <p:cNvGrpSpPr/>
          <p:nvPr/>
        </p:nvGrpSpPr>
        <p:grpSpPr bwMode="auto">
          <a:xfrm>
            <a:off x="1249363" y="1441718"/>
            <a:ext cx="6569075" cy="2935690"/>
            <a:chOff x="1248628" y="2087538"/>
            <a:chExt cx="6570396" cy="2936279"/>
          </a:xfrm>
        </p:grpSpPr>
        <p:sp>
          <p:nvSpPr>
            <p:cNvPr id="171036" name="Freeform 24"/>
            <p:cNvSpPr/>
            <p:nvPr/>
          </p:nvSpPr>
          <p:spPr bwMode="auto">
            <a:xfrm>
              <a:off x="1856851" y="4523273"/>
              <a:ext cx="5364504" cy="500544"/>
            </a:xfrm>
            <a:custGeom>
              <a:avLst/>
              <a:gdLst>
                <a:gd name="T0" fmla="*/ 0 w 3527"/>
                <a:gd name="T1" fmla="*/ 0 h 333"/>
                <a:gd name="T2" fmla="*/ 0 w 3527"/>
                <a:gd name="T3" fmla="*/ 193904 h 333"/>
                <a:gd name="T4" fmla="*/ 21294 w 3527"/>
                <a:gd name="T5" fmla="*/ 288602 h 333"/>
                <a:gd name="T6" fmla="*/ 76049 w 3527"/>
                <a:gd name="T7" fmla="*/ 405846 h 333"/>
                <a:gd name="T8" fmla="*/ 185560 w 3527"/>
                <a:gd name="T9" fmla="*/ 477997 h 333"/>
                <a:gd name="T10" fmla="*/ 269214 w 3527"/>
                <a:gd name="T11" fmla="*/ 496035 h 333"/>
                <a:gd name="T12" fmla="*/ 5110500 w 3527"/>
                <a:gd name="T13" fmla="*/ 500544 h 333"/>
                <a:gd name="T14" fmla="*/ 5204801 w 3527"/>
                <a:gd name="T15" fmla="*/ 477997 h 333"/>
                <a:gd name="T16" fmla="*/ 5296060 w 3527"/>
                <a:gd name="T17" fmla="*/ 423884 h 333"/>
                <a:gd name="T18" fmla="*/ 5341689 w 3527"/>
                <a:gd name="T19" fmla="*/ 351734 h 333"/>
                <a:gd name="T20" fmla="*/ 5359941 w 3527"/>
                <a:gd name="T21" fmla="*/ 243508 h 333"/>
                <a:gd name="T22" fmla="*/ 5364504 w 3527"/>
                <a:gd name="T23" fmla="*/ 0 h 3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68AD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1037" name="Group 25"/>
            <p:cNvGrpSpPr/>
            <p:nvPr/>
          </p:nvGrpSpPr>
          <p:grpSpPr bwMode="auto">
            <a:xfrm>
              <a:off x="1248628" y="2087538"/>
              <a:ext cx="1241515" cy="2436954"/>
              <a:chOff x="385" y="1219"/>
              <a:chExt cx="941" cy="2001"/>
            </a:xfrm>
          </p:grpSpPr>
          <p:sp>
            <p:nvSpPr>
              <p:cNvPr id="171053" name="Rectangle 26"/>
              <p:cNvSpPr>
                <a:spLocks noChangeArrowheads="1"/>
              </p:cNvSpPr>
              <p:nvPr/>
            </p:nvSpPr>
            <p:spPr bwMode="auto">
              <a:xfrm>
                <a:off x="385"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71054" name="Text Box 27"/>
              <p:cNvSpPr txBox="1">
                <a:spLocks noChangeArrowheads="1"/>
              </p:cNvSpPr>
              <p:nvPr/>
            </p:nvSpPr>
            <p:spPr bwMode="auto">
              <a:xfrm>
                <a:off x="431" y="2710"/>
                <a:ext cx="82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171055" name="Line 28"/>
              <p:cNvSpPr>
                <a:spLocks noChangeShapeType="1"/>
              </p:cNvSpPr>
              <p:nvPr/>
            </p:nvSpPr>
            <p:spPr bwMode="auto">
              <a:xfrm>
                <a:off x="385"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6" name="Line 29"/>
              <p:cNvSpPr>
                <a:spLocks noChangeShapeType="1"/>
              </p:cNvSpPr>
              <p:nvPr/>
            </p:nvSpPr>
            <p:spPr bwMode="auto">
              <a:xfrm>
                <a:off x="385"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7" name="Line 30"/>
              <p:cNvSpPr>
                <a:spLocks noChangeShapeType="1"/>
              </p:cNvSpPr>
              <p:nvPr/>
            </p:nvSpPr>
            <p:spPr bwMode="auto">
              <a:xfrm>
                <a:off x="385"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8" name="Line 31"/>
              <p:cNvSpPr>
                <a:spLocks noChangeShapeType="1"/>
              </p:cNvSpPr>
              <p:nvPr/>
            </p:nvSpPr>
            <p:spPr bwMode="auto">
              <a:xfrm>
                <a:off x="385"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9" name="Text Box 32"/>
              <p:cNvSpPr txBox="1">
                <a:spLocks noChangeArrowheads="1"/>
              </p:cNvSpPr>
              <p:nvPr/>
            </p:nvSpPr>
            <p:spPr bwMode="auto">
              <a:xfrm>
                <a:off x="578" y="296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71060" name="Text Box 33"/>
              <p:cNvSpPr txBox="1">
                <a:spLocks noChangeArrowheads="1"/>
              </p:cNvSpPr>
              <p:nvPr/>
            </p:nvSpPr>
            <p:spPr bwMode="auto">
              <a:xfrm>
                <a:off x="578" y="2204"/>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71061" name="Text Box 34"/>
              <p:cNvSpPr txBox="1">
                <a:spLocks noChangeArrowheads="1"/>
              </p:cNvSpPr>
              <p:nvPr/>
            </p:nvSpPr>
            <p:spPr bwMode="auto">
              <a:xfrm>
                <a:off x="578" y="2461"/>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71062" name="Line 35"/>
              <p:cNvSpPr>
                <a:spLocks noChangeShapeType="1"/>
              </p:cNvSpPr>
              <p:nvPr/>
            </p:nvSpPr>
            <p:spPr bwMode="auto">
              <a:xfrm>
                <a:off x="845" y="2036"/>
                <a:ext cx="2" cy="15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36"/>
              <p:cNvSpPr>
                <a:spLocks noChangeArrowheads="1"/>
              </p:cNvSpPr>
              <p:nvPr/>
            </p:nvSpPr>
            <p:spPr bwMode="auto">
              <a:xfrm>
                <a:off x="468" y="1779"/>
                <a:ext cx="775" cy="309"/>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171064" name="Text Box 37"/>
              <p:cNvSpPr txBox="1">
                <a:spLocks noChangeArrowheads="1"/>
              </p:cNvSpPr>
              <p:nvPr/>
            </p:nvSpPr>
            <p:spPr bwMode="auto">
              <a:xfrm>
                <a:off x="583" y="152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71065" name="Text Box 38"/>
              <p:cNvSpPr txBox="1">
                <a:spLocks noChangeArrowheads="1"/>
              </p:cNvSpPr>
              <p:nvPr/>
            </p:nvSpPr>
            <p:spPr bwMode="auto">
              <a:xfrm>
                <a:off x="537" y="1219"/>
                <a:ext cx="749"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CC0000"/>
                    </a:solidFill>
                    <a:latin typeface="微软雅黑" panose="020B0503020204020204" pitchFamily="34" charset="-122"/>
                    <a:ea typeface="微软雅黑" panose="020B0503020204020204" pitchFamily="34" charset="-122"/>
                  </a:rPr>
                  <a:t>计算机 </a:t>
                </a:r>
                <a:r>
                  <a:rPr kumimoji="1" lang="en-US" altLang="zh-CN" sz="1600" b="1" dirty="0">
                    <a:solidFill>
                      <a:srgbClr val="CC0000"/>
                    </a:solidFill>
                    <a:latin typeface="微软雅黑" panose="020B0503020204020204" pitchFamily="34" charset="-122"/>
                    <a:ea typeface="微软雅黑" panose="020B0503020204020204" pitchFamily="34" charset="-122"/>
                  </a:rPr>
                  <a:t>1</a:t>
                </a:r>
              </a:p>
            </p:txBody>
          </p:sp>
          <p:sp>
            <p:nvSpPr>
              <p:cNvPr id="171066" name="Text Box 39"/>
              <p:cNvSpPr txBox="1">
                <a:spLocks noChangeArrowheads="1"/>
              </p:cNvSpPr>
              <p:nvPr/>
            </p:nvSpPr>
            <p:spPr bwMode="auto">
              <a:xfrm>
                <a:off x="585" y="1803"/>
                <a:ext cx="59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rgbClr val="0000FF"/>
                    </a:solidFill>
                    <a:latin typeface="微软雅黑" panose="020B0503020204020204" pitchFamily="34" charset="-122"/>
                    <a:ea typeface="微软雅黑" panose="020B0503020204020204" pitchFamily="34" charset="-122"/>
                  </a:rPr>
                  <a:t>客户 </a:t>
                </a:r>
                <a:r>
                  <a:rPr kumimoji="1" lang="en-US" altLang="zh-CN" sz="1600" b="1">
                    <a:solidFill>
                      <a:srgbClr val="0000FF"/>
                    </a:solidFill>
                    <a:latin typeface="微软雅黑" panose="020B0503020204020204" pitchFamily="34" charset="-122"/>
                    <a:ea typeface="微软雅黑" panose="020B0503020204020204" pitchFamily="34" charset="-122"/>
                  </a:rPr>
                  <a:t>1</a:t>
                </a:r>
              </a:p>
            </p:txBody>
          </p:sp>
        </p:grpSp>
        <p:grpSp>
          <p:nvGrpSpPr>
            <p:cNvPr id="171038" name="Group 40"/>
            <p:cNvGrpSpPr/>
            <p:nvPr/>
          </p:nvGrpSpPr>
          <p:grpSpPr bwMode="auto">
            <a:xfrm>
              <a:off x="6577509" y="2137471"/>
              <a:ext cx="1241515" cy="2387022"/>
              <a:chOff x="4424" y="1260"/>
              <a:chExt cx="941" cy="1960"/>
            </a:xfrm>
          </p:grpSpPr>
          <p:sp>
            <p:nvSpPr>
              <p:cNvPr id="171039" name="Rectangle 41"/>
              <p:cNvSpPr>
                <a:spLocks noChangeArrowheads="1"/>
              </p:cNvSpPr>
              <p:nvPr/>
            </p:nvSpPr>
            <p:spPr bwMode="auto">
              <a:xfrm>
                <a:off x="4424"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71040" name="Text Box 42"/>
              <p:cNvSpPr txBox="1">
                <a:spLocks noChangeArrowheads="1"/>
              </p:cNvSpPr>
              <p:nvPr/>
            </p:nvSpPr>
            <p:spPr bwMode="auto">
              <a:xfrm>
                <a:off x="4494" y="2710"/>
                <a:ext cx="82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171041" name="Line 43"/>
              <p:cNvSpPr>
                <a:spLocks noChangeShapeType="1"/>
              </p:cNvSpPr>
              <p:nvPr/>
            </p:nvSpPr>
            <p:spPr bwMode="auto">
              <a:xfrm>
                <a:off x="4424"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2" name="Line 44"/>
              <p:cNvSpPr>
                <a:spLocks noChangeShapeType="1"/>
              </p:cNvSpPr>
              <p:nvPr/>
            </p:nvSpPr>
            <p:spPr bwMode="auto">
              <a:xfrm>
                <a:off x="4424"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3" name="Line 45"/>
              <p:cNvSpPr>
                <a:spLocks noChangeShapeType="1"/>
              </p:cNvSpPr>
              <p:nvPr/>
            </p:nvSpPr>
            <p:spPr bwMode="auto">
              <a:xfrm>
                <a:off x="4424"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4" name="Line 46"/>
              <p:cNvSpPr>
                <a:spLocks noChangeShapeType="1"/>
              </p:cNvSpPr>
              <p:nvPr/>
            </p:nvSpPr>
            <p:spPr bwMode="auto">
              <a:xfrm>
                <a:off x="4424"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5" name="Text Box 47"/>
              <p:cNvSpPr txBox="1">
                <a:spLocks noChangeArrowheads="1"/>
              </p:cNvSpPr>
              <p:nvPr/>
            </p:nvSpPr>
            <p:spPr bwMode="auto">
              <a:xfrm>
                <a:off x="4642" y="296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71046" name="Text Box 48"/>
              <p:cNvSpPr txBox="1">
                <a:spLocks noChangeArrowheads="1"/>
              </p:cNvSpPr>
              <p:nvPr/>
            </p:nvSpPr>
            <p:spPr bwMode="auto">
              <a:xfrm>
                <a:off x="4642" y="2204"/>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71047" name="Text Box 49"/>
              <p:cNvSpPr txBox="1">
                <a:spLocks noChangeArrowheads="1"/>
              </p:cNvSpPr>
              <p:nvPr/>
            </p:nvSpPr>
            <p:spPr bwMode="auto">
              <a:xfrm>
                <a:off x="4642" y="2461"/>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71048" name="Line 50"/>
              <p:cNvSpPr>
                <a:spLocks noChangeShapeType="1"/>
              </p:cNvSpPr>
              <p:nvPr/>
            </p:nvSpPr>
            <p:spPr bwMode="auto">
              <a:xfrm>
                <a:off x="4911" y="2065"/>
                <a:ext cx="2" cy="1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51"/>
              <p:cNvSpPr>
                <a:spLocks noChangeArrowheads="1"/>
              </p:cNvSpPr>
              <p:nvPr/>
            </p:nvSpPr>
            <p:spPr bwMode="auto">
              <a:xfrm>
                <a:off x="4507" y="1779"/>
                <a:ext cx="775" cy="309"/>
              </a:xfrm>
              <a:prstGeom prst="ellipse">
                <a:avLst/>
              </a:prstGeom>
              <a:solidFill>
                <a:srgbClr val="ABEBD7"/>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171050" name="Text Box 52"/>
              <p:cNvSpPr txBox="1">
                <a:spLocks noChangeArrowheads="1"/>
              </p:cNvSpPr>
              <p:nvPr/>
            </p:nvSpPr>
            <p:spPr bwMode="auto">
              <a:xfrm>
                <a:off x="4637" y="1535"/>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71051" name="Text Box 53"/>
              <p:cNvSpPr txBox="1">
                <a:spLocks noChangeArrowheads="1"/>
              </p:cNvSpPr>
              <p:nvPr/>
            </p:nvSpPr>
            <p:spPr bwMode="auto">
              <a:xfrm>
                <a:off x="4542" y="1260"/>
                <a:ext cx="749"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CC0000"/>
                    </a:solidFill>
                    <a:latin typeface="微软雅黑" panose="020B0503020204020204" pitchFamily="34" charset="-122"/>
                    <a:ea typeface="微软雅黑" panose="020B0503020204020204" pitchFamily="34" charset="-122"/>
                  </a:rPr>
                  <a:t>计算机 </a:t>
                </a:r>
                <a:r>
                  <a:rPr kumimoji="1" lang="en-US" altLang="zh-CN" sz="1600" b="1" dirty="0">
                    <a:solidFill>
                      <a:srgbClr val="CC0000"/>
                    </a:solidFill>
                    <a:latin typeface="微软雅黑" panose="020B0503020204020204" pitchFamily="34" charset="-122"/>
                    <a:ea typeface="微软雅黑" panose="020B0503020204020204" pitchFamily="34" charset="-122"/>
                  </a:rPr>
                  <a:t>2</a:t>
                </a:r>
              </a:p>
            </p:txBody>
          </p:sp>
          <p:sp>
            <p:nvSpPr>
              <p:cNvPr id="83" name="Text Box 54"/>
              <p:cNvSpPr txBox="1">
                <a:spLocks noChangeArrowheads="1"/>
              </p:cNvSpPr>
              <p:nvPr/>
            </p:nvSpPr>
            <p:spPr bwMode="auto">
              <a:xfrm>
                <a:off x="4625" y="1789"/>
                <a:ext cx="593" cy="27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fontAlgn="auto">
                  <a:spcBef>
                    <a:spcPts val="0"/>
                  </a:spcBef>
                  <a:spcAft>
                    <a:spcPts val="0"/>
                  </a:spcAft>
                  <a:defRPr/>
                </a:pPr>
                <a:r>
                  <a:rPr kumimoji="1" lang="zh-CN" altLang="en-US" sz="1600" b="1" dirty="0">
                    <a:solidFill>
                      <a:srgbClr val="0000FF"/>
                    </a:solidFill>
                    <a:latin typeface="微软雅黑" panose="020B0503020204020204" pitchFamily="34" charset="-122"/>
                    <a:ea typeface="微软雅黑" panose="020B0503020204020204" pitchFamily="34" charset="-122"/>
                  </a:rPr>
                  <a:t>客户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grpSp>
      </p:grpSp>
      <p:grpSp>
        <p:nvGrpSpPr>
          <p:cNvPr id="171030" name="Group 55"/>
          <p:cNvGrpSpPr/>
          <p:nvPr/>
        </p:nvGrpSpPr>
        <p:grpSpPr bwMode="auto">
          <a:xfrm>
            <a:off x="3857625" y="3993232"/>
            <a:ext cx="1316038" cy="666750"/>
            <a:chOff x="2245" y="3313"/>
            <a:chExt cx="1286" cy="707"/>
          </a:xfrm>
        </p:grpSpPr>
        <p:graphicFrame>
          <p:nvGraphicFramePr>
            <p:cNvPr id="171034"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4178" name="VISIO" r:id="rId3" imgW="1687068" imgH="964692" progId="">
                    <p:embed/>
                  </p:oleObj>
                </mc:Choice>
                <mc:Fallback>
                  <p:oleObj name="VISIO" r:id="rId3" imgW="1687068" imgH="964692" progId="">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35" name="Text Box 57"/>
            <p:cNvSpPr txBox="1">
              <a:spLocks noChangeArrowheads="1"/>
            </p:cNvSpPr>
            <p:nvPr/>
          </p:nvSpPr>
          <p:spPr bwMode="auto">
            <a:xfrm>
              <a:off x="2521" y="3508"/>
              <a:ext cx="782"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70C0"/>
                  </a:solidFill>
                  <a:latin typeface="微软雅黑" panose="020B0503020204020204" pitchFamily="34" charset="-122"/>
                  <a:ea typeface="微软雅黑" panose="020B0503020204020204" pitchFamily="34" charset="-122"/>
                </a:rPr>
                <a:t>互联网</a:t>
              </a:r>
            </a:p>
          </p:txBody>
        </p:sp>
      </p:grpSp>
      <p:grpSp>
        <p:nvGrpSpPr>
          <p:cNvPr id="101" name="Group 58"/>
          <p:cNvGrpSpPr/>
          <p:nvPr/>
        </p:nvGrpSpPr>
        <p:grpSpPr bwMode="auto">
          <a:xfrm>
            <a:off x="2416175" y="2348582"/>
            <a:ext cx="4308475" cy="0"/>
            <a:chOff x="1270" y="1933"/>
            <a:chExt cx="3265" cy="0"/>
          </a:xfrm>
        </p:grpSpPr>
        <p:sp>
          <p:nvSpPr>
            <p:cNvPr id="171032" name="Line 59"/>
            <p:cNvSpPr>
              <a:spLocks noChangeShapeType="1"/>
            </p:cNvSpPr>
            <p:nvPr/>
          </p:nvSpPr>
          <p:spPr bwMode="auto">
            <a:xfrm>
              <a:off x="3705" y="1933"/>
              <a:ext cx="830" cy="0"/>
            </a:xfrm>
            <a:prstGeom prst="line">
              <a:avLst/>
            </a:prstGeom>
            <a:noFill/>
            <a:ln w="38100">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3" name="Line 60"/>
            <p:cNvSpPr>
              <a:spLocks noChangeShapeType="1"/>
            </p:cNvSpPr>
            <p:nvPr/>
          </p:nvSpPr>
          <p:spPr bwMode="auto">
            <a:xfrm>
              <a:off x="1270" y="1933"/>
              <a:ext cx="830" cy="0"/>
            </a:xfrm>
            <a:prstGeom prst="line">
              <a:avLst/>
            </a:prstGeom>
            <a:noFill/>
            <a:ln w="38100">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功能较强的计算机可同时运行多个服务器进程</a:t>
            </a:r>
          </a:p>
        </p:txBody>
      </p:sp>
      <p:sp>
        <p:nvSpPr>
          <p:cNvPr id="63" name="矩形 62"/>
          <p:cNvSpPr/>
          <p:nvPr/>
        </p:nvSpPr>
        <p:spPr>
          <a:xfrm>
            <a:off x="9008030" y="5020022"/>
            <a:ext cx="72008" cy="72008"/>
          </a:xfrm>
          <a:prstGeom prst="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par>
                          <p:cTn id="13" fill="hold">
                            <p:stCondLst>
                              <p:cond delay="500"/>
                            </p:stCondLst>
                            <p:childTnLst>
                              <p:par>
                                <p:cTn id="14" presetID="35" presetClass="emph" presetSubtype="0" repeatCount="3000" fill="hold" nodeType="afterEffect">
                                  <p:stCondLst>
                                    <p:cond delay="0"/>
                                  </p:stCondLst>
                                  <p:childTnLst>
                                    <p:anim calcmode="discrete" valueType="str">
                                      <p:cBhvr>
                                        <p:cTn id="15" dur="500" fill="hold"/>
                                        <p:tgtEl>
                                          <p:spTgt spid="62"/>
                                        </p:tgtEl>
                                        <p:attrNameLst>
                                          <p:attrName>style.visibility</p:attrName>
                                        </p:attrNameLst>
                                      </p:cBhvr>
                                      <p:tavLst>
                                        <p:tav tm="0">
                                          <p:val>
                                            <p:strVal val="hidden"/>
                                          </p:val>
                                        </p:tav>
                                        <p:tav tm="50000">
                                          <p:val>
                                            <p:strVal val="visible"/>
                                          </p:val>
                                        </p:tav>
                                      </p:tavLst>
                                    </p:anim>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66"/>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500"/>
                                  </p:stCondLst>
                                  <p:childTnLst>
                                    <p:set>
                                      <p:cBhvr>
                                        <p:cTn id="21" dur="1" fill="hold">
                                          <p:stCondLst>
                                            <p:cond delay="0"/>
                                          </p:stCondLst>
                                        </p:cTn>
                                        <p:tgtEl>
                                          <p:spTgt spid="101"/>
                                        </p:tgtEl>
                                        <p:attrNameLst>
                                          <p:attrName>style.visibility</p:attrName>
                                        </p:attrNameLst>
                                      </p:cBhvr>
                                      <p:to>
                                        <p:strVal val="visible"/>
                                      </p:to>
                                    </p:set>
                                  </p:childTnLst>
                                </p:cTn>
                              </p:par>
                            </p:childTnLst>
                          </p:cTn>
                        </p:par>
                        <p:par>
                          <p:cTn id="22" fill="hold">
                            <p:stCondLst>
                              <p:cond delay="1750"/>
                            </p:stCondLst>
                            <p:childTnLst>
                              <p:par>
                                <p:cTn id="23" presetID="35" presetClass="emph" presetSubtype="0" repeatCount="4000" fill="hold" nodeType="afterEffect">
                                  <p:stCondLst>
                                    <p:cond delay="0"/>
                                  </p:stCondLst>
                                  <p:childTnLst>
                                    <p:anim calcmode="discrete" valueType="str">
                                      <p:cBhvr>
                                        <p:cTn id="2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8"/>
          <p:cNvSpPr>
            <a:spLocks noChangeArrowheads="1"/>
          </p:cNvSpPr>
          <p:nvPr/>
        </p:nvSpPr>
        <p:spPr bwMode="auto">
          <a:xfrm>
            <a:off x="323528" y="915566"/>
            <a:ext cx="8424936" cy="373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800"/>
              </a:lnSpc>
              <a:spcBef>
                <a:spcPts val="600"/>
              </a:spcBef>
              <a:buClr>
                <a:srgbClr val="0070C0"/>
              </a:buClr>
              <a:buFont typeface="Wingdings" panose="05000000000000000000" pitchFamily="2" charset="2"/>
              <a:buChar char="Ø"/>
            </a:pPr>
            <a:r>
              <a:rPr lang="zh-CN" altLang="zh-CN" sz="2400" dirty="0">
                <a:solidFill>
                  <a:srgbClr val="0070C0"/>
                </a:solidFill>
                <a:latin typeface="微软雅黑" panose="020B0503020204020204" pitchFamily="34" charset="-122"/>
                <a:ea typeface="微软雅黑" panose="020B0503020204020204" pitchFamily="34" charset="-122"/>
              </a:rPr>
              <a:t>计算机网络是个非常复杂的系统</a:t>
            </a:r>
            <a:r>
              <a:rPr lang="zh-CN" altLang="en-US"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spcBef>
                <a:spcPts val="600"/>
              </a:spcBef>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相互通信的两个计算机系统必须</a:t>
            </a:r>
            <a:r>
              <a:rPr lang="zh-CN" altLang="en-US" sz="2400" b="1" dirty="0">
                <a:solidFill>
                  <a:srgbClr val="C55A11"/>
                </a:solidFill>
                <a:latin typeface="微软雅黑" panose="020B0503020204020204" pitchFamily="34" charset="-122"/>
                <a:ea typeface="微软雅黑" panose="020B0503020204020204" pitchFamily="34" charset="-122"/>
              </a:rPr>
              <a:t>高度协调工作</a:t>
            </a:r>
            <a:r>
              <a:rPr lang="zh-CN" altLang="en-US" sz="2400" dirty="0">
                <a:solidFill>
                  <a:srgbClr val="0070C0"/>
                </a:solidFill>
                <a:latin typeface="微软雅黑" panose="020B0503020204020204" pitchFamily="34" charset="-122"/>
                <a:ea typeface="微软雅黑" panose="020B0503020204020204" pitchFamily="34" charset="-122"/>
              </a:rPr>
              <a:t>才行，而这种“协调”是相当复杂的。 </a:t>
            </a:r>
          </a:p>
          <a:p>
            <a:pPr marL="342900" indent="-342900">
              <a:lnSpc>
                <a:spcPts val="3800"/>
              </a:lnSpc>
              <a:spcBef>
                <a:spcPts val="600"/>
              </a:spcBef>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C55A11"/>
                </a:solidFill>
                <a:latin typeface="微软雅黑" panose="020B0503020204020204" pitchFamily="34" charset="-122"/>
                <a:ea typeface="微软雅黑" panose="020B0503020204020204" pitchFamily="34" charset="-122"/>
              </a:rPr>
              <a:t>分层</a:t>
            </a:r>
            <a:r>
              <a:rPr lang="zh-CN" altLang="en-US" sz="2400" dirty="0">
                <a:solidFill>
                  <a:srgbClr val="0070C0"/>
                </a:solidFill>
                <a:latin typeface="微软雅黑" panose="020B0503020204020204" pitchFamily="34" charset="-122"/>
                <a:ea typeface="微软雅黑" panose="020B0503020204020204" pitchFamily="34" charset="-122"/>
              </a:rPr>
              <a:t>”可将庞大而复杂的问题，转化为若干较小的局部问题，而这些较小的局部问题就比较易于研究和处理。</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spcBef>
                <a:spcPts val="600"/>
              </a:spcBef>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由于计算机体系结构的不同，不同公司的设备很难互相连通。</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68"/>
          <p:cNvSpPr>
            <a:spLocks noChangeArrowheads="1"/>
          </p:cNvSpPr>
          <p:nvPr/>
        </p:nvSpPr>
        <p:spPr bwMode="auto">
          <a:xfrm>
            <a:off x="323528" y="1161207"/>
            <a:ext cx="842493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zh-CN" sz="2400" dirty="0">
                <a:solidFill>
                  <a:srgbClr val="0070C0"/>
                </a:solidFill>
                <a:latin typeface="微软雅黑" panose="020B0503020204020204" pitchFamily="34" charset="-122"/>
                <a:ea typeface="微软雅黑" panose="020B0503020204020204" pitchFamily="34" charset="-122"/>
              </a:rPr>
              <a:t>为了使不同体系结构的计算机网络都能互连，国际标准化组织</a:t>
            </a:r>
            <a:r>
              <a:rPr lang="en-US" altLang="zh-CN" sz="2400" dirty="0">
                <a:solidFill>
                  <a:srgbClr val="0070C0"/>
                </a:solidFill>
                <a:latin typeface="微软雅黑" panose="020B0503020204020204" pitchFamily="34" charset="-122"/>
                <a:ea typeface="微软雅黑" panose="020B0503020204020204" pitchFamily="34" charset="-122"/>
              </a:rPr>
              <a:t> ISO </a:t>
            </a:r>
            <a:r>
              <a:rPr lang="zh-CN" altLang="zh-CN" sz="2400" dirty="0">
                <a:solidFill>
                  <a:srgbClr val="0070C0"/>
                </a:solidFill>
                <a:latin typeface="微软雅黑" panose="020B0503020204020204" pitchFamily="34" charset="-122"/>
                <a:ea typeface="微软雅黑" panose="020B0503020204020204" pitchFamily="34" charset="-122"/>
              </a:rPr>
              <a:t>于</a:t>
            </a:r>
            <a:r>
              <a:rPr lang="en-US" altLang="zh-CN" sz="2400" dirty="0">
                <a:solidFill>
                  <a:srgbClr val="0070C0"/>
                </a:solidFill>
                <a:latin typeface="微软雅黑" panose="020B0503020204020204" pitchFamily="34" charset="-122"/>
                <a:ea typeface="微软雅黑" panose="020B0503020204020204" pitchFamily="34" charset="-122"/>
              </a:rPr>
              <a:t> 1977 </a:t>
            </a:r>
            <a:r>
              <a:rPr lang="zh-CN" altLang="zh-CN" sz="2400" dirty="0">
                <a:solidFill>
                  <a:srgbClr val="0070C0"/>
                </a:solidFill>
                <a:latin typeface="微软雅黑" panose="020B0503020204020204" pitchFamily="34" charset="-122"/>
                <a:ea typeface="微软雅黑" panose="020B0503020204020204" pitchFamily="34" charset="-122"/>
              </a:rPr>
              <a:t>年成立了专门机构研究该问题。</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zh-CN" altLang="zh-CN" sz="2400" dirty="0">
                <a:solidFill>
                  <a:srgbClr val="0070C0"/>
                </a:solidFill>
                <a:latin typeface="微软雅黑" panose="020B0503020204020204" pitchFamily="34" charset="-122"/>
                <a:ea typeface="微软雅黑" panose="020B0503020204020204" pitchFamily="34" charset="-122"/>
              </a:rPr>
              <a:t>提出了一个试图使各种计算机在世界范围内互连成网的标准框架，即著名的</a:t>
            </a:r>
            <a:r>
              <a:rPr lang="zh-CN" altLang="zh-CN" sz="2400" dirty="0">
                <a:solidFill>
                  <a:srgbClr val="C55A11"/>
                </a:solidFill>
                <a:latin typeface="微软雅黑" panose="020B0503020204020204" pitchFamily="34" charset="-122"/>
                <a:ea typeface="微软雅黑" panose="020B0503020204020204" pitchFamily="34" charset="-122"/>
              </a:rPr>
              <a:t>开放系统互连基本参考模型</a:t>
            </a:r>
            <a:r>
              <a:rPr lang="en-US" altLang="zh-CN" sz="2400" dirty="0">
                <a:solidFill>
                  <a:srgbClr val="C55A11"/>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OSI/RM (Open Systems Interconnection Reference Model)</a:t>
            </a:r>
            <a:r>
              <a:rPr lang="zh-CN" altLang="zh-CN" sz="2400" dirty="0">
                <a:solidFill>
                  <a:srgbClr val="0070C0"/>
                </a:solidFill>
                <a:latin typeface="微软雅黑" panose="020B0503020204020204" pitchFamily="34" charset="-122"/>
                <a:ea typeface="微软雅黑" panose="020B0503020204020204" pitchFamily="34" charset="-122"/>
              </a:rPr>
              <a:t>，简称为</a:t>
            </a:r>
            <a:r>
              <a:rPr lang="en-US" altLang="zh-CN" sz="2400" dirty="0">
                <a:solidFill>
                  <a:srgbClr val="0070C0"/>
                </a:solidFill>
                <a:latin typeface="微软雅黑" panose="020B0503020204020204" pitchFamily="34" charset="-122"/>
                <a:ea typeface="微软雅黑" panose="020B0503020204020204" pitchFamily="34" charset="-122"/>
              </a:rPr>
              <a:t> OSI</a:t>
            </a:r>
            <a:r>
              <a:rPr lang="zh-CN" altLang="zh-CN"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只要遵循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标准，一个系统就可以和位于世界上任何地方的、也遵循这同一标准的其他任何系统进行通信。</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68"/>
          <p:cNvSpPr>
            <a:spLocks noChangeArrowheads="1"/>
          </p:cNvSpPr>
          <p:nvPr/>
        </p:nvSpPr>
        <p:spPr bwMode="auto">
          <a:xfrm>
            <a:off x="323528" y="1176719"/>
            <a:ext cx="8424936" cy="3445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zh-CN" sz="2400" dirty="0">
                <a:solidFill>
                  <a:srgbClr val="0070C0"/>
                </a:solidFill>
                <a:latin typeface="微软雅黑" panose="020B0503020204020204" pitchFamily="34" charset="-122"/>
                <a:ea typeface="微软雅黑" panose="020B0503020204020204" pitchFamily="34" charset="-122"/>
              </a:rPr>
              <a:t>只获得了一些理论研究的成果</a:t>
            </a:r>
            <a:r>
              <a:rPr lang="zh-CN" altLang="en-US" sz="2400" dirty="0">
                <a:solidFill>
                  <a:srgbClr val="0070C0"/>
                </a:solidFill>
                <a:latin typeface="微软雅黑" panose="020B0503020204020204" pitchFamily="34" charset="-122"/>
                <a:ea typeface="微软雅黑" panose="020B0503020204020204" pitchFamily="34" charset="-122"/>
              </a:rPr>
              <a:t>，在市场化方面却失败了。原因包括：</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的专家们在完成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标准时</a:t>
            </a:r>
            <a:r>
              <a:rPr lang="zh-CN" altLang="en-US" sz="2400" dirty="0">
                <a:solidFill>
                  <a:srgbClr val="C55A11"/>
                </a:solidFill>
                <a:latin typeface="微软雅黑" panose="020B0503020204020204" pitchFamily="34" charset="-122"/>
                <a:ea typeface="微软雅黑" panose="020B0503020204020204" pitchFamily="34" charset="-122"/>
              </a:rPr>
              <a:t>没有商业驱动力</a:t>
            </a:r>
            <a:r>
              <a:rPr lang="zh-CN" altLang="en-US"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的协议实现起来</a:t>
            </a:r>
            <a:r>
              <a:rPr lang="zh-CN" altLang="en-US" sz="2400" dirty="0">
                <a:solidFill>
                  <a:srgbClr val="C55A11"/>
                </a:solidFill>
                <a:latin typeface="微软雅黑" panose="020B0503020204020204" pitchFamily="34" charset="-122"/>
                <a:ea typeface="微软雅黑" panose="020B0503020204020204" pitchFamily="34" charset="-122"/>
              </a:rPr>
              <a:t>过于复杂</a:t>
            </a:r>
            <a:r>
              <a:rPr lang="zh-CN" altLang="en-US" sz="2400" dirty="0">
                <a:solidFill>
                  <a:srgbClr val="0070C0"/>
                </a:solidFill>
                <a:latin typeface="微软雅黑" panose="020B0503020204020204" pitchFamily="34" charset="-122"/>
                <a:ea typeface="微软雅黑" panose="020B0503020204020204" pitchFamily="34" charset="-122"/>
              </a:rPr>
              <a:t>，且</a:t>
            </a:r>
            <a:r>
              <a:rPr lang="zh-CN" altLang="en-US" sz="2400" dirty="0">
                <a:solidFill>
                  <a:srgbClr val="C55A11"/>
                </a:solidFill>
                <a:latin typeface="微软雅黑" panose="020B0503020204020204" pitchFamily="34" charset="-122"/>
                <a:ea typeface="微软雅黑" panose="020B0503020204020204" pitchFamily="34" charset="-122"/>
              </a:rPr>
              <a:t>运行效率很低</a:t>
            </a:r>
            <a:r>
              <a:rPr lang="zh-CN" altLang="en-US"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标准的制定周期太长，因而使得按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标准生产的设备无法及时进入市场；</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的</a:t>
            </a:r>
            <a:r>
              <a:rPr lang="zh-CN" altLang="en-US" sz="2400" dirty="0">
                <a:solidFill>
                  <a:srgbClr val="C55A11"/>
                </a:solidFill>
                <a:latin typeface="微软雅黑" panose="020B0503020204020204" pitchFamily="34" charset="-122"/>
                <a:ea typeface="微软雅黑" panose="020B0503020204020204" pitchFamily="34" charset="-122"/>
              </a:rPr>
              <a:t>层次划分也不太合理</a:t>
            </a:r>
            <a:r>
              <a:rPr lang="zh-CN" altLang="en-US" sz="2400" dirty="0">
                <a:solidFill>
                  <a:srgbClr val="0070C0"/>
                </a:solidFill>
                <a:latin typeface="微软雅黑" panose="020B0503020204020204" pitchFamily="34" charset="-122"/>
                <a:ea typeface="微软雅黑" panose="020B0503020204020204" pitchFamily="34" charset="-122"/>
              </a:rPr>
              <a:t>，有些功能在多个层次中重复出现。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6"/>
          <p:cNvSpPr>
            <a:spLocks noChangeArrowheads="1"/>
          </p:cNvSpPr>
          <p:nvPr/>
        </p:nvSpPr>
        <p:spPr bwMode="auto">
          <a:xfrm>
            <a:off x="323528" y="1212639"/>
            <a:ext cx="8424936" cy="224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rgbClr val="0070C0"/>
                </a:solidFill>
                <a:ea typeface="微软雅黑" panose="020B0503020204020204" pitchFamily="34" charset="-122"/>
              </a:rPr>
              <a:t>两种国际标准：</a:t>
            </a:r>
            <a:endParaRPr lang="en-US" altLang="zh-CN" sz="2400" b="1" dirty="0">
              <a:solidFill>
                <a:srgbClr val="0070C0"/>
              </a:solidFill>
              <a:ea typeface="微软雅黑" panose="020B0503020204020204" pitchFamily="34" charset="-122"/>
            </a:endParaRPr>
          </a:p>
          <a:p>
            <a:pPr marL="342900" indent="-342900">
              <a:lnSpc>
                <a:spcPct val="1500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法律上的 </a:t>
            </a:r>
            <a:r>
              <a:rPr lang="en-US" altLang="zh-CN" sz="2400" dirty="0">
                <a:solidFill>
                  <a:srgbClr val="0070C0"/>
                </a:solidFill>
                <a:latin typeface="微软雅黑" panose="020B0503020204020204" pitchFamily="34" charset="-122"/>
                <a:ea typeface="微软雅黑" panose="020B0503020204020204" pitchFamily="34" charset="-122"/>
              </a:rPr>
              <a:t>(</a:t>
            </a:r>
            <a:r>
              <a:rPr lang="en-US" altLang="zh-CN" sz="2400" i="1" dirty="0">
                <a:solidFill>
                  <a:srgbClr val="0070C0"/>
                </a:solidFill>
                <a:latin typeface="微软雅黑" panose="020B0503020204020204" pitchFamily="34" charset="-122"/>
                <a:ea typeface="微软雅黑" panose="020B0503020204020204" pitchFamily="34" charset="-122"/>
              </a:rPr>
              <a:t>de jure</a:t>
            </a:r>
            <a:r>
              <a:rPr lang="en-US" altLang="zh-CN" sz="2400" dirty="0">
                <a:solidFill>
                  <a:srgbClr val="0070C0"/>
                </a:solidFill>
                <a:latin typeface="微软雅黑" panose="020B0503020204020204" pitchFamily="34" charset="-122"/>
                <a:ea typeface="微软雅黑" panose="020B0503020204020204" pitchFamily="34" charset="-122"/>
              </a:rPr>
              <a:t>) </a:t>
            </a:r>
            <a:r>
              <a:rPr lang="zh-CN" altLang="en-US" sz="2400" dirty="0">
                <a:solidFill>
                  <a:srgbClr val="0070C0"/>
                </a:solidFill>
                <a:latin typeface="微软雅黑" panose="020B0503020204020204" pitchFamily="34" charset="-122"/>
                <a:ea typeface="微软雅黑" panose="020B0503020204020204" pitchFamily="34" charset="-122"/>
              </a:rPr>
              <a:t>国际标准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并没有得到市场的认可。</a:t>
            </a:r>
          </a:p>
          <a:p>
            <a:pPr marL="342900" indent="-342900">
              <a:lnSpc>
                <a:spcPct val="1500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非国际标准 </a:t>
            </a:r>
            <a:r>
              <a:rPr lang="en-US" altLang="zh-CN" sz="2400" dirty="0">
                <a:solidFill>
                  <a:srgbClr val="0070C0"/>
                </a:solidFill>
                <a:latin typeface="微软雅黑" panose="020B0503020204020204" pitchFamily="34" charset="-122"/>
                <a:ea typeface="微软雅黑" panose="020B0503020204020204" pitchFamily="34" charset="-122"/>
              </a:rPr>
              <a:t>TCP/IP </a:t>
            </a:r>
            <a:r>
              <a:rPr lang="zh-CN" altLang="en-US" sz="2400" dirty="0">
                <a:solidFill>
                  <a:srgbClr val="0070C0"/>
                </a:solidFill>
                <a:latin typeface="微软雅黑" panose="020B0503020204020204" pitchFamily="34" charset="-122"/>
                <a:ea typeface="微软雅黑" panose="020B0503020204020204" pitchFamily="34" charset="-122"/>
              </a:rPr>
              <a:t>却获得了最广泛的应用。</a:t>
            </a:r>
            <a:r>
              <a:rPr lang="en-US" altLang="zh-CN" sz="2400" dirty="0">
                <a:solidFill>
                  <a:srgbClr val="0070C0"/>
                </a:solidFill>
                <a:latin typeface="微软雅黑" panose="020B0503020204020204" pitchFamily="34" charset="-122"/>
                <a:ea typeface="微软雅黑" panose="020B0503020204020204" pitchFamily="34" charset="-122"/>
              </a:rPr>
              <a:t>TCP/IP </a:t>
            </a:r>
            <a:r>
              <a:rPr lang="zh-CN" altLang="en-US" sz="2400" dirty="0">
                <a:solidFill>
                  <a:srgbClr val="0070C0"/>
                </a:solidFill>
                <a:latin typeface="微软雅黑" panose="020B0503020204020204" pitchFamily="34" charset="-122"/>
                <a:ea typeface="微软雅黑" panose="020B0503020204020204" pitchFamily="34" charset="-122"/>
              </a:rPr>
              <a:t>常被称为</a:t>
            </a:r>
            <a:r>
              <a:rPr lang="zh-CN" altLang="en-US" sz="2400" b="1" dirty="0">
                <a:solidFill>
                  <a:srgbClr val="C55A11"/>
                </a:solidFill>
                <a:latin typeface="微软雅黑" panose="020B0503020204020204" pitchFamily="34" charset="-122"/>
                <a:ea typeface="微软雅黑" panose="020B0503020204020204" pitchFamily="34" charset="-122"/>
              </a:rPr>
              <a:t>事实上的 </a:t>
            </a:r>
            <a:r>
              <a:rPr lang="en-US" altLang="zh-CN" sz="2400" b="1" dirty="0">
                <a:solidFill>
                  <a:srgbClr val="C55A11"/>
                </a:solidFill>
                <a:latin typeface="微软雅黑" panose="020B0503020204020204" pitchFamily="34" charset="-122"/>
                <a:ea typeface="微软雅黑" panose="020B0503020204020204" pitchFamily="34" charset="-122"/>
              </a:rPr>
              <a:t>(de facto) </a:t>
            </a:r>
            <a:r>
              <a:rPr lang="zh-CN" altLang="en-US" sz="2400" b="1" dirty="0">
                <a:solidFill>
                  <a:srgbClr val="C55A11"/>
                </a:solidFill>
                <a:latin typeface="微软雅黑" panose="020B0503020204020204" pitchFamily="34" charset="-122"/>
                <a:ea typeface="微软雅黑" panose="020B0503020204020204" pitchFamily="34" charset="-122"/>
              </a:rPr>
              <a:t>国际标准</a:t>
            </a:r>
            <a:r>
              <a:rPr lang="zh-CN" altLang="en-US" sz="2400" b="1" dirty="0">
                <a:latin typeface="微软雅黑" panose="020B0503020204020204" pitchFamily="34" charset="-122"/>
                <a:ea typeface="微软雅黑" panose="020B0503020204020204" pitchFamily="34" charset="-122"/>
              </a:rPr>
              <a:t>。</a:t>
            </a:r>
            <a:endParaRPr lang="zh-CN" altLang="en-US"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8"/>
          <p:cNvSpPr>
            <a:spLocks noChangeArrowheads="1"/>
          </p:cNvSpPr>
          <p:nvPr/>
        </p:nvSpPr>
        <p:spPr bwMode="auto">
          <a:xfrm>
            <a:off x="323528" y="1308412"/>
            <a:ext cx="842493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buClr>
                <a:srgbClr val="0070C0"/>
              </a:buClr>
            </a:pPr>
            <a:r>
              <a:rPr lang="zh-CN" altLang="en-US" sz="2400" dirty="0">
                <a:solidFill>
                  <a:srgbClr val="0070C0"/>
                </a:solidFill>
                <a:latin typeface="微软雅黑" panose="020B0503020204020204" pitchFamily="34" charset="-122"/>
                <a:ea typeface="微软雅黑" panose="020B0503020204020204" pitchFamily="34" charset="-122"/>
              </a:rPr>
              <a:t>体系结构包含若干相关协议，其作用：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计算机网络中的数据交换</a:t>
            </a:r>
            <a:r>
              <a:rPr lang="zh-CN" altLang="en-US" sz="2400" b="1" dirty="0">
                <a:solidFill>
                  <a:srgbClr val="C55A11"/>
                </a:solidFill>
                <a:latin typeface="微软雅黑" panose="020B0503020204020204" pitchFamily="34" charset="-122"/>
                <a:ea typeface="微软雅黑" panose="020B0503020204020204" pitchFamily="34" charset="-122"/>
              </a:rPr>
              <a:t>必须遵守事先约定好的规则</a:t>
            </a:r>
            <a:r>
              <a:rPr lang="zh-CN" altLang="en-US" sz="2400" dirty="0">
                <a:latin typeface="微软雅黑" panose="020B0503020204020204" pitchFamily="34" charset="-122"/>
                <a:ea typeface="微软雅黑" panose="020B0503020204020204" pitchFamily="34" charset="-122"/>
              </a:rPr>
              <a:t>。 </a:t>
            </a:r>
          </a:p>
          <a:p>
            <a:pPr marL="342900" indent="-342900">
              <a:lnSpc>
                <a:spcPts val="38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这些</a:t>
            </a:r>
            <a:r>
              <a:rPr lang="zh-CN" altLang="en-US" sz="2400" b="1" dirty="0">
                <a:solidFill>
                  <a:srgbClr val="C55A11"/>
                </a:solidFill>
                <a:latin typeface="微软雅黑" panose="020B0503020204020204" pitchFamily="34" charset="-122"/>
                <a:ea typeface="微软雅黑" panose="020B0503020204020204" pitchFamily="34" charset="-122"/>
              </a:rPr>
              <a:t>规则</a:t>
            </a:r>
            <a:r>
              <a:rPr lang="zh-CN" altLang="en-US" sz="2400" dirty="0">
                <a:solidFill>
                  <a:srgbClr val="0070C0"/>
                </a:solidFill>
                <a:latin typeface="微软雅黑" panose="020B0503020204020204" pitchFamily="34" charset="-122"/>
                <a:ea typeface="微软雅黑" panose="020B0503020204020204" pitchFamily="34" charset="-122"/>
              </a:rPr>
              <a:t>明确规定了所交换的数据的格式以及有关的同步问题（同步含有时序的意思）。</a:t>
            </a:r>
          </a:p>
          <a:p>
            <a:pPr marL="342900" indent="-342900">
              <a:lnSpc>
                <a:spcPts val="3800"/>
              </a:lnSpc>
              <a:buClr>
                <a:srgbClr val="0070C0"/>
              </a:buClr>
              <a:buFont typeface="Wingdings" panose="05000000000000000000" pitchFamily="2" charset="2"/>
              <a:buChar char="u"/>
            </a:pPr>
            <a:r>
              <a:rPr lang="zh-CN" altLang="en-US" sz="2400" b="1" dirty="0">
                <a:solidFill>
                  <a:srgbClr val="C55A11"/>
                </a:solidFill>
                <a:latin typeface="微软雅黑" panose="020B0503020204020204" pitchFamily="34" charset="-122"/>
                <a:ea typeface="微软雅黑" panose="020B0503020204020204" pitchFamily="34" charset="-122"/>
              </a:rPr>
              <a:t>网络协议</a:t>
            </a:r>
            <a:r>
              <a:rPr lang="zh-CN" altLang="en-US" sz="2400" dirty="0">
                <a:solidFill>
                  <a:srgbClr val="0070C0"/>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(network protocol)</a:t>
            </a:r>
            <a:r>
              <a:rPr lang="zh-CN" altLang="en-US" sz="2400" dirty="0">
                <a:solidFill>
                  <a:srgbClr val="0070C0"/>
                </a:solidFill>
                <a:latin typeface="微软雅黑" panose="020B0503020204020204" pitchFamily="34" charset="-122"/>
                <a:ea typeface="微软雅黑" panose="020B0503020204020204" pitchFamily="34" charset="-122"/>
              </a:rPr>
              <a:t>，简称为</a:t>
            </a:r>
            <a:r>
              <a:rPr lang="zh-CN" altLang="en-US" sz="2400" b="1" dirty="0">
                <a:solidFill>
                  <a:srgbClr val="C55A11"/>
                </a:solidFill>
                <a:latin typeface="微软雅黑" panose="020B0503020204020204" pitchFamily="34" charset="-122"/>
                <a:ea typeface="微软雅黑" panose="020B0503020204020204" pitchFamily="34" charset="-122"/>
              </a:rPr>
              <a:t>协议</a:t>
            </a:r>
            <a:r>
              <a:rPr lang="zh-CN" altLang="en-US" sz="2400" dirty="0">
                <a:solidFill>
                  <a:srgbClr val="0070C0"/>
                </a:solidFill>
                <a:latin typeface="微软雅黑" panose="020B0503020204020204" pitchFamily="34" charset="-122"/>
                <a:ea typeface="微软雅黑" panose="020B0503020204020204" pitchFamily="34" charset="-122"/>
              </a:rPr>
              <a:t>，是为进行网络中的数据交换而建立的规则、标准或约定。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68"/>
          <p:cNvSpPr>
            <a:spLocks noChangeArrowheads="1"/>
          </p:cNvSpPr>
          <p:nvPr/>
        </p:nvSpPr>
        <p:spPr bwMode="auto">
          <a:xfrm>
            <a:off x="323528" y="843558"/>
            <a:ext cx="8424936" cy="3990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800"/>
              </a:lnSpc>
              <a:buClr>
                <a:srgbClr val="0070C0"/>
              </a:buClr>
              <a:buFont typeface="Wingdings" panose="05000000000000000000" pitchFamily="2" charset="2"/>
              <a:buChar char="Ø"/>
            </a:pPr>
            <a:r>
              <a:rPr lang="zh-CN" altLang="en-US" sz="2400" b="1" dirty="0">
                <a:solidFill>
                  <a:srgbClr val="C55A11"/>
                </a:solidFill>
                <a:latin typeface="微软雅黑" panose="020B0503020204020204" pitchFamily="34" charset="-122"/>
                <a:ea typeface="微软雅黑" panose="020B0503020204020204" pitchFamily="34" charset="-122"/>
              </a:rPr>
              <a:t>计算机网络的体系结构 </a:t>
            </a:r>
            <a:r>
              <a:rPr lang="en-US" altLang="zh-CN" sz="2400" dirty="0">
                <a:solidFill>
                  <a:srgbClr val="0070C0"/>
                </a:solidFill>
                <a:latin typeface="微软雅黑" panose="020B0503020204020204" pitchFamily="34" charset="-122"/>
                <a:ea typeface="微软雅黑" panose="020B0503020204020204" pitchFamily="34" charset="-122"/>
              </a:rPr>
              <a:t>(architecture) </a:t>
            </a:r>
            <a:r>
              <a:rPr lang="zh-CN" altLang="en-US" sz="2400" dirty="0">
                <a:solidFill>
                  <a:srgbClr val="0070C0"/>
                </a:solidFill>
                <a:latin typeface="微软雅黑" panose="020B0503020204020204" pitchFamily="34" charset="-122"/>
                <a:ea typeface="微软雅黑" panose="020B0503020204020204" pitchFamily="34" charset="-122"/>
              </a:rPr>
              <a:t>是计算机网络的各层及其协议的集合。 </a:t>
            </a:r>
          </a:p>
          <a:p>
            <a:pPr marL="342900" indent="-342900">
              <a:lnSpc>
                <a:spcPts val="3800"/>
              </a:lnSpc>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体系结构就是这个计算机网络及其部件</a:t>
            </a:r>
            <a:r>
              <a:rPr lang="zh-CN" altLang="en-US" sz="2400" b="1" dirty="0">
                <a:solidFill>
                  <a:srgbClr val="C55A11"/>
                </a:solidFill>
                <a:latin typeface="微软雅黑" panose="020B0503020204020204" pitchFamily="34" charset="-122"/>
                <a:ea typeface="微软雅黑" panose="020B0503020204020204" pitchFamily="34" charset="-122"/>
              </a:rPr>
              <a:t>所应完成的功能的精确定义</a:t>
            </a:r>
            <a:r>
              <a:rPr lang="zh-CN" altLang="en-US" sz="2400" dirty="0">
                <a:latin typeface="微软雅黑" panose="020B0503020204020204" pitchFamily="34" charset="-122"/>
                <a:ea typeface="微软雅黑" panose="020B0503020204020204" pitchFamily="34" charset="-122"/>
              </a:rPr>
              <a:t>。</a:t>
            </a:r>
          </a:p>
          <a:p>
            <a:pPr marL="342900" indent="-342900">
              <a:lnSpc>
                <a:spcPts val="3800"/>
              </a:lnSpc>
              <a:buClr>
                <a:srgbClr val="0070C0"/>
              </a:buClr>
              <a:buFont typeface="Wingdings" panose="05000000000000000000" pitchFamily="2" charset="2"/>
              <a:buChar char="Ø"/>
            </a:pPr>
            <a:r>
              <a:rPr lang="zh-CN" altLang="en-US" sz="2400" b="1" dirty="0">
                <a:solidFill>
                  <a:srgbClr val="C55A11"/>
                </a:solidFill>
                <a:latin typeface="微软雅黑" panose="020B0503020204020204" pitchFamily="34" charset="-122"/>
                <a:ea typeface="微软雅黑" panose="020B0503020204020204" pitchFamily="34" charset="-122"/>
              </a:rPr>
              <a:t>实现</a:t>
            </a:r>
            <a:r>
              <a:rPr lang="zh-CN" altLang="en-US" sz="24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(implementation) </a:t>
            </a:r>
            <a:r>
              <a:rPr lang="zh-CN" altLang="en-US" sz="2400" dirty="0">
                <a:solidFill>
                  <a:srgbClr val="0070C0"/>
                </a:solidFill>
                <a:latin typeface="微软雅黑" panose="020B0503020204020204" pitchFamily="34" charset="-122"/>
                <a:ea typeface="微软雅黑" panose="020B0503020204020204" pitchFamily="34" charset="-122"/>
              </a:rPr>
              <a:t>是遵循这种体系结构的前提下用何种硬件或软件完成这些功能的问题。</a:t>
            </a:r>
          </a:p>
          <a:p>
            <a:pPr marL="342900" indent="-342900">
              <a:lnSpc>
                <a:spcPts val="3800"/>
              </a:lnSpc>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体系结构是抽象的，而实现则是具体的，是真正在运行的计算机硬件和软件。</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3585</TotalTime>
  <Words>2168</Words>
  <Application>Microsoft Macintosh PowerPoint</Application>
  <PresentationFormat>全屏显示(16:9)</PresentationFormat>
  <Paragraphs>591</Paragraphs>
  <Slides>35</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3" baseType="lpstr">
      <vt:lpstr>华文行楷</vt:lpstr>
      <vt:lpstr>微软雅黑</vt:lpstr>
      <vt:lpstr>Arial</vt:lpstr>
      <vt:lpstr>Calibri</vt:lpstr>
      <vt:lpstr>Tahoma</vt:lpstr>
      <vt:lpstr>Wingdings</vt:lpstr>
      <vt:lpstr>第一PPT，www.1ppt.com​</vt:lpstr>
      <vt:lpstr>VISIO</vt:lpstr>
      <vt:lpstr>01</vt:lpstr>
      <vt:lpstr>第一章  概述</vt:lpstr>
      <vt:lpstr>第一章  概述</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subject/>
  <dc:creator/>
  <cp:keywords/>
  <dc:description/>
  <cp:lastModifiedBy>Microsoft Office User</cp:lastModifiedBy>
  <cp:revision>1048</cp:revision>
  <dcterms:created xsi:type="dcterms:W3CDTF">2014-11-09T01:07:00Z</dcterms:created>
  <dcterms:modified xsi:type="dcterms:W3CDTF">2020-10-25T13:11:34Z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