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444" r:id="rId3"/>
    <p:sldId id="261" r:id="rId4"/>
    <p:sldId id="263" r:id="rId5"/>
    <p:sldId id="264" r:id="rId6"/>
    <p:sldId id="265" r:id="rId7"/>
    <p:sldId id="266" r:id="rId8"/>
    <p:sldId id="257" r:id="rId9"/>
    <p:sldId id="268" r:id="rId10"/>
    <p:sldId id="272" r:id="rId11"/>
    <p:sldId id="273" r:id="rId12"/>
    <p:sldId id="275" r:id="rId13"/>
    <p:sldId id="276" r:id="rId14"/>
    <p:sldId id="278" r:id="rId15"/>
    <p:sldId id="279" r:id="rId16"/>
    <p:sldId id="280" r:id="rId17"/>
    <p:sldId id="281" r:id="rId18"/>
    <p:sldId id="284" r:id="rId19"/>
    <p:sldId id="288" r:id="rId20"/>
    <p:sldId id="289" r:id="rId21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8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q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70C0"/>
    <a:srgbClr val="F4B184"/>
    <a:srgbClr val="0095F0"/>
    <a:srgbClr val="0087CD"/>
    <a:srgbClr val="071DE9"/>
    <a:srgbClr val="144AF8"/>
    <a:srgbClr val="0066CC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0" autoAdjust="0"/>
    <p:restoredTop sz="92743" autoAdjust="0"/>
  </p:normalViewPr>
  <p:slideViewPr>
    <p:cSldViewPr>
      <p:cViewPr varScale="1">
        <p:scale>
          <a:sx n="161" d="100"/>
          <a:sy n="161" d="100"/>
        </p:scale>
        <p:origin x="320" y="200"/>
      </p:cViewPr>
      <p:guideLst>
        <p:guide orient="horz" pos="1628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93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2A5992-9D73-4015-9385-ABE035416B29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2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714625" y="1779588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714624" y="369659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21952" y="1994674"/>
            <a:ext cx="1804019" cy="14430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9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7824" y="2320167"/>
            <a:ext cx="5472608" cy="7919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第</a:t>
            </a:r>
            <a:r>
              <a:rPr kumimoji="1" lang="en-US" altLang="zh-CN" dirty="0"/>
              <a:t>x</a:t>
            </a:r>
            <a:r>
              <a:rPr kumimoji="1" lang="zh-CN" altLang="en-US" dirty="0"/>
              <a:t>章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45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619672" y="1851596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1619671" y="357986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9671" y="2314857"/>
            <a:ext cx="5745808" cy="791940"/>
          </a:xfr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1.1</a:t>
            </a:r>
            <a:r>
              <a:rPr kumimoji="1" lang="zh-CN" altLang="en-US" dirty="0"/>
              <a:t>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11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18718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1187625" y="123478"/>
            <a:ext cx="7523766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C18408-FF5A-4D46-B0AD-D437005866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42962"/>
            <a:ext cx="8254188" cy="381701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2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  <p:sp>
        <p:nvSpPr>
          <p:cNvPr id="19" name="内容占位符 18"/>
          <p:cNvSpPr>
            <a:spLocks noGrp="1"/>
          </p:cNvSpPr>
          <p:nvPr>
            <p:ph sz="quarter" idx="13" hasCustomPrompt="1"/>
          </p:nvPr>
        </p:nvSpPr>
        <p:spPr>
          <a:xfrm>
            <a:off x="1583668" y="848942"/>
            <a:ext cx="5976664" cy="3816424"/>
          </a:xfrm>
        </p:spPr>
        <p:txBody>
          <a:bodyPr/>
          <a:lstStyle>
            <a:lvl1pPr marL="342900" indent="-342900">
              <a:buClr>
                <a:srgbClr val="C55A11"/>
              </a:buClr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</a:t>
            </a:r>
            <a:endParaRPr lang="en-US" altLang="zh-CN" dirty="0"/>
          </a:p>
          <a:p>
            <a:pPr lvl="0"/>
            <a:r>
              <a:rPr lang="en-US" altLang="zh-CN" dirty="0"/>
              <a:t>1.2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5" y="123478"/>
            <a:ext cx="7560840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/>
          <a:lstStyle>
            <a:lvl1pPr algn="l"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12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" y="-73572"/>
            <a:ext cx="9201533" cy="5237610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pPr>
                <a:defRPr/>
              </a:pPr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4417" y="166266"/>
            <a:ext cx="2727151" cy="749300"/>
            <a:chOff x="134417" y="166266"/>
            <a:chExt cx="2727151" cy="749300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4417" y="166266"/>
              <a:ext cx="765175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89906" y="411510"/>
              <a:ext cx="187166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FDA602F-D441-F546-8922-2FD59973284C}"/>
              </a:ext>
            </a:extLst>
          </p:cNvPr>
          <p:cNvSpPr/>
          <p:nvPr userDrawn="1"/>
        </p:nvSpPr>
        <p:spPr>
          <a:xfrm>
            <a:off x="1763688" y="1285017"/>
            <a:ext cx="634821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6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69720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89" y="0"/>
            <a:ext cx="9144485" cy="51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92777"/>
            <a:ext cx="8229600" cy="3701845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0509" y="-15246"/>
            <a:ext cx="1080938" cy="786796"/>
            <a:chOff x="-10509" y="-15246"/>
            <a:chExt cx="1080938" cy="786796"/>
          </a:xfrm>
        </p:grpSpPr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566" y="-15246"/>
              <a:ext cx="869863" cy="78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-10509" y="213079"/>
              <a:ext cx="154912" cy="3301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49" r:id="rId4"/>
    <p:sldLayoutId id="2147483659" r:id="rId5"/>
    <p:sldLayoutId id="2147483663" r:id="rId6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3800" b="1" kern="1200">
          <a:solidFill>
            <a:srgbClr val="0087CD"/>
          </a:solidFill>
          <a:effectLst/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第三章  数据链路层</a:t>
            </a:r>
          </a:p>
        </p:txBody>
      </p:sp>
    </p:spTree>
    <p:extLst>
      <p:ext uri="{BB962C8B-B14F-4D97-AF65-F5344CB8AC3E}">
        <p14:creationId xmlns:p14="http://schemas.microsoft.com/office/powerpoint/2010/main" val="34175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23528" y="1371565"/>
            <a:ext cx="8424935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数据链路层协议有许多种，但有三个基本问题则是共同的。这三个基本问题：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封装成帧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透明传输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差错控制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3.1  </a:t>
            </a:r>
            <a:r>
              <a:rPr lang="zh-CN" altLang="en-US" dirty="0">
                <a:latin typeface="微软雅黑" panose="020B0503020204020204" pitchFamily="34" charset="-122"/>
              </a:rPr>
              <a:t>点对点信道的数据链路层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数据链路层要解决的基本问题</a:t>
            </a:r>
            <a:endParaRPr lang="en-US" altLang="zh-CN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68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6"/>
          <p:cNvSpPr>
            <a:spLocks noChangeArrowheads="1"/>
          </p:cNvSpPr>
          <p:nvPr/>
        </p:nvSpPr>
        <p:spPr bwMode="auto">
          <a:xfrm>
            <a:off x="323528" y="1226457"/>
            <a:ext cx="842493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27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封装成帧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(framing)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就是在一段数据的前后分别添加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首部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尾部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，就构成一个数据帧。首部和尾部的一个重要作用就是进行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帧定界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403648" y="2283718"/>
            <a:ext cx="5651763" cy="1922730"/>
            <a:chOff x="1403648" y="2499742"/>
            <a:chExt cx="5651763" cy="1922730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6255192" y="2499742"/>
              <a:ext cx="800219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 b="1">
                  <a:solidFill>
                    <a:srgbClr val="C55A11"/>
                  </a:solidFill>
                  <a:latin typeface="微软雅黑" pitchFamily="34" charset="-122"/>
                  <a:ea typeface="微软雅黑" pitchFamily="34" charset="-122"/>
                </a:rPr>
                <a:t>帧结束</a:t>
              </a:r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2674761" y="3100853"/>
              <a:ext cx="713473" cy="329295"/>
            </a:xfrm>
            <a:prstGeom prst="rect">
              <a:avLst/>
            </a:prstGeom>
            <a:solidFill>
              <a:srgbClr val="0095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帧首部</a:t>
              </a:r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3388235" y="2508822"/>
              <a:ext cx="2556929" cy="3292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数据报</a:t>
              </a:r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3388235" y="3100853"/>
              <a:ext cx="2556929" cy="3292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1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帧的数据部分</a:t>
              </a: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5945164" y="3100853"/>
              <a:ext cx="713473" cy="329295"/>
            </a:xfrm>
            <a:prstGeom prst="rect">
              <a:avLst/>
            </a:prstGeom>
            <a:solidFill>
              <a:srgbClr val="0095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帧尾部</a:t>
              </a: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3388235" y="3594775"/>
              <a:ext cx="25569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2674761" y="3923236"/>
              <a:ext cx="3983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2674761" y="3471258"/>
              <a:ext cx="0" cy="59203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>
              <a:off x="6658637" y="3495832"/>
              <a:ext cx="0" cy="5920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388234" y="3463407"/>
              <a:ext cx="0" cy="263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5945163" y="3463407"/>
              <a:ext cx="0" cy="263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4318378" y="3459029"/>
              <a:ext cx="772969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 </a:t>
              </a:r>
              <a:r>
                <a:rPr kumimoji="1" lang="en-US" altLang="zh-CN" sz="1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MTU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3812725" y="3745364"/>
              <a:ext cx="1826142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C55A11"/>
                  </a:solidFill>
                  <a:latin typeface="微软雅黑" pitchFamily="34" charset="-122"/>
                  <a:ea typeface="微软雅黑" pitchFamily="34" charset="-122"/>
                </a:rPr>
                <a:t>数据链路层的帧长</a:t>
              </a:r>
            </a:p>
          </p:txBody>
        </p:sp>
        <p:sp>
          <p:nvSpPr>
            <p:cNvPr id="41" name="AutoShape 17"/>
            <p:cNvSpPr>
              <a:spLocks noChangeArrowheads="1"/>
            </p:cNvSpPr>
            <p:nvPr/>
          </p:nvSpPr>
          <p:spPr bwMode="auto">
            <a:xfrm>
              <a:off x="4458445" y="2838118"/>
              <a:ext cx="416509" cy="2627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1850215" y="4083918"/>
              <a:ext cx="1641665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从这里开始发送</a:t>
              </a:r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V="1">
              <a:off x="2679505" y="2848627"/>
              <a:ext cx="0" cy="218946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 flipV="1">
              <a:off x="6654842" y="2848627"/>
              <a:ext cx="0" cy="218946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285225" y="2499742"/>
              <a:ext cx="800219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C55A11"/>
                  </a:solidFill>
                  <a:latin typeface="微软雅黑" pitchFamily="34" charset="-122"/>
                  <a:ea typeface="微软雅黑" pitchFamily="34" charset="-122"/>
                </a:rPr>
                <a:t>帧开始</a:t>
              </a:r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rot="16200000">
              <a:off x="2395943" y="3014420"/>
              <a:ext cx="0" cy="516425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1403648" y="3075806"/>
              <a:ext cx="752852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发送</a:t>
              </a:r>
            </a:p>
          </p:txBody>
        </p:sp>
      </p:grpSp>
      <p:sp>
        <p:nvSpPr>
          <p:cNvPr id="48" name="矩形 47"/>
          <p:cNvSpPr/>
          <p:nvPr/>
        </p:nvSpPr>
        <p:spPr>
          <a:xfrm>
            <a:off x="2285226" y="4465444"/>
            <a:ext cx="4447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zh-CN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帧首部</a:t>
            </a:r>
            <a:r>
              <a:rPr lang="zh-CN" altLang="zh-CN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帧尾部</a:t>
            </a:r>
            <a:r>
              <a:rPr lang="zh-CN" altLang="zh-CN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封装成帧</a:t>
            </a:r>
            <a:endParaRPr lang="zh-CN" altLang="en-US" sz="2000" b="1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3.1  </a:t>
            </a:r>
            <a:r>
              <a:rPr lang="zh-CN" altLang="en-US" dirty="0">
                <a:latin typeface="微软雅黑" panose="020B0503020204020204" pitchFamily="34" charset="-122"/>
              </a:rPr>
              <a:t>点对点信道的数据链路层</a:t>
            </a:r>
            <a:endParaRPr lang="zh-CN" altLang="en-US" dirty="0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数据链路层基本问题 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封装成帧</a:t>
            </a:r>
            <a:endParaRPr lang="en-US" altLang="zh-CN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27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6"/>
          <p:cNvSpPr>
            <a:spLocks noChangeArrowheads="1"/>
          </p:cNvSpPr>
          <p:nvPr/>
        </p:nvSpPr>
        <p:spPr bwMode="auto">
          <a:xfrm>
            <a:off x="323528" y="1236391"/>
            <a:ext cx="842493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27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如果数据中的某个字节的二进制代码恰好和 </a:t>
            </a:r>
            <a:r>
              <a:rPr lang="en-US" altLang="zh-CN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SOH </a:t>
            </a: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EOT </a:t>
            </a: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一样，数据链路层就会</a:t>
            </a:r>
            <a:r>
              <a:rPr lang="zh-CN" altLang="en-US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错误地“找到帧的边界”</a:t>
            </a:r>
            <a:r>
              <a:rPr lang="zh-CN" altLang="en-US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3" name="矩形 32"/>
          <p:cNvSpPr/>
          <p:nvPr/>
        </p:nvSpPr>
        <p:spPr>
          <a:xfrm>
            <a:off x="2771800" y="4393436"/>
            <a:ext cx="3677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数据部分恰好出现与 </a:t>
            </a:r>
            <a:r>
              <a:rPr lang="en-US" altLang="zh-CN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EOT </a:t>
            </a:r>
            <a:r>
              <a:rPr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一样的代码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1187624" y="2000479"/>
            <a:ext cx="6488254" cy="2227455"/>
            <a:chOff x="1051439" y="1814118"/>
            <a:chExt cx="6488254" cy="2227455"/>
          </a:xfrm>
        </p:grpSpPr>
        <p:sp>
          <p:nvSpPr>
            <p:cNvPr id="34" name="Line 22"/>
            <p:cNvSpPr>
              <a:spLocks noChangeShapeType="1"/>
            </p:cNvSpPr>
            <p:nvPr/>
          </p:nvSpPr>
          <p:spPr bwMode="auto">
            <a:xfrm rot="16200000" flipV="1">
              <a:off x="1877093" y="2684713"/>
              <a:ext cx="9137" cy="73798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Rectangle 4"/>
            <p:cNvSpPr>
              <a:spLocks noChangeArrowheads="1"/>
            </p:cNvSpPr>
            <p:nvPr/>
          </p:nvSpPr>
          <p:spPr bwMode="auto">
            <a:xfrm>
              <a:off x="2049384" y="2844060"/>
              <a:ext cx="400335" cy="390860"/>
            </a:xfrm>
            <a:prstGeom prst="rect">
              <a:avLst/>
            </a:prstGeom>
            <a:solidFill>
              <a:srgbClr val="0095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SOH</a:t>
              </a: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2439821" y="2844060"/>
              <a:ext cx="4813919" cy="390860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3573737" y="2844060"/>
              <a:ext cx="362941" cy="390860"/>
            </a:xfrm>
            <a:prstGeom prst="rect">
              <a:avLst/>
            </a:prstGeom>
            <a:solidFill>
              <a:srgbClr val="CC00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EOT</a:t>
              </a:r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3592434" y="2184168"/>
              <a:ext cx="162773" cy="65989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2779631" y="1814118"/>
              <a:ext cx="161954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出现了“</a:t>
              </a:r>
              <a:r>
                <a:rPr kumimoji="1" lang="en-US" altLang="zh-CN" sz="1600" b="1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EOT”</a:t>
              </a:r>
            </a:p>
          </p:txBody>
        </p:sp>
        <p:sp>
          <p:nvSpPr>
            <p:cNvPr id="40" name="AutoShape 9"/>
            <p:cNvSpPr>
              <a:spLocks/>
            </p:cNvSpPr>
            <p:nvPr/>
          </p:nvSpPr>
          <p:spPr bwMode="auto">
            <a:xfrm rot="16200000">
              <a:off x="5642416" y="1599571"/>
              <a:ext cx="209135" cy="3585418"/>
            </a:xfrm>
            <a:prstGeom prst="leftBrace">
              <a:avLst>
                <a:gd name="adj1" fmla="val 13187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4432918" y="3473829"/>
              <a:ext cx="264687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被接收端当作无效帧而丢弃</a:t>
              </a:r>
            </a:p>
          </p:txBody>
        </p:sp>
        <p:sp>
          <p:nvSpPr>
            <p:cNvPr id="42" name="AutoShape 11"/>
            <p:cNvSpPr>
              <a:spLocks/>
            </p:cNvSpPr>
            <p:nvPr/>
          </p:nvSpPr>
          <p:spPr bwMode="auto">
            <a:xfrm rot="16200000">
              <a:off x="2893920" y="2441991"/>
              <a:ext cx="194922" cy="1861998"/>
            </a:xfrm>
            <a:prstGeom prst="leftBrace">
              <a:avLst>
                <a:gd name="adj1" fmla="val 7348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 Box 12"/>
            <p:cNvSpPr txBox="1">
              <a:spLocks noChangeArrowheads="1"/>
            </p:cNvSpPr>
            <p:nvPr/>
          </p:nvSpPr>
          <p:spPr bwMode="auto">
            <a:xfrm>
              <a:off x="2193551" y="3456798"/>
              <a:ext cx="162095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被接收端</a:t>
              </a:r>
            </a:p>
            <a:p>
              <a:pPr algn="ctr"/>
              <a:r>
                <a:rPr kumimoji="1"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误认为是一个帧</a:t>
              </a: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2449719" y="2676549"/>
              <a:ext cx="46907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4314933" y="2512712"/>
              <a:ext cx="100540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数据部分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7140458" y="2844060"/>
              <a:ext cx="399235" cy="390860"/>
            </a:xfrm>
            <a:prstGeom prst="rect">
              <a:avLst/>
            </a:prstGeom>
            <a:solidFill>
              <a:srgbClr val="0095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EOT</a:t>
              </a:r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>
              <a:off x="2049384" y="2367923"/>
              <a:ext cx="54903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4059225" y="2152672"/>
              <a:ext cx="100540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完整的帧</a:t>
              </a:r>
            </a:p>
          </p:txBody>
        </p:sp>
        <p:sp>
          <p:nvSpPr>
            <p:cNvPr id="49" name="Line 18"/>
            <p:cNvSpPr>
              <a:spLocks noChangeShapeType="1"/>
            </p:cNvSpPr>
            <p:nvPr/>
          </p:nvSpPr>
          <p:spPr bwMode="auto">
            <a:xfrm>
              <a:off x="2049384" y="2305994"/>
              <a:ext cx="0" cy="492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>
              <a:off x="7539693" y="2305994"/>
              <a:ext cx="0" cy="492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2449719" y="2552693"/>
              <a:ext cx="0" cy="245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21"/>
            <p:cNvSpPr>
              <a:spLocks noChangeShapeType="1"/>
            </p:cNvSpPr>
            <p:nvPr/>
          </p:nvSpPr>
          <p:spPr bwMode="auto">
            <a:xfrm>
              <a:off x="7140458" y="2552693"/>
              <a:ext cx="0" cy="245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1051439" y="2715822"/>
              <a:ext cx="10002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发送在前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3.1  </a:t>
            </a:r>
            <a:r>
              <a:rPr lang="zh-CN" altLang="en-US" dirty="0">
                <a:latin typeface="微软雅黑" panose="020B0503020204020204" pitchFamily="34" charset="-122"/>
              </a:rPr>
              <a:t>点对点信道的数据链路层</a:t>
            </a:r>
            <a:endParaRPr lang="zh-CN" altLang="en-US" dirty="0"/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数据链路层基本问题 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透明传输</a:t>
            </a:r>
            <a:endParaRPr lang="en-US" altLang="zh-CN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087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326123"/>
            <a:ext cx="8424936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解决方法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：字节填充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(byte stuffing)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或字符填充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(character stuffing)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发送端的数据链路层在数据中出现控制字符“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SOH”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或“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EOT”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的前面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插入一个转义字符“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ESC”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其十六进制编码是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1B)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接收端的数据链路层在将数据送往网络层之前删除插入的转义字符。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如果转义字符也出现在数据当中，那么应在转义字符前面插入一个转义字符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ESC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。当接收端收到连续的两个转义字符时，就删除其中前面的一个。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3.1  </a:t>
            </a:r>
            <a:r>
              <a:rPr lang="zh-CN" altLang="en-US" dirty="0">
                <a:latin typeface="微软雅黑" panose="020B0503020204020204" pitchFamily="34" charset="-122"/>
              </a:rPr>
              <a:t>点对点信道的数据链路层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数据链路层基本问题 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透明传输</a:t>
            </a:r>
            <a:endParaRPr lang="en-US" altLang="zh-CN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80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536" y="1369100"/>
            <a:ext cx="7873951" cy="2786826"/>
            <a:chOff x="395536" y="1369100"/>
            <a:chExt cx="7873951" cy="2786826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4605" y="3118386"/>
              <a:ext cx="383211" cy="353734"/>
            </a:xfrm>
            <a:prstGeom prst="rect">
              <a:avLst/>
            </a:prstGeom>
            <a:solidFill>
              <a:srgbClr val="0095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SOH</a:t>
              </a: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6034088" y="2351964"/>
              <a:ext cx="1277371" cy="766423"/>
            </a:xfrm>
            <a:custGeom>
              <a:avLst/>
              <a:gdLst>
                <a:gd name="T0" fmla="*/ 671 w 960"/>
                <a:gd name="T1" fmla="*/ 624 h 624"/>
                <a:gd name="T2" fmla="*/ 960 w 960"/>
                <a:gd name="T3" fmla="*/ 624 h 624"/>
                <a:gd name="T4" fmla="*/ 288 w 960"/>
                <a:gd name="T5" fmla="*/ 0 h 624"/>
                <a:gd name="T6" fmla="*/ 0 w 960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624">
                  <a:moveTo>
                    <a:pt x="671" y="624"/>
                  </a:moveTo>
                  <a:lnTo>
                    <a:pt x="960" y="624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940340" y="2351964"/>
              <a:ext cx="902143" cy="773792"/>
            </a:xfrm>
            <a:custGeom>
              <a:avLst/>
              <a:gdLst>
                <a:gd name="T0" fmla="*/ 386 w 678"/>
                <a:gd name="T1" fmla="*/ 621 h 630"/>
                <a:gd name="T2" fmla="*/ 678 w 678"/>
                <a:gd name="T3" fmla="*/ 630 h 630"/>
                <a:gd name="T4" fmla="*/ 288 w 678"/>
                <a:gd name="T5" fmla="*/ 0 h 630"/>
                <a:gd name="T6" fmla="*/ 0 w 678"/>
                <a:gd name="T7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8" h="630">
                  <a:moveTo>
                    <a:pt x="386" y="621"/>
                  </a:moveTo>
                  <a:lnTo>
                    <a:pt x="678" y="630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670953" y="2351964"/>
              <a:ext cx="502965" cy="766423"/>
            </a:xfrm>
            <a:custGeom>
              <a:avLst/>
              <a:gdLst>
                <a:gd name="T0" fmla="*/ 92 w 378"/>
                <a:gd name="T1" fmla="*/ 624 h 624"/>
                <a:gd name="T2" fmla="*/ 378 w 378"/>
                <a:gd name="T3" fmla="*/ 624 h 624"/>
                <a:gd name="T4" fmla="*/ 288 w 378"/>
                <a:gd name="T5" fmla="*/ 0 h 624"/>
                <a:gd name="T6" fmla="*/ 0 w 378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" h="624">
                  <a:moveTo>
                    <a:pt x="92" y="624"/>
                  </a:moveTo>
                  <a:lnTo>
                    <a:pt x="378" y="624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264515" y="2351964"/>
              <a:ext cx="640015" cy="766423"/>
            </a:xfrm>
            <a:custGeom>
              <a:avLst/>
              <a:gdLst>
                <a:gd name="T0" fmla="*/ 0 w 481"/>
                <a:gd name="T1" fmla="*/ 621 h 624"/>
                <a:gd name="T2" fmla="*/ 289 w 481"/>
                <a:gd name="T3" fmla="*/ 624 h 624"/>
                <a:gd name="T4" fmla="*/ 481 w 481"/>
                <a:gd name="T5" fmla="*/ 0 h 624"/>
                <a:gd name="T6" fmla="*/ 193 w 481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624">
                  <a:moveTo>
                    <a:pt x="0" y="621"/>
                  </a:moveTo>
                  <a:lnTo>
                    <a:pt x="289" y="624"/>
                  </a:lnTo>
                  <a:lnTo>
                    <a:pt x="481" y="0"/>
                  </a:lnTo>
                  <a:lnTo>
                    <a:pt x="193" y="0"/>
                  </a:lnTo>
                </a:path>
              </a:pathLst>
            </a:cu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563290" y="1998230"/>
              <a:ext cx="383211" cy="353734"/>
            </a:xfrm>
            <a:prstGeom prst="rect">
              <a:avLst/>
            </a:prstGeom>
            <a:solidFill>
              <a:srgbClr val="0095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SOH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946502" y="1998230"/>
              <a:ext cx="5045615" cy="35373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521318" y="1998230"/>
              <a:ext cx="383211" cy="353734"/>
            </a:xfrm>
            <a:prstGeom prst="rect">
              <a:avLst/>
            </a:prstGeom>
            <a:solidFill>
              <a:srgbClr val="CC00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EOT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6034088" y="1998230"/>
              <a:ext cx="383211" cy="353734"/>
            </a:xfrm>
            <a:prstGeom prst="rect">
              <a:avLst/>
            </a:prstGeom>
            <a:solidFill>
              <a:srgbClr val="0095F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SOH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948323" y="1998230"/>
              <a:ext cx="383211" cy="353734"/>
            </a:xfrm>
            <a:prstGeom prst="rect">
              <a:avLst/>
            </a:prstGeom>
            <a:solidFill>
              <a:srgbClr val="0066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ESC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307816" y="3118386"/>
              <a:ext cx="6578460" cy="35373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882633" y="3118386"/>
              <a:ext cx="383211" cy="353734"/>
            </a:xfrm>
            <a:prstGeom prst="rect">
              <a:avLst/>
            </a:prstGeom>
            <a:solidFill>
              <a:srgbClr val="0066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ESC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265844" y="3118386"/>
              <a:ext cx="383211" cy="353734"/>
            </a:xfrm>
            <a:prstGeom prst="rect">
              <a:avLst/>
            </a:prstGeom>
            <a:solidFill>
              <a:srgbClr val="CC00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EOT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415478" y="3118386"/>
              <a:ext cx="383211" cy="353734"/>
            </a:xfrm>
            <a:prstGeom prst="rect">
              <a:avLst/>
            </a:prstGeom>
            <a:solidFill>
              <a:srgbClr val="0066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ESC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798689" y="3118386"/>
              <a:ext cx="383211" cy="353734"/>
            </a:xfrm>
            <a:prstGeom prst="rect">
              <a:avLst/>
            </a:prstGeom>
            <a:solidFill>
              <a:srgbClr val="007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SOH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5076060" y="3118386"/>
              <a:ext cx="383211" cy="353734"/>
            </a:xfrm>
            <a:prstGeom prst="rect">
              <a:avLst/>
            </a:prstGeom>
            <a:solidFill>
              <a:srgbClr val="0066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ESC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5459271" y="3118386"/>
              <a:ext cx="383211" cy="353734"/>
            </a:xfrm>
            <a:prstGeom prst="rect">
              <a:avLst/>
            </a:prstGeom>
            <a:solidFill>
              <a:srgbClr val="0066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ESC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6545036" y="3118386"/>
              <a:ext cx="383211" cy="353734"/>
            </a:xfrm>
            <a:prstGeom prst="rect">
              <a:avLst/>
            </a:prstGeom>
            <a:solidFill>
              <a:srgbClr val="0066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ESC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928248" y="3118386"/>
              <a:ext cx="383211" cy="353734"/>
            </a:xfrm>
            <a:prstGeom prst="rect">
              <a:avLst/>
            </a:prstGeom>
            <a:solidFill>
              <a:srgbClr val="0095F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SOH</a:t>
              </a: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2264515" y="2351964"/>
              <a:ext cx="256804" cy="770107"/>
            </a:xfrm>
            <a:custGeom>
              <a:avLst/>
              <a:gdLst>
                <a:gd name="T0" fmla="*/ 193 w 193"/>
                <a:gd name="T1" fmla="*/ 0 h 627"/>
                <a:gd name="T2" fmla="*/ 0 w 193"/>
                <a:gd name="T3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3" h="627">
                  <a:moveTo>
                    <a:pt x="193" y="0"/>
                  </a:moveTo>
                  <a:lnTo>
                    <a:pt x="0" y="62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2649055" y="2351964"/>
              <a:ext cx="255474" cy="766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670953" y="2351964"/>
              <a:ext cx="119753" cy="766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4054163" y="2351964"/>
              <a:ext cx="127737" cy="766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4948323" y="2351964"/>
              <a:ext cx="505626" cy="770107"/>
            </a:xfrm>
            <a:custGeom>
              <a:avLst/>
              <a:gdLst>
                <a:gd name="T0" fmla="*/ 0 w 380"/>
                <a:gd name="T1" fmla="*/ 0 h 627"/>
                <a:gd name="T2" fmla="*/ 380 w 380"/>
                <a:gd name="T3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0" h="627">
                  <a:moveTo>
                    <a:pt x="0" y="0"/>
                  </a:moveTo>
                  <a:lnTo>
                    <a:pt x="380" y="62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5331534" y="2351964"/>
              <a:ext cx="510948" cy="766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6034088" y="2351964"/>
              <a:ext cx="888837" cy="762738"/>
            </a:xfrm>
            <a:custGeom>
              <a:avLst/>
              <a:gdLst>
                <a:gd name="T0" fmla="*/ 0 w 668"/>
                <a:gd name="T1" fmla="*/ 0 h 621"/>
                <a:gd name="T2" fmla="*/ 668 w 668"/>
                <a:gd name="T3" fmla="*/ 621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8" h="621">
                  <a:moveTo>
                    <a:pt x="0" y="0"/>
                  </a:moveTo>
                  <a:lnTo>
                    <a:pt x="668" y="62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6417299" y="2351964"/>
              <a:ext cx="894160" cy="766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946502" y="1821363"/>
              <a:ext cx="50456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3926426" y="1635646"/>
              <a:ext cx="1005403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C55A11"/>
                  </a:solidFill>
                  <a:latin typeface="微软雅黑" pitchFamily="34" charset="-122"/>
                  <a:ea typeface="微软雅黑" pitchFamily="34" charset="-122"/>
                </a:rPr>
                <a:t>原始数据</a:t>
              </a: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1307816" y="3707942"/>
              <a:ext cx="65784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7886276" y="3118386"/>
              <a:ext cx="383211" cy="353734"/>
            </a:xfrm>
            <a:prstGeom prst="rect">
              <a:avLst/>
            </a:prstGeom>
            <a:solidFill>
              <a:srgbClr val="0095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EOT</a:t>
              </a: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992116" y="1998230"/>
              <a:ext cx="383211" cy="353734"/>
            </a:xfrm>
            <a:prstGeom prst="rect">
              <a:avLst/>
            </a:prstGeom>
            <a:solidFill>
              <a:srgbClr val="0095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EOT</a:t>
              </a:r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3482008" y="3563845"/>
              <a:ext cx="264687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solidFill>
                    <a:srgbClr val="C55A11"/>
                  </a:solidFill>
                  <a:latin typeface="微软雅黑" pitchFamily="34" charset="-122"/>
                  <a:ea typeface="微软雅黑" pitchFamily="34" charset="-122"/>
                </a:rPr>
                <a:t>经过字节填充后发送的数据</a:t>
              </a: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6302901" y="2499742"/>
              <a:ext cx="1005403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字节填充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4723485" y="2499742"/>
              <a:ext cx="1005403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字节填充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3094838" y="2499742"/>
              <a:ext cx="1005403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字节填充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1622381" y="2499742"/>
              <a:ext cx="1005403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字节填充</a:t>
              </a:r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 flipV="1">
              <a:off x="947225" y="3481946"/>
              <a:ext cx="0" cy="27512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395536" y="3817372"/>
              <a:ext cx="108864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87CD"/>
                  </a:solidFill>
                  <a:latin typeface="微软雅黑" pitchFamily="34" charset="-122"/>
                  <a:ea typeface="微软雅黑" pitchFamily="34" charset="-122"/>
                </a:rPr>
                <a:t>发送在前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1773524" y="1742756"/>
              <a:ext cx="0" cy="2358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1259632" y="1419622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C55A11"/>
                  </a:solidFill>
                  <a:latin typeface="微软雅黑" pitchFamily="34" charset="-122"/>
                  <a:ea typeface="微软雅黑" pitchFamily="34" charset="-122"/>
                </a:rPr>
                <a:t>帧开始符</a:t>
              </a:r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6734949" y="1369100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C55A11"/>
                  </a:solidFill>
                  <a:latin typeface="微软雅黑" pitchFamily="34" charset="-122"/>
                  <a:ea typeface="微软雅黑" pitchFamily="34" charset="-122"/>
                </a:rPr>
                <a:t>帧结束符</a:t>
              </a: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7202350" y="1742756"/>
              <a:ext cx="0" cy="2358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Rectangle 13"/>
            <p:cNvSpPr>
              <a:spLocks noChangeArrowheads="1"/>
            </p:cNvSpPr>
            <p:nvPr/>
          </p:nvSpPr>
          <p:spPr bwMode="auto">
            <a:xfrm>
              <a:off x="3670952" y="1998230"/>
              <a:ext cx="383211" cy="353734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SOH</a:t>
              </a:r>
            </a:p>
          </p:txBody>
        </p:sp>
      </p:grpSp>
      <p:sp>
        <p:nvSpPr>
          <p:cNvPr id="51" name="AutoShape 48"/>
          <p:cNvSpPr>
            <a:spLocks noChangeArrowheads="1"/>
          </p:cNvSpPr>
          <p:nvPr/>
        </p:nvSpPr>
        <p:spPr bwMode="auto">
          <a:xfrm>
            <a:off x="1993073" y="2869053"/>
            <a:ext cx="188944" cy="334082"/>
          </a:xfrm>
          <a:prstGeom prst="downArrow">
            <a:avLst>
              <a:gd name="adj1" fmla="val 39435"/>
              <a:gd name="adj2" fmla="val 90143"/>
            </a:avLst>
          </a:prstGeom>
          <a:solidFill>
            <a:srgbClr val="FF00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AutoShape 49"/>
          <p:cNvSpPr>
            <a:spLocks noChangeArrowheads="1"/>
          </p:cNvSpPr>
          <p:nvPr/>
        </p:nvSpPr>
        <p:spPr bwMode="auto">
          <a:xfrm>
            <a:off x="3493984" y="2869053"/>
            <a:ext cx="188944" cy="334082"/>
          </a:xfrm>
          <a:prstGeom prst="downArrow">
            <a:avLst>
              <a:gd name="adj1" fmla="val 39435"/>
              <a:gd name="adj2" fmla="val 90143"/>
            </a:avLst>
          </a:prstGeom>
          <a:solidFill>
            <a:srgbClr val="FF00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50"/>
          <p:cNvSpPr>
            <a:spLocks noChangeArrowheads="1"/>
          </p:cNvSpPr>
          <p:nvPr/>
        </p:nvSpPr>
        <p:spPr bwMode="auto">
          <a:xfrm>
            <a:off x="5183840" y="2869053"/>
            <a:ext cx="188944" cy="334082"/>
          </a:xfrm>
          <a:prstGeom prst="downArrow">
            <a:avLst>
              <a:gd name="adj1" fmla="val 39435"/>
              <a:gd name="adj2" fmla="val 90143"/>
            </a:avLst>
          </a:prstGeom>
          <a:solidFill>
            <a:srgbClr val="FF00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AutoShape 51"/>
          <p:cNvSpPr>
            <a:spLocks noChangeArrowheads="1"/>
          </p:cNvSpPr>
          <p:nvPr/>
        </p:nvSpPr>
        <p:spPr bwMode="auto">
          <a:xfrm>
            <a:off x="6640840" y="2869053"/>
            <a:ext cx="188944" cy="334082"/>
          </a:xfrm>
          <a:prstGeom prst="downArrow">
            <a:avLst>
              <a:gd name="adj1" fmla="val 39435"/>
              <a:gd name="adj2" fmla="val 90143"/>
            </a:avLst>
          </a:prstGeom>
          <a:solidFill>
            <a:srgbClr val="FF00FF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3.1  </a:t>
            </a:r>
            <a:r>
              <a:rPr lang="zh-CN" altLang="en-US" dirty="0">
                <a:latin typeface="微软雅黑" panose="020B0503020204020204" pitchFamily="34" charset="-122"/>
              </a:rPr>
              <a:t>点对点信道的数据链路层</a:t>
            </a:r>
            <a:endParaRPr lang="zh-CN" altLang="en-US" dirty="0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数据链路层基本问题 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–</a:t>
            </a: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“字节填充”法解决透明传输问题</a:t>
            </a:r>
            <a:endParaRPr lang="en-US" altLang="zh-CN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252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1544"/>
              </p:ext>
            </p:extLst>
          </p:nvPr>
        </p:nvGraphicFramePr>
        <p:xfrm>
          <a:off x="1093346" y="2319569"/>
          <a:ext cx="27863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82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04360"/>
              </p:ext>
            </p:extLst>
          </p:nvPr>
        </p:nvGraphicFramePr>
        <p:xfrm>
          <a:off x="1093346" y="3344754"/>
          <a:ext cx="27863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82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1795805" y="3961388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一位比特错</a:t>
            </a:r>
            <a:endParaRPr kumimoji="1" lang="en-US" altLang="zh-CN" sz="1600" b="1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10945"/>
              </p:ext>
            </p:extLst>
          </p:nvPr>
        </p:nvGraphicFramePr>
        <p:xfrm>
          <a:off x="4450865" y="2315723"/>
          <a:ext cx="4169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23853"/>
              </p:ext>
            </p:extLst>
          </p:nvPr>
        </p:nvGraphicFramePr>
        <p:xfrm>
          <a:off x="4450865" y="3357806"/>
          <a:ext cx="4169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5666316" y="2764620"/>
            <a:ext cx="0" cy="5318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995952" y="2764620"/>
            <a:ext cx="0" cy="5318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385967" y="2764620"/>
            <a:ext cx="0" cy="5318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5834745" y="3961388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多位比特错</a:t>
            </a:r>
            <a:endParaRPr kumimoji="1" lang="en-US" altLang="zh-CN" sz="1600" b="1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284870" y="2312746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发送方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291590" y="3342705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sz="16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接收方</a:t>
            </a: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307315" y="2764620"/>
            <a:ext cx="0" cy="5318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23528" y="1367113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buClr>
                <a:srgbClr val="0070C0"/>
              </a:buClr>
            </a:pPr>
            <a:r>
              <a:rPr lang="zh-CN" altLang="en-US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在传输过程中</a:t>
            </a:r>
            <a:r>
              <a:rPr lang="zh-CN" altLang="en-US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可能会产生比特差错</a:t>
            </a:r>
            <a:r>
              <a:rPr lang="zh-CN" altLang="en-US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可能会变成 </a:t>
            </a:r>
            <a:r>
              <a:rPr lang="en-US" altLang="zh-CN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而 </a:t>
            </a:r>
            <a:r>
              <a:rPr lang="en-US" altLang="zh-CN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也可能变成 </a:t>
            </a:r>
            <a:r>
              <a:rPr lang="en-US" altLang="zh-CN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 b="1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3.1  </a:t>
            </a:r>
            <a:r>
              <a:rPr lang="zh-CN" altLang="en-US" dirty="0">
                <a:latin typeface="微软雅黑" panose="020B0503020204020204" pitchFamily="34" charset="-122"/>
              </a:rPr>
              <a:t>点对点信道的数据链路层</a:t>
            </a:r>
            <a:endParaRPr lang="zh-CN" altLang="en-US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数据链路层基本问题 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差错原因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380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323528" y="1317268"/>
            <a:ext cx="842493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在网络中数据传输的一段时间内，传输错误的比特占所传输比特总数的比率称为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误码率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BER (Bit Error Rate)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误码率与信噪比有很大的关系。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为了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保证数据传输的可靠性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，在计算机网络传输数据时，必须采用各种差错检测措施。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在数据链路层传送的帧中，广泛使用了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循环冗余检验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CRC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检错技术。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3.1  </a:t>
            </a:r>
            <a:r>
              <a:rPr lang="zh-CN" altLang="en-US" dirty="0">
                <a:latin typeface="微软雅黑" panose="020B0503020204020204" pitchFamily="34" charset="-122"/>
              </a:rPr>
              <a:t>点对点信道的数据链路层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数据链路层基本问题 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差错检测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5244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7507" y="1613754"/>
            <a:ext cx="2332892" cy="299698"/>
          </a:xfrm>
          <a:prstGeom prst="rect">
            <a:avLst/>
          </a:prstGeom>
          <a:solidFill>
            <a:srgbClr val="0095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原始数据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3190396" y="1613754"/>
            <a:ext cx="1184033" cy="299698"/>
          </a:xfrm>
          <a:prstGeom prst="rect">
            <a:avLst/>
          </a:prstGeom>
          <a:solidFill>
            <a:srgbClr val="00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CRC </a:t>
            </a: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冗余码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7507" y="2539878"/>
            <a:ext cx="3516922" cy="29969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发送数据</a:t>
            </a:r>
          </a:p>
        </p:txBody>
      </p:sp>
      <p:sp>
        <p:nvSpPr>
          <p:cNvPr id="11" name="矩形 10"/>
          <p:cNvSpPr/>
          <p:nvPr/>
        </p:nvSpPr>
        <p:spPr>
          <a:xfrm>
            <a:off x="1708347" y="1275606"/>
            <a:ext cx="5725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12" name="矩形 11"/>
          <p:cNvSpPr/>
          <p:nvPr/>
        </p:nvSpPr>
        <p:spPr>
          <a:xfrm>
            <a:off x="3449475" y="1275606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14" name="下箭头 13"/>
          <p:cNvSpPr/>
          <p:nvPr/>
        </p:nvSpPr>
        <p:spPr>
          <a:xfrm>
            <a:off x="2440121" y="2018962"/>
            <a:ext cx="208780" cy="410308"/>
          </a:xfrm>
          <a:prstGeom prst="downArrow">
            <a:avLst/>
          </a:prstGeom>
          <a:solidFill>
            <a:srgbClr val="00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31976" y="2881268"/>
            <a:ext cx="982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1600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190399" y="2539878"/>
            <a:ext cx="0" cy="2996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2440121" y="3241562"/>
            <a:ext cx="208780" cy="410308"/>
          </a:xfrm>
          <a:prstGeom prst="downArrow">
            <a:avLst/>
          </a:prstGeom>
          <a:solidFill>
            <a:srgbClr val="00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230560" y="3689371"/>
            <a:ext cx="679713" cy="276999"/>
          </a:xfrm>
          <a:prstGeom prst="roundRect">
            <a:avLst/>
          </a:prstGeom>
          <a:solidFill>
            <a:srgbClr val="CC00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</a:t>
            </a:r>
          </a:p>
        </p:txBody>
      </p:sp>
      <p:sp>
        <p:nvSpPr>
          <p:cNvPr id="4" name="矩形 3"/>
          <p:cNvSpPr/>
          <p:nvPr/>
        </p:nvSpPr>
        <p:spPr>
          <a:xfrm>
            <a:off x="4920616" y="1336537"/>
            <a:ext cx="3827848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在发送端，先把数据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划分为组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假定每组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个比特。 </a:t>
            </a:r>
          </a:p>
          <a:p>
            <a:pPr marL="342900" lvl="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在每组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后面再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添加供差错检测用的 </a:t>
            </a:r>
            <a:r>
              <a:rPr lang="en-US" altLang="zh-CN" sz="2000" i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位冗余码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，然后一起发送出去。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3.1  </a:t>
            </a:r>
            <a:r>
              <a:rPr lang="zh-CN" altLang="en-US" dirty="0">
                <a:latin typeface="微软雅黑" panose="020B0503020204020204" pitchFamily="34" charset="-122"/>
              </a:rPr>
              <a:t>点对点信道的数据链路层</a:t>
            </a:r>
            <a:endParaRPr lang="zh-CN" altLang="en-US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差错检测 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– CRC</a:t>
            </a: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原理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093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317268"/>
            <a:ext cx="8424936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数据接收方收到数据帧后进行校验：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若得出的余数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= 0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，则判定这个帧没有差错，就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接受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(accept)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若余数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≠ 0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，则判定这个帧有差错，就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丢弃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但这种检测方法并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不能确定究竟是哪一个或哪几个比特出现了差错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只要经过严格的挑选，并使用位数足够多的除数 </a:t>
            </a:r>
            <a:r>
              <a:rPr lang="en-US" altLang="zh-CN" sz="2000" i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，那么出现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检测不到的差错的概率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就很小。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3.1  </a:t>
            </a:r>
            <a:r>
              <a:rPr lang="zh-CN" altLang="en-US" dirty="0">
                <a:latin typeface="微软雅黑" panose="020B0503020204020204" pitchFamily="34" charset="-122"/>
              </a:rPr>
              <a:t>点对点信道的数据链路层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差错检测 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– CRC</a:t>
            </a: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检验</a:t>
            </a:r>
            <a:endParaRPr lang="en-US" altLang="zh-CN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614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99"/>
          <p:cNvSpPr/>
          <p:nvPr/>
        </p:nvSpPr>
        <p:spPr>
          <a:xfrm>
            <a:off x="323528" y="1168605"/>
            <a:ext cx="84249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循环冗余检验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CRC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和帧检验序列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FCS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并不等同。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CRC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只是计算冗余码的方法之一。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仅用循环冗余检验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CRC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差错检测技术只能做到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无差错接受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(accept)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“无差错接受”是指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：“凡是接受的帧（即不包括丢弃的帧），我们都能以非常接近于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的概率认为这些帧在传输过程中没有产生差错”。也就是说：“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凡是接收端数据链路层接受的帧都没有传输差错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”（有差错的帧就丢弃而不接受）。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单纯使用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CRC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差错检测技术不能实现“无差错传输”或“可靠传输”。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3.1  </a:t>
            </a:r>
            <a:r>
              <a:rPr lang="zh-CN" altLang="en-US" dirty="0">
                <a:latin typeface="微软雅黑" panose="020B0503020204020204" pitchFamily="34" charset="-122"/>
              </a:rPr>
              <a:t>点对点信道的数据链路层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差错检测 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– CRC</a:t>
            </a: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检验说明</a:t>
            </a:r>
            <a:endParaRPr lang="en-US" altLang="zh-CN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520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 数据链路层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3.1</a:t>
            </a:r>
            <a:r>
              <a:rPr lang="zh-CN" altLang="en-US" sz="2400" b="1" dirty="0">
                <a:latin typeface="微软雅黑" panose="020B0503020204020204" pitchFamily="34" charset="-122"/>
              </a:rPr>
              <a:t>  点对点信道的数据链路层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3.2  </a:t>
            </a:r>
            <a:r>
              <a:rPr lang="zh-CN" altLang="en-US" sz="2400" b="1" dirty="0">
                <a:latin typeface="微软雅黑" panose="020B0503020204020204" pitchFamily="34" charset="-122"/>
              </a:rPr>
              <a:t>点对点协议 </a:t>
            </a:r>
            <a:r>
              <a:rPr lang="en-US" altLang="zh-CN" sz="2400" b="1" dirty="0">
                <a:latin typeface="微软雅黑" panose="020B0503020204020204" pitchFamily="34" charset="-122"/>
              </a:rPr>
              <a:t>PPP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3.3  </a:t>
            </a:r>
            <a:r>
              <a:rPr lang="zh-CN" altLang="en-US" sz="2400" b="1" dirty="0">
                <a:latin typeface="微软雅黑" panose="020B0503020204020204" pitchFamily="34" charset="-122"/>
              </a:rPr>
              <a:t>使用广播信道的数据链路层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3.4  </a:t>
            </a:r>
            <a:r>
              <a:rPr lang="zh-CN" altLang="en-US" sz="2400" b="1" dirty="0">
                <a:latin typeface="微软雅黑" panose="020B0503020204020204" pitchFamily="34" charset="-122"/>
              </a:rPr>
              <a:t>以太网</a:t>
            </a:r>
            <a:r>
              <a:rPr lang="en-US" altLang="zh-CN" sz="2400" b="1" dirty="0">
                <a:latin typeface="微软雅黑" panose="020B0503020204020204" pitchFamily="34" charset="-122"/>
              </a:rPr>
              <a:t>MAC</a:t>
            </a:r>
            <a:r>
              <a:rPr lang="zh-CN" altLang="en-US" sz="2400" b="1" dirty="0">
                <a:latin typeface="微软雅黑" panose="020B0503020204020204" pitchFamily="34" charset="-122"/>
              </a:rPr>
              <a:t>层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3.5  </a:t>
            </a:r>
            <a:r>
              <a:rPr lang="zh-CN" altLang="en-US" sz="2400" b="1" dirty="0">
                <a:latin typeface="微软雅黑" panose="020B0503020204020204" pitchFamily="34" charset="-122"/>
              </a:rPr>
              <a:t>扩展的以太网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3.6  </a:t>
            </a:r>
            <a:r>
              <a:rPr lang="zh-CN" altLang="en-US" sz="2400" b="1" dirty="0">
                <a:latin typeface="微软雅黑" panose="020B0503020204020204" pitchFamily="34" charset="-122"/>
              </a:rPr>
              <a:t>高速以太网</a:t>
            </a:r>
          </a:p>
        </p:txBody>
      </p:sp>
    </p:spTree>
    <p:extLst>
      <p:ext uri="{BB962C8B-B14F-4D97-AF65-F5344CB8AC3E}">
        <p14:creationId xmlns:p14="http://schemas.microsoft.com/office/powerpoint/2010/main" val="2108466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529" y="1275606"/>
            <a:ext cx="842493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应当明确，“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无比特差错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”与“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无传输差错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”是不同的概念。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在数据链路层使用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CRC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检验，能够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实现无比特差错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的传输，但这还不是可靠传输。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要做到“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无差错传输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”（即发送什么就收到什么）就必须再加上确认和重传机制。 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数据链路层协议都不是可靠传输的协议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3.1  </a:t>
            </a:r>
            <a:r>
              <a:rPr lang="zh-CN" altLang="en-US" dirty="0">
                <a:latin typeface="微软雅黑" panose="020B0503020204020204" pitchFamily="34" charset="-122"/>
              </a:rPr>
              <a:t>点对点信道的数据链路层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差错检测 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– CRC</a:t>
            </a: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检验说明</a:t>
            </a:r>
            <a:endParaRPr lang="en-US" altLang="zh-CN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036496" y="5020022"/>
            <a:ext cx="72008" cy="72008"/>
          </a:xfrm>
          <a:prstGeom prst="ellipse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195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803488"/>
            <a:ext cx="84249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87CD"/>
                </a:solidFill>
                <a:ea typeface="微软雅黑" pitchFamily="34" charset="-122"/>
              </a:rPr>
              <a:t>数据链路层是实现设备之间通信的非常重要的一层</a:t>
            </a:r>
          </a:p>
        </p:txBody>
      </p:sp>
      <p:sp>
        <p:nvSpPr>
          <p:cNvPr id="1104" name="Line 3"/>
          <p:cNvSpPr>
            <a:spLocks noChangeShapeType="1"/>
          </p:cNvSpPr>
          <p:nvPr/>
        </p:nvSpPr>
        <p:spPr bwMode="auto">
          <a:xfrm flipH="1" flipV="1">
            <a:off x="6586610" y="2197557"/>
            <a:ext cx="676207" cy="5928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5" name="Line 4"/>
          <p:cNvSpPr>
            <a:spLocks noChangeShapeType="1"/>
          </p:cNvSpPr>
          <p:nvPr/>
        </p:nvSpPr>
        <p:spPr bwMode="auto">
          <a:xfrm flipH="1" flipV="1">
            <a:off x="5875248" y="2014309"/>
            <a:ext cx="413583" cy="1298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6" name="Line 5"/>
          <p:cNvSpPr>
            <a:spLocks noChangeShapeType="1"/>
          </p:cNvSpPr>
          <p:nvPr/>
        </p:nvSpPr>
        <p:spPr bwMode="auto">
          <a:xfrm flipV="1">
            <a:off x="5296232" y="2006674"/>
            <a:ext cx="496299" cy="916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7" name="Line 6"/>
          <p:cNvSpPr>
            <a:spLocks noChangeShapeType="1"/>
          </p:cNvSpPr>
          <p:nvPr/>
        </p:nvSpPr>
        <p:spPr bwMode="auto">
          <a:xfrm flipV="1">
            <a:off x="4601413" y="2052486"/>
            <a:ext cx="595559" cy="45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8" name="Line 7"/>
          <p:cNvSpPr>
            <a:spLocks noChangeShapeType="1"/>
          </p:cNvSpPr>
          <p:nvPr/>
        </p:nvSpPr>
        <p:spPr bwMode="auto">
          <a:xfrm>
            <a:off x="3906594" y="2098298"/>
            <a:ext cx="59555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9" name="Line 8"/>
          <p:cNvSpPr>
            <a:spLocks noChangeShapeType="1"/>
          </p:cNvSpPr>
          <p:nvPr/>
        </p:nvSpPr>
        <p:spPr bwMode="auto">
          <a:xfrm>
            <a:off x="3162145" y="1960861"/>
            <a:ext cx="595559" cy="1374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0" name="Freeform 9"/>
          <p:cNvSpPr>
            <a:spLocks/>
          </p:cNvSpPr>
          <p:nvPr/>
        </p:nvSpPr>
        <p:spPr bwMode="auto">
          <a:xfrm>
            <a:off x="1730677" y="1983768"/>
            <a:ext cx="1398382" cy="273071"/>
          </a:xfrm>
          <a:custGeom>
            <a:avLst/>
            <a:gdLst>
              <a:gd name="T0" fmla="*/ 0 w 1104"/>
              <a:gd name="T1" fmla="*/ 320 h 320"/>
              <a:gd name="T2" fmla="*/ 568 w 1104"/>
              <a:gd name="T3" fmla="*/ 200 h 320"/>
              <a:gd name="T4" fmla="*/ 1104 w 1104"/>
              <a:gd name="T5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320">
                <a:moveTo>
                  <a:pt x="0" y="320"/>
                </a:moveTo>
                <a:lnTo>
                  <a:pt x="568" y="200"/>
                </a:lnTo>
                <a:lnTo>
                  <a:pt x="1104" y="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11" name="Group 10"/>
          <p:cNvGrpSpPr>
            <a:grpSpLocks/>
          </p:cNvGrpSpPr>
          <p:nvPr/>
        </p:nvGrpSpPr>
        <p:grpSpPr bwMode="auto">
          <a:xfrm>
            <a:off x="2077485" y="1869237"/>
            <a:ext cx="735144" cy="469575"/>
            <a:chOff x="1680" y="240"/>
            <a:chExt cx="2529" cy="1270"/>
          </a:xfrm>
          <a:solidFill>
            <a:schemeClr val="bg1">
              <a:lumMod val="85000"/>
            </a:schemeClr>
          </a:solidFill>
        </p:grpSpPr>
        <p:sp>
          <p:nvSpPr>
            <p:cNvPr id="1112" name="Oval 1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3" name="Oval 1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4" name="Oval 1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5" name="Oval 1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6" name="Oval 1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7" name="Oval 1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8" name="Oval 1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9" name="Oval 1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0" name="Oval 1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1" name="Group 20"/>
          <p:cNvGrpSpPr>
            <a:grpSpLocks/>
          </p:cNvGrpSpPr>
          <p:nvPr/>
        </p:nvGrpSpPr>
        <p:grpSpPr bwMode="auto">
          <a:xfrm>
            <a:off x="3459924" y="1869237"/>
            <a:ext cx="735144" cy="469575"/>
            <a:chOff x="1680" y="240"/>
            <a:chExt cx="2529" cy="1270"/>
          </a:xfrm>
          <a:solidFill>
            <a:schemeClr val="bg1">
              <a:lumMod val="85000"/>
            </a:schemeClr>
          </a:solidFill>
        </p:grpSpPr>
        <p:sp>
          <p:nvSpPr>
            <p:cNvPr id="1122" name="Oval 2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3" name="Oval 2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4" name="Oval 2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5" name="Oval 2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6" name="Oval 2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" name="Oval 2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8" name="Oval 2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9" name="Oval 2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0" name="Oval 2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31" name="Text Box 30"/>
          <p:cNvSpPr txBox="1">
            <a:spLocks noChangeArrowheads="1"/>
          </p:cNvSpPr>
          <p:nvPr/>
        </p:nvSpPr>
        <p:spPr bwMode="auto">
          <a:xfrm>
            <a:off x="3500351" y="1942527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局域网</a:t>
            </a:r>
          </a:p>
        </p:txBody>
      </p:sp>
      <p:pic>
        <p:nvPicPr>
          <p:cNvPr id="1132" name="Picture 3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66" y="1888325"/>
            <a:ext cx="372890" cy="229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133" name="Picture 3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192" y="1977339"/>
            <a:ext cx="361589" cy="27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135" name="Picture 3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885" y="1890264"/>
            <a:ext cx="388051" cy="24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1136" name="Group 35"/>
          <p:cNvGrpSpPr>
            <a:grpSpLocks/>
          </p:cNvGrpSpPr>
          <p:nvPr/>
        </p:nvGrpSpPr>
        <p:grpSpPr bwMode="auto">
          <a:xfrm>
            <a:off x="4849563" y="1869237"/>
            <a:ext cx="735144" cy="469575"/>
            <a:chOff x="1680" y="240"/>
            <a:chExt cx="2529" cy="1270"/>
          </a:xfrm>
          <a:solidFill>
            <a:schemeClr val="bg1">
              <a:lumMod val="85000"/>
            </a:schemeClr>
          </a:solidFill>
        </p:grpSpPr>
        <p:sp>
          <p:nvSpPr>
            <p:cNvPr id="1137" name="Oval 36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8" name="Oval 37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9" name="Oval 38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0" name="Oval 39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1" name="Oval 40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2" name="Oval 41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3" name="Oval 42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4" name="Oval 43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5" name="Oval 44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46" name="Text Box 45"/>
          <p:cNvSpPr txBox="1">
            <a:spLocks noChangeArrowheads="1"/>
          </p:cNvSpPr>
          <p:nvPr/>
        </p:nvSpPr>
        <p:spPr bwMode="auto">
          <a:xfrm>
            <a:off x="4813789" y="1942527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广域网</a:t>
            </a:r>
          </a:p>
        </p:txBody>
      </p:sp>
      <p:sp>
        <p:nvSpPr>
          <p:cNvPr id="1147" name="Text Box 46"/>
          <p:cNvSpPr txBox="1">
            <a:spLocks noChangeArrowheads="1"/>
          </p:cNvSpPr>
          <p:nvPr/>
        </p:nvSpPr>
        <p:spPr bwMode="auto">
          <a:xfrm>
            <a:off x="1187624" y="1674240"/>
            <a:ext cx="8178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400" b="1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148" name="Text Box 47"/>
          <p:cNvSpPr txBox="1">
            <a:spLocks noChangeArrowheads="1"/>
          </p:cNvSpPr>
          <p:nvPr/>
        </p:nvSpPr>
        <p:spPr bwMode="auto">
          <a:xfrm>
            <a:off x="6951739" y="1674240"/>
            <a:ext cx="8178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400" b="1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149" name="Text Box 48"/>
          <p:cNvSpPr txBox="1">
            <a:spLocks noChangeArrowheads="1"/>
          </p:cNvSpPr>
          <p:nvPr/>
        </p:nvSpPr>
        <p:spPr bwMode="auto">
          <a:xfrm>
            <a:off x="2731843" y="1602232"/>
            <a:ext cx="974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kumimoji="1" lang="en-US" altLang="zh-CN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400" b="1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150" name="Text Box 49"/>
          <p:cNvSpPr txBox="1">
            <a:spLocks noChangeArrowheads="1"/>
          </p:cNvSpPr>
          <p:nvPr/>
        </p:nvSpPr>
        <p:spPr bwMode="auto">
          <a:xfrm>
            <a:off x="4093709" y="1602232"/>
            <a:ext cx="974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kumimoji="1" lang="en-US" altLang="zh-CN" sz="1400" b="1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400" b="1" baseline="-2500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151" name="Text Box 50"/>
          <p:cNvSpPr txBox="1">
            <a:spLocks noChangeArrowheads="1"/>
          </p:cNvSpPr>
          <p:nvPr/>
        </p:nvSpPr>
        <p:spPr bwMode="auto">
          <a:xfrm>
            <a:off x="5404623" y="1602232"/>
            <a:ext cx="974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kumimoji="1" lang="en-US" altLang="zh-CN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400" b="1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152" name="Text Box 51"/>
          <p:cNvSpPr txBox="1">
            <a:spLocks noChangeArrowheads="1"/>
          </p:cNvSpPr>
          <p:nvPr/>
        </p:nvSpPr>
        <p:spPr bwMode="auto">
          <a:xfrm>
            <a:off x="2146298" y="19622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电话网</a:t>
            </a:r>
          </a:p>
        </p:txBody>
      </p:sp>
      <p:grpSp>
        <p:nvGrpSpPr>
          <p:cNvPr id="1606" name="Group 506"/>
          <p:cNvGrpSpPr>
            <a:grpSpLocks/>
          </p:cNvGrpSpPr>
          <p:nvPr/>
        </p:nvGrpSpPr>
        <p:grpSpPr bwMode="auto">
          <a:xfrm>
            <a:off x="6040681" y="1915049"/>
            <a:ext cx="735144" cy="469575"/>
            <a:chOff x="1680" y="240"/>
            <a:chExt cx="2529" cy="1270"/>
          </a:xfrm>
          <a:solidFill>
            <a:schemeClr val="bg1">
              <a:lumMod val="85000"/>
            </a:schemeClr>
          </a:solidFill>
        </p:grpSpPr>
        <p:sp>
          <p:nvSpPr>
            <p:cNvPr id="1607" name="Oval 507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8" name="Oval 508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9" name="Oval 509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0" name="Oval 510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1" name="Oval 511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2" name="Oval 512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3" name="Oval 513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4" name="Oval 514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5" name="Oval 515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16" name="Text Box 516"/>
          <p:cNvSpPr txBox="1">
            <a:spLocks noChangeArrowheads="1"/>
          </p:cNvSpPr>
          <p:nvPr/>
        </p:nvSpPr>
        <p:spPr bwMode="auto">
          <a:xfrm>
            <a:off x="6092953" y="19622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局域网</a:t>
            </a:r>
          </a:p>
        </p:txBody>
      </p:sp>
      <p:sp>
        <p:nvSpPr>
          <p:cNvPr id="1678" name="矩形 1677"/>
          <p:cNvSpPr/>
          <p:nvPr/>
        </p:nvSpPr>
        <p:spPr>
          <a:xfrm>
            <a:off x="1782403" y="2643758"/>
            <a:ext cx="5570757" cy="400110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网络中的</a:t>
            </a:r>
            <a:r>
              <a:rPr lang="zh-CN" altLang="en-US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主机、路由器</a:t>
            </a:r>
            <a:r>
              <a:rPr lang="zh-CN" altLang="en-US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等都必须实现数据链路层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11253" y="3128069"/>
            <a:ext cx="6294293" cy="1531913"/>
            <a:chOff x="1411253" y="2396689"/>
            <a:chExt cx="6294293" cy="1531913"/>
          </a:xfrm>
        </p:grpSpPr>
        <p:sp>
          <p:nvSpPr>
            <p:cNvPr id="1623" name="AutoShape 524"/>
            <p:cNvSpPr>
              <a:spLocks noChangeArrowheads="1"/>
            </p:cNvSpPr>
            <p:nvPr/>
          </p:nvSpPr>
          <p:spPr bwMode="auto">
            <a:xfrm>
              <a:off x="1411253" y="2691672"/>
              <a:ext cx="583152" cy="1091858"/>
            </a:xfrm>
            <a:prstGeom prst="cube">
              <a:avLst>
                <a:gd name="adj" fmla="val 9250"/>
              </a:avLst>
            </a:prstGeom>
            <a:solidFill>
              <a:srgbClr val="FFFF00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4" name="Freeform 525"/>
            <p:cNvSpPr>
              <a:spLocks/>
            </p:cNvSpPr>
            <p:nvPr/>
          </p:nvSpPr>
          <p:spPr bwMode="auto">
            <a:xfrm>
              <a:off x="1411253" y="3510565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5" name="Freeform 528"/>
            <p:cNvSpPr>
              <a:spLocks/>
            </p:cNvSpPr>
            <p:nvPr/>
          </p:nvSpPr>
          <p:spPr bwMode="auto">
            <a:xfrm>
              <a:off x="1411253" y="2893055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6" name="Freeform 526"/>
            <p:cNvSpPr>
              <a:spLocks/>
            </p:cNvSpPr>
            <p:nvPr/>
          </p:nvSpPr>
          <p:spPr bwMode="auto">
            <a:xfrm>
              <a:off x="1411253" y="3302502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7" name="Freeform 527"/>
            <p:cNvSpPr>
              <a:spLocks/>
            </p:cNvSpPr>
            <p:nvPr/>
          </p:nvSpPr>
          <p:spPr bwMode="auto">
            <a:xfrm>
              <a:off x="1411253" y="3097301"/>
              <a:ext cx="583152" cy="72536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8" name="Rectangle 529"/>
            <p:cNvSpPr>
              <a:spLocks noChangeArrowheads="1"/>
            </p:cNvSpPr>
            <p:nvPr/>
          </p:nvSpPr>
          <p:spPr bwMode="auto">
            <a:xfrm>
              <a:off x="1423660" y="3388400"/>
              <a:ext cx="502503" cy="185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4" name="AutoShape 536"/>
            <p:cNvSpPr>
              <a:spLocks noChangeArrowheads="1"/>
            </p:cNvSpPr>
            <p:nvPr/>
          </p:nvSpPr>
          <p:spPr bwMode="auto">
            <a:xfrm>
              <a:off x="7122394" y="2691672"/>
              <a:ext cx="583152" cy="1091858"/>
            </a:xfrm>
            <a:prstGeom prst="cube">
              <a:avLst>
                <a:gd name="adj" fmla="val 9250"/>
              </a:avLst>
            </a:prstGeom>
            <a:solidFill>
              <a:srgbClr val="FFFF00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5" name="Freeform 537"/>
            <p:cNvSpPr>
              <a:spLocks/>
            </p:cNvSpPr>
            <p:nvPr/>
          </p:nvSpPr>
          <p:spPr bwMode="auto">
            <a:xfrm>
              <a:off x="7122394" y="3510565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6" name="Freeform 538"/>
            <p:cNvSpPr>
              <a:spLocks/>
            </p:cNvSpPr>
            <p:nvPr/>
          </p:nvSpPr>
          <p:spPr bwMode="auto">
            <a:xfrm>
              <a:off x="7122394" y="3302502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7" name="Freeform 539"/>
            <p:cNvSpPr>
              <a:spLocks/>
            </p:cNvSpPr>
            <p:nvPr/>
          </p:nvSpPr>
          <p:spPr bwMode="auto">
            <a:xfrm>
              <a:off x="7122394" y="3097301"/>
              <a:ext cx="583152" cy="72536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8" name="Freeform 540"/>
            <p:cNvSpPr>
              <a:spLocks/>
            </p:cNvSpPr>
            <p:nvPr/>
          </p:nvSpPr>
          <p:spPr bwMode="auto">
            <a:xfrm>
              <a:off x="7122394" y="2893055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9" name="Rectangle 541"/>
            <p:cNvSpPr>
              <a:spLocks noChangeArrowheads="1"/>
            </p:cNvSpPr>
            <p:nvPr/>
          </p:nvSpPr>
          <p:spPr bwMode="auto">
            <a:xfrm>
              <a:off x="7134802" y="3387445"/>
              <a:ext cx="502503" cy="186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5" name="AutoShape 547"/>
            <p:cNvSpPr>
              <a:spLocks noChangeArrowheads="1"/>
            </p:cNvSpPr>
            <p:nvPr/>
          </p:nvSpPr>
          <p:spPr bwMode="auto">
            <a:xfrm>
              <a:off x="2959203" y="3119253"/>
              <a:ext cx="583152" cy="664277"/>
            </a:xfrm>
            <a:prstGeom prst="cube">
              <a:avLst>
                <a:gd name="adj" fmla="val 9250"/>
              </a:avLst>
            </a:prstGeom>
            <a:solidFill>
              <a:srgbClr val="00FFFF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6" name="Freeform 548"/>
            <p:cNvSpPr>
              <a:spLocks/>
            </p:cNvSpPr>
            <p:nvPr/>
          </p:nvSpPr>
          <p:spPr bwMode="auto">
            <a:xfrm>
              <a:off x="2959203" y="3510565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7" name="Rectangle 549"/>
            <p:cNvSpPr>
              <a:spLocks noChangeArrowheads="1"/>
            </p:cNvSpPr>
            <p:nvPr/>
          </p:nvSpPr>
          <p:spPr bwMode="auto">
            <a:xfrm>
              <a:off x="2985052" y="3378855"/>
              <a:ext cx="492164" cy="194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8" name="Freeform 550"/>
            <p:cNvSpPr>
              <a:spLocks/>
            </p:cNvSpPr>
            <p:nvPr/>
          </p:nvSpPr>
          <p:spPr bwMode="auto">
            <a:xfrm>
              <a:off x="2959203" y="3302502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2" name="AutoShape 554"/>
            <p:cNvSpPr>
              <a:spLocks noChangeArrowheads="1"/>
            </p:cNvSpPr>
            <p:nvPr/>
          </p:nvSpPr>
          <p:spPr bwMode="auto">
            <a:xfrm>
              <a:off x="4331264" y="3119253"/>
              <a:ext cx="583152" cy="664277"/>
            </a:xfrm>
            <a:prstGeom prst="cube">
              <a:avLst>
                <a:gd name="adj" fmla="val 9250"/>
              </a:avLst>
            </a:prstGeom>
            <a:solidFill>
              <a:srgbClr val="00FFFF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3" name="Freeform 555"/>
            <p:cNvSpPr>
              <a:spLocks/>
            </p:cNvSpPr>
            <p:nvPr/>
          </p:nvSpPr>
          <p:spPr bwMode="auto">
            <a:xfrm>
              <a:off x="4331264" y="3510565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4" name="Rectangle 556"/>
            <p:cNvSpPr>
              <a:spLocks noChangeArrowheads="1"/>
            </p:cNvSpPr>
            <p:nvPr/>
          </p:nvSpPr>
          <p:spPr bwMode="auto">
            <a:xfrm>
              <a:off x="4343671" y="3378855"/>
              <a:ext cx="508707" cy="194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5" name="Freeform 557"/>
            <p:cNvSpPr>
              <a:spLocks/>
            </p:cNvSpPr>
            <p:nvPr/>
          </p:nvSpPr>
          <p:spPr bwMode="auto">
            <a:xfrm>
              <a:off x="4331264" y="3302502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9" name="AutoShape 561"/>
            <p:cNvSpPr>
              <a:spLocks noChangeArrowheads="1"/>
            </p:cNvSpPr>
            <p:nvPr/>
          </p:nvSpPr>
          <p:spPr bwMode="auto">
            <a:xfrm>
              <a:off x="5562707" y="3119253"/>
              <a:ext cx="583152" cy="664277"/>
            </a:xfrm>
            <a:prstGeom prst="cube">
              <a:avLst>
                <a:gd name="adj" fmla="val 9250"/>
              </a:avLst>
            </a:prstGeom>
            <a:solidFill>
              <a:srgbClr val="00FFFF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0" name="Freeform 562"/>
            <p:cNvSpPr>
              <a:spLocks/>
            </p:cNvSpPr>
            <p:nvPr/>
          </p:nvSpPr>
          <p:spPr bwMode="auto">
            <a:xfrm>
              <a:off x="5562707" y="3510565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1" name="Rectangle 563"/>
            <p:cNvSpPr>
              <a:spLocks noChangeArrowheads="1"/>
            </p:cNvSpPr>
            <p:nvPr/>
          </p:nvSpPr>
          <p:spPr bwMode="auto">
            <a:xfrm>
              <a:off x="5572013" y="3378855"/>
              <a:ext cx="514911" cy="194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2" name="Freeform 564"/>
            <p:cNvSpPr>
              <a:spLocks/>
            </p:cNvSpPr>
            <p:nvPr/>
          </p:nvSpPr>
          <p:spPr bwMode="auto">
            <a:xfrm>
              <a:off x="5562707" y="3302502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6" name="Freeform 572"/>
            <p:cNvSpPr>
              <a:spLocks/>
            </p:cNvSpPr>
            <p:nvPr/>
          </p:nvSpPr>
          <p:spPr bwMode="auto">
            <a:xfrm>
              <a:off x="1674911" y="3783530"/>
              <a:ext cx="1437317" cy="14507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7" name="Freeform 573"/>
            <p:cNvSpPr>
              <a:spLocks/>
            </p:cNvSpPr>
            <p:nvPr/>
          </p:nvSpPr>
          <p:spPr bwMode="auto">
            <a:xfrm>
              <a:off x="5938033" y="3783530"/>
              <a:ext cx="1448020" cy="14507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8" name="Freeform 574"/>
            <p:cNvSpPr>
              <a:spLocks/>
            </p:cNvSpPr>
            <p:nvPr/>
          </p:nvSpPr>
          <p:spPr bwMode="auto">
            <a:xfrm>
              <a:off x="3365549" y="3783530"/>
              <a:ext cx="1075315" cy="14507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9" name="Freeform 575"/>
            <p:cNvSpPr>
              <a:spLocks/>
            </p:cNvSpPr>
            <p:nvPr/>
          </p:nvSpPr>
          <p:spPr bwMode="auto">
            <a:xfrm>
              <a:off x="4746915" y="3783530"/>
              <a:ext cx="959512" cy="14507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0" name="Text Box 576"/>
            <p:cNvSpPr txBox="1">
              <a:spLocks noChangeArrowheads="1"/>
            </p:cNvSpPr>
            <p:nvPr/>
          </p:nvSpPr>
          <p:spPr bwMode="auto">
            <a:xfrm>
              <a:off x="3112228" y="2776474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671" name="Text Box 577"/>
            <p:cNvSpPr txBox="1">
              <a:spLocks noChangeArrowheads="1"/>
            </p:cNvSpPr>
            <p:nvPr/>
          </p:nvSpPr>
          <p:spPr bwMode="auto">
            <a:xfrm>
              <a:off x="4473950" y="2776474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72" name="Text Box 578"/>
            <p:cNvSpPr txBox="1">
              <a:spLocks noChangeArrowheads="1"/>
            </p:cNvSpPr>
            <p:nvPr/>
          </p:nvSpPr>
          <p:spPr bwMode="auto">
            <a:xfrm>
              <a:off x="5700730" y="2776474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673" name="Text Box 579"/>
            <p:cNvSpPr txBox="1">
              <a:spLocks noChangeArrowheads="1"/>
            </p:cNvSpPr>
            <p:nvPr/>
          </p:nvSpPr>
          <p:spPr bwMode="auto">
            <a:xfrm>
              <a:off x="1566347" y="2396689"/>
              <a:ext cx="4058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674" name="Text Box 580"/>
            <p:cNvSpPr txBox="1">
              <a:spLocks noChangeArrowheads="1"/>
            </p:cNvSpPr>
            <p:nvPr/>
          </p:nvSpPr>
          <p:spPr bwMode="auto">
            <a:xfrm>
              <a:off x="7265080" y="2396689"/>
              <a:ext cx="4058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57473" y="3458366"/>
            <a:ext cx="6408043" cy="1099492"/>
            <a:chOff x="1357473" y="2726986"/>
            <a:chExt cx="6408043" cy="1099492"/>
          </a:xfrm>
        </p:grpSpPr>
        <p:sp>
          <p:nvSpPr>
            <p:cNvPr id="1679" name="Text Box 530"/>
            <p:cNvSpPr txBox="1">
              <a:spLocks noChangeArrowheads="1"/>
            </p:cNvSpPr>
            <p:nvPr/>
          </p:nvSpPr>
          <p:spPr bwMode="auto">
            <a:xfrm>
              <a:off x="1357473" y="3350223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80" name="Text Box 531"/>
            <p:cNvSpPr txBox="1">
              <a:spLocks noChangeArrowheads="1"/>
            </p:cNvSpPr>
            <p:nvPr/>
          </p:nvSpPr>
          <p:spPr bwMode="auto">
            <a:xfrm>
              <a:off x="1359541" y="2726986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应用层</a:t>
              </a:r>
            </a:p>
          </p:txBody>
        </p:sp>
        <p:sp>
          <p:nvSpPr>
            <p:cNvPr id="1681" name="Text Box 532"/>
            <p:cNvSpPr txBox="1">
              <a:spLocks noChangeArrowheads="1"/>
            </p:cNvSpPr>
            <p:nvPr/>
          </p:nvSpPr>
          <p:spPr bwMode="auto">
            <a:xfrm>
              <a:off x="1357473" y="2934095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运输层</a:t>
              </a:r>
            </a:p>
          </p:txBody>
        </p:sp>
        <p:sp>
          <p:nvSpPr>
            <p:cNvPr id="1682" name="Text Box 533"/>
            <p:cNvSpPr txBox="1">
              <a:spLocks noChangeArrowheads="1"/>
            </p:cNvSpPr>
            <p:nvPr/>
          </p:nvSpPr>
          <p:spPr bwMode="auto">
            <a:xfrm>
              <a:off x="1357473" y="3142159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83" name="Text Box 534"/>
            <p:cNvSpPr txBox="1">
              <a:spLocks noChangeArrowheads="1"/>
            </p:cNvSpPr>
            <p:nvPr/>
          </p:nvSpPr>
          <p:spPr bwMode="auto">
            <a:xfrm>
              <a:off x="1357473" y="3558287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84" name="Text Box 542"/>
            <p:cNvSpPr txBox="1">
              <a:spLocks noChangeArrowheads="1"/>
            </p:cNvSpPr>
            <p:nvPr/>
          </p:nvSpPr>
          <p:spPr bwMode="auto">
            <a:xfrm>
              <a:off x="7086206" y="3358812"/>
              <a:ext cx="679310" cy="253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85" name="Text Box 543"/>
            <p:cNvSpPr txBox="1">
              <a:spLocks noChangeArrowheads="1"/>
            </p:cNvSpPr>
            <p:nvPr/>
          </p:nvSpPr>
          <p:spPr bwMode="auto">
            <a:xfrm>
              <a:off x="7088274" y="2726986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应用层</a:t>
              </a:r>
            </a:p>
          </p:txBody>
        </p:sp>
        <p:sp>
          <p:nvSpPr>
            <p:cNvPr id="1686" name="Text Box 544"/>
            <p:cNvSpPr txBox="1">
              <a:spLocks noChangeArrowheads="1"/>
            </p:cNvSpPr>
            <p:nvPr/>
          </p:nvSpPr>
          <p:spPr bwMode="auto">
            <a:xfrm>
              <a:off x="7086206" y="2934095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运输层</a:t>
              </a:r>
            </a:p>
          </p:txBody>
        </p:sp>
        <p:sp>
          <p:nvSpPr>
            <p:cNvPr id="1687" name="Text Box 545"/>
            <p:cNvSpPr txBox="1">
              <a:spLocks noChangeArrowheads="1"/>
            </p:cNvSpPr>
            <p:nvPr/>
          </p:nvSpPr>
          <p:spPr bwMode="auto">
            <a:xfrm>
              <a:off x="7086206" y="3142159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88" name="Text Box 546"/>
            <p:cNvSpPr txBox="1">
              <a:spLocks noChangeArrowheads="1"/>
            </p:cNvSpPr>
            <p:nvPr/>
          </p:nvSpPr>
          <p:spPr bwMode="auto">
            <a:xfrm>
              <a:off x="7086206" y="3558287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89" name="Text Box 551"/>
            <p:cNvSpPr txBox="1">
              <a:spLocks noChangeArrowheads="1"/>
            </p:cNvSpPr>
            <p:nvPr/>
          </p:nvSpPr>
          <p:spPr bwMode="auto">
            <a:xfrm>
              <a:off x="2955067" y="3356904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90" name="Text Box 552"/>
            <p:cNvSpPr txBox="1">
              <a:spLocks noChangeArrowheads="1"/>
            </p:cNvSpPr>
            <p:nvPr/>
          </p:nvSpPr>
          <p:spPr bwMode="auto">
            <a:xfrm>
              <a:off x="2955067" y="3148840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91" name="Text Box 553"/>
            <p:cNvSpPr txBox="1">
              <a:spLocks noChangeArrowheads="1"/>
            </p:cNvSpPr>
            <p:nvPr/>
          </p:nvSpPr>
          <p:spPr bwMode="auto">
            <a:xfrm>
              <a:off x="2955067" y="3564967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92" name="Text Box 558"/>
            <p:cNvSpPr txBox="1">
              <a:spLocks noChangeArrowheads="1"/>
            </p:cNvSpPr>
            <p:nvPr/>
          </p:nvSpPr>
          <p:spPr bwMode="auto">
            <a:xfrm>
              <a:off x="4319891" y="3356904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93" name="Text Box 559"/>
            <p:cNvSpPr txBox="1">
              <a:spLocks noChangeArrowheads="1"/>
            </p:cNvSpPr>
            <p:nvPr/>
          </p:nvSpPr>
          <p:spPr bwMode="auto">
            <a:xfrm>
              <a:off x="4319891" y="3148840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94" name="Text Box 560"/>
            <p:cNvSpPr txBox="1">
              <a:spLocks noChangeArrowheads="1"/>
            </p:cNvSpPr>
            <p:nvPr/>
          </p:nvSpPr>
          <p:spPr bwMode="auto">
            <a:xfrm>
              <a:off x="4319891" y="3564967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95" name="Text Box 565"/>
            <p:cNvSpPr txBox="1">
              <a:spLocks noChangeArrowheads="1"/>
            </p:cNvSpPr>
            <p:nvPr/>
          </p:nvSpPr>
          <p:spPr bwMode="auto">
            <a:xfrm>
              <a:off x="5538926" y="3356904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96" name="Text Box 566"/>
            <p:cNvSpPr txBox="1">
              <a:spLocks noChangeArrowheads="1"/>
            </p:cNvSpPr>
            <p:nvPr/>
          </p:nvSpPr>
          <p:spPr bwMode="auto">
            <a:xfrm>
              <a:off x="5538926" y="3148840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97" name="Text Box 567"/>
            <p:cNvSpPr txBox="1">
              <a:spLocks noChangeArrowheads="1"/>
            </p:cNvSpPr>
            <p:nvPr/>
          </p:nvSpPr>
          <p:spPr bwMode="auto">
            <a:xfrm>
              <a:off x="5538926" y="3564967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</p:grpSp>
      <p:pic>
        <p:nvPicPr>
          <p:cNvPr id="1698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142" y="1995515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9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326" y="2020604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数据链路层</a:t>
            </a:r>
          </a:p>
        </p:txBody>
      </p:sp>
    </p:spTree>
    <p:extLst>
      <p:ext uri="{BB962C8B-B14F-4D97-AF65-F5344CB8AC3E}">
        <p14:creationId xmlns:p14="http://schemas.microsoft.com/office/powerpoint/2010/main" val="425458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Text Box 46"/>
          <p:cNvSpPr txBox="1">
            <a:spLocks noChangeArrowheads="1"/>
          </p:cNvSpPr>
          <p:nvPr/>
        </p:nvSpPr>
        <p:spPr bwMode="auto">
          <a:xfrm>
            <a:off x="1233867" y="1419622"/>
            <a:ext cx="8178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400" b="1" baseline="-25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148" name="Text Box 47"/>
          <p:cNvSpPr txBox="1">
            <a:spLocks noChangeArrowheads="1"/>
          </p:cNvSpPr>
          <p:nvPr/>
        </p:nvSpPr>
        <p:spPr bwMode="auto">
          <a:xfrm>
            <a:off x="6997982" y="1419622"/>
            <a:ext cx="8178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400" b="1" baseline="-25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149" name="Text Box 48"/>
          <p:cNvSpPr txBox="1">
            <a:spLocks noChangeArrowheads="1"/>
          </p:cNvSpPr>
          <p:nvPr/>
        </p:nvSpPr>
        <p:spPr bwMode="auto">
          <a:xfrm>
            <a:off x="2778086" y="1347614"/>
            <a:ext cx="974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kumimoji="1" lang="en-US" altLang="zh-CN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400" b="1" baseline="-25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150" name="Text Box 49"/>
          <p:cNvSpPr txBox="1">
            <a:spLocks noChangeArrowheads="1"/>
          </p:cNvSpPr>
          <p:nvPr/>
        </p:nvSpPr>
        <p:spPr bwMode="auto">
          <a:xfrm>
            <a:off x="4139952" y="1399877"/>
            <a:ext cx="974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kumimoji="1" lang="en-US" altLang="zh-CN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400" b="1" baseline="-25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151" name="Text Box 50"/>
          <p:cNvSpPr txBox="1">
            <a:spLocks noChangeArrowheads="1"/>
          </p:cNvSpPr>
          <p:nvPr/>
        </p:nvSpPr>
        <p:spPr bwMode="auto">
          <a:xfrm>
            <a:off x="5450866" y="1347614"/>
            <a:ext cx="974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kumimoji="1" lang="en-US" altLang="zh-CN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400" b="1" baseline="-25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621" name="Text Box 521"/>
          <p:cNvSpPr txBox="1">
            <a:spLocks noChangeArrowheads="1"/>
          </p:cNvSpPr>
          <p:nvPr/>
        </p:nvSpPr>
        <p:spPr bwMode="auto">
          <a:xfrm>
            <a:off x="3347864" y="1059582"/>
            <a:ext cx="23711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600" b="1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向 </a:t>
            </a:r>
            <a:r>
              <a:rPr kumimoji="1"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600" b="1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发送数据</a:t>
            </a:r>
            <a:endParaRPr kumimoji="1" lang="zh-CN" altLang="en-US" sz="1600" b="1" baseline="-25000" dirty="0">
              <a:solidFill>
                <a:srgbClr val="C55A1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7" name="矩形 1676"/>
          <p:cNvSpPr/>
          <p:nvPr/>
        </p:nvSpPr>
        <p:spPr>
          <a:xfrm>
            <a:off x="2637495" y="4393436"/>
            <a:ext cx="38619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数据链路层的地位</a:t>
            </a:r>
            <a:endParaRPr lang="zh-CN" altLang="en-US" sz="1600" b="1" dirty="0">
              <a:solidFill>
                <a:srgbClr val="C55A1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8" name="矩形 1677"/>
          <p:cNvSpPr/>
          <p:nvPr/>
        </p:nvSpPr>
        <p:spPr>
          <a:xfrm>
            <a:off x="2051721" y="2305204"/>
            <a:ext cx="5388212" cy="33855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1600" b="1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1600" b="1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所经过的网络可以是多种</a:t>
            </a:r>
            <a:r>
              <a:rPr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不同类型</a:t>
            </a:r>
            <a:r>
              <a:rPr lang="zh-CN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数据链路层</a:t>
            </a:r>
          </a:p>
        </p:txBody>
      </p:sp>
      <p:sp>
        <p:nvSpPr>
          <p:cNvPr id="1675" name="Text Box 582"/>
          <p:cNvSpPr txBox="1">
            <a:spLocks noChangeArrowheads="1"/>
          </p:cNvSpPr>
          <p:nvPr/>
        </p:nvSpPr>
        <p:spPr bwMode="auto">
          <a:xfrm>
            <a:off x="3265559" y="2789734"/>
            <a:ext cx="27238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从层次上来看数据的流动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636416" y="2643758"/>
            <a:ext cx="5863486" cy="1529843"/>
            <a:chOff x="1636416" y="2398759"/>
            <a:chExt cx="5863486" cy="1529843"/>
          </a:xfrm>
        </p:grpSpPr>
        <p:grpSp>
          <p:nvGrpSpPr>
            <p:cNvPr id="11" name="组合 10"/>
            <p:cNvGrpSpPr/>
            <p:nvPr/>
          </p:nvGrpSpPr>
          <p:grpSpPr>
            <a:xfrm>
              <a:off x="1655027" y="2398759"/>
              <a:ext cx="5784905" cy="1529843"/>
              <a:chOff x="1655027" y="2398759"/>
              <a:chExt cx="5784905" cy="1529843"/>
            </a:xfrm>
          </p:grpSpPr>
          <p:sp>
            <p:nvSpPr>
              <p:cNvPr id="1623" name="AutoShape 524"/>
              <p:cNvSpPr>
                <a:spLocks noChangeArrowheads="1"/>
              </p:cNvSpPr>
              <p:nvPr/>
            </p:nvSpPr>
            <p:spPr bwMode="auto">
              <a:xfrm>
                <a:off x="1655027" y="2691672"/>
                <a:ext cx="583152" cy="1091858"/>
              </a:xfrm>
              <a:prstGeom prst="cube">
                <a:avLst>
                  <a:gd name="adj" fmla="val 9250"/>
                </a:avLst>
              </a:prstGeom>
              <a:solidFill>
                <a:srgbClr val="FFFF00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4" name="Freeform 525"/>
              <p:cNvSpPr>
                <a:spLocks/>
              </p:cNvSpPr>
              <p:nvPr/>
            </p:nvSpPr>
            <p:spPr bwMode="auto">
              <a:xfrm>
                <a:off x="1655027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5" name="Freeform 528"/>
              <p:cNvSpPr>
                <a:spLocks/>
              </p:cNvSpPr>
              <p:nvPr/>
            </p:nvSpPr>
            <p:spPr bwMode="auto">
              <a:xfrm>
                <a:off x="1655027" y="289305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6" name="Freeform 526"/>
              <p:cNvSpPr>
                <a:spLocks/>
              </p:cNvSpPr>
              <p:nvPr/>
            </p:nvSpPr>
            <p:spPr bwMode="auto">
              <a:xfrm>
                <a:off x="1655027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7" name="Freeform 527"/>
              <p:cNvSpPr>
                <a:spLocks/>
              </p:cNvSpPr>
              <p:nvPr/>
            </p:nvSpPr>
            <p:spPr bwMode="auto">
              <a:xfrm>
                <a:off x="1655027" y="3097301"/>
                <a:ext cx="583152" cy="72536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8" name="Rectangle 529"/>
              <p:cNvSpPr>
                <a:spLocks noChangeArrowheads="1"/>
              </p:cNvSpPr>
              <p:nvPr/>
            </p:nvSpPr>
            <p:spPr bwMode="auto">
              <a:xfrm>
                <a:off x="1667434" y="3388400"/>
                <a:ext cx="502503" cy="1851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4" name="AutoShape 536"/>
              <p:cNvSpPr>
                <a:spLocks noChangeArrowheads="1"/>
              </p:cNvSpPr>
              <p:nvPr/>
            </p:nvSpPr>
            <p:spPr bwMode="auto">
              <a:xfrm>
                <a:off x="6856780" y="2691672"/>
                <a:ext cx="583152" cy="1091858"/>
              </a:xfrm>
              <a:prstGeom prst="cube">
                <a:avLst>
                  <a:gd name="adj" fmla="val 9250"/>
                </a:avLst>
              </a:prstGeom>
              <a:solidFill>
                <a:srgbClr val="FFFF00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5" name="Freeform 537"/>
              <p:cNvSpPr>
                <a:spLocks/>
              </p:cNvSpPr>
              <p:nvPr/>
            </p:nvSpPr>
            <p:spPr bwMode="auto">
              <a:xfrm>
                <a:off x="6856780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6" name="Freeform 538"/>
              <p:cNvSpPr>
                <a:spLocks/>
              </p:cNvSpPr>
              <p:nvPr/>
            </p:nvSpPr>
            <p:spPr bwMode="auto">
              <a:xfrm>
                <a:off x="6856780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7" name="Freeform 539"/>
              <p:cNvSpPr>
                <a:spLocks/>
              </p:cNvSpPr>
              <p:nvPr/>
            </p:nvSpPr>
            <p:spPr bwMode="auto">
              <a:xfrm>
                <a:off x="6856780" y="3097301"/>
                <a:ext cx="583152" cy="72536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8" name="Freeform 540"/>
              <p:cNvSpPr>
                <a:spLocks/>
              </p:cNvSpPr>
              <p:nvPr/>
            </p:nvSpPr>
            <p:spPr bwMode="auto">
              <a:xfrm>
                <a:off x="6856780" y="289305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9" name="Rectangle 541"/>
              <p:cNvSpPr>
                <a:spLocks noChangeArrowheads="1"/>
              </p:cNvSpPr>
              <p:nvPr/>
            </p:nvSpPr>
            <p:spPr bwMode="auto">
              <a:xfrm>
                <a:off x="6869188" y="3387445"/>
                <a:ext cx="502503" cy="186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5" name="AutoShape 547"/>
              <p:cNvSpPr>
                <a:spLocks noChangeArrowheads="1"/>
              </p:cNvSpPr>
              <p:nvPr/>
            </p:nvSpPr>
            <p:spPr bwMode="auto">
              <a:xfrm>
                <a:off x="3009307" y="3119253"/>
                <a:ext cx="583152" cy="664277"/>
              </a:xfrm>
              <a:prstGeom prst="cube">
                <a:avLst>
                  <a:gd name="adj" fmla="val 9250"/>
                </a:avLst>
              </a:prstGeom>
              <a:solidFill>
                <a:srgbClr val="00FFFF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6" name="Freeform 548"/>
              <p:cNvSpPr>
                <a:spLocks/>
              </p:cNvSpPr>
              <p:nvPr/>
            </p:nvSpPr>
            <p:spPr bwMode="auto">
              <a:xfrm>
                <a:off x="3009307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7" name="Rectangle 549"/>
              <p:cNvSpPr>
                <a:spLocks noChangeArrowheads="1"/>
              </p:cNvSpPr>
              <p:nvPr/>
            </p:nvSpPr>
            <p:spPr bwMode="auto">
              <a:xfrm>
                <a:off x="3035156" y="3378855"/>
                <a:ext cx="492164" cy="1947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8" name="Freeform 550"/>
              <p:cNvSpPr>
                <a:spLocks/>
              </p:cNvSpPr>
              <p:nvPr/>
            </p:nvSpPr>
            <p:spPr bwMode="auto">
              <a:xfrm>
                <a:off x="3009307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2" name="AutoShape 554"/>
              <p:cNvSpPr>
                <a:spLocks noChangeArrowheads="1"/>
              </p:cNvSpPr>
              <p:nvPr/>
            </p:nvSpPr>
            <p:spPr bwMode="auto">
              <a:xfrm>
                <a:off x="4281160" y="3119253"/>
                <a:ext cx="583152" cy="664277"/>
              </a:xfrm>
              <a:prstGeom prst="cube">
                <a:avLst>
                  <a:gd name="adj" fmla="val 9250"/>
                </a:avLst>
              </a:prstGeom>
              <a:solidFill>
                <a:srgbClr val="00FFFF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3" name="Freeform 555"/>
              <p:cNvSpPr>
                <a:spLocks/>
              </p:cNvSpPr>
              <p:nvPr/>
            </p:nvSpPr>
            <p:spPr bwMode="auto">
              <a:xfrm>
                <a:off x="4281160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4" name="Rectangle 556"/>
              <p:cNvSpPr>
                <a:spLocks noChangeArrowheads="1"/>
              </p:cNvSpPr>
              <p:nvPr/>
            </p:nvSpPr>
            <p:spPr bwMode="auto">
              <a:xfrm>
                <a:off x="4293567" y="3378855"/>
                <a:ext cx="508707" cy="1947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5" name="Freeform 557"/>
              <p:cNvSpPr>
                <a:spLocks/>
              </p:cNvSpPr>
              <p:nvPr/>
            </p:nvSpPr>
            <p:spPr bwMode="auto">
              <a:xfrm>
                <a:off x="4281160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9" name="AutoShape 561"/>
              <p:cNvSpPr>
                <a:spLocks noChangeArrowheads="1"/>
              </p:cNvSpPr>
              <p:nvPr/>
            </p:nvSpPr>
            <p:spPr bwMode="auto">
              <a:xfrm>
                <a:off x="5562707" y="3119253"/>
                <a:ext cx="583152" cy="664277"/>
              </a:xfrm>
              <a:prstGeom prst="cube">
                <a:avLst>
                  <a:gd name="adj" fmla="val 9250"/>
                </a:avLst>
              </a:prstGeom>
              <a:solidFill>
                <a:srgbClr val="00FFFF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0" name="Freeform 562"/>
              <p:cNvSpPr>
                <a:spLocks/>
              </p:cNvSpPr>
              <p:nvPr/>
            </p:nvSpPr>
            <p:spPr bwMode="auto">
              <a:xfrm>
                <a:off x="5562707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1" name="Rectangle 563"/>
              <p:cNvSpPr>
                <a:spLocks noChangeArrowheads="1"/>
              </p:cNvSpPr>
              <p:nvPr/>
            </p:nvSpPr>
            <p:spPr bwMode="auto">
              <a:xfrm>
                <a:off x="5572013" y="3378855"/>
                <a:ext cx="514911" cy="1947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2" name="Freeform 564"/>
              <p:cNvSpPr>
                <a:spLocks/>
              </p:cNvSpPr>
              <p:nvPr/>
            </p:nvSpPr>
            <p:spPr bwMode="auto">
              <a:xfrm>
                <a:off x="5562707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6" name="Freeform 572"/>
              <p:cNvSpPr>
                <a:spLocks/>
              </p:cNvSpPr>
              <p:nvPr/>
            </p:nvSpPr>
            <p:spPr bwMode="auto">
              <a:xfrm>
                <a:off x="2053896" y="3783530"/>
                <a:ext cx="1083383" cy="145072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7" name="Freeform 573"/>
              <p:cNvSpPr>
                <a:spLocks/>
              </p:cNvSpPr>
              <p:nvPr/>
            </p:nvSpPr>
            <p:spPr bwMode="auto">
              <a:xfrm>
                <a:off x="5950559" y="3783530"/>
                <a:ext cx="1108402" cy="145072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8" name="Freeform 574"/>
              <p:cNvSpPr>
                <a:spLocks/>
              </p:cNvSpPr>
              <p:nvPr/>
            </p:nvSpPr>
            <p:spPr bwMode="auto">
              <a:xfrm>
                <a:off x="3426993" y="3775895"/>
                <a:ext cx="951241" cy="152707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9" name="Freeform 575"/>
              <p:cNvSpPr>
                <a:spLocks/>
              </p:cNvSpPr>
              <p:nvPr/>
            </p:nvSpPr>
            <p:spPr bwMode="auto">
              <a:xfrm>
                <a:off x="4709337" y="3783530"/>
                <a:ext cx="959512" cy="145072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70" name="Text Box 576"/>
              <p:cNvSpPr txBox="1">
                <a:spLocks noChangeArrowheads="1"/>
              </p:cNvSpPr>
              <p:nvPr/>
            </p:nvSpPr>
            <p:spPr bwMode="auto">
              <a:xfrm>
                <a:off x="3115899" y="2831112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b="1" dirty="0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400" b="1" baseline="-25000" dirty="0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1671" name="Text Box 577"/>
              <p:cNvSpPr txBox="1">
                <a:spLocks noChangeArrowheads="1"/>
              </p:cNvSpPr>
              <p:nvPr/>
            </p:nvSpPr>
            <p:spPr bwMode="auto">
              <a:xfrm>
                <a:off x="4377413" y="2831112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b="1" dirty="0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400" b="1" baseline="-25000" dirty="0"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1672" name="Text Box 578"/>
              <p:cNvSpPr txBox="1">
                <a:spLocks noChangeArrowheads="1"/>
              </p:cNvSpPr>
              <p:nvPr/>
            </p:nvSpPr>
            <p:spPr bwMode="auto">
              <a:xfrm>
                <a:off x="5663096" y="2831112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b="1" dirty="0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400" b="1" baseline="-25000" dirty="0">
                    <a:latin typeface="微软雅黑" pitchFamily="34" charset="-122"/>
                    <a:ea typeface="微软雅黑" pitchFamily="34" charset="-122"/>
                  </a:rPr>
                  <a:t>3</a:t>
                </a:r>
              </a:p>
            </p:txBody>
          </p:sp>
          <p:sp>
            <p:nvSpPr>
              <p:cNvPr id="1673" name="Text Box 579"/>
              <p:cNvSpPr txBox="1">
                <a:spLocks noChangeArrowheads="1"/>
              </p:cNvSpPr>
              <p:nvPr/>
            </p:nvSpPr>
            <p:spPr bwMode="auto">
              <a:xfrm>
                <a:off x="1763688" y="2398759"/>
                <a:ext cx="40588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400" b="1" baseline="-25000" dirty="0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1674" name="Text Box 580"/>
              <p:cNvSpPr txBox="1">
                <a:spLocks noChangeArrowheads="1"/>
              </p:cNvSpPr>
              <p:nvPr/>
            </p:nvSpPr>
            <p:spPr bwMode="auto">
              <a:xfrm>
                <a:off x="6953033" y="2405440"/>
                <a:ext cx="40588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400" b="1" baseline="-25000" dirty="0"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</p:grpSp>
        <p:sp>
          <p:nvSpPr>
            <p:cNvPr id="1679" name="Text Box 530"/>
            <p:cNvSpPr txBox="1">
              <a:spLocks noChangeArrowheads="1"/>
            </p:cNvSpPr>
            <p:nvPr/>
          </p:nvSpPr>
          <p:spPr bwMode="auto">
            <a:xfrm>
              <a:off x="1636416" y="3350223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80" name="Text Box 531"/>
            <p:cNvSpPr txBox="1">
              <a:spLocks noChangeArrowheads="1"/>
            </p:cNvSpPr>
            <p:nvPr/>
          </p:nvSpPr>
          <p:spPr bwMode="auto">
            <a:xfrm>
              <a:off x="1638484" y="2726986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应用层</a:t>
              </a:r>
            </a:p>
          </p:txBody>
        </p:sp>
        <p:sp>
          <p:nvSpPr>
            <p:cNvPr id="1681" name="Text Box 532"/>
            <p:cNvSpPr txBox="1">
              <a:spLocks noChangeArrowheads="1"/>
            </p:cNvSpPr>
            <p:nvPr/>
          </p:nvSpPr>
          <p:spPr bwMode="auto">
            <a:xfrm>
              <a:off x="1636416" y="2934095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运输层</a:t>
              </a:r>
            </a:p>
          </p:txBody>
        </p:sp>
        <p:sp>
          <p:nvSpPr>
            <p:cNvPr id="1682" name="Text Box 533"/>
            <p:cNvSpPr txBox="1">
              <a:spLocks noChangeArrowheads="1"/>
            </p:cNvSpPr>
            <p:nvPr/>
          </p:nvSpPr>
          <p:spPr bwMode="auto">
            <a:xfrm>
              <a:off x="1636416" y="3142159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83" name="Text Box 534"/>
            <p:cNvSpPr txBox="1">
              <a:spLocks noChangeArrowheads="1"/>
            </p:cNvSpPr>
            <p:nvPr/>
          </p:nvSpPr>
          <p:spPr bwMode="auto">
            <a:xfrm>
              <a:off x="1636416" y="3558287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84" name="Text Box 542"/>
            <p:cNvSpPr txBox="1">
              <a:spLocks noChangeArrowheads="1"/>
            </p:cNvSpPr>
            <p:nvPr/>
          </p:nvSpPr>
          <p:spPr bwMode="auto">
            <a:xfrm>
              <a:off x="6820592" y="3358812"/>
              <a:ext cx="679310" cy="253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85" name="Text Box 543"/>
            <p:cNvSpPr txBox="1">
              <a:spLocks noChangeArrowheads="1"/>
            </p:cNvSpPr>
            <p:nvPr/>
          </p:nvSpPr>
          <p:spPr bwMode="auto">
            <a:xfrm>
              <a:off x="6822660" y="2726986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应用层</a:t>
              </a:r>
            </a:p>
          </p:txBody>
        </p:sp>
        <p:sp>
          <p:nvSpPr>
            <p:cNvPr id="1686" name="Text Box 544"/>
            <p:cNvSpPr txBox="1">
              <a:spLocks noChangeArrowheads="1"/>
            </p:cNvSpPr>
            <p:nvPr/>
          </p:nvSpPr>
          <p:spPr bwMode="auto">
            <a:xfrm>
              <a:off x="6820592" y="2934095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运输层</a:t>
              </a:r>
            </a:p>
          </p:txBody>
        </p:sp>
        <p:sp>
          <p:nvSpPr>
            <p:cNvPr id="1687" name="Text Box 545"/>
            <p:cNvSpPr txBox="1">
              <a:spLocks noChangeArrowheads="1"/>
            </p:cNvSpPr>
            <p:nvPr/>
          </p:nvSpPr>
          <p:spPr bwMode="auto">
            <a:xfrm>
              <a:off x="6820592" y="3142159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88" name="Text Box 546"/>
            <p:cNvSpPr txBox="1">
              <a:spLocks noChangeArrowheads="1"/>
            </p:cNvSpPr>
            <p:nvPr/>
          </p:nvSpPr>
          <p:spPr bwMode="auto">
            <a:xfrm>
              <a:off x="6820592" y="3558287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89" name="Text Box 551"/>
            <p:cNvSpPr txBox="1">
              <a:spLocks noChangeArrowheads="1"/>
            </p:cNvSpPr>
            <p:nvPr/>
          </p:nvSpPr>
          <p:spPr bwMode="auto">
            <a:xfrm>
              <a:off x="3005171" y="3356904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90" name="Text Box 552"/>
            <p:cNvSpPr txBox="1">
              <a:spLocks noChangeArrowheads="1"/>
            </p:cNvSpPr>
            <p:nvPr/>
          </p:nvSpPr>
          <p:spPr bwMode="auto">
            <a:xfrm>
              <a:off x="3005171" y="3148840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91" name="Text Box 553"/>
            <p:cNvSpPr txBox="1">
              <a:spLocks noChangeArrowheads="1"/>
            </p:cNvSpPr>
            <p:nvPr/>
          </p:nvSpPr>
          <p:spPr bwMode="auto">
            <a:xfrm>
              <a:off x="3005171" y="3564967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92" name="Text Box 558"/>
            <p:cNvSpPr txBox="1">
              <a:spLocks noChangeArrowheads="1"/>
            </p:cNvSpPr>
            <p:nvPr/>
          </p:nvSpPr>
          <p:spPr bwMode="auto">
            <a:xfrm>
              <a:off x="4269787" y="3356904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93" name="Text Box 559"/>
            <p:cNvSpPr txBox="1">
              <a:spLocks noChangeArrowheads="1"/>
            </p:cNvSpPr>
            <p:nvPr/>
          </p:nvSpPr>
          <p:spPr bwMode="auto">
            <a:xfrm>
              <a:off x="4269787" y="3148840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94" name="Text Box 560"/>
            <p:cNvSpPr txBox="1">
              <a:spLocks noChangeArrowheads="1"/>
            </p:cNvSpPr>
            <p:nvPr/>
          </p:nvSpPr>
          <p:spPr bwMode="auto">
            <a:xfrm>
              <a:off x="4269787" y="3564967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95" name="Text Box 565"/>
            <p:cNvSpPr txBox="1">
              <a:spLocks noChangeArrowheads="1"/>
            </p:cNvSpPr>
            <p:nvPr/>
          </p:nvSpPr>
          <p:spPr bwMode="auto">
            <a:xfrm>
              <a:off x="5538926" y="3356904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96" name="Text Box 566"/>
            <p:cNvSpPr txBox="1">
              <a:spLocks noChangeArrowheads="1"/>
            </p:cNvSpPr>
            <p:nvPr/>
          </p:nvSpPr>
          <p:spPr bwMode="auto">
            <a:xfrm>
              <a:off x="5538926" y="3148840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97" name="Text Box 567"/>
            <p:cNvSpPr txBox="1">
              <a:spLocks noChangeArrowheads="1"/>
            </p:cNvSpPr>
            <p:nvPr/>
          </p:nvSpPr>
          <p:spPr bwMode="auto">
            <a:xfrm>
              <a:off x="5538926" y="3564967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</p:grpSp>
      <p:sp>
        <p:nvSpPr>
          <p:cNvPr id="1700" name="Freeform 583"/>
          <p:cNvSpPr>
            <a:spLocks/>
          </p:cNvSpPr>
          <p:nvPr/>
        </p:nvSpPr>
        <p:spPr bwMode="auto">
          <a:xfrm>
            <a:off x="2169936" y="3026386"/>
            <a:ext cx="4699251" cy="1125262"/>
          </a:xfrm>
          <a:custGeom>
            <a:avLst/>
            <a:gdLst>
              <a:gd name="T0" fmla="*/ 12 w 4396"/>
              <a:gd name="T1" fmla="*/ 30 h 1179"/>
              <a:gd name="T2" fmla="*/ 12 w 4396"/>
              <a:gd name="T3" fmla="*/ 909 h 1179"/>
              <a:gd name="T4" fmla="*/ 84 w 4396"/>
              <a:gd name="T5" fmla="*/ 1137 h 1179"/>
              <a:gd name="T6" fmla="*/ 408 w 4396"/>
              <a:gd name="T7" fmla="*/ 1161 h 1179"/>
              <a:gd name="T8" fmla="*/ 567 w 4396"/>
              <a:gd name="T9" fmla="*/ 1158 h 1179"/>
              <a:gd name="T10" fmla="*/ 768 w 4396"/>
              <a:gd name="T11" fmla="*/ 1140 h 1179"/>
              <a:gd name="T12" fmla="*/ 804 w 4396"/>
              <a:gd name="T13" fmla="*/ 1050 h 1179"/>
              <a:gd name="T14" fmla="*/ 804 w 4396"/>
              <a:gd name="T15" fmla="*/ 666 h 1179"/>
              <a:gd name="T16" fmla="*/ 855 w 4396"/>
              <a:gd name="T17" fmla="*/ 477 h 1179"/>
              <a:gd name="T18" fmla="*/ 1182 w 4396"/>
              <a:gd name="T19" fmla="*/ 483 h 1179"/>
              <a:gd name="T20" fmla="*/ 1212 w 4396"/>
              <a:gd name="T21" fmla="*/ 663 h 1179"/>
              <a:gd name="T22" fmla="*/ 1209 w 4396"/>
              <a:gd name="T23" fmla="*/ 906 h 1179"/>
              <a:gd name="T24" fmla="*/ 1236 w 4396"/>
              <a:gd name="T25" fmla="*/ 1122 h 1179"/>
              <a:gd name="T26" fmla="*/ 1488 w 4396"/>
              <a:gd name="T27" fmla="*/ 1161 h 1179"/>
              <a:gd name="T28" fmla="*/ 1866 w 4396"/>
              <a:gd name="T29" fmla="*/ 1143 h 1179"/>
              <a:gd name="T30" fmla="*/ 1977 w 4396"/>
              <a:gd name="T31" fmla="*/ 1050 h 1179"/>
              <a:gd name="T32" fmla="*/ 1992 w 4396"/>
              <a:gd name="T33" fmla="*/ 750 h 1179"/>
              <a:gd name="T34" fmla="*/ 2016 w 4396"/>
              <a:gd name="T35" fmla="*/ 459 h 1179"/>
              <a:gd name="T36" fmla="*/ 2370 w 4396"/>
              <a:gd name="T37" fmla="*/ 453 h 1179"/>
              <a:gd name="T38" fmla="*/ 2409 w 4396"/>
              <a:gd name="T39" fmla="*/ 663 h 1179"/>
              <a:gd name="T40" fmla="*/ 2412 w 4396"/>
              <a:gd name="T41" fmla="*/ 867 h 1179"/>
              <a:gd name="T42" fmla="*/ 2436 w 4396"/>
              <a:gd name="T43" fmla="*/ 1098 h 1179"/>
              <a:gd name="T44" fmla="*/ 2565 w 4396"/>
              <a:gd name="T45" fmla="*/ 1158 h 1179"/>
              <a:gd name="T46" fmla="*/ 3024 w 4396"/>
              <a:gd name="T47" fmla="*/ 1146 h 1179"/>
              <a:gd name="T48" fmla="*/ 3165 w 4396"/>
              <a:gd name="T49" fmla="*/ 1041 h 1179"/>
              <a:gd name="T50" fmla="*/ 3172 w 4396"/>
              <a:gd name="T51" fmla="*/ 662 h 1179"/>
              <a:gd name="T52" fmla="*/ 3207 w 4396"/>
              <a:gd name="T53" fmla="*/ 462 h 1179"/>
              <a:gd name="T54" fmla="*/ 3492 w 4396"/>
              <a:gd name="T55" fmla="*/ 438 h 1179"/>
              <a:gd name="T56" fmla="*/ 3585 w 4396"/>
              <a:gd name="T57" fmla="*/ 540 h 1179"/>
              <a:gd name="T58" fmla="*/ 3591 w 4396"/>
              <a:gd name="T59" fmla="*/ 894 h 1179"/>
              <a:gd name="T60" fmla="*/ 3609 w 4396"/>
              <a:gd name="T61" fmla="*/ 1101 h 1179"/>
              <a:gd name="T62" fmla="*/ 3708 w 4396"/>
              <a:gd name="T63" fmla="*/ 1149 h 1179"/>
              <a:gd name="T64" fmla="*/ 4155 w 4396"/>
              <a:gd name="T65" fmla="*/ 1158 h 1179"/>
              <a:gd name="T66" fmla="*/ 4335 w 4396"/>
              <a:gd name="T67" fmla="*/ 1125 h 1179"/>
              <a:gd name="T68" fmla="*/ 4389 w 4396"/>
              <a:gd name="T69" fmla="*/ 945 h 1179"/>
              <a:gd name="T70" fmla="*/ 4380 w 4396"/>
              <a:gd name="T71" fmla="*/ 0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396" h="1179">
                <a:moveTo>
                  <a:pt x="12" y="30"/>
                </a:moveTo>
                <a:cubicBezTo>
                  <a:pt x="13" y="176"/>
                  <a:pt x="0" y="725"/>
                  <a:pt x="12" y="909"/>
                </a:cubicBezTo>
                <a:cubicBezTo>
                  <a:pt x="24" y="1093"/>
                  <a:pt x="18" y="1095"/>
                  <a:pt x="84" y="1137"/>
                </a:cubicBezTo>
                <a:cubicBezTo>
                  <a:pt x="150" y="1179"/>
                  <a:pt x="328" y="1158"/>
                  <a:pt x="408" y="1161"/>
                </a:cubicBezTo>
                <a:cubicBezTo>
                  <a:pt x="488" y="1164"/>
                  <a:pt x="507" y="1162"/>
                  <a:pt x="567" y="1158"/>
                </a:cubicBezTo>
                <a:cubicBezTo>
                  <a:pt x="627" y="1154"/>
                  <a:pt x="728" y="1158"/>
                  <a:pt x="768" y="1140"/>
                </a:cubicBezTo>
                <a:cubicBezTo>
                  <a:pt x="808" y="1122"/>
                  <a:pt x="798" y="1129"/>
                  <a:pt x="804" y="1050"/>
                </a:cubicBezTo>
                <a:cubicBezTo>
                  <a:pt x="810" y="971"/>
                  <a:pt x="796" y="761"/>
                  <a:pt x="804" y="666"/>
                </a:cubicBezTo>
                <a:cubicBezTo>
                  <a:pt x="812" y="571"/>
                  <a:pt x="792" y="507"/>
                  <a:pt x="855" y="477"/>
                </a:cubicBezTo>
                <a:cubicBezTo>
                  <a:pt x="918" y="447"/>
                  <a:pt x="1122" y="452"/>
                  <a:pt x="1182" y="483"/>
                </a:cubicBezTo>
                <a:cubicBezTo>
                  <a:pt x="1242" y="514"/>
                  <a:pt x="1208" y="592"/>
                  <a:pt x="1212" y="663"/>
                </a:cubicBezTo>
                <a:cubicBezTo>
                  <a:pt x="1216" y="734"/>
                  <a:pt x="1205" y="830"/>
                  <a:pt x="1209" y="906"/>
                </a:cubicBezTo>
                <a:cubicBezTo>
                  <a:pt x="1213" y="982"/>
                  <a:pt x="1190" y="1080"/>
                  <a:pt x="1236" y="1122"/>
                </a:cubicBezTo>
                <a:cubicBezTo>
                  <a:pt x="1282" y="1164"/>
                  <a:pt x="1383" y="1158"/>
                  <a:pt x="1488" y="1161"/>
                </a:cubicBezTo>
                <a:cubicBezTo>
                  <a:pt x="1593" y="1164"/>
                  <a:pt x="1785" y="1161"/>
                  <a:pt x="1866" y="1143"/>
                </a:cubicBezTo>
                <a:cubicBezTo>
                  <a:pt x="1947" y="1125"/>
                  <a:pt x="1956" y="1115"/>
                  <a:pt x="1977" y="1050"/>
                </a:cubicBezTo>
                <a:cubicBezTo>
                  <a:pt x="1998" y="985"/>
                  <a:pt x="1986" y="848"/>
                  <a:pt x="1992" y="750"/>
                </a:cubicBezTo>
                <a:cubicBezTo>
                  <a:pt x="1998" y="652"/>
                  <a:pt x="1953" y="508"/>
                  <a:pt x="2016" y="459"/>
                </a:cubicBezTo>
                <a:cubicBezTo>
                  <a:pt x="2079" y="410"/>
                  <a:pt x="2305" y="419"/>
                  <a:pt x="2370" y="453"/>
                </a:cubicBezTo>
                <a:cubicBezTo>
                  <a:pt x="2435" y="487"/>
                  <a:pt x="2402" y="594"/>
                  <a:pt x="2409" y="663"/>
                </a:cubicBezTo>
                <a:cubicBezTo>
                  <a:pt x="2416" y="732"/>
                  <a:pt x="2408" y="794"/>
                  <a:pt x="2412" y="867"/>
                </a:cubicBezTo>
                <a:cubicBezTo>
                  <a:pt x="2416" y="940"/>
                  <a:pt x="2411" y="1050"/>
                  <a:pt x="2436" y="1098"/>
                </a:cubicBezTo>
                <a:cubicBezTo>
                  <a:pt x="2461" y="1146"/>
                  <a:pt x="2467" y="1150"/>
                  <a:pt x="2565" y="1158"/>
                </a:cubicBezTo>
                <a:cubicBezTo>
                  <a:pt x="2663" y="1166"/>
                  <a:pt x="2924" y="1165"/>
                  <a:pt x="3024" y="1146"/>
                </a:cubicBezTo>
                <a:cubicBezTo>
                  <a:pt x="3124" y="1127"/>
                  <a:pt x="3140" y="1122"/>
                  <a:pt x="3165" y="1041"/>
                </a:cubicBezTo>
                <a:cubicBezTo>
                  <a:pt x="3190" y="960"/>
                  <a:pt x="3165" y="758"/>
                  <a:pt x="3172" y="662"/>
                </a:cubicBezTo>
                <a:cubicBezTo>
                  <a:pt x="3179" y="566"/>
                  <a:pt x="3154" y="499"/>
                  <a:pt x="3207" y="462"/>
                </a:cubicBezTo>
                <a:cubicBezTo>
                  <a:pt x="3260" y="425"/>
                  <a:pt x="3429" y="425"/>
                  <a:pt x="3492" y="438"/>
                </a:cubicBezTo>
                <a:cubicBezTo>
                  <a:pt x="3555" y="451"/>
                  <a:pt x="3568" y="464"/>
                  <a:pt x="3585" y="540"/>
                </a:cubicBezTo>
                <a:cubicBezTo>
                  <a:pt x="3602" y="616"/>
                  <a:pt x="3587" y="801"/>
                  <a:pt x="3591" y="894"/>
                </a:cubicBezTo>
                <a:cubicBezTo>
                  <a:pt x="3595" y="987"/>
                  <a:pt x="3590" y="1059"/>
                  <a:pt x="3609" y="1101"/>
                </a:cubicBezTo>
                <a:cubicBezTo>
                  <a:pt x="3628" y="1143"/>
                  <a:pt x="3617" y="1140"/>
                  <a:pt x="3708" y="1149"/>
                </a:cubicBezTo>
                <a:cubicBezTo>
                  <a:pt x="3799" y="1158"/>
                  <a:pt x="4051" y="1162"/>
                  <a:pt x="4155" y="1158"/>
                </a:cubicBezTo>
                <a:cubicBezTo>
                  <a:pt x="4259" y="1154"/>
                  <a:pt x="4296" y="1160"/>
                  <a:pt x="4335" y="1125"/>
                </a:cubicBezTo>
                <a:cubicBezTo>
                  <a:pt x="4374" y="1090"/>
                  <a:pt x="4382" y="1132"/>
                  <a:pt x="4389" y="945"/>
                </a:cubicBezTo>
                <a:cubicBezTo>
                  <a:pt x="4396" y="758"/>
                  <a:pt x="4382" y="197"/>
                  <a:pt x="4380" y="0"/>
                </a:cubicBezTo>
              </a:path>
            </a:pathLst>
          </a:custGeom>
          <a:noFill/>
          <a:ln w="38100" cmpd="sng">
            <a:solidFill>
              <a:srgbClr val="CC00CC"/>
            </a:solidFill>
            <a:prstDash val="solid"/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22925" y="1694943"/>
            <a:ext cx="5586135" cy="295978"/>
            <a:chOff x="1722925" y="1694943"/>
            <a:chExt cx="5586135" cy="295978"/>
          </a:xfrm>
        </p:grpSpPr>
        <p:sp>
          <p:nvSpPr>
            <p:cNvPr id="1104" name="Line 3"/>
            <p:cNvSpPr>
              <a:spLocks noChangeShapeType="1"/>
            </p:cNvSpPr>
            <p:nvPr/>
          </p:nvSpPr>
          <p:spPr bwMode="auto">
            <a:xfrm flipH="1" flipV="1">
              <a:off x="6632853" y="1931639"/>
              <a:ext cx="676207" cy="5928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5" name="Line 4"/>
            <p:cNvSpPr>
              <a:spLocks noChangeShapeType="1"/>
            </p:cNvSpPr>
            <p:nvPr/>
          </p:nvSpPr>
          <p:spPr bwMode="auto">
            <a:xfrm flipH="1" flipV="1">
              <a:off x="5921491" y="1748391"/>
              <a:ext cx="413583" cy="1298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6" name="Line 5"/>
            <p:cNvSpPr>
              <a:spLocks noChangeShapeType="1"/>
            </p:cNvSpPr>
            <p:nvPr/>
          </p:nvSpPr>
          <p:spPr bwMode="auto">
            <a:xfrm flipV="1">
              <a:off x="5342475" y="1740756"/>
              <a:ext cx="496299" cy="916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7" name="Line 6"/>
            <p:cNvSpPr>
              <a:spLocks noChangeShapeType="1"/>
            </p:cNvSpPr>
            <p:nvPr/>
          </p:nvSpPr>
          <p:spPr bwMode="auto">
            <a:xfrm flipV="1">
              <a:off x="4647656" y="1786568"/>
              <a:ext cx="595559" cy="458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8" name="Line 7"/>
            <p:cNvSpPr>
              <a:spLocks noChangeShapeType="1"/>
            </p:cNvSpPr>
            <p:nvPr/>
          </p:nvSpPr>
          <p:spPr bwMode="auto">
            <a:xfrm>
              <a:off x="3952837" y="1832380"/>
              <a:ext cx="59555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9" name="Line 8"/>
            <p:cNvSpPr>
              <a:spLocks noChangeShapeType="1"/>
            </p:cNvSpPr>
            <p:nvPr/>
          </p:nvSpPr>
          <p:spPr bwMode="auto">
            <a:xfrm>
              <a:off x="3208388" y="1694943"/>
              <a:ext cx="595559" cy="1374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Line 3"/>
            <p:cNvSpPr>
              <a:spLocks noChangeShapeType="1"/>
            </p:cNvSpPr>
            <p:nvPr/>
          </p:nvSpPr>
          <p:spPr bwMode="auto">
            <a:xfrm flipH="1">
              <a:off x="1722925" y="1879113"/>
              <a:ext cx="702951" cy="1030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Line 3"/>
            <p:cNvSpPr>
              <a:spLocks noChangeShapeType="1"/>
            </p:cNvSpPr>
            <p:nvPr/>
          </p:nvSpPr>
          <p:spPr bwMode="auto">
            <a:xfrm flipH="1">
              <a:off x="2746503" y="1696853"/>
              <a:ext cx="421675" cy="1345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33" name="Picture 3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136" y="1740756"/>
            <a:ext cx="287440" cy="18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135" name="Picture 3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515" y="1651041"/>
            <a:ext cx="287440" cy="18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698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385" y="1729597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" name="Picture 3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09" y="1622408"/>
            <a:ext cx="287440" cy="18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699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69" y="1754686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1" name="Group 10"/>
          <p:cNvGrpSpPr>
            <a:grpSpLocks/>
          </p:cNvGrpSpPr>
          <p:nvPr/>
        </p:nvGrpSpPr>
        <p:grpSpPr bwMode="auto">
          <a:xfrm>
            <a:off x="2265419" y="1603319"/>
            <a:ext cx="735144" cy="469575"/>
            <a:chOff x="1680" y="240"/>
            <a:chExt cx="2529" cy="1270"/>
          </a:xfrm>
          <a:solidFill>
            <a:schemeClr val="bg1">
              <a:lumMod val="85000"/>
            </a:schemeClr>
          </a:solidFill>
        </p:grpSpPr>
        <p:sp>
          <p:nvSpPr>
            <p:cNvPr id="1112" name="Oval 1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3" name="Oval 1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4" name="Oval 1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5" name="Oval 1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6" name="Oval 1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7" name="Oval 1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8" name="Oval 1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9" name="Oval 1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0" name="Oval 1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52" name="Text Box 51"/>
          <p:cNvSpPr txBox="1">
            <a:spLocks noChangeArrowheads="1"/>
          </p:cNvSpPr>
          <p:nvPr/>
        </p:nvSpPr>
        <p:spPr bwMode="auto">
          <a:xfrm>
            <a:off x="2267744" y="1724530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电话网</a:t>
            </a:r>
          </a:p>
        </p:txBody>
      </p:sp>
      <p:grpSp>
        <p:nvGrpSpPr>
          <p:cNvPr id="1121" name="Group 20"/>
          <p:cNvGrpSpPr>
            <a:grpSpLocks/>
          </p:cNvGrpSpPr>
          <p:nvPr/>
        </p:nvGrpSpPr>
        <p:grpSpPr bwMode="auto">
          <a:xfrm>
            <a:off x="3506167" y="1603319"/>
            <a:ext cx="735144" cy="469575"/>
            <a:chOff x="1680" y="240"/>
            <a:chExt cx="2529" cy="1270"/>
          </a:xfrm>
          <a:solidFill>
            <a:schemeClr val="bg1">
              <a:lumMod val="85000"/>
            </a:schemeClr>
          </a:solidFill>
        </p:grpSpPr>
        <p:sp>
          <p:nvSpPr>
            <p:cNvPr id="1122" name="Oval 2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3" name="Oval 2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4" name="Oval 2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5" name="Oval 2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6" name="Oval 2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" name="Oval 2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8" name="Oval 2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9" name="Oval 2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0" name="Oval 2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31" name="Text Box 30"/>
          <p:cNvSpPr txBox="1">
            <a:spLocks noChangeArrowheads="1"/>
          </p:cNvSpPr>
          <p:nvPr/>
        </p:nvSpPr>
        <p:spPr bwMode="auto">
          <a:xfrm>
            <a:off x="3546594" y="1716895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局域网</a:t>
            </a:r>
          </a:p>
        </p:txBody>
      </p:sp>
      <p:grpSp>
        <p:nvGrpSpPr>
          <p:cNvPr id="1136" name="Group 35"/>
          <p:cNvGrpSpPr>
            <a:grpSpLocks/>
          </p:cNvGrpSpPr>
          <p:nvPr/>
        </p:nvGrpSpPr>
        <p:grpSpPr bwMode="auto">
          <a:xfrm>
            <a:off x="4895806" y="1603319"/>
            <a:ext cx="735144" cy="469575"/>
            <a:chOff x="1680" y="240"/>
            <a:chExt cx="2529" cy="1270"/>
          </a:xfrm>
          <a:solidFill>
            <a:schemeClr val="bg1">
              <a:lumMod val="85000"/>
            </a:schemeClr>
          </a:solidFill>
        </p:grpSpPr>
        <p:sp>
          <p:nvSpPr>
            <p:cNvPr id="1137" name="Oval 36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8" name="Oval 37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9" name="Oval 38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0" name="Oval 39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1" name="Oval 40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2" name="Oval 41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3" name="Oval 42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4" name="Oval 43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5" name="Oval 44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46" name="Text Box 45"/>
          <p:cNvSpPr txBox="1">
            <a:spLocks noChangeArrowheads="1"/>
          </p:cNvSpPr>
          <p:nvPr/>
        </p:nvSpPr>
        <p:spPr bwMode="auto">
          <a:xfrm>
            <a:off x="4928845" y="1707654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广域网</a:t>
            </a:r>
          </a:p>
        </p:txBody>
      </p:sp>
      <p:grpSp>
        <p:nvGrpSpPr>
          <p:cNvPr id="1606" name="Group 506"/>
          <p:cNvGrpSpPr>
            <a:grpSpLocks/>
          </p:cNvGrpSpPr>
          <p:nvPr/>
        </p:nvGrpSpPr>
        <p:grpSpPr bwMode="auto">
          <a:xfrm>
            <a:off x="6086924" y="1649131"/>
            <a:ext cx="735144" cy="469575"/>
            <a:chOff x="1680" y="240"/>
            <a:chExt cx="2529" cy="1270"/>
          </a:xfrm>
          <a:solidFill>
            <a:schemeClr val="bg1">
              <a:lumMod val="85000"/>
            </a:schemeClr>
          </a:solidFill>
        </p:grpSpPr>
        <p:sp>
          <p:nvSpPr>
            <p:cNvPr id="1607" name="Oval 507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8" name="Oval 508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9" name="Oval 509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0" name="Oval 510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1" name="Oval 511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2" name="Oval 512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3" name="Oval 513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4" name="Oval 514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5" name="Oval 515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16" name="Text Box 516"/>
          <p:cNvSpPr txBox="1">
            <a:spLocks noChangeArrowheads="1"/>
          </p:cNvSpPr>
          <p:nvPr/>
        </p:nvSpPr>
        <p:spPr bwMode="auto">
          <a:xfrm>
            <a:off x="6139196" y="1762708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局域网</a:t>
            </a:r>
          </a:p>
        </p:txBody>
      </p:sp>
      <p:sp>
        <p:nvSpPr>
          <p:cNvPr id="1618" name="Line 518"/>
          <p:cNvSpPr>
            <a:spLocks noChangeShapeType="1"/>
          </p:cNvSpPr>
          <p:nvPr/>
        </p:nvSpPr>
        <p:spPr bwMode="auto">
          <a:xfrm flipV="1">
            <a:off x="4766562" y="1696853"/>
            <a:ext cx="916086" cy="69672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9" name="Line 519"/>
          <p:cNvSpPr>
            <a:spLocks noChangeShapeType="1"/>
          </p:cNvSpPr>
          <p:nvPr/>
        </p:nvSpPr>
        <p:spPr bwMode="auto">
          <a:xfrm>
            <a:off x="6073483" y="1724530"/>
            <a:ext cx="1119368" cy="12985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0" name="Line 520"/>
          <p:cNvSpPr>
            <a:spLocks noChangeShapeType="1"/>
          </p:cNvSpPr>
          <p:nvPr/>
        </p:nvSpPr>
        <p:spPr bwMode="auto">
          <a:xfrm>
            <a:off x="3422417" y="1671083"/>
            <a:ext cx="1005007" cy="85898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7" name="Line 517"/>
          <p:cNvSpPr>
            <a:spLocks noChangeShapeType="1"/>
          </p:cNvSpPr>
          <p:nvPr/>
        </p:nvSpPr>
        <p:spPr bwMode="auto">
          <a:xfrm flipV="1">
            <a:off x="1847699" y="1666408"/>
            <a:ext cx="1155965" cy="212703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数据链路层</a:t>
            </a:r>
            <a:endParaRPr lang="zh-CN" altLang="en-US" dirty="0"/>
          </a:p>
        </p:txBody>
      </p:sp>
      <p:sp>
        <p:nvSpPr>
          <p:cNvPr id="132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数据链路层的作用</a:t>
            </a:r>
            <a:endParaRPr lang="en-US" altLang="zh-CN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057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5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" presetID="35" presetClass="emph" presetSubtype="0" repeatCount="5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5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250"/>
                            </p:stCondLst>
                            <p:childTnLst>
                              <p:par>
                                <p:cTn id="15" presetID="35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250"/>
                            </p:stCondLst>
                            <p:childTnLst>
                              <p:par>
                                <p:cTn id="18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2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30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2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" grpId="0"/>
      <p:bldP spid="1148" grpId="0"/>
      <p:bldP spid="1149" grpId="0"/>
      <p:bldP spid="1150" grpId="0"/>
      <p:bldP spid="1151" grpId="0"/>
      <p:bldP spid="1621" grpId="0"/>
      <p:bldP spid="1678" grpId="0" animBg="1"/>
      <p:bldP spid="1675" grpId="0"/>
      <p:bldP spid="1700" grpId="0" animBg="1"/>
      <p:bldP spid="1618" grpId="0" animBg="1"/>
      <p:bldP spid="1619" grpId="0" animBg="1"/>
      <p:bldP spid="1620" grpId="0" animBg="1"/>
      <p:bldP spid="16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Text Box 46"/>
          <p:cNvSpPr txBox="1">
            <a:spLocks noChangeArrowheads="1"/>
          </p:cNvSpPr>
          <p:nvPr/>
        </p:nvSpPr>
        <p:spPr bwMode="auto">
          <a:xfrm>
            <a:off x="1264634" y="1683488"/>
            <a:ext cx="8178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400" b="1" baseline="-25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148" name="Text Box 47"/>
          <p:cNvSpPr txBox="1">
            <a:spLocks noChangeArrowheads="1"/>
          </p:cNvSpPr>
          <p:nvPr/>
        </p:nvSpPr>
        <p:spPr bwMode="auto">
          <a:xfrm>
            <a:off x="6997982" y="1667283"/>
            <a:ext cx="8178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400" b="1" baseline="-25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149" name="Text Box 48"/>
          <p:cNvSpPr txBox="1">
            <a:spLocks noChangeArrowheads="1"/>
          </p:cNvSpPr>
          <p:nvPr/>
        </p:nvSpPr>
        <p:spPr bwMode="auto">
          <a:xfrm>
            <a:off x="2778086" y="1563638"/>
            <a:ext cx="974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kumimoji="1" lang="en-US" altLang="zh-CN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400" b="1" baseline="-25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150" name="Text Box 49"/>
          <p:cNvSpPr txBox="1">
            <a:spLocks noChangeArrowheads="1"/>
          </p:cNvSpPr>
          <p:nvPr/>
        </p:nvSpPr>
        <p:spPr bwMode="auto">
          <a:xfrm>
            <a:off x="4139952" y="1563638"/>
            <a:ext cx="974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kumimoji="1" lang="en-US" altLang="zh-CN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400" b="1" baseline="-25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151" name="Text Box 50"/>
          <p:cNvSpPr txBox="1">
            <a:spLocks noChangeArrowheads="1"/>
          </p:cNvSpPr>
          <p:nvPr/>
        </p:nvSpPr>
        <p:spPr bwMode="auto">
          <a:xfrm>
            <a:off x="5450866" y="1597998"/>
            <a:ext cx="974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kumimoji="1" lang="en-US" altLang="zh-CN" sz="1400" b="1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400" b="1" baseline="-2500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621" name="Text Box 521"/>
          <p:cNvSpPr txBox="1">
            <a:spLocks noChangeArrowheads="1"/>
          </p:cNvSpPr>
          <p:nvPr/>
        </p:nvSpPr>
        <p:spPr bwMode="auto">
          <a:xfrm>
            <a:off x="3516748" y="1203598"/>
            <a:ext cx="23711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600" b="1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向 </a:t>
            </a:r>
            <a:r>
              <a:rPr kumimoji="1"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600" b="1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发送数据</a:t>
            </a:r>
            <a:endParaRPr kumimoji="1" lang="zh-CN" altLang="en-US" sz="1600" b="1" baseline="-25000" dirty="0">
              <a:solidFill>
                <a:srgbClr val="C55A1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8" name="矩形 1677"/>
          <p:cNvSpPr/>
          <p:nvPr/>
        </p:nvSpPr>
        <p:spPr>
          <a:xfrm>
            <a:off x="1979712" y="2499742"/>
            <a:ext cx="5327099" cy="33855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1600" b="1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1600" b="1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所经过的网络可以是多种</a:t>
            </a:r>
            <a:r>
              <a:rPr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不同类型</a:t>
            </a:r>
            <a:r>
              <a:rPr lang="zh-CN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数据链路层</a:t>
            </a:r>
          </a:p>
        </p:txBody>
      </p:sp>
      <p:sp>
        <p:nvSpPr>
          <p:cNvPr id="1675" name="Text Box 582"/>
          <p:cNvSpPr txBox="1">
            <a:spLocks noChangeArrowheads="1"/>
          </p:cNvSpPr>
          <p:nvPr/>
        </p:nvSpPr>
        <p:spPr bwMode="auto">
          <a:xfrm>
            <a:off x="3225720" y="2881268"/>
            <a:ext cx="28520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仅从数据链路层观察帧的流动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636416" y="2787774"/>
            <a:ext cx="5863486" cy="1546365"/>
            <a:chOff x="1636416" y="2382237"/>
            <a:chExt cx="5863486" cy="1546365"/>
          </a:xfrm>
        </p:grpSpPr>
        <p:grpSp>
          <p:nvGrpSpPr>
            <p:cNvPr id="11" name="组合 10"/>
            <p:cNvGrpSpPr/>
            <p:nvPr/>
          </p:nvGrpSpPr>
          <p:grpSpPr>
            <a:xfrm>
              <a:off x="1655027" y="2382237"/>
              <a:ext cx="5784905" cy="1546365"/>
              <a:chOff x="1655027" y="2382237"/>
              <a:chExt cx="5784905" cy="1546365"/>
            </a:xfrm>
          </p:grpSpPr>
          <p:sp>
            <p:nvSpPr>
              <p:cNvPr id="1623" name="AutoShape 524"/>
              <p:cNvSpPr>
                <a:spLocks noChangeArrowheads="1"/>
              </p:cNvSpPr>
              <p:nvPr/>
            </p:nvSpPr>
            <p:spPr bwMode="auto">
              <a:xfrm>
                <a:off x="1655027" y="2691672"/>
                <a:ext cx="583152" cy="1091858"/>
              </a:xfrm>
              <a:prstGeom prst="cube">
                <a:avLst>
                  <a:gd name="adj" fmla="val 9250"/>
                </a:avLst>
              </a:prstGeom>
              <a:solidFill>
                <a:srgbClr val="FFFF00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4" name="Freeform 525"/>
              <p:cNvSpPr>
                <a:spLocks/>
              </p:cNvSpPr>
              <p:nvPr/>
            </p:nvSpPr>
            <p:spPr bwMode="auto">
              <a:xfrm>
                <a:off x="1655027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5" name="Freeform 528"/>
              <p:cNvSpPr>
                <a:spLocks/>
              </p:cNvSpPr>
              <p:nvPr/>
            </p:nvSpPr>
            <p:spPr bwMode="auto">
              <a:xfrm>
                <a:off x="1655027" y="289305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6" name="Freeform 526"/>
              <p:cNvSpPr>
                <a:spLocks/>
              </p:cNvSpPr>
              <p:nvPr/>
            </p:nvSpPr>
            <p:spPr bwMode="auto">
              <a:xfrm>
                <a:off x="1655027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7" name="Freeform 527"/>
              <p:cNvSpPr>
                <a:spLocks/>
              </p:cNvSpPr>
              <p:nvPr/>
            </p:nvSpPr>
            <p:spPr bwMode="auto">
              <a:xfrm>
                <a:off x="1655027" y="3097301"/>
                <a:ext cx="583152" cy="72536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8" name="Rectangle 529"/>
              <p:cNvSpPr>
                <a:spLocks noChangeArrowheads="1"/>
              </p:cNvSpPr>
              <p:nvPr/>
            </p:nvSpPr>
            <p:spPr bwMode="auto">
              <a:xfrm>
                <a:off x="1667434" y="3388400"/>
                <a:ext cx="502503" cy="1851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4" name="AutoShape 536"/>
              <p:cNvSpPr>
                <a:spLocks noChangeArrowheads="1"/>
              </p:cNvSpPr>
              <p:nvPr/>
            </p:nvSpPr>
            <p:spPr bwMode="auto">
              <a:xfrm>
                <a:off x="6856780" y="2691672"/>
                <a:ext cx="583152" cy="1091858"/>
              </a:xfrm>
              <a:prstGeom prst="cube">
                <a:avLst>
                  <a:gd name="adj" fmla="val 9250"/>
                </a:avLst>
              </a:prstGeom>
              <a:solidFill>
                <a:srgbClr val="FFFF00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5" name="Freeform 537"/>
              <p:cNvSpPr>
                <a:spLocks/>
              </p:cNvSpPr>
              <p:nvPr/>
            </p:nvSpPr>
            <p:spPr bwMode="auto">
              <a:xfrm>
                <a:off x="6856780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6" name="Freeform 538"/>
              <p:cNvSpPr>
                <a:spLocks/>
              </p:cNvSpPr>
              <p:nvPr/>
            </p:nvSpPr>
            <p:spPr bwMode="auto">
              <a:xfrm>
                <a:off x="6856780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7" name="Freeform 539"/>
              <p:cNvSpPr>
                <a:spLocks/>
              </p:cNvSpPr>
              <p:nvPr/>
            </p:nvSpPr>
            <p:spPr bwMode="auto">
              <a:xfrm>
                <a:off x="6856780" y="3097301"/>
                <a:ext cx="583152" cy="72536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8" name="Freeform 540"/>
              <p:cNvSpPr>
                <a:spLocks/>
              </p:cNvSpPr>
              <p:nvPr/>
            </p:nvSpPr>
            <p:spPr bwMode="auto">
              <a:xfrm>
                <a:off x="6856780" y="289305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9" name="Rectangle 541"/>
              <p:cNvSpPr>
                <a:spLocks noChangeArrowheads="1"/>
              </p:cNvSpPr>
              <p:nvPr/>
            </p:nvSpPr>
            <p:spPr bwMode="auto">
              <a:xfrm>
                <a:off x="6869188" y="3387445"/>
                <a:ext cx="502503" cy="186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5" name="AutoShape 547"/>
              <p:cNvSpPr>
                <a:spLocks noChangeArrowheads="1"/>
              </p:cNvSpPr>
              <p:nvPr/>
            </p:nvSpPr>
            <p:spPr bwMode="auto">
              <a:xfrm>
                <a:off x="3009307" y="3119253"/>
                <a:ext cx="583152" cy="664277"/>
              </a:xfrm>
              <a:prstGeom prst="cube">
                <a:avLst>
                  <a:gd name="adj" fmla="val 9250"/>
                </a:avLst>
              </a:prstGeom>
              <a:solidFill>
                <a:srgbClr val="00FFFF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6" name="Freeform 548"/>
              <p:cNvSpPr>
                <a:spLocks/>
              </p:cNvSpPr>
              <p:nvPr/>
            </p:nvSpPr>
            <p:spPr bwMode="auto">
              <a:xfrm>
                <a:off x="3009307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7" name="Rectangle 549"/>
              <p:cNvSpPr>
                <a:spLocks noChangeArrowheads="1"/>
              </p:cNvSpPr>
              <p:nvPr/>
            </p:nvSpPr>
            <p:spPr bwMode="auto">
              <a:xfrm>
                <a:off x="3035156" y="3378855"/>
                <a:ext cx="492164" cy="1947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8" name="Freeform 550"/>
              <p:cNvSpPr>
                <a:spLocks/>
              </p:cNvSpPr>
              <p:nvPr/>
            </p:nvSpPr>
            <p:spPr bwMode="auto">
              <a:xfrm>
                <a:off x="3009307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2" name="AutoShape 554"/>
              <p:cNvSpPr>
                <a:spLocks noChangeArrowheads="1"/>
              </p:cNvSpPr>
              <p:nvPr/>
            </p:nvSpPr>
            <p:spPr bwMode="auto">
              <a:xfrm>
                <a:off x="4281160" y="3119253"/>
                <a:ext cx="583152" cy="664277"/>
              </a:xfrm>
              <a:prstGeom prst="cube">
                <a:avLst>
                  <a:gd name="adj" fmla="val 9250"/>
                </a:avLst>
              </a:prstGeom>
              <a:solidFill>
                <a:srgbClr val="00FFFF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3" name="Freeform 555"/>
              <p:cNvSpPr>
                <a:spLocks/>
              </p:cNvSpPr>
              <p:nvPr/>
            </p:nvSpPr>
            <p:spPr bwMode="auto">
              <a:xfrm>
                <a:off x="4281160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4" name="Rectangle 556"/>
              <p:cNvSpPr>
                <a:spLocks noChangeArrowheads="1"/>
              </p:cNvSpPr>
              <p:nvPr/>
            </p:nvSpPr>
            <p:spPr bwMode="auto">
              <a:xfrm>
                <a:off x="4293567" y="3378855"/>
                <a:ext cx="508707" cy="1947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5" name="Freeform 557"/>
              <p:cNvSpPr>
                <a:spLocks/>
              </p:cNvSpPr>
              <p:nvPr/>
            </p:nvSpPr>
            <p:spPr bwMode="auto">
              <a:xfrm>
                <a:off x="4281160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9" name="AutoShape 561"/>
              <p:cNvSpPr>
                <a:spLocks noChangeArrowheads="1"/>
              </p:cNvSpPr>
              <p:nvPr/>
            </p:nvSpPr>
            <p:spPr bwMode="auto">
              <a:xfrm>
                <a:off x="5562707" y="3119253"/>
                <a:ext cx="583152" cy="664277"/>
              </a:xfrm>
              <a:prstGeom prst="cube">
                <a:avLst>
                  <a:gd name="adj" fmla="val 9250"/>
                </a:avLst>
              </a:prstGeom>
              <a:solidFill>
                <a:srgbClr val="00FFFF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0" name="Freeform 562"/>
              <p:cNvSpPr>
                <a:spLocks/>
              </p:cNvSpPr>
              <p:nvPr/>
            </p:nvSpPr>
            <p:spPr bwMode="auto">
              <a:xfrm>
                <a:off x="5562707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1" name="Rectangle 563"/>
              <p:cNvSpPr>
                <a:spLocks noChangeArrowheads="1"/>
              </p:cNvSpPr>
              <p:nvPr/>
            </p:nvSpPr>
            <p:spPr bwMode="auto">
              <a:xfrm>
                <a:off x="5572013" y="3378855"/>
                <a:ext cx="514911" cy="1947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2" name="Freeform 564"/>
              <p:cNvSpPr>
                <a:spLocks/>
              </p:cNvSpPr>
              <p:nvPr/>
            </p:nvSpPr>
            <p:spPr bwMode="auto">
              <a:xfrm>
                <a:off x="5562707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6" name="Freeform 572"/>
              <p:cNvSpPr>
                <a:spLocks/>
              </p:cNvSpPr>
              <p:nvPr/>
            </p:nvSpPr>
            <p:spPr bwMode="auto">
              <a:xfrm>
                <a:off x="2053896" y="3783530"/>
                <a:ext cx="1083383" cy="145072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7" name="Freeform 573"/>
              <p:cNvSpPr>
                <a:spLocks/>
              </p:cNvSpPr>
              <p:nvPr/>
            </p:nvSpPr>
            <p:spPr bwMode="auto">
              <a:xfrm>
                <a:off x="5950559" y="3783530"/>
                <a:ext cx="1108402" cy="145072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8" name="Freeform 574"/>
              <p:cNvSpPr>
                <a:spLocks/>
              </p:cNvSpPr>
              <p:nvPr/>
            </p:nvSpPr>
            <p:spPr bwMode="auto">
              <a:xfrm>
                <a:off x="3426993" y="3775895"/>
                <a:ext cx="951241" cy="152707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9" name="Freeform 575"/>
              <p:cNvSpPr>
                <a:spLocks/>
              </p:cNvSpPr>
              <p:nvPr/>
            </p:nvSpPr>
            <p:spPr bwMode="auto">
              <a:xfrm>
                <a:off x="4709337" y="3783530"/>
                <a:ext cx="959512" cy="145072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70" name="Text Box 576"/>
              <p:cNvSpPr txBox="1">
                <a:spLocks noChangeArrowheads="1"/>
              </p:cNvSpPr>
              <p:nvPr/>
            </p:nvSpPr>
            <p:spPr bwMode="auto">
              <a:xfrm>
                <a:off x="3162332" y="281459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b="1" dirty="0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400" b="1" baseline="-25000" dirty="0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1671" name="Text Box 577"/>
              <p:cNvSpPr txBox="1">
                <a:spLocks noChangeArrowheads="1"/>
              </p:cNvSpPr>
              <p:nvPr/>
            </p:nvSpPr>
            <p:spPr bwMode="auto">
              <a:xfrm>
                <a:off x="4423846" y="281459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b="1" dirty="0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400" b="1" baseline="-25000" dirty="0"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1672" name="Text Box 578"/>
              <p:cNvSpPr txBox="1">
                <a:spLocks noChangeArrowheads="1"/>
              </p:cNvSpPr>
              <p:nvPr/>
            </p:nvSpPr>
            <p:spPr bwMode="auto">
              <a:xfrm>
                <a:off x="5709529" y="281459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b="1" dirty="0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400" b="1" baseline="-25000" dirty="0">
                    <a:latin typeface="微软雅黑" pitchFamily="34" charset="-122"/>
                    <a:ea typeface="微软雅黑" pitchFamily="34" charset="-122"/>
                  </a:rPr>
                  <a:t>3</a:t>
                </a:r>
              </a:p>
            </p:txBody>
          </p:sp>
          <p:sp>
            <p:nvSpPr>
              <p:cNvPr id="1673" name="Text Box 579"/>
              <p:cNvSpPr txBox="1">
                <a:spLocks noChangeArrowheads="1"/>
              </p:cNvSpPr>
              <p:nvPr/>
            </p:nvSpPr>
            <p:spPr bwMode="auto">
              <a:xfrm>
                <a:off x="1810121" y="2382237"/>
                <a:ext cx="40588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400" b="1" baseline="-25000" dirty="0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1674" name="Text Box 580"/>
              <p:cNvSpPr txBox="1">
                <a:spLocks noChangeArrowheads="1"/>
              </p:cNvSpPr>
              <p:nvPr/>
            </p:nvSpPr>
            <p:spPr bwMode="auto">
              <a:xfrm>
                <a:off x="6999466" y="2388918"/>
                <a:ext cx="40588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400" b="1" baseline="-25000" dirty="0"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</p:grpSp>
        <p:sp>
          <p:nvSpPr>
            <p:cNvPr id="1679" name="Text Box 530"/>
            <p:cNvSpPr txBox="1">
              <a:spLocks noChangeArrowheads="1"/>
            </p:cNvSpPr>
            <p:nvPr/>
          </p:nvSpPr>
          <p:spPr bwMode="auto">
            <a:xfrm>
              <a:off x="1636416" y="3350223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80" name="Text Box 531"/>
            <p:cNvSpPr txBox="1">
              <a:spLocks noChangeArrowheads="1"/>
            </p:cNvSpPr>
            <p:nvPr/>
          </p:nvSpPr>
          <p:spPr bwMode="auto">
            <a:xfrm>
              <a:off x="1638484" y="2726986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应用层</a:t>
              </a:r>
            </a:p>
          </p:txBody>
        </p:sp>
        <p:sp>
          <p:nvSpPr>
            <p:cNvPr id="1681" name="Text Box 532"/>
            <p:cNvSpPr txBox="1">
              <a:spLocks noChangeArrowheads="1"/>
            </p:cNvSpPr>
            <p:nvPr/>
          </p:nvSpPr>
          <p:spPr bwMode="auto">
            <a:xfrm>
              <a:off x="1636416" y="2934095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运输层</a:t>
              </a:r>
            </a:p>
          </p:txBody>
        </p:sp>
        <p:sp>
          <p:nvSpPr>
            <p:cNvPr id="1682" name="Text Box 533"/>
            <p:cNvSpPr txBox="1">
              <a:spLocks noChangeArrowheads="1"/>
            </p:cNvSpPr>
            <p:nvPr/>
          </p:nvSpPr>
          <p:spPr bwMode="auto">
            <a:xfrm>
              <a:off x="1636416" y="3142159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83" name="Text Box 534"/>
            <p:cNvSpPr txBox="1">
              <a:spLocks noChangeArrowheads="1"/>
            </p:cNvSpPr>
            <p:nvPr/>
          </p:nvSpPr>
          <p:spPr bwMode="auto">
            <a:xfrm>
              <a:off x="1636416" y="3558287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84" name="Text Box 542"/>
            <p:cNvSpPr txBox="1">
              <a:spLocks noChangeArrowheads="1"/>
            </p:cNvSpPr>
            <p:nvPr/>
          </p:nvSpPr>
          <p:spPr bwMode="auto">
            <a:xfrm>
              <a:off x="6820592" y="3358812"/>
              <a:ext cx="679310" cy="253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85" name="Text Box 543"/>
            <p:cNvSpPr txBox="1">
              <a:spLocks noChangeArrowheads="1"/>
            </p:cNvSpPr>
            <p:nvPr/>
          </p:nvSpPr>
          <p:spPr bwMode="auto">
            <a:xfrm>
              <a:off x="6822660" y="2726986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应用层</a:t>
              </a:r>
            </a:p>
          </p:txBody>
        </p:sp>
        <p:sp>
          <p:nvSpPr>
            <p:cNvPr id="1686" name="Text Box 544"/>
            <p:cNvSpPr txBox="1">
              <a:spLocks noChangeArrowheads="1"/>
            </p:cNvSpPr>
            <p:nvPr/>
          </p:nvSpPr>
          <p:spPr bwMode="auto">
            <a:xfrm>
              <a:off x="6820592" y="2934095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运输层</a:t>
              </a:r>
            </a:p>
          </p:txBody>
        </p:sp>
        <p:sp>
          <p:nvSpPr>
            <p:cNvPr id="1687" name="Text Box 545"/>
            <p:cNvSpPr txBox="1">
              <a:spLocks noChangeArrowheads="1"/>
            </p:cNvSpPr>
            <p:nvPr/>
          </p:nvSpPr>
          <p:spPr bwMode="auto">
            <a:xfrm>
              <a:off x="6820592" y="3142159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88" name="Text Box 546"/>
            <p:cNvSpPr txBox="1">
              <a:spLocks noChangeArrowheads="1"/>
            </p:cNvSpPr>
            <p:nvPr/>
          </p:nvSpPr>
          <p:spPr bwMode="auto">
            <a:xfrm>
              <a:off x="6820592" y="3558287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89" name="Text Box 551"/>
            <p:cNvSpPr txBox="1">
              <a:spLocks noChangeArrowheads="1"/>
            </p:cNvSpPr>
            <p:nvPr/>
          </p:nvSpPr>
          <p:spPr bwMode="auto">
            <a:xfrm>
              <a:off x="3005171" y="3356904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90" name="Text Box 552"/>
            <p:cNvSpPr txBox="1">
              <a:spLocks noChangeArrowheads="1"/>
            </p:cNvSpPr>
            <p:nvPr/>
          </p:nvSpPr>
          <p:spPr bwMode="auto">
            <a:xfrm>
              <a:off x="3005171" y="3148840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91" name="Text Box 553"/>
            <p:cNvSpPr txBox="1">
              <a:spLocks noChangeArrowheads="1"/>
            </p:cNvSpPr>
            <p:nvPr/>
          </p:nvSpPr>
          <p:spPr bwMode="auto">
            <a:xfrm>
              <a:off x="3005171" y="3564967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92" name="Text Box 558"/>
            <p:cNvSpPr txBox="1">
              <a:spLocks noChangeArrowheads="1"/>
            </p:cNvSpPr>
            <p:nvPr/>
          </p:nvSpPr>
          <p:spPr bwMode="auto">
            <a:xfrm>
              <a:off x="4269787" y="3356904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93" name="Text Box 559"/>
            <p:cNvSpPr txBox="1">
              <a:spLocks noChangeArrowheads="1"/>
            </p:cNvSpPr>
            <p:nvPr/>
          </p:nvSpPr>
          <p:spPr bwMode="auto">
            <a:xfrm>
              <a:off x="4269787" y="3148840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94" name="Text Box 560"/>
            <p:cNvSpPr txBox="1">
              <a:spLocks noChangeArrowheads="1"/>
            </p:cNvSpPr>
            <p:nvPr/>
          </p:nvSpPr>
          <p:spPr bwMode="auto">
            <a:xfrm>
              <a:off x="4269787" y="3564967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95" name="Text Box 565"/>
            <p:cNvSpPr txBox="1">
              <a:spLocks noChangeArrowheads="1"/>
            </p:cNvSpPr>
            <p:nvPr/>
          </p:nvSpPr>
          <p:spPr bwMode="auto">
            <a:xfrm>
              <a:off x="5538926" y="3356904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96" name="Text Box 566"/>
            <p:cNvSpPr txBox="1">
              <a:spLocks noChangeArrowheads="1"/>
            </p:cNvSpPr>
            <p:nvPr/>
          </p:nvSpPr>
          <p:spPr bwMode="auto">
            <a:xfrm>
              <a:off x="5538926" y="3148840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97" name="Text Box 567"/>
            <p:cNvSpPr txBox="1">
              <a:spLocks noChangeArrowheads="1"/>
            </p:cNvSpPr>
            <p:nvPr/>
          </p:nvSpPr>
          <p:spPr bwMode="auto">
            <a:xfrm>
              <a:off x="5538926" y="3564967"/>
              <a:ext cx="607967" cy="26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</p:grpSp>
      <p:sp>
        <p:nvSpPr>
          <p:cNvPr id="1700" name="Freeform 583"/>
          <p:cNvSpPr>
            <a:spLocks/>
          </p:cNvSpPr>
          <p:nvPr/>
        </p:nvSpPr>
        <p:spPr bwMode="auto">
          <a:xfrm>
            <a:off x="2169936" y="3186924"/>
            <a:ext cx="4699251" cy="1125262"/>
          </a:xfrm>
          <a:custGeom>
            <a:avLst/>
            <a:gdLst>
              <a:gd name="T0" fmla="*/ 12 w 4396"/>
              <a:gd name="T1" fmla="*/ 30 h 1179"/>
              <a:gd name="T2" fmla="*/ 12 w 4396"/>
              <a:gd name="T3" fmla="*/ 909 h 1179"/>
              <a:gd name="T4" fmla="*/ 84 w 4396"/>
              <a:gd name="T5" fmla="*/ 1137 h 1179"/>
              <a:gd name="T6" fmla="*/ 408 w 4396"/>
              <a:gd name="T7" fmla="*/ 1161 h 1179"/>
              <a:gd name="T8" fmla="*/ 567 w 4396"/>
              <a:gd name="T9" fmla="*/ 1158 h 1179"/>
              <a:gd name="T10" fmla="*/ 768 w 4396"/>
              <a:gd name="T11" fmla="*/ 1140 h 1179"/>
              <a:gd name="T12" fmla="*/ 804 w 4396"/>
              <a:gd name="T13" fmla="*/ 1050 h 1179"/>
              <a:gd name="T14" fmla="*/ 804 w 4396"/>
              <a:gd name="T15" fmla="*/ 666 h 1179"/>
              <a:gd name="T16" fmla="*/ 855 w 4396"/>
              <a:gd name="T17" fmla="*/ 477 h 1179"/>
              <a:gd name="T18" fmla="*/ 1182 w 4396"/>
              <a:gd name="T19" fmla="*/ 483 h 1179"/>
              <a:gd name="T20" fmla="*/ 1212 w 4396"/>
              <a:gd name="T21" fmla="*/ 663 h 1179"/>
              <a:gd name="T22" fmla="*/ 1209 w 4396"/>
              <a:gd name="T23" fmla="*/ 906 h 1179"/>
              <a:gd name="T24" fmla="*/ 1236 w 4396"/>
              <a:gd name="T25" fmla="*/ 1122 h 1179"/>
              <a:gd name="T26" fmla="*/ 1488 w 4396"/>
              <a:gd name="T27" fmla="*/ 1161 h 1179"/>
              <a:gd name="T28" fmla="*/ 1866 w 4396"/>
              <a:gd name="T29" fmla="*/ 1143 h 1179"/>
              <a:gd name="T30" fmla="*/ 1977 w 4396"/>
              <a:gd name="T31" fmla="*/ 1050 h 1179"/>
              <a:gd name="T32" fmla="*/ 1992 w 4396"/>
              <a:gd name="T33" fmla="*/ 750 h 1179"/>
              <a:gd name="T34" fmla="*/ 2016 w 4396"/>
              <a:gd name="T35" fmla="*/ 459 h 1179"/>
              <a:gd name="T36" fmla="*/ 2370 w 4396"/>
              <a:gd name="T37" fmla="*/ 453 h 1179"/>
              <a:gd name="T38" fmla="*/ 2409 w 4396"/>
              <a:gd name="T39" fmla="*/ 663 h 1179"/>
              <a:gd name="T40" fmla="*/ 2412 w 4396"/>
              <a:gd name="T41" fmla="*/ 867 h 1179"/>
              <a:gd name="T42" fmla="*/ 2436 w 4396"/>
              <a:gd name="T43" fmla="*/ 1098 h 1179"/>
              <a:gd name="T44" fmla="*/ 2565 w 4396"/>
              <a:gd name="T45" fmla="*/ 1158 h 1179"/>
              <a:gd name="T46" fmla="*/ 3024 w 4396"/>
              <a:gd name="T47" fmla="*/ 1146 h 1179"/>
              <a:gd name="T48" fmla="*/ 3165 w 4396"/>
              <a:gd name="T49" fmla="*/ 1041 h 1179"/>
              <a:gd name="T50" fmla="*/ 3172 w 4396"/>
              <a:gd name="T51" fmla="*/ 662 h 1179"/>
              <a:gd name="T52" fmla="*/ 3207 w 4396"/>
              <a:gd name="T53" fmla="*/ 462 h 1179"/>
              <a:gd name="T54" fmla="*/ 3492 w 4396"/>
              <a:gd name="T55" fmla="*/ 438 h 1179"/>
              <a:gd name="T56" fmla="*/ 3585 w 4396"/>
              <a:gd name="T57" fmla="*/ 540 h 1179"/>
              <a:gd name="T58" fmla="*/ 3591 w 4396"/>
              <a:gd name="T59" fmla="*/ 894 h 1179"/>
              <a:gd name="T60" fmla="*/ 3609 w 4396"/>
              <a:gd name="T61" fmla="*/ 1101 h 1179"/>
              <a:gd name="T62" fmla="*/ 3708 w 4396"/>
              <a:gd name="T63" fmla="*/ 1149 h 1179"/>
              <a:gd name="T64" fmla="*/ 4155 w 4396"/>
              <a:gd name="T65" fmla="*/ 1158 h 1179"/>
              <a:gd name="T66" fmla="*/ 4335 w 4396"/>
              <a:gd name="T67" fmla="*/ 1125 h 1179"/>
              <a:gd name="T68" fmla="*/ 4389 w 4396"/>
              <a:gd name="T69" fmla="*/ 945 h 1179"/>
              <a:gd name="T70" fmla="*/ 4380 w 4396"/>
              <a:gd name="T71" fmla="*/ 0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396" h="1179">
                <a:moveTo>
                  <a:pt x="12" y="30"/>
                </a:moveTo>
                <a:cubicBezTo>
                  <a:pt x="13" y="176"/>
                  <a:pt x="0" y="725"/>
                  <a:pt x="12" y="909"/>
                </a:cubicBezTo>
                <a:cubicBezTo>
                  <a:pt x="24" y="1093"/>
                  <a:pt x="18" y="1095"/>
                  <a:pt x="84" y="1137"/>
                </a:cubicBezTo>
                <a:cubicBezTo>
                  <a:pt x="150" y="1179"/>
                  <a:pt x="328" y="1158"/>
                  <a:pt x="408" y="1161"/>
                </a:cubicBezTo>
                <a:cubicBezTo>
                  <a:pt x="488" y="1164"/>
                  <a:pt x="507" y="1162"/>
                  <a:pt x="567" y="1158"/>
                </a:cubicBezTo>
                <a:cubicBezTo>
                  <a:pt x="627" y="1154"/>
                  <a:pt x="728" y="1158"/>
                  <a:pt x="768" y="1140"/>
                </a:cubicBezTo>
                <a:cubicBezTo>
                  <a:pt x="808" y="1122"/>
                  <a:pt x="798" y="1129"/>
                  <a:pt x="804" y="1050"/>
                </a:cubicBezTo>
                <a:cubicBezTo>
                  <a:pt x="810" y="971"/>
                  <a:pt x="796" y="761"/>
                  <a:pt x="804" y="666"/>
                </a:cubicBezTo>
                <a:cubicBezTo>
                  <a:pt x="812" y="571"/>
                  <a:pt x="792" y="507"/>
                  <a:pt x="855" y="477"/>
                </a:cubicBezTo>
                <a:cubicBezTo>
                  <a:pt x="918" y="447"/>
                  <a:pt x="1122" y="452"/>
                  <a:pt x="1182" y="483"/>
                </a:cubicBezTo>
                <a:cubicBezTo>
                  <a:pt x="1242" y="514"/>
                  <a:pt x="1208" y="592"/>
                  <a:pt x="1212" y="663"/>
                </a:cubicBezTo>
                <a:cubicBezTo>
                  <a:pt x="1216" y="734"/>
                  <a:pt x="1205" y="830"/>
                  <a:pt x="1209" y="906"/>
                </a:cubicBezTo>
                <a:cubicBezTo>
                  <a:pt x="1213" y="982"/>
                  <a:pt x="1190" y="1080"/>
                  <a:pt x="1236" y="1122"/>
                </a:cubicBezTo>
                <a:cubicBezTo>
                  <a:pt x="1282" y="1164"/>
                  <a:pt x="1383" y="1158"/>
                  <a:pt x="1488" y="1161"/>
                </a:cubicBezTo>
                <a:cubicBezTo>
                  <a:pt x="1593" y="1164"/>
                  <a:pt x="1785" y="1161"/>
                  <a:pt x="1866" y="1143"/>
                </a:cubicBezTo>
                <a:cubicBezTo>
                  <a:pt x="1947" y="1125"/>
                  <a:pt x="1956" y="1115"/>
                  <a:pt x="1977" y="1050"/>
                </a:cubicBezTo>
                <a:cubicBezTo>
                  <a:pt x="1998" y="985"/>
                  <a:pt x="1986" y="848"/>
                  <a:pt x="1992" y="750"/>
                </a:cubicBezTo>
                <a:cubicBezTo>
                  <a:pt x="1998" y="652"/>
                  <a:pt x="1953" y="508"/>
                  <a:pt x="2016" y="459"/>
                </a:cubicBezTo>
                <a:cubicBezTo>
                  <a:pt x="2079" y="410"/>
                  <a:pt x="2305" y="419"/>
                  <a:pt x="2370" y="453"/>
                </a:cubicBezTo>
                <a:cubicBezTo>
                  <a:pt x="2435" y="487"/>
                  <a:pt x="2402" y="594"/>
                  <a:pt x="2409" y="663"/>
                </a:cubicBezTo>
                <a:cubicBezTo>
                  <a:pt x="2416" y="732"/>
                  <a:pt x="2408" y="794"/>
                  <a:pt x="2412" y="867"/>
                </a:cubicBezTo>
                <a:cubicBezTo>
                  <a:pt x="2416" y="940"/>
                  <a:pt x="2411" y="1050"/>
                  <a:pt x="2436" y="1098"/>
                </a:cubicBezTo>
                <a:cubicBezTo>
                  <a:pt x="2461" y="1146"/>
                  <a:pt x="2467" y="1150"/>
                  <a:pt x="2565" y="1158"/>
                </a:cubicBezTo>
                <a:cubicBezTo>
                  <a:pt x="2663" y="1166"/>
                  <a:pt x="2924" y="1165"/>
                  <a:pt x="3024" y="1146"/>
                </a:cubicBezTo>
                <a:cubicBezTo>
                  <a:pt x="3124" y="1127"/>
                  <a:pt x="3140" y="1122"/>
                  <a:pt x="3165" y="1041"/>
                </a:cubicBezTo>
                <a:cubicBezTo>
                  <a:pt x="3190" y="960"/>
                  <a:pt x="3165" y="758"/>
                  <a:pt x="3172" y="662"/>
                </a:cubicBezTo>
                <a:cubicBezTo>
                  <a:pt x="3179" y="566"/>
                  <a:pt x="3154" y="499"/>
                  <a:pt x="3207" y="462"/>
                </a:cubicBezTo>
                <a:cubicBezTo>
                  <a:pt x="3260" y="425"/>
                  <a:pt x="3429" y="425"/>
                  <a:pt x="3492" y="438"/>
                </a:cubicBezTo>
                <a:cubicBezTo>
                  <a:pt x="3555" y="451"/>
                  <a:pt x="3568" y="464"/>
                  <a:pt x="3585" y="540"/>
                </a:cubicBezTo>
                <a:cubicBezTo>
                  <a:pt x="3602" y="616"/>
                  <a:pt x="3587" y="801"/>
                  <a:pt x="3591" y="894"/>
                </a:cubicBezTo>
                <a:cubicBezTo>
                  <a:pt x="3595" y="987"/>
                  <a:pt x="3590" y="1059"/>
                  <a:pt x="3609" y="1101"/>
                </a:cubicBezTo>
                <a:cubicBezTo>
                  <a:pt x="3628" y="1143"/>
                  <a:pt x="3617" y="1140"/>
                  <a:pt x="3708" y="1149"/>
                </a:cubicBezTo>
                <a:cubicBezTo>
                  <a:pt x="3799" y="1158"/>
                  <a:pt x="4051" y="1162"/>
                  <a:pt x="4155" y="1158"/>
                </a:cubicBezTo>
                <a:cubicBezTo>
                  <a:pt x="4259" y="1154"/>
                  <a:pt x="4296" y="1160"/>
                  <a:pt x="4335" y="1125"/>
                </a:cubicBezTo>
                <a:cubicBezTo>
                  <a:pt x="4374" y="1090"/>
                  <a:pt x="4382" y="1132"/>
                  <a:pt x="4389" y="945"/>
                </a:cubicBezTo>
                <a:cubicBezTo>
                  <a:pt x="4396" y="758"/>
                  <a:pt x="4382" y="197"/>
                  <a:pt x="4380" y="0"/>
                </a:cubicBezTo>
              </a:path>
            </a:pathLst>
          </a:custGeom>
          <a:noFill/>
          <a:ln w="38100" cmpd="sng">
            <a:solidFill>
              <a:srgbClr val="CC00CC"/>
            </a:solidFill>
            <a:prstDash val="solid"/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22925" y="1888853"/>
            <a:ext cx="5586135" cy="295978"/>
            <a:chOff x="1722925" y="1694943"/>
            <a:chExt cx="5586135" cy="295978"/>
          </a:xfrm>
        </p:grpSpPr>
        <p:sp>
          <p:nvSpPr>
            <p:cNvPr id="1104" name="Line 3"/>
            <p:cNvSpPr>
              <a:spLocks noChangeShapeType="1"/>
            </p:cNvSpPr>
            <p:nvPr/>
          </p:nvSpPr>
          <p:spPr bwMode="auto">
            <a:xfrm flipH="1" flipV="1">
              <a:off x="6632853" y="1931639"/>
              <a:ext cx="676207" cy="5928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5" name="Line 4"/>
            <p:cNvSpPr>
              <a:spLocks noChangeShapeType="1"/>
            </p:cNvSpPr>
            <p:nvPr/>
          </p:nvSpPr>
          <p:spPr bwMode="auto">
            <a:xfrm flipH="1" flipV="1">
              <a:off x="5921491" y="1748391"/>
              <a:ext cx="413583" cy="1298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6" name="Line 5"/>
            <p:cNvSpPr>
              <a:spLocks noChangeShapeType="1"/>
            </p:cNvSpPr>
            <p:nvPr/>
          </p:nvSpPr>
          <p:spPr bwMode="auto">
            <a:xfrm flipV="1">
              <a:off x="5342475" y="1740756"/>
              <a:ext cx="496299" cy="916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7" name="Line 6"/>
            <p:cNvSpPr>
              <a:spLocks noChangeShapeType="1"/>
            </p:cNvSpPr>
            <p:nvPr/>
          </p:nvSpPr>
          <p:spPr bwMode="auto">
            <a:xfrm flipV="1">
              <a:off x="4647656" y="1786568"/>
              <a:ext cx="595559" cy="458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8" name="Line 7"/>
            <p:cNvSpPr>
              <a:spLocks noChangeShapeType="1"/>
            </p:cNvSpPr>
            <p:nvPr/>
          </p:nvSpPr>
          <p:spPr bwMode="auto">
            <a:xfrm>
              <a:off x="3952837" y="1832380"/>
              <a:ext cx="59555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9" name="Line 8"/>
            <p:cNvSpPr>
              <a:spLocks noChangeShapeType="1"/>
            </p:cNvSpPr>
            <p:nvPr/>
          </p:nvSpPr>
          <p:spPr bwMode="auto">
            <a:xfrm>
              <a:off x="3208388" y="1694943"/>
              <a:ext cx="595559" cy="1374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Line 3"/>
            <p:cNvSpPr>
              <a:spLocks noChangeShapeType="1"/>
            </p:cNvSpPr>
            <p:nvPr/>
          </p:nvSpPr>
          <p:spPr bwMode="auto">
            <a:xfrm flipH="1">
              <a:off x="1722925" y="1879113"/>
              <a:ext cx="702951" cy="1030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Line 3"/>
            <p:cNvSpPr>
              <a:spLocks noChangeShapeType="1"/>
            </p:cNvSpPr>
            <p:nvPr/>
          </p:nvSpPr>
          <p:spPr bwMode="auto">
            <a:xfrm flipH="1">
              <a:off x="2746503" y="1696853"/>
              <a:ext cx="421675" cy="1345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33" name="Picture 3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136" y="1934666"/>
            <a:ext cx="287440" cy="18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135" name="Picture 3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515" y="1844951"/>
            <a:ext cx="287440" cy="18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698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385" y="1923507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" name="Picture 3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09" y="1816318"/>
            <a:ext cx="287440" cy="18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699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69" y="1948596"/>
            <a:ext cx="407130" cy="4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1" name="Group 10"/>
          <p:cNvGrpSpPr>
            <a:grpSpLocks/>
          </p:cNvGrpSpPr>
          <p:nvPr/>
        </p:nvGrpSpPr>
        <p:grpSpPr bwMode="auto">
          <a:xfrm>
            <a:off x="2265419" y="1797229"/>
            <a:ext cx="735144" cy="469575"/>
            <a:chOff x="1680" y="240"/>
            <a:chExt cx="2529" cy="1270"/>
          </a:xfrm>
          <a:solidFill>
            <a:schemeClr val="bg1">
              <a:lumMod val="85000"/>
            </a:schemeClr>
          </a:solidFill>
        </p:grpSpPr>
        <p:sp>
          <p:nvSpPr>
            <p:cNvPr id="1112" name="Oval 1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3" name="Oval 1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4" name="Oval 1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5" name="Oval 1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6" name="Oval 1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7" name="Oval 1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8" name="Oval 1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9" name="Oval 1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0" name="Oval 1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52" name="Text Box 51"/>
          <p:cNvSpPr txBox="1">
            <a:spLocks noChangeArrowheads="1"/>
          </p:cNvSpPr>
          <p:nvPr/>
        </p:nvSpPr>
        <p:spPr bwMode="auto">
          <a:xfrm>
            <a:off x="2306970" y="1883369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电话网</a:t>
            </a:r>
          </a:p>
        </p:txBody>
      </p:sp>
      <p:grpSp>
        <p:nvGrpSpPr>
          <p:cNvPr id="1121" name="Group 20"/>
          <p:cNvGrpSpPr>
            <a:grpSpLocks/>
          </p:cNvGrpSpPr>
          <p:nvPr/>
        </p:nvGrpSpPr>
        <p:grpSpPr bwMode="auto">
          <a:xfrm>
            <a:off x="3506167" y="1797229"/>
            <a:ext cx="735144" cy="469575"/>
            <a:chOff x="1680" y="240"/>
            <a:chExt cx="2529" cy="1270"/>
          </a:xfrm>
          <a:solidFill>
            <a:schemeClr val="bg1">
              <a:lumMod val="85000"/>
            </a:schemeClr>
          </a:solidFill>
        </p:grpSpPr>
        <p:sp>
          <p:nvSpPr>
            <p:cNvPr id="1122" name="Oval 2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3" name="Oval 2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4" name="Oval 2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5" name="Oval 2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6" name="Oval 2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" name="Oval 2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8" name="Oval 2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9" name="Oval 2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0" name="Oval 2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31" name="Text Box 30"/>
          <p:cNvSpPr txBox="1">
            <a:spLocks noChangeArrowheads="1"/>
          </p:cNvSpPr>
          <p:nvPr/>
        </p:nvSpPr>
        <p:spPr bwMode="auto">
          <a:xfrm>
            <a:off x="3546594" y="1875734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局域网</a:t>
            </a:r>
          </a:p>
        </p:txBody>
      </p:sp>
      <p:grpSp>
        <p:nvGrpSpPr>
          <p:cNvPr id="1136" name="Group 35"/>
          <p:cNvGrpSpPr>
            <a:grpSpLocks/>
          </p:cNvGrpSpPr>
          <p:nvPr/>
        </p:nvGrpSpPr>
        <p:grpSpPr bwMode="auto">
          <a:xfrm>
            <a:off x="4895806" y="1797229"/>
            <a:ext cx="735144" cy="469575"/>
            <a:chOff x="1680" y="240"/>
            <a:chExt cx="2529" cy="1270"/>
          </a:xfrm>
          <a:solidFill>
            <a:schemeClr val="bg1">
              <a:lumMod val="85000"/>
            </a:schemeClr>
          </a:solidFill>
        </p:grpSpPr>
        <p:sp>
          <p:nvSpPr>
            <p:cNvPr id="1137" name="Oval 36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8" name="Oval 37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9" name="Oval 38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0" name="Oval 39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1" name="Oval 40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2" name="Oval 41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3" name="Oval 42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4" name="Oval 43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5" name="Oval 44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46" name="Text Box 45"/>
          <p:cNvSpPr txBox="1">
            <a:spLocks noChangeArrowheads="1"/>
          </p:cNvSpPr>
          <p:nvPr/>
        </p:nvSpPr>
        <p:spPr bwMode="auto">
          <a:xfrm>
            <a:off x="4919689" y="1882219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广域网</a:t>
            </a:r>
          </a:p>
        </p:txBody>
      </p:sp>
      <p:grpSp>
        <p:nvGrpSpPr>
          <p:cNvPr id="1606" name="Group 506"/>
          <p:cNvGrpSpPr>
            <a:grpSpLocks/>
          </p:cNvGrpSpPr>
          <p:nvPr/>
        </p:nvGrpSpPr>
        <p:grpSpPr bwMode="auto">
          <a:xfrm>
            <a:off x="6086924" y="1843041"/>
            <a:ext cx="735144" cy="469575"/>
            <a:chOff x="1680" y="240"/>
            <a:chExt cx="2529" cy="1270"/>
          </a:xfrm>
          <a:solidFill>
            <a:schemeClr val="bg1">
              <a:lumMod val="85000"/>
            </a:schemeClr>
          </a:solidFill>
        </p:grpSpPr>
        <p:sp>
          <p:nvSpPr>
            <p:cNvPr id="1607" name="Oval 507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8" name="Oval 508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9" name="Oval 509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0" name="Oval 510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1" name="Oval 511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2" name="Oval 512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3" name="Oval 513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4" name="Oval 514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5" name="Oval 515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16" name="Text Box 516"/>
          <p:cNvSpPr txBox="1">
            <a:spLocks noChangeArrowheads="1"/>
          </p:cNvSpPr>
          <p:nvPr/>
        </p:nvSpPr>
        <p:spPr bwMode="auto">
          <a:xfrm>
            <a:off x="6139196" y="1921547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局域网</a:t>
            </a:r>
          </a:p>
        </p:txBody>
      </p:sp>
      <p:sp>
        <p:nvSpPr>
          <p:cNvPr id="1618" name="Line 518"/>
          <p:cNvSpPr>
            <a:spLocks noChangeShapeType="1"/>
          </p:cNvSpPr>
          <p:nvPr/>
        </p:nvSpPr>
        <p:spPr bwMode="auto">
          <a:xfrm flipV="1">
            <a:off x="4766562" y="1890763"/>
            <a:ext cx="916086" cy="69672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9" name="Line 519"/>
          <p:cNvSpPr>
            <a:spLocks noChangeShapeType="1"/>
          </p:cNvSpPr>
          <p:nvPr/>
        </p:nvSpPr>
        <p:spPr bwMode="auto">
          <a:xfrm>
            <a:off x="6073483" y="1918440"/>
            <a:ext cx="1119368" cy="12985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0" name="Line 520"/>
          <p:cNvSpPr>
            <a:spLocks noChangeShapeType="1"/>
          </p:cNvSpPr>
          <p:nvPr/>
        </p:nvSpPr>
        <p:spPr bwMode="auto">
          <a:xfrm>
            <a:off x="3422417" y="1864993"/>
            <a:ext cx="1005007" cy="85898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7" name="Line 517"/>
          <p:cNvSpPr>
            <a:spLocks noChangeShapeType="1"/>
          </p:cNvSpPr>
          <p:nvPr/>
        </p:nvSpPr>
        <p:spPr bwMode="auto">
          <a:xfrm flipV="1">
            <a:off x="1847699" y="1860318"/>
            <a:ext cx="1155965" cy="212703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Rectangle 644"/>
          <p:cNvSpPr>
            <a:spLocks noChangeArrowheads="1"/>
          </p:cNvSpPr>
          <p:nvPr/>
        </p:nvSpPr>
        <p:spPr bwMode="auto">
          <a:xfrm>
            <a:off x="1665801" y="3780584"/>
            <a:ext cx="5705890" cy="207099"/>
          </a:xfrm>
          <a:prstGeom prst="rect">
            <a:avLst/>
          </a:prstGeom>
          <a:solidFill>
            <a:srgbClr val="00B0F0">
              <a:alpha val="50000"/>
            </a:srgbClr>
          </a:solidFill>
          <a:ln w="9525">
            <a:solidFill>
              <a:srgbClr val="5F5F5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33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2" name="Line 630"/>
          <p:cNvSpPr>
            <a:spLocks noChangeShapeType="1"/>
          </p:cNvSpPr>
          <p:nvPr/>
        </p:nvSpPr>
        <p:spPr bwMode="auto">
          <a:xfrm>
            <a:off x="2217285" y="3889387"/>
            <a:ext cx="809590" cy="0"/>
          </a:xfrm>
          <a:prstGeom prst="line">
            <a:avLst/>
          </a:prstGeom>
          <a:noFill/>
          <a:ln w="38100">
            <a:solidFill>
              <a:srgbClr val="0000FF">
                <a:alpha val="70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33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3" name="Line 630"/>
          <p:cNvSpPr>
            <a:spLocks noChangeShapeType="1"/>
          </p:cNvSpPr>
          <p:nvPr/>
        </p:nvSpPr>
        <p:spPr bwMode="auto">
          <a:xfrm>
            <a:off x="3491880" y="3889387"/>
            <a:ext cx="935544" cy="0"/>
          </a:xfrm>
          <a:prstGeom prst="line">
            <a:avLst/>
          </a:prstGeom>
          <a:noFill/>
          <a:ln w="38100">
            <a:solidFill>
              <a:srgbClr val="0000FF">
                <a:alpha val="70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33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4" name="Line 630"/>
          <p:cNvSpPr>
            <a:spLocks noChangeShapeType="1"/>
          </p:cNvSpPr>
          <p:nvPr/>
        </p:nvSpPr>
        <p:spPr bwMode="auto">
          <a:xfrm>
            <a:off x="4788024" y="3889387"/>
            <a:ext cx="807171" cy="0"/>
          </a:xfrm>
          <a:prstGeom prst="line">
            <a:avLst/>
          </a:prstGeom>
          <a:noFill/>
          <a:ln w="38100">
            <a:solidFill>
              <a:srgbClr val="0000FF">
                <a:alpha val="70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33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5" name="Line 630"/>
          <p:cNvSpPr>
            <a:spLocks noChangeShapeType="1"/>
          </p:cNvSpPr>
          <p:nvPr/>
        </p:nvSpPr>
        <p:spPr bwMode="auto">
          <a:xfrm>
            <a:off x="6066752" y="3889387"/>
            <a:ext cx="809908" cy="0"/>
          </a:xfrm>
          <a:prstGeom prst="line">
            <a:avLst/>
          </a:prstGeom>
          <a:noFill/>
          <a:ln w="38100">
            <a:solidFill>
              <a:srgbClr val="0000FF">
                <a:alpha val="70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33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195736" y="4537452"/>
            <a:ext cx="4903907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zh-CN" sz="16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不同的链路层可能采用不同的数据链路层协议</a:t>
            </a:r>
            <a:endParaRPr lang="zh-CN" altLang="en-US" sz="1600" b="1" dirty="0">
              <a:solidFill>
                <a:srgbClr val="C55A1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数据链路层的作用</a:t>
            </a:r>
            <a:endParaRPr lang="en-US" altLang="zh-CN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数据链路层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319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3" grpId="0" animBg="1"/>
      <p:bldP spid="134" grpId="0" animBg="1"/>
      <p:bldP spid="135" grpId="0" animBg="1"/>
      <p:bldP spid="1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83565" y="1708240"/>
            <a:ext cx="3036883" cy="393930"/>
            <a:chOff x="1042370" y="1853844"/>
            <a:chExt cx="2404445" cy="300252"/>
          </a:xfrm>
        </p:grpSpPr>
        <p:sp>
          <p:nvSpPr>
            <p:cNvPr id="51" name="Line 6"/>
            <p:cNvSpPr>
              <a:spLocks noChangeShapeType="1"/>
            </p:cNvSpPr>
            <p:nvPr/>
          </p:nvSpPr>
          <p:spPr bwMode="auto">
            <a:xfrm>
              <a:off x="1192497" y="2003970"/>
              <a:ext cx="210419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1042370" y="1853844"/>
              <a:ext cx="310467" cy="30025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126663" y="1853844"/>
              <a:ext cx="320152" cy="30025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88024" y="1275606"/>
            <a:ext cx="3456384" cy="1287894"/>
            <a:chOff x="4981610" y="1448932"/>
            <a:chExt cx="2811270" cy="1114568"/>
          </a:xfrm>
          <a:solidFill>
            <a:srgbClr val="CC00CC"/>
          </a:solidFill>
        </p:grpSpPr>
        <p:sp>
          <p:nvSpPr>
            <p:cNvPr id="59" name="Line 7"/>
            <p:cNvSpPr>
              <a:spLocks noChangeShapeType="1"/>
            </p:cNvSpPr>
            <p:nvPr/>
          </p:nvSpPr>
          <p:spPr bwMode="auto">
            <a:xfrm>
              <a:off x="4981610" y="2005103"/>
              <a:ext cx="2811270" cy="0"/>
            </a:xfrm>
            <a:prstGeom prst="line">
              <a:avLst/>
            </a:prstGeom>
            <a:grp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2"/>
            <p:cNvSpPr>
              <a:spLocks noChangeShapeType="1"/>
            </p:cNvSpPr>
            <p:nvPr/>
          </p:nvSpPr>
          <p:spPr bwMode="auto">
            <a:xfrm>
              <a:off x="5862852" y="1708240"/>
              <a:ext cx="0" cy="3048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3"/>
            <p:cNvSpPr>
              <a:spLocks noChangeShapeType="1"/>
            </p:cNvSpPr>
            <p:nvPr/>
          </p:nvSpPr>
          <p:spPr bwMode="auto">
            <a:xfrm>
              <a:off x="7005852" y="1708240"/>
              <a:ext cx="0" cy="3048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4"/>
            <p:cNvSpPr>
              <a:spLocks noChangeShapeType="1"/>
            </p:cNvSpPr>
            <p:nvPr/>
          </p:nvSpPr>
          <p:spPr bwMode="auto">
            <a:xfrm>
              <a:off x="6397380" y="2013040"/>
              <a:ext cx="0" cy="3048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5"/>
            <p:cNvSpPr>
              <a:spLocks noChangeShapeType="1"/>
            </p:cNvSpPr>
            <p:nvPr/>
          </p:nvSpPr>
          <p:spPr bwMode="auto">
            <a:xfrm>
              <a:off x="7311780" y="2013040"/>
              <a:ext cx="0" cy="3048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6"/>
            <p:cNvSpPr>
              <a:spLocks noChangeShapeType="1"/>
            </p:cNvSpPr>
            <p:nvPr/>
          </p:nvSpPr>
          <p:spPr bwMode="auto">
            <a:xfrm>
              <a:off x="5510292" y="2013040"/>
              <a:ext cx="0" cy="3048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712342" y="1448932"/>
              <a:ext cx="300252" cy="300252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6842078" y="1448932"/>
              <a:ext cx="300252" cy="300252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357496" y="2263248"/>
              <a:ext cx="300252" cy="300252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6241568" y="2263248"/>
              <a:ext cx="300252" cy="300252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7161654" y="2263248"/>
              <a:ext cx="300252" cy="300252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826933" y="2755543"/>
            <a:ext cx="270390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buClr>
                <a:srgbClr val="0070C0"/>
              </a:buClr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点对点信道</a:t>
            </a:r>
            <a:endParaRPr lang="en-US" altLang="zh-CN" sz="2000" dirty="0">
              <a:solidFill>
                <a:srgbClr val="C55A1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>
              <a:buClr>
                <a:srgbClr val="0070C0"/>
              </a:buClr>
            </a:pP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>
              <a:spcBef>
                <a:spcPts val="600"/>
              </a:spcBef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这种信道使用一对一的点对点通信方式。</a:t>
            </a:r>
          </a:p>
        </p:txBody>
      </p:sp>
      <p:sp>
        <p:nvSpPr>
          <p:cNvPr id="4" name="矩形 3"/>
          <p:cNvSpPr/>
          <p:nvPr/>
        </p:nvSpPr>
        <p:spPr>
          <a:xfrm>
            <a:off x="4644008" y="2700616"/>
            <a:ext cx="381642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buClr>
                <a:srgbClr val="0070C0"/>
              </a:buClr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广播信道</a:t>
            </a:r>
            <a:endParaRPr lang="en-US" altLang="zh-CN" sz="2000" dirty="0">
              <a:solidFill>
                <a:srgbClr val="C55A1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>
              <a:spcBef>
                <a:spcPts val="600"/>
              </a:spcBef>
              <a:buClr>
                <a:srgbClr val="0070C0"/>
              </a:buClr>
            </a:pPr>
            <a:endParaRPr lang="en-US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>
              <a:spcBef>
                <a:spcPts val="600"/>
              </a:spcBef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使用一对多的广播通信方式。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>
              <a:spcBef>
                <a:spcPts val="600"/>
              </a:spcBef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因此必须使用专用的共享信道协议来协调这些主机的数据发送。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529821" y="1708240"/>
            <a:ext cx="2066515" cy="571397"/>
            <a:chOff x="5750242" y="1749184"/>
            <a:chExt cx="1554398" cy="545210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5750242" y="2115597"/>
              <a:ext cx="1550798" cy="0"/>
            </a:xfrm>
            <a:prstGeom prst="straightConnector1">
              <a:avLst/>
            </a:prstGeom>
            <a:ln w="38100">
              <a:solidFill>
                <a:srgbClr val="C55A1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6058196" y="1749184"/>
              <a:ext cx="0" cy="366413"/>
            </a:xfrm>
            <a:prstGeom prst="straightConnector1">
              <a:avLst/>
            </a:prstGeom>
            <a:ln w="38100">
              <a:solidFill>
                <a:srgbClr val="C55A1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6993187" y="1749184"/>
              <a:ext cx="0" cy="366413"/>
            </a:xfrm>
            <a:prstGeom prst="straightConnector1">
              <a:avLst/>
            </a:prstGeom>
            <a:ln w="38100">
              <a:solidFill>
                <a:srgbClr val="C55A1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334062" y="2130650"/>
              <a:ext cx="0" cy="163744"/>
            </a:xfrm>
            <a:prstGeom prst="straightConnector1">
              <a:avLst/>
            </a:prstGeom>
            <a:ln w="38100">
              <a:solidFill>
                <a:srgbClr val="C55A1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7304640" y="2130650"/>
              <a:ext cx="0" cy="163744"/>
            </a:xfrm>
            <a:prstGeom prst="straightConnector1">
              <a:avLst/>
            </a:prstGeom>
            <a:ln w="38100">
              <a:solidFill>
                <a:srgbClr val="C55A1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5750242" y="2130650"/>
              <a:ext cx="0" cy="163744"/>
            </a:xfrm>
            <a:prstGeom prst="straightConnector1">
              <a:avLst/>
            </a:prstGeom>
            <a:ln w="38100">
              <a:solidFill>
                <a:srgbClr val="C55A1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箭头连接符 20"/>
          <p:cNvCxnSpPr/>
          <p:nvPr/>
        </p:nvCxnSpPr>
        <p:spPr>
          <a:xfrm flipV="1">
            <a:off x="1055893" y="1737271"/>
            <a:ext cx="2236964" cy="11913"/>
          </a:xfrm>
          <a:prstGeom prst="straightConnector1">
            <a:avLst/>
          </a:prstGeom>
          <a:ln w="38100">
            <a:solidFill>
              <a:srgbClr val="C55A11"/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数据链路层</a:t>
            </a:r>
            <a:endParaRPr lang="zh-CN" altLang="en-US" dirty="0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数据链路层使用的信道 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理想情况</a:t>
            </a:r>
            <a:endParaRPr lang="en-US" altLang="zh-CN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5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11560" y="1749184"/>
            <a:ext cx="3053622" cy="404912"/>
            <a:chOff x="1042371" y="1853844"/>
            <a:chExt cx="2404444" cy="300252"/>
          </a:xfrm>
          <a:solidFill>
            <a:srgbClr val="CC00CC"/>
          </a:solidFill>
        </p:grpSpPr>
        <p:sp>
          <p:nvSpPr>
            <p:cNvPr id="51" name="Line 6"/>
            <p:cNvSpPr>
              <a:spLocks noChangeShapeType="1"/>
            </p:cNvSpPr>
            <p:nvPr/>
          </p:nvSpPr>
          <p:spPr bwMode="auto">
            <a:xfrm>
              <a:off x="1192497" y="2003970"/>
              <a:ext cx="2104192" cy="0"/>
            </a:xfrm>
            <a:prstGeom prst="line">
              <a:avLst/>
            </a:prstGeom>
            <a:grp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1042371" y="1853844"/>
              <a:ext cx="300252" cy="300252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146563" y="1853844"/>
              <a:ext cx="300252" cy="300252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72000" y="1275606"/>
            <a:ext cx="3313374" cy="1287894"/>
            <a:chOff x="4981610" y="1448932"/>
            <a:chExt cx="2811270" cy="1114568"/>
          </a:xfrm>
          <a:solidFill>
            <a:srgbClr val="CC00CC"/>
          </a:solidFill>
        </p:grpSpPr>
        <p:sp>
          <p:nvSpPr>
            <p:cNvPr id="59" name="Line 7"/>
            <p:cNvSpPr>
              <a:spLocks noChangeShapeType="1"/>
            </p:cNvSpPr>
            <p:nvPr/>
          </p:nvSpPr>
          <p:spPr bwMode="auto">
            <a:xfrm>
              <a:off x="4981610" y="2005103"/>
              <a:ext cx="2811270" cy="0"/>
            </a:xfrm>
            <a:prstGeom prst="line">
              <a:avLst/>
            </a:prstGeom>
            <a:grp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2"/>
            <p:cNvSpPr>
              <a:spLocks noChangeShapeType="1"/>
            </p:cNvSpPr>
            <p:nvPr/>
          </p:nvSpPr>
          <p:spPr bwMode="auto">
            <a:xfrm>
              <a:off x="5862852" y="1708240"/>
              <a:ext cx="0" cy="3048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3"/>
            <p:cNvSpPr>
              <a:spLocks noChangeShapeType="1"/>
            </p:cNvSpPr>
            <p:nvPr/>
          </p:nvSpPr>
          <p:spPr bwMode="auto">
            <a:xfrm>
              <a:off x="7005852" y="1708240"/>
              <a:ext cx="0" cy="3048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4"/>
            <p:cNvSpPr>
              <a:spLocks noChangeShapeType="1"/>
            </p:cNvSpPr>
            <p:nvPr/>
          </p:nvSpPr>
          <p:spPr bwMode="auto">
            <a:xfrm>
              <a:off x="6397380" y="2013040"/>
              <a:ext cx="0" cy="3048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5"/>
            <p:cNvSpPr>
              <a:spLocks noChangeShapeType="1"/>
            </p:cNvSpPr>
            <p:nvPr/>
          </p:nvSpPr>
          <p:spPr bwMode="auto">
            <a:xfrm>
              <a:off x="7311780" y="2013040"/>
              <a:ext cx="0" cy="3048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6"/>
            <p:cNvSpPr>
              <a:spLocks noChangeShapeType="1"/>
            </p:cNvSpPr>
            <p:nvPr/>
          </p:nvSpPr>
          <p:spPr bwMode="auto">
            <a:xfrm>
              <a:off x="5510292" y="2013040"/>
              <a:ext cx="0" cy="3048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712342" y="1448932"/>
              <a:ext cx="300252" cy="300252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6842078" y="1448932"/>
              <a:ext cx="300252" cy="300252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357496" y="2263248"/>
              <a:ext cx="300252" cy="300252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6241568" y="2263248"/>
              <a:ext cx="300252" cy="300252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7161654" y="2263248"/>
              <a:ext cx="300252" cy="300252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811108" y="1735291"/>
            <a:ext cx="230009" cy="332403"/>
            <a:chOff x="6811108" y="1790491"/>
            <a:chExt cx="400271" cy="332403"/>
          </a:xfrm>
        </p:grpSpPr>
        <p:cxnSp>
          <p:nvCxnSpPr>
            <p:cNvPr id="31" name="直接箭头连接符 30"/>
            <p:cNvCxnSpPr/>
            <p:nvPr/>
          </p:nvCxnSpPr>
          <p:spPr>
            <a:xfrm flipH="1">
              <a:off x="6811108" y="2122894"/>
              <a:ext cx="400271" cy="0"/>
            </a:xfrm>
            <a:prstGeom prst="straightConnector1">
              <a:avLst/>
            </a:prstGeom>
            <a:ln w="38100">
              <a:solidFill>
                <a:srgbClr val="C55A1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7205364" y="1790491"/>
              <a:ext cx="0" cy="332403"/>
            </a:xfrm>
            <a:prstGeom prst="straightConnector1">
              <a:avLst/>
            </a:prstGeom>
            <a:ln w="38100">
              <a:solidFill>
                <a:srgbClr val="C55A1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189094" y="1622550"/>
            <a:ext cx="1528230" cy="671844"/>
            <a:chOff x="5750242" y="1749184"/>
            <a:chExt cx="967081" cy="545210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5750242" y="2115597"/>
              <a:ext cx="967081" cy="0"/>
            </a:xfrm>
            <a:prstGeom prst="straightConnector1">
              <a:avLst/>
            </a:prstGeom>
            <a:ln w="38100">
              <a:solidFill>
                <a:srgbClr val="C55A1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6058196" y="1749184"/>
              <a:ext cx="0" cy="366413"/>
            </a:xfrm>
            <a:prstGeom prst="straightConnector1">
              <a:avLst/>
            </a:prstGeom>
            <a:ln w="38100">
              <a:solidFill>
                <a:srgbClr val="C55A1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334062" y="2130650"/>
              <a:ext cx="0" cy="163744"/>
            </a:xfrm>
            <a:prstGeom prst="straightConnector1">
              <a:avLst/>
            </a:prstGeom>
            <a:ln w="38100">
              <a:solidFill>
                <a:srgbClr val="C55A1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5750242" y="2130650"/>
              <a:ext cx="0" cy="163744"/>
            </a:xfrm>
            <a:prstGeom prst="straightConnector1">
              <a:avLst/>
            </a:prstGeom>
            <a:ln w="38100">
              <a:solidFill>
                <a:srgbClr val="C55A1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箭头连接符 20"/>
          <p:cNvCxnSpPr/>
          <p:nvPr/>
        </p:nvCxnSpPr>
        <p:spPr>
          <a:xfrm>
            <a:off x="992877" y="1790491"/>
            <a:ext cx="2244097" cy="0"/>
          </a:xfrm>
          <a:prstGeom prst="straightConnector1">
            <a:avLst/>
          </a:prstGeom>
          <a:ln w="38100">
            <a:solidFill>
              <a:srgbClr val="C55A11"/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爆炸形 1 16"/>
          <p:cNvSpPr/>
          <p:nvPr/>
        </p:nvSpPr>
        <p:spPr>
          <a:xfrm>
            <a:off x="6664043" y="1966050"/>
            <a:ext cx="200135" cy="245660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26933" y="2755543"/>
            <a:ext cx="270390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buClr>
                <a:srgbClr val="0070C0"/>
              </a:buClr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点对点信道</a:t>
            </a:r>
            <a:endParaRPr lang="en-US" altLang="zh-CN" sz="2000" dirty="0">
              <a:solidFill>
                <a:srgbClr val="C55A1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>
              <a:buClr>
                <a:srgbClr val="0070C0"/>
              </a:buClr>
            </a:pP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>
              <a:spcBef>
                <a:spcPts val="600"/>
              </a:spcBef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这种信道使用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一对一的点对点通信方式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8" name="矩形 37"/>
          <p:cNvSpPr/>
          <p:nvPr/>
        </p:nvSpPr>
        <p:spPr>
          <a:xfrm>
            <a:off x="4644008" y="2700616"/>
            <a:ext cx="381642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buClr>
                <a:srgbClr val="0070C0"/>
              </a:buClr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广播信道</a:t>
            </a:r>
            <a:endParaRPr lang="en-US" altLang="zh-CN" sz="2000" dirty="0">
              <a:solidFill>
                <a:srgbClr val="C55A1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>
              <a:spcBef>
                <a:spcPts val="600"/>
              </a:spcBef>
              <a:buClr>
                <a:srgbClr val="0070C0"/>
              </a:buClr>
            </a:pPr>
            <a:endParaRPr lang="en-US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>
              <a:spcBef>
                <a:spcPts val="600"/>
              </a:spcBef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一对多的广播通信方式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>
              <a:spcBef>
                <a:spcPts val="600"/>
              </a:spcBef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因此必须使用专用的共享信道协议来协调这些主机的数据发送。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数据链路层</a:t>
            </a:r>
            <a:endParaRPr lang="zh-CN" altLang="en-US" dirty="0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数据链路层使用的信道 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实际情况</a:t>
            </a:r>
            <a:endParaRPr lang="en-US" altLang="zh-CN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036496" y="5020022"/>
            <a:ext cx="72008" cy="72008"/>
          </a:xfrm>
          <a:prstGeom prst="ellipse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35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3.1  </a:t>
            </a:r>
            <a:r>
              <a:rPr lang="zh-CN" altLang="en-US" dirty="0"/>
              <a:t>点对点信道的数据链路层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 数据链路层</a:t>
            </a:r>
          </a:p>
        </p:txBody>
      </p:sp>
    </p:spTree>
    <p:extLst>
      <p:ext uri="{BB962C8B-B14F-4D97-AF65-F5344CB8AC3E}">
        <p14:creationId xmlns:p14="http://schemas.microsoft.com/office/powerpoint/2010/main" val="2649746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23528" y="1249179"/>
            <a:ext cx="842493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链路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(link)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是一条无源的点到点的物理线路段，中间没有任何其他的交换结点。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一条链路只是一条通路的一个组成部分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数据链路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(data link)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除了物理线路外，还必须有通信协议来控制这些数据的传输。若把实现这些协议的硬件和软件加到链路上，就构成了数据链路。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buClr>
                <a:srgbClr val="0070C0"/>
              </a:buClr>
            </a:pP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现在最常用的方法是使用适配器（即网卡）来实现这些协议的硬件和软件。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一般的适配器都包括了数据链路层和物理层这两层的功能。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3.1  </a:t>
            </a:r>
            <a:r>
              <a:rPr lang="zh-CN" altLang="en-US" dirty="0">
                <a:latin typeface="微软雅黑" panose="020B0503020204020204" pitchFamily="34" charset="-122"/>
              </a:rPr>
              <a:t>点对点信道的数据链路层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数据链路层和帧</a:t>
            </a:r>
            <a:endParaRPr lang="en-US" altLang="zh-CN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501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​">
  <a:themeElements>
    <a:clrScheme name="自定义 1040">
      <a:dk1>
        <a:sysClr val="windowText" lastClr="000000"/>
      </a:dk1>
      <a:lt1>
        <a:sysClr val="window" lastClr="FFFFFF"/>
      </a:lt1>
      <a:dk2>
        <a:srgbClr val="69676D"/>
      </a:dk2>
      <a:lt2>
        <a:srgbClr val="7F7F7F"/>
      </a:lt2>
      <a:accent1>
        <a:srgbClr val="0095F0"/>
      </a:accent1>
      <a:accent2>
        <a:srgbClr val="6BB1C9"/>
      </a:accent2>
      <a:accent3>
        <a:srgbClr val="0095F0"/>
      </a:accent3>
      <a:accent4>
        <a:srgbClr val="6BB1C9"/>
      </a:accent4>
      <a:accent5>
        <a:srgbClr val="0095F0"/>
      </a:accent5>
      <a:accent6>
        <a:srgbClr val="6BB1C9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3596</TotalTime>
  <Words>1665</Words>
  <Application>Microsoft Macintosh PowerPoint</Application>
  <PresentationFormat>全屏显示(16:9)</PresentationFormat>
  <Paragraphs>300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华文行楷</vt:lpstr>
      <vt:lpstr>微软雅黑</vt:lpstr>
      <vt:lpstr>Arial</vt:lpstr>
      <vt:lpstr>Calibri</vt:lpstr>
      <vt:lpstr>Wingdings</vt:lpstr>
      <vt:lpstr>第一PPT，www.1ppt.com​</vt:lpstr>
      <vt:lpstr>03</vt:lpstr>
      <vt:lpstr>第三章  数据链路层</vt:lpstr>
      <vt:lpstr>数据链路层</vt:lpstr>
      <vt:lpstr>数据链路层</vt:lpstr>
      <vt:lpstr>数据链路层</vt:lpstr>
      <vt:lpstr>数据链路层</vt:lpstr>
      <vt:lpstr>数据链路层</vt:lpstr>
      <vt:lpstr>第三章  数据链路层</vt:lpstr>
      <vt:lpstr>3.1  点对点信道的数据链路层</vt:lpstr>
      <vt:lpstr>3.1  点对点信道的数据链路层</vt:lpstr>
      <vt:lpstr>3.1  点对点信道的数据链路层</vt:lpstr>
      <vt:lpstr>3.1  点对点信道的数据链路层</vt:lpstr>
      <vt:lpstr>3.1  点对点信道的数据链路层</vt:lpstr>
      <vt:lpstr>3.1  点对点信道的数据链路层</vt:lpstr>
      <vt:lpstr>3.1  点对点信道的数据链路层</vt:lpstr>
      <vt:lpstr>3.1  点对点信道的数据链路层</vt:lpstr>
      <vt:lpstr>3.1  点对点信道的数据链路层</vt:lpstr>
      <vt:lpstr>3.1  点对点信道的数据链路层</vt:lpstr>
      <vt:lpstr>3.1  点对点信道的数据链路层</vt:lpstr>
      <vt:lpstr>3.1  点对点信道的数据链路层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蓝色通用</dc:title>
  <dc:creator>第一PPT模板网-WWW.1PPT.COM、</dc:creator>
  <cp:keywords>第一PPT模板网-WWW.1PPT.COM</cp:keywords>
  <cp:lastModifiedBy>Microsoft Office User</cp:lastModifiedBy>
  <cp:revision>1061</cp:revision>
  <dcterms:created xsi:type="dcterms:W3CDTF">2014-11-09T01:07:00Z</dcterms:created>
  <dcterms:modified xsi:type="dcterms:W3CDTF">2020-10-25T13:43:48Z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