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444" r:id="rId3"/>
    <p:sldId id="445" r:id="rId4"/>
    <p:sldId id="291" r:id="rId5"/>
    <p:sldId id="293" r:id="rId6"/>
    <p:sldId id="296" r:id="rId7"/>
    <p:sldId id="297" r:id="rId8"/>
    <p:sldId id="298" r:id="rId9"/>
    <p:sldId id="299" r:id="rId10"/>
    <p:sldId id="301" r:id="rId11"/>
    <p:sldId id="302" r:id="rId12"/>
    <p:sldId id="304" r:id="rId13"/>
    <p:sldId id="305" r:id="rId14"/>
    <p:sldId id="306" r:id="rId15"/>
    <p:sldId id="307" r:id="rId16"/>
    <p:sldId id="308" r:id="rId17"/>
    <p:sldId id="309" r:id="rId18"/>
    <p:sldId id="310" r:id="rId19"/>
    <p:sldId id="311" r:id="rId20"/>
    <p:sldId id="312" r:id="rId21"/>
    <p:sldId id="313" r:id="rId22"/>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F4B184"/>
    <a:srgbClr val="0095F0"/>
    <a:srgbClr val="0087CD"/>
    <a:srgbClr val="071DE9"/>
    <a:srgbClr val="144AF8"/>
    <a:srgbClr val="0066CC"/>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0" autoAdjust="0"/>
    <p:restoredTop sz="92743" autoAdjust="0"/>
  </p:normalViewPr>
  <p:slideViewPr>
    <p:cSldViewPr>
      <p:cViewPr varScale="1">
        <p:scale>
          <a:sx n="161" d="100"/>
          <a:sy n="161" d="100"/>
        </p:scale>
        <p:origin x="320"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15</a:t>
            </a:fld>
            <a:endParaRPr lang="zh-CN" altLang="en-US" dirty="0"/>
          </a:p>
        </p:txBody>
      </p:sp>
    </p:spTree>
    <p:extLst>
      <p:ext uri="{BB962C8B-B14F-4D97-AF65-F5344CB8AC3E}">
        <p14:creationId xmlns:p14="http://schemas.microsoft.com/office/powerpoint/2010/main" val="33256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87625" y="123478"/>
            <a:ext cx="7523766"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187625" y="123478"/>
            <a:ext cx="756084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a:t>
            </a:r>
            <a:endParaRPr lang="zh-CN" altLang="en-US" dirty="0"/>
          </a:p>
        </p:txBody>
      </p:sp>
      <p:sp>
        <p:nvSpPr>
          <p:cNvPr id="3" name="文本占位符 2"/>
          <p:cNvSpPr>
            <a:spLocks noGrp="1"/>
          </p:cNvSpPr>
          <p:nvPr>
            <p:ph type="body" sz="quarter" idx="14"/>
          </p:nvPr>
        </p:nvSpPr>
        <p:spPr/>
        <p:txBody>
          <a:bodyPr/>
          <a:lstStyle/>
          <a:p>
            <a:r>
              <a:rPr lang="zh-CN" altLang="en-US" dirty="0"/>
              <a:t>第三章  数据链路层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5536" y="1419622"/>
            <a:ext cx="8212153" cy="2682507"/>
            <a:chOff x="395536" y="1419622"/>
            <a:chExt cx="8212153" cy="2682507"/>
          </a:xfrm>
        </p:grpSpPr>
        <p:sp>
          <p:nvSpPr>
            <p:cNvPr id="7" name="Rectangle 4"/>
            <p:cNvSpPr>
              <a:spLocks noChangeArrowheads="1"/>
            </p:cNvSpPr>
            <p:nvPr/>
          </p:nvSpPr>
          <p:spPr bwMode="auto">
            <a:xfrm>
              <a:off x="498721" y="3118386"/>
              <a:ext cx="383211" cy="353734"/>
            </a:xfrm>
            <a:prstGeom prst="rect">
              <a:avLst/>
            </a:prstGeom>
            <a:solidFill>
              <a:srgbClr val="0095F0"/>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95F0"/>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9" y="1811736"/>
              <a:ext cx="4877618" cy="9627"/>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104061" y="1626457"/>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707942"/>
              <a:ext cx="6478393"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95F0"/>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998230"/>
              <a:ext cx="383211" cy="353734"/>
            </a:xfrm>
            <a:prstGeom prst="rect">
              <a:avLst/>
            </a:prstGeom>
            <a:solidFill>
              <a:srgbClr val="0095F0"/>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607268" y="3563845"/>
              <a:ext cx="2646878"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经过字节填充后发送的数据</a:t>
              </a:r>
            </a:p>
          </p:txBody>
        </p:sp>
        <p:sp>
          <p:nvSpPr>
            <p:cNvPr id="40" name="Text Box 38"/>
            <p:cNvSpPr txBox="1">
              <a:spLocks noChangeArrowheads="1"/>
            </p:cNvSpPr>
            <p:nvPr/>
          </p:nvSpPr>
          <p:spPr bwMode="auto">
            <a:xfrm>
              <a:off x="6348762" y="2543070"/>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C55A11"/>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769346" y="2543070"/>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C55A11"/>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140699" y="2543070"/>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691680" y="2543070"/>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C55A11"/>
                  </a:solidFill>
                  <a:latin typeface="微软雅黑" pitchFamily="34" charset="-122"/>
                  <a:ea typeface="微软雅黑" pitchFamily="34" charset="-122"/>
                </a:rPr>
                <a:t>字节填充</a:t>
              </a: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395536" y="3763575"/>
              <a:ext cx="102088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87CD"/>
                  </a:solidFill>
                  <a:latin typeface="微软雅黑" pitchFamily="34" charset="-122"/>
                  <a:ea typeface="微软雅黑" pitchFamily="34" charset="-122"/>
                </a:rPr>
                <a:t>发送在前</a:t>
              </a: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827584" y="1419622"/>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085328" y="1419622"/>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帧结束符</a:t>
              </a: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sp>
        <p:nvSpPr>
          <p:cNvPr id="51" name="AutoShape 48"/>
          <p:cNvSpPr>
            <a:spLocks noChangeArrowheads="1"/>
          </p:cNvSpPr>
          <p:nvPr/>
        </p:nvSpPr>
        <p:spPr bwMode="auto">
          <a:xfrm>
            <a:off x="211833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61924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271522"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76610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协议透明传输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字节填充（异步）</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807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323528" y="1275606"/>
            <a:ext cx="842493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协议用在 </a:t>
            </a:r>
            <a:r>
              <a:rPr lang="en-US" altLang="zh-CN" sz="2000" dirty="0">
                <a:solidFill>
                  <a:srgbClr val="0087CD"/>
                </a:solidFill>
                <a:latin typeface="微软雅黑" pitchFamily="34" charset="-122"/>
                <a:ea typeface="微软雅黑" pitchFamily="34" charset="-122"/>
              </a:rPr>
              <a:t>SONET/SDH </a:t>
            </a:r>
            <a:r>
              <a:rPr lang="zh-CN" altLang="en-US" sz="2000" dirty="0">
                <a:solidFill>
                  <a:srgbClr val="0087CD"/>
                </a:solidFill>
                <a:latin typeface="微软雅黑" pitchFamily="34" charset="-122"/>
                <a:ea typeface="微软雅黑" pitchFamily="34" charset="-122"/>
              </a:rPr>
              <a:t>链路时，使用同步传输（一连串的比特连续传送）。这时 </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协议采用</a:t>
            </a:r>
            <a:r>
              <a:rPr lang="zh-CN" altLang="en-US" sz="2000" dirty="0">
                <a:solidFill>
                  <a:srgbClr val="C55A11"/>
                </a:solidFill>
                <a:latin typeface="微软雅黑" pitchFamily="34" charset="-122"/>
                <a:ea typeface="微软雅黑" pitchFamily="34" charset="-122"/>
              </a:rPr>
              <a:t>零比特填充</a:t>
            </a:r>
            <a:r>
              <a:rPr lang="zh-CN" altLang="en-US" sz="2000" dirty="0">
                <a:solidFill>
                  <a:srgbClr val="0087CD"/>
                </a:solidFill>
                <a:latin typeface="微软雅黑" pitchFamily="34" charset="-122"/>
                <a:ea typeface="微软雅黑" pitchFamily="34" charset="-122"/>
              </a:rPr>
              <a:t>方法来实现透明传输。</a:t>
            </a:r>
            <a:endParaRPr lang="en-US" altLang="zh-CN" sz="2000" dirty="0">
              <a:solidFill>
                <a:srgbClr val="0087CD"/>
              </a:solidFill>
              <a:latin typeface="微软雅黑" pitchFamily="34" charset="-122"/>
              <a:ea typeface="微软雅黑" pitchFamily="34" charset="-122"/>
            </a:endParaRPr>
          </a:p>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具体方法：</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在发送端，只要发现有 </a:t>
            </a:r>
            <a:r>
              <a:rPr lang="en-US" altLang="zh-CN" sz="2000" dirty="0">
                <a:solidFill>
                  <a:srgbClr val="C55A11"/>
                </a:solidFill>
                <a:latin typeface="微软雅黑" pitchFamily="34" charset="-122"/>
                <a:ea typeface="微软雅黑" pitchFamily="34" charset="-122"/>
              </a:rPr>
              <a:t>5 </a:t>
            </a:r>
            <a:r>
              <a:rPr lang="zh-CN" altLang="en-US" sz="2000" dirty="0">
                <a:solidFill>
                  <a:srgbClr val="C55A11"/>
                </a:solidFill>
                <a:latin typeface="微软雅黑" pitchFamily="34" charset="-122"/>
                <a:ea typeface="微软雅黑" pitchFamily="34" charset="-122"/>
              </a:rPr>
              <a:t>个连续 </a:t>
            </a:r>
            <a:r>
              <a:rPr lang="en-US" altLang="zh-CN" sz="2000" dirty="0">
                <a:solidFill>
                  <a:srgbClr val="C55A11"/>
                </a:solidFill>
                <a:latin typeface="微软雅黑" pitchFamily="34" charset="-122"/>
                <a:ea typeface="微软雅黑" pitchFamily="34" charset="-122"/>
              </a:rPr>
              <a:t>1</a:t>
            </a:r>
            <a:r>
              <a:rPr lang="zh-CN" altLang="en-US" sz="2000" dirty="0">
                <a:solidFill>
                  <a:srgbClr val="0087CD"/>
                </a:solidFill>
                <a:latin typeface="微软雅黑" pitchFamily="34" charset="-122"/>
                <a:ea typeface="微软雅黑" pitchFamily="34" charset="-122"/>
              </a:rPr>
              <a:t>，则</a:t>
            </a:r>
            <a:r>
              <a:rPr lang="zh-CN" altLang="en-US" sz="2000" dirty="0">
                <a:solidFill>
                  <a:srgbClr val="C55A11"/>
                </a:solidFill>
                <a:latin typeface="微软雅黑" pitchFamily="34" charset="-122"/>
                <a:ea typeface="微软雅黑" pitchFamily="34" charset="-122"/>
              </a:rPr>
              <a:t>立即填入一个 </a:t>
            </a:r>
            <a:r>
              <a:rPr lang="en-US" altLang="zh-CN" sz="2000" dirty="0">
                <a:solidFill>
                  <a:srgbClr val="C55A11"/>
                </a:solidFill>
                <a:latin typeface="微软雅黑" pitchFamily="34" charset="-122"/>
                <a:ea typeface="微软雅黑" pitchFamily="34" charset="-122"/>
              </a:rPr>
              <a:t>0</a:t>
            </a:r>
            <a:r>
              <a:rPr lang="zh-CN" altLang="en-US" sz="2000" dirty="0">
                <a:solidFill>
                  <a:srgbClr val="0087CD"/>
                </a:solidFill>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接收端对帧中的比特流进行扫描。</a:t>
            </a:r>
            <a:r>
              <a:rPr lang="zh-CN" altLang="en-US" sz="2000" dirty="0">
                <a:solidFill>
                  <a:srgbClr val="C55A11"/>
                </a:solidFill>
                <a:latin typeface="微软雅黑" pitchFamily="34" charset="-122"/>
                <a:ea typeface="微软雅黑" pitchFamily="34" charset="-122"/>
              </a:rPr>
              <a:t>每当发现 </a:t>
            </a:r>
            <a:r>
              <a:rPr lang="en-US" altLang="zh-CN" sz="2000" dirty="0">
                <a:solidFill>
                  <a:srgbClr val="C55A11"/>
                </a:solidFill>
                <a:latin typeface="微软雅黑" pitchFamily="34" charset="-122"/>
                <a:ea typeface="微软雅黑" pitchFamily="34" charset="-122"/>
              </a:rPr>
              <a:t>5 </a:t>
            </a:r>
            <a:r>
              <a:rPr lang="zh-CN" altLang="en-US" sz="2000" dirty="0">
                <a:solidFill>
                  <a:srgbClr val="C55A11"/>
                </a:solidFill>
                <a:latin typeface="微软雅黑" pitchFamily="34" charset="-122"/>
                <a:ea typeface="微软雅黑" pitchFamily="34" charset="-122"/>
              </a:rPr>
              <a:t>个连续</a:t>
            </a:r>
            <a:r>
              <a:rPr lang="en-US" altLang="zh-CN" sz="2000" dirty="0">
                <a:solidFill>
                  <a:srgbClr val="C55A11"/>
                </a:solidFill>
                <a:latin typeface="微软雅黑" pitchFamily="34" charset="-122"/>
                <a:ea typeface="微软雅黑" pitchFamily="34" charset="-122"/>
              </a:rPr>
              <a:t>1</a:t>
            </a:r>
            <a:r>
              <a:rPr lang="zh-CN" altLang="en-US" sz="2000" dirty="0">
                <a:solidFill>
                  <a:srgbClr val="C55A11"/>
                </a:solidFill>
                <a:latin typeface="微软雅黑" pitchFamily="34" charset="-122"/>
                <a:ea typeface="微软雅黑" pitchFamily="34" charset="-122"/>
              </a:rPr>
              <a:t>时，就把这 </a:t>
            </a:r>
            <a:r>
              <a:rPr lang="en-US" altLang="zh-CN" sz="2000" dirty="0">
                <a:solidFill>
                  <a:srgbClr val="C55A11"/>
                </a:solidFill>
                <a:latin typeface="微软雅黑" pitchFamily="34" charset="-122"/>
                <a:ea typeface="微软雅黑" pitchFamily="34" charset="-122"/>
              </a:rPr>
              <a:t>5 </a:t>
            </a:r>
            <a:r>
              <a:rPr lang="zh-CN" altLang="en-US" sz="2000" dirty="0">
                <a:solidFill>
                  <a:srgbClr val="C55A11"/>
                </a:solidFill>
                <a:latin typeface="微软雅黑" pitchFamily="34" charset="-122"/>
                <a:ea typeface="微软雅黑" pitchFamily="34" charset="-122"/>
              </a:rPr>
              <a:t>个连续 </a:t>
            </a:r>
            <a:r>
              <a:rPr lang="en-US" altLang="zh-CN" sz="2000" dirty="0">
                <a:solidFill>
                  <a:srgbClr val="C55A11"/>
                </a:solidFill>
                <a:latin typeface="微软雅黑" pitchFamily="34" charset="-122"/>
                <a:ea typeface="微软雅黑" pitchFamily="34" charset="-122"/>
              </a:rPr>
              <a:t>1 </a:t>
            </a:r>
            <a:r>
              <a:rPr lang="zh-CN" altLang="en-US" sz="2000" dirty="0">
                <a:solidFill>
                  <a:srgbClr val="C55A11"/>
                </a:solidFill>
                <a:latin typeface="微软雅黑" pitchFamily="34" charset="-122"/>
                <a:ea typeface="微软雅黑" pitchFamily="34" charset="-122"/>
              </a:rPr>
              <a:t>后的一个 </a:t>
            </a:r>
            <a:r>
              <a:rPr lang="en-US" altLang="zh-CN" sz="2000" dirty="0">
                <a:solidFill>
                  <a:srgbClr val="C55A11"/>
                </a:solidFill>
                <a:latin typeface="微软雅黑" pitchFamily="34" charset="-122"/>
                <a:ea typeface="微软雅黑" pitchFamily="34" charset="-122"/>
              </a:rPr>
              <a:t>0 </a:t>
            </a:r>
            <a:r>
              <a:rPr lang="zh-CN" altLang="en-US" sz="2000" dirty="0">
                <a:solidFill>
                  <a:srgbClr val="C55A11"/>
                </a:solidFill>
                <a:latin typeface="微软雅黑" pitchFamily="34" charset="-122"/>
                <a:ea typeface="微软雅黑" pitchFamily="34" charset="-122"/>
              </a:rPr>
              <a:t>删除</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endParaRPr lang="en-US" altLang="zh-CN" sz="2000" dirty="0">
              <a:solidFill>
                <a:srgbClr val="0087CD"/>
              </a:solidFill>
              <a:latin typeface="微软雅黑" pitchFamily="34" charset="-122"/>
              <a:ea typeface="微软雅黑" pitchFamily="34" charset="-122"/>
            </a:endParaRPr>
          </a:p>
          <a:p>
            <a:pPr eaLnBrk="0" hangingPunct="0">
              <a:lnSpc>
                <a:spcPts val="3300"/>
              </a:lnSpc>
              <a:buClr>
                <a:srgbClr val="0070C0"/>
              </a:buClr>
            </a:pPr>
            <a:r>
              <a:rPr lang="zh-CN" altLang="en-US" sz="2000" dirty="0">
                <a:solidFill>
                  <a:srgbClr val="C55A11"/>
                </a:solidFill>
                <a:latin typeface="微软雅黑" pitchFamily="34" charset="-122"/>
                <a:ea typeface="微软雅黑" pitchFamily="34" charset="-122"/>
              </a:rPr>
              <a:t>目的就是使得信息部分数据中不再出现帧的定界符（</a:t>
            </a:r>
            <a:r>
              <a:rPr lang="en-US" altLang="zh-CN" sz="2000" dirty="0">
                <a:solidFill>
                  <a:srgbClr val="C55A11"/>
                </a:solidFill>
                <a:latin typeface="微软雅黑" pitchFamily="34" charset="-122"/>
                <a:ea typeface="微软雅黑" pitchFamily="34" charset="-122"/>
              </a:rPr>
              <a:t>0x7E</a:t>
            </a:r>
            <a:r>
              <a:rPr lang="zh-CN" altLang="en-US" sz="2000" dirty="0">
                <a:solidFill>
                  <a:srgbClr val="C55A11"/>
                </a:solidFill>
                <a:latin typeface="微软雅黑" pitchFamily="34" charset="-122"/>
                <a:ea typeface="微软雅黑" pitchFamily="34" charset="-122"/>
              </a:rPr>
              <a:t>）。</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协议透明传输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零比特填充（同步）</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323528" y="1236404"/>
            <a:ext cx="842493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协议不使用序号和确认机制是出于以下的考虑：</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在数据链路层出现差错的概率不大时，使用比较简单的 </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协议较为合理。</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在因特网环境下，</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的信息字段放入的数据是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数据报。</a:t>
            </a:r>
            <a:r>
              <a:rPr lang="zh-CN" altLang="en-US" sz="2000" dirty="0">
                <a:solidFill>
                  <a:srgbClr val="C55A11"/>
                </a:solidFill>
                <a:latin typeface="微软雅黑" pitchFamily="34" charset="-122"/>
                <a:ea typeface="微软雅黑" pitchFamily="34" charset="-122"/>
              </a:rPr>
              <a:t>数据链路层的可靠传输并不能够保证网络层的传输也是可靠的</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帧检验序列 </a:t>
            </a:r>
            <a:r>
              <a:rPr lang="en-US" altLang="zh-CN" sz="2000" dirty="0">
                <a:solidFill>
                  <a:srgbClr val="C55A11"/>
                </a:solidFill>
                <a:latin typeface="微软雅黑" pitchFamily="34" charset="-122"/>
                <a:ea typeface="微软雅黑" pitchFamily="34" charset="-122"/>
              </a:rPr>
              <a:t>FCS </a:t>
            </a:r>
            <a:r>
              <a:rPr lang="zh-CN" altLang="en-US" sz="2000" dirty="0">
                <a:solidFill>
                  <a:srgbClr val="C55A11"/>
                </a:solidFill>
                <a:latin typeface="微软雅黑" pitchFamily="34" charset="-122"/>
                <a:ea typeface="微软雅黑" pitchFamily="34" charset="-122"/>
              </a:rPr>
              <a:t>字段可保证无差错接受</a:t>
            </a:r>
            <a:r>
              <a:rPr lang="zh-CN" altLang="en-US" sz="2000"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协议差错检测</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8978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
          <p:cNvSpPr>
            <a:spLocks noChangeArrowheads="1"/>
          </p:cNvSpPr>
          <p:nvPr/>
        </p:nvSpPr>
        <p:spPr bwMode="auto">
          <a:xfrm>
            <a:off x="323528" y="1161207"/>
            <a:ext cx="8424936"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anose="05000000000000000000" pitchFamily="2" charset="2"/>
              <a:buChar char="u"/>
            </a:pPr>
            <a:r>
              <a:rPr lang="zh-CN" altLang="en-US" dirty="0">
                <a:solidFill>
                  <a:srgbClr val="0087CD"/>
                </a:solidFill>
                <a:latin typeface="微软雅黑" pitchFamily="34" charset="-122"/>
                <a:ea typeface="微软雅黑" pitchFamily="34" charset="-122"/>
              </a:rPr>
              <a:t>当用户拨号接入 </a:t>
            </a:r>
            <a:r>
              <a:rPr lang="en-US" altLang="zh-CN" dirty="0">
                <a:solidFill>
                  <a:srgbClr val="0087CD"/>
                </a:solidFill>
                <a:latin typeface="微软雅黑" pitchFamily="34" charset="-122"/>
                <a:ea typeface="微软雅黑" pitchFamily="34" charset="-122"/>
              </a:rPr>
              <a:t>ISP </a:t>
            </a:r>
            <a:r>
              <a:rPr lang="zh-CN" altLang="en-US" dirty="0">
                <a:solidFill>
                  <a:srgbClr val="0087CD"/>
                </a:solidFill>
                <a:latin typeface="微软雅黑" pitchFamily="34" charset="-122"/>
                <a:ea typeface="微软雅黑" pitchFamily="34" charset="-122"/>
              </a:rPr>
              <a:t>时，路由器的调制解调器对拨号做出确认，并</a:t>
            </a:r>
            <a:r>
              <a:rPr lang="zh-CN" altLang="en-US" dirty="0">
                <a:solidFill>
                  <a:srgbClr val="C55A11"/>
                </a:solidFill>
                <a:latin typeface="微软雅黑" pitchFamily="34" charset="-122"/>
                <a:ea typeface="微软雅黑" pitchFamily="34" charset="-122"/>
              </a:rPr>
              <a:t>建立一条物理连接</a:t>
            </a:r>
            <a:r>
              <a:rPr lang="zh-CN" altLang="en-US" dirty="0">
                <a:solidFill>
                  <a:srgbClr val="0087CD"/>
                </a:solidFill>
                <a:latin typeface="微软雅黑" pitchFamily="34" charset="-122"/>
                <a:ea typeface="微软雅黑" pitchFamily="34" charset="-122"/>
              </a:rPr>
              <a:t>。</a:t>
            </a:r>
          </a:p>
          <a:p>
            <a:pPr marL="285750" indent="-285750">
              <a:lnSpc>
                <a:spcPts val="3000"/>
              </a:lnSpc>
              <a:buClr>
                <a:srgbClr val="0070C0"/>
              </a:buClr>
              <a:buFont typeface="Wingdings" panose="05000000000000000000" pitchFamily="2" charset="2"/>
              <a:buChar char="u"/>
            </a:pPr>
            <a:r>
              <a:rPr lang="en-US" altLang="zh-CN" dirty="0">
                <a:solidFill>
                  <a:srgbClr val="0087CD"/>
                </a:solidFill>
                <a:latin typeface="微软雅黑" pitchFamily="34" charset="-122"/>
                <a:ea typeface="微软雅黑" pitchFamily="34" charset="-122"/>
              </a:rPr>
              <a:t>PC </a:t>
            </a:r>
            <a:r>
              <a:rPr lang="zh-CN" altLang="en-US" dirty="0">
                <a:solidFill>
                  <a:srgbClr val="0087CD"/>
                </a:solidFill>
                <a:latin typeface="微软雅黑" pitchFamily="34" charset="-122"/>
                <a:ea typeface="微软雅黑" pitchFamily="34" charset="-122"/>
              </a:rPr>
              <a:t>机向路由器发送一系列</a:t>
            </a:r>
            <a:r>
              <a:rPr lang="zh-CN" altLang="en-US" dirty="0">
                <a:solidFill>
                  <a:srgbClr val="C55A11"/>
                </a:solidFill>
                <a:latin typeface="微软雅黑" pitchFamily="34" charset="-122"/>
                <a:ea typeface="微软雅黑" pitchFamily="34" charset="-122"/>
              </a:rPr>
              <a:t>的 </a:t>
            </a:r>
            <a:r>
              <a:rPr lang="en-US" altLang="zh-CN" dirty="0">
                <a:solidFill>
                  <a:srgbClr val="C55A11"/>
                </a:solidFill>
                <a:latin typeface="微软雅黑" pitchFamily="34" charset="-122"/>
                <a:ea typeface="微软雅黑" pitchFamily="34" charset="-122"/>
              </a:rPr>
              <a:t>LCP </a:t>
            </a:r>
            <a:r>
              <a:rPr lang="zh-CN" altLang="en-US" dirty="0">
                <a:solidFill>
                  <a:srgbClr val="C55A11"/>
                </a:solidFill>
                <a:latin typeface="微软雅黑" pitchFamily="34" charset="-122"/>
                <a:ea typeface="微软雅黑" pitchFamily="34" charset="-122"/>
              </a:rPr>
              <a:t>分组</a:t>
            </a:r>
            <a:r>
              <a:rPr lang="zh-CN" altLang="en-US" dirty="0">
                <a:solidFill>
                  <a:srgbClr val="0087CD"/>
                </a:solidFill>
                <a:latin typeface="微软雅黑" pitchFamily="34" charset="-122"/>
                <a:ea typeface="微软雅黑" pitchFamily="34" charset="-122"/>
              </a:rPr>
              <a:t>（封装成多个 </a:t>
            </a:r>
            <a:r>
              <a:rPr lang="en-US" altLang="zh-CN" dirty="0">
                <a:solidFill>
                  <a:srgbClr val="0087CD"/>
                </a:solidFill>
                <a:latin typeface="微软雅黑" pitchFamily="34" charset="-122"/>
                <a:ea typeface="微软雅黑" pitchFamily="34" charset="-122"/>
              </a:rPr>
              <a:t>PPP </a:t>
            </a:r>
            <a:r>
              <a:rPr lang="zh-CN" altLang="en-US" dirty="0">
                <a:solidFill>
                  <a:srgbClr val="0087CD"/>
                </a:solidFill>
                <a:latin typeface="微软雅黑" pitchFamily="34" charset="-122"/>
                <a:ea typeface="微软雅黑" pitchFamily="34" charset="-122"/>
              </a:rPr>
              <a:t>帧）。</a:t>
            </a:r>
          </a:p>
          <a:p>
            <a:pPr marL="268288" indent="-268288">
              <a:lnSpc>
                <a:spcPts val="3000"/>
              </a:lnSpc>
              <a:buClr>
                <a:srgbClr val="0070C0"/>
              </a:buClr>
              <a:buFont typeface="Wingdings" pitchFamily="2" charset="2"/>
              <a:buChar char="l"/>
            </a:pPr>
            <a:r>
              <a:rPr lang="zh-CN" altLang="en-US" dirty="0">
                <a:solidFill>
                  <a:srgbClr val="0087CD"/>
                </a:solidFill>
                <a:latin typeface="微软雅黑" pitchFamily="34" charset="-122"/>
                <a:ea typeface="微软雅黑" pitchFamily="34" charset="-122"/>
              </a:rPr>
              <a:t>这些分组及其响应选择一些 </a:t>
            </a:r>
            <a:r>
              <a:rPr lang="en-US" altLang="zh-CN" dirty="0">
                <a:solidFill>
                  <a:srgbClr val="0087CD"/>
                </a:solidFill>
                <a:latin typeface="微软雅黑" pitchFamily="34" charset="-122"/>
                <a:ea typeface="微软雅黑" pitchFamily="34" charset="-122"/>
              </a:rPr>
              <a:t>PPP </a:t>
            </a:r>
            <a:r>
              <a:rPr lang="zh-CN" altLang="en-US" dirty="0">
                <a:solidFill>
                  <a:srgbClr val="0087CD"/>
                </a:solidFill>
                <a:latin typeface="微软雅黑" pitchFamily="34" charset="-122"/>
                <a:ea typeface="微软雅黑" pitchFamily="34" charset="-122"/>
              </a:rPr>
              <a:t>参数，并</a:t>
            </a:r>
            <a:r>
              <a:rPr lang="zh-CN" altLang="en-US" dirty="0">
                <a:solidFill>
                  <a:srgbClr val="C55A11"/>
                </a:solidFill>
                <a:latin typeface="微软雅黑" pitchFamily="34" charset="-122"/>
                <a:ea typeface="微软雅黑" pitchFamily="34" charset="-122"/>
              </a:rPr>
              <a:t>进行网络层配置</a:t>
            </a:r>
            <a:r>
              <a:rPr lang="zh-CN" altLang="en-US" dirty="0">
                <a:solidFill>
                  <a:srgbClr val="0087CD"/>
                </a:solidFill>
                <a:latin typeface="微软雅黑" pitchFamily="34" charset="-122"/>
                <a:ea typeface="微软雅黑" pitchFamily="34" charset="-122"/>
              </a:rPr>
              <a:t>，</a:t>
            </a:r>
            <a:r>
              <a:rPr lang="en-US" altLang="zh-CN" dirty="0">
                <a:solidFill>
                  <a:srgbClr val="0087CD"/>
                </a:solidFill>
                <a:latin typeface="微软雅黑" pitchFamily="34" charset="-122"/>
                <a:ea typeface="微软雅黑" pitchFamily="34" charset="-122"/>
              </a:rPr>
              <a:t>NCP </a:t>
            </a:r>
            <a:r>
              <a:rPr lang="zh-CN" altLang="en-US" dirty="0">
                <a:solidFill>
                  <a:srgbClr val="0087CD"/>
                </a:solidFill>
                <a:latin typeface="微软雅黑" pitchFamily="34" charset="-122"/>
                <a:ea typeface="微软雅黑" pitchFamily="34" charset="-122"/>
              </a:rPr>
              <a:t>给新接入的 </a:t>
            </a:r>
            <a:r>
              <a:rPr lang="en-US" altLang="zh-CN" dirty="0">
                <a:solidFill>
                  <a:srgbClr val="0087CD"/>
                </a:solidFill>
                <a:latin typeface="微软雅黑" pitchFamily="34" charset="-122"/>
                <a:ea typeface="微软雅黑" pitchFamily="34" charset="-122"/>
              </a:rPr>
              <a:t>PC </a:t>
            </a:r>
            <a:r>
              <a:rPr lang="zh-CN" altLang="en-US" dirty="0">
                <a:solidFill>
                  <a:srgbClr val="0087CD"/>
                </a:solidFill>
                <a:latin typeface="微软雅黑" pitchFamily="34" charset="-122"/>
                <a:ea typeface="微软雅黑" pitchFamily="34" charset="-122"/>
              </a:rPr>
              <a:t>机分配一个临时的 </a:t>
            </a:r>
            <a:r>
              <a:rPr lang="en-US" altLang="zh-CN" dirty="0">
                <a:solidFill>
                  <a:srgbClr val="0087CD"/>
                </a:solidFill>
                <a:latin typeface="微软雅黑" pitchFamily="34" charset="-122"/>
                <a:ea typeface="微软雅黑" pitchFamily="34" charset="-122"/>
              </a:rPr>
              <a:t>IP </a:t>
            </a:r>
            <a:r>
              <a:rPr lang="zh-CN" altLang="en-US" dirty="0">
                <a:solidFill>
                  <a:srgbClr val="0087CD"/>
                </a:solidFill>
                <a:latin typeface="微软雅黑" pitchFamily="34" charset="-122"/>
                <a:ea typeface="微软雅黑" pitchFamily="34" charset="-122"/>
              </a:rPr>
              <a:t>地址，使 </a:t>
            </a:r>
            <a:r>
              <a:rPr lang="en-US" altLang="zh-CN" dirty="0">
                <a:solidFill>
                  <a:srgbClr val="0087CD"/>
                </a:solidFill>
                <a:latin typeface="微软雅黑" pitchFamily="34" charset="-122"/>
                <a:ea typeface="微软雅黑" pitchFamily="34" charset="-122"/>
              </a:rPr>
              <a:t>PC </a:t>
            </a:r>
            <a:r>
              <a:rPr lang="zh-CN" altLang="en-US" dirty="0">
                <a:solidFill>
                  <a:srgbClr val="0087CD"/>
                </a:solidFill>
                <a:latin typeface="微软雅黑" pitchFamily="34" charset="-122"/>
                <a:ea typeface="微软雅黑" pitchFamily="34" charset="-122"/>
              </a:rPr>
              <a:t>机成为因特网上的一个主机。</a:t>
            </a:r>
          </a:p>
          <a:p>
            <a:pPr marL="268288" indent="-268288">
              <a:lnSpc>
                <a:spcPts val="3000"/>
              </a:lnSpc>
              <a:buClr>
                <a:srgbClr val="0070C0"/>
              </a:buClr>
              <a:buFont typeface="Wingdings" pitchFamily="2" charset="2"/>
              <a:buChar char="l"/>
            </a:pPr>
            <a:r>
              <a:rPr lang="zh-CN" altLang="en-US" dirty="0">
                <a:solidFill>
                  <a:srgbClr val="0087CD"/>
                </a:solidFill>
                <a:latin typeface="微软雅黑" pitchFamily="34" charset="-122"/>
                <a:ea typeface="微软雅黑" pitchFamily="34" charset="-122"/>
              </a:rPr>
              <a:t>通信完毕时，</a:t>
            </a:r>
            <a:r>
              <a:rPr lang="en-US" altLang="zh-CN" dirty="0">
                <a:solidFill>
                  <a:srgbClr val="0087CD"/>
                </a:solidFill>
                <a:latin typeface="微软雅黑" pitchFamily="34" charset="-122"/>
                <a:ea typeface="微软雅黑" pitchFamily="34" charset="-122"/>
              </a:rPr>
              <a:t>NCP </a:t>
            </a:r>
            <a:r>
              <a:rPr lang="zh-CN" altLang="en-US" dirty="0">
                <a:solidFill>
                  <a:srgbClr val="C55A11"/>
                </a:solidFill>
                <a:latin typeface="微软雅黑" pitchFamily="34" charset="-122"/>
                <a:ea typeface="微软雅黑" pitchFamily="34" charset="-122"/>
              </a:rPr>
              <a:t>释放网络层连接</a:t>
            </a:r>
            <a:r>
              <a:rPr lang="zh-CN" altLang="en-US" dirty="0">
                <a:solidFill>
                  <a:srgbClr val="0087CD"/>
                </a:solidFill>
                <a:latin typeface="微软雅黑" pitchFamily="34" charset="-122"/>
                <a:ea typeface="微软雅黑" pitchFamily="34" charset="-122"/>
              </a:rPr>
              <a:t>，收回原来分配出去的 </a:t>
            </a:r>
            <a:r>
              <a:rPr lang="en-US" altLang="zh-CN" dirty="0">
                <a:solidFill>
                  <a:srgbClr val="0087CD"/>
                </a:solidFill>
                <a:latin typeface="微软雅黑" pitchFamily="34" charset="-122"/>
                <a:ea typeface="微软雅黑" pitchFamily="34" charset="-122"/>
              </a:rPr>
              <a:t>IP </a:t>
            </a:r>
            <a:r>
              <a:rPr lang="zh-CN" altLang="en-US" dirty="0">
                <a:solidFill>
                  <a:srgbClr val="0087CD"/>
                </a:solidFill>
                <a:latin typeface="微软雅黑" pitchFamily="34" charset="-122"/>
                <a:ea typeface="微软雅黑" pitchFamily="34" charset="-122"/>
              </a:rPr>
              <a:t>地址。接着，</a:t>
            </a:r>
            <a:r>
              <a:rPr lang="en-US" altLang="zh-CN" dirty="0">
                <a:solidFill>
                  <a:srgbClr val="0087CD"/>
                </a:solidFill>
                <a:latin typeface="微软雅黑" pitchFamily="34" charset="-122"/>
                <a:ea typeface="微软雅黑" pitchFamily="34" charset="-122"/>
              </a:rPr>
              <a:t>LCP </a:t>
            </a:r>
            <a:r>
              <a:rPr lang="zh-CN" altLang="en-US" dirty="0">
                <a:solidFill>
                  <a:srgbClr val="C55A11"/>
                </a:solidFill>
                <a:latin typeface="微软雅黑" pitchFamily="34" charset="-122"/>
                <a:ea typeface="微软雅黑" pitchFamily="34" charset="-122"/>
              </a:rPr>
              <a:t>释放数据链路层连接</a:t>
            </a:r>
            <a:r>
              <a:rPr lang="zh-CN" altLang="en-US" dirty="0">
                <a:solidFill>
                  <a:srgbClr val="0087CD"/>
                </a:solidFill>
                <a:latin typeface="微软雅黑" pitchFamily="34" charset="-122"/>
                <a:ea typeface="微软雅黑" pitchFamily="34" charset="-122"/>
              </a:rPr>
              <a:t>。最后释放的是</a:t>
            </a:r>
            <a:r>
              <a:rPr lang="zh-CN" altLang="en-US" dirty="0">
                <a:solidFill>
                  <a:srgbClr val="C55A11"/>
                </a:solidFill>
                <a:latin typeface="微软雅黑" pitchFamily="34" charset="-122"/>
                <a:ea typeface="微软雅黑" pitchFamily="34" charset="-122"/>
              </a:rPr>
              <a:t>物理层的连接</a:t>
            </a:r>
            <a:r>
              <a:rPr lang="zh-CN" altLang="en-US" dirty="0">
                <a:solidFill>
                  <a:srgbClr val="0087CD"/>
                </a:solidFill>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zh-CN" altLang="en-US" dirty="0">
                <a:solidFill>
                  <a:srgbClr val="0087CD"/>
                </a:solidFill>
                <a:latin typeface="微软雅黑" pitchFamily="34" charset="-122"/>
                <a:ea typeface="微软雅黑" pitchFamily="34" charset="-122"/>
              </a:rPr>
              <a:t>可见，</a:t>
            </a:r>
            <a:r>
              <a:rPr lang="en-US" altLang="zh-CN" dirty="0">
                <a:solidFill>
                  <a:srgbClr val="0087CD"/>
                </a:solidFill>
                <a:latin typeface="微软雅黑" pitchFamily="34" charset="-122"/>
                <a:ea typeface="微软雅黑" pitchFamily="34" charset="-122"/>
              </a:rPr>
              <a:t>PPP </a:t>
            </a:r>
            <a:r>
              <a:rPr lang="zh-CN" altLang="en-US" dirty="0">
                <a:solidFill>
                  <a:srgbClr val="0087CD"/>
                </a:solidFill>
                <a:latin typeface="微软雅黑" pitchFamily="34" charset="-122"/>
                <a:ea typeface="微软雅黑" pitchFamily="34" charset="-122"/>
              </a:rPr>
              <a:t>协议已不是纯粹的数据链路层的协议，它还包含了物理层和网络层的内容。</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协议工作状态</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4110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41651"/>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42198"/>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42745"/>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44202"/>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42198"/>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10406"/>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10953"/>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12409"/>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129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976849"/>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17868"/>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498422"/>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21245"/>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789018"/>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492248"/>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189248"/>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881191"/>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28111"/>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48728"/>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69152"/>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690978"/>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441104"/>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par>
                          <p:cTn id="13" fill="hold">
                            <p:stCondLst>
                              <p:cond delay="1000"/>
                            </p:stCondLst>
                            <p:childTnLst>
                              <p:par>
                                <p:cTn id="14" presetID="21" presetClass="emph" presetSubtype="0" fill="hold" grpId="0" nodeType="afterEffect">
                                  <p:stCondLst>
                                    <p:cond delay="1000"/>
                                  </p:stCondLst>
                                  <p:childTnLst>
                                    <p:animClr clrSpc="hsl" dir="cw">
                                      <p:cBhvr override="childStyle">
                                        <p:cTn id="15" dur="500" fill="hold"/>
                                        <p:tgtEl>
                                          <p:spTgt spid="63"/>
                                        </p:tgtEl>
                                        <p:attrNameLst>
                                          <p:attrName>style.color</p:attrName>
                                        </p:attrNameLst>
                                      </p:cBhvr>
                                      <p:by>
                                        <p:hsl h="7200000" s="0" l="0"/>
                                      </p:by>
                                    </p:animClr>
                                    <p:animClr clrSpc="hsl" dir="cw">
                                      <p:cBhvr>
                                        <p:cTn id="16" dur="500" fill="hold"/>
                                        <p:tgtEl>
                                          <p:spTgt spid="63"/>
                                        </p:tgtEl>
                                        <p:attrNameLst>
                                          <p:attrName>fillcolor</p:attrName>
                                        </p:attrNameLst>
                                      </p:cBhvr>
                                      <p:by>
                                        <p:hsl h="7200000" s="0" l="0"/>
                                      </p:by>
                                    </p:animClr>
                                    <p:animClr clrSpc="hsl" dir="cw">
                                      <p:cBhvr>
                                        <p:cTn id="17" dur="500" fill="hold"/>
                                        <p:tgtEl>
                                          <p:spTgt spid="63"/>
                                        </p:tgtEl>
                                        <p:attrNameLst>
                                          <p:attrName>stroke.color</p:attrName>
                                        </p:attrNameLst>
                                      </p:cBhvr>
                                      <p:by>
                                        <p:hsl h="7200000" s="0" l="0"/>
                                      </p:by>
                                    </p:animClr>
                                    <p:set>
                                      <p:cBhvr>
                                        <p:cTn id="18" dur="500" fill="hold"/>
                                        <p:tgtEl>
                                          <p:spTgt spid="6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19622"/>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20169"/>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20716"/>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21263"/>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22720"/>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20716"/>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688924"/>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38947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090927"/>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791475"/>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955367"/>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096386"/>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476940"/>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599763"/>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767536"/>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470766"/>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167766"/>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859709"/>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06629"/>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27246"/>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47670"/>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669496"/>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752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par>
                          <p:cTn id="10" fill="hold">
                            <p:stCondLst>
                              <p:cond delay="1000"/>
                            </p:stCondLst>
                            <p:childTnLst>
                              <p:par>
                                <p:cTn id="11" presetID="21" presetClass="emph" presetSubtype="0" fill="hold" grpId="0" nodeType="afterEffect">
                                  <p:stCondLst>
                                    <p:cond delay="1000"/>
                                  </p:stCondLst>
                                  <p:childTnLst>
                                    <p:animClr clrSpc="hsl" dir="cw">
                                      <p:cBhvr override="childStyle">
                                        <p:cTn id="12" dur="500" fill="hold"/>
                                        <p:tgtEl>
                                          <p:spTgt spid="64"/>
                                        </p:tgtEl>
                                        <p:attrNameLst>
                                          <p:attrName>style.color</p:attrName>
                                        </p:attrNameLst>
                                      </p:cBhvr>
                                      <p:by>
                                        <p:hsl h="7200000" s="0" l="0"/>
                                      </p:by>
                                    </p:animClr>
                                    <p:animClr clrSpc="hsl" dir="cw">
                                      <p:cBhvr>
                                        <p:cTn id="13" dur="500" fill="hold"/>
                                        <p:tgtEl>
                                          <p:spTgt spid="64"/>
                                        </p:tgtEl>
                                        <p:attrNameLst>
                                          <p:attrName>fillcolor</p:attrName>
                                        </p:attrNameLst>
                                      </p:cBhvr>
                                      <p:by>
                                        <p:hsl h="7200000" s="0" l="0"/>
                                      </p:by>
                                    </p:animClr>
                                    <p:animClr clrSpc="hsl" dir="cw">
                                      <p:cBhvr>
                                        <p:cTn id="14" dur="500" fill="hold"/>
                                        <p:tgtEl>
                                          <p:spTgt spid="64"/>
                                        </p:tgtEl>
                                        <p:attrNameLst>
                                          <p:attrName>stroke.color</p:attrName>
                                        </p:attrNameLst>
                                      </p:cBhvr>
                                      <p:by>
                                        <p:hsl h="7200000" s="0" l="0"/>
                                      </p:by>
                                    </p:animClr>
                                    <p:set>
                                      <p:cBhvr>
                                        <p:cTn id="15" dur="500" fill="hold"/>
                                        <p:tgtEl>
                                          <p:spTgt spid="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43567"/>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4411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44661"/>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45208"/>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46665"/>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44661"/>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12869"/>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13416"/>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14872"/>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1542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979312"/>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20331"/>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500885"/>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23708"/>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791481"/>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494711"/>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191711"/>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883654"/>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30574"/>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51191"/>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71615"/>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693441"/>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5958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par>
                          <p:cTn id="10" fill="hold">
                            <p:stCondLst>
                              <p:cond delay="1000"/>
                            </p:stCondLst>
                            <p:childTnLst>
                              <p:par>
                                <p:cTn id="11" presetID="21" presetClass="emph" presetSubtype="0" fill="hold" grpId="0" nodeType="afterEffect">
                                  <p:stCondLst>
                                    <p:cond delay="1000"/>
                                  </p:stCondLst>
                                  <p:childTnLst>
                                    <p:animClr clrSpc="hsl" dir="cw">
                                      <p:cBhvr override="childStyle">
                                        <p:cTn id="12" dur="500" fill="hold"/>
                                        <p:tgtEl>
                                          <p:spTgt spid="65"/>
                                        </p:tgtEl>
                                        <p:attrNameLst>
                                          <p:attrName>style.color</p:attrName>
                                        </p:attrNameLst>
                                      </p:cBhvr>
                                      <p:by>
                                        <p:hsl h="7200000" s="0" l="0"/>
                                      </p:by>
                                    </p:animClr>
                                    <p:animClr clrSpc="hsl" dir="cw">
                                      <p:cBhvr>
                                        <p:cTn id="13" dur="500" fill="hold"/>
                                        <p:tgtEl>
                                          <p:spTgt spid="65"/>
                                        </p:tgtEl>
                                        <p:attrNameLst>
                                          <p:attrName>fillcolor</p:attrName>
                                        </p:attrNameLst>
                                      </p:cBhvr>
                                      <p:by>
                                        <p:hsl h="7200000" s="0" l="0"/>
                                      </p:by>
                                    </p:animClr>
                                    <p:animClr clrSpc="hsl" dir="cw">
                                      <p:cBhvr>
                                        <p:cTn id="14" dur="500" fill="hold"/>
                                        <p:tgtEl>
                                          <p:spTgt spid="65"/>
                                        </p:tgtEl>
                                        <p:attrNameLst>
                                          <p:attrName>stroke.color</p:attrName>
                                        </p:attrNameLst>
                                      </p:cBhvr>
                                      <p:by>
                                        <p:hsl h="7200000" s="0" l="0"/>
                                      </p:by>
                                    </p:animClr>
                                    <p:set>
                                      <p:cBhvr>
                                        <p:cTn id="15" dur="500" fill="hold"/>
                                        <p:tgtEl>
                                          <p:spTgt spid="6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68126"/>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68673"/>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69767"/>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7122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37428"/>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37975"/>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39431"/>
            <a:ext cx="0" cy="43033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39979"/>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3003871"/>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44890"/>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525444"/>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48267"/>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816040"/>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519270"/>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216270"/>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908213"/>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55133"/>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7575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96174"/>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71800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3393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par>
                          <p:cTn id="10" fill="hold">
                            <p:stCondLst>
                              <p:cond delay="1000"/>
                            </p:stCondLst>
                            <p:childTnLst>
                              <p:par>
                                <p:cTn id="11" presetID="21" presetClass="emph" presetSubtype="0" fill="hold" grpId="0" nodeType="afterEffect">
                                  <p:stCondLst>
                                    <p:cond delay="1000"/>
                                  </p:stCondLst>
                                  <p:childTnLst>
                                    <p:animClr clrSpc="hsl" dir="cw">
                                      <p:cBhvr override="childStyle">
                                        <p:cTn id="12" dur="500" fill="hold"/>
                                        <p:tgtEl>
                                          <p:spTgt spid="66"/>
                                        </p:tgtEl>
                                        <p:attrNameLst>
                                          <p:attrName>style.color</p:attrName>
                                        </p:attrNameLst>
                                      </p:cBhvr>
                                      <p:by>
                                        <p:hsl h="7200000" s="0" l="0"/>
                                      </p:by>
                                    </p:animClr>
                                    <p:animClr clrSpc="hsl" dir="cw">
                                      <p:cBhvr>
                                        <p:cTn id="13" dur="500" fill="hold"/>
                                        <p:tgtEl>
                                          <p:spTgt spid="66"/>
                                        </p:tgtEl>
                                        <p:attrNameLst>
                                          <p:attrName>fillcolor</p:attrName>
                                        </p:attrNameLst>
                                      </p:cBhvr>
                                      <p:by>
                                        <p:hsl h="7200000" s="0" l="0"/>
                                      </p:by>
                                    </p:animClr>
                                    <p:animClr clrSpc="hsl" dir="cw">
                                      <p:cBhvr>
                                        <p:cTn id="14" dur="500" fill="hold"/>
                                        <p:tgtEl>
                                          <p:spTgt spid="66"/>
                                        </p:tgtEl>
                                        <p:attrNameLst>
                                          <p:attrName>stroke.color</p:attrName>
                                        </p:attrNameLst>
                                      </p:cBhvr>
                                      <p:by>
                                        <p:hsl h="7200000" s="0" l="0"/>
                                      </p:by>
                                    </p:animClr>
                                    <p:set>
                                      <p:cBhvr>
                                        <p:cTn id="15" dur="500" fill="hold"/>
                                        <p:tgtEl>
                                          <p:spTgt spid="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68126"/>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68673"/>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69767"/>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7122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37428"/>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37975"/>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39431"/>
            <a:ext cx="0" cy="43033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39979"/>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3003871"/>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44890"/>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525444"/>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48267"/>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816040"/>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519270"/>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216270"/>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908213"/>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55133"/>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7575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96174"/>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71800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3074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par>
                          <p:cTn id="10" fill="hold">
                            <p:stCondLst>
                              <p:cond delay="1000"/>
                            </p:stCondLst>
                            <p:childTnLst>
                              <p:par>
                                <p:cTn id="11" presetID="21" presetClass="emph" presetSubtype="0" fill="hold" grpId="0" nodeType="afterEffect">
                                  <p:stCondLst>
                                    <p:cond delay="2250"/>
                                  </p:stCondLst>
                                  <p:childTnLst>
                                    <p:animClr clrSpc="hsl" dir="cw">
                                      <p:cBhvr override="childStyle">
                                        <p:cTn id="12" dur="500" fill="hold"/>
                                        <p:tgtEl>
                                          <p:spTgt spid="68"/>
                                        </p:tgtEl>
                                        <p:attrNameLst>
                                          <p:attrName>style.color</p:attrName>
                                        </p:attrNameLst>
                                      </p:cBhvr>
                                      <p:by>
                                        <p:hsl h="7200000" s="0" l="0"/>
                                      </p:by>
                                    </p:animClr>
                                    <p:animClr clrSpc="hsl" dir="cw">
                                      <p:cBhvr>
                                        <p:cTn id="13" dur="500" fill="hold"/>
                                        <p:tgtEl>
                                          <p:spTgt spid="68"/>
                                        </p:tgtEl>
                                        <p:attrNameLst>
                                          <p:attrName>fillcolor</p:attrName>
                                        </p:attrNameLst>
                                      </p:cBhvr>
                                      <p:by>
                                        <p:hsl h="7200000" s="0" l="0"/>
                                      </p:by>
                                    </p:animClr>
                                    <p:animClr clrSpc="hsl" dir="cw">
                                      <p:cBhvr>
                                        <p:cTn id="14" dur="500" fill="hold"/>
                                        <p:tgtEl>
                                          <p:spTgt spid="68"/>
                                        </p:tgtEl>
                                        <p:attrNameLst>
                                          <p:attrName>stroke.color</p:attrName>
                                        </p:attrNameLst>
                                      </p:cBhvr>
                                      <p:by>
                                        <p:hsl h="7200000" s="0" l="0"/>
                                      </p:by>
                                    </p:animClr>
                                    <p:set>
                                      <p:cBhvr>
                                        <p:cTn id="15" dur="500" fill="hold"/>
                                        <p:tgtEl>
                                          <p:spTgt spid="6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68126"/>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68673"/>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69767"/>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7122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37428"/>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37975"/>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39431"/>
            <a:ext cx="0" cy="43033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39979"/>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3003871"/>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44890"/>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525444"/>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48267"/>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816040"/>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519270"/>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216270"/>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908213"/>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55133"/>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7575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96174"/>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71800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306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par>
                          <p:cTn id="10" fill="hold">
                            <p:stCondLst>
                              <p:cond delay="1000"/>
                            </p:stCondLst>
                            <p:childTnLst>
                              <p:par>
                                <p:cTn id="11" presetID="21" presetClass="emph" presetSubtype="0" fill="hold" grpId="0" nodeType="afterEffect">
                                  <p:stCondLst>
                                    <p:cond delay="1000"/>
                                  </p:stCondLst>
                                  <p:childTnLst>
                                    <p:animClr clrSpc="hsl" dir="cw">
                                      <p:cBhvr override="childStyle">
                                        <p:cTn id="12" dur="500" fill="hold"/>
                                        <p:tgtEl>
                                          <p:spTgt spid="69"/>
                                        </p:tgtEl>
                                        <p:attrNameLst>
                                          <p:attrName>style.color</p:attrName>
                                        </p:attrNameLst>
                                      </p:cBhvr>
                                      <p:by>
                                        <p:hsl h="7200000" s="0" l="0"/>
                                      </p:by>
                                    </p:animClr>
                                    <p:animClr clrSpc="hsl" dir="cw">
                                      <p:cBhvr>
                                        <p:cTn id="13" dur="500" fill="hold"/>
                                        <p:tgtEl>
                                          <p:spTgt spid="69"/>
                                        </p:tgtEl>
                                        <p:attrNameLst>
                                          <p:attrName>fillcolor</p:attrName>
                                        </p:attrNameLst>
                                      </p:cBhvr>
                                      <p:by>
                                        <p:hsl h="7200000" s="0" l="0"/>
                                      </p:by>
                                    </p:animClr>
                                    <p:animClr clrSpc="hsl" dir="cw">
                                      <p:cBhvr>
                                        <p:cTn id="14" dur="500" fill="hold"/>
                                        <p:tgtEl>
                                          <p:spTgt spid="69"/>
                                        </p:tgtEl>
                                        <p:attrNameLst>
                                          <p:attrName>stroke.color</p:attrName>
                                        </p:attrNameLst>
                                      </p:cBhvr>
                                      <p:by>
                                        <p:hsl h="7200000" s="0" l="0"/>
                                      </p:by>
                                    </p:animClr>
                                    <p:set>
                                      <p:cBhvr>
                                        <p:cTn id="15" dur="500" fill="hold"/>
                                        <p:tgtEl>
                                          <p:spTgt spid="6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数据链路层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3.1</a:t>
            </a:r>
            <a:r>
              <a:rPr lang="zh-CN" altLang="en-US" sz="2400" b="1" dirty="0">
                <a:latin typeface="微软雅黑" panose="020B0503020204020204" pitchFamily="34" charset="-122"/>
              </a:rPr>
              <a:t>  点对点信道的数据链路层</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3.2  </a:t>
            </a:r>
            <a:r>
              <a:rPr lang="zh-CN" altLang="en-US" sz="2400" b="1" dirty="0">
                <a:latin typeface="微软雅黑" panose="020B0503020204020204" pitchFamily="34" charset="-122"/>
              </a:rPr>
              <a:t>点对点协议 </a:t>
            </a:r>
            <a:r>
              <a:rPr lang="en-US" altLang="zh-CN" sz="2400" b="1" dirty="0">
                <a:latin typeface="微软雅黑" panose="020B0503020204020204" pitchFamily="34" charset="-122"/>
              </a:rPr>
              <a:t>PPP</a:t>
            </a:r>
          </a:p>
          <a:p>
            <a:pPr marL="0" indent="0">
              <a:buNone/>
            </a:pPr>
            <a:r>
              <a:rPr lang="en-US" altLang="zh-CN" sz="2400" b="1" dirty="0">
                <a:latin typeface="微软雅黑" panose="020B0503020204020204" pitchFamily="34" charset="-122"/>
              </a:rPr>
              <a:t>3.3  </a:t>
            </a:r>
            <a:r>
              <a:rPr lang="zh-CN" altLang="en-US" sz="2400" b="1" dirty="0">
                <a:latin typeface="微软雅黑" panose="020B0503020204020204" pitchFamily="34" charset="-122"/>
              </a:rPr>
              <a:t>使用广播信道的数据链路层</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3.4  </a:t>
            </a:r>
            <a:r>
              <a:rPr lang="zh-CN" altLang="en-US" sz="2400" b="1" dirty="0">
                <a:latin typeface="微软雅黑" panose="020B0503020204020204" pitchFamily="34" charset="-122"/>
              </a:rPr>
              <a:t>以太网</a:t>
            </a:r>
            <a:r>
              <a:rPr lang="en-US" altLang="zh-CN" sz="2400" b="1" dirty="0">
                <a:latin typeface="微软雅黑" panose="020B0503020204020204" pitchFamily="34" charset="-122"/>
              </a:rPr>
              <a:t>MAC</a:t>
            </a:r>
            <a:r>
              <a:rPr lang="zh-CN" altLang="en-US" sz="2400" b="1" dirty="0">
                <a:latin typeface="微软雅黑" panose="020B0503020204020204" pitchFamily="34" charset="-122"/>
              </a:rPr>
              <a:t>层</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3.5  </a:t>
            </a:r>
            <a:r>
              <a:rPr lang="zh-CN" altLang="en-US" sz="2400" b="1" dirty="0">
                <a:latin typeface="微软雅黑" panose="020B0503020204020204" pitchFamily="34" charset="-122"/>
              </a:rPr>
              <a:t>扩展以太网</a:t>
            </a:r>
          </a:p>
          <a:p>
            <a:pPr marL="0" indent="0">
              <a:buNone/>
            </a:pPr>
            <a:r>
              <a:rPr lang="en-US" altLang="zh-CN" sz="2400" b="1" dirty="0">
                <a:latin typeface="微软雅黑" panose="020B0503020204020204" pitchFamily="34" charset="-122"/>
              </a:rPr>
              <a:t>3.6  </a:t>
            </a:r>
            <a:r>
              <a:rPr lang="zh-CN" altLang="en-US" sz="2400" b="1" dirty="0">
                <a:latin typeface="微软雅黑" panose="020B0503020204020204" pitchFamily="34" charset="-122"/>
              </a:rPr>
              <a:t>高速以太网</a:t>
            </a:r>
          </a:p>
        </p:txBody>
      </p:sp>
    </p:spTree>
    <p:extLst>
      <p:ext uri="{BB962C8B-B14F-4D97-AF65-F5344CB8AC3E}">
        <p14:creationId xmlns:p14="http://schemas.microsoft.com/office/powerpoint/2010/main" val="2108466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68126"/>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68673"/>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69767"/>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7122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37428"/>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37975"/>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39431"/>
            <a:ext cx="0" cy="43033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39979"/>
            <a:ext cx="0" cy="431246"/>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3003871"/>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44890"/>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525444"/>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FF0000"/>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48267"/>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816040"/>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519270"/>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216270"/>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908213"/>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55133"/>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7575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96174"/>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71800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444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468126"/>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2168673"/>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569767"/>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4271224"/>
            <a:ext cx="986604" cy="26930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869220"/>
            <a:ext cx="986604" cy="270211"/>
          </a:xfrm>
          <a:prstGeom prst="rect">
            <a:avLst/>
          </a:prstGeom>
          <a:solidFill>
            <a:srgbClr val="0095F0"/>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73742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437975"/>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3139431"/>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839979"/>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3003871"/>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3144890"/>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525444"/>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648267"/>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816040"/>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519270"/>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571707" y="3216270"/>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908213"/>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455133"/>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97575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696174"/>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718000"/>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2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协议状态图</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26" name="椭圆 25"/>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8209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5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11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1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19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normAutofit/>
          </a:bodyPr>
          <a:lstStyle/>
          <a:p>
            <a:r>
              <a:rPr lang="en-US" altLang="zh-CN" dirty="0"/>
              <a:t>3.2  </a:t>
            </a:r>
            <a:r>
              <a:rPr lang="zh-CN" altLang="en-US" dirty="0"/>
              <a:t>点对点协议 </a:t>
            </a:r>
            <a:r>
              <a:rPr lang="en-US" altLang="zh-CN" dirty="0"/>
              <a:t>PPP</a:t>
            </a:r>
          </a:p>
        </p:txBody>
      </p:sp>
      <p:sp>
        <p:nvSpPr>
          <p:cNvPr id="3" name="标题 2"/>
          <p:cNvSpPr>
            <a:spLocks noGrp="1"/>
          </p:cNvSpPr>
          <p:nvPr>
            <p:ph type="title"/>
          </p:nvPr>
        </p:nvSpPr>
        <p:spPr/>
        <p:txBody>
          <a:bodyPr/>
          <a:lstStyle/>
          <a:p>
            <a:r>
              <a:rPr lang="zh-CN" altLang="en-US" dirty="0"/>
              <a:t>第三章  数据链路层</a:t>
            </a:r>
          </a:p>
        </p:txBody>
      </p:sp>
    </p:spTree>
    <p:extLst>
      <p:ext uri="{BB962C8B-B14F-4D97-AF65-F5344CB8AC3E}">
        <p14:creationId xmlns:p14="http://schemas.microsoft.com/office/powerpoint/2010/main" val="2983269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23528" y="777791"/>
            <a:ext cx="8424936"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对于点对点的链路，目前使用得最广泛的</a:t>
            </a:r>
            <a:r>
              <a:rPr lang="zh-CN" altLang="en-US" sz="2000" dirty="0">
                <a:solidFill>
                  <a:srgbClr val="C55A11"/>
                </a:solidFill>
                <a:latin typeface="微软雅黑" pitchFamily="34" charset="-122"/>
                <a:ea typeface="微软雅黑" pitchFamily="34" charset="-122"/>
              </a:rPr>
              <a:t>数据链路层协议</a:t>
            </a:r>
            <a:r>
              <a:rPr lang="zh-CN" altLang="en-US" sz="2000" dirty="0">
                <a:solidFill>
                  <a:srgbClr val="0087CD"/>
                </a:solidFill>
                <a:latin typeface="微软雅黑" pitchFamily="34" charset="-122"/>
                <a:ea typeface="微软雅黑" pitchFamily="34" charset="-122"/>
              </a:rPr>
              <a:t>是</a:t>
            </a:r>
            <a:r>
              <a:rPr lang="zh-CN" altLang="en-US" sz="2000" dirty="0">
                <a:solidFill>
                  <a:srgbClr val="C55A11"/>
                </a:solidFill>
                <a:latin typeface="微软雅黑" pitchFamily="34" charset="-122"/>
                <a:ea typeface="微软雅黑" pitchFamily="34" charset="-122"/>
              </a:rPr>
              <a:t>点对点协议 </a:t>
            </a:r>
            <a:r>
              <a:rPr lang="en-US" altLang="zh-CN" sz="2000" dirty="0">
                <a:solidFill>
                  <a:srgbClr val="C55A11"/>
                </a:solidFill>
                <a:latin typeface="微软雅黑" pitchFamily="34" charset="-122"/>
                <a:ea typeface="微软雅黑" pitchFamily="34" charset="-122"/>
              </a:rPr>
              <a:t>PPP </a:t>
            </a:r>
            <a:r>
              <a:rPr lang="en-US" altLang="zh-CN" sz="2000" dirty="0">
                <a:solidFill>
                  <a:srgbClr val="0087CD"/>
                </a:solidFill>
                <a:latin typeface="微软雅黑" pitchFamily="34" charset="-122"/>
                <a:ea typeface="微软雅黑" pitchFamily="34" charset="-122"/>
              </a:rPr>
              <a:t>(Point-to-Point Protocol)</a:t>
            </a:r>
            <a:r>
              <a:rPr lang="zh-CN" altLang="en-US" sz="2000" dirty="0">
                <a:solidFill>
                  <a:srgbClr val="0087CD"/>
                </a:solidFill>
                <a:latin typeface="微软雅黑" pitchFamily="34" charset="-122"/>
                <a:ea typeface="微软雅黑" pitchFamily="34" charset="-122"/>
              </a:rPr>
              <a:t>。</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协议在 </a:t>
            </a:r>
            <a:r>
              <a:rPr lang="en-US" altLang="zh-CN" sz="2000" dirty="0">
                <a:solidFill>
                  <a:srgbClr val="0087CD"/>
                </a:solidFill>
                <a:latin typeface="微软雅黑" pitchFamily="34" charset="-122"/>
                <a:ea typeface="微软雅黑" pitchFamily="34" charset="-122"/>
              </a:rPr>
              <a:t>1994 </a:t>
            </a:r>
            <a:r>
              <a:rPr lang="zh-CN" altLang="en-US" sz="2000" dirty="0">
                <a:solidFill>
                  <a:srgbClr val="0087CD"/>
                </a:solidFill>
                <a:latin typeface="微软雅黑" pitchFamily="34" charset="-122"/>
                <a:ea typeface="微软雅黑" pitchFamily="34" charset="-122"/>
              </a:rPr>
              <a:t>年就已成为互联网的正式标准。</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latin typeface="微软雅黑" panose="020B0503020204020204" pitchFamily="34" charset="-122"/>
            </a:endParaRPr>
          </a:p>
        </p:txBody>
      </p:sp>
      <p:grpSp>
        <p:nvGrpSpPr>
          <p:cNvPr id="9" name="组合 8"/>
          <p:cNvGrpSpPr/>
          <p:nvPr/>
        </p:nvGrpSpPr>
        <p:grpSpPr>
          <a:xfrm>
            <a:off x="1547664" y="2035251"/>
            <a:ext cx="6046171" cy="2480715"/>
            <a:chOff x="1695643" y="1573631"/>
            <a:chExt cx="6046171" cy="2480715"/>
          </a:xfrm>
        </p:grpSpPr>
        <p:grpSp>
          <p:nvGrpSpPr>
            <p:cNvPr id="10" name="组合 9"/>
            <p:cNvGrpSpPr/>
            <p:nvPr/>
          </p:nvGrpSpPr>
          <p:grpSpPr>
            <a:xfrm>
              <a:off x="1695643" y="1814675"/>
              <a:ext cx="6046171" cy="2239671"/>
              <a:chOff x="-23697" y="1916832"/>
              <a:chExt cx="9934976" cy="3680196"/>
            </a:xfrm>
          </p:grpSpPr>
          <p:sp>
            <p:nvSpPr>
              <p:cNvPr id="16"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Oval 54"/>
              <p:cNvSpPr>
                <a:spLocks noChangeArrowheads="1"/>
              </p:cNvSpPr>
              <p:nvPr/>
            </p:nvSpPr>
            <p:spPr bwMode="auto">
              <a:xfrm>
                <a:off x="2691475" y="1916832"/>
                <a:ext cx="1014677" cy="2520950"/>
              </a:xfrm>
              <a:prstGeom prst="ellipse">
                <a:avLst/>
              </a:prstGeom>
              <a:gradFill>
                <a:gsLst>
                  <a:gs pos="0">
                    <a:schemeClr val="bg1">
                      <a:lumMod val="98000"/>
                      <a:lumOff val="2000"/>
                    </a:schemeClr>
                  </a:gs>
                  <a:gs pos="100000">
                    <a:schemeClr val="bg1">
                      <a:alpha val="67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55A11"/>
                    </a:solidFill>
                    <a:latin typeface="微软雅黑" pitchFamily="34" charset="-122"/>
                    <a:ea typeface="微软雅黑" pitchFamily="34" charset="-122"/>
                  </a:rPr>
                  <a:t>用</a:t>
                </a:r>
              </a:p>
              <a:p>
                <a:endParaRPr kumimoji="1" lang="zh-CN" altLang="en-US" sz="1400" b="1" dirty="0">
                  <a:solidFill>
                    <a:srgbClr val="C55A11"/>
                  </a:solidFill>
                  <a:latin typeface="微软雅黑" pitchFamily="34" charset="-122"/>
                  <a:ea typeface="微软雅黑" pitchFamily="34" charset="-122"/>
                </a:endParaRPr>
              </a:p>
              <a:p>
                <a:r>
                  <a:rPr kumimoji="1" lang="zh-CN" altLang="en-US" sz="1400" b="1" dirty="0">
                    <a:solidFill>
                      <a:srgbClr val="C55A11"/>
                    </a:solidFill>
                    <a:latin typeface="微软雅黑" pitchFamily="34" charset="-122"/>
                    <a:ea typeface="微软雅黑" pitchFamily="34" charset="-122"/>
                  </a:rPr>
                  <a:t>户</a:t>
                </a:r>
              </a:p>
            </p:txBody>
          </p:sp>
          <p:sp>
            <p:nvSpPr>
              <p:cNvPr id="19"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55A11"/>
                    </a:solidFill>
                    <a:latin typeface="微软雅黑" pitchFamily="34" charset="-122"/>
                    <a:ea typeface="微软雅黑" pitchFamily="34" charset="-122"/>
                  </a:rPr>
                  <a:t>至互联网</a:t>
                </a:r>
              </a:p>
            </p:txBody>
          </p:sp>
          <p:sp>
            <p:nvSpPr>
              <p:cNvPr id="20" name="Rectangle 58"/>
              <p:cNvSpPr>
                <a:spLocks noChangeArrowheads="1"/>
              </p:cNvSpPr>
              <p:nvPr/>
            </p:nvSpPr>
            <p:spPr bwMode="auto">
              <a:xfrm>
                <a:off x="5453460" y="2134320"/>
                <a:ext cx="2385351" cy="2232025"/>
              </a:xfrm>
              <a:prstGeom prst="rect">
                <a:avLst/>
              </a:prstGeom>
              <a:gradFill>
                <a:gsLst>
                  <a:gs pos="0">
                    <a:schemeClr val="bg1">
                      <a:lumMod val="98000"/>
                      <a:lumOff val="2000"/>
                    </a:schemeClr>
                  </a:gs>
                  <a:gs pos="100000">
                    <a:schemeClr val="bg1">
                      <a:alpha val="67000"/>
                    </a:schemeClr>
                  </a:gs>
                </a:gsLst>
                <a:lin ang="0" scaled="1"/>
              </a:gradFill>
              <a:ln w="19050">
                <a:solidFill>
                  <a:schemeClr val="tx1"/>
                </a:solidFill>
                <a:miter lim="800000"/>
                <a:headEnd/>
                <a:tailEnd/>
              </a:ln>
              <a:effectLst/>
            </p:spPr>
            <p:txBody>
              <a:bodyPr wrap="none" anchor="ctr"/>
              <a:lstStyle/>
              <a:p>
                <a:endParaRPr lang="zh-CN" altLang="en-US" sz="1600" b="1">
                  <a:solidFill>
                    <a:srgbClr val="0087CD"/>
                  </a:solidFill>
                  <a:latin typeface="微软雅黑" pitchFamily="34" charset="-122"/>
                  <a:ea typeface="微软雅黑" pitchFamily="34" charset="-122"/>
                </a:endParaRPr>
              </a:p>
            </p:txBody>
          </p:sp>
          <p:sp>
            <p:nvSpPr>
              <p:cNvPr id="21" name="Text Box 59"/>
              <p:cNvSpPr txBox="1">
                <a:spLocks noChangeArrowheads="1"/>
              </p:cNvSpPr>
              <p:nvPr/>
            </p:nvSpPr>
            <p:spPr bwMode="auto">
              <a:xfrm>
                <a:off x="5544101" y="2204058"/>
                <a:ext cx="2249633" cy="156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87CD"/>
                    </a:solidFill>
                    <a:latin typeface="微软雅黑" pitchFamily="34" charset="-122"/>
                    <a:ea typeface="微软雅黑" pitchFamily="34" charset="-122"/>
                  </a:rPr>
                  <a:t>已向互联网管理机构</a:t>
                </a:r>
              </a:p>
              <a:p>
                <a:pPr algn="ctr"/>
                <a:r>
                  <a:rPr kumimoji="1" lang="zh-CN" altLang="en-US" sz="1400" b="1" dirty="0">
                    <a:solidFill>
                      <a:srgbClr val="0087CD"/>
                    </a:solidFill>
                    <a:latin typeface="微软雅黑" pitchFamily="34" charset="-122"/>
                    <a:ea typeface="微软雅黑" pitchFamily="34" charset="-122"/>
                  </a:rPr>
                  <a:t>申请到一批</a:t>
                </a:r>
                <a:endParaRPr kumimoji="1" lang="en-US" altLang="zh-CN" sz="1400" b="1" dirty="0">
                  <a:solidFill>
                    <a:srgbClr val="0087CD"/>
                  </a:solidFill>
                  <a:latin typeface="微软雅黑" pitchFamily="34" charset="-122"/>
                  <a:ea typeface="微软雅黑" pitchFamily="34" charset="-122"/>
                </a:endParaRPr>
              </a:p>
              <a:p>
                <a:pPr algn="ctr"/>
                <a:r>
                  <a:rPr kumimoji="1" lang="en-US" altLang="zh-CN" sz="1400" b="1" dirty="0">
                    <a:solidFill>
                      <a:srgbClr val="0087CD"/>
                    </a:solidFill>
                    <a:latin typeface="微软雅黑" pitchFamily="34" charset="-122"/>
                    <a:ea typeface="微软雅黑" pitchFamily="34" charset="-122"/>
                  </a:rPr>
                  <a:t> IP </a:t>
                </a:r>
                <a:r>
                  <a:rPr kumimoji="1" lang="zh-CN" altLang="en-US" sz="1400" b="1" dirty="0">
                    <a:solidFill>
                      <a:srgbClr val="0087CD"/>
                    </a:solidFill>
                    <a:latin typeface="微软雅黑" pitchFamily="34" charset="-122"/>
                    <a:ea typeface="微软雅黑" pitchFamily="34" charset="-122"/>
                  </a:rPr>
                  <a:t>地址</a:t>
                </a:r>
              </a:p>
            </p:txBody>
          </p:sp>
          <p:sp>
            <p:nvSpPr>
              <p:cNvPr id="22" name="Text Box 60"/>
              <p:cNvSpPr txBox="1">
                <a:spLocks noChangeArrowheads="1"/>
              </p:cNvSpPr>
              <p:nvPr/>
            </p:nvSpPr>
            <p:spPr bwMode="auto">
              <a:xfrm>
                <a:off x="6282130" y="3807922"/>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C55A11"/>
                    </a:solidFill>
                    <a:latin typeface="微软雅黑" pitchFamily="34" charset="-122"/>
                    <a:ea typeface="微软雅黑" pitchFamily="34" charset="-122"/>
                  </a:rPr>
                  <a:t>ISP</a:t>
                </a:r>
              </a:p>
            </p:txBody>
          </p:sp>
          <p:sp>
            <p:nvSpPr>
              <p:cNvPr id="2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Line 66"/>
              <p:cNvSpPr>
                <a:spLocks noChangeShapeType="1"/>
              </p:cNvSpPr>
              <p:nvPr/>
            </p:nvSpPr>
            <p:spPr bwMode="auto">
              <a:xfrm>
                <a:off x="1052512" y="1916832"/>
                <a:ext cx="4368270" cy="649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55A11"/>
                    </a:solidFill>
                    <a:latin typeface="微软雅黑" pitchFamily="34" charset="-122"/>
                    <a:ea typeface="微软雅黑" pitchFamily="34" charset="-122"/>
                  </a:rPr>
                  <a:t>接入网</a:t>
                </a:r>
              </a:p>
            </p:txBody>
          </p:sp>
          <p:sp>
            <p:nvSpPr>
              <p:cNvPr id="26" name="Line 68"/>
              <p:cNvSpPr>
                <a:spLocks noChangeShapeType="1"/>
              </p:cNvSpPr>
              <p:nvPr/>
            </p:nvSpPr>
            <p:spPr bwMode="auto">
              <a:xfrm>
                <a:off x="1052512" y="2566119"/>
                <a:ext cx="4368270" cy="3587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8" name="Line 70"/>
              <p:cNvSpPr>
                <a:spLocks noChangeShapeType="1"/>
              </p:cNvSpPr>
              <p:nvPr/>
            </p:nvSpPr>
            <p:spPr bwMode="auto">
              <a:xfrm flipV="1">
                <a:off x="1052513" y="3577355"/>
                <a:ext cx="4387190" cy="4486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9" name="Line 71"/>
              <p:cNvSpPr>
                <a:spLocks noChangeShapeType="1"/>
              </p:cNvSpPr>
              <p:nvPr/>
            </p:nvSpPr>
            <p:spPr bwMode="auto">
              <a:xfrm flipV="1">
                <a:off x="946372" y="3932959"/>
                <a:ext cx="4474410" cy="7977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0" name="Text Box 72"/>
              <p:cNvSpPr txBox="1">
                <a:spLocks noChangeArrowheads="1"/>
              </p:cNvSpPr>
              <p:nvPr/>
            </p:nvSpPr>
            <p:spPr bwMode="auto">
              <a:xfrm>
                <a:off x="2504727" y="5091293"/>
                <a:ext cx="1565143" cy="5057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87CD"/>
                    </a:solidFill>
                    <a:latin typeface="微软雅黑" pitchFamily="34" charset="-122"/>
                    <a:ea typeface="微软雅黑" pitchFamily="34" charset="-122"/>
                  </a:rPr>
                  <a:t>PPP </a:t>
                </a:r>
                <a:r>
                  <a:rPr kumimoji="1" lang="zh-CN" altLang="en-US" sz="1400" b="1" dirty="0">
                    <a:solidFill>
                      <a:srgbClr val="0087CD"/>
                    </a:solidFill>
                    <a:latin typeface="微软雅黑" pitchFamily="34" charset="-122"/>
                    <a:ea typeface="微软雅黑" pitchFamily="34" charset="-122"/>
                  </a:rPr>
                  <a:t>协议</a:t>
                </a:r>
              </a:p>
            </p:txBody>
          </p:sp>
        </p:grpSp>
        <p:pic>
          <p:nvPicPr>
            <p:cNvPr id="1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ctangle 6"/>
          <p:cNvSpPr>
            <a:spLocks noChangeArrowheads="1"/>
          </p:cNvSpPr>
          <p:nvPr/>
        </p:nvSpPr>
        <p:spPr bwMode="auto">
          <a:xfrm>
            <a:off x="2512044" y="4612143"/>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C55A11"/>
                </a:solidFill>
                <a:latin typeface="微软雅黑" pitchFamily="34" charset="-122"/>
                <a:ea typeface="微软雅黑" pitchFamily="34" charset="-122"/>
              </a:rPr>
              <a:t>用户到 </a:t>
            </a:r>
            <a:r>
              <a:rPr lang="en-US" altLang="zh-CN" sz="2000" b="1" dirty="0">
                <a:solidFill>
                  <a:srgbClr val="C55A11"/>
                </a:solidFill>
                <a:latin typeface="微软雅黑" pitchFamily="34" charset="-122"/>
                <a:ea typeface="微软雅黑" pitchFamily="34" charset="-122"/>
              </a:rPr>
              <a:t>ISP </a:t>
            </a:r>
            <a:r>
              <a:rPr lang="zh-CN" altLang="en-US" sz="2000" b="1" dirty="0">
                <a:solidFill>
                  <a:srgbClr val="C55A11"/>
                </a:solidFill>
                <a:latin typeface="微软雅黑" pitchFamily="34" charset="-122"/>
                <a:ea typeface="微软雅黑" pitchFamily="34" charset="-122"/>
              </a:rPr>
              <a:t>的链路使用 </a:t>
            </a:r>
            <a:r>
              <a:rPr lang="en-US" altLang="zh-CN" sz="2000" b="1" dirty="0">
                <a:solidFill>
                  <a:srgbClr val="C55A11"/>
                </a:solidFill>
                <a:latin typeface="微软雅黑" pitchFamily="34" charset="-122"/>
                <a:ea typeface="微软雅黑" pitchFamily="34" charset="-122"/>
              </a:rPr>
              <a:t>PPP </a:t>
            </a:r>
            <a:r>
              <a:rPr lang="zh-CN" altLang="en-US" sz="2000" b="1" dirty="0">
                <a:solidFill>
                  <a:srgbClr val="C55A11"/>
                </a:solidFill>
                <a:latin typeface="微软雅黑" pitchFamily="34" charset="-122"/>
                <a:ea typeface="微软雅黑" pitchFamily="34" charset="-122"/>
              </a:rPr>
              <a:t>协议 </a:t>
            </a:r>
            <a:endParaRPr lang="fr-FR" altLang="zh-CN" sz="2000" b="1" dirty="0">
              <a:solidFill>
                <a:srgbClr val="C55A11"/>
              </a:solidFill>
              <a:latin typeface="微软雅黑" pitchFamily="34" charset="-122"/>
              <a:ea typeface="微软雅黑" pitchFamily="34" charset="-122"/>
            </a:endParaRP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323528" y="1131590"/>
            <a:ext cx="8424935" cy="390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简单</a:t>
            </a:r>
            <a:r>
              <a:rPr lang="zh-CN" altLang="en-US" sz="2000" dirty="0">
                <a:solidFill>
                  <a:srgbClr val="0087CD"/>
                </a:solidFill>
                <a:latin typeface="微软雅黑" pitchFamily="34" charset="-122"/>
                <a:ea typeface="微软雅黑" pitchFamily="34" charset="-122"/>
              </a:rPr>
              <a:t>：这是首要的要求。</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封装成帧、透明性和差错检测</a:t>
            </a:r>
            <a:r>
              <a:rPr lang="zh-CN" altLang="en-US" sz="2000" dirty="0">
                <a:solidFill>
                  <a:srgbClr val="0087CD"/>
                </a:solidFill>
                <a:latin typeface="微软雅黑" pitchFamily="34" charset="-122"/>
                <a:ea typeface="微软雅黑" pitchFamily="34" charset="-122"/>
              </a:rPr>
              <a:t>：数据链路层协议都需要满足。</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多种网络层协议</a:t>
            </a:r>
            <a:r>
              <a:rPr lang="zh-CN" altLang="en-US" sz="2000" dirty="0">
                <a:solidFill>
                  <a:srgbClr val="0087CD"/>
                </a:solidFill>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多种类型链路</a:t>
            </a:r>
            <a:r>
              <a:rPr lang="zh-CN" altLang="en-US" sz="2000" dirty="0">
                <a:solidFill>
                  <a:srgbClr val="0087CD"/>
                </a:solidFill>
                <a:latin typeface="微软雅黑" pitchFamily="34" charset="-122"/>
                <a:ea typeface="微软雅黑" pitchFamily="34" charset="-122"/>
              </a:rPr>
              <a:t>：能够在多种类型的链路上运行。</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检测连接状态</a:t>
            </a:r>
            <a:r>
              <a:rPr lang="zh-CN" altLang="en-US" sz="2000" dirty="0">
                <a:solidFill>
                  <a:srgbClr val="0087CD"/>
                </a:solidFill>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最大传送单元</a:t>
            </a:r>
            <a:r>
              <a:rPr lang="zh-CN" altLang="en-US" sz="2000" dirty="0">
                <a:solidFill>
                  <a:srgbClr val="0087CD"/>
                </a:solidFill>
                <a:latin typeface="微软雅黑" pitchFamily="34" charset="-122"/>
                <a:ea typeface="微软雅黑" pitchFamily="34" charset="-122"/>
              </a:rPr>
              <a:t>：设置</a:t>
            </a:r>
            <a:r>
              <a:rPr lang="en-US" altLang="zh-CN" sz="2000" dirty="0">
                <a:solidFill>
                  <a:srgbClr val="0087CD"/>
                </a:solidFill>
                <a:latin typeface="微软雅黑" pitchFamily="34" charset="-122"/>
                <a:ea typeface="微软雅黑" pitchFamily="34" charset="-122"/>
              </a:rPr>
              <a:t>MTU </a:t>
            </a:r>
            <a:r>
              <a:rPr lang="zh-CN" altLang="en-US" sz="2000" dirty="0">
                <a:solidFill>
                  <a:srgbClr val="0087CD"/>
                </a:solidFill>
                <a:latin typeface="微软雅黑" pitchFamily="34" charset="-122"/>
                <a:ea typeface="微软雅黑" pitchFamily="34" charset="-122"/>
              </a:rPr>
              <a:t>默认值，促进各种实现之间的互操作性。</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网络层地址协商</a:t>
            </a:r>
            <a:r>
              <a:rPr lang="zh-CN" altLang="en-US" sz="2000" dirty="0">
                <a:solidFill>
                  <a:srgbClr val="0087CD"/>
                </a:solidFill>
                <a:latin typeface="微软雅黑" pitchFamily="34" charset="-122"/>
                <a:ea typeface="微软雅黑" pitchFamily="34" charset="-122"/>
              </a:rPr>
              <a:t>：必须提供两个网络层实体能够通过协商知道或能够配置彼此的网络层地址。</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数据压缩协商</a:t>
            </a:r>
            <a:r>
              <a:rPr lang="zh-CN" altLang="en-US" sz="2000" dirty="0">
                <a:solidFill>
                  <a:srgbClr val="0087CD"/>
                </a:solidFill>
                <a:latin typeface="微软雅黑" pitchFamily="34" charset="-122"/>
                <a:ea typeface="微软雅黑" pitchFamily="34" charset="-122"/>
              </a:rPr>
              <a:t>：必须提供一种方法来协商使用数据压缩算法。</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协议需要满足的需求</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323528" y="1289511"/>
            <a:ext cx="8424936"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协议有三个组成部分：</a:t>
            </a:r>
            <a:endParaRPr lang="en-US" altLang="zh-CN" sz="2000" dirty="0">
              <a:solidFill>
                <a:srgbClr val="0087CD"/>
              </a:solidFill>
              <a:latin typeface="微软雅黑" pitchFamily="34" charset="-122"/>
              <a:ea typeface="微软雅黑" pitchFamily="34" charset="-122"/>
            </a:endParaRPr>
          </a:p>
          <a:p>
            <a:pPr eaLnBrk="0" hangingPunct="0">
              <a:lnSpc>
                <a:spcPts val="3300"/>
              </a:lnSpc>
              <a:buClr>
                <a:srgbClr val="0070C0"/>
              </a:buClr>
            </a:pP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一个将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数据报封装到串行链路的方法。</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链路控制协议 </a:t>
            </a:r>
            <a:r>
              <a:rPr lang="en-US" altLang="zh-CN" sz="2000" dirty="0">
                <a:solidFill>
                  <a:srgbClr val="C55A11"/>
                </a:solidFill>
                <a:latin typeface="微软雅黑" pitchFamily="34" charset="-122"/>
                <a:ea typeface="微软雅黑" pitchFamily="34" charset="-122"/>
              </a:rPr>
              <a:t>LCP</a:t>
            </a:r>
            <a:r>
              <a:rPr lang="en-US" altLang="zh-CN" sz="2000" dirty="0">
                <a:solidFill>
                  <a:srgbClr val="0087CD"/>
                </a:solidFill>
                <a:latin typeface="微软雅黑" pitchFamily="34" charset="-122"/>
                <a:ea typeface="微软雅黑" pitchFamily="34" charset="-122"/>
              </a:rPr>
              <a:t> (Link Control Protocol)</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网络控制协议 </a:t>
            </a:r>
            <a:r>
              <a:rPr lang="en-US" altLang="zh-CN" sz="2000" dirty="0">
                <a:solidFill>
                  <a:srgbClr val="C55A11"/>
                </a:solidFill>
                <a:latin typeface="微软雅黑" pitchFamily="34" charset="-122"/>
                <a:ea typeface="微软雅黑" pitchFamily="34" charset="-122"/>
              </a:rPr>
              <a:t>NCP</a:t>
            </a:r>
            <a:r>
              <a:rPr lang="en-US" altLang="zh-CN" sz="2000" dirty="0">
                <a:solidFill>
                  <a:srgbClr val="0087CD"/>
                </a:solidFill>
                <a:latin typeface="微软雅黑" pitchFamily="34" charset="-122"/>
                <a:ea typeface="微软雅黑" pitchFamily="34" charset="-122"/>
              </a:rPr>
              <a:t> (Network Control Protocol)</a:t>
            </a:r>
            <a:r>
              <a:rPr lang="zh-CN" altLang="en-US" sz="2000" dirty="0">
                <a:solidFill>
                  <a:srgbClr val="0087CD"/>
                </a:solidFill>
                <a:latin typeface="微软雅黑" pitchFamily="34" charset="-122"/>
                <a:ea typeface="微软雅黑" pitchFamily="34" charset="-122"/>
              </a:rPr>
              <a:t>。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协议组成</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8718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8"/>
          <p:cNvSpPr>
            <a:spLocks noChangeArrowheads="1"/>
          </p:cNvSpPr>
          <p:nvPr/>
        </p:nvSpPr>
        <p:spPr bwMode="auto">
          <a:xfrm>
            <a:off x="323528" y="1308412"/>
            <a:ext cx="842493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帧的首部和尾部分别为 </a:t>
            </a:r>
            <a:r>
              <a:rPr lang="en-US" altLang="zh-CN" sz="2000" dirty="0">
                <a:solidFill>
                  <a:srgbClr val="0087CD"/>
                </a:solidFill>
                <a:latin typeface="微软雅黑" pitchFamily="34" charset="-122"/>
                <a:ea typeface="微软雅黑" pitchFamily="34" charset="-122"/>
              </a:rPr>
              <a:t>4 </a:t>
            </a:r>
            <a:r>
              <a:rPr lang="zh-CN" altLang="en-US" sz="2000" dirty="0">
                <a:solidFill>
                  <a:srgbClr val="0087CD"/>
                </a:solidFill>
                <a:latin typeface="微软雅黑" pitchFamily="34" charset="-122"/>
                <a:ea typeface="微软雅黑" pitchFamily="34" charset="-122"/>
              </a:rPr>
              <a:t>个字段和 </a:t>
            </a:r>
            <a:r>
              <a:rPr lang="en-US" altLang="zh-CN" sz="2000" dirty="0">
                <a:solidFill>
                  <a:srgbClr val="0087CD"/>
                </a:solidFill>
                <a:latin typeface="微软雅黑" pitchFamily="34" charset="-122"/>
                <a:ea typeface="微软雅黑" pitchFamily="34" charset="-122"/>
              </a:rPr>
              <a:t>2 </a:t>
            </a:r>
            <a:r>
              <a:rPr lang="zh-CN" altLang="en-US" sz="2000" dirty="0">
                <a:solidFill>
                  <a:srgbClr val="0087CD"/>
                </a:solidFill>
                <a:latin typeface="微软雅黑" pitchFamily="34" charset="-122"/>
                <a:ea typeface="微软雅黑" pitchFamily="34" charset="-122"/>
              </a:rPr>
              <a:t>个字段。</a:t>
            </a: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首尾标志字段 </a:t>
            </a:r>
            <a:r>
              <a:rPr lang="en-US" altLang="zh-CN" sz="2000" dirty="0">
                <a:solidFill>
                  <a:srgbClr val="0087CD"/>
                </a:solidFill>
                <a:latin typeface="微软雅黑" pitchFamily="34" charset="-122"/>
                <a:ea typeface="微软雅黑" pitchFamily="34" charset="-122"/>
              </a:rPr>
              <a:t>F = </a:t>
            </a:r>
            <a:r>
              <a:rPr lang="en-US" altLang="zh-CN" sz="2000" dirty="0">
                <a:solidFill>
                  <a:srgbClr val="C55A11"/>
                </a:solidFill>
                <a:latin typeface="微软雅黑" pitchFamily="34" charset="-122"/>
                <a:ea typeface="微软雅黑" pitchFamily="34" charset="-122"/>
              </a:rPr>
              <a:t>0x7E</a:t>
            </a:r>
            <a:r>
              <a:rPr lang="en-US" altLang="zh-CN" sz="2000" dirty="0">
                <a:solidFill>
                  <a:srgbClr val="0087CD"/>
                </a:solidFill>
                <a:latin typeface="微软雅黑" pitchFamily="34" charset="-122"/>
                <a:ea typeface="微软雅黑" pitchFamily="34" charset="-122"/>
              </a:rPr>
              <a:t> </a:t>
            </a:r>
            <a:r>
              <a:rPr lang="zh-CN" altLang="en-US" sz="2000" dirty="0">
                <a:solidFill>
                  <a:srgbClr val="0087CD"/>
                </a:solidFill>
                <a:latin typeface="微软雅黑" pitchFamily="34" charset="-122"/>
                <a:ea typeface="微软雅黑" pitchFamily="34" charset="-122"/>
              </a:rPr>
              <a:t>（符号“</a:t>
            </a:r>
            <a:r>
              <a:rPr lang="en-US" altLang="zh-CN" sz="2000" dirty="0">
                <a:solidFill>
                  <a:srgbClr val="0087CD"/>
                </a:solidFill>
                <a:latin typeface="微软雅黑" pitchFamily="34" charset="-122"/>
                <a:ea typeface="微软雅黑" pitchFamily="34" charset="-122"/>
              </a:rPr>
              <a:t>0x”</a:t>
            </a:r>
            <a:r>
              <a:rPr lang="zh-CN" altLang="en-US" sz="2000" dirty="0">
                <a:solidFill>
                  <a:srgbClr val="0087CD"/>
                </a:solidFill>
                <a:latin typeface="微软雅黑" pitchFamily="34" charset="-122"/>
                <a:ea typeface="微软雅黑" pitchFamily="34" charset="-122"/>
              </a:rPr>
              <a:t>表示后面的字符是用十六进制表示。十六进制的 </a:t>
            </a:r>
            <a:r>
              <a:rPr lang="en-US" altLang="zh-CN" sz="2000" dirty="0">
                <a:solidFill>
                  <a:srgbClr val="0087CD"/>
                </a:solidFill>
                <a:latin typeface="微软雅黑" pitchFamily="34" charset="-122"/>
                <a:ea typeface="微软雅黑" pitchFamily="34" charset="-122"/>
              </a:rPr>
              <a:t>7E </a:t>
            </a:r>
            <a:r>
              <a:rPr lang="zh-CN" altLang="en-US" sz="2000" dirty="0">
                <a:solidFill>
                  <a:srgbClr val="0087CD"/>
                </a:solidFill>
                <a:latin typeface="微软雅黑" pitchFamily="34" charset="-122"/>
                <a:ea typeface="微软雅黑" pitchFamily="34" charset="-122"/>
              </a:rPr>
              <a:t>的二进制表示是 </a:t>
            </a:r>
            <a:r>
              <a:rPr lang="en-US" altLang="zh-CN" sz="2000" dirty="0">
                <a:solidFill>
                  <a:srgbClr val="0087CD"/>
                </a:solidFill>
                <a:latin typeface="微软雅黑" pitchFamily="34" charset="-122"/>
                <a:ea typeface="微软雅黑" pitchFamily="34" charset="-122"/>
              </a:rPr>
              <a:t>01111110</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地址字段 </a:t>
            </a:r>
            <a:r>
              <a:rPr lang="en-US" altLang="zh-CN" sz="2000" dirty="0">
                <a:solidFill>
                  <a:srgbClr val="0087CD"/>
                </a:solidFill>
                <a:latin typeface="微软雅黑" pitchFamily="34" charset="-122"/>
                <a:ea typeface="微软雅黑" pitchFamily="34" charset="-122"/>
              </a:rPr>
              <a:t>A </a:t>
            </a:r>
            <a:r>
              <a:rPr lang="zh-CN" altLang="en-US" sz="2000" dirty="0">
                <a:solidFill>
                  <a:srgbClr val="0087CD"/>
                </a:solidFill>
                <a:latin typeface="微软雅黑" pitchFamily="34" charset="-122"/>
                <a:ea typeface="微软雅黑" pitchFamily="34" charset="-122"/>
              </a:rPr>
              <a:t>只置为 </a:t>
            </a:r>
            <a:r>
              <a:rPr lang="en-US" altLang="zh-CN" sz="2000" dirty="0">
                <a:solidFill>
                  <a:srgbClr val="0087CD"/>
                </a:solidFill>
                <a:latin typeface="微软雅黑" pitchFamily="34" charset="-122"/>
                <a:ea typeface="微软雅黑" pitchFamily="34" charset="-122"/>
              </a:rPr>
              <a:t>0xFF</a:t>
            </a:r>
            <a:r>
              <a:rPr lang="zh-CN" altLang="en-US" sz="2000" dirty="0">
                <a:solidFill>
                  <a:srgbClr val="0087CD"/>
                </a:solidFill>
                <a:latin typeface="微软雅黑" pitchFamily="34" charset="-122"/>
                <a:ea typeface="微软雅黑" pitchFamily="34" charset="-122"/>
              </a:rPr>
              <a:t>。地址字段实际上并不起作用。</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控制字段 </a:t>
            </a:r>
            <a:r>
              <a:rPr lang="en-US" altLang="zh-CN" sz="2000" dirty="0">
                <a:solidFill>
                  <a:srgbClr val="0087CD"/>
                </a:solidFill>
                <a:latin typeface="微软雅黑" pitchFamily="34" charset="-122"/>
                <a:ea typeface="微软雅黑" pitchFamily="34" charset="-122"/>
              </a:rPr>
              <a:t>C </a:t>
            </a:r>
            <a:r>
              <a:rPr lang="zh-CN" altLang="en-US" sz="2000" dirty="0">
                <a:solidFill>
                  <a:srgbClr val="0087CD"/>
                </a:solidFill>
                <a:latin typeface="微软雅黑" pitchFamily="34" charset="-122"/>
                <a:ea typeface="微软雅黑" pitchFamily="34" charset="-122"/>
              </a:rPr>
              <a:t>通常置为 </a:t>
            </a:r>
            <a:r>
              <a:rPr lang="en-US" altLang="zh-CN" sz="2000" dirty="0">
                <a:solidFill>
                  <a:srgbClr val="0087CD"/>
                </a:solidFill>
                <a:latin typeface="微软雅黑" pitchFamily="34" charset="-122"/>
                <a:ea typeface="微软雅黑" pitchFamily="34" charset="-122"/>
              </a:rPr>
              <a:t>0x03</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是</a:t>
            </a:r>
            <a:r>
              <a:rPr lang="zh-CN" altLang="en-US" sz="2000" dirty="0">
                <a:solidFill>
                  <a:srgbClr val="C55A11"/>
                </a:solidFill>
                <a:latin typeface="微软雅黑" pitchFamily="34" charset="-122"/>
                <a:ea typeface="微软雅黑" pitchFamily="34" charset="-122"/>
              </a:rPr>
              <a:t>面向字节的</a:t>
            </a:r>
            <a:r>
              <a:rPr lang="zh-CN" altLang="en-US" sz="2000" dirty="0">
                <a:solidFill>
                  <a:srgbClr val="0087CD"/>
                </a:solidFill>
                <a:latin typeface="微软雅黑" pitchFamily="34" charset="-122"/>
                <a:ea typeface="微软雅黑" pitchFamily="34" charset="-122"/>
              </a:rPr>
              <a:t>，所有的 </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帧的</a:t>
            </a:r>
            <a:r>
              <a:rPr lang="zh-CN" altLang="en-US" sz="2000" dirty="0">
                <a:solidFill>
                  <a:srgbClr val="C55A11"/>
                </a:solidFill>
                <a:latin typeface="微软雅黑" pitchFamily="34" charset="-122"/>
                <a:ea typeface="微软雅黑" pitchFamily="34" charset="-122"/>
              </a:rPr>
              <a:t>长度都是整数字节</a:t>
            </a:r>
            <a:r>
              <a:rPr lang="zh-CN" altLang="en-US" sz="2000"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协议帧格式</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71600" y="1203598"/>
            <a:ext cx="6946736" cy="1774919"/>
            <a:chOff x="971600" y="1330326"/>
            <a:chExt cx="6946736" cy="1774919"/>
          </a:xfrm>
        </p:grpSpPr>
        <p:sp>
          <p:nvSpPr>
            <p:cNvPr id="37" name="Rectangle 4"/>
            <p:cNvSpPr>
              <a:spLocks noChangeArrowheads="1"/>
            </p:cNvSpPr>
            <p:nvPr/>
          </p:nvSpPr>
          <p:spPr bwMode="auto">
            <a:xfrm>
              <a:off x="4082903" y="1340030"/>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38" name="Text Box 9"/>
            <p:cNvSpPr txBox="1">
              <a:spLocks noChangeArrowheads="1"/>
            </p:cNvSpPr>
            <p:nvPr/>
          </p:nvSpPr>
          <p:spPr bwMode="auto">
            <a:xfrm>
              <a:off x="190830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39" name="Text Box 10"/>
            <p:cNvSpPr txBox="1">
              <a:spLocks noChangeArrowheads="1"/>
            </p:cNvSpPr>
            <p:nvPr/>
          </p:nvSpPr>
          <p:spPr bwMode="auto">
            <a:xfrm>
              <a:off x="3485484"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40" name="Text Box 11"/>
            <p:cNvSpPr txBox="1">
              <a:spLocks noChangeArrowheads="1"/>
            </p:cNvSpPr>
            <p:nvPr/>
          </p:nvSpPr>
          <p:spPr bwMode="auto">
            <a:xfrm>
              <a:off x="235899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1" name="Text Box 12"/>
            <p:cNvSpPr txBox="1">
              <a:spLocks noChangeArrowheads="1"/>
            </p:cNvSpPr>
            <p:nvPr/>
          </p:nvSpPr>
          <p:spPr bwMode="auto">
            <a:xfrm>
              <a:off x="753071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2" name="Text Box 13"/>
            <p:cNvSpPr txBox="1">
              <a:spLocks noChangeArrowheads="1"/>
            </p:cNvSpPr>
            <p:nvPr/>
          </p:nvSpPr>
          <p:spPr bwMode="auto">
            <a:xfrm>
              <a:off x="1325690" y="2418185"/>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字节</a:t>
              </a:r>
            </a:p>
          </p:txBody>
        </p:sp>
        <p:sp>
          <p:nvSpPr>
            <p:cNvPr id="43" name="Text Box 18"/>
            <p:cNvSpPr txBox="1">
              <a:spLocks noChangeArrowheads="1"/>
            </p:cNvSpPr>
            <p:nvPr/>
          </p:nvSpPr>
          <p:spPr bwMode="auto">
            <a:xfrm>
              <a:off x="2808367"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4" name="Text Box 23"/>
            <p:cNvSpPr txBox="1">
              <a:spLocks noChangeArrowheads="1"/>
            </p:cNvSpPr>
            <p:nvPr/>
          </p:nvSpPr>
          <p:spPr bwMode="auto">
            <a:xfrm>
              <a:off x="678176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45" name="Line 26"/>
            <p:cNvSpPr>
              <a:spLocks noChangeShapeType="1"/>
            </p:cNvSpPr>
            <p:nvPr/>
          </p:nvSpPr>
          <p:spPr bwMode="auto">
            <a:xfrm>
              <a:off x="4082903" y="1330327"/>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7"/>
            <p:cNvSpPr>
              <a:spLocks noChangeShapeType="1"/>
            </p:cNvSpPr>
            <p:nvPr/>
          </p:nvSpPr>
          <p:spPr bwMode="auto">
            <a:xfrm>
              <a:off x="6482183" y="1330326"/>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Text Box 31"/>
            <p:cNvSpPr txBox="1">
              <a:spLocks noChangeArrowheads="1"/>
            </p:cNvSpPr>
            <p:nvPr/>
          </p:nvSpPr>
          <p:spPr bwMode="auto">
            <a:xfrm>
              <a:off x="4382485" y="2436473"/>
              <a:ext cx="18389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C55A11"/>
                  </a:solidFill>
                  <a:latin typeface="微软雅黑" pitchFamily="34" charset="-122"/>
                  <a:ea typeface="微软雅黑" pitchFamily="34" charset="-122"/>
                </a:rPr>
                <a:t>不超过 </a:t>
              </a:r>
              <a:r>
                <a:rPr kumimoji="1" lang="en-US" altLang="zh-CN" sz="1600" b="1">
                  <a:solidFill>
                    <a:srgbClr val="C55A11"/>
                  </a:solidFill>
                  <a:latin typeface="微软雅黑" pitchFamily="34" charset="-122"/>
                  <a:ea typeface="微软雅黑" pitchFamily="34" charset="-122"/>
                </a:rPr>
                <a:t>1500 </a:t>
              </a:r>
              <a:r>
                <a:rPr kumimoji="1" lang="zh-CN" altLang="en-US" sz="1600" b="1">
                  <a:solidFill>
                    <a:srgbClr val="C55A11"/>
                  </a:solidFill>
                  <a:latin typeface="微软雅黑" pitchFamily="34" charset="-122"/>
                  <a:ea typeface="微软雅黑" pitchFamily="34" charset="-122"/>
                </a:rPr>
                <a:t>字节</a:t>
              </a:r>
            </a:p>
          </p:txBody>
        </p:sp>
        <p:sp>
          <p:nvSpPr>
            <p:cNvPr id="48" name="Line 32"/>
            <p:cNvSpPr>
              <a:spLocks noChangeShapeType="1"/>
            </p:cNvSpPr>
            <p:nvPr/>
          </p:nvSpPr>
          <p:spPr bwMode="auto">
            <a:xfrm>
              <a:off x="1846553" y="2911146"/>
              <a:ext cx="6071783" cy="0"/>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Text Box 33"/>
            <p:cNvSpPr txBox="1">
              <a:spLocks noChangeArrowheads="1"/>
            </p:cNvSpPr>
            <p:nvPr/>
          </p:nvSpPr>
          <p:spPr bwMode="auto">
            <a:xfrm>
              <a:off x="4440809" y="2766691"/>
              <a:ext cx="854721"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C55A11"/>
                  </a:solidFill>
                  <a:latin typeface="微软雅黑" pitchFamily="34" charset="-122"/>
                  <a:ea typeface="微软雅黑" pitchFamily="34" charset="-122"/>
                </a:rPr>
                <a:t>PPP </a:t>
              </a:r>
              <a:r>
                <a:rPr kumimoji="1" lang="zh-CN" altLang="en-US" sz="1600" b="1" dirty="0">
                  <a:solidFill>
                    <a:srgbClr val="C55A11"/>
                  </a:solidFill>
                  <a:latin typeface="微软雅黑" pitchFamily="34" charset="-122"/>
                  <a:ea typeface="微软雅黑" pitchFamily="34" charset="-122"/>
                </a:rPr>
                <a:t>帧</a:t>
              </a:r>
            </a:p>
          </p:txBody>
        </p:sp>
        <p:sp>
          <p:nvSpPr>
            <p:cNvPr id="50" name="Text Box 39"/>
            <p:cNvSpPr txBox="1">
              <a:spLocks noChangeArrowheads="1"/>
            </p:cNvSpPr>
            <p:nvPr/>
          </p:nvSpPr>
          <p:spPr bwMode="auto">
            <a:xfrm>
              <a:off x="971600" y="157617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先发送</a:t>
              </a:r>
            </a:p>
          </p:txBody>
        </p:sp>
        <p:sp>
          <p:nvSpPr>
            <p:cNvPr id="51" name="Rectangle 5"/>
            <p:cNvSpPr>
              <a:spLocks noChangeArrowheads="1"/>
            </p:cNvSpPr>
            <p:nvPr/>
          </p:nvSpPr>
          <p:spPr bwMode="auto">
            <a:xfrm>
              <a:off x="1833413" y="1978005"/>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52" name="Line 6"/>
            <p:cNvSpPr>
              <a:spLocks noChangeShapeType="1"/>
            </p:cNvSpPr>
            <p:nvPr/>
          </p:nvSpPr>
          <p:spPr bwMode="auto">
            <a:xfrm>
              <a:off x="2284100"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Line 7"/>
            <p:cNvSpPr>
              <a:spLocks noChangeShapeType="1"/>
            </p:cNvSpPr>
            <p:nvPr/>
          </p:nvSpPr>
          <p:spPr bwMode="auto">
            <a:xfrm>
              <a:off x="7380928"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Text Box 8"/>
            <p:cNvSpPr txBox="1">
              <a:spLocks noChangeArrowheads="1"/>
            </p:cNvSpPr>
            <p:nvPr/>
          </p:nvSpPr>
          <p:spPr bwMode="auto">
            <a:xfrm>
              <a:off x="1830785" y="2133254"/>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55" name="Line 14"/>
            <p:cNvSpPr>
              <a:spLocks noChangeShapeType="1"/>
            </p:cNvSpPr>
            <p:nvPr/>
          </p:nvSpPr>
          <p:spPr bwMode="auto">
            <a:xfrm>
              <a:off x="2733472"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15"/>
            <p:cNvSpPr>
              <a:spLocks noChangeShapeType="1"/>
            </p:cNvSpPr>
            <p:nvPr/>
          </p:nvSpPr>
          <p:spPr bwMode="auto">
            <a:xfrm>
              <a:off x="3182845"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Text Box 16"/>
            <p:cNvSpPr txBox="1">
              <a:spLocks noChangeArrowheads="1"/>
            </p:cNvSpPr>
            <p:nvPr/>
          </p:nvSpPr>
          <p:spPr bwMode="auto">
            <a:xfrm>
              <a:off x="2280158" y="2133254"/>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58" name="Text Box 17"/>
            <p:cNvSpPr txBox="1">
              <a:spLocks noChangeArrowheads="1"/>
            </p:cNvSpPr>
            <p:nvPr/>
          </p:nvSpPr>
          <p:spPr bwMode="auto">
            <a:xfrm>
              <a:off x="2760850" y="2133254"/>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59" name="Text Box 19"/>
            <p:cNvSpPr txBox="1">
              <a:spLocks noChangeArrowheads="1"/>
            </p:cNvSpPr>
            <p:nvPr/>
          </p:nvSpPr>
          <p:spPr bwMode="auto">
            <a:xfrm>
              <a:off x="1893856" y="1952534"/>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60" name="Text Box 20"/>
            <p:cNvSpPr txBox="1">
              <a:spLocks noChangeArrowheads="1"/>
            </p:cNvSpPr>
            <p:nvPr/>
          </p:nvSpPr>
          <p:spPr bwMode="auto">
            <a:xfrm>
              <a:off x="2314321" y="1951322"/>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61" name="Text Box 21"/>
            <p:cNvSpPr txBox="1">
              <a:spLocks noChangeArrowheads="1"/>
            </p:cNvSpPr>
            <p:nvPr/>
          </p:nvSpPr>
          <p:spPr bwMode="auto">
            <a:xfrm>
              <a:off x="2800108" y="1952534"/>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62" name="Text Box 22"/>
            <p:cNvSpPr txBox="1">
              <a:spLocks noChangeArrowheads="1"/>
            </p:cNvSpPr>
            <p:nvPr/>
          </p:nvSpPr>
          <p:spPr bwMode="auto">
            <a:xfrm>
              <a:off x="6709325" y="2056868"/>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63" name="Text Box 24"/>
            <p:cNvSpPr txBox="1">
              <a:spLocks noChangeArrowheads="1"/>
            </p:cNvSpPr>
            <p:nvPr/>
          </p:nvSpPr>
          <p:spPr bwMode="auto">
            <a:xfrm>
              <a:off x="7478161" y="1950014"/>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64" name="Text Box 25"/>
            <p:cNvSpPr txBox="1">
              <a:spLocks noChangeArrowheads="1"/>
            </p:cNvSpPr>
            <p:nvPr/>
          </p:nvSpPr>
          <p:spPr bwMode="auto">
            <a:xfrm>
              <a:off x="7428231" y="2133254"/>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65" name="Rectangle 28"/>
            <p:cNvSpPr>
              <a:spLocks noChangeArrowheads="1"/>
            </p:cNvSpPr>
            <p:nvPr/>
          </p:nvSpPr>
          <p:spPr bwMode="auto">
            <a:xfrm>
              <a:off x="4082903" y="1998624"/>
              <a:ext cx="2399281" cy="396612"/>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66" name="Text Box 29"/>
            <p:cNvSpPr txBox="1">
              <a:spLocks noChangeArrowheads="1"/>
            </p:cNvSpPr>
            <p:nvPr/>
          </p:nvSpPr>
          <p:spPr bwMode="auto">
            <a:xfrm>
              <a:off x="3366626" y="2081315"/>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67" name="Text Box 30"/>
            <p:cNvSpPr txBox="1">
              <a:spLocks noChangeArrowheads="1"/>
            </p:cNvSpPr>
            <p:nvPr/>
          </p:nvSpPr>
          <p:spPr bwMode="auto">
            <a:xfrm>
              <a:off x="4427984" y="2047724"/>
              <a:ext cx="17363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FF0000"/>
                  </a:solidFill>
                  <a:latin typeface="微软雅黑" pitchFamily="34" charset="-122"/>
                  <a:ea typeface="微软雅黑" pitchFamily="34" charset="-122"/>
                </a:rPr>
                <a:t>信    息    部    分</a:t>
              </a:r>
            </a:p>
          </p:txBody>
        </p:sp>
        <p:sp>
          <p:nvSpPr>
            <p:cNvPr id="68" name="AutoShape 34"/>
            <p:cNvSpPr>
              <a:spLocks/>
            </p:cNvSpPr>
            <p:nvPr/>
          </p:nvSpPr>
          <p:spPr bwMode="auto">
            <a:xfrm rot="5400000">
              <a:off x="2890843" y="785945"/>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35"/>
            <p:cNvSpPr>
              <a:spLocks/>
            </p:cNvSpPr>
            <p:nvPr/>
          </p:nvSpPr>
          <p:spPr bwMode="auto">
            <a:xfrm rot="5400000">
              <a:off x="7131833" y="1204642"/>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Text Box 36"/>
            <p:cNvSpPr txBox="1">
              <a:spLocks noChangeArrowheads="1"/>
            </p:cNvSpPr>
            <p:nvPr/>
          </p:nvSpPr>
          <p:spPr bwMode="auto">
            <a:xfrm>
              <a:off x="2687942" y="155038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首部</a:t>
              </a:r>
            </a:p>
          </p:txBody>
        </p:sp>
        <p:sp>
          <p:nvSpPr>
            <p:cNvPr id="71" name="Text Box 37"/>
            <p:cNvSpPr txBox="1">
              <a:spLocks noChangeArrowheads="1"/>
            </p:cNvSpPr>
            <p:nvPr/>
          </p:nvSpPr>
          <p:spPr bwMode="auto">
            <a:xfrm>
              <a:off x="6929387" y="155038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C55A11"/>
                  </a:solidFill>
                  <a:latin typeface="微软雅黑" pitchFamily="34" charset="-122"/>
                  <a:ea typeface="微软雅黑" pitchFamily="34" charset="-122"/>
                </a:rPr>
                <a:t>尾部</a:t>
              </a:r>
            </a:p>
          </p:txBody>
        </p:sp>
        <p:sp>
          <p:nvSpPr>
            <p:cNvPr id="72" name="Line 38"/>
            <p:cNvSpPr>
              <a:spLocks noChangeShapeType="1"/>
            </p:cNvSpPr>
            <p:nvPr/>
          </p:nvSpPr>
          <p:spPr bwMode="auto">
            <a:xfrm>
              <a:off x="1833413" y="1543794"/>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Line 40"/>
            <p:cNvSpPr>
              <a:spLocks noChangeShapeType="1"/>
            </p:cNvSpPr>
            <p:nvPr/>
          </p:nvSpPr>
          <p:spPr bwMode="auto">
            <a:xfrm>
              <a:off x="6482183" y="1956173"/>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41"/>
            <p:cNvSpPr>
              <a:spLocks noChangeShapeType="1"/>
            </p:cNvSpPr>
            <p:nvPr/>
          </p:nvSpPr>
          <p:spPr bwMode="auto">
            <a:xfrm>
              <a:off x="4082903"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42"/>
            <p:cNvSpPr>
              <a:spLocks noChangeArrowheads="1"/>
            </p:cNvSpPr>
            <p:nvPr/>
          </p:nvSpPr>
          <p:spPr bwMode="auto">
            <a:xfrm>
              <a:off x="5132752" y="1648102"/>
              <a:ext cx="224686" cy="432998"/>
            </a:xfrm>
            <a:prstGeom prst="downArrow">
              <a:avLst>
                <a:gd name="adj1" fmla="val 50000"/>
                <a:gd name="adj2" fmla="val 78290"/>
              </a:avLst>
            </a:prstGeom>
            <a:solidFill>
              <a:srgbClr val="FFFF00"/>
            </a:solidFill>
            <a:ln w="19050">
              <a:solidFill>
                <a:schemeClr val="tx1"/>
              </a:solidFill>
              <a:miter lim="800000"/>
              <a:headEnd/>
              <a:tailEnd/>
            </a:ln>
            <a:effec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grpSp>
      <p:sp>
        <p:nvSpPr>
          <p:cNvPr id="3" name="矩形 2"/>
          <p:cNvSpPr/>
          <p:nvPr/>
        </p:nvSpPr>
        <p:spPr>
          <a:xfrm>
            <a:off x="323528" y="3147814"/>
            <a:ext cx="8424935" cy="1631216"/>
          </a:xfrm>
          <a:prstGeom prst="rect">
            <a:avLst/>
          </a:prstGeom>
        </p:spPr>
        <p:txBody>
          <a:bodyPr wrap="square">
            <a:spAutoFit/>
          </a:bodyPr>
          <a:lstStyle/>
          <a:p>
            <a:pPr>
              <a:spcBef>
                <a:spcPts val="0"/>
              </a:spcBef>
            </a:pP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帧中 </a:t>
            </a:r>
            <a:r>
              <a:rPr lang="en-US" altLang="zh-CN" sz="2000" dirty="0">
                <a:solidFill>
                  <a:srgbClr val="0087CD"/>
                </a:solidFill>
                <a:latin typeface="微软雅黑" pitchFamily="34" charset="-122"/>
                <a:ea typeface="微软雅黑" pitchFamily="34" charset="-122"/>
              </a:rPr>
              <a:t>2 </a:t>
            </a:r>
            <a:r>
              <a:rPr lang="zh-CN" altLang="en-US" sz="2000" dirty="0">
                <a:solidFill>
                  <a:srgbClr val="0087CD"/>
                </a:solidFill>
                <a:latin typeface="微软雅黑" pitchFamily="34" charset="-122"/>
                <a:ea typeface="微软雅黑" pitchFamily="34" charset="-122"/>
              </a:rPr>
              <a:t>个字节的协议字段值的含义：</a:t>
            </a:r>
          </a:p>
          <a:p>
            <a:pPr marL="360363" indent="-360363">
              <a:spcBef>
                <a:spcPts val="0"/>
              </a:spcBef>
              <a:buClr>
                <a:srgbClr val="0070C0"/>
              </a:buClr>
              <a:buSzPct val="80000"/>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若为 </a:t>
            </a:r>
            <a:r>
              <a:rPr lang="en-US" altLang="zh-CN" sz="2000" dirty="0">
                <a:solidFill>
                  <a:srgbClr val="0087CD"/>
                </a:solidFill>
                <a:latin typeface="微软雅黑" pitchFamily="34" charset="-122"/>
                <a:ea typeface="微软雅黑" pitchFamily="34" charset="-122"/>
              </a:rPr>
              <a:t>0x0021</a:t>
            </a:r>
            <a:r>
              <a:rPr lang="zh-CN" altLang="en-US" sz="2000" dirty="0">
                <a:solidFill>
                  <a:srgbClr val="0087CD"/>
                </a:solidFill>
                <a:latin typeface="微软雅黑" pitchFamily="34" charset="-122"/>
                <a:ea typeface="微软雅黑" pitchFamily="34" charset="-122"/>
              </a:rPr>
              <a:t>，则信息字段就是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数据报</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a:spcBef>
                <a:spcPts val="0"/>
              </a:spcBef>
              <a:buClr>
                <a:srgbClr val="0070C0"/>
              </a:buClr>
              <a:buSzPct val="80000"/>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若为 </a:t>
            </a:r>
            <a:r>
              <a:rPr lang="en-US" altLang="zh-CN" sz="2000" dirty="0">
                <a:solidFill>
                  <a:srgbClr val="0087CD"/>
                </a:solidFill>
                <a:latin typeface="微软雅黑" pitchFamily="34" charset="-122"/>
                <a:ea typeface="微软雅黑" pitchFamily="34" charset="-122"/>
              </a:rPr>
              <a:t>0x8021</a:t>
            </a:r>
            <a:r>
              <a:rPr lang="zh-CN" altLang="en-US" sz="2000" dirty="0">
                <a:solidFill>
                  <a:srgbClr val="0087CD"/>
                </a:solidFill>
                <a:latin typeface="微软雅黑" pitchFamily="34" charset="-122"/>
                <a:ea typeface="微软雅黑" pitchFamily="34" charset="-122"/>
              </a:rPr>
              <a:t>，则信息字段是</a:t>
            </a:r>
            <a:r>
              <a:rPr lang="zh-CN" altLang="en-US" sz="2000" dirty="0">
                <a:solidFill>
                  <a:srgbClr val="C55A11"/>
                </a:solidFill>
                <a:latin typeface="微软雅黑" pitchFamily="34" charset="-122"/>
                <a:ea typeface="微软雅黑" pitchFamily="34" charset="-122"/>
              </a:rPr>
              <a:t>网络控制数据</a:t>
            </a:r>
            <a:r>
              <a:rPr lang="zh-CN" altLang="en-US" sz="2000" dirty="0">
                <a:solidFill>
                  <a:srgbClr val="0087CD"/>
                </a:solidFill>
                <a:latin typeface="微软雅黑" pitchFamily="34" charset="-122"/>
                <a:ea typeface="微软雅黑" pitchFamily="34" charset="-122"/>
              </a:rPr>
              <a:t>。</a:t>
            </a:r>
          </a:p>
          <a:p>
            <a:pPr marL="360363" indent="-360363">
              <a:spcBef>
                <a:spcPts val="0"/>
              </a:spcBef>
              <a:buClr>
                <a:srgbClr val="0070C0"/>
              </a:buClr>
              <a:buSzPct val="80000"/>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若为 </a:t>
            </a:r>
            <a:r>
              <a:rPr lang="en-US" altLang="zh-CN" sz="2000" dirty="0">
                <a:solidFill>
                  <a:srgbClr val="0087CD"/>
                </a:solidFill>
                <a:latin typeface="微软雅黑" pitchFamily="34" charset="-122"/>
                <a:ea typeface="微软雅黑" pitchFamily="34" charset="-122"/>
              </a:rPr>
              <a:t>0xC021</a:t>
            </a:r>
            <a:r>
              <a:rPr lang="zh-CN" altLang="en-US" sz="2000" dirty="0">
                <a:solidFill>
                  <a:srgbClr val="0087CD"/>
                </a:solidFill>
                <a:latin typeface="微软雅黑" pitchFamily="34" charset="-122"/>
                <a:ea typeface="微软雅黑" pitchFamily="34" charset="-122"/>
              </a:rPr>
              <a:t>，则信息字段是 </a:t>
            </a:r>
            <a:r>
              <a:rPr lang="en-US" altLang="zh-CN" sz="2000" dirty="0">
                <a:solidFill>
                  <a:srgbClr val="0087CD"/>
                </a:solidFill>
                <a:latin typeface="微软雅黑" pitchFamily="34" charset="-122"/>
                <a:ea typeface="微软雅黑" pitchFamily="34" charset="-122"/>
              </a:rPr>
              <a:t>PPP </a:t>
            </a:r>
            <a:r>
              <a:rPr lang="zh-CN" altLang="en-US" sz="2000" dirty="0">
                <a:solidFill>
                  <a:srgbClr val="C55A11"/>
                </a:solidFill>
                <a:latin typeface="微软雅黑" pitchFamily="34" charset="-122"/>
                <a:ea typeface="微软雅黑" pitchFamily="34" charset="-122"/>
              </a:rPr>
              <a:t>链路控制数据</a:t>
            </a:r>
            <a:r>
              <a:rPr lang="zh-CN" altLang="en-US" sz="2000" dirty="0">
                <a:solidFill>
                  <a:srgbClr val="0087CD"/>
                </a:solidFill>
                <a:latin typeface="微软雅黑" pitchFamily="34" charset="-122"/>
                <a:ea typeface="微软雅黑" pitchFamily="34" charset="-122"/>
              </a:rPr>
              <a:t>。</a:t>
            </a:r>
          </a:p>
          <a:p>
            <a:pPr marL="360363" indent="-360363">
              <a:spcBef>
                <a:spcPts val="0"/>
              </a:spcBef>
              <a:buClr>
                <a:srgbClr val="0070C0"/>
              </a:buClr>
              <a:buSzPct val="80000"/>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若为 </a:t>
            </a:r>
            <a:r>
              <a:rPr lang="en-US" altLang="zh-CN" sz="2000" dirty="0">
                <a:solidFill>
                  <a:srgbClr val="0087CD"/>
                </a:solidFill>
                <a:latin typeface="微软雅黑" pitchFamily="34" charset="-122"/>
                <a:ea typeface="微软雅黑" pitchFamily="34" charset="-122"/>
              </a:rPr>
              <a:t>0xC023</a:t>
            </a:r>
            <a:r>
              <a:rPr lang="zh-CN" altLang="en-US" sz="2000" dirty="0">
                <a:solidFill>
                  <a:srgbClr val="0087CD"/>
                </a:solidFill>
                <a:latin typeface="微软雅黑" pitchFamily="34" charset="-122"/>
                <a:ea typeface="微软雅黑" pitchFamily="34" charset="-122"/>
              </a:rPr>
              <a:t>，则信息字段是</a:t>
            </a:r>
            <a:r>
              <a:rPr lang="zh-CN" altLang="en-US" sz="2000" dirty="0">
                <a:solidFill>
                  <a:srgbClr val="C55A11"/>
                </a:solidFill>
                <a:latin typeface="微软雅黑" pitchFamily="34" charset="-122"/>
                <a:ea typeface="微软雅黑" pitchFamily="34" charset="-122"/>
              </a:rPr>
              <a:t>鉴别数据</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7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协议帧格式</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178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309590" y="1203598"/>
            <a:ext cx="8438873"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当 </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用在异步传输时，使用一种特殊的</a:t>
            </a:r>
            <a:r>
              <a:rPr lang="zh-CN" altLang="en-US" sz="2000" dirty="0">
                <a:solidFill>
                  <a:srgbClr val="C55A11"/>
                </a:solidFill>
                <a:latin typeface="微软雅黑" pitchFamily="34" charset="-122"/>
                <a:ea typeface="微软雅黑" pitchFamily="34" charset="-122"/>
              </a:rPr>
              <a:t>字符填充法</a:t>
            </a:r>
            <a:r>
              <a:rPr lang="zh-CN" altLang="en-US" sz="2000" dirty="0">
                <a:solidFill>
                  <a:srgbClr val="0087CD"/>
                </a:solidFill>
                <a:latin typeface="微软雅黑" pitchFamily="34" charset="-122"/>
                <a:ea typeface="微软雅黑" pitchFamily="34" charset="-122"/>
              </a:rPr>
              <a:t>。当 </a:t>
            </a:r>
            <a:r>
              <a:rPr lang="en-US" altLang="zh-CN" sz="2000" dirty="0">
                <a:solidFill>
                  <a:srgbClr val="0087CD"/>
                </a:solidFill>
                <a:latin typeface="微软雅黑" pitchFamily="34" charset="-122"/>
                <a:ea typeface="微软雅黑" pitchFamily="34" charset="-122"/>
              </a:rPr>
              <a:t>PPP </a:t>
            </a:r>
            <a:r>
              <a:rPr lang="zh-CN" altLang="en-US" sz="2000" dirty="0">
                <a:solidFill>
                  <a:srgbClr val="0087CD"/>
                </a:solidFill>
                <a:latin typeface="微软雅黑" pitchFamily="34" charset="-122"/>
                <a:ea typeface="微软雅黑" pitchFamily="34" charset="-122"/>
              </a:rPr>
              <a:t>用在同步传输链路时，协议规定采用硬件来完成</a:t>
            </a:r>
            <a:r>
              <a:rPr lang="zh-CN" altLang="en-US" sz="2000" dirty="0">
                <a:solidFill>
                  <a:srgbClr val="C55A11"/>
                </a:solidFill>
                <a:latin typeface="微软雅黑" pitchFamily="34" charset="-122"/>
                <a:ea typeface="微软雅黑" pitchFamily="34" charset="-122"/>
              </a:rPr>
              <a:t>比特填充</a:t>
            </a:r>
            <a:r>
              <a:rPr lang="zh-CN" altLang="en-US" sz="2000" dirty="0">
                <a:solidFill>
                  <a:srgbClr val="0087CD"/>
                </a:solidFill>
                <a:latin typeface="微软雅黑" pitchFamily="34" charset="-122"/>
                <a:ea typeface="微软雅黑" pitchFamily="34" charset="-122"/>
              </a:rPr>
              <a:t>。具体方法：</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将信息字段中出现的每一个 </a:t>
            </a:r>
            <a:r>
              <a:rPr lang="en-US" altLang="zh-CN" sz="2000" dirty="0">
                <a:solidFill>
                  <a:srgbClr val="0087CD"/>
                </a:solidFill>
                <a:latin typeface="微软雅黑" pitchFamily="34" charset="-122"/>
                <a:ea typeface="微软雅黑" pitchFamily="34" charset="-122"/>
              </a:rPr>
              <a:t>0x7E </a:t>
            </a:r>
            <a:r>
              <a:rPr lang="zh-CN" altLang="en-US" sz="2000" dirty="0">
                <a:solidFill>
                  <a:srgbClr val="0087CD"/>
                </a:solidFill>
                <a:latin typeface="微软雅黑" pitchFamily="34" charset="-122"/>
                <a:ea typeface="微软雅黑" pitchFamily="34" charset="-122"/>
              </a:rPr>
              <a:t>字节转变成为 </a:t>
            </a:r>
            <a:r>
              <a:rPr lang="en-US" altLang="zh-CN" sz="2000" dirty="0">
                <a:solidFill>
                  <a:srgbClr val="0087CD"/>
                </a:solidFill>
                <a:latin typeface="微软雅黑" pitchFamily="34" charset="-122"/>
                <a:ea typeface="微软雅黑" pitchFamily="34" charset="-122"/>
              </a:rPr>
              <a:t>2 </a:t>
            </a:r>
            <a:r>
              <a:rPr lang="zh-CN" altLang="en-US" sz="2000" dirty="0">
                <a:solidFill>
                  <a:srgbClr val="0087CD"/>
                </a:solidFill>
                <a:latin typeface="微软雅黑" pitchFamily="34" charset="-122"/>
                <a:ea typeface="微软雅黑" pitchFamily="34" charset="-122"/>
              </a:rPr>
              <a:t>字节序列 </a:t>
            </a:r>
            <a:r>
              <a:rPr lang="en-US" altLang="zh-CN" sz="2000" dirty="0">
                <a:solidFill>
                  <a:srgbClr val="0087CD"/>
                </a:solidFill>
                <a:latin typeface="微软雅黑" pitchFamily="34" charset="-122"/>
                <a:ea typeface="微软雅黑" pitchFamily="34" charset="-122"/>
              </a:rPr>
              <a:t>(0x7D, 0x5E)</a:t>
            </a:r>
            <a:r>
              <a:rPr lang="zh-CN" altLang="en-US" sz="2000" dirty="0">
                <a:solidFill>
                  <a:srgbClr val="0087CD"/>
                </a:solidFill>
                <a:latin typeface="微软雅黑" pitchFamily="34" charset="-122"/>
                <a:ea typeface="微软雅黑" pitchFamily="34" charset="-122"/>
              </a:rPr>
              <a:t>。 </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若信息字段中出现一个 </a:t>
            </a:r>
            <a:r>
              <a:rPr lang="en-US" altLang="zh-CN" sz="2000" dirty="0">
                <a:solidFill>
                  <a:srgbClr val="0087CD"/>
                </a:solidFill>
                <a:latin typeface="微软雅黑" pitchFamily="34" charset="-122"/>
                <a:ea typeface="微软雅黑" pitchFamily="34" charset="-122"/>
              </a:rPr>
              <a:t>0x7D </a:t>
            </a:r>
            <a:r>
              <a:rPr lang="zh-CN" altLang="en-US" sz="2000" dirty="0">
                <a:solidFill>
                  <a:srgbClr val="0087CD"/>
                </a:solidFill>
                <a:latin typeface="微软雅黑" pitchFamily="34" charset="-122"/>
                <a:ea typeface="微软雅黑" pitchFamily="34" charset="-122"/>
              </a:rPr>
              <a:t>的字节</a:t>
            </a:r>
            <a:r>
              <a:rPr lang="en-US" altLang="zh-CN" sz="2000" dirty="0">
                <a:solidFill>
                  <a:srgbClr val="0087CD"/>
                </a:solidFill>
                <a:latin typeface="微软雅黑" pitchFamily="34" charset="-122"/>
                <a:ea typeface="微软雅黑" pitchFamily="34" charset="-122"/>
              </a:rPr>
              <a:t>, </a:t>
            </a:r>
            <a:r>
              <a:rPr lang="zh-CN" altLang="en-US" sz="2000" dirty="0">
                <a:solidFill>
                  <a:srgbClr val="0087CD"/>
                </a:solidFill>
                <a:latin typeface="微软雅黑" pitchFamily="34" charset="-122"/>
                <a:ea typeface="微软雅黑" pitchFamily="34" charset="-122"/>
              </a:rPr>
              <a:t>则将其转变成为 </a:t>
            </a:r>
            <a:r>
              <a:rPr lang="en-US" altLang="zh-CN" sz="2000" dirty="0">
                <a:solidFill>
                  <a:srgbClr val="0087CD"/>
                </a:solidFill>
                <a:latin typeface="微软雅黑" pitchFamily="34" charset="-122"/>
                <a:ea typeface="微软雅黑" pitchFamily="34" charset="-122"/>
              </a:rPr>
              <a:t>2 </a:t>
            </a:r>
            <a:r>
              <a:rPr lang="zh-CN" altLang="en-US" sz="2000" dirty="0">
                <a:solidFill>
                  <a:srgbClr val="0087CD"/>
                </a:solidFill>
                <a:latin typeface="微软雅黑" pitchFamily="34" charset="-122"/>
                <a:ea typeface="微软雅黑" pitchFamily="34" charset="-122"/>
              </a:rPr>
              <a:t>字节序列 </a:t>
            </a:r>
            <a:r>
              <a:rPr lang="en-US" altLang="zh-CN" sz="2000" dirty="0">
                <a:solidFill>
                  <a:srgbClr val="0087CD"/>
                </a:solidFill>
                <a:latin typeface="微软雅黑" pitchFamily="34" charset="-122"/>
                <a:ea typeface="微软雅黑" pitchFamily="34" charset="-122"/>
              </a:rPr>
              <a:t>(0x7D, 0x5D)</a:t>
            </a:r>
            <a:r>
              <a:rPr lang="zh-CN" altLang="en-US" sz="2000" dirty="0">
                <a:solidFill>
                  <a:srgbClr val="0087CD"/>
                </a:solidFill>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若信息字段中出现 </a:t>
            </a:r>
            <a:r>
              <a:rPr lang="en-US" altLang="zh-CN" sz="2000" dirty="0">
                <a:solidFill>
                  <a:srgbClr val="0087CD"/>
                </a:solidFill>
                <a:latin typeface="微软雅黑" pitchFamily="34" charset="-122"/>
                <a:ea typeface="微软雅黑" pitchFamily="34" charset="-122"/>
              </a:rPr>
              <a:t>ASCII </a:t>
            </a:r>
            <a:r>
              <a:rPr lang="zh-CN" altLang="en-US" sz="2000" dirty="0">
                <a:solidFill>
                  <a:srgbClr val="0087CD"/>
                </a:solidFill>
                <a:latin typeface="微软雅黑" pitchFamily="34" charset="-122"/>
                <a:ea typeface="微软雅黑" pitchFamily="34" charset="-122"/>
              </a:rPr>
              <a:t>码的控制字符，则在该字符前面要加入一个 </a:t>
            </a:r>
            <a:r>
              <a:rPr lang="en-US" altLang="zh-CN" sz="2000" dirty="0">
                <a:solidFill>
                  <a:srgbClr val="0087CD"/>
                </a:solidFill>
                <a:latin typeface="微软雅黑" pitchFamily="34" charset="-122"/>
                <a:ea typeface="微软雅黑" pitchFamily="34" charset="-122"/>
              </a:rPr>
              <a:t>0x7D </a:t>
            </a:r>
            <a:r>
              <a:rPr lang="zh-CN" altLang="en-US" sz="2000" dirty="0">
                <a:solidFill>
                  <a:srgbClr val="0087CD"/>
                </a:solidFill>
                <a:latin typeface="微软雅黑" pitchFamily="34" charset="-122"/>
                <a:ea typeface="微软雅黑" pitchFamily="34" charset="-122"/>
              </a:rPr>
              <a:t>字节，同时将该字符的编码加以改变。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3.2  </a:t>
            </a:r>
            <a:r>
              <a:rPr lang="zh-CN" altLang="en-US" dirty="0">
                <a:latin typeface="微软雅黑" panose="020B0503020204020204" pitchFamily="34" charset="-122"/>
              </a:rPr>
              <a:t>点对点协议 </a:t>
            </a:r>
            <a:r>
              <a:rPr lang="en-US" altLang="zh-CN" dirty="0">
                <a:latin typeface="微软雅黑" panose="020B0503020204020204" pitchFamily="34" charset="-122"/>
              </a:rPr>
              <a:t>PPP</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PPP</a:t>
            </a:r>
            <a:r>
              <a:rPr lang="zh-CN" altLang="en-US" sz="2400" b="1" dirty="0">
                <a:solidFill>
                  <a:srgbClr val="0070C0"/>
                </a:solidFill>
                <a:latin typeface="微软雅黑" panose="020B0503020204020204" pitchFamily="34" charset="-122"/>
                <a:ea typeface="微软雅黑" panose="020B0503020204020204" pitchFamily="34" charset="-122"/>
              </a:rPr>
              <a:t>协议透明传输</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3598</TotalTime>
  <Words>1514</Words>
  <Application>Microsoft Macintosh PowerPoint</Application>
  <PresentationFormat>全屏显示(16:9)</PresentationFormat>
  <Paragraphs>292</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华文行楷</vt:lpstr>
      <vt:lpstr>微软雅黑</vt:lpstr>
      <vt:lpstr>Arial</vt:lpstr>
      <vt:lpstr>Calibri</vt:lpstr>
      <vt:lpstr>Wingdings</vt:lpstr>
      <vt:lpstr>第一PPT，www.1ppt.com​</vt:lpstr>
      <vt:lpstr>03</vt:lpstr>
      <vt:lpstr>第三章  数据链路层</vt:lpstr>
      <vt:lpstr>第三章  数据链路层</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lpstr>3.2  点对点协议 PPP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1063</cp:revision>
  <dcterms:created xsi:type="dcterms:W3CDTF">2014-11-09T01:07:00Z</dcterms:created>
  <dcterms:modified xsi:type="dcterms:W3CDTF">2020-10-25T13:43:26Z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