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444" r:id="rId3"/>
    <p:sldId id="446" r:id="rId4"/>
    <p:sldId id="315" r:id="rId5"/>
    <p:sldId id="316" r:id="rId6"/>
    <p:sldId id="31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41" r:id="rId26"/>
    <p:sldId id="346" r:id="rId27"/>
    <p:sldId id="347" r:id="rId28"/>
    <p:sldId id="353" r:id="rId29"/>
    <p:sldId id="355" r:id="rId30"/>
    <p:sldId id="356" r:id="rId31"/>
    <p:sldId id="357" r:id="rId32"/>
    <p:sldId id="358" r:id="rId33"/>
    <p:sldId id="359" r:id="rId34"/>
    <p:sldId id="360" r:id="rId3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F4B184"/>
    <a:srgbClr val="0095F0"/>
    <a:srgbClr val="0087CD"/>
    <a:srgbClr val="071DE9"/>
    <a:srgbClr val="144AF8"/>
    <a:srgbClr val="0066CC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320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5"/>
          <p:cNvSpPr>
            <a:spLocks/>
          </p:cNvSpPr>
          <p:nvPr/>
        </p:nvSpPr>
        <p:spPr bwMode="auto">
          <a:xfrm>
            <a:off x="6058351" y="1902219"/>
            <a:ext cx="1076638" cy="1696904"/>
          </a:xfrm>
          <a:custGeom>
            <a:avLst/>
            <a:gdLst>
              <a:gd name="T0" fmla="*/ 0 w 913"/>
              <a:gd name="T1" fmla="*/ 0 h 1231"/>
              <a:gd name="T2" fmla="*/ 0 w 913"/>
              <a:gd name="T3" fmla="*/ 1230 h 1231"/>
              <a:gd name="T4" fmla="*/ 912 w 913"/>
              <a:gd name="T5" fmla="*/ 1230 h 1231"/>
              <a:gd name="T6" fmla="*/ 912 w 913"/>
              <a:gd name="T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1231">
                <a:moveTo>
                  <a:pt x="0" y="0"/>
                </a:moveTo>
                <a:lnTo>
                  <a:pt x="0" y="1230"/>
                </a:lnTo>
                <a:lnTo>
                  <a:pt x="912" y="1230"/>
                </a:lnTo>
                <a:lnTo>
                  <a:pt x="912" y="0"/>
                </a:lnTo>
              </a:path>
            </a:pathLst>
          </a:custGeom>
          <a:solidFill>
            <a:srgbClr val="FFFF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68686" y="1902219"/>
            <a:ext cx="1076638" cy="1696904"/>
          </a:xfrm>
          <a:custGeom>
            <a:avLst/>
            <a:gdLst>
              <a:gd name="T0" fmla="*/ 0 w 913"/>
              <a:gd name="T1" fmla="*/ 0 h 1231"/>
              <a:gd name="T2" fmla="*/ 0 w 913"/>
              <a:gd name="T3" fmla="*/ 1230 h 1231"/>
              <a:gd name="T4" fmla="*/ 912 w 913"/>
              <a:gd name="T5" fmla="*/ 1230 h 1231"/>
              <a:gd name="T6" fmla="*/ 912 w 913"/>
              <a:gd name="T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1231">
                <a:moveTo>
                  <a:pt x="0" y="0"/>
                </a:moveTo>
                <a:lnTo>
                  <a:pt x="0" y="1230"/>
                </a:lnTo>
                <a:lnTo>
                  <a:pt x="912" y="1230"/>
                </a:lnTo>
                <a:lnTo>
                  <a:pt x="912" y="0"/>
                </a:lnTo>
              </a:path>
            </a:pathLst>
          </a:custGeom>
          <a:solidFill>
            <a:srgbClr val="FFFF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6062115" y="2396813"/>
            <a:ext cx="1062835" cy="80269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46"/>
          <p:cNvSpPr>
            <a:spLocks noChangeArrowheads="1"/>
          </p:cNvSpPr>
          <p:nvPr/>
        </p:nvSpPr>
        <p:spPr bwMode="auto">
          <a:xfrm>
            <a:off x="2574960" y="2409554"/>
            <a:ext cx="1062835" cy="7899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3649090" y="3373256"/>
            <a:ext cx="698936" cy="8108"/>
          </a:xfrm>
          <a:prstGeom prst="line">
            <a:avLst/>
          </a:prstGeom>
          <a:noFill/>
          <a:ln w="28575">
            <a:solidFill>
              <a:srgbClr val="C55A1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5518777" y="3373256"/>
            <a:ext cx="543338" cy="2317"/>
          </a:xfrm>
          <a:prstGeom prst="line">
            <a:avLst/>
          </a:prstGeom>
          <a:noFill/>
          <a:ln w="28575">
            <a:solidFill>
              <a:srgbClr val="C55A1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7022" y="2512444"/>
            <a:ext cx="1479437" cy="1209261"/>
            <a:chOff x="4097061" y="2396812"/>
            <a:chExt cx="1479437" cy="1209261"/>
          </a:xfrm>
        </p:grpSpPr>
        <p:grpSp>
          <p:nvGrpSpPr>
            <p:cNvPr id="22" name="Group 2"/>
            <p:cNvGrpSpPr>
              <a:grpSpLocks/>
            </p:cNvGrpSpPr>
            <p:nvPr/>
          </p:nvGrpSpPr>
          <p:grpSpPr bwMode="auto">
            <a:xfrm>
              <a:off x="4097061" y="2396812"/>
              <a:ext cx="1479437" cy="1209261"/>
              <a:chOff x="109" y="1226"/>
              <a:chExt cx="2516" cy="1675"/>
            </a:xfrm>
            <a:solidFill>
              <a:srgbClr val="FFFF00"/>
            </a:solidFill>
          </p:grpSpPr>
          <p:grpSp>
            <p:nvGrpSpPr>
              <p:cNvPr id="23" name="Group 3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  <a:grpFill/>
            </p:grpSpPr>
            <p:grpSp>
              <p:nvGrpSpPr>
                <p:cNvPr id="25" name="Group 4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  <a:grpFill/>
              </p:grpSpPr>
              <p:sp>
                <p:nvSpPr>
                  <p:cNvPr id="2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00B0F0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" name="Oval 12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4388157" y="2848547"/>
              <a:ext cx="920125" cy="33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局 域 网</a:t>
              </a:r>
            </a:p>
          </p:txBody>
        </p:sp>
      </p:grp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2573705" y="3200669"/>
            <a:ext cx="1065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2573705" y="2803373"/>
            <a:ext cx="1065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573705" y="2402603"/>
            <a:ext cx="1065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2800829" y="1974033"/>
            <a:ext cx="803106" cy="33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网络层</a:t>
            </a: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2778242" y="3255109"/>
            <a:ext cx="803106" cy="33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2699792" y="3747927"/>
            <a:ext cx="78066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站点 </a:t>
            </a:r>
            <a:r>
              <a:rPr kumimoji="1"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6062115" y="3200669"/>
            <a:ext cx="106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6062115" y="2803373"/>
            <a:ext cx="106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6062115" y="2402603"/>
            <a:ext cx="106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6256613" y="1986775"/>
            <a:ext cx="803106" cy="33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网络层</a:t>
            </a: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6266652" y="3255109"/>
            <a:ext cx="803106" cy="33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1136933" y="2453568"/>
            <a:ext cx="5754621" cy="369497"/>
            <a:chOff x="249" y="2118"/>
            <a:chExt cx="4586" cy="319"/>
          </a:xfrm>
        </p:grpSpPr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49" y="2147"/>
              <a:ext cx="113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逻辑链路控制</a:t>
              </a:r>
            </a:p>
          </p:txBody>
        </p:sp>
        <p:sp>
          <p:nvSpPr>
            <p:cNvPr id="50" name="AutoShape 33"/>
            <p:cNvSpPr>
              <a:spLocks noChangeArrowheads="1"/>
            </p:cNvSpPr>
            <p:nvPr/>
          </p:nvSpPr>
          <p:spPr bwMode="auto">
            <a:xfrm>
              <a:off x="2264" y="2135"/>
              <a:ext cx="1896" cy="228"/>
            </a:xfrm>
            <a:prstGeom prst="leftRightArrow">
              <a:avLst>
                <a:gd name="adj1" fmla="val 41667"/>
                <a:gd name="adj2" fmla="val 87431"/>
              </a:avLst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1623" y="2118"/>
              <a:ext cx="43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LLC</a:t>
              </a: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05" y="2118"/>
              <a:ext cx="43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LLC</a:t>
              </a:r>
            </a:p>
          </p:txBody>
        </p:sp>
      </p:grpSp>
      <p:grpSp>
        <p:nvGrpSpPr>
          <p:cNvPr id="53" name="Group 36"/>
          <p:cNvGrpSpPr>
            <a:grpSpLocks/>
          </p:cNvGrpSpPr>
          <p:nvPr/>
        </p:nvGrpSpPr>
        <p:grpSpPr bwMode="auto">
          <a:xfrm>
            <a:off x="1136933" y="2858974"/>
            <a:ext cx="5875084" cy="352123"/>
            <a:chOff x="249" y="2468"/>
            <a:chExt cx="4682" cy="304"/>
          </a:xfrm>
        </p:grpSpPr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249" y="2482"/>
              <a:ext cx="113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媒体接入控制</a:t>
              </a:r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2251" y="2581"/>
              <a:ext cx="383" cy="11"/>
            </a:xfrm>
            <a:prstGeom prst="line">
              <a:avLst/>
            </a:prstGeom>
            <a:noFill/>
            <a:ln w="28575">
              <a:solidFill>
                <a:srgbClr val="C55A1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H="1">
              <a:off x="3739" y="2585"/>
              <a:ext cx="435" cy="0"/>
            </a:xfrm>
            <a:prstGeom prst="line">
              <a:avLst/>
            </a:prstGeom>
            <a:noFill/>
            <a:ln w="28575">
              <a:solidFill>
                <a:srgbClr val="C55A1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1607" y="2468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MAC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387" y="2468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MAC</a:t>
              </a:r>
            </a:p>
          </p:txBody>
        </p:sp>
      </p:grpSp>
      <p:sp>
        <p:nvSpPr>
          <p:cNvPr id="59" name="AutoShape 42"/>
          <p:cNvSpPr>
            <a:spLocks/>
          </p:cNvSpPr>
          <p:nvPr/>
        </p:nvSpPr>
        <p:spPr bwMode="auto">
          <a:xfrm>
            <a:off x="7136244" y="2409554"/>
            <a:ext cx="94112" cy="767950"/>
          </a:xfrm>
          <a:prstGeom prst="rightBrace">
            <a:avLst>
              <a:gd name="adj1" fmla="val 7366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43"/>
          <p:cNvSpPr>
            <a:spLocks noChangeArrowheads="1"/>
          </p:cNvSpPr>
          <p:nvPr/>
        </p:nvSpPr>
        <p:spPr bwMode="auto">
          <a:xfrm>
            <a:off x="7136236" y="2570556"/>
            <a:ext cx="803106" cy="58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  <a:p>
            <a:pPr algn="ctr" defTabSz="762000" eaLnBrk="0" hangingPunct="0"/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链路层</a:t>
            </a:r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6240183" y="3747929"/>
            <a:ext cx="78066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站点 </a:t>
            </a:r>
            <a:r>
              <a:rPr kumimoji="1"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4053763" y="1508760"/>
            <a:ext cx="1628074" cy="584775"/>
          </a:xfrm>
          <a:prstGeom prst="rect">
            <a:avLst/>
          </a:prstGeom>
          <a:solidFill>
            <a:srgbClr val="0095F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LLC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子层看不见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下面的局域网</a:t>
            </a: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2573705" y="1898332"/>
            <a:ext cx="1065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6062115" y="1898332"/>
            <a:ext cx="106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局域网对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子层是透明的</a:t>
            </a:r>
          </a:p>
        </p:txBody>
      </p:sp>
    </p:spTree>
    <p:extLst>
      <p:ext uri="{BB962C8B-B14F-4D97-AF65-F5344CB8AC3E}">
        <p14:creationId xmlns:p14="http://schemas.microsoft.com/office/powerpoint/2010/main" val="92753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23528" y="1308001"/>
            <a:ext cx="842493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TCP/IP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经常使用的局域网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DIX Ethernet V2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而不是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标准中的几种局域网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，因此现在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委员会制定的逻辑链路控制子层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LLC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（即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标准）的作用已经不大了。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很多厂商生产的适配器上就仅装有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协议而没有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LLC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协议。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局域网对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子层弱化</a:t>
            </a:r>
          </a:p>
        </p:txBody>
      </p:sp>
    </p:spTree>
    <p:extLst>
      <p:ext uri="{BB962C8B-B14F-4D97-AF65-F5344CB8AC3E}">
        <p14:creationId xmlns:p14="http://schemas.microsoft.com/office/powerpoint/2010/main" val="259817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23528" y="1255713"/>
            <a:ext cx="842493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网络接口板又称为通信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(adapter)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网络接口卡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NIC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(Network Interface Card)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，或“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网卡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”。 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重要功能：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进行串行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并行转换。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对数据进行缓存。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在计算机的操作系统安装设备驱动程序。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实现以太网协议。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适配器的作用</a:t>
            </a:r>
          </a:p>
        </p:txBody>
      </p:sp>
    </p:spTree>
    <p:extLst>
      <p:ext uri="{BB962C8B-B14F-4D97-AF65-F5344CB8AC3E}">
        <p14:creationId xmlns:p14="http://schemas.microsoft.com/office/powerpoint/2010/main" val="143245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970731" y="1363581"/>
            <a:ext cx="5525127" cy="2932178"/>
            <a:chOff x="1173771" y="1559190"/>
            <a:chExt cx="7611798" cy="4039573"/>
          </a:xfrm>
        </p:grpSpPr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1173771" y="2094384"/>
              <a:ext cx="6375267" cy="2397125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6773413" y="3392959"/>
              <a:ext cx="201215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7480333" y="2916197"/>
              <a:ext cx="1243775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至局域网</a:t>
              </a: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4910877" y="2778598"/>
              <a:ext cx="1907250" cy="1127125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适配器</a:t>
              </a:r>
            </a:p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（网卡）</a:t>
              </a:r>
            </a:p>
          </p:txBody>
        </p:sp>
        <p:sp>
          <p:nvSpPr>
            <p:cNvPr id="87" name="Text Box 23"/>
            <p:cNvSpPr txBox="1">
              <a:spLocks noChangeArrowheads="1"/>
            </p:cNvSpPr>
            <p:nvPr/>
          </p:nvSpPr>
          <p:spPr bwMode="auto">
            <a:xfrm>
              <a:off x="7494095" y="3404277"/>
              <a:ext cx="1243775" cy="42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串行通信</a:t>
              </a:r>
            </a:p>
          </p:txBody>
        </p:sp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1902963" y="2778598"/>
              <a:ext cx="1907248" cy="1127125"/>
            </a:xfrm>
            <a:prstGeom prst="rect">
              <a:avLst/>
            </a:prstGeom>
            <a:solidFill>
              <a:srgbClr val="0095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 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</a:p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存储器</a:t>
              </a: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 flipV="1">
              <a:off x="2492851" y="3921598"/>
              <a:ext cx="438547" cy="909637"/>
            </a:xfrm>
            <a:prstGeom prst="line">
              <a:avLst/>
            </a:prstGeom>
            <a:noFill/>
            <a:ln w="19050">
              <a:solidFill>
                <a:srgbClr val="C55A1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 Box 26"/>
            <p:cNvSpPr txBox="1">
              <a:spLocks noChangeArrowheads="1"/>
            </p:cNvSpPr>
            <p:nvPr/>
          </p:nvSpPr>
          <p:spPr bwMode="auto">
            <a:xfrm>
              <a:off x="1282116" y="4793136"/>
              <a:ext cx="2233143" cy="805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生成发送的数据</a:t>
              </a:r>
            </a:p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处理收到的数据</a:t>
              </a: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V="1">
              <a:off x="5461212" y="3921598"/>
              <a:ext cx="438547" cy="909637"/>
            </a:xfrm>
            <a:prstGeom prst="line">
              <a:avLst/>
            </a:prstGeom>
            <a:noFill/>
            <a:ln w="19050">
              <a:solidFill>
                <a:srgbClr val="C55A1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4262634" y="4793136"/>
              <a:ext cx="2515820" cy="805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把帧发送到局域网</a:t>
              </a:r>
            </a:p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从局域网接收帧</a:t>
              </a: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3884075" y="2061047"/>
              <a:ext cx="1102437" cy="466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71DE9"/>
                  </a:solidFill>
                  <a:latin typeface="微软雅黑" pitchFamily="34" charset="-122"/>
                  <a:ea typeface="微软雅黑" pitchFamily="34" charset="-122"/>
                </a:rPr>
                <a:t>计算机</a:t>
              </a:r>
            </a:p>
          </p:txBody>
        </p:sp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3701865" y="3007197"/>
              <a:ext cx="1317360" cy="684212"/>
            </a:xfrm>
            <a:prstGeom prst="leftRightArrow">
              <a:avLst>
                <a:gd name="adj1" fmla="val 50000"/>
                <a:gd name="adj2" fmla="val 35545"/>
              </a:avLst>
            </a:prstGeom>
            <a:solidFill>
              <a:srgbClr val="66FF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32"/>
            <p:cNvSpPr txBox="1">
              <a:spLocks noChangeArrowheads="1"/>
            </p:cNvSpPr>
            <p:nvPr/>
          </p:nvSpPr>
          <p:spPr bwMode="auto">
            <a:xfrm>
              <a:off x="4008766" y="3499031"/>
              <a:ext cx="819761" cy="771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并行</a:t>
              </a:r>
            </a:p>
            <a:p>
              <a:pPr>
                <a:lnSpc>
                  <a:spcPct val="95000"/>
                </a:lnSpc>
              </a:pP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通信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2080101" y="3237385"/>
              <a:ext cx="218414" cy="16986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Freeform 34"/>
            <p:cNvSpPr>
              <a:spLocks/>
            </p:cNvSpPr>
            <p:nvPr/>
          </p:nvSpPr>
          <p:spPr bwMode="auto">
            <a:xfrm>
              <a:off x="1576202" y="1980085"/>
              <a:ext cx="1202133" cy="1266825"/>
            </a:xfrm>
            <a:custGeom>
              <a:avLst/>
              <a:gdLst>
                <a:gd name="T0" fmla="*/ 0 w 496"/>
                <a:gd name="T1" fmla="*/ 0 h 504"/>
                <a:gd name="T2" fmla="*/ 496 w 496"/>
                <a:gd name="T3" fmla="*/ 0 h 504"/>
                <a:gd name="T4" fmla="*/ 292 w 496"/>
                <a:gd name="T5" fmla="*/ 504 h 504"/>
                <a:gd name="T6" fmla="*/ 210 w 496"/>
                <a:gd name="T7" fmla="*/ 502 h 504"/>
                <a:gd name="T8" fmla="*/ 0 w 496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04">
                  <a:moveTo>
                    <a:pt x="0" y="0"/>
                  </a:moveTo>
                  <a:lnTo>
                    <a:pt x="496" y="0"/>
                  </a:lnTo>
                  <a:lnTo>
                    <a:pt x="292" y="504"/>
                  </a:lnTo>
                  <a:lnTo>
                    <a:pt x="210" y="50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Rectangle 35"/>
            <p:cNvSpPr>
              <a:spLocks noChangeArrowheads="1"/>
            </p:cNvSpPr>
            <p:nvPr/>
          </p:nvSpPr>
          <p:spPr bwMode="auto">
            <a:xfrm>
              <a:off x="6451811" y="3237385"/>
              <a:ext cx="218414" cy="169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Freeform 36"/>
            <p:cNvSpPr>
              <a:spLocks/>
            </p:cNvSpPr>
            <p:nvPr/>
          </p:nvSpPr>
          <p:spPr bwMode="auto">
            <a:xfrm>
              <a:off x="5858484" y="1973735"/>
              <a:ext cx="1482460" cy="1260475"/>
            </a:xfrm>
            <a:custGeom>
              <a:avLst/>
              <a:gdLst>
                <a:gd name="T0" fmla="*/ 0 w 612"/>
                <a:gd name="T1" fmla="*/ 0 h 501"/>
                <a:gd name="T2" fmla="*/ 612 w 612"/>
                <a:gd name="T3" fmla="*/ 6 h 501"/>
                <a:gd name="T4" fmla="*/ 336 w 612"/>
                <a:gd name="T5" fmla="*/ 501 h 501"/>
                <a:gd name="T6" fmla="*/ 252 w 612"/>
                <a:gd name="T7" fmla="*/ 501 h 501"/>
                <a:gd name="T8" fmla="*/ 0 w 612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501">
                  <a:moveTo>
                    <a:pt x="0" y="0"/>
                  </a:moveTo>
                  <a:lnTo>
                    <a:pt x="612" y="6"/>
                  </a:lnTo>
                  <a:lnTo>
                    <a:pt x="336" y="501"/>
                  </a:lnTo>
                  <a:lnTo>
                    <a:pt x="252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19"/>
            <p:cNvSpPr txBox="1">
              <a:spLocks noChangeArrowheads="1"/>
            </p:cNvSpPr>
            <p:nvPr/>
          </p:nvSpPr>
          <p:spPr bwMode="auto">
            <a:xfrm>
              <a:off x="5870303" y="1559190"/>
              <a:ext cx="1470641" cy="4240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sx="1000" sy="1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硬件地址</a:t>
              </a:r>
            </a:p>
          </p:txBody>
        </p:sp>
        <p:sp>
          <p:nvSpPr>
            <p:cNvPr id="101" name="Text Box 30"/>
            <p:cNvSpPr txBox="1">
              <a:spLocks noChangeArrowheads="1"/>
            </p:cNvSpPr>
            <p:nvPr/>
          </p:nvSpPr>
          <p:spPr bwMode="auto">
            <a:xfrm>
              <a:off x="1571027" y="1574180"/>
              <a:ext cx="1207308" cy="4240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sx="1000" sy="1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通过适配器和局域网进行通信示意图</a:t>
            </a:r>
          </a:p>
        </p:txBody>
      </p:sp>
    </p:spTree>
    <p:extLst>
      <p:ext uri="{BB962C8B-B14F-4D97-AF65-F5344CB8AC3E}">
        <p14:creationId xmlns:p14="http://schemas.microsoft.com/office/powerpoint/2010/main" val="174727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7"/>
          <p:cNvSpPr>
            <a:spLocks noChangeShapeType="1"/>
          </p:cNvSpPr>
          <p:nvPr/>
        </p:nvSpPr>
        <p:spPr bwMode="auto">
          <a:xfrm flipV="1">
            <a:off x="1258776" y="2729810"/>
            <a:ext cx="65550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668344" y="2614267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323528" y="1285786"/>
            <a:ext cx="8424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最初的以太网是将许多计算机都连接到一根总线上，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易于实现广播通信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。当初认为这样的连接方法既简单又可靠，因为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总线上没有有源器件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 rot="16200000" flipV="1">
            <a:off x="4153306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078993" y="2614267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7372521" y="2540318"/>
            <a:ext cx="414020" cy="1855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14"/>
          <p:cNvSpPr>
            <a:spLocks/>
          </p:cNvSpPr>
          <p:nvPr/>
        </p:nvSpPr>
        <p:spPr bwMode="auto">
          <a:xfrm>
            <a:off x="3320888" y="2739641"/>
            <a:ext cx="2663" cy="795066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rot="16200000" flipV="1">
            <a:off x="5388709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19"/>
          <p:cNvSpPr>
            <a:spLocks/>
          </p:cNvSpPr>
          <p:nvPr/>
        </p:nvSpPr>
        <p:spPr bwMode="auto">
          <a:xfrm>
            <a:off x="7028431" y="2739640"/>
            <a:ext cx="2663" cy="807355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>
            <a:off x="2696874" y="4064754"/>
            <a:ext cx="125867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向所有站点</a:t>
            </a:r>
            <a:endParaRPr kumimoji="1" lang="en-US" altLang="zh-CN" sz="1400" b="1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82" name="Text Box 22"/>
          <p:cNvSpPr txBox="1">
            <a:spLocks noChangeArrowheads="1"/>
          </p:cNvSpPr>
          <p:nvPr/>
        </p:nvSpPr>
        <p:spPr bwMode="auto">
          <a:xfrm>
            <a:off x="4179547" y="3822258"/>
            <a:ext cx="516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C</a:t>
            </a: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5472194" y="3811198"/>
            <a:ext cx="4860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D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715396" y="3811198"/>
            <a:ext cx="5309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A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6629055" y="3808741"/>
            <a:ext cx="4988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E</a:t>
            </a:r>
          </a:p>
        </p:txBody>
      </p:sp>
      <p:sp>
        <p:nvSpPr>
          <p:cNvPr id="86" name="Line 26"/>
          <p:cNvSpPr>
            <a:spLocks noChangeShapeType="1"/>
          </p:cNvSpPr>
          <p:nvPr/>
        </p:nvSpPr>
        <p:spPr bwMode="auto">
          <a:xfrm flipH="1">
            <a:off x="1209238" y="2484578"/>
            <a:ext cx="456620" cy="217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1619672" y="2305204"/>
            <a:ext cx="38779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匹配电阻（用来吸收总线上传播的信号）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6372200" y="234391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</a:t>
            </a:r>
          </a:p>
        </p:txBody>
      </p:sp>
      <p:sp>
        <p:nvSpPr>
          <p:cNvPr id="89" name="Freeform 32"/>
          <p:cNvSpPr>
            <a:spLocks/>
          </p:cNvSpPr>
          <p:nvPr/>
        </p:nvSpPr>
        <p:spPr bwMode="auto">
          <a:xfrm>
            <a:off x="3329046" y="2791252"/>
            <a:ext cx="4281142" cy="654977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3170457" y="381119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pic>
        <p:nvPicPr>
          <p:cNvPr id="9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20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88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24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Line 12"/>
          <p:cNvSpPr>
            <a:spLocks noChangeShapeType="1"/>
          </p:cNvSpPr>
          <p:nvPr/>
        </p:nvSpPr>
        <p:spPr bwMode="auto">
          <a:xfrm rot="16200000" flipV="1">
            <a:off x="1682498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29"/>
          <p:cNvSpPr>
            <a:spLocks/>
          </p:cNvSpPr>
          <p:nvPr/>
        </p:nvSpPr>
        <p:spPr bwMode="auto">
          <a:xfrm>
            <a:off x="3293468" y="2807228"/>
            <a:ext cx="1313728" cy="709046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30"/>
          <p:cNvSpPr>
            <a:spLocks/>
          </p:cNvSpPr>
          <p:nvPr/>
        </p:nvSpPr>
        <p:spPr bwMode="auto">
          <a:xfrm>
            <a:off x="3329047" y="2817059"/>
            <a:ext cx="2558934" cy="772946"/>
          </a:xfrm>
          <a:custGeom>
            <a:avLst/>
            <a:gdLst>
              <a:gd name="T0" fmla="*/ 26 w 1895"/>
              <a:gd name="T1" fmla="*/ 556 h 629"/>
              <a:gd name="T2" fmla="*/ 147 w 1895"/>
              <a:gd name="T3" fmla="*/ 108 h 629"/>
              <a:gd name="T4" fmla="*/ 906 w 1895"/>
              <a:gd name="T5" fmla="*/ 35 h 629"/>
              <a:gd name="T6" fmla="*/ 1738 w 1895"/>
              <a:gd name="T7" fmla="*/ 99 h 629"/>
              <a:gd name="T8" fmla="*/ 1848 w 1895"/>
              <a:gd name="T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629">
                <a:moveTo>
                  <a:pt x="26" y="556"/>
                </a:moveTo>
                <a:cubicBezTo>
                  <a:pt x="46" y="481"/>
                  <a:pt x="0" y="195"/>
                  <a:pt x="147" y="108"/>
                </a:cubicBezTo>
                <a:cubicBezTo>
                  <a:pt x="294" y="21"/>
                  <a:pt x="641" y="36"/>
                  <a:pt x="906" y="35"/>
                </a:cubicBezTo>
                <a:cubicBezTo>
                  <a:pt x="1171" y="34"/>
                  <a:pt x="1581" y="0"/>
                  <a:pt x="1738" y="99"/>
                </a:cubicBezTo>
                <a:cubicBezTo>
                  <a:pt x="1895" y="198"/>
                  <a:pt x="1825" y="519"/>
                  <a:pt x="1848" y="629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31"/>
          <p:cNvSpPr>
            <a:spLocks/>
          </p:cNvSpPr>
          <p:nvPr/>
        </p:nvSpPr>
        <p:spPr bwMode="auto">
          <a:xfrm>
            <a:off x="3329046" y="2819517"/>
            <a:ext cx="3678963" cy="744683"/>
          </a:xfrm>
          <a:custGeom>
            <a:avLst/>
            <a:gdLst>
              <a:gd name="T0" fmla="*/ 29 w 2601"/>
              <a:gd name="T1" fmla="*/ 533 h 606"/>
              <a:gd name="T2" fmla="*/ 200 w 2601"/>
              <a:gd name="T3" fmla="*/ 85 h 606"/>
              <a:gd name="T4" fmla="*/ 1228 w 2601"/>
              <a:gd name="T5" fmla="*/ 24 h 606"/>
              <a:gd name="T6" fmla="*/ 2362 w 2601"/>
              <a:gd name="T7" fmla="*/ 106 h 606"/>
              <a:gd name="T8" fmla="*/ 2601 w 2601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606">
                <a:moveTo>
                  <a:pt x="29" y="533"/>
                </a:moveTo>
                <a:cubicBezTo>
                  <a:pt x="57" y="458"/>
                  <a:pt x="0" y="170"/>
                  <a:pt x="200" y="85"/>
                </a:cubicBezTo>
                <a:cubicBezTo>
                  <a:pt x="400" y="0"/>
                  <a:pt x="868" y="21"/>
                  <a:pt x="1228" y="24"/>
                </a:cubicBezTo>
                <a:cubicBezTo>
                  <a:pt x="1588" y="27"/>
                  <a:pt x="2133" y="9"/>
                  <a:pt x="2362" y="106"/>
                </a:cubicBezTo>
                <a:cubicBezTo>
                  <a:pt x="2591" y="203"/>
                  <a:pt x="2551" y="502"/>
                  <a:pt x="2601" y="606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Freeform 33"/>
          <p:cNvSpPr>
            <a:spLocks/>
          </p:cNvSpPr>
          <p:nvPr/>
        </p:nvSpPr>
        <p:spPr bwMode="auto">
          <a:xfrm>
            <a:off x="1371600" y="2791252"/>
            <a:ext cx="2032553" cy="654977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 flipH="1">
            <a:off x="2015319" y="2791252"/>
            <a:ext cx="1313728" cy="70904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0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组合 100"/>
          <p:cNvGrpSpPr/>
          <p:nvPr/>
        </p:nvGrpSpPr>
        <p:grpSpPr>
          <a:xfrm>
            <a:off x="1817612" y="4098136"/>
            <a:ext cx="5498027" cy="309717"/>
            <a:chOff x="1817612" y="3764815"/>
            <a:chExt cx="5498027" cy="309717"/>
          </a:xfrm>
        </p:grpSpPr>
        <p:sp>
          <p:nvSpPr>
            <p:cNvPr id="102" name="Text Box 47"/>
            <p:cNvSpPr txBox="1">
              <a:spLocks noChangeArrowheads="1"/>
            </p:cNvSpPr>
            <p:nvPr/>
          </p:nvSpPr>
          <p:spPr bwMode="auto">
            <a:xfrm>
              <a:off x="5520120" y="3764815"/>
              <a:ext cx="542500" cy="309717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  <p:sp>
          <p:nvSpPr>
            <p:cNvPr id="103" name="Text Box 47"/>
            <p:cNvSpPr txBox="1">
              <a:spLocks noChangeArrowheads="1"/>
            </p:cNvSpPr>
            <p:nvPr/>
          </p:nvSpPr>
          <p:spPr bwMode="auto">
            <a:xfrm>
              <a:off x="6773139" y="3764815"/>
              <a:ext cx="542500" cy="309717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  <p:sp>
          <p:nvSpPr>
            <p:cNvPr id="104" name="Text Box 47"/>
            <p:cNvSpPr txBox="1">
              <a:spLocks noChangeArrowheads="1"/>
            </p:cNvSpPr>
            <p:nvPr/>
          </p:nvSpPr>
          <p:spPr bwMode="auto">
            <a:xfrm>
              <a:off x="4288420" y="3764815"/>
              <a:ext cx="542500" cy="309717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1817612" y="3764815"/>
              <a:ext cx="542500" cy="309717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</p:grpSp>
      <p:pic>
        <p:nvPicPr>
          <p:cNvPr id="106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97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广播信道数据发送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广播数据</a:t>
            </a:r>
          </a:p>
        </p:txBody>
      </p:sp>
    </p:spTree>
    <p:extLst>
      <p:ext uri="{BB962C8B-B14F-4D97-AF65-F5344CB8AC3E}">
        <p14:creationId xmlns:p14="http://schemas.microsoft.com/office/powerpoint/2010/main" val="271846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9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58776" y="2813629"/>
            <a:ext cx="65550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68344" y="2698086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528" y="1249260"/>
            <a:ext cx="8129015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8288" indent="-268288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为了实现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一对一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通信，将接收站的硬件地址写入帧首部中的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目的地址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字段中。仅当数据帧中的目的地址与适配器的硬件地址一致时，才能接收这个数据帧。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6200000" flipV="1">
            <a:off x="4153306" y="3229358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078993" y="2698086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372521" y="2624137"/>
            <a:ext cx="414020" cy="1855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320888" y="2823460"/>
            <a:ext cx="2663" cy="795066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16200000" flipV="1">
            <a:off x="5388709" y="3229358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7028431" y="2823459"/>
            <a:ext cx="2663" cy="807355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874807" y="4148573"/>
            <a:ext cx="9028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179547" y="3906077"/>
            <a:ext cx="516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C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472194" y="3895017"/>
            <a:ext cx="4860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D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15396" y="3895017"/>
            <a:ext cx="5309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9055" y="3892560"/>
            <a:ext cx="4988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E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1209238" y="2568397"/>
            <a:ext cx="456620" cy="217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619672" y="2355726"/>
            <a:ext cx="38779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匹配电阻（用来吸收总线上传播的信号）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446917" y="235572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</a:t>
            </a:r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3329046" y="2875071"/>
            <a:ext cx="4281142" cy="654977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3170457" y="3895017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pic>
        <p:nvPicPr>
          <p:cNvPr id="30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20" y="3534178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88" y="3534178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24" y="3534178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Line 12"/>
          <p:cNvSpPr>
            <a:spLocks noChangeShapeType="1"/>
          </p:cNvSpPr>
          <p:nvPr/>
        </p:nvSpPr>
        <p:spPr bwMode="auto">
          <a:xfrm rot="16200000" flipV="1">
            <a:off x="1682498" y="3229358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29"/>
          <p:cNvSpPr>
            <a:spLocks/>
          </p:cNvSpPr>
          <p:nvPr/>
        </p:nvSpPr>
        <p:spPr bwMode="auto">
          <a:xfrm>
            <a:off x="3293468" y="2891047"/>
            <a:ext cx="1313728" cy="709046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30"/>
          <p:cNvSpPr>
            <a:spLocks/>
          </p:cNvSpPr>
          <p:nvPr/>
        </p:nvSpPr>
        <p:spPr bwMode="auto">
          <a:xfrm>
            <a:off x="3329047" y="2900878"/>
            <a:ext cx="2558934" cy="772946"/>
          </a:xfrm>
          <a:custGeom>
            <a:avLst/>
            <a:gdLst>
              <a:gd name="T0" fmla="*/ 26 w 1895"/>
              <a:gd name="T1" fmla="*/ 556 h 629"/>
              <a:gd name="T2" fmla="*/ 147 w 1895"/>
              <a:gd name="T3" fmla="*/ 108 h 629"/>
              <a:gd name="T4" fmla="*/ 906 w 1895"/>
              <a:gd name="T5" fmla="*/ 35 h 629"/>
              <a:gd name="T6" fmla="*/ 1738 w 1895"/>
              <a:gd name="T7" fmla="*/ 99 h 629"/>
              <a:gd name="T8" fmla="*/ 1848 w 1895"/>
              <a:gd name="T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629">
                <a:moveTo>
                  <a:pt x="26" y="556"/>
                </a:moveTo>
                <a:cubicBezTo>
                  <a:pt x="46" y="481"/>
                  <a:pt x="0" y="195"/>
                  <a:pt x="147" y="108"/>
                </a:cubicBezTo>
                <a:cubicBezTo>
                  <a:pt x="294" y="21"/>
                  <a:pt x="641" y="36"/>
                  <a:pt x="906" y="35"/>
                </a:cubicBezTo>
                <a:cubicBezTo>
                  <a:pt x="1171" y="34"/>
                  <a:pt x="1581" y="0"/>
                  <a:pt x="1738" y="99"/>
                </a:cubicBezTo>
                <a:cubicBezTo>
                  <a:pt x="1895" y="198"/>
                  <a:pt x="1825" y="519"/>
                  <a:pt x="1848" y="629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>
            <a:off x="3329046" y="2903336"/>
            <a:ext cx="3678963" cy="744683"/>
          </a:xfrm>
          <a:custGeom>
            <a:avLst/>
            <a:gdLst>
              <a:gd name="T0" fmla="*/ 29 w 2601"/>
              <a:gd name="T1" fmla="*/ 533 h 606"/>
              <a:gd name="T2" fmla="*/ 200 w 2601"/>
              <a:gd name="T3" fmla="*/ 85 h 606"/>
              <a:gd name="T4" fmla="*/ 1228 w 2601"/>
              <a:gd name="T5" fmla="*/ 24 h 606"/>
              <a:gd name="T6" fmla="*/ 2362 w 2601"/>
              <a:gd name="T7" fmla="*/ 106 h 606"/>
              <a:gd name="T8" fmla="*/ 2601 w 2601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606">
                <a:moveTo>
                  <a:pt x="29" y="533"/>
                </a:moveTo>
                <a:cubicBezTo>
                  <a:pt x="57" y="458"/>
                  <a:pt x="0" y="170"/>
                  <a:pt x="200" y="85"/>
                </a:cubicBezTo>
                <a:cubicBezTo>
                  <a:pt x="400" y="0"/>
                  <a:pt x="868" y="21"/>
                  <a:pt x="1228" y="24"/>
                </a:cubicBezTo>
                <a:cubicBezTo>
                  <a:pt x="1588" y="27"/>
                  <a:pt x="2133" y="9"/>
                  <a:pt x="2362" y="106"/>
                </a:cubicBezTo>
                <a:cubicBezTo>
                  <a:pt x="2591" y="203"/>
                  <a:pt x="2551" y="502"/>
                  <a:pt x="2601" y="606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259153" y="3025741"/>
            <a:ext cx="1258679" cy="523220"/>
          </a:xfrm>
          <a:prstGeom prst="rect">
            <a:avLst/>
          </a:prstGeom>
          <a:solidFill>
            <a:srgbClr val="0095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发送的数据</a:t>
            </a:r>
          </a:p>
        </p:txBody>
      </p:sp>
      <p:sp>
        <p:nvSpPr>
          <p:cNvPr id="53" name="Freeform 33"/>
          <p:cNvSpPr>
            <a:spLocks/>
          </p:cNvSpPr>
          <p:nvPr/>
        </p:nvSpPr>
        <p:spPr bwMode="auto">
          <a:xfrm>
            <a:off x="1371600" y="2875071"/>
            <a:ext cx="2032553" cy="654977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34"/>
          <p:cNvSpPr>
            <a:spLocks/>
          </p:cNvSpPr>
          <p:nvPr/>
        </p:nvSpPr>
        <p:spPr bwMode="auto">
          <a:xfrm flipH="1">
            <a:off x="2015319" y="2875071"/>
            <a:ext cx="1313728" cy="70904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34178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97" y="3534178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715396" y="3579862"/>
            <a:ext cx="5676467" cy="944924"/>
            <a:chOff x="1715396" y="3160942"/>
            <a:chExt cx="5676467" cy="944924"/>
          </a:xfrm>
        </p:grpSpPr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5520120" y="3796149"/>
              <a:ext cx="542500" cy="309717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715396" y="3160942"/>
              <a:ext cx="5676467" cy="944924"/>
              <a:chOff x="1715396" y="3160942"/>
              <a:chExt cx="5676467" cy="944924"/>
            </a:xfrm>
          </p:grpSpPr>
          <p:sp>
            <p:nvSpPr>
              <p:cNvPr id="36" name="AutoShape 38"/>
              <p:cNvSpPr>
                <a:spLocks noChangeArrowheads="1"/>
              </p:cNvSpPr>
              <p:nvPr/>
            </p:nvSpPr>
            <p:spPr bwMode="auto">
              <a:xfrm>
                <a:off x="6655680" y="3782632"/>
                <a:ext cx="736183" cy="32323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不接受</a:t>
                </a:r>
              </a:p>
            </p:txBody>
          </p:sp>
          <p:sp>
            <p:nvSpPr>
              <p:cNvPr id="37" name="AutoShape 42"/>
              <p:cNvSpPr>
                <a:spLocks noChangeArrowheads="1"/>
              </p:cNvSpPr>
              <p:nvPr/>
            </p:nvSpPr>
            <p:spPr bwMode="auto">
              <a:xfrm>
                <a:off x="4191528" y="3782632"/>
                <a:ext cx="736184" cy="32323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不接受</a:t>
                </a:r>
              </a:p>
            </p:txBody>
          </p:sp>
          <p:sp>
            <p:nvSpPr>
              <p:cNvPr id="38" name="AutoShape 46"/>
              <p:cNvSpPr>
                <a:spLocks noChangeArrowheads="1"/>
              </p:cNvSpPr>
              <p:nvPr/>
            </p:nvSpPr>
            <p:spPr bwMode="auto">
              <a:xfrm>
                <a:off x="1715396" y="3782632"/>
                <a:ext cx="736184" cy="32323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不接受</a:t>
                </a:r>
              </a:p>
            </p:txBody>
          </p:sp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6940081" y="3160942"/>
                <a:ext cx="209007" cy="207675"/>
                <a:chOff x="1474" y="3430"/>
                <a:chExt cx="136" cy="136"/>
              </a:xfrm>
            </p:grpSpPr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auto">
                <a:xfrm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35"/>
              <p:cNvGrpSpPr>
                <a:grpSpLocks/>
              </p:cNvGrpSpPr>
              <p:nvPr/>
            </p:nvGrpSpPr>
            <p:grpSpPr bwMode="auto">
              <a:xfrm>
                <a:off x="4463416" y="3160942"/>
                <a:ext cx="209007" cy="207675"/>
                <a:chOff x="1474" y="3430"/>
                <a:chExt cx="136" cy="136"/>
              </a:xfrm>
            </p:grpSpPr>
            <p:sp>
              <p:nvSpPr>
                <p:cNvPr id="44" name="Line 36"/>
                <p:cNvSpPr>
                  <a:spLocks noChangeShapeType="1"/>
                </p:cNvSpPr>
                <p:nvPr/>
              </p:nvSpPr>
              <p:spPr bwMode="auto">
                <a:xfrm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35"/>
              <p:cNvGrpSpPr>
                <a:grpSpLocks/>
              </p:cNvGrpSpPr>
              <p:nvPr/>
            </p:nvGrpSpPr>
            <p:grpSpPr bwMode="auto">
              <a:xfrm>
                <a:off x="1979712" y="3160942"/>
                <a:ext cx="209007" cy="207675"/>
                <a:chOff x="1474" y="3430"/>
                <a:chExt cx="136" cy="136"/>
              </a:xfrm>
            </p:grpSpPr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474" y="3430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广播信道数据发送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一对一通信</a:t>
            </a:r>
          </a:p>
        </p:txBody>
      </p:sp>
    </p:spTree>
    <p:extLst>
      <p:ext uri="{BB962C8B-B14F-4D97-AF65-F5344CB8AC3E}">
        <p14:creationId xmlns:p14="http://schemas.microsoft.com/office/powerpoint/2010/main" val="86509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 animBg="1"/>
      <p:bldP spid="2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1258776" y="2729810"/>
            <a:ext cx="65550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68344" y="2614267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528" y="1270344"/>
            <a:ext cx="8424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总线也有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。若多台计算机或多个站点同时发送时，会产生发送碰撞或冲突，导致发送失败。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rot="16200000" flipV="1">
            <a:off x="4153306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78993" y="2614267"/>
            <a:ext cx="228342" cy="225020"/>
          </a:xfrm>
          <a:prstGeom prst="rect">
            <a:avLst/>
          </a:prstGeom>
          <a:solidFill>
            <a:srgbClr val="0095F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372521" y="2540318"/>
            <a:ext cx="414020" cy="1855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320888" y="2739641"/>
            <a:ext cx="2663" cy="795066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rot="16200000" flipV="1">
            <a:off x="5388709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7028431" y="2739640"/>
            <a:ext cx="2663" cy="807355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823511" y="4064754"/>
            <a:ext cx="100540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pPr algn="ctr"/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179547" y="3822258"/>
            <a:ext cx="516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C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472194" y="3811198"/>
            <a:ext cx="4860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D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15396" y="3811198"/>
            <a:ext cx="5309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A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29055" y="3808741"/>
            <a:ext cx="4988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E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209238" y="2484578"/>
            <a:ext cx="456620" cy="217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638815" y="2283718"/>
            <a:ext cx="38779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匹配电阻（用来吸收总线上传播的信号）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446917" y="228371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匹配电阻</a:t>
            </a:r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3329047" y="2791252"/>
            <a:ext cx="1726088" cy="654977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3170457" y="381119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pic>
        <p:nvPicPr>
          <p:cNvPr id="27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20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88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ine 12"/>
          <p:cNvSpPr>
            <a:spLocks noChangeShapeType="1"/>
          </p:cNvSpPr>
          <p:nvPr/>
        </p:nvSpPr>
        <p:spPr bwMode="auto">
          <a:xfrm rot="16200000" flipV="1">
            <a:off x="1682498" y="3145539"/>
            <a:ext cx="818858" cy="6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3293468" y="2807228"/>
            <a:ext cx="1313728" cy="709046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33"/>
          <p:cNvSpPr>
            <a:spLocks/>
          </p:cNvSpPr>
          <p:nvPr/>
        </p:nvSpPr>
        <p:spPr bwMode="auto">
          <a:xfrm>
            <a:off x="1371600" y="2791252"/>
            <a:ext cx="2032553" cy="654977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reeform 34"/>
          <p:cNvSpPr>
            <a:spLocks/>
          </p:cNvSpPr>
          <p:nvPr/>
        </p:nvSpPr>
        <p:spPr bwMode="auto">
          <a:xfrm flipH="1">
            <a:off x="2088861" y="2791252"/>
            <a:ext cx="1240185" cy="70904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541687" y="4064754"/>
            <a:ext cx="100540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E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/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7020254" y="2791252"/>
            <a:ext cx="559277" cy="654977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38100" cmpd="sng">
            <a:solidFill>
              <a:srgbClr val="C55A1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189518" y="2803127"/>
            <a:ext cx="1917717" cy="654977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38100" cmpd="sng">
            <a:solidFill>
              <a:srgbClr val="C55A1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 flipH="1">
            <a:off x="5820252" y="2791252"/>
            <a:ext cx="1200001" cy="70904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38100" cmpd="sng">
            <a:solidFill>
              <a:srgbClr val="C55A1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24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爆炸形 1 38"/>
          <p:cNvSpPr/>
          <p:nvPr/>
        </p:nvSpPr>
        <p:spPr>
          <a:xfrm>
            <a:off x="4946867" y="2613696"/>
            <a:ext cx="470735" cy="4641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97" y="3450359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广播信道发送数据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</a:t>
            </a:r>
          </a:p>
        </p:txBody>
      </p:sp>
    </p:spTree>
    <p:extLst>
      <p:ext uri="{BB962C8B-B14F-4D97-AF65-F5344CB8AC3E}">
        <p14:creationId xmlns:p14="http://schemas.microsoft.com/office/powerpoint/2010/main" val="210338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4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4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5" grpId="0" animBg="1"/>
      <p:bldP spid="30" grpId="0" animBg="1"/>
      <p:bldP spid="31" grpId="0" animBg="1"/>
      <p:bldP spid="32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9" grpId="0" animBg="1"/>
      <p:bldP spid="3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23528" y="1203598"/>
            <a:ext cx="842493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为了通信的简便，以太网采取采用较为灵活的无连接的工作方式：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不必先建立连接就可以直接发送数据。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对发送的数据帧不进行编号，也不要求对方发回确认。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这样做的理由是局域网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信道的质量很好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，因信道质量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产生差错的概率是很小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的。以太网提供的服务是不可靠的交付，只是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尽最大努力的交付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。当目的站收到有差错的数据帧时就丢弃此帧，其他什么也不做。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差错的纠正由高层来决定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。如果高层发现丢失了一些数据而进行重传，但以太网并不知道这是一个重传的帧，而是当作一个新的数据帧来发送。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无连接的工作方式 </a:t>
            </a:r>
          </a:p>
        </p:txBody>
      </p:sp>
    </p:spTree>
    <p:extLst>
      <p:ext uri="{BB962C8B-B14F-4D97-AF65-F5344CB8AC3E}">
        <p14:creationId xmlns:p14="http://schemas.microsoft.com/office/powerpoint/2010/main" val="294404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87624" y="1347614"/>
            <a:ext cx="5981291" cy="1940414"/>
            <a:chOff x="-952716" y="969698"/>
            <a:chExt cx="10514228" cy="1940414"/>
          </a:xfrm>
        </p:grpSpPr>
        <p:grpSp>
          <p:nvGrpSpPr>
            <p:cNvPr id="9" name="组合 8"/>
            <p:cNvGrpSpPr/>
            <p:nvPr/>
          </p:nvGrpSpPr>
          <p:grpSpPr>
            <a:xfrm>
              <a:off x="2050861" y="994992"/>
              <a:ext cx="7488830" cy="1914301"/>
              <a:chOff x="2050862" y="1622793"/>
              <a:chExt cx="7488831" cy="5400800"/>
            </a:xfrm>
          </p:grpSpPr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8082206" y="1635401"/>
                <a:ext cx="720634" cy="538423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3563030" y="1635401"/>
                <a:ext cx="751616" cy="538423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5073850" y="1629993"/>
                <a:ext cx="731597" cy="5393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6588490" y="1629993"/>
                <a:ext cx="713017" cy="5393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2077857" y="1622793"/>
                <a:ext cx="720124" cy="539804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 flipH="1" flipV="1">
                <a:off x="2050862" y="1977017"/>
                <a:ext cx="14372" cy="504261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H="1" flipV="1">
                <a:off x="2800922" y="1957742"/>
                <a:ext cx="51544" cy="506189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 flipV="1">
                <a:off x="3548039" y="1977020"/>
                <a:ext cx="0" cy="500874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flipV="1">
                <a:off x="4302181" y="1977017"/>
                <a:ext cx="7967" cy="504261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 flipH="1" flipV="1">
                <a:off x="5059562" y="1977017"/>
                <a:ext cx="9696" cy="504261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V="1">
                <a:off x="5801633" y="1977017"/>
                <a:ext cx="20683" cy="504261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 flipV="1">
                <a:off x="6575319" y="1977020"/>
                <a:ext cx="10473" cy="5008745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7314158" y="1977020"/>
                <a:ext cx="2336" cy="5042612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flipH="1" flipV="1">
                <a:off x="8067966" y="1977020"/>
                <a:ext cx="12307" cy="5042612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8809179" y="1979429"/>
                <a:ext cx="803" cy="5006336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 flipV="1">
                <a:off x="9474167" y="1979429"/>
                <a:ext cx="65526" cy="5040203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</p:grp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3368" y="2031694"/>
              <a:ext cx="177524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 defTabSz="762000" eaLnBrk="0" hangingPunct="0"/>
              <a:r>
                <a:rPr kumimoji="1" lang="zh-CN" altLang="en-US" sz="16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曼彻斯特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54594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8892199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194779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8136690" y="969698"/>
              <a:ext cx="48991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427027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915533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707622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27701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939870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6659949" y="969698"/>
              <a:ext cx="53539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2016332" y="1909395"/>
              <a:ext cx="7457834" cy="392929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  <a:gd name="connsiteX0" fmla="*/ 0 w 10203"/>
                <a:gd name="connsiteY0" fmla="*/ 0 h 10000"/>
                <a:gd name="connsiteX1" fmla="*/ 504 w 10203"/>
                <a:gd name="connsiteY1" fmla="*/ 0 h 10000"/>
                <a:gd name="connsiteX2" fmla="*/ 504 w 10203"/>
                <a:gd name="connsiteY2" fmla="*/ 10000 h 10000"/>
                <a:gd name="connsiteX3" fmla="*/ 1536 w 10203"/>
                <a:gd name="connsiteY3" fmla="*/ 10000 h 10000"/>
                <a:gd name="connsiteX4" fmla="*/ 1536 w 10203"/>
                <a:gd name="connsiteY4" fmla="*/ 0 h 10000"/>
                <a:gd name="connsiteX5" fmla="*/ 2040 w 10203"/>
                <a:gd name="connsiteY5" fmla="*/ 0 h 10000"/>
                <a:gd name="connsiteX6" fmla="*/ 2040 w 10203"/>
                <a:gd name="connsiteY6" fmla="*/ 10000 h 10000"/>
                <a:gd name="connsiteX7" fmla="*/ 2565 w 10203"/>
                <a:gd name="connsiteY7" fmla="*/ 10000 h 10000"/>
                <a:gd name="connsiteX8" fmla="*/ 2565 w 10203"/>
                <a:gd name="connsiteY8" fmla="*/ 0 h 10000"/>
                <a:gd name="connsiteX9" fmla="*/ 3070 w 10203"/>
                <a:gd name="connsiteY9" fmla="*/ 0 h 10000"/>
                <a:gd name="connsiteX10" fmla="*/ 3070 w 10203"/>
                <a:gd name="connsiteY10" fmla="*/ 10000 h 10000"/>
                <a:gd name="connsiteX11" fmla="*/ 3574 w 10203"/>
                <a:gd name="connsiteY11" fmla="*/ 10000 h 10000"/>
                <a:gd name="connsiteX12" fmla="*/ 3574 w 10203"/>
                <a:gd name="connsiteY12" fmla="*/ 0 h 10000"/>
                <a:gd name="connsiteX13" fmla="*/ 4606 w 10203"/>
                <a:gd name="connsiteY13" fmla="*/ 0 h 10000"/>
                <a:gd name="connsiteX14" fmla="*/ 4606 w 10203"/>
                <a:gd name="connsiteY14" fmla="*/ 10000 h 10000"/>
                <a:gd name="connsiteX15" fmla="*/ 5615 w 10203"/>
                <a:gd name="connsiteY15" fmla="*/ 10000 h 10000"/>
                <a:gd name="connsiteX16" fmla="*/ 5615 w 10203"/>
                <a:gd name="connsiteY16" fmla="*/ 122 h 10000"/>
                <a:gd name="connsiteX17" fmla="*/ 6119 w 10203"/>
                <a:gd name="connsiteY17" fmla="*/ 0 h 10000"/>
                <a:gd name="connsiteX18" fmla="*/ 6119 w 10203"/>
                <a:gd name="connsiteY18" fmla="*/ 10000 h 10000"/>
                <a:gd name="connsiteX19" fmla="*/ 6623 w 10203"/>
                <a:gd name="connsiteY19" fmla="*/ 10000 h 10000"/>
                <a:gd name="connsiteX20" fmla="*/ 6623 w 10203"/>
                <a:gd name="connsiteY20" fmla="*/ 0 h 10000"/>
                <a:gd name="connsiteX21" fmla="*/ 7653 w 10203"/>
                <a:gd name="connsiteY21" fmla="*/ 0 h 10000"/>
                <a:gd name="connsiteX22" fmla="*/ 7653 w 10203"/>
                <a:gd name="connsiteY22" fmla="*/ 10000 h 10000"/>
                <a:gd name="connsiteX23" fmla="*/ 8157 w 10203"/>
                <a:gd name="connsiteY23" fmla="*/ 10000 h 10000"/>
                <a:gd name="connsiteX24" fmla="*/ 8157 w 10203"/>
                <a:gd name="connsiteY24" fmla="*/ 0 h 10000"/>
                <a:gd name="connsiteX25" fmla="*/ 8662 w 10203"/>
                <a:gd name="connsiteY25" fmla="*/ 0 h 10000"/>
                <a:gd name="connsiteX26" fmla="*/ 8662 w 10203"/>
                <a:gd name="connsiteY26" fmla="*/ 10000 h 10000"/>
                <a:gd name="connsiteX27" fmla="*/ 9166 w 10203"/>
                <a:gd name="connsiteY27" fmla="*/ 10000 h 10000"/>
                <a:gd name="connsiteX28" fmla="*/ 9166 w 10203"/>
                <a:gd name="connsiteY28" fmla="*/ 0 h 10000"/>
                <a:gd name="connsiteX29" fmla="*/ 9671 w 10203"/>
                <a:gd name="connsiteY29" fmla="*/ 0 h 10000"/>
                <a:gd name="connsiteX30" fmla="*/ 9671 w 10203"/>
                <a:gd name="connsiteY30" fmla="*/ 10000 h 10000"/>
                <a:gd name="connsiteX31" fmla="*/ 10203 w 10203"/>
                <a:gd name="connsiteY31" fmla="*/ 10000 h 10000"/>
                <a:gd name="connsiteX0" fmla="*/ 0 w 10101"/>
                <a:gd name="connsiteY0" fmla="*/ 0 h 10000"/>
                <a:gd name="connsiteX1" fmla="*/ 504 w 10101"/>
                <a:gd name="connsiteY1" fmla="*/ 0 h 10000"/>
                <a:gd name="connsiteX2" fmla="*/ 504 w 10101"/>
                <a:gd name="connsiteY2" fmla="*/ 10000 h 10000"/>
                <a:gd name="connsiteX3" fmla="*/ 1536 w 10101"/>
                <a:gd name="connsiteY3" fmla="*/ 10000 h 10000"/>
                <a:gd name="connsiteX4" fmla="*/ 1536 w 10101"/>
                <a:gd name="connsiteY4" fmla="*/ 0 h 10000"/>
                <a:gd name="connsiteX5" fmla="*/ 2040 w 10101"/>
                <a:gd name="connsiteY5" fmla="*/ 0 h 10000"/>
                <a:gd name="connsiteX6" fmla="*/ 2040 w 10101"/>
                <a:gd name="connsiteY6" fmla="*/ 10000 h 10000"/>
                <a:gd name="connsiteX7" fmla="*/ 2565 w 10101"/>
                <a:gd name="connsiteY7" fmla="*/ 10000 h 10000"/>
                <a:gd name="connsiteX8" fmla="*/ 2565 w 10101"/>
                <a:gd name="connsiteY8" fmla="*/ 0 h 10000"/>
                <a:gd name="connsiteX9" fmla="*/ 3070 w 10101"/>
                <a:gd name="connsiteY9" fmla="*/ 0 h 10000"/>
                <a:gd name="connsiteX10" fmla="*/ 3070 w 10101"/>
                <a:gd name="connsiteY10" fmla="*/ 10000 h 10000"/>
                <a:gd name="connsiteX11" fmla="*/ 3574 w 10101"/>
                <a:gd name="connsiteY11" fmla="*/ 10000 h 10000"/>
                <a:gd name="connsiteX12" fmla="*/ 3574 w 10101"/>
                <a:gd name="connsiteY12" fmla="*/ 0 h 10000"/>
                <a:gd name="connsiteX13" fmla="*/ 4606 w 10101"/>
                <a:gd name="connsiteY13" fmla="*/ 0 h 10000"/>
                <a:gd name="connsiteX14" fmla="*/ 4606 w 10101"/>
                <a:gd name="connsiteY14" fmla="*/ 10000 h 10000"/>
                <a:gd name="connsiteX15" fmla="*/ 5615 w 10101"/>
                <a:gd name="connsiteY15" fmla="*/ 10000 h 10000"/>
                <a:gd name="connsiteX16" fmla="*/ 5615 w 10101"/>
                <a:gd name="connsiteY16" fmla="*/ 122 h 10000"/>
                <a:gd name="connsiteX17" fmla="*/ 6119 w 10101"/>
                <a:gd name="connsiteY17" fmla="*/ 0 h 10000"/>
                <a:gd name="connsiteX18" fmla="*/ 6119 w 10101"/>
                <a:gd name="connsiteY18" fmla="*/ 10000 h 10000"/>
                <a:gd name="connsiteX19" fmla="*/ 6623 w 10101"/>
                <a:gd name="connsiteY19" fmla="*/ 10000 h 10000"/>
                <a:gd name="connsiteX20" fmla="*/ 6623 w 10101"/>
                <a:gd name="connsiteY20" fmla="*/ 0 h 10000"/>
                <a:gd name="connsiteX21" fmla="*/ 7653 w 10101"/>
                <a:gd name="connsiteY21" fmla="*/ 0 h 10000"/>
                <a:gd name="connsiteX22" fmla="*/ 7653 w 10101"/>
                <a:gd name="connsiteY22" fmla="*/ 10000 h 10000"/>
                <a:gd name="connsiteX23" fmla="*/ 8157 w 10101"/>
                <a:gd name="connsiteY23" fmla="*/ 10000 h 10000"/>
                <a:gd name="connsiteX24" fmla="*/ 8157 w 10101"/>
                <a:gd name="connsiteY24" fmla="*/ 0 h 10000"/>
                <a:gd name="connsiteX25" fmla="*/ 8662 w 10101"/>
                <a:gd name="connsiteY25" fmla="*/ 0 h 10000"/>
                <a:gd name="connsiteX26" fmla="*/ 8662 w 10101"/>
                <a:gd name="connsiteY26" fmla="*/ 10000 h 10000"/>
                <a:gd name="connsiteX27" fmla="*/ 9166 w 10101"/>
                <a:gd name="connsiteY27" fmla="*/ 10000 h 10000"/>
                <a:gd name="connsiteX28" fmla="*/ 9166 w 10101"/>
                <a:gd name="connsiteY28" fmla="*/ 0 h 10000"/>
                <a:gd name="connsiteX29" fmla="*/ 9671 w 10101"/>
                <a:gd name="connsiteY29" fmla="*/ 0 h 10000"/>
                <a:gd name="connsiteX30" fmla="*/ 9671 w 10101"/>
                <a:gd name="connsiteY30" fmla="*/ 10000 h 10000"/>
                <a:gd name="connsiteX31" fmla="*/ 10101 w 10101"/>
                <a:gd name="connsiteY3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01" h="10000">
                  <a:moveTo>
                    <a:pt x="0" y="0"/>
                  </a:moveTo>
                  <a:lnTo>
                    <a:pt x="504" y="0"/>
                  </a:lnTo>
                  <a:lnTo>
                    <a:pt x="504" y="10000"/>
                  </a:lnTo>
                  <a:lnTo>
                    <a:pt x="1536" y="10000"/>
                  </a:lnTo>
                  <a:lnTo>
                    <a:pt x="1536" y="0"/>
                  </a:lnTo>
                  <a:lnTo>
                    <a:pt x="2040" y="0"/>
                  </a:lnTo>
                  <a:lnTo>
                    <a:pt x="2040" y="10000"/>
                  </a:lnTo>
                  <a:lnTo>
                    <a:pt x="2565" y="10000"/>
                  </a:lnTo>
                  <a:lnTo>
                    <a:pt x="2565" y="0"/>
                  </a:lnTo>
                  <a:lnTo>
                    <a:pt x="3070" y="0"/>
                  </a:lnTo>
                  <a:lnTo>
                    <a:pt x="3070" y="10000"/>
                  </a:lnTo>
                  <a:lnTo>
                    <a:pt x="3574" y="10000"/>
                  </a:lnTo>
                  <a:lnTo>
                    <a:pt x="3574" y="0"/>
                  </a:lnTo>
                  <a:lnTo>
                    <a:pt x="4606" y="0"/>
                  </a:lnTo>
                  <a:lnTo>
                    <a:pt x="4606" y="10000"/>
                  </a:lnTo>
                  <a:lnTo>
                    <a:pt x="5615" y="10000"/>
                  </a:lnTo>
                  <a:lnTo>
                    <a:pt x="5615" y="122"/>
                  </a:lnTo>
                  <a:lnTo>
                    <a:pt x="6119" y="0"/>
                  </a:lnTo>
                  <a:lnTo>
                    <a:pt x="6119" y="10000"/>
                  </a:lnTo>
                  <a:lnTo>
                    <a:pt x="6623" y="10000"/>
                  </a:lnTo>
                  <a:lnTo>
                    <a:pt x="6623" y="0"/>
                  </a:lnTo>
                  <a:lnTo>
                    <a:pt x="7653" y="0"/>
                  </a:lnTo>
                  <a:lnTo>
                    <a:pt x="7653" y="10000"/>
                  </a:lnTo>
                  <a:lnTo>
                    <a:pt x="8157" y="10000"/>
                  </a:lnTo>
                  <a:lnTo>
                    <a:pt x="8157" y="0"/>
                  </a:lnTo>
                  <a:lnTo>
                    <a:pt x="8662" y="0"/>
                  </a:lnTo>
                  <a:lnTo>
                    <a:pt x="8662" y="10000"/>
                  </a:lnTo>
                  <a:lnTo>
                    <a:pt x="9166" y="10000"/>
                  </a:lnTo>
                  <a:lnTo>
                    <a:pt x="9166" y="0"/>
                  </a:lnTo>
                  <a:lnTo>
                    <a:pt x="9671" y="0"/>
                  </a:lnTo>
                  <a:lnTo>
                    <a:pt x="9671" y="10000"/>
                  </a:lnTo>
                  <a:lnTo>
                    <a:pt x="10101" y="1000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-94803" y="1353789"/>
              <a:ext cx="203472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r" defTabSz="762000" eaLnBrk="0" hangingPunct="0"/>
              <a:r>
                <a:rPr kumimoji="1" lang="zh-CN" altLang="en-US" sz="1600" b="1" dirty="0">
                  <a:solidFill>
                    <a:srgbClr val="C00000"/>
                  </a:solidFill>
                  <a:ea typeface="黑体" pitchFamily="2" charset="-122"/>
                </a:rPr>
                <a:t>基带信号</a:t>
              </a:r>
              <a:endParaRPr kumimoji="1" lang="zh-CN" altLang="en-US" sz="16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7" name="Group 65"/>
            <p:cNvGrpSpPr>
              <a:grpSpLocks/>
            </p:cNvGrpSpPr>
            <p:nvPr/>
          </p:nvGrpSpPr>
          <p:grpSpPr bwMode="auto">
            <a:xfrm>
              <a:off x="2062491" y="2503476"/>
              <a:ext cx="7483921" cy="406636"/>
              <a:chOff x="1255" y="3041"/>
              <a:chExt cx="4461" cy="267"/>
            </a:xfrm>
          </p:grpSpPr>
          <p:sp>
            <p:nvSpPr>
              <p:cNvPr id="31" name="Freeform 63"/>
              <p:cNvSpPr>
                <a:spLocks/>
              </p:cNvSpPr>
              <p:nvPr/>
            </p:nvSpPr>
            <p:spPr bwMode="auto">
              <a:xfrm>
                <a:off x="1255" y="3050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  <p:sp>
            <p:nvSpPr>
              <p:cNvPr id="32" name="Freeform 64"/>
              <p:cNvSpPr>
                <a:spLocks/>
              </p:cNvSpPr>
              <p:nvPr/>
            </p:nvSpPr>
            <p:spPr bwMode="auto">
              <a:xfrm>
                <a:off x="4164" y="3041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</p:grp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-952716" y="2561444"/>
              <a:ext cx="2864289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r" defTabSz="762000" eaLnBrk="0" hangingPunct="0"/>
              <a:r>
                <a:rPr kumimoji="1" lang="zh-CN" altLang="en-US" sz="16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差分曼彻斯特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2066413" y="2405785"/>
              <a:ext cx="749509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3363838"/>
            <a:ext cx="842493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使用曼彻斯特编码的</a:t>
            </a:r>
            <a:r>
              <a:rPr lang="zh-CN" altLang="en-US" sz="20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优点是</a:t>
            </a:r>
            <a:r>
              <a:rPr lang="zh-CN" altLang="en-US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可以很方便的解决接收端接收连续的</a:t>
            </a:r>
            <a:r>
              <a:rPr lang="en-US" altLang="zh-CN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时无法提取同步信号的问题；</a:t>
            </a:r>
            <a:r>
              <a:rPr lang="zh-CN" altLang="en-US" sz="20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缺点是</a:t>
            </a:r>
            <a:r>
              <a:rPr lang="zh-CN" altLang="en-US" sz="2000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：它所占的频带宽度比原始的基带信号增加了一倍。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 </a:t>
            </a: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2900507" y="2139702"/>
            <a:ext cx="426378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组合 69"/>
          <p:cNvGrpSpPr/>
          <p:nvPr/>
        </p:nvGrpSpPr>
        <p:grpSpPr>
          <a:xfrm>
            <a:off x="2876644" y="1625424"/>
            <a:ext cx="4275332" cy="437781"/>
            <a:chOff x="2876644" y="1625424"/>
            <a:chExt cx="4275332" cy="43778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876644" y="1635646"/>
              <a:ext cx="46099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3324911" y="1635647"/>
              <a:ext cx="3317" cy="4115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3321305" y="2047174"/>
              <a:ext cx="1286559" cy="92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5052152" y="2047714"/>
              <a:ext cx="841935" cy="46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865417" y="1625424"/>
              <a:ext cx="1286559" cy="92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604670" y="1639798"/>
              <a:ext cx="3317" cy="4115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5039765" y="1651678"/>
              <a:ext cx="3317" cy="4115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5880319" y="1638503"/>
              <a:ext cx="3317" cy="41152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591288" y="1625424"/>
              <a:ext cx="46099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1962204" y="1281122"/>
            <a:ext cx="88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762000" eaLnBrk="0" hangingPunct="0"/>
            <a:r>
              <a:rPr kumimoji="1" lang="zh-CN" altLang="en-US" b="1" dirty="0">
                <a:solidFill>
                  <a:srgbClr val="C00000"/>
                </a:solidFill>
                <a:ea typeface="黑体" pitchFamily="2" charset="-122"/>
              </a:rPr>
              <a:t>比特流</a:t>
            </a:r>
          </a:p>
        </p:txBody>
      </p:sp>
    </p:spTree>
    <p:extLst>
      <p:ext uri="{BB962C8B-B14F-4D97-AF65-F5344CB8AC3E}">
        <p14:creationId xmlns:p14="http://schemas.microsoft.com/office/powerpoint/2010/main" val="101260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23528" y="1189431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含义：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载波监听多点接入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碰撞检测 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(Carrier Sense Multiple Access with Collision Detection)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多点接入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”表示许多计算机以多点接入的方式连接在一根总线上。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载波监听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”是指每一个站在发送数据之前先要检测一下总线上是否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其他计算机在发送数据，如果有，则暂时不要发送数据，以免发生碰撞。 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注意：总线上“载波监听”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是用电子技术检测总线上有没有其他计算机发送的数据信号。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协议介绍</a:t>
            </a:r>
          </a:p>
        </p:txBody>
      </p:sp>
    </p:spTree>
    <p:extLst>
      <p:ext uri="{BB962C8B-B14F-4D97-AF65-F5344CB8AC3E}">
        <p14:creationId xmlns:p14="http://schemas.microsoft.com/office/powerpoint/2010/main" val="183459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</a:rPr>
              <a:t>  点对点信道的数据链路层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点对点协议 </a:t>
            </a:r>
            <a:r>
              <a:rPr lang="en-US" altLang="zh-CN" sz="2400" b="1" dirty="0">
                <a:latin typeface="微软雅黑" panose="020B0503020204020204" pitchFamily="34" charset="-122"/>
              </a:rPr>
              <a:t>PPP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使用广播信道的数据链路层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以太网</a:t>
            </a:r>
            <a:r>
              <a:rPr lang="en-US" altLang="zh-CN" sz="2400" b="1" dirty="0">
                <a:latin typeface="微软雅黑" panose="020B0503020204020204" pitchFamily="34" charset="-122"/>
              </a:rPr>
              <a:t>MAC</a:t>
            </a:r>
            <a:r>
              <a:rPr lang="zh-CN" altLang="en-US" sz="2400" b="1" dirty="0">
                <a:latin typeface="微软雅黑" panose="020B0503020204020204" pitchFamily="34" charset="-122"/>
              </a:rPr>
              <a:t>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3.5  </a:t>
            </a:r>
            <a:r>
              <a:rPr lang="zh-CN" altLang="en-US" sz="2400" b="1">
                <a:latin typeface="微软雅黑" panose="020B0503020204020204" pitchFamily="34" charset="-122"/>
              </a:rPr>
              <a:t>扩展以太网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高速以太网</a:t>
            </a:r>
          </a:p>
        </p:txBody>
      </p:sp>
    </p:spTree>
    <p:extLst>
      <p:ext uri="{BB962C8B-B14F-4D97-AF65-F5344CB8AC3E}">
        <p14:creationId xmlns:p14="http://schemas.microsoft.com/office/powerpoint/2010/main" val="21084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245016"/>
            <a:ext cx="8424935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碰撞检测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”就是计算机边发送数据边检测信道上的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信号电压大小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当几个站同时在总线上发送数据时，总线上的信号电压摆动值将会增大（互相叠加）。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当一个站检测到的信号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电压摆动值超过一定的门限值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时，就认为总线上至少有两个站同时在发送数据，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表明产生了碰撞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所谓“碰撞”就是发生了冲突。因此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“碰撞检测”也称为“冲突检测”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</a:p>
        </p:txBody>
      </p:sp>
    </p:spTree>
    <p:extLst>
      <p:ext uri="{BB962C8B-B14F-4D97-AF65-F5344CB8AC3E}">
        <p14:creationId xmlns:p14="http://schemas.microsoft.com/office/powerpoint/2010/main" val="141182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23528" y="1275606"/>
            <a:ext cx="842493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在发生碰撞时，总线上传输的信号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产生了严重的失真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，无法从中恢复出有用的信息来。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每一个正在发送数据的站，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一旦发现总线上出现了碰撞，就要立即停止发送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，以免继续浪费网络资源，然后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等待一段随机时间后再次发送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碰撞后处理</a:t>
            </a:r>
          </a:p>
        </p:txBody>
      </p:sp>
    </p:spTree>
    <p:extLst>
      <p:ext uri="{BB962C8B-B14F-4D97-AF65-F5344CB8AC3E}">
        <p14:creationId xmlns:p14="http://schemas.microsoft.com/office/powerpoint/2010/main" val="44799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2288932" y="1272899"/>
            <a:ext cx="1436977" cy="390750"/>
          </a:xfrm>
          <a:prstGeom prst="rect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准备发送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菱形 93"/>
          <p:cNvSpPr/>
          <p:nvPr/>
        </p:nvSpPr>
        <p:spPr>
          <a:xfrm>
            <a:off x="2288932" y="2457178"/>
            <a:ext cx="1436977" cy="500743"/>
          </a:xfrm>
          <a:prstGeom prst="diamond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侦听到载波？</a:t>
            </a:r>
          </a:p>
        </p:txBody>
      </p:sp>
      <p:sp>
        <p:nvSpPr>
          <p:cNvPr id="95" name="矩形 94"/>
          <p:cNvSpPr/>
          <p:nvPr/>
        </p:nvSpPr>
        <p:spPr>
          <a:xfrm>
            <a:off x="2288932" y="3179733"/>
            <a:ext cx="1436977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开始发送，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同时进行碰撞检测</a:t>
            </a:r>
          </a:p>
        </p:txBody>
      </p:sp>
      <p:sp>
        <p:nvSpPr>
          <p:cNvPr id="96" name="菱形 95"/>
          <p:cNvSpPr/>
          <p:nvPr/>
        </p:nvSpPr>
        <p:spPr>
          <a:xfrm>
            <a:off x="2288932" y="3741686"/>
            <a:ext cx="1436977" cy="500743"/>
          </a:xfrm>
          <a:prstGeom prst="diamond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检测到碰撞？</a:t>
            </a:r>
          </a:p>
        </p:txBody>
      </p:sp>
      <p:sp>
        <p:nvSpPr>
          <p:cNvPr id="97" name="矩形 96"/>
          <p:cNvSpPr/>
          <p:nvPr/>
        </p:nvSpPr>
        <p:spPr>
          <a:xfrm>
            <a:off x="2288932" y="4485256"/>
            <a:ext cx="1436977" cy="390750"/>
          </a:xfrm>
          <a:prstGeom prst="rect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发送，直到完毕</a:t>
            </a:r>
          </a:p>
        </p:txBody>
      </p:sp>
      <p:sp>
        <p:nvSpPr>
          <p:cNvPr id="98" name="矩形 97"/>
          <p:cNvSpPr/>
          <p:nvPr/>
        </p:nvSpPr>
        <p:spPr>
          <a:xfrm>
            <a:off x="2288932" y="1870473"/>
            <a:ext cx="1436977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载波侦听</a:t>
            </a:r>
          </a:p>
        </p:txBody>
      </p:sp>
      <p:cxnSp>
        <p:nvCxnSpPr>
          <p:cNvPr id="99" name="直接箭头连接符 98"/>
          <p:cNvCxnSpPr>
            <a:stCxn id="95" idx="2"/>
            <a:endCxn id="96" idx="0"/>
          </p:cNvCxnSpPr>
          <p:nvPr/>
        </p:nvCxnSpPr>
        <p:spPr>
          <a:xfrm>
            <a:off x="3007421" y="3570483"/>
            <a:ext cx="0" cy="171203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2"/>
            <a:endCxn id="97" idx="0"/>
          </p:cNvCxnSpPr>
          <p:nvPr/>
        </p:nvCxnSpPr>
        <p:spPr>
          <a:xfrm>
            <a:off x="3007421" y="4242429"/>
            <a:ext cx="0" cy="242827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4" idx="2"/>
            <a:endCxn id="95" idx="0"/>
          </p:cNvCxnSpPr>
          <p:nvPr/>
        </p:nvCxnSpPr>
        <p:spPr>
          <a:xfrm>
            <a:off x="3007421" y="2957921"/>
            <a:ext cx="0" cy="221812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2"/>
            <a:endCxn id="94" idx="0"/>
          </p:cNvCxnSpPr>
          <p:nvPr/>
        </p:nvCxnSpPr>
        <p:spPr>
          <a:xfrm>
            <a:off x="3007421" y="2261223"/>
            <a:ext cx="0" cy="195955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3" idx="2"/>
            <a:endCxn id="98" idx="0"/>
          </p:cNvCxnSpPr>
          <p:nvPr/>
        </p:nvCxnSpPr>
        <p:spPr>
          <a:xfrm>
            <a:off x="3007421" y="1663649"/>
            <a:ext cx="0" cy="206824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300152" y="3797259"/>
            <a:ext cx="1436977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停止发送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300151" y="1272898"/>
            <a:ext cx="1436977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等待随机时间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6" name="直接箭头连接符 105"/>
          <p:cNvCxnSpPr>
            <a:stCxn id="96" idx="3"/>
            <a:endCxn id="104" idx="1"/>
          </p:cNvCxnSpPr>
          <p:nvPr/>
        </p:nvCxnSpPr>
        <p:spPr>
          <a:xfrm>
            <a:off x="3725909" y="3992058"/>
            <a:ext cx="1574243" cy="576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4" idx="0"/>
            <a:endCxn id="105" idx="2"/>
          </p:cNvCxnSpPr>
          <p:nvPr/>
        </p:nvCxnSpPr>
        <p:spPr>
          <a:xfrm flipH="1" flipV="1">
            <a:off x="6018640" y="1663648"/>
            <a:ext cx="1" cy="2133611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5" idx="1"/>
            <a:endCxn id="93" idx="3"/>
          </p:cNvCxnSpPr>
          <p:nvPr/>
        </p:nvCxnSpPr>
        <p:spPr>
          <a:xfrm flipH="1">
            <a:off x="3725909" y="1468273"/>
            <a:ext cx="1574242" cy="1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94" idx="3"/>
          </p:cNvCxnSpPr>
          <p:nvPr/>
        </p:nvCxnSpPr>
        <p:spPr>
          <a:xfrm flipV="1">
            <a:off x="3725909" y="1468274"/>
            <a:ext cx="1028695" cy="1239276"/>
          </a:xfrm>
          <a:prstGeom prst="bentConnector2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633668" y="2407989"/>
            <a:ext cx="1082348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是，信道忙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79806" y="3704133"/>
            <a:ext cx="364202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是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55776" y="4208189"/>
            <a:ext cx="364202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55776" y="2907643"/>
            <a:ext cx="364202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38399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863581" y="1563028"/>
            <a:ext cx="2983640" cy="0"/>
          </a:xfrm>
          <a:prstGeom prst="line">
            <a:avLst/>
          </a:prstGeom>
          <a:noFill/>
          <a:ln w="5715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969528" y="1392302"/>
            <a:ext cx="2708999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55615" y="1131590"/>
            <a:ext cx="629982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4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 km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856468" y="1565843"/>
            <a:ext cx="0" cy="1068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859516" y="1565843"/>
            <a:ext cx="2975510" cy="513116"/>
          </a:xfrm>
          <a:prstGeom prst="line">
            <a:avLst/>
          </a:prstGeom>
          <a:noFill/>
          <a:ln w="57150">
            <a:solidFill>
              <a:srgbClr val="C55A1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720659" y="1255261"/>
            <a:ext cx="3366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667384" y="1269417"/>
            <a:ext cx="32380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2781267" y="1768462"/>
            <a:ext cx="4065" cy="6444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494725" y="1946227"/>
            <a:ext cx="26770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5847221" y="1559276"/>
            <a:ext cx="0" cy="87708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2856468" y="1981401"/>
            <a:ext cx="2989738" cy="519682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4934650" y="1345399"/>
            <a:ext cx="786559" cy="686656"/>
            <a:chOff x="3240" y="179"/>
            <a:chExt cx="774" cy="732"/>
          </a:xfrm>
        </p:grpSpPr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3240" y="179"/>
              <a:ext cx="774" cy="721"/>
            </a:xfrm>
            <a:prstGeom prst="irregularSeal1">
              <a:avLst/>
            </a:prstGeom>
            <a:solidFill>
              <a:srgbClr val="CC00CC"/>
            </a:soli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碰撞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638014" y="2330357"/>
            <a:ext cx="2463332" cy="1040302"/>
            <a:chOff x="-4" y="1229"/>
            <a:chExt cx="2424" cy="1109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-4" y="1229"/>
              <a:ext cx="96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 = 2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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 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Group 19"/>
            <p:cNvGrpSpPr>
              <a:grpSpLocks/>
            </p:cNvGrpSpPr>
            <p:nvPr/>
          </p:nvGrpSpPr>
          <p:grpSpPr bwMode="auto">
            <a:xfrm>
              <a:off x="1251" y="1683"/>
              <a:ext cx="1169" cy="655"/>
              <a:chOff x="1251" y="1683"/>
              <a:chExt cx="1169" cy="655"/>
            </a:xfrm>
          </p:grpSpPr>
          <p:sp>
            <p:nvSpPr>
              <p:cNvPr id="26" name="AutoShape 20"/>
              <p:cNvSpPr>
                <a:spLocks noChangeArrowheads="1"/>
              </p:cNvSpPr>
              <p:nvPr/>
            </p:nvSpPr>
            <p:spPr bwMode="auto">
              <a:xfrm>
                <a:off x="1251" y="1683"/>
                <a:ext cx="1034" cy="655"/>
              </a:xfrm>
              <a:prstGeom prst="wedgeRoundRectCallout">
                <a:avLst>
                  <a:gd name="adj1" fmla="val -52346"/>
                  <a:gd name="adj2" fmla="val -88408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1258" y="1755"/>
                <a:ext cx="1162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A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5876691" y="1279735"/>
            <a:ext cx="1531456" cy="890215"/>
            <a:chOff x="4167" y="109"/>
            <a:chExt cx="1507" cy="949"/>
          </a:xfrm>
        </p:grpSpPr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4167" y="697"/>
              <a:ext cx="1360" cy="361"/>
              <a:chOff x="4167" y="697"/>
              <a:chExt cx="1360" cy="361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1116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600" b="1" i="1" dirty="0">
                    <a:latin typeface="微软雅黑" pitchFamily="34" charset="-122"/>
                    <a:ea typeface="微软雅黑" pitchFamily="34" charset="-122"/>
                  </a:rPr>
                  <a:t>  t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 = 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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 </a:t>
                </a:r>
                <a:r>
                  <a:rPr kumimoji="1" lang="en-US" altLang="zh-CN" sz="1600" b="1" baseline="300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</p:grp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4352" y="109"/>
              <a:ext cx="1322" cy="363"/>
              <a:chOff x="4352" y="109"/>
              <a:chExt cx="1322" cy="363"/>
            </a:xfrm>
          </p:grpSpPr>
          <p:sp>
            <p:nvSpPr>
              <p:cNvPr id="31" name="AutoShape 27"/>
              <p:cNvSpPr>
                <a:spLocks noChangeArrowheads="1"/>
              </p:cNvSpPr>
              <p:nvPr/>
            </p:nvSpPr>
            <p:spPr bwMode="auto">
              <a:xfrm>
                <a:off x="4406" y="109"/>
                <a:ext cx="1169" cy="363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4352" y="126"/>
                <a:ext cx="1322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  B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发送数据</a:t>
                </a:r>
              </a:p>
            </p:txBody>
          </p:sp>
        </p:grpSp>
      </p:grpSp>
      <p:grpSp>
        <p:nvGrpSpPr>
          <p:cNvPr id="35" name="Group 29"/>
          <p:cNvGrpSpPr>
            <a:grpSpLocks/>
          </p:cNvGrpSpPr>
          <p:nvPr/>
        </p:nvGrpSpPr>
        <p:grpSpPr bwMode="auto">
          <a:xfrm>
            <a:off x="4720226" y="1988905"/>
            <a:ext cx="2161515" cy="908036"/>
            <a:chOff x="3029" y="865"/>
            <a:chExt cx="2127" cy="968"/>
          </a:xfrm>
        </p:grpSpPr>
        <p:grpSp>
          <p:nvGrpSpPr>
            <p:cNvPr id="36" name="Group 30"/>
            <p:cNvGrpSpPr>
              <a:grpSpLocks/>
            </p:cNvGrpSpPr>
            <p:nvPr/>
          </p:nvGrpSpPr>
          <p:grpSpPr bwMode="auto">
            <a:xfrm>
              <a:off x="3029" y="1223"/>
              <a:ext cx="1095" cy="610"/>
              <a:chOff x="3029" y="1223"/>
              <a:chExt cx="1095" cy="610"/>
            </a:xfrm>
          </p:grpSpPr>
          <p:sp>
            <p:nvSpPr>
              <p:cNvPr id="39" name="AutoShape 31"/>
              <p:cNvSpPr>
                <a:spLocks noChangeArrowheads="1"/>
              </p:cNvSpPr>
              <p:nvPr/>
            </p:nvSpPr>
            <p:spPr bwMode="auto">
              <a:xfrm>
                <a:off x="3029" y="1223"/>
                <a:ext cx="966" cy="610"/>
              </a:xfrm>
              <a:prstGeom prst="wedgeRoundRectCallout">
                <a:avLst>
                  <a:gd name="adj1" fmla="val 61231"/>
                  <a:gd name="adj2" fmla="val -88745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3101" y="1260"/>
                <a:ext cx="1023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B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检测到发生碰撞</a:t>
                </a:r>
              </a:p>
            </p:txBody>
          </p:sp>
        </p:grp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410" y="865"/>
              <a:ext cx="746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i="1" dirty="0">
                  <a:latin typeface="微软雅黑" pitchFamily="34" charset="-122"/>
                  <a:ea typeface="微软雅黑" pitchFamily="34" charset="-122"/>
                </a:rPr>
                <a:t>  t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</a:t>
              </a:r>
            </a:p>
          </p:txBody>
        </p:sp>
      </p:grp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2031318" y="1405443"/>
            <a:ext cx="6110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= 0</a:t>
            </a:r>
            <a:endParaRPr kumimoji="1" lang="en-US" altLang="zh-CN" sz="14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2569892" y="1563028"/>
            <a:ext cx="2642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5907108" y="2303137"/>
            <a:ext cx="1658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单程端到端</a:t>
            </a:r>
          </a:p>
          <a:p>
            <a:pPr algn="ctr"/>
            <a:r>
              <a:rPr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传播时延记为 </a:t>
            </a:r>
            <a:r>
              <a:rPr lang="zh-CN" altLang="en-US" sz="1400" b="1" i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6" name="矩形 45"/>
          <p:cNvSpPr/>
          <p:nvPr/>
        </p:nvSpPr>
        <p:spPr>
          <a:xfrm>
            <a:off x="323528" y="343584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需要在发送数据帧后，至多经过时间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i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（两倍的端到端往返时延）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就可知道发送的数据帧是否遭受了碰撞。因此，以太网的端到端往返时延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争用期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，或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碰撞窗口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。经过争用期这段时间还没有检测到碰撞，才能肯定这次发送不会发生碰撞。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争用期</a:t>
            </a:r>
          </a:p>
        </p:txBody>
      </p:sp>
    </p:spTree>
    <p:extLst>
      <p:ext uri="{BB962C8B-B14F-4D97-AF65-F5344CB8AC3E}">
        <p14:creationId xmlns:p14="http://schemas.microsoft.com/office/powerpoint/2010/main" val="5357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9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7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323528" y="1275606"/>
            <a:ext cx="8424935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7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发生碰撞的站在停止发送数据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后，推迟（退避）一个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随机时间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才能再发送数据。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基本退避时间取为争用期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从整数集合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[0, 1, … , (2</a:t>
            </a:r>
            <a:r>
              <a:rPr lang="en-US" altLang="zh-CN" sz="2000" i="1" baseline="30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- 1)]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随机地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取出一个数，记为</a:t>
            </a:r>
            <a:r>
              <a:rPr lang="zh-CN" altLang="en-US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。重传所需的时延就是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倍的基本退避时间。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按下面的公式计算：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lnSpc>
                <a:spcPts val="2700"/>
              </a:lnSpc>
              <a:buClr>
                <a:srgbClr val="0070C0"/>
              </a:buClr>
            </a:pP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= Min[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重传次数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, 10]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≤10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时，参数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等于重传次数。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重传达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仍不能成功时即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丢弃该帧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，并向高层报告。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二进制指数类型退避算法</a:t>
            </a: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23528" y="1275606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 Mbit/s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以太网取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51.2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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为争用期的长度。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在争用期内可发送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512 bit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，即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。这意味着：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以太网在发送数据时，若前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字节没有发生冲突，则后续的数据就不会发生冲突。如果发生冲突，就一定是在发送的前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字节之内。由于一检测到冲突就立即中止发送，这时已经发送出去的数据一定小于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字节。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以太网规定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最短有效帧长为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，凡长度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小于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字节的帧都是由于冲突而异常中止的无效帧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最短帧长</a:t>
            </a:r>
          </a:p>
        </p:txBody>
      </p:sp>
    </p:spTree>
    <p:extLst>
      <p:ext uri="{BB962C8B-B14F-4D97-AF65-F5344CB8AC3E}">
        <p14:creationId xmlns:p14="http://schemas.microsoft.com/office/powerpoint/2010/main" val="56225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6537" y="1356259"/>
            <a:ext cx="2429373" cy="390750"/>
          </a:xfrm>
          <a:prstGeom prst="rect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准备发送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1356653" y="2558681"/>
            <a:ext cx="2309140" cy="500743"/>
          </a:xfrm>
          <a:prstGeom prst="diamond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侦听到载波？</a:t>
            </a:r>
          </a:p>
        </p:txBody>
      </p:sp>
      <p:sp>
        <p:nvSpPr>
          <p:cNvPr id="6" name="矩形 5"/>
          <p:cNvSpPr/>
          <p:nvPr/>
        </p:nvSpPr>
        <p:spPr>
          <a:xfrm>
            <a:off x="1296537" y="3257640"/>
            <a:ext cx="2429373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96bit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时间内仍然空闲，开始发送，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同时进行碰撞检测</a:t>
            </a:r>
          </a:p>
        </p:txBody>
      </p:sp>
      <p:sp>
        <p:nvSpPr>
          <p:cNvPr id="7" name="菱形 6"/>
          <p:cNvSpPr/>
          <p:nvPr/>
        </p:nvSpPr>
        <p:spPr>
          <a:xfrm>
            <a:off x="1296537" y="3843189"/>
            <a:ext cx="2429373" cy="500743"/>
          </a:xfrm>
          <a:prstGeom prst="diamond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检测到碰撞？</a:t>
            </a:r>
          </a:p>
        </p:txBody>
      </p:sp>
      <p:sp>
        <p:nvSpPr>
          <p:cNvPr id="8" name="矩形 7"/>
          <p:cNvSpPr/>
          <p:nvPr/>
        </p:nvSpPr>
        <p:spPr>
          <a:xfrm>
            <a:off x="1296537" y="4557264"/>
            <a:ext cx="2429373" cy="390750"/>
          </a:xfrm>
          <a:prstGeom prst="rect">
            <a:avLst/>
          </a:prstGeom>
          <a:solidFill>
            <a:srgbClr val="0095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发送，直到完毕</a:t>
            </a:r>
          </a:p>
        </p:txBody>
      </p:sp>
      <p:sp>
        <p:nvSpPr>
          <p:cNvPr id="9" name="矩形 8"/>
          <p:cNvSpPr/>
          <p:nvPr/>
        </p:nvSpPr>
        <p:spPr>
          <a:xfrm>
            <a:off x="1296537" y="1971976"/>
            <a:ext cx="2429373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载波侦听，检测信道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11223" y="3648390"/>
            <a:ext cx="0" cy="194799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511223" y="4343932"/>
            <a:ext cx="0" cy="213332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11223" y="3059424"/>
            <a:ext cx="1" cy="198216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11223" y="2362726"/>
            <a:ext cx="1" cy="195955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11223" y="1765152"/>
            <a:ext cx="0" cy="206824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00152" y="3898762"/>
            <a:ext cx="2356242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停止发送数据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0151" y="1356259"/>
            <a:ext cx="2356242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等待随机时间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截断二进制指数算法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7" idx="3"/>
            <a:endCxn id="15" idx="1"/>
          </p:cNvCxnSpPr>
          <p:nvPr/>
        </p:nvCxnSpPr>
        <p:spPr>
          <a:xfrm>
            <a:off x="3725910" y="4093561"/>
            <a:ext cx="1574242" cy="576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0"/>
            <a:endCxn id="16" idx="2"/>
          </p:cNvCxnSpPr>
          <p:nvPr/>
        </p:nvCxnSpPr>
        <p:spPr>
          <a:xfrm flipH="1" flipV="1">
            <a:off x="6478272" y="1747009"/>
            <a:ext cx="1" cy="1363630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1"/>
            <a:endCxn id="4" idx="3"/>
          </p:cNvCxnSpPr>
          <p:nvPr/>
        </p:nvCxnSpPr>
        <p:spPr>
          <a:xfrm flipH="1">
            <a:off x="3725910" y="1551634"/>
            <a:ext cx="1574241" cy="0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</p:cNvCxnSpPr>
          <p:nvPr/>
        </p:nvCxnSpPr>
        <p:spPr>
          <a:xfrm flipV="1">
            <a:off x="3665793" y="1569777"/>
            <a:ext cx="965979" cy="1239276"/>
          </a:xfrm>
          <a:prstGeom prst="bentConnector2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2499742"/>
            <a:ext cx="1082348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是，信道忙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3795886"/>
            <a:ext cx="1261884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是，发送失败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37226" y="4299942"/>
            <a:ext cx="364202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7226" y="3009146"/>
            <a:ext cx="364202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5" name="矩形 24"/>
          <p:cNvSpPr/>
          <p:nvPr/>
        </p:nvSpPr>
        <p:spPr>
          <a:xfrm>
            <a:off x="5300152" y="3110639"/>
            <a:ext cx="2356242" cy="39075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发送人为干扰信号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15" idx="0"/>
            <a:endCxn id="25" idx="2"/>
          </p:cNvCxnSpPr>
          <p:nvPr/>
        </p:nvCxnSpPr>
        <p:spPr>
          <a:xfrm flipV="1">
            <a:off x="6478273" y="3501389"/>
            <a:ext cx="0" cy="397373"/>
          </a:xfrm>
          <a:prstGeom prst="straightConnector1">
            <a:avLst/>
          </a:prstGeom>
          <a:ln w="19050">
            <a:solidFill>
              <a:srgbClr val="000099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流程示意图</a:t>
            </a:r>
          </a:p>
        </p:txBody>
      </p:sp>
    </p:spTree>
    <p:extLst>
      <p:ext uri="{BB962C8B-B14F-4D97-AF65-F5344CB8AC3E}">
        <p14:creationId xmlns:p14="http://schemas.microsoft.com/office/powerpoint/2010/main" val="2504949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528" y="1161207"/>
            <a:ext cx="8424935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传统以太网最初是同轴电缆，后来发展为使用更便宜和更灵活的双绞线。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采用双绞线的以太网采用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星形拓扑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，在星形的中心则增加了一种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可靠性非常高的设备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，叫做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集线器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(hub)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星形以太网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39225" y="2461625"/>
            <a:ext cx="4393540" cy="2486389"/>
            <a:chOff x="1656257" y="1279225"/>
            <a:chExt cx="4393540" cy="2486389"/>
          </a:xfrm>
        </p:grpSpPr>
        <p:grpSp>
          <p:nvGrpSpPr>
            <p:cNvPr id="11" name="组合 10"/>
            <p:cNvGrpSpPr/>
            <p:nvPr/>
          </p:nvGrpSpPr>
          <p:grpSpPr>
            <a:xfrm>
              <a:off x="2037652" y="1326812"/>
              <a:ext cx="3420697" cy="2325058"/>
              <a:chOff x="2440383" y="1297465"/>
              <a:chExt cx="4818213" cy="3659020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3981599" y="2358030"/>
                <a:ext cx="1127146" cy="532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55A11"/>
                    </a:solidFill>
                    <a:latin typeface="微软雅黑" pitchFamily="34" charset="-122"/>
                    <a:ea typeface="微软雅黑" pitchFamily="34" charset="-122"/>
                  </a:rPr>
                  <a:t>集线器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440383" y="3272754"/>
                <a:ext cx="1683675" cy="634394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980400" y="2118095"/>
                <a:ext cx="1284684" cy="1027658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V="1">
                <a:off x="4357598" y="3401342"/>
                <a:ext cx="189530" cy="88315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4686433" y="2118094"/>
                <a:ext cx="1242089" cy="115465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4825735" y="3401344"/>
                <a:ext cx="2432861" cy="425297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3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2712" y="2886993"/>
                <a:ext cx="1685396" cy="9128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5282767" y="4423692"/>
                <a:ext cx="1705170" cy="532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两对双绞线</a:t>
                </a:r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6110421" y="3709355"/>
                <a:ext cx="229028" cy="763550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4993986" y="1297465"/>
                <a:ext cx="934536" cy="532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55A11"/>
                    </a:solidFill>
                    <a:latin typeface="微软雅黑" pitchFamily="34" charset="-122"/>
                    <a:ea typeface="微软雅黑" pitchFamily="34" charset="-122"/>
                  </a:rPr>
                  <a:t>站点</a:t>
                </a:r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5693506" y="2553616"/>
                <a:ext cx="1565090" cy="484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RJ-45 </a:t>
                </a:r>
                <a:r>
                  <a:rPr lang="zh-CN" altLang="en-US" sz="14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插头</a:t>
                </a: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6753623" y="2929872"/>
                <a:ext cx="459585" cy="869934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 flipH="1">
                <a:off x="5388109" y="2929873"/>
                <a:ext cx="718873" cy="403226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2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257" y="1476283"/>
              <a:ext cx="617800" cy="61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257" y="2663683"/>
              <a:ext cx="617800" cy="61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221" y="3147814"/>
              <a:ext cx="617800" cy="61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997" y="2632482"/>
              <a:ext cx="617800" cy="61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405" y="1279225"/>
              <a:ext cx="617800" cy="61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911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323528" y="1275607"/>
            <a:ext cx="8424935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集线器是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使用电子器件来模拟实际电缆线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的工作，因此整个系统仍然像一个传统的以太网那样运行。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使用集线器的以太网在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逻辑上仍是一个总线网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，各工作站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仍然使用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，并共享逻辑上的总线。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集线器很像一个多接口的转发器，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工作在物理层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集线器采用了专门的芯片，进行自适应串音回波抵消，减少了近端串音。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星形以太网特点</a:t>
            </a:r>
          </a:p>
        </p:txBody>
      </p:sp>
    </p:spTree>
    <p:extLst>
      <p:ext uri="{BB962C8B-B14F-4D97-AF65-F5344CB8AC3E}">
        <p14:creationId xmlns:p14="http://schemas.microsoft.com/office/powerpoint/2010/main" val="158364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528" y="1275606"/>
            <a:ext cx="8424935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多个站在以太网上同时工作就可能会发生碰撞。当发生碰撞时，信道资源实被浪费。因此，当去除碰撞所造成的信道损失后，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以太网总的信道利用率并不能达到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是以太网单程端到端传播时延。则争用期长度为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，即端到端传播时延的两倍。检测到碰撞后不发送干扰信号。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设帧长为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(bit)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发送速率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(bit/s)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，则帧的发送时间为 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i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(s)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以太网信道利用率</a:t>
            </a:r>
          </a:p>
        </p:txBody>
      </p:sp>
    </p:spTree>
    <p:extLst>
      <p:ext uri="{BB962C8B-B14F-4D97-AF65-F5344CB8AC3E}">
        <p14:creationId xmlns:p14="http://schemas.microsoft.com/office/powerpoint/2010/main" val="143363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3.3  </a:t>
            </a:r>
            <a:r>
              <a:rPr lang="zh-CN" altLang="en-US" dirty="0"/>
              <a:t>使用广播信道的数据链路层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41935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23528" y="1303565"/>
            <a:ext cx="842493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如果一个站在发送帧时出现了碰撞。经过一个争用期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后，可能又出现了碰撞。这样经过若干个争用期后，数据终于发送成功了。假定发送帧需要的时间是</a:t>
            </a:r>
            <a:r>
              <a:rPr lang="zh-CN" altLang="en-US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i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380448" y="2778243"/>
            <a:ext cx="6325226" cy="1768500"/>
            <a:chOff x="1380448" y="2344860"/>
            <a:chExt cx="6325226" cy="1768500"/>
          </a:xfrm>
        </p:grpSpPr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749925" y="3953353"/>
              <a:ext cx="55433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749924" y="2510577"/>
              <a:ext cx="29558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4705734" y="2510577"/>
              <a:ext cx="2587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923749" y="3373371"/>
              <a:ext cx="369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7055787" y="3306016"/>
              <a:ext cx="121615" cy="141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705733" y="3373371"/>
              <a:ext cx="2218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3966782" y="3373371"/>
              <a:ext cx="738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488876" y="3373371"/>
              <a:ext cx="740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749925" y="3373371"/>
              <a:ext cx="738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4705733" y="2726543"/>
              <a:ext cx="2218015" cy="485389"/>
            </a:xfrm>
            <a:custGeom>
              <a:avLst/>
              <a:gdLst>
                <a:gd name="T0" fmla="*/ 0 w 1728"/>
                <a:gd name="T1" fmla="*/ 432 h 432"/>
                <a:gd name="T2" fmla="*/ 0 w 1728"/>
                <a:gd name="T3" fmla="*/ 0 h 432"/>
                <a:gd name="T4" fmla="*/ 1728 w 1728"/>
                <a:gd name="T5" fmla="*/ 0 h 432"/>
                <a:gd name="T6" fmla="*/ 1728 w 172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432">
                  <a:moveTo>
                    <a:pt x="0" y="432"/>
                  </a:moveTo>
                  <a:lnTo>
                    <a:pt x="0" y="0"/>
                  </a:lnTo>
                  <a:lnTo>
                    <a:pt x="1728" y="0"/>
                  </a:lnTo>
                  <a:lnTo>
                    <a:pt x="1728" y="432"/>
                  </a:lnTo>
                </a:path>
              </a:pathLst>
            </a:custGeom>
            <a:solidFill>
              <a:srgbClr val="00FF99"/>
            </a:solidFill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5199142" y="2812074"/>
              <a:ext cx="12731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发  送  成  功 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1782536" y="2796036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518016" y="2786414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4024876" y="2796036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966781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3228987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2488876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1749924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1749925" y="3195056"/>
              <a:ext cx="0" cy="64682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228987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3966781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4705733" y="3211932"/>
              <a:ext cx="0" cy="270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6923749" y="3211932"/>
              <a:ext cx="0" cy="270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7293225" y="3211931"/>
              <a:ext cx="0" cy="59337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2488876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5738877" y="3265388"/>
              <a:ext cx="260603" cy="217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 Box 40"/>
            <p:cNvSpPr txBox="1">
              <a:spLocks noChangeArrowheads="1"/>
            </p:cNvSpPr>
            <p:nvPr/>
          </p:nvSpPr>
          <p:spPr bwMode="auto">
            <a:xfrm>
              <a:off x="5670859" y="3210693"/>
              <a:ext cx="3706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400" b="1" baseline="-25000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6967043" y="3217778"/>
              <a:ext cx="2632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kern="0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  <a:sym typeface="Symbol"/>
                </a:rPr>
                <a:t></a:t>
              </a:r>
              <a:endParaRPr kumimoji="1" lang="en-US" altLang="zh-CN" sz="1400" b="1" i="1" kern="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42"/>
            <p:cNvSpPr txBox="1">
              <a:spLocks noChangeArrowheads="1"/>
            </p:cNvSpPr>
            <p:nvPr/>
          </p:nvSpPr>
          <p:spPr bwMode="auto">
            <a:xfrm>
              <a:off x="7447270" y="296068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59" name="Line 43"/>
            <p:cNvSpPr>
              <a:spLocks noChangeShapeType="1"/>
            </p:cNvSpPr>
            <p:nvPr/>
          </p:nvSpPr>
          <p:spPr bwMode="auto">
            <a:xfrm>
              <a:off x="4705733" y="2402593"/>
              <a:ext cx="0" cy="26942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>
              <a:off x="7293225" y="2402593"/>
              <a:ext cx="0" cy="8093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5558600" y="2344860"/>
              <a:ext cx="91364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占用期 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2734578" y="2344860"/>
              <a:ext cx="101939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发生碰撞 </a:t>
              </a:r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1749924" y="2402593"/>
              <a:ext cx="0" cy="25659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3337861" y="3774806"/>
              <a:ext cx="24416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发送一帧所需的平均时间</a:t>
              </a:r>
              <a:endPara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3468742" y="2799245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1380448" y="3211931"/>
              <a:ext cx="6159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934598" y="3217778"/>
              <a:ext cx="429193" cy="307777"/>
              <a:chOff x="1925454" y="3217778"/>
              <a:chExt cx="429193" cy="307777"/>
            </a:xfrm>
          </p:grpSpPr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677872" y="3217778"/>
              <a:ext cx="429193" cy="307777"/>
              <a:chOff x="1925454" y="3217778"/>
              <a:chExt cx="429193" cy="307777"/>
            </a:xfrm>
          </p:grpSpPr>
          <p:sp>
            <p:nvSpPr>
              <p:cNvPr id="72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169568" y="3217778"/>
              <a:ext cx="429193" cy="307777"/>
              <a:chOff x="1925454" y="3217778"/>
              <a:chExt cx="429193" cy="307777"/>
            </a:xfrm>
          </p:grpSpPr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以太网信道利用率</a:t>
            </a:r>
          </a:p>
        </p:txBody>
      </p:sp>
    </p:spTree>
    <p:extLst>
      <p:ext uri="{BB962C8B-B14F-4D97-AF65-F5344CB8AC3E}">
        <p14:creationId xmlns:p14="http://schemas.microsoft.com/office/powerpoint/2010/main" val="128604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275606"/>
            <a:ext cx="8424935" cy="17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成功发送一个帧需要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占用信道的时间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i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i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000" i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，比这个帧的发送时间要多一个单程端到端时延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。这是因为当一个站发送完最后一个比特时，这个比特还要在以太网上传播。在最极端的情况下，发送站在传输媒体的一端，而比特在媒体上传输到另一端所需的时间是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以太网信道利用率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80448" y="3179514"/>
            <a:ext cx="6325226" cy="1768500"/>
            <a:chOff x="1380448" y="2344860"/>
            <a:chExt cx="6325226" cy="1768500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1749925" y="3953353"/>
              <a:ext cx="55433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749924" y="2510577"/>
              <a:ext cx="29558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705734" y="2510577"/>
              <a:ext cx="2587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6923749" y="3373371"/>
              <a:ext cx="369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7055787" y="3306016"/>
              <a:ext cx="121615" cy="141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705733" y="3373371"/>
              <a:ext cx="2218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966782" y="3373371"/>
              <a:ext cx="738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88876" y="3373371"/>
              <a:ext cx="740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749925" y="3373371"/>
              <a:ext cx="738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705733" y="2726543"/>
              <a:ext cx="2218015" cy="485389"/>
            </a:xfrm>
            <a:custGeom>
              <a:avLst/>
              <a:gdLst>
                <a:gd name="T0" fmla="*/ 0 w 1728"/>
                <a:gd name="T1" fmla="*/ 432 h 432"/>
                <a:gd name="T2" fmla="*/ 0 w 1728"/>
                <a:gd name="T3" fmla="*/ 0 h 432"/>
                <a:gd name="T4" fmla="*/ 1728 w 1728"/>
                <a:gd name="T5" fmla="*/ 0 h 432"/>
                <a:gd name="T6" fmla="*/ 1728 w 172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432">
                  <a:moveTo>
                    <a:pt x="0" y="432"/>
                  </a:moveTo>
                  <a:lnTo>
                    <a:pt x="0" y="0"/>
                  </a:lnTo>
                  <a:lnTo>
                    <a:pt x="1728" y="0"/>
                  </a:lnTo>
                  <a:lnTo>
                    <a:pt x="1728" y="432"/>
                  </a:lnTo>
                </a:path>
              </a:pathLst>
            </a:custGeom>
            <a:solidFill>
              <a:srgbClr val="00FF99"/>
            </a:solidFill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199142" y="2812074"/>
              <a:ext cx="12731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发  送  成  功 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782536" y="2796036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18016" y="2786414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024876" y="2796036"/>
              <a:ext cx="776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争用期 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66781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228987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488876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749924" y="2726543"/>
              <a:ext cx="0" cy="48538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749925" y="3195056"/>
              <a:ext cx="0" cy="64682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228987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966781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705733" y="3211932"/>
              <a:ext cx="0" cy="270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6923749" y="3211932"/>
              <a:ext cx="0" cy="270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293225" y="3211931"/>
              <a:ext cx="0" cy="59337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488876" y="3211932"/>
              <a:ext cx="0" cy="27049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5738877" y="3265388"/>
              <a:ext cx="260603" cy="217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5670859" y="3210693"/>
              <a:ext cx="3706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400" b="1" baseline="-25000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967043" y="3217778"/>
              <a:ext cx="2632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Symbol"/>
                </a:rPr>
                <a:t></a:t>
              </a:r>
              <a:endParaRPr kumimoji="1" lang="en-US" altLang="zh-CN" sz="1400" b="1" i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7447270" y="296068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4705733" y="2402593"/>
              <a:ext cx="0" cy="26942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7293225" y="2402593"/>
              <a:ext cx="0" cy="8093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5558600" y="2344860"/>
              <a:ext cx="91364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占用期 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2734578" y="2344860"/>
              <a:ext cx="101939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发生碰撞 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749924" y="2402593"/>
              <a:ext cx="0" cy="25659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3337861" y="3774806"/>
              <a:ext cx="24416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发送一帧所需的平均时间</a:t>
              </a:r>
              <a:endParaRPr kumimoji="1"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468742" y="2799245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380448" y="3211931"/>
              <a:ext cx="6159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34598" y="3217778"/>
              <a:ext cx="429193" cy="307777"/>
              <a:chOff x="1925454" y="3217778"/>
              <a:chExt cx="429193" cy="307777"/>
            </a:xfrm>
          </p:grpSpPr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677872" y="3217778"/>
              <a:ext cx="429193" cy="307777"/>
              <a:chOff x="1925454" y="3217778"/>
              <a:chExt cx="429193" cy="307777"/>
            </a:xfrm>
          </p:grpSpPr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4169568" y="3217778"/>
              <a:ext cx="429193" cy="307777"/>
              <a:chOff x="1925454" y="3217778"/>
              <a:chExt cx="429193" cy="307777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1964319" y="3265045"/>
                <a:ext cx="301209" cy="222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1925454" y="3217778"/>
                <a:ext cx="42919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400" b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400" b="1" i="1" kern="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Symbol"/>
                  </a:rPr>
                  <a:t></a:t>
                </a:r>
                <a:endParaRPr kumimoji="1" lang="en-US" altLang="zh-CN" sz="1400" b="1" i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3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323528" y="1208302"/>
            <a:ext cx="8424936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要提高以太网的信道利用率，就必须减小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之比。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在以太网中定义了参数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，它是以太网单程端到端时延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与帧的发送时间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之比： 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要提高以太网的信道利用率，就必须减小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之比。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→ 0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，表示一发生碰撞就立即可以检测出来， 并立即停止发送，因而信道利用率很高。</a:t>
            </a: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越大，表明争用期所占的比例增大，每发生一次碰撞就浪费许多信道资源，使得信道利用率明显降低。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8072"/>
              </p:ext>
            </p:extLst>
          </p:nvPr>
        </p:nvGraphicFramePr>
        <p:xfrm>
          <a:off x="3203848" y="2251771"/>
          <a:ext cx="1570596" cy="60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公式" r:id="rId3" imgW="545863" imgH="228501" progId="Equations">
                  <p:embed/>
                </p:oleObj>
              </mc:Choice>
              <mc:Fallback>
                <p:oleObj name="公式" r:id="rId3" imgW="545863" imgH="228501" progId="Equations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51771"/>
                        <a:ext cx="1570596" cy="608011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以太网信道参数</a:t>
            </a:r>
            <a:r>
              <a:rPr lang="en-US" altLang="zh-CN" sz="2400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89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323528" y="1275607"/>
            <a:ext cx="842493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为提高利用率，以太网的参数 </a:t>
            </a:r>
            <a:r>
              <a:rPr lang="en-US" altLang="zh-CN" sz="2000" i="1" dirty="0">
                <a:solidFill>
                  <a:srgbClr val="0087CD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的值应当尽可能小。对以太网参数 </a:t>
            </a:r>
            <a:r>
              <a:rPr lang="en-US" altLang="zh-CN" sz="2000" i="1" dirty="0">
                <a:solidFill>
                  <a:srgbClr val="0087CD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的要求是：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数据率一定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时，以太网的连线的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长度受到限制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，否则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的数值会太大。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帧长不能太短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，否则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的值会太小，使 </a:t>
            </a:r>
            <a:r>
              <a:rPr lang="en-US" altLang="zh-CN" sz="2000" i="1" dirty="0">
                <a:solidFill>
                  <a:srgbClr val="0087CD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值太大。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对以太网参数</a:t>
            </a:r>
            <a:r>
              <a:rPr lang="zh-CN" altLang="en-US" sz="2400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</a:p>
        </p:txBody>
      </p:sp>
    </p:spTree>
    <p:extLst>
      <p:ext uri="{BB962C8B-B14F-4D97-AF65-F5344CB8AC3E}">
        <p14:creationId xmlns:p14="http://schemas.microsoft.com/office/powerpoint/2010/main" val="355226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201434"/>
            <a:ext cx="81290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理想化的情况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下，以太网上的各站发送数据都不会产生碰撞，即总线一旦空闲就有某一个站立即发送数据。发送一帧占用线路的时间是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 </a:t>
            </a:r>
            <a:r>
              <a:rPr lang="zh-CN" altLang="en-US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，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而帧本身的发送时间是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。于是，可计算出理想情况下的极限信道利用率 </a:t>
            </a:r>
            <a:r>
              <a:rPr lang="en-US" altLang="zh-CN" sz="2000" i="1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baseline="-250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为：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73910"/>
              </p:ext>
            </p:extLst>
          </p:nvPr>
        </p:nvGraphicFramePr>
        <p:xfrm>
          <a:off x="2843808" y="2499742"/>
          <a:ext cx="3281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3" imgW="1269449" imgH="431613" progId="Equations">
                  <p:embed/>
                </p:oleObj>
              </mc:Choice>
              <mc:Fallback>
                <p:oleObj name="公式" r:id="rId3" imgW="1269449" imgH="431613" progId="Equations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99742"/>
                        <a:ext cx="3281363" cy="10033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23528" y="3579862"/>
            <a:ext cx="84249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只有当参数 </a:t>
            </a:r>
            <a:r>
              <a:rPr lang="en-US" altLang="zh-CN" i="1" dirty="0">
                <a:solidFill>
                  <a:srgbClr val="0087CD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远小于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才能得到尽可能高的极限信道利用率。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据统计，当以太网的利用率达到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30%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时就已经处于重载的情况。很多的网络容量被信道上的碰撞所消耗掉。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以太网信道极限利用率</a:t>
            </a:r>
          </a:p>
        </p:txBody>
      </p:sp>
      <p:sp>
        <p:nvSpPr>
          <p:cNvPr id="7" name="椭圆 6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0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1161207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局域网最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主要特点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网络为一个单位所拥有；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地理范围和站点数目均有限。 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局域网具有如下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主要优点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具有广播功能，从一个站点可很方便地访问全网。局域网上的主机可共享连接在局域网上的各种硬件和软件资源。 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便于系统的扩展和逐渐地演变，各设备的位置可灵活调整和改变。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提高了系统的可靠性、可用性和残存性。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4572000" y="1320342"/>
            <a:ext cx="3486561" cy="1714233"/>
            <a:chOff x="3918978" y="1151022"/>
            <a:chExt cx="3486561" cy="1714233"/>
          </a:xfrm>
        </p:grpSpPr>
        <p:grpSp>
          <p:nvGrpSpPr>
            <p:cNvPr id="67" name="组合 66"/>
            <p:cNvGrpSpPr/>
            <p:nvPr/>
          </p:nvGrpSpPr>
          <p:grpSpPr>
            <a:xfrm>
              <a:off x="3918978" y="1442936"/>
              <a:ext cx="3486561" cy="1422319"/>
              <a:chOff x="4043489" y="1637277"/>
              <a:chExt cx="5560933" cy="2268545"/>
            </a:xfrm>
          </p:grpSpPr>
          <p:sp>
            <p:nvSpPr>
              <p:cNvPr id="68" name="Line 5"/>
              <p:cNvSpPr>
                <a:spLocks noChangeShapeType="1"/>
              </p:cNvSpPr>
              <p:nvPr/>
            </p:nvSpPr>
            <p:spPr bwMode="auto">
              <a:xfrm>
                <a:off x="6567920" y="2052389"/>
                <a:ext cx="284984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Rectangle 7"/>
              <p:cNvSpPr>
                <a:spLocks noChangeArrowheads="1"/>
              </p:cNvSpPr>
              <p:nvPr/>
            </p:nvSpPr>
            <p:spPr bwMode="auto">
              <a:xfrm>
                <a:off x="6316498" y="1932668"/>
                <a:ext cx="269935" cy="244806"/>
              </a:xfrm>
              <a:prstGeom prst="rect">
                <a:avLst/>
              </a:prstGeom>
              <a:solidFill>
                <a:srgbClr val="FF00FF"/>
              </a:solidFill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 flipV="1">
                <a:off x="7130253" y="1671610"/>
                <a:ext cx="0" cy="3849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>
                <a:off x="7633575" y="2066955"/>
                <a:ext cx="0" cy="415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10"/>
              <p:cNvSpPr>
                <a:spLocks noChangeShapeType="1"/>
              </p:cNvSpPr>
              <p:nvPr/>
            </p:nvSpPr>
            <p:spPr bwMode="auto">
              <a:xfrm flipV="1">
                <a:off x="8264174" y="1637277"/>
                <a:ext cx="0" cy="4296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11"/>
              <p:cNvSpPr>
                <a:spLocks noChangeShapeType="1"/>
              </p:cNvSpPr>
              <p:nvPr/>
            </p:nvSpPr>
            <p:spPr bwMode="auto">
              <a:xfrm>
                <a:off x="8906344" y="2066955"/>
                <a:ext cx="0" cy="415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16"/>
              <p:cNvSpPr txBox="1">
                <a:spLocks noChangeArrowheads="1"/>
              </p:cNvSpPr>
              <p:nvPr/>
            </p:nvSpPr>
            <p:spPr bwMode="auto">
              <a:xfrm>
                <a:off x="7374140" y="3365841"/>
                <a:ext cx="1276319" cy="539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600" b="1" dirty="0">
                    <a:solidFill>
                      <a:srgbClr val="C55A11"/>
                    </a:solidFill>
                    <a:latin typeface="微软雅黑" pitchFamily="34" charset="-122"/>
                    <a:ea typeface="微软雅黑" pitchFamily="34" charset="-122"/>
                  </a:rPr>
                  <a:t>总线网</a:t>
                </a:r>
              </a:p>
            </p:txBody>
          </p:sp>
          <p:sp>
            <p:nvSpPr>
              <p:cNvPr id="80" name="Rectangle 28"/>
              <p:cNvSpPr>
                <a:spLocks noChangeArrowheads="1"/>
              </p:cNvSpPr>
              <p:nvPr/>
            </p:nvSpPr>
            <p:spPr bwMode="auto">
              <a:xfrm>
                <a:off x="4043489" y="1789433"/>
                <a:ext cx="1600514" cy="5358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kumimoji="1" lang="zh-CN" altLang="en-US" sz="16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匹配电阻</a:t>
                </a:r>
              </a:p>
            </p:txBody>
          </p:sp>
          <p:sp>
            <p:nvSpPr>
              <p:cNvPr id="81" name="Line 29"/>
              <p:cNvSpPr>
                <a:spLocks noChangeShapeType="1"/>
              </p:cNvSpPr>
              <p:nvPr/>
            </p:nvSpPr>
            <p:spPr bwMode="auto">
              <a:xfrm flipH="1">
                <a:off x="5658835" y="2072831"/>
                <a:ext cx="589198" cy="0"/>
              </a:xfrm>
              <a:prstGeom prst="line">
                <a:avLst/>
              </a:prstGeom>
              <a:noFill/>
              <a:ln w="28575">
                <a:solidFill>
                  <a:srgbClr val="C55A1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Rectangle 7"/>
              <p:cNvSpPr>
                <a:spLocks noChangeArrowheads="1"/>
              </p:cNvSpPr>
              <p:nvPr/>
            </p:nvSpPr>
            <p:spPr bwMode="auto">
              <a:xfrm>
                <a:off x="9334487" y="1932668"/>
                <a:ext cx="269935" cy="244806"/>
              </a:xfrm>
              <a:prstGeom prst="rect">
                <a:avLst/>
              </a:prstGeom>
              <a:solidFill>
                <a:srgbClr val="FF00FF"/>
              </a:solidFill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8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976" y="115102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056" y="115102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440" y="187910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8816" y="187910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2829064" y="3003798"/>
            <a:ext cx="2967072" cy="1818250"/>
            <a:chOff x="2588122" y="2561462"/>
            <a:chExt cx="2967072" cy="1818250"/>
          </a:xfrm>
        </p:grpSpPr>
        <p:grpSp>
          <p:nvGrpSpPr>
            <p:cNvPr id="34" name="Group 48"/>
            <p:cNvGrpSpPr>
              <a:grpSpLocks/>
            </p:cNvGrpSpPr>
            <p:nvPr/>
          </p:nvGrpSpPr>
          <p:grpSpPr bwMode="auto">
            <a:xfrm>
              <a:off x="2588122" y="2789189"/>
              <a:ext cx="2628808" cy="1590523"/>
              <a:chOff x="1666" y="2357"/>
              <a:chExt cx="2438" cy="1598"/>
            </a:xfrm>
          </p:grpSpPr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H="1" flipV="1">
                <a:off x="3147" y="2357"/>
                <a:ext cx="174" cy="1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666" y="2648"/>
                <a:ext cx="1144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lang="zh-CN" altLang="en-US" sz="16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干线耦合器</a:t>
                </a:r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 flipH="1">
                <a:off x="3925" y="2358"/>
                <a:ext cx="179" cy="1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 flipH="1" flipV="1">
                <a:off x="3938" y="3078"/>
                <a:ext cx="155" cy="1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 flipH="1">
                <a:off x="3181" y="3106"/>
                <a:ext cx="146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 rot="18840000">
                <a:off x="3164" y="2406"/>
                <a:ext cx="887" cy="827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 rot="18840000">
                <a:off x="3286" y="2479"/>
                <a:ext cx="89" cy="84"/>
              </a:xfrm>
              <a:prstGeom prst="rect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 rot="18840000">
                <a:off x="3865" y="3039"/>
                <a:ext cx="117" cy="91"/>
              </a:xfrm>
              <a:prstGeom prst="rect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 rot="18840000">
                <a:off x="3873" y="2466"/>
                <a:ext cx="91" cy="98"/>
              </a:xfrm>
              <a:prstGeom prst="rect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 flipH="1">
                <a:off x="2784" y="2562"/>
                <a:ext cx="432" cy="240"/>
              </a:xfrm>
              <a:prstGeom prst="line">
                <a:avLst/>
              </a:prstGeom>
              <a:noFill/>
              <a:ln w="28575">
                <a:solidFill>
                  <a:srgbClr val="C55A1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 rot="18840000">
                <a:off x="3277" y="3066"/>
                <a:ext cx="102" cy="101"/>
              </a:xfrm>
              <a:prstGeom prst="rect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Arc 42"/>
              <p:cNvSpPr>
                <a:spLocks/>
              </p:cNvSpPr>
              <p:nvPr/>
            </p:nvSpPr>
            <p:spPr bwMode="auto">
              <a:xfrm flipV="1">
                <a:off x="3497" y="2692"/>
                <a:ext cx="390" cy="434"/>
              </a:xfrm>
              <a:custGeom>
                <a:avLst/>
                <a:gdLst>
                  <a:gd name="G0" fmla="+- 3803 0 0"/>
                  <a:gd name="G1" fmla="+- 21600 0 0"/>
                  <a:gd name="G2" fmla="+- 21600 0 0"/>
                  <a:gd name="T0" fmla="*/ 0 w 25403"/>
                  <a:gd name="T1" fmla="*/ 337 h 30101"/>
                  <a:gd name="T2" fmla="*/ 23660 w 25403"/>
                  <a:gd name="T3" fmla="*/ 30101 h 30101"/>
                  <a:gd name="T4" fmla="*/ 3803 w 25403"/>
                  <a:gd name="T5" fmla="*/ 21600 h 30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403" h="30101" fill="none" extrusionOk="0">
                    <a:moveTo>
                      <a:pt x="0" y="337"/>
                    </a:moveTo>
                    <a:cubicBezTo>
                      <a:pt x="1255" y="112"/>
                      <a:pt x="2527" y="-1"/>
                      <a:pt x="3803" y="0"/>
                    </a:cubicBezTo>
                    <a:cubicBezTo>
                      <a:pt x="15732" y="0"/>
                      <a:pt x="25403" y="9670"/>
                      <a:pt x="25403" y="21600"/>
                    </a:cubicBezTo>
                    <a:cubicBezTo>
                      <a:pt x="25403" y="24522"/>
                      <a:pt x="24809" y="27414"/>
                      <a:pt x="23659" y="30100"/>
                    </a:cubicBezTo>
                  </a:path>
                  <a:path w="25403" h="30101" stroke="0" extrusionOk="0">
                    <a:moveTo>
                      <a:pt x="0" y="337"/>
                    </a:moveTo>
                    <a:cubicBezTo>
                      <a:pt x="1255" y="112"/>
                      <a:pt x="2527" y="-1"/>
                      <a:pt x="3803" y="0"/>
                    </a:cubicBezTo>
                    <a:cubicBezTo>
                      <a:pt x="15732" y="0"/>
                      <a:pt x="25403" y="9670"/>
                      <a:pt x="25403" y="21600"/>
                    </a:cubicBezTo>
                    <a:cubicBezTo>
                      <a:pt x="25403" y="24522"/>
                      <a:pt x="24809" y="27414"/>
                      <a:pt x="23659" y="30100"/>
                    </a:cubicBezTo>
                    <a:lnTo>
                      <a:pt x="380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C55A1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 Box 47"/>
              <p:cNvSpPr txBox="1">
                <a:spLocks noChangeArrowheads="1"/>
              </p:cNvSpPr>
              <p:nvPr/>
            </p:nvSpPr>
            <p:spPr bwMode="auto">
              <a:xfrm>
                <a:off x="3202" y="3615"/>
                <a:ext cx="74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600" b="1" dirty="0">
                    <a:solidFill>
                      <a:srgbClr val="C55A11"/>
                    </a:solidFill>
                    <a:latin typeface="微软雅黑" pitchFamily="34" charset="-122"/>
                    <a:ea typeface="微软雅黑" pitchFamily="34" charset="-122"/>
                  </a:rPr>
                  <a:t>环形网</a:t>
                </a:r>
              </a:p>
            </p:txBody>
          </p:sp>
        </p:grpSp>
        <p:pic>
          <p:nvPicPr>
            <p:cNvPr id="91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56146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256146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57986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7986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组合 96"/>
          <p:cNvGrpSpPr/>
          <p:nvPr/>
        </p:nvGrpSpPr>
        <p:grpSpPr>
          <a:xfrm>
            <a:off x="521500" y="1488294"/>
            <a:ext cx="2610340" cy="1762305"/>
            <a:chOff x="1736207" y="1159022"/>
            <a:chExt cx="2610340" cy="1762305"/>
          </a:xfrm>
        </p:grpSpPr>
        <p:grpSp>
          <p:nvGrpSpPr>
            <p:cNvPr id="52" name="组合 51"/>
            <p:cNvGrpSpPr/>
            <p:nvPr/>
          </p:nvGrpSpPr>
          <p:grpSpPr>
            <a:xfrm>
              <a:off x="2015876" y="1458000"/>
              <a:ext cx="2330671" cy="1463327"/>
              <a:chOff x="1582171" y="1733019"/>
              <a:chExt cx="3717333" cy="2333952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 flipH="1" flipV="1">
                <a:off x="1582171" y="1822681"/>
                <a:ext cx="811855" cy="5434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flipV="1">
                <a:off x="2626936" y="1733019"/>
                <a:ext cx="0" cy="6330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 flipH="1">
                <a:off x="1697961" y="2637291"/>
                <a:ext cx="648153" cy="4340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>
                <a:off x="2626936" y="2637291"/>
                <a:ext cx="1023470" cy="601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 flipV="1">
                <a:off x="2742725" y="2004191"/>
                <a:ext cx="811855" cy="4526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Rectangle 23"/>
              <p:cNvSpPr>
                <a:spLocks noChangeArrowheads="1"/>
              </p:cNvSpPr>
              <p:nvPr/>
            </p:nvSpPr>
            <p:spPr bwMode="auto">
              <a:xfrm>
                <a:off x="2278237" y="2275364"/>
                <a:ext cx="560313" cy="437374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Text Box 29"/>
              <p:cNvSpPr txBox="1">
                <a:spLocks noChangeArrowheads="1"/>
              </p:cNvSpPr>
              <p:nvPr/>
            </p:nvSpPr>
            <p:spPr bwMode="auto">
              <a:xfrm>
                <a:off x="1964318" y="3526990"/>
                <a:ext cx="1276319" cy="539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600" b="1" dirty="0">
                    <a:solidFill>
                      <a:srgbClr val="C55A11"/>
                    </a:solidFill>
                    <a:latin typeface="微软雅黑" pitchFamily="34" charset="-122"/>
                    <a:ea typeface="微软雅黑" pitchFamily="34" charset="-122"/>
                  </a:rPr>
                  <a:t>星形网</a:t>
                </a:r>
              </a:p>
            </p:txBody>
          </p:sp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4026252" y="2409982"/>
                <a:ext cx="1273252" cy="5358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kumimoji="1" lang="zh-CN" altLang="en-US" sz="1600" b="1" dirty="0">
                    <a:solidFill>
                      <a:srgbClr val="0087CD"/>
                    </a:solidFill>
                    <a:latin typeface="微软雅黑" pitchFamily="34" charset="-122"/>
                    <a:ea typeface="微软雅黑" pitchFamily="34" charset="-122"/>
                  </a:rPr>
                  <a:t>集线器</a:t>
                </a:r>
              </a:p>
            </p:txBody>
          </p:sp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>
                <a:off x="2838550" y="2546142"/>
                <a:ext cx="1107318" cy="131291"/>
              </a:xfrm>
              <a:prstGeom prst="line">
                <a:avLst/>
              </a:prstGeom>
              <a:noFill/>
              <a:ln w="28575">
                <a:solidFill>
                  <a:srgbClr val="C55A1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8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07" y="134992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07" y="2220854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34992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2220854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480" y="1159022"/>
              <a:ext cx="407130" cy="40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局域网典型结构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98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69" descr="ut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2209526" cy="145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 descr="s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21" y="1737271"/>
            <a:ext cx="2344548" cy="175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16" descr="天线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7614"/>
            <a:ext cx="1366260" cy="22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局域网传输媒体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97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39752" y="1419622"/>
            <a:ext cx="3888432" cy="1491481"/>
            <a:chOff x="4981610" y="1448932"/>
            <a:chExt cx="2811270" cy="1114568"/>
          </a:xfrm>
          <a:solidFill>
            <a:srgbClr val="CC00CC"/>
          </a:solidFill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981610" y="2005103"/>
              <a:ext cx="2811270" cy="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62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005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63973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3117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510292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12342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42078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57496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241568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161654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367644" y="3389367"/>
            <a:ext cx="633670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使用一对多的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广播通信方式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问题：若多个设备在共享的广播信道上同时发送数据，则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会造成彼此干扰，导致发送失败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922826" y="1921698"/>
            <a:ext cx="400271" cy="332403"/>
            <a:chOff x="6811108" y="1790491"/>
            <a:chExt cx="400271" cy="33240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6811108" y="2122894"/>
              <a:ext cx="400271" cy="0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205364" y="1790491"/>
              <a:ext cx="0" cy="33240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218069" y="1754443"/>
            <a:ext cx="1610973" cy="748842"/>
            <a:chOff x="5750242" y="1749184"/>
            <a:chExt cx="967081" cy="54521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750242" y="2115597"/>
              <a:ext cx="967081" cy="0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058196" y="1749184"/>
              <a:ext cx="0" cy="36641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33406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75024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爆炸形 1 29"/>
          <p:cNvSpPr/>
          <p:nvPr/>
        </p:nvSpPr>
        <p:spPr>
          <a:xfrm>
            <a:off x="4775761" y="2152457"/>
            <a:ext cx="200135" cy="24566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共享信道带来的问题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77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23528" y="1243236"/>
            <a:ext cx="842493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DIX Ethernet V2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是世界上第一个局域网产品（以太网）的规约。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IEEE 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是第一个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的以太网标准。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DIX Ethernet V2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只有很小的差别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，因此可以将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局域网简称为“以太网”。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严格说来，“以太网”应当是指符合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DIX Ethernet V2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标准的局域网 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以太网标准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04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189778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为了使数据链路层能更好地适应多种局域网标准，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802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委员会就将局域网的数据链路层拆成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两个子层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逻辑链路控制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LLC (Logical Link Control)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子层；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媒体接入控制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(Medium Access Control)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子层。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     将接入到传输媒体有关的内容都放在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子层，而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LLC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子层则与传输媒体无关。作用就是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不管采用何种协议的局域网，对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LLC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子层来说都是透明的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3.3  </a:t>
            </a:r>
            <a:r>
              <a:rPr lang="zh-CN" altLang="en-US" dirty="0">
                <a:latin typeface="微软雅黑" panose="020B0503020204020204" pitchFamily="34" charset="-122"/>
              </a:rPr>
              <a:t>使用广播信道的数据链路层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数据链路层的两个子层</a:t>
            </a:r>
          </a:p>
        </p:txBody>
      </p:sp>
    </p:spTree>
    <p:extLst>
      <p:ext uri="{BB962C8B-B14F-4D97-AF65-F5344CB8AC3E}">
        <p14:creationId xmlns:p14="http://schemas.microsoft.com/office/powerpoint/2010/main" val="13039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</TotalTime>
  <Words>2933</Words>
  <Application>Microsoft Macintosh PowerPoint</Application>
  <PresentationFormat>全屏显示(16:9)</PresentationFormat>
  <Paragraphs>320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华文行楷</vt:lpstr>
      <vt:lpstr>微软雅黑</vt:lpstr>
      <vt:lpstr>Arial</vt:lpstr>
      <vt:lpstr>Arial Rounded MT Bold</vt:lpstr>
      <vt:lpstr>Calibri</vt:lpstr>
      <vt:lpstr>Times New Roman</vt:lpstr>
      <vt:lpstr>Wingdings</vt:lpstr>
      <vt:lpstr>第一PPT，www.1ppt.com​</vt:lpstr>
      <vt:lpstr>公式</vt:lpstr>
      <vt:lpstr>03</vt:lpstr>
      <vt:lpstr>第三章  数据链路层</vt:lpstr>
      <vt:lpstr>第三章  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  <vt:lpstr>3.3  使用广播信道的数据链路层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1064</cp:revision>
  <dcterms:created xsi:type="dcterms:W3CDTF">2014-11-09T01:07:00Z</dcterms:created>
  <dcterms:modified xsi:type="dcterms:W3CDTF">2020-10-25T13:42:34Z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