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444" r:id="rId3"/>
    <p:sldId id="449" r:id="rId4"/>
    <p:sldId id="362" r:id="rId5"/>
    <p:sldId id="367" r:id="rId6"/>
    <p:sldId id="369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9" r:id="rId1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F4B184"/>
    <a:srgbClr val="0095F0"/>
    <a:srgbClr val="0087CD"/>
    <a:srgbClr val="071DE9"/>
    <a:srgbClr val="144AF8"/>
    <a:srgbClr val="0066CC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320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87625" y="123478"/>
            <a:ext cx="7523766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5" y="123478"/>
            <a:ext cx="756084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025874" y="2293479"/>
            <a:ext cx="6597590" cy="2222487"/>
            <a:chOff x="1025874" y="1600352"/>
            <a:chExt cx="6597590" cy="2222487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0095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847707" y="3530798"/>
              <a:ext cx="12670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892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40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28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30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6241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31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6475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32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34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5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6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37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621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40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41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95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3608839" y="1600352"/>
              <a:ext cx="2674606" cy="375516"/>
            </a:xfrm>
            <a:prstGeom prst="wedgeRoundRectCallout">
              <a:avLst>
                <a:gd name="adj1" fmla="val -7724"/>
                <a:gd name="adj2" fmla="val 314223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数据字段 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46 ~ 1500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  <p:sp>
        <p:nvSpPr>
          <p:cNvPr id="80" name="矩形 79"/>
          <p:cNvSpPr/>
          <p:nvPr/>
        </p:nvSpPr>
        <p:spPr>
          <a:xfrm>
            <a:off x="323528" y="1293638"/>
            <a:ext cx="8424936" cy="707886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数据字段的正式名称是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客户数据字段。最小长度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- 18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字节的首部和尾部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数据字段的最小长度（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字节）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</p:spTree>
    <p:extLst>
      <p:ext uri="{BB962C8B-B14F-4D97-AF65-F5344CB8AC3E}">
        <p14:creationId xmlns:p14="http://schemas.microsoft.com/office/powerpoint/2010/main" val="197827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25874" y="2033317"/>
            <a:ext cx="6597590" cy="2057895"/>
            <a:chOff x="1025874" y="1764944"/>
            <a:chExt cx="6597590" cy="2057895"/>
          </a:xfrm>
        </p:grpSpPr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0095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839033" y="3530798"/>
              <a:ext cx="12670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892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40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39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6241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40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6475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2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3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4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46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621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49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51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95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50" name="AutoShape 38"/>
            <p:cNvSpPr>
              <a:spLocks noChangeArrowheads="1"/>
            </p:cNvSpPr>
            <p:nvPr/>
          </p:nvSpPr>
          <p:spPr bwMode="auto">
            <a:xfrm>
              <a:off x="4499282" y="1764944"/>
              <a:ext cx="1820738" cy="375516"/>
            </a:xfrm>
            <a:prstGeom prst="wedgeRoundRectCallout">
              <a:avLst>
                <a:gd name="adj1" fmla="val 64595"/>
                <a:gd name="adj2" fmla="val 253347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FCS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字段 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395536" y="1275606"/>
            <a:ext cx="8352927" cy="707886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当传输媒体的误码率为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1x10</a:t>
            </a:r>
            <a:r>
              <a:rPr lang="en-US" altLang="zh-CN" sz="2000" baseline="30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-8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子层可使未检测到的差错小于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1x10</a:t>
            </a:r>
            <a:r>
              <a:rPr lang="en-US" altLang="zh-CN" sz="2000" baseline="30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-14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54" name="矩形 53"/>
          <p:cNvSpPr/>
          <p:nvPr/>
        </p:nvSpPr>
        <p:spPr>
          <a:xfrm>
            <a:off x="395536" y="4208770"/>
            <a:ext cx="8352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当数据字段的长度小于 </a:t>
            </a:r>
            <a:r>
              <a:rPr lang="en-US" altLang="zh-CN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46 </a:t>
            </a:r>
            <a:r>
              <a:rPr lang="zh-CN" altLang="en-US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字节时，应在数据字段的后面加入整数字节的</a:t>
            </a:r>
            <a:r>
              <a:rPr lang="zh-CN" altLang="en-US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填充字段</a:t>
            </a:r>
            <a:r>
              <a:rPr lang="zh-CN" altLang="en-US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，以保证以太网的 </a:t>
            </a:r>
            <a:r>
              <a:rPr lang="en-US" altLang="zh-CN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帧长不小于 </a:t>
            </a:r>
            <a:r>
              <a:rPr lang="en-US" altLang="zh-CN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</p:spTree>
    <p:extLst>
      <p:ext uri="{BB962C8B-B14F-4D97-AF65-F5344CB8AC3E}">
        <p14:creationId xmlns:p14="http://schemas.microsoft.com/office/powerpoint/2010/main" val="37765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141760" y="3380082"/>
            <a:ext cx="6597590" cy="0"/>
          </a:xfrm>
          <a:prstGeom prst="line">
            <a:avLst/>
          </a:prstGeom>
          <a:noFill/>
          <a:ln w="57150" cmpd="dbl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79095" y="3532438"/>
            <a:ext cx="4746129" cy="338338"/>
          </a:xfrm>
          <a:prstGeom prst="rect">
            <a:avLst/>
          </a:prstGeom>
          <a:solidFill>
            <a:srgbClr val="0095F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75939" y="3578735"/>
            <a:ext cx="1267079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以太网 </a:t>
            </a:r>
            <a:r>
              <a: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005110" y="3585885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6975740" y="2946316"/>
            <a:ext cx="75892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kumimoji="1" lang="zh-CN" altLang="en-US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>
            <a:off x="2173221" y="3192479"/>
            <a:ext cx="1175" cy="351351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6917001" y="3241277"/>
            <a:ext cx="8224" cy="29496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119814" y="3182712"/>
            <a:ext cx="3415610" cy="1621286"/>
            <a:chOff x="1119814" y="2621615"/>
            <a:chExt cx="3415610" cy="1621286"/>
          </a:xfrm>
        </p:grpSpPr>
        <p:grpSp>
          <p:nvGrpSpPr>
            <p:cNvPr id="58" name="组合 57"/>
            <p:cNvGrpSpPr/>
            <p:nvPr/>
          </p:nvGrpSpPr>
          <p:grpSpPr>
            <a:xfrm>
              <a:off x="1119814" y="2654183"/>
              <a:ext cx="3415610" cy="1588718"/>
              <a:chOff x="1119814" y="2654183"/>
              <a:chExt cx="3415610" cy="1588718"/>
            </a:xfrm>
          </p:grpSpPr>
          <p:sp>
            <p:nvSpPr>
              <p:cNvPr id="20" name="Rectangle 33"/>
              <p:cNvSpPr>
                <a:spLocks noChangeArrowheads="1"/>
              </p:cNvSpPr>
              <p:nvPr/>
            </p:nvSpPr>
            <p:spPr bwMode="auto">
              <a:xfrm>
                <a:off x="3402390" y="3948948"/>
                <a:ext cx="1133034" cy="274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defTabSz="762000" eaLnBrk="0" hangingPunct="0"/>
                <a:r>
                  <a:rPr kumimoji="1" lang="zh-CN" altLang="en-US" sz="12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帧开始定界符</a:t>
                </a: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1119814" y="2654183"/>
                <a:ext cx="3357315" cy="1588718"/>
                <a:chOff x="1119814" y="2654183"/>
                <a:chExt cx="3357315" cy="1588718"/>
              </a:xfrm>
            </p:grpSpPr>
            <p:sp>
              <p:nvSpPr>
                <p:cNvPr id="16" name="Rectangle 29"/>
                <p:cNvSpPr>
                  <a:spLocks noChangeArrowheads="1"/>
                </p:cNvSpPr>
                <p:nvPr/>
              </p:nvSpPr>
              <p:spPr bwMode="auto">
                <a:xfrm>
                  <a:off x="1173479" y="3658324"/>
                  <a:ext cx="3122679" cy="28411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Rectangle 30"/>
                <p:cNvSpPr>
                  <a:spLocks noChangeArrowheads="1"/>
                </p:cNvSpPr>
                <p:nvPr/>
              </p:nvSpPr>
              <p:spPr bwMode="auto">
                <a:xfrm>
                  <a:off x="1177160" y="3687604"/>
                  <a:ext cx="3299969" cy="2436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sz="970" b="1" dirty="0">
                      <a:latin typeface="微软雅黑" pitchFamily="34" charset="-122"/>
                      <a:ea typeface="微软雅黑" pitchFamily="34" charset="-122"/>
                    </a:rPr>
                    <a:t>10101010101010           101010101010 10101011</a:t>
                  </a:r>
                </a:p>
              </p:txBody>
            </p:sp>
            <p:sp>
              <p:nvSpPr>
                <p:cNvPr id="18" name="Line 31"/>
                <p:cNvSpPr>
                  <a:spLocks noChangeShapeType="1"/>
                </p:cNvSpPr>
                <p:nvPr/>
              </p:nvSpPr>
              <p:spPr bwMode="auto">
                <a:xfrm>
                  <a:off x="3656709" y="3656155"/>
                  <a:ext cx="0" cy="2949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" name="Rectangle 32"/>
                <p:cNvSpPr>
                  <a:spLocks noChangeArrowheads="1"/>
                </p:cNvSpPr>
                <p:nvPr/>
              </p:nvSpPr>
              <p:spPr bwMode="auto">
                <a:xfrm>
                  <a:off x="2155959" y="3968467"/>
                  <a:ext cx="798296" cy="274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sz="12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前同步码</a:t>
                  </a:r>
                </a:p>
              </p:txBody>
            </p:sp>
            <p:sp>
              <p:nvSpPr>
                <p:cNvPr id="21" name="Rectangle 34"/>
                <p:cNvSpPr>
                  <a:spLocks noChangeArrowheads="1"/>
                </p:cNvSpPr>
                <p:nvPr/>
              </p:nvSpPr>
              <p:spPr bwMode="auto">
                <a:xfrm>
                  <a:off x="2199160" y="3428428"/>
                  <a:ext cx="631584" cy="274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sz="12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7 </a:t>
                  </a:r>
                  <a:r>
                    <a:rPr kumimoji="1" lang="zh-CN" altLang="en-US" sz="12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</a:p>
              </p:txBody>
            </p:sp>
            <p:sp>
              <p:nvSpPr>
                <p:cNvPr id="22" name="Rectangle 35"/>
                <p:cNvSpPr>
                  <a:spLocks noChangeArrowheads="1"/>
                </p:cNvSpPr>
                <p:nvPr/>
              </p:nvSpPr>
              <p:spPr bwMode="auto">
                <a:xfrm>
                  <a:off x="3722461" y="3353011"/>
                  <a:ext cx="631584" cy="274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sz="12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1 </a:t>
                  </a:r>
                  <a:r>
                    <a:rPr kumimoji="1" lang="zh-CN" altLang="en-US" sz="12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</a:p>
              </p:txBody>
            </p:sp>
            <p:sp>
              <p:nvSpPr>
                <p:cNvPr id="2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182878" y="3319986"/>
                  <a:ext cx="216161" cy="336169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Line 37"/>
                <p:cNvSpPr>
                  <a:spLocks noChangeShapeType="1"/>
                </p:cNvSpPr>
                <p:nvPr/>
              </p:nvSpPr>
              <p:spPr bwMode="auto">
                <a:xfrm>
                  <a:off x="2167347" y="3328662"/>
                  <a:ext cx="2128810" cy="32749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426998" y="3663747"/>
                  <a:ext cx="357790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14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…</a:t>
                  </a:r>
                </a:p>
              </p:txBody>
            </p:sp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1420185" y="2975599"/>
                  <a:ext cx="754212" cy="334000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rgbClr val="0000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Rectangle 42"/>
                <p:cNvSpPr>
                  <a:spLocks noChangeArrowheads="1"/>
                </p:cNvSpPr>
                <p:nvPr/>
              </p:nvSpPr>
              <p:spPr bwMode="auto">
                <a:xfrm>
                  <a:off x="1521216" y="3038038"/>
                  <a:ext cx="631584" cy="274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sz="1200" b="1">
                      <a:latin typeface="微软雅黑" pitchFamily="34" charset="-122"/>
                      <a:ea typeface="微软雅黑" pitchFamily="34" charset="-122"/>
                    </a:rPr>
                    <a:t>8 </a:t>
                  </a:r>
                  <a:r>
                    <a:rPr kumimoji="1" lang="zh-CN" altLang="en-US" sz="1200" b="1"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</a:p>
              </p:txBody>
            </p:sp>
            <p:sp>
              <p:nvSpPr>
                <p:cNvPr id="28" name="AutoShape 43"/>
                <p:cNvSpPr>
                  <a:spLocks noChangeArrowheads="1"/>
                </p:cNvSpPr>
                <p:nvPr/>
              </p:nvSpPr>
              <p:spPr bwMode="auto">
                <a:xfrm>
                  <a:off x="1119814" y="2654183"/>
                  <a:ext cx="558023" cy="216341"/>
                </a:xfrm>
                <a:prstGeom prst="wedgeRoundRectCallout">
                  <a:avLst>
                    <a:gd name="adj1" fmla="val 48000"/>
                    <a:gd name="adj2" fmla="val 139880"/>
                    <a:gd name="adj3" fmla="val 1666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defTabSz="762000" eaLnBrk="0" hangingPunct="0"/>
                  <a:endParaRPr kumimoji="1" lang="zh-CN" altLang="zh-CN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1181001" y="2621615"/>
              <a:ext cx="548625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插入</a:t>
              </a:r>
            </a:p>
          </p:txBody>
        </p:sp>
      </p:grp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7082646" y="2339043"/>
            <a:ext cx="535404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1" lang="zh-CN" altLang="en-US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31" name="Line 48"/>
          <p:cNvSpPr>
            <a:spLocks noChangeShapeType="1"/>
          </p:cNvSpPr>
          <p:nvPr/>
        </p:nvSpPr>
        <p:spPr bwMode="auto">
          <a:xfrm flipV="1">
            <a:off x="6969866" y="2703406"/>
            <a:ext cx="648644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 rot="16200000" flipH="1">
            <a:off x="4370384" y="3325017"/>
            <a:ext cx="416416" cy="170343"/>
          </a:xfrm>
          <a:prstGeom prst="rightArrow">
            <a:avLst>
              <a:gd name="adj1" fmla="val 50000"/>
              <a:gd name="adj2" fmla="val 132426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2173221" y="2897517"/>
            <a:ext cx="4752004" cy="312312"/>
          </a:xfrm>
          <a:prstGeom prst="rect">
            <a:avLst/>
          </a:prstGeom>
          <a:solidFill>
            <a:srgbClr val="00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67"/>
          <p:cNvSpPr>
            <a:spLocks noChangeShapeType="1"/>
          </p:cNvSpPr>
          <p:nvPr/>
        </p:nvSpPr>
        <p:spPr bwMode="auto">
          <a:xfrm>
            <a:off x="2865169" y="2897517"/>
            <a:ext cx="0" cy="31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Line 68"/>
          <p:cNvSpPr>
            <a:spLocks noChangeShapeType="1"/>
          </p:cNvSpPr>
          <p:nvPr/>
        </p:nvSpPr>
        <p:spPr bwMode="auto">
          <a:xfrm>
            <a:off x="3541845" y="2897517"/>
            <a:ext cx="0" cy="31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Line 69"/>
          <p:cNvSpPr>
            <a:spLocks noChangeShapeType="1"/>
          </p:cNvSpPr>
          <p:nvPr/>
        </p:nvSpPr>
        <p:spPr bwMode="auto">
          <a:xfrm>
            <a:off x="4218521" y="2897517"/>
            <a:ext cx="0" cy="31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6530497" y="2897517"/>
            <a:ext cx="0" cy="31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71"/>
          <p:cNvSpPr>
            <a:spLocks noChangeArrowheads="1"/>
          </p:cNvSpPr>
          <p:nvPr/>
        </p:nvSpPr>
        <p:spPr bwMode="auto">
          <a:xfrm>
            <a:off x="2121531" y="2928965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39" name="Rectangle 72"/>
          <p:cNvSpPr>
            <a:spLocks noChangeArrowheads="1"/>
          </p:cNvSpPr>
          <p:nvPr/>
        </p:nvSpPr>
        <p:spPr bwMode="auto">
          <a:xfrm>
            <a:off x="2904094" y="2928965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3643385" y="2928965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41" name="Rectangle 74"/>
          <p:cNvSpPr>
            <a:spLocks noChangeArrowheads="1"/>
          </p:cNvSpPr>
          <p:nvPr/>
        </p:nvSpPr>
        <p:spPr bwMode="auto">
          <a:xfrm>
            <a:off x="4957146" y="2928965"/>
            <a:ext cx="86241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数        据</a:t>
            </a:r>
          </a:p>
        </p:txBody>
      </p:sp>
      <p:sp>
        <p:nvSpPr>
          <p:cNvPr id="42" name="Rectangle 75"/>
          <p:cNvSpPr>
            <a:spLocks noChangeArrowheads="1"/>
          </p:cNvSpPr>
          <p:nvPr/>
        </p:nvSpPr>
        <p:spPr bwMode="auto">
          <a:xfrm>
            <a:off x="6490555" y="2928965"/>
            <a:ext cx="46647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FCS</a:t>
            </a: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2403068" y="2674078"/>
            <a:ext cx="27732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44" name="Rectangle 77"/>
          <p:cNvSpPr>
            <a:spLocks noChangeArrowheads="1"/>
          </p:cNvSpPr>
          <p:nvPr/>
        </p:nvSpPr>
        <p:spPr bwMode="auto">
          <a:xfrm>
            <a:off x="3100477" y="2674078"/>
            <a:ext cx="27732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45" name="Rectangle 78"/>
          <p:cNvSpPr>
            <a:spLocks noChangeArrowheads="1"/>
          </p:cNvSpPr>
          <p:nvPr/>
        </p:nvSpPr>
        <p:spPr bwMode="auto">
          <a:xfrm>
            <a:off x="3823793" y="2674078"/>
            <a:ext cx="27732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6" name="Rectangle 79"/>
          <p:cNvSpPr>
            <a:spLocks noChangeArrowheads="1"/>
          </p:cNvSpPr>
          <p:nvPr/>
        </p:nvSpPr>
        <p:spPr bwMode="auto">
          <a:xfrm>
            <a:off x="6584593" y="2674078"/>
            <a:ext cx="27732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7" name="Rectangle 80"/>
          <p:cNvSpPr>
            <a:spLocks noChangeArrowheads="1"/>
          </p:cNvSpPr>
          <p:nvPr/>
        </p:nvSpPr>
        <p:spPr bwMode="auto">
          <a:xfrm>
            <a:off x="1739157" y="2662058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</a:p>
        </p:txBody>
      </p:sp>
      <p:sp>
        <p:nvSpPr>
          <p:cNvPr id="48" name="Text Box 81"/>
          <p:cNvSpPr txBox="1">
            <a:spLocks noChangeArrowheads="1"/>
          </p:cNvSpPr>
          <p:nvPr/>
        </p:nvSpPr>
        <p:spPr bwMode="auto">
          <a:xfrm>
            <a:off x="5466142" y="2651304"/>
            <a:ext cx="9621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46 ~ 1500</a:t>
            </a:r>
          </a:p>
        </p:txBody>
      </p:sp>
      <p:grpSp>
        <p:nvGrpSpPr>
          <p:cNvPr id="51" name="Group 109"/>
          <p:cNvGrpSpPr>
            <a:grpSpLocks/>
          </p:cNvGrpSpPr>
          <p:nvPr/>
        </p:nvGrpSpPr>
        <p:grpSpPr bwMode="auto">
          <a:xfrm>
            <a:off x="4218521" y="2339043"/>
            <a:ext cx="2311976" cy="676676"/>
            <a:chOff x="2715" y="1872"/>
            <a:chExt cx="1968" cy="624"/>
          </a:xfrm>
        </p:grpSpPr>
        <p:sp>
          <p:nvSpPr>
            <p:cNvPr id="53" name="AutoShape 110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ectangle 111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0095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323528" y="1275606"/>
            <a:ext cx="84249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在帧的前面插入（硬件生成）的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字节中，第一个字段共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个字节，是前同步码，用来迅速实现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帧的比特同步。第二个字段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个字节是帧开始定界符，表示后面的信息就是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帧。 </a:t>
            </a:r>
          </a:p>
        </p:txBody>
      </p:sp>
      <p:sp>
        <p:nvSpPr>
          <p:cNvPr id="56" name="矩形 55"/>
          <p:cNvSpPr/>
          <p:nvPr/>
        </p:nvSpPr>
        <p:spPr>
          <a:xfrm>
            <a:off x="4609478" y="4066121"/>
            <a:ext cx="4138986" cy="646331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为了达到比特同步，在传输媒体上实际传送的要比 </a:t>
            </a:r>
            <a:r>
              <a:rPr lang="en-US" altLang="zh-CN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帧还多 </a:t>
            </a:r>
            <a:r>
              <a:rPr lang="en-US" altLang="zh-CN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</p:spTree>
    <p:extLst>
      <p:ext uri="{BB962C8B-B14F-4D97-AF65-F5344CB8AC3E}">
        <p14:creationId xmlns:p14="http://schemas.microsoft.com/office/powerpoint/2010/main" val="375353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1301518"/>
            <a:ext cx="8424936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数据字段的长度与长度字段的值不一致；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帧的长度不是整数个字节；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用收到的帧检验序列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FCS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查出有差错；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数据字段的长度不在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46 ~ 1500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字节之间。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有效的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帧长度为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64 ~ 1518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字节之间。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3939902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对于检查出的无效 </a:t>
            </a:r>
            <a:r>
              <a:rPr lang="en-US" altLang="zh-CN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帧就简单地丢弃。以太网不负责重传丢弃的帧。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无效帧</a:t>
            </a:r>
          </a:p>
        </p:txBody>
      </p:sp>
    </p:spTree>
    <p:extLst>
      <p:ext uri="{BB962C8B-B14F-4D97-AF65-F5344CB8AC3E}">
        <p14:creationId xmlns:p14="http://schemas.microsoft.com/office/powerpoint/2010/main" val="103786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3528" y="1275607"/>
            <a:ext cx="8424936" cy="89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帧间最小间隔为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9.6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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，相当于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96 bit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的发送时间。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一个站在检测到总线开始空闲后，还要等待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9.6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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才能再次发送数据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帧间最小间隔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2569135"/>
            <a:ext cx="8424936" cy="46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是为了使刚刚收到数据帧的站的接收缓存来得及清理，做好接收下一帧的准备。 </a:t>
            </a:r>
          </a:p>
        </p:txBody>
      </p:sp>
      <p:sp>
        <p:nvSpPr>
          <p:cNvPr id="7" name="椭圆 6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3.1</a:t>
            </a:r>
            <a:r>
              <a:rPr lang="zh-CN" altLang="en-US" sz="2400" b="1" dirty="0">
                <a:latin typeface="微软雅黑" panose="020B0503020204020204" pitchFamily="34" charset="-122"/>
              </a:rPr>
              <a:t>  点对点信道的数据链路层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3.2  </a:t>
            </a:r>
            <a:r>
              <a:rPr lang="zh-CN" altLang="en-US" sz="2400" b="1" dirty="0">
                <a:latin typeface="微软雅黑" panose="020B0503020204020204" pitchFamily="34" charset="-122"/>
              </a:rPr>
              <a:t>点对点协议 </a:t>
            </a:r>
            <a:r>
              <a:rPr lang="en-US" altLang="zh-CN" sz="2400" b="1" dirty="0">
                <a:latin typeface="微软雅黑" panose="020B0503020204020204" pitchFamily="34" charset="-122"/>
              </a:rPr>
              <a:t>PPP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使用广播信道的数据链路层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以太网</a:t>
            </a:r>
            <a:r>
              <a:rPr lang="en-US" altLang="zh-CN" sz="2400" b="1" dirty="0">
                <a:latin typeface="微软雅黑" panose="020B0503020204020204" pitchFamily="34" charset="-122"/>
              </a:rPr>
              <a:t>MAC</a:t>
            </a:r>
            <a:r>
              <a:rPr lang="zh-CN" altLang="en-US" sz="2400" b="1" dirty="0">
                <a:latin typeface="微软雅黑" panose="020B0503020204020204" pitchFamily="34" charset="-122"/>
              </a:rPr>
              <a:t>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3.5  </a:t>
            </a:r>
            <a:r>
              <a:rPr lang="zh-CN" altLang="en-US" sz="2400" b="1" dirty="0">
                <a:latin typeface="微软雅黑" panose="020B0503020204020204" pitchFamily="34" charset="-122"/>
              </a:rPr>
              <a:t>扩展以太网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3.6  </a:t>
            </a:r>
            <a:r>
              <a:rPr lang="zh-CN" altLang="en-US" sz="2400" b="1" dirty="0">
                <a:latin typeface="微软雅黑" panose="020B0503020204020204" pitchFamily="34" charset="-122"/>
              </a:rPr>
              <a:t>高速以太网</a:t>
            </a:r>
          </a:p>
        </p:txBody>
      </p:sp>
    </p:spTree>
    <p:extLst>
      <p:ext uri="{BB962C8B-B14F-4D97-AF65-F5344CB8AC3E}">
        <p14:creationId xmlns:p14="http://schemas.microsoft.com/office/powerpoint/2010/main" val="2108466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en-US" dirty="0"/>
              <a:t>以太网</a:t>
            </a:r>
            <a:r>
              <a:rPr lang="en-US" altLang="zh-CN" dirty="0"/>
              <a:t>MAC</a:t>
            </a:r>
            <a:r>
              <a:rPr lang="zh-CN" altLang="en-US" dirty="0"/>
              <a:t>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419448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323528" y="1161207"/>
            <a:ext cx="842493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在局域网中，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硬件地址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又称为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，或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如果连接在局域网上的主机或路由器安装有多个适配器，那么这样的主机或路由器就有多个“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地址（接口的标识符）”。</a:t>
            </a: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的注册管理机构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RA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负责向厂家分配地址字段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个字节中的前三个字节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即高位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，称为组织唯一标识符，后三个字节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即低位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由厂家自行指派，必须保证生产出的适配器没有重复地址。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层的硬件地址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637872" y="3723878"/>
            <a:ext cx="3796247" cy="1204685"/>
            <a:chOff x="2360712" y="5097749"/>
            <a:chExt cx="5184576" cy="1645252"/>
          </a:xfrm>
        </p:grpSpPr>
        <p:grpSp>
          <p:nvGrpSpPr>
            <p:cNvPr id="16" name="组合 15"/>
            <p:cNvGrpSpPr/>
            <p:nvPr/>
          </p:nvGrpSpPr>
          <p:grpSpPr>
            <a:xfrm>
              <a:off x="2360712" y="5097749"/>
              <a:ext cx="5184576" cy="995547"/>
              <a:chOff x="2000672" y="5025741"/>
              <a:chExt cx="5184576" cy="995547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2000672" y="5517232"/>
                <a:ext cx="2592288" cy="504056"/>
              </a:xfrm>
              <a:prstGeom prst="rect">
                <a:avLst/>
              </a:prstGeom>
              <a:solidFill>
                <a:srgbClr val="00FF99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effectLst/>
                    <a:latin typeface="微软雅黑" pitchFamily="34" charset="-122"/>
                    <a:ea typeface="微软雅黑" pitchFamily="34" charset="-122"/>
                  </a:rPr>
                  <a:t>组织唯一标识符</a:t>
                </a: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4592960" y="5517232"/>
                <a:ext cx="2592288" cy="504056"/>
              </a:xfrm>
              <a:prstGeom prst="rect">
                <a:avLst/>
              </a:prstGeom>
              <a:solidFill>
                <a:srgbClr val="0095F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扩展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唯一标识符</a:t>
                </a:r>
              </a:p>
            </p:txBody>
          </p:sp>
          <p:sp>
            <p:nvSpPr>
              <p:cNvPr id="20" name="TextBox 12"/>
              <p:cNvSpPr txBox="1"/>
              <p:nvPr/>
            </p:nvSpPr>
            <p:spPr>
              <a:xfrm>
                <a:off x="2157282" y="5025741"/>
                <a:ext cx="2338545" cy="462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3 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字节（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24 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位）</a:t>
                </a:r>
              </a:p>
            </p:txBody>
          </p:sp>
          <p:sp>
            <p:nvSpPr>
              <p:cNvPr id="21" name="TextBox 13"/>
              <p:cNvSpPr txBox="1"/>
              <p:nvPr/>
            </p:nvSpPr>
            <p:spPr>
              <a:xfrm>
                <a:off x="4719831" y="5025741"/>
                <a:ext cx="2338545" cy="462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3 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字节（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24 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位）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3330356" y="6238600"/>
              <a:ext cx="3245290" cy="504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48 </a:t>
              </a:r>
              <a:r>
                <a:rPr lang="zh-CN" altLang="en-US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位的 </a:t>
              </a:r>
              <a:r>
                <a:rPr lang="en-US" altLang="zh-CN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lang="zh-CN" altLang="en-US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621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1161207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适配器从网络上每收到一个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帧就首先用硬件检查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帧中的目的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发往本站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的帧则收下，然后再进行其他的处理。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否则就将此帧丢弃，不再进行其他的处理。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“发往本站的帧”包括以下三种帧： 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单播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(unicast)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帧（一对一）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广播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(broadcast)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帧（一对全体）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多播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(multicast)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帧（一对多）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层的硬件地址</a:t>
            </a:r>
          </a:p>
        </p:txBody>
      </p:sp>
    </p:spTree>
    <p:extLst>
      <p:ext uri="{BB962C8B-B14F-4D97-AF65-F5344CB8AC3E}">
        <p14:creationId xmlns:p14="http://schemas.microsoft.com/office/powerpoint/2010/main" val="283850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323528" y="1275606"/>
            <a:ext cx="842493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常用的以太网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帧格式有两种标准：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DIX Ethernet V2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802.3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最常用的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帧是以太网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V2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的格式。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95536" y="3172016"/>
            <a:ext cx="7450228" cy="1534526"/>
            <a:chOff x="502467" y="1604210"/>
            <a:chExt cx="7450228" cy="1534526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1355105" y="2645249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392440" y="2797605"/>
              <a:ext cx="4746129" cy="338338"/>
            </a:xfrm>
            <a:prstGeom prst="rect">
              <a:avLst/>
            </a:prstGeom>
            <a:solidFill>
              <a:srgbClr val="0095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176938" y="2843902"/>
              <a:ext cx="12670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7218455" y="2851052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7189085" y="2211483"/>
              <a:ext cx="75892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H="1">
              <a:off x="2386566" y="2457646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7130346" y="2506444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1633530" y="2801863"/>
              <a:ext cx="754212" cy="3340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1734561" y="2864302"/>
              <a:ext cx="63158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8 </a:t>
              </a:r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30" name="AutoShape 43"/>
            <p:cNvSpPr>
              <a:spLocks noChangeArrowheads="1"/>
            </p:cNvSpPr>
            <p:nvPr/>
          </p:nvSpPr>
          <p:spPr bwMode="auto">
            <a:xfrm>
              <a:off x="502467" y="2359935"/>
              <a:ext cx="974733" cy="449062"/>
            </a:xfrm>
            <a:prstGeom prst="wedgeRoundRectCallout">
              <a:avLst>
                <a:gd name="adj1" fmla="val 74257"/>
                <a:gd name="adj2" fmla="val 8897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762000" eaLnBrk="0" hangingPunct="0"/>
              <a:endParaRPr kumimoji="1" lang="zh-CN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Rectangle 44"/>
            <p:cNvSpPr>
              <a:spLocks noChangeArrowheads="1"/>
            </p:cNvSpPr>
            <p:nvPr/>
          </p:nvSpPr>
          <p:spPr bwMode="auto">
            <a:xfrm>
              <a:off x="525511" y="2359601"/>
              <a:ext cx="97749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插入同步码和定界符</a:t>
              </a: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7295991" y="1604210"/>
              <a:ext cx="53540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 flipV="1">
              <a:off x="7183211" y="1968573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64"/>
            <p:cNvSpPr>
              <a:spLocks noChangeArrowheads="1"/>
            </p:cNvSpPr>
            <p:nvPr/>
          </p:nvSpPr>
          <p:spPr bwMode="auto">
            <a:xfrm rot="16200000" flipH="1">
              <a:off x="4583729" y="2590184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2386566" y="2162684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>
              <a:off x="3078514" y="2162684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3755190" y="2162684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4431866" y="2162684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70"/>
            <p:cNvSpPr>
              <a:spLocks noChangeShapeType="1"/>
            </p:cNvSpPr>
            <p:nvPr/>
          </p:nvSpPr>
          <p:spPr bwMode="auto">
            <a:xfrm>
              <a:off x="6743842" y="2162684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2265874" y="2156072"/>
              <a:ext cx="900889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3117439" y="2156072"/>
              <a:ext cx="721352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3856730" y="2194132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5170491" y="2194132"/>
              <a:ext cx="86241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6703900" y="2194132"/>
              <a:ext cx="466475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2616413" y="1939245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6" name="Rectangle 77"/>
            <p:cNvSpPr>
              <a:spLocks noChangeArrowheads="1"/>
            </p:cNvSpPr>
            <p:nvPr/>
          </p:nvSpPr>
          <p:spPr bwMode="auto">
            <a:xfrm>
              <a:off x="3313822" y="1939245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7" name="Rectangle 78"/>
            <p:cNvSpPr>
              <a:spLocks noChangeArrowheads="1"/>
            </p:cNvSpPr>
            <p:nvPr/>
          </p:nvSpPr>
          <p:spPr bwMode="auto">
            <a:xfrm>
              <a:off x="4037138" y="1939245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8" name="Rectangle 79"/>
            <p:cNvSpPr>
              <a:spLocks noChangeArrowheads="1"/>
            </p:cNvSpPr>
            <p:nvPr/>
          </p:nvSpPr>
          <p:spPr bwMode="auto">
            <a:xfrm>
              <a:off x="6797938" y="1939245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9" name="Rectangle 80"/>
            <p:cNvSpPr>
              <a:spLocks noChangeArrowheads="1"/>
            </p:cNvSpPr>
            <p:nvPr/>
          </p:nvSpPr>
          <p:spPr bwMode="auto">
            <a:xfrm>
              <a:off x="1952502" y="1927225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5679487" y="1916471"/>
              <a:ext cx="9621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sp>
          <p:nvSpPr>
            <p:cNvPr id="51" name="Line 107"/>
            <p:cNvSpPr>
              <a:spLocks noChangeShapeType="1"/>
            </p:cNvSpPr>
            <p:nvPr/>
          </p:nvSpPr>
          <p:spPr bwMode="auto">
            <a:xfrm flipH="1">
              <a:off x="2387741" y="1621611"/>
              <a:ext cx="0" cy="5475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108"/>
            <p:cNvSpPr>
              <a:spLocks noChangeShapeType="1"/>
            </p:cNvSpPr>
            <p:nvPr/>
          </p:nvSpPr>
          <p:spPr bwMode="auto">
            <a:xfrm>
              <a:off x="7138568" y="1621611"/>
              <a:ext cx="1" cy="54107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109"/>
            <p:cNvGrpSpPr>
              <a:grpSpLocks/>
            </p:cNvGrpSpPr>
            <p:nvPr/>
          </p:nvGrpSpPr>
          <p:grpSpPr bwMode="auto">
            <a:xfrm>
              <a:off x="4431866" y="1604210"/>
              <a:ext cx="2311976" cy="676676"/>
              <a:chOff x="2715" y="1872"/>
              <a:chExt cx="1968" cy="624"/>
            </a:xfrm>
          </p:grpSpPr>
          <p:sp>
            <p:nvSpPr>
              <p:cNvPr id="55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95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54" name="Rectangle 112"/>
            <p:cNvSpPr>
              <a:spLocks noChangeArrowheads="1"/>
            </p:cNvSpPr>
            <p:nvPr/>
          </p:nvSpPr>
          <p:spPr bwMode="auto">
            <a:xfrm>
              <a:off x="1509008" y="2188710"/>
              <a:ext cx="851516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29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025874" y="1789331"/>
            <a:ext cx="6597590" cy="2222487"/>
            <a:chOff x="1025874" y="1600352"/>
            <a:chExt cx="6597590" cy="2222487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0095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847707" y="3530798"/>
              <a:ext cx="12670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892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40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39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6241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41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6475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42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3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6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47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621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50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51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95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54" name="AutoShape 38"/>
            <p:cNvSpPr>
              <a:spLocks noChangeArrowheads="1"/>
            </p:cNvSpPr>
            <p:nvPr/>
          </p:nvSpPr>
          <p:spPr bwMode="auto">
            <a:xfrm>
              <a:off x="3142535" y="1600352"/>
              <a:ext cx="2398729" cy="375516"/>
            </a:xfrm>
            <a:prstGeom prst="wedgeRoundRectCallout">
              <a:avLst>
                <a:gd name="adj1" fmla="val -77281"/>
                <a:gd name="adj2" fmla="val 299612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目的地址字段 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6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</p:spTree>
    <p:extLst>
      <p:ext uri="{BB962C8B-B14F-4D97-AF65-F5344CB8AC3E}">
        <p14:creationId xmlns:p14="http://schemas.microsoft.com/office/powerpoint/2010/main" val="236387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25874" y="1789331"/>
            <a:ext cx="6597590" cy="2222487"/>
            <a:chOff x="1025874" y="1600352"/>
            <a:chExt cx="6597590" cy="2222487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0095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849543" y="3530798"/>
              <a:ext cx="12670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892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40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39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6241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41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6475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42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3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6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47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621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50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51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95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53" name="AutoShape 38"/>
            <p:cNvSpPr>
              <a:spLocks noChangeArrowheads="1"/>
            </p:cNvSpPr>
            <p:nvPr/>
          </p:nvSpPr>
          <p:spPr bwMode="auto">
            <a:xfrm>
              <a:off x="3142535" y="1600352"/>
              <a:ext cx="1972251" cy="375516"/>
            </a:xfrm>
            <a:prstGeom prst="wedgeRoundRectCallout">
              <a:avLst>
                <a:gd name="adj1" fmla="val -47166"/>
                <a:gd name="adj2" fmla="val 292307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源地址字段 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6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</p:spTree>
    <p:extLst>
      <p:ext uri="{BB962C8B-B14F-4D97-AF65-F5344CB8AC3E}">
        <p14:creationId xmlns:p14="http://schemas.microsoft.com/office/powerpoint/2010/main" val="329975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25874" y="2077455"/>
            <a:ext cx="6597590" cy="2222487"/>
            <a:chOff x="1025874" y="1600352"/>
            <a:chExt cx="6597590" cy="2222487"/>
          </a:xfrm>
        </p:grpSpPr>
        <p:sp>
          <p:nvSpPr>
            <p:cNvPr id="44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0095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849543" y="3530798"/>
              <a:ext cx="1267079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892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40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6241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6475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321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71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621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74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75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95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77" name="AutoShape 38"/>
            <p:cNvSpPr>
              <a:spLocks noChangeArrowheads="1"/>
            </p:cNvSpPr>
            <p:nvPr/>
          </p:nvSpPr>
          <p:spPr bwMode="auto">
            <a:xfrm>
              <a:off x="2948954" y="1600352"/>
              <a:ext cx="1795225" cy="375516"/>
            </a:xfrm>
            <a:prstGeom prst="wedgeRoundRectCallout">
              <a:avLst>
                <a:gd name="adj1" fmla="val -8750"/>
                <a:gd name="adj2" fmla="val 292307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类型字段 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2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899592" y="1258725"/>
            <a:ext cx="7272807" cy="646331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类型字段用来标志</a:t>
            </a:r>
            <a:r>
              <a:rPr lang="zh-CN" altLang="en-US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上一层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使用的是什么协议，</a:t>
            </a:r>
          </a:p>
          <a:p>
            <a:pPr algn="ctr"/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以便把收到的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帧的数据上交给上一层的这个协议。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3.4  </a:t>
            </a:r>
            <a:r>
              <a:rPr lang="zh-CN" altLang="en-US" dirty="0">
                <a:latin typeface="微软雅黑" panose="020B0503020204020204" pitchFamily="34" charset="-122"/>
              </a:rPr>
              <a:t>以太网</a:t>
            </a:r>
            <a:r>
              <a:rPr lang="en-US" altLang="zh-CN" dirty="0">
                <a:latin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</a:rPr>
              <a:t>层</a:t>
            </a:r>
            <a:endParaRPr lang="zh-CN" altLang="en-US" dirty="0"/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</p:spTree>
    <p:extLst>
      <p:ext uri="{BB962C8B-B14F-4D97-AF65-F5344CB8AC3E}">
        <p14:creationId xmlns:p14="http://schemas.microsoft.com/office/powerpoint/2010/main" val="102938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</TotalTime>
  <Words>1004</Words>
  <Application>Microsoft Macintosh PowerPoint</Application>
  <PresentationFormat>全屏显示(16:9)</PresentationFormat>
  <Paragraphs>195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华文行楷</vt:lpstr>
      <vt:lpstr>微软雅黑</vt:lpstr>
      <vt:lpstr>Arial</vt:lpstr>
      <vt:lpstr>Calibri</vt:lpstr>
      <vt:lpstr>Wingdings</vt:lpstr>
      <vt:lpstr>第一PPT，www.1ppt.com​</vt:lpstr>
      <vt:lpstr>03</vt:lpstr>
      <vt:lpstr>第三章  数据链路层</vt:lpstr>
      <vt:lpstr>第三章  数据链路层</vt:lpstr>
      <vt:lpstr>3.4  以太网MAC层</vt:lpstr>
      <vt:lpstr>3.4  以太网MAC层</vt:lpstr>
      <vt:lpstr>3.4  以太网MAC层</vt:lpstr>
      <vt:lpstr>3.4  以太网MAC层</vt:lpstr>
      <vt:lpstr>3.4  以太网MAC层</vt:lpstr>
      <vt:lpstr>3.4  以太网MAC层</vt:lpstr>
      <vt:lpstr>3.4  以太网MAC层</vt:lpstr>
      <vt:lpstr>3.4  以太网MAC层</vt:lpstr>
      <vt:lpstr>3.4  以太网MAC层</vt:lpstr>
      <vt:lpstr>3.4  以太网MAC层</vt:lpstr>
      <vt:lpstr>3.4  以太网MAC层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1065</cp:revision>
  <dcterms:created xsi:type="dcterms:W3CDTF">2014-11-09T01:07:00Z</dcterms:created>
  <dcterms:modified xsi:type="dcterms:W3CDTF">2020-10-25T13:42:00Z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