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444" r:id="rId3"/>
    <p:sldId id="447" r:id="rId4"/>
    <p:sldId id="381" r:id="rId5"/>
    <p:sldId id="382" r:id="rId6"/>
    <p:sldId id="384" r:id="rId7"/>
    <p:sldId id="385" r:id="rId8"/>
    <p:sldId id="386" r:id="rId9"/>
    <p:sldId id="388" r:id="rId10"/>
    <p:sldId id="389" r:id="rId11"/>
    <p:sldId id="390" r:id="rId12"/>
    <p:sldId id="393" r:id="rId13"/>
    <p:sldId id="394" r:id="rId14"/>
    <p:sldId id="395" r:id="rId15"/>
    <p:sldId id="396" r:id="rId16"/>
    <p:sldId id="397" r:id="rId17"/>
    <p:sldId id="398" r:id="rId18"/>
    <p:sldId id="404" r:id="rId19"/>
    <p:sldId id="406" r:id="rId20"/>
    <p:sldId id="407" r:id="rId21"/>
    <p:sldId id="411" r:id="rId22"/>
    <p:sldId id="413" r:id="rId23"/>
    <p:sldId id="414" r:id="rId24"/>
    <p:sldId id="415" r:id="rId25"/>
    <p:sldId id="416" r:id="rId26"/>
    <p:sldId id="417" r:id="rId27"/>
    <p:sldId id="418" r:id="rId28"/>
    <p:sldId id="419" r:id="rId29"/>
    <p:sldId id="425" r:id="rId30"/>
    <p:sldId id="426" r:id="rId31"/>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F4B184"/>
    <a:srgbClr val="0095F0"/>
    <a:srgbClr val="0087CD"/>
    <a:srgbClr val="071DE9"/>
    <a:srgbClr val="144AF8"/>
    <a:srgbClr val="0066CC"/>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0" autoAdjust="0"/>
    <p:restoredTop sz="92743" autoAdjust="0"/>
  </p:normalViewPr>
  <p:slideViewPr>
    <p:cSldViewPr>
      <p:cViewPr varScale="1">
        <p:scale>
          <a:sx n="161" d="100"/>
          <a:sy n="161" d="100"/>
        </p:scale>
        <p:origin x="320"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87625" y="123478"/>
            <a:ext cx="7523766"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187625" y="123478"/>
            <a:ext cx="756084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w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a:t>
            </a:r>
            <a:endParaRPr lang="zh-CN" altLang="en-US" dirty="0"/>
          </a:p>
        </p:txBody>
      </p:sp>
      <p:sp>
        <p:nvSpPr>
          <p:cNvPr id="3" name="文本占位符 2"/>
          <p:cNvSpPr>
            <a:spLocks noGrp="1"/>
          </p:cNvSpPr>
          <p:nvPr>
            <p:ph type="body" sz="quarter" idx="14"/>
          </p:nvPr>
        </p:nvSpPr>
        <p:spPr/>
        <p:txBody>
          <a:bodyPr/>
          <a:lstStyle/>
          <a:p>
            <a:r>
              <a:rPr lang="zh-CN" altLang="en-US" dirty="0"/>
              <a:t>第三章  数据链路层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23528" y="1275606"/>
            <a:ext cx="842493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以太网交换机的</a:t>
            </a:r>
            <a:r>
              <a:rPr lang="zh-CN" altLang="en-US" sz="2000" dirty="0">
                <a:solidFill>
                  <a:srgbClr val="C55A11"/>
                </a:solidFill>
                <a:latin typeface="微软雅黑" pitchFamily="34" charset="-122"/>
                <a:ea typeface="微软雅黑" pitchFamily="34" charset="-122"/>
              </a:rPr>
              <a:t>接口有存储器</a:t>
            </a:r>
            <a:r>
              <a:rPr lang="zh-CN" altLang="en-US" sz="2000" dirty="0">
                <a:solidFill>
                  <a:srgbClr val="0087CD"/>
                </a:solidFill>
                <a:latin typeface="微软雅黑" pitchFamily="34" charset="-122"/>
                <a:ea typeface="微软雅黑" pitchFamily="34" charset="-122"/>
              </a:rPr>
              <a:t>，能在输出端口繁忙时把到来的帧进行</a:t>
            </a:r>
            <a:r>
              <a:rPr lang="zh-CN" altLang="en-US" sz="2000" dirty="0">
                <a:solidFill>
                  <a:srgbClr val="C55A11"/>
                </a:solidFill>
                <a:latin typeface="微软雅黑" pitchFamily="34" charset="-122"/>
                <a:ea typeface="微软雅黑" pitchFamily="34" charset="-122"/>
              </a:rPr>
              <a:t>缓存</a:t>
            </a:r>
            <a:r>
              <a:rPr lang="zh-CN" altLang="en-US" sz="2000" dirty="0">
                <a:solidFill>
                  <a:srgbClr val="0087CD"/>
                </a:solidFill>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以太网交换机是一种即插即用设备，其内部的帧</a:t>
            </a:r>
            <a:r>
              <a:rPr lang="zh-CN" altLang="en-US" sz="2000" dirty="0">
                <a:solidFill>
                  <a:srgbClr val="C55A11"/>
                </a:solidFill>
                <a:latin typeface="微软雅黑" pitchFamily="34" charset="-122"/>
                <a:ea typeface="微软雅黑" pitchFamily="34" charset="-122"/>
              </a:rPr>
              <a:t>交换表</a:t>
            </a:r>
            <a:r>
              <a:rPr lang="zh-CN" altLang="en-US" sz="2000" dirty="0">
                <a:solidFill>
                  <a:srgbClr val="0087CD"/>
                </a:solidFill>
                <a:latin typeface="微软雅黑" pitchFamily="34" charset="-122"/>
                <a:ea typeface="微软雅黑" pitchFamily="34" charset="-122"/>
              </a:rPr>
              <a:t>（又称为地址表）是通过</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自动地逐渐建立起来的。</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以太网交换机使用了专用的交换结构芯片，用硬件转发，其转发速率要比使用软件转发的网桥快很多。</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以太网交换机的性能远远超过普通的集线器，而且价格并不贵。</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以太网交换机特点</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1201585"/>
            <a:ext cx="8129015" cy="441916"/>
          </a:xfrm>
          <a:prstGeom prst="rect">
            <a:avLst/>
          </a:prstGeom>
        </p:spPr>
        <p:txBody>
          <a:bodyPr wrap="square">
            <a:spAutoFit/>
          </a:bodyPr>
          <a:lstStyle/>
          <a:p>
            <a:pPr>
              <a:lnSpc>
                <a:spcPts val="3000"/>
              </a:lnSpc>
              <a:buClr>
                <a:srgbClr val="0070C0"/>
              </a:buClr>
            </a:pPr>
            <a:r>
              <a:rPr lang="zh-CN" altLang="en-US" sz="2000" dirty="0">
                <a:solidFill>
                  <a:srgbClr val="0087CD"/>
                </a:solidFill>
                <a:latin typeface="微软雅黑" pitchFamily="34" charset="-122"/>
                <a:ea typeface="微软雅黑" pitchFamily="34" charset="-122"/>
              </a:rPr>
              <a:t>用户</a:t>
            </a:r>
            <a:r>
              <a:rPr lang="zh-CN" altLang="en-US" sz="2000" dirty="0">
                <a:solidFill>
                  <a:srgbClr val="C55A11"/>
                </a:solidFill>
                <a:latin typeface="微软雅黑" pitchFamily="34" charset="-122"/>
                <a:ea typeface="微软雅黑" pitchFamily="34" charset="-122"/>
              </a:rPr>
              <a:t>独享带宽</a:t>
            </a:r>
            <a:r>
              <a:rPr lang="zh-CN" altLang="en-US" sz="2000" dirty="0">
                <a:solidFill>
                  <a:srgbClr val="0087CD"/>
                </a:solidFill>
                <a:latin typeface="微软雅黑" pitchFamily="34" charset="-122"/>
                <a:ea typeface="微软雅黑" pitchFamily="34" charset="-122"/>
              </a:rPr>
              <a:t>，增加了总容量。</a:t>
            </a:r>
          </a:p>
        </p:txBody>
      </p:sp>
      <p:sp>
        <p:nvSpPr>
          <p:cNvPr id="11" name="Text Box 49"/>
          <p:cNvSpPr txBox="1">
            <a:spLocks noChangeArrowheads="1"/>
          </p:cNvSpPr>
          <p:nvPr/>
        </p:nvSpPr>
        <p:spPr bwMode="auto">
          <a:xfrm>
            <a:off x="2209705" y="1863940"/>
            <a:ext cx="1097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C55A11"/>
                </a:solidFill>
                <a:latin typeface="微软雅黑" pitchFamily="34" charset="-122"/>
                <a:ea typeface="微软雅黑" pitchFamily="34" charset="-122"/>
              </a:rPr>
              <a:t>集线器</a:t>
            </a:r>
          </a:p>
        </p:txBody>
      </p:sp>
      <p:sp>
        <p:nvSpPr>
          <p:cNvPr id="17" name="Line 60"/>
          <p:cNvSpPr>
            <a:spLocks noChangeShapeType="1"/>
          </p:cNvSpPr>
          <p:nvPr/>
        </p:nvSpPr>
        <p:spPr bwMode="auto">
          <a:xfrm flipH="1">
            <a:off x="1249184" y="2409144"/>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2730652" y="2409144"/>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2824263" y="2409143"/>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2050433" y="2409144"/>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748">
            <a:off x="2224037" y="2163656"/>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023" y="3021934"/>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580" y="3021934"/>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4263" y="3021934"/>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6705" y="3021934"/>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49"/>
          <p:cNvSpPr txBox="1">
            <a:spLocks noChangeArrowheads="1"/>
          </p:cNvSpPr>
          <p:nvPr/>
        </p:nvSpPr>
        <p:spPr bwMode="auto">
          <a:xfrm>
            <a:off x="6237825" y="1883685"/>
            <a:ext cx="1097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C55A11"/>
                </a:solidFill>
                <a:latin typeface="微软雅黑" pitchFamily="34" charset="-122"/>
                <a:ea typeface="微软雅黑" pitchFamily="34" charset="-122"/>
              </a:rPr>
              <a:t>交换机</a:t>
            </a:r>
          </a:p>
        </p:txBody>
      </p:sp>
      <p:sp>
        <p:nvSpPr>
          <p:cNvPr id="38" name="Line 60"/>
          <p:cNvSpPr>
            <a:spLocks noChangeShapeType="1"/>
          </p:cNvSpPr>
          <p:nvPr/>
        </p:nvSpPr>
        <p:spPr bwMode="auto">
          <a:xfrm flipH="1">
            <a:off x="5374289" y="240914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9" name="Line 62"/>
          <p:cNvSpPr>
            <a:spLocks noChangeShapeType="1"/>
          </p:cNvSpPr>
          <p:nvPr/>
        </p:nvSpPr>
        <p:spPr bwMode="auto">
          <a:xfrm>
            <a:off x="6855757" y="240914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63"/>
          <p:cNvSpPr>
            <a:spLocks noChangeShapeType="1"/>
          </p:cNvSpPr>
          <p:nvPr/>
        </p:nvSpPr>
        <p:spPr bwMode="auto">
          <a:xfrm>
            <a:off x="6949368" y="240914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64"/>
          <p:cNvSpPr>
            <a:spLocks noChangeShapeType="1"/>
          </p:cNvSpPr>
          <p:nvPr/>
        </p:nvSpPr>
        <p:spPr bwMode="auto">
          <a:xfrm flipH="1">
            <a:off x="6175538" y="240914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0128" y="302193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7685" y="302193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68" y="302193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10" y="302193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2246989"/>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 name="矩形 1"/>
          <p:cNvSpPr/>
          <p:nvPr/>
        </p:nvSpPr>
        <p:spPr>
          <a:xfrm>
            <a:off x="323528" y="3802447"/>
            <a:ext cx="4069081" cy="656590"/>
          </a:xfrm>
          <a:prstGeom prst="rect">
            <a:avLst/>
          </a:prstGeom>
        </p:spPr>
        <p:txBody>
          <a:bodyPr wrap="square">
            <a:spAutoFit/>
          </a:bodyPr>
          <a:lstStyle/>
          <a:p>
            <a:pPr>
              <a:lnSpc>
                <a:spcPts val="2200"/>
              </a:lnSpc>
              <a:buClr>
                <a:srgbClr val="3366FF"/>
              </a:buClr>
            </a:pPr>
            <a:r>
              <a:rPr lang="en-US" altLang="zh-CN" sz="1600" b="1" dirty="0">
                <a:solidFill>
                  <a:srgbClr val="C55A11"/>
                </a:solidFill>
                <a:latin typeface="微软雅黑" pitchFamily="34" charset="-122"/>
                <a:ea typeface="微软雅黑" pitchFamily="34" charset="-122"/>
              </a:rPr>
              <a:t>N </a:t>
            </a:r>
            <a:r>
              <a:rPr lang="zh-CN" altLang="en-US" sz="1600" b="1" dirty="0">
                <a:solidFill>
                  <a:srgbClr val="C55A11"/>
                </a:solidFill>
                <a:latin typeface="微软雅黑" pitchFamily="34" charset="-122"/>
                <a:ea typeface="微软雅黑" pitchFamily="34" charset="-122"/>
              </a:rPr>
              <a:t>个用户共享集线器提供的带宽 </a:t>
            </a:r>
            <a:r>
              <a:rPr lang="en-US" altLang="zh-CN" sz="1600" b="1" dirty="0">
                <a:solidFill>
                  <a:srgbClr val="C55A11"/>
                </a:solidFill>
                <a:latin typeface="微软雅黑" pitchFamily="34" charset="-122"/>
                <a:ea typeface="微软雅黑" pitchFamily="34" charset="-122"/>
              </a:rPr>
              <a:t>B</a:t>
            </a:r>
            <a:r>
              <a:rPr lang="zh-CN" altLang="en-US" sz="1600" b="1" dirty="0">
                <a:solidFill>
                  <a:srgbClr val="C55A11"/>
                </a:solidFill>
                <a:latin typeface="微软雅黑" pitchFamily="34" charset="-122"/>
                <a:ea typeface="微软雅黑" pitchFamily="34" charset="-122"/>
              </a:rPr>
              <a:t>。</a:t>
            </a:r>
            <a:endParaRPr lang="en-US" altLang="zh-CN" sz="1600" b="1" dirty="0">
              <a:solidFill>
                <a:srgbClr val="C55A11"/>
              </a:solidFill>
              <a:latin typeface="微软雅黑" pitchFamily="34" charset="-122"/>
              <a:ea typeface="微软雅黑" pitchFamily="34" charset="-122"/>
            </a:endParaRPr>
          </a:p>
          <a:p>
            <a:pPr>
              <a:lnSpc>
                <a:spcPts val="2200"/>
              </a:lnSpc>
              <a:buClr>
                <a:srgbClr val="3366FF"/>
              </a:buClr>
            </a:pPr>
            <a:r>
              <a:rPr lang="zh-CN" altLang="en-US" sz="1600" b="1" dirty="0">
                <a:solidFill>
                  <a:srgbClr val="C55A11"/>
                </a:solidFill>
                <a:latin typeface="微软雅黑" pitchFamily="34" charset="-122"/>
                <a:ea typeface="微软雅黑" pitchFamily="34" charset="-122"/>
              </a:rPr>
              <a:t>平均每个用户仅占有 </a:t>
            </a:r>
            <a:r>
              <a:rPr lang="en-US" altLang="zh-CN" sz="1600" b="1" dirty="0">
                <a:solidFill>
                  <a:srgbClr val="C55A11"/>
                </a:solidFill>
                <a:latin typeface="微软雅黑" pitchFamily="34" charset="-122"/>
                <a:ea typeface="微软雅黑" pitchFamily="34" charset="-122"/>
              </a:rPr>
              <a:t>B/N </a:t>
            </a:r>
            <a:r>
              <a:rPr lang="zh-CN" altLang="en-US" sz="1600" b="1" dirty="0">
                <a:solidFill>
                  <a:srgbClr val="C55A11"/>
                </a:solidFill>
                <a:latin typeface="微软雅黑" pitchFamily="34" charset="-122"/>
                <a:ea typeface="微软雅黑" pitchFamily="34" charset="-122"/>
              </a:rPr>
              <a:t>的内部总线带宽。</a:t>
            </a:r>
          </a:p>
        </p:txBody>
      </p:sp>
      <p:sp>
        <p:nvSpPr>
          <p:cNvPr id="48" name="矩形 47"/>
          <p:cNvSpPr/>
          <p:nvPr/>
        </p:nvSpPr>
        <p:spPr>
          <a:xfrm>
            <a:off x="4714241" y="3764179"/>
            <a:ext cx="3738302" cy="938719"/>
          </a:xfrm>
          <a:prstGeom prst="rect">
            <a:avLst/>
          </a:prstGeom>
        </p:spPr>
        <p:txBody>
          <a:bodyPr wrap="square">
            <a:spAutoFit/>
          </a:bodyPr>
          <a:lstStyle/>
          <a:p>
            <a:pPr>
              <a:lnSpc>
                <a:spcPts val="2200"/>
              </a:lnSpc>
              <a:buClr>
                <a:srgbClr val="3366FF"/>
              </a:buClr>
            </a:pPr>
            <a:r>
              <a:rPr lang="zh-CN" altLang="en-US" sz="1600" b="1" dirty="0">
                <a:solidFill>
                  <a:srgbClr val="C55A11"/>
                </a:solidFill>
                <a:latin typeface="微软雅黑" pitchFamily="34" charset="-122"/>
                <a:ea typeface="微软雅黑" pitchFamily="34" charset="-122"/>
              </a:rPr>
              <a:t>交换机为每个端口提供带宽 </a:t>
            </a:r>
            <a:r>
              <a:rPr lang="en-US" altLang="zh-CN" sz="1600" b="1" dirty="0">
                <a:solidFill>
                  <a:srgbClr val="C55A11"/>
                </a:solidFill>
                <a:latin typeface="微软雅黑" pitchFamily="34" charset="-122"/>
                <a:ea typeface="微软雅黑" pitchFamily="34" charset="-122"/>
              </a:rPr>
              <a:t>B</a:t>
            </a:r>
          </a:p>
          <a:p>
            <a:pPr>
              <a:lnSpc>
                <a:spcPts val="2200"/>
              </a:lnSpc>
              <a:buClr>
                <a:srgbClr val="3366FF"/>
              </a:buClr>
            </a:pPr>
            <a:r>
              <a:rPr lang="en-US" altLang="zh-CN" sz="1600" b="1" dirty="0">
                <a:solidFill>
                  <a:srgbClr val="C55A11"/>
                </a:solidFill>
                <a:latin typeface="微软雅黑" pitchFamily="34" charset="-122"/>
                <a:ea typeface="微软雅黑" pitchFamily="34" charset="-122"/>
              </a:rPr>
              <a:t>N</a:t>
            </a:r>
            <a:r>
              <a:rPr lang="zh-CN" altLang="en-US" sz="1600" b="1" dirty="0">
                <a:solidFill>
                  <a:srgbClr val="C55A11"/>
                </a:solidFill>
                <a:latin typeface="微软雅黑" pitchFamily="34" charset="-122"/>
                <a:ea typeface="微软雅黑" pitchFamily="34" charset="-122"/>
              </a:rPr>
              <a:t>个用户，每个用户独占带宽 </a:t>
            </a:r>
            <a:r>
              <a:rPr lang="en-US" altLang="zh-CN" sz="1600" b="1" dirty="0">
                <a:solidFill>
                  <a:srgbClr val="C55A11"/>
                </a:solidFill>
                <a:latin typeface="微软雅黑" pitchFamily="34" charset="-122"/>
                <a:ea typeface="微软雅黑" pitchFamily="34" charset="-122"/>
              </a:rPr>
              <a:t>B</a:t>
            </a:r>
          </a:p>
          <a:p>
            <a:pPr>
              <a:lnSpc>
                <a:spcPts val="2200"/>
              </a:lnSpc>
              <a:buClr>
                <a:srgbClr val="3366FF"/>
              </a:buClr>
            </a:pPr>
            <a:r>
              <a:rPr lang="zh-CN" altLang="en-US" sz="1600" b="1" dirty="0">
                <a:solidFill>
                  <a:srgbClr val="C55A11"/>
                </a:solidFill>
                <a:latin typeface="微软雅黑" pitchFamily="34" charset="-122"/>
                <a:ea typeface="微软雅黑" pitchFamily="34" charset="-122"/>
              </a:rPr>
              <a:t>交换机总带宽达 </a:t>
            </a:r>
            <a:r>
              <a:rPr lang="en-US" altLang="zh-CN" sz="1600" b="1" dirty="0">
                <a:solidFill>
                  <a:srgbClr val="C55A11"/>
                </a:solidFill>
                <a:latin typeface="微软雅黑" pitchFamily="34" charset="-122"/>
                <a:ea typeface="微软雅黑" pitchFamily="34" charset="-122"/>
              </a:rPr>
              <a:t>B</a:t>
            </a:r>
            <a:r>
              <a:rPr lang="zh-CN" altLang="en-US" sz="1600" b="1" dirty="0">
                <a:solidFill>
                  <a:srgbClr val="C55A11"/>
                </a:solidFill>
                <a:latin typeface="微软雅黑" pitchFamily="34" charset="-122"/>
                <a:ea typeface="微软雅黑" pitchFamily="34" charset="-122"/>
              </a:rPr>
              <a:t> </a:t>
            </a:r>
            <a:r>
              <a:rPr lang="en-US" altLang="zh-CN" sz="1600" b="1" dirty="0">
                <a:solidFill>
                  <a:srgbClr val="C55A11"/>
                </a:solidFill>
                <a:latin typeface="微软雅黑" pitchFamily="34" charset="-122"/>
                <a:ea typeface="微软雅黑" pitchFamily="34" charset="-122"/>
              </a:rPr>
              <a:t>× N </a:t>
            </a:r>
            <a:endParaRPr lang="zh-CN" altLang="en-US" sz="1600" b="1" dirty="0">
              <a:solidFill>
                <a:srgbClr val="C55A11"/>
              </a:solidFill>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3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以太网交换机特点</a:t>
            </a:r>
          </a:p>
        </p:txBody>
      </p:sp>
    </p:spTree>
    <p:extLst>
      <p:ext uri="{BB962C8B-B14F-4D97-AF65-F5344CB8AC3E}">
        <p14:creationId xmlns:p14="http://schemas.microsoft.com/office/powerpoint/2010/main" val="3760440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23528" y="1131590"/>
            <a:ext cx="8424936"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sz="2000" dirty="0">
                <a:solidFill>
                  <a:srgbClr val="0087CD"/>
                </a:solidFill>
                <a:latin typeface="微软雅黑" pitchFamily="34" charset="-122"/>
                <a:ea typeface="微软雅黑" pitchFamily="34" charset="-122"/>
              </a:rPr>
              <a:t>以太网交换机运行</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自动维护交换表。</a:t>
            </a:r>
          </a:p>
        </p:txBody>
      </p:sp>
      <p:sp>
        <p:nvSpPr>
          <p:cNvPr id="55" name="矩形 54"/>
          <p:cNvSpPr/>
          <p:nvPr/>
        </p:nvSpPr>
        <p:spPr>
          <a:xfrm>
            <a:off x="3746732" y="2170651"/>
            <a:ext cx="2209376" cy="2051788"/>
          </a:xfrm>
          <a:prstGeom prst="rect">
            <a:avLst/>
          </a:prstGeom>
          <a:solidFill>
            <a:srgbClr val="0095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968807"/>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890905"/>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414651"/>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2335182"/>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125679" y="1803713"/>
            <a:ext cx="14138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0070C0"/>
                </a:solidFill>
                <a:latin typeface="微软雅黑" pitchFamily="34" charset="-122"/>
                <a:ea typeface="微软雅黑" pitchFamily="34" charset="-122"/>
              </a:rPr>
              <a:t>以太网交换机</a:t>
            </a:r>
            <a:endParaRPr kumimoji="1" lang="en-US" altLang="zh-CN" sz="1600" b="1" dirty="0">
              <a:solidFill>
                <a:srgbClr val="0070C0"/>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2133537"/>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2197965"/>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761877"/>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839779"/>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3275868"/>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792774"/>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3226999"/>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430534"/>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70C0"/>
                  </a:solidFill>
                  <a:latin typeface="微软雅黑" pitchFamily="34" charset="-122"/>
                  <a:ea typeface="微软雅黑" pitchFamily="34" charset="-122"/>
                </a:rPr>
                <a:t>MAC</a:t>
              </a:r>
              <a:r>
                <a:rPr kumimoji="1" lang="zh-CN" altLang="en-US" sz="1100" b="1" dirty="0">
                  <a:solidFill>
                    <a:srgbClr val="0070C0"/>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70C0"/>
                  </a:solidFill>
                  <a:latin typeface="微软雅黑" pitchFamily="34" charset="-122"/>
                  <a:ea typeface="微软雅黑" pitchFamily="34" charset="-122"/>
                </a:rPr>
                <a:t>   </a:t>
              </a:r>
              <a:endParaRPr kumimoji="1" lang="en-US" altLang="zh-CN" sz="1100" b="1" baseline="-25000" dirty="0">
                <a:solidFill>
                  <a:srgbClr val="0070C0"/>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686539"/>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11850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66933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319029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3754978"/>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626593" y="4371950"/>
            <a:ext cx="2492991" cy="369332"/>
          </a:xfrm>
          <a:prstGeom prst="rect">
            <a:avLst/>
          </a:prstGeom>
        </p:spPr>
        <p:txBody>
          <a:bodyPr wrap="none">
            <a:spAutoFit/>
          </a:bodyPr>
          <a:lstStyle/>
          <a:p>
            <a:pPr algn="ctr"/>
            <a:r>
              <a:rPr lang="zh-CN" altLang="en-US" b="1" dirty="0">
                <a:solidFill>
                  <a:srgbClr val="C55A11"/>
                </a:solidFill>
                <a:latin typeface="微软雅黑" pitchFamily="34" charset="-122"/>
                <a:ea typeface="微软雅黑" pitchFamily="34" charset="-122"/>
              </a:rPr>
              <a:t>开始时，交换表是空的</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a:t>
            </a:r>
          </a:p>
        </p:txBody>
      </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665653" y="2392170"/>
            <a:ext cx="2209376" cy="2051788"/>
          </a:xfrm>
          <a:prstGeom prst="rect">
            <a:avLst/>
          </a:prstGeom>
          <a:solidFill>
            <a:srgbClr val="0095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993987" y="4190326"/>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993987" y="3112424"/>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016860" y="3636170"/>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993987" y="2556701"/>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044600" y="2077305"/>
            <a:ext cx="14138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0070C0"/>
                </a:solidFill>
                <a:latin typeface="微软雅黑" pitchFamily="34" charset="-122"/>
                <a:ea typeface="微软雅黑" pitchFamily="34" charset="-122"/>
              </a:rPr>
              <a:t>以太网交换机</a:t>
            </a:r>
            <a:endParaRPr kumimoji="1" lang="en-US" altLang="zh-CN" sz="1600" b="1" dirty="0">
              <a:solidFill>
                <a:srgbClr val="0070C0"/>
              </a:solidFill>
              <a:latin typeface="微软雅黑" pitchFamily="34" charset="-122"/>
              <a:ea typeface="微软雅黑" pitchFamily="34" charset="-122"/>
            </a:endParaRPr>
          </a:p>
        </p:txBody>
      </p:sp>
      <p:sp>
        <p:nvSpPr>
          <p:cNvPr id="21" name="Rectangle 34"/>
          <p:cNvSpPr>
            <a:spLocks noChangeArrowheads="1"/>
          </p:cNvSpPr>
          <p:nvPr/>
        </p:nvSpPr>
        <p:spPr bwMode="auto">
          <a:xfrm>
            <a:off x="546260" y="2355056"/>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656514" y="2419484"/>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665657" y="2983396"/>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636537" y="4061298"/>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645681" y="3497387"/>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557778" y="4014293"/>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555878" y="3448518"/>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1984543" y="2652053"/>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70C0"/>
                  </a:solidFill>
                  <a:latin typeface="微软雅黑" pitchFamily="34" charset="-122"/>
                  <a:ea typeface="微软雅黑" pitchFamily="34" charset="-122"/>
                </a:rPr>
                <a:t>MAC</a:t>
              </a:r>
              <a:r>
                <a:rPr kumimoji="1" lang="zh-CN" altLang="en-US" sz="1100" b="1" dirty="0">
                  <a:solidFill>
                    <a:srgbClr val="0070C0"/>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539552" y="2908058"/>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45" y="234001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45" y="28908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45" y="341181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145" y="3976497"/>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254395" y="2465446"/>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3098418895"/>
              </p:ext>
            </p:extLst>
          </p:nvPr>
        </p:nvGraphicFramePr>
        <p:xfrm>
          <a:off x="4682837" y="1625712"/>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827014" y="1275606"/>
            <a:ext cx="100348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C55A11"/>
                </a:solidFill>
                <a:latin typeface="微软雅黑" pitchFamily="34" charset="-122"/>
                <a:ea typeface="微软雅黑" pitchFamily="34" charset="-122"/>
              </a:rPr>
              <a:t>以太网帧</a:t>
            </a:r>
            <a:endParaRPr kumimoji="1" lang="en-US" altLang="zh-CN" sz="1600" b="1" dirty="0">
              <a:solidFill>
                <a:srgbClr val="C55A11"/>
              </a:solidFill>
              <a:latin typeface="微软雅黑" pitchFamily="34" charset="-122"/>
              <a:ea typeface="微软雅黑" pitchFamily="34" charset="-122"/>
            </a:endParaRPr>
          </a:p>
        </p:txBody>
      </p:sp>
      <p:sp>
        <p:nvSpPr>
          <p:cNvPr id="65" name="矩形 64"/>
          <p:cNvSpPr/>
          <p:nvPr/>
        </p:nvSpPr>
        <p:spPr>
          <a:xfrm>
            <a:off x="4165269" y="2859782"/>
            <a:ext cx="4583195" cy="646331"/>
          </a:xfrm>
          <a:prstGeom prst="rect">
            <a:avLst/>
          </a:prstGeom>
        </p:spPr>
        <p:txBody>
          <a:bodyPr wrap="square">
            <a:spAutoFit/>
          </a:bodyPr>
          <a:lstStyle/>
          <a:p>
            <a:r>
              <a:rPr lang="zh-CN" altLang="en-US" dirty="0">
                <a:solidFill>
                  <a:srgbClr val="0087CD"/>
                </a:solidFill>
                <a:latin typeface="微软雅黑" pitchFamily="34" charset="-122"/>
                <a:ea typeface="微软雅黑" pitchFamily="34" charset="-122"/>
              </a:rPr>
              <a:t>交换机收到帧后，先查找交换表。没有查到应从哪个接口转发这个帧给 </a:t>
            </a:r>
            <a:r>
              <a:rPr lang="en-US" altLang="zh-CN" dirty="0">
                <a:solidFill>
                  <a:srgbClr val="0087CD"/>
                </a:solidFill>
                <a:latin typeface="微软雅黑" pitchFamily="34" charset="-122"/>
                <a:ea typeface="微软雅黑" pitchFamily="34" charset="-122"/>
              </a:rPr>
              <a:t>B</a:t>
            </a:r>
            <a:r>
              <a:rPr lang="zh-CN" altLang="en-US" dirty="0">
                <a:solidFill>
                  <a:srgbClr val="0087CD"/>
                </a:solidFill>
                <a:latin typeface="微软雅黑" pitchFamily="34" charset="-122"/>
                <a:ea typeface="微软雅黑" pitchFamily="34" charset="-122"/>
              </a:rPr>
              <a:t>。</a:t>
            </a:r>
          </a:p>
        </p:txBody>
      </p:sp>
      <p:sp>
        <p:nvSpPr>
          <p:cNvPr id="66" name="矩形 65"/>
          <p:cNvSpPr/>
          <p:nvPr/>
        </p:nvSpPr>
        <p:spPr>
          <a:xfrm>
            <a:off x="4165269" y="2211710"/>
            <a:ext cx="4583195" cy="646331"/>
          </a:xfrm>
          <a:prstGeom prst="rect">
            <a:avLst/>
          </a:prstGeom>
        </p:spPr>
        <p:txBody>
          <a:bodyPr wrap="square">
            <a:spAutoFit/>
          </a:bodyPr>
          <a:lstStyle/>
          <a:p>
            <a:r>
              <a:rPr lang="en-US" altLang="zh-CN" dirty="0">
                <a:solidFill>
                  <a:srgbClr val="0087CD"/>
                </a:solidFill>
                <a:latin typeface="微软雅黑" pitchFamily="34" charset="-122"/>
                <a:ea typeface="微软雅黑" pitchFamily="34" charset="-122"/>
              </a:rPr>
              <a:t>A </a:t>
            </a:r>
            <a:r>
              <a:rPr lang="zh-CN" altLang="en-US" dirty="0">
                <a:solidFill>
                  <a:srgbClr val="0087CD"/>
                </a:solidFill>
                <a:latin typeface="微软雅黑" pitchFamily="34" charset="-122"/>
                <a:ea typeface="微软雅黑" pitchFamily="34" charset="-122"/>
              </a:rPr>
              <a:t>先向 </a:t>
            </a:r>
            <a:r>
              <a:rPr lang="en-US" altLang="zh-CN" dirty="0">
                <a:solidFill>
                  <a:srgbClr val="0087CD"/>
                </a:solidFill>
                <a:latin typeface="微软雅黑" pitchFamily="34" charset="-122"/>
                <a:ea typeface="微软雅黑" pitchFamily="34" charset="-122"/>
              </a:rPr>
              <a:t>B </a:t>
            </a:r>
            <a:r>
              <a:rPr lang="zh-CN" altLang="en-US" dirty="0">
                <a:solidFill>
                  <a:srgbClr val="0087CD"/>
                </a:solidFill>
                <a:latin typeface="微软雅黑" pitchFamily="34" charset="-122"/>
                <a:ea typeface="微软雅黑" pitchFamily="34" charset="-122"/>
              </a:rPr>
              <a:t>发送一帧。该帧从接口 </a:t>
            </a:r>
            <a:r>
              <a:rPr lang="en-US" altLang="zh-CN" dirty="0">
                <a:solidFill>
                  <a:srgbClr val="0087CD"/>
                </a:solidFill>
                <a:latin typeface="微软雅黑" pitchFamily="34" charset="-122"/>
                <a:ea typeface="微软雅黑" pitchFamily="34" charset="-122"/>
              </a:rPr>
              <a:t>1 </a:t>
            </a:r>
            <a:r>
              <a:rPr lang="zh-CN" altLang="en-US" dirty="0">
                <a:solidFill>
                  <a:srgbClr val="0087CD"/>
                </a:solidFill>
                <a:latin typeface="微软雅黑" pitchFamily="34" charset="-122"/>
                <a:ea typeface="微软雅黑" pitchFamily="34" charset="-122"/>
              </a:rPr>
              <a:t>进入到交换机。</a:t>
            </a:r>
          </a:p>
        </p:txBody>
      </p:sp>
      <p:sp>
        <p:nvSpPr>
          <p:cNvPr id="67" name="矩形 66"/>
          <p:cNvSpPr/>
          <p:nvPr/>
        </p:nvSpPr>
        <p:spPr>
          <a:xfrm>
            <a:off x="4165269" y="3581603"/>
            <a:ext cx="4583195" cy="646331"/>
          </a:xfrm>
          <a:prstGeom prst="rect">
            <a:avLst/>
          </a:prstGeom>
        </p:spPr>
        <p:txBody>
          <a:bodyPr wrap="square">
            <a:spAutoFit/>
          </a:bodyPr>
          <a:lstStyle/>
          <a:p>
            <a:r>
              <a:rPr lang="zh-CN" altLang="en-US" dirty="0">
                <a:solidFill>
                  <a:srgbClr val="0087CD"/>
                </a:solidFill>
                <a:latin typeface="微软雅黑" pitchFamily="34" charset="-122"/>
                <a:ea typeface="微软雅黑" pitchFamily="34" charset="-122"/>
              </a:rPr>
              <a:t>交换机把这个帧的源地址 </a:t>
            </a:r>
            <a:r>
              <a:rPr lang="en-US" altLang="zh-CN" dirty="0">
                <a:solidFill>
                  <a:srgbClr val="0087CD"/>
                </a:solidFill>
                <a:latin typeface="微软雅黑" pitchFamily="34" charset="-122"/>
                <a:ea typeface="微软雅黑" pitchFamily="34" charset="-122"/>
              </a:rPr>
              <a:t>A </a:t>
            </a:r>
            <a:r>
              <a:rPr lang="zh-CN" altLang="en-US" dirty="0">
                <a:solidFill>
                  <a:srgbClr val="0087CD"/>
                </a:solidFill>
                <a:latin typeface="微软雅黑" pitchFamily="34" charset="-122"/>
                <a:ea typeface="微软雅黑" pitchFamily="34" charset="-122"/>
              </a:rPr>
              <a:t>和接口 </a:t>
            </a:r>
            <a:r>
              <a:rPr lang="en-US" altLang="zh-CN" dirty="0">
                <a:solidFill>
                  <a:srgbClr val="0087CD"/>
                </a:solidFill>
                <a:latin typeface="微软雅黑" pitchFamily="34" charset="-122"/>
                <a:ea typeface="微软雅黑" pitchFamily="34" charset="-122"/>
              </a:rPr>
              <a:t>1 </a:t>
            </a:r>
            <a:r>
              <a:rPr lang="zh-CN" altLang="en-US" dirty="0">
                <a:solidFill>
                  <a:srgbClr val="0087CD"/>
                </a:solidFill>
                <a:latin typeface="微软雅黑" pitchFamily="34" charset="-122"/>
                <a:ea typeface="微软雅黑" pitchFamily="34" charset="-122"/>
              </a:rPr>
              <a:t>写入交换表中。</a:t>
            </a:r>
          </a:p>
        </p:txBody>
      </p:sp>
      <p:sp>
        <p:nvSpPr>
          <p:cNvPr id="68" name="矩形 67"/>
          <p:cNvSpPr/>
          <p:nvPr/>
        </p:nvSpPr>
        <p:spPr>
          <a:xfrm>
            <a:off x="4165269" y="4229675"/>
            <a:ext cx="4583195" cy="646331"/>
          </a:xfrm>
          <a:prstGeom prst="rect">
            <a:avLst/>
          </a:prstGeom>
        </p:spPr>
        <p:txBody>
          <a:bodyPr wrap="square">
            <a:spAutoFit/>
          </a:bodyPr>
          <a:lstStyle/>
          <a:p>
            <a:r>
              <a:rPr lang="zh-CN" altLang="en-US" dirty="0">
                <a:solidFill>
                  <a:srgbClr val="0087CD"/>
                </a:solidFill>
                <a:latin typeface="微软雅黑" pitchFamily="34" charset="-122"/>
                <a:ea typeface="微软雅黑" pitchFamily="34" charset="-122"/>
              </a:rPr>
              <a:t>交换机向除接口 </a:t>
            </a:r>
            <a:r>
              <a:rPr lang="en-US" altLang="zh-CN" dirty="0">
                <a:solidFill>
                  <a:srgbClr val="0087CD"/>
                </a:solidFill>
                <a:latin typeface="微软雅黑" pitchFamily="34" charset="-122"/>
                <a:ea typeface="微软雅黑" pitchFamily="34" charset="-122"/>
              </a:rPr>
              <a:t>1 </a:t>
            </a:r>
            <a:r>
              <a:rPr lang="zh-CN" altLang="en-US" dirty="0">
                <a:solidFill>
                  <a:srgbClr val="0087CD"/>
                </a:solidFill>
                <a:latin typeface="微软雅黑" pitchFamily="34" charset="-122"/>
                <a:ea typeface="微软雅黑" pitchFamily="34" charset="-122"/>
              </a:rPr>
              <a:t>以外的所有的接口</a:t>
            </a:r>
            <a:r>
              <a:rPr lang="zh-CN" altLang="en-US" dirty="0">
                <a:solidFill>
                  <a:srgbClr val="C55A11"/>
                </a:solidFill>
                <a:latin typeface="微软雅黑" pitchFamily="34" charset="-122"/>
                <a:ea typeface="微软雅黑" pitchFamily="34" charset="-122"/>
              </a:rPr>
              <a:t>广播</a:t>
            </a:r>
            <a:r>
              <a:rPr lang="zh-CN" altLang="en-US" dirty="0">
                <a:solidFill>
                  <a:srgbClr val="0087CD"/>
                </a:solidFill>
                <a:latin typeface="微软雅黑" pitchFamily="34" charset="-122"/>
                <a:ea typeface="微软雅黑" pitchFamily="34" charset="-122"/>
              </a:rPr>
              <a:t>这个帧。</a:t>
            </a:r>
          </a:p>
        </p:txBody>
      </p:sp>
      <p:sp>
        <p:nvSpPr>
          <p:cNvPr id="70" name="矩形 69"/>
          <p:cNvSpPr/>
          <p:nvPr/>
        </p:nvSpPr>
        <p:spPr>
          <a:xfrm>
            <a:off x="2190942" y="3114889"/>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A          1</a:t>
            </a:r>
            <a:endParaRPr lang="zh-CN" altLang="en-US" sz="1400" b="1" dirty="0">
              <a:latin typeface="微软雅黑" pitchFamily="34" charset="-122"/>
              <a:ea typeface="微软雅黑" pitchFamily="34" charset="-122"/>
            </a:endParaRPr>
          </a:p>
        </p:txBody>
      </p:sp>
      <p:cxnSp>
        <p:nvCxnSpPr>
          <p:cNvPr id="71" name="直接箭头连接符 70"/>
          <p:cNvCxnSpPr/>
          <p:nvPr/>
        </p:nvCxnSpPr>
        <p:spPr>
          <a:xfrm>
            <a:off x="1254395" y="302927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254395" y="3566809"/>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254395" y="411565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860032" y="1873156"/>
            <a:ext cx="1090436" cy="338554"/>
            <a:chOff x="4974334" y="1978909"/>
            <a:chExt cx="1090436" cy="338554"/>
          </a:xfrm>
        </p:grpSpPr>
        <p:sp>
          <p:nvSpPr>
            <p:cNvPr id="2" name="TextBox 1"/>
            <p:cNvSpPr txBox="1"/>
            <p:nvPr/>
          </p:nvSpPr>
          <p:spPr>
            <a:xfrm>
              <a:off x="4974334"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B</a:t>
              </a:r>
              <a:endParaRPr lang="zh-CN" altLang="en-US" sz="16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A</a:t>
              </a:r>
              <a:endParaRPr lang="zh-CN" altLang="en-US" sz="1600" b="1" dirty="0">
                <a:solidFill>
                  <a:srgbClr val="CC00CC"/>
                </a:solidFill>
                <a:latin typeface="微软雅黑" pitchFamily="34" charset="-122"/>
                <a:ea typeface="微软雅黑" pitchFamily="34" charset="-122"/>
              </a:endParaRPr>
            </a:p>
          </p:txBody>
        </p:sp>
      </p:grpSp>
      <p:sp>
        <p:nvSpPr>
          <p:cNvPr id="20" name="标题 19"/>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7" name="Rectangle 46"/>
          <p:cNvSpPr>
            <a:spLocks noChangeArrowheads="1"/>
          </p:cNvSpPr>
          <p:nvPr/>
        </p:nvSpPr>
        <p:spPr bwMode="auto">
          <a:xfrm>
            <a:off x="323528" y="1131590"/>
            <a:ext cx="8424936"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sz="2000" dirty="0">
                <a:solidFill>
                  <a:srgbClr val="0087CD"/>
                </a:solidFill>
                <a:latin typeface="微软雅黑" pitchFamily="34" charset="-122"/>
                <a:ea typeface="微软雅黑" pitchFamily="34" charset="-122"/>
              </a:rPr>
              <a:t>以太网交换机运行</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自动维护交换表。</a:t>
            </a:r>
          </a:p>
        </p:txBody>
      </p:sp>
      <p:sp>
        <p:nvSpPr>
          <p:cNvPr id="5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a:t>
            </a:r>
          </a:p>
        </p:txBody>
      </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C0C0C0"/>
                                      </p:to>
                                    </p:animClr>
                                  </p:subTnLst>
                                </p:cTn>
                              </p:par>
                            </p:childTnLst>
                          </p:cTn>
                        </p:par>
                        <p:par>
                          <p:cTn id="15" fill="hold">
                            <p:stCondLst>
                              <p:cond delay="5500"/>
                            </p:stCondLst>
                            <p:childTnLst>
                              <p:par>
                                <p:cTn id="16" presetID="22" presetClass="entr" presetSubtype="1" fill="hold" grpId="0" nodeType="afterEffect">
                                  <p:stCondLst>
                                    <p:cond delay="175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925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325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up)">
                                      <p:cBhvr>
                                        <p:cTn id="32" dur="2000"/>
                                        <p:tgtEl>
                                          <p:spTgt spid="68"/>
                                        </p:tgtEl>
                                      </p:cBhvr>
                                    </p:animEffect>
                                  </p:childTnLst>
                                </p:cTn>
                              </p:par>
                              <p:par>
                                <p:cTn id="33" presetID="22" presetClass="entr" presetSubtype="2" fill="hold" nodeType="withEffect">
                                  <p:stCondLst>
                                    <p:cond delay="2000"/>
                                  </p:stCondLst>
                                  <p:childTnLst>
                                    <p:set>
                                      <p:cBhvr>
                                        <p:cTn id="34" dur="1" fill="hold">
                                          <p:stCondLst>
                                            <p:cond delay="0"/>
                                          </p:stCondLst>
                                        </p:cTn>
                                        <p:tgtEl>
                                          <p:spTgt spid="71"/>
                                        </p:tgtEl>
                                        <p:attrNameLst>
                                          <p:attrName>style.visibility</p:attrName>
                                        </p:attrNameLst>
                                      </p:cBhvr>
                                      <p:to>
                                        <p:strVal val="visible"/>
                                      </p:to>
                                    </p:set>
                                    <p:animEffect transition="in" filter="wipe(right)">
                                      <p:cBhvr>
                                        <p:cTn id="35" dur="3000"/>
                                        <p:tgtEl>
                                          <p:spTgt spid="71"/>
                                        </p:tgtEl>
                                      </p:cBhvr>
                                    </p:animEffect>
                                  </p:childTnLst>
                                </p:cTn>
                              </p:par>
                              <p:par>
                                <p:cTn id="36" presetID="22" presetClass="entr" presetSubtype="2" fill="hold" nodeType="withEffect">
                                  <p:stCondLst>
                                    <p:cond delay="2000"/>
                                  </p:stCondLst>
                                  <p:childTnLst>
                                    <p:set>
                                      <p:cBhvr>
                                        <p:cTn id="37" dur="1" fill="hold">
                                          <p:stCondLst>
                                            <p:cond delay="0"/>
                                          </p:stCondLst>
                                        </p:cTn>
                                        <p:tgtEl>
                                          <p:spTgt spid="72"/>
                                        </p:tgtEl>
                                        <p:attrNameLst>
                                          <p:attrName>style.visibility</p:attrName>
                                        </p:attrNameLst>
                                      </p:cBhvr>
                                      <p:to>
                                        <p:strVal val="visible"/>
                                      </p:to>
                                    </p:set>
                                    <p:animEffect transition="in" filter="wipe(right)">
                                      <p:cBhvr>
                                        <p:cTn id="38" dur="3000"/>
                                        <p:tgtEl>
                                          <p:spTgt spid="72"/>
                                        </p:tgtEl>
                                      </p:cBhvr>
                                    </p:animEffect>
                                  </p:childTnLst>
                                </p:cTn>
                              </p:par>
                              <p:par>
                                <p:cTn id="39" presetID="22" presetClass="entr" presetSubtype="2" fill="hold" nodeType="withEffect">
                                  <p:stCondLst>
                                    <p:cond delay="2000"/>
                                  </p:stCondLst>
                                  <p:childTnLst>
                                    <p:set>
                                      <p:cBhvr>
                                        <p:cTn id="40" dur="1" fill="hold">
                                          <p:stCondLst>
                                            <p:cond delay="0"/>
                                          </p:stCondLst>
                                        </p:cTn>
                                        <p:tgtEl>
                                          <p:spTgt spid="73"/>
                                        </p:tgtEl>
                                        <p:attrNameLst>
                                          <p:attrName>style.visibility</p:attrName>
                                        </p:attrNameLst>
                                      </p:cBhvr>
                                      <p:to>
                                        <p:strVal val="visible"/>
                                      </p:to>
                                    </p:set>
                                    <p:animEffect transition="in" filter="wipe(right)">
                                      <p:cBhvr>
                                        <p:cTn id="41"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5498" y="2248154"/>
            <a:ext cx="2209376" cy="2051788"/>
          </a:xfrm>
          <a:prstGeom prst="rect">
            <a:avLst/>
          </a:prstGeom>
          <a:solidFill>
            <a:srgbClr val="0095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404631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96840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49215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41268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324445" y="1851670"/>
            <a:ext cx="14138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0070C0"/>
                </a:solidFill>
                <a:latin typeface="微软雅黑" pitchFamily="34" charset="-122"/>
                <a:ea typeface="微软雅黑" pitchFamily="34" charset="-122"/>
              </a:rPr>
              <a:t>以太网交换机</a:t>
            </a:r>
            <a:endParaRPr kumimoji="1" lang="en-US" altLang="zh-CN" sz="1600" b="1" dirty="0">
              <a:solidFill>
                <a:srgbClr val="0070C0"/>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221104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227546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83938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91728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35337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87027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330450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50803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70C0"/>
                  </a:solidFill>
                  <a:latin typeface="微软雅黑" pitchFamily="34" charset="-122"/>
                  <a:ea typeface="微软雅黑" pitchFamily="34" charset="-122"/>
                </a:rPr>
                <a:t>MAC</a:t>
              </a:r>
              <a:r>
                <a:rPr kumimoji="1" lang="zh-CN" altLang="en-US" sz="1100" b="1" dirty="0">
                  <a:solidFill>
                    <a:srgbClr val="0070C0"/>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76404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960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74683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6779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83248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32143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3865949074"/>
              </p:ext>
            </p:extLst>
          </p:nvPr>
        </p:nvGraphicFramePr>
        <p:xfrm>
          <a:off x="4682837" y="2284519"/>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827014" y="1923678"/>
            <a:ext cx="100348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C55A11"/>
                </a:solidFill>
                <a:latin typeface="微软雅黑" pitchFamily="34" charset="-122"/>
                <a:ea typeface="微软雅黑" pitchFamily="34" charset="-122"/>
              </a:rPr>
              <a:t>以太网帧</a:t>
            </a:r>
            <a:endParaRPr kumimoji="1" lang="en-US" altLang="zh-CN" sz="1600" b="1" dirty="0">
              <a:solidFill>
                <a:srgbClr val="C55A11"/>
              </a:solidFill>
              <a:latin typeface="微软雅黑" pitchFamily="34" charset="-122"/>
              <a:ea typeface="微软雅黑" pitchFamily="34" charset="-122"/>
            </a:endParaRPr>
          </a:p>
        </p:txBody>
      </p:sp>
      <p:sp>
        <p:nvSpPr>
          <p:cNvPr id="66" name="矩形 65"/>
          <p:cNvSpPr/>
          <p:nvPr/>
        </p:nvSpPr>
        <p:spPr>
          <a:xfrm>
            <a:off x="4567074" y="2984634"/>
            <a:ext cx="4181390" cy="961289"/>
          </a:xfrm>
          <a:prstGeom prst="rect">
            <a:avLst/>
          </a:prstGeom>
        </p:spPr>
        <p:txBody>
          <a:bodyPr wrap="square">
            <a:spAutoFit/>
          </a:bodyPr>
          <a:lstStyle/>
          <a:p>
            <a:pPr>
              <a:lnSpc>
                <a:spcPct val="150000"/>
              </a:lnSpc>
            </a:pPr>
            <a:r>
              <a:rPr lang="zh-CN" altLang="en-US" sz="2000" b="1" dirty="0">
                <a:solidFill>
                  <a:srgbClr val="0087CD"/>
                </a:solidFill>
                <a:latin typeface="微软雅黑" pitchFamily="34" charset="-122"/>
                <a:ea typeface="微软雅黑" pitchFamily="34" charset="-122"/>
              </a:rPr>
              <a:t>由于与该帧的</a:t>
            </a:r>
            <a:r>
              <a:rPr lang="zh-CN" altLang="en-US" sz="2000" b="1" dirty="0">
                <a:solidFill>
                  <a:srgbClr val="C55A11"/>
                </a:solidFill>
                <a:latin typeface="微软雅黑" pitchFamily="34" charset="-122"/>
                <a:ea typeface="微软雅黑" pitchFamily="34" charset="-122"/>
              </a:rPr>
              <a:t>目的地址不相符</a:t>
            </a:r>
            <a:r>
              <a:rPr lang="zh-CN" altLang="en-US" sz="2000" b="1" dirty="0">
                <a:solidFill>
                  <a:srgbClr val="0087CD"/>
                </a:solidFill>
                <a:latin typeface="微软雅黑" pitchFamily="34" charset="-122"/>
                <a:ea typeface="微软雅黑" pitchFamily="34" charset="-122"/>
              </a:rPr>
              <a:t>，</a:t>
            </a:r>
            <a:r>
              <a:rPr lang="en-US" altLang="zh-CN" sz="2000" b="1" dirty="0">
                <a:solidFill>
                  <a:srgbClr val="0087CD"/>
                </a:solidFill>
                <a:latin typeface="微软雅黑" pitchFamily="34" charset="-122"/>
                <a:ea typeface="微软雅黑" pitchFamily="34" charset="-122"/>
              </a:rPr>
              <a:t>C </a:t>
            </a:r>
            <a:r>
              <a:rPr lang="zh-CN" altLang="en-US" sz="2000" b="1" dirty="0">
                <a:solidFill>
                  <a:srgbClr val="0087CD"/>
                </a:solidFill>
                <a:latin typeface="微软雅黑" pitchFamily="34" charset="-122"/>
                <a:ea typeface="微软雅黑" pitchFamily="34" charset="-122"/>
              </a:rPr>
              <a:t>和 </a:t>
            </a:r>
            <a:r>
              <a:rPr lang="en-US" altLang="zh-CN" sz="2000" b="1" dirty="0">
                <a:solidFill>
                  <a:srgbClr val="0087CD"/>
                </a:solidFill>
                <a:latin typeface="微软雅黑" pitchFamily="34" charset="-122"/>
                <a:ea typeface="微软雅黑" pitchFamily="34" charset="-122"/>
              </a:rPr>
              <a:t>D </a:t>
            </a:r>
            <a:r>
              <a:rPr lang="zh-CN" altLang="en-US" sz="2000" b="1" dirty="0">
                <a:solidFill>
                  <a:srgbClr val="0087CD"/>
                </a:solidFill>
                <a:latin typeface="微软雅黑" pitchFamily="34" charset="-122"/>
                <a:ea typeface="微软雅黑" pitchFamily="34" charset="-122"/>
              </a:rPr>
              <a:t>将</a:t>
            </a:r>
            <a:r>
              <a:rPr lang="zh-CN" altLang="en-US" sz="2000" b="1" dirty="0">
                <a:solidFill>
                  <a:srgbClr val="C55A11"/>
                </a:solidFill>
                <a:latin typeface="微软雅黑" pitchFamily="34" charset="-122"/>
                <a:ea typeface="微软雅黑" pitchFamily="34" charset="-122"/>
              </a:rPr>
              <a:t>丢弃该帧</a:t>
            </a:r>
            <a:r>
              <a:rPr lang="zh-CN" altLang="en-US" sz="2000" b="1" dirty="0">
                <a:solidFill>
                  <a:srgbClr val="0087CD"/>
                </a:solidFill>
                <a:latin typeface="微软雅黑" pitchFamily="34" charset="-122"/>
                <a:ea typeface="微软雅黑" pitchFamily="34" charset="-122"/>
              </a:rPr>
              <a:t>。</a:t>
            </a:r>
          </a:p>
        </p:txBody>
      </p:sp>
      <p:sp>
        <p:nvSpPr>
          <p:cNvPr id="70" name="矩形 69"/>
          <p:cNvSpPr/>
          <p:nvPr/>
        </p:nvSpPr>
        <p:spPr>
          <a:xfrm>
            <a:off x="2498126" y="2970873"/>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A         1</a:t>
            </a:r>
            <a:endParaRPr lang="zh-CN" altLang="en-US" sz="1400" b="1" dirty="0">
              <a:latin typeface="微软雅黑" pitchFamily="34" charset="-122"/>
              <a:ea typeface="微软雅黑" pitchFamily="34" charset="-122"/>
            </a:endParaRPr>
          </a:p>
        </p:txBody>
      </p:sp>
      <p:cxnSp>
        <p:nvCxnSpPr>
          <p:cNvPr id="71" name="直接箭头连接符 70"/>
          <p:cNvCxnSpPr/>
          <p:nvPr/>
        </p:nvCxnSpPr>
        <p:spPr>
          <a:xfrm>
            <a:off x="1534240" y="288526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42279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97163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32040" y="2521228"/>
            <a:ext cx="1090436" cy="338554"/>
            <a:chOff x="4974334" y="1978909"/>
            <a:chExt cx="1090436" cy="338554"/>
          </a:xfrm>
        </p:grpSpPr>
        <p:sp>
          <p:nvSpPr>
            <p:cNvPr id="2" name="TextBox 1"/>
            <p:cNvSpPr txBox="1"/>
            <p:nvPr/>
          </p:nvSpPr>
          <p:spPr>
            <a:xfrm>
              <a:off x="4974334"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B</a:t>
              </a:r>
              <a:endParaRPr lang="zh-CN" altLang="en-US" sz="16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A</a:t>
              </a:r>
              <a:endParaRPr lang="zh-CN" altLang="en-US" sz="16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735123"/>
            <a:ext cx="629980" cy="305212"/>
          </a:xfrm>
          <a:prstGeom prst="rect">
            <a:avLst/>
          </a:prstGeom>
          <a:solidFill>
            <a:srgbClr val="0095F0"/>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827614"/>
            <a:ext cx="629980" cy="305212"/>
          </a:xfrm>
          <a:prstGeom prst="rect">
            <a:avLst/>
          </a:prstGeom>
          <a:solidFill>
            <a:srgbClr val="0095F0"/>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20" name="标题 19"/>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8" name="Rectangle 46"/>
          <p:cNvSpPr>
            <a:spLocks noChangeArrowheads="1"/>
          </p:cNvSpPr>
          <p:nvPr/>
        </p:nvSpPr>
        <p:spPr bwMode="auto">
          <a:xfrm>
            <a:off x="323528" y="1131590"/>
            <a:ext cx="8424936"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sz="2000" dirty="0">
                <a:solidFill>
                  <a:srgbClr val="0087CD"/>
                </a:solidFill>
                <a:latin typeface="微软雅黑" pitchFamily="34" charset="-122"/>
                <a:ea typeface="微软雅黑" pitchFamily="34" charset="-122"/>
              </a:rPr>
              <a:t>以太网交换机运行</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自动维护交换表。</a:t>
            </a:r>
          </a:p>
        </p:txBody>
      </p:sp>
      <p:sp>
        <p:nvSpPr>
          <p:cNvPr id="5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a:t>
            </a: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49629" y="2032130"/>
            <a:ext cx="2209376" cy="2051788"/>
          </a:xfrm>
          <a:prstGeom prst="rect">
            <a:avLst/>
          </a:prstGeom>
          <a:solidFill>
            <a:srgbClr val="0095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777963" y="3830286"/>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777963" y="2752384"/>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800836" y="3276130"/>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777963" y="2196661"/>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1828576" y="1652687"/>
            <a:ext cx="14138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0070C0"/>
                </a:solidFill>
                <a:latin typeface="微软雅黑" pitchFamily="34" charset="-122"/>
                <a:ea typeface="微软雅黑" pitchFamily="34" charset="-122"/>
              </a:rPr>
              <a:t>以太网交换机</a:t>
            </a:r>
            <a:endParaRPr kumimoji="1" lang="en-US" altLang="zh-CN" sz="1600" b="1" dirty="0">
              <a:solidFill>
                <a:srgbClr val="0070C0"/>
              </a:solidFill>
              <a:latin typeface="微软雅黑" pitchFamily="34" charset="-122"/>
              <a:ea typeface="微软雅黑" pitchFamily="34" charset="-122"/>
            </a:endParaRPr>
          </a:p>
        </p:txBody>
      </p:sp>
      <p:sp>
        <p:nvSpPr>
          <p:cNvPr id="21" name="Rectangle 34"/>
          <p:cNvSpPr>
            <a:spLocks noChangeArrowheads="1"/>
          </p:cNvSpPr>
          <p:nvPr/>
        </p:nvSpPr>
        <p:spPr bwMode="auto">
          <a:xfrm>
            <a:off x="330236" y="1995016"/>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440490" y="2059444"/>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449633" y="2623356"/>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420513" y="3701258"/>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429657" y="3137347"/>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341754" y="3654253"/>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339854" y="3088478"/>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1768519" y="2292013"/>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70C0"/>
                  </a:solidFill>
                  <a:latin typeface="微软雅黑" pitchFamily="34" charset="-122"/>
                  <a:ea typeface="微软雅黑" pitchFamily="34" charset="-122"/>
                </a:rPr>
                <a:t>MAC</a:t>
              </a:r>
              <a:r>
                <a:rPr kumimoji="1" lang="zh-CN" altLang="en-US" sz="1100" b="1" dirty="0">
                  <a:solidFill>
                    <a:srgbClr val="0070C0"/>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323528" y="2548018"/>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121" y="197997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121" y="253080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121" y="305177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121" y="3616457"/>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038371" y="3217004"/>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017025" y="2643758"/>
            <a:ext cx="4731439" cy="1200329"/>
          </a:xfrm>
          <a:prstGeom prst="rect">
            <a:avLst/>
          </a:prstGeom>
        </p:spPr>
        <p:txBody>
          <a:bodyPr wrap="square">
            <a:spAutoFit/>
          </a:bodyPr>
          <a:lstStyle/>
          <a:p>
            <a:r>
              <a:rPr lang="zh-CN" altLang="en-US" dirty="0">
                <a:solidFill>
                  <a:srgbClr val="0087CD"/>
                </a:solidFill>
                <a:latin typeface="微软雅黑" pitchFamily="34" charset="-122"/>
                <a:ea typeface="微软雅黑" pitchFamily="34" charset="-122"/>
              </a:rPr>
              <a:t>交换机收到帧后，先查找交换表。发现交换表中的 </a:t>
            </a:r>
            <a:r>
              <a:rPr lang="en-US" altLang="zh-CN" dirty="0">
                <a:solidFill>
                  <a:srgbClr val="0087CD"/>
                </a:solidFill>
                <a:latin typeface="微软雅黑" pitchFamily="34" charset="-122"/>
                <a:ea typeface="微软雅黑" pitchFamily="34" charset="-122"/>
              </a:rPr>
              <a:t>MAC </a:t>
            </a:r>
            <a:r>
              <a:rPr lang="zh-CN" altLang="en-US" dirty="0">
                <a:solidFill>
                  <a:srgbClr val="0087CD"/>
                </a:solidFill>
                <a:latin typeface="微软雅黑" pitchFamily="34" charset="-122"/>
                <a:ea typeface="微软雅黑" pitchFamily="34" charset="-122"/>
              </a:rPr>
              <a:t>地址有 </a:t>
            </a:r>
            <a:r>
              <a:rPr lang="en-US" altLang="zh-CN" dirty="0">
                <a:solidFill>
                  <a:srgbClr val="0087CD"/>
                </a:solidFill>
                <a:latin typeface="微软雅黑" pitchFamily="34" charset="-122"/>
                <a:ea typeface="微软雅黑" pitchFamily="34" charset="-122"/>
              </a:rPr>
              <a:t>A</a:t>
            </a:r>
            <a:r>
              <a:rPr lang="zh-CN" altLang="en-US" dirty="0">
                <a:solidFill>
                  <a:srgbClr val="0087CD"/>
                </a:solidFill>
                <a:latin typeface="微软雅黑" pitchFamily="34" charset="-122"/>
                <a:ea typeface="微软雅黑" pitchFamily="34" charset="-122"/>
              </a:rPr>
              <a:t>，表明要发送给</a:t>
            </a:r>
            <a:r>
              <a:rPr lang="en-US" altLang="zh-CN" dirty="0">
                <a:solidFill>
                  <a:srgbClr val="0087CD"/>
                </a:solidFill>
                <a:latin typeface="微软雅黑" pitchFamily="34" charset="-122"/>
                <a:ea typeface="微软雅黑" pitchFamily="34" charset="-122"/>
              </a:rPr>
              <a:t>A</a:t>
            </a:r>
            <a:r>
              <a:rPr lang="zh-CN" altLang="en-US" dirty="0">
                <a:solidFill>
                  <a:srgbClr val="0087CD"/>
                </a:solidFill>
                <a:latin typeface="微软雅黑" pitchFamily="34" charset="-122"/>
                <a:ea typeface="微软雅黑" pitchFamily="34" charset="-122"/>
              </a:rPr>
              <a:t>的帧应从接口</a:t>
            </a:r>
            <a:r>
              <a:rPr lang="en-US" altLang="zh-CN" dirty="0">
                <a:solidFill>
                  <a:srgbClr val="0087CD"/>
                </a:solidFill>
                <a:latin typeface="微软雅黑" pitchFamily="34" charset="-122"/>
                <a:ea typeface="微软雅黑" pitchFamily="34" charset="-122"/>
              </a:rPr>
              <a:t>1</a:t>
            </a:r>
            <a:r>
              <a:rPr lang="zh-CN" altLang="en-US" dirty="0">
                <a:solidFill>
                  <a:srgbClr val="0087CD"/>
                </a:solidFill>
                <a:latin typeface="微软雅黑" pitchFamily="34" charset="-122"/>
                <a:ea typeface="微软雅黑" pitchFamily="34" charset="-122"/>
              </a:rPr>
              <a:t>转发出去。于是就把这个帧传送到接口 </a:t>
            </a:r>
            <a:r>
              <a:rPr lang="en-US" altLang="zh-CN" dirty="0">
                <a:solidFill>
                  <a:srgbClr val="0087CD"/>
                </a:solidFill>
                <a:latin typeface="微软雅黑" pitchFamily="34" charset="-122"/>
                <a:ea typeface="微软雅黑" pitchFamily="34" charset="-122"/>
              </a:rPr>
              <a:t>1 </a:t>
            </a:r>
            <a:r>
              <a:rPr lang="zh-CN" altLang="en-US" dirty="0">
                <a:solidFill>
                  <a:srgbClr val="0087CD"/>
                </a:solidFill>
                <a:latin typeface="微软雅黑" pitchFamily="34" charset="-122"/>
                <a:ea typeface="微软雅黑" pitchFamily="34" charset="-122"/>
              </a:rPr>
              <a:t>转发给 </a:t>
            </a:r>
            <a:r>
              <a:rPr lang="en-US" altLang="zh-CN" dirty="0">
                <a:solidFill>
                  <a:srgbClr val="0087CD"/>
                </a:solidFill>
                <a:latin typeface="微软雅黑" pitchFamily="34" charset="-122"/>
                <a:ea typeface="微软雅黑" pitchFamily="34" charset="-122"/>
              </a:rPr>
              <a:t>A</a:t>
            </a:r>
            <a:r>
              <a:rPr lang="zh-CN" altLang="en-US" dirty="0">
                <a:solidFill>
                  <a:srgbClr val="0087CD"/>
                </a:solidFill>
                <a:latin typeface="微软雅黑" pitchFamily="34" charset="-122"/>
                <a:ea typeface="微软雅黑" pitchFamily="34" charset="-122"/>
              </a:rPr>
              <a:t>。</a:t>
            </a:r>
          </a:p>
        </p:txBody>
      </p:sp>
      <p:sp>
        <p:nvSpPr>
          <p:cNvPr id="66" name="矩形 65"/>
          <p:cNvSpPr/>
          <p:nvPr/>
        </p:nvSpPr>
        <p:spPr>
          <a:xfrm>
            <a:off x="4017025" y="2211710"/>
            <a:ext cx="4731439" cy="369332"/>
          </a:xfrm>
          <a:prstGeom prst="rect">
            <a:avLst/>
          </a:prstGeom>
        </p:spPr>
        <p:txBody>
          <a:bodyPr wrap="square">
            <a:spAutoFit/>
          </a:bodyPr>
          <a:lstStyle/>
          <a:p>
            <a:r>
              <a:rPr lang="en-US" altLang="zh-CN" dirty="0">
                <a:solidFill>
                  <a:srgbClr val="0087CD"/>
                </a:solidFill>
                <a:latin typeface="微软雅黑" pitchFamily="34" charset="-122"/>
                <a:ea typeface="微软雅黑" pitchFamily="34" charset="-122"/>
              </a:rPr>
              <a:t>B </a:t>
            </a:r>
            <a:r>
              <a:rPr lang="zh-CN" altLang="en-US" dirty="0">
                <a:solidFill>
                  <a:srgbClr val="0087CD"/>
                </a:solidFill>
                <a:latin typeface="微软雅黑" pitchFamily="34" charset="-122"/>
                <a:ea typeface="微软雅黑" pitchFamily="34" charset="-122"/>
              </a:rPr>
              <a:t>向 </a:t>
            </a:r>
            <a:r>
              <a:rPr lang="en-US" altLang="zh-CN" dirty="0">
                <a:solidFill>
                  <a:srgbClr val="0087CD"/>
                </a:solidFill>
                <a:latin typeface="微软雅黑" pitchFamily="34" charset="-122"/>
                <a:ea typeface="微软雅黑" pitchFamily="34" charset="-122"/>
              </a:rPr>
              <a:t>A </a:t>
            </a:r>
            <a:r>
              <a:rPr lang="zh-CN" altLang="en-US" dirty="0">
                <a:solidFill>
                  <a:srgbClr val="0087CD"/>
                </a:solidFill>
                <a:latin typeface="微软雅黑" pitchFamily="34" charset="-122"/>
                <a:ea typeface="微软雅黑" pitchFamily="34" charset="-122"/>
              </a:rPr>
              <a:t>发送帧。该帧从接口 </a:t>
            </a:r>
            <a:r>
              <a:rPr lang="en-US" altLang="zh-CN" dirty="0">
                <a:solidFill>
                  <a:srgbClr val="0087CD"/>
                </a:solidFill>
                <a:latin typeface="微软雅黑" pitchFamily="34" charset="-122"/>
                <a:ea typeface="微软雅黑" pitchFamily="34" charset="-122"/>
              </a:rPr>
              <a:t>3 </a:t>
            </a:r>
            <a:r>
              <a:rPr lang="zh-CN" altLang="en-US" dirty="0">
                <a:solidFill>
                  <a:srgbClr val="0087CD"/>
                </a:solidFill>
                <a:latin typeface="微软雅黑" pitchFamily="34" charset="-122"/>
                <a:ea typeface="微软雅黑" pitchFamily="34" charset="-122"/>
              </a:rPr>
              <a:t>进入到交换机。</a:t>
            </a:r>
          </a:p>
        </p:txBody>
      </p:sp>
      <p:sp>
        <p:nvSpPr>
          <p:cNvPr id="67" name="矩形 66"/>
          <p:cNvSpPr/>
          <p:nvPr/>
        </p:nvSpPr>
        <p:spPr>
          <a:xfrm>
            <a:off x="4017025" y="3939902"/>
            <a:ext cx="4731439" cy="646331"/>
          </a:xfrm>
          <a:prstGeom prst="rect">
            <a:avLst/>
          </a:prstGeom>
        </p:spPr>
        <p:txBody>
          <a:bodyPr wrap="square">
            <a:spAutoFit/>
          </a:bodyPr>
          <a:lstStyle/>
          <a:p>
            <a:r>
              <a:rPr lang="zh-CN" altLang="en-US" dirty="0">
                <a:solidFill>
                  <a:srgbClr val="0087CD"/>
                </a:solidFill>
                <a:latin typeface="微软雅黑" pitchFamily="34" charset="-122"/>
                <a:ea typeface="微软雅黑" pitchFamily="34" charset="-122"/>
              </a:rPr>
              <a:t>交换机把这个帧的源地址 </a:t>
            </a:r>
            <a:r>
              <a:rPr lang="en-US" altLang="zh-CN" dirty="0">
                <a:solidFill>
                  <a:srgbClr val="0087CD"/>
                </a:solidFill>
                <a:latin typeface="微软雅黑" pitchFamily="34" charset="-122"/>
                <a:ea typeface="微软雅黑" pitchFamily="34" charset="-122"/>
              </a:rPr>
              <a:t>B </a:t>
            </a:r>
            <a:r>
              <a:rPr lang="zh-CN" altLang="en-US" dirty="0">
                <a:solidFill>
                  <a:srgbClr val="0087CD"/>
                </a:solidFill>
                <a:latin typeface="微软雅黑" pitchFamily="34" charset="-122"/>
                <a:ea typeface="微软雅黑" pitchFamily="34" charset="-122"/>
              </a:rPr>
              <a:t>和接口 </a:t>
            </a:r>
            <a:r>
              <a:rPr lang="en-US" altLang="zh-CN" dirty="0">
                <a:solidFill>
                  <a:srgbClr val="0087CD"/>
                </a:solidFill>
                <a:latin typeface="微软雅黑" pitchFamily="34" charset="-122"/>
                <a:ea typeface="微软雅黑" pitchFamily="34" charset="-122"/>
              </a:rPr>
              <a:t>3 </a:t>
            </a:r>
            <a:r>
              <a:rPr lang="zh-CN" altLang="en-US" dirty="0">
                <a:solidFill>
                  <a:srgbClr val="0087CD"/>
                </a:solidFill>
                <a:latin typeface="微软雅黑" pitchFamily="34" charset="-122"/>
                <a:ea typeface="微软雅黑" pitchFamily="34" charset="-122"/>
              </a:rPr>
              <a:t>写入交换表中。</a:t>
            </a:r>
          </a:p>
        </p:txBody>
      </p:sp>
      <p:sp>
        <p:nvSpPr>
          <p:cNvPr id="70" name="矩形 69"/>
          <p:cNvSpPr/>
          <p:nvPr/>
        </p:nvSpPr>
        <p:spPr>
          <a:xfrm>
            <a:off x="2002257" y="2754849"/>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A         1</a:t>
            </a:r>
            <a:endParaRPr lang="zh-CN" altLang="en-US" sz="1400" b="1" dirty="0">
              <a:latin typeface="微软雅黑" pitchFamily="34" charset="-122"/>
              <a:ea typeface="微软雅黑" pitchFamily="34" charset="-122"/>
            </a:endParaRPr>
          </a:p>
        </p:txBody>
      </p:sp>
      <p:cxnSp>
        <p:nvCxnSpPr>
          <p:cNvPr id="71" name="直接箭头连接符 70"/>
          <p:cNvCxnSpPr/>
          <p:nvPr/>
        </p:nvCxnSpPr>
        <p:spPr>
          <a:xfrm>
            <a:off x="1038371" y="211343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002257" y="2961607"/>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B         3</a:t>
            </a:r>
            <a:endParaRPr lang="zh-CN" altLang="en-US" sz="14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4040727809"/>
              </p:ext>
            </p:extLst>
          </p:nvPr>
        </p:nvGraphicFramePr>
        <p:xfrm>
          <a:off x="4682837" y="163788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827014" y="1275606"/>
            <a:ext cx="100348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C55A11"/>
                </a:solidFill>
                <a:latin typeface="微软雅黑" pitchFamily="34" charset="-122"/>
                <a:ea typeface="微软雅黑" pitchFamily="34" charset="-122"/>
              </a:rPr>
              <a:t>以太网帧</a:t>
            </a:r>
            <a:endParaRPr kumimoji="1" lang="en-US" altLang="zh-CN" sz="1600" b="1" dirty="0">
              <a:solidFill>
                <a:srgbClr val="C55A11"/>
              </a:solidFill>
              <a:latin typeface="微软雅黑" pitchFamily="34" charset="-122"/>
              <a:ea typeface="微软雅黑" pitchFamily="34" charset="-122"/>
            </a:endParaRPr>
          </a:p>
        </p:txBody>
      </p:sp>
      <p:grpSp>
        <p:nvGrpSpPr>
          <p:cNvPr id="10" name="组合 72"/>
          <p:cNvGrpSpPr/>
          <p:nvPr/>
        </p:nvGrpSpPr>
        <p:grpSpPr>
          <a:xfrm>
            <a:off x="4974334" y="1906901"/>
            <a:ext cx="1037826" cy="338554"/>
            <a:chOff x="4974334" y="1978909"/>
            <a:chExt cx="1037826" cy="338554"/>
          </a:xfrm>
        </p:grpSpPr>
        <p:sp>
          <p:nvSpPr>
            <p:cNvPr id="74" name="TextBox 73"/>
            <p:cNvSpPr txBox="1"/>
            <p:nvPr/>
          </p:nvSpPr>
          <p:spPr>
            <a:xfrm>
              <a:off x="4974334"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A</a:t>
              </a:r>
              <a:endParaRPr lang="zh-CN" altLang="en-US" sz="1600" b="1" dirty="0">
                <a:solidFill>
                  <a:srgbClr val="CC00CC"/>
                </a:solidFill>
                <a:latin typeface="微软雅黑" pitchFamily="34" charset="-122"/>
                <a:ea typeface="微软雅黑" pitchFamily="34" charset="-122"/>
              </a:endParaRPr>
            </a:p>
          </p:txBody>
        </p:sp>
        <p:sp>
          <p:nvSpPr>
            <p:cNvPr id="75" name="TextBox 74"/>
            <p:cNvSpPr txBox="1"/>
            <p:nvPr/>
          </p:nvSpPr>
          <p:spPr>
            <a:xfrm>
              <a:off x="5741832" y="1978909"/>
              <a:ext cx="270328" cy="338554"/>
            </a:xfrm>
            <a:prstGeom prst="rect">
              <a:avLst/>
            </a:prstGeom>
            <a:noFill/>
          </p:spPr>
          <p:txBody>
            <a:bodyPr wrap="square" rtlCol="0">
              <a:spAutoFit/>
            </a:bodyPr>
            <a:lstStyle/>
            <a:p>
              <a:r>
                <a:rPr lang="en-US" altLang="zh-CN" sz="1600" b="1" dirty="0">
                  <a:solidFill>
                    <a:srgbClr val="CC00CC"/>
                  </a:solidFill>
                  <a:latin typeface="微软雅黑" pitchFamily="34" charset="-122"/>
                  <a:ea typeface="微软雅黑" pitchFamily="34" charset="-122"/>
                </a:rPr>
                <a:t>B</a:t>
              </a:r>
              <a:endParaRPr lang="zh-CN" altLang="en-US" sz="1600" b="1" dirty="0">
                <a:solidFill>
                  <a:srgbClr val="CC00CC"/>
                </a:solidFill>
                <a:latin typeface="微软雅黑" pitchFamily="34" charset="-122"/>
                <a:ea typeface="微软雅黑" pitchFamily="34" charset="-122"/>
              </a:endParaRPr>
            </a:p>
          </p:txBody>
        </p:sp>
      </p:grpSp>
      <p:sp>
        <p:nvSpPr>
          <p:cNvPr id="11" name="标题 10"/>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7" name="Rectangle 46"/>
          <p:cNvSpPr>
            <a:spLocks noChangeArrowheads="1"/>
          </p:cNvSpPr>
          <p:nvPr/>
        </p:nvSpPr>
        <p:spPr bwMode="auto">
          <a:xfrm>
            <a:off x="323528" y="1131590"/>
            <a:ext cx="8424936"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sz="2000" dirty="0">
                <a:solidFill>
                  <a:srgbClr val="0087CD"/>
                </a:solidFill>
                <a:latin typeface="微软雅黑" pitchFamily="34" charset="-122"/>
                <a:ea typeface="微软雅黑" pitchFamily="34" charset="-122"/>
              </a:rPr>
              <a:t>以太网交换机运行</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自动维护交换表。</a:t>
            </a:r>
          </a:p>
        </p:txBody>
      </p:sp>
      <p:sp>
        <p:nvSpPr>
          <p:cNvPr id="5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a:t>
            </a:r>
          </a:p>
        </p:txBody>
      </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subTnLst>
                                    <p:animClr clrSpc="rgb" dir="cw">
                                      <p:cBhvr override="childStyle">
                                        <p:cTn dur="1" fill="hold" display="0" masterRel="nextClick" afterEffect="1"/>
                                        <p:tgtEl>
                                          <p:spTgt spid="60"/>
                                        </p:tgtEl>
                                        <p:attrNameLst>
                                          <p:attrName>ppt_c</p:attrName>
                                        </p:attrNameLst>
                                      </p:cBhvr>
                                      <p:to>
                                        <a:srgbClr val="C0C0C0"/>
                                      </p:to>
                                    </p:animClr>
                                  </p:sub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up)">
                                      <p:cBhvr>
                                        <p:cTn id="26" dur="2000"/>
                                        <p:tgtEl>
                                          <p:spTgt spid="67"/>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par>
                                <p:cTn id="30" presetID="35" presetClass="emph" presetSubtype="0" repeatCount="3000" fill="hold" grpId="1" nodeType="withEffect">
                                  <p:stCondLst>
                                    <p:cond delay="0"/>
                                  </p:stCondLst>
                                  <p:childTnLst>
                                    <p:anim calcmode="discrete" valueType="str">
                                      <p:cBhvr>
                                        <p:cTn id="31"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5498" y="2032130"/>
            <a:ext cx="2209376" cy="2051788"/>
          </a:xfrm>
          <a:prstGeom prst="rect">
            <a:avLst/>
          </a:prstGeom>
          <a:solidFill>
            <a:srgbClr val="0095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830286"/>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752384"/>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276130"/>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196661"/>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324445" y="1635646"/>
            <a:ext cx="141385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a:solidFill>
                  <a:srgbClr val="0070C0"/>
                </a:solidFill>
                <a:latin typeface="微软雅黑" pitchFamily="34" charset="-122"/>
                <a:ea typeface="微软雅黑" pitchFamily="34" charset="-122"/>
              </a:rPr>
              <a:t>以太网交换机</a:t>
            </a:r>
            <a:endParaRPr kumimoji="1" lang="en-US" altLang="zh-CN" sz="1600" b="1" dirty="0">
              <a:solidFill>
                <a:srgbClr val="0070C0"/>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995016"/>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2059444"/>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623356"/>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701258"/>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3137347"/>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654253"/>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3088478"/>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2292013"/>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5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200" b="1" dirty="0">
                  <a:solidFill>
                    <a:srgbClr val="0070C0"/>
                  </a:solidFill>
                  <a:latin typeface="微软雅黑" pitchFamily="34" charset="-122"/>
                  <a:ea typeface="微软雅黑" pitchFamily="34" charset="-122"/>
                </a:rPr>
                <a:t>MAC</a:t>
              </a:r>
              <a:r>
                <a:rPr kumimoji="1" lang="zh-CN" altLang="en-US" sz="1200" b="1" dirty="0">
                  <a:solidFill>
                    <a:srgbClr val="0070C0"/>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200" b="1" dirty="0">
                  <a:solidFill>
                    <a:srgbClr val="0000FF"/>
                  </a:solidFill>
                  <a:latin typeface="微软雅黑" pitchFamily="34" charset="-122"/>
                  <a:ea typeface="微软雅黑" pitchFamily="34" charset="-122"/>
                </a:rPr>
                <a:t>   </a:t>
              </a:r>
              <a:endParaRPr kumimoji="1" lang="en-US" altLang="zh-CN" sz="12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548018"/>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97997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53080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05177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616457"/>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754849"/>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A         1</a:t>
            </a:r>
            <a:endParaRPr lang="zh-CN" altLang="en-US" sz="1400" b="1" dirty="0">
              <a:latin typeface="微软雅黑" pitchFamily="34" charset="-122"/>
              <a:ea typeface="微软雅黑" pitchFamily="34" charset="-122"/>
            </a:endParaRPr>
          </a:p>
        </p:txBody>
      </p:sp>
      <p:sp>
        <p:nvSpPr>
          <p:cNvPr id="55" name="矩形 54"/>
          <p:cNvSpPr/>
          <p:nvPr/>
        </p:nvSpPr>
        <p:spPr>
          <a:xfrm>
            <a:off x="2498126" y="2980795"/>
            <a:ext cx="1588970" cy="307777"/>
          </a:xfrm>
          <a:prstGeom prst="rect">
            <a:avLst/>
          </a:prstGeom>
        </p:spPr>
        <p:txBody>
          <a:bodyPr wrap="square">
            <a:spAutoFit/>
          </a:bodyPr>
          <a:lstStyle/>
          <a:p>
            <a:r>
              <a:rPr lang="en-US" altLang="zh-CN" sz="1400" b="1" dirty="0">
                <a:latin typeface="微软雅黑" pitchFamily="34" charset="-122"/>
                <a:ea typeface="微软雅黑" pitchFamily="34" charset="-122"/>
              </a:rPr>
              <a:t>B         3</a:t>
            </a:r>
            <a:endParaRPr lang="zh-CN" altLang="en-US" sz="1400" b="1" dirty="0">
              <a:latin typeface="微软雅黑" pitchFamily="34" charset="-122"/>
              <a:ea typeface="微软雅黑" pitchFamily="34" charset="-122"/>
            </a:endParaRPr>
          </a:p>
        </p:txBody>
      </p:sp>
      <p:sp>
        <p:nvSpPr>
          <p:cNvPr id="56" name="矩形 55"/>
          <p:cNvSpPr/>
          <p:nvPr/>
        </p:nvSpPr>
        <p:spPr>
          <a:xfrm>
            <a:off x="4972922" y="1650198"/>
            <a:ext cx="3919558" cy="2554545"/>
          </a:xfrm>
          <a:prstGeom prst="rect">
            <a:avLst/>
          </a:prstGeom>
          <a:gradFill>
            <a:gsLst>
              <a:gs pos="0">
                <a:schemeClr val="bg1">
                  <a:lumMod val="98000"/>
                  <a:lumOff val="2000"/>
                </a:schemeClr>
              </a:gs>
              <a:gs pos="100000">
                <a:schemeClr val="bg1">
                  <a:alpha val="67000"/>
                </a:schemeClr>
              </a:gs>
            </a:gsLst>
            <a:lin ang="0" scaled="1"/>
          </a:gradFill>
          <a:ln w="12700">
            <a:noFill/>
          </a:ln>
        </p:spPr>
        <p:txBody>
          <a:bodyPr wrap="square">
            <a:spAutoFit/>
          </a:bodyPr>
          <a:lstStyle/>
          <a:p>
            <a:pPr>
              <a:lnSpc>
                <a:spcPts val="3200"/>
              </a:lnSpc>
            </a:pPr>
            <a:r>
              <a:rPr lang="zh-CN" altLang="zh-CN" sz="2000" dirty="0">
                <a:solidFill>
                  <a:srgbClr val="0070C0"/>
                </a:solidFill>
                <a:latin typeface="微软雅黑" pitchFamily="34" charset="-122"/>
                <a:ea typeface="微软雅黑" pitchFamily="34" charset="-122"/>
              </a:rPr>
              <a:t>考虑到可能有时要在交换机的</a:t>
            </a:r>
            <a:r>
              <a:rPr lang="zh-CN" altLang="zh-CN" sz="2000" dirty="0">
                <a:solidFill>
                  <a:srgbClr val="C55A11"/>
                </a:solidFill>
                <a:latin typeface="微软雅黑" pitchFamily="34" charset="-122"/>
                <a:ea typeface="微软雅黑" pitchFamily="34" charset="-122"/>
              </a:rPr>
              <a:t>接口更换主机</a:t>
            </a:r>
            <a:r>
              <a:rPr lang="zh-CN" altLang="zh-CN" sz="2000" dirty="0">
                <a:solidFill>
                  <a:srgbClr val="0070C0"/>
                </a:solidFill>
                <a:latin typeface="微软雅黑" pitchFamily="34" charset="-122"/>
                <a:ea typeface="微软雅黑" pitchFamily="34" charset="-122"/>
              </a:rPr>
              <a:t>，或者</a:t>
            </a:r>
            <a:r>
              <a:rPr lang="zh-CN" altLang="zh-CN" sz="2000" dirty="0">
                <a:solidFill>
                  <a:srgbClr val="C55A11"/>
                </a:solidFill>
                <a:latin typeface="微软雅黑" pitchFamily="34" charset="-122"/>
                <a:ea typeface="微软雅黑" pitchFamily="34" charset="-122"/>
              </a:rPr>
              <a:t>主机要更换其网络适配器</a:t>
            </a:r>
            <a:r>
              <a:rPr lang="zh-CN" altLang="zh-CN" sz="2000" dirty="0">
                <a:solidFill>
                  <a:srgbClr val="0070C0"/>
                </a:solidFill>
                <a:latin typeface="微软雅黑" pitchFamily="34" charset="-122"/>
                <a:ea typeface="微软雅黑" pitchFamily="34" charset="-122"/>
              </a:rPr>
              <a:t>，这就需要更改交换表中的项目。为此，在交换表中每个项目都设有一定的</a:t>
            </a:r>
            <a:r>
              <a:rPr lang="zh-CN" altLang="zh-CN" sz="2000" dirty="0">
                <a:solidFill>
                  <a:srgbClr val="C55A11"/>
                </a:solidFill>
                <a:latin typeface="微软雅黑" pitchFamily="34" charset="-122"/>
                <a:ea typeface="微软雅黑" pitchFamily="34" charset="-122"/>
              </a:rPr>
              <a:t>有效时间</a:t>
            </a:r>
            <a:r>
              <a:rPr lang="zh-CN" altLang="zh-CN" sz="2000" dirty="0">
                <a:solidFill>
                  <a:srgbClr val="0070C0"/>
                </a:solidFill>
                <a:latin typeface="微软雅黑" pitchFamily="34" charset="-122"/>
                <a:ea typeface="微软雅黑" pitchFamily="34" charset="-122"/>
              </a:rPr>
              <a:t>。</a:t>
            </a:r>
            <a:r>
              <a:rPr lang="zh-CN" altLang="zh-CN" sz="2000" dirty="0">
                <a:solidFill>
                  <a:srgbClr val="C55A11"/>
                </a:solidFill>
                <a:latin typeface="微软雅黑" pitchFamily="34" charset="-122"/>
                <a:ea typeface="微软雅黑" pitchFamily="34" charset="-122"/>
              </a:rPr>
              <a:t>过期的项目就自动被删除</a:t>
            </a:r>
            <a:r>
              <a:rPr lang="zh-CN" altLang="zh-CN" sz="2000" dirty="0">
                <a:solidFill>
                  <a:srgbClr val="0070C0"/>
                </a:solidFill>
                <a:latin typeface="微软雅黑" pitchFamily="34" charset="-122"/>
                <a:ea typeface="微软雅黑" pitchFamily="34" charset="-122"/>
              </a:rPr>
              <a:t>。</a:t>
            </a:r>
            <a:endParaRPr lang="zh-CN" altLang="en-US" sz="2000" dirty="0">
              <a:solidFill>
                <a:srgbClr val="0070C0"/>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22064" y="2725034"/>
            <a:ext cx="950858" cy="202437"/>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323528" y="4261137"/>
            <a:ext cx="8424936" cy="646331"/>
          </a:xfrm>
          <a:prstGeom prst="rect">
            <a:avLst/>
          </a:prstGeom>
        </p:spPr>
        <p:txBody>
          <a:bodyPr wrap="square">
            <a:spAutoFit/>
          </a:bodyPr>
          <a:lstStyle/>
          <a:p>
            <a:r>
              <a:rPr lang="zh-CN" altLang="en-US" b="1" dirty="0">
                <a:solidFill>
                  <a:srgbClr val="C55A11"/>
                </a:solidFill>
                <a:latin typeface="微软雅黑" pitchFamily="34" charset="-122"/>
                <a:ea typeface="微软雅黑" pitchFamily="34" charset="-122"/>
              </a:rPr>
              <a:t>以太网交换机的这种自学习方法使得以太网交换机能够即插即用，不必人工进行配置，因此非常方便。</a:t>
            </a:r>
          </a:p>
        </p:txBody>
      </p:sp>
      <p:sp>
        <p:nvSpPr>
          <p:cNvPr id="10" name="标题 9"/>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9" name="Rectangle 46"/>
          <p:cNvSpPr>
            <a:spLocks noChangeArrowheads="1"/>
          </p:cNvSpPr>
          <p:nvPr/>
        </p:nvSpPr>
        <p:spPr bwMode="auto">
          <a:xfrm>
            <a:off x="323528" y="1131590"/>
            <a:ext cx="8424936"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sz="2000" dirty="0">
                <a:solidFill>
                  <a:srgbClr val="0087CD"/>
                </a:solidFill>
                <a:latin typeface="微软雅黑" pitchFamily="34" charset="-122"/>
                <a:ea typeface="微软雅黑" pitchFamily="34" charset="-122"/>
              </a:rPr>
              <a:t>以太网交换机运行</a:t>
            </a:r>
            <a:r>
              <a:rPr lang="zh-CN" altLang="en-US" sz="2000" dirty="0">
                <a:solidFill>
                  <a:srgbClr val="C55A11"/>
                </a:solidFill>
                <a:latin typeface="微软雅黑" pitchFamily="34" charset="-122"/>
                <a:ea typeface="微软雅黑" pitchFamily="34" charset="-122"/>
              </a:rPr>
              <a:t>自学习算法</a:t>
            </a:r>
            <a:r>
              <a:rPr lang="zh-CN" altLang="en-US" sz="2000" dirty="0">
                <a:solidFill>
                  <a:srgbClr val="0087CD"/>
                </a:solidFill>
                <a:latin typeface="微软雅黑" pitchFamily="34" charset="-122"/>
                <a:ea typeface="微软雅黑" pitchFamily="34" charset="-122"/>
              </a:rPr>
              <a:t>自动维护交换表。</a:t>
            </a:r>
          </a:p>
        </p:txBody>
      </p:sp>
      <p:sp>
        <p:nvSpPr>
          <p:cNvPr id="5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a:t>
            </a: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730627" y="1275606"/>
            <a:ext cx="7569765" cy="3418146"/>
            <a:chOff x="344955" y="1003987"/>
            <a:chExt cx="8477769" cy="3828157"/>
          </a:xfrm>
        </p:grpSpPr>
        <p:sp>
          <p:nvSpPr>
            <p:cNvPr id="2" name="矩形 1"/>
            <p:cNvSpPr/>
            <p:nvPr/>
          </p:nvSpPr>
          <p:spPr>
            <a:xfrm>
              <a:off x="2486309" y="1178368"/>
              <a:ext cx="1866961" cy="529955"/>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从接收的帧中取出源地址</a:t>
              </a:r>
            </a:p>
          </p:txBody>
        </p:sp>
        <p:sp>
          <p:nvSpPr>
            <p:cNvPr id="3" name="流程图: 决策 2"/>
            <p:cNvSpPr/>
            <p:nvPr/>
          </p:nvSpPr>
          <p:spPr>
            <a:xfrm>
              <a:off x="2308388" y="1912211"/>
              <a:ext cx="2233110" cy="793918"/>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交换表中有该地址吗？</a:t>
              </a:r>
            </a:p>
          </p:txBody>
        </p:sp>
        <p:sp>
          <p:nvSpPr>
            <p:cNvPr id="7" name="矩形 6"/>
            <p:cNvSpPr/>
            <p:nvPr/>
          </p:nvSpPr>
          <p:spPr>
            <a:xfrm>
              <a:off x="2400309" y="3245074"/>
              <a:ext cx="2033650" cy="829241"/>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C00CC"/>
                  </a:solidFill>
                  <a:latin typeface="微软雅黑" pitchFamily="34" charset="-122"/>
                  <a:ea typeface="微软雅黑" pitchFamily="34" charset="-122"/>
                </a:rPr>
                <a:t>更新</a:t>
              </a:r>
              <a:r>
                <a:rPr lang="zh-CN" altLang="en-US" sz="1400" b="1" dirty="0">
                  <a:solidFill>
                    <a:schemeClr val="tx1"/>
                  </a:solidFill>
                  <a:latin typeface="微软雅黑" pitchFamily="34" charset="-122"/>
                  <a:ea typeface="微软雅黑" pitchFamily="34" charset="-122"/>
                </a:rPr>
                <a:t>交换表中的该地址项</a:t>
              </a:r>
              <a:endParaRPr lang="en-US" altLang="zh-CN" sz="1400" b="1" dirty="0">
                <a:solidFill>
                  <a:schemeClr val="tx1"/>
                </a:solidFill>
                <a:latin typeface="微软雅黑" pitchFamily="34" charset="-122"/>
                <a:ea typeface="微软雅黑" pitchFamily="34" charset="-122"/>
              </a:endParaRPr>
            </a:p>
            <a:p>
              <a:pPr algn="ctr"/>
              <a:r>
                <a:rPr lang="zh-CN" altLang="en-US" sz="1400" b="1" dirty="0">
                  <a:solidFill>
                    <a:schemeClr val="tx1"/>
                  </a:solidFill>
                  <a:latin typeface="微软雅黑" pitchFamily="34" charset="-122"/>
                  <a:ea typeface="微软雅黑" pitchFamily="34" charset="-122"/>
                </a:rPr>
                <a:t>（接口和有效时间）</a:t>
              </a:r>
            </a:p>
          </p:txBody>
        </p:sp>
        <p:sp>
          <p:nvSpPr>
            <p:cNvPr id="8" name="矩形 7"/>
            <p:cNvSpPr/>
            <p:nvPr/>
          </p:nvSpPr>
          <p:spPr>
            <a:xfrm>
              <a:off x="344955" y="1769430"/>
              <a:ext cx="1535508" cy="10962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将该地址</a:t>
              </a:r>
              <a:r>
                <a:rPr lang="zh-CN" altLang="en-US" sz="1400" b="1" dirty="0">
                  <a:solidFill>
                    <a:srgbClr val="CC00CC"/>
                  </a:solidFill>
                  <a:latin typeface="微软雅黑" pitchFamily="34" charset="-122"/>
                  <a:ea typeface="微软雅黑" pitchFamily="34" charset="-122"/>
                </a:rPr>
                <a:t>加入</a:t>
              </a:r>
              <a:r>
                <a:rPr lang="zh-CN" altLang="en-US" sz="1400" b="1" dirty="0">
                  <a:solidFill>
                    <a:schemeClr val="tx1"/>
                  </a:solidFill>
                  <a:latin typeface="微软雅黑" pitchFamily="34" charset="-122"/>
                  <a:ea typeface="微软雅黑" pitchFamily="34" charset="-122"/>
                </a:rPr>
                <a:t>交换表（地址、接口和有效时间）</a:t>
              </a:r>
            </a:p>
          </p:txBody>
        </p:sp>
        <p:sp>
          <p:nvSpPr>
            <p:cNvPr id="9" name="矩形 8"/>
            <p:cNvSpPr/>
            <p:nvPr/>
          </p:nvSpPr>
          <p:spPr>
            <a:xfrm>
              <a:off x="5124992" y="1137592"/>
              <a:ext cx="1503099" cy="57382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从接收的帧中取出目的地址</a:t>
              </a:r>
            </a:p>
          </p:txBody>
        </p:sp>
        <p:sp>
          <p:nvSpPr>
            <p:cNvPr id="11" name="流程图: 决策 10"/>
            <p:cNvSpPr/>
            <p:nvPr/>
          </p:nvSpPr>
          <p:spPr>
            <a:xfrm>
              <a:off x="4813343" y="1897006"/>
              <a:ext cx="2132068" cy="660399"/>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交换表中有该地址吗？</a:t>
              </a:r>
            </a:p>
          </p:txBody>
        </p:sp>
        <p:sp>
          <p:nvSpPr>
            <p:cNvPr id="12" name="矩形 11"/>
            <p:cNvSpPr/>
            <p:nvPr/>
          </p:nvSpPr>
          <p:spPr>
            <a:xfrm>
              <a:off x="7217256" y="2896653"/>
              <a:ext cx="1026924" cy="679791"/>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向指定接口转发</a:t>
              </a:r>
            </a:p>
          </p:txBody>
        </p:sp>
        <p:sp>
          <p:nvSpPr>
            <p:cNvPr id="16" name="矩形 15"/>
            <p:cNvSpPr/>
            <p:nvPr/>
          </p:nvSpPr>
          <p:spPr>
            <a:xfrm>
              <a:off x="7217256" y="1726941"/>
              <a:ext cx="1605468" cy="992566"/>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向所有其他接口转发（进入的接口除外）</a:t>
              </a:r>
            </a:p>
          </p:txBody>
        </p:sp>
        <p:sp>
          <p:nvSpPr>
            <p:cNvPr id="17" name="流程图: 决策 16"/>
            <p:cNvSpPr/>
            <p:nvPr/>
          </p:nvSpPr>
          <p:spPr>
            <a:xfrm>
              <a:off x="4814559" y="2755553"/>
              <a:ext cx="2130852" cy="946988"/>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其接口与帧进入的接口相同吗？</a:t>
              </a:r>
            </a:p>
          </p:txBody>
        </p:sp>
        <p:sp>
          <p:nvSpPr>
            <p:cNvPr id="18" name="矩形 17"/>
            <p:cNvSpPr/>
            <p:nvPr/>
          </p:nvSpPr>
          <p:spPr>
            <a:xfrm>
              <a:off x="5124991" y="4101789"/>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4" name="圆角矩形 3"/>
            <p:cNvSpPr/>
            <p:nvPr/>
          </p:nvSpPr>
          <p:spPr>
            <a:xfrm>
              <a:off x="776620" y="1239458"/>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21" name="圆角矩形 20"/>
            <p:cNvSpPr/>
            <p:nvPr/>
          </p:nvSpPr>
          <p:spPr>
            <a:xfrm>
              <a:off x="7873470" y="442437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6" name="直接箭头连接符 5"/>
            <p:cNvCxnSpPr>
              <a:stCxn id="2" idx="2"/>
              <a:endCxn id="3" idx="0"/>
            </p:cNvCxnSpPr>
            <p:nvPr/>
          </p:nvCxnSpPr>
          <p:spPr>
            <a:xfrm>
              <a:off x="3419789" y="1708323"/>
              <a:ext cx="5154" cy="203888"/>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flipH="1">
              <a:off x="3417134" y="2706129"/>
              <a:ext cx="7809" cy="538945"/>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a:off x="5876542" y="1711414"/>
              <a:ext cx="2836" cy="18559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9377" y="2557405"/>
              <a:ext cx="608" cy="198147"/>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flipH="1">
              <a:off x="5876541" y="3702541"/>
              <a:ext cx="3445" cy="399248"/>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1880463" y="2309170"/>
              <a:ext cx="427924" cy="839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flipV="1">
              <a:off x="6945411" y="2223224"/>
              <a:ext cx="271845" cy="39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945411" y="3229047"/>
              <a:ext cx="271845" cy="750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691020" y="1443345"/>
              <a:ext cx="795289"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flipH="1">
              <a:off x="3410069" y="4074315"/>
              <a:ext cx="7065" cy="188766"/>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112710" y="2865707"/>
              <a:ext cx="0" cy="139737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112710" y="4263081"/>
              <a:ext cx="3430004"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2" cy="133605"/>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09682" y="2719507"/>
              <a:ext cx="6343" cy="170486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4267625"/>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2" idx="3"/>
            </p:cNvCxnSpPr>
            <p:nvPr/>
          </p:nvCxnSpPr>
          <p:spPr>
            <a:xfrm>
              <a:off x="8244179" y="3236549"/>
              <a:ext cx="265502" cy="841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872906" y="2796767"/>
              <a:ext cx="405737" cy="341823"/>
            </a:xfrm>
            <a:prstGeom prst="rect">
              <a:avLst/>
            </a:prstGeom>
            <a:solidFill>
              <a:srgbClr val="0095F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有</a:t>
              </a:r>
              <a:endParaRPr kumimoji="1" lang="en-US" altLang="zh-CN" sz="1400" b="1" dirty="0">
                <a:solidFill>
                  <a:schemeClr val="bg1"/>
                </a:solidFill>
                <a:latin typeface="微软雅黑" pitchFamily="34" charset="-122"/>
                <a:ea typeface="微软雅黑" pitchFamily="34" charset="-122"/>
              </a:endParaRPr>
            </a:p>
          </p:txBody>
        </p:sp>
        <p:sp>
          <p:nvSpPr>
            <p:cNvPr id="79" name="Rectangle 24"/>
            <p:cNvSpPr>
              <a:spLocks noChangeArrowheads="1"/>
            </p:cNvSpPr>
            <p:nvPr/>
          </p:nvSpPr>
          <p:spPr bwMode="auto">
            <a:xfrm>
              <a:off x="1957081" y="1891087"/>
              <a:ext cx="405737" cy="34182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无</a:t>
              </a:r>
              <a:endParaRPr kumimoji="1" lang="en-US" altLang="zh-CN" sz="1400" b="1" dirty="0">
                <a:latin typeface="微软雅黑" pitchFamily="34" charset="-122"/>
                <a:ea typeface="微软雅黑" pitchFamily="34" charset="-122"/>
              </a:endParaRPr>
            </a:p>
          </p:txBody>
        </p:sp>
        <p:sp>
          <p:nvSpPr>
            <p:cNvPr id="80" name="Rectangle 24"/>
            <p:cNvSpPr>
              <a:spLocks noChangeArrowheads="1"/>
            </p:cNvSpPr>
            <p:nvPr/>
          </p:nvSpPr>
          <p:spPr bwMode="auto">
            <a:xfrm>
              <a:off x="6743888" y="1767617"/>
              <a:ext cx="405737" cy="34182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无</a:t>
              </a:r>
              <a:endParaRPr kumimoji="1" lang="en-US" altLang="zh-CN" sz="1400" b="1" dirty="0">
                <a:latin typeface="微软雅黑" pitchFamily="34" charset="-122"/>
                <a:ea typeface="微软雅黑" pitchFamily="34" charset="-122"/>
              </a:endParaRPr>
            </a:p>
          </p:txBody>
        </p:sp>
        <p:sp>
          <p:nvSpPr>
            <p:cNvPr id="81" name="Rectangle 24"/>
            <p:cNvSpPr>
              <a:spLocks noChangeArrowheads="1"/>
            </p:cNvSpPr>
            <p:nvPr/>
          </p:nvSpPr>
          <p:spPr bwMode="auto">
            <a:xfrm>
              <a:off x="5050333" y="2493426"/>
              <a:ext cx="327147" cy="341823"/>
            </a:xfrm>
            <a:prstGeom prst="rect">
              <a:avLst/>
            </a:prstGeom>
            <a:solidFill>
              <a:srgbClr val="0095F0"/>
            </a:solidFill>
            <a:ln w="6350">
              <a:solidFill>
                <a:srgbClr val="000000"/>
              </a:solidFill>
              <a:miter lim="800000"/>
              <a:headEnd/>
              <a:tailEnd/>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有</a:t>
              </a:r>
              <a:endParaRPr kumimoji="1" lang="en-US" altLang="zh-CN" sz="1400" b="1" dirty="0">
                <a:solidFill>
                  <a:schemeClr val="bg1"/>
                </a:solidFill>
                <a:latin typeface="微软雅黑" pitchFamily="34" charset="-122"/>
                <a:ea typeface="微软雅黑" pitchFamily="34" charset="-122"/>
              </a:endParaRPr>
            </a:p>
          </p:txBody>
        </p:sp>
        <p:sp>
          <p:nvSpPr>
            <p:cNvPr id="82" name="Rectangle 24"/>
            <p:cNvSpPr>
              <a:spLocks noChangeArrowheads="1"/>
            </p:cNvSpPr>
            <p:nvPr/>
          </p:nvSpPr>
          <p:spPr bwMode="auto">
            <a:xfrm>
              <a:off x="5154175" y="3703108"/>
              <a:ext cx="606809" cy="341823"/>
            </a:xfrm>
            <a:prstGeom prst="rect">
              <a:avLst/>
            </a:prstGeom>
            <a:solidFill>
              <a:srgbClr val="0095F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相同</a:t>
              </a:r>
              <a:endParaRPr kumimoji="1" lang="en-US" altLang="zh-CN" sz="1400" b="1" dirty="0">
                <a:solidFill>
                  <a:schemeClr val="bg1"/>
                </a:solidFill>
                <a:latin typeface="微软雅黑" pitchFamily="34" charset="-122"/>
                <a:ea typeface="微软雅黑" pitchFamily="34" charset="-122"/>
              </a:endParaRPr>
            </a:p>
          </p:txBody>
        </p:sp>
        <p:sp>
          <p:nvSpPr>
            <p:cNvPr id="83" name="Rectangle 24"/>
            <p:cNvSpPr>
              <a:spLocks noChangeArrowheads="1"/>
            </p:cNvSpPr>
            <p:nvPr/>
          </p:nvSpPr>
          <p:spPr bwMode="auto">
            <a:xfrm>
              <a:off x="6679069" y="2758017"/>
              <a:ext cx="606808" cy="34182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不同</a:t>
              </a:r>
              <a:endParaRPr kumimoji="1" lang="en-US" altLang="zh-CN" sz="1400" b="1" dirty="0">
                <a:latin typeface="微软雅黑" pitchFamily="34" charset="-122"/>
                <a:ea typeface="微软雅黑" pitchFamily="34" charset="-122"/>
              </a:endParaRPr>
            </a:p>
          </p:txBody>
        </p:sp>
      </p:grpSp>
      <p:sp>
        <p:nvSpPr>
          <p:cNvPr id="5" name="标题 4"/>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以太网交换机自学习功能流程</a:t>
            </a:r>
          </a:p>
        </p:txBody>
      </p:sp>
    </p:spTree>
    <p:extLst>
      <p:ext uri="{BB962C8B-B14F-4D97-AF65-F5344CB8AC3E}">
        <p14:creationId xmlns:p14="http://schemas.microsoft.com/office/powerpoint/2010/main" val="212412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323528" y="1191792"/>
            <a:ext cx="853369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早期，以太网采用无源的总线结构。</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现在，采用以太网交换机的星形结构成为以太网的首选拓扑。</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总线以太网使用 </a:t>
            </a:r>
            <a:r>
              <a:rPr lang="en-US" altLang="zh-CN" sz="2000" dirty="0">
                <a:solidFill>
                  <a:srgbClr val="C55A11"/>
                </a:solidFill>
                <a:latin typeface="微软雅黑" pitchFamily="34" charset="-122"/>
                <a:ea typeface="微软雅黑" pitchFamily="34" charset="-122"/>
              </a:rPr>
              <a:t>CSMA/CD </a:t>
            </a:r>
            <a:r>
              <a:rPr lang="zh-CN" altLang="en-US" sz="2000" dirty="0">
                <a:solidFill>
                  <a:srgbClr val="C55A11"/>
                </a:solidFill>
                <a:latin typeface="微软雅黑" pitchFamily="34" charset="-122"/>
                <a:ea typeface="微软雅黑" pitchFamily="34" charset="-122"/>
              </a:rPr>
              <a:t>协议</a:t>
            </a:r>
            <a:r>
              <a:rPr lang="zh-CN" altLang="en-US" sz="2000" dirty="0">
                <a:solidFill>
                  <a:srgbClr val="0087CD"/>
                </a:solidFill>
                <a:latin typeface="微软雅黑" pitchFamily="34" charset="-122"/>
                <a:ea typeface="微软雅黑" pitchFamily="34" charset="-122"/>
              </a:rPr>
              <a:t>，以</a:t>
            </a:r>
            <a:r>
              <a:rPr lang="zh-CN" altLang="en-US" sz="2000" dirty="0">
                <a:solidFill>
                  <a:srgbClr val="C55A11"/>
                </a:solidFill>
                <a:latin typeface="微软雅黑" pitchFamily="34" charset="-122"/>
                <a:ea typeface="微软雅黑" pitchFamily="34" charset="-122"/>
              </a:rPr>
              <a:t>半双工方式</a:t>
            </a:r>
            <a:r>
              <a:rPr lang="zh-CN" altLang="en-US" sz="2000" dirty="0">
                <a:solidFill>
                  <a:srgbClr val="0087CD"/>
                </a:solidFill>
                <a:latin typeface="微软雅黑" pitchFamily="34" charset="-122"/>
                <a:ea typeface="微软雅黑" pitchFamily="34" charset="-122"/>
              </a:rPr>
              <a:t>工作。</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以太网交换机不使用共享总线，</a:t>
            </a:r>
            <a:r>
              <a:rPr lang="zh-CN" altLang="en-US" sz="2000" dirty="0">
                <a:solidFill>
                  <a:srgbClr val="C55A11"/>
                </a:solidFill>
                <a:latin typeface="微软雅黑" pitchFamily="34" charset="-122"/>
                <a:ea typeface="微软雅黑" pitchFamily="34" charset="-122"/>
              </a:rPr>
              <a:t>没有碰撞问题</a:t>
            </a:r>
            <a:r>
              <a:rPr lang="zh-CN" altLang="en-US" sz="2000" dirty="0">
                <a:solidFill>
                  <a:srgbClr val="0087CD"/>
                </a:solidFill>
                <a:latin typeface="微软雅黑" pitchFamily="34" charset="-122"/>
                <a:ea typeface="微软雅黑" pitchFamily="34" charset="-122"/>
              </a:rPr>
              <a:t>，因此</a:t>
            </a:r>
            <a:r>
              <a:rPr lang="zh-CN" altLang="en-US" sz="2000" dirty="0">
                <a:solidFill>
                  <a:srgbClr val="C55A11"/>
                </a:solidFill>
                <a:latin typeface="微软雅黑" pitchFamily="34" charset="-122"/>
                <a:ea typeface="微软雅黑" pitchFamily="34" charset="-122"/>
              </a:rPr>
              <a:t>不使用 </a:t>
            </a:r>
            <a:r>
              <a:rPr lang="en-US" altLang="zh-CN" sz="2000" dirty="0">
                <a:solidFill>
                  <a:srgbClr val="C55A11"/>
                </a:solidFill>
                <a:latin typeface="微软雅黑" pitchFamily="34" charset="-122"/>
                <a:ea typeface="微软雅黑" pitchFamily="34" charset="-122"/>
              </a:rPr>
              <a:t>CSMA/CD </a:t>
            </a:r>
            <a:r>
              <a:rPr lang="zh-CN" altLang="en-US" sz="2000" dirty="0">
                <a:solidFill>
                  <a:srgbClr val="C55A11"/>
                </a:solidFill>
                <a:latin typeface="微软雅黑" pitchFamily="34" charset="-122"/>
                <a:ea typeface="微软雅黑" pitchFamily="34" charset="-122"/>
              </a:rPr>
              <a:t>协议</a:t>
            </a:r>
            <a:r>
              <a:rPr lang="zh-CN" altLang="en-US" sz="2000" dirty="0">
                <a:solidFill>
                  <a:srgbClr val="0087CD"/>
                </a:solidFill>
                <a:latin typeface="微软雅黑" pitchFamily="34" charset="-122"/>
                <a:ea typeface="微软雅黑" pitchFamily="34" charset="-122"/>
              </a:rPr>
              <a:t>，以</a:t>
            </a:r>
            <a:r>
              <a:rPr lang="zh-CN" altLang="en-US" sz="2000" dirty="0">
                <a:solidFill>
                  <a:srgbClr val="C55A11"/>
                </a:solidFill>
                <a:latin typeface="微软雅黑" pitchFamily="34" charset="-122"/>
                <a:ea typeface="微软雅黑" pitchFamily="34" charset="-122"/>
              </a:rPr>
              <a:t>全双工方式</a:t>
            </a:r>
            <a:r>
              <a:rPr lang="zh-CN" altLang="en-US" sz="2000" dirty="0">
                <a:solidFill>
                  <a:srgbClr val="0087CD"/>
                </a:solidFill>
                <a:latin typeface="微软雅黑" pitchFamily="34" charset="-122"/>
                <a:ea typeface="微软雅黑" pitchFamily="34" charset="-122"/>
              </a:rPr>
              <a:t>工作。</a:t>
            </a:r>
            <a:r>
              <a:rPr lang="zh-CN" altLang="en-US" sz="2000" b="1" dirty="0">
                <a:solidFill>
                  <a:srgbClr val="C55A11"/>
                </a:solidFill>
                <a:latin typeface="微软雅黑" pitchFamily="34" charset="-122"/>
                <a:ea typeface="微软雅黑" pitchFamily="34" charset="-122"/>
              </a:rPr>
              <a:t>但仍然采用以太网的帧结构</a:t>
            </a:r>
            <a:r>
              <a:rPr lang="zh-CN" altLang="en-US" sz="2000" dirty="0">
                <a:solidFill>
                  <a:srgbClr val="0087CD"/>
                </a:solidFill>
                <a:latin typeface="微软雅黑" pitchFamily="34" charset="-122"/>
                <a:ea typeface="微软雅黑" pitchFamily="34" charset="-122"/>
              </a:rPr>
              <a:t>。</a:t>
            </a:r>
          </a:p>
        </p:txBody>
      </p:sp>
      <p:grpSp>
        <p:nvGrpSpPr>
          <p:cNvPr id="3" name="组合 2"/>
          <p:cNvGrpSpPr/>
          <p:nvPr/>
        </p:nvGrpSpPr>
        <p:grpSpPr>
          <a:xfrm>
            <a:off x="1149969" y="3529340"/>
            <a:ext cx="6657857" cy="1274658"/>
            <a:chOff x="1149969" y="3313316"/>
            <a:chExt cx="6657857" cy="1274658"/>
          </a:xfrm>
        </p:grpSpPr>
        <p:grpSp>
          <p:nvGrpSpPr>
            <p:cNvPr id="47" name="组合 46"/>
            <p:cNvGrpSpPr/>
            <p:nvPr/>
          </p:nvGrpSpPr>
          <p:grpSpPr>
            <a:xfrm>
              <a:off x="5352101" y="3313316"/>
              <a:ext cx="2455725" cy="1274658"/>
              <a:chOff x="5082233" y="3198138"/>
              <a:chExt cx="2455725" cy="1274658"/>
            </a:xfrm>
          </p:grpSpPr>
          <p:sp>
            <p:nvSpPr>
              <p:cNvPr id="30" name="Text Box 49"/>
              <p:cNvSpPr txBox="1">
                <a:spLocks noChangeArrowheads="1"/>
              </p:cNvSpPr>
              <p:nvPr/>
            </p:nvSpPr>
            <p:spPr bwMode="auto">
              <a:xfrm>
                <a:off x="5774506" y="3198138"/>
                <a:ext cx="10973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latin typeface="微软雅黑" pitchFamily="34" charset="-122"/>
                    <a:ea typeface="微软雅黑" pitchFamily="34" charset="-122"/>
                  </a:rPr>
                  <a:t>交换机</a:t>
                </a: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46" name="组合 45"/>
            <p:cNvGrpSpPr/>
            <p:nvPr/>
          </p:nvGrpSpPr>
          <p:grpSpPr>
            <a:xfrm>
              <a:off x="1149969" y="3485676"/>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3924796"/>
              <a:ext cx="742594" cy="303329"/>
            </a:xfrm>
            <a:prstGeom prst="rightArrow">
              <a:avLst>
                <a:gd name="adj1" fmla="val 50000"/>
                <a:gd name="adj2" fmla="val 63535"/>
              </a:avLst>
            </a:prstGeom>
            <a:solidFill>
              <a:srgbClr val="0095F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从总线以太网到星形以太网</a:t>
            </a: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444208" y="1801148"/>
            <a:ext cx="12060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87CD"/>
                </a:solidFill>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489617" y="4107434"/>
            <a:ext cx="2723823" cy="369332"/>
          </a:xfrm>
          <a:prstGeom prst="rect">
            <a:avLst/>
          </a:prstGeom>
        </p:spPr>
        <p:txBody>
          <a:bodyPr wrap="none">
            <a:spAutoFit/>
          </a:bodyPr>
          <a:lstStyle/>
          <a:p>
            <a:r>
              <a:rPr lang="zh-CN" altLang="en-US" b="1" dirty="0">
                <a:solidFill>
                  <a:srgbClr val="C55A11"/>
                </a:solidFill>
                <a:latin typeface="微软雅黑" pitchFamily="34" charset="-122"/>
                <a:ea typeface="微软雅黑" pitchFamily="34" charset="-122"/>
              </a:rPr>
              <a:t>使用集线器的星形以太网</a:t>
            </a: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95F0"/>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95F0"/>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1971581" y="357986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碰撞域</a:t>
            </a:r>
          </a:p>
        </p:txBody>
      </p:sp>
      <p:sp>
        <p:nvSpPr>
          <p:cNvPr id="86" name="矩形 85"/>
          <p:cNvSpPr/>
          <p:nvPr/>
        </p:nvSpPr>
        <p:spPr>
          <a:xfrm>
            <a:off x="1613084" y="4106398"/>
            <a:ext cx="1569660" cy="369332"/>
          </a:xfrm>
          <a:prstGeom prst="rect">
            <a:avLst/>
          </a:prstGeom>
        </p:spPr>
        <p:txBody>
          <a:bodyPr wrap="none">
            <a:spAutoFit/>
          </a:bodyPr>
          <a:lstStyle/>
          <a:p>
            <a:r>
              <a:rPr lang="zh-CN" altLang="en-US" b="1" dirty="0">
                <a:solidFill>
                  <a:srgbClr val="C55A11"/>
                </a:solidFill>
                <a:latin typeface="微软雅黑" pitchFamily="34" charset="-122"/>
                <a:ea typeface="微软雅黑" pitchFamily="34" charset="-122"/>
              </a:rPr>
              <a:t>总线形以太网</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323528" y="1252631"/>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所有计算机都处于同一个</a:t>
            </a:r>
            <a:r>
              <a:rPr lang="zh-CN" altLang="en-US" sz="2000" dirty="0">
                <a:solidFill>
                  <a:srgbClr val="C55A11"/>
                </a:solidFill>
                <a:latin typeface="微软雅黑" pitchFamily="34" charset="-122"/>
                <a:ea typeface="微软雅黑" pitchFamily="34" charset="-122"/>
              </a:rPr>
              <a:t>碰撞域</a:t>
            </a:r>
            <a:r>
              <a:rPr lang="zh-CN" altLang="en-US" sz="2000" dirty="0">
                <a:solidFill>
                  <a:srgbClr val="0087CD"/>
                </a:solidFill>
                <a:latin typeface="微软雅黑" pitchFamily="34" charset="-122"/>
                <a:ea typeface="微软雅黑" pitchFamily="34" charset="-122"/>
              </a:rPr>
              <a:t>（或冲突域）。</a:t>
            </a:r>
            <a:endParaRPr lang="en-US" altLang="zh-CN" sz="2000" dirty="0">
              <a:solidFill>
                <a:srgbClr val="0087CD"/>
              </a:solidFill>
              <a:latin typeface="微软雅黑" pitchFamily="34" charset="-122"/>
              <a:ea typeface="微软雅黑" pitchFamily="34" charset="-122"/>
            </a:endParaRPr>
          </a:p>
        </p:txBody>
      </p:sp>
      <p:cxnSp>
        <p:nvCxnSpPr>
          <p:cNvPr id="3" name="直接连接符 2"/>
          <p:cNvCxnSpPr/>
          <p:nvPr/>
        </p:nvCxnSpPr>
        <p:spPr>
          <a:xfrm flipV="1">
            <a:off x="3284097" y="2481084"/>
            <a:ext cx="0" cy="274826"/>
          </a:xfrm>
          <a:prstGeom prst="line">
            <a:avLst/>
          </a:prstGeom>
          <a:ln w="38100">
            <a:solidFill>
              <a:srgbClr val="C55A1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C55A1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C55A1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C55A1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C55A1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C55A1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C55A1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C55A1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6364069" y="3655097"/>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碰撞域</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局域网存在的问题</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数据链路层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3.1</a:t>
            </a:r>
            <a:r>
              <a:rPr lang="zh-CN" altLang="en-US" sz="2400" b="1" dirty="0">
                <a:latin typeface="微软雅黑" panose="020B0503020204020204" pitchFamily="34" charset="-122"/>
              </a:rPr>
              <a:t>  点对点信道的数据链路层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3.2  </a:t>
            </a:r>
            <a:r>
              <a:rPr lang="zh-CN" altLang="en-US" sz="2400" b="1" dirty="0">
                <a:latin typeface="微软雅黑" panose="020B0503020204020204" pitchFamily="34" charset="-122"/>
              </a:rPr>
              <a:t>点对点协议 </a:t>
            </a:r>
            <a:r>
              <a:rPr lang="en-US" altLang="zh-CN" sz="2400" b="1" dirty="0">
                <a:latin typeface="微软雅黑" panose="020B0503020204020204" pitchFamily="34" charset="-122"/>
              </a:rPr>
              <a:t>PPP</a:t>
            </a:r>
          </a:p>
          <a:p>
            <a:pPr marL="0" indent="0">
              <a:buNone/>
            </a:pPr>
            <a:r>
              <a:rPr lang="en-US" altLang="zh-CN" sz="2400" b="1" dirty="0">
                <a:latin typeface="微软雅黑" panose="020B0503020204020204" pitchFamily="34" charset="-122"/>
              </a:rPr>
              <a:t>3.3  </a:t>
            </a:r>
            <a:r>
              <a:rPr lang="zh-CN" altLang="en-US" sz="2400" b="1" dirty="0">
                <a:latin typeface="微软雅黑" panose="020B0503020204020204" pitchFamily="34" charset="-122"/>
              </a:rPr>
              <a:t>使用广播信道的数据链路层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3.4  </a:t>
            </a:r>
            <a:r>
              <a:rPr lang="zh-CN" altLang="en-US" sz="2400" b="1" dirty="0">
                <a:latin typeface="微软雅黑" panose="020B0503020204020204" pitchFamily="34" charset="-122"/>
              </a:rPr>
              <a:t>以太网</a:t>
            </a:r>
            <a:r>
              <a:rPr lang="en-US" altLang="zh-CN" sz="2400" b="1" dirty="0">
                <a:latin typeface="微软雅黑" panose="020B0503020204020204" pitchFamily="34" charset="-122"/>
              </a:rPr>
              <a:t>MAC</a:t>
            </a:r>
            <a:r>
              <a:rPr lang="zh-CN" altLang="en-US" sz="2400" b="1" dirty="0">
                <a:latin typeface="微软雅黑" panose="020B0503020204020204" pitchFamily="34" charset="-122"/>
              </a:rPr>
              <a:t>层</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3.5  </a:t>
            </a:r>
            <a:r>
              <a:rPr lang="zh-CN" altLang="en-US" sz="2400" b="1" dirty="0">
                <a:latin typeface="微软雅黑" panose="020B0503020204020204" pitchFamily="34" charset="-122"/>
              </a:rPr>
              <a:t>扩展以太网</a:t>
            </a:r>
          </a:p>
          <a:p>
            <a:pPr marL="0" indent="0">
              <a:buNone/>
            </a:pPr>
            <a:r>
              <a:rPr lang="en-US" altLang="zh-CN" sz="2400" b="1" dirty="0">
                <a:latin typeface="微软雅黑" panose="020B0503020204020204" pitchFamily="34" charset="-122"/>
              </a:rPr>
              <a:t>3.6  </a:t>
            </a:r>
            <a:r>
              <a:rPr lang="zh-CN" altLang="en-US" sz="2400" b="1" dirty="0">
                <a:latin typeface="微软雅黑" panose="020B0503020204020204" pitchFamily="34" charset="-122"/>
              </a:rPr>
              <a:t>高速以太网</a:t>
            </a:r>
          </a:p>
        </p:txBody>
      </p:sp>
    </p:spTree>
    <p:extLst>
      <p:ext uri="{BB962C8B-B14F-4D97-AF65-F5344CB8AC3E}">
        <p14:creationId xmlns:p14="http://schemas.microsoft.com/office/powerpoint/2010/main" val="2108466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43"/>
          <p:cNvSpPr>
            <a:spLocks noChangeShapeType="1"/>
          </p:cNvSpPr>
          <p:nvPr/>
        </p:nvSpPr>
        <p:spPr bwMode="auto">
          <a:xfrm flipH="1">
            <a:off x="5789824" y="286126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88445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98243" y="2355726"/>
            <a:ext cx="12882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87CD"/>
                </a:solidFill>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331845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336285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317997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331845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336285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317997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77586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64791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Line 7"/>
          <p:cNvSpPr>
            <a:spLocks noChangeShapeType="1"/>
          </p:cNvSpPr>
          <p:nvPr/>
        </p:nvSpPr>
        <p:spPr bwMode="auto">
          <a:xfrm flipV="1">
            <a:off x="1092388" y="284930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775193"/>
            <a:ext cx="144262" cy="142164"/>
          </a:xfrm>
          <a:prstGeom prst="rect">
            <a:avLst/>
          </a:prstGeom>
          <a:solidFill>
            <a:srgbClr val="0095F0"/>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775193"/>
            <a:ext cx="144262" cy="142164"/>
          </a:xfrm>
          <a:prstGeom prst="rect">
            <a:avLst/>
          </a:prstGeom>
          <a:solidFill>
            <a:srgbClr val="0095F0"/>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317680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84854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317680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330013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330013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330013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6314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6314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6314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6314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315928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flipV="1">
            <a:off x="3284097" y="293388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37520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805940"/>
            <a:ext cx="673208" cy="30875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751150"/>
            <a:ext cx="636522" cy="338829"/>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945237"/>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362850"/>
            <a:ext cx="134440" cy="21387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916564"/>
            <a:ext cx="67220" cy="24272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323808"/>
            <a:ext cx="300368" cy="252916"/>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404923"/>
            <a:ext cx="108095" cy="226503"/>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局域网存在的问题</a:t>
            </a:r>
          </a:p>
        </p:txBody>
      </p:sp>
      <p:sp>
        <p:nvSpPr>
          <p:cNvPr id="64" name="矩形 63"/>
          <p:cNvSpPr/>
          <p:nvPr/>
        </p:nvSpPr>
        <p:spPr>
          <a:xfrm>
            <a:off x="5489617" y="4560237"/>
            <a:ext cx="2723823" cy="369332"/>
          </a:xfrm>
          <a:prstGeom prst="rect">
            <a:avLst/>
          </a:prstGeom>
        </p:spPr>
        <p:txBody>
          <a:bodyPr wrap="none">
            <a:spAutoFit/>
          </a:bodyPr>
          <a:lstStyle/>
          <a:p>
            <a:r>
              <a:rPr lang="zh-CN" altLang="en-US" b="1" dirty="0">
                <a:solidFill>
                  <a:srgbClr val="C55A11"/>
                </a:solidFill>
                <a:latin typeface="微软雅黑" pitchFamily="34" charset="-122"/>
                <a:ea typeface="微软雅黑" pitchFamily="34" charset="-122"/>
              </a:rPr>
              <a:t>使用集线器的星形以太网</a:t>
            </a:r>
          </a:p>
        </p:txBody>
      </p:sp>
      <p:sp>
        <p:nvSpPr>
          <p:cNvPr id="67" name="矩形 66"/>
          <p:cNvSpPr/>
          <p:nvPr/>
        </p:nvSpPr>
        <p:spPr>
          <a:xfrm>
            <a:off x="1613084" y="4560237"/>
            <a:ext cx="1569660" cy="369332"/>
          </a:xfrm>
          <a:prstGeom prst="rect">
            <a:avLst/>
          </a:prstGeom>
        </p:spPr>
        <p:txBody>
          <a:bodyPr wrap="none">
            <a:spAutoFit/>
          </a:bodyPr>
          <a:lstStyle/>
          <a:p>
            <a:r>
              <a:rPr lang="zh-CN" altLang="en-US" b="1" dirty="0">
                <a:solidFill>
                  <a:srgbClr val="C55A11"/>
                </a:solidFill>
                <a:latin typeface="微软雅黑" pitchFamily="34" charset="-122"/>
                <a:ea typeface="微软雅黑" pitchFamily="34" charset="-122"/>
              </a:rPr>
              <a:t>总线形以太网</a:t>
            </a:r>
          </a:p>
        </p:txBody>
      </p:sp>
      <p:sp>
        <p:nvSpPr>
          <p:cNvPr id="72" name="Text Box 50"/>
          <p:cNvSpPr txBox="1">
            <a:spLocks noChangeArrowheads="1"/>
          </p:cNvSpPr>
          <p:nvPr/>
        </p:nvSpPr>
        <p:spPr bwMode="auto">
          <a:xfrm>
            <a:off x="2154937" y="400605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广播域</a:t>
            </a:r>
          </a:p>
        </p:txBody>
      </p:sp>
      <p:sp>
        <p:nvSpPr>
          <p:cNvPr id="73" name="Rectangle 46"/>
          <p:cNvSpPr>
            <a:spLocks noChangeArrowheads="1"/>
          </p:cNvSpPr>
          <p:nvPr/>
        </p:nvSpPr>
        <p:spPr bwMode="auto">
          <a:xfrm>
            <a:off x="323528" y="1182587"/>
            <a:ext cx="8245665" cy="1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所有计算机都处于同一个</a:t>
            </a:r>
            <a:r>
              <a:rPr lang="zh-CN" altLang="en-US" sz="2000" dirty="0">
                <a:solidFill>
                  <a:srgbClr val="C55A11"/>
                </a:solidFill>
                <a:latin typeface="微软雅黑" pitchFamily="34" charset="-122"/>
                <a:ea typeface="微软雅黑" pitchFamily="34" charset="-122"/>
              </a:rPr>
              <a:t>广播域</a:t>
            </a:r>
            <a:r>
              <a:rPr lang="zh-CN" altLang="en-US" sz="2000" dirty="0">
                <a:solidFill>
                  <a:srgbClr val="0087CD"/>
                </a:solidFill>
                <a:latin typeface="微软雅黑" pitchFamily="34" charset="-122"/>
                <a:ea typeface="微软雅黑" pitchFamily="34" charset="-122"/>
              </a:rPr>
              <a:t>中。广播域（</a:t>
            </a:r>
            <a:r>
              <a:rPr lang="en-US" altLang="zh-CN" sz="2000" dirty="0">
                <a:solidFill>
                  <a:srgbClr val="0087CD"/>
                </a:solidFill>
                <a:latin typeface="微软雅黑" pitchFamily="34" charset="-122"/>
                <a:ea typeface="微软雅黑" pitchFamily="34" charset="-122"/>
              </a:rPr>
              <a:t>broadcast domain</a:t>
            </a:r>
            <a:r>
              <a:rPr lang="zh-CN" altLang="en-US" sz="2000" dirty="0">
                <a:solidFill>
                  <a:srgbClr val="0087CD"/>
                </a:solidFill>
                <a:latin typeface="微软雅黑" pitchFamily="34" charset="-122"/>
                <a:ea typeface="微软雅黑" pitchFamily="34" charset="-122"/>
              </a:rPr>
              <a:t>）：指这样一部分网络，其中任何一台设备发出的广播通信都能被该部分网络中的所有其他设备所接收。</a:t>
            </a:r>
          </a:p>
        </p:txBody>
      </p:sp>
      <p:sp>
        <p:nvSpPr>
          <p:cNvPr id="75" name="Text Box 50"/>
          <p:cNvSpPr txBox="1">
            <a:spLocks noChangeArrowheads="1"/>
          </p:cNvSpPr>
          <p:nvPr/>
        </p:nvSpPr>
        <p:spPr bwMode="auto">
          <a:xfrm>
            <a:off x="6320524" y="414871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广播域</a:t>
            </a:r>
          </a:p>
        </p:txBody>
      </p:sp>
    </p:spTree>
    <p:extLst>
      <p:ext uri="{BB962C8B-B14F-4D97-AF65-F5344CB8AC3E}">
        <p14:creationId xmlns:p14="http://schemas.microsoft.com/office/powerpoint/2010/main" val="3493605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203598"/>
            <a:ext cx="8424935" cy="32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500"/>
              </a:lnSpc>
              <a:buClr>
                <a:srgbClr val="0070C0"/>
              </a:buClr>
            </a:pPr>
            <a:r>
              <a:rPr lang="zh-CN" altLang="en-US" sz="1900" dirty="0">
                <a:solidFill>
                  <a:srgbClr val="0087CD"/>
                </a:solidFill>
                <a:latin typeface="微软雅黑" pitchFamily="34" charset="-122"/>
                <a:ea typeface="微软雅黑" pitchFamily="34" charset="-122"/>
              </a:rPr>
              <a:t>利用以太网交换机可以很方便地实现</a:t>
            </a:r>
            <a:r>
              <a:rPr lang="zh-CN" altLang="en-US" sz="1900" dirty="0">
                <a:solidFill>
                  <a:srgbClr val="C55A11"/>
                </a:solidFill>
                <a:latin typeface="微软雅黑" pitchFamily="34" charset="-122"/>
                <a:ea typeface="微软雅黑" pitchFamily="34" charset="-122"/>
              </a:rPr>
              <a:t>虚拟局域网 </a:t>
            </a:r>
            <a:r>
              <a:rPr lang="en-US" altLang="zh-CN" sz="1900" dirty="0">
                <a:solidFill>
                  <a:srgbClr val="C55A11"/>
                </a:solidFill>
                <a:latin typeface="微软雅黑" pitchFamily="34" charset="-122"/>
                <a:ea typeface="微软雅黑" pitchFamily="34" charset="-122"/>
              </a:rPr>
              <a:t>VLAN </a:t>
            </a:r>
            <a:r>
              <a:rPr lang="en-US" altLang="zh-CN" sz="1900" dirty="0">
                <a:solidFill>
                  <a:srgbClr val="0087CD"/>
                </a:solidFill>
                <a:latin typeface="微软雅黑" pitchFamily="34" charset="-122"/>
                <a:ea typeface="微软雅黑" pitchFamily="34" charset="-122"/>
              </a:rPr>
              <a:t>(Virtual LAN)</a:t>
            </a:r>
            <a:r>
              <a:rPr lang="zh-CN" altLang="en-US" sz="1900" dirty="0">
                <a:solidFill>
                  <a:srgbClr val="0087CD"/>
                </a:solidFill>
                <a:latin typeface="微软雅黑" pitchFamily="34" charset="-122"/>
                <a:ea typeface="微软雅黑" pitchFamily="34" charset="-122"/>
              </a:rPr>
              <a:t>。</a:t>
            </a:r>
          </a:p>
          <a:p>
            <a:pPr>
              <a:lnSpc>
                <a:spcPts val="3500"/>
              </a:lnSpc>
              <a:buClr>
                <a:srgbClr val="0070C0"/>
              </a:buClr>
            </a:pPr>
            <a:r>
              <a:rPr lang="en-US" altLang="zh-CN" sz="1900" dirty="0">
                <a:solidFill>
                  <a:srgbClr val="0087CD"/>
                </a:solidFill>
                <a:latin typeface="微软雅黑" pitchFamily="34" charset="-122"/>
                <a:ea typeface="微软雅黑" pitchFamily="34" charset="-122"/>
              </a:rPr>
              <a:t>IEEE 802.1Q </a:t>
            </a:r>
            <a:r>
              <a:rPr lang="zh-CN" altLang="en-US" sz="1900" dirty="0">
                <a:solidFill>
                  <a:srgbClr val="0087CD"/>
                </a:solidFill>
                <a:latin typeface="微软雅黑" pitchFamily="34" charset="-122"/>
                <a:ea typeface="微软雅黑" pitchFamily="34" charset="-122"/>
              </a:rPr>
              <a:t>对虚拟局域网 </a:t>
            </a:r>
            <a:r>
              <a:rPr lang="en-US" altLang="zh-CN" sz="1900" dirty="0">
                <a:solidFill>
                  <a:srgbClr val="0087CD"/>
                </a:solidFill>
                <a:latin typeface="微软雅黑" pitchFamily="34" charset="-122"/>
                <a:ea typeface="微软雅黑" pitchFamily="34" charset="-122"/>
              </a:rPr>
              <a:t>VLAN </a:t>
            </a:r>
            <a:r>
              <a:rPr lang="zh-CN" altLang="en-US" sz="1900" dirty="0">
                <a:solidFill>
                  <a:srgbClr val="0087CD"/>
                </a:solidFill>
                <a:latin typeface="微软雅黑" pitchFamily="34" charset="-122"/>
                <a:ea typeface="微软雅黑" pitchFamily="34" charset="-122"/>
              </a:rPr>
              <a:t>的定义：</a:t>
            </a:r>
            <a:endParaRPr lang="en-US" altLang="zh-CN" sz="1900" dirty="0">
              <a:solidFill>
                <a:srgbClr val="0087CD"/>
              </a:solidFill>
              <a:latin typeface="微软雅黑" pitchFamily="34" charset="-122"/>
              <a:ea typeface="微软雅黑" pitchFamily="34" charset="-122"/>
            </a:endParaRPr>
          </a:p>
          <a:p>
            <a:pPr marL="342900" indent="-342900">
              <a:lnSpc>
                <a:spcPts val="3500"/>
              </a:lnSpc>
              <a:buClr>
                <a:srgbClr val="0070C0"/>
              </a:buClr>
              <a:buFont typeface="Wingdings" panose="05000000000000000000" pitchFamily="2" charset="2"/>
              <a:buChar char="u"/>
            </a:pPr>
            <a:r>
              <a:rPr lang="zh-CN" altLang="en-US" sz="1900" dirty="0">
                <a:solidFill>
                  <a:srgbClr val="C55A11"/>
                </a:solidFill>
                <a:latin typeface="微软雅黑" pitchFamily="34" charset="-122"/>
                <a:ea typeface="微软雅黑" pitchFamily="34" charset="-122"/>
              </a:rPr>
              <a:t>虚拟局域网 </a:t>
            </a:r>
            <a:r>
              <a:rPr lang="en-US" altLang="zh-CN" sz="1900" dirty="0">
                <a:solidFill>
                  <a:srgbClr val="C55A11"/>
                </a:solidFill>
                <a:latin typeface="微软雅黑" pitchFamily="34" charset="-122"/>
                <a:ea typeface="微软雅黑" pitchFamily="34" charset="-122"/>
              </a:rPr>
              <a:t>VLAN </a:t>
            </a:r>
            <a:r>
              <a:rPr lang="zh-CN" altLang="en-US" sz="1900" dirty="0">
                <a:solidFill>
                  <a:srgbClr val="0087CD"/>
                </a:solidFill>
                <a:latin typeface="微软雅黑" pitchFamily="34" charset="-122"/>
                <a:ea typeface="微软雅黑" pitchFamily="34" charset="-122"/>
              </a:rPr>
              <a:t>是由一些局域网网段构成的</a:t>
            </a:r>
            <a:r>
              <a:rPr lang="zh-CN" altLang="en-US" sz="1900" dirty="0">
                <a:solidFill>
                  <a:srgbClr val="C55A11"/>
                </a:solidFill>
                <a:latin typeface="微软雅黑" pitchFamily="34" charset="-122"/>
                <a:ea typeface="微软雅黑" pitchFamily="34" charset="-122"/>
              </a:rPr>
              <a:t>与物理位置无关的逻辑组</a:t>
            </a:r>
            <a:r>
              <a:rPr lang="zh-CN" altLang="en-US" sz="1900" dirty="0">
                <a:latin typeface="微软雅黑" pitchFamily="34" charset="-122"/>
                <a:ea typeface="微软雅黑" pitchFamily="34" charset="-122"/>
              </a:rPr>
              <a:t>，</a:t>
            </a:r>
            <a:r>
              <a:rPr lang="zh-CN" altLang="en-US" sz="1900" dirty="0">
                <a:solidFill>
                  <a:srgbClr val="0087CD"/>
                </a:solidFill>
                <a:latin typeface="微软雅黑" pitchFamily="34" charset="-122"/>
                <a:ea typeface="微软雅黑" pitchFamily="34" charset="-122"/>
              </a:rPr>
              <a:t>而这些网段具有某些共同的需求。每一个 </a:t>
            </a:r>
            <a:r>
              <a:rPr lang="en-US" altLang="zh-CN" sz="1900" dirty="0">
                <a:solidFill>
                  <a:srgbClr val="0087CD"/>
                </a:solidFill>
                <a:latin typeface="微软雅黑" pitchFamily="34" charset="-122"/>
                <a:ea typeface="微软雅黑" pitchFamily="34" charset="-122"/>
              </a:rPr>
              <a:t>VLAN </a:t>
            </a:r>
            <a:r>
              <a:rPr lang="zh-CN" altLang="en-US" sz="1900" dirty="0">
                <a:solidFill>
                  <a:srgbClr val="0087CD"/>
                </a:solidFill>
                <a:latin typeface="微软雅黑" pitchFamily="34" charset="-122"/>
                <a:ea typeface="微软雅黑" pitchFamily="34" charset="-122"/>
              </a:rPr>
              <a:t>的帧都有一个明确的标识符，指明发送这个帧的计算机是属于哪一个 </a:t>
            </a:r>
            <a:r>
              <a:rPr lang="en-US" altLang="zh-CN" sz="1900" dirty="0">
                <a:solidFill>
                  <a:srgbClr val="0087CD"/>
                </a:solidFill>
                <a:latin typeface="微软雅黑" pitchFamily="34" charset="-122"/>
                <a:ea typeface="微软雅黑" pitchFamily="34" charset="-122"/>
              </a:rPr>
              <a:t>VLAN</a:t>
            </a:r>
            <a:r>
              <a:rPr lang="zh-CN" altLang="en-US" sz="1900" dirty="0">
                <a:solidFill>
                  <a:srgbClr val="0087CD"/>
                </a:solidFill>
                <a:latin typeface="微软雅黑" pitchFamily="34" charset="-122"/>
                <a:ea typeface="微软雅黑" pitchFamily="34" charset="-122"/>
              </a:rPr>
              <a:t>。</a:t>
            </a:r>
            <a:endParaRPr lang="en-US" altLang="zh-CN" sz="1900" dirty="0">
              <a:solidFill>
                <a:srgbClr val="0087CD"/>
              </a:solidFill>
              <a:latin typeface="微软雅黑" pitchFamily="34" charset="-122"/>
              <a:ea typeface="微软雅黑" pitchFamily="34" charset="-122"/>
            </a:endParaRPr>
          </a:p>
          <a:p>
            <a:pPr marL="342900" indent="-342900">
              <a:lnSpc>
                <a:spcPts val="3500"/>
              </a:lnSpc>
              <a:buClr>
                <a:srgbClr val="0070C0"/>
              </a:buClr>
              <a:buFont typeface="Wingdings" panose="05000000000000000000" pitchFamily="2" charset="2"/>
              <a:buChar char="u"/>
            </a:pPr>
            <a:r>
              <a:rPr lang="zh-CN" altLang="en-US" sz="1900" dirty="0">
                <a:solidFill>
                  <a:srgbClr val="0087CD"/>
                </a:solidFill>
                <a:latin typeface="微软雅黑" pitchFamily="34" charset="-122"/>
                <a:ea typeface="微软雅黑" pitchFamily="34" charset="-122"/>
              </a:rPr>
              <a:t>虚拟局域网其实只是局域网给用户</a:t>
            </a:r>
            <a:r>
              <a:rPr lang="zh-CN" altLang="en-US" sz="1900" dirty="0">
                <a:solidFill>
                  <a:srgbClr val="C55A11"/>
                </a:solidFill>
                <a:latin typeface="微软雅黑" pitchFamily="34" charset="-122"/>
                <a:ea typeface="微软雅黑" pitchFamily="34" charset="-122"/>
              </a:rPr>
              <a:t>提供的一种服务</a:t>
            </a:r>
            <a:r>
              <a:rPr lang="zh-CN" altLang="en-US" sz="1900" dirty="0">
                <a:solidFill>
                  <a:srgbClr val="0087CD"/>
                </a:solidFill>
                <a:latin typeface="微软雅黑" pitchFamily="34" charset="-122"/>
                <a:ea typeface="微软雅黑" pitchFamily="34" charset="-122"/>
              </a:rPr>
              <a:t>，而</a:t>
            </a:r>
            <a:r>
              <a:rPr lang="zh-CN" altLang="en-US" sz="1900" dirty="0">
                <a:solidFill>
                  <a:srgbClr val="C55A11"/>
                </a:solidFill>
                <a:latin typeface="微软雅黑" pitchFamily="34" charset="-122"/>
                <a:ea typeface="微软雅黑" pitchFamily="34" charset="-122"/>
              </a:rPr>
              <a:t>并不是一种新型局域网</a:t>
            </a:r>
            <a:r>
              <a:rPr lang="zh-CN" altLang="en-US" sz="1900" dirty="0">
                <a:solidFill>
                  <a:srgbClr val="0087CD"/>
                </a:solidFill>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2940896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2"/>
          <p:cNvSpPr>
            <a:spLocks noChangeArrowheads="1"/>
          </p:cNvSpPr>
          <p:nvPr/>
        </p:nvSpPr>
        <p:spPr bwMode="auto">
          <a:xfrm flipH="1">
            <a:off x="2425314" y="3250317"/>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4473305"/>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2243198"/>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1275606"/>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477359"/>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558061"/>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637938"/>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645881"/>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524829"/>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2403777"/>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572299"/>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653000"/>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3411720"/>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492421"/>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3290668"/>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1315957"/>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604176"/>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598411"/>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2282725"/>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561886"/>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565180"/>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592886"/>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592886"/>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4167822"/>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4128974"/>
            <a:ext cx="4220185" cy="646331"/>
          </a:xfrm>
          <a:prstGeom prst="rect">
            <a:avLst/>
          </a:prstGeom>
          <a:gradFill>
            <a:gsLst>
              <a:gs pos="0">
                <a:schemeClr val="bg1">
                  <a:lumMod val="98000"/>
                  <a:lumOff val="2000"/>
                </a:schemeClr>
              </a:gs>
              <a:gs pos="100000">
                <a:schemeClr val="bg1">
                  <a:alpha val="67000"/>
                </a:schemeClr>
              </a:gs>
            </a:gsLst>
            <a:lin ang="0" scaled="1"/>
          </a:gradFill>
          <a:ln>
            <a:noFill/>
          </a:ln>
          <a:effectLst/>
        </p:spPr>
        <p:txBody>
          <a:bodyPr wrap="square">
            <a:spAutoFit/>
          </a:bodyPr>
          <a:lstStyle/>
          <a:p>
            <a:r>
              <a:rPr lang="en-US" altLang="zh-CN" b="1" dirty="0">
                <a:solidFill>
                  <a:srgbClr val="C55A11"/>
                </a:solidFill>
                <a:latin typeface="微软雅黑" pitchFamily="34" charset="-122"/>
                <a:ea typeface="微软雅黑" pitchFamily="34" charset="-122"/>
              </a:rPr>
              <a:t>10 </a:t>
            </a:r>
            <a:r>
              <a:rPr lang="zh-CN" altLang="en-US" b="1" dirty="0">
                <a:solidFill>
                  <a:srgbClr val="C55A11"/>
                </a:solidFill>
                <a:latin typeface="微软雅黑" pitchFamily="34" charset="-122"/>
                <a:ea typeface="微软雅黑" pitchFamily="34" charset="-122"/>
              </a:rPr>
              <a:t>台计算机划分为三个虚拟局域网：</a:t>
            </a:r>
            <a:endParaRPr lang="en-US" altLang="zh-CN" b="1" dirty="0">
              <a:solidFill>
                <a:srgbClr val="C55A11"/>
              </a:solidFill>
              <a:latin typeface="微软雅黑" pitchFamily="34" charset="-122"/>
              <a:ea typeface="微软雅黑" pitchFamily="34" charset="-122"/>
            </a:endParaRPr>
          </a:p>
          <a:p>
            <a:r>
              <a:rPr lang="en-US" altLang="zh-CN" b="1" dirty="0">
                <a:solidFill>
                  <a:srgbClr val="C55A11"/>
                </a:solidFill>
                <a:latin typeface="微软雅黑" pitchFamily="34" charset="-122"/>
                <a:ea typeface="微软雅黑" pitchFamily="34" charset="-122"/>
              </a:rPr>
              <a:t> VLAN</a:t>
            </a:r>
            <a:r>
              <a:rPr lang="en-US" altLang="zh-CN" b="1" baseline="-25000" dirty="0">
                <a:solidFill>
                  <a:srgbClr val="C55A11"/>
                </a:solidFill>
                <a:latin typeface="微软雅黑" pitchFamily="34" charset="-122"/>
                <a:ea typeface="微软雅黑" pitchFamily="34" charset="-122"/>
              </a:rPr>
              <a:t>1</a:t>
            </a:r>
            <a:r>
              <a:rPr lang="en-US" altLang="zh-CN" b="1" dirty="0">
                <a:solidFill>
                  <a:srgbClr val="C55A11"/>
                </a:solidFill>
                <a:latin typeface="微软雅黑" pitchFamily="34" charset="-122"/>
                <a:ea typeface="微软雅黑" pitchFamily="34" charset="-122"/>
              </a:rPr>
              <a:t>, VLAN</a:t>
            </a:r>
            <a:r>
              <a:rPr lang="en-US" altLang="zh-CN" b="1" baseline="-25000" dirty="0">
                <a:solidFill>
                  <a:srgbClr val="C55A11"/>
                </a:solidFill>
                <a:latin typeface="微软雅黑" pitchFamily="34" charset="-122"/>
                <a:ea typeface="微软雅黑" pitchFamily="34" charset="-122"/>
              </a:rPr>
              <a:t>2 </a:t>
            </a:r>
            <a:r>
              <a:rPr lang="zh-CN" altLang="en-US" b="1" dirty="0">
                <a:solidFill>
                  <a:srgbClr val="C55A11"/>
                </a:solidFill>
                <a:latin typeface="微软雅黑" pitchFamily="34" charset="-122"/>
                <a:ea typeface="微软雅黑" pitchFamily="34" charset="-122"/>
              </a:rPr>
              <a:t>和 </a:t>
            </a:r>
            <a:r>
              <a:rPr lang="en-US" altLang="zh-CN" b="1" dirty="0">
                <a:solidFill>
                  <a:srgbClr val="C55A11"/>
                </a:solidFill>
                <a:latin typeface="微软雅黑" pitchFamily="34" charset="-122"/>
                <a:ea typeface="微软雅黑" pitchFamily="34" charset="-122"/>
              </a:rPr>
              <a:t>VLAN</a:t>
            </a:r>
            <a:r>
              <a:rPr lang="en-US" altLang="zh-CN" b="1" baseline="-25000" dirty="0">
                <a:solidFill>
                  <a:srgbClr val="C55A11"/>
                </a:solidFill>
                <a:latin typeface="微软雅黑" pitchFamily="34" charset="-122"/>
                <a:ea typeface="微软雅黑" pitchFamily="34" charset="-122"/>
              </a:rPr>
              <a:t>3</a:t>
            </a:r>
            <a:endParaRPr lang="en-US" altLang="zh-CN" b="1" dirty="0">
              <a:solidFill>
                <a:srgbClr val="C55A11"/>
              </a:solidFill>
              <a:latin typeface="微软雅黑" pitchFamily="34" charset="-122"/>
              <a:ea typeface="微软雅黑" pitchFamily="34" charset="-122"/>
            </a:endParaRPr>
          </a:p>
        </p:txBody>
      </p:sp>
      <p:grpSp>
        <p:nvGrpSpPr>
          <p:cNvPr id="5" name="组合 4"/>
          <p:cNvGrpSpPr/>
          <p:nvPr/>
        </p:nvGrpSpPr>
        <p:grpSpPr>
          <a:xfrm>
            <a:off x="5436096" y="1315957"/>
            <a:ext cx="775853" cy="2377394"/>
            <a:chOff x="5450958" y="839849"/>
            <a:chExt cx="775853"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50958" y="1517604"/>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3</a:t>
              </a:r>
              <a:endParaRPr kumimoji="1" lang="en-US" altLang="zh-CN" sz="1400" b="1" dirty="0">
                <a:solidFill>
                  <a:srgbClr val="0070C0"/>
                </a:solidFill>
                <a:latin typeface="微软雅黑" pitchFamily="34" charset="-122"/>
                <a:ea typeface="微软雅黑" pitchFamily="34" charset="-122"/>
              </a:endParaRPr>
            </a:p>
          </p:txBody>
        </p:sp>
      </p:grpSp>
      <p:grpSp>
        <p:nvGrpSpPr>
          <p:cNvPr id="2" name="组合 1"/>
          <p:cNvGrpSpPr/>
          <p:nvPr/>
        </p:nvGrpSpPr>
        <p:grpSpPr>
          <a:xfrm>
            <a:off x="3785188" y="1396659"/>
            <a:ext cx="900747" cy="2659849"/>
            <a:chOff x="3800050" y="920551"/>
            <a:chExt cx="900747"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1</a:t>
              </a:r>
              <a:endParaRPr kumimoji="1" lang="en-US" altLang="zh-CN" sz="1400" b="1" dirty="0">
                <a:solidFill>
                  <a:srgbClr val="0070C0"/>
                </a:solidFill>
                <a:latin typeface="微软雅黑" pitchFamily="34" charset="-122"/>
                <a:ea typeface="微软雅黑" pitchFamily="34" charset="-122"/>
              </a:endParaRPr>
            </a:p>
          </p:txBody>
        </p:sp>
      </p:grpSp>
      <p:grpSp>
        <p:nvGrpSpPr>
          <p:cNvPr id="3" name="组合 2"/>
          <p:cNvGrpSpPr/>
          <p:nvPr/>
        </p:nvGrpSpPr>
        <p:grpSpPr>
          <a:xfrm>
            <a:off x="4644008" y="1396658"/>
            <a:ext cx="775853" cy="2377394"/>
            <a:chOff x="4658870" y="920550"/>
            <a:chExt cx="775853"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658870"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2</a:t>
              </a:r>
              <a:endParaRPr kumimoji="1" lang="en-US" altLang="zh-CN" sz="1400" b="1" dirty="0">
                <a:solidFill>
                  <a:srgbClr val="0070C0"/>
                </a:solidFill>
                <a:latin typeface="微软雅黑" pitchFamily="34" charset="-122"/>
                <a:ea typeface="微软雅黑" pitchFamily="34" charset="-122"/>
              </a:endParaRPr>
            </a:p>
          </p:txBody>
        </p:sp>
      </p:grpSp>
      <p:grpSp>
        <p:nvGrpSpPr>
          <p:cNvPr id="6" name="组合 5"/>
          <p:cNvGrpSpPr/>
          <p:nvPr/>
        </p:nvGrpSpPr>
        <p:grpSpPr>
          <a:xfrm>
            <a:off x="3845014" y="1361789"/>
            <a:ext cx="2307061" cy="2631300"/>
            <a:chOff x="3845014" y="885681"/>
            <a:chExt cx="2307061" cy="2631300"/>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39982"/>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标题 3"/>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8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childTnLst>
                          </p:cTn>
                        </p:par>
                        <p:par>
                          <p:cTn id="14" fill="hold">
                            <p:stCondLst>
                              <p:cond delay="5000"/>
                            </p:stCondLst>
                            <p:childTnLst>
                              <p:par>
                                <p:cTn id="15" presetID="1" presetClass="entr" presetSubtype="0"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2"/>
          <p:cNvSpPr txBox="1">
            <a:spLocks noChangeArrowheads="1"/>
          </p:cNvSpPr>
          <p:nvPr/>
        </p:nvSpPr>
        <p:spPr bwMode="auto">
          <a:xfrm>
            <a:off x="3635896" y="4198704"/>
            <a:ext cx="5184576" cy="605294"/>
          </a:xfrm>
          <a:prstGeom prst="rect">
            <a:avLst/>
          </a:prstGeom>
          <a:gradFill>
            <a:gsLst>
              <a:gs pos="0">
                <a:schemeClr val="bg1">
                  <a:lumMod val="98000"/>
                  <a:lumOff val="2000"/>
                </a:schemeClr>
              </a:gs>
              <a:gs pos="100000">
                <a:schemeClr val="bg1">
                  <a:alpha val="67000"/>
                </a:schemeClr>
              </a:gs>
            </a:gsLst>
            <a:lin ang="0" scaled="1"/>
          </a:gradFill>
          <a:ln>
            <a:noFill/>
          </a:ln>
          <a:effectLst/>
        </p:spPr>
        <p:txBody>
          <a:bodyPr wrap="square">
            <a:spAutoFit/>
          </a:bodyPr>
          <a:lstStyle/>
          <a:p>
            <a:pPr>
              <a:lnSpc>
                <a:spcPts val="2000"/>
              </a:lnSpc>
            </a:pPr>
            <a:r>
              <a:rPr lang="zh-CN" altLang="en-US" sz="1600" b="1" dirty="0">
                <a:solidFill>
                  <a:srgbClr val="C55A11"/>
                </a:solidFill>
                <a:latin typeface="微软雅黑" pitchFamily="34" charset="-122"/>
                <a:ea typeface="微软雅黑" pitchFamily="34" charset="-122"/>
              </a:rPr>
              <a:t>每个虚拟局域网是一个广播域。</a:t>
            </a:r>
            <a:endParaRPr lang="en-US" altLang="zh-CN" sz="1600" b="1" dirty="0">
              <a:solidFill>
                <a:srgbClr val="C55A11"/>
              </a:solidFill>
              <a:latin typeface="微软雅黑" pitchFamily="34" charset="-122"/>
              <a:ea typeface="微软雅黑" pitchFamily="34" charset="-122"/>
            </a:endParaRPr>
          </a:p>
          <a:p>
            <a:pPr>
              <a:lnSpc>
                <a:spcPts val="2000"/>
              </a:lnSpc>
            </a:pPr>
            <a:r>
              <a:rPr lang="en-US" altLang="zh-CN" sz="1600" b="1" dirty="0">
                <a:solidFill>
                  <a:srgbClr val="C55A11"/>
                </a:solidFill>
                <a:latin typeface="微软雅黑" pitchFamily="34" charset="-122"/>
                <a:ea typeface="微软雅黑" pitchFamily="34" charset="-122"/>
              </a:rPr>
              <a:t>VLAN</a:t>
            </a:r>
            <a:r>
              <a:rPr lang="en-US" altLang="zh-CN" sz="1600" b="1" baseline="-25000" dirty="0">
                <a:solidFill>
                  <a:srgbClr val="C55A11"/>
                </a:solidFill>
                <a:latin typeface="微软雅黑" pitchFamily="34" charset="-122"/>
                <a:ea typeface="微软雅黑" pitchFamily="34" charset="-122"/>
              </a:rPr>
              <a:t>1</a:t>
            </a:r>
            <a:r>
              <a:rPr lang="en-US" altLang="zh-CN" sz="1600" b="1" dirty="0">
                <a:solidFill>
                  <a:srgbClr val="C55A11"/>
                </a:solidFill>
                <a:latin typeface="微软雅黑" pitchFamily="34" charset="-122"/>
                <a:ea typeface="微软雅黑" pitchFamily="34" charset="-122"/>
              </a:rPr>
              <a:t>, VLAN</a:t>
            </a:r>
            <a:r>
              <a:rPr lang="en-US" altLang="zh-CN" sz="1600" b="1" baseline="-25000" dirty="0">
                <a:solidFill>
                  <a:srgbClr val="C55A11"/>
                </a:solidFill>
                <a:latin typeface="微软雅黑" pitchFamily="34" charset="-122"/>
                <a:ea typeface="微软雅黑" pitchFamily="34" charset="-122"/>
              </a:rPr>
              <a:t>2 </a:t>
            </a:r>
            <a:r>
              <a:rPr lang="zh-CN" altLang="en-US" sz="1600" b="1" dirty="0">
                <a:solidFill>
                  <a:srgbClr val="C55A11"/>
                </a:solidFill>
                <a:latin typeface="微软雅黑" pitchFamily="34" charset="-122"/>
                <a:ea typeface="微软雅黑" pitchFamily="34" charset="-122"/>
              </a:rPr>
              <a:t>和 </a:t>
            </a:r>
            <a:r>
              <a:rPr lang="en-US" altLang="zh-CN" sz="1600" b="1" dirty="0">
                <a:solidFill>
                  <a:srgbClr val="C55A11"/>
                </a:solidFill>
                <a:latin typeface="微软雅黑" pitchFamily="34" charset="-122"/>
                <a:ea typeface="微软雅黑" pitchFamily="34" charset="-122"/>
              </a:rPr>
              <a:t>VLAN</a:t>
            </a:r>
            <a:r>
              <a:rPr lang="en-US" altLang="zh-CN" sz="1600" b="1" baseline="-25000" dirty="0">
                <a:solidFill>
                  <a:srgbClr val="C55A11"/>
                </a:solidFill>
                <a:latin typeface="微软雅黑" pitchFamily="34" charset="-122"/>
                <a:ea typeface="微软雅黑" pitchFamily="34" charset="-122"/>
              </a:rPr>
              <a:t>3 </a:t>
            </a:r>
            <a:r>
              <a:rPr lang="zh-CN" altLang="en-US" sz="1600" b="1" dirty="0">
                <a:solidFill>
                  <a:srgbClr val="C55A1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3250317"/>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4473305"/>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2243198"/>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1275606"/>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477359"/>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558061"/>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637938"/>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645881"/>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524829"/>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2403777"/>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572299"/>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653000"/>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3411720"/>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492421"/>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3290668"/>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1315957"/>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604176"/>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598411"/>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2282725"/>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561886"/>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565180"/>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592886"/>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592886"/>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4167822"/>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1315957"/>
            <a:ext cx="775853" cy="2377394"/>
            <a:chOff x="5479461" y="839849"/>
            <a:chExt cx="775853"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3</a:t>
              </a:r>
              <a:endParaRPr kumimoji="1" lang="en-US" altLang="zh-CN" sz="1400" b="1" dirty="0">
                <a:solidFill>
                  <a:srgbClr val="0070C0"/>
                </a:solidFill>
                <a:latin typeface="微软雅黑" pitchFamily="34" charset="-122"/>
                <a:ea typeface="微软雅黑" pitchFamily="34" charset="-122"/>
              </a:endParaRPr>
            </a:p>
          </p:txBody>
        </p:sp>
      </p:grpSp>
      <p:grpSp>
        <p:nvGrpSpPr>
          <p:cNvPr id="147" name="组合 146"/>
          <p:cNvGrpSpPr/>
          <p:nvPr/>
        </p:nvGrpSpPr>
        <p:grpSpPr>
          <a:xfrm>
            <a:off x="3785188" y="1396659"/>
            <a:ext cx="900747" cy="2659849"/>
            <a:chOff x="3800050" y="920551"/>
            <a:chExt cx="900747"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1</a:t>
              </a:r>
              <a:endParaRPr kumimoji="1" lang="en-US" altLang="zh-CN" sz="1400" b="1" dirty="0">
                <a:solidFill>
                  <a:srgbClr val="0070C0"/>
                </a:solidFill>
                <a:latin typeface="微软雅黑" pitchFamily="34" charset="-122"/>
                <a:ea typeface="微软雅黑" pitchFamily="34" charset="-122"/>
              </a:endParaRPr>
            </a:p>
          </p:txBody>
        </p:sp>
      </p:grpSp>
      <p:grpSp>
        <p:nvGrpSpPr>
          <p:cNvPr id="150" name="组合 149"/>
          <p:cNvGrpSpPr/>
          <p:nvPr/>
        </p:nvGrpSpPr>
        <p:grpSpPr>
          <a:xfrm>
            <a:off x="4719691" y="1396658"/>
            <a:ext cx="775853" cy="2377394"/>
            <a:chOff x="4734553" y="920550"/>
            <a:chExt cx="775853"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2</a:t>
              </a:r>
              <a:endParaRPr kumimoji="1" lang="en-US" altLang="zh-CN" sz="1400" b="1" dirty="0">
                <a:solidFill>
                  <a:srgbClr val="0070C0"/>
                </a:solidFill>
                <a:latin typeface="微软雅黑" pitchFamily="34" charset="-122"/>
                <a:ea typeface="微软雅黑" pitchFamily="34" charset="-122"/>
              </a:endParaRPr>
            </a:p>
          </p:txBody>
        </p:sp>
      </p:grpSp>
      <p:grpSp>
        <p:nvGrpSpPr>
          <p:cNvPr id="153" name="组合 152"/>
          <p:cNvGrpSpPr/>
          <p:nvPr/>
        </p:nvGrpSpPr>
        <p:grpSpPr>
          <a:xfrm>
            <a:off x="3845014" y="1361789"/>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2"/>
          <p:cNvSpPr txBox="1">
            <a:spLocks noChangeArrowheads="1"/>
          </p:cNvSpPr>
          <p:nvPr/>
        </p:nvSpPr>
        <p:spPr bwMode="auto">
          <a:xfrm>
            <a:off x="3635896" y="4198704"/>
            <a:ext cx="4868256" cy="605294"/>
          </a:xfrm>
          <a:prstGeom prst="rect">
            <a:avLst/>
          </a:prstGeom>
          <a:gradFill>
            <a:gsLst>
              <a:gs pos="0">
                <a:schemeClr val="bg1">
                  <a:lumMod val="98000"/>
                  <a:lumOff val="2000"/>
                </a:schemeClr>
              </a:gs>
              <a:gs pos="100000">
                <a:schemeClr val="bg1">
                  <a:alpha val="67000"/>
                </a:schemeClr>
              </a:gs>
            </a:gsLst>
            <a:lin ang="0" scaled="1"/>
          </a:gradFill>
          <a:ln>
            <a:noFill/>
          </a:ln>
          <a:effectLst/>
        </p:spPr>
        <p:txBody>
          <a:bodyPr wrap="square">
            <a:spAutoFit/>
          </a:bodyPr>
          <a:lstStyle/>
          <a:p>
            <a:pPr>
              <a:lnSpc>
                <a:spcPts val="2000"/>
              </a:lnSpc>
            </a:pPr>
            <a:r>
              <a:rPr lang="zh-CN" altLang="en-US" sz="1600" b="1" dirty="0">
                <a:solidFill>
                  <a:srgbClr val="C55A11"/>
                </a:solidFill>
                <a:latin typeface="微软雅黑" pitchFamily="34" charset="-122"/>
                <a:ea typeface="微软雅黑" pitchFamily="34" charset="-122"/>
              </a:rPr>
              <a:t>当 </a:t>
            </a:r>
            <a:r>
              <a:rPr lang="en-US" altLang="zh-CN" sz="1600" b="1" dirty="0">
                <a:solidFill>
                  <a:srgbClr val="C55A11"/>
                </a:solidFill>
                <a:latin typeface="微软雅黑" pitchFamily="34" charset="-122"/>
                <a:ea typeface="微软雅黑" pitchFamily="34" charset="-122"/>
              </a:rPr>
              <a:t>B</a:t>
            </a:r>
            <a:r>
              <a:rPr lang="en-US" altLang="zh-CN" sz="1600" b="1" baseline="-25000" dirty="0">
                <a:solidFill>
                  <a:srgbClr val="C55A11"/>
                </a:solidFill>
                <a:latin typeface="微软雅黑" pitchFamily="34" charset="-122"/>
                <a:ea typeface="微软雅黑" pitchFamily="34" charset="-122"/>
              </a:rPr>
              <a:t>1</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向 </a:t>
            </a:r>
            <a:r>
              <a:rPr lang="en-US" altLang="zh-CN" sz="1600" b="1" dirty="0">
                <a:solidFill>
                  <a:srgbClr val="C55A11"/>
                </a:solidFill>
                <a:latin typeface="微软雅黑" pitchFamily="34" charset="-122"/>
                <a:ea typeface="微软雅黑" pitchFamily="34" charset="-122"/>
              </a:rPr>
              <a:t>VLAN</a:t>
            </a:r>
            <a:r>
              <a:rPr lang="en-US" altLang="zh-CN" sz="1600" b="1" baseline="-25000" dirty="0">
                <a:solidFill>
                  <a:srgbClr val="C55A11"/>
                </a:solidFill>
                <a:latin typeface="微软雅黑" pitchFamily="34" charset="-122"/>
                <a:ea typeface="微软雅黑" pitchFamily="34" charset="-122"/>
              </a:rPr>
              <a:t>2</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工作组内成员发送数据时，</a:t>
            </a:r>
          </a:p>
          <a:p>
            <a:pPr>
              <a:lnSpc>
                <a:spcPts val="2000"/>
              </a:lnSpc>
            </a:pPr>
            <a:r>
              <a:rPr lang="zh-CN" altLang="en-US" sz="1600" b="1" dirty="0">
                <a:solidFill>
                  <a:srgbClr val="C55A11"/>
                </a:solidFill>
                <a:latin typeface="微软雅黑" pitchFamily="34" charset="-122"/>
                <a:ea typeface="微软雅黑" pitchFamily="34" charset="-122"/>
              </a:rPr>
              <a:t>工作站 </a:t>
            </a:r>
            <a:r>
              <a:rPr lang="en-US" altLang="zh-CN" sz="1600" b="1" dirty="0">
                <a:solidFill>
                  <a:srgbClr val="C55A11"/>
                </a:solidFill>
                <a:latin typeface="微软雅黑" pitchFamily="34" charset="-122"/>
                <a:ea typeface="微软雅黑" pitchFamily="34" charset="-122"/>
              </a:rPr>
              <a:t>B</a:t>
            </a:r>
            <a:r>
              <a:rPr lang="en-US" altLang="zh-CN" sz="1600" b="1" baseline="-25000" dirty="0">
                <a:solidFill>
                  <a:srgbClr val="C55A11"/>
                </a:solidFill>
                <a:latin typeface="微软雅黑" pitchFamily="34" charset="-122"/>
                <a:ea typeface="微软雅黑" pitchFamily="34" charset="-122"/>
              </a:rPr>
              <a:t>2 </a:t>
            </a:r>
            <a:r>
              <a:rPr lang="zh-CN" altLang="en-US" sz="1600" b="1" dirty="0">
                <a:solidFill>
                  <a:srgbClr val="C55A11"/>
                </a:solidFill>
                <a:latin typeface="微软雅黑" pitchFamily="34" charset="-122"/>
                <a:ea typeface="微软雅黑" pitchFamily="34" charset="-122"/>
              </a:rPr>
              <a:t>和 </a:t>
            </a:r>
            <a:r>
              <a:rPr lang="en-US" altLang="zh-CN" sz="1600" b="1" dirty="0">
                <a:solidFill>
                  <a:srgbClr val="C55A11"/>
                </a:solidFill>
                <a:latin typeface="微软雅黑" pitchFamily="34" charset="-122"/>
                <a:ea typeface="微软雅黑" pitchFamily="34" charset="-122"/>
              </a:rPr>
              <a:t>B</a:t>
            </a:r>
            <a:r>
              <a:rPr lang="en-US" altLang="zh-CN" sz="1600" b="1" baseline="-25000" dirty="0">
                <a:solidFill>
                  <a:srgbClr val="C55A11"/>
                </a:solidFill>
                <a:latin typeface="微软雅黑" pitchFamily="34" charset="-122"/>
                <a:ea typeface="微软雅黑" pitchFamily="34" charset="-122"/>
              </a:rPr>
              <a:t>3</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324803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447102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224092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127332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47508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55578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63566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64360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52255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240149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57002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65072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340944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49014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328839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131367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60189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59613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228044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55960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56290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59060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59060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416554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1313679"/>
            <a:ext cx="775853" cy="2377394"/>
            <a:chOff x="5479461" y="839849"/>
            <a:chExt cx="775853"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3</a:t>
              </a:r>
              <a:endParaRPr kumimoji="1" lang="en-US" altLang="zh-CN" sz="1400" b="1" dirty="0">
                <a:solidFill>
                  <a:srgbClr val="0070C0"/>
                </a:solidFill>
                <a:latin typeface="微软雅黑" pitchFamily="34" charset="-122"/>
                <a:ea typeface="微软雅黑" pitchFamily="34" charset="-122"/>
              </a:endParaRPr>
            </a:p>
          </p:txBody>
        </p:sp>
      </p:grpSp>
      <p:grpSp>
        <p:nvGrpSpPr>
          <p:cNvPr id="93" name="组合 92"/>
          <p:cNvGrpSpPr/>
          <p:nvPr/>
        </p:nvGrpSpPr>
        <p:grpSpPr>
          <a:xfrm>
            <a:off x="3785188" y="1394381"/>
            <a:ext cx="900747" cy="2659849"/>
            <a:chOff x="3800050" y="920551"/>
            <a:chExt cx="900747"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1</a:t>
              </a:r>
              <a:endParaRPr kumimoji="1" lang="en-US" altLang="zh-CN" sz="1400" b="1" dirty="0">
                <a:solidFill>
                  <a:srgbClr val="0070C0"/>
                </a:solidFill>
                <a:latin typeface="微软雅黑" pitchFamily="34" charset="-122"/>
                <a:ea typeface="微软雅黑" pitchFamily="34" charset="-122"/>
              </a:endParaRPr>
            </a:p>
          </p:txBody>
        </p:sp>
      </p:grpSp>
      <p:grpSp>
        <p:nvGrpSpPr>
          <p:cNvPr id="96" name="组合 95"/>
          <p:cNvGrpSpPr/>
          <p:nvPr/>
        </p:nvGrpSpPr>
        <p:grpSpPr>
          <a:xfrm>
            <a:off x="4719691" y="1394380"/>
            <a:ext cx="775853" cy="2377394"/>
            <a:chOff x="4734553" y="920550"/>
            <a:chExt cx="775853"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2</a:t>
              </a:r>
              <a:endParaRPr kumimoji="1" lang="en-US" altLang="zh-CN" sz="1400" b="1" dirty="0">
                <a:solidFill>
                  <a:srgbClr val="0070C0"/>
                </a:solidFill>
                <a:latin typeface="微软雅黑" pitchFamily="34" charset="-122"/>
                <a:ea typeface="微软雅黑" pitchFamily="34" charset="-122"/>
              </a:endParaRPr>
            </a:p>
          </p:txBody>
        </p:sp>
      </p:grpSp>
      <p:grpSp>
        <p:nvGrpSpPr>
          <p:cNvPr id="99" name="组合 98"/>
          <p:cNvGrpSpPr/>
          <p:nvPr/>
        </p:nvGrpSpPr>
        <p:grpSpPr>
          <a:xfrm>
            <a:off x="3845014" y="135951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47778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51366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54439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2"/>
          <p:cNvSpPr txBox="1">
            <a:spLocks noChangeArrowheads="1"/>
          </p:cNvSpPr>
          <p:nvPr/>
        </p:nvSpPr>
        <p:spPr bwMode="auto">
          <a:xfrm>
            <a:off x="3643064" y="4126696"/>
            <a:ext cx="5105400" cy="605294"/>
          </a:xfrm>
          <a:prstGeom prst="rect">
            <a:avLst/>
          </a:prstGeom>
          <a:gradFill>
            <a:gsLst>
              <a:gs pos="0">
                <a:schemeClr val="bg1">
                  <a:lumMod val="98000"/>
                  <a:lumOff val="2000"/>
                </a:schemeClr>
              </a:gs>
              <a:gs pos="100000">
                <a:schemeClr val="bg1">
                  <a:alpha val="67000"/>
                </a:schemeClr>
              </a:gs>
            </a:gsLst>
            <a:lin ang="0" scaled="1"/>
          </a:gradFill>
          <a:ln>
            <a:noFill/>
          </a:ln>
          <a:effectLst/>
        </p:spPr>
        <p:txBody>
          <a:bodyPr wrap="square">
            <a:spAutoFit/>
          </a:bodyPr>
          <a:lstStyle/>
          <a:p>
            <a:pPr>
              <a:lnSpc>
                <a:spcPts val="2000"/>
              </a:lnSpc>
            </a:pPr>
            <a:r>
              <a:rPr lang="en-US" altLang="zh-CN" sz="1600" b="1" dirty="0">
                <a:solidFill>
                  <a:srgbClr val="C55A11"/>
                </a:solidFill>
                <a:latin typeface="微软雅黑" pitchFamily="34" charset="-122"/>
                <a:ea typeface="微软雅黑" pitchFamily="34" charset="-122"/>
              </a:rPr>
              <a:t>B</a:t>
            </a:r>
            <a:r>
              <a:rPr lang="en-US" altLang="zh-CN" sz="1600" b="1" baseline="-25000" dirty="0">
                <a:solidFill>
                  <a:srgbClr val="C55A11"/>
                </a:solidFill>
                <a:latin typeface="微软雅黑" pitchFamily="34" charset="-122"/>
                <a:ea typeface="微软雅黑" pitchFamily="34" charset="-122"/>
              </a:rPr>
              <a:t>1</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发送数据时，</a:t>
            </a:r>
            <a:r>
              <a:rPr lang="nl-NL" altLang="zh-CN" sz="1600" b="1" dirty="0">
                <a:solidFill>
                  <a:srgbClr val="C55A11"/>
                </a:solidFill>
                <a:latin typeface="微软雅黑" pitchFamily="34" charset="-122"/>
                <a:ea typeface="微软雅黑" pitchFamily="34" charset="-122"/>
              </a:rPr>
              <a:t>VLAN</a:t>
            </a:r>
            <a:r>
              <a:rPr lang="nl-NL" altLang="zh-CN" sz="1600" b="1" baseline="-25000" dirty="0">
                <a:solidFill>
                  <a:srgbClr val="C55A11"/>
                </a:solidFill>
                <a:latin typeface="微软雅黑" pitchFamily="34" charset="-122"/>
                <a:ea typeface="微软雅黑" pitchFamily="34" charset="-122"/>
              </a:rPr>
              <a:t>1</a:t>
            </a:r>
            <a:r>
              <a:rPr lang="nl-NL" altLang="zh-CN" sz="1600" b="1" dirty="0">
                <a:solidFill>
                  <a:srgbClr val="C55A11"/>
                </a:solidFill>
                <a:latin typeface="微软雅黑" pitchFamily="34" charset="-122"/>
                <a:ea typeface="微软雅黑" pitchFamily="34" charset="-122"/>
              </a:rPr>
              <a:t> </a:t>
            </a:r>
            <a:r>
              <a:rPr lang="zh-CN" altLang="nl-NL" sz="1600" b="1" dirty="0">
                <a:solidFill>
                  <a:srgbClr val="C55A11"/>
                </a:solidFill>
                <a:latin typeface="微软雅黑" pitchFamily="34" charset="-122"/>
                <a:ea typeface="微软雅黑" pitchFamily="34" charset="-122"/>
              </a:rPr>
              <a:t>和 </a:t>
            </a:r>
            <a:r>
              <a:rPr lang="nl-NL" altLang="zh-CN" sz="1600" b="1" dirty="0">
                <a:solidFill>
                  <a:srgbClr val="C55A11"/>
                </a:solidFill>
                <a:latin typeface="微软雅黑" pitchFamily="34" charset="-122"/>
                <a:ea typeface="微软雅黑" pitchFamily="34" charset="-122"/>
              </a:rPr>
              <a:t>VLAN</a:t>
            </a:r>
            <a:r>
              <a:rPr lang="nl-NL" altLang="zh-CN" sz="1600" b="1" baseline="-25000" dirty="0">
                <a:solidFill>
                  <a:srgbClr val="C55A11"/>
                </a:solidFill>
                <a:latin typeface="微软雅黑" pitchFamily="34" charset="-122"/>
                <a:ea typeface="微软雅黑" pitchFamily="34" charset="-122"/>
              </a:rPr>
              <a:t>3</a:t>
            </a:r>
            <a:r>
              <a:rPr lang="nl-NL"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中的工作站 </a:t>
            </a:r>
            <a:r>
              <a:rPr lang="en-US" altLang="zh-CN" sz="1600" b="1" dirty="0">
                <a:solidFill>
                  <a:srgbClr val="C55A11"/>
                </a:solidFill>
                <a:latin typeface="微软雅黑" pitchFamily="34" charset="-122"/>
                <a:ea typeface="微软雅黑" pitchFamily="34" charset="-122"/>
              </a:rPr>
              <a:t>A</a:t>
            </a:r>
            <a:r>
              <a:rPr lang="en-US" altLang="zh-CN" sz="1600" b="1" baseline="-25000" dirty="0">
                <a:solidFill>
                  <a:srgbClr val="C55A11"/>
                </a:solidFill>
                <a:latin typeface="微软雅黑" pitchFamily="34" charset="-122"/>
                <a:ea typeface="微软雅黑" pitchFamily="34" charset="-122"/>
              </a:rPr>
              <a:t>1</a:t>
            </a:r>
            <a:r>
              <a:rPr lang="zh-CN" altLang="en-US" sz="1600" b="1" dirty="0">
                <a:solidFill>
                  <a:srgbClr val="C55A11"/>
                </a:solidFill>
                <a:latin typeface="微软雅黑" pitchFamily="34" charset="-122"/>
                <a:ea typeface="微软雅黑" pitchFamily="34" charset="-122"/>
              </a:rPr>
              <a:t>，</a:t>
            </a:r>
            <a:r>
              <a:rPr lang="en-US" altLang="zh-CN" sz="1600" b="1" dirty="0">
                <a:solidFill>
                  <a:srgbClr val="C55A11"/>
                </a:solidFill>
                <a:latin typeface="微软雅黑" pitchFamily="34" charset="-122"/>
                <a:ea typeface="微软雅黑" pitchFamily="34" charset="-122"/>
              </a:rPr>
              <a:t>A</a:t>
            </a:r>
            <a:r>
              <a:rPr lang="en-US" altLang="zh-CN" sz="1600" b="1" baseline="-25000" dirty="0">
                <a:solidFill>
                  <a:srgbClr val="C55A11"/>
                </a:solidFill>
                <a:latin typeface="微软雅黑" pitchFamily="34" charset="-122"/>
                <a:ea typeface="微软雅黑" pitchFamily="34" charset="-122"/>
              </a:rPr>
              <a:t>2</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和 </a:t>
            </a:r>
            <a:r>
              <a:rPr lang="en-US" altLang="zh-CN" sz="1600" b="1" dirty="0">
                <a:solidFill>
                  <a:srgbClr val="C55A11"/>
                </a:solidFill>
                <a:latin typeface="微软雅黑" pitchFamily="34" charset="-122"/>
                <a:ea typeface="微软雅黑" pitchFamily="34" charset="-122"/>
              </a:rPr>
              <a:t>C</a:t>
            </a:r>
            <a:r>
              <a:rPr lang="en-US" altLang="zh-CN" sz="1600" b="1" baseline="-25000" dirty="0">
                <a:solidFill>
                  <a:srgbClr val="C55A11"/>
                </a:solidFill>
                <a:latin typeface="微软雅黑" pitchFamily="34" charset="-122"/>
                <a:ea typeface="微软雅黑" pitchFamily="34" charset="-122"/>
              </a:rPr>
              <a:t>1</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等都不会收到 </a:t>
            </a:r>
            <a:r>
              <a:rPr lang="en-US" altLang="zh-CN" sz="1600" b="1" dirty="0">
                <a:solidFill>
                  <a:srgbClr val="C55A11"/>
                </a:solidFill>
                <a:latin typeface="微软雅黑" pitchFamily="34" charset="-122"/>
                <a:ea typeface="微软雅黑" pitchFamily="34" charset="-122"/>
              </a:rPr>
              <a:t>B</a:t>
            </a:r>
            <a:r>
              <a:rPr lang="en-US" altLang="zh-CN" sz="1600" b="1" baseline="-25000" dirty="0">
                <a:solidFill>
                  <a:srgbClr val="C55A11"/>
                </a:solidFill>
                <a:latin typeface="微软雅黑" pitchFamily="34" charset="-122"/>
                <a:ea typeface="微软雅黑" pitchFamily="34" charset="-122"/>
              </a:rPr>
              <a:t>1</a:t>
            </a:r>
            <a:r>
              <a:rPr lang="en-US" altLang="zh-CN" sz="1600" b="1" dirty="0">
                <a:solidFill>
                  <a:srgbClr val="C55A11"/>
                </a:solidFill>
                <a:latin typeface="微软雅黑" pitchFamily="34" charset="-122"/>
                <a:ea typeface="微软雅黑" pitchFamily="34" charset="-122"/>
              </a:rPr>
              <a:t> </a:t>
            </a:r>
            <a:r>
              <a:rPr lang="zh-CN" altLang="en-US" sz="1600" b="1" dirty="0">
                <a:solidFill>
                  <a:srgbClr val="C55A1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324803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447102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224092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127332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47508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55578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63566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64360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52255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240149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57002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65072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340944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49014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328839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131367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60189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59613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228044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55960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56290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59060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59060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416554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1313679"/>
            <a:ext cx="775853" cy="2377394"/>
            <a:chOff x="5479461" y="839849"/>
            <a:chExt cx="775853"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3</a:t>
              </a:r>
              <a:endParaRPr kumimoji="1" lang="en-US" altLang="zh-CN" sz="1400" b="1" dirty="0">
                <a:solidFill>
                  <a:srgbClr val="0070C0"/>
                </a:solidFill>
                <a:latin typeface="微软雅黑" pitchFamily="34" charset="-122"/>
                <a:ea typeface="微软雅黑" pitchFamily="34" charset="-122"/>
              </a:endParaRPr>
            </a:p>
          </p:txBody>
        </p:sp>
      </p:grpSp>
      <p:grpSp>
        <p:nvGrpSpPr>
          <p:cNvPr id="88" name="组合 87"/>
          <p:cNvGrpSpPr/>
          <p:nvPr/>
        </p:nvGrpSpPr>
        <p:grpSpPr>
          <a:xfrm>
            <a:off x="3785188" y="1394381"/>
            <a:ext cx="900747" cy="2659849"/>
            <a:chOff x="3800050" y="920551"/>
            <a:chExt cx="900747"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1</a:t>
              </a:r>
              <a:endParaRPr kumimoji="1" lang="en-US" altLang="zh-CN" sz="1400" b="1" dirty="0">
                <a:solidFill>
                  <a:srgbClr val="0070C0"/>
                </a:solidFill>
                <a:latin typeface="微软雅黑" pitchFamily="34" charset="-122"/>
                <a:ea typeface="微软雅黑" pitchFamily="34" charset="-122"/>
              </a:endParaRPr>
            </a:p>
          </p:txBody>
        </p:sp>
      </p:grpSp>
      <p:grpSp>
        <p:nvGrpSpPr>
          <p:cNvPr id="91" name="组合 90"/>
          <p:cNvGrpSpPr/>
          <p:nvPr/>
        </p:nvGrpSpPr>
        <p:grpSpPr>
          <a:xfrm>
            <a:off x="4719691" y="1394380"/>
            <a:ext cx="775853" cy="2377394"/>
            <a:chOff x="4734553" y="920550"/>
            <a:chExt cx="775853"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2</a:t>
              </a:r>
              <a:endParaRPr kumimoji="1" lang="en-US" altLang="zh-CN" sz="1400" b="1" dirty="0">
                <a:solidFill>
                  <a:srgbClr val="0070C0"/>
                </a:solidFill>
                <a:latin typeface="微软雅黑" pitchFamily="34" charset="-122"/>
                <a:ea typeface="微软雅黑" pitchFamily="34" charset="-122"/>
              </a:endParaRPr>
            </a:p>
          </p:txBody>
        </p:sp>
      </p:grpSp>
      <p:grpSp>
        <p:nvGrpSpPr>
          <p:cNvPr id="94" name="组合 93"/>
          <p:cNvGrpSpPr/>
          <p:nvPr/>
        </p:nvGrpSpPr>
        <p:grpSpPr>
          <a:xfrm>
            <a:off x="3845014" y="135951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47778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51366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54439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Box 52"/>
          <p:cNvSpPr txBox="1">
            <a:spLocks noChangeArrowheads="1"/>
          </p:cNvSpPr>
          <p:nvPr/>
        </p:nvSpPr>
        <p:spPr bwMode="auto">
          <a:xfrm>
            <a:off x="3563888" y="4198704"/>
            <a:ext cx="5472608" cy="605294"/>
          </a:xfrm>
          <a:prstGeom prst="rect">
            <a:avLst/>
          </a:prstGeom>
          <a:solidFill>
            <a:schemeClr val="bg1"/>
          </a:solidFill>
          <a:ln>
            <a:no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600" dirty="0">
                <a:solidFill>
                  <a:srgbClr val="C55A11"/>
                </a:solidFill>
              </a:rPr>
              <a:t>虚拟局域网限制了接收广播信息的工作站数，使得网络不会因传播过多的广播信息 </a:t>
            </a:r>
            <a:r>
              <a:rPr lang="en-US" altLang="zh-CN" sz="1600" dirty="0">
                <a:solidFill>
                  <a:srgbClr val="C55A11"/>
                </a:solidFill>
              </a:rPr>
              <a:t>(</a:t>
            </a:r>
            <a:r>
              <a:rPr lang="zh-CN" altLang="en-US" sz="1600" dirty="0">
                <a:solidFill>
                  <a:srgbClr val="C55A11"/>
                </a:solidFill>
              </a:rPr>
              <a:t>即“广播风暴”</a:t>
            </a:r>
            <a:r>
              <a:rPr lang="en-US" altLang="zh-CN" sz="1600" dirty="0">
                <a:solidFill>
                  <a:srgbClr val="C55A11"/>
                </a:solidFill>
              </a:rPr>
              <a:t>) </a:t>
            </a:r>
            <a:r>
              <a:rPr lang="zh-CN" altLang="en-US" sz="1600" dirty="0">
                <a:solidFill>
                  <a:srgbClr val="C55A11"/>
                </a:solidFill>
              </a:rPr>
              <a:t>而引起性能恶化。 </a:t>
            </a:r>
          </a:p>
        </p:txBody>
      </p:sp>
      <p:sp>
        <p:nvSpPr>
          <p:cNvPr id="93" name="AutoShape 2"/>
          <p:cNvSpPr>
            <a:spLocks noChangeArrowheads="1"/>
          </p:cNvSpPr>
          <p:nvPr/>
        </p:nvSpPr>
        <p:spPr bwMode="auto">
          <a:xfrm flipH="1">
            <a:off x="2425314" y="324803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4471027"/>
            <a:ext cx="340139"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224092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127332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47508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55578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63566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64360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52255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240149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57002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65072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340944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49014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328839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131367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60189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59613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228044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55960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56290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59060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59060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416554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1313679"/>
            <a:ext cx="775853" cy="2377394"/>
            <a:chOff x="5479461" y="839849"/>
            <a:chExt cx="775853"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3</a:t>
              </a:r>
              <a:endParaRPr kumimoji="1" lang="en-US" altLang="zh-CN" sz="1400" b="1" dirty="0">
                <a:solidFill>
                  <a:srgbClr val="0070C0"/>
                </a:solidFill>
                <a:latin typeface="微软雅黑" pitchFamily="34" charset="-122"/>
                <a:ea typeface="微软雅黑" pitchFamily="34" charset="-122"/>
              </a:endParaRPr>
            </a:p>
          </p:txBody>
        </p:sp>
      </p:grpSp>
      <p:grpSp>
        <p:nvGrpSpPr>
          <p:cNvPr id="120" name="组合 119"/>
          <p:cNvGrpSpPr/>
          <p:nvPr/>
        </p:nvGrpSpPr>
        <p:grpSpPr>
          <a:xfrm>
            <a:off x="3785188" y="1394381"/>
            <a:ext cx="900747" cy="2659849"/>
            <a:chOff x="3800050" y="920551"/>
            <a:chExt cx="900747"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1</a:t>
              </a:r>
              <a:endParaRPr kumimoji="1" lang="en-US" altLang="zh-CN" sz="1400" b="1" dirty="0">
                <a:solidFill>
                  <a:srgbClr val="0070C0"/>
                </a:solidFill>
                <a:latin typeface="微软雅黑" pitchFamily="34" charset="-122"/>
                <a:ea typeface="微软雅黑" pitchFamily="34" charset="-122"/>
              </a:endParaRPr>
            </a:p>
          </p:txBody>
        </p:sp>
      </p:grpSp>
      <p:grpSp>
        <p:nvGrpSpPr>
          <p:cNvPr id="123" name="组合 122"/>
          <p:cNvGrpSpPr/>
          <p:nvPr/>
        </p:nvGrpSpPr>
        <p:grpSpPr>
          <a:xfrm>
            <a:off x="4719691" y="1394380"/>
            <a:ext cx="775853" cy="2377394"/>
            <a:chOff x="4734553" y="920550"/>
            <a:chExt cx="775853"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7758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70C0"/>
                  </a:solidFill>
                  <a:latin typeface="微软雅黑" pitchFamily="34" charset="-122"/>
                  <a:ea typeface="微软雅黑" pitchFamily="34" charset="-122"/>
                </a:rPr>
                <a:t>VLAN</a:t>
              </a:r>
              <a:r>
                <a:rPr kumimoji="1" lang="en-US" altLang="zh-CN" sz="1400" b="1" baseline="-25000" dirty="0">
                  <a:solidFill>
                    <a:srgbClr val="0070C0"/>
                  </a:solidFill>
                  <a:latin typeface="微软雅黑" pitchFamily="34" charset="-122"/>
                  <a:ea typeface="微软雅黑" pitchFamily="34" charset="-122"/>
                </a:rPr>
                <a:t>2</a:t>
              </a:r>
              <a:endParaRPr kumimoji="1" lang="en-US" altLang="zh-CN" sz="1400" b="1" dirty="0">
                <a:solidFill>
                  <a:srgbClr val="0070C0"/>
                </a:solidFill>
                <a:latin typeface="微软雅黑" pitchFamily="34" charset="-122"/>
                <a:ea typeface="微软雅黑" pitchFamily="34" charset="-122"/>
              </a:endParaRPr>
            </a:p>
          </p:txBody>
        </p:sp>
      </p:grpSp>
      <p:grpSp>
        <p:nvGrpSpPr>
          <p:cNvPr id="126" name="组合 125"/>
          <p:cNvGrpSpPr/>
          <p:nvPr/>
        </p:nvGrpSpPr>
        <p:grpSpPr>
          <a:xfrm>
            <a:off x="3845014" y="135951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47778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51366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54439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23528" y="1275606"/>
            <a:ext cx="842493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虚拟局域网（</a:t>
            </a:r>
            <a:r>
              <a:rPr lang="en-US" altLang="zh-CN" sz="2000" dirty="0">
                <a:solidFill>
                  <a:srgbClr val="0087CD"/>
                </a:solidFill>
                <a:latin typeface="微软雅黑" pitchFamily="34" charset="-122"/>
                <a:ea typeface="微软雅黑" pitchFamily="34" charset="-122"/>
              </a:rPr>
              <a:t>VLAN</a:t>
            </a:r>
            <a:r>
              <a:rPr lang="zh-CN" altLang="en-US" sz="2000" dirty="0">
                <a:solidFill>
                  <a:srgbClr val="0087CD"/>
                </a:solidFill>
                <a:latin typeface="微软雅黑" pitchFamily="34" charset="-122"/>
                <a:ea typeface="微软雅黑" pitchFamily="34" charset="-122"/>
              </a:rPr>
              <a:t>）技术具有以下主要优点：</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改善了性能</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简化了管理</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降低了成本</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改善了安全性</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323528" y="1275606"/>
            <a:ext cx="842493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划分虚拟局域网的方法</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基于交换机端口</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基于计算机网卡的</a:t>
            </a:r>
            <a:r>
              <a:rPr lang="en-US" altLang="zh-CN" sz="2000" dirty="0">
                <a:solidFill>
                  <a:srgbClr val="0087CD"/>
                </a:solidFill>
                <a:latin typeface="微软雅黑" pitchFamily="34" charset="-122"/>
                <a:ea typeface="微软雅黑" pitchFamily="34" charset="-122"/>
              </a:rPr>
              <a:t>MAC</a:t>
            </a:r>
            <a:r>
              <a:rPr lang="zh-CN" altLang="en-US" sz="2000" dirty="0">
                <a:solidFill>
                  <a:srgbClr val="0087CD"/>
                </a:solidFill>
                <a:latin typeface="微软雅黑" pitchFamily="34" charset="-122"/>
                <a:ea typeface="微软雅黑" pitchFamily="34" charset="-122"/>
              </a:rPr>
              <a:t>地址</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基于协议类型</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基于</a:t>
            </a:r>
            <a:r>
              <a:rPr lang="en-US" altLang="zh-CN" sz="2000" dirty="0">
                <a:solidFill>
                  <a:srgbClr val="0087CD"/>
                </a:solidFill>
                <a:latin typeface="微软雅黑" pitchFamily="34" charset="-122"/>
                <a:ea typeface="微软雅黑" pitchFamily="34" charset="-122"/>
              </a:rPr>
              <a:t>IP</a:t>
            </a:r>
            <a:r>
              <a:rPr lang="zh-CN" altLang="en-US" sz="2000" dirty="0">
                <a:solidFill>
                  <a:srgbClr val="0087CD"/>
                </a:solidFill>
                <a:latin typeface="微软雅黑" pitchFamily="34" charset="-122"/>
                <a:ea typeface="微软雅黑" pitchFamily="34" charset="-122"/>
              </a:rPr>
              <a:t>子网地址</a:t>
            </a:r>
            <a:endParaRPr lang="en-US" altLang="zh-CN"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基于高层应用或服务</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a:t>
            </a: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323528" y="1275607"/>
            <a:ext cx="842493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IEEE </a:t>
            </a:r>
            <a:r>
              <a:rPr lang="zh-CN" altLang="en-US" sz="2000" dirty="0">
                <a:solidFill>
                  <a:srgbClr val="0087CD"/>
                </a:solidFill>
                <a:latin typeface="微软雅黑" pitchFamily="34" charset="-122"/>
                <a:ea typeface="微软雅黑" pitchFamily="34" charset="-122"/>
              </a:rPr>
              <a:t>批准了 </a:t>
            </a:r>
            <a:r>
              <a:rPr lang="en-US" altLang="zh-CN" sz="2000" dirty="0">
                <a:solidFill>
                  <a:srgbClr val="0087CD"/>
                </a:solidFill>
                <a:latin typeface="微软雅黑" pitchFamily="34" charset="-122"/>
                <a:ea typeface="微软雅黑" pitchFamily="34" charset="-122"/>
              </a:rPr>
              <a:t>802.3ac </a:t>
            </a:r>
            <a:r>
              <a:rPr lang="zh-CN" altLang="en-US" sz="2000" dirty="0">
                <a:solidFill>
                  <a:srgbClr val="0087CD"/>
                </a:solidFill>
                <a:latin typeface="微软雅黑" pitchFamily="34" charset="-122"/>
                <a:ea typeface="微软雅黑" pitchFamily="34" charset="-122"/>
              </a:rPr>
              <a:t>标准，该标准定义了以太网的帧格式的扩展，以支持虚拟局域网。</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虚拟局域网协议允许在以太网的帧格式中插入一个</a:t>
            </a:r>
            <a:r>
              <a:rPr lang="en-US" altLang="zh-CN" sz="2000" dirty="0">
                <a:solidFill>
                  <a:srgbClr val="0087CD"/>
                </a:solidFill>
                <a:latin typeface="微软雅黑" pitchFamily="34" charset="-122"/>
                <a:ea typeface="微软雅黑" pitchFamily="34" charset="-122"/>
              </a:rPr>
              <a:t>4</a:t>
            </a:r>
            <a:r>
              <a:rPr lang="zh-CN" altLang="en-US" sz="2000" dirty="0">
                <a:solidFill>
                  <a:srgbClr val="0087CD"/>
                </a:solidFill>
                <a:latin typeface="微软雅黑" pitchFamily="34" charset="-122"/>
                <a:ea typeface="微软雅黑" pitchFamily="34" charset="-122"/>
              </a:rPr>
              <a:t>字节的标识符，称为 </a:t>
            </a:r>
            <a:r>
              <a:rPr lang="en-US" altLang="zh-CN" sz="2000" dirty="0">
                <a:solidFill>
                  <a:srgbClr val="C55A11"/>
                </a:solidFill>
                <a:latin typeface="微软雅黑" pitchFamily="34" charset="-122"/>
                <a:ea typeface="微软雅黑" pitchFamily="34" charset="-122"/>
              </a:rPr>
              <a:t>VLAN </a:t>
            </a:r>
            <a:r>
              <a:rPr lang="zh-CN" altLang="en-US" sz="2000" dirty="0">
                <a:solidFill>
                  <a:srgbClr val="C55A11"/>
                </a:solidFill>
                <a:latin typeface="微软雅黑" pitchFamily="34" charset="-122"/>
                <a:ea typeface="微软雅黑" pitchFamily="34" charset="-122"/>
              </a:rPr>
              <a:t>标记</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(tag)</a:t>
            </a:r>
            <a:r>
              <a:rPr lang="zh-CN" altLang="en-US" sz="2000" dirty="0">
                <a:solidFill>
                  <a:srgbClr val="0087CD"/>
                </a:solidFill>
                <a:latin typeface="微软雅黑" pitchFamily="34" charset="-122"/>
                <a:ea typeface="微软雅黑" pitchFamily="34" charset="-122"/>
              </a:rPr>
              <a:t>，用来指明该帧属于哪一个虚拟局域网。</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插入</a:t>
            </a:r>
            <a:r>
              <a:rPr lang="en-US" altLang="zh-CN" sz="2000" dirty="0">
                <a:solidFill>
                  <a:srgbClr val="0087CD"/>
                </a:solidFill>
                <a:latin typeface="微软雅黑" pitchFamily="34" charset="-122"/>
                <a:ea typeface="微软雅黑" pitchFamily="34" charset="-122"/>
              </a:rPr>
              <a:t>VLAN</a:t>
            </a:r>
            <a:r>
              <a:rPr lang="zh-CN" altLang="en-US" sz="2000" dirty="0">
                <a:solidFill>
                  <a:srgbClr val="0087CD"/>
                </a:solidFill>
                <a:latin typeface="微软雅黑" pitchFamily="34" charset="-122"/>
                <a:ea typeface="微软雅黑" pitchFamily="34" charset="-122"/>
              </a:rPr>
              <a:t>标记得出的帧称为 </a:t>
            </a:r>
            <a:r>
              <a:rPr lang="en-US" altLang="zh-CN" sz="2000" dirty="0">
                <a:solidFill>
                  <a:srgbClr val="C55A11"/>
                </a:solidFill>
                <a:latin typeface="微软雅黑" pitchFamily="34" charset="-122"/>
                <a:ea typeface="微软雅黑" pitchFamily="34" charset="-122"/>
              </a:rPr>
              <a:t>802.1Q </a:t>
            </a:r>
            <a:r>
              <a:rPr lang="zh-CN" altLang="en-US" sz="2000" dirty="0">
                <a:solidFill>
                  <a:srgbClr val="C55A11"/>
                </a:solidFill>
                <a:latin typeface="微软雅黑" pitchFamily="34" charset="-122"/>
                <a:ea typeface="微软雅黑" pitchFamily="34" charset="-122"/>
              </a:rPr>
              <a:t>帧</a:t>
            </a:r>
            <a:r>
              <a:rPr lang="zh-CN" altLang="en-US" sz="2000" dirty="0">
                <a:solidFill>
                  <a:srgbClr val="0087CD"/>
                </a:solidFill>
                <a:latin typeface="微软雅黑" pitchFamily="34" charset="-122"/>
                <a:ea typeface="微软雅黑" pitchFamily="34" charset="-122"/>
              </a:rPr>
              <a:t>或</a:t>
            </a:r>
            <a:r>
              <a:rPr lang="zh-CN" altLang="en-US" sz="2000" dirty="0">
                <a:solidFill>
                  <a:srgbClr val="C55A11"/>
                </a:solidFill>
                <a:latin typeface="微软雅黑" pitchFamily="34" charset="-122"/>
                <a:ea typeface="微软雅黑" pitchFamily="34" charset="-122"/>
              </a:rPr>
              <a:t>带标记的以太网帧</a:t>
            </a:r>
            <a:r>
              <a:rPr lang="zh-CN" altLang="en-US" sz="2000"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虚拟局域网的以太网帧格式</a:t>
            </a:r>
          </a:p>
        </p:txBody>
      </p:sp>
    </p:spTree>
    <p:extLst>
      <p:ext uri="{BB962C8B-B14F-4D97-AF65-F5344CB8AC3E}">
        <p14:creationId xmlns:p14="http://schemas.microsoft.com/office/powerpoint/2010/main" val="1520380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3.5  </a:t>
            </a:r>
            <a:r>
              <a:rPr lang="zh-CN" altLang="en-US" dirty="0"/>
              <a:t>扩展以太网</a:t>
            </a:r>
          </a:p>
        </p:txBody>
      </p:sp>
      <p:sp>
        <p:nvSpPr>
          <p:cNvPr id="3" name="标题 2"/>
          <p:cNvSpPr>
            <a:spLocks noGrp="1"/>
          </p:cNvSpPr>
          <p:nvPr>
            <p:ph type="title"/>
          </p:nvPr>
        </p:nvSpPr>
        <p:spPr/>
        <p:txBody>
          <a:bodyPr/>
          <a:lstStyle/>
          <a:p>
            <a:r>
              <a:rPr lang="zh-CN" altLang="en-US" dirty="0"/>
              <a:t>第三章  数据链路层</a:t>
            </a:r>
          </a:p>
        </p:txBody>
      </p:sp>
    </p:spTree>
    <p:extLst>
      <p:ext uri="{BB962C8B-B14F-4D97-AF65-F5344CB8AC3E}">
        <p14:creationId xmlns:p14="http://schemas.microsoft.com/office/powerpoint/2010/main" val="295843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138169" y="2057177"/>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558709" y="4345087"/>
            <a:ext cx="4029629" cy="369332"/>
          </a:xfrm>
          <a:prstGeom prst="rect">
            <a:avLst/>
          </a:prstGeom>
        </p:spPr>
        <p:txBody>
          <a:bodyPr wrap="none">
            <a:spAutoFit/>
          </a:bodyPr>
          <a:lstStyle/>
          <a:p>
            <a:pPr algn="ctr"/>
            <a:r>
              <a:rPr lang="zh-CN" altLang="en-US" b="1" dirty="0">
                <a:solidFill>
                  <a:srgbClr val="C55A11"/>
                </a:solidFill>
                <a:latin typeface="微软雅黑" pitchFamily="34" charset="-122"/>
                <a:ea typeface="微软雅黑" pitchFamily="34" charset="-122"/>
              </a:rPr>
              <a:t>插入 </a:t>
            </a:r>
            <a:r>
              <a:rPr lang="en-US" altLang="zh-CN" b="1" dirty="0">
                <a:solidFill>
                  <a:srgbClr val="C55A11"/>
                </a:solidFill>
                <a:latin typeface="微软雅黑" pitchFamily="34" charset="-122"/>
                <a:ea typeface="微软雅黑" pitchFamily="34" charset="-122"/>
              </a:rPr>
              <a:t>VLAN </a:t>
            </a:r>
            <a:r>
              <a:rPr lang="zh-CN" altLang="en-US" b="1" dirty="0">
                <a:solidFill>
                  <a:srgbClr val="C55A11"/>
                </a:solidFill>
                <a:latin typeface="微软雅黑" pitchFamily="34" charset="-122"/>
                <a:ea typeface="微软雅黑" pitchFamily="34" charset="-122"/>
              </a:rPr>
              <a:t>标记后变成了 </a:t>
            </a:r>
            <a:r>
              <a:rPr lang="en-US" altLang="zh-CN" b="1" dirty="0">
                <a:solidFill>
                  <a:srgbClr val="C55A11"/>
                </a:solidFill>
                <a:latin typeface="微软雅黑" pitchFamily="34" charset="-122"/>
                <a:ea typeface="微软雅黑" pitchFamily="34" charset="-122"/>
              </a:rPr>
              <a:t>802.1Q </a:t>
            </a:r>
            <a:r>
              <a:rPr lang="zh-CN" altLang="en-US" b="1" dirty="0">
                <a:solidFill>
                  <a:srgbClr val="C55A11"/>
                </a:solidFill>
                <a:latin typeface="微软雅黑" pitchFamily="34" charset="-122"/>
                <a:ea typeface="微软雅黑" pitchFamily="34" charset="-122"/>
              </a:rPr>
              <a:t>帧</a:t>
            </a:r>
          </a:p>
        </p:txBody>
      </p:sp>
      <p:grpSp>
        <p:nvGrpSpPr>
          <p:cNvPr id="32" name="组合 31"/>
          <p:cNvGrpSpPr/>
          <p:nvPr/>
        </p:nvGrpSpPr>
        <p:grpSpPr>
          <a:xfrm>
            <a:off x="1482046" y="1546458"/>
            <a:ext cx="6546338" cy="2753484"/>
            <a:chOff x="317356" y="1106231"/>
            <a:chExt cx="10578576" cy="4449508"/>
          </a:xfrm>
        </p:grpSpPr>
        <p:grpSp>
          <p:nvGrpSpPr>
            <p:cNvPr id="81" name="组合 80"/>
            <p:cNvGrpSpPr/>
            <p:nvPr/>
          </p:nvGrpSpPr>
          <p:grpSpPr>
            <a:xfrm>
              <a:off x="317356" y="1106231"/>
              <a:ext cx="9685685" cy="4449508"/>
              <a:chOff x="533380" y="1106231"/>
              <a:chExt cx="9685685" cy="4449508"/>
            </a:xfrm>
          </p:grpSpPr>
          <p:grpSp>
            <p:nvGrpSpPr>
              <p:cNvPr id="82" name="组合 81"/>
              <p:cNvGrpSpPr/>
              <p:nvPr/>
            </p:nvGrpSpPr>
            <p:grpSpPr>
              <a:xfrm>
                <a:off x="533380" y="1546339"/>
                <a:ext cx="9685685" cy="4009400"/>
                <a:chOff x="533380" y="1484784"/>
                <a:chExt cx="9685685" cy="4009400"/>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84135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400" b="1" dirty="0">
                      <a:solidFill>
                        <a:srgbClr val="C00000"/>
                      </a:solidFill>
                      <a:latin typeface="微软雅黑" pitchFamily="34" charset="-122"/>
                      <a:ea typeface="微软雅黑" pitchFamily="34" charset="-122"/>
                    </a:rPr>
                    <a:t>VLAN </a:t>
                  </a:r>
                  <a:r>
                    <a:rPr lang="zh-CN" altLang="zh-CN" sz="1400" b="1" dirty="0">
                      <a:solidFill>
                        <a:srgbClr val="C00000"/>
                      </a:solidFill>
                      <a:latin typeface="微软雅黑" pitchFamily="34" charset="-122"/>
                      <a:ea typeface="微软雅黑" pitchFamily="34" charset="-122"/>
                    </a:rPr>
                    <a:t>标识符</a:t>
                  </a:r>
                  <a:r>
                    <a:rPr lang="en-US" altLang="zh-CN" sz="1400" b="1" dirty="0">
                      <a:solidFill>
                        <a:srgbClr val="C00000"/>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12 </a:t>
                  </a:r>
                  <a:r>
                    <a:rPr kumimoji="1" lang="zh-CN" altLang="en-US" sz="1400" b="1" dirty="0">
                      <a:latin typeface="微软雅黑" pitchFamily="34" charset="-122"/>
                      <a:ea typeface="微软雅黑" pitchFamily="34" charset="-122"/>
                    </a:rPr>
                    <a:t>位</a:t>
                  </a:r>
                  <a:r>
                    <a:rPr kumimoji="1" lang="en-US" altLang="zh-CN" sz="1400" b="1" dirty="0">
                      <a:latin typeface="微软雅黑" pitchFamily="34" charset="-122"/>
                      <a:ea typeface="微软雅黑" pitchFamily="34" charset="-122"/>
                    </a:rPr>
                    <a:t> </a:t>
                  </a:r>
                </a:p>
                <a:p>
                  <a:pPr algn="ctr" defTabSz="762000"/>
                  <a:r>
                    <a:rPr kumimoji="1" lang="en-US" altLang="zh-CN" sz="1400" b="1" dirty="0">
                      <a:latin typeface="微软雅黑" pitchFamily="34" charset="-122"/>
                      <a:ea typeface="微软雅黑" pitchFamily="34" charset="-122"/>
                    </a:rPr>
                    <a:t>(</a:t>
                  </a:r>
                  <a:r>
                    <a:rPr kumimoji="1" lang="zh-CN" altLang="en-US" sz="1400" b="1" dirty="0">
                      <a:latin typeface="微软雅黑" pitchFamily="34" charset="-122"/>
                      <a:ea typeface="微软雅黑" pitchFamily="34" charset="-122"/>
                    </a:rPr>
                    <a:t>最多允许 </a:t>
                  </a:r>
                  <a:r>
                    <a:rPr kumimoji="1" lang="en-US" altLang="zh-CN" sz="1400" b="1" dirty="0">
                      <a:latin typeface="微软雅黑" pitchFamily="34" charset="-122"/>
                      <a:ea typeface="微软雅黑" pitchFamily="34" charset="-122"/>
                    </a:rPr>
                    <a:t>4096 </a:t>
                  </a:r>
                  <a:r>
                    <a:rPr kumimoji="1" lang="zh-CN" altLang="en-US" sz="1400" b="1" dirty="0">
                      <a:latin typeface="微软雅黑" pitchFamily="34" charset="-122"/>
                      <a:ea typeface="微软雅黑" pitchFamily="34" charset="-122"/>
                    </a:rPr>
                    <a:t>个 </a:t>
                  </a:r>
                  <a:r>
                    <a:rPr kumimoji="1" lang="en-US" altLang="zh-CN" sz="14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152116" y="4446928"/>
                  <a:ext cx="2375794" cy="493209"/>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400" b="1" dirty="0">
                      <a:latin typeface="微软雅黑" pitchFamily="34" charset="-122"/>
                      <a:ea typeface="微软雅黑" pitchFamily="34" charset="-122"/>
                    </a:rPr>
                    <a:t>用户优先级 </a:t>
                  </a:r>
                  <a:r>
                    <a:rPr kumimoji="1" lang="en-US" altLang="zh-CN" sz="1400" b="1" dirty="0">
                      <a:latin typeface="微软雅黑" pitchFamily="34" charset="-122"/>
                      <a:ea typeface="微软雅黑" pitchFamily="34" charset="-122"/>
                    </a:rPr>
                    <a:t>3 </a:t>
                  </a:r>
                  <a:r>
                    <a:rPr kumimoji="1" lang="zh-CN" altLang="en-US" sz="1400" b="1" dirty="0">
                      <a:latin typeface="微软雅黑" pitchFamily="34" charset="-122"/>
                      <a:ea typeface="微软雅黑" pitchFamily="34" charset="-122"/>
                    </a:rPr>
                    <a:t>位</a:t>
                  </a:r>
                  <a:endParaRPr kumimoji="1" lang="en-US" altLang="zh-CN" sz="1400" b="1" dirty="0">
                    <a:latin typeface="微软雅黑" pitchFamily="34" charset="-122"/>
                    <a:ea typeface="微软雅黑" pitchFamily="34" charset="-122"/>
                  </a:endParaRPr>
                </a:p>
              </p:txBody>
            </p:sp>
            <p:sp>
              <p:nvSpPr>
                <p:cNvPr id="97" name="Rectangle 21"/>
                <p:cNvSpPr>
                  <a:spLocks noChangeArrowheads="1"/>
                </p:cNvSpPr>
                <p:nvPr/>
              </p:nvSpPr>
              <p:spPr bwMode="auto">
                <a:xfrm>
                  <a:off x="1637238" y="5000975"/>
                  <a:ext cx="4005725" cy="493209"/>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400" b="1" dirty="0">
                      <a:latin typeface="微软雅黑" pitchFamily="34" charset="-122"/>
                      <a:ea typeface="微软雅黑" pitchFamily="34" charset="-122"/>
                    </a:rPr>
                    <a:t>规范格式指示符</a:t>
                  </a:r>
                  <a:r>
                    <a:rPr kumimoji="1" lang="en-US" altLang="zh-CN" sz="1400" b="1" dirty="0">
                      <a:latin typeface="微软雅黑" pitchFamily="34" charset="-122"/>
                      <a:ea typeface="微软雅黑" pitchFamily="34" charset="-122"/>
                    </a:rPr>
                    <a:t>( CFI ) 1 </a:t>
                  </a:r>
                  <a:r>
                    <a:rPr kumimoji="1" lang="zh-CN" altLang="en-US" sz="1400" b="1" dirty="0">
                      <a:latin typeface="微软雅黑" pitchFamily="34" charset="-122"/>
                      <a:ea typeface="微软雅黑" pitchFamily="34" charset="-122"/>
                    </a:rPr>
                    <a:t>位</a:t>
                  </a:r>
                  <a:r>
                    <a:rPr kumimoji="1" lang="en-US" altLang="zh-CN" sz="14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106231"/>
                <a:ext cx="7920880" cy="493209"/>
                <a:chOff x="1568624" y="1106231"/>
                <a:chExt cx="7920880" cy="493209"/>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524306" y="1106231"/>
                  <a:ext cx="1707061" cy="49320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400" b="1" dirty="0">
                      <a:solidFill>
                        <a:srgbClr val="0000CC"/>
                      </a:solidFill>
                      <a:latin typeface="微软雅黑" pitchFamily="34" charset="-122"/>
                      <a:ea typeface="微软雅黑" pitchFamily="34" charset="-122"/>
                    </a:rPr>
                    <a:t>802.1Q </a:t>
                  </a:r>
                  <a:r>
                    <a:rPr lang="zh-CN" altLang="en-US" sz="14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8190521" y="3112143"/>
              <a:ext cx="2705411" cy="1044442"/>
            </a:xfrm>
            <a:prstGeom prst="rect">
              <a:avLst/>
            </a:prstGeom>
            <a:solidFill>
              <a:schemeClr val="accent1"/>
            </a:solidFill>
          </p:spPr>
          <p:txBody>
            <a:bodyPr wrap="square">
              <a:spAutoFit/>
            </a:bodyPr>
            <a:lstStyle/>
            <a:p>
              <a:r>
                <a:rPr lang="zh-CN" altLang="zh-CN" sz="1200" b="1" dirty="0">
                  <a:solidFill>
                    <a:schemeClr val="bg1"/>
                  </a:solidFill>
                  <a:latin typeface="微软雅黑" pitchFamily="34" charset="-122"/>
                  <a:ea typeface="微软雅黑" pitchFamily="34" charset="-122"/>
                </a:rPr>
                <a:t>以太网</a:t>
              </a:r>
              <a:r>
                <a:rPr lang="en-US" altLang="zh-CN" sz="1200" b="1" dirty="0">
                  <a:solidFill>
                    <a:schemeClr val="bg1"/>
                  </a:solidFill>
                  <a:latin typeface="微软雅黑" pitchFamily="34" charset="-122"/>
                  <a:ea typeface="微软雅黑" pitchFamily="34" charset="-122"/>
                </a:rPr>
                <a:t> MAC </a:t>
              </a:r>
              <a:r>
                <a:rPr lang="zh-CN" altLang="en-US" sz="1200" b="1" dirty="0">
                  <a:solidFill>
                    <a:schemeClr val="bg1"/>
                  </a:solidFill>
                  <a:latin typeface="微软雅黑" pitchFamily="34" charset="-122"/>
                  <a:ea typeface="微软雅黑" pitchFamily="34" charset="-122"/>
                </a:rPr>
                <a:t>帧</a:t>
              </a:r>
              <a:r>
                <a:rPr lang="zh-CN" altLang="zh-CN" sz="1200" b="1" dirty="0">
                  <a:solidFill>
                    <a:schemeClr val="bg1"/>
                  </a:solidFill>
                  <a:latin typeface="微软雅黑" pitchFamily="34" charset="-122"/>
                  <a:ea typeface="微软雅黑" pitchFamily="34" charset="-122"/>
                </a:rPr>
                <a:t>的最大帧长从原来的</a:t>
              </a:r>
              <a:r>
                <a:rPr lang="en-US" altLang="zh-CN" sz="1200" b="1" dirty="0">
                  <a:solidFill>
                    <a:schemeClr val="bg1"/>
                  </a:solidFill>
                  <a:latin typeface="微软雅黑" pitchFamily="34" charset="-122"/>
                  <a:ea typeface="微软雅黑" pitchFamily="34" charset="-122"/>
                </a:rPr>
                <a:t> 1518 </a:t>
              </a:r>
              <a:r>
                <a:rPr lang="zh-CN" altLang="zh-CN" sz="1200" b="1" dirty="0">
                  <a:solidFill>
                    <a:schemeClr val="bg1"/>
                  </a:solidFill>
                  <a:latin typeface="微软雅黑" pitchFamily="34" charset="-122"/>
                  <a:ea typeface="微软雅黑" pitchFamily="34" charset="-122"/>
                </a:rPr>
                <a:t>字节变为</a:t>
              </a:r>
              <a:r>
                <a:rPr lang="en-US" altLang="zh-CN" sz="1200" b="1" dirty="0">
                  <a:solidFill>
                    <a:schemeClr val="bg1"/>
                  </a:solidFill>
                  <a:latin typeface="微软雅黑" pitchFamily="34" charset="-122"/>
                  <a:ea typeface="微软雅黑" pitchFamily="34" charset="-122"/>
                </a:rPr>
                <a:t> 1522 </a:t>
              </a:r>
              <a:r>
                <a:rPr lang="zh-CN" altLang="zh-CN" sz="1200" b="1" dirty="0">
                  <a:solidFill>
                    <a:schemeClr val="bg1"/>
                  </a:solidFill>
                  <a:latin typeface="微软雅黑" pitchFamily="34" charset="-122"/>
                  <a:ea typeface="微软雅黑" pitchFamily="34" charset="-122"/>
                </a:rPr>
                <a:t>字节</a:t>
              </a:r>
              <a:r>
                <a:rPr lang="zh-CN" altLang="en-US" sz="1200" b="1" dirty="0">
                  <a:solidFill>
                    <a:schemeClr val="bg1"/>
                  </a:solidFill>
                  <a:latin typeface="微软雅黑" pitchFamily="34" charset="-122"/>
                  <a:ea typeface="微软雅黑" pitchFamily="34" charset="-122"/>
                </a:rPr>
                <a:t>。</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4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虚拟局域网的以太网帧格式</a:t>
            </a:r>
          </a:p>
        </p:txBody>
      </p:sp>
      <p:sp>
        <p:nvSpPr>
          <p:cNvPr id="47" name="椭圆 46"/>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323528" y="1209657"/>
            <a:ext cx="8424936" cy="75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000" dirty="0">
                <a:solidFill>
                  <a:srgbClr val="C55A11"/>
                </a:solidFill>
                <a:latin typeface="微软雅黑" pitchFamily="34" charset="-122"/>
                <a:ea typeface="微软雅黑" pitchFamily="34" charset="-122"/>
              </a:rPr>
              <a:t>使用光纤扩展</a:t>
            </a:r>
            <a:r>
              <a:rPr lang="zh-CN" altLang="en-US" sz="2000" dirty="0">
                <a:solidFill>
                  <a:srgbClr val="0087CD"/>
                </a:solidFill>
                <a:latin typeface="微软雅黑" pitchFamily="34" charset="-122"/>
                <a:ea typeface="微软雅黑" pitchFamily="34" charset="-122"/>
              </a:rPr>
              <a:t>：主机使用</a:t>
            </a:r>
            <a:r>
              <a:rPr lang="zh-CN" altLang="en-US" sz="2000" dirty="0">
                <a:solidFill>
                  <a:srgbClr val="C55A11"/>
                </a:solidFill>
                <a:latin typeface="微软雅黑" pitchFamily="34" charset="-122"/>
                <a:ea typeface="微软雅黑" pitchFamily="34" charset="-122"/>
              </a:rPr>
              <a:t>光纤（通常是一对光纤）</a:t>
            </a:r>
            <a:r>
              <a:rPr lang="zh-CN" altLang="en-US" sz="2000" dirty="0">
                <a:solidFill>
                  <a:srgbClr val="0087CD"/>
                </a:solidFill>
                <a:latin typeface="微软雅黑" pitchFamily="34" charset="-122"/>
                <a:ea typeface="微软雅黑" pitchFamily="34" charset="-122"/>
              </a:rPr>
              <a:t>和</a:t>
            </a:r>
            <a:r>
              <a:rPr lang="zh-CN" altLang="en-US" sz="2000" dirty="0">
                <a:solidFill>
                  <a:srgbClr val="C55A11"/>
                </a:solidFill>
                <a:latin typeface="微软雅黑" pitchFamily="34" charset="-122"/>
                <a:ea typeface="微软雅黑" pitchFamily="34" charset="-122"/>
              </a:rPr>
              <a:t>一对光纤调制解调器</a:t>
            </a:r>
            <a:r>
              <a:rPr lang="zh-CN" altLang="en-US" sz="2000" dirty="0">
                <a:solidFill>
                  <a:srgbClr val="0087CD"/>
                </a:solidFill>
                <a:latin typeface="微软雅黑" pitchFamily="34" charset="-122"/>
                <a:ea typeface="微软雅黑" pitchFamily="34" charset="-122"/>
              </a:rPr>
              <a:t>连接到集线器。 很容易使主机和几公里以外的集线器相连接。</a:t>
            </a:r>
          </a:p>
        </p:txBody>
      </p:sp>
      <p:grpSp>
        <p:nvGrpSpPr>
          <p:cNvPr id="3" name="组合 2"/>
          <p:cNvGrpSpPr/>
          <p:nvPr/>
        </p:nvGrpSpPr>
        <p:grpSpPr>
          <a:xfrm>
            <a:off x="1336260" y="2355726"/>
            <a:ext cx="6399472" cy="1575040"/>
            <a:chOff x="1287359" y="2847621"/>
            <a:chExt cx="6399472" cy="1575040"/>
          </a:xfrm>
        </p:grpSpPr>
        <p:grpSp>
          <p:nvGrpSpPr>
            <p:cNvPr id="15" name="组合 14"/>
            <p:cNvGrpSpPr/>
            <p:nvPr/>
          </p:nvGrpSpPr>
          <p:grpSpPr>
            <a:xfrm>
              <a:off x="1362614" y="2847621"/>
              <a:ext cx="6324217" cy="1575040"/>
              <a:chOff x="959071" y="3421145"/>
              <a:chExt cx="8584104"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70C0"/>
                    </a:solidFill>
                    <a:latin typeface="+mn-lt"/>
                    <a:ea typeface="黑体" pitchFamily="2" charset="-122"/>
                  </a:rPr>
                  <a:t>以太网</a:t>
                </a:r>
              </a:p>
              <a:p>
                <a:pPr>
                  <a:lnSpc>
                    <a:spcPct val="90000"/>
                  </a:lnSpc>
                </a:pPr>
                <a:r>
                  <a:rPr lang="zh-CN" altLang="en-US" sz="1600" b="1" dirty="0">
                    <a:solidFill>
                      <a:srgbClr val="0070C0"/>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81642" cy="50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C55A11"/>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70C0"/>
                    </a:solidFill>
                    <a:latin typeface="+mn-lt"/>
                    <a:ea typeface="黑体" pitchFamily="2" charset="-122"/>
                  </a:rPr>
                  <a:t>光纤</a:t>
                </a:r>
              </a:p>
              <a:p>
                <a:pPr algn="ctr">
                  <a:lnSpc>
                    <a:spcPct val="90000"/>
                  </a:lnSpc>
                </a:pPr>
                <a:r>
                  <a:rPr lang="zh-CN" altLang="en-US" sz="1600" b="1" dirty="0">
                    <a:solidFill>
                      <a:srgbClr val="0070C0"/>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70C0"/>
                    </a:solidFill>
                    <a:latin typeface="+mn-lt"/>
                    <a:ea typeface="黑体" pitchFamily="2" charset="-122"/>
                  </a:rPr>
                  <a:t>光纤</a:t>
                </a:r>
              </a:p>
              <a:p>
                <a:pPr algn="ctr">
                  <a:lnSpc>
                    <a:spcPct val="90000"/>
                  </a:lnSpc>
                </a:pPr>
                <a:r>
                  <a:rPr lang="zh-CN" altLang="en-US" sz="1600" b="1" dirty="0">
                    <a:solidFill>
                      <a:srgbClr val="0070C0"/>
                    </a:solidFill>
                    <a:latin typeface="+mn-lt"/>
                    <a:ea typeface="黑体" pitchFamily="2" charset="-122"/>
                  </a:rPr>
                  <a:t>调制解调器</a:t>
                </a:r>
              </a:p>
            </p:txBody>
          </p:sp>
          <p:sp>
            <p:nvSpPr>
              <p:cNvPr id="25" name="Text Box 7"/>
              <p:cNvSpPr txBox="1">
                <a:spLocks noChangeArrowheads="1"/>
              </p:cNvSpPr>
              <p:nvPr/>
            </p:nvSpPr>
            <p:spPr bwMode="auto">
              <a:xfrm>
                <a:off x="959071" y="3721930"/>
                <a:ext cx="881642" cy="46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70C0"/>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7359" y="3383152"/>
              <a:ext cx="748753" cy="7487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p>
        </p:txBody>
      </p:sp>
      <p:sp>
        <p:nvSpPr>
          <p:cNvPr id="2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在物理层扩展以太网</a:t>
            </a:r>
          </a:p>
        </p:txBody>
      </p:sp>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11560" y="1563638"/>
            <a:ext cx="2710928" cy="3289846"/>
            <a:chOff x="611560" y="1563638"/>
            <a:chExt cx="2710928" cy="3289846"/>
          </a:xfrm>
        </p:grpSpPr>
        <p:sp>
          <p:nvSpPr>
            <p:cNvPr id="81" name="矩形 80"/>
            <p:cNvSpPr/>
            <p:nvPr/>
          </p:nvSpPr>
          <p:spPr>
            <a:xfrm>
              <a:off x="901521" y="4484152"/>
              <a:ext cx="2131433" cy="369332"/>
            </a:xfrm>
            <a:prstGeom prst="rect">
              <a:avLst/>
            </a:prstGeom>
          </p:spPr>
          <p:txBody>
            <a:bodyPr wrap="square">
              <a:spAutoFit/>
            </a:bodyPr>
            <a:lstStyle/>
            <a:p>
              <a:pPr algn="ctr"/>
              <a:r>
                <a:rPr lang="zh-CN" altLang="zh-CN" b="1" dirty="0">
                  <a:solidFill>
                    <a:srgbClr val="C00000"/>
                  </a:solidFill>
                  <a:latin typeface="微软雅黑" pitchFamily="34" charset="-122"/>
                  <a:ea typeface="微软雅黑" pitchFamily="34" charset="-122"/>
                </a:rPr>
                <a:t>三个独立的以太网</a:t>
              </a:r>
              <a:endParaRPr lang="en-US" altLang="zh-CN" b="1" dirty="0">
                <a:solidFill>
                  <a:srgbClr val="C00000"/>
                </a:solidFill>
                <a:latin typeface="微软雅黑" pitchFamily="34" charset="-122"/>
                <a:ea typeface="微软雅黑" pitchFamily="34" charset="-122"/>
              </a:endParaRPr>
            </a:p>
          </p:txBody>
        </p:sp>
        <p:sp>
          <p:nvSpPr>
            <p:cNvPr id="6" name="Text Box 43"/>
            <p:cNvSpPr txBox="1">
              <a:spLocks noChangeArrowheads="1"/>
            </p:cNvSpPr>
            <p:nvPr/>
          </p:nvSpPr>
          <p:spPr bwMode="auto">
            <a:xfrm>
              <a:off x="979563" y="1563638"/>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dirty="0">
                  <a:solidFill>
                    <a:srgbClr val="C00000"/>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1875940" y="662360"/>
              <a:ext cx="182597" cy="2710499"/>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11560" y="2107143"/>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954880" y="2022589"/>
                <a:ext cx="882214" cy="338554"/>
              </a:xfrm>
              <a:prstGeom prst="rect">
                <a:avLst/>
              </a:prstGeom>
              <a:solidFill>
                <a:schemeClr val="bg1"/>
              </a:solidFill>
              <a:ln>
                <a:noFill/>
              </a:ln>
              <a:effectLst/>
            </p:spPr>
            <p:txBody>
              <a:bodyPr wrap="square">
                <a:spAutoFit/>
              </a:bodyPr>
              <a:lstStyle/>
              <a:p>
                <a:pPr algn="ctr"/>
                <a:r>
                  <a:rPr kumimoji="1" lang="zh-CN" altLang="en-US" sz="1600" b="1" dirty="0">
                    <a:solidFill>
                      <a:srgbClr val="0070C0"/>
                    </a:solidFill>
                    <a:latin typeface="微软雅黑" pitchFamily="34" charset="-122"/>
                    <a:ea typeface="微软雅黑" pitchFamily="34" charset="-122"/>
                  </a:rPr>
                  <a:t>部门一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987146" y="2107143"/>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288307" y="2022589"/>
                <a:ext cx="970829" cy="338554"/>
              </a:xfrm>
              <a:prstGeom prst="rect">
                <a:avLst/>
              </a:prstGeom>
              <a:solidFill>
                <a:schemeClr val="bg1"/>
              </a:solidFill>
              <a:ln>
                <a:noFill/>
              </a:ln>
              <a:effectLst/>
            </p:spPr>
            <p:txBody>
              <a:bodyPr wrap="square">
                <a:spAutoFit/>
              </a:bodyPr>
              <a:lstStyle/>
              <a:p>
                <a:pPr algn="ctr"/>
                <a:r>
                  <a:rPr kumimoji="1" lang="zh-CN" altLang="en-US" sz="1600" b="1" dirty="0">
                    <a:solidFill>
                      <a:srgbClr val="0070C0"/>
                    </a:solidFill>
                    <a:latin typeface="微软雅黑" pitchFamily="34" charset="-122"/>
                    <a:ea typeface="微软雅黑" pitchFamily="34" charset="-122"/>
                  </a:rPr>
                  <a:t>部门二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323514" y="3308700"/>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714982" y="2066654"/>
                <a:ext cx="903126" cy="338554"/>
              </a:xfrm>
              <a:prstGeom prst="rect">
                <a:avLst/>
              </a:prstGeom>
              <a:solidFill>
                <a:schemeClr val="bg1"/>
              </a:solidFill>
              <a:ln>
                <a:noFill/>
              </a:ln>
              <a:effectLst/>
            </p:spPr>
            <p:txBody>
              <a:bodyPr wrap="square">
                <a:spAutoFit/>
              </a:bodyPr>
              <a:lstStyle/>
              <a:p>
                <a:pPr algn="ctr"/>
                <a:r>
                  <a:rPr kumimoji="1" lang="zh-CN" altLang="en-US" sz="1600" b="1" dirty="0">
                    <a:solidFill>
                      <a:srgbClr val="0070C0"/>
                    </a:solidFill>
                    <a:latin typeface="微软雅黑" pitchFamily="34" charset="-122"/>
                    <a:ea typeface="微软雅黑" pitchFamily="34" charset="-122"/>
                  </a:rPr>
                  <a:t>部门三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 name="组合 7"/>
          <p:cNvGrpSpPr/>
          <p:nvPr/>
        </p:nvGrpSpPr>
        <p:grpSpPr>
          <a:xfrm>
            <a:off x="4163161" y="2036005"/>
            <a:ext cx="4561571" cy="2406644"/>
            <a:chOff x="3851920" y="1707654"/>
            <a:chExt cx="4561571" cy="2406644"/>
          </a:xfrm>
        </p:grpSpPr>
        <p:sp>
          <p:nvSpPr>
            <p:cNvPr id="82" name="矩形 81"/>
            <p:cNvSpPr/>
            <p:nvPr/>
          </p:nvSpPr>
          <p:spPr>
            <a:xfrm>
              <a:off x="4915588" y="3744966"/>
              <a:ext cx="2495025" cy="369332"/>
            </a:xfrm>
            <a:prstGeom prst="rect">
              <a:avLst/>
            </a:prstGeom>
          </p:spPr>
          <p:txBody>
            <a:bodyPr wrap="square">
              <a:spAutoFit/>
            </a:bodyPr>
            <a:lstStyle/>
            <a:p>
              <a:pPr algn="ctr"/>
              <a:r>
                <a:rPr lang="zh-CN" altLang="zh-CN" b="1" dirty="0">
                  <a:solidFill>
                    <a:srgbClr val="C00000"/>
                  </a:solidFill>
                  <a:latin typeface="微软雅黑" pitchFamily="34" charset="-122"/>
                  <a:ea typeface="微软雅黑" pitchFamily="34" charset="-122"/>
                </a:rPr>
                <a:t>一个扩展的以太网</a:t>
              </a:r>
              <a:endParaRPr lang="zh-CN" altLang="en-US" b="1" dirty="0">
                <a:solidFill>
                  <a:srgbClr val="C00000"/>
                </a:solidFill>
                <a:latin typeface="微软雅黑" pitchFamily="34" charset="-122"/>
                <a:ea typeface="微软雅黑" pitchFamily="34" charset="-122"/>
              </a:endParaRPr>
            </a:p>
          </p:txBody>
        </p:sp>
        <p:grpSp>
          <p:nvGrpSpPr>
            <p:cNvPr id="4" name="组合 3"/>
            <p:cNvGrpSpPr/>
            <p:nvPr/>
          </p:nvGrpSpPr>
          <p:grpSpPr>
            <a:xfrm>
              <a:off x="3851920" y="1707654"/>
              <a:ext cx="4561571" cy="1828692"/>
              <a:chOff x="3714891" y="2597564"/>
              <a:chExt cx="4561571" cy="1828692"/>
            </a:xfrm>
          </p:grpSpPr>
          <p:grpSp>
            <p:nvGrpSpPr>
              <p:cNvPr id="3" name="组合 2"/>
              <p:cNvGrpSpPr/>
              <p:nvPr/>
            </p:nvGrpSpPr>
            <p:grpSpPr>
              <a:xfrm>
                <a:off x="3714891" y="2997053"/>
                <a:ext cx="4561571" cy="1429203"/>
                <a:chOff x="3714891" y="2997053"/>
                <a:chExt cx="4561571" cy="1429203"/>
              </a:xfrm>
            </p:grpSpPr>
            <p:sp>
              <p:nvSpPr>
                <p:cNvPr id="45" name="AutoShape 42"/>
                <p:cNvSpPr>
                  <a:spLocks noChangeArrowheads="1"/>
                </p:cNvSpPr>
                <p:nvPr/>
              </p:nvSpPr>
              <p:spPr bwMode="auto">
                <a:xfrm>
                  <a:off x="3714891" y="2997053"/>
                  <a:ext cx="4561571" cy="1429203"/>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3858907" y="3555154"/>
                  <a:ext cx="800219"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70C0"/>
                      </a:solidFill>
                      <a:latin typeface="微软雅黑" pitchFamily="34" charset="-122"/>
                      <a:ea typeface="微软雅黑" pitchFamily="34" charset="-122"/>
                    </a:rPr>
                    <a:t>部门一</a:t>
                  </a:r>
                </a:p>
              </p:txBody>
            </p:sp>
            <p:sp>
              <p:nvSpPr>
                <p:cNvPr id="52" name="Text Box 49"/>
                <p:cNvSpPr txBox="1">
                  <a:spLocks noChangeArrowheads="1"/>
                </p:cNvSpPr>
                <p:nvPr/>
              </p:nvSpPr>
              <p:spPr bwMode="auto">
                <a:xfrm>
                  <a:off x="4541451" y="3110228"/>
                  <a:ext cx="1246592"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70C0"/>
                      </a:solidFill>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 Box 48"/>
                <p:cNvSpPr txBox="1">
                  <a:spLocks noChangeArrowheads="1"/>
                </p:cNvSpPr>
                <p:nvPr/>
              </p:nvSpPr>
              <p:spPr bwMode="auto">
                <a:xfrm>
                  <a:off x="5155051" y="3580659"/>
                  <a:ext cx="800219"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70C0"/>
                      </a:solidFill>
                      <a:latin typeface="微软雅黑" pitchFamily="34" charset="-122"/>
                      <a:ea typeface="微软雅黑" pitchFamily="34" charset="-122"/>
                    </a:rPr>
                    <a:t>部门二</a:t>
                  </a:r>
                </a:p>
              </p:txBody>
            </p:sp>
            <p:sp>
              <p:nvSpPr>
                <p:cNvPr id="50" name="Text Box 47"/>
                <p:cNvSpPr txBox="1">
                  <a:spLocks noChangeArrowheads="1"/>
                </p:cNvSpPr>
                <p:nvPr/>
              </p:nvSpPr>
              <p:spPr bwMode="auto">
                <a:xfrm>
                  <a:off x="6379187" y="3627162"/>
                  <a:ext cx="800219"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70C0"/>
                      </a:solidFill>
                      <a:latin typeface="微软雅黑" pitchFamily="34" charset="-122"/>
                      <a:ea typeface="微软雅黑" pitchFamily="34" charset="-122"/>
                    </a:rPr>
                    <a:t>部门三</a:t>
                  </a:r>
                </a:p>
              </p:txBody>
            </p:sp>
          </p:grpSp>
          <p:sp>
            <p:nvSpPr>
              <p:cNvPr id="44" name="Text Box 50"/>
              <p:cNvSpPr txBox="1">
                <a:spLocks noChangeArrowheads="1"/>
              </p:cNvSpPr>
              <p:nvPr/>
            </p:nvSpPr>
            <p:spPr bwMode="auto">
              <a:xfrm>
                <a:off x="5030366" y="2597564"/>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dirty="0">
                    <a:solidFill>
                      <a:srgbClr val="C00000"/>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0" name="Rectangle 8"/>
          <p:cNvSpPr>
            <a:spLocks noChangeArrowheads="1"/>
          </p:cNvSpPr>
          <p:nvPr/>
        </p:nvSpPr>
        <p:spPr bwMode="auto">
          <a:xfrm>
            <a:off x="323528" y="1156667"/>
            <a:ext cx="8424936"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000" dirty="0">
                <a:solidFill>
                  <a:srgbClr val="C55A11"/>
                </a:solidFill>
                <a:latin typeface="微软雅黑" pitchFamily="34" charset="-122"/>
                <a:ea typeface="微软雅黑" pitchFamily="34" charset="-122"/>
              </a:rPr>
              <a:t>使用集线器扩展</a:t>
            </a:r>
            <a:r>
              <a:rPr lang="zh-CN" altLang="en-US" sz="2000" dirty="0">
                <a:solidFill>
                  <a:srgbClr val="0087CD"/>
                </a:solidFill>
                <a:latin typeface="微软雅黑" pitchFamily="34" charset="-122"/>
                <a:ea typeface="微软雅黑" pitchFamily="34" charset="-122"/>
              </a:rPr>
              <a:t>：将多个以太网段连成更大的、多级星形结构的以太网。</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11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在物理层扩展以太网</a:t>
            </a:r>
          </a:p>
        </p:txBody>
      </p:sp>
      <p:sp>
        <p:nvSpPr>
          <p:cNvPr id="17" name="右箭头 16"/>
          <p:cNvSpPr/>
          <p:nvPr/>
        </p:nvSpPr>
        <p:spPr>
          <a:xfrm>
            <a:off x="3491880" y="3046309"/>
            <a:ext cx="576064" cy="215686"/>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7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323528" y="1234726"/>
            <a:ext cx="842493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C55A11"/>
                </a:solidFill>
                <a:latin typeface="微软雅黑" pitchFamily="34" charset="-122"/>
                <a:ea typeface="微软雅黑" pitchFamily="34" charset="-122"/>
              </a:rPr>
              <a:t>碰撞域</a:t>
            </a:r>
            <a:r>
              <a:rPr lang="zh-CN" altLang="en-US" sz="2000" dirty="0">
                <a:solidFill>
                  <a:srgbClr val="0087CD"/>
                </a:solidFill>
                <a:latin typeface="微软雅黑" pitchFamily="34" charset="-122"/>
                <a:ea typeface="微软雅黑" pitchFamily="34" charset="-122"/>
              </a:rPr>
              <a:t>（</a:t>
            </a:r>
            <a:r>
              <a:rPr lang="en-US" altLang="zh-CN" sz="2000" dirty="0">
                <a:solidFill>
                  <a:srgbClr val="0087CD"/>
                </a:solidFill>
                <a:latin typeface="微软雅黑" pitchFamily="34" charset="-122"/>
                <a:ea typeface="微软雅黑" pitchFamily="34" charset="-122"/>
              </a:rPr>
              <a:t>collision domain</a:t>
            </a:r>
            <a:r>
              <a:rPr lang="zh-CN" altLang="en-US" sz="2000" dirty="0">
                <a:solidFill>
                  <a:srgbClr val="0087CD"/>
                </a:solidFill>
                <a:latin typeface="微软雅黑" pitchFamily="34" charset="-122"/>
                <a:ea typeface="微软雅黑" pitchFamily="34" charset="-122"/>
              </a:rPr>
              <a:t>）又称为冲突域，是指网络中一个站点发出的帧会与其他站点发出的帧产生碰撞或冲突的那部分网络。</a:t>
            </a:r>
            <a:endParaRPr lang="en-US" altLang="zh-CN" sz="2000" dirty="0">
              <a:solidFill>
                <a:srgbClr val="0087CD"/>
              </a:solidFill>
              <a:latin typeface="微软雅黑" pitchFamily="34" charset="-122"/>
              <a:ea typeface="微软雅黑" pitchFamily="34" charset="-122"/>
            </a:endParaRPr>
          </a:p>
          <a:p>
            <a:pPr eaLnBrk="0" hangingPunct="0">
              <a:lnSpc>
                <a:spcPts val="3300"/>
              </a:lnSpc>
              <a:buClr>
                <a:srgbClr val="0070C0"/>
              </a:buClr>
            </a:pPr>
            <a:r>
              <a:rPr lang="zh-CN" altLang="en-US" sz="2000" b="1" dirty="0">
                <a:solidFill>
                  <a:srgbClr val="C55A11"/>
                </a:solidFill>
                <a:latin typeface="微软雅黑" pitchFamily="34" charset="-122"/>
                <a:ea typeface="微软雅黑" pitchFamily="34" charset="-122"/>
              </a:rPr>
              <a:t>碰撞域越大，发生碰撞的概率越高。</a:t>
            </a:r>
          </a:p>
        </p:txBody>
      </p:sp>
      <p:grpSp>
        <p:nvGrpSpPr>
          <p:cNvPr id="3" name="组合 2"/>
          <p:cNvGrpSpPr/>
          <p:nvPr/>
        </p:nvGrpSpPr>
        <p:grpSpPr>
          <a:xfrm>
            <a:off x="2444945" y="2850378"/>
            <a:ext cx="3532530" cy="1593468"/>
            <a:chOff x="2551638" y="2643758"/>
            <a:chExt cx="3532530" cy="1593468"/>
          </a:xfrm>
        </p:grpSpPr>
        <p:sp>
          <p:nvSpPr>
            <p:cNvPr id="39" name="Line 43"/>
            <p:cNvSpPr>
              <a:spLocks noChangeShapeType="1"/>
            </p:cNvSpPr>
            <p:nvPr/>
          </p:nvSpPr>
          <p:spPr bwMode="auto">
            <a:xfrm flipH="1">
              <a:off x="3181452" y="3166823"/>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4320356" y="3190014"/>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3771698" y="2643758"/>
              <a:ext cx="1405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C00000"/>
                  </a:solidFill>
                  <a:latin typeface="微软雅黑" pitchFamily="34" charset="-122"/>
                  <a:ea typeface="微软雅黑" pitchFamily="34" charset="-122"/>
                </a:rPr>
                <a:t>主干集线器</a:t>
              </a:r>
            </a:p>
          </p:txBody>
        </p:sp>
        <p:sp>
          <p:nvSpPr>
            <p:cNvPr id="46" name="Line 51"/>
            <p:cNvSpPr>
              <a:spLocks noChangeShapeType="1"/>
            </p:cNvSpPr>
            <p:nvPr/>
          </p:nvSpPr>
          <p:spPr bwMode="auto">
            <a:xfrm flipH="1">
              <a:off x="2677538" y="362401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3154509" y="367768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3239708" y="3668406"/>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2961536" y="362865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869055" y="348553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3969364" y="362401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4446334" y="367768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4531534" y="3668406"/>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4253362" y="362865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160881" y="348553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4549032" y="3064575"/>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4568448" y="3143206"/>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005046" y="295346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5207005" y="3867894"/>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dirty="0">
                  <a:solidFill>
                    <a:srgbClr val="C00000"/>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638"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791"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823"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5855"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7782"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5935"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3967"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1999" y="382342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4824" y="335388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4824" y="3008141"/>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在物理层扩展以太网 </a:t>
            </a:r>
            <a:r>
              <a:rPr lang="en-US" altLang="zh-CN" sz="2400" b="1" dirty="0">
                <a:solidFill>
                  <a:srgbClr val="0070C0"/>
                </a:solidFill>
                <a:latin typeface="微软雅黑" panose="020B0503020204020204" pitchFamily="34" charset="-122"/>
                <a:ea typeface="微软雅黑" panose="020B0503020204020204" pitchFamily="34" charset="-122"/>
              </a:rPr>
              <a:t>– </a:t>
            </a:r>
            <a:r>
              <a:rPr lang="zh-CN" altLang="en-US" sz="2400" b="1" dirty="0">
                <a:solidFill>
                  <a:srgbClr val="0070C0"/>
                </a:solidFill>
                <a:latin typeface="微软雅黑" panose="020B0503020204020204" pitchFamily="34" charset="-122"/>
                <a:ea typeface="微软雅黑" panose="020B0503020204020204" pitchFamily="34" charset="-122"/>
              </a:rPr>
              <a:t>碰撞域问题</a:t>
            </a: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323528" y="1258841"/>
            <a:ext cx="842493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000" dirty="0">
                <a:solidFill>
                  <a:srgbClr val="0087CD"/>
                </a:solidFill>
                <a:latin typeface="微软雅黑" pitchFamily="34" charset="-122"/>
                <a:ea typeface="微软雅黑" pitchFamily="34" charset="-122"/>
              </a:rPr>
              <a:t>扩展以太网</a:t>
            </a:r>
            <a:r>
              <a:rPr lang="zh-CN" altLang="en-US" sz="2000" dirty="0">
                <a:solidFill>
                  <a:srgbClr val="C55A11"/>
                </a:solidFill>
                <a:latin typeface="微软雅黑" pitchFamily="34" charset="-122"/>
                <a:ea typeface="微软雅黑" pitchFamily="34" charset="-122"/>
              </a:rPr>
              <a:t>更常用的方法</a:t>
            </a:r>
            <a:r>
              <a:rPr lang="zh-CN" altLang="en-US" sz="2000" dirty="0">
                <a:solidFill>
                  <a:srgbClr val="0087CD"/>
                </a:solidFill>
                <a:latin typeface="微软雅黑" pitchFamily="34" charset="-122"/>
                <a:ea typeface="微软雅黑" pitchFamily="34" charset="-122"/>
              </a:rPr>
              <a:t>是在数据链路层进行。早期使用网桥，现在使用以太网交换机。</a:t>
            </a:r>
          </a:p>
        </p:txBody>
      </p:sp>
      <p:grpSp>
        <p:nvGrpSpPr>
          <p:cNvPr id="4" name="组合 3"/>
          <p:cNvGrpSpPr/>
          <p:nvPr/>
        </p:nvGrpSpPr>
        <p:grpSpPr>
          <a:xfrm>
            <a:off x="1130523" y="2513464"/>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595035" cy="338554"/>
            </a:xfrm>
            <a:prstGeom prst="rect">
              <a:avLst/>
            </a:prstGeom>
            <a:solidFill>
              <a:schemeClr val="bg1"/>
            </a:solidFill>
          </p:spPr>
          <p:txBody>
            <a:bodyPr wrap="none">
              <a:spAutoFit/>
            </a:bodyPr>
            <a:lstStyle/>
            <a:p>
              <a:r>
                <a:rPr lang="zh-CN" altLang="en-US" sz="1600" b="1" dirty="0">
                  <a:solidFill>
                    <a:srgbClr val="C55A11"/>
                  </a:solidFill>
                  <a:latin typeface="微软雅黑" pitchFamily="34" charset="-122"/>
                  <a:ea typeface="微软雅黑" pitchFamily="34" charset="-122"/>
                </a:rPr>
                <a:t>网桥</a:t>
              </a:r>
              <a:endParaRPr lang="zh-CN" altLang="en-US" sz="1600" dirty="0">
                <a:solidFill>
                  <a:srgbClr val="C55A11"/>
                </a:solidFill>
              </a:endParaRPr>
            </a:p>
          </p:txBody>
        </p:sp>
      </p:grpSp>
      <p:grpSp>
        <p:nvGrpSpPr>
          <p:cNvPr id="60" name="组合 59"/>
          <p:cNvGrpSpPr/>
          <p:nvPr/>
        </p:nvGrpSpPr>
        <p:grpSpPr>
          <a:xfrm>
            <a:off x="4486949" y="2594205"/>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425375" y="2587330"/>
              <a:ext cx="800219" cy="338554"/>
            </a:xfrm>
            <a:prstGeom prst="rect">
              <a:avLst/>
            </a:prstGeom>
            <a:solidFill>
              <a:schemeClr val="bg1"/>
            </a:solidFill>
          </p:spPr>
          <p:txBody>
            <a:bodyPr wrap="none">
              <a:spAutoFit/>
            </a:bodyPr>
            <a:lstStyle/>
            <a:p>
              <a:r>
                <a:rPr lang="zh-CN" altLang="en-US" sz="1600" b="1" dirty="0">
                  <a:solidFill>
                    <a:srgbClr val="C55A11"/>
                  </a:solidFill>
                  <a:latin typeface="微软雅黑" pitchFamily="34" charset="-122"/>
                  <a:ea typeface="微软雅黑" pitchFamily="34" charset="-122"/>
                </a:rPr>
                <a:t>交换机</a:t>
              </a:r>
            </a:p>
          </p:txBody>
        </p:sp>
        <p:sp>
          <p:nvSpPr>
            <p:cNvPr id="59" name="矩形 58"/>
            <p:cNvSpPr/>
            <p:nvPr/>
          </p:nvSpPr>
          <p:spPr>
            <a:xfrm>
              <a:off x="6794286" y="2587330"/>
              <a:ext cx="800219" cy="338554"/>
            </a:xfrm>
            <a:prstGeom prst="rect">
              <a:avLst/>
            </a:prstGeom>
            <a:solidFill>
              <a:schemeClr val="bg1"/>
            </a:solidFill>
          </p:spPr>
          <p:txBody>
            <a:bodyPr wrap="none">
              <a:spAutoFit/>
            </a:bodyPr>
            <a:lstStyle/>
            <a:p>
              <a:r>
                <a:rPr lang="zh-CN" altLang="en-US" sz="1600" b="1" dirty="0">
                  <a:solidFill>
                    <a:srgbClr val="C55A11"/>
                  </a:solidFill>
                  <a:latin typeface="微软雅黑" pitchFamily="34" charset="-122"/>
                  <a:ea typeface="微软雅黑" pitchFamily="34" charset="-122"/>
                </a:rPr>
                <a:t>交换机</a:t>
              </a:r>
            </a:p>
          </p:txBody>
        </p:sp>
      </p:grpSp>
      <p:sp>
        <p:nvSpPr>
          <p:cNvPr id="8" name="标题 7"/>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6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在数据链路层扩展以太网</a:t>
            </a: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1258120"/>
            <a:ext cx="8424936" cy="3375283"/>
          </a:xfrm>
          <a:prstGeom prst="rect">
            <a:avLst/>
          </a:prstGeom>
        </p:spPr>
        <p:txBody>
          <a:bodyPr wrap="square">
            <a:spAutoFit/>
          </a:bodyPr>
          <a:lstStyle/>
          <a:p>
            <a:pPr>
              <a:lnSpc>
                <a:spcPts val="3200"/>
              </a:lnSpc>
              <a:buClr>
                <a:srgbClr val="66FF33"/>
              </a:buClr>
            </a:pPr>
            <a:r>
              <a:rPr lang="zh-CN" altLang="en-US" sz="2000" dirty="0">
                <a:solidFill>
                  <a:srgbClr val="C55A11"/>
                </a:solidFill>
                <a:latin typeface="微软雅黑" pitchFamily="34" charset="-122"/>
                <a:ea typeface="微软雅黑" pitchFamily="34" charset="-122"/>
              </a:rPr>
              <a:t>网桥工作在数据链路层</a:t>
            </a:r>
            <a:r>
              <a:rPr lang="zh-CN" altLang="en-US" sz="2000" dirty="0">
                <a:solidFill>
                  <a:srgbClr val="0087CD"/>
                </a:solidFill>
                <a:latin typeface="微软雅黑" pitchFamily="34" charset="-122"/>
                <a:ea typeface="微软雅黑" pitchFamily="34" charset="-122"/>
              </a:rPr>
              <a:t>。</a:t>
            </a:r>
          </a:p>
          <a:p>
            <a:pPr>
              <a:lnSpc>
                <a:spcPts val="3200"/>
              </a:lnSpc>
              <a:buClr>
                <a:srgbClr val="66FF33"/>
              </a:buClr>
            </a:pPr>
            <a:r>
              <a:rPr lang="zh-CN" altLang="en-US" sz="2000" dirty="0">
                <a:solidFill>
                  <a:srgbClr val="0087CD"/>
                </a:solidFill>
                <a:latin typeface="微软雅黑" pitchFamily="34" charset="-122"/>
                <a:ea typeface="微软雅黑" pitchFamily="34" charset="-122"/>
              </a:rPr>
              <a:t>它根据 </a:t>
            </a:r>
            <a:r>
              <a:rPr lang="en-US" altLang="zh-CN" sz="2000" dirty="0">
                <a:solidFill>
                  <a:srgbClr val="0087CD"/>
                </a:solidFill>
                <a:latin typeface="微软雅黑" pitchFamily="34" charset="-122"/>
                <a:ea typeface="微软雅黑" pitchFamily="34" charset="-122"/>
              </a:rPr>
              <a:t>MAC </a:t>
            </a:r>
            <a:r>
              <a:rPr lang="zh-CN" altLang="en-US" sz="2000" dirty="0">
                <a:solidFill>
                  <a:srgbClr val="0087CD"/>
                </a:solidFill>
                <a:latin typeface="微软雅黑" pitchFamily="34" charset="-122"/>
                <a:ea typeface="微软雅黑" pitchFamily="34" charset="-122"/>
              </a:rPr>
              <a:t>帧的</a:t>
            </a:r>
            <a:r>
              <a:rPr lang="zh-CN" altLang="en-US" sz="2000" dirty="0">
                <a:solidFill>
                  <a:srgbClr val="C55A11"/>
                </a:solidFill>
                <a:latin typeface="微软雅黑" pitchFamily="34" charset="-122"/>
                <a:ea typeface="微软雅黑" pitchFamily="34" charset="-122"/>
              </a:rPr>
              <a:t>目的地址</a:t>
            </a:r>
            <a:r>
              <a:rPr lang="zh-CN" altLang="en-US" sz="2000" dirty="0">
                <a:solidFill>
                  <a:srgbClr val="0087CD"/>
                </a:solidFill>
                <a:latin typeface="微软雅黑" pitchFamily="34" charset="-122"/>
                <a:ea typeface="微软雅黑" pitchFamily="34" charset="-122"/>
              </a:rPr>
              <a:t>对收到的帧进行</a:t>
            </a:r>
            <a:r>
              <a:rPr lang="zh-CN" altLang="en-US" sz="2000" dirty="0">
                <a:solidFill>
                  <a:srgbClr val="C55A11"/>
                </a:solidFill>
                <a:latin typeface="微软雅黑" pitchFamily="34" charset="-122"/>
                <a:ea typeface="微软雅黑" pitchFamily="34" charset="-122"/>
              </a:rPr>
              <a:t>转发和过滤</a:t>
            </a:r>
            <a:r>
              <a:rPr lang="zh-CN" altLang="en-US" sz="2000" dirty="0">
                <a:solidFill>
                  <a:srgbClr val="0087CD"/>
                </a:solidFill>
                <a:latin typeface="微软雅黑" pitchFamily="34" charset="-122"/>
                <a:ea typeface="微软雅黑" pitchFamily="34" charset="-122"/>
              </a:rPr>
              <a:t>。</a:t>
            </a:r>
          </a:p>
          <a:p>
            <a:pPr>
              <a:lnSpc>
                <a:spcPts val="3200"/>
              </a:lnSpc>
              <a:buClr>
                <a:srgbClr val="66FF33"/>
              </a:buClr>
            </a:pPr>
            <a:r>
              <a:rPr lang="zh-CN" altLang="en-US" sz="2000" dirty="0">
                <a:solidFill>
                  <a:srgbClr val="0087CD"/>
                </a:solidFill>
                <a:latin typeface="微软雅黑" pitchFamily="34" charset="-122"/>
                <a:ea typeface="微软雅黑" pitchFamily="34" charset="-122"/>
              </a:rPr>
              <a:t>当网桥收到一个帧时，并不是向所有的接口转发此帧，而是先检查此帧的目的 </a:t>
            </a:r>
            <a:r>
              <a:rPr lang="en-US" altLang="zh-CN" sz="2000" dirty="0">
                <a:solidFill>
                  <a:srgbClr val="0087CD"/>
                </a:solidFill>
                <a:latin typeface="微软雅黑" pitchFamily="34" charset="-122"/>
                <a:ea typeface="微软雅黑" pitchFamily="34" charset="-122"/>
              </a:rPr>
              <a:t>MAC </a:t>
            </a:r>
            <a:r>
              <a:rPr lang="zh-CN" altLang="en-US" sz="2000" dirty="0">
                <a:solidFill>
                  <a:srgbClr val="0087CD"/>
                </a:solidFill>
                <a:latin typeface="微软雅黑" pitchFamily="34" charset="-122"/>
                <a:ea typeface="微软雅黑" pitchFamily="34" charset="-122"/>
              </a:rPr>
              <a:t>地址，然后再确定将该帧转发到哪一个接口，或把它丢弃。</a:t>
            </a:r>
            <a:endParaRPr lang="en-US" altLang="zh-CN" sz="2000" dirty="0">
              <a:solidFill>
                <a:srgbClr val="0087CD"/>
              </a:solidFill>
              <a:latin typeface="微软雅黑" pitchFamily="34" charset="-122"/>
              <a:ea typeface="微软雅黑" pitchFamily="34" charset="-122"/>
            </a:endParaRPr>
          </a:p>
          <a:p>
            <a:pPr>
              <a:lnSpc>
                <a:spcPts val="3200"/>
              </a:lnSpc>
              <a:buClr>
                <a:srgbClr val="66FF33"/>
              </a:buClr>
            </a:pPr>
            <a:endParaRPr lang="en-US" altLang="zh-CN" sz="2000" dirty="0">
              <a:solidFill>
                <a:srgbClr val="0087CD"/>
              </a:solidFill>
              <a:latin typeface="微软雅黑" pitchFamily="34" charset="-122"/>
              <a:ea typeface="微软雅黑" pitchFamily="34" charset="-122"/>
            </a:endParaRPr>
          </a:p>
          <a:p>
            <a:pPr>
              <a:lnSpc>
                <a:spcPts val="3200"/>
              </a:lnSpc>
              <a:buClr>
                <a:srgbClr val="66FF33"/>
              </a:buClr>
            </a:pPr>
            <a:r>
              <a:rPr lang="zh-CN" altLang="en-US" sz="2000" dirty="0">
                <a:solidFill>
                  <a:srgbClr val="C55A11"/>
                </a:solidFill>
                <a:latin typeface="微软雅黑" pitchFamily="34" charset="-122"/>
                <a:ea typeface="微软雅黑" pitchFamily="34" charset="-122"/>
              </a:rPr>
              <a:t>以太网交换机实质上就是一个多接口的网桥</a:t>
            </a:r>
            <a:r>
              <a:rPr lang="zh-CN" altLang="en-US" sz="2000" dirty="0">
                <a:solidFill>
                  <a:srgbClr val="0087CD"/>
                </a:solidFill>
                <a:latin typeface="微软雅黑" pitchFamily="34" charset="-122"/>
                <a:ea typeface="微软雅黑" pitchFamily="34" charset="-122"/>
              </a:rPr>
              <a:t>。</a:t>
            </a:r>
            <a:endParaRPr lang="en-US" altLang="zh-CN" sz="2000" dirty="0">
              <a:solidFill>
                <a:srgbClr val="0087CD"/>
              </a:solidFill>
              <a:latin typeface="微软雅黑" pitchFamily="34" charset="-122"/>
              <a:ea typeface="微软雅黑" pitchFamily="34" charset="-122"/>
            </a:endParaRPr>
          </a:p>
          <a:p>
            <a:pPr>
              <a:lnSpc>
                <a:spcPts val="3200"/>
              </a:lnSpc>
              <a:buClr>
                <a:srgbClr val="66FF33"/>
              </a:buClr>
            </a:pPr>
            <a:r>
              <a:rPr lang="zh-CN" altLang="en-US" sz="2000" dirty="0">
                <a:solidFill>
                  <a:srgbClr val="0087CD"/>
                </a:solidFill>
                <a:latin typeface="微软雅黑" pitchFamily="34" charset="-122"/>
                <a:ea typeface="微软雅黑" pitchFamily="34" charset="-122"/>
              </a:rPr>
              <a:t>一般都工作在全双工方式。</a:t>
            </a:r>
          </a:p>
          <a:p>
            <a:pPr>
              <a:lnSpc>
                <a:spcPts val="3200"/>
              </a:lnSpc>
              <a:buClr>
                <a:srgbClr val="66FF33"/>
              </a:buClr>
            </a:pPr>
            <a:r>
              <a:rPr lang="zh-CN" altLang="en-US" sz="2000" dirty="0">
                <a:solidFill>
                  <a:srgbClr val="0087CD"/>
                </a:solidFill>
                <a:latin typeface="微软雅黑" pitchFamily="34" charset="-122"/>
                <a:ea typeface="微软雅黑" pitchFamily="34" charset="-122"/>
              </a:rPr>
              <a:t>能同时连通多对接口，使多对主机能同时通信。</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1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网桥与以太网交换机</a:t>
            </a:r>
          </a:p>
        </p:txBody>
      </p:sp>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326858" y="1247444"/>
            <a:ext cx="842160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0087CD"/>
                </a:solidFill>
                <a:latin typeface="微软雅黑" pitchFamily="34" charset="-122"/>
                <a:ea typeface="微软雅黑" pitchFamily="34" charset="-122"/>
              </a:rPr>
              <a:t>相互通信的主机都是独占传输媒体，</a:t>
            </a:r>
            <a:r>
              <a:rPr lang="zh-CN" altLang="en-US" sz="2000" dirty="0">
                <a:solidFill>
                  <a:srgbClr val="C55A11"/>
                </a:solidFill>
                <a:latin typeface="微软雅黑" pitchFamily="34" charset="-122"/>
                <a:ea typeface="微软雅黑" pitchFamily="34" charset="-122"/>
              </a:rPr>
              <a:t>无碰撞</a:t>
            </a:r>
            <a:r>
              <a:rPr lang="zh-CN" altLang="en-US" sz="2000" dirty="0">
                <a:solidFill>
                  <a:srgbClr val="0087CD"/>
                </a:solidFill>
                <a:latin typeface="微软雅黑" pitchFamily="34" charset="-122"/>
                <a:ea typeface="微软雅黑" pitchFamily="34" charset="-122"/>
              </a:rPr>
              <a:t>地传输数据。</a:t>
            </a:r>
          </a:p>
        </p:txBody>
      </p:sp>
      <p:sp>
        <p:nvSpPr>
          <p:cNvPr id="6" name="Text Box 49"/>
          <p:cNvSpPr txBox="1">
            <a:spLocks noChangeArrowheads="1"/>
          </p:cNvSpPr>
          <p:nvPr/>
        </p:nvSpPr>
        <p:spPr bwMode="auto">
          <a:xfrm>
            <a:off x="3697878" y="1779662"/>
            <a:ext cx="15548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C55A11"/>
                </a:solidFill>
                <a:latin typeface="微软雅黑" pitchFamily="34" charset="-122"/>
                <a:ea typeface="微软雅黑" pitchFamily="34" charset="-122"/>
              </a:rPr>
              <a:t>以太网交换机</a:t>
            </a:r>
          </a:p>
        </p:txBody>
      </p:sp>
      <p:sp>
        <p:nvSpPr>
          <p:cNvPr id="10" name="泪滴形 9"/>
          <p:cNvSpPr/>
          <p:nvPr/>
        </p:nvSpPr>
        <p:spPr>
          <a:xfrm rot="476968">
            <a:off x="1677666" y="2463005"/>
            <a:ext cx="1942249" cy="1303283"/>
          </a:xfrm>
          <a:prstGeom prst="teardrop">
            <a:avLst>
              <a:gd name="adj" fmla="val 163728"/>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387679"/>
            <a:ext cx="2096174" cy="1350439"/>
          </a:xfrm>
          <a:prstGeom prst="teardrop">
            <a:avLst>
              <a:gd name="adj" fmla="val 151929"/>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32022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588587"/>
              <a:ext cx="7191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87CD"/>
                  </a:solidFill>
                  <a:latin typeface="微软雅黑" pitchFamily="34" charset="-122"/>
                  <a:ea typeface="微软雅黑" pitchFamily="34" charset="-122"/>
                </a:rPr>
                <a:t>集线器</a:t>
              </a:r>
            </a:p>
          </p:txBody>
        </p:sp>
      </p:grpSp>
      <p:sp>
        <p:nvSpPr>
          <p:cNvPr id="24" name="泪滴形 23"/>
          <p:cNvSpPr/>
          <p:nvPr/>
        </p:nvSpPr>
        <p:spPr>
          <a:xfrm rot="18339832">
            <a:off x="3760326" y="2793426"/>
            <a:ext cx="1552286" cy="1284668"/>
          </a:xfrm>
          <a:prstGeom prst="teardrop">
            <a:avLst>
              <a:gd name="adj" fmla="val 117943"/>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35175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588587"/>
              <a:ext cx="7191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87CD"/>
                  </a:solidFill>
                  <a:latin typeface="微软雅黑" pitchFamily="34" charset="-122"/>
                  <a:ea typeface="微软雅黑" pitchFamily="34" charset="-122"/>
                </a:rPr>
                <a:t>集线器</a:t>
              </a:r>
            </a:p>
          </p:txBody>
        </p:sp>
      </p:grpSp>
      <p:grpSp>
        <p:nvGrpSpPr>
          <p:cNvPr id="38" name="组合 37"/>
          <p:cNvGrpSpPr/>
          <p:nvPr/>
        </p:nvGrpSpPr>
        <p:grpSpPr>
          <a:xfrm>
            <a:off x="3995796" y="2330735"/>
            <a:ext cx="1224276" cy="1307029"/>
            <a:chOff x="3979701" y="2347572"/>
            <a:chExt cx="1224276"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84825" y="2732603"/>
              <a:ext cx="7191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87CD"/>
                  </a:solidFill>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636864" y="271971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629547" y="2888017"/>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043708" y="3723878"/>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212915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298214" y="4393436"/>
            <a:ext cx="4544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C55A11"/>
                </a:solidFill>
                <a:latin typeface="微软雅黑" pitchFamily="34" charset="-122"/>
                <a:ea typeface="微软雅黑" pitchFamily="34" charset="-122"/>
              </a:rPr>
              <a:t>以太网交换机的每个接口是一个碰撞域</a:t>
            </a:r>
            <a:endParaRPr lang="fr-FR" altLang="zh-CN" sz="2000" b="1" dirty="0">
              <a:solidFill>
                <a:srgbClr val="C55A11"/>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3.5  </a:t>
            </a:r>
            <a:r>
              <a:rPr lang="zh-CN" altLang="en-US" dirty="0">
                <a:latin typeface="微软雅黑" panose="020B0503020204020204" pitchFamily="34" charset="-122"/>
              </a:rPr>
              <a:t>扩展以太网</a:t>
            </a:r>
            <a:endParaRPr lang="zh-CN" altLang="en-US" dirty="0"/>
          </a:p>
        </p:txBody>
      </p:sp>
      <p:sp>
        <p:nvSpPr>
          <p:cNvPr id="5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以太网交换机</a:t>
            </a:r>
          </a:p>
        </p:txBody>
      </p:sp>
    </p:spTree>
    <p:extLst>
      <p:ext uri="{BB962C8B-B14F-4D97-AF65-F5344CB8AC3E}">
        <p14:creationId xmlns:p14="http://schemas.microsoft.com/office/powerpoint/2010/main" val="203976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grpId="0" nodeType="withEffect">
                                  <p:stCondLst>
                                    <p:cond delay="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5000" fill="hold" grpId="0" nodeType="withEffect">
                                  <p:stCondLst>
                                    <p:cond delay="0"/>
                                  </p:st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3600</TotalTime>
  <Words>2014</Words>
  <Application>Microsoft Macintosh PowerPoint</Application>
  <PresentationFormat>全屏显示(16:9)</PresentationFormat>
  <Paragraphs>433</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华文行楷</vt:lpstr>
      <vt:lpstr>微软雅黑</vt:lpstr>
      <vt:lpstr>Arial</vt:lpstr>
      <vt:lpstr>Calibri</vt:lpstr>
      <vt:lpstr>Wingdings</vt:lpstr>
      <vt:lpstr>第一PPT，www.1ppt.com​</vt:lpstr>
      <vt:lpstr>03</vt:lpstr>
      <vt:lpstr>第三章  数据链路层</vt:lpstr>
      <vt:lpstr>第三章  数据链路层</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lpstr>3.5  扩展以太网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1066</cp:revision>
  <dcterms:created xsi:type="dcterms:W3CDTF">2014-11-09T01:07:00Z</dcterms:created>
  <dcterms:modified xsi:type="dcterms:W3CDTF">2020-10-25T13:41:41Z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