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444" r:id="rId3"/>
    <p:sldId id="448" r:id="rId4"/>
    <p:sldId id="429" r:id="rId5"/>
    <p:sldId id="432" r:id="rId6"/>
    <p:sldId id="438" r:id="rId7"/>
    <p:sldId id="441" r:id="rId8"/>
    <p:sldId id="442" r:id="rId9"/>
    <p:sldId id="443" r:id="rId10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8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qi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70C0"/>
    <a:srgbClr val="F4B184"/>
    <a:srgbClr val="0095F0"/>
    <a:srgbClr val="0087CD"/>
    <a:srgbClr val="071DE9"/>
    <a:srgbClr val="144AF8"/>
    <a:srgbClr val="0066CC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0" autoAdjust="0"/>
    <p:restoredTop sz="92743" autoAdjust="0"/>
  </p:normalViewPr>
  <p:slideViewPr>
    <p:cSldViewPr>
      <p:cViewPr varScale="1">
        <p:scale>
          <a:sx n="161" d="100"/>
          <a:sy n="161" d="100"/>
        </p:scale>
        <p:origin x="320" y="200"/>
      </p:cViewPr>
      <p:guideLst>
        <p:guide orient="horz" pos="1628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93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2A5992-9D73-4015-9385-ABE035416B29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2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708150"/>
            <a:ext cx="2447925" cy="2016125"/>
          </a:xfrm>
          <a:prstGeom prst="rect">
            <a:avLst/>
          </a:prstGeom>
          <a:solidFill>
            <a:srgbClr val="0075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714625" y="1779588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714624" y="369659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21952" y="1994674"/>
            <a:ext cx="1804019" cy="14430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9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00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87824" y="2320167"/>
            <a:ext cx="5472608" cy="7919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第</a:t>
            </a:r>
            <a:r>
              <a:rPr kumimoji="1" lang="en-US" altLang="zh-CN" dirty="0"/>
              <a:t>x</a:t>
            </a:r>
            <a:r>
              <a:rPr kumimoji="1" lang="zh-CN" altLang="en-US" dirty="0"/>
              <a:t>章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3451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1619672" y="1851596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1619671" y="3579862"/>
            <a:ext cx="5745807" cy="7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5722497-EC7F-4C4E-BF25-BB2FB69BFC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9671" y="2314857"/>
            <a:ext cx="5745808" cy="791940"/>
          </a:xfr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1.1</a:t>
            </a:r>
            <a:r>
              <a:rPr kumimoji="1" lang="zh-CN" altLang="en-US" dirty="0"/>
              <a:t>  </a:t>
            </a:r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11" name="标题 16"/>
          <p:cNvSpPr>
            <a:spLocks noGrp="1"/>
          </p:cNvSpPr>
          <p:nvPr>
            <p:ph type="title" hasCustomPrompt="1"/>
          </p:nvPr>
        </p:nvSpPr>
        <p:spPr>
          <a:xfrm>
            <a:off x="3124201" y="123478"/>
            <a:ext cx="5587189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</p:spTree>
    <p:extLst>
      <p:ext uri="{BB962C8B-B14F-4D97-AF65-F5344CB8AC3E}">
        <p14:creationId xmlns:p14="http://schemas.microsoft.com/office/powerpoint/2010/main" val="187189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1187625" y="123478"/>
            <a:ext cx="7523766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FC18408-FF5A-4D46-B0AD-D437005866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842962"/>
            <a:ext cx="8254188" cy="381701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zh-CN" dirty="0"/>
              <a:t>xxx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2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hasCustomPrompt="1"/>
          </p:nvPr>
        </p:nvSpPr>
        <p:spPr>
          <a:xfrm>
            <a:off x="3124201" y="123478"/>
            <a:ext cx="5587189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zh-CN" altLang="en-US" dirty="0"/>
              <a:t>第一章  概述</a:t>
            </a:r>
          </a:p>
        </p:txBody>
      </p:sp>
      <p:sp>
        <p:nvSpPr>
          <p:cNvPr id="19" name="内容占位符 18"/>
          <p:cNvSpPr>
            <a:spLocks noGrp="1"/>
          </p:cNvSpPr>
          <p:nvPr>
            <p:ph sz="quarter" idx="13" hasCustomPrompt="1"/>
          </p:nvPr>
        </p:nvSpPr>
        <p:spPr>
          <a:xfrm>
            <a:off x="1583668" y="848942"/>
            <a:ext cx="5976664" cy="3816424"/>
          </a:xfrm>
        </p:spPr>
        <p:txBody>
          <a:bodyPr/>
          <a:lstStyle>
            <a:lvl1pPr marL="342900" indent="-342900">
              <a:buClr>
                <a:srgbClr val="C55A11"/>
              </a:buClr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en-US" altLang="zh-CN" dirty="0"/>
              <a:t>1.1</a:t>
            </a:r>
            <a:r>
              <a:rPr lang="zh-CN" altLang="en-US" dirty="0"/>
              <a:t>  </a:t>
            </a:r>
            <a:r>
              <a:rPr lang="en-US" altLang="zh-CN" dirty="0" err="1"/>
              <a:t>xxxx</a:t>
            </a:r>
            <a:endParaRPr lang="en-US" altLang="zh-CN" dirty="0"/>
          </a:p>
          <a:p>
            <a:pPr lvl="0"/>
            <a:r>
              <a:rPr lang="en-US" altLang="zh-CN" dirty="0"/>
              <a:t>1.2</a:t>
            </a:r>
            <a:r>
              <a:rPr lang="zh-CN" altLang="en-US" dirty="0"/>
              <a:t>  </a:t>
            </a:r>
            <a:r>
              <a:rPr lang="en-US" altLang="zh-CN" dirty="0"/>
              <a:t>xxx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5" y="123478"/>
            <a:ext cx="7560840" cy="576064"/>
          </a:xfrm>
          <a:prstGeom prst="rect">
            <a:avLst/>
          </a:prstGeom>
          <a:gradFill>
            <a:gsLst>
              <a:gs pos="0">
                <a:schemeClr val="bg1">
                  <a:lumMod val="98000"/>
                  <a:lumOff val="2000"/>
                </a:schemeClr>
              </a:gs>
              <a:gs pos="100000">
                <a:schemeClr val="bg1">
                  <a:alpha val="67000"/>
                </a:schemeClr>
              </a:gs>
            </a:gsLst>
            <a:lin ang="0" scaled="1"/>
          </a:gradFill>
        </p:spPr>
        <p:txBody>
          <a:bodyPr anchor="ctr" anchorCtr="0"/>
          <a:lstStyle>
            <a:lvl1pPr algn="l">
              <a:defRPr sz="3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122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1" y="-73572"/>
            <a:ext cx="9201533" cy="5237610"/>
          </a:xfrm>
          <a:prstGeom prst="rect">
            <a:avLst/>
          </a:prstGeom>
          <a:noFill/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 smtClean="0"/>
              <a:pPr>
                <a:defRPr/>
              </a:pPr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4417" y="166266"/>
            <a:ext cx="2727151" cy="749300"/>
            <a:chOff x="134417" y="166266"/>
            <a:chExt cx="2727151" cy="749300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134417" y="166266"/>
              <a:ext cx="765175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图片 4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989906" y="411510"/>
              <a:ext cx="1871662" cy="487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4FDA602F-D441-F546-8922-2FD59973284C}"/>
              </a:ext>
            </a:extLst>
          </p:cNvPr>
          <p:cNvSpPr/>
          <p:nvPr userDrawn="1"/>
        </p:nvSpPr>
        <p:spPr>
          <a:xfrm>
            <a:off x="1763688" y="1285017"/>
            <a:ext cx="634821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6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69720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6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89" y="0"/>
            <a:ext cx="9144485" cy="514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92777"/>
            <a:ext cx="8229600" cy="3701845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2020/10/25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0509" y="-15246"/>
            <a:ext cx="1080938" cy="786796"/>
            <a:chOff x="-10509" y="-15246"/>
            <a:chExt cx="1080938" cy="786796"/>
          </a:xfrm>
        </p:grpSpPr>
        <p:pic>
          <p:nvPicPr>
            <p:cNvPr id="10" name="Picture 2" descr="C:\Users\Administrator\Desktop\988f62c5210bdb445a106b023dc4778e.jp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566" y="-15246"/>
              <a:ext cx="869863" cy="786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-10509" y="213079"/>
              <a:ext cx="154912" cy="3301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49" r:id="rId4"/>
    <p:sldLayoutId id="2147483659" r:id="rId5"/>
    <p:sldLayoutId id="2147483663" r:id="rId6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3800" b="1" kern="1200">
          <a:solidFill>
            <a:srgbClr val="0087CD"/>
          </a:solidFill>
          <a:effectLst/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8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87CD"/>
          </a:solidFill>
          <a:latin typeface="+mn-lt"/>
          <a:ea typeface="微软雅黑" panose="020B0503020204020204" pitchFamily="34" charset="-122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第三章  数据链路层</a:t>
            </a:r>
          </a:p>
        </p:txBody>
      </p:sp>
    </p:spTree>
    <p:extLst>
      <p:ext uri="{BB962C8B-B14F-4D97-AF65-F5344CB8AC3E}">
        <p14:creationId xmlns:p14="http://schemas.microsoft.com/office/powerpoint/2010/main" val="341759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 数据链路层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3.1</a:t>
            </a:r>
            <a:r>
              <a:rPr lang="zh-CN" altLang="en-US" sz="2400" b="1" dirty="0">
                <a:latin typeface="微软雅黑" panose="020B0503020204020204" pitchFamily="34" charset="-122"/>
              </a:rPr>
              <a:t>  点对点信道的数据链路层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3.2  </a:t>
            </a:r>
            <a:r>
              <a:rPr lang="zh-CN" altLang="en-US" sz="2400" b="1" dirty="0">
                <a:latin typeface="微软雅黑" panose="020B0503020204020204" pitchFamily="34" charset="-122"/>
              </a:rPr>
              <a:t>点对点协议 </a:t>
            </a:r>
            <a:r>
              <a:rPr lang="en-US" altLang="zh-CN" sz="2400" b="1" dirty="0">
                <a:latin typeface="微软雅黑" panose="020B0503020204020204" pitchFamily="34" charset="-122"/>
              </a:rPr>
              <a:t>PPP</a:t>
            </a: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3.3  </a:t>
            </a:r>
            <a:r>
              <a:rPr lang="zh-CN" altLang="en-US" sz="2400" b="1" dirty="0">
                <a:latin typeface="微软雅黑" panose="020B0503020204020204" pitchFamily="34" charset="-122"/>
              </a:rPr>
              <a:t>使用广播信道的数据链路层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3.4  </a:t>
            </a:r>
            <a:r>
              <a:rPr lang="zh-CN" altLang="en-US" sz="2400" b="1" dirty="0">
                <a:latin typeface="微软雅黑" panose="020B0503020204020204" pitchFamily="34" charset="-122"/>
              </a:rPr>
              <a:t>以太网</a:t>
            </a:r>
            <a:r>
              <a:rPr lang="en-US" altLang="zh-CN" sz="2400" b="1" dirty="0">
                <a:latin typeface="微软雅黑" panose="020B0503020204020204" pitchFamily="34" charset="-122"/>
              </a:rPr>
              <a:t>MAC</a:t>
            </a:r>
            <a:r>
              <a:rPr lang="zh-CN" altLang="en-US" sz="2400" b="1" dirty="0">
                <a:latin typeface="微软雅黑" panose="020B0503020204020204" pitchFamily="34" charset="-122"/>
              </a:rPr>
              <a:t>层</a:t>
            </a:r>
            <a:endParaRPr lang="en-US" altLang="zh-CN" sz="2400" b="1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3.5  </a:t>
            </a:r>
            <a:r>
              <a:rPr lang="zh-CN" altLang="en-US" sz="2400" b="1" dirty="0">
                <a:latin typeface="微软雅黑" panose="020B0503020204020204" pitchFamily="34" charset="-122"/>
              </a:rPr>
              <a:t>扩展以太网</a:t>
            </a:r>
          </a:p>
          <a:p>
            <a:pPr marL="0" indent="0">
              <a:buNone/>
            </a:pPr>
            <a:r>
              <a:rPr lang="en-US" altLang="zh-CN" sz="2400" b="1" dirty="0">
                <a:latin typeface="微软雅黑" panose="020B0503020204020204" pitchFamily="34" charset="-122"/>
              </a:rPr>
              <a:t>3.6  </a:t>
            </a:r>
            <a:r>
              <a:rPr lang="zh-CN" altLang="en-US" sz="2400" b="1" dirty="0">
                <a:latin typeface="微软雅黑" panose="020B0503020204020204" pitchFamily="34" charset="-122"/>
              </a:rPr>
              <a:t>高速以太网</a:t>
            </a:r>
          </a:p>
        </p:txBody>
      </p:sp>
    </p:spTree>
    <p:extLst>
      <p:ext uri="{BB962C8B-B14F-4D97-AF65-F5344CB8AC3E}">
        <p14:creationId xmlns:p14="http://schemas.microsoft.com/office/powerpoint/2010/main" val="2108466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3.6  </a:t>
            </a:r>
            <a:r>
              <a:rPr lang="zh-CN" altLang="en-US" dirty="0"/>
              <a:t>高速以太网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 数据链路层</a:t>
            </a:r>
          </a:p>
        </p:txBody>
      </p:sp>
    </p:spTree>
    <p:extLst>
      <p:ext uri="{BB962C8B-B14F-4D97-AF65-F5344CB8AC3E}">
        <p14:creationId xmlns:p14="http://schemas.microsoft.com/office/powerpoint/2010/main" val="3973412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323528" y="1275606"/>
            <a:ext cx="8424935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100BASE-T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在双绞线上传送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100 Mbit/s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基带信号的星形拓扑以太网，仍使用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IEEE 802.3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CSMA/CD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协议（半双工时使用，全双工时不使用）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100BASE-T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以太网又称为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快速以太网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(Fast Ethernet)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1995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IEEE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已把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100BASE-T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的快速以太网定为正式标准，其代号为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IEEE 802.3u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帧格式仍然是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802.3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标准规定的。</a:t>
            </a:r>
          </a:p>
          <a:p>
            <a:pPr marL="342900" indent="-34290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保持最短帧长不变，但将一个网段的最大电缆长度减小到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100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米。</a:t>
            </a:r>
          </a:p>
          <a:p>
            <a:pPr marL="342900" indent="-34290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帧间时间间隔从原来的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9.6 </a:t>
            </a:r>
            <a:r>
              <a:rPr lang="en-US" altLang="zh-CN" sz="20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</a:t>
            </a:r>
            <a:r>
              <a:rPr lang="en-US" altLang="zh-CN" sz="20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改为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0.96 </a:t>
            </a:r>
            <a:r>
              <a:rPr lang="en-US" altLang="zh-CN" sz="20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</a:t>
            </a:r>
            <a:r>
              <a:rPr lang="en-US" altLang="zh-CN" sz="2000" b="1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3.6  </a:t>
            </a:r>
            <a:r>
              <a:rPr lang="zh-CN" altLang="en-US" dirty="0">
                <a:latin typeface="微软雅黑" panose="020B0503020204020204" pitchFamily="34" charset="-122"/>
              </a:rPr>
              <a:t>高速以太网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100BASE-T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以太网</a:t>
            </a:r>
          </a:p>
        </p:txBody>
      </p:sp>
    </p:spTree>
    <p:extLst>
      <p:ext uri="{BB962C8B-B14F-4D97-AF65-F5344CB8AC3E}">
        <p14:creationId xmlns:p14="http://schemas.microsoft.com/office/powerpoint/2010/main" val="541460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323528" y="1189353"/>
            <a:ext cx="8424936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允许在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2000" dirty="0" err="1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Gbit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/s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下以全双工和半双工两种方式工作。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IEEE 802.3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协议规定的帧格式。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在半双工方式下使用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CSMA/CD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协议，全双工方式不使用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CSMA/CD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协议。</a:t>
            </a: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10BASE-T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100BASE-T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技术向后兼容。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有两种技术方案：一种来自现有的以太网，另一种则是美国国家标准协会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ANSI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制定的光纤通道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FC  (Fiber Channel)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3.6  </a:t>
            </a:r>
            <a:r>
              <a:rPr lang="zh-CN" altLang="en-US" dirty="0">
                <a:latin typeface="微软雅黑" panose="020B0503020204020204" pitchFamily="34" charset="-122"/>
              </a:rPr>
              <a:t>高速以太网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吉比特以太网</a:t>
            </a:r>
          </a:p>
        </p:txBody>
      </p:sp>
    </p:spTree>
    <p:extLst>
      <p:ext uri="{BB962C8B-B14F-4D97-AF65-F5344CB8AC3E}">
        <p14:creationId xmlns:p14="http://schemas.microsoft.com/office/powerpoint/2010/main" val="4177689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323528" y="1275606"/>
            <a:ext cx="842493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10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吉比特以太网（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10GE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）并非把吉比特以太网的速率简单地提高到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10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倍，其主要特点有：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10 Mbit/s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100 Mbit/s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2000" dirty="0" err="1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Gbit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/s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以太网的帧格式完全相同。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保留了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802.3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标准规定的以太网最小和最大帧长，便于升级。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不再使用铜线而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只使用光纤作为传输媒体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只工作在全双工方式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，因此没有争用问题，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也不使用 </a:t>
            </a:r>
            <a:r>
              <a:rPr lang="en-US" altLang="zh-CN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CSMA/CD 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3.6  </a:t>
            </a:r>
            <a:r>
              <a:rPr lang="zh-CN" altLang="en-US" dirty="0">
                <a:latin typeface="微软雅黑" panose="020B0503020204020204" pitchFamily="34" charset="-122"/>
              </a:rPr>
              <a:t>高速以太网</a:t>
            </a: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吉比特以太网和更快的以太网</a:t>
            </a:r>
          </a:p>
        </p:txBody>
      </p:sp>
    </p:spTree>
    <p:extLst>
      <p:ext uri="{BB962C8B-B14F-4D97-AF65-F5344CB8AC3E}">
        <p14:creationId xmlns:p14="http://schemas.microsoft.com/office/powerpoint/2010/main" val="2814474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323528" y="1161207"/>
            <a:ext cx="842493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以太网的工作范围已经从局域网（校园网、企业网）扩大到城域网和广域网，从而实现了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端到端的以太网传输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endParaRPr lang="zh-CN" altLang="en-US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这种工作方式的好处： 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技术成熟；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互操作性很好；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在广域网中使用以太网时价格便宜；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采用统一的以太网帧格式，简化了操作和管理。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3.6  </a:t>
            </a:r>
            <a:r>
              <a:rPr lang="zh-CN" altLang="en-US" dirty="0">
                <a:latin typeface="微软雅黑" panose="020B0503020204020204" pitchFamily="34" charset="-122"/>
              </a:rPr>
              <a:t>高速以太网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端到端的以太网传输</a:t>
            </a:r>
          </a:p>
        </p:txBody>
      </p:sp>
    </p:spTree>
    <p:extLst>
      <p:ext uri="{BB962C8B-B14F-4D97-AF65-F5344CB8AC3E}">
        <p14:creationId xmlns:p14="http://schemas.microsoft.com/office/powerpoint/2010/main" val="206278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3528" y="1275606"/>
            <a:ext cx="842493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IEEE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2001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年初成立了 </a:t>
            </a:r>
            <a:r>
              <a:rPr lang="en-US" altLang="zh-CN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802.3 EFM 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工作组，专门研究高速以太网的宽带接入技术问题。</a:t>
            </a:r>
          </a:p>
          <a:p>
            <a:pPr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以太网宽带接入具有特点：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可以提供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双向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的宽带通信。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可以根据用户对带宽的需求灵活地进行带宽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升级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可以实现端到端的以太网传输，</a:t>
            </a: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中间不需要再进行帧格式的转换</a:t>
            </a:r>
            <a:r>
              <a:rPr lang="zh-CN" altLang="en-US" sz="20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。这就提高了数据的传输效率且降低了传输的成本。</a:t>
            </a:r>
            <a:endParaRPr lang="en-US" altLang="zh-CN" sz="20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但是不支持用户身份鉴别。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3.6  </a:t>
            </a:r>
            <a:r>
              <a:rPr lang="zh-CN" altLang="en-US" dirty="0">
                <a:latin typeface="微软雅黑" panose="020B0503020204020204" pitchFamily="34" charset="-122"/>
              </a:rPr>
              <a:t>高速以太网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使用以太网进行宽带接入</a:t>
            </a:r>
          </a:p>
        </p:txBody>
      </p:sp>
    </p:spTree>
    <p:extLst>
      <p:ext uri="{BB962C8B-B14F-4D97-AF65-F5344CB8AC3E}">
        <p14:creationId xmlns:p14="http://schemas.microsoft.com/office/powerpoint/2010/main" val="2234199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323529" y="1161207"/>
            <a:ext cx="8424935" cy="3067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rgbClr val="0070C0"/>
              </a:buClr>
            </a:pPr>
            <a:r>
              <a:rPr lang="en-US" altLang="zh-CN" sz="1900" dirty="0" err="1">
                <a:solidFill>
                  <a:srgbClr val="C55A11"/>
                </a:solidFill>
                <a:latin typeface="微软雅黑" pitchFamily="34" charset="-122"/>
                <a:ea typeface="微软雅黑" pitchFamily="34" charset="-122"/>
              </a:rPr>
              <a:t>PPPoE</a:t>
            </a:r>
            <a:r>
              <a:rPr lang="en-US" altLang="zh-CN" sz="19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(PPP over Ethernet) :</a:t>
            </a:r>
            <a:r>
              <a:rPr lang="zh-CN" altLang="en-US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“在以太网上运行 </a:t>
            </a:r>
            <a:r>
              <a:rPr lang="en-US" altLang="zh-CN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PPP”</a:t>
            </a:r>
            <a:r>
              <a:rPr lang="zh-CN" altLang="en-US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，把 </a:t>
            </a:r>
            <a:r>
              <a:rPr lang="en-US" altLang="zh-CN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PPP </a:t>
            </a:r>
            <a:r>
              <a:rPr lang="zh-CN" altLang="en-US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协议与以太网协议结合起来 </a:t>
            </a:r>
            <a:r>
              <a:rPr lang="en-US" altLang="zh-CN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将 </a:t>
            </a:r>
            <a:r>
              <a:rPr lang="en-US" altLang="zh-CN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PPP </a:t>
            </a:r>
            <a:r>
              <a:rPr lang="zh-CN" altLang="en-US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帧再封装到以太网中来传输。</a:t>
            </a:r>
          </a:p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现在的光纤宽带接入 </a:t>
            </a:r>
            <a:r>
              <a:rPr lang="en-US" altLang="zh-CN" sz="1900" dirty="0" err="1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FTTx</a:t>
            </a:r>
            <a:r>
              <a:rPr lang="en-US" altLang="zh-CN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都使用 </a:t>
            </a:r>
            <a:r>
              <a:rPr lang="en-US" altLang="zh-CN" sz="1900" dirty="0" err="1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PPPoE</a:t>
            </a:r>
            <a:r>
              <a:rPr lang="en-US" altLang="zh-CN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的方式进行接入。在 </a:t>
            </a:r>
            <a:r>
              <a:rPr lang="en-US" altLang="zh-CN" sz="1900" dirty="0" err="1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PPPoE</a:t>
            </a:r>
            <a:r>
              <a:rPr lang="en-US" altLang="zh-CN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弹出的窗口中键入在网络运营商购买的用户名和密码，就可以进行宽带上网。</a:t>
            </a:r>
          </a:p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利用 </a:t>
            </a:r>
            <a:r>
              <a:rPr lang="en-US" altLang="zh-CN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ADSL </a:t>
            </a:r>
            <a:r>
              <a:rPr lang="zh-CN" altLang="en-US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进行宽带上网时，从用户个人电脑到家中的 </a:t>
            </a:r>
            <a:r>
              <a:rPr lang="en-US" altLang="zh-CN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ADSL </a:t>
            </a:r>
            <a:r>
              <a:rPr lang="zh-CN" altLang="en-US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调制解调器之间，也是使用 </a:t>
            </a:r>
            <a:r>
              <a:rPr lang="en-US" altLang="zh-CN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RJ-45 </a:t>
            </a:r>
            <a:r>
              <a:rPr lang="zh-CN" altLang="en-US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类线（即以太网使用的网线）进行连接</a:t>
            </a:r>
            <a:endParaRPr lang="en-US" altLang="zh-CN" sz="1900" dirty="0">
              <a:solidFill>
                <a:srgbClr val="0087C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57188" eaLnBrk="0" hangingPunct="0">
              <a:lnSpc>
                <a:spcPts val="2900"/>
              </a:lnSpc>
              <a:buClr>
                <a:srgbClr val="0070C0"/>
              </a:buClr>
            </a:pPr>
            <a:r>
              <a:rPr lang="zh-CN" altLang="en-US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的，并且也是使用 </a:t>
            </a:r>
            <a:r>
              <a:rPr lang="en-US" altLang="zh-CN" sz="1900" dirty="0" err="1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PPPoE</a:t>
            </a:r>
            <a:r>
              <a:rPr lang="en-US" altLang="zh-CN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900" dirty="0">
                <a:solidFill>
                  <a:srgbClr val="0087CD"/>
                </a:solidFill>
                <a:latin typeface="微软雅黑" pitchFamily="34" charset="-122"/>
                <a:ea typeface="微软雅黑" pitchFamily="34" charset="-122"/>
              </a:rPr>
              <a:t>弹出的窗口进行拨号连接。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3.6  </a:t>
            </a:r>
            <a:r>
              <a:rPr lang="zh-CN" altLang="en-US" dirty="0">
                <a:latin typeface="微软雅黑" panose="020B0503020204020204" pitchFamily="34" charset="-122"/>
              </a:rPr>
              <a:t>高速以太网</a:t>
            </a:r>
            <a:endParaRPr lang="zh-CN" alt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3528" y="699542"/>
            <a:ext cx="8424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PPPoE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08030" y="5020022"/>
            <a:ext cx="72008" cy="72008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​">
  <a:themeElements>
    <a:clrScheme name="自定义 1040">
      <a:dk1>
        <a:sysClr val="windowText" lastClr="000000"/>
      </a:dk1>
      <a:lt1>
        <a:sysClr val="window" lastClr="FFFFFF"/>
      </a:lt1>
      <a:dk2>
        <a:srgbClr val="69676D"/>
      </a:dk2>
      <a:lt2>
        <a:srgbClr val="7F7F7F"/>
      </a:lt2>
      <a:accent1>
        <a:srgbClr val="0095F0"/>
      </a:accent1>
      <a:accent2>
        <a:srgbClr val="6BB1C9"/>
      </a:accent2>
      <a:accent3>
        <a:srgbClr val="0095F0"/>
      </a:accent3>
      <a:accent4>
        <a:srgbClr val="6BB1C9"/>
      </a:accent4>
      <a:accent5>
        <a:srgbClr val="0095F0"/>
      </a:accent5>
      <a:accent6>
        <a:srgbClr val="6BB1C9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3601</TotalTime>
  <Words>692</Words>
  <Application>Microsoft Macintosh PowerPoint</Application>
  <PresentationFormat>全屏显示(16:9)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华文行楷</vt:lpstr>
      <vt:lpstr>微软雅黑</vt:lpstr>
      <vt:lpstr>Arial</vt:lpstr>
      <vt:lpstr>Calibri</vt:lpstr>
      <vt:lpstr>Wingdings</vt:lpstr>
      <vt:lpstr>第一PPT，www.1ppt.com​</vt:lpstr>
      <vt:lpstr>03</vt:lpstr>
      <vt:lpstr>第三章  数据链路层</vt:lpstr>
      <vt:lpstr>第三章  数据链路层</vt:lpstr>
      <vt:lpstr>3.6  高速以太网</vt:lpstr>
      <vt:lpstr>3.6  高速以太网</vt:lpstr>
      <vt:lpstr>3.6  高速以太网</vt:lpstr>
      <vt:lpstr>3.6  高速以太网</vt:lpstr>
      <vt:lpstr>3.6  高速以太网</vt:lpstr>
      <vt:lpstr>3.6  高速以太网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蓝色通用</dc:title>
  <dc:creator>第一PPT模板网-WWW.1PPT.COM、</dc:creator>
  <cp:keywords>第一PPT模板网-WWW.1PPT.COM</cp:keywords>
  <cp:lastModifiedBy>Microsoft Office User</cp:lastModifiedBy>
  <cp:revision>1066</cp:revision>
  <dcterms:created xsi:type="dcterms:W3CDTF">2014-11-09T01:07:00Z</dcterms:created>
  <dcterms:modified xsi:type="dcterms:W3CDTF">2020-10-25T13:40:25Z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