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342" r:id="rId3"/>
    <p:sldId id="257" r:id="rId4"/>
    <p:sldId id="260" r:id="rId5"/>
    <p:sldId id="261" r:id="rId6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8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q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55A11"/>
    <a:srgbClr val="0070C0"/>
    <a:srgbClr val="0087CD"/>
    <a:srgbClr val="144AF8"/>
    <a:srgbClr val="0095F0"/>
    <a:srgbClr val="F4B184"/>
    <a:srgbClr val="071DE9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7" autoAdjust="0"/>
    <p:restoredTop sz="92743" autoAdjust="0"/>
  </p:normalViewPr>
  <p:slideViewPr>
    <p:cSldViewPr>
      <p:cViewPr varScale="1">
        <p:scale>
          <a:sx n="161" d="100"/>
          <a:sy n="161" d="100"/>
        </p:scale>
        <p:origin x="568" y="200"/>
      </p:cViewPr>
      <p:guideLst>
        <p:guide orient="horz" pos="1628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93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2A5992-9D73-4015-9385-ABE035416B29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2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708150"/>
            <a:ext cx="2447925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714625" y="1779588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714624" y="369659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21952" y="1994674"/>
            <a:ext cx="1804019" cy="14430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9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7824" y="2320167"/>
            <a:ext cx="5472608" cy="7919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第</a:t>
            </a:r>
            <a:r>
              <a:rPr kumimoji="1" lang="en-US" altLang="zh-CN" dirty="0"/>
              <a:t>x</a:t>
            </a:r>
            <a:r>
              <a:rPr kumimoji="1" lang="zh-CN" altLang="en-US" dirty="0"/>
              <a:t>章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45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619672" y="1851596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1619671" y="357986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9671" y="2314857"/>
            <a:ext cx="5745808" cy="791940"/>
          </a:xfr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1.1</a:t>
            </a:r>
            <a:r>
              <a:rPr kumimoji="1" lang="zh-CN" altLang="en-US" dirty="0"/>
              <a:t>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11" name="标题 16"/>
          <p:cNvSpPr>
            <a:spLocks noGrp="1"/>
          </p:cNvSpPr>
          <p:nvPr>
            <p:ph type="title" hasCustomPrompt="1"/>
          </p:nvPr>
        </p:nvSpPr>
        <p:spPr>
          <a:xfrm>
            <a:off x="3124201" y="123478"/>
            <a:ext cx="5587189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187189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1187625" y="123478"/>
            <a:ext cx="7523766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FC18408-FF5A-4D46-B0AD-D437005866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42962"/>
            <a:ext cx="8254188" cy="381701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2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124201" y="123478"/>
            <a:ext cx="5587189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  <p:sp>
        <p:nvSpPr>
          <p:cNvPr id="19" name="内容占位符 18"/>
          <p:cNvSpPr>
            <a:spLocks noGrp="1"/>
          </p:cNvSpPr>
          <p:nvPr>
            <p:ph sz="quarter" idx="13" hasCustomPrompt="1"/>
          </p:nvPr>
        </p:nvSpPr>
        <p:spPr>
          <a:xfrm>
            <a:off x="1583668" y="848942"/>
            <a:ext cx="5976664" cy="3816424"/>
          </a:xfrm>
        </p:spPr>
        <p:txBody>
          <a:bodyPr/>
          <a:lstStyle>
            <a:lvl1pPr marL="342900" indent="-342900">
              <a:buClr>
                <a:srgbClr val="C55A11"/>
              </a:buClr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</a:t>
            </a:r>
            <a:endParaRPr lang="en-US" altLang="zh-CN" dirty="0"/>
          </a:p>
          <a:p>
            <a:pPr lvl="0"/>
            <a:r>
              <a:rPr lang="en-US" altLang="zh-CN" dirty="0"/>
              <a:t>1.2</a:t>
            </a:r>
            <a:r>
              <a:rPr lang="zh-CN" altLang="en-US" dirty="0"/>
              <a:t>  </a:t>
            </a:r>
            <a:r>
              <a:rPr lang="en-US" altLang="zh-CN" dirty="0"/>
              <a:t>xxx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5" y="123478"/>
            <a:ext cx="7560840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/>
          <a:lstStyle>
            <a:lvl1pPr algn="l"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12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1" y="-73572"/>
            <a:ext cx="9201533" cy="5237610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  <a:pPr>
                <a:defRPr/>
              </a:pPr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4417" y="166266"/>
            <a:ext cx="2727151" cy="749300"/>
            <a:chOff x="134417" y="166266"/>
            <a:chExt cx="2727151" cy="749300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4417" y="166266"/>
              <a:ext cx="765175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989906" y="411510"/>
              <a:ext cx="1871662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FDA602F-D441-F546-8922-2FD59973284C}"/>
              </a:ext>
            </a:extLst>
          </p:cNvPr>
          <p:cNvSpPr/>
          <p:nvPr userDrawn="1"/>
        </p:nvSpPr>
        <p:spPr>
          <a:xfrm>
            <a:off x="1763688" y="1285017"/>
            <a:ext cx="634821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6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69720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89" y="0"/>
            <a:ext cx="9144485" cy="51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92777"/>
            <a:ext cx="8229600" cy="3701845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0509" y="-15246"/>
            <a:ext cx="1080938" cy="786796"/>
            <a:chOff x="-10509" y="-15246"/>
            <a:chExt cx="1080938" cy="786796"/>
          </a:xfrm>
        </p:grpSpPr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566" y="-15246"/>
              <a:ext cx="869863" cy="786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-10509" y="213079"/>
              <a:ext cx="154912" cy="3301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49" r:id="rId4"/>
    <p:sldLayoutId id="2147483659" r:id="rId5"/>
    <p:sldLayoutId id="2147483663" r:id="rId6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3800" b="1" kern="1200">
          <a:solidFill>
            <a:srgbClr val="0087CD"/>
          </a:solidFill>
          <a:effectLst/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第二章  物理层</a:t>
            </a:r>
          </a:p>
        </p:txBody>
      </p:sp>
    </p:spTree>
    <p:extLst>
      <p:ext uri="{BB962C8B-B14F-4D97-AF65-F5344CB8AC3E}">
        <p14:creationId xmlns:p14="http://schemas.microsoft.com/office/powerpoint/2010/main" val="34175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 物理层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2.1  </a:t>
            </a:r>
            <a:r>
              <a:rPr lang="zh-CN" altLang="en-US" sz="2400" b="1" dirty="0">
                <a:latin typeface="微软雅黑" panose="020B0503020204020204" pitchFamily="34" charset="-122"/>
              </a:rPr>
              <a:t>基本概念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2.2  </a:t>
            </a:r>
            <a:r>
              <a:rPr lang="zh-CN" altLang="en-US" sz="2400" b="1" dirty="0">
                <a:latin typeface="微软雅黑" panose="020B0503020204020204" pitchFamily="34" charset="-122"/>
              </a:rPr>
              <a:t>数据通信基础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2.3  </a:t>
            </a:r>
            <a:r>
              <a:rPr lang="zh-CN" altLang="en-US" sz="2400" b="1" dirty="0">
                <a:latin typeface="微软雅黑" panose="020B0503020204020204" pitchFamily="34" charset="-122"/>
              </a:rPr>
              <a:t>传输媒体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2.4  </a:t>
            </a:r>
            <a:r>
              <a:rPr lang="zh-CN" altLang="en-US" sz="2400" b="1" dirty="0">
                <a:latin typeface="微软雅黑" panose="020B0503020204020204" pitchFamily="34" charset="-122"/>
              </a:rPr>
              <a:t>信道复用技术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2.5  </a:t>
            </a:r>
            <a:r>
              <a:rPr lang="zh-CN" altLang="en-US" sz="2400" b="1" dirty="0">
                <a:latin typeface="微软雅黑" panose="020B0503020204020204" pitchFamily="34" charset="-122"/>
              </a:rPr>
              <a:t>数字传输系统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2.6  </a:t>
            </a:r>
            <a:r>
              <a:rPr lang="zh-CN" altLang="en-US" sz="2400" b="1" dirty="0">
                <a:latin typeface="微软雅黑" panose="020B0503020204020204" pitchFamily="34" charset="-122"/>
              </a:rPr>
              <a:t>宽带接入</a:t>
            </a:r>
          </a:p>
        </p:txBody>
      </p:sp>
    </p:spTree>
    <p:extLst>
      <p:ext uri="{BB962C8B-B14F-4D97-AF65-F5344CB8AC3E}">
        <p14:creationId xmlns:p14="http://schemas.microsoft.com/office/powerpoint/2010/main" val="4185083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基本概念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 物理层</a:t>
            </a:r>
          </a:p>
        </p:txBody>
      </p:sp>
    </p:spTree>
    <p:extLst>
      <p:ext uri="{BB962C8B-B14F-4D97-AF65-F5344CB8AC3E}">
        <p14:creationId xmlns:p14="http://schemas.microsoft.com/office/powerpoint/2010/main" val="2649746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23528" y="1275606"/>
            <a:ext cx="849694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物理层考虑的是怎样才能在连接各种计算机的传输媒体上</a:t>
            </a:r>
            <a:r>
              <a:rPr lang="zh-CN" altLang="en-US" sz="24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传输数据比特流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zh-CN" altLang="en-US" sz="24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不是指具体的传输媒体</a:t>
            </a:r>
            <a:r>
              <a:rPr lang="zh-CN" altLang="en-US" sz="24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物理层的作用是要尽可能地</a:t>
            </a:r>
            <a:r>
              <a:rPr lang="zh-CN" altLang="en-US" sz="24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屏蔽</a:t>
            </a:r>
            <a:r>
              <a:rPr lang="zh-CN" altLang="en-US" sz="24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掉不同传输媒体和通信手段的</a:t>
            </a:r>
            <a:r>
              <a:rPr lang="zh-CN" altLang="en-US" sz="24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差异</a:t>
            </a:r>
            <a:r>
              <a:rPr lang="zh-CN" altLang="en-US" sz="24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用于物理层的协议</a:t>
            </a:r>
            <a:r>
              <a:rPr lang="zh-CN" altLang="en-US" sz="24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也常称为</a:t>
            </a:r>
            <a:r>
              <a:rPr lang="zh-CN" altLang="en-US" sz="24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物理层规程</a:t>
            </a:r>
            <a:r>
              <a:rPr lang="zh-CN" altLang="en-US" sz="24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(procedure)</a:t>
            </a:r>
            <a:r>
              <a:rPr lang="zh-CN" altLang="en-US" sz="24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2.1  </a:t>
            </a:r>
            <a:r>
              <a:rPr lang="zh-CN" altLang="en-US" dirty="0">
                <a:latin typeface="微软雅黑" panose="020B0503020204020204" pitchFamily="34" charset="-122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1400700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323528" y="1270660"/>
            <a:ext cx="8424936" cy="295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确定与传输媒体接口的一些特性。</a:t>
            </a:r>
          </a:p>
          <a:p>
            <a:pPr eaLnBrk="0" hangingPunct="0">
              <a:lnSpc>
                <a:spcPts val="38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机械特性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：指明接口所用接线器的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形状和尺寸、引线数目和排列、固定和锁定装置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等。</a:t>
            </a:r>
          </a:p>
          <a:p>
            <a:pPr eaLnBrk="0" hangingPunct="0">
              <a:lnSpc>
                <a:spcPts val="38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电气特性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：指明在接口电缆的各条线上出现的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电压的范围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0" hangingPunct="0">
              <a:lnSpc>
                <a:spcPts val="38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功能特性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：指明某条线上出现的某一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电平的电压的意义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0" hangingPunct="0">
              <a:lnSpc>
                <a:spcPts val="38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过程特性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：指明对于不同功能的各种可能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事件的出现顺序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2.1  </a:t>
            </a:r>
            <a:r>
              <a:rPr lang="zh-CN" altLang="en-US" dirty="0">
                <a:latin typeface="微软雅黑" panose="020B0503020204020204" pitchFamily="34" charset="-122"/>
              </a:rPr>
              <a:t>基本概念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主要任务</a:t>
            </a:r>
            <a:endParaRPr lang="en-US" altLang="zh-CN" sz="2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036496" y="5020022"/>
            <a:ext cx="72008" cy="72008"/>
          </a:xfrm>
          <a:prstGeom prst="ellipse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02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​">
  <a:themeElements>
    <a:clrScheme name="自定义 1040">
      <a:dk1>
        <a:sysClr val="windowText" lastClr="000000"/>
      </a:dk1>
      <a:lt1>
        <a:sysClr val="window" lastClr="FFFFFF"/>
      </a:lt1>
      <a:dk2>
        <a:srgbClr val="69676D"/>
      </a:dk2>
      <a:lt2>
        <a:srgbClr val="7F7F7F"/>
      </a:lt2>
      <a:accent1>
        <a:srgbClr val="0095F0"/>
      </a:accent1>
      <a:accent2>
        <a:srgbClr val="6BB1C9"/>
      </a:accent2>
      <a:accent3>
        <a:srgbClr val="0095F0"/>
      </a:accent3>
      <a:accent4>
        <a:srgbClr val="6BB1C9"/>
      </a:accent4>
      <a:accent5>
        <a:srgbClr val="0095F0"/>
      </a:accent5>
      <a:accent6>
        <a:srgbClr val="6BB1C9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3153</TotalTime>
  <Words>187</Words>
  <Application>Microsoft Macintosh PowerPoint</Application>
  <PresentationFormat>全屏显示(16:9)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华文行楷</vt:lpstr>
      <vt:lpstr>微软雅黑</vt:lpstr>
      <vt:lpstr>Arial</vt:lpstr>
      <vt:lpstr>Calibri</vt:lpstr>
      <vt:lpstr>Wingdings</vt:lpstr>
      <vt:lpstr>第一PPT，www.1ppt.com​</vt:lpstr>
      <vt:lpstr>02</vt:lpstr>
      <vt:lpstr>第二章  物理层</vt:lpstr>
      <vt:lpstr>第二章  物理层</vt:lpstr>
      <vt:lpstr>2.1  基本概念</vt:lpstr>
      <vt:lpstr>2.1  基本概念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蓝色通用</dc:title>
  <dc:creator>第一PPT模板网-WWW.1PPT.COM、</dc:creator>
  <cp:keywords>第一PPT模板网-WWW.1PPT.COM</cp:keywords>
  <cp:lastModifiedBy>Microsoft Office User</cp:lastModifiedBy>
  <cp:revision>1004</cp:revision>
  <dcterms:created xsi:type="dcterms:W3CDTF">2014-11-09T01:07:00Z</dcterms:created>
  <dcterms:modified xsi:type="dcterms:W3CDTF">2020-10-25T13:26:08Z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