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342" r:id="rId3"/>
    <p:sldId id="343" r:id="rId4"/>
    <p:sldId id="263" r:id="rId5"/>
    <p:sldId id="264" r:id="rId6"/>
    <p:sldId id="265" r:id="rId7"/>
    <p:sldId id="267" r:id="rId8"/>
    <p:sldId id="268" r:id="rId9"/>
    <p:sldId id="269" r:id="rId10"/>
    <p:sldId id="271" r:id="rId11"/>
    <p:sldId id="272" r:id="rId12"/>
    <p:sldId id="274" r:id="rId13"/>
    <p:sldId id="275" r:id="rId14"/>
    <p:sldId id="276" r:id="rId15"/>
    <p:sldId id="278" r:id="rId16"/>
    <p:sldId id="279" r:id="rId17"/>
    <p:sldId id="280" r:id="rId18"/>
    <p:sldId id="281" r:id="rId19"/>
    <p:sldId id="282" r:id="rId20"/>
  </p:sldIdLst>
  <p:sldSz cx="9144000" cy="5143500" type="screen16x9"/>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8">
          <p15:clr>
            <a:srgbClr val="A4A3A4"/>
          </p15:clr>
        </p15:guide>
        <p15:guide id="2" pos="2912">
          <p15:clr>
            <a:srgbClr val="A4A3A4"/>
          </p15:clr>
        </p15:guide>
      </p15:sldGuideLst>
    </p:ext>
    <p:ext uri="{2D200454-40CA-4A62-9FC3-DE9A4176ACB9}">
      <p15:notesGuideLst xmlns:p15="http://schemas.microsoft.com/office/powerpoint/2012/main">
        <p15:guide id="1" orient="horz" pos="2893">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qi"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C55A11"/>
    <a:srgbClr val="0070C0"/>
    <a:srgbClr val="0087CD"/>
    <a:srgbClr val="144AF8"/>
    <a:srgbClr val="0095F0"/>
    <a:srgbClr val="F4B184"/>
    <a:srgbClr val="071DE9"/>
    <a:srgbClr val="99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92743" autoAdjust="0"/>
  </p:normalViewPr>
  <p:slideViewPr>
    <p:cSldViewPr>
      <p:cViewPr varScale="1">
        <p:scale>
          <a:sx n="161" d="100"/>
          <a:sy n="161" d="100"/>
        </p:scale>
        <p:origin x="568" y="200"/>
      </p:cViewPr>
      <p:guideLst>
        <p:guide orient="horz" pos="1628"/>
        <p:guide pos="2912"/>
      </p:guideLst>
    </p:cSldViewPr>
  </p:slideViewPr>
  <p:notesTextViewPr>
    <p:cViewPr>
      <p:scale>
        <a:sx n="1" d="1"/>
        <a:sy n="1" d="1"/>
      </p:scale>
      <p:origin x="0" y="0"/>
    </p:cViewPr>
  </p:notesTextViewPr>
  <p:sorterViewPr>
    <p:cViewPr>
      <p:scale>
        <a:sx n="121" d="100"/>
        <a:sy n="121" d="100"/>
      </p:scale>
      <p:origin x="0" y="0"/>
    </p:cViewPr>
  </p:sorterViewPr>
  <p:notesViewPr>
    <p:cSldViewPr>
      <p:cViewPr varScale="1">
        <p:scale>
          <a:sx n="65" d="100"/>
          <a:sy n="65" d="100"/>
        </p:scale>
        <p:origin x="-3360" y="-96"/>
      </p:cViewPr>
      <p:guideLst>
        <p:guide orient="horz" pos="2893"/>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D82A5992-9D73-4015-9385-ABE035416B29}" type="datetimeFigureOut">
              <a:rPr lang="zh-CN" altLang="en-US" smtClean="0"/>
              <a:pPr/>
              <a:t>2020/10/25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7795A699-AB68-4A20-99FB-6F69DC266D45}" type="slidenum">
              <a:rPr lang="zh-CN" altLang="en-US" smtClean="0"/>
              <a:pPr/>
              <a:t>‹#›</a:t>
            </a:fld>
            <a:endParaRPr lang="zh-CN" altLang="en-US" dirty="0"/>
          </a:p>
        </p:txBody>
      </p:sp>
    </p:spTree>
    <p:extLst>
      <p:ext uri="{BB962C8B-B14F-4D97-AF65-F5344CB8AC3E}">
        <p14:creationId xmlns:p14="http://schemas.microsoft.com/office/powerpoint/2010/main" val="3569204700"/>
      </p:ext>
    </p:extLst>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微软雅黑" panose="020B0503020204020204" pitchFamily="34" charset="-122"/>
        <a:cs typeface="+mn-cs"/>
      </a:defRPr>
    </a:lvl1pPr>
    <a:lvl2pPr marL="457200" algn="l" defTabSz="913765" rtl="0" eaLnBrk="1" latinLnBrk="0" hangingPunct="1">
      <a:defRPr sz="1200" kern="1200">
        <a:solidFill>
          <a:schemeClr val="tx1"/>
        </a:solidFill>
        <a:latin typeface="+mn-lt"/>
        <a:ea typeface="微软雅黑" panose="020B0503020204020204" pitchFamily="34" charset="-122"/>
        <a:cs typeface="+mn-cs"/>
      </a:defRPr>
    </a:lvl2pPr>
    <a:lvl3pPr marL="914400" algn="l" defTabSz="913765" rtl="0" eaLnBrk="1" latinLnBrk="0" hangingPunct="1">
      <a:defRPr sz="1200" kern="1200">
        <a:solidFill>
          <a:schemeClr val="tx1"/>
        </a:solidFill>
        <a:latin typeface="+mn-lt"/>
        <a:ea typeface="微软雅黑" panose="020B0503020204020204" pitchFamily="34" charset="-122"/>
        <a:cs typeface="+mn-cs"/>
      </a:defRPr>
    </a:lvl3pPr>
    <a:lvl4pPr marL="1371600" algn="l" defTabSz="913765" rtl="0" eaLnBrk="1" latinLnBrk="0" hangingPunct="1">
      <a:defRPr sz="1200" kern="1200">
        <a:solidFill>
          <a:schemeClr val="tx1"/>
        </a:solidFill>
        <a:latin typeface="+mn-lt"/>
        <a:ea typeface="微软雅黑" panose="020B0503020204020204" pitchFamily="34" charset="-122"/>
        <a:cs typeface="+mn-cs"/>
      </a:defRPr>
    </a:lvl4pPr>
    <a:lvl5pPr marL="1828800" algn="l" defTabSz="913765" rtl="0" eaLnBrk="1" latinLnBrk="0" hangingPunct="1">
      <a:defRPr sz="1200" kern="1200">
        <a:solidFill>
          <a:schemeClr val="tx1"/>
        </a:solidFill>
        <a:latin typeface="+mn-lt"/>
        <a:ea typeface="微软雅黑" panose="020B0503020204020204" pitchFamily="34" charset="-122"/>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7" name="矩形 6"/>
          <p:cNvSpPr/>
          <p:nvPr userDrawn="1"/>
        </p:nvSpPr>
        <p:spPr>
          <a:xfrm>
            <a:off x="0" y="1708150"/>
            <a:ext cx="2447925" cy="2016125"/>
          </a:xfrm>
          <a:prstGeom prst="rect">
            <a:avLst/>
          </a:prstGeom>
          <a:solidFill>
            <a:srgbClr val="0075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9" name="直接连接符 8"/>
          <p:cNvCxnSpPr/>
          <p:nvPr userDrawn="1"/>
        </p:nvCxnSpPr>
        <p:spPr>
          <a:xfrm>
            <a:off x="2714625" y="1779588"/>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2714624" y="369659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17" name="标题 16"/>
          <p:cNvSpPr>
            <a:spLocks noGrp="1"/>
          </p:cNvSpPr>
          <p:nvPr>
            <p:ph type="title" hasCustomPrompt="1"/>
          </p:nvPr>
        </p:nvSpPr>
        <p:spPr>
          <a:xfrm>
            <a:off x="321952" y="1994674"/>
            <a:ext cx="1804019" cy="1443075"/>
          </a:xfrm>
          <a:prstGeom prst="rect">
            <a:avLst/>
          </a:prstGeom>
          <a:noFill/>
        </p:spPr>
        <p:txBody>
          <a:bodyPr>
            <a:noAutofit/>
          </a:bodyPr>
          <a:lstStyle>
            <a:lvl1pPr algn="l">
              <a:defRPr sz="9600">
                <a:solidFill>
                  <a:schemeClr val="bg1"/>
                </a:solidFill>
                <a:latin typeface="微软雅黑" panose="020B0503020204020204" pitchFamily="34" charset="-122"/>
                <a:ea typeface="微软雅黑" panose="020B0503020204020204" pitchFamily="34" charset="-122"/>
              </a:defRPr>
            </a:lvl1pPr>
          </a:lstStyle>
          <a:p>
            <a:r>
              <a:rPr lang="en-US" altLang="zh-CN" dirty="0"/>
              <a:t>00</a:t>
            </a:r>
            <a:endParaRPr lang="zh-CN" altLang="en-US" dirty="0"/>
          </a:p>
        </p:txBody>
      </p: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2987824" y="2320167"/>
            <a:ext cx="5472608" cy="791940"/>
          </a:xfrm>
        </p:spPr>
        <p:txBody>
          <a:bodyPr>
            <a:normAutofit/>
          </a:bodyPr>
          <a:lstStyle>
            <a:lvl1pPr marL="0" indent="0">
              <a:buFontTx/>
              <a:buNone/>
              <a:defRPr sz="4400" b="1"/>
            </a:lvl1pPr>
            <a:lvl2pPr marL="457200" indent="0">
              <a:buNone/>
              <a:defRPr/>
            </a:lvl2pPr>
            <a:lvl3pPr marL="914400" indent="0">
              <a:buNone/>
              <a:defRPr/>
            </a:lvl3pPr>
            <a:lvl4pPr marL="1371600" indent="0">
              <a:buNone/>
              <a:defRPr/>
            </a:lvl4pPr>
            <a:lvl5pPr marL="1828800" indent="0">
              <a:buNone/>
              <a:defRPr/>
            </a:lvl5pPr>
          </a:lstStyle>
          <a:p>
            <a:pPr lvl="0"/>
            <a:r>
              <a:rPr kumimoji="1" lang="zh-CN" altLang="en-US" dirty="0"/>
              <a:t>第</a:t>
            </a:r>
            <a:r>
              <a:rPr kumimoji="1" lang="en-US" altLang="zh-CN" dirty="0"/>
              <a:t>x</a:t>
            </a:r>
            <a:r>
              <a:rPr kumimoji="1" lang="zh-CN" altLang="en-US" dirty="0"/>
              <a:t>章  </a:t>
            </a:r>
            <a:r>
              <a:rPr kumimoji="1" lang="en-US" altLang="zh-CN" dirty="0"/>
              <a:t>xxx</a:t>
            </a:r>
            <a:endParaRPr kumimoji="1" lang="zh-CN" altLang="en-US" dirty="0"/>
          </a:p>
        </p:txBody>
      </p:sp>
    </p:spTree>
    <p:extLst>
      <p:ext uri="{BB962C8B-B14F-4D97-AF65-F5344CB8AC3E}">
        <p14:creationId xmlns:p14="http://schemas.microsoft.com/office/powerpoint/2010/main" val="1843451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cxnSp>
        <p:nvCxnSpPr>
          <p:cNvPr id="9" name="直接连接符 8"/>
          <p:cNvCxnSpPr/>
          <p:nvPr userDrawn="1"/>
        </p:nvCxnSpPr>
        <p:spPr>
          <a:xfrm>
            <a:off x="1619672" y="1851596"/>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cxnSp>
        <p:nvCxnSpPr>
          <p:cNvPr id="10" name="直接连接符 9"/>
          <p:cNvCxnSpPr/>
          <p:nvPr userDrawn="1"/>
        </p:nvCxnSpPr>
        <p:spPr>
          <a:xfrm>
            <a:off x="1619671" y="3579862"/>
            <a:ext cx="5745807" cy="74"/>
          </a:xfrm>
          <a:prstGeom prst="line">
            <a:avLst/>
          </a:prstGeom>
          <a:ln w="57150">
            <a:solidFill>
              <a:schemeClr val="bg1">
                <a:lumMod val="75000"/>
              </a:schemeClr>
            </a:solidFill>
          </a:ln>
        </p:spPr>
        <p:style>
          <a:lnRef idx="1">
            <a:schemeClr val="accent4"/>
          </a:lnRef>
          <a:fillRef idx="0">
            <a:schemeClr val="accent4"/>
          </a:fillRef>
          <a:effectRef idx="0">
            <a:schemeClr val="accent4"/>
          </a:effectRef>
          <a:fontRef idx="minor">
            <a:schemeClr val="tx1"/>
          </a:fontRef>
        </p:style>
      </p:cxnSp>
      <p:sp>
        <p:nvSpPr>
          <p:cNvPr id="6" name="文本占位符 5">
            <a:extLst>
              <a:ext uri="{FF2B5EF4-FFF2-40B4-BE49-F238E27FC236}">
                <a16:creationId xmlns:a16="http://schemas.microsoft.com/office/drawing/2014/main" id="{55722497-EC7F-4C4E-BF25-BB2FB69BFCB2}"/>
              </a:ext>
            </a:extLst>
          </p:cNvPr>
          <p:cNvSpPr>
            <a:spLocks noGrp="1"/>
          </p:cNvSpPr>
          <p:nvPr>
            <p:ph type="body" sz="quarter" idx="14" hasCustomPrompt="1"/>
          </p:nvPr>
        </p:nvSpPr>
        <p:spPr>
          <a:xfrm>
            <a:off x="1619671" y="2314857"/>
            <a:ext cx="5745808" cy="791940"/>
          </a:xfrm>
          <a:gradFill>
            <a:gsLst>
              <a:gs pos="0">
                <a:schemeClr val="bg1">
                  <a:lumMod val="98000"/>
                  <a:lumOff val="2000"/>
                </a:schemeClr>
              </a:gs>
              <a:gs pos="100000">
                <a:schemeClr val="bg1">
                  <a:alpha val="67000"/>
                </a:schemeClr>
              </a:gs>
            </a:gsLst>
            <a:lin ang="0" scaled="1"/>
          </a:gradFill>
        </p:spPr>
        <p:txBody>
          <a:bodyPr anchor="ctr" anchorCtr="0">
            <a:normAutofit/>
          </a:bodyPr>
          <a:lstStyle>
            <a:lvl1pPr marL="0" indent="0">
              <a:buFontTx/>
              <a:buNone/>
              <a:defRPr sz="3600" b="1">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1.1</a:t>
            </a:r>
            <a:r>
              <a:rPr kumimoji="1" lang="zh-CN" altLang="en-US" dirty="0"/>
              <a:t>  </a:t>
            </a:r>
            <a:r>
              <a:rPr kumimoji="1" lang="en-US" altLang="zh-CN" dirty="0"/>
              <a:t>xxx</a:t>
            </a:r>
            <a:endParaRPr kumimoji="1" lang="zh-CN" altLang="en-US" dirty="0"/>
          </a:p>
        </p:txBody>
      </p:sp>
      <p:sp>
        <p:nvSpPr>
          <p:cNvPr id="11"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Tree>
    <p:extLst>
      <p:ext uri="{BB962C8B-B14F-4D97-AF65-F5344CB8AC3E}">
        <p14:creationId xmlns:p14="http://schemas.microsoft.com/office/powerpoint/2010/main" val="1871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1187625" y="123478"/>
            <a:ext cx="7523766"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en-US" altLang="zh-CN" dirty="0"/>
              <a:t>1.1</a:t>
            </a:r>
            <a:r>
              <a:rPr lang="zh-CN" altLang="en-US" dirty="0"/>
              <a:t>  </a:t>
            </a:r>
            <a:r>
              <a:rPr lang="en-US" altLang="zh-CN" dirty="0" err="1"/>
              <a:t>xxxxx</a:t>
            </a:r>
            <a:endParaRPr lang="zh-CN" altLang="en-US" dirty="0"/>
          </a:p>
        </p:txBody>
      </p:sp>
      <p:sp>
        <p:nvSpPr>
          <p:cNvPr id="6" name="文本占位符 5">
            <a:extLst>
              <a:ext uri="{FF2B5EF4-FFF2-40B4-BE49-F238E27FC236}">
                <a16:creationId xmlns:a16="http://schemas.microsoft.com/office/drawing/2014/main" id="{EFC18408-FF5A-4D46-B0AD-D437005866D1}"/>
              </a:ext>
            </a:extLst>
          </p:cNvPr>
          <p:cNvSpPr>
            <a:spLocks noGrp="1"/>
          </p:cNvSpPr>
          <p:nvPr>
            <p:ph type="body" sz="quarter" idx="14" hasCustomPrompt="1"/>
          </p:nvPr>
        </p:nvSpPr>
        <p:spPr>
          <a:xfrm>
            <a:off x="457200" y="842962"/>
            <a:ext cx="8254188" cy="381701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zh-CN" dirty="0"/>
              <a:t>xxx</a:t>
            </a:r>
            <a:endParaRPr kumimoji="1" lang="zh-CN" altLang="en-US" dirty="0"/>
          </a:p>
        </p:txBody>
      </p:sp>
    </p:spTree>
    <p:extLst>
      <p:ext uri="{BB962C8B-B14F-4D97-AF65-F5344CB8AC3E}">
        <p14:creationId xmlns:p14="http://schemas.microsoft.com/office/powerpoint/2010/main" val="2596021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2020/10/25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7" name="标题 16"/>
          <p:cNvSpPr>
            <a:spLocks noGrp="1"/>
          </p:cNvSpPr>
          <p:nvPr>
            <p:ph type="title" hasCustomPrompt="1"/>
          </p:nvPr>
        </p:nvSpPr>
        <p:spPr>
          <a:xfrm>
            <a:off x="3124201" y="123478"/>
            <a:ext cx="5587189"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noAutofit/>
          </a:bodyPr>
          <a:lstStyle>
            <a:lvl1pPr algn="l">
              <a:defRPr sz="3000"/>
            </a:lvl1pPr>
          </a:lstStyle>
          <a:p>
            <a:r>
              <a:rPr lang="zh-CN" altLang="en-US" dirty="0"/>
              <a:t>第一章  概述</a:t>
            </a:r>
          </a:p>
        </p:txBody>
      </p:sp>
      <p:sp>
        <p:nvSpPr>
          <p:cNvPr id="19" name="内容占位符 18"/>
          <p:cNvSpPr>
            <a:spLocks noGrp="1"/>
          </p:cNvSpPr>
          <p:nvPr>
            <p:ph sz="quarter" idx="13" hasCustomPrompt="1"/>
          </p:nvPr>
        </p:nvSpPr>
        <p:spPr>
          <a:xfrm>
            <a:off x="1583668" y="848942"/>
            <a:ext cx="5976664" cy="3816424"/>
          </a:xfrm>
        </p:spPr>
        <p:txBody>
          <a:bodyPr/>
          <a:lstStyle>
            <a:lvl1pPr marL="342900" indent="-342900">
              <a:buClr>
                <a:srgbClr val="C55A11"/>
              </a:buClr>
              <a:buFont typeface="Wingdings" panose="05000000000000000000" pitchFamily="2" charset="2"/>
              <a:buChar char="Ø"/>
              <a:defRPr/>
            </a:lvl1pPr>
          </a:lstStyle>
          <a:p>
            <a:pPr lvl="0"/>
            <a:r>
              <a:rPr lang="en-US" altLang="zh-CN" dirty="0"/>
              <a:t>1.1</a:t>
            </a:r>
            <a:r>
              <a:rPr lang="zh-CN" altLang="en-US" dirty="0"/>
              <a:t>  </a:t>
            </a:r>
            <a:r>
              <a:rPr lang="en-US" altLang="zh-CN" dirty="0" err="1"/>
              <a:t>xxxx</a:t>
            </a:r>
            <a:endParaRPr lang="en-US" altLang="zh-CN" dirty="0"/>
          </a:p>
          <a:p>
            <a:pPr lvl="0"/>
            <a:r>
              <a:rPr lang="en-US" altLang="zh-CN" dirty="0"/>
              <a:t>1.2</a:t>
            </a:r>
            <a:r>
              <a:rPr lang="zh-CN" altLang="en-US" dirty="0"/>
              <a:t>  </a:t>
            </a:r>
            <a:r>
              <a:rPr lang="en-US" altLang="zh-CN" dirty="0"/>
              <a:t>xxx</a:t>
            </a: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标题">
    <p:spTree>
      <p:nvGrpSpPr>
        <p:cNvPr id="1" name=""/>
        <p:cNvGrpSpPr/>
        <p:nvPr/>
      </p:nvGrpSpPr>
      <p:grpSpPr>
        <a:xfrm>
          <a:off x="0" y="0"/>
          <a:ext cx="0" cy="0"/>
          <a:chOff x="0" y="0"/>
          <a:chExt cx="0" cy="0"/>
        </a:xfrm>
      </p:grpSpPr>
      <p:sp>
        <p:nvSpPr>
          <p:cNvPr id="2" name="标题 1"/>
          <p:cNvSpPr>
            <a:spLocks noGrp="1"/>
          </p:cNvSpPr>
          <p:nvPr>
            <p:ph type="title"/>
          </p:nvPr>
        </p:nvSpPr>
        <p:spPr>
          <a:xfrm>
            <a:off x="1187625" y="123478"/>
            <a:ext cx="7560840" cy="576064"/>
          </a:xfrm>
          <a:prstGeom prst="rect">
            <a:avLst/>
          </a:prstGeom>
          <a:gradFill>
            <a:gsLst>
              <a:gs pos="0">
                <a:schemeClr val="bg1">
                  <a:lumMod val="98000"/>
                  <a:lumOff val="2000"/>
                </a:schemeClr>
              </a:gs>
              <a:gs pos="100000">
                <a:schemeClr val="bg1">
                  <a:alpha val="67000"/>
                </a:schemeClr>
              </a:gs>
            </a:gsLst>
            <a:lin ang="0" scaled="1"/>
          </a:gradFill>
        </p:spPr>
        <p:txBody>
          <a:bodyPr anchor="ctr" anchorCtr="0"/>
          <a:lstStyle>
            <a:lvl1pPr algn="l">
              <a:defRPr sz="3000"/>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02854A03-91AF-448A-9954-517C0577E5F0}" type="datetimeFigureOut">
              <a:rPr lang="zh-CN" altLang="en-US" smtClean="0"/>
              <a:pPr/>
              <a:t>2020/10/25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2EEFC946-6D13-4F8C-9740-992A906A613E}" type="slidenum">
              <a:rPr lang="zh-CN" altLang="en-US" smtClean="0"/>
              <a:pPr/>
              <a:t>‹#›</a:t>
            </a:fld>
            <a:endParaRPr lang="zh-CN" altLang="en-US" dirty="0"/>
          </a:p>
        </p:txBody>
      </p:sp>
    </p:spTree>
    <p:extLst>
      <p:ext uri="{BB962C8B-B14F-4D97-AF65-F5344CB8AC3E}">
        <p14:creationId xmlns:p14="http://schemas.microsoft.com/office/powerpoint/2010/main" val="4145122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最后一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021" y="-73572"/>
            <a:ext cx="9201533" cy="5237610"/>
          </a:xfrm>
          <a:prstGeom prst="rect">
            <a:avLst/>
          </a:prstGeom>
          <a:noFill/>
        </p:spPr>
      </p:pic>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fld id="{4C0F3E8C-8BCD-4A8F-98D8-F8D96B87BD28}" type="datetimeFigureOut">
              <a:rPr lang="zh-CN" altLang="en-US" smtClean="0"/>
              <a:pPr>
                <a:defRPr/>
              </a:pPr>
              <a:t>2020/10/25</a:t>
            </a:fld>
            <a:endParaRPr lang="zh-CN" altLang="en-US" dirty="0"/>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微软雅黑" panose="020B0503020204020204" pitchFamily="34" charset="-122"/>
              </a:defRPr>
            </a:lvl1pPr>
          </a:lstStyle>
          <a:p>
            <a:pPr>
              <a:defRPr/>
            </a:pPr>
            <a:endParaRPr lang="zh-CN" altLang="en-US" dirty="0"/>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lstStyle>
            <a:lvl1pPr eaLnBrk="1" hangingPunct="1">
              <a:defRPr smtClean="0"/>
            </a:lvl1pPr>
          </a:lstStyle>
          <a:p>
            <a:pPr>
              <a:defRPr/>
            </a:pPr>
            <a:fld id="{4AAA05D2-2F82-4D1D-9A69-4CC173608BCF}" type="slidenum">
              <a:rPr lang="zh-CN" altLang="en-US"/>
              <a:pPr>
                <a:defRPr/>
              </a:pPr>
              <a:t>‹#›</a:t>
            </a:fld>
            <a:endParaRPr lang="zh-CN" altLang="en-US"/>
          </a:p>
        </p:txBody>
      </p:sp>
      <p:grpSp>
        <p:nvGrpSpPr>
          <p:cNvPr id="9" name="组合 8"/>
          <p:cNvGrpSpPr/>
          <p:nvPr userDrawn="1"/>
        </p:nvGrpSpPr>
        <p:grpSpPr>
          <a:xfrm>
            <a:off x="134417" y="166266"/>
            <a:ext cx="2727151" cy="749300"/>
            <a:chOff x="134417" y="166266"/>
            <a:chExt cx="2727151" cy="749300"/>
          </a:xfrm>
        </p:grpSpPr>
        <p:pic>
          <p:nvPicPr>
            <p:cNvPr id="10" name="图片 3"/>
            <p:cNvPicPr>
              <a:picLocks noChangeAspect="1"/>
            </p:cNvPicPr>
            <p:nvPr/>
          </p:nvPicPr>
          <p:blipFill>
            <a:blip r:embed="rId3" cstate="print">
              <a:lum bright="70000" contrast="-70000"/>
            </a:blip>
            <a:srcRect/>
            <a:stretch>
              <a:fillRect/>
            </a:stretch>
          </p:blipFill>
          <p:spPr bwMode="auto">
            <a:xfrm>
              <a:off x="134417" y="166266"/>
              <a:ext cx="765175" cy="749300"/>
            </a:xfrm>
            <a:prstGeom prst="rect">
              <a:avLst/>
            </a:prstGeom>
            <a:noFill/>
            <a:ln w="9525">
              <a:noFill/>
              <a:miter lim="800000"/>
              <a:headEnd/>
              <a:tailEnd/>
            </a:ln>
          </p:spPr>
        </p:pic>
        <p:pic>
          <p:nvPicPr>
            <p:cNvPr id="11" name="图片 4"/>
            <p:cNvPicPr>
              <a:picLocks noChangeAspect="1"/>
            </p:cNvPicPr>
            <p:nvPr/>
          </p:nvPicPr>
          <p:blipFill>
            <a:blip r:embed="rId4" cstate="print">
              <a:lum bright="70000" contrast="-70000"/>
            </a:blip>
            <a:srcRect/>
            <a:stretch>
              <a:fillRect/>
            </a:stretch>
          </p:blipFill>
          <p:spPr bwMode="auto">
            <a:xfrm>
              <a:off x="989906" y="411510"/>
              <a:ext cx="1871662" cy="487362"/>
            </a:xfrm>
            <a:prstGeom prst="rect">
              <a:avLst/>
            </a:prstGeom>
            <a:noFill/>
            <a:ln w="9525">
              <a:noFill/>
              <a:miter lim="800000"/>
              <a:headEnd/>
              <a:tailEnd/>
            </a:ln>
          </p:spPr>
        </p:pic>
      </p:grpSp>
      <p:sp>
        <p:nvSpPr>
          <p:cNvPr id="12" name="矩形 11">
            <a:extLst>
              <a:ext uri="{FF2B5EF4-FFF2-40B4-BE49-F238E27FC236}">
                <a16:creationId xmlns:a16="http://schemas.microsoft.com/office/drawing/2014/main" id="{4FDA602F-D441-F546-8922-2FD59973284C}"/>
              </a:ext>
            </a:extLst>
          </p:cNvPr>
          <p:cNvSpPr/>
          <p:nvPr userDrawn="1"/>
        </p:nvSpPr>
        <p:spPr>
          <a:xfrm>
            <a:off x="1763688" y="1285017"/>
            <a:ext cx="6348213" cy="2123658"/>
          </a:xfrm>
          <a:prstGeom prst="rect">
            <a:avLst/>
          </a:prstGeom>
        </p:spPr>
        <p:txBody>
          <a:bodyPr wrap="none">
            <a:spAutoFit/>
          </a:bodyPr>
          <a:lstStyle/>
          <a:p>
            <a:pPr algn="ctr">
              <a:lnSpc>
                <a:spcPct val="150000"/>
              </a:lnSpc>
            </a:pPr>
            <a:r>
              <a:rPr lang="zh-CN" altLang="en-US" sz="9600" b="1" dirty="0">
                <a:solidFill>
                  <a:schemeClr val="bg1"/>
                </a:solidFill>
                <a:latin typeface="华文行楷" panose="02010800040101010101" pitchFamily="2" charset="-122"/>
                <a:ea typeface="华文行楷" panose="02010800040101010101" pitchFamily="2" charset="-122"/>
              </a:rPr>
              <a:t>谢谢大家！</a:t>
            </a:r>
          </a:p>
        </p:txBody>
      </p:sp>
    </p:spTree>
    <p:extLst>
      <p:ext uri="{BB962C8B-B14F-4D97-AF65-F5344CB8AC3E}">
        <p14:creationId xmlns:p14="http://schemas.microsoft.com/office/powerpoint/2010/main" val="3697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4" name="图片 6"/>
          <p:cNvPicPr>
            <a:picLocks noChangeAspect="1"/>
          </p:cNvPicPr>
          <p:nvPr userDrawn="1"/>
        </p:nvPicPr>
        <p:blipFill>
          <a:blip r:embed="rId8" cstate="print"/>
          <a:srcRect/>
          <a:stretch>
            <a:fillRect/>
          </a:stretch>
        </p:blipFill>
        <p:spPr bwMode="auto">
          <a:xfrm>
            <a:off x="1589" y="0"/>
            <a:ext cx="9144485" cy="5145113"/>
          </a:xfrm>
          <a:prstGeom prst="rect">
            <a:avLst/>
          </a:prstGeom>
          <a:noFill/>
          <a:ln w="9525">
            <a:noFill/>
            <a:miter lim="800000"/>
            <a:headEnd/>
            <a:tailEnd/>
          </a:ln>
        </p:spPr>
      </p:pic>
      <p:sp>
        <p:nvSpPr>
          <p:cNvPr id="3" name="文本占位符 2"/>
          <p:cNvSpPr>
            <a:spLocks noGrp="1"/>
          </p:cNvSpPr>
          <p:nvPr>
            <p:ph type="body" idx="1"/>
          </p:nvPr>
        </p:nvSpPr>
        <p:spPr>
          <a:xfrm>
            <a:off x="457201" y="892777"/>
            <a:ext cx="8229600" cy="3701845"/>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ea typeface="微软雅黑" panose="020B0503020204020204" pitchFamily="34" charset="-122"/>
              </a:defRPr>
            </a:lvl1pPr>
          </a:lstStyle>
          <a:p>
            <a:fld id="{02854A03-91AF-448A-9954-517C0577E5F0}" type="datetimeFigureOut">
              <a:rPr lang="zh-CN" altLang="en-US" smtClean="0"/>
              <a:pPr/>
              <a:t>2020/10/25</a:t>
            </a:fld>
            <a:endParaRPr lang="zh-CN" altLang="en-US" dirty="0"/>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ea typeface="微软雅黑" panose="020B0503020204020204" pitchFamily="34" charset="-122"/>
              </a:defRPr>
            </a:lvl1pPr>
          </a:lstStyle>
          <a:p>
            <a:fld id="{2EEFC946-6D13-4F8C-9740-992A906A613E}" type="slidenum">
              <a:rPr lang="zh-CN" altLang="en-US" smtClean="0"/>
              <a:pPr/>
              <a:t>‹#›</a:t>
            </a:fld>
            <a:endParaRPr lang="zh-CN" altLang="en-US" dirty="0"/>
          </a:p>
        </p:txBody>
      </p:sp>
      <p:grpSp>
        <p:nvGrpSpPr>
          <p:cNvPr id="8" name="组合 7"/>
          <p:cNvGrpSpPr/>
          <p:nvPr userDrawn="1"/>
        </p:nvGrpSpPr>
        <p:grpSpPr>
          <a:xfrm>
            <a:off x="-10509" y="-15246"/>
            <a:ext cx="1080938" cy="786796"/>
            <a:chOff x="-10509" y="-15246"/>
            <a:chExt cx="1080938" cy="786796"/>
          </a:xfrm>
        </p:grpSpPr>
        <p:pic>
          <p:nvPicPr>
            <p:cNvPr id="10" name="Picture 2" descr="C:\Users\Administrator\Desktop\988f62c5210bdb445a106b023dc4778e.jpg"/>
            <p:cNvPicPr>
              <a:picLocks noChangeAspect="1" noChangeArrowheads="1"/>
            </p:cNvPicPr>
            <p:nvPr/>
          </p:nvPicPr>
          <p:blipFill>
            <a:blip r:embed="rId9"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566" y="-15246"/>
              <a:ext cx="869863" cy="7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0509" y="213079"/>
              <a:ext cx="154912" cy="3301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49" r:id="rId4"/>
    <p:sldLayoutId id="2147483659" r:id="rId5"/>
    <p:sldLayoutId id="2147483663" r:id="rId6"/>
  </p:sldLayoutIdLst>
  <p:transition/>
  <p:txStyles>
    <p:titleStyle>
      <a:lvl1pPr algn="ctr" defTabSz="913765" rtl="0" eaLnBrk="1" latinLnBrk="0" hangingPunct="1">
        <a:spcBef>
          <a:spcPct val="0"/>
        </a:spcBef>
        <a:buNone/>
        <a:defRPr sz="3800" b="1" kern="1200">
          <a:solidFill>
            <a:srgbClr val="0087CD"/>
          </a:solidFill>
          <a:effectLst/>
          <a:latin typeface="+mj-lt"/>
          <a:ea typeface="微软雅黑" panose="020B0503020204020204" pitchFamily="34" charset="-122"/>
          <a:cs typeface="+mj-cs"/>
        </a:defRPr>
      </a:lvl1pPr>
    </p:titleStyle>
    <p:bodyStyle>
      <a:lvl1pPr marL="342900" indent="-342900" algn="l" defTabSz="913765" rtl="0" eaLnBrk="1" latinLnBrk="0" hangingPunct="1">
        <a:spcBef>
          <a:spcPct val="20000"/>
        </a:spcBef>
        <a:buFont typeface="Wingdings" panose="05000000000000000000" pitchFamily="2" charset="2"/>
        <a:buChar char="Ø"/>
        <a:defRPr sz="2800" kern="1200">
          <a:solidFill>
            <a:srgbClr val="0087CD"/>
          </a:solidFill>
          <a:latin typeface="+mn-lt"/>
          <a:ea typeface="微软雅黑" panose="020B0503020204020204" pitchFamily="34" charset="-122"/>
          <a:cs typeface="+mn-cs"/>
        </a:defRPr>
      </a:lvl1pPr>
      <a:lvl2pPr marL="742950" indent="-285750" algn="l" defTabSz="913765" rtl="0" eaLnBrk="1" latinLnBrk="0" hangingPunct="1">
        <a:spcBef>
          <a:spcPct val="20000"/>
        </a:spcBef>
        <a:buFont typeface="Arial" panose="020B0604020202020204" pitchFamily="34" charset="0"/>
        <a:buChar char="–"/>
        <a:defRPr sz="2600" kern="1200">
          <a:solidFill>
            <a:srgbClr val="0087CD"/>
          </a:solidFill>
          <a:latin typeface="+mn-lt"/>
          <a:ea typeface="微软雅黑" panose="020B0503020204020204" pitchFamily="34" charset="-122"/>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rgbClr val="0087CD"/>
          </a:solidFill>
          <a:latin typeface="+mn-lt"/>
          <a:ea typeface="微软雅黑" panose="020B0503020204020204" pitchFamily="34" charset="-122"/>
          <a:cs typeface="+mn-cs"/>
        </a:defRPr>
      </a:lvl3pPr>
      <a:lvl4pPr marL="1600200" indent="-228600" algn="l" defTabSz="913765" rtl="0" eaLnBrk="1" latinLnBrk="0" hangingPunct="1">
        <a:spcBef>
          <a:spcPct val="20000"/>
        </a:spcBef>
        <a:buFont typeface="Arial" panose="020B0604020202020204" pitchFamily="34" charset="0"/>
        <a:buChar char="–"/>
        <a:defRPr sz="2200" kern="1200">
          <a:solidFill>
            <a:srgbClr val="0087CD"/>
          </a:solidFill>
          <a:latin typeface="+mn-lt"/>
          <a:ea typeface="微软雅黑" panose="020B0503020204020204" pitchFamily="34" charset="-122"/>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rgbClr val="0087CD"/>
          </a:solidFill>
          <a:latin typeface="+mn-lt"/>
          <a:ea typeface="微软雅黑" panose="020B0503020204020204" pitchFamily="34" charset="-122"/>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02</a:t>
            </a:r>
            <a:endParaRPr lang="zh-CN" altLang="en-US" dirty="0"/>
          </a:p>
        </p:txBody>
      </p:sp>
      <p:sp>
        <p:nvSpPr>
          <p:cNvPr id="3" name="文本占位符 2"/>
          <p:cNvSpPr>
            <a:spLocks noGrp="1"/>
          </p:cNvSpPr>
          <p:nvPr>
            <p:ph type="body" sz="quarter" idx="14"/>
          </p:nvPr>
        </p:nvSpPr>
        <p:spPr/>
        <p:txBody>
          <a:bodyPr/>
          <a:lstStyle/>
          <a:p>
            <a:r>
              <a:rPr lang="zh-CN" altLang="en-US" dirty="0"/>
              <a:t>第二章  物理层</a:t>
            </a:r>
          </a:p>
        </p:txBody>
      </p:sp>
    </p:spTree>
    <p:extLst>
      <p:ext uri="{BB962C8B-B14F-4D97-AF65-F5344CB8AC3E}">
        <p14:creationId xmlns:p14="http://schemas.microsoft.com/office/powerpoint/2010/main" val="341759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8"/>
          <p:cNvSpPr>
            <a:spLocks noChangeArrowheads="1"/>
          </p:cNvSpPr>
          <p:nvPr/>
        </p:nvSpPr>
        <p:spPr bwMode="auto">
          <a:xfrm>
            <a:off x="323528" y="1283606"/>
            <a:ext cx="841839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基带信号往往包含有较多的低频成分，甚至有直流成分，而许多</a:t>
            </a:r>
            <a:r>
              <a:rPr lang="zh-CN" altLang="en-US" sz="2000" dirty="0">
                <a:solidFill>
                  <a:srgbClr val="C55A11"/>
                </a:solidFill>
                <a:latin typeface="微软雅黑" pitchFamily="34" charset="-122"/>
                <a:ea typeface="微软雅黑" pitchFamily="34" charset="-122"/>
              </a:rPr>
              <a:t>信道并不能传输这种低频分量或直流分量</a:t>
            </a:r>
            <a:r>
              <a:rPr lang="zh-CN" altLang="en-US" sz="2000" dirty="0">
                <a:solidFill>
                  <a:srgbClr val="0087CD"/>
                </a:solidFill>
                <a:latin typeface="微软雅黑" pitchFamily="34" charset="-122"/>
                <a:ea typeface="微软雅黑" pitchFamily="34" charset="-122"/>
              </a:rPr>
              <a:t>。为了解决这一问题，就必须对基带信号进行调制 </a:t>
            </a:r>
            <a:r>
              <a:rPr lang="en-US" altLang="zh-CN" sz="2000" dirty="0">
                <a:solidFill>
                  <a:srgbClr val="0087CD"/>
                </a:solidFill>
                <a:latin typeface="微软雅黑" pitchFamily="34" charset="-122"/>
                <a:ea typeface="微软雅黑" pitchFamily="34" charset="-122"/>
              </a:rPr>
              <a:t>(modulation)</a:t>
            </a:r>
            <a:r>
              <a:rPr lang="zh-CN" altLang="en-US" sz="2000" dirty="0">
                <a:solidFill>
                  <a:srgbClr val="0087CD"/>
                </a:solidFill>
                <a:latin typeface="微软雅黑" pitchFamily="34" charset="-122"/>
                <a:ea typeface="微软雅黑" pitchFamily="34" charset="-122"/>
              </a:rPr>
              <a:t>。 </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最基本的二元制</a:t>
            </a:r>
            <a:r>
              <a:rPr lang="zh-CN" altLang="en-US" sz="2000" dirty="0">
                <a:solidFill>
                  <a:srgbClr val="C55A11"/>
                </a:solidFill>
                <a:latin typeface="微软雅黑" pitchFamily="34" charset="-122"/>
                <a:ea typeface="微软雅黑" pitchFamily="34" charset="-122"/>
              </a:rPr>
              <a:t>调制</a:t>
            </a:r>
            <a:r>
              <a:rPr lang="zh-CN" altLang="en-US" sz="2000" dirty="0">
                <a:solidFill>
                  <a:srgbClr val="0087CD"/>
                </a:solidFill>
                <a:latin typeface="微软雅黑" pitchFamily="34" charset="-122"/>
                <a:ea typeface="微软雅黑" pitchFamily="34" charset="-122"/>
              </a:rPr>
              <a:t>方法有以下几种：</a:t>
            </a:r>
          </a:p>
          <a:p>
            <a:pPr marL="282575" eaLnBrk="0" hangingPunct="0">
              <a:lnSpc>
                <a:spcPts val="3300"/>
              </a:lnSpc>
              <a:buClr>
                <a:srgbClr val="7030A0"/>
              </a:buClr>
            </a:pPr>
            <a:r>
              <a:rPr lang="zh-CN" altLang="en-US" sz="2000" dirty="0">
                <a:solidFill>
                  <a:srgbClr val="C55A11"/>
                </a:solidFill>
                <a:latin typeface="微软雅黑" pitchFamily="34" charset="-122"/>
                <a:ea typeface="微软雅黑" pitchFamily="34" charset="-122"/>
              </a:rPr>
              <a:t>调幅</a:t>
            </a:r>
            <a:r>
              <a:rPr lang="en-US" altLang="zh-CN" sz="2000" dirty="0">
                <a:solidFill>
                  <a:srgbClr val="0087CD"/>
                </a:solidFill>
                <a:latin typeface="微软雅黑" pitchFamily="34" charset="-122"/>
                <a:ea typeface="微软雅黑" pitchFamily="34" charset="-122"/>
              </a:rPr>
              <a:t>(AM)</a:t>
            </a:r>
            <a:r>
              <a:rPr lang="zh-CN" altLang="en-US" sz="2000" dirty="0">
                <a:solidFill>
                  <a:srgbClr val="0087CD"/>
                </a:solidFill>
                <a:latin typeface="微软雅黑" pitchFamily="34" charset="-122"/>
                <a:ea typeface="微软雅黑" pitchFamily="34" charset="-122"/>
              </a:rPr>
              <a:t>：载波的振幅随基带数字信号而变化。 </a:t>
            </a:r>
          </a:p>
          <a:p>
            <a:pPr marL="282575" eaLnBrk="0" hangingPunct="0">
              <a:lnSpc>
                <a:spcPts val="3300"/>
              </a:lnSpc>
              <a:buClr>
                <a:srgbClr val="7030A0"/>
              </a:buClr>
            </a:pPr>
            <a:r>
              <a:rPr lang="zh-CN" altLang="en-US" sz="2000" dirty="0">
                <a:solidFill>
                  <a:srgbClr val="C55A11"/>
                </a:solidFill>
                <a:latin typeface="微软雅黑" pitchFamily="34" charset="-122"/>
                <a:ea typeface="微软雅黑" pitchFamily="34" charset="-122"/>
              </a:rPr>
              <a:t>调频</a:t>
            </a:r>
            <a:r>
              <a:rPr lang="en-US" altLang="zh-CN" sz="2000" dirty="0">
                <a:solidFill>
                  <a:srgbClr val="0087CD"/>
                </a:solidFill>
                <a:latin typeface="微软雅黑" pitchFamily="34" charset="-122"/>
                <a:ea typeface="微软雅黑" pitchFamily="34" charset="-122"/>
              </a:rPr>
              <a:t>(FM)</a:t>
            </a:r>
            <a:r>
              <a:rPr lang="zh-CN" altLang="en-US" sz="2000" dirty="0">
                <a:solidFill>
                  <a:srgbClr val="0087CD"/>
                </a:solidFill>
                <a:latin typeface="微软雅黑" pitchFamily="34" charset="-122"/>
                <a:ea typeface="微软雅黑" pitchFamily="34" charset="-122"/>
              </a:rPr>
              <a:t>：载波的频率随基带数字信号而变化。</a:t>
            </a:r>
          </a:p>
          <a:p>
            <a:pPr marL="282575" eaLnBrk="0" hangingPunct="0">
              <a:lnSpc>
                <a:spcPts val="3300"/>
              </a:lnSpc>
              <a:buClr>
                <a:srgbClr val="7030A0"/>
              </a:buClr>
            </a:pPr>
            <a:r>
              <a:rPr lang="zh-CN" altLang="en-US" sz="2000" dirty="0">
                <a:solidFill>
                  <a:srgbClr val="C55A11"/>
                </a:solidFill>
                <a:latin typeface="微软雅黑" pitchFamily="34" charset="-122"/>
                <a:ea typeface="微软雅黑" pitchFamily="34" charset="-122"/>
              </a:rPr>
              <a:t>调相</a:t>
            </a:r>
            <a:r>
              <a:rPr lang="en-US" altLang="zh-CN" sz="2000" dirty="0">
                <a:solidFill>
                  <a:srgbClr val="0087CD"/>
                </a:solidFill>
                <a:latin typeface="微软雅黑" pitchFamily="34" charset="-122"/>
                <a:ea typeface="微软雅黑" pitchFamily="34" charset="-122"/>
              </a:rPr>
              <a:t>(PM) </a:t>
            </a:r>
            <a:r>
              <a:rPr lang="zh-CN" altLang="en-US" sz="2000" dirty="0">
                <a:solidFill>
                  <a:srgbClr val="0087CD"/>
                </a:solidFill>
                <a:latin typeface="微软雅黑" pitchFamily="34" charset="-122"/>
                <a:ea typeface="微软雅黑" pitchFamily="34" charset="-122"/>
              </a:rPr>
              <a:t>：载波的初始相位随基带数字信号而变化。 </a:t>
            </a:r>
          </a:p>
        </p:txBody>
      </p:sp>
      <p:sp>
        <p:nvSpPr>
          <p:cNvPr id="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带通调制方法</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接连接符 35"/>
          <p:cNvCxnSpPr/>
          <p:nvPr/>
        </p:nvCxnSpPr>
        <p:spPr bwMode="auto">
          <a:xfrm>
            <a:off x="2663428" y="2251265"/>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ectangle 3"/>
          <p:cNvSpPr>
            <a:spLocks noChangeArrowheads="1"/>
          </p:cNvSpPr>
          <p:nvPr/>
        </p:nvSpPr>
        <p:spPr bwMode="auto">
          <a:xfrm>
            <a:off x="284128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7" name="Rectangle 4"/>
          <p:cNvSpPr>
            <a:spLocks noChangeArrowheads="1"/>
          </p:cNvSpPr>
          <p:nvPr/>
        </p:nvSpPr>
        <p:spPr bwMode="auto">
          <a:xfrm>
            <a:off x="336609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18" name="Rectangle 5"/>
          <p:cNvSpPr>
            <a:spLocks noChangeArrowheads="1"/>
          </p:cNvSpPr>
          <p:nvPr/>
        </p:nvSpPr>
        <p:spPr bwMode="auto">
          <a:xfrm>
            <a:off x="383382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19" name="Rectangle 6"/>
          <p:cNvSpPr>
            <a:spLocks noChangeArrowheads="1"/>
          </p:cNvSpPr>
          <p:nvPr/>
        </p:nvSpPr>
        <p:spPr bwMode="auto">
          <a:xfrm>
            <a:off x="430670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0</a:t>
            </a:r>
          </a:p>
        </p:txBody>
      </p:sp>
      <p:sp>
        <p:nvSpPr>
          <p:cNvPr id="20" name="Rectangle 7"/>
          <p:cNvSpPr>
            <a:spLocks noChangeArrowheads="1"/>
          </p:cNvSpPr>
          <p:nvPr/>
        </p:nvSpPr>
        <p:spPr bwMode="auto">
          <a:xfrm>
            <a:off x="4854317"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1" name="Rectangle 8"/>
          <p:cNvSpPr>
            <a:spLocks noChangeArrowheads="1"/>
          </p:cNvSpPr>
          <p:nvPr/>
        </p:nvSpPr>
        <p:spPr bwMode="auto">
          <a:xfrm>
            <a:off x="5322044"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1</a:t>
            </a:r>
          </a:p>
        </p:txBody>
      </p:sp>
      <p:sp>
        <p:nvSpPr>
          <p:cNvPr id="22" name="Rectangle 9"/>
          <p:cNvSpPr>
            <a:spLocks noChangeArrowheads="1"/>
          </p:cNvSpPr>
          <p:nvPr/>
        </p:nvSpPr>
        <p:spPr bwMode="auto">
          <a:xfrm>
            <a:off x="5741652"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a:solidFill>
                  <a:srgbClr val="0000FF"/>
                </a:solidFill>
                <a:latin typeface="+mn-lt"/>
                <a:ea typeface="黑体" pitchFamily="2" charset="-122"/>
              </a:rPr>
              <a:t>1</a:t>
            </a:r>
          </a:p>
        </p:txBody>
      </p:sp>
      <p:sp>
        <p:nvSpPr>
          <p:cNvPr id="23" name="Rectangle 10"/>
          <p:cNvSpPr>
            <a:spLocks noChangeArrowheads="1"/>
          </p:cNvSpPr>
          <p:nvPr/>
        </p:nvSpPr>
        <p:spPr bwMode="auto">
          <a:xfrm>
            <a:off x="6250436"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4" name="Rectangle 11"/>
          <p:cNvSpPr>
            <a:spLocks noChangeArrowheads="1"/>
          </p:cNvSpPr>
          <p:nvPr/>
        </p:nvSpPr>
        <p:spPr bwMode="auto">
          <a:xfrm>
            <a:off x="6743985" y="1528748"/>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en-US" altLang="zh-CN" b="1" dirty="0">
                <a:solidFill>
                  <a:srgbClr val="0000FF"/>
                </a:solidFill>
                <a:latin typeface="+mn-lt"/>
                <a:ea typeface="黑体" pitchFamily="2" charset="-122"/>
              </a:rPr>
              <a:t>0</a:t>
            </a:r>
          </a:p>
        </p:txBody>
      </p:sp>
      <p:sp>
        <p:nvSpPr>
          <p:cNvPr id="25" name="Freeform 12"/>
          <p:cNvSpPr>
            <a:spLocks/>
          </p:cNvSpPr>
          <p:nvPr/>
        </p:nvSpPr>
        <p:spPr bwMode="auto">
          <a:xfrm>
            <a:off x="2780384" y="1474147"/>
            <a:ext cx="4388124" cy="341220"/>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26" name="Freeform 13"/>
          <p:cNvSpPr>
            <a:spLocks/>
          </p:cNvSpPr>
          <p:nvPr/>
        </p:nvSpPr>
        <p:spPr bwMode="auto">
          <a:xfrm>
            <a:off x="7167493" y="1814429"/>
            <a:ext cx="1015" cy="93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27" name="组合 26"/>
          <p:cNvGrpSpPr/>
          <p:nvPr/>
        </p:nvGrpSpPr>
        <p:grpSpPr>
          <a:xfrm>
            <a:off x="2782414" y="2663729"/>
            <a:ext cx="4373907" cy="510892"/>
            <a:chOff x="1845699" y="3427314"/>
            <a:chExt cx="7407143" cy="865187"/>
          </a:xfrm>
        </p:grpSpPr>
        <p:sp>
          <p:nvSpPr>
            <p:cNvPr id="128" name="Freeform 46"/>
            <p:cNvSpPr>
              <a:spLocks/>
            </p:cNvSpPr>
            <p:nvPr/>
          </p:nvSpPr>
          <p:spPr bwMode="auto">
            <a:xfrm>
              <a:off x="2662601" y="3433664"/>
              <a:ext cx="65352" cy="460375"/>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Lst>
              <a:ahLst/>
              <a:cxnLst>
                <a:cxn ang="0">
                  <a:pos x="T0" y="T1"/>
                </a:cxn>
                <a:cxn ang="0">
                  <a:pos x="T2" y="T3"/>
                </a:cxn>
                <a:cxn ang="0">
                  <a:pos x="T4" y="T5"/>
                </a:cxn>
                <a:cxn ang="0">
                  <a:pos x="T6" y="T7"/>
                </a:cxn>
                <a:cxn ang="0">
                  <a:pos x="T8" y="T9"/>
                </a:cxn>
                <a:cxn ang="0">
                  <a:pos x="T10" y="T11"/>
                </a:cxn>
                <a:cxn ang="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9" name="Freeform 47"/>
            <p:cNvSpPr>
              <a:spLocks/>
            </p:cNvSpPr>
            <p:nvPr/>
          </p:nvSpPr>
          <p:spPr bwMode="auto">
            <a:xfrm>
              <a:off x="2729673" y="3438426"/>
              <a:ext cx="149621" cy="842962"/>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30" name="Group 48"/>
            <p:cNvGrpSpPr>
              <a:grpSpLocks/>
            </p:cNvGrpSpPr>
            <p:nvPr/>
          </p:nvGrpSpPr>
          <p:grpSpPr bwMode="auto">
            <a:xfrm>
              <a:off x="2879294" y="3433664"/>
              <a:ext cx="204656" cy="847725"/>
              <a:chOff x="1557" y="2272"/>
              <a:chExt cx="119" cy="713"/>
            </a:xfrm>
          </p:grpSpPr>
          <p:sp>
            <p:nvSpPr>
              <p:cNvPr id="186"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7"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31" name="Freeform 51"/>
            <p:cNvSpPr>
              <a:spLocks/>
            </p:cNvSpPr>
            <p:nvPr/>
          </p:nvSpPr>
          <p:spPr bwMode="auto">
            <a:xfrm>
              <a:off x="3080510" y="3427314"/>
              <a:ext cx="60192" cy="466725"/>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2" name="Freeform 52"/>
            <p:cNvSpPr>
              <a:spLocks/>
            </p:cNvSpPr>
            <p:nvPr/>
          </p:nvSpPr>
          <p:spPr bwMode="auto">
            <a:xfrm>
              <a:off x="3142423" y="3432076"/>
              <a:ext cx="146182" cy="842962"/>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3" name="Freeform 53"/>
            <p:cNvSpPr>
              <a:spLocks/>
            </p:cNvSpPr>
            <p:nvPr/>
          </p:nvSpPr>
          <p:spPr bwMode="auto">
            <a:xfrm>
              <a:off x="3286885" y="3427314"/>
              <a:ext cx="60192" cy="442913"/>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Lst>
              <a:ahLst/>
              <a:cxnLst>
                <a:cxn ang="0">
                  <a:pos x="T0" y="T1"/>
                </a:cxn>
                <a:cxn ang="0">
                  <a:pos x="T2" y="T3"/>
                </a:cxn>
                <a:cxn ang="0">
                  <a:pos x="T4" y="T5"/>
                </a:cxn>
                <a:cxn ang="0">
                  <a:pos x="T6" y="T7"/>
                </a:cxn>
                <a:cxn ang="0">
                  <a:pos x="T8" y="T9"/>
                </a:cxn>
                <a:cxn ang="0">
                  <a:pos x="T10" y="T11"/>
                </a:cxn>
                <a:cxn ang="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4" name="Freeform 54"/>
            <p:cNvSpPr>
              <a:spLocks/>
            </p:cNvSpPr>
            <p:nvPr/>
          </p:nvSpPr>
          <p:spPr bwMode="auto">
            <a:xfrm>
              <a:off x="3348797" y="3432077"/>
              <a:ext cx="165100" cy="841375"/>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5" name="Freeform 55"/>
            <p:cNvSpPr>
              <a:spLocks/>
            </p:cNvSpPr>
            <p:nvPr/>
          </p:nvSpPr>
          <p:spPr bwMode="auto">
            <a:xfrm>
              <a:off x="6798700" y="343683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6" name="Freeform 56"/>
            <p:cNvSpPr>
              <a:spLocks/>
            </p:cNvSpPr>
            <p:nvPr/>
          </p:nvSpPr>
          <p:spPr bwMode="auto">
            <a:xfrm>
              <a:off x="6855452" y="3441602"/>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7" name="Freeform 57"/>
            <p:cNvSpPr>
              <a:spLocks/>
            </p:cNvSpPr>
            <p:nvPr/>
          </p:nvSpPr>
          <p:spPr bwMode="auto">
            <a:xfrm>
              <a:off x="70033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8" name="Freeform 58"/>
            <p:cNvSpPr>
              <a:spLocks/>
            </p:cNvSpPr>
            <p:nvPr/>
          </p:nvSpPr>
          <p:spPr bwMode="auto">
            <a:xfrm>
              <a:off x="7058388" y="3441602"/>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39" name="Freeform 59"/>
            <p:cNvSpPr>
              <a:spLocks/>
            </p:cNvSpPr>
            <p:nvPr/>
          </p:nvSpPr>
          <p:spPr bwMode="auto">
            <a:xfrm>
              <a:off x="7204571"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0" name="Freeform 60"/>
            <p:cNvSpPr>
              <a:spLocks/>
            </p:cNvSpPr>
            <p:nvPr/>
          </p:nvSpPr>
          <p:spPr bwMode="auto">
            <a:xfrm>
              <a:off x="7263044" y="3435252"/>
              <a:ext cx="146182" cy="841375"/>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1" name="Group 61"/>
            <p:cNvGrpSpPr>
              <a:grpSpLocks/>
            </p:cNvGrpSpPr>
            <p:nvPr/>
          </p:nvGrpSpPr>
          <p:grpSpPr bwMode="auto">
            <a:xfrm>
              <a:off x="7407506" y="3430489"/>
              <a:ext cx="204655" cy="847725"/>
              <a:chOff x="4190" y="2269"/>
              <a:chExt cx="119" cy="713"/>
            </a:xfrm>
          </p:grpSpPr>
          <p:sp>
            <p:nvSpPr>
              <p:cNvPr id="184"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5"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2" name="Freeform 64"/>
            <p:cNvSpPr>
              <a:spLocks/>
            </p:cNvSpPr>
            <p:nvPr/>
          </p:nvSpPr>
          <p:spPr bwMode="auto">
            <a:xfrm>
              <a:off x="5981798"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3" name="Freeform 65"/>
            <p:cNvSpPr>
              <a:spLocks/>
            </p:cNvSpPr>
            <p:nvPr/>
          </p:nvSpPr>
          <p:spPr bwMode="auto">
            <a:xfrm>
              <a:off x="6038552" y="3441602"/>
              <a:ext cx="153061" cy="841375"/>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4" name="Freeform 66"/>
            <p:cNvSpPr>
              <a:spLocks/>
            </p:cNvSpPr>
            <p:nvPr/>
          </p:nvSpPr>
          <p:spPr bwMode="auto">
            <a:xfrm>
              <a:off x="6186454"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5" name="Freeform 67"/>
            <p:cNvSpPr>
              <a:spLocks/>
            </p:cNvSpPr>
            <p:nvPr/>
          </p:nvSpPr>
          <p:spPr bwMode="auto">
            <a:xfrm>
              <a:off x="6241487" y="3441602"/>
              <a:ext cx="146182"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6" name="Freeform 68"/>
            <p:cNvSpPr>
              <a:spLocks/>
            </p:cNvSpPr>
            <p:nvPr/>
          </p:nvSpPr>
          <p:spPr bwMode="auto">
            <a:xfrm>
              <a:off x="6387669" y="3430488"/>
              <a:ext cx="58473" cy="43180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47" name="Freeform 69"/>
            <p:cNvSpPr>
              <a:spLocks/>
            </p:cNvSpPr>
            <p:nvPr/>
          </p:nvSpPr>
          <p:spPr bwMode="auto">
            <a:xfrm>
              <a:off x="6446142" y="3435252"/>
              <a:ext cx="147902" cy="841375"/>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48" name="Group 70"/>
            <p:cNvGrpSpPr>
              <a:grpSpLocks/>
            </p:cNvGrpSpPr>
            <p:nvPr/>
          </p:nvGrpSpPr>
          <p:grpSpPr bwMode="auto">
            <a:xfrm>
              <a:off x="6590605" y="3430489"/>
              <a:ext cx="204656" cy="847725"/>
              <a:chOff x="3715" y="2269"/>
              <a:chExt cx="119" cy="713"/>
            </a:xfrm>
          </p:grpSpPr>
          <p:sp>
            <p:nvSpPr>
              <p:cNvPr id="182"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3"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49" name="Freeform 73"/>
            <p:cNvSpPr>
              <a:spLocks/>
            </p:cNvSpPr>
            <p:nvPr/>
          </p:nvSpPr>
          <p:spPr bwMode="auto">
            <a:xfrm>
              <a:off x="5149419" y="3436838"/>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0" name="Freeform 74"/>
            <p:cNvSpPr>
              <a:spLocks/>
            </p:cNvSpPr>
            <p:nvPr/>
          </p:nvSpPr>
          <p:spPr bwMode="auto">
            <a:xfrm>
              <a:off x="5206173" y="3441602"/>
              <a:ext cx="149621"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1" name="Freeform 75"/>
            <p:cNvSpPr>
              <a:spLocks/>
            </p:cNvSpPr>
            <p:nvPr/>
          </p:nvSpPr>
          <p:spPr bwMode="auto">
            <a:xfrm>
              <a:off x="5354075" y="3436838"/>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2" name="Freeform 76"/>
            <p:cNvSpPr>
              <a:spLocks/>
            </p:cNvSpPr>
            <p:nvPr/>
          </p:nvSpPr>
          <p:spPr bwMode="auto">
            <a:xfrm>
              <a:off x="5409108" y="3441602"/>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3" name="Freeform 77"/>
            <p:cNvSpPr>
              <a:spLocks/>
            </p:cNvSpPr>
            <p:nvPr/>
          </p:nvSpPr>
          <p:spPr bwMode="auto">
            <a:xfrm>
              <a:off x="5557010" y="3430488"/>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4" name="Freeform 78"/>
            <p:cNvSpPr>
              <a:spLocks/>
            </p:cNvSpPr>
            <p:nvPr/>
          </p:nvSpPr>
          <p:spPr bwMode="auto">
            <a:xfrm>
              <a:off x="5613763" y="3435252"/>
              <a:ext cx="149622" cy="841375"/>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5" name="Freeform 79"/>
            <p:cNvSpPr>
              <a:spLocks/>
            </p:cNvSpPr>
            <p:nvPr/>
          </p:nvSpPr>
          <p:spPr bwMode="auto">
            <a:xfrm>
              <a:off x="5758226" y="3430488"/>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56" name="Freeform 80"/>
            <p:cNvSpPr>
              <a:spLocks/>
            </p:cNvSpPr>
            <p:nvPr/>
          </p:nvSpPr>
          <p:spPr bwMode="auto">
            <a:xfrm>
              <a:off x="5818419" y="3435252"/>
              <a:ext cx="161660" cy="841375"/>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57" name="Group 81"/>
            <p:cNvGrpSpPr>
              <a:grpSpLocks/>
            </p:cNvGrpSpPr>
            <p:nvPr/>
          </p:nvGrpSpPr>
          <p:grpSpPr bwMode="auto">
            <a:xfrm>
              <a:off x="1845699" y="3447951"/>
              <a:ext cx="818621" cy="844550"/>
              <a:chOff x="956" y="2283"/>
              <a:chExt cx="476" cy="711"/>
            </a:xfrm>
          </p:grpSpPr>
          <p:sp>
            <p:nvSpPr>
              <p:cNvPr id="178"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9"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0"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81"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58" name="Group 86"/>
            <p:cNvGrpSpPr>
              <a:grpSpLocks/>
            </p:cNvGrpSpPr>
            <p:nvPr/>
          </p:nvGrpSpPr>
          <p:grpSpPr bwMode="auto">
            <a:xfrm>
              <a:off x="3519056" y="3433664"/>
              <a:ext cx="818621" cy="847725"/>
              <a:chOff x="1929" y="2272"/>
              <a:chExt cx="476" cy="713"/>
            </a:xfrm>
          </p:grpSpPr>
          <p:grpSp>
            <p:nvGrpSpPr>
              <p:cNvPr id="172" name="Group 87"/>
              <p:cNvGrpSpPr>
                <a:grpSpLocks/>
              </p:cNvGrpSpPr>
              <p:nvPr/>
            </p:nvGrpSpPr>
            <p:grpSpPr bwMode="auto">
              <a:xfrm>
                <a:off x="1929" y="2272"/>
                <a:ext cx="238" cy="713"/>
                <a:chOff x="1929" y="2272"/>
                <a:chExt cx="238" cy="713"/>
              </a:xfrm>
            </p:grpSpPr>
            <p:sp>
              <p:nvSpPr>
                <p:cNvPr id="176"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7"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73" name="Group 90"/>
              <p:cNvGrpSpPr>
                <a:grpSpLocks/>
              </p:cNvGrpSpPr>
              <p:nvPr/>
            </p:nvGrpSpPr>
            <p:grpSpPr bwMode="auto">
              <a:xfrm>
                <a:off x="2169" y="2272"/>
                <a:ext cx="236" cy="713"/>
                <a:chOff x="2169" y="2272"/>
                <a:chExt cx="236" cy="713"/>
              </a:xfrm>
            </p:grpSpPr>
            <p:sp>
              <p:nvSpPr>
                <p:cNvPr id="174"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5"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59" name="Freeform 93"/>
            <p:cNvSpPr>
              <a:spLocks/>
            </p:cNvSpPr>
            <p:nvPr/>
          </p:nvSpPr>
          <p:spPr bwMode="auto">
            <a:xfrm>
              <a:off x="4334237" y="3427314"/>
              <a:ext cx="116946" cy="466725"/>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Lst>
              <a:ahLst/>
              <a:cxnLst>
                <a:cxn ang="0">
                  <a:pos x="T0" y="T1"/>
                </a:cxn>
                <a:cxn ang="0">
                  <a:pos x="T2" y="T3"/>
                </a:cxn>
                <a:cxn ang="0">
                  <a:pos x="T4" y="T5"/>
                </a:cxn>
                <a:cxn ang="0">
                  <a:pos x="T6" y="T7"/>
                </a:cxn>
                <a:cxn ang="0">
                  <a:pos x="T8" y="T9"/>
                </a:cxn>
                <a:cxn ang="0">
                  <a:pos x="T10" y="T11"/>
                </a:cxn>
                <a:cxn ang="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0" name="Freeform 94"/>
            <p:cNvSpPr>
              <a:spLocks/>
            </p:cNvSpPr>
            <p:nvPr/>
          </p:nvSpPr>
          <p:spPr bwMode="auto">
            <a:xfrm>
              <a:off x="4454623" y="3432076"/>
              <a:ext cx="288925" cy="842962"/>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1" name="Freeform 95"/>
            <p:cNvSpPr>
              <a:spLocks/>
            </p:cNvSpPr>
            <p:nvPr/>
          </p:nvSpPr>
          <p:spPr bwMode="auto">
            <a:xfrm>
              <a:off x="4741829" y="3427314"/>
              <a:ext cx="122105" cy="461963"/>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Lst>
              <a:ahLst/>
              <a:cxnLst>
                <a:cxn ang="0">
                  <a:pos x="T0" y="T1"/>
                </a:cxn>
                <a:cxn ang="0">
                  <a:pos x="T2" y="T3"/>
                </a:cxn>
                <a:cxn ang="0">
                  <a:pos x="T4" y="T5"/>
                </a:cxn>
                <a:cxn ang="0">
                  <a:pos x="T6" y="T7"/>
                </a:cxn>
                <a:cxn ang="0">
                  <a:pos x="T8" y="T9"/>
                </a:cxn>
                <a:cxn ang="0">
                  <a:pos x="T10" y="T11"/>
                </a:cxn>
                <a:cxn ang="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2" name="Freeform 96"/>
            <p:cNvSpPr>
              <a:spLocks/>
            </p:cNvSpPr>
            <p:nvPr/>
          </p:nvSpPr>
          <p:spPr bwMode="auto">
            <a:xfrm>
              <a:off x="4867373" y="3432077"/>
              <a:ext cx="282046" cy="841375"/>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3" name="Freeform 97"/>
            <p:cNvSpPr>
              <a:spLocks/>
            </p:cNvSpPr>
            <p:nvPr/>
          </p:nvSpPr>
          <p:spPr bwMode="auto">
            <a:xfrm>
              <a:off x="7615600" y="3436838"/>
              <a:ext cx="111787" cy="43180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4" name="Freeform 98"/>
            <p:cNvSpPr>
              <a:spLocks/>
            </p:cNvSpPr>
            <p:nvPr/>
          </p:nvSpPr>
          <p:spPr bwMode="auto">
            <a:xfrm>
              <a:off x="7729107" y="3441602"/>
              <a:ext cx="299244" cy="841375"/>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5" name="Freeform 99"/>
            <p:cNvSpPr>
              <a:spLocks/>
            </p:cNvSpPr>
            <p:nvPr/>
          </p:nvSpPr>
          <p:spPr bwMode="auto">
            <a:xfrm>
              <a:off x="8028350" y="3436838"/>
              <a:ext cx="110067" cy="43180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6" name="Freeform 100"/>
            <p:cNvSpPr>
              <a:spLocks/>
            </p:cNvSpPr>
            <p:nvPr/>
          </p:nvSpPr>
          <p:spPr bwMode="auto">
            <a:xfrm>
              <a:off x="8140137" y="3441602"/>
              <a:ext cx="300963" cy="841375"/>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7" name="Freeform 101"/>
            <p:cNvSpPr>
              <a:spLocks/>
            </p:cNvSpPr>
            <p:nvPr/>
          </p:nvSpPr>
          <p:spPr bwMode="auto">
            <a:xfrm>
              <a:off x="8434221" y="3430488"/>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68" name="Freeform 102"/>
            <p:cNvSpPr>
              <a:spLocks/>
            </p:cNvSpPr>
            <p:nvPr/>
          </p:nvSpPr>
          <p:spPr bwMode="auto">
            <a:xfrm>
              <a:off x="8551167" y="3435252"/>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69" name="Group 103"/>
            <p:cNvGrpSpPr>
              <a:grpSpLocks/>
            </p:cNvGrpSpPr>
            <p:nvPr/>
          </p:nvGrpSpPr>
          <p:grpSpPr bwMode="auto">
            <a:xfrm>
              <a:off x="8843532" y="3430489"/>
              <a:ext cx="409310" cy="847725"/>
              <a:chOff x="5025" y="2269"/>
              <a:chExt cx="238" cy="713"/>
            </a:xfrm>
          </p:grpSpPr>
          <p:sp>
            <p:nvSpPr>
              <p:cNvPr id="170"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71"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28" name="组合 27"/>
          <p:cNvGrpSpPr/>
          <p:nvPr/>
        </p:nvGrpSpPr>
        <p:grpSpPr>
          <a:xfrm>
            <a:off x="2770228" y="3349917"/>
            <a:ext cx="4392186" cy="514642"/>
            <a:chOff x="1825063" y="4589363"/>
            <a:chExt cx="7438098" cy="871538"/>
          </a:xfrm>
        </p:grpSpPr>
        <p:grpSp>
          <p:nvGrpSpPr>
            <p:cNvPr id="81" name="Group 106"/>
            <p:cNvGrpSpPr>
              <a:grpSpLocks/>
            </p:cNvGrpSpPr>
            <p:nvPr/>
          </p:nvGrpSpPr>
          <p:grpSpPr bwMode="auto">
            <a:xfrm>
              <a:off x="1825063" y="4595714"/>
              <a:ext cx="407590" cy="847725"/>
              <a:chOff x="944" y="3250"/>
              <a:chExt cx="237" cy="713"/>
            </a:xfrm>
          </p:grpSpPr>
          <p:sp>
            <p:nvSpPr>
              <p:cNvPr id="126"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7"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2" name="Freeform 109"/>
            <p:cNvSpPr>
              <a:spLocks/>
            </p:cNvSpPr>
            <p:nvPr/>
          </p:nvSpPr>
          <p:spPr bwMode="auto">
            <a:xfrm>
              <a:off x="2234373" y="4595713"/>
              <a:ext cx="113506" cy="43180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3" name="Freeform 110"/>
            <p:cNvSpPr>
              <a:spLocks/>
            </p:cNvSpPr>
            <p:nvPr/>
          </p:nvSpPr>
          <p:spPr bwMode="auto">
            <a:xfrm>
              <a:off x="2349598" y="4598889"/>
              <a:ext cx="318162" cy="842963"/>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84" name="Group 111"/>
            <p:cNvGrpSpPr>
              <a:grpSpLocks/>
            </p:cNvGrpSpPr>
            <p:nvPr/>
          </p:nvGrpSpPr>
          <p:grpSpPr bwMode="auto">
            <a:xfrm>
              <a:off x="2671200" y="4595714"/>
              <a:ext cx="407590" cy="847725"/>
              <a:chOff x="1436" y="3250"/>
              <a:chExt cx="237" cy="713"/>
            </a:xfrm>
          </p:grpSpPr>
          <p:sp>
            <p:nvSpPr>
              <p:cNvPr id="124"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5"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85" name="Freeform 114"/>
            <p:cNvSpPr>
              <a:spLocks/>
            </p:cNvSpPr>
            <p:nvPr/>
          </p:nvSpPr>
          <p:spPr bwMode="auto">
            <a:xfrm>
              <a:off x="3080511" y="5011638"/>
              <a:ext cx="113506" cy="43180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6" name="Freeform 115"/>
            <p:cNvSpPr>
              <a:spLocks/>
            </p:cNvSpPr>
            <p:nvPr/>
          </p:nvSpPr>
          <p:spPr bwMode="auto">
            <a:xfrm>
              <a:off x="3195736" y="4595714"/>
              <a:ext cx="313002" cy="841375"/>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7" name="Freeform 116"/>
            <p:cNvSpPr>
              <a:spLocks/>
            </p:cNvSpPr>
            <p:nvPr/>
          </p:nvSpPr>
          <p:spPr bwMode="auto">
            <a:xfrm>
              <a:off x="3519057" y="4598888"/>
              <a:ext cx="120385" cy="45720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8" name="Freeform 117"/>
            <p:cNvSpPr>
              <a:spLocks/>
            </p:cNvSpPr>
            <p:nvPr/>
          </p:nvSpPr>
          <p:spPr bwMode="auto">
            <a:xfrm>
              <a:off x="3642881" y="4600476"/>
              <a:ext cx="295804" cy="842962"/>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9" name="Freeform 118"/>
            <p:cNvSpPr>
              <a:spLocks/>
            </p:cNvSpPr>
            <p:nvPr/>
          </p:nvSpPr>
          <p:spPr bwMode="auto">
            <a:xfrm>
              <a:off x="3942125" y="4610001"/>
              <a:ext cx="110067" cy="430212"/>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0" name="Freeform 119"/>
            <p:cNvSpPr>
              <a:spLocks/>
            </p:cNvSpPr>
            <p:nvPr/>
          </p:nvSpPr>
          <p:spPr bwMode="auto">
            <a:xfrm>
              <a:off x="4057352" y="4606827"/>
              <a:ext cx="302683" cy="841375"/>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1" name="Freeform 120"/>
            <p:cNvSpPr>
              <a:spLocks/>
            </p:cNvSpPr>
            <p:nvPr/>
          </p:nvSpPr>
          <p:spPr bwMode="auto">
            <a:xfrm>
              <a:off x="4361755" y="4616351"/>
              <a:ext cx="115227" cy="43180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2" name="Freeform 121"/>
            <p:cNvSpPr>
              <a:spLocks/>
            </p:cNvSpPr>
            <p:nvPr/>
          </p:nvSpPr>
          <p:spPr bwMode="auto">
            <a:xfrm>
              <a:off x="4483860" y="4614764"/>
              <a:ext cx="288925" cy="841375"/>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3" name="Freeform 122"/>
            <p:cNvSpPr>
              <a:spLocks/>
            </p:cNvSpPr>
            <p:nvPr/>
          </p:nvSpPr>
          <p:spPr bwMode="auto">
            <a:xfrm>
              <a:off x="4774504" y="4616351"/>
              <a:ext cx="118666" cy="43180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4" name="Freeform 123"/>
            <p:cNvSpPr>
              <a:spLocks/>
            </p:cNvSpPr>
            <p:nvPr/>
          </p:nvSpPr>
          <p:spPr bwMode="auto">
            <a:xfrm>
              <a:off x="4898329" y="4611589"/>
              <a:ext cx="288925" cy="842963"/>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5" name="Group 124"/>
            <p:cNvGrpSpPr>
              <a:grpSpLocks/>
            </p:cNvGrpSpPr>
            <p:nvPr/>
          </p:nvGrpSpPr>
          <p:grpSpPr bwMode="auto">
            <a:xfrm>
              <a:off x="5185535" y="4614763"/>
              <a:ext cx="404151" cy="846138"/>
              <a:chOff x="2898" y="3265"/>
              <a:chExt cx="235" cy="713"/>
            </a:xfrm>
          </p:grpSpPr>
          <p:sp>
            <p:nvSpPr>
              <p:cNvPr id="122"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3"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96" name="Freeform 127"/>
            <p:cNvSpPr>
              <a:spLocks/>
            </p:cNvSpPr>
            <p:nvPr/>
          </p:nvSpPr>
          <p:spPr bwMode="auto">
            <a:xfrm>
              <a:off x="5587966" y="5014813"/>
              <a:ext cx="108346" cy="43180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97" name="Freeform 128"/>
            <p:cNvSpPr>
              <a:spLocks/>
            </p:cNvSpPr>
            <p:nvPr/>
          </p:nvSpPr>
          <p:spPr bwMode="auto">
            <a:xfrm>
              <a:off x="5698034" y="4614764"/>
              <a:ext cx="290644" cy="841375"/>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98" name="Group 129"/>
            <p:cNvGrpSpPr>
              <a:grpSpLocks/>
            </p:cNvGrpSpPr>
            <p:nvPr/>
          </p:nvGrpSpPr>
          <p:grpSpPr bwMode="auto">
            <a:xfrm>
              <a:off x="5988678" y="4603652"/>
              <a:ext cx="808302" cy="846137"/>
              <a:chOff x="3365" y="3256"/>
              <a:chExt cx="470" cy="713"/>
            </a:xfrm>
          </p:grpSpPr>
          <p:grpSp>
            <p:nvGrpSpPr>
              <p:cNvPr id="116" name="Group 130"/>
              <p:cNvGrpSpPr>
                <a:grpSpLocks/>
              </p:cNvGrpSpPr>
              <p:nvPr/>
            </p:nvGrpSpPr>
            <p:grpSpPr bwMode="auto">
              <a:xfrm>
                <a:off x="3365" y="3256"/>
                <a:ext cx="233" cy="713"/>
                <a:chOff x="3365" y="3256"/>
                <a:chExt cx="233" cy="713"/>
              </a:xfrm>
            </p:grpSpPr>
            <p:sp>
              <p:nvSpPr>
                <p:cNvPr id="120"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21"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17" name="Group 133"/>
              <p:cNvGrpSpPr>
                <a:grpSpLocks/>
              </p:cNvGrpSpPr>
              <p:nvPr/>
            </p:nvGrpSpPr>
            <p:grpSpPr bwMode="auto">
              <a:xfrm>
                <a:off x="3600" y="3256"/>
                <a:ext cx="235" cy="713"/>
                <a:chOff x="3600" y="3256"/>
                <a:chExt cx="235" cy="713"/>
              </a:xfrm>
            </p:grpSpPr>
            <p:sp>
              <p:nvSpPr>
                <p:cNvPr id="118"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9"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grpSp>
          <p:nvGrpSpPr>
            <p:cNvPr id="99" name="Group 136"/>
            <p:cNvGrpSpPr>
              <a:grpSpLocks/>
            </p:cNvGrpSpPr>
            <p:nvPr/>
          </p:nvGrpSpPr>
          <p:grpSpPr bwMode="auto">
            <a:xfrm>
              <a:off x="6793540" y="4592539"/>
              <a:ext cx="402431" cy="847725"/>
              <a:chOff x="3833" y="3247"/>
              <a:chExt cx="234" cy="713"/>
            </a:xfrm>
          </p:grpSpPr>
          <p:sp>
            <p:nvSpPr>
              <p:cNvPr id="114"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5"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100" name="Freeform 139"/>
            <p:cNvSpPr>
              <a:spLocks/>
            </p:cNvSpPr>
            <p:nvPr/>
          </p:nvSpPr>
          <p:spPr bwMode="auto">
            <a:xfrm>
              <a:off x="7197691" y="5008464"/>
              <a:ext cx="110067" cy="430213"/>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Lst>
              <a:ahLst/>
              <a:cxnLst>
                <a:cxn ang="0">
                  <a:pos x="T0" y="T1"/>
                </a:cxn>
                <a:cxn ang="0">
                  <a:pos x="T2" y="T3"/>
                </a:cxn>
                <a:cxn ang="0">
                  <a:pos x="T4" y="T5"/>
                </a:cxn>
                <a:cxn ang="0">
                  <a:pos x="T6" y="T7"/>
                </a:cxn>
                <a:cxn ang="0">
                  <a:pos x="T8" y="T9"/>
                </a:cxn>
                <a:cxn ang="0">
                  <a:pos x="T10" y="T11"/>
                </a:cxn>
              </a:cxnLst>
              <a:rect l="0" t="0" r="r" b="b"/>
              <a:pathLst>
                <a:path w="64" h="271">
                  <a:moveTo>
                    <a:pt x="0" y="0"/>
                  </a:moveTo>
                  <a:lnTo>
                    <a:pt x="40" y="231"/>
                  </a:lnTo>
                  <a:lnTo>
                    <a:pt x="42" y="243"/>
                  </a:lnTo>
                  <a:lnTo>
                    <a:pt x="44" y="253"/>
                  </a:lnTo>
                  <a:lnTo>
                    <a:pt x="55" y="267"/>
                  </a:lnTo>
                  <a:lnTo>
                    <a:pt x="6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1" name="Freeform 140"/>
            <p:cNvSpPr>
              <a:spLocks/>
            </p:cNvSpPr>
            <p:nvPr/>
          </p:nvSpPr>
          <p:spPr bwMode="auto">
            <a:xfrm>
              <a:off x="7311198" y="4592539"/>
              <a:ext cx="304403" cy="841375"/>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2" name="Group 141"/>
            <p:cNvGrpSpPr>
              <a:grpSpLocks/>
            </p:cNvGrpSpPr>
            <p:nvPr/>
          </p:nvGrpSpPr>
          <p:grpSpPr bwMode="auto">
            <a:xfrm>
              <a:off x="7625919" y="4595714"/>
              <a:ext cx="818621" cy="847725"/>
              <a:chOff x="4317" y="3250"/>
              <a:chExt cx="476" cy="713"/>
            </a:xfrm>
          </p:grpSpPr>
          <p:grpSp>
            <p:nvGrpSpPr>
              <p:cNvPr id="108" name="Group 142"/>
              <p:cNvGrpSpPr>
                <a:grpSpLocks/>
              </p:cNvGrpSpPr>
              <p:nvPr/>
            </p:nvGrpSpPr>
            <p:grpSpPr bwMode="auto">
              <a:xfrm>
                <a:off x="4317" y="3250"/>
                <a:ext cx="238" cy="713"/>
                <a:chOff x="4317" y="3250"/>
                <a:chExt cx="238" cy="713"/>
              </a:xfrm>
            </p:grpSpPr>
            <p:sp>
              <p:nvSpPr>
                <p:cNvPr id="112"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3"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109" name="Group 145"/>
              <p:cNvGrpSpPr>
                <a:grpSpLocks/>
              </p:cNvGrpSpPr>
              <p:nvPr/>
            </p:nvGrpSpPr>
            <p:grpSpPr bwMode="auto">
              <a:xfrm>
                <a:off x="4557" y="3250"/>
                <a:ext cx="236" cy="713"/>
                <a:chOff x="4557" y="3250"/>
                <a:chExt cx="236" cy="713"/>
              </a:xfrm>
            </p:grpSpPr>
            <p:sp>
              <p:nvSpPr>
                <p:cNvPr id="110"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11"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103" name="Freeform 148"/>
            <p:cNvSpPr>
              <a:spLocks/>
            </p:cNvSpPr>
            <p:nvPr/>
          </p:nvSpPr>
          <p:spPr bwMode="auto">
            <a:xfrm>
              <a:off x="8435941" y="4589363"/>
              <a:ext cx="122105" cy="49053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Lst>
              <a:ahLst/>
              <a:cxnLst>
                <a:cxn ang="0">
                  <a:pos x="T0" y="T1"/>
                </a:cxn>
                <a:cxn ang="0">
                  <a:pos x="T2" y="T3"/>
                </a:cxn>
                <a:cxn ang="0">
                  <a:pos x="T4" y="T5"/>
                </a:cxn>
                <a:cxn ang="0">
                  <a:pos x="T6" y="T7"/>
                </a:cxn>
                <a:cxn ang="0">
                  <a:pos x="T8" y="T9"/>
                </a:cxn>
                <a:cxn ang="0">
                  <a:pos x="T10" y="T11"/>
                </a:cxn>
                <a:cxn ang="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4" name="Freeform 149"/>
            <p:cNvSpPr>
              <a:spLocks/>
            </p:cNvSpPr>
            <p:nvPr/>
          </p:nvSpPr>
          <p:spPr bwMode="auto">
            <a:xfrm>
              <a:off x="8561486" y="4594127"/>
              <a:ext cx="292365" cy="841375"/>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105" name="Group 150"/>
            <p:cNvGrpSpPr>
              <a:grpSpLocks/>
            </p:cNvGrpSpPr>
            <p:nvPr/>
          </p:nvGrpSpPr>
          <p:grpSpPr bwMode="auto">
            <a:xfrm>
              <a:off x="8853851" y="4589364"/>
              <a:ext cx="409310" cy="847725"/>
              <a:chOff x="5031" y="3244"/>
              <a:chExt cx="238" cy="713"/>
            </a:xfrm>
          </p:grpSpPr>
          <p:sp>
            <p:nvSpPr>
              <p:cNvPr id="106"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107"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29" name="Rectangle 153"/>
          <p:cNvSpPr>
            <a:spLocks noChangeArrowheads="1"/>
          </p:cNvSpPr>
          <p:nvPr/>
        </p:nvSpPr>
        <p:spPr bwMode="auto">
          <a:xfrm>
            <a:off x="1646091" y="1522876"/>
            <a:ext cx="100348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基带信号</a:t>
            </a:r>
          </a:p>
        </p:txBody>
      </p:sp>
      <p:sp>
        <p:nvSpPr>
          <p:cNvPr id="30" name="Rectangle 154"/>
          <p:cNvSpPr>
            <a:spLocks noChangeArrowheads="1"/>
          </p:cNvSpPr>
          <p:nvPr/>
        </p:nvSpPr>
        <p:spPr bwMode="auto">
          <a:xfrm>
            <a:off x="2056460" y="2120948"/>
            <a:ext cx="5931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调幅</a:t>
            </a:r>
          </a:p>
        </p:txBody>
      </p:sp>
      <p:sp>
        <p:nvSpPr>
          <p:cNvPr id="31" name="Rectangle 155"/>
          <p:cNvSpPr>
            <a:spLocks noChangeArrowheads="1"/>
          </p:cNvSpPr>
          <p:nvPr/>
        </p:nvSpPr>
        <p:spPr bwMode="auto">
          <a:xfrm>
            <a:off x="2056460" y="2777139"/>
            <a:ext cx="5931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a:solidFill>
                  <a:srgbClr val="C55A11"/>
                </a:solidFill>
                <a:latin typeface="微软雅黑" pitchFamily="34" charset="-122"/>
                <a:ea typeface="微软雅黑" pitchFamily="34" charset="-122"/>
              </a:rPr>
              <a:t>调频</a:t>
            </a:r>
          </a:p>
        </p:txBody>
      </p:sp>
      <p:sp>
        <p:nvSpPr>
          <p:cNvPr id="32" name="Rectangle 156"/>
          <p:cNvSpPr>
            <a:spLocks noChangeArrowheads="1"/>
          </p:cNvSpPr>
          <p:nvPr/>
        </p:nvSpPr>
        <p:spPr bwMode="auto">
          <a:xfrm>
            <a:off x="2056460" y="3475515"/>
            <a:ext cx="59311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a:solidFill>
                  <a:srgbClr val="C55A11"/>
                </a:solidFill>
                <a:latin typeface="微软雅黑" pitchFamily="34" charset="-122"/>
                <a:ea typeface="微软雅黑" pitchFamily="34" charset="-122"/>
              </a:rPr>
              <a:t>调相</a:t>
            </a:r>
          </a:p>
        </p:txBody>
      </p:sp>
      <p:grpSp>
        <p:nvGrpSpPr>
          <p:cNvPr id="33" name="组合 32"/>
          <p:cNvGrpSpPr/>
          <p:nvPr/>
        </p:nvGrpSpPr>
        <p:grpSpPr>
          <a:xfrm>
            <a:off x="2788507" y="1992538"/>
            <a:ext cx="4370861" cy="503394"/>
            <a:chOff x="1856018" y="2290663"/>
            <a:chExt cx="7401984" cy="852489"/>
          </a:xfrm>
        </p:grpSpPr>
        <p:sp>
          <p:nvSpPr>
            <p:cNvPr id="37" name="Freeform 14"/>
            <p:cNvSpPr>
              <a:spLocks/>
            </p:cNvSpPr>
            <p:nvPr/>
          </p:nvSpPr>
          <p:spPr bwMode="auto">
            <a:xfrm>
              <a:off x="1856018" y="2735163"/>
              <a:ext cx="816901" cy="1588"/>
            </a:xfrm>
            <a:custGeom>
              <a:avLst/>
              <a:gdLst>
                <a:gd name="T0" fmla="*/ 0 w 475"/>
                <a:gd name="T1" fmla="*/ 0 h 1"/>
                <a:gd name="T2" fmla="*/ 475 w 475"/>
                <a:gd name="T3" fmla="*/ 1 h 1"/>
              </a:gdLst>
              <a:ahLst/>
              <a:cxnLst>
                <a:cxn ang="0">
                  <a:pos x="T0" y="T1"/>
                </a:cxn>
                <a:cxn ang="0">
                  <a:pos x="T2" y="T3"/>
                </a:cxn>
              </a:cxnLst>
              <a:rect l="0" t="0" r="r" b="b"/>
              <a:pathLst>
                <a:path w="475" h="1">
                  <a:moveTo>
                    <a:pt x="0" y="0"/>
                  </a:moveTo>
                  <a:lnTo>
                    <a:pt x="475" y="1"/>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8" name="Freeform 15"/>
            <p:cNvSpPr>
              <a:spLocks/>
            </p:cNvSpPr>
            <p:nvPr/>
          </p:nvSpPr>
          <p:spPr bwMode="auto">
            <a:xfrm>
              <a:off x="3493260" y="2731989"/>
              <a:ext cx="1666478" cy="4763"/>
            </a:xfrm>
            <a:custGeom>
              <a:avLst/>
              <a:gdLst>
                <a:gd name="T0" fmla="*/ 0 w 969"/>
                <a:gd name="T1" fmla="*/ 3 h 3"/>
                <a:gd name="T2" fmla="*/ 969 w 969"/>
                <a:gd name="T3" fmla="*/ 0 h 3"/>
              </a:gdLst>
              <a:ahLst/>
              <a:cxnLst>
                <a:cxn ang="0">
                  <a:pos x="T0" y="T1"/>
                </a:cxn>
                <a:cxn ang="0">
                  <a:pos x="T2" y="T3"/>
                </a:cxn>
              </a:cxnLst>
              <a:rect l="0" t="0" r="r" b="b"/>
              <a:pathLst>
                <a:path w="969" h="3">
                  <a:moveTo>
                    <a:pt x="0" y="3"/>
                  </a:moveTo>
                  <a:lnTo>
                    <a:pt x="969"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39" name="Line 16"/>
            <p:cNvSpPr>
              <a:spLocks noChangeShapeType="1"/>
            </p:cNvSpPr>
            <p:nvPr/>
          </p:nvSpPr>
          <p:spPr bwMode="auto">
            <a:xfrm>
              <a:off x="7629359" y="2735163"/>
              <a:ext cx="16286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sp>
          <p:nvSpPr>
            <p:cNvPr id="40" name="Freeform 17"/>
            <p:cNvSpPr>
              <a:spLocks/>
            </p:cNvSpPr>
            <p:nvPr/>
          </p:nvSpPr>
          <p:spPr bwMode="auto">
            <a:xfrm>
              <a:off x="6803858" y="2297013"/>
              <a:ext cx="56754"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1" name="Freeform 18"/>
            <p:cNvSpPr>
              <a:spLocks/>
            </p:cNvSpPr>
            <p:nvPr/>
          </p:nvSpPr>
          <p:spPr bwMode="auto">
            <a:xfrm>
              <a:off x="6860612" y="2301777"/>
              <a:ext cx="151342" cy="841375"/>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2" name="Freeform 19"/>
            <p:cNvSpPr>
              <a:spLocks/>
            </p:cNvSpPr>
            <p:nvPr/>
          </p:nvSpPr>
          <p:spPr bwMode="auto">
            <a:xfrm>
              <a:off x="700851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3" name="Freeform 20"/>
            <p:cNvSpPr>
              <a:spLocks/>
            </p:cNvSpPr>
            <p:nvPr/>
          </p:nvSpPr>
          <p:spPr bwMode="auto">
            <a:xfrm>
              <a:off x="7063547" y="2301777"/>
              <a:ext cx="144463" cy="841375"/>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44" name="Group 21"/>
            <p:cNvGrpSpPr>
              <a:grpSpLocks/>
            </p:cNvGrpSpPr>
            <p:nvPr/>
          </p:nvGrpSpPr>
          <p:grpSpPr bwMode="auto">
            <a:xfrm>
              <a:off x="7209730" y="2290663"/>
              <a:ext cx="202935" cy="847725"/>
              <a:chOff x="4075" y="1309"/>
              <a:chExt cx="118" cy="713"/>
            </a:xfrm>
          </p:grpSpPr>
          <p:sp>
            <p:nvSpPr>
              <p:cNvPr id="79"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80"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45" name="Freeform 24"/>
            <p:cNvSpPr>
              <a:spLocks/>
            </p:cNvSpPr>
            <p:nvPr/>
          </p:nvSpPr>
          <p:spPr bwMode="auto">
            <a:xfrm>
              <a:off x="7412665" y="2290663"/>
              <a:ext cx="60193"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6" name="Freeform 25"/>
            <p:cNvSpPr>
              <a:spLocks/>
            </p:cNvSpPr>
            <p:nvPr/>
          </p:nvSpPr>
          <p:spPr bwMode="auto">
            <a:xfrm>
              <a:off x="7472858" y="2295427"/>
              <a:ext cx="142742" cy="841375"/>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7" name="Freeform 26"/>
            <p:cNvSpPr>
              <a:spLocks/>
            </p:cNvSpPr>
            <p:nvPr/>
          </p:nvSpPr>
          <p:spPr bwMode="auto">
            <a:xfrm>
              <a:off x="5986958"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8" name="Freeform 27"/>
            <p:cNvSpPr>
              <a:spLocks/>
            </p:cNvSpPr>
            <p:nvPr/>
          </p:nvSpPr>
          <p:spPr bwMode="auto">
            <a:xfrm>
              <a:off x="6043711"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49" name="Freeform 28"/>
            <p:cNvSpPr>
              <a:spLocks/>
            </p:cNvSpPr>
            <p:nvPr/>
          </p:nvSpPr>
          <p:spPr bwMode="auto">
            <a:xfrm>
              <a:off x="6191613"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0" name="Freeform 29"/>
            <p:cNvSpPr>
              <a:spLocks/>
            </p:cNvSpPr>
            <p:nvPr/>
          </p:nvSpPr>
          <p:spPr bwMode="auto">
            <a:xfrm>
              <a:off x="6246646" y="2301777"/>
              <a:ext cx="146183" cy="841375"/>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1" name="Group 30"/>
            <p:cNvGrpSpPr>
              <a:grpSpLocks/>
            </p:cNvGrpSpPr>
            <p:nvPr/>
          </p:nvGrpSpPr>
          <p:grpSpPr bwMode="auto">
            <a:xfrm>
              <a:off x="6392829" y="2290663"/>
              <a:ext cx="407590" cy="847725"/>
              <a:chOff x="3600" y="1309"/>
              <a:chExt cx="237" cy="713"/>
            </a:xfrm>
          </p:grpSpPr>
          <p:grpSp>
            <p:nvGrpSpPr>
              <p:cNvPr id="73" name="Group 31"/>
              <p:cNvGrpSpPr>
                <a:grpSpLocks/>
              </p:cNvGrpSpPr>
              <p:nvPr/>
            </p:nvGrpSpPr>
            <p:grpSpPr bwMode="auto">
              <a:xfrm>
                <a:off x="3600" y="1309"/>
                <a:ext cx="118" cy="713"/>
                <a:chOff x="3600" y="1309"/>
                <a:chExt cx="118" cy="713"/>
              </a:xfrm>
            </p:grpSpPr>
            <p:sp>
              <p:nvSpPr>
                <p:cNvPr id="77"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8"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74" name="Group 34"/>
              <p:cNvGrpSpPr>
                <a:grpSpLocks/>
              </p:cNvGrpSpPr>
              <p:nvPr/>
            </p:nvGrpSpPr>
            <p:grpSpPr bwMode="auto">
              <a:xfrm>
                <a:off x="3718" y="1309"/>
                <a:ext cx="119" cy="713"/>
                <a:chOff x="3718" y="1309"/>
                <a:chExt cx="119" cy="713"/>
              </a:xfrm>
            </p:grpSpPr>
            <p:sp>
              <p:nvSpPr>
                <p:cNvPr id="75"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6"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sp>
          <p:nvSpPr>
            <p:cNvPr id="52" name="Freeform 37"/>
            <p:cNvSpPr>
              <a:spLocks/>
            </p:cNvSpPr>
            <p:nvPr/>
          </p:nvSpPr>
          <p:spPr bwMode="auto">
            <a:xfrm>
              <a:off x="5154579" y="2297013"/>
              <a:ext cx="56753" cy="43180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3" name="Freeform 38"/>
            <p:cNvSpPr>
              <a:spLocks/>
            </p:cNvSpPr>
            <p:nvPr/>
          </p:nvSpPr>
          <p:spPr bwMode="auto">
            <a:xfrm>
              <a:off x="5211332" y="2301777"/>
              <a:ext cx="149622" cy="841375"/>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4" name="Freeform 39"/>
            <p:cNvSpPr>
              <a:spLocks/>
            </p:cNvSpPr>
            <p:nvPr/>
          </p:nvSpPr>
          <p:spPr bwMode="auto">
            <a:xfrm>
              <a:off x="5359234" y="2297013"/>
              <a:ext cx="55033" cy="43180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5" name="Freeform 40"/>
            <p:cNvSpPr>
              <a:spLocks/>
            </p:cNvSpPr>
            <p:nvPr/>
          </p:nvSpPr>
          <p:spPr bwMode="auto">
            <a:xfrm>
              <a:off x="5414267" y="2301777"/>
              <a:ext cx="147902" cy="841375"/>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6" name="Group 41"/>
            <p:cNvGrpSpPr>
              <a:grpSpLocks/>
            </p:cNvGrpSpPr>
            <p:nvPr/>
          </p:nvGrpSpPr>
          <p:grpSpPr bwMode="auto">
            <a:xfrm>
              <a:off x="5562169" y="2290663"/>
              <a:ext cx="201216" cy="847725"/>
              <a:chOff x="3117" y="1309"/>
              <a:chExt cx="117" cy="713"/>
            </a:xfrm>
          </p:grpSpPr>
          <p:sp>
            <p:nvSpPr>
              <p:cNvPr id="71"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2"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57" name="Freeform 44"/>
            <p:cNvSpPr>
              <a:spLocks/>
            </p:cNvSpPr>
            <p:nvPr/>
          </p:nvSpPr>
          <p:spPr bwMode="auto">
            <a:xfrm>
              <a:off x="5763385" y="2290663"/>
              <a:ext cx="60192" cy="43180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58" name="Freeform 45"/>
            <p:cNvSpPr>
              <a:spLocks/>
            </p:cNvSpPr>
            <p:nvPr/>
          </p:nvSpPr>
          <p:spPr bwMode="auto">
            <a:xfrm>
              <a:off x="5823577" y="2295427"/>
              <a:ext cx="156502" cy="841375"/>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nvGrpSpPr>
            <p:cNvPr id="59" name="Group 157"/>
            <p:cNvGrpSpPr>
              <a:grpSpLocks/>
            </p:cNvGrpSpPr>
            <p:nvPr/>
          </p:nvGrpSpPr>
          <p:grpSpPr bwMode="auto">
            <a:xfrm>
              <a:off x="2676358" y="2298601"/>
              <a:ext cx="818621" cy="844550"/>
              <a:chOff x="1439" y="1316"/>
              <a:chExt cx="476" cy="711"/>
            </a:xfrm>
          </p:grpSpPr>
          <p:grpSp>
            <p:nvGrpSpPr>
              <p:cNvPr id="60" name="Group 158"/>
              <p:cNvGrpSpPr>
                <a:grpSpLocks/>
              </p:cNvGrpSpPr>
              <p:nvPr/>
            </p:nvGrpSpPr>
            <p:grpSpPr bwMode="auto">
              <a:xfrm>
                <a:off x="1439" y="1316"/>
                <a:ext cx="239" cy="711"/>
                <a:chOff x="1439" y="1316"/>
                <a:chExt cx="239" cy="711"/>
              </a:xfrm>
            </p:grpSpPr>
            <p:sp>
              <p:nvSpPr>
                <p:cNvPr id="67"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8"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9"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70"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grpSp>
            <p:nvGrpSpPr>
              <p:cNvPr id="61" name="Group 163"/>
              <p:cNvGrpSpPr>
                <a:grpSpLocks/>
              </p:cNvGrpSpPr>
              <p:nvPr/>
            </p:nvGrpSpPr>
            <p:grpSpPr bwMode="auto">
              <a:xfrm>
                <a:off x="1676" y="1316"/>
                <a:ext cx="239" cy="711"/>
                <a:chOff x="1676" y="1316"/>
                <a:chExt cx="239" cy="711"/>
              </a:xfrm>
            </p:grpSpPr>
            <p:sp>
              <p:nvSpPr>
                <p:cNvPr id="63"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4"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5"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Lst>
                  <a:ahLst/>
                  <a:cxnLst>
                    <a:cxn ang="0">
                      <a:pos x="T0" y="T1"/>
                    </a:cxn>
                    <a:cxn ang="0">
                      <a:pos x="T2" y="T3"/>
                    </a:cxn>
                    <a:cxn ang="0">
                      <a:pos x="T4" y="T5"/>
                    </a:cxn>
                    <a:cxn ang="0">
                      <a:pos x="T6" y="T7"/>
                    </a:cxn>
                    <a:cxn ang="0">
                      <a:pos x="T8" y="T9"/>
                    </a:cxn>
                    <a:cxn ang="0">
                      <a:pos x="T10" y="T11"/>
                    </a:cxn>
                    <a:cxn ang="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sp>
              <p:nvSpPr>
                <p:cNvPr id="66"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latin typeface="+mn-lt"/>
                    <a:ea typeface="黑体" pitchFamily="2" charset="-122"/>
                  </a:endParaRPr>
                </a:p>
              </p:txBody>
            </p:sp>
          </p:grpSp>
          <p:sp>
            <p:nvSpPr>
              <p:cNvPr id="62" name="Line 168"/>
              <p:cNvSpPr>
                <a:spLocks noChangeShapeType="1"/>
              </p:cNvSpPr>
              <p:nvPr/>
            </p:nvSpPr>
            <p:spPr bwMode="auto">
              <a:xfrm flipV="1">
                <a:off x="1674" y="1661"/>
                <a:ext cx="3" cy="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a:latin typeface="+mn-lt"/>
                  <a:ea typeface="黑体" pitchFamily="2" charset="-122"/>
                </a:endParaRPr>
              </a:p>
            </p:txBody>
          </p:sp>
        </p:grpSp>
      </p:grpSp>
      <p:cxnSp>
        <p:nvCxnSpPr>
          <p:cNvPr id="34" name="直接连接符 33"/>
          <p:cNvCxnSpPr/>
          <p:nvPr/>
        </p:nvCxnSpPr>
        <p:spPr bwMode="auto">
          <a:xfrm>
            <a:off x="2663428" y="361788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2663428" y="2931561"/>
            <a:ext cx="4590121"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 name="矩形 187"/>
          <p:cNvSpPr/>
          <p:nvPr/>
        </p:nvSpPr>
        <p:spPr>
          <a:xfrm>
            <a:off x="3119145" y="4115856"/>
            <a:ext cx="2924413" cy="400110"/>
          </a:xfrm>
          <a:prstGeom prst="rect">
            <a:avLst/>
          </a:prstGeom>
        </p:spPr>
        <p:txBody>
          <a:bodyPr wrap="square">
            <a:spAutoFit/>
          </a:bodyPr>
          <a:lstStyle/>
          <a:p>
            <a:pPr algn="ctr"/>
            <a:r>
              <a:rPr lang="zh-CN" altLang="en-US" sz="2000" b="1" dirty="0">
                <a:solidFill>
                  <a:srgbClr val="0087CD"/>
                </a:solidFill>
                <a:latin typeface="微软雅黑" pitchFamily="34" charset="-122"/>
                <a:ea typeface="微软雅黑" pitchFamily="34" charset="-122"/>
              </a:rPr>
              <a:t>最基本的三种调制方式</a:t>
            </a:r>
          </a:p>
        </p:txBody>
      </p:sp>
      <p:sp>
        <p:nvSpPr>
          <p:cNvPr id="189"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带通调制方法</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8"/>
          <p:cNvSpPr>
            <a:spLocks noChangeArrowheads="1"/>
          </p:cNvSpPr>
          <p:nvPr/>
        </p:nvSpPr>
        <p:spPr bwMode="auto">
          <a:xfrm>
            <a:off x="323528" y="1488329"/>
            <a:ext cx="8424936"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任何实际的信道都不是理想</a:t>
            </a:r>
            <a:r>
              <a:rPr lang="zh-CN" altLang="en-US" sz="2000" dirty="0">
                <a:solidFill>
                  <a:srgbClr val="0087CD"/>
                </a:solidFill>
                <a:latin typeface="微软雅黑" pitchFamily="34" charset="-122"/>
                <a:ea typeface="微软雅黑" pitchFamily="34" charset="-122"/>
              </a:rPr>
              <a:t>的，在传输信号时会</a:t>
            </a:r>
            <a:r>
              <a:rPr lang="zh-CN" altLang="en-US" sz="2000" dirty="0">
                <a:solidFill>
                  <a:srgbClr val="C55A11"/>
                </a:solidFill>
                <a:latin typeface="微软雅黑" pitchFamily="34" charset="-122"/>
                <a:ea typeface="微软雅黑" pitchFamily="34" charset="-122"/>
              </a:rPr>
              <a:t>产生各种失真</a:t>
            </a:r>
            <a:r>
              <a:rPr lang="zh-CN" altLang="en-US" sz="2000" dirty="0">
                <a:solidFill>
                  <a:srgbClr val="0087CD"/>
                </a:solidFill>
                <a:latin typeface="微软雅黑" pitchFamily="34" charset="-122"/>
                <a:ea typeface="微软雅黑" pitchFamily="34" charset="-122"/>
              </a:rPr>
              <a:t>以及带来</a:t>
            </a:r>
            <a:r>
              <a:rPr lang="zh-CN" altLang="en-US" sz="2000" dirty="0">
                <a:solidFill>
                  <a:srgbClr val="C55A11"/>
                </a:solidFill>
                <a:latin typeface="微软雅黑" pitchFamily="34" charset="-122"/>
                <a:ea typeface="微软雅黑" pitchFamily="34" charset="-122"/>
              </a:rPr>
              <a:t>多种干扰</a:t>
            </a:r>
            <a:r>
              <a:rPr lang="zh-CN" altLang="en-US" sz="2000" dirty="0">
                <a:solidFill>
                  <a:srgbClr val="0087CD"/>
                </a:solidFill>
                <a:latin typeface="微软雅黑" pitchFamily="34" charset="-122"/>
                <a:ea typeface="微软雅黑" pitchFamily="34" charset="-122"/>
              </a:rPr>
              <a:t>。 </a:t>
            </a:r>
            <a:endParaRPr lang="en-US" altLang="zh-CN" sz="2000" dirty="0">
              <a:solidFill>
                <a:srgbClr val="0087CD"/>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endParaRPr lang="zh-CN" altLang="en-US" sz="2000" dirty="0">
              <a:solidFill>
                <a:srgbClr val="0087CD"/>
              </a:solidFill>
              <a:latin typeface="微软雅黑" pitchFamily="34" charset="-122"/>
              <a:ea typeface="微软雅黑" pitchFamily="34" charset="-122"/>
            </a:endParaRPr>
          </a:p>
          <a:p>
            <a:pPr marL="342900" indent="-34290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码元传输的速率越高，或信号传输的距离越远，或传输媒体质量越差，在信道的输出端的波形的失真就越严重。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779527" y="1368929"/>
            <a:ext cx="5654545" cy="1295179"/>
            <a:chOff x="490636" y="1498303"/>
            <a:chExt cx="8839846" cy="2024775"/>
          </a:xfrm>
        </p:grpSpPr>
        <p:sp>
          <p:nvSpPr>
            <p:cNvPr id="9" name="AutoShape 4"/>
            <p:cNvSpPr>
              <a:spLocks noChangeArrowheads="1"/>
            </p:cNvSpPr>
            <p:nvPr/>
          </p:nvSpPr>
          <p:spPr bwMode="auto">
            <a:xfrm rot="-5400000">
              <a:off x="4592787" y="806591"/>
              <a:ext cx="395287" cy="4399227"/>
            </a:xfrm>
            <a:prstGeom prst="can">
              <a:avLst>
                <a:gd name="adj" fmla="val 66775"/>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 name="Freeform 5"/>
            <p:cNvSpPr>
              <a:spLocks/>
            </p:cNvSpPr>
            <p:nvPr/>
          </p:nvSpPr>
          <p:spPr bwMode="auto">
            <a:xfrm>
              <a:off x="693887" y="2214835"/>
              <a:ext cx="166819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1" name="Line 6"/>
            <p:cNvSpPr>
              <a:spLocks noChangeShapeType="1"/>
            </p:cNvSpPr>
            <p:nvPr/>
          </p:nvSpPr>
          <p:spPr bwMode="auto">
            <a:xfrm>
              <a:off x="693887" y="3005410"/>
              <a:ext cx="2123942"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2" name="Freeform 7"/>
            <p:cNvSpPr>
              <a:spLocks/>
            </p:cNvSpPr>
            <p:nvPr/>
          </p:nvSpPr>
          <p:spPr bwMode="auto">
            <a:xfrm>
              <a:off x="7292727" y="2214835"/>
              <a:ext cx="1669918" cy="658812"/>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3" name="Line 8"/>
            <p:cNvSpPr>
              <a:spLocks noChangeShapeType="1"/>
            </p:cNvSpPr>
            <p:nvPr/>
          </p:nvSpPr>
          <p:spPr bwMode="auto">
            <a:xfrm>
              <a:off x="6990045" y="3005410"/>
              <a:ext cx="2340437"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4" name="Freeform 9"/>
            <p:cNvSpPr>
              <a:spLocks/>
            </p:cNvSpPr>
            <p:nvPr/>
          </p:nvSpPr>
          <p:spPr bwMode="auto">
            <a:xfrm>
              <a:off x="7308206" y="2251348"/>
              <a:ext cx="1620044" cy="633413"/>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15" name="Text Box 10"/>
            <p:cNvSpPr txBox="1">
              <a:spLocks noChangeArrowheads="1"/>
            </p:cNvSpPr>
            <p:nvPr/>
          </p:nvSpPr>
          <p:spPr bwMode="auto">
            <a:xfrm>
              <a:off x="2420557" y="1915266"/>
              <a:ext cx="4779446" cy="81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55A11"/>
                  </a:solidFill>
                  <a:latin typeface="微软雅黑" pitchFamily="34" charset="-122"/>
                  <a:ea typeface="微软雅黑" pitchFamily="34" charset="-122"/>
                </a:rPr>
                <a:t>实际的信道</a:t>
              </a:r>
            </a:p>
            <a:p>
              <a:pPr algn="ctr"/>
              <a:r>
                <a:rPr kumimoji="1" lang="zh-CN" altLang="en-US" sz="1400" b="1" dirty="0">
                  <a:solidFill>
                    <a:srgbClr val="C55A11"/>
                  </a:solidFill>
                  <a:latin typeface="微软雅黑" pitchFamily="34" charset="-122"/>
                  <a:ea typeface="微软雅黑" pitchFamily="34" charset="-122"/>
                </a:rPr>
                <a:t>（带宽受限、有噪声、干扰和失真）</a:t>
              </a:r>
            </a:p>
          </p:txBody>
        </p:sp>
        <p:sp>
          <p:nvSpPr>
            <p:cNvPr id="16" name="Text Box 11"/>
            <p:cNvSpPr txBox="1">
              <a:spLocks noChangeArrowheads="1"/>
            </p:cNvSpPr>
            <p:nvPr/>
          </p:nvSpPr>
          <p:spPr bwMode="auto">
            <a:xfrm>
              <a:off x="626813" y="3027636"/>
              <a:ext cx="1972726" cy="48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CC"/>
                  </a:solidFill>
                  <a:latin typeface="微软雅黑" pitchFamily="34" charset="-122"/>
                  <a:ea typeface="微软雅黑" pitchFamily="34" charset="-122"/>
                </a:rPr>
                <a:t>发送信号波形</a:t>
              </a:r>
            </a:p>
          </p:txBody>
        </p:sp>
        <p:sp>
          <p:nvSpPr>
            <p:cNvPr id="17" name="Text Box 12"/>
            <p:cNvSpPr txBox="1">
              <a:spLocks noChangeArrowheads="1"/>
            </p:cNvSpPr>
            <p:nvPr/>
          </p:nvSpPr>
          <p:spPr bwMode="auto">
            <a:xfrm>
              <a:off x="7116552" y="3041925"/>
              <a:ext cx="2084388" cy="48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400" b="1">
                  <a:solidFill>
                    <a:srgbClr val="0000CC"/>
                  </a:solidFill>
                  <a:latin typeface="微软雅黑" pitchFamily="34" charset="-122"/>
                  <a:ea typeface="微软雅黑" pitchFamily="34" charset="-122"/>
                </a:rPr>
                <a:t>接收信号波形</a:t>
              </a:r>
            </a:p>
          </p:txBody>
        </p:sp>
        <p:sp>
          <p:nvSpPr>
            <p:cNvPr id="18" name="矩形 17"/>
            <p:cNvSpPr/>
            <p:nvPr/>
          </p:nvSpPr>
          <p:spPr>
            <a:xfrm>
              <a:off x="490636" y="1498303"/>
              <a:ext cx="2854837" cy="567759"/>
            </a:xfrm>
            <a:prstGeom prst="rect">
              <a:avLst/>
            </a:prstGeom>
          </p:spPr>
          <p:txBody>
            <a:bodyPr wrap="none">
              <a:spAutoFit/>
            </a:bodyPr>
            <a:lstStyle/>
            <a:p>
              <a:pPr>
                <a:lnSpc>
                  <a:spcPct val="110000"/>
                </a:lnSpc>
              </a:pPr>
              <a:r>
                <a:rPr lang="zh-CN" altLang="en-US" sz="1600" b="1" dirty="0">
                  <a:solidFill>
                    <a:srgbClr val="0087CD"/>
                  </a:solidFill>
                  <a:latin typeface="微软雅黑" pitchFamily="34" charset="-122"/>
                  <a:ea typeface="微软雅黑" pitchFamily="34" charset="-122"/>
                </a:rPr>
                <a:t>有失真，但</a:t>
              </a:r>
              <a:r>
                <a:rPr lang="zh-CN" altLang="en-US" sz="1600" b="1" dirty="0">
                  <a:solidFill>
                    <a:srgbClr val="CC00CC"/>
                  </a:solidFill>
                  <a:latin typeface="微软雅黑" pitchFamily="34" charset="-122"/>
                  <a:ea typeface="微软雅黑" pitchFamily="34" charset="-122"/>
                </a:rPr>
                <a:t>可识别</a:t>
              </a:r>
            </a:p>
          </p:txBody>
        </p:sp>
      </p:grpSp>
      <p:grpSp>
        <p:nvGrpSpPr>
          <p:cNvPr id="19" name="组合 18"/>
          <p:cNvGrpSpPr/>
          <p:nvPr/>
        </p:nvGrpSpPr>
        <p:grpSpPr>
          <a:xfrm>
            <a:off x="1724322" y="2947533"/>
            <a:ext cx="5709269" cy="1312526"/>
            <a:chOff x="404333" y="3837509"/>
            <a:chExt cx="8925396" cy="2051895"/>
          </a:xfrm>
        </p:grpSpPr>
        <p:grpSp>
          <p:nvGrpSpPr>
            <p:cNvPr id="20" name="Group 24"/>
            <p:cNvGrpSpPr>
              <a:grpSpLocks/>
            </p:cNvGrpSpPr>
            <p:nvPr/>
          </p:nvGrpSpPr>
          <p:grpSpPr bwMode="auto">
            <a:xfrm>
              <a:off x="560512" y="4263803"/>
              <a:ext cx="8769217" cy="1625601"/>
              <a:chOff x="304" y="2812"/>
              <a:chExt cx="5099" cy="1024"/>
            </a:xfrm>
          </p:grpSpPr>
          <p:sp>
            <p:nvSpPr>
              <p:cNvPr id="22" name="AutoShape 13"/>
              <p:cNvSpPr>
                <a:spLocks noChangeArrowheads="1"/>
              </p:cNvSpPr>
              <p:nvPr/>
            </p:nvSpPr>
            <p:spPr bwMode="auto">
              <a:xfrm rot="-5400000">
                <a:off x="2600" y="2210"/>
                <a:ext cx="250" cy="2558"/>
              </a:xfrm>
              <a:prstGeom prst="can">
                <a:avLst>
                  <a:gd name="adj" fmla="val 66508"/>
                </a:avLst>
              </a:prstGeom>
              <a:gradFill rotWithShape="1">
                <a:gsLst>
                  <a:gs pos="0">
                    <a:srgbClr val="00B050"/>
                  </a:gs>
                  <a:gs pos="50000">
                    <a:schemeClr val="bg1"/>
                  </a:gs>
                  <a:gs pos="100000">
                    <a:srgbClr val="009900"/>
                  </a:gs>
                </a:gsLst>
                <a:lin ang="0" scaled="1"/>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23"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4" name="Line 15"/>
              <p:cNvSpPr>
                <a:spLocks noChangeShapeType="1"/>
              </p:cNvSpPr>
              <p:nvPr/>
            </p:nvSpPr>
            <p:spPr bwMode="auto">
              <a:xfrm>
                <a:off x="343" y="3489"/>
                <a:ext cx="1235"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5"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cap="flat" cmpd="sng">
                <a:solidFill>
                  <a:srgbClr val="3333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6" name="Line 17"/>
              <p:cNvSpPr>
                <a:spLocks noChangeShapeType="1"/>
              </p:cNvSpPr>
              <p:nvPr/>
            </p:nvSpPr>
            <p:spPr bwMode="auto">
              <a:xfrm>
                <a:off x="4004" y="3489"/>
                <a:ext cx="1399" cy="0"/>
              </a:xfrm>
              <a:prstGeom prst="line">
                <a:avLst/>
              </a:prstGeom>
              <a:noFill/>
              <a:ln w="38100">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7"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5715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CC"/>
                  </a:solidFill>
                </a:endParaRPr>
              </a:p>
            </p:txBody>
          </p:sp>
          <p:sp>
            <p:nvSpPr>
              <p:cNvPr id="28" name="Text Box 19"/>
              <p:cNvSpPr txBox="1">
                <a:spLocks noChangeArrowheads="1"/>
              </p:cNvSpPr>
              <p:nvPr/>
            </p:nvSpPr>
            <p:spPr bwMode="auto">
              <a:xfrm>
                <a:off x="304" y="3503"/>
                <a:ext cx="114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a:solidFill>
                      <a:srgbClr val="0000CC"/>
                    </a:solidFill>
                    <a:latin typeface="微软雅黑" pitchFamily="34" charset="-122"/>
                    <a:ea typeface="微软雅黑" pitchFamily="34" charset="-122"/>
                  </a:rPr>
                  <a:t>发送信号波形</a:t>
                </a:r>
              </a:p>
            </p:txBody>
          </p:sp>
          <p:sp>
            <p:nvSpPr>
              <p:cNvPr id="29" name="Text Box 22"/>
              <p:cNvSpPr txBox="1">
                <a:spLocks noChangeArrowheads="1"/>
              </p:cNvSpPr>
              <p:nvPr/>
            </p:nvSpPr>
            <p:spPr bwMode="auto">
              <a:xfrm>
                <a:off x="1360" y="2812"/>
                <a:ext cx="2779" cy="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55A11"/>
                    </a:solidFill>
                    <a:latin typeface="微软雅黑" pitchFamily="34" charset="-122"/>
                    <a:ea typeface="微软雅黑" pitchFamily="34" charset="-122"/>
                  </a:rPr>
                  <a:t>实际的信道</a:t>
                </a:r>
              </a:p>
              <a:p>
                <a:pPr algn="ctr"/>
                <a:r>
                  <a:rPr kumimoji="1" lang="zh-CN" altLang="en-US" sz="1400" b="1" dirty="0">
                    <a:solidFill>
                      <a:srgbClr val="C55A11"/>
                    </a:solidFill>
                    <a:latin typeface="微软雅黑" pitchFamily="34" charset="-122"/>
                    <a:ea typeface="微软雅黑" pitchFamily="34" charset="-122"/>
                  </a:rPr>
                  <a:t>（带宽受限、有噪声、干扰和失真）</a:t>
                </a:r>
              </a:p>
            </p:txBody>
          </p:sp>
          <p:sp>
            <p:nvSpPr>
              <p:cNvPr id="30" name="Text Box 23"/>
              <p:cNvSpPr txBox="1">
                <a:spLocks noChangeArrowheads="1"/>
              </p:cNvSpPr>
              <p:nvPr/>
            </p:nvSpPr>
            <p:spPr bwMode="auto">
              <a:xfrm>
                <a:off x="4143" y="3533"/>
                <a:ext cx="1167"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1400" b="1" dirty="0">
                    <a:solidFill>
                      <a:srgbClr val="0000CC"/>
                    </a:solidFill>
                    <a:latin typeface="微软雅黑" pitchFamily="34" charset="-122"/>
                    <a:ea typeface="微软雅黑" pitchFamily="34" charset="-122"/>
                  </a:rPr>
                  <a:t>接收信号波形</a:t>
                </a:r>
              </a:p>
            </p:txBody>
          </p:sp>
        </p:grpSp>
        <p:sp>
          <p:nvSpPr>
            <p:cNvPr id="21" name="矩形 20"/>
            <p:cNvSpPr/>
            <p:nvPr/>
          </p:nvSpPr>
          <p:spPr>
            <a:xfrm>
              <a:off x="404333" y="3837509"/>
              <a:ext cx="2950065" cy="529267"/>
            </a:xfrm>
            <a:prstGeom prst="rect">
              <a:avLst/>
            </a:prstGeom>
          </p:spPr>
          <p:txBody>
            <a:bodyPr wrap="none">
              <a:spAutoFit/>
            </a:bodyPr>
            <a:lstStyle/>
            <a:p>
              <a:r>
                <a:rPr lang="zh-CN" altLang="en-US" sz="1600" b="1" dirty="0">
                  <a:solidFill>
                    <a:srgbClr val="0087CD"/>
                  </a:solidFill>
                  <a:latin typeface="微软雅黑" pitchFamily="34" charset="-122"/>
                  <a:ea typeface="微软雅黑" pitchFamily="34" charset="-122"/>
                </a:rPr>
                <a:t>失真大，</a:t>
              </a:r>
              <a:r>
                <a:rPr lang="zh-CN" altLang="en-US" sz="1600" b="1" dirty="0">
                  <a:solidFill>
                    <a:srgbClr val="CC00CC"/>
                  </a:solidFill>
                  <a:latin typeface="微软雅黑" pitchFamily="34" charset="-122"/>
                  <a:ea typeface="微软雅黑" pitchFamily="34" charset="-122"/>
                </a:rPr>
                <a:t>无法识别 </a:t>
              </a:r>
            </a:p>
          </p:txBody>
        </p:sp>
      </p:gr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31"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数字信号通过实际的信道 </a:t>
            </a: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8"/>
          <p:cNvSpPr>
            <a:spLocks noChangeArrowheads="1"/>
          </p:cNvSpPr>
          <p:nvPr/>
        </p:nvSpPr>
        <p:spPr bwMode="auto">
          <a:xfrm>
            <a:off x="323528" y="1173252"/>
            <a:ext cx="8424936" cy="337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00"/>
              </a:lnSpc>
              <a:buClr>
                <a:srgbClr val="0070C0"/>
              </a:buClr>
            </a:pPr>
            <a:r>
              <a:rPr lang="zh-CN" altLang="en-US" sz="2000" dirty="0">
                <a:solidFill>
                  <a:srgbClr val="0087CD"/>
                </a:solidFill>
                <a:latin typeface="微软雅黑" pitchFamily="34" charset="-122"/>
                <a:ea typeface="微软雅黑" pitchFamily="34" charset="-122"/>
              </a:rPr>
              <a:t>从概念上讲，限制码元在信道上的传输速率的因素有以下两个：</a:t>
            </a:r>
          </a:p>
          <a:p>
            <a:pPr marL="342900" indent="-342900">
              <a:lnSpc>
                <a:spcPts val="32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信道能够通过的频率范围</a:t>
            </a:r>
          </a:p>
          <a:p>
            <a:pPr marL="342900" indent="-342900">
              <a:lnSpc>
                <a:spcPts val="32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信噪比</a:t>
            </a:r>
            <a:endParaRPr lang="en-US" altLang="zh-CN" sz="2000" dirty="0">
              <a:solidFill>
                <a:srgbClr val="C55A11"/>
              </a:solidFill>
              <a:latin typeface="微软雅黑" pitchFamily="34" charset="-122"/>
              <a:ea typeface="微软雅黑" pitchFamily="34" charset="-122"/>
            </a:endParaRPr>
          </a:p>
          <a:p>
            <a:pPr>
              <a:lnSpc>
                <a:spcPts val="3200"/>
              </a:lnSpc>
              <a:buClr>
                <a:srgbClr val="0070C0"/>
              </a:buClr>
            </a:pPr>
            <a:endParaRPr lang="en-US" altLang="zh-CN" sz="2000" dirty="0">
              <a:solidFill>
                <a:srgbClr val="0087CD"/>
              </a:solidFill>
              <a:latin typeface="微软雅黑" pitchFamily="34" charset="-122"/>
              <a:ea typeface="微软雅黑" pitchFamily="34" charset="-122"/>
            </a:endParaRPr>
          </a:p>
          <a:p>
            <a:pPr>
              <a:lnSpc>
                <a:spcPts val="3200"/>
              </a:lnSpc>
              <a:buClr>
                <a:srgbClr val="0070C0"/>
              </a:buClr>
            </a:pPr>
            <a:r>
              <a:rPr lang="zh-CN" altLang="en-US" sz="2000" dirty="0">
                <a:solidFill>
                  <a:srgbClr val="0087CD"/>
                </a:solidFill>
                <a:latin typeface="微软雅黑" pitchFamily="34" charset="-122"/>
                <a:ea typeface="微软雅黑" pitchFamily="34" charset="-122"/>
              </a:rPr>
              <a:t>具体的信道所能通过的频率范围总是有限的。信号中的许多高频分量往往不能通过信道。</a:t>
            </a:r>
          </a:p>
          <a:p>
            <a:pPr>
              <a:lnSpc>
                <a:spcPts val="3200"/>
              </a:lnSpc>
              <a:buClr>
                <a:srgbClr val="0070C0"/>
              </a:buClr>
            </a:pPr>
            <a:r>
              <a:rPr lang="en-US" altLang="zh-CN" sz="2000" dirty="0">
                <a:solidFill>
                  <a:srgbClr val="0087CD"/>
                </a:solidFill>
                <a:latin typeface="微软雅黑" pitchFamily="34" charset="-122"/>
                <a:ea typeface="微软雅黑" pitchFamily="34" charset="-122"/>
              </a:rPr>
              <a:t>1924 </a:t>
            </a:r>
            <a:r>
              <a:rPr lang="zh-CN" altLang="en-US" sz="2000" dirty="0">
                <a:solidFill>
                  <a:srgbClr val="0087CD"/>
                </a:solidFill>
                <a:latin typeface="微软雅黑" pitchFamily="34" charset="-122"/>
                <a:ea typeface="微软雅黑" pitchFamily="34" charset="-122"/>
              </a:rPr>
              <a:t>年，奈奎斯特 </a:t>
            </a:r>
            <a:r>
              <a:rPr lang="en-US" altLang="zh-CN" sz="2000" dirty="0">
                <a:solidFill>
                  <a:srgbClr val="0087CD"/>
                </a:solidFill>
                <a:latin typeface="微软雅黑" pitchFamily="34" charset="-122"/>
                <a:ea typeface="微软雅黑" pitchFamily="34" charset="-122"/>
              </a:rPr>
              <a:t>(</a:t>
            </a:r>
            <a:r>
              <a:rPr lang="en-US" altLang="zh-CN" sz="2000" dirty="0" err="1">
                <a:solidFill>
                  <a:srgbClr val="0087CD"/>
                </a:solidFill>
                <a:latin typeface="微软雅黑" pitchFamily="34" charset="-122"/>
                <a:ea typeface="微软雅黑" pitchFamily="34" charset="-122"/>
              </a:rPr>
              <a:t>Nyquist</a:t>
            </a:r>
            <a:r>
              <a:rPr lang="en-US" altLang="zh-CN" sz="2000" dirty="0">
                <a:solidFill>
                  <a:srgbClr val="0087CD"/>
                </a:solidFill>
                <a:latin typeface="微软雅黑" pitchFamily="34" charset="-122"/>
                <a:ea typeface="微软雅黑" pitchFamily="34" charset="-122"/>
              </a:rPr>
              <a:t>) </a:t>
            </a:r>
            <a:r>
              <a:rPr lang="zh-CN" altLang="en-US" sz="2000" dirty="0">
                <a:solidFill>
                  <a:srgbClr val="0087CD"/>
                </a:solidFill>
                <a:latin typeface="微软雅黑" pitchFamily="34" charset="-122"/>
                <a:ea typeface="微软雅黑" pitchFamily="34" charset="-122"/>
              </a:rPr>
              <a:t>就推导出了著名的奈氏准则。他给出了在</a:t>
            </a:r>
            <a:r>
              <a:rPr lang="zh-CN" altLang="en-US" sz="2000" dirty="0">
                <a:solidFill>
                  <a:srgbClr val="C55A11"/>
                </a:solidFill>
                <a:latin typeface="微软雅黑" pitchFamily="34" charset="-122"/>
                <a:ea typeface="微软雅黑" pitchFamily="34" charset="-122"/>
              </a:rPr>
              <a:t>假定的理想条件</a:t>
            </a:r>
            <a:r>
              <a:rPr lang="zh-CN" altLang="en-US" sz="2000" dirty="0">
                <a:solidFill>
                  <a:srgbClr val="0087CD"/>
                </a:solidFill>
                <a:latin typeface="微软雅黑" pitchFamily="34" charset="-122"/>
                <a:ea typeface="微软雅黑" pitchFamily="34" charset="-122"/>
              </a:rPr>
              <a:t>下，为了</a:t>
            </a:r>
            <a:r>
              <a:rPr lang="zh-CN" altLang="en-US" sz="2000" dirty="0">
                <a:solidFill>
                  <a:srgbClr val="C55A11"/>
                </a:solidFill>
                <a:latin typeface="微软雅黑" pitchFamily="34" charset="-122"/>
                <a:ea typeface="微软雅黑" pitchFamily="34" charset="-122"/>
              </a:rPr>
              <a:t>避免码间串扰</a:t>
            </a:r>
            <a:r>
              <a:rPr lang="zh-CN" altLang="en-US" sz="2000" dirty="0">
                <a:solidFill>
                  <a:srgbClr val="0087CD"/>
                </a:solidFill>
                <a:latin typeface="微软雅黑" pitchFamily="34" charset="-122"/>
                <a:ea typeface="微软雅黑" pitchFamily="34" charset="-122"/>
              </a:rPr>
              <a:t>，码元的传输速率的上限值。</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5860" y="1311326"/>
            <a:ext cx="8422604" cy="2362185"/>
          </a:xfrm>
          <a:prstGeom prst="rect">
            <a:avLst/>
          </a:prstGeom>
        </p:spPr>
        <p:txBody>
          <a:bodyPr wrap="square">
            <a:spAutoFit/>
          </a:bodyPr>
          <a:lstStyle/>
          <a:p>
            <a:pPr>
              <a:lnSpc>
                <a:spcPts val="3300"/>
              </a:lnSpc>
              <a:spcBef>
                <a:spcPts val="600"/>
              </a:spcBef>
            </a:pPr>
            <a:r>
              <a:rPr lang="zh-CN" altLang="en-US" sz="2000" dirty="0">
                <a:solidFill>
                  <a:srgbClr val="0070C0"/>
                </a:solidFill>
                <a:latin typeface="微软雅黑" pitchFamily="34" charset="-122"/>
                <a:ea typeface="微软雅黑" pitchFamily="34" charset="-122"/>
              </a:rPr>
              <a:t>在任何信道中，</a:t>
            </a:r>
            <a:r>
              <a:rPr lang="zh-CN" altLang="en-US" sz="2000" dirty="0">
                <a:solidFill>
                  <a:srgbClr val="C55A11"/>
                </a:solidFill>
                <a:latin typeface="微软雅黑" pitchFamily="34" charset="-122"/>
                <a:ea typeface="微软雅黑" pitchFamily="34" charset="-122"/>
              </a:rPr>
              <a:t>码元传输的速率是有上限的</a:t>
            </a:r>
            <a:r>
              <a:rPr lang="zh-CN" altLang="en-US" sz="2000" dirty="0">
                <a:solidFill>
                  <a:srgbClr val="0070C0"/>
                </a:solidFill>
                <a:latin typeface="微软雅黑" pitchFamily="34" charset="-122"/>
                <a:ea typeface="微软雅黑" pitchFamily="34" charset="-122"/>
              </a:rPr>
              <a:t>，否则就会出现</a:t>
            </a:r>
            <a:r>
              <a:rPr lang="zh-CN" altLang="en-US" sz="2000" dirty="0">
                <a:solidFill>
                  <a:srgbClr val="C55A11"/>
                </a:solidFill>
                <a:latin typeface="微软雅黑" pitchFamily="34" charset="-122"/>
                <a:ea typeface="微软雅黑" pitchFamily="34" charset="-122"/>
              </a:rPr>
              <a:t>码间串扰</a:t>
            </a:r>
            <a:r>
              <a:rPr lang="zh-CN" altLang="en-US" sz="2000" dirty="0">
                <a:solidFill>
                  <a:srgbClr val="0070C0"/>
                </a:solidFill>
                <a:latin typeface="微软雅黑" pitchFamily="34" charset="-122"/>
                <a:ea typeface="微软雅黑" pitchFamily="34" charset="-122"/>
              </a:rPr>
              <a:t>的问题，使接收端对码元的判决（即识别）成为不可能。</a:t>
            </a:r>
            <a:endParaRPr lang="en-US" altLang="zh-CN" sz="2000" dirty="0">
              <a:solidFill>
                <a:srgbClr val="0070C0"/>
              </a:solidFill>
              <a:latin typeface="微软雅黑" pitchFamily="34" charset="-122"/>
              <a:ea typeface="微软雅黑" pitchFamily="34" charset="-122"/>
            </a:endParaRPr>
          </a:p>
          <a:p>
            <a:pPr>
              <a:lnSpc>
                <a:spcPts val="3300"/>
              </a:lnSpc>
              <a:spcBef>
                <a:spcPts val="600"/>
              </a:spcBef>
            </a:pPr>
            <a:endParaRPr lang="en-US" altLang="zh-CN" sz="2000" dirty="0">
              <a:solidFill>
                <a:srgbClr val="0070C0"/>
              </a:solidFill>
              <a:latin typeface="微软雅黑" pitchFamily="34" charset="-122"/>
              <a:ea typeface="微软雅黑" pitchFamily="34" charset="-122"/>
            </a:endParaRPr>
          </a:p>
          <a:p>
            <a:pPr>
              <a:lnSpc>
                <a:spcPts val="3300"/>
              </a:lnSpc>
              <a:spcBef>
                <a:spcPts val="600"/>
              </a:spcBef>
            </a:pPr>
            <a:r>
              <a:rPr lang="zh-CN" altLang="en-US" sz="2000" dirty="0">
                <a:solidFill>
                  <a:srgbClr val="0070C0"/>
                </a:solidFill>
                <a:latin typeface="微软雅黑" pitchFamily="34" charset="-122"/>
                <a:ea typeface="微软雅黑" pitchFamily="34" charset="-122"/>
              </a:rPr>
              <a:t>如果信道的</a:t>
            </a:r>
            <a:r>
              <a:rPr lang="zh-CN" altLang="en-US" sz="2000" dirty="0">
                <a:solidFill>
                  <a:srgbClr val="C55A11"/>
                </a:solidFill>
                <a:latin typeface="微软雅黑" pitchFamily="34" charset="-122"/>
                <a:ea typeface="微软雅黑" pitchFamily="34" charset="-122"/>
              </a:rPr>
              <a:t>频带越宽</a:t>
            </a:r>
            <a:r>
              <a:rPr lang="zh-CN" altLang="en-US" sz="2000" dirty="0">
                <a:solidFill>
                  <a:srgbClr val="0070C0"/>
                </a:solidFill>
                <a:latin typeface="微软雅黑" pitchFamily="34" charset="-122"/>
                <a:ea typeface="微软雅黑" pitchFamily="34" charset="-122"/>
              </a:rPr>
              <a:t>，也就是能够通过的信号</a:t>
            </a:r>
            <a:r>
              <a:rPr lang="zh-CN" altLang="en-US" sz="2000" dirty="0">
                <a:solidFill>
                  <a:srgbClr val="C55A11"/>
                </a:solidFill>
                <a:latin typeface="微软雅黑" pitchFamily="34" charset="-122"/>
                <a:ea typeface="微软雅黑" pitchFamily="34" charset="-122"/>
              </a:rPr>
              <a:t>高频分量越多</a:t>
            </a:r>
            <a:r>
              <a:rPr lang="zh-CN" altLang="en-US" sz="2000" dirty="0">
                <a:solidFill>
                  <a:srgbClr val="0070C0"/>
                </a:solidFill>
                <a:latin typeface="微软雅黑" pitchFamily="34" charset="-122"/>
                <a:ea typeface="微软雅黑" pitchFamily="34" charset="-122"/>
              </a:rPr>
              <a:t>，那么就可以用</a:t>
            </a:r>
            <a:r>
              <a:rPr lang="zh-CN" altLang="en-US" sz="2000" dirty="0">
                <a:solidFill>
                  <a:srgbClr val="C55A11"/>
                </a:solidFill>
                <a:latin typeface="微软雅黑" pitchFamily="34" charset="-122"/>
                <a:ea typeface="微软雅黑" pitchFamily="34" charset="-122"/>
              </a:rPr>
              <a:t>更高的速率传送码元而不出现码间串扰</a:t>
            </a:r>
            <a:r>
              <a:rPr lang="zh-CN" altLang="en-US" sz="2000" dirty="0">
                <a:solidFill>
                  <a:srgbClr val="0070C0"/>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14"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latin typeface="微软雅黑" pitchFamily="34" charset="-122"/>
                <a:ea typeface="微软雅黑" pitchFamily="34" charset="-122"/>
              </a:rPr>
              <a:t>频率范围</a:t>
            </a:r>
            <a:r>
              <a:rPr lang="zh-CN" altLang="en-US" sz="2400" b="1" dirty="0">
                <a:solidFill>
                  <a:srgbClr val="0070C0"/>
                </a:solidFill>
                <a:ea typeface="微软雅黑" panose="020B0503020204020204" pitchFamily="34" charset="-122"/>
              </a:rPr>
              <a:t> </a:t>
            </a: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8"/>
          <p:cNvSpPr>
            <a:spLocks noChangeArrowheads="1"/>
          </p:cNvSpPr>
          <p:nvPr/>
        </p:nvSpPr>
        <p:spPr bwMode="auto">
          <a:xfrm>
            <a:off x="323528" y="1203598"/>
            <a:ext cx="8424936"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噪声存在于所有的电子设备和通信信道中。噪声是随机产生的，它的瞬时值有时会很大。因此噪声会使接收端对码元的判决产生错误。</a:t>
            </a:r>
          </a:p>
          <a:p>
            <a:pPr marL="342900" indent="-342900" eaLnBrk="0" hangingPunct="0">
              <a:lnSpc>
                <a:spcPts val="30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噪声的影响是相对的。如果信号相对较强，那么噪声的影响就相对较小。</a:t>
            </a:r>
          </a:p>
          <a:p>
            <a:pPr marL="342900" indent="-342900" eaLnBrk="0" hangingPunct="0">
              <a:lnSpc>
                <a:spcPts val="30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信噪比</a:t>
            </a:r>
            <a:r>
              <a:rPr lang="zh-CN" altLang="en-US" sz="2000" dirty="0">
                <a:solidFill>
                  <a:srgbClr val="0087CD"/>
                </a:solidFill>
                <a:latin typeface="微软雅黑" pitchFamily="34" charset="-122"/>
                <a:ea typeface="微软雅黑" pitchFamily="34" charset="-122"/>
              </a:rPr>
              <a:t>就是信号的平均功率和噪声的平均功率之比。常记为</a:t>
            </a:r>
            <a:r>
              <a:rPr lang="en-US" altLang="zh-CN" sz="2000" i="1" dirty="0">
                <a:solidFill>
                  <a:srgbClr val="0087CD"/>
                </a:solidFill>
                <a:latin typeface="微软雅黑" pitchFamily="34" charset="-122"/>
                <a:ea typeface="微软雅黑" pitchFamily="34" charset="-122"/>
              </a:rPr>
              <a:t>S/N</a:t>
            </a:r>
            <a:r>
              <a:rPr lang="zh-CN" altLang="en-US" sz="2000" dirty="0">
                <a:solidFill>
                  <a:srgbClr val="0087CD"/>
                </a:solidFill>
                <a:latin typeface="微软雅黑" pitchFamily="34" charset="-122"/>
                <a:ea typeface="微软雅黑" pitchFamily="34" charset="-122"/>
              </a:rPr>
              <a:t>，并用分贝 </a:t>
            </a:r>
            <a:r>
              <a:rPr lang="en-US" altLang="zh-CN" sz="2000" dirty="0">
                <a:solidFill>
                  <a:srgbClr val="0087CD"/>
                </a:solidFill>
                <a:latin typeface="微软雅黑" pitchFamily="34" charset="-122"/>
                <a:ea typeface="微软雅黑" pitchFamily="34" charset="-122"/>
              </a:rPr>
              <a:t>(dB) </a:t>
            </a:r>
            <a:r>
              <a:rPr lang="zh-CN" altLang="en-US" sz="2000" dirty="0">
                <a:solidFill>
                  <a:srgbClr val="0087CD"/>
                </a:solidFill>
                <a:latin typeface="微软雅黑" pitchFamily="34" charset="-122"/>
                <a:ea typeface="微软雅黑" pitchFamily="34" charset="-122"/>
              </a:rPr>
              <a:t>作为度量单位。即：</a:t>
            </a:r>
          </a:p>
          <a:p>
            <a:pPr algn="ctr" eaLnBrk="0" hangingPunct="0">
              <a:lnSpc>
                <a:spcPts val="3000"/>
              </a:lnSpc>
              <a:buClr>
                <a:srgbClr val="0070C0"/>
              </a:buClr>
            </a:pPr>
            <a:r>
              <a:rPr lang="zh-CN" altLang="en-US" sz="2000" dirty="0">
                <a:solidFill>
                  <a:srgbClr val="C55A11"/>
                </a:solidFill>
                <a:latin typeface="微软雅黑" pitchFamily="34" charset="-122"/>
                <a:ea typeface="微软雅黑" pitchFamily="34" charset="-122"/>
              </a:rPr>
              <a:t>信噪比</a:t>
            </a:r>
            <a:r>
              <a:rPr lang="en-US" altLang="zh-CN" sz="2000" dirty="0">
                <a:solidFill>
                  <a:srgbClr val="C55A11"/>
                </a:solidFill>
                <a:latin typeface="微软雅黑" pitchFamily="34" charset="-122"/>
                <a:ea typeface="微软雅黑" pitchFamily="34" charset="-122"/>
              </a:rPr>
              <a:t>(dB) = 10 log</a:t>
            </a:r>
            <a:r>
              <a:rPr lang="en-US" altLang="zh-CN" sz="2000" baseline="-25000" dirty="0">
                <a:solidFill>
                  <a:srgbClr val="C55A11"/>
                </a:solidFill>
                <a:latin typeface="微软雅黑" pitchFamily="34" charset="-122"/>
                <a:ea typeface="微软雅黑" pitchFamily="34" charset="-122"/>
              </a:rPr>
              <a:t>10</a:t>
            </a:r>
            <a:r>
              <a:rPr lang="en-US" altLang="zh-CN" sz="2000" dirty="0">
                <a:solidFill>
                  <a:srgbClr val="C55A11"/>
                </a:solidFill>
                <a:latin typeface="微软雅黑" pitchFamily="34" charset="-122"/>
                <a:ea typeface="微软雅黑" pitchFamily="34" charset="-122"/>
              </a:rPr>
              <a:t>(</a:t>
            </a:r>
            <a:r>
              <a:rPr lang="en-US" altLang="zh-CN" sz="2000" i="1" dirty="0">
                <a:solidFill>
                  <a:srgbClr val="C55A11"/>
                </a:solidFill>
                <a:latin typeface="微软雅黑" pitchFamily="34" charset="-122"/>
                <a:ea typeface="微软雅黑" pitchFamily="34" charset="-122"/>
              </a:rPr>
              <a:t>S/N </a:t>
            </a:r>
            <a:r>
              <a:rPr lang="en-US" altLang="zh-CN" sz="2000" dirty="0">
                <a:solidFill>
                  <a:srgbClr val="C55A11"/>
                </a:solidFill>
                <a:latin typeface="微软雅黑" pitchFamily="34" charset="-122"/>
                <a:ea typeface="微软雅黑" pitchFamily="34" charset="-122"/>
              </a:rPr>
              <a:t>) (dB) </a:t>
            </a:r>
          </a:p>
          <a:p>
            <a:pPr eaLnBrk="0" hangingPunct="0">
              <a:lnSpc>
                <a:spcPts val="3000"/>
              </a:lnSpc>
              <a:buClr>
                <a:srgbClr val="0070C0"/>
              </a:buClr>
            </a:pPr>
            <a:r>
              <a:rPr lang="zh-CN" altLang="en-US" sz="2000" dirty="0">
                <a:solidFill>
                  <a:srgbClr val="0087CD"/>
                </a:solidFill>
                <a:latin typeface="微软雅黑" pitchFamily="34" charset="-122"/>
                <a:ea typeface="微软雅黑" pitchFamily="34" charset="-122"/>
              </a:rPr>
              <a:t>例如，当</a:t>
            </a:r>
            <a:r>
              <a:rPr lang="en-US" altLang="zh-CN" sz="2000" i="1" dirty="0">
                <a:solidFill>
                  <a:srgbClr val="0087CD"/>
                </a:solidFill>
                <a:latin typeface="微软雅黑" pitchFamily="34" charset="-122"/>
                <a:ea typeface="微软雅黑" pitchFamily="34" charset="-122"/>
              </a:rPr>
              <a:t>S/N</a:t>
            </a:r>
            <a:r>
              <a:rPr lang="en-US" altLang="zh-CN" sz="2000" dirty="0">
                <a:solidFill>
                  <a:srgbClr val="0087CD"/>
                </a:solidFill>
                <a:latin typeface="微软雅黑" pitchFamily="34" charset="-122"/>
                <a:ea typeface="微软雅黑" pitchFamily="34" charset="-122"/>
              </a:rPr>
              <a:t>=10</a:t>
            </a:r>
            <a:r>
              <a:rPr lang="zh-CN" altLang="en-US" sz="2000" dirty="0">
                <a:solidFill>
                  <a:srgbClr val="0087CD"/>
                </a:solidFill>
                <a:latin typeface="微软雅黑" pitchFamily="34" charset="-122"/>
                <a:ea typeface="微软雅黑" pitchFamily="34" charset="-122"/>
              </a:rPr>
              <a:t>时，信噪比为</a:t>
            </a:r>
            <a:r>
              <a:rPr lang="en-US" altLang="zh-CN" sz="2000" dirty="0">
                <a:solidFill>
                  <a:srgbClr val="0087CD"/>
                </a:solidFill>
                <a:latin typeface="微软雅黑" pitchFamily="34" charset="-122"/>
                <a:ea typeface="微软雅黑" pitchFamily="34" charset="-122"/>
              </a:rPr>
              <a:t>10dB</a:t>
            </a:r>
            <a:r>
              <a:rPr lang="zh-CN" altLang="en-US" sz="2000" dirty="0">
                <a:solidFill>
                  <a:srgbClr val="0087CD"/>
                </a:solidFill>
                <a:latin typeface="微软雅黑" pitchFamily="34" charset="-122"/>
                <a:ea typeface="微软雅黑" pitchFamily="34" charset="-122"/>
              </a:rPr>
              <a:t>，而当</a:t>
            </a:r>
            <a:r>
              <a:rPr lang="en-US" altLang="zh-CN" sz="2000" i="1" dirty="0">
                <a:solidFill>
                  <a:srgbClr val="0087CD"/>
                </a:solidFill>
                <a:latin typeface="微软雅黑" pitchFamily="34" charset="-122"/>
                <a:ea typeface="微软雅黑" pitchFamily="34" charset="-122"/>
              </a:rPr>
              <a:t>S/N</a:t>
            </a:r>
            <a:r>
              <a:rPr lang="en-US" altLang="zh-CN" sz="2000" dirty="0">
                <a:solidFill>
                  <a:srgbClr val="0087CD"/>
                </a:solidFill>
                <a:latin typeface="微软雅黑" pitchFamily="34" charset="-122"/>
                <a:ea typeface="微软雅黑" pitchFamily="34" charset="-122"/>
              </a:rPr>
              <a:t>=1000</a:t>
            </a:r>
            <a:r>
              <a:rPr lang="zh-CN" altLang="en-US" sz="2000" dirty="0">
                <a:solidFill>
                  <a:srgbClr val="0087CD"/>
                </a:solidFill>
                <a:latin typeface="微软雅黑" pitchFamily="34" charset="-122"/>
                <a:ea typeface="微软雅黑" pitchFamily="34" charset="-122"/>
              </a:rPr>
              <a:t>时，信噪比为</a:t>
            </a:r>
            <a:r>
              <a:rPr lang="en-US" altLang="zh-CN" sz="2000" dirty="0">
                <a:solidFill>
                  <a:srgbClr val="0087CD"/>
                </a:solidFill>
                <a:latin typeface="微软雅黑" pitchFamily="34" charset="-122"/>
                <a:ea typeface="微软雅黑" pitchFamily="34" charset="-122"/>
              </a:rPr>
              <a:t>30dB</a:t>
            </a:r>
            <a:r>
              <a:rPr lang="zh-CN" altLang="en-US" sz="2000" dirty="0">
                <a:solidFill>
                  <a:srgbClr val="0087CD"/>
                </a:solidFill>
                <a:latin typeface="微软雅黑" pitchFamily="34" charset="-122"/>
                <a:ea typeface="微软雅黑" pitchFamily="34" charset="-122"/>
              </a:rPr>
              <a:t>。 </a:t>
            </a:r>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信噪比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3974344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8"/>
          <p:cNvSpPr>
            <a:spLocks noChangeArrowheads="1"/>
          </p:cNvSpPr>
          <p:nvPr/>
        </p:nvSpPr>
        <p:spPr bwMode="auto">
          <a:xfrm>
            <a:off x="323528" y="1210454"/>
            <a:ext cx="842493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en-US" altLang="zh-CN" sz="2000" dirty="0">
                <a:solidFill>
                  <a:srgbClr val="0087CD"/>
                </a:solidFill>
                <a:latin typeface="微软雅黑" pitchFamily="34" charset="-122"/>
                <a:ea typeface="微软雅黑" pitchFamily="34" charset="-122"/>
              </a:rPr>
              <a:t>1984</a:t>
            </a:r>
            <a:r>
              <a:rPr lang="zh-CN" altLang="en-US" sz="2000" dirty="0">
                <a:solidFill>
                  <a:srgbClr val="0087CD"/>
                </a:solidFill>
                <a:latin typeface="微软雅黑" pitchFamily="34" charset="-122"/>
                <a:ea typeface="微软雅黑" pitchFamily="34" charset="-122"/>
              </a:rPr>
              <a:t>年，香农 </a:t>
            </a:r>
            <a:r>
              <a:rPr lang="en-US" altLang="zh-CN" sz="2000" dirty="0">
                <a:solidFill>
                  <a:srgbClr val="0087CD"/>
                </a:solidFill>
                <a:latin typeface="微软雅黑" pitchFamily="34" charset="-122"/>
                <a:ea typeface="微软雅黑" pitchFamily="34" charset="-122"/>
              </a:rPr>
              <a:t>(Shannon) </a:t>
            </a:r>
            <a:r>
              <a:rPr lang="zh-CN" altLang="en-US" sz="2000" dirty="0">
                <a:solidFill>
                  <a:srgbClr val="0087CD"/>
                </a:solidFill>
                <a:latin typeface="微软雅黑" pitchFamily="34" charset="-122"/>
                <a:ea typeface="微软雅黑" pitchFamily="34" charset="-122"/>
              </a:rPr>
              <a:t>用信息论的理论推导出了带宽受限且有高斯白噪声干扰的信道的</a:t>
            </a:r>
            <a:r>
              <a:rPr lang="zh-CN" altLang="en-US" sz="2000" dirty="0">
                <a:solidFill>
                  <a:srgbClr val="C55A11"/>
                </a:solidFill>
                <a:latin typeface="微软雅黑" pitchFamily="34" charset="-122"/>
                <a:ea typeface="微软雅黑" pitchFamily="34" charset="-122"/>
              </a:rPr>
              <a:t>极限</a:t>
            </a:r>
            <a:r>
              <a:rPr lang="zh-CN" altLang="en-US" sz="2000" dirty="0">
                <a:solidFill>
                  <a:srgbClr val="0070C0"/>
                </a:solidFill>
                <a:latin typeface="微软雅黑" pitchFamily="34" charset="-122"/>
                <a:ea typeface="微软雅黑" pitchFamily="34" charset="-122"/>
              </a:rPr>
              <a:t>、</a:t>
            </a:r>
            <a:r>
              <a:rPr lang="zh-CN" altLang="en-US" sz="2000" dirty="0">
                <a:solidFill>
                  <a:srgbClr val="C55A11"/>
                </a:solidFill>
                <a:latin typeface="微软雅黑" pitchFamily="34" charset="-122"/>
                <a:ea typeface="微软雅黑" pitchFamily="34" charset="-122"/>
              </a:rPr>
              <a:t>无差错</a:t>
            </a:r>
            <a:r>
              <a:rPr lang="zh-CN" altLang="en-US" sz="2000" dirty="0">
                <a:solidFill>
                  <a:srgbClr val="0070C0"/>
                </a:solidFill>
                <a:latin typeface="微软雅黑" pitchFamily="34" charset="-122"/>
                <a:ea typeface="微软雅黑" pitchFamily="34" charset="-122"/>
              </a:rPr>
              <a:t>的</a:t>
            </a:r>
            <a:r>
              <a:rPr lang="zh-CN" altLang="en-US" sz="2000" dirty="0">
                <a:solidFill>
                  <a:srgbClr val="0087CD"/>
                </a:solidFill>
                <a:latin typeface="微软雅黑" pitchFamily="34" charset="-122"/>
                <a:ea typeface="微软雅黑" pitchFamily="34" charset="-122"/>
              </a:rPr>
              <a:t>信息传输速率（香农公式）。</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信道的极限信息传输速率 </a:t>
            </a:r>
            <a:r>
              <a:rPr lang="en-US" altLang="zh-CN" sz="2000" i="1" dirty="0">
                <a:solidFill>
                  <a:srgbClr val="0087CD"/>
                </a:solidFill>
                <a:latin typeface="微软雅黑" pitchFamily="34" charset="-122"/>
                <a:ea typeface="微软雅黑" pitchFamily="34" charset="-122"/>
              </a:rPr>
              <a:t>C </a:t>
            </a:r>
            <a:r>
              <a:rPr lang="zh-CN" altLang="en-US" sz="2000" dirty="0">
                <a:solidFill>
                  <a:srgbClr val="0087CD"/>
                </a:solidFill>
                <a:latin typeface="微软雅黑" pitchFamily="34" charset="-122"/>
                <a:ea typeface="微软雅黑" pitchFamily="34" charset="-122"/>
              </a:rPr>
              <a:t>可表达为：</a:t>
            </a:r>
          </a:p>
          <a:p>
            <a:pPr eaLnBrk="0" hangingPunct="0">
              <a:lnSpc>
                <a:spcPts val="3300"/>
              </a:lnSpc>
              <a:buClr>
                <a:srgbClr val="0070C0"/>
              </a:buClr>
            </a:pPr>
            <a:r>
              <a:rPr lang="zh-CN" altLang="en-US" sz="2000" dirty="0">
                <a:latin typeface="微软雅黑" pitchFamily="34" charset="-122"/>
                <a:ea typeface="微软雅黑" pitchFamily="34" charset="-122"/>
              </a:rPr>
              <a:t>		</a:t>
            </a:r>
            <a:r>
              <a:rPr lang="en-US" altLang="zh-CN" sz="2000" i="1" dirty="0">
                <a:solidFill>
                  <a:srgbClr val="C55A11"/>
                </a:solidFill>
                <a:latin typeface="微软雅黑" pitchFamily="34" charset="-122"/>
                <a:ea typeface="微软雅黑" pitchFamily="34" charset="-122"/>
              </a:rPr>
              <a:t>C</a:t>
            </a:r>
            <a:r>
              <a:rPr lang="en-US" altLang="zh-CN" sz="2000" dirty="0">
                <a:solidFill>
                  <a:srgbClr val="C55A11"/>
                </a:solidFill>
                <a:latin typeface="微软雅黑" pitchFamily="34" charset="-122"/>
                <a:ea typeface="微软雅黑" pitchFamily="34" charset="-122"/>
              </a:rPr>
              <a:t> = </a:t>
            </a:r>
            <a:r>
              <a:rPr lang="en-US" altLang="zh-CN" sz="2000" i="1" dirty="0">
                <a:solidFill>
                  <a:srgbClr val="C55A11"/>
                </a:solidFill>
                <a:latin typeface="微软雅黑" pitchFamily="34" charset="-122"/>
                <a:ea typeface="微软雅黑" pitchFamily="34" charset="-122"/>
              </a:rPr>
              <a:t>W</a:t>
            </a:r>
            <a:r>
              <a:rPr lang="en-US" altLang="zh-CN" sz="2000" dirty="0">
                <a:solidFill>
                  <a:srgbClr val="C55A11"/>
                </a:solidFill>
                <a:latin typeface="微软雅黑" pitchFamily="34" charset="-122"/>
                <a:ea typeface="微软雅黑" pitchFamily="34" charset="-122"/>
              </a:rPr>
              <a:t> log</a:t>
            </a:r>
            <a:r>
              <a:rPr lang="en-US" altLang="zh-CN" sz="2000" baseline="-25000" dirty="0">
                <a:solidFill>
                  <a:srgbClr val="C55A11"/>
                </a:solidFill>
                <a:latin typeface="微软雅黑" pitchFamily="34" charset="-122"/>
                <a:ea typeface="微软雅黑" pitchFamily="34" charset="-122"/>
              </a:rPr>
              <a:t>2</a:t>
            </a:r>
            <a:r>
              <a:rPr lang="en-US" altLang="zh-CN" sz="2000" dirty="0">
                <a:solidFill>
                  <a:srgbClr val="C55A11"/>
                </a:solidFill>
                <a:latin typeface="微软雅黑" pitchFamily="34" charset="-122"/>
                <a:ea typeface="微软雅黑" pitchFamily="34" charset="-122"/>
              </a:rPr>
              <a:t>(1+</a:t>
            </a:r>
            <a:r>
              <a:rPr lang="en-US" altLang="zh-CN" sz="2000" i="1" dirty="0">
                <a:solidFill>
                  <a:srgbClr val="C55A11"/>
                </a:solidFill>
                <a:latin typeface="微软雅黑" pitchFamily="34" charset="-122"/>
                <a:ea typeface="微软雅黑" pitchFamily="34" charset="-122"/>
              </a:rPr>
              <a:t>S</a:t>
            </a:r>
            <a:r>
              <a:rPr lang="en-US" altLang="zh-CN" sz="2000" dirty="0">
                <a:solidFill>
                  <a:srgbClr val="C55A11"/>
                </a:solidFill>
                <a:latin typeface="微软雅黑" pitchFamily="34" charset="-122"/>
                <a:ea typeface="微软雅黑" pitchFamily="34" charset="-122"/>
              </a:rPr>
              <a:t>/</a:t>
            </a:r>
            <a:r>
              <a:rPr lang="en-US" altLang="zh-CN" sz="2000" i="1" dirty="0">
                <a:solidFill>
                  <a:srgbClr val="C55A11"/>
                </a:solidFill>
                <a:latin typeface="微软雅黑" pitchFamily="34" charset="-122"/>
                <a:ea typeface="微软雅黑" pitchFamily="34" charset="-122"/>
              </a:rPr>
              <a:t>N</a:t>
            </a:r>
            <a:r>
              <a:rPr lang="en-US" altLang="zh-CN" sz="2000" dirty="0">
                <a:solidFill>
                  <a:srgbClr val="C55A11"/>
                </a:solidFill>
                <a:latin typeface="微软雅黑" pitchFamily="34" charset="-122"/>
                <a:ea typeface="微软雅黑" pitchFamily="34" charset="-122"/>
              </a:rPr>
              <a:t>)    (bit/s) </a:t>
            </a:r>
            <a:endParaRPr lang="en-US" altLang="zh-CN" sz="2000" dirty="0">
              <a:solidFill>
                <a:srgbClr val="0000FF"/>
              </a:solidFill>
              <a:latin typeface="微软雅黑" pitchFamily="34" charset="-122"/>
              <a:ea typeface="微软雅黑" pitchFamily="34" charset="-122"/>
            </a:endParaRPr>
          </a:p>
          <a:p>
            <a:pPr marL="2149475" indent="-714375" eaLnBrk="0" hangingPunct="0">
              <a:lnSpc>
                <a:spcPts val="3300"/>
              </a:lnSpc>
              <a:buClr>
                <a:srgbClr val="0070C0"/>
              </a:buClr>
            </a:pPr>
            <a:r>
              <a:rPr lang="zh-CN" altLang="en-US" sz="2000" dirty="0">
                <a:solidFill>
                  <a:srgbClr val="0070C0"/>
                </a:solidFill>
                <a:latin typeface="微软雅黑" pitchFamily="34" charset="-122"/>
                <a:ea typeface="微软雅黑" pitchFamily="34" charset="-122"/>
              </a:rPr>
              <a:t>其中：</a:t>
            </a:r>
            <a:r>
              <a:rPr lang="en-US" altLang="zh-CN" sz="2000" i="1" dirty="0">
                <a:solidFill>
                  <a:srgbClr val="0070C0"/>
                </a:solidFill>
                <a:latin typeface="微软雅黑" pitchFamily="34" charset="-122"/>
                <a:ea typeface="微软雅黑" pitchFamily="34" charset="-122"/>
              </a:rPr>
              <a:t>W</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为信道的带宽（以 </a:t>
            </a:r>
            <a:r>
              <a:rPr lang="en-US" altLang="zh-CN" sz="2000" dirty="0">
                <a:solidFill>
                  <a:srgbClr val="0070C0"/>
                </a:solidFill>
                <a:latin typeface="微软雅黑" pitchFamily="34" charset="-122"/>
                <a:ea typeface="微软雅黑" pitchFamily="34" charset="-122"/>
              </a:rPr>
              <a:t>Hz </a:t>
            </a:r>
            <a:r>
              <a:rPr lang="zh-CN" altLang="en-US" sz="2000" dirty="0">
                <a:solidFill>
                  <a:srgbClr val="0070C0"/>
                </a:solidFill>
                <a:latin typeface="微软雅黑" pitchFamily="34" charset="-122"/>
                <a:ea typeface="微软雅黑" pitchFamily="34" charset="-122"/>
              </a:rPr>
              <a:t>为单位）；</a:t>
            </a:r>
          </a:p>
          <a:p>
            <a:pPr marL="2149475" indent="-714375" eaLnBrk="0" hangingPunct="0">
              <a:lnSpc>
                <a:spcPts val="3300"/>
              </a:lnSpc>
              <a:buClr>
                <a:srgbClr val="0070C0"/>
              </a:buClr>
            </a:pPr>
            <a:r>
              <a:rPr lang="en-US" altLang="zh-CN" sz="2000" dirty="0">
                <a:solidFill>
                  <a:srgbClr val="0070C0"/>
                </a:solidFill>
                <a:latin typeface="微软雅黑" pitchFamily="34" charset="-122"/>
                <a:ea typeface="微软雅黑" pitchFamily="34" charset="-122"/>
              </a:rPr>
              <a:t>	</a:t>
            </a:r>
            <a:r>
              <a:rPr lang="en-US" altLang="zh-CN" sz="2000" i="1" dirty="0">
                <a:solidFill>
                  <a:srgbClr val="0070C0"/>
                </a:solidFill>
                <a:latin typeface="微软雅黑" pitchFamily="34" charset="-122"/>
                <a:ea typeface="微软雅黑" pitchFamily="34" charset="-122"/>
              </a:rPr>
              <a:t>S</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为信道内所传信号的平均功率；</a:t>
            </a:r>
          </a:p>
          <a:p>
            <a:pPr marL="2149475" indent="-714375" eaLnBrk="0" hangingPunct="0">
              <a:lnSpc>
                <a:spcPts val="3300"/>
              </a:lnSpc>
              <a:buClr>
                <a:srgbClr val="0070C0"/>
              </a:buClr>
            </a:pPr>
            <a:r>
              <a:rPr lang="en-US" altLang="zh-CN" sz="2000" dirty="0">
                <a:solidFill>
                  <a:srgbClr val="0070C0"/>
                </a:solidFill>
                <a:latin typeface="微软雅黑" pitchFamily="34" charset="-122"/>
                <a:ea typeface="微软雅黑" pitchFamily="34" charset="-122"/>
              </a:rPr>
              <a:t>	</a:t>
            </a:r>
            <a:r>
              <a:rPr lang="en-US" altLang="zh-CN" sz="2000" i="1" dirty="0">
                <a:solidFill>
                  <a:srgbClr val="0070C0"/>
                </a:solidFill>
                <a:latin typeface="微软雅黑" pitchFamily="34" charset="-122"/>
                <a:ea typeface="微软雅黑" pitchFamily="34" charset="-122"/>
              </a:rPr>
              <a:t>N</a:t>
            </a:r>
            <a:r>
              <a:rPr lang="en-US" altLang="zh-CN" sz="2000" dirty="0">
                <a:solidFill>
                  <a:srgbClr val="0070C0"/>
                </a:solidFill>
                <a:latin typeface="微软雅黑" pitchFamily="34" charset="-122"/>
                <a:ea typeface="微软雅黑" pitchFamily="34" charset="-122"/>
              </a:rPr>
              <a:t> </a:t>
            </a:r>
            <a:r>
              <a:rPr lang="zh-CN" altLang="en-US" sz="2000" dirty="0">
                <a:solidFill>
                  <a:srgbClr val="0070C0"/>
                </a:solidFill>
                <a:latin typeface="微软雅黑" pitchFamily="34" charset="-122"/>
                <a:ea typeface="微软雅黑" pitchFamily="34" charset="-122"/>
              </a:rPr>
              <a:t>为信道内部的高斯噪声功率。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香农公式 </a:t>
            </a:r>
          </a:p>
        </p:txBody>
      </p:sp>
    </p:spTree>
    <p:extLst>
      <p:ext uri="{BB962C8B-B14F-4D97-AF65-F5344CB8AC3E}">
        <p14:creationId xmlns:p14="http://schemas.microsoft.com/office/powerpoint/2010/main" val="15384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68"/>
          <p:cNvSpPr>
            <a:spLocks noChangeArrowheads="1"/>
          </p:cNvSpPr>
          <p:nvPr/>
        </p:nvSpPr>
        <p:spPr bwMode="auto">
          <a:xfrm>
            <a:off x="323528" y="1356758"/>
            <a:ext cx="8424936"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信道的带宽或信道中的信噪比越大，则信息的极限传输速率就越高。 </a:t>
            </a:r>
          </a:p>
          <a:p>
            <a:pPr marL="342900" indent="-342900" eaLnBrk="0" hangingPunct="0">
              <a:lnSpc>
                <a:spcPct val="1500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只要信息传输速率低于信道的极限信息传输速率，就一定可以找到某种办法来实现无差错的传输。 </a:t>
            </a:r>
          </a:p>
          <a:p>
            <a:pPr marL="342900" indent="-342900" eaLnBrk="0" hangingPunct="0">
              <a:lnSpc>
                <a:spcPct val="1500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若信道带宽 </a:t>
            </a:r>
            <a:r>
              <a:rPr lang="en-US" altLang="zh-CN" sz="2000" i="1" dirty="0">
                <a:solidFill>
                  <a:srgbClr val="C55A11"/>
                </a:solidFill>
                <a:latin typeface="微软雅黑" pitchFamily="34" charset="-122"/>
                <a:ea typeface="微软雅黑" pitchFamily="34" charset="-122"/>
              </a:rPr>
              <a:t>W</a:t>
            </a:r>
            <a:r>
              <a:rPr lang="en-US" altLang="zh-CN" sz="2000" dirty="0">
                <a:solidFill>
                  <a:srgbClr val="C55A11"/>
                </a:solidFill>
                <a:latin typeface="微软雅黑" pitchFamily="34" charset="-122"/>
                <a:ea typeface="微软雅黑" pitchFamily="34" charset="-122"/>
              </a:rPr>
              <a:t> </a:t>
            </a:r>
            <a:r>
              <a:rPr lang="zh-CN" altLang="en-US" sz="2000" dirty="0">
                <a:solidFill>
                  <a:srgbClr val="C55A11"/>
                </a:solidFill>
                <a:latin typeface="微软雅黑" pitchFamily="34" charset="-122"/>
                <a:ea typeface="微软雅黑" pitchFamily="34" charset="-122"/>
              </a:rPr>
              <a:t>或信噪比 </a:t>
            </a:r>
            <a:r>
              <a:rPr lang="en-US" altLang="zh-CN" sz="2000" i="1" dirty="0">
                <a:solidFill>
                  <a:srgbClr val="C55A11"/>
                </a:solidFill>
                <a:latin typeface="微软雅黑" pitchFamily="34" charset="-122"/>
                <a:ea typeface="微软雅黑" pitchFamily="34" charset="-122"/>
              </a:rPr>
              <a:t>S</a:t>
            </a:r>
            <a:r>
              <a:rPr lang="en-US" altLang="zh-CN" sz="2000" dirty="0">
                <a:solidFill>
                  <a:srgbClr val="C55A11"/>
                </a:solidFill>
                <a:latin typeface="微软雅黑" pitchFamily="34" charset="-122"/>
                <a:ea typeface="微软雅黑" pitchFamily="34" charset="-122"/>
              </a:rPr>
              <a:t>/</a:t>
            </a:r>
            <a:r>
              <a:rPr lang="en-US" altLang="zh-CN" sz="2000" i="1" dirty="0">
                <a:solidFill>
                  <a:srgbClr val="C55A11"/>
                </a:solidFill>
                <a:latin typeface="微软雅黑" pitchFamily="34" charset="-122"/>
                <a:ea typeface="微软雅黑" pitchFamily="34" charset="-122"/>
              </a:rPr>
              <a:t>N</a:t>
            </a:r>
            <a:r>
              <a:rPr lang="en-US" altLang="zh-CN" sz="2000" dirty="0">
                <a:solidFill>
                  <a:srgbClr val="C55A11"/>
                </a:solidFill>
                <a:latin typeface="微软雅黑" pitchFamily="34" charset="-122"/>
                <a:ea typeface="微软雅黑" pitchFamily="34" charset="-122"/>
              </a:rPr>
              <a:t> </a:t>
            </a:r>
            <a:r>
              <a:rPr lang="zh-CN" altLang="en-US" sz="2000" dirty="0">
                <a:solidFill>
                  <a:srgbClr val="C55A11"/>
                </a:solidFill>
                <a:latin typeface="微软雅黑" pitchFamily="34" charset="-122"/>
                <a:ea typeface="微软雅黑" pitchFamily="34" charset="-122"/>
              </a:rPr>
              <a:t>没有上限（当然实际信道不可能是这样的），则信道的极限信息传输速率 </a:t>
            </a:r>
            <a:r>
              <a:rPr lang="en-US" altLang="zh-CN" sz="2000" i="1" dirty="0">
                <a:solidFill>
                  <a:srgbClr val="C55A11"/>
                </a:solidFill>
                <a:latin typeface="微软雅黑" pitchFamily="34" charset="-122"/>
                <a:ea typeface="微软雅黑" pitchFamily="34" charset="-122"/>
              </a:rPr>
              <a:t>C</a:t>
            </a:r>
            <a:r>
              <a:rPr lang="en-US" altLang="zh-CN" sz="2000" dirty="0">
                <a:solidFill>
                  <a:srgbClr val="C55A11"/>
                </a:solidFill>
                <a:latin typeface="微软雅黑" pitchFamily="34" charset="-122"/>
                <a:ea typeface="微软雅黑" pitchFamily="34" charset="-122"/>
              </a:rPr>
              <a:t> </a:t>
            </a:r>
            <a:r>
              <a:rPr lang="zh-CN" altLang="en-US" sz="2000" dirty="0">
                <a:solidFill>
                  <a:srgbClr val="C55A11"/>
                </a:solidFill>
                <a:latin typeface="微软雅黑" pitchFamily="34" charset="-122"/>
                <a:ea typeface="微软雅黑" pitchFamily="34" charset="-122"/>
              </a:rPr>
              <a:t>也就没有上限。</a:t>
            </a:r>
            <a:endParaRPr lang="en-US" altLang="zh-CN" sz="2000" dirty="0">
              <a:solidFill>
                <a:srgbClr val="C55A11"/>
              </a:solidFill>
              <a:latin typeface="微软雅黑" pitchFamily="34" charset="-122"/>
              <a:ea typeface="微软雅黑" pitchFamily="34" charset="-122"/>
            </a:endParaRPr>
          </a:p>
          <a:p>
            <a:pPr marL="342900" indent="-342900" eaLnBrk="0" hangingPunct="0">
              <a:lnSpc>
                <a:spcPct val="150000"/>
              </a:lnSpc>
              <a:buClr>
                <a:srgbClr val="0070C0"/>
              </a:buClr>
              <a:buFont typeface="Wingdings" panose="05000000000000000000" pitchFamily="2" charset="2"/>
              <a:buChar char="u"/>
            </a:pPr>
            <a:endParaRPr lang="zh-CN" altLang="en-US" sz="2000" dirty="0">
              <a:solidFill>
                <a:srgbClr val="C55A11"/>
              </a:solidFill>
              <a:latin typeface="微软雅黑" pitchFamily="34" charset="-122"/>
              <a:ea typeface="微软雅黑" pitchFamily="34" charset="-122"/>
            </a:endParaRPr>
          </a:p>
          <a:p>
            <a:pPr marL="342900" indent="-342900" eaLnBrk="0" hangingPunct="0">
              <a:lnSpc>
                <a:spcPct val="150000"/>
              </a:lnSpc>
              <a:buClr>
                <a:srgbClr val="0070C0"/>
              </a:buClr>
              <a:buFont typeface="Wingdings" panose="05000000000000000000" pitchFamily="2" charset="2"/>
              <a:buChar char="u"/>
            </a:pPr>
            <a:r>
              <a:rPr lang="zh-CN" altLang="en-US" sz="2000" dirty="0">
                <a:solidFill>
                  <a:srgbClr val="0070C0"/>
                </a:solidFill>
                <a:latin typeface="微软雅黑" pitchFamily="34" charset="-122"/>
                <a:ea typeface="微软雅黑" pitchFamily="34" charset="-122"/>
              </a:rPr>
              <a:t>实际信道上能够达到的信息传输速率要比香农的极限传输速率低不少。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香农公式 </a:t>
            </a:r>
          </a:p>
        </p:txBody>
      </p:sp>
    </p:spTree>
    <p:extLst>
      <p:ext uri="{BB962C8B-B14F-4D97-AF65-F5344CB8AC3E}">
        <p14:creationId xmlns:p14="http://schemas.microsoft.com/office/powerpoint/2010/main" val="196426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8"/>
          <p:cNvSpPr>
            <a:spLocks noChangeArrowheads="1"/>
          </p:cNvSpPr>
          <p:nvPr/>
        </p:nvSpPr>
        <p:spPr bwMode="auto">
          <a:xfrm>
            <a:off x="323528" y="1419622"/>
            <a:ext cx="842493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0087CD"/>
                </a:solidFill>
                <a:latin typeface="微软雅黑" pitchFamily="34" charset="-122"/>
                <a:ea typeface="微软雅黑" pitchFamily="34" charset="-122"/>
              </a:rPr>
              <a:t>对于频带宽度已确定的信道，如果信噪比不能再提高，并且码元传输速率也达到了上限值，那么还有办法提高信息的传输速率。</a:t>
            </a:r>
            <a:endParaRPr lang="en-US" altLang="zh-CN" sz="2000" dirty="0">
              <a:solidFill>
                <a:srgbClr val="0087CD"/>
              </a:solidFill>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zh-CN" altLang="en-US" sz="2000" dirty="0">
              <a:solidFill>
                <a:srgbClr val="0087CD"/>
              </a:solidFill>
              <a:latin typeface="微软雅黑" pitchFamily="34" charset="-122"/>
              <a:ea typeface="微软雅黑" pitchFamily="34" charset="-122"/>
            </a:endParaRP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用编码的方法让每一个码元携带更多比特的信息量</a:t>
            </a:r>
            <a:r>
              <a:rPr lang="zh-CN" altLang="en-US" sz="2000" dirty="0">
                <a:solidFill>
                  <a:srgbClr val="0087CD"/>
                </a:solidFill>
                <a:latin typeface="微软雅黑" pitchFamily="34" charset="-122"/>
                <a:ea typeface="微软雅黑" pitchFamily="34" charset="-122"/>
              </a:rPr>
              <a:t>。 </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8"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信道极限容量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香农公式 </a:t>
            </a:r>
          </a:p>
        </p:txBody>
      </p:sp>
      <p:sp>
        <p:nvSpPr>
          <p:cNvPr id="5" name="椭圆 4"/>
          <p:cNvSpPr/>
          <p:nvPr/>
        </p:nvSpPr>
        <p:spPr>
          <a:xfrm>
            <a:off x="9036496" y="5020022"/>
            <a:ext cx="72008" cy="72008"/>
          </a:xfrm>
          <a:prstGeom prst="ellipse">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第二章  物理层</a:t>
            </a:r>
          </a:p>
        </p:txBody>
      </p:sp>
      <p:sp>
        <p:nvSpPr>
          <p:cNvPr id="5" name="内容占位符 4"/>
          <p:cNvSpPr>
            <a:spLocks noGrp="1"/>
          </p:cNvSpPr>
          <p:nvPr>
            <p:ph sz="quarter" idx="13"/>
          </p:nvPr>
        </p:nvSpPr>
        <p:spPr/>
        <p:txBody>
          <a:bodyPr>
            <a:normAutofit/>
          </a:bodyPr>
          <a:lstStyle/>
          <a:p>
            <a:pPr marL="0" indent="0">
              <a:buNone/>
            </a:pPr>
            <a:r>
              <a:rPr lang="en-US" altLang="zh-CN" sz="2400" b="1" dirty="0">
                <a:latin typeface="微软雅黑" panose="020B0503020204020204" pitchFamily="34" charset="-122"/>
              </a:rPr>
              <a:t>2.1  </a:t>
            </a:r>
            <a:r>
              <a:rPr lang="zh-CN" altLang="en-US" sz="2400" b="1" dirty="0">
                <a:latin typeface="微软雅黑" panose="020B0503020204020204" pitchFamily="34" charset="-122"/>
              </a:rPr>
              <a:t>基本概念</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2.2  </a:t>
            </a:r>
            <a:r>
              <a:rPr lang="zh-CN" altLang="en-US" sz="2400" b="1" dirty="0">
                <a:latin typeface="微软雅黑" panose="020B0503020204020204" pitchFamily="34" charset="-122"/>
              </a:rPr>
              <a:t>数据通信基础</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2.3  </a:t>
            </a:r>
            <a:r>
              <a:rPr lang="zh-CN" altLang="en-US" sz="2400" b="1" dirty="0">
                <a:latin typeface="微软雅黑" panose="020B0503020204020204" pitchFamily="34" charset="-122"/>
              </a:rPr>
              <a:t>传输媒体</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2.4  </a:t>
            </a:r>
            <a:r>
              <a:rPr lang="zh-CN" altLang="en-US" sz="2400" b="1" dirty="0">
                <a:latin typeface="微软雅黑" panose="020B0503020204020204" pitchFamily="34" charset="-122"/>
              </a:rPr>
              <a:t>信道复用技术</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2.5  </a:t>
            </a:r>
            <a:r>
              <a:rPr lang="zh-CN" altLang="en-US" sz="2400" b="1" dirty="0">
                <a:latin typeface="微软雅黑" panose="020B0503020204020204" pitchFamily="34" charset="-122"/>
              </a:rPr>
              <a:t>数字传输系统</a:t>
            </a:r>
            <a:endParaRPr lang="en-US" altLang="zh-CN" sz="2400" b="1" dirty="0">
              <a:latin typeface="微软雅黑" panose="020B0503020204020204" pitchFamily="34" charset="-122"/>
            </a:endParaRPr>
          </a:p>
          <a:p>
            <a:pPr marL="0" indent="0">
              <a:buNone/>
            </a:pPr>
            <a:r>
              <a:rPr lang="en-US" altLang="zh-CN" sz="2400" b="1" dirty="0">
                <a:latin typeface="微软雅黑" panose="020B0503020204020204" pitchFamily="34" charset="-122"/>
              </a:rPr>
              <a:t>2.6  </a:t>
            </a:r>
            <a:r>
              <a:rPr lang="zh-CN" altLang="en-US" sz="2400" b="1" dirty="0">
                <a:latin typeface="微软雅黑" panose="020B0503020204020204" pitchFamily="34" charset="-122"/>
              </a:rPr>
              <a:t>宽带接入</a:t>
            </a:r>
          </a:p>
        </p:txBody>
      </p:sp>
    </p:spTree>
    <p:extLst>
      <p:ext uri="{BB962C8B-B14F-4D97-AF65-F5344CB8AC3E}">
        <p14:creationId xmlns:p14="http://schemas.microsoft.com/office/powerpoint/2010/main" val="418508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p:txBody>
          <a:bodyPr/>
          <a:lstStyle/>
          <a:p>
            <a:r>
              <a:rPr lang="en-US" altLang="zh-CN" dirty="0"/>
              <a:t>2.2  </a:t>
            </a:r>
            <a:r>
              <a:rPr lang="zh-CN" altLang="en-US" dirty="0"/>
              <a:t>数据通信基础</a:t>
            </a:r>
          </a:p>
        </p:txBody>
      </p:sp>
      <p:sp>
        <p:nvSpPr>
          <p:cNvPr id="3" name="标题 2"/>
          <p:cNvSpPr>
            <a:spLocks noGrp="1"/>
          </p:cNvSpPr>
          <p:nvPr>
            <p:ph type="title"/>
          </p:nvPr>
        </p:nvSpPr>
        <p:spPr/>
        <p:txBody>
          <a:bodyPr/>
          <a:lstStyle/>
          <a:p>
            <a:r>
              <a:rPr lang="zh-CN" altLang="en-US" dirty="0"/>
              <a:t>第二章  物理层</a:t>
            </a:r>
          </a:p>
        </p:txBody>
      </p:sp>
    </p:spTree>
    <p:extLst>
      <p:ext uri="{BB962C8B-B14F-4D97-AF65-F5344CB8AC3E}">
        <p14:creationId xmlns:p14="http://schemas.microsoft.com/office/powerpoint/2010/main" val="4062003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3528" y="1188092"/>
            <a:ext cx="8424935" cy="769441"/>
          </a:xfrm>
          <a:prstGeom prst="rect">
            <a:avLst/>
          </a:prstGeom>
          <a:noFill/>
        </p:spPr>
        <p:txBody>
          <a:bodyPr wrap="square" anchor="ctr">
            <a:spAutoFit/>
          </a:bodyPr>
          <a:lstStyle/>
          <a:p>
            <a:pPr>
              <a:lnSpc>
                <a:spcPct val="110000"/>
              </a:lnSpc>
            </a:pPr>
            <a:r>
              <a:rPr lang="zh-CN" altLang="zh-CN" sz="2000" dirty="0">
                <a:solidFill>
                  <a:srgbClr val="0087CD"/>
                </a:solidFill>
                <a:latin typeface="微软雅黑" pitchFamily="34" charset="-122"/>
                <a:ea typeface="微软雅黑" pitchFamily="34" charset="-122"/>
              </a:rPr>
              <a:t>一个数据通信系统</a:t>
            </a:r>
            <a:r>
              <a:rPr lang="zh-CN" altLang="en-US" sz="2000" dirty="0">
                <a:solidFill>
                  <a:srgbClr val="0087CD"/>
                </a:solidFill>
                <a:latin typeface="微软雅黑" pitchFamily="34" charset="-122"/>
                <a:ea typeface="微软雅黑" pitchFamily="34" charset="-122"/>
              </a:rPr>
              <a:t>包括</a:t>
            </a:r>
            <a:r>
              <a:rPr lang="zh-CN" altLang="zh-CN" sz="2000" dirty="0">
                <a:solidFill>
                  <a:srgbClr val="0087CD"/>
                </a:solidFill>
                <a:latin typeface="微软雅黑" pitchFamily="34" charset="-122"/>
                <a:ea typeface="微软雅黑" pitchFamily="34" charset="-122"/>
              </a:rPr>
              <a:t>三大部分</a:t>
            </a:r>
            <a:r>
              <a:rPr lang="zh-CN" altLang="en-US" sz="2000" dirty="0">
                <a:solidFill>
                  <a:srgbClr val="0087CD"/>
                </a:solidFill>
                <a:latin typeface="微软雅黑" pitchFamily="34" charset="-122"/>
                <a:ea typeface="微软雅黑" pitchFamily="34" charset="-122"/>
              </a:rPr>
              <a:t>：</a:t>
            </a:r>
            <a:r>
              <a:rPr lang="zh-CN" altLang="zh-CN" sz="2000" dirty="0">
                <a:solidFill>
                  <a:srgbClr val="C55A11"/>
                </a:solidFill>
                <a:latin typeface="微软雅黑" pitchFamily="34" charset="-122"/>
                <a:ea typeface="微软雅黑" pitchFamily="34" charset="-122"/>
              </a:rPr>
              <a:t>源系统</a:t>
            </a:r>
            <a:r>
              <a:rPr lang="zh-CN" altLang="zh-CN" sz="2000" dirty="0">
                <a:solidFill>
                  <a:srgbClr val="0087CD"/>
                </a:solidFill>
                <a:latin typeface="微软雅黑" pitchFamily="34" charset="-122"/>
                <a:ea typeface="微软雅黑" pitchFamily="34" charset="-122"/>
              </a:rPr>
              <a:t>（或发送端、发送方）、</a:t>
            </a:r>
            <a:r>
              <a:rPr lang="zh-CN" altLang="zh-CN" sz="2000" dirty="0">
                <a:solidFill>
                  <a:srgbClr val="C55A11"/>
                </a:solidFill>
                <a:latin typeface="微软雅黑" pitchFamily="34" charset="-122"/>
                <a:ea typeface="微软雅黑" pitchFamily="34" charset="-122"/>
              </a:rPr>
              <a:t>传输系统</a:t>
            </a:r>
            <a:r>
              <a:rPr lang="zh-CN" altLang="zh-CN" sz="2000" dirty="0">
                <a:solidFill>
                  <a:srgbClr val="0087CD"/>
                </a:solidFill>
                <a:latin typeface="微软雅黑" pitchFamily="34" charset="-122"/>
                <a:ea typeface="微软雅黑" pitchFamily="34" charset="-122"/>
              </a:rPr>
              <a:t>（或传输网络）和</a:t>
            </a:r>
            <a:r>
              <a:rPr lang="zh-CN" altLang="zh-CN" sz="2000" dirty="0">
                <a:solidFill>
                  <a:srgbClr val="C55A11"/>
                </a:solidFill>
                <a:latin typeface="微软雅黑" pitchFamily="34" charset="-122"/>
                <a:ea typeface="微软雅黑" pitchFamily="34" charset="-122"/>
              </a:rPr>
              <a:t>目的系统</a:t>
            </a:r>
            <a:r>
              <a:rPr lang="zh-CN" altLang="zh-CN" sz="2000" dirty="0">
                <a:solidFill>
                  <a:srgbClr val="0087CD"/>
                </a:solidFill>
                <a:latin typeface="微软雅黑" pitchFamily="34" charset="-122"/>
                <a:ea typeface="微软雅黑" pitchFamily="34" charset="-122"/>
              </a:rPr>
              <a:t>（或接收端、接收方）</a:t>
            </a:r>
            <a:r>
              <a:rPr lang="zh-CN" altLang="en-US" sz="2000" dirty="0">
                <a:solidFill>
                  <a:srgbClr val="0087CD"/>
                </a:solidFill>
                <a:latin typeface="微软雅黑" pitchFamily="34" charset="-122"/>
                <a:ea typeface="微软雅黑" pitchFamily="34" charset="-122"/>
              </a:rPr>
              <a:t>。</a:t>
            </a:r>
          </a:p>
        </p:txBody>
      </p:sp>
      <p:grpSp>
        <p:nvGrpSpPr>
          <p:cNvPr id="21" name="Group 104"/>
          <p:cNvGrpSpPr>
            <a:grpSpLocks/>
          </p:cNvGrpSpPr>
          <p:nvPr/>
        </p:nvGrpSpPr>
        <p:grpSpPr bwMode="auto">
          <a:xfrm>
            <a:off x="1988292" y="3908463"/>
            <a:ext cx="691334" cy="706563"/>
            <a:chOff x="730" y="3160"/>
            <a:chExt cx="653" cy="723"/>
          </a:xfrm>
        </p:grpSpPr>
        <p:sp>
          <p:nvSpPr>
            <p:cNvPr id="22" name="Rectangle 7"/>
            <p:cNvSpPr>
              <a:spLocks noChangeArrowheads="1"/>
            </p:cNvSpPr>
            <p:nvPr/>
          </p:nvSpPr>
          <p:spPr bwMode="auto">
            <a:xfrm>
              <a:off x="864" y="3161"/>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输入数据</a:t>
              </a:r>
            </a:p>
          </p:txBody>
        </p:sp>
        <p:sp>
          <p:nvSpPr>
            <p:cNvPr id="23" name="Line 18"/>
            <p:cNvSpPr>
              <a:spLocks noChangeShapeType="1"/>
            </p:cNvSpPr>
            <p:nvPr/>
          </p:nvSpPr>
          <p:spPr bwMode="auto">
            <a:xfrm>
              <a:off x="730" y="3160"/>
              <a:ext cx="653"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4" name="Group 106"/>
          <p:cNvGrpSpPr>
            <a:grpSpLocks/>
          </p:cNvGrpSpPr>
          <p:nvPr/>
        </p:nvGrpSpPr>
        <p:grpSpPr bwMode="auto">
          <a:xfrm>
            <a:off x="3148319" y="3908460"/>
            <a:ext cx="996979" cy="593200"/>
            <a:chOff x="1599" y="3160"/>
            <a:chExt cx="911" cy="607"/>
          </a:xfrm>
        </p:grpSpPr>
        <p:sp>
          <p:nvSpPr>
            <p:cNvPr id="25" name="Rectangle 9"/>
            <p:cNvSpPr>
              <a:spLocks noChangeArrowheads="1"/>
            </p:cNvSpPr>
            <p:nvPr/>
          </p:nvSpPr>
          <p:spPr bwMode="auto">
            <a:xfrm>
              <a:off x="1599" y="3203"/>
              <a:ext cx="911"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发送</a:t>
              </a:r>
              <a:endParaRPr kumimoji="1" lang="en-US" altLang="zh-CN" sz="1000" b="1" dirty="0">
                <a:latin typeface="微软雅黑" pitchFamily="34" charset="-122"/>
                <a:ea typeface="微软雅黑" pitchFamily="34" charset="-122"/>
              </a:endParaRPr>
            </a:p>
            <a:p>
              <a:pPr algn="ctr" defTabSz="762000" eaLnBrk="0" hangingPunct="0"/>
              <a:r>
                <a:rPr kumimoji="1" lang="zh-CN" altLang="en-US" sz="1000" b="1" dirty="0">
                  <a:latin typeface="微软雅黑" pitchFamily="34" charset="-122"/>
                  <a:ea typeface="微软雅黑" pitchFamily="34" charset="-122"/>
                </a:rPr>
                <a:t>的信号</a:t>
              </a:r>
              <a:r>
                <a:rPr kumimoji="1" lang="en-US" altLang="zh-CN" sz="1000" b="1" dirty="0">
                  <a:latin typeface="微软雅黑" pitchFamily="34" charset="-122"/>
                  <a:ea typeface="微软雅黑" pitchFamily="34" charset="-122"/>
                </a:rPr>
                <a:t>(</a:t>
              </a:r>
              <a:r>
                <a:rPr kumimoji="1" lang="zh-CN" altLang="en-US" sz="1000" b="1" dirty="0">
                  <a:latin typeface="微软雅黑" pitchFamily="34" charset="-122"/>
                  <a:ea typeface="微软雅黑" pitchFamily="34" charset="-122"/>
                </a:rPr>
                <a:t>数字的或模拟的</a:t>
              </a:r>
              <a:r>
                <a:rPr kumimoji="1" lang="en-US" altLang="zh-CN" sz="1000" b="1" dirty="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6" name="Line 19"/>
            <p:cNvSpPr>
              <a:spLocks noChangeShapeType="1"/>
            </p:cNvSpPr>
            <p:nvPr/>
          </p:nvSpPr>
          <p:spPr bwMode="auto">
            <a:xfrm>
              <a:off x="1686" y="3160"/>
              <a:ext cx="777"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27" name="Group 108"/>
          <p:cNvGrpSpPr>
            <a:grpSpLocks/>
          </p:cNvGrpSpPr>
          <p:nvPr/>
        </p:nvGrpSpPr>
        <p:grpSpPr bwMode="auto">
          <a:xfrm>
            <a:off x="4599986" y="3908466"/>
            <a:ext cx="1106999" cy="575777"/>
            <a:chOff x="2991" y="3160"/>
            <a:chExt cx="824" cy="522"/>
          </a:xfrm>
        </p:grpSpPr>
        <p:sp>
          <p:nvSpPr>
            <p:cNvPr id="28" name="Rectangle 10"/>
            <p:cNvSpPr>
              <a:spLocks noChangeArrowheads="1"/>
            </p:cNvSpPr>
            <p:nvPr/>
          </p:nvSpPr>
          <p:spPr bwMode="auto">
            <a:xfrm>
              <a:off x="2991" y="3182"/>
              <a:ext cx="824"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接收</a:t>
              </a:r>
            </a:p>
            <a:p>
              <a:pPr algn="ctr" defTabSz="762000" eaLnBrk="0" hangingPunct="0"/>
              <a:r>
                <a:rPr kumimoji="1" lang="zh-CN" altLang="en-US" sz="1000" b="1" dirty="0">
                  <a:latin typeface="微软雅黑" pitchFamily="34" charset="-122"/>
                  <a:ea typeface="微软雅黑" pitchFamily="34" charset="-122"/>
                </a:rPr>
                <a:t>的信号</a:t>
              </a:r>
              <a:r>
                <a:rPr kumimoji="1" lang="en-US" altLang="zh-CN" sz="1000" b="1" dirty="0">
                  <a:latin typeface="微软雅黑" pitchFamily="34" charset="-122"/>
                  <a:ea typeface="微软雅黑" pitchFamily="34" charset="-122"/>
                </a:rPr>
                <a:t>(</a:t>
              </a:r>
              <a:r>
                <a:rPr kumimoji="1" lang="zh-CN" altLang="en-US" sz="1000" b="1" dirty="0">
                  <a:latin typeface="微软雅黑" pitchFamily="34" charset="-122"/>
                  <a:ea typeface="微软雅黑" pitchFamily="34" charset="-122"/>
                </a:rPr>
                <a:t>数字的或模拟的</a:t>
              </a:r>
              <a:r>
                <a:rPr kumimoji="1" lang="en-US" altLang="zh-CN" sz="1000" b="1" dirty="0">
                  <a:latin typeface="微软雅黑" pitchFamily="34" charset="-122"/>
                  <a:ea typeface="微软雅黑" pitchFamily="34" charset="-122"/>
                </a:rPr>
                <a:t>)</a:t>
              </a:r>
              <a:endParaRPr kumimoji="1" lang="zh-CN" altLang="en-US" sz="1000" b="1" dirty="0">
                <a:latin typeface="微软雅黑" pitchFamily="34" charset="-122"/>
                <a:ea typeface="微软雅黑" pitchFamily="34" charset="-122"/>
              </a:endParaRPr>
            </a:p>
          </p:txBody>
        </p:sp>
        <p:sp>
          <p:nvSpPr>
            <p:cNvPr id="29" name="Line 20"/>
            <p:cNvSpPr>
              <a:spLocks noChangeShapeType="1"/>
            </p:cNvSpPr>
            <p:nvPr/>
          </p:nvSpPr>
          <p:spPr bwMode="auto">
            <a:xfrm>
              <a:off x="3091" y="3160"/>
              <a:ext cx="650"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0" name="Group 110"/>
          <p:cNvGrpSpPr>
            <a:grpSpLocks/>
          </p:cNvGrpSpPr>
          <p:nvPr/>
        </p:nvGrpSpPr>
        <p:grpSpPr bwMode="auto">
          <a:xfrm>
            <a:off x="6150884" y="3908464"/>
            <a:ext cx="629930" cy="751518"/>
            <a:chOff x="4318" y="3160"/>
            <a:chExt cx="595" cy="769"/>
          </a:xfrm>
        </p:grpSpPr>
        <p:sp>
          <p:nvSpPr>
            <p:cNvPr id="31" name="Rectangle 8"/>
            <p:cNvSpPr>
              <a:spLocks noChangeArrowheads="1"/>
            </p:cNvSpPr>
            <p:nvPr/>
          </p:nvSpPr>
          <p:spPr bwMode="auto">
            <a:xfrm>
              <a:off x="4442"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输出数据</a:t>
              </a:r>
            </a:p>
          </p:txBody>
        </p:sp>
        <p:sp>
          <p:nvSpPr>
            <p:cNvPr id="32" name="Line 21"/>
            <p:cNvSpPr>
              <a:spLocks noChangeShapeType="1"/>
            </p:cNvSpPr>
            <p:nvPr/>
          </p:nvSpPr>
          <p:spPr bwMode="auto">
            <a:xfrm>
              <a:off x="4318" y="3160"/>
              <a:ext cx="595"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grpSp>
        <p:nvGrpSpPr>
          <p:cNvPr id="33" name="Group 103"/>
          <p:cNvGrpSpPr>
            <a:grpSpLocks/>
          </p:cNvGrpSpPr>
          <p:nvPr/>
        </p:nvGrpSpPr>
        <p:grpSpPr bwMode="auto">
          <a:xfrm>
            <a:off x="1426658" y="3684667"/>
            <a:ext cx="567465" cy="447587"/>
            <a:chOff x="407" y="2931"/>
            <a:chExt cx="536" cy="458"/>
          </a:xfrm>
          <a:solidFill>
            <a:srgbClr val="0070C0"/>
          </a:solidFill>
        </p:grpSpPr>
        <p:sp>
          <p:nvSpPr>
            <p:cNvPr id="34" name="AutoShape 11"/>
            <p:cNvSpPr>
              <a:spLocks noChangeArrowheads="1"/>
            </p:cNvSpPr>
            <p:nvPr/>
          </p:nvSpPr>
          <p:spPr bwMode="auto">
            <a:xfrm>
              <a:off x="407"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5" name="Rectangle 22"/>
            <p:cNvSpPr>
              <a:spLocks noChangeArrowheads="1"/>
            </p:cNvSpPr>
            <p:nvPr/>
          </p:nvSpPr>
          <p:spPr bwMode="auto">
            <a:xfrm>
              <a:off x="431" y="3059"/>
              <a:ext cx="447"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源点</a:t>
              </a:r>
            </a:p>
          </p:txBody>
        </p:sp>
      </p:grpSp>
      <p:grpSp>
        <p:nvGrpSpPr>
          <p:cNvPr id="36" name="Group 111"/>
          <p:cNvGrpSpPr>
            <a:grpSpLocks/>
          </p:cNvGrpSpPr>
          <p:nvPr/>
        </p:nvGrpSpPr>
        <p:grpSpPr bwMode="auto">
          <a:xfrm>
            <a:off x="6733581" y="3684667"/>
            <a:ext cx="567465" cy="447587"/>
            <a:chOff x="4654" y="2931"/>
            <a:chExt cx="536" cy="458"/>
          </a:xfrm>
          <a:solidFill>
            <a:srgbClr val="008000"/>
          </a:solidFill>
        </p:grpSpPr>
        <p:sp>
          <p:nvSpPr>
            <p:cNvPr id="37" name="AutoShape 15"/>
            <p:cNvSpPr>
              <a:spLocks noChangeArrowheads="1"/>
            </p:cNvSpPr>
            <p:nvPr/>
          </p:nvSpPr>
          <p:spPr bwMode="auto">
            <a:xfrm>
              <a:off x="4654" y="2931"/>
              <a:ext cx="536"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38" name="Rectangle 23"/>
            <p:cNvSpPr>
              <a:spLocks noChangeArrowheads="1"/>
            </p:cNvSpPr>
            <p:nvPr/>
          </p:nvSpPr>
          <p:spPr bwMode="auto">
            <a:xfrm>
              <a:off x="4681" y="3061"/>
              <a:ext cx="446"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终点</a:t>
              </a:r>
            </a:p>
          </p:txBody>
        </p:sp>
      </p:grpSp>
      <p:grpSp>
        <p:nvGrpSpPr>
          <p:cNvPr id="39" name="Group 105"/>
          <p:cNvGrpSpPr>
            <a:grpSpLocks/>
          </p:cNvGrpSpPr>
          <p:nvPr/>
        </p:nvGrpSpPr>
        <p:grpSpPr bwMode="auto">
          <a:xfrm>
            <a:off x="2645623" y="3684667"/>
            <a:ext cx="617224" cy="447587"/>
            <a:chOff x="1210" y="2931"/>
            <a:chExt cx="583" cy="458"/>
          </a:xfrm>
          <a:solidFill>
            <a:srgbClr val="0070C0"/>
          </a:solidFill>
        </p:grpSpPr>
        <p:sp>
          <p:nvSpPr>
            <p:cNvPr id="40" name="AutoShape 12"/>
            <p:cNvSpPr>
              <a:spLocks noChangeArrowheads="1"/>
            </p:cNvSpPr>
            <p:nvPr/>
          </p:nvSpPr>
          <p:spPr bwMode="auto">
            <a:xfrm>
              <a:off x="1256" y="2931"/>
              <a:ext cx="537"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1" name="Rectangle 24"/>
            <p:cNvSpPr>
              <a:spLocks noChangeArrowheads="1"/>
            </p:cNvSpPr>
            <p:nvPr/>
          </p:nvSpPr>
          <p:spPr bwMode="auto">
            <a:xfrm>
              <a:off x="1210" y="3068"/>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发送器</a:t>
              </a:r>
            </a:p>
          </p:txBody>
        </p:sp>
      </p:grpSp>
      <p:grpSp>
        <p:nvGrpSpPr>
          <p:cNvPr id="42" name="Group 109"/>
          <p:cNvGrpSpPr>
            <a:grpSpLocks/>
          </p:cNvGrpSpPr>
          <p:nvPr/>
        </p:nvGrpSpPr>
        <p:grpSpPr bwMode="auto">
          <a:xfrm>
            <a:off x="5560125" y="3684667"/>
            <a:ext cx="615107" cy="447587"/>
            <a:chOff x="3760" y="2931"/>
            <a:chExt cx="581" cy="458"/>
          </a:xfrm>
          <a:solidFill>
            <a:srgbClr val="008000"/>
          </a:solidFill>
        </p:grpSpPr>
        <p:sp>
          <p:nvSpPr>
            <p:cNvPr id="43" name="AutoShape 14"/>
            <p:cNvSpPr>
              <a:spLocks noChangeArrowheads="1"/>
            </p:cNvSpPr>
            <p:nvPr/>
          </p:nvSpPr>
          <p:spPr bwMode="auto">
            <a:xfrm>
              <a:off x="3805" y="2931"/>
              <a:ext cx="535" cy="458"/>
            </a:xfrm>
            <a:prstGeom prst="cube">
              <a:avLst>
                <a:gd name="adj" fmla="val 13069"/>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4" name="Rectangle 25"/>
            <p:cNvSpPr>
              <a:spLocks noChangeArrowheads="1"/>
            </p:cNvSpPr>
            <p:nvPr/>
          </p:nvSpPr>
          <p:spPr bwMode="auto">
            <a:xfrm>
              <a:off x="3760" y="3059"/>
              <a:ext cx="581" cy="265"/>
            </a:xfrm>
            <a:prstGeom prst="rect">
              <a:avLst/>
            </a:prstGeom>
            <a:no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接收器</a:t>
              </a:r>
            </a:p>
          </p:txBody>
        </p:sp>
      </p:grpSp>
      <p:sp>
        <p:nvSpPr>
          <p:cNvPr id="45" name="Line 26"/>
          <p:cNvSpPr>
            <a:spLocks noChangeShapeType="1"/>
          </p:cNvSpPr>
          <p:nvPr/>
        </p:nvSpPr>
        <p:spPr bwMode="auto">
          <a:xfrm>
            <a:off x="3169556" y="2814901"/>
            <a:ext cx="2556767"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6" name="Line 27"/>
          <p:cNvSpPr>
            <a:spLocks noChangeShapeType="1"/>
          </p:cNvSpPr>
          <p:nvPr/>
        </p:nvSpPr>
        <p:spPr bwMode="auto">
          <a:xfrm>
            <a:off x="1892760" y="2816856"/>
            <a:ext cx="1038588"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47" name="Rectangle 28"/>
          <p:cNvSpPr>
            <a:spLocks noChangeArrowheads="1"/>
          </p:cNvSpPr>
          <p:nvPr/>
        </p:nvSpPr>
        <p:spPr bwMode="auto">
          <a:xfrm>
            <a:off x="2473715" y="2948786"/>
            <a:ext cx="90307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sp>
        <p:nvSpPr>
          <p:cNvPr id="48" name="Line 29"/>
          <p:cNvSpPr>
            <a:spLocks noChangeShapeType="1"/>
          </p:cNvSpPr>
          <p:nvPr/>
        </p:nvSpPr>
        <p:spPr bwMode="auto">
          <a:xfrm>
            <a:off x="6076754" y="2814901"/>
            <a:ext cx="1228655" cy="0"/>
          </a:xfrm>
          <a:prstGeom prst="line">
            <a:avLst/>
          </a:prstGeom>
          <a:noFill/>
          <a:ln w="76200" cmpd="tri">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67" name="Rectangle 42"/>
          <p:cNvSpPr>
            <a:spLocks noChangeArrowheads="1"/>
          </p:cNvSpPr>
          <p:nvPr/>
        </p:nvSpPr>
        <p:spPr bwMode="auto">
          <a:xfrm>
            <a:off x="1301448" y="2993740"/>
            <a:ext cx="85413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计算机</a:t>
            </a:r>
            <a:r>
              <a:rPr kumimoji="1" lang="en-US" altLang="zh-CN" sz="1000" b="1" dirty="0">
                <a:solidFill>
                  <a:srgbClr val="0000CC"/>
                </a:solidFill>
                <a:latin typeface="微软雅黑" pitchFamily="34" charset="-122"/>
                <a:ea typeface="微软雅黑" pitchFamily="34" charset="-122"/>
              </a:rPr>
              <a:t> </a:t>
            </a:r>
          </a:p>
        </p:txBody>
      </p:sp>
      <p:pic>
        <p:nvPicPr>
          <p:cNvPr id="69" name="Picture 4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4868" y="2668312"/>
            <a:ext cx="568524" cy="325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Rectangle 46"/>
          <p:cNvSpPr>
            <a:spLocks noChangeArrowheads="1"/>
          </p:cNvSpPr>
          <p:nvPr/>
        </p:nvSpPr>
        <p:spPr bwMode="auto">
          <a:xfrm>
            <a:off x="5454119" y="2966377"/>
            <a:ext cx="8988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调制解调器</a:t>
            </a:r>
          </a:p>
        </p:txBody>
      </p:sp>
      <p:grpSp>
        <p:nvGrpSpPr>
          <p:cNvPr id="72" name="Group 47"/>
          <p:cNvGrpSpPr>
            <a:grpSpLocks/>
          </p:cNvGrpSpPr>
          <p:nvPr/>
        </p:nvGrpSpPr>
        <p:grpSpPr bwMode="auto">
          <a:xfrm>
            <a:off x="3312480" y="2548108"/>
            <a:ext cx="435127" cy="209135"/>
            <a:chOff x="2315" y="3965"/>
            <a:chExt cx="496" cy="254"/>
          </a:xfrm>
        </p:grpSpPr>
        <p:sp>
          <p:nvSpPr>
            <p:cNvPr id="73" name="Freeform 48"/>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4" name="Freeform 49"/>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5" name="Freeform 50"/>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6" name="Freeform 51"/>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sp>
        <p:nvSpPr>
          <p:cNvPr id="77" name="Freeform 52"/>
          <p:cNvSpPr>
            <a:spLocks/>
          </p:cNvSpPr>
          <p:nvPr/>
        </p:nvSpPr>
        <p:spPr bwMode="auto">
          <a:xfrm>
            <a:off x="2134255" y="2610652"/>
            <a:ext cx="494414"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78" name="Rectangle 53"/>
          <p:cNvSpPr>
            <a:spLocks noChangeArrowheads="1"/>
          </p:cNvSpPr>
          <p:nvPr/>
        </p:nvSpPr>
        <p:spPr bwMode="auto">
          <a:xfrm>
            <a:off x="1936013" y="2310633"/>
            <a:ext cx="9676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79" name="Rectangle 54"/>
          <p:cNvSpPr>
            <a:spLocks noChangeArrowheads="1"/>
          </p:cNvSpPr>
          <p:nvPr/>
        </p:nvSpPr>
        <p:spPr bwMode="auto">
          <a:xfrm>
            <a:off x="6239830" y="2310633"/>
            <a:ext cx="94753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数字比特流</a:t>
            </a:r>
          </a:p>
        </p:txBody>
      </p:sp>
      <p:sp>
        <p:nvSpPr>
          <p:cNvPr id="80" name="Rectangle 55"/>
          <p:cNvSpPr>
            <a:spLocks noChangeArrowheads="1"/>
          </p:cNvSpPr>
          <p:nvPr/>
        </p:nvSpPr>
        <p:spPr bwMode="auto">
          <a:xfrm>
            <a:off x="3129716" y="2310633"/>
            <a:ext cx="803555"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a:t>
            </a:r>
          </a:p>
        </p:txBody>
      </p:sp>
      <p:sp>
        <p:nvSpPr>
          <p:cNvPr id="81" name="Rectangle 56"/>
          <p:cNvSpPr>
            <a:spLocks noChangeArrowheads="1"/>
          </p:cNvSpPr>
          <p:nvPr/>
        </p:nvSpPr>
        <p:spPr bwMode="auto">
          <a:xfrm>
            <a:off x="4939574" y="2310633"/>
            <a:ext cx="81308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模拟信号 </a:t>
            </a:r>
          </a:p>
        </p:txBody>
      </p:sp>
      <p:sp>
        <p:nvSpPr>
          <p:cNvPr id="82" name="Rectangle 57"/>
          <p:cNvSpPr>
            <a:spLocks noChangeArrowheads="1"/>
          </p:cNvSpPr>
          <p:nvPr/>
        </p:nvSpPr>
        <p:spPr bwMode="auto">
          <a:xfrm>
            <a:off x="826547" y="2602457"/>
            <a:ext cx="767134"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输入汉字</a:t>
            </a:r>
          </a:p>
        </p:txBody>
      </p:sp>
      <p:sp>
        <p:nvSpPr>
          <p:cNvPr id="83" name="Rectangle 58"/>
          <p:cNvSpPr>
            <a:spLocks noChangeArrowheads="1"/>
          </p:cNvSpPr>
          <p:nvPr/>
        </p:nvSpPr>
        <p:spPr bwMode="auto">
          <a:xfrm>
            <a:off x="7543887" y="2602457"/>
            <a:ext cx="795963"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显示汉字</a:t>
            </a:r>
          </a:p>
        </p:txBody>
      </p:sp>
      <p:sp>
        <p:nvSpPr>
          <p:cNvPr id="84" name="Freeform 59"/>
          <p:cNvSpPr>
            <a:spLocks/>
          </p:cNvSpPr>
          <p:nvPr/>
        </p:nvSpPr>
        <p:spPr bwMode="auto">
          <a:xfrm>
            <a:off x="6465849" y="2623357"/>
            <a:ext cx="495473" cy="101636"/>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127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85" name="Group 60"/>
          <p:cNvGrpSpPr>
            <a:grpSpLocks/>
          </p:cNvGrpSpPr>
          <p:nvPr/>
        </p:nvGrpSpPr>
        <p:grpSpPr bwMode="auto">
          <a:xfrm>
            <a:off x="5144837" y="2548108"/>
            <a:ext cx="436186" cy="209135"/>
            <a:chOff x="2315" y="3965"/>
            <a:chExt cx="496" cy="254"/>
          </a:xfrm>
        </p:grpSpPr>
        <p:sp>
          <p:nvSpPr>
            <p:cNvPr id="86"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7"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8"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89"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1270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b="1">
                <a:solidFill>
                  <a:srgbClr val="0000CC"/>
                </a:solidFill>
                <a:latin typeface="微软雅黑" pitchFamily="34" charset="-122"/>
                <a:ea typeface="微软雅黑" pitchFamily="34" charset="-122"/>
              </a:endParaRPr>
            </a:p>
          </p:txBody>
        </p:sp>
      </p:grpSp>
      <p:grpSp>
        <p:nvGrpSpPr>
          <p:cNvPr id="95" name="Group 101"/>
          <p:cNvGrpSpPr>
            <a:grpSpLocks/>
          </p:cNvGrpSpPr>
          <p:nvPr/>
        </p:nvGrpSpPr>
        <p:grpSpPr bwMode="auto">
          <a:xfrm>
            <a:off x="5157800" y="3295713"/>
            <a:ext cx="2784388" cy="258974"/>
            <a:chOff x="3491" y="2533"/>
            <a:chExt cx="2630" cy="265"/>
          </a:xfrm>
        </p:grpSpPr>
        <p:sp>
          <p:nvSpPr>
            <p:cNvPr id="96" name="Line 70"/>
            <p:cNvSpPr>
              <a:spLocks noChangeShapeType="1"/>
            </p:cNvSpPr>
            <p:nvPr/>
          </p:nvSpPr>
          <p:spPr bwMode="auto">
            <a:xfrm>
              <a:off x="3491" y="2660"/>
              <a:ext cx="2630" cy="0"/>
            </a:xfrm>
            <a:prstGeom prst="line">
              <a:avLst/>
            </a:prstGeom>
            <a:noFill/>
            <a:ln w="28575">
              <a:solidFill>
                <a:srgbClr val="0099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7" name="Rectangle 73"/>
            <p:cNvSpPr>
              <a:spLocks noChangeArrowheads="1"/>
            </p:cNvSpPr>
            <p:nvPr/>
          </p:nvSpPr>
          <p:spPr bwMode="auto">
            <a:xfrm>
              <a:off x="4448" y="2533"/>
              <a:ext cx="712" cy="265"/>
            </a:xfrm>
            <a:prstGeom prst="rect">
              <a:avLst/>
            </a:prstGeom>
            <a:solidFill>
              <a:srgbClr val="008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目的系统</a:t>
              </a:r>
            </a:p>
          </p:txBody>
        </p:sp>
      </p:grpSp>
      <p:grpSp>
        <p:nvGrpSpPr>
          <p:cNvPr id="98" name="Group 100"/>
          <p:cNvGrpSpPr>
            <a:grpSpLocks/>
          </p:cNvGrpSpPr>
          <p:nvPr/>
        </p:nvGrpSpPr>
        <p:grpSpPr bwMode="auto">
          <a:xfrm>
            <a:off x="3643855" y="2846173"/>
            <a:ext cx="1513945" cy="1062286"/>
            <a:chOff x="2061" y="2073"/>
            <a:chExt cx="1430" cy="1087"/>
          </a:xfrm>
        </p:grpSpPr>
        <p:sp>
          <p:nvSpPr>
            <p:cNvPr id="99" name="Line 69"/>
            <p:cNvSpPr>
              <a:spLocks noChangeShapeType="1"/>
            </p:cNvSpPr>
            <p:nvPr/>
          </p:nvSpPr>
          <p:spPr bwMode="auto">
            <a:xfrm>
              <a:off x="2061" y="2660"/>
              <a:ext cx="1430" cy="0"/>
            </a:xfrm>
            <a:prstGeom prst="line">
              <a:avLst/>
            </a:prstGeom>
            <a:noFill/>
            <a:ln w="28575">
              <a:solidFill>
                <a:srgbClr val="6666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100" name="Rectangle 72"/>
            <p:cNvSpPr>
              <a:spLocks noChangeArrowheads="1"/>
            </p:cNvSpPr>
            <p:nvPr/>
          </p:nvSpPr>
          <p:spPr bwMode="auto">
            <a:xfrm>
              <a:off x="2418" y="2533"/>
              <a:ext cx="734" cy="265"/>
            </a:xfrm>
            <a:prstGeom prst="rect">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传输系统</a:t>
              </a:r>
            </a:p>
          </p:txBody>
        </p:sp>
        <p:sp>
          <p:nvSpPr>
            <p:cNvPr id="101" name="Line 74"/>
            <p:cNvSpPr>
              <a:spLocks noChangeShapeType="1"/>
            </p:cNvSpPr>
            <p:nvPr/>
          </p:nvSpPr>
          <p:spPr bwMode="auto">
            <a:xfrm flipH="1">
              <a:off x="3486" y="2073"/>
              <a:ext cx="5" cy="1087"/>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pic>
        <p:nvPicPr>
          <p:cNvPr id="102" name="Picture 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1405" y="2699584"/>
            <a:ext cx="568523" cy="3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 name="Group 112"/>
          <p:cNvGrpSpPr>
            <a:grpSpLocks/>
          </p:cNvGrpSpPr>
          <p:nvPr/>
        </p:nvGrpSpPr>
        <p:grpSpPr bwMode="auto">
          <a:xfrm>
            <a:off x="7300803" y="3908464"/>
            <a:ext cx="641576" cy="751518"/>
            <a:chOff x="5154" y="3160"/>
            <a:chExt cx="606" cy="769"/>
          </a:xfrm>
        </p:grpSpPr>
        <p:sp>
          <p:nvSpPr>
            <p:cNvPr id="105" name="Rectangle 6"/>
            <p:cNvSpPr>
              <a:spLocks noChangeArrowheads="1"/>
            </p:cNvSpPr>
            <p:nvPr/>
          </p:nvSpPr>
          <p:spPr bwMode="auto">
            <a:xfrm>
              <a:off x="5175" y="3207"/>
              <a:ext cx="357"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输出信息</a:t>
              </a:r>
            </a:p>
          </p:txBody>
        </p:sp>
        <p:sp>
          <p:nvSpPr>
            <p:cNvPr id="106" name="Line 77"/>
            <p:cNvSpPr>
              <a:spLocks noChangeShapeType="1"/>
            </p:cNvSpPr>
            <p:nvPr/>
          </p:nvSpPr>
          <p:spPr bwMode="auto">
            <a:xfrm>
              <a:off x="5154" y="3160"/>
              <a:ext cx="606" cy="0"/>
            </a:xfrm>
            <a:prstGeom prst="line">
              <a:avLst/>
            </a:prstGeom>
            <a:noFill/>
            <a:ln w="38100">
              <a:solidFill>
                <a:srgbClr val="0070C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000" b="1">
                <a:latin typeface="微软雅黑" pitchFamily="34" charset="-122"/>
                <a:ea typeface="微软雅黑" pitchFamily="34" charset="-122"/>
              </a:endParaRPr>
            </a:p>
          </p:txBody>
        </p:sp>
      </p:grpSp>
      <p:sp>
        <p:nvSpPr>
          <p:cNvPr id="107" name="Rectangle 79"/>
          <p:cNvSpPr>
            <a:spLocks noChangeArrowheads="1"/>
          </p:cNvSpPr>
          <p:nvPr/>
        </p:nvSpPr>
        <p:spPr bwMode="auto">
          <a:xfrm>
            <a:off x="7103064" y="2991785"/>
            <a:ext cx="683016"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000" b="1" dirty="0">
                <a:solidFill>
                  <a:srgbClr val="0000CC"/>
                </a:solidFill>
                <a:latin typeface="微软雅黑" pitchFamily="34" charset="-122"/>
                <a:ea typeface="微软雅黑" pitchFamily="34" charset="-122"/>
              </a:rPr>
              <a:t>计算机</a:t>
            </a:r>
            <a:endParaRPr kumimoji="1" lang="en-US" altLang="zh-CN" sz="1000" b="1" dirty="0">
              <a:solidFill>
                <a:srgbClr val="0000CC"/>
              </a:solidFill>
              <a:latin typeface="微软雅黑" pitchFamily="34" charset="-122"/>
              <a:ea typeface="微软雅黑" pitchFamily="34" charset="-122"/>
            </a:endParaRPr>
          </a:p>
        </p:txBody>
      </p:sp>
      <p:sp>
        <p:nvSpPr>
          <p:cNvPr id="108" name="矩形 107"/>
          <p:cNvSpPr/>
          <p:nvPr/>
        </p:nvSpPr>
        <p:spPr>
          <a:xfrm>
            <a:off x="3425954" y="4609460"/>
            <a:ext cx="2268724" cy="338554"/>
          </a:xfrm>
          <a:prstGeom prst="rect">
            <a:avLst/>
          </a:prstGeom>
        </p:spPr>
        <p:txBody>
          <a:bodyPr wrap="square">
            <a:spAutoFit/>
          </a:bodyPr>
          <a:lstStyle/>
          <a:p>
            <a:pPr algn="ctr"/>
            <a:r>
              <a:rPr lang="zh-CN" altLang="zh-CN" sz="1600" b="1" dirty="0">
                <a:solidFill>
                  <a:srgbClr val="0087CD"/>
                </a:solidFill>
                <a:latin typeface="微软雅黑" pitchFamily="34" charset="-122"/>
                <a:ea typeface="微软雅黑" pitchFamily="34" charset="-122"/>
              </a:rPr>
              <a:t>数据通信系统的模型</a:t>
            </a:r>
            <a:endParaRPr lang="zh-CN" altLang="en-US" sz="1600" b="1" dirty="0">
              <a:solidFill>
                <a:srgbClr val="0087CD"/>
              </a:solidFill>
              <a:latin typeface="微软雅黑" pitchFamily="34" charset="-122"/>
              <a:ea typeface="微软雅黑" pitchFamily="34" charset="-122"/>
            </a:endParaRPr>
          </a:p>
        </p:txBody>
      </p:sp>
      <p:pic>
        <p:nvPicPr>
          <p:cNvPr id="111"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5478" y="2532987"/>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00"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268" y="2532987"/>
            <a:ext cx="503237" cy="503238"/>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356"/>
          <p:cNvGrpSpPr>
            <a:grpSpLocks/>
          </p:cNvGrpSpPr>
          <p:nvPr/>
        </p:nvGrpSpPr>
        <p:grpSpPr bwMode="auto">
          <a:xfrm>
            <a:off x="3926974" y="2431483"/>
            <a:ext cx="998523" cy="687000"/>
            <a:chOff x="2949" y="196"/>
            <a:chExt cx="941" cy="598"/>
          </a:xfrm>
          <a:solidFill>
            <a:schemeClr val="accent5"/>
          </a:solidFill>
        </p:grpSpPr>
        <p:sp>
          <p:nvSpPr>
            <p:cNvPr id="126" name="Oval 1357"/>
            <p:cNvSpPr>
              <a:spLocks noChangeArrowheads="1"/>
            </p:cNvSpPr>
            <p:nvPr/>
          </p:nvSpPr>
          <p:spPr bwMode="auto">
            <a:xfrm>
              <a:off x="3168" y="196"/>
              <a:ext cx="407" cy="162"/>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7" name="Oval 1358"/>
            <p:cNvSpPr>
              <a:spLocks noChangeArrowheads="1"/>
            </p:cNvSpPr>
            <p:nvPr/>
          </p:nvSpPr>
          <p:spPr bwMode="auto">
            <a:xfrm rot="900000">
              <a:off x="3512" y="252"/>
              <a:ext cx="275" cy="131"/>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8" name="Oval 1359"/>
            <p:cNvSpPr>
              <a:spLocks noChangeArrowheads="1"/>
            </p:cNvSpPr>
            <p:nvPr/>
          </p:nvSpPr>
          <p:spPr bwMode="auto">
            <a:xfrm rot="1500000">
              <a:off x="3650" y="385"/>
              <a:ext cx="240" cy="153"/>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29" name="Oval 1360"/>
            <p:cNvSpPr>
              <a:spLocks noChangeArrowheads="1"/>
            </p:cNvSpPr>
            <p:nvPr/>
          </p:nvSpPr>
          <p:spPr bwMode="auto">
            <a:xfrm rot="-1560000">
              <a:off x="3573" y="537"/>
              <a:ext cx="291" cy="18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0" name="Oval 1361"/>
            <p:cNvSpPr>
              <a:spLocks noChangeArrowheads="1"/>
            </p:cNvSpPr>
            <p:nvPr/>
          </p:nvSpPr>
          <p:spPr bwMode="auto">
            <a:xfrm>
              <a:off x="3216" y="555"/>
              <a:ext cx="471" cy="239"/>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1" name="Oval 1362"/>
            <p:cNvSpPr>
              <a:spLocks noChangeArrowheads="1"/>
            </p:cNvSpPr>
            <p:nvPr/>
          </p:nvSpPr>
          <p:spPr bwMode="auto">
            <a:xfrm rot="1080000">
              <a:off x="3023" y="555"/>
              <a:ext cx="26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2" name="Oval 1363"/>
            <p:cNvSpPr>
              <a:spLocks noChangeArrowheads="1"/>
            </p:cNvSpPr>
            <p:nvPr/>
          </p:nvSpPr>
          <p:spPr bwMode="auto">
            <a:xfrm>
              <a:off x="2949" y="432"/>
              <a:ext cx="217"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sz="2000" b="1">
                <a:solidFill>
                  <a:srgbClr val="000000"/>
                </a:solidFill>
              </a:endParaRPr>
            </a:p>
          </p:txBody>
        </p:sp>
        <p:sp>
          <p:nvSpPr>
            <p:cNvPr id="133" name="Oval 1364"/>
            <p:cNvSpPr>
              <a:spLocks noChangeArrowheads="1"/>
            </p:cNvSpPr>
            <p:nvPr/>
          </p:nvSpPr>
          <p:spPr bwMode="auto">
            <a:xfrm rot="-1860000">
              <a:off x="2984" y="310"/>
              <a:ext cx="295" cy="156"/>
            </a:xfrm>
            <a:prstGeom prst="ellipse">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p>
              <a:endParaRPr lang="zh-CN" altLang="en-US" sz="2000" b="1">
                <a:solidFill>
                  <a:srgbClr val="000000"/>
                </a:solidFill>
              </a:endParaRPr>
            </a:p>
          </p:txBody>
        </p:sp>
        <p:sp>
          <p:nvSpPr>
            <p:cNvPr id="134" name="Freeform 136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36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36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8" name="Rectangle 43"/>
          <p:cNvSpPr>
            <a:spLocks noChangeArrowheads="1"/>
          </p:cNvSpPr>
          <p:nvPr/>
        </p:nvSpPr>
        <p:spPr bwMode="auto">
          <a:xfrm>
            <a:off x="3967382" y="2668053"/>
            <a:ext cx="888065"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762000" eaLnBrk="0" hangingPunct="0"/>
            <a:r>
              <a:rPr kumimoji="1" lang="zh-CN" altLang="en-US" sz="1100" b="1" dirty="0">
                <a:latin typeface="微软雅黑" pitchFamily="34" charset="-122"/>
                <a:ea typeface="微软雅黑" pitchFamily="34" charset="-122"/>
              </a:rPr>
              <a:t>公用电话网</a:t>
            </a:r>
          </a:p>
        </p:txBody>
      </p:sp>
      <p:grpSp>
        <p:nvGrpSpPr>
          <p:cNvPr id="137" name="Group 113"/>
          <p:cNvGrpSpPr>
            <a:grpSpLocks/>
          </p:cNvGrpSpPr>
          <p:nvPr/>
        </p:nvGrpSpPr>
        <p:grpSpPr bwMode="auto">
          <a:xfrm>
            <a:off x="934707" y="2082390"/>
            <a:ext cx="7209379" cy="273724"/>
            <a:chOff x="409" y="1268"/>
            <a:chExt cx="3939" cy="149"/>
          </a:xfrm>
        </p:grpSpPr>
        <p:sp>
          <p:nvSpPr>
            <p:cNvPr id="138" name="Line 65"/>
            <p:cNvSpPr>
              <a:spLocks noChangeShapeType="1"/>
            </p:cNvSpPr>
            <p:nvPr/>
          </p:nvSpPr>
          <p:spPr bwMode="auto">
            <a:xfrm>
              <a:off x="409" y="1351"/>
              <a:ext cx="3939" cy="0"/>
            </a:xfrm>
            <a:prstGeom prst="line">
              <a:avLst/>
            </a:prstGeom>
            <a:noFill/>
            <a:ln w="28575">
              <a:solidFill>
                <a:srgbClr val="CC00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139" name="Rectangle 66"/>
            <p:cNvSpPr>
              <a:spLocks noChangeArrowheads="1"/>
            </p:cNvSpPr>
            <p:nvPr/>
          </p:nvSpPr>
          <p:spPr bwMode="auto">
            <a:xfrm>
              <a:off x="2053" y="1268"/>
              <a:ext cx="615" cy="1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solidFill>
                    <a:srgbClr val="CC00CC"/>
                  </a:solidFill>
                  <a:latin typeface="微软雅黑" pitchFamily="34" charset="-122"/>
                  <a:ea typeface="微软雅黑" pitchFamily="34" charset="-122"/>
                </a:rPr>
                <a:t>数据通信系统</a:t>
              </a:r>
            </a:p>
          </p:txBody>
        </p:sp>
      </p:grpSp>
      <p:grpSp>
        <p:nvGrpSpPr>
          <p:cNvPr id="18" name="Group 107"/>
          <p:cNvGrpSpPr>
            <a:grpSpLocks/>
          </p:cNvGrpSpPr>
          <p:nvPr/>
        </p:nvGrpSpPr>
        <p:grpSpPr bwMode="auto">
          <a:xfrm>
            <a:off x="4069454" y="3684666"/>
            <a:ext cx="683922" cy="467132"/>
            <a:chOff x="2463" y="2931"/>
            <a:chExt cx="646" cy="478"/>
          </a:xfrm>
        </p:grpSpPr>
        <p:sp>
          <p:nvSpPr>
            <p:cNvPr id="19" name="AutoShape 13"/>
            <p:cNvSpPr>
              <a:spLocks noChangeArrowheads="1"/>
            </p:cNvSpPr>
            <p:nvPr/>
          </p:nvSpPr>
          <p:spPr bwMode="auto">
            <a:xfrm>
              <a:off x="2463" y="2931"/>
              <a:ext cx="646" cy="458"/>
            </a:xfrm>
            <a:prstGeom prst="cube">
              <a:avLst>
                <a:gd name="adj" fmla="val 13069"/>
              </a:avLst>
            </a:prstGeom>
            <a:solidFill>
              <a:srgbClr val="66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CC"/>
                </a:solidFill>
                <a:latin typeface="微软雅黑" pitchFamily="34" charset="-122"/>
                <a:ea typeface="微软雅黑" pitchFamily="34" charset="-122"/>
              </a:endParaRPr>
            </a:p>
          </p:txBody>
        </p:sp>
        <p:sp>
          <p:nvSpPr>
            <p:cNvPr id="20" name="Rectangle 16"/>
            <p:cNvSpPr>
              <a:spLocks noChangeArrowheads="1"/>
            </p:cNvSpPr>
            <p:nvPr/>
          </p:nvSpPr>
          <p:spPr bwMode="auto">
            <a:xfrm>
              <a:off x="2546" y="2971"/>
              <a:ext cx="508" cy="438"/>
            </a:xfrm>
            <a:prstGeom prst="rect">
              <a:avLst/>
            </a:prstGeom>
            <a:noFill/>
            <a:ln w="12700">
              <a:no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defTabSz="762000" eaLnBrk="0" hangingPunct="0"/>
              <a:r>
                <a:rPr kumimoji="1" lang="zh-CN" altLang="en-US" sz="1100" b="1" dirty="0">
                  <a:solidFill>
                    <a:schemeClr val="bg1"/>
                  </a:solidFill>
                  <a:latin typeface="微软雅黑" pitchFamily="34" charset="-122"/>
                  <a:ea typeface="微软雅黑" pitchFamily="34" charset="-122"/>
                </a:rPr>
                <a:t>传输</a:t>
              </a:r>
            </a:p>
            <a:p>
              <a:pPr algn="l" defTabSz="762000" eaLnBrk="0" hangingPunct="0"/>
              <a:r>
                <a:rPr kumimoji="1" lang="zh-CN" altLang="en-US" sz="1100" b="1" dirty="0">
                  <a:solidFill>
                    <a:schemeClr val="bg1"/>
                  </a:solidFill>
                  <a:latin typeface="微软雅黑" pitchFamily="34" charset="-122"/>
                  <a:ea typeface="微软雅黑" pitchFamily="34" charset="-122"/>
                </a:rPr>
                <a:t>系统</a:t>
              </a:r>
            </a:p>
          </p:txBody>
        </p:sp>
      </p:grpSp>
      <p:grpSp>
        <p:nvGrpSpPr>
          <p:cNvPr id="90" name="Group 99"/>
          <p:cNvGrpSpPr>
            <a:grpSpLocks/>
          </p:cNvGrpSpPr>
          <p:nvPr/>
        </p:nvGrpSpPr>
        <p:grpSpPr bwMode="auto">
          <a:xfrm>
            <a:off x="1209896" y="2863765"/>
            <a:ext cx="2433958" cy="1022219"/>
            <a:chOff x="-238" y="2091"/>
            <a:chExt cx="2299" cy="1046"/>
          </a:xfrm>
        </p:grpSpPr>
        <p:sp>
          <p:nvSpPr>
            <p:cNvPr id="91" name="Line 68"/>
            <p:cNvSpPr>
              <a:spLocks noChangeShapeType="1"/>
            </p:cNvSpPr>
            <p:nvPr/>
          </p:nvSpPr>
          <p:spPr bwMode="auto">
            <a:xfrm>
              <a:off x="2061" y="2091"/>
              <a:ext cx="0" cy="1046"/>
            </a:xfrm>
            <a:prstGeom prst="line">
              <a:avLst/>
            </a:prstGeom>
            <a:noFill/>
            <a:ln w="28575">
              <a:solidFill>
                <a:srgbClr val="FF0000"/>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grpSp>
          <p:nvGrpSpPr>
            <p:cNvPr id="92" name="Group 98"/>
            <p:cNvGrpSpPr>
              <a:grpSpLocks/>
            </p:cNvGrpSpPr>
            <p:nvPr/>
          </p:nvGrpSpPr>
          <p:grpSpPr bwMode="auto">
            <a:xfrm>
              <a:off x="-238" y="2523"/>
              <a:ext cx="2299" cy="265"/>
              <a:chOff x="-238" y="2523"/>
              <a:chExt cx="2299" cy="265"/>
            </a:xfrm>
          </p:grpSpPr>
          <p:sp>
            <p:nvSpPr>
              <p:cNvPr id="93" name="Line 67"/>
              <p:cNvSpPr>
                <a:spLocks noChangeShapeType="1"/>
              </p:cNvSpPr>
              <p:nvPr/>
            </p:nvSpPr>
            <p:spPr bwMode="auto">
              <a:xfrm>
                <a:off x="-238" y="2660"/>
                <a:ext cx="2299" cy="0"/>
              </a:xfrm>
              <a:prstGeom prst="line">
                <a:avLst/>
              </a:prstGeom>
              <a:noFill/>
              <a:ln w="2857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CC"/>
                  </a:solidFill>
                  <a:latin typeface="微软雅黑" pitchFamily="34" charset="-122"/>
                  <a:ea typeface="微软雅黑" pitchFamily="34" charset="-122"/>
                </a:endParaRPr>
              </a:p>
            </p:txBody>
          </p:sp>
          <p:sp>
            <p:nvSpPr>
              <p:cNvPr id="94" name="Rectangle 71"/>
              <p:cNvSpPr>
                <a:spLocks noChangeArrowheads="1"/>
              </p:cNvSpPr>
              <p:nvPr/>
            </p:nvSpPr>
            <p:spPr bwMode="auto">
              <a:xfrm>
                <a:off x="530" y="2523"/>
                <a:ext cx="620" cy="265"/>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defTabSz="762000" eaLnBrk="0" hangingPunct="0"/>
                <a:r>
                  <a:rPr kumimoji="1" lang="zh-CN" altLang="en-US" sz="1100" b="1" dirty="0">
                    <a:solidFill>
                      <a:schemeClr val="bg1"/>
                    </a:solidFill>
                    <a:latin typeface="微软雅黑" pitchFamily="34" charset="-122"/>
                    <a:ea typeface="微软雅黑" pitchFamily="34" charset="-122"/>
                  </a:rPr>
                  <a:t>源系统</a:t>
                </a:r>
              </a:p>
            </p:txBody>
          </p:sp>
        </p:grpSp>
      </p:gr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p>
        </p:txBody>
      </p:sp>
      <p:sp>
        <p:nvSpPr>
          <p:cNvPr id="103"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数据通信系统的模型</a:t>
            </a: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37"/>
                                        </p:tgtEl>
                                        <p:attrNameLst>
                                          <p:attrName>style.visibility</p:attrName>
                                        </p:attrNameLst>
                                      </p:cBhvr>
                                      <p:to>
                                        <p:strVal val="visible"/>
                                      </p:to>
                                    </p:set>
                                  </p:childTnLst>
                                </p:cTn>
                              </p:par>
                            </p:childTnLst>
                          </p:cTn>
                        </p:par>
                        <p:par>
                          <p:cTn id="7" fill="hold">
                            <p:stCondLst>
                              <p:cond delay="500"/>
                            </p:stCondLst>
                            <p:childTnLst>
                              <p:par>
                                <p:cTn id="8" presetID="35" presetClass="emph" presetSubtype="0" repeatCount="4000" fill="hold" nodeType="afterEffect">
                                  <p:stCondLst>
                                    <p:cond delay="0"/>
                                  </p:stCondLst>
                                  <p:childTnLst>
                                    <p:anim calcmode="discrete" valueType="str">
                                      <p:cBhvr>
                                        <p:cTn id="9" dur="500" fill="hold"/>
                                        <p:tgtEl>
                                          <p:spTgt spid="137"/>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ntr" presetSubtype="0" fill="hold" nodeType="afterEffect">
                                  <p:stCondLst>
                                    <p:cond delay="1000"/>
                                  </p:stCondLst>
                                  <p:childTnLst>
                                    <p:set>
                                      <p:cBhvr>
                                        <p:cTn id="12" dur="1" fill="hold">
                                          <p:stCondLst>
                                            <p:cond delay="0"/>
                                          </p:stCondLst>
                                        </p:cTn>
                                        <p:tgtEl>
                                          <p:spTgt spid="90"/>
                                        </p:tgtEl>
                                        <p:attrNameLst>
                                          <p:attrName>style.visibility</p:attrName>
                                        </p:attrNameLst>
                                      </p:cBhvr>
                                      <p:to>
                                        <p:strVal val="visible"/>
                                      </p:to>
                                    </p:set>
                                  </p:childTnLst>
                                </p:cTn>
                              </p:par>
                            </p:childTnLst>
                          </p:cTn>
                        </p:par>
                        <p:par>
                          <p:cTn id="13" fill="hold">
                            <p:stCondLst>
                              <p:cond delay="3500"/>
                            </p:stCondLst>
                            <p:childTnLst>
                              <p:par>
                                <p:cTn id="14" presetID="35" presetClass="emph" presetSubtype="0" repeatCount="4000" fill="hold" nodeType="afterEffect">
                                  <p:stCondLst>
                                    <p:cond delay="0"/>
                                  </p:stCondLst>
                                  <p:childTnLst>
                                    <p:anim calcmode="discrete" valueType="str">
                                      <p:cBhvr>
                                        <p:cTn id="15" dur="500" fill="hold"/>
                                        <p:tgtEl>
                                          <p:spTgt spid="90"/>
                                        </p:tgtEl>
                                        <p:attrNameLst>
                                          <p:attrName>style.visibility</p:attrName>
                                        </p:attrNameLst>
                                      </p:cBhvr>
                                      <p:tavLst>
                                        <p:tav tm="0">
                                          <p:val>
                                            <p:strVal val="hidden"/>
                                          </p:val>
                                        </p:tav>
                                        <p:tav tm="50000">
                                          <p:val>
                                            <p:strVal val="visible"/>
                                          </p:val>
                                        </p:tav>
                                      </p:tavLst>
                                    </p:anim>
                                  </p:childTnLst>
                                </p:cTn>
                              </p:par>
                            </p:childTnLst>
                          </p:cTn>
                        </p:par>
                        <p:par>
                          <p:cTn id="16" fill="hold">
                            <p:stCondLst>
                              <p:cond delay="5500"/>
                            </p:stCondLst>
                            <p:childTnLst>
                              <p:par>
                                <p:cTn id="17" presetID="1" presetClass="entr" presetSubtype="0" fill="hold" nodeType="afterEffect">
                                  <p:stCondLst>
                                    <p:cond delay="1000"/>
                                  </p:stCondLst>
                                  <p:childTnLst>
                                    <p:set>
                                      <p:cBhvr>
                                        <p:cTn id="18" dur="1" fill="hold">
                                          <p:stCondLst>
                                            <p:cond delay="0"/>
                                          </p:stCondLst>
                                        </p:cTn>
                                        <p:tgtEl>
                                          <p:spTgt spid="98"/>
                                        </p:tgtEl>
                                        <p:attrNameLst>
                                          <p:attrName>style.visibility</p:attrName>
                                        </p:attrNameLst>
                                      </p:cBhvr>
                                      <p:to>
                                        <p:strVal val="visible"/>
                                      </p:to>
                                    </p:set>
                                  </p:childTnLst>
                                </p:cTn>
                              </p:par>
                            </p:childTnLst>
                          </p:cTn>
                        </p:par>
                        <p:par>
                          <p:cTn id="19" fill="hold">
                            <p:stCondLst>
                              <p:cond delay="6500"/>
                            </p:stCondLst>
                            <p:childTnLst>
                              <p:par>
                                <p:cTn id="20" presetID="35" presetClass="emph" presetSubtype="0" repeatCount="4000" fill="hold" nodeType="afterEffect">
                                  <p:stCondLst>
                                    <p:cond delay="0"/>
                                  </p:stCondLst>
                                  <p:childTnLst>
                                    <p:anim calcmode="discrete" valueType="str">
                                      <p:cBhvr>
                                        <p:cTn id="21" dur="500" fill="hold"/>
                                        <p:tgtEl>
                                          <p:spTgt spid="98"/>
                                        </p:tgtEl>
                                        <p:attrNameLst>
                                          <p:attrName>style.visibility</p:attrName>
                                        </p:attrNameLst>
                                      </p:cBhvr>
                                      <p:tavLst>
                                        <p:tav tm="0">
                                          <p:val>
                                            <p:strVal val="hidden"/>
                                          </p:val>
                                        </p:tav>
                                        <p:tav tm="50000">
                                          <p:val>
                                            <p:strVal val="visible"/>
                                          </p:val>
                                        </p:tav>
                                      </p:tavLst>
                                    </p:anim>
                                  </p:childTnLst>
                                </p:cTn>
                              </p:par>
                            </p:childTnLst>
                          </p:cTn>
                        </p:par>
                        <p:par>
                          <p:cTn id="22" fill="hold">
                            <p:stCondLst>
                              <p:cond delay="8500"/>
                            </p:stCondLst>
                            <p:childTnLst>
                              <p:par>
                                <p:cTn id="23" presetID="1" presetClass="entr" presetSubtype="0" fill="hold" nodeType="afterEffect">
                                  <p:stCondLst>
                                    <p:cond delay="1000"/>
                                  </p:stCondLst>
                                  <p:childTnLst>
                                    <p:set>
                                      <p:cBhvr>
                                        <p:cTn id="24" dur="1" fill="hold">
                                          <p:stCondLst>
                                            <p:cond delay="0"/>
                                          </p:stCondLst>
                                        </p:cTn>
                                        <p:tgtEl>
                                          <p:spTgt spid="95"/>
                                        </p:tgtEl>
                                        <p:attrNameLst>
                                          <p:attrName>style.visibility</p:attrName>
                                        </p:attrNameLst>
                                      </p:cBhvr>
                                      <p:to>
                                        <p:strVal val="visible"/>
                                      </p:to>
                                    </p:set>
                                  </p:childTnLst>
                                </p:cTn>
                              </p:par>
                            </p:childTnLst>
                          </p:cTn>
                        </p:par>
                        <p:par>
                          <p:cTn id="25" fill="hold">
                            <p:stCondLst>
                              <p:cond delay="9500"/>
                            </p:stCondLst>
                            <p:childTnLst>
                              <p:par>
                                <p:cTn id="26" presetID="35" presetClass="emph" presetSubtype="0" repeatCount="4000" fill="hold" nodeType="afterEffect">
                                  <p:stCondLst>
                                    <p:cond delay="0"/>
                                  </p:stCondLst>
                                  <p:childTnLst>
                                    <p:anim calcmode="discrete" valueType="str">
                                      <p:cBhvr>
                                        <p:cTn id="27" dur="500" fill="hold"/>
                                        <p:tgtEl>
                                          <p:spTgt spid="95"/>
                                        </p:tgtEl>
                                        <p:attrNameLst>
                                          <p:attrName>style.visibility</p:attrName>
                                        </p:attrNameLst>
                                      </p:cBhvr>
                                      <p:tavLst>
                                        <p:tav tm="0">
                                          <p:val>
                                            <p:strVal val="hidden"/>
                                          </p:val>
                                        </p:tav>
                                        <p:tav tm="50000">
                                          <p:val>
                                            <p:strVal val="visible"/>
                                          </p:val>
                                        </p:tav>
                                      </p:tavLst>
                                    </p:anim>
                                  </p:childTnLst>
                                </p:cTn>
                              </p:par>
                            </p:childTnLst>
                          </p:cTn>
                        </p:par>
                        <p:par>
                          <p:cTn id="28" fill="hold">
                            <p:stCondLst>
                              <p:cond delay="11500"/>
                            </p:stCondLst>
                            <p:childTnLst>
                              <p:par>
                                <p:cTn id="29" presetID="22" presetClass="entr" presetSubtype="8" fill="hold" nodeType="afterEffect">
                                  <p:stCondLst>
                                    <p:cond delay="100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750"/>
                                        <p:tgtEl>
                                          <p:spTgt spid="33"/>
                                        </p:tgtEl>
                                      </p:cBhvr>
                                    </p:animEffect>
                                  </p:childTnLst>
                                </p:cTn>
                              </p:par>
                            </p:childTnLst>
                          </p:cTn>
                        </p:par>
                        <p:par>
                          <p:cTn id="32" fill="hold">
                            <p:stCondLst>
                              <p:cond delay="13250"/>
                            </p:stCondLst>
                            <p:childTnLst>
                              <p:par>
                                <p:cTn id="33" presetID="22" presetClass="entr" presetSubtype="8" fill="hold"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750"/>
                                        <p:tgtEl>
                                          <p:spTgt spid="21"/>
                                        </p:tgtEl>
                                      </p:cBhvr>
                                    </p:animEffect>
                                  </p:childTnLst>
                                </p:cTn>
                              </p:par>
                            </p:childTnLst>
                          </p:cTn>
                        </p:par>
                        <p:par>
                          <p:cTn id="36" fill="hold">
                            <p:stCondLst>
                              <p:cond delay="14250"/>
                            </p:stCondLst>
                            <p:childTnLst>
                              <p:par>
                                <p:cTn id="37" presetID="22" presetClass="entr" presetSubtype="8" fill="hold" nodeType="afterEffect">
                                  <p:stCondLst>
                                    <p:cond delay="25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750"/>
                                        <p:tgtEl>
                                          <p:spTgt spid="39"/>
                                        </p:tgtEl>
                                      </p:cBhvr>
                                    </p:animEffect>
                                  </p:childTnLst>
                                </p:cTn>
                              </p:par>
                            </p:childTnLst>
                          </p:cTn>
                        </p:par>
                        <p:par>
                          <p:cTn id="40" fill="hold">
                            <p:stCondLst>
                              <p:cond delay="15250"/>
                            </p:stCondLst>
                            <p:childTnLst>
                              <p:par>
                                <p:cTn id="41" presetID="22" presetClass="entr" presetSubtype="8" fill="hold" nodeType="afterEffect">
                                  <p:stCondLst>
                                    <p:cond delay="25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750"/>
                                        <p:tgtEl>
                                          <p:spTgt spid="24"/>
                                        </p:tgtEl>
                                      </p:cBhvr>
                                    </p:animEffect>
                                  </p:childTnLst>
                                </p:cTn>
                              </p:par>
                            </p:childTnLst>
                          </p:cTn>
                        </p:par>
                        <p:par>
                          <p:cTn id="44" fill="hold">
                            <p:stCondLst>
                              <p:cond delay="1625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16750"/>
                            </p:stCondLst>
                            <p:childTnLst>
                              <p:par>
                                <p:cTn id="49" presetID="22" presetClass="entr" presetSubtype="8" fill="hold" nodeType="afterEffect">
                                  <p:stCondLst>
                                    <p:cond delay="25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750"/>
                                        <p:tgtEl>
                                          <p:spTgt spid="27"/>
                                        </p:tgtEl>
                                      </p:cBhvr>
                                    </p:animEffect>
                                  </p:childTnLst>
                                </p:cTn>
                              </p:par>
                            </p:childTnLst>
                          </p:cTn>
                        </p:par>
                        <p:par>
                          <p:cTn id="52" fill="hold">
                            <p:stCondLst>
                              <p:cond delay="17750"/>
                            </p:stCondLst>
                            <p:childTnLst>
                              <p:par>
                                <p:cTn id="53" presetID="22" presetClass="entr" presetSubtype="8" fill="hold" nodeType="afterEffect">
                                  <p:stCondLst>
                                    <p:cond delay="25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750"/>
                                        <p:tgtEl>
                                          <p:spTgt spid="42"/>
                                        </p:tgtEl>
                                      </p:cBhvr>
                                    </p:animEffect>
                                  </p:childTnLst>
                                </p:cTn>
                              </p:par>
                            </p:childTnLst>
                          </p:cTn>
                        </p:par>
                        <p:par>
                          <p:cTn id="56" fill="hold">
                            <p:stCondLst>
                              <p:cond delay="18750"/>
                            </p:stCondLst>
                            <p:childTnLst>
                              <p:par>
                                <p:cTn id="57" presetID="22" presetClass="entr" presetSubtype="8" fill="hold" nodeType="afterEffect">
                                  <p:stCondLst>
                                    <p:cond delay="25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750"/>
                                        <p:tgtEl>
                                          <p:spTgt spid="30"/>
                                        </p:tgtEl>
                                      </p:cBhvr>
                                    </p:animEffect>
                                  </p:childTnLst>
                                </p:cTn>
                              </p:par>
                            </p:childTnLst>
                          </p:cTn>
                        </p:par>
                        <p:par>
                          <p:cTn id="60" fill="hold">
                            <p:stCondLst>
                              <p:cond delay="19750"/>
                            </p:stCondLst>
                            <p:childTnLst>
                              <p:par>
                                <p:cTn id="61" presetID="22" presetClass="entr" presetSubtype="8" fill="hold" nodeType="afterEffect">
                                  <p:stCondLst>
                                    <p:cond delay="250"/>
                                  </p:stCondLst>
                                  <p:childTnLst>
                                    <p:set>
                                      <p:cBhvr>
                                        <p:cTn id="62" dur="1" fill="hold">
                                          <p:stCondLst>
                                            <p:cond delay="0"/>
                                          </p:stCondLst>
                                        </p:cTn>
                                        <p:tgtEl>
                                          <p:spTgt spid="36"/>
                                        </p:tgtEl>
                                        <p:attrNameLst>
                                          <p:attrName>style.visibility</p:attrName>
                                        </p:attrNameLst>
                                      </p:cBhvr>
                                      <p:to>
                                        <p:strVal val="visible"/>
                                      </p:to>
                                    </p:set>
                                    <p:animEffect transition="in" filter="wipe(left)">
                                      <p:cBhvr>
                                        <p:cTn id="63" dur="750"/>
                                        <p:tgtEl>
                                          <p:spTgt spid="36"/>
                                        </p:tgtEl>
                                      </p:cBhvr>
                                    </p:animEffect>
                                  </p:childTnLst>
                                </p:cTn>
                              </p:par>
                            </p:childTnLst>
                          </p:cTn>
                        </p:par>
                        <p:par>
                          <p:cTn id="64" fill="hold">
                            <p:stCondLst>
                              <p:cond delay="20750"/>
                            </p:stCondLst>
                            <p:childTnLst>
                              <p:par>
                                <p:cTn id="65" presetID="22" presetClass="entr" presetSubtype="8" fill="hold" nodeType="afterEffect">
                                  <p:stCondLst>
                                    <p:cond delay="25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323528" y="1210454"/>
            <a:ext cx="8424936" cy="3016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buClr>
                <a:srgbClr val="0070C0"/>
              </a:buClr>
            </a:pPr>
            <a:r>
              <a:rPr lang="zh-CN" altLang="en-US" sz="2000" dirty="0">
                <a:solidFill>
                  <a:srgbClr val="C55A11"/>
                </a:solidFill>
                <a:latin typeface="微软雅黑" pitchFamily="34" charset="-122"/>
                <a:ea typeface="微软雅黑" pitchFamily="34" charset="-122"/>
              </a:rPr>
              <a:t>数据</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(data) </a:t>
            </a:r>
            <a:r>
              <a:rPr lang="zh-CN" altLang="en-US" sz="2000" dirty="0">
                <a:solidFill>
                  <a:srgbClr val="0087CD"/>
                </a:solidFill>
                <a:latin typeface="微软雅黑" pitchFamily="34" charset="-122"/>
                <a:ea typeface="微软雅黑" pitchFamily="34" charset="-122"/>
              </a:rPr>
              <a:t>：运送消息的实体。</a:t>
            </a:r>
          </a:p>
          <a:p>
            <a:pPr eaLnBrk="0" hangingPunct="0">
              <a:lnSpc>
                <a:spcPts val="3800"/>
              </a:lnSpc>
              <a:buClr>
                <a:srgbClr val="0070C0"/>
              </a:buClr>
            </a:pPr>
            <a:r>
              <a:rPr lang="zh-CN" altLang="en-US" sz="2000" dirty="0">
                <a:solidFill>
                  <a:srgbClr val="C55A11"/>
                </a:solidFill>
                <a:latin typeface="微软雅黑" pitchFamily="34" charset="-122"/>
                <a:ea typeface="微软雅黑" pitchFamily="34" charset="-122"/>
              </a:rPr>
              <a:t>信号</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(signal) </a:t>
            </a:r>
            <a:r>
              <a:rPr lang="zh-CN" altLang="en-US" sz="2000" dirty="0">
                <a:solidFill>
                  <a:srgbClr val="0087CD"/>
                </a:solidFill>
                <a:latin typeface="微软雅黑" pitchFamily="34" charset="-122"/>
                <a:ea typeface="微软雅黑" pitchFamily="34" charset="-122"/>
              </a:rPr>
              <a:t>：数据的电气的或电磁的表现。 </a:t>
            </a:r>
          </a:p>
          <a:p>
            <a:pPr eaLnBrk="0" hangingPunct="0">
              <a:lnSpc>
                <a:spcPts val="3800"/>
              </a:lnSpc>
              <a:buClr>
                <a:srgbClr val="0070C0"/>
              </a:buClr>
            </a:pPr>
            <a:r>
              <a:rPr lang="zh-CN" altLang="en-US" sz="2000" dirty="0">
                <a:solidFill>
                  <a:srgbClr val="C55A11"/>
                </a:solidFill>
                <a:latin typeface="微软雅黑" pitchFamily="34" charset="-122"/>
                <a:ea typeface="微软雅黑" pitchFamily="34" charset="-122"/>
              </a:rPr>
              <a:t>模拟信号</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(analogous signal)</a:t>
            </a:r>
            <a:r>
              <a:rPr lang="zh-CN" altLang="en-US" sz="2000" dirty="0">
                <a:solidFill>
                  <a:srgbClr val="0087CD"/>
                </a:solidFill>
                <a:latin typeface="微软雅黑" pitchFamily="34" charset="-122"/>
                <a:ea typeface="微软雅黑" pitchFamily="34" charset="-122"/>
              </a:rPr>
              <a:t>：代表消息的参数的取值是</a:t>
            </a:r>
            <a:r>
              <a:rPr lang="zh-CN" altLang="en-US" sz="2000" dirty="0">
                <a:solidFill>
                  <a:srgbClr val="C55A11"/>
                </a:solidFill>
                <a:latin typeface="微软雅黑" pitchFamily="34" charset="-122"/>
                <a:ea typeface="微软雅黑" pitchFamily="34" charset="-122"/>
              </a:rPr>
              <a:t>连续</a:t>
            </a:r>
            <a:r>
              <a:rPr lang="zh-CN" altLang="en-US" sz="2000" dirty="0">
                <a:solidFill>
                  <a:srgbClr val="0087CD"/>
                </a:solidFill>
                <a:latin typeface="微软雅黑" pitchFamily="34" charset="-122"/>
                <a:ea typeface="微软雅黑" pitchFamily="34" charset="-122"/>
              </a:rPr>
              <a:t>的。 </a:t>
            </a:r>
          </a:p>
          <a:p>
            <a:pPr eaLnBrk="0" hangingPunct="0">
              <a:lnSpc>
                <a:spcPts val="3800"/>
              </a:lnSpc>
              <a:buClr>
                <a:srgbClr val="0070C0"/>
              </a:buClr>
            </a:pPr>
            <a:r>
              <a:rPr lang="zh-CN" altLang="en-US" sz="2000" dirty="0">
                <a:solidFill>
                  <a:srgbClr val="C55A11"/>
                </a:solidFill>
                <a:latin typeface="微软雅黑" pitchFamily="34" charset="-122"/>
                <a:ea typeface="微软雅黑" pitchFamily="34" charset="-122"/>
              </a:rPr>
              <a:t>数字信号</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(digital signal)</a:t>
            </a:r>
            <a:r>
              <a:rPr lang="zh-CN" altLang="en-US" sz="2000" dirty="0">
                <a:solidFill>
                  <a:srgbClr val="0087CD"/>
                </a:solidFill>
                <a:latin typeface="微软雅黑" pitchFamily="34" charset="-122"/>
                <a:ea typeface="微软雅黑" pitchFamily="34" charset="-122"/>
              </a:rPr>
              <a:t>：代表消息的参数的取值是</a:t>
            </a:r>
            <a:r>
              <a:rPr lang="zh-CN" altLang="en-US" sz="2000" dirty="0">
                <a:solidFill>
                  <a:srgbClr val="C55A11"/>
                </a:solidFill>
                <a:latin typeface="微软雅黑" pitchFamily="34" charset="-122"/>
                <a:ea typeface="微软雅黑" pitchFamily="34" charset="-122"/>
              </a:rPr>
              <a:t>离散</a:t>
            </a:r>
            <a:r>
              <a:rPr lang="zh-CN" altLang="en-US" sz="2000" dirty="0">
                <a:solidFill>
                  <a:srgbClr val="0087CD"/>
                </a:solidFill>
                <a:latin typeface="微软雅黑" pitchFamily="34" charset="-122"/>
                <a:ea typeface="微软雅黑" pitchFamily="34" charset="-122"/>
              </a:rPr>
              <a:t>的。 </a:t>
            </a:r>
          </a:p>
          <a:p>
            <a:pPr eaLnBrk="0" hangingPunct="0">
              <a:lnSpc>
                <a:spcPts val="3800"/>
              </a:lnSpc>
              <a:buClr>
                <a:srgbClr val="0070C0"/>
              </a:buClr>
            </a:pPr>
            <a:r>
              <a:rPr lang="zh-CN" altLang="en-US" sz="2000" dirty="0">
                <a:solidFill>
                  <a:srgbClr val="C55A11"/>
                </a:solidFill>
                <a:latin typeface="微软雅黑" pitchFamily="34" charset="-122"/>
                <a:ea typeface="微软雅黑" pitchFamily="34" charset="-122"/>
              </a:rPr>
              <a:t>码元</a:t>
            </a:r>
            <a:r>
              <a:rPr lang="zh-CN" altLang="en-US" sz="2000" dirty="0">
                <a:solidFill>
                  <a:srgbClr val="0087CD"/>
                </a:solidFill>
                <a:latin typeface="微软雅黑" pitchFamily="34" charset="-122"/>
                <a:ea typeface="微软雅黑" pitchFamily="34" charset="-122"/>
              </a:rPr>
              <a:t> </a:t>
            </a:r>
            <a:r>
              <a:rPr lang="en-US" altLang="zh-CN" sz="2000" dirty="0">
                <a:solidFill>
                  <a:srgbClr val="0087CD"/>
                </a:solidFill>
                <a:latin typeface="微软雅黑" pitchFamily="34" charset="-122"/>
                <a:ea typeface="微软雅黑" pitchFamily="34" charset="-122"/>
              </a:rPr>
              <a:t>(code)</a:t>
            </a:r>
            <a:r>
              <a:rPr lang="zh-CN" altLang="en-US" sz="2000" dirty="0">
                <a:solidFill>
                  <a:srgbClr val="0087CD"/>
                </a:solidFill>
                <a:latin typeface="微软雅黑" pitchFamily="34" charset="-122"/>
                <a:ea typeface="微软雅黑" pitchFamily="34" charset="-122"/>
              </a:rPr>
              <a:t>：在使用时间域（或简称为时域）的波形表示数字信号时，代表不同离散数值的基本波形。</a:t>
            </a:r>
          </a:p>
        </p:txBody>
      </p:sp>
      <p:sp>
        <p:nvSpPr>
          <p:cNvPr id="5" name="标题 4"/>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常用术语</a:t>
            </a: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323528" y="1132745"/>
            <a:ext cx="842493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200"/>
              </a:lnSpc>
              <a:buClr>
                <a:srgbClr val="0070C0"/>
              </a:buClr>
            </a:pPr>
            <a:r>
              <a:rPr lang="zh-CN" altLang="en-US" sz="2000" dirty="0">
                <a:solidFill>
                  <a:srgbClr val="C55A11"/>
                </a:solidFill>
                <a:latin typeface="微软雅黑" pitchFamily="34" charset="-122"/>
                <a:ea typeface="微软雅黑" pitchFamily="34" charset="-122"/>
              </a:rPr>
              <a:t>信道</a:t>
            </a:r>
            <a:r>
              <a:rPr lang="zh-CN" altLang="en-US" sz="2000" dirty="0">
                <a:solidFill>
                  <a:srgbClr val="0087CD"/>
                </a:solidFill>
                <a:latin typeface="微软雅黑" pitchFamily="34" charset="-122"/>
                <a:ea typeface="微软雅黑" pitchFamily="34" charset="-122"/>
              </a:rPr>
              <a:t>：一般用来表示向某一个方向传送信息的媒体。</a:t>
            </a:r>
          </a:p>
          <a:p>
            <a:pPr>
              <a:lnSpc>
                <a:spcPts val="3200"/>
              </a:lnSpc>
              <a:buClr>
                <a:srgbClr val="0070C0"/>
              </a:buClr>
            </a:pPr>
            <a:r>
              <a:rPr lang="zh-CN" altLang="en-US" sz="2000" dirty="0">
                <a:solidFill>
                  <a:srgbClr val="C55A11"/>
                </a:solidFill>
                <a:latin typeface="微软雅黑" pitchFamily="34" charset="-122"/>
                <a:ea typeface="微软雅黑" pitchFamily="34" charset="-122"/>
              </a:rPr>
              <a:t>单向通信</a:t>
            </a:r>
            <a:r>
              <a:rPr lang="zh-CN" altLang="en-US" sz="2000" dirty="0">
                <a:solidFill>
                  <a:srgbClr val="0087CD"/>
                </a:solidFill>
                <a:latin typeface="微软雅黑" pitchFamily="34" charset="-122"/>
                <a:ea typeface="微软雅黑" pitchFamily="34" charset="-122"/>
              </a:rPr>
              <a:t>（单工通信）：只能有一个方向的通信而没有反方向的交互。</a:t>
            </a:r>
          </a:p>
          <a:p>
            <a:pPr>
              <a:lnSpc>
                <a:spcPts val="3200"/>
              </a:lnSpc>
              <a:buClr>
                <a:srgbClr val="0070C0"/>
              </a:buClr>
            </a:pPr>
            <a:r>
              <a:rPr lang="zh-CN" altLang="en-US" sz="2000" dirty="0">
                <a:solidFill>
                  <a:srgbClr val="C55A11"/>
                </a:solidFill>
                <a:latin typeface="微软雅黑" pitchFamily="34" charset="-122"/>
                <a:ea typeface="微软雅黑" pitchFamily="34" charset="-122"/>
              </a:rPr>
              <a:t>双向交替通信</a:t>
            </a:r>
            <a:r>
              <a:rPr lang="zh-CN" altLang="en-US" sz="2000" dirty="0">
                <a:solidFill>
                  <a:srgbClr val="0087CD"/>
                </a:solidFill>
                <a:latin typeface="微软雅黑" pitchFamily="34" charset="-122"/>
                <a:ea typeface="微软雅黑" pitchFamily="34" charset="-122"/>
              </a:rPr>
              <a:t>（半双工通信）：通信的双方都可以发送信息，但不能双方同时发送</a:t>
            </a:r>
            <a:r>
              <a:rPr lang="en-US" altLang="zh-CN" sz="2000" dirty="0">
                <a:solidFill>
                  <a:srgbClr val="0087CD"/>
                </a:solidFill>
                <a:latin typeface="微软雅黑" pitchFamily="34" charset="-122"/>
                <a:ea typeface="微软雅黑" pitchFamily="34" charset="-122"/>
              </a:rPr>
              <a:t>(</a:t>
            </a:r>
            <a:r>
              <a:rPr lang="zh-CN" altLang="en-US" sz="2000" dirty="0">
                <a:solidFill>
                  <a:srgbClr val="0087CD"/>
                </a:solidFill>
                <a:latin typeface="微软雅黑" pitchFamily="34" charset="-122"/>
                <a:ea typeface="微软雅黑" pitchFamily="34" charset="-122"/>
              </a:rPr>
              <a:t>当然也就不能同时接收</a:t>
            </a:r>
            <a:r>
              <a:rPr lang="en-US" altLang="zh-CN" sz="2000" dirty="0">
                <a:solidFill>
                  <a:srgbClr val="0087CD"/>
                </a:solidFill>
                <a:latin typeface="微软雅黑" pitchFamily="34" charset="-122"/>
                <a:ea typeface="微软雅黑" pitchFamily="34" charset="-122"/>
              </a:rPr>
              <a:t>)</a:t>
            </a:r>
            <a:r>
              <a:rPr lang="zh-CN" altLang="en-US" sz="2000" dirty="0">
                <a:solidFill>
                  <a:srgbClr val="0087CD"/>
                </a:solidFill>
                <a:latin typeface="微软雅黑" pitchFamily="34" charset="-122"/>
                <a:ea typeface="微软雅黑" pitchFamily="34" charset="-122"/>
              </a:rPr>
              <a:t>。</a:t>
            </a:r>
          </a:p>
          <a:p>
            <a:pPr>
              <a:lnSpc>
                <a:spcPts val="3200"/>
              </a:lnSpc>
              <a:buClr>
                <a:srgbClr val="0070C0"/>
              </a:buClr>
            </a:pPr>
            <a:r>
              <a:rPr lang="zh-CN" altLang="en-US" sz="2000" dirty="0">
                <a:solidFill>
                  <a:srgbClr val="C55A11"/>
                </a:solidFill>
                <a:latin typeface="微软雅黑" pitchFamily="34" charset="-122"/>
                <a:ea typeface="微软雅黑" pitchFamily="34" charset="-122"/>
              </a:rPr>
              <a:t>双向同时通信</a:t>
            </a:r>
            <a:r>
              <a:rPr lang="zh-CN" altLang="en-US" sz="2000" dirty="0">
                <a:solidFill>
                  <a:srgbClr val="0087CD"/>
                </a:solidFill>
                <a:latin typeface="微软雅黑" pitchFamily="34" charset="-122"/>
                <a:ea typeface="微软雅黑" pitchFamily="34" charset="-122"/>
              </a:rPr>
              <a:t>（全双工通信）：通信的双方可以同时发送和接收信息。</a:t>
            </a:r>
            <a:endParaRPr lang="en-US" altLang="zh-CN" sz="2000" dirty="0">
              <a:solidFill>
                <a:srgbClr val="0087CD"/>
              </a:solidFill>
              <a:latin typeface="微软雅黑" pitchFamily="34" charset="-122"/>
              <a:ea typeface="微软雅黑" pitchFamily="34" charset="-122"/>
            </a:endParaRPr>
          </a:p>
          <a:p>
            <a:pPr>
              <a:lnSpc>
                <a:spcPts val="3200"/>
              </a:lnSpc>
              <a:buClr>
                <a:srgbClr val="0070C0"/>
              </a:buClr>
            </a:pPr>
            <a:r>
              <a:rPr lang="zh-CN" altLang="en-US" sz="2000" dirty="0">
                <a:solidFill>
                  <a:srgbClr val="C55A11"/>
                </a:solidFill>
                <a:latin typeface="微软雅黑" pitchFamily="34" charset="-122"/>
                <a:ea typeface="微软雅黑" pitchFamily="34" charset="-122"/>
              </a:rPr>
              <a:t>基带信号</a:t>
            </a:r>
            <a:r>
              <a:rPr lang="zh-CN" altLang="en-US" sz="2000" dirty="0">
                <a:solidFill>
                  <a:srgbClr val="0087CD"/>
                </a:solidFill>
                <a:latin typeface="微软雅黑" pitchFamily="34" charset="-122"/>
                <a:ea typeface="微软雅黑" pitchFamily="34" charset="-122"/>
              </a:rPr>
              <a:t>（即基本频带信号）：来自信源的信号。像计算机输出的代表各种文字或图像文件的数据信号都属于基带信号。基带信号往往包含有较多的</a:t>
            </a:r>
            <a:r>
              <a:rPr lang="zh-CN" altLang="en-US" sz="2000" dirty="0">
                <a:solidFill>
                  <a:srgbClr val="C55A11"/>
                </a:solidFill>
                <a:latin typeface="微软雅黑" pitchFamily="34" charset="-122"/>
                <a:ea typeface="微软雅黑" pitchFamily="34" charset="-122"/>
              </a:rPr>
              <a:t>低频成分</a:t>
            </a:r>
            <a:r>
              <a:rPr lang="zh-CN" altLang="en-US" sz="2000" dirty="0">
                <a:solidFill>
                  <a:srgbClr val="0087CD"/>
                </a:solidFill>
                <a:latin typeface="微软雅黑" pitchFamily="34" charset="-122"/>
                <a:ea typeface="微软雅黑" pitchFamily="34" charset="-122"/>
              </a:rPr>
              <a:t>，甚至有</a:t>
            </a:r>
            <a:r>
              <a:rPr lang="zh-CN" altLang="en-US" sz="2000" dirty="0">
                <a:solidFill>
                  <a:srgbClr val="C55A11"/>
                </a:solidFill>
                <a:latin typeface="微软雅黑" pitchFamily="34" charset="-122"/>
                <a:ea typeface="微软雅黑" pitchFamily="34" charset="-122"/>
              </a:rPr>
              <a:t>直流成分</a:t>
            </a:r>
            <a:r>
              <a:rPr lang="zh-CN" altLang="en-US" sz="2000" dirty="0">
                <a:solidFill>
                  <a:srgbClr val="0087CD"/>
                </a:solidFill>
                <a:latin typeface="微软雅黑" pitchFamily="34" charset="-122"/>
                <a:ea typeface="微软雅黑" pitchFamily="34" charset="-122"/>
              </a:rPr>
              <a:t>，而许多信道并</a:t>
            </a:r>
            <a:r>
              <a:rPr lang="zh-CN" altLang="en-US" sz="2000" dirty="0">
                <a:solidFill>
                  <a:srgbClr val="C55A11"/>
                </a:solidFill>
                <a:latin typeface="微软雅黑" pitchFamily="34" charset="-122"/>
                <a:ea typeface="微软雅黑" pitchFamily="34" charset="-122"/>
              </a:rPr>
              <a:t>不能传输</a:t>
            </a:r>
            <a:r>
              <a:rPr lang="zh-CN" altLang="en-US" sz="2000" dirty="0">
                <a:solidFill>
                  <a:srgbClr val="0087CD"/>
                </a:solidFill>
                <a:latin typeface="微软雅黑" pitchFamily="34" charset="-122"/>
                <a:ea typeface="微软雅黑" pitchFamily="34" charset="-122"/>
              </a:rPr>
              <a:t>这种低频分量或直流分量。因此</a:t>
            </a:r>
            <a:r>
              <a:rPr lang="zh-CN" altLang="en-US" sz="2000" dirty="0">
                <a:solidFill>
                  <a:srgbClr val="C55A11"/>
                </a:solidFill>
                <a:latin typeface="微软雅黑" pitchFamily="34" charset="-122"/>
                <a:ea typeface="微软雅黑" pitchFamily="34" charset="-122"/>
              </a:rPr>
              <a:t>必须对基带信号进行调制  </a:t>
            </a:r>
            <a:r>
              <a:rPr lang="en-US" altLang="zh-CN" sz="2000" dirty="0">
                <a:solidFill>
                  <a:srgbClr val="0087CD"/>
                </a:solidFill>
                <a:latin typeface="微软雅黑" pitchFamily="34" charset="-122"/>
                <a:ea typeface="微软雅黑" pitchFamily="34" charset="-122"/>
              </a:rPr>
              <a:t>(modulation)</a:t>
            </a:r>
            <a:r>
              <a:rPr lang="zh-CN" altLang="en-US" sz="2000" dirty="0">
                <a:solidFill>
                  <a:srgbClr val="0087CD"/>
                </a:solidFill>
                <a:latin typeface="微软雅黑" pitchFamily="34" charset="-122"/>
                <a:ea typeface="微软雅黑" pitchFamily="34" charset="-122"/>
              </a:rPr>
              <a:t>。 </a:t>
            </a:r>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a:t>
            </a:r>
          </a:p>
        </p:txBody>
      </p:sp>
      <p:sp>
        <p:nvSpPr>
          <p:cNvPr id="4" name="标题 3"/>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729164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323528" y="1182107"/>
            <a:ext cx="8424936"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solidFill>
                  <a:srgbClr val="0087CD"/>
                </a:solidFill>
                <a:latin typeface="微软雅黑" pitchFamily="34" charset="-122"/>
                <a:ea typeface="微软雅黑" pitchFamily="34" charset="-122"/>
              </a:rPr>
              <a:t>调制分为两大类：</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基带调制</a:t>
            </a:r>
            <a:r>
              <a:rPr lang="zh-CN" altLang="en-US" sz="2000" dirty="0">
                <a:solidFill>
                  <a:srgbClr val="0087CD"/>
                </a:solidFill>
                <a:latin typeface="微软雅黑" pitchFamily="34" charset="-122"/>
                <a:ea typeface="微软雅黑" pitchFamily="34" charset="-122"/>
              </a:rPr>
              <a:t>：仅对基带信号的波形进行变换，使它能够与信道特性相适应。</a:t>
            </a:r>
            <a:r>
              <a:rPr lang="zh-CN" altLang="en-US" sz="2000" dirty="0">
                <a:solidFill>
                  <a:srgbClr val="C55A11"/>
                </a:solidFill>
                <a:latin typeface="微软雅黑" pitchFamily="34" charset="-122"/>
                <a:ea typeface="微软雅黑" pitchFamily="34" charset="-122"/>
              </a:rPr>
              <a:t>变换后的信号仍然是基带信号</a:t>
            </a:r>
            <a:r>
              <a:rPr lang="zh-CN" altLang="en-US" sz="2000" dirty="0">
                <a:solidFill>
                  <a:srgbClr val="0087CD"/>
                </a:solidFill>
                <a:latin typeface="微软雅黑" pitchFamily="34" charset="-122"/>
                <a:ea typeface="微软雅黑" pitchFamily="34" charset="-122"/>
              </a:rPr>
              <a:t>。把这种过程称为编码 </a:t>
            </a:r>
            <a:r>
              <a:rPr lang="en-US" altLang="zh-CN" sz="2000" dirty="0">
                <a:solidFill>
                  <a:srgbClr val="0087CD"/>
                </a:solidFill>
                <a:latin typeface="微软雅黑" pitchFamily="34" charset="-122"/>
                <a:ea typeface="微软雅黑" pitchFamily="34" charset="-122"/>
              </a:rPr>
              <a:t>(coding)</a:t>
            </a:r>
            <a:r>
              <a:rPr lang="zh-CN" altLang="en-US" sz="2000" dirty="0">
                <a:solidFill>
                  <a:srgbClr val="0087CD"/>
                </a:solidFill>
                <a:latin typeface="微软雅黑" pitchFamily="34" charset="-122"/>
                <a:ea typeface="微软雅黑" pitchFamily="34" charset="-122"/>
              </a:rPr>
              <a:t>。</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带通调制</a:t>
            </a:r>
            <a:r>
              <a:rPr lang="zh-CN" altLang="en-US" sz="2000" dirty="0">
                <a:solidFill>
                  <a:srgbClr val="0087CD"/>
                </a:solidFill>
                <a:latin typeface="微软雅黑" pitchFamily="34" charset="-122"/>
                <a:ea typeface="微软雅黑" pitchFamily="34" charset="-122"/>
              </a:rPr>
              <a:t>：使用载波 </a:t>
            </a:r>
            <a:r>
              <a:rPr lang="en-US" altLang="zh-CN" sz="2000" dirty="0">
                <a:solidFill>
                  <a:srgbClr val="0087CD"/>
                </a:solidFill>
                <a:latin typeface="微软雅黑" pitchFamily="34" charset="-122"/>
                <a:ea typeface="微软雅黑" pitchFamily="34" charset="-122"/>
              </a:rPr>
              <a:t>(carrier)</a:t>
            </a:r>
            <a:r>
              <a:rPr lang="zh-CN" altLang="en-US" sz="2000" dirty="0">
                <a:solidFill>
                  <a:srgbClr val="0087CD"/>
                </a:solidFill>
                <a:latin typeface="微软雅黑" pitchFamily="34" charset="-122"/>
                <a:ea typeface="微软雅黑" pitchFamily="34" charset="-122"/>
              </a:rPr>
              <a:t>进行调制，把基带信号的频率范围搬移到较高的频段，并</a:t>
            </a:r>
            <a:r>
              <a:rPr lang="zh-CN" altLang="en-US" sz="2000" dirty="0">
                <a:solidFill>
                  <a:srgbClr val="C55A11"/>
                </a:solidFill>
                <a:latin typeface="微软雅黑" pitchFamily="34" charset="-122"/>
                <a:ea typeface="微软雅黑" pitchFamily="34" charset="-122"/>
              </a:rPr>
              <a:t>转换为模拟信号</a:t>
            </a:r>
            <a:r>
              <a:rPr lang="zh-CN" altLang="en-US" sz="2000" dirty="0">
                <a:solidFill>
                  <a:srgbClr val="0087CD"/>
                </a:solidFill>
                <a:latin typeface="微软雅黑" pitchFamily="34" charset="-122"/>
                <a:ea typeface="微软雅黑" pitchFamily="34" charset="-122"/>
              </a:rPr>
              <a:t>，这样就能够更好地在模拟信道中传输（即仅在一段频率范围内能够通过信道） 。</a:t>
            </a:r>
          </a:p>
          <a:p>
            <a:pPr marL="342900" indent="-34290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带通信号 </a:t>
            </a:r>
            <a:r>
              <a:rPr lang="zh-CN" altLang="en-US" sz="2000" dirty="0">
                <a:solidFill>
                  <a:srgbClr val="0087CD"/>
                </a:solidFill>
                <a:latin typeface="微软雅黑" pitchFamily="34" charset="-122"/>
                <a:ea typeface="微软雅黑" pitchFamily="34" charset="-122"/>
              </a:rPr>
              <a:t>：经过载波调制后的信号。</a:t>
            </a:r>
          </a:p>
        </p:txBody>
      </p:sp>
      <p:sp>
        <p:nvSpPr>
          <p:cNvPr id="5"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13895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8"/>
          <p:cNvSpPr>
            <a:spLocks noChangeArrowheads="1"/>
          </p:cNvSpPr>
          <p:nvPr/>
        </p:nvSpPr>
        <p:spPr bwMode="auto">
          <a:xfrm>
            <a:off x="323528" y="1275606"/>
            <a:ext cx="842493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不归零制</a:t>
            </a:r>
            <a:r>
              <a:rPr lang="zh-CN" altLang="en-US" sz="2000" dirty="0">
                <a:solidFill>
                  <a:srgbClr val="0087CD"/>
                </a:solidFill>
                <a:latin typeface="微软雅黑" pitchFamily="34" charset="-122"/>
                <a:ea typeface="微软雅黑" pitchFamily="34" charset="-122"/>
              </a:rPr>
              <a:t>：正电平代表 </a:t>
            </a:r>
            <a:r>
              <a:rPr lang="en-US" altLang="zh-CN" sz="2000" dirty="0">
                <a:solidFill>
                  <a:srgbClr val="0087CD"/>
                </a:solidFill>
                <a:latin typeface="微软雅黑" pitchFamily="34" charset="-122"/>
                <a:ea typeface="微软雅黑" pitchFamily="34" charset="-122"/>
              </a:rPr>
              <a:t>1</a:t>
            </a:r>
            <a:r>
              <a:rPr lang="zh-CN" altLang="en-US" sz="2000" dirty="0">
                <a:solidFill>
                  <a:srgbClr val="0087CD"/>
                </a:solidFill>
                <a:latin typeface="微软雅黑" pitchFamily="34" charset="-122"/>
                <a:ea typeface="微软雅黑" pitchFamily="34" charset="-122"/>
              </a:rPr>
              <a:t>，负电平代表 </a:t>
            </a:r>
            <a:r>
              <a:rPr lang="en-US" altLang="zh-CN" sz="2000" dirty="0">
                <a:solidFill>
                  <a:srgbClr val="0087CD"/>
                </a:solidFill>
                <a:latin typeface="微软雅黑" pitchFamily="34" charset="-122"/>
                <a:ea typeface="微软雅黑" pitchFamily="34" charset="-122"/>
              </a:rPr>
              <a:t>0</a:t>
            </a:r>
            <a:r>
              <a:rPr lang="zh-CN" altLang="en-US" sz="2000" dirty="0">
                <a:solidFill>
                  <a:srgbClr val="0087CD"/>
                </a:solidFill>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归零制</a:t>
            </a:r>
            <a:r>
              <a:rPr lang="zh-CN" altLang="en-US" sz="2000" dirty="0">
                <a:solidFill>
                  <a:srgbClr val="0087CD"/>
                </a:solidFill>
                <a:latin typeface="微软雅黑" pitchFamily="34" charset="-122"/>
                <a:ea typeface="微软雅黑" pitchFamily="34" charset="-122"/>
              </a:rPr>
              <a:t>：正脉冲代表 </a:t>
            </a:r>
            <a:r>
              <a:rPr lang="en-US" altLang="zh-CN" sz="2000" dirty="0">
                <a:solidFill>
                  <a:srgbClr val="0087CD"/>
                </a:solidFill>
                <a:latin typeface="微软雅黑" pitchFamily="34" charset="-122"/>
                <a:ea typeface="微软雅黑" pitchFamily="34" charset="-122"/>
              </a:rPr>
              <a:t>1</a:t>
            </a:r>
            <a:r>
              <a:rPr lang="zh-CN" altLang="en-US" sz="2000" dirty="0">
                <a:solidFill>
                  <a:srgbClr val="0087CD"/>
                </a:solidFill>
                <a:latin typeface="微软雅黑" pitchFamily="34" charset="-122"/>
                <a:ea typeface="微软雅黑" pitchFamily="34" charset="-122"/>
              </a:rPr>
              <a:t>，负脉冲代表 </a:t>
            </a:r>
            <a:r>
              <a:rPr lang="en-US" altLang="zh-CN" sz="2000" dirty="0">
                <a:solidFill>
                  <a:srgbClr val="0087CD"/>
                </a:solidFill>
                <a:latin typeface="微软雅黑" pitchFamily="34" charset="-122"/>
                <a:ea typeface="微软雅黑" pitchFamily="34" charset="-122"/>
              </a:rPr>
              <a:t>0</a:t>
            </a:r>
            <a:r>
              <a:rPr lang="zh-CN" altLang="en-US" sz="2000" dirty="0">
                <a:solidFill>
                  <a:srgbClr val="0087CD"/>
                </a:solidFill>
                <a:latin typeface="微软雅黑" pitchFamily="34" charset="-122"/>
                <a:ea typeface="微软雅黑" pitchFamily="34" charset="-122"/>
              </a:rPr>
              <a:t>。</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曼彻斯特编码</a:t>
            </a:r>
            <a:r>
              <a:rPr lang="zh-CN" altLang="en-US" sz="2000" dirty="0">
                <a:solidFill>
                  <a:srgbClr val="0087CD"/>
                </a:solidFill>
                <a:latin typeface="微软雅黑" pitchFamily="34" charset="-122"/>
                <a:ea typeface="微软雅黑" pitchFamily="34" charset="-122"/>
              </a:rPr>
              <a:t>：位周期中心的向上跳变代表 </a:t>
            </a:r>
            <a:r>
              <a:rPr lang="en-US" altLang="zh-CN" sz="2000" dirty="0">
                <a:solidFill>
                  <a:srgbClr val="0087CD"/>
                </a:solidFill>
                <a:latin typeface="微软雅黑" pitchFamily="34" charset="-122"/>
                <a:ea typeface="微软雅黑" pitchFamily="34" charset="-122"/>
              </a:rPr>
              <a:t>0</a:t>
            </a:r>
            <a:r>
              <a:rPr lang="zh-CN" altLang="en-US" sz="2000" dirty="0">
                <a:solidFill>
                  <a:srgbClr val="0087CD"/>
                </a:solidFill>
                <a:latin typeface="微软雅黑" pitchFamily="34" charset="-122"/>
                <a:ea typeface="微软雅黑" pitchFamily="34" charset="-122"/>
              </a:rPr>
              <a:t>，位周期中心的向下跳变代表 </a:t>
            </a:r>
            <a:r>
              <a:rPr lang="en-US" altLang="zh-CN" sz="2000" dirty="0">
                <a:solidFill>
                  <a:srgbClr val="0087CD"/>
                </a:solidFill>
                <a:latin typeface="微软雅黑" pitchFamily="34" charset="-122"/>
                <a:ea typeface="微软雅黑" pitchFamily="34" charset="-122"/>
              </a:rPr>
              <a:t>1</a:t>
            </a:r>
            <a:r>
              <a:rPr lang="zh-CN" altLang="en-US" sz="2000" dirty="0">
                <a:solidFill>
                  <a:srgbClr val="0087CD"/>
                </a:solidFill>
                <a:latin typeface="微软雅黑" pitchFamily="34" charset="-122"/>
                <a:ea typeface="微软雅黑" pitchFamily="34" charset="-122"/>
              </a:rPr>
              <a:t>。但也可反过来定义。</a:t>
            </a:r>
          </a:p>
          <a:p>
            <a:pPr marL="342900" indent="-342900" eaLnBrk="0" hangingPunct="0">
              <a:lnSpc>
                <a:spcPts val="3300"/>
              </a:lnSpc>
              <a:buClr>
                <a:srgbClr val="0070C0"/>
              </a:buClr>
              <a:buFont typeface="Wingdings" panose="05000000000000000000" pitchFamily="2" charset="2"/>
              <a:buChar char="u"/>
            </a:pPr>
            <a:r>
              <a:rPr lang="zh-CN" altLang="en-US" sz="2000" dirty="0">
                <a:solidFill>
                  <a:srgbClr val="C55A11"/>
                </a:solidFill>
                <a:latin typeface="微软雅黑" pitchFamily="34" charset="-122"/>
                <a:ea typeface="微软雅黑" pitchFamily="34" charset="-122"/>
              </a:rPr>
              <a:t>差分曼彻斯特编码</a:t>
            </a:r>
            <a:r>
              <a:rPr lang="zh-CN" altLang="en-US" sz="2000" dirty="0">
                <a:solidFill>
                  <a:srgbClr val="0087CD"/>
                </a:solidFill>
                <a:latin typeface="微软雅黑" pitchFamily="34" charset="-122"/>
                <a:ea typeface="微软雅黑" pitchFamily="34" charset="-122"/>
              </a:rPr>
              <a:t>：在每一位的中心处始终都有跳变。位开始边界有跳变代表 </a:t>
            </a:r>
            <a:r>
              <a:rPr lang="en-US" altLang="zh-CN" sz="2000" dirty="0">
                <a:solidFill>
                  <a:srgbClr val="0087CD"/>
                </a:solidFill>
                <a:latin typeface="微软雅黑" pitchFamily="34" charset="-122"/>
                <a:ea typeface="微软雅黑" pitchFamily="34" charset="-122"/>
              </a:rPr>
              <a:t>0</a:t>
            </a:r>
            <a:r>
              <a:rPr lang="zh-CN" altLang="en-US" sz="2000" dirty="0">
                <a:solidFill>
                  <a:srgbClr val="0087CD"/>
                </a:solidFill>
                <a:latin typeface="微软雅黑" pitchFamily="34" charset="-122"/>
                <a:ea typeface="微软雅黑" pitchFamily="34" charset="-122"/>
              </a:rPr>
              <a:t>，而位开始边界没有跳变代表 </a:t>
            </a:r>
            <a:r>
              <a:rPr lang="en-US" altLang="zh-CN" sz="2000" dirty="0">
                <a:solidFill>
                  <a:srgbClr val="0087CD"/>
                </a:solidFill>
                <a:latin typeface="微软雅黑" pitchFamily="34" charset="-122"/>
                <a:ea typeface="微软雅黑" pitchFamily="34" charset="-122"/>
              </a:rPr>
              <a:t>1</a:t>
            </a:r>
            <a:r>
              <a:rPr lang="zh-CN" altLang="en-US" sz="2000" dirty="0">
                <a:solidFill>
                  <a:srgbClr val="0087CD"/>
                </a:solidFill>
                <a:latin typeface="微软雅黑" pitchFamily="34" charset="-122"/>
                <a:ea typeface="微软雅黑" pitchFamily="34" charset="-122"/>
              </a:rPr>
              <a:t>。</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
        <p:nvSpPr>
          <p:cNvPr id="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编码方式</a:t>
            </a: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2766481" y="1462595"/>
            <a:ext cx="4373970" cy="2390529"/>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243585" y="1433357"/>
            <a:ext cx="5908530" cy="2429458"/>
            <a:chOff x="-498929" y="1380600"/>
            <a:chExt cx="10060441" cy="4136632"/>
          </a:xfrm>
        </p:grpSpPr>
        <p:sp>
          <p:nvSpPr>
            <p:cNvPr id="18" name="Rectangle 6"/>
            <p:cNvSpPr>
              <a:spLocks noChangeArrowheads="1"/>
            </p:cNvSpPr>
            <p:nvPr/>
          </p:nvSpPr>
          <p:spPr bwMode="auto">
            <a:xfrm>
              <a:off x="123848" y="2215468"/>
              <a:ext cx="1908729"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不归零制</a:t>
              </a:r>
            </a:p>
          </p:txBody>
        </p:sp>
        <p:sp>
          <p:nvSpPr>
            <p:cNvPr id="19" name="Rectangle 7"/>
            <p:cNvSpPr>
              <a:spLocks noChangeArrowheads="1"/>
            </p:cNvSpPr>
            <p:nvPr/>
          </p:nvSpPr>
          <p:spPr bwMode="auto">
            <a:xfrm>
              <a:off x="14351" y="4059760"/>
              <a:ext cx="2018226"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曼彻斯特</a:t>
              </a:r>
            </a:p>
          </p:txBody>
        </p:sp>
        <p:sp>
          <p:nvSpPr>
            <p:cNvPr id="20" name="Rectangle 8"/>
            <p:cNvSpPr>
              <a:spLocks noChangeArrowheads="1"/>
            </p:cNvSpPr>
            <p:nvPr/>
          </p:nvSpPr>
          <p:spPr bwMode="auto">
            <a:xfrm>
              <a:off x="8098451" y="1430383"/>
              <a:ext cx="720633"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1" name="Rectangle 9"/>
            <p:cNvSpPr>
              <a:spLocks noChangeArrowheads="1"/>
            </p:cNvSpPr>
            <p:nvPr/>
          </p:nvSpPr>
          <p:spPr bwMode="auto">
            <a:xfrm>
              <a:off x="3579275" y="1430383"/>
              <a:ext cx="751616" cy="407034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2" name="Rectangle 10"/>
            <p:cNvSpPr>
              <a:spLocks noChangeArrowheads="1"/>
            </p:cNvSpPr>
            <p:nvPr/>
          </p:nvSpPr>
          <p:spPr bwMode="auto">
            <a:xfrm>
              <a:off x="5090095" y="1425619"/>
              <a:ext cx="731598"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3" name="Rectangle 11"/>
            <p:cNvSpPr>
              <a:spLocks noChangeArrowheads="1"/>
            </p:cNvSpPr>
            <p:nvPr/>
          </p:nvSpPr>
          <p:spPr bwMode="auto">
            <a:xfrm>
              <a:off x="6604736" y="1425619"/>
              <a:ext cx="713017" cy="40774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4" name="Rectangle 12"/>
            <p:cNvSpPr>
              <a:spLocks noChangeArrowheads="1"/>
            </p:cNvSpPr>
            <p:nvPr/>
          </p:nvSpPr>
          <p:spPr bwMode="auto">
            <a:xfrm>
              <a:off x="2094102" y="1418724"/>
              <a:ext cx="720123" cy="408200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25" name="Rectangle 13"/>
            <p:cNvSpPr>
              <a:spLocks noChangeArrowheads="1"/>
            </p:cNvSpPr>
            <p:nvPr/>
          </p:nvSpPr>
          <p:spPr bwMode="auto">
            <a:xfrm>
              <a:off x="219254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6" name="Rectangle 14"/>
            <p:cNvSpPr>
              <a:spLocks noChangeArrowheads="1"/>
            </p:cNvSpPr>
            <p:nvPr/>
          </p:nvSpPr>
          <p:spPr bwMode="auto">
            <a:xfrm>
              <a:off x="893015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7" name="Rectangle 15"/>
            <p:cNvSpPr>
              <a:spLocks noChangeArrowheads="1"/>
            </p:cNvSpPr>
            <p:nvPr/>
          </p:nvSpPr>
          <p:spPr bwMode="auto">
            <a:xfrm>
              <a:off x="5232735"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28" name="Rectangle 16"/>
            <p:cNvSpPr>
              <a:spLocks noChangeArrowheads="1"/>
            </p:cNvSpPr>
            <p:nvPr/>
          </p:nvSpPr>
          <p:spPr bwMode="auto">
            <a:xfrm>
              <a:off x="8174646" y="1490708"/>
              <a:ext cx="298451"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微软雅黑" pitchFamily="34" charset="-122"/>
                  <a:ea typeface="微软雅黑" pitchFamily="34" charset="-122"/>
                </a:rPr>
                <a:t>1</a:t>
              </a:r>
            </a:p>
          </p:txBody>
        </p:sp>
        <p:sp>
          <p:nvSpPr>
            <p:cNvPr id="29" name="Rectangle 17"/>
            <p:cNvSpPr>
              <a:spLocks noChangeArrowheads="1"/>
            </p:cNvSpPr>
            <p:nvPr/>
          </p:nvSpPr>
          <p:spPr bwMode="auto">
            <a:xfrm>
              <a:off x="7464984"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1</a:t>
              </a:r>
            </a:p>
          </p:txBody>
        </p:sp>
        <p:sp>
          <p:nvSpPr>
            <p:cNvPr id="30" name="Rectangle 18"/>
            <p:cNvSpPr>
              <a:spLocks noChangeArrowheads="1"/>
            </p:cNvSpPr>
            <p:nvPr/>
          </p:nvSpPr>
          <p:spPr bwMode="auto">
            <a:xfrm>
              <a:off x="2953490"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1" name="Rectangle 19"/>
            <p:cNvSpPr>
              <a:spLocks noChangeArrowheads="1"/>
            </p:cNvSpPr>
            <p:nvPr/>
          </p:nvSpPr>
          <p:spPr bwMode="auto">
            <a:xfrm>
              <a:off x="3745578"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0</a:t>
              </a:r>
            </a:p>
          </p:txBody>
        </p:sp>
        <p:sp>
          <p:nvSpPr>
            <p:cNvPr id="32" name="Rectangle 20"/>
            <p:cNvSpPr>
              <a:spLocks noChangeArrowheads="1"/>
            </p:cNvSpPr>
            <p:nvPr/>
          </p:nvSpPr>
          <p:spPr bwMode="auto">
            <a:xfrm>
              <a:off x="4465659"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3" name="Rectangle 21"/>
            <p:cNvSpPr>
              <a:spLocks noChangeArrowheads="1"/>
            </p:cNvSpPr>
            <p:nvPr/>
          </p:nvSpPr>
          <p:spPr bwMode="auto">
            <a:xfrm>
              <a:off x="5977827"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sp>
          <p:nvSpPr>
            <p:cNvPr id="34" name="Rectangle 22"/>
            <p:cNvSpPr>
              <a:spLocks noChangeArrowheads="1"/>
            </p:cNvSpPr>
            <p:nvPr/>
          </p:nvSpPr>
          <p:spPr bwMode="auto">
            <a:xfrm>
              <a:off x="6697906" y="1490708"/>
              <a:ext cx="52678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a:t>
              </a:r>
            </a:p>
          </p:txBody>
        </p:sp>
        <p:grpSp>
          <p:nvGrpSpPr>
            <p:cNvPr id="35" name="组合 34"/>
            <p:cNvGrpSpPr/>
            <p:nvPr/>
          </p:nvGrpSpPr>
          <p:grpSpPr>
            <a:xfrm>
              <a:off x="2060906" y="2145700"/>
              <a:ext cx="7475110" cy="704406"/>
              <a:chOff x="2060906" y="2145700"/>
              <a:chExt cx="7475110" cy="704406"/>
            </a:xfrm>
          </p:grpSpPr>
          <p:sp>
            <p:nvSpPr>
              <p:cNvPr id="69" name="Freeform 24"/>
              <p:cNvSpPr>
                <a:spLocks/>
              </p:cNvSpPr>
              <p:nvPr/>
            </p:nvSpPr>
            <p:spPr bwMode="auto">
              <a:xfrm>
                <a:off x="2060906" y="2154468"/>
                <a:ext cx="7475110" cy="695638"/>
              </a:xfrm>
              <a:custGeom>
                <a:avLst/>
                <a:gdLst>
                  <a:gd name="T0" fmla="*/ 0 w 4728"/>
                  <a:gd name="T1" fmla="*/ 0 h 953"/>
                  <a:gd name="T2" fmla="*/ 486 w 4728"/>
                  <a:gd name="T3" fmla="*/ 0 h 953"/>
                  <a:gd name="T4" fmla="*/ 486 w 4728"/>
                  <a:gd name="T5" fmla="*/ 952 h 953"/>
                  <a:gd name="T6" fmla="*/ 1924 w 4728"/>
                  <a:gd name="T7" fmla="*/ 952 h 953"/>
                  <a:gd name="T8" fmla="*/ 1924 w 4728"/>
                  <a:gd name="T9" fmla="*/ 0 h 953"/>
                  <a:gd name="T10" fmla="*/ 2410 w 4728"/>
                  <a:gd name="T11" fmla="*/ 0 h 953"/>
                  <a:gd name="T12" fmla="*/ 2410 w 4728"/>
                  <a:gd name="T13" fmla="*/ 952 h 953"/>
                  <a:gd name="T14" fmla="*/ 3372 w 4728"/>
                  <a:gd name="T15" fmla="*/ 952 h 953"/>
                  <a:gd name="T16" fmla="*/ 3372 w 4728"/>
                  <a:gd name="T17" fmla="*/ 0 h 953"/>
                  <a:gd name="T18" fmla="*/ 4727 w 4728"/>
                  <a:gd name="T19" fmla="*/ 0 h 953"/>
                  <a:gd name="connsiteX0" fmla="*/ 0 w 10079"/>
                  <a:gd name="connsiteY0" fmla="*/ 0 h 9990"/>
                  <a:gd name="connsiteX1" fmla="*/ 1028 w 10079"/>
                  <a:gd name="connsiteY1" fmla="*/ 0 h 9990"/>
                  <a:gd name="connsiteX2" fmla="*/ 1028 w 10079"/>
                  <a:gd name="connsiteY2" fmla="*/ 9990 h 9990"/>
                  <a:gd name="connsiteX3" fmla="*/ 4069 w 10079"/>
                  <a:gd name="connsiteY3" fmla="*/ 9990 h 9990"/>
                  <a:gd name="connsiteX4" fmla="*/ 4069 w 10079"/>
                  <a:gd name="connsiteY4" fmla="*/ 0 h 9990"/>
                  <a:gd name="connsiteX5" fmla="*/ 5097 w 10079"/>
                  <a:gd name="connsiteY5" fmla="*/ 0 h 9990"/>
                  <a:gd name="connsiteX6" fmla="*/ 5097 w 10079"/>
                  <a:gd name="connsiteY6" fmla="*/ 9990 h 9990"/>
                  <a:gd name="connsiteX7" fmla="*/ 7132 w 10079"/>
                  <a:gd name="connsiteY7" fmla="*/ 9990 h 9990"/>
                  <a:gd name="connsiteX8" fmla="*/ 7132 w 10079"/>
                  <a:gd name="connsiteY8" fmla="*/ 0 h 9990"/>
                  <a:gd name="connsiteX9" fmla="*/ 10079 w 10079"/>
                  <a:gd name="connsiteY9" fmla="*/ 0 h 9990"/>
                  <a:gd name="connsiteX0" fmla="*/ 0 w 10020"/>
                  <a:gd name="connsiteY0" fmla="*/ 0 h 10000"/>
                  <a:gd name="connsiteX1" fmla="*/ 1020 w 10020"/>
                  <a:gd name="connsiteY1" fmla="*/ 0 h 10000"/>
                  <a:gd name="connsiteX2" fmla="*/ 1020 w 10020"/>
                  <a:gd name="connsiteY2" fmla="*/ 10000 h 10000"/>
                  <a:gd name="connsiteX3" fmla="*/ 4037 w 10020"/>
                  <a:gd name="connsiteY3" fmla="*/ 10000 h 10000"/>
                  <a:gd name="connsiteX4" fmla="*/ 4037 w 10020"/>
                  <a:gd name="connsiteY4" fmla="*/ 0 h 10000"/>
                  <a:gd name="connsiteX5" fmla="*/ 5057 w 10020"/>
                  <a:gd name="connsiteY5" fmla="*/ 0 h 10000"/>
                  <a:gd name="connsiteX6" fmla="*/ 5057 w 10020"/>
                  <a:gd name="connsiteY6" fmla="*/ 10000 h 10000"/>
                  <a:gd name="connsiteX7" fmla="*/ 7076 w 10020"/>
                  <a:gd name="connsiteY7" fmla="*/ 10000 h 10000"/>
                  <a:gd name="connsiteX8" fmla="*/ 7076 w 10020"/>
                  <a:gd name="connsiteY8" fmla="*/ 0 h 10000"/>
                  <a:gd name="connsiteX9" fmla="*/ 10020 w 1002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20" h="10000">
                    <a:moveTo>
                      <a:pt x="0" y="0"/>
                    </a:moveTo>
                    <a:lnTo>
                      <a:pt x="1020" y="0"/>
                    </a:lnTo>
                    <a:lnTo>
                      <a:pt x="1020" y="10000"/>
                    </a:lnTo>
                    <a:lnTo>
                      <a:pt x="4037" y="10000"/>
                    </a:lnTo>
                    <a:lnTo>
                      <a:pt x="4037" y="0"/>
                    </a:lnTo>
                    <a:lnTo>
                      <a:pt x="5057" y="0"/>
                    </a:lnTo>
                    <a:lnTo>
                      <a:pt x="5057" y="10000"/>
                    </a:lnTo>
                    <a:lnTo>
                      <a:pt x="7076" y="10000"/>
                    </a:lnTo>
                    <a:lnTo>
                      <a:pt x="7076" y="0"/>
                    </a:lnTo>
                    <a:lnTo>
                      <a:pt x="10020" y="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70" name="Line 25"/>
              <p:cNvSpPr>
                <a:spLocks noChangeShapeType="1"/>
              </p:cNvSpPr>
              <p:nvPr/>
            </p:nvSpPr>
            <p:spPr bwMode="auto">
              <a:xfrm flipV="1">
                <a:off x="6583655" y="2778465"/>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1" name="Line 26"/>
              <p:cNvSpPr>
                <a:spLocks noChangeShapeType="1"/>
              </p:cNvSpPr>
              <p:nvPr/>
            </p:nvSpPr>
            <p:spPr bwMode="auto">
              <a:xfrm flipV="1">
                <a:off x="8078714" y="2145700"/>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2" name="Line 27"/>
              <p:cNvSpPr>
                <a:spLocks noChangeShapeType="1"/>
              </p:cNvSpPr>
              <p:nvPr/>
            </p:nvSpPr>
            <p:spPr bwMode="auto">
              <a:xfrm flipV="1">
                <a:off x="8828592" y="2155199"/>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3" name="Line 28"/>
              <p:cNvSpPr>
                <a:spLocks noChangeShapeType="1"/>
              </p:cNvSpPr>
              <p:nvPr/>
            </p:nvSpPr>
            <p:spPr bwMode="auto">
              <a:xfrm flipV="1">
                <a:off x="4330891" y="277700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74" name="Line 29"/>
              <p:cNvSpPr>
                <a:spLocks noChangeShapeType="1"/>
              </p:cNvSpPr>
              <p:nvPr/>
            </p:nvSpPr>
            <p:spPr bwMode="auto">
              <a:xfrm flipV="1">
                <a:off x="3570055" y="2777734"/>
                <a:ext cx="0" cy="642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36" name="Freeform 30"/>
            <p:cNvSpPr>
              <a:spLocks/>
            </p:cNvSpPr>
            <p:nvPr/>
          </p:nvSpPr>
          <p:spPr bwMode="auto">
            <a:xfrm>
              <a:off x="2062492" y="3988564"/>
              <a:ext cx="7473339"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122"/>
                <a:gd name="connsiteY0" fmla="*/ 0 h 10000"/>
                <a:gd name="connsiteX1" fmla="*/ 504 w 10122"/>
                <a:gd name="connsiteY1" fmla="*/ 0 h 10000"/>
                <a:gd name="connsiteX2" fmla="*/ 504 w 10122"/>
                <a:gd name="connsiteY2" fmla="*/ 10000 h 10000"/>
                <a:gd name="connsiteX3" fmla="*/ 1536 w 10122"/>
                <a:gd name="connsiteY3" fmla="*/ 10000 h 10000"/>
                <a:gd name="connsiteX4" fmla="*/ 1536 w 10122"/>
                <a:gd name="connsiteY4" fmla="*/ 0 h 10000"/>
                <a:gd name="connsiteX5" fmla="*/ 2040 w 10122"/>
                <a:gd name="connsiteY5" fmla="*/ 0 h 10000"/>
                <a:gd name="connsiteX6" fmla="*/ 2040 w 10122"/>
                <a:gd name="connsiteY6" fmla="*/ 10000 h 10000"/>
                <a:gd name="connsiteX7" fmla="*/ 2565 w 10122"/>
                <a:gd name="connsiteY7" fmla="*/ 10000 h 10000"/>
                <a:gd name="connsiteX8" fmla="*/ 2565 w 10122"/>
                <a:gd name="connsiteY8" fmla="*/ 0 h 10000"/>
                <a:gd name="connsiteX9" fmla="*/ 3070 w 10122"/>
                <a:gd name="connsiteY9" fmla="*/ 0 h 10000"/>
                <a:gd name="connsiteX10" fmla="*/ 3070 w 10122"/>
                <a:gd name="connsiteY10" fmla="*/ 10000 h 10000"/>
                <a:gd name="connsiteX11" fmla="*/ 3574 w 10122"/>
                <a:gd name="connsiteY11" fmla="*/ 10000 h 10000"/>
                <a:gd name="connsiteX12" fmla="*/ 3574 w 10122"/>
                <a:gd name="connsiteY12" fmla="*/ 0 h 10000"/>
                <a:gd name="connsiteX13" fmla="*/ 4606 w 10122"/>
                <a:gd name="connsiteY13" fmla="*/ 0 h 10000"/>
                <a:gd name="connsiteX14" fmla="*/ 4606 w 10122"/>
                <a:gd name="connsiteY14" fmla="*/ 10000 h 10000"/>
                <a:gd name="connsiteX15" fmla="*/ 5615 w 10122"/>
                <a:gd name="connsiteY15" fmla="*/ 10000 h 10000"/>
                <a:gd name="connsiteX16" fmla="*/ 5615 w 10122"/>
                <a:gd name="connsiteY16" fmla="*/ 122 h 10000"/>
                <a:gd name="connsiteX17" fmla="*/ 6119 w 10122"/>
                <a:gd name="connsiteY17" fmla="*/ 0 h 10000"/>
                <a:gd name="connsiteX18" fmla="*/ 6119 w 10122"/>
                <a:gd name="connsiteY18" fmla="*/ 10000 h 10000"/>
                <a:gd name="connsiteX19" fmla="*/ 6623 w 10122"/>
                <a:gd name="connsiteY19" fmla="*/ 10000 h 10000"/>
                <a:gd name="connsiteX20" fmla="*/ 6623 w 10122"/>
                <a:gd name="connsiteY20" fmla="*/ 0 h 10000"/>
                <a:gd name="connsiteX21" fmla="*/ 7653 w 10122"/>
                <a:gd name="connsiteY21" fmla="*/ 0 h 10000"/>
                <a:gd name="connsiteX22" fmla="*/ 7653 w 10122"/>
                <a:gd name="connsiteY22" fmla="*/ 10000 h 10000"/>
                <a:gd name="connsiteX23" fmla="*/ 8157 w 10122"/>
                <a:gd name="connsiteY23" fmla="*/ 10000 h 10000"/>
                <a:gd name="connsiteX24" fmla="*/ 8157 w 10122"/>
                <a:gd name="connsiteY24" fmla="*/ 0 h 10000"/>
                <a:gd name="connsiteX25" fmla="*/ 8662 w 10122"/>
                <a:gd name="connsiteY25" fmla="*/ 0 h 10000"/>
                <a:gd name="connsiteX26" fmla="*/ 8662 w 10122"/>
                <a:gd name="connsiteY26" fmla="*/ 10000 h 10000"/>
                <a:gd name="connsiteX27" fmla="*/ 9166 w 10122"/>
                <a:gd name="connsiteY27" fmla="*/ 10000 h 10000"/>
                <a:gd name="connsiteX28" fmla="*/ 9166 w 10122"/>
                <a:gd name="connsiteY28" fmla="*/ 0 h 10000"/>
                <a:gd name="connsiteX29" fmla="*/ 9671 w 10122"/>
                <a:gd name="connsiteY29" fmla="*/ 0 h 10000"/>
                <a:gd name="connsiteX30" fmla="*/ 9671 w 10122"/>
                <a:gd name="connsiteY30" fmla="*/ 10000 h 10000"/>
                <a:gd name="connsiteX31" fmla="*/ 10122 w 10122"/>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22"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22"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37" name="Line 32"/>
            <p:cNvSpPr>
              <a:spLocks noChangeShapeType="1"/>
            </p:cNvSpPr>
            <p:nvPr/>
          </p:nvSpPr>
          <p:spPr bwMode="auto">
            <a:xfrm flipH="1" flipV="1">
              <a:off x="2067107" y="1399876"/>
              <a:ext cx="3175"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8" name="Line 33"/>
            <p:cNvSpPr>
              <a:spLocks noChangeShapeType="1"/>
            </p:cNvSpPr>
            <p:nvPr/>
          </p:nvSpPr>
          <p:spPr bwMode="auto">
            <a:xfrm flipV="1">
              <a:off x="2817167" y="1380600"/>
              <a:ext cx="0" cy="4122657"/>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39" name="Line 34"/>
            <p:cNvSpPr>
              <a:spLocks noChangeShapeType="1"/>
            </p:cNvSpPr>
            <p:nvPr/>
          </p:nvSpPr>
          <p:spPr bwMode="auto">
            <a:xfrm flipV="1">
              <a:off x="3564285"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0" name="Line 35"/>
            <p:cNvSpPr>
              <a:spLocks noChangeShapeType="1"/>
            </p:cNvSpPr>
            <p:nvPr/>
          </p:nvSpPr>
          <p:spPr bwMode="auto">
            <a:xfrm flipH="1" flipV="1">
              <a:off x="4326393" y="1399876"/>
              <a:ext cx="0" cy="4117356"/>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1" name="Line 36"/>
            <p:cNvSpPr>
              <a:spLocks noChangeShapeType="1"/>
            </p:cNvSpPr>
            <p:nvPr/>
          </p:nvSpPr>
          <p:spPr bwMode="auto">
            <a:xfrm flipV="1">
              <a:off x="5075808"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2" name="Line 37"/>
            <p:cNvSpPr>
              <a:spLocks noChangeShapeType="1"/>
            </p:cNvSpPr>
            <p:nvPr/>
          </p:nvSpPr>
          <p:spPr bwMode="auto">
            <a:xfrm flipV="1">
              <a:off x="5838561"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3" name="Line 38"/>
            <p:cNvSpPr>
              <a:spLocks noChangeShapeType="1"/>
            </p:cNvSpPr>
            <p:nvPr/>
          </p:nvSpPr>
          <p:spPr bwMode="auto">
            <a:xfrm flipV="1">
              <a:off x="659156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4" name="Line 39"/>
            <p:cNvSpPr>
              <a:spLocks noChangeShapeType="1"/>
            </p:cNvSpPr>
            <p:nvPr/>
          </p:nvSpPr>
          <p:spPr bwMode="auto">
            <a:xfrm flipV="1">
              <a:off x="7332743" y="1399876"/>
              <a:ext cx="0"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5" name="Line 40"/>
            <p:cNvSpPr>
              <a:spLocks noChangeShapeType="1"/>
            </p:cNvSpPr>
            <p:nvPr/>
          </p:nvSpPr>
          <p:spPr bwMode="auto">
            <a:xfrm flipH="1" flipV="1">
              <a:off x="8084212" y="1399876"/>
              <a:ext cx="1587" cy="4103381"/>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6" name="Line 41"/>
            <p:cNvSpPr>
              <a:spLocks noChangeShapeType="1"/>
            </p:cNvSpPr>
            <p:nvPr/>
          </p:nvSpPr>
          <p:spPr bwMode="auto">
            <a:xfrm flipV="1">
              <a:off x="881194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sp>
          <p:nvSpPr>
            <p:cNvPr id="47" name="Rectangle 42"/>
            <p:cNvSpPr>
              <a:spLocks noChangeArrowheads="1"/>
            </p:cNvSpPr>
            <p:nvPr/>
          </p:nvSpPr>
          <p:spPr bwMode="auto">
            <a:xfrm>
              <a:off x="275701" y="1498645"/>
              <a:ext cx="1756876"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比特流</a:t>
              </a:r>
            </a:p>
          </p:txBody>
        </p:sp>
        <p:grpSp>
          <p:nvGrpSpPr>
            <p:cNvPr id="48" name="Group 66"/>
            <p:cNvGrpSpPr>
              <a:grpSpLocks/>
            </p:cNvGrpSpPr>
            <p:nvPr/>
          </p:nvGrpSpPr>
          <p:grpSpPr bwMode="auto">
            <a:xfrm>
              <a:off x="2062493" y="3067440"/>
              <a:ext cx="7499019" cy="705100"/>
              <a:chOff x="1260" y="3138"/>
              <a:chExt cx="4470" cy="192"/>
            </a:xfrm>
          </p:grpSpPr>
          <p:sp>
            <p:nvSpPr>
              <p:cNvPr id="59" name="Freeform 46"/>
              <p:cNvSpPr>
                <a:spLocks/>
              </p:cNvSpPr>
              <p:nvPr/>
            </p:nvSpPr>
            <p:spPr bwMode="auto">
              <a:xfrm>
                <a:off x="126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0" name="Freeform 47"/>
              <p:cNvSpPr>
                <a:spLocks/>
              </p:cNvSpPr>
              <p:nvPr/>
            </p:nvSpPr>
            <p:spPr bwMode="auto">
              <a:xfrm>
                <a:off x="303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1" name="Freeform 48"/>
              <p:cNvSpPr>
                <a:spLocks/>
              </p:cNvSpPr>
              <p:nvPr/>
            </p:nvSpPr>
            <p:spPr bwMode="auto">
              <a:xfrm>
                <a:off x="4386"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2" name="Freeform 49"/>
              <p:cNvSpPr>
                <a:spLocks/>
              </p:cNvSpPr>
              <p:nvPr/>
            </p:nvSpPr>
            <p:spPr bwMode="auto">
              <a:xfrm>
                <a:off x="483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3" name="Freeform 50"/>
              <p:cNvSpPr>
                <a:spLocks/>
              </p:cNvSpPr>
              <p:nvPr/>
            </p:nvSpPr>
            <p:spPr bwMode="auto">
              <a:xfrm>
                <a:off x="5250" y="3138"/>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4" name="Freeform 51"/>
              <p:cNvSpPr>
                <a:spLocks/>
              </p:cNvSpPr>
              <p:nvPr/>
            </p:nvSpPr>
            <p:spPr bwMode="auto">
              <a:xfrm flipV="1">
                <a:off x="16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5" name="Freeform 52"/>
              <p:cNvSpPr>
                <a:spLocks/>
              </p:cNvSpPr>
              <p:nvPr/>
            </p:nvSpPr>
            <p:spPr bwMode="auto">
              <a:xfrm flipV="1">
                <a:off x="2130"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6" name="Freeform 53"/>
              <p:cNvSpPr>
                <a:spLocks/>
              </p:cNvSpPr>
              <p:nvPr/>
            </p:nvSpPr>
            <p:spPr bwMode="auto">
              <a:xfrm flipV="1">
                <a:off x="2592"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7" name="Freeform 54"/>
              <p:cNvSpPr>
                <a:spLocks/>
              </p:cNvSpPr>
              <p:nvPr/>
            </p:nvSpPr>
            <p:spPr bwMode="auto">
              <a:xfrm flipV="1">
                <a:off x="348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68" name="Freeform 55"/>
              <p:cNvSpPr>
                <a:spLocks/>
              </p:cNvSpPr>
              <p:nvPr/>
            </p:nvSpPr>
            <p:spPr bwMode="auto">
              <a:xfrm flipV="1">
                <a:off x="3936" y="3234"/>
                <a:ext cx="480" cy="96"/>
              </a:xfrm>
              <a:custGeom>
                <a:avLst/>
                <a:gdLst>
                  <a:gd name="T0" fmla="*/ 0 w 480"/>
                  <a:gd name="T1" fmla="*/ 144 h 144"/>
                  <a:gd name="T2" fmla="*/ 144 w 480"/>
                  <a:gd name="T3" fmla="*/ 144 h 144"/>
                  <a:gd name="T4" fmla="*/ 144 w 480"/>
                  <a:gd name="T5" fmla="*/ 0 h 144"/>
                  <a:gd name="T6" fmla="*/ 336 w 480"/>
                  <a:gd name="T7" fmla="*/ 0 h 144"/>
                  <a:gd name="T8" fmla="*/ 336 w 480"/>
                  <a:gd name="T9" fmla="*/ 144 h 144"/>
                  <a:gd name="T10" fmla="*/ 480 w 480"/>
                  <a:gd name="T11" fmla="*/ 144 h 144"/>
                </a:gdLst>
                <a:ahLst/>
                <a:cxnLst>
                  <a:cxn ang="0">
                    <a:pos x="T0" y="T1"/>
                  </a:cxn>
                  <a:cxn ang="0">
                    <a:pos x="T2" y="T3"/>
                  </a:cxn>
                  <a:cxn ang="0">
                    <a:pos x="T4" y="T5"/>
                  </a:cxn>
                  <a:cxn ang="0">
                    <a:pos x="T6" y="T7"/>
                  </a:cxn>
                  <a:cxn ang="0">
                    <a:pos x="T8" y="T9"/>
                  </a:cxn>
                  <a:cxn ang="0">
                    <a:pos x="T10" y="T11"/>
                  </a:cxn>
                </a:cxnLst>
                <a:rect l="0" t="0" r="r" b="b"/>
                <a:pathLst>
                  <a:path w="480" h="144">
                    <a:moveTo>
                      <a:pt x="0" y="144"/>
                    </a:moveTo>
                    <a:lnTo>
                      <a:pt x="144" y="144"/>
                    </a:lnTo>
                    <a:lnTo>
                      <a:pt x="144" y="0"/>
                    </a:lnTo>
                    <a:lnTo>
                      <a:pt x="336" y="0"/>
                    </a:lnTo>
                    <a:lnTo>
                      <a:pt x="336" y="144"/>
                    </a:lnTo>
                    <a:lnTo>
                      <a:pt x="480" y="144"/>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grpSp>
          <p:nvGrpSpPr>
            <p:cNvPr id="49" name="Group 65"/>
            <p:cNvGrpSpPr>
              <a:grpSpLocks/>
            </p:cNvGrpSpPr>
            <p:nvPr/>
          </p:nvGrpSpPr>
          <p:grpSpPr bwMode="auto">
            <a:xfrm>
              <a:off x="2072017" y="4810021"/>
              <a:ext cx="7483921" cy="690711"/>
              <a:chOff x="1264" y="2804"/>
              <a:chExt cx="4461" cy="258"/>
            </a:xfrm>
          </p:grpSpPr>
          <p:sp>
            <p:nvSpPr>
              <p:cNvPr id="57" name="Freeform 63"/>
              <p:cNvSpPr>
                <a:spLocks/>
              </p:cNvSpPr>
              <p:nvPr/>
            </p:nvSpPr>
            <p:spPr bwMode="auto">
              <a:xfrm>
                <a:off x="1264"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sp>
            <p:nvSpPr>
              <p:cNvPr id="58" name="Freeform 64"/>
              <p:cNvSpPr>
                <a:spLocks/>
              </p:cNvSpPr>
              <p:nvPr/>
            </p:nvSpPr>
            <p:spPr bwMode="auto">
              <a:xfrm>
                <a:off x="4173"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itchFamily="34" charset="-122"/>
                  <a:ea typeface="微软雅黑" pitchFamily="34" charset="-122"/>
                </a:endParaRPr>
              </a:p>
            </p:txBody>
          </p:sp>
        </p:grpSp>
        <p:sp>
          <p:nvSpPr>
            <p:cNvPr id="50" name="Rectangle 68"/>
            <p:cNvSpPr>
              <a:spLocks noChangeArrowheads="1"/>
            </p:cNvSpPr>
            <p:nvPr/>
          </p:nvSpPr>
          <p:spPr bwMode="auto">
            <a:xfrm>
              <a:off x="-498929" y="4838656"/>
              <a:ext cx="2531510"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差分曼彻斯特</a:t>
              </a:r>
            </a:p>
          </p:txBody>
        </p:sp>
        <p:sp>
          <p:nvSpPr>
            <p:cNvPr id="51" name="Rectangle 69"/>
            <p:cNvSpPr>
              <a:spLocks noChangeArrowheads="1"/>
            </p:cNvSpPr>
            <p:nvPr/>
          </p:nvSpPr>
          <p:spPr bwMode="auto">
            <a:xfrm>
              <a:off x="235628" y="3196331"/>
              <a:ext cx="1796952" cy="57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C55A11"/>
                  </a:solidFill>
                  <a:latin typeface="微软雅黑" pitchFamily="34" charset="-122"/>
                  <a:ea typeface="微软雅黑" pitchFamily="34" charset="-122"/>
                </a:rPr>
                <a:t>归零制</a:t>
              </a:r>
            </a:p>
          </p:txBody>
        </p:sp>
        <p:cxnSp>
          <p:nvCxnSpPr>
            <p:cNvPr id="52" name="直接连接符 51"/>
            <p:cNvCxnSpPr/>
            <p:nvPr/>
          </p:nvCxnSpPr>
          <p:spPr bwMode="auto">
            <a:xfrm>
              <a:off x="2060839" y="5167044"/>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p:cNvCxnSpPr/>
            <p:nvPr/>
          </p:nvCxnSpPr>
          <p:spPr bwMode="auto">
            <a:xfrm>
              <a:off x="2060839" y="4333919"/>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2060839" y="3422871"/>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2060839" y="2505690"/>
              <a:ext cx="7495099" cy="0"/>
            </a:xfrm>
            <a:prstGeom prst="line">
              <a:avLst/>
            </a:prstGeom>
            <a:solidFill>
              <a:schemeClr val="accent1"/>
            </a:solidFill>
            <a:ln w="1905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Line 41"/>
            <p:cNvSpPr>
              <a:spLocks noChangeShapeType="1"/>
            </p:cNvSpPr>
            <p:nvPr/>
          </p:nvSpPr>
          <p:spPr bwMode="auto">
            <a:xfrm flipV="1">
              <a:off x="9541651" y="1402285"/>
              <a:ext cx="14287" cy="4100972"/>
            </a:xfrm>
            <a:prstGeom prst="line">
              <a:avLst/>
            </a:prstGeom>
            <a:noFill/>
            <a:ln w="19050">
              <a:solidFill>
                <a:srgbClr val="007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itchFamily="34" charset="-122"/>
                <a:ea typeface="微软雅黑" pitchFamily="34" charset="-122"/>
              </a:endParaRPr>
            </a:p>
          </p:txBody>
        </p:sp>
      </p:grpSp>
      <p:sp>
        <p:nvSpPr>
          <p:cNvPr id="75" name="矩形 74"/>
          <p:cNvSpPr/>
          <p:nvPr/>
        </p:nvSpPr>
        <p:spPr>
          <a:xfrm>
            <a:off x="2960854" y="4181162"/>
            <a:ext cx="3560036" cy="400110"/>
          </a:xfrm>
          <a:prstGeom prst="rect">
            <a:avLst/>
          </a:prstGeom>
        </p:spPr>
        <p:txBody>
          <a:bodyPr wrap="square">
            <a:spAutoFit/>
          </a:bodyPr>
          <a:lstStyle/>
          <a:p>
            <a:pPr algn="ctr"/>
            <a:r>
              <a:rPr lang="zh-CN" altLang="zh-CN" sz="2000" b="1" dirty="0">
                <a:solidFill>
                  <a:srgbClr val="0087CD"/>
                </a:solidFill>
                <a:latin typeface="微软雅黑" pitchFamily="34" charset="-122"/>
                <a:ea typeface="微软雅黑" pitchFamily="34" charset="-122"/>
              </a:rPr>
              <a:t>数字信号常用的编码方式</a:t>
            </a:r>
            <a:endParaRPr lang="zh-CN" altLang="en-US" sz="2000" b="1" dirty="0">
              <a:solidFill>
                <a:srgbClr val="0087CD"/>
              </a:solidFill>
              <a:latin typeface="微软雅黑" pitchFamily="34" charset="-122"/>
              <a:ea typeface="微软雅黑" pitchFamily="34" charset="-122"/>
            </a:endParaRPr>
          </a:p>
        </p:txBody>
      </p:sp>
      <p:sp>
        <p:nvSpPr>
          <p:cNvPr id="76" name="Rectangle 6"/>
          <p:cNvSpPr>
            <a:spLocks noChangeArrowheads="1"/>
          </p:cNvSpPr>
          <p:nvPr/>
        </p:nvSpPr>
        <p:spPr bwMode="auto">
          <a:xfrm>
            <a:off x="323528" y="699542"/>
            <a:ext cx="8424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anose="05000000000000000000" pitchFamily="2" charset="2"/>
              <a:buChar char="Ø"/>
            </a:pPr>
            <a:r>
              <a:rPr lang="zh-CN" altLang="en-US" sz="2400" b="1" dirty="0">
                <a:solidFill>
                  <a:srgbClr val="0070C0"/>
                </a:solidFill>
                <a:ea typeface="微软雅黑" panose="020B0503020204020204" pitchFamily="34" charset="-122"/>
              </a:rPr>
              <a:t>信道基本概念 </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编码方式</a:t>
            </a:r>
          </a:p>
        </p:txBody>
      </p:sp>
      <p:sp>
        <p:nvSpPr>
          <p:cNvPr id="2" name="标题 1"/>
          <p:cNvSpPr>
            <a:spLocks noGrp="1"/>
          </p:cNvSpPr>
          <p:nvPr>
            <p:ph type="title"/>
          </p:nvPr>
        </p:nvSpPr>
        <p:spPr/>
        <p:txBody>
          <a:bodyPr/>
          <a:lstStyle/>
          <a:p>
            <a:r>
              <a:rPr lang="en-US" altLang="zh-CN" dirty="0">
                <a:latin typeface="微软雅黑" panose="020B0503020204020204" pitchFamily="34" charset="-122"/>
              </a:rPr>
              <a:t>2.2  </a:t>
            </a:r>
            <a:r>
              <a:rPr lang="zh-CN" altLang="en-US" dirty="0">
                <a:latin typeface="微软雅黑" panose="020B0503020204020204" pitchFamily="34" charset="-122"/>
              </a:rPr>
              <a:t>数据通信基础</a:t>
            </a:r>
            <a:endParaRPr lang="zh-CN" altLang="en-US" dirty="0"/>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第一PPT，www.1ppt.com​">
  <a:themeElements>
    <a:clrScheme name="自定义 1040">
      <a:dk1>
        <a:sysClr val="windowText" lastClr="000000"/>
      </a:dk1>
      <a:lt1>
        <a:sysClr val="window" lastClr="FFFFFF"/>
      </a:lt1>
      <a:dk2>
        <a:srgbClr val="69676D"/>
      </a:dk2>
      <a:lt2>
        <a:srgbClr val="7F7F7F"/>
      </a:lt2>
      <a:accent1>
        <a:srgbClr val="0095F0"/>
      </a:accent1>
      <a:accent2>
        <a:srgbClr val="6BB1C9"/>
      </a:accent2>
      <a:accent3>
        <a:srgbClr val="0095F0"/>
      </a:accent3>
      <a:accent4>
        <a:srgbClr val="6BB1C9"/>
      </a:accent4>
      <a:accent5>
        <a:srgbClr val="0095F0"/>
      </a:accent5>
      <a:accent6>
        <a:srgbClr val="6BB1C9"/>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3154</TotalTime>
  <Words>1616</Words>
  <Application>Microsoft Macintosh PowerPoint</Application>
  <PresentationFormat>全屏显示(16:9)</PresentationFormat>
  <Paragraphs>167</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华文行楷</vt:lpstr>
      <vt:lpstr>微软雅黑</vt:lpstr>
      <vt:lpstr>Arial</vt:lpstr>
      <vt:lpstr>Calibri</vt:lpstr>
      <vt:lpstr>Wingdings</vt:lpstr>
      <vt:lpstr>第一PPT，www.1ppt.com​</vt:lpstr>
      <vt:lpstr>02</vt:lpstr>
      <vt:lpstr>第二章  物理层</vt:lpstr>
      <vt:lpstr>第二章  物理层</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lpstr>2.2  数据通信基础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蓝色通用</dc:title>
  <dc:creator>第一PPT模板网-WWW.1PPT.COM、</dc:creator>
  <cp:keywords>第一PPT模板网-WWW.1PPT.COM</cp:keywords>
  <cp:lastModifiedBy>Microsoft Office User</cp:lastModifiedBy>
  <cp:revision>1005</cp:revision>
  <dcterms:created xsi:type="dcterms:W3CDTF">2014-11-09T01:07:00Z</dcterms:created>
  <dcterms:modified xsi:type="dcterms:W3CDTF">2020-10-25T13:29:18Z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