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342" r:id="rId3"/>
    <p:sldId id="344" r:id="rId4"/>
    <p:sldId id="284" r:id="rId5"/>
    <p:sldId id="285" r:id="rId6"/>
    <p:sldId id="286" r:id="rId7"/>
    <p:sldId id="287" r:id="rId8"/>
    <p:sldId id="289" r:id="rId9"/>
    <p:sldId id="290" r:id="rId10"/>
    <p:sldId id="291" r:id="rId11"/>
    <p:sldId id="293" r:id="rId12"/>
    <p:sldId id="294" r:id="rId13"/>
    <p:sldId id="297" r:id="rId14"/>
    <p:sldId id="298" r:id="rId15"/>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8">
          <p15:clr>
            <a:srgbClr val="A4A3A4"/>
          </p15:clr>
        </p15:guide>
        <p15:guide id="2" pos="2912">
          <p15:clr>
            <a:srgbClr val="A4A3A4"/>
          </p15:clr>
        </p15:guide>
      </p15:sldGuideLst>
    </p:ext>
    <p:ext uri="{2D200454-40CA-4A62-9FC3-DE9A4176ACB9}">
      <p15:notesGuideLst xmlns:p15="http://schemas.microsoft.com/office/powerpoint/2012/main">
        <p15:guide id="1" orient="horz" pos="2893">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qi"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C55A11"/>
    <a:srgbClr val="0070C0"/>
    <a:srgbClr val="0087CD"/>
    <a:srgbClr val="144AF8"/>
    <a:srgbClr val="0095F0"/>
    <a:srgbClr val="F4B184"/>
    <a:srgbClr val="071DE9"/>
    <a:srgbClr val="99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7" autoAdjust="0"/>
    <p:restoredTop sz="92743" autoAdjust="0"/>
  </p:normalViewPr>
  <p:slideViewPr>
    <p:cSldViewPr>
      <p:cViewPr varScale="1">
        <p:scale>
          <a:sx n="161" d="100"/>
          <a:sy n="161" d="100"/>
        </p:scale>
        <p:origin x="568" y="200"/>
      </p:cViewPr>
      <p:guideLst>
        <p:guide orient="horz" pos="1628"/>
        <p:guide pos="2912"/>
      </p:guideLst>
    </p:cSldViewPr>
  </p:slideViewPr>
  <p:notesTextViewPr>
    <p:cViewPr>
      <p:scale>
        <a:sx n="1" d="1"/>
        <a:sy n="1" d="1"/>
      </p:scale>
      <p:origin x="0" y="0"/>
    </p:cViewPr>
  </p:notesTextViewPr>
  <p:sorterViewPr>
    <p:cViewPr>
      <p:scale>
        <a:sx n="121" d="100"/>
        <a:sy n="121" d="100"/>
      </p:scale>
      <p:origin x="0" y="0"/>
    </p:cViewPr>
  </p:sorterViewPr>
  <p:notesViewPr>
    <p:cSldViewPr>
      <p:cViewPr varScale="1">
        <p:scale>
          <a:sx n="65" d="100"/>
          <a:sy n="65" d="100"/>
        </p:scale>
        <p:origin x="-3360" y="-96"/>
      </p:cViewPr>
      <p:guideLst>
        <p:guide orient="horz" pos="2893"/>
        <p:guide pos="21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D82A5992-9D73-4015-9385-ABE035416B29}" type="datetimeFigureOut">
              <a:rPr lang="zh-CN" altLang="en-US" smtClean="0"/>
              <a:pPr/>
              <a:t>2020/10/25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7795A699-AB68-4A20-99FB-6F69DC266D45}" type="slidenum">
              <a:rPr lang="zh-CN" altLang="en-US" smtClean="0"/>
              <a:pPr/>
              <a:t>‹#›</a:t>
            </a:fld>
            <a:endParaRPr lang="zh-CN" altLang="en-US" dirty="0"/>
          </a:p>
        </p:txBody>
      </p:sp>
    </p:spTree>
    <p:extLst>
      <p:ext uri="{BB962C8B-B14F-4D97-AF65-F5344CB8AC3E}">
        <p14:creationId xmlns:p14="http://schemas.microsoft.com/office/powerpoint/2010/main" val="3569204700"/>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1600" algn="l" defTabSz="913765" rtl="0" eaLnBrk="1" latinLnBrk="0" hangingPunct="1">
      <a:defRPr sz="1200" kern="1200">
        <a:solidFill>
          <a:schemeClr val="tx1"/>
        </a:solidFill>
        <a:latin typeface="+mn-lt"/>
        <a:ea typeface="微软雅黑" panose="020B0503020204020204" pitchFamily="34" charset="-122"/>
        <a:cs typeface="+mn-cs"/>
      </a:defRPr>
    </a:lvl4pPr>
    <a:lvl5pPr marL="1828800" algn="l" defTabSz="913765" rtl="0" eaLnBrk="1" latinLnBrk="0" hangingPunct="1">
      <a:defRPr sz="1200" kern="1200">
        <a:solidFill>
          <a:schemeClr val="tx1"/>
        </a:solidFill>
        <a:latin typeface="+mn-lt"/>
        <a:ea typeface="微软雅黑" panose="020B0503020204020204" pitchFamily="34" charset="-122"/>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14</a:t>
            </a:fld>
            <a:endParaRPr lang="zh-CN" altLang="en-US" dirty="0"/>
          </a:p>
        </p:txBody>
      </p:sp>
    </p:spTree>
    <p:extLst>
      <p:ext uri="{BB962C8B-B14F-4D97-AF65-F5344CB8AC3E}">
        <p14:creationId xmlns:p14="http://schemas.microsoft.com/office/powerpoint/2010/main" val="819830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7" name="矩形 6"/>
          <p:cNvSpPr/>
          <p:nvPr userDrawn="1"/>
        </p:nvSpPr>
        <p:spPr>
          <a:xfrm>
            <a:off x="0" y="1708150"/>
            <a:ext cx="2447925" cy="2016125"/>
          </a:xfrm>
          <a:prstGeom prst="rect">
            <a:avLst/>
          </a:prstGeom>
          <a:solidFill>
            <a:srgbClr val="0075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9" name="直接连接符 8"/>
          <p:cNvCxnSpPr/>
          <p:nvPr userDrawn="1"/>
        </p:nvCxnSpPr>
        <p:spPr>
          <a:xfrm>
            <a:off x="2714625" y="1779588"/>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2714624" y="369659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17" name="标题 16"/>
          <p:cNvSpPr>
            <a:spLocks noGrp="1"/>
          </p:cNvSpPr>
          <p:nvPr>
            <p:ph type="title" hasCustomPrompt="1"/>
          </p:nvPr>
        </p:nvSpPr>
        <p:spPr>
          <a:xfrm>
            <a:off x="321952" y="1994674"/>
            <a:ext cx="1804019" cy="1443075"/>
          </a:xfrm>
          <a:prstGeom prst="rect">
            <a:avLst/>
          </a:prstGeom>
          <a:noFill/>
        </p:spPr>
        <p:txBody>
          <a:bodyPr>
            <a:noAutofit/>
          </a:bodyPr>
          <a:lstStyle>
            <a:lvl1pPr algn="l">
              <a:defRPr sz="9600">
                <a:solidFill>
                  <a:schemeClr val="bg1"/>
                </a:solidFill>
                <a:latin typeface="微软雅黑" panose="020B0503020204020204" pitchFamily="34" charset="-122"/>
                <a:ea typeface="微软雅黑" panose="020B0503020204020204" pitchFamily="34" charset="-122"/>
              </a:defRPr>
            </a:lvl1pPr>
          </a:lstStyle>
          <a:p>
            <a:r>
              <a:rPr lang="en-US" altLang="zh-CN" dirty="0"/>
              <a:t>00</a:t>
            </a:r>
            <a:endParaRPr lang="zh-CN" altLang="en-US" dirty="0"/>
          </a:p>
        </p:txBody>
      </p: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2987824" y="2320167"/>
            <a:ext cx="5472608" cy="791940"/>
          </a:xfrm>
        </p:spPr>
        <p:txBody>
          <a:bodyPr>
            <a:normAutofit/>
          </a:bodyPr>
          <a:lstStyle>
            <a:lvl1pPr marL="0" indent="0">
              <a:buFontTx/>
              <a:buNone/>
              <a:defRPr sz="4400" b="1"/>
            </a:lvl1pPr>
            <a:lvl2pPr marL="457200" indent="0">
              <a:buNone/>
              <a:defRPr/>
            </a:lvl2pPr>
            <a:lvl3pPr marL="914400" indent="0">
              <a:buNone/>
              <a:defRPr/>
            </a:lvl3pPr>
            <a:lvl4pPr marL="1371600" indent="0">
              <a:buNone/>
              <a:defRPr/>
            </a:lvl4pPr>
            <a:lvl5pPr marL="1828800" indent="0">
              <a:buNone/>
              <a:defRPr/>
            </a:lvl5pPr>
          </a:lstStyle>
          <a:p>
            <a:pPr lvl="0"/>
            <a:r>
              <a:rPr kumimoji="1" lang="zh-CN" altLang="en-US" dirty="0"/>
              <a:t>第</a:t>
            </a:r>
            <a:r>
              <a:rPr kumimoji="1" lang="en-US" altLang="zh-CN" dirty="0"/>
              <a:t>x</a:t>
            </a:r>
            <a:r>
              <a:rPr kumimoji="1" lang="zh-CN" altLang="en-US" dirty="0"/>
              <a:t>章  </a:t>
            </a:r>
            <a:r>
              <a:rPr kumimoji="1" lang="en-US" altLang="zh-CN" dirty="0"/>
              <a:t>xxx</a:t>
            </a:r>
            <a:endParaRPr kumimoji="1" lang="zh-CN" altLang="en-US" dirty="0"/>
          </a:p>
        </p:txBody>
      </p:sp>
    </p:spTree>
    <p:extLst>
      <p:ext uri="{BB962C8B-B14F-4D97-AF65-F5344CB8AC3E}">
        <p14:creationId xmlns:p14="http://schemas.microsoft.com/office/powerpoint/2010/main" val="1843451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cxnSp>
        <p:nvCxnSpPr>
          <p:cNvPr id="9" name="直接连接符 8"/>
          <p:cNvCxnSpPr/>
          <p:nvPr userDrawn="1"/>
        </p:nvCxnSpPr>
        <p:spPr>
          <a:xfrm>
            <a:off x="1619672" y="1851596"/>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1619671" y="357986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1619671" y="2314857"/>
            <a:ext cx="5745808" cy="791940"/>
          </a:xfrm>
          <a:gradFill>
            <a:gsLst>
              <a:gs pos="0">
                <a:schemeClr val="bg1">
                  <a:lumMod val="98000"/>
                  <a:lumOff val="2000"/>
                </a:schemeClr>
              </a:gs>
              <a:gs pos="100000">
                <a:schemeClr val="bg1">
                  <a:alpha val="67000"/>
                </a:schemeClr>
              </a:gs>
            </a:gsLst>
            <a:lin ang="0" scaled="1"/>
          </a:gradFill>
        </p:spPr>
        <p:txBody>
          <a:bodyPr anchor="ctr" anchorCtr="0">
            <a:normAutofit/>
          </a:bodyPr>
          <a:lstStyle>
            <a:lvl1pPr marL="0" indent="0">
              <a:buFontTx/>
              <a:buNone/>
              <a:defRPr sz="36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1.1</a:t>
            </a:r>
            <a:r>
              <a:rPr kumimoji="1" lang="zh-CN" altLang="en-US" dirty="0"/>
              <a:t>  </a:t>
            </a:r>
            <a:r>
              <a:rPr kumimoji="1" lang="en-US" altLang="zh-CN" dirty="0"/>
              <a:t>xxx</a:t>
            </a:r>
            <a:endParaRPr kumimoji="1" lang="zh-CN" altLang="en-US" dirty="0"/>
          </a:p>
        </p:txBody>
      </p:sp>
      <p:sp>
        <p:nvSpPr>
          <p:cNvPr id="11" name="标题 16"/>
          <p:cNvSpPr>
            <a:spLocks noGrp="1"/>
          </p:cNvSpPr>
          <p:nvPr>
            <p:ph type="title" hasCustomPrompt="1"/>
          </p:nvPr>
        </p:nvSpPr>
        <p:spPr>
          <a:xfrm>
            <a:off x="3124201" y="123478"/>
            <a:ext cx="5587189"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Tree>
    <p:extLst>
      <p:ext uri="{BB962C8B-B14F-4D97-AF65-F5344CB8AC3E}">
        <p14:creationId xmlns:p14="http://schemas.microsoft.com/office/powerpoint/2010/main" val="187189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1187625" y="123478"/>
            <a:ext cx="7523766"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en-US" altLang="zh-CN" dirty="0"/>
              <a:t>1.1</a:t>
            </a:r>
            <a:r>
              <a:rPr lang="zh-CN" altLang="en-US" dirty="0"/>
              <a:t>  </a:t>
            </a:r>
            <a:r>
              <a:rPr lang="en-US" altLang="zh-CN" dirty="0" err="1"/>
              <a:t>xxxxx</a:t>
            </a:r>
            <a:endParaRPr lang="zh-CN" altLang="en-US" dirty="0"/>
          </a:p>
        </p:txBody>
      </p:sp>
      <p:sp>
        <p:nvSpPr>
          <p:cNvPr id="6" name="文本占位符 5">
            <a:extLst>
              <a:ext uri="{FF2B5EF4-FFF2-40B4-BE49-F238E27FC236}">
                <a16:creationId xmlns:a16="http://schemas.microsoft.com/office/drawing/2014/main" id="{EFC18408-FF5A-4D46-B0AD-D437005866D1}"/>
              </a:ext>
            </a:extLst>
          </p:cNvPr>
          <p:cNvSpPr>
            <a:spLocks noGrp="1"/>
          </p:cNvSpPr>
          <p:nvPr>
            <p:ph type="body" sz="quarter" idx="14" hasCustomPrompt="1"/>
          </p:nvPr>
        </p:nvSpPr>
        <p:spPr>
          <a:xfrm>
            <a:off x="457200" y="842962"/>
            <a:ext cx="8254188" cy="381701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xxx</a:t>
            </a:r>
            <a:endParaRPr kumimoji="1" lang="zh-CN" altLang="en-US" dirty="0"/>
          </a:p>
        </p:txBody>
      </p:sp>
    </p:spTree>
    <p:extLst>
      <p:ext uri="{BB962C8B-B14F-4D97-AF65-F5344CB8AC3E}">
        <p14:creationId xmlns:p14="http://schemas.microsoft.com/office/powerpoint/2010/main" val="2596021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面">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3124201" y="123478"/>
            <a:ext cx="5587189"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
        <p:nvSpPr>
          <p:cNvPr id="19" name="内容占位符 18"/>
          <p:cNvSpPr>
            <a:spLocks noGrp="1"/>
          </p:cNvSpPr>
          <p:nvPr>
            <p:ph sz="quarter" idx="13" hasCustomPrompt="1"/>
          </p:nvPr>
        </p:nvSpPr>
        <p:spPr>
          <a:xfrm>
            <a:off x="1583668" y="848942"/>
            <a:ext cx="5976664" cy="3816424"/>
          </a:xfrm>
        </p:spPr>
        <p:txBody>
          <a:bodyPr/>
          <a:lstStyle>
            <a:lvl1pPr marL="342900" indent="-342900">
              <a:buClr>
                <a:srgbClr val="C55A11"/>
              </a:buClr>
              <a:buFont typeface="Wingdings" panose="05000000000000000000" pitchFamily="2" charset="2"/>
              <a:buChar char="Ø"/>
              <a:defRPr/>
            </a:lvl1pPr>
          </a:lstStyle>
          <a:p>
            <a:pPr lvl="0"/>
            <a:r>
              <a:rPr lang="en-US" altLang="zh-CN" dirty="0"/>
              <a:t>1.1</a:t>
            </a:r>
            <a:r>
              <a:rPr lang="zh-CN" altLang="en-US" dirty="0"/>
              <a:t>  </a:t>
            </a:r>
            <a:r>
              <a:rPr lang="en-US" altLang="zh-CN" dirty="0" err="1"/>
              <a:t>xxxx</a:t>
            </a:r>
            <a:endParaRPr lang="en-US" altLang="zh-CN" dirty="0"/>
          </a:p>
          <a:p>
            <a:pPr lvl="0"/>
            <a:r>
              <a:rPr lang="en-US" altLang="zh-CN" dirty="0"/>
              <a:t>1.2</a:t>
            </a:r>
            <a:r>
              <a:rPr lang="zh-CN" altLang="en-US" dirty="0"/>
              <a:t>  </a:t>
            </a:r>
            <a:r>
              <a:rPr lang="en-US" altLang="zh-CN" dirty="0"/>
              <a:t>xxx</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内容标题">
    <p:spTree>
      <p:nvGrpSpPr>
        <p:cNvPr id="1" name=""/>
        <p:cNvGrpSpPr/>
        <p:nvPr/>
      </p:nvGrpSpPr>
      <p:grpSpPr>
        <a:xfrm>
          <a:off x="0" y="0"/>
          <a:ext cx="0" cy="0"/>
          <a:chOff x="0" y="0"/>
          <a:chExt cx="0" cy="0"/>
        </a:xfrm>
      </p:grpSpPr>
      <p:sp>
        <p:nvSpPr>
          <p:cNvPr id="2" name="标题 1"/>
          <p:cNvSpPr>
            <a:spLocks noGrp="1"/>
          </p:cNvSpPr>
          <p:nvPr>
            <p:ph type="title"/>
          </p:nvPr>
        </p:nvSpPr>
        <p:spPr>
          <a:xfrm>
            <a:off x="1187625" y="123478"/>
            <a:ext cx="7560840"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lstStyle>
            <a:lvl1pPr algn="l">
              <a:defRPr sz="30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2020/10/25</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dirty="0"/>
          </a:p>
        </p:txBody>
      </p:sp>
    </p:spTree>
    <p:extLst>
      <p:ext uri="{BB962C8B-B14F-4D97-AF65-F5344CB8AC3E}">
        <p14:creationId xmlns:p14="http://schemas.microsoft.com/office/powerpoint/2010/main" val="4145122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最后一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1" y="-73572"/>
            <a:ext cx="9201533" cy="5237610"/>
          </a:xfrm>
          <a:prstGeom prst="rect">
            <a:avLst/>
          </a:prstGeom>
          <a:noFill/>
        </p:spPr>
      </p:pic>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fld id="{4C0F3E8C-8BCD-4A8F-98D8-F8D96B87BD28}" type="datetimeFigureOut">
              <a:rPr lang="zh-CN" altLang="en-US" smtClean="0"/>
              <a:pPr>
                <a:defRPr/>
              </a:pPr>
              <a:t>2020/10/25</a:t>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pPr>
                <a:defRPr/>
              </a:pPr>
              <a:t>‹#›</a:t>
            </a:fld>
            <a:endParaRPr lang="zh-CN" altLang="en-US"/>
          </a:p>
        </p:txBody>
      </p:sp>
      <p:grpSp>
        <p:nvGrpSpPr>
          <p:cNvPr id="9" name="组合 8"/>
          <p:cNvGrpSpPr/>
          <p:nvPr userDrawn="1"/>
        </p:nvGrpSpPr>
        <p:grpSpPr>
          <a:xfrm>
            <a:off x="134417" y="166266"/>
            <a:ext cx="2727151" cy="749300"/>
            <a:chOff x="134417" y="166266"/>
            <a:chExt cx="2727151" cy="749300"/>
          </a:xfrm>
        </p:grpSpPr>
        <p:pic>
          <p:nvPicPr>
            <p:cNvPr id="10" name="图片 3"/>
            <p:cNvPicPr>
              <a:picLocks noChangeAspect="1"/>
            </p:cNvPicPr>
            <p:nvPr/>
          </p:nvPicPr>
          <p:blipFill>
            <a:blip r:embed="rId3" cstate="print">
              <a:lum bright="70000" contrast="-70000"/>
            </a:blip>
            <a:srcRect/>
            <a:stretch>
              <a:fillRect/>
            </a:stretch>
          </p:blipFill>
          <p:spPr bwMode="auto">
            <a:xfrm>
              <a:off x="134417" y="166266"/>
              <a:ext cx="765175" cy="749300"/>
            </a:xfrm>
            <a:prstGeom prst="rect">
              <a:avLst/>
            </a:prstGeom>
            <a:noFill/>
            <a:ln w="9525">
              <a:noFill/>
              <a:miter lim="800000"/>
              <a:headEnd/>
              <a:tailEnd/>
            </a:ln>
          </p:spPr>
        </p:pic>
        <p:pic>
          <p:nvPicPr>
            <p:cNvPr id="11" name="图片 4"/>
            <p:cNvPicPr>
              <a:picLocks noChangeAspect="1"/>
            </p:cNvPicPr>
            <p:nvPr/>
          </p:nvPicPr>
          <p:blipFill>
            <a:blip r:embed="rId4" cstate="print">
              <a:lum bright="70000" contrast="-70000"/>
            </a:blip>
            <a:srcRect/>
            <a:stretch>
              <a:fillRect/>
            </a:stretch>
          </p:blipFill>
          <p:spPr bwMode="auto">
            <a:xfrm>
              <a:off x="989906" y="411510"/>
              <a:ext cx="1871662" cy="487362"/>
            </a:xfrm>
            <a:prstGeom prst="rect">
              <a:avLst/>
            </a:prstGeom>
            <a:noFill/>
            <a:ln w="9525">
              <a:noFill/>
              <a:miter lim="800000"/>
              <a:headEnd/>
              <a:tailEnd/>
            </a:ln>
          </p:spPr>
        </p:pic>
      </p:grpSp>
      <p:sp>
        <p:nvSpPr>
          <p:cNvPr id="12" name="矩形 11">
            <a:extLst>
              <a:ext uri="{FF2B5EF4-FFF2-40B4-BE49-F238E27FC236}">
                <a16:creationId xmlns:a16="http://schemas.microsoft.com/office/drawing/2014/main" id="{4FDA602F-D441-F546-8922-2FD59973284C}"/>
              </a:ext>
            </a:extLst>
          </p:cNvPr>
          <p:cNvSpPr/>
          <p:nvPr userDrawn="1"/>
        </p:nvSpPr>
        <p:spPr>
          <a:xfrm>
            <a:off x="1763688" y="1285017"/>
            <a:ext cx="6348213" cy="2123658"/>
          </a:xfrm>
          <a:prstGeom prst="rect">
            <a:avLst/>
          </a:prstGeom>
        </p:spPr>
        <p:txBody>
          <a:bodyPr wrap="none">
            <a:spAutoFit/>
          </a:bodyPr>
          <a:lstStyle/>
          <a:p>
            <a:pPr algn="ctr">
              <a:lnSpc>
                <a:spcPct val="150000"/>
              </a:lnSpc>
            </a:pPr>
            <a:r>
              <a:rPr lang="zh-CN" altLang="en-US" sz="9600" b="1" dirty="0">
                <a:solidFill>
                  <a:schemeClr val="bg1"/>
                </a:solidFill>
                <a:latin typeface="华文行楷" panose="02010800040101010101" pitchFamily="2" charset="-122"/>
                <a:ea typeface="华文行楷" panose="02010800040101010101" pitchFamily="2" charset="-122"/>
              </a:rPr>
              <a:t>谢谢大家！</a:t>
            </a:r>
          </a:p>
        </p:txBody>
      </p:sp>
    </p:spTree>
    <p:extLst>
      <p:ext uri="{BB962C8B-B14F-4D97-AF65-F5344CB8AC3E}">
        <p14:creationId xmlns:p14="http://schemas.microsoft.com/office/powerpoint/2010/main" val="369720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图片 6"/>
          <p:cNvPicPr>
            <a:picLocks noChangeAspect="1"/>
          </p:cNvPicPr>
          <p:nvPr userDrawn="1"/>
        </p:nvPicPr>
        <p:blipFill>
          <a:blip r:embed="rId8" cstate="print"/>
          <a:srcRect/>
          <a:stretch>
            <a:fillRect/>
          </a:stretch>
        </p:blipFill>
        <p:spPr bwMode="auto">
          <a:xfrm>
            <a:off x="1589" y="0"/>
            <a:ext cx="9144485" cy="5145113"/>
          </a:xfrm>
          <a:prstGeom prst="rect">
            <a:avLst/>
          </a:prstGeom>
          <a:noFill/>
          <a:ln w="9525">
            <a:noFill/>
            <a:miter lim="800000"/>
            <a:headEnd/>
            <a:tailEnd/>
          </a:ln>
        </p:spPr>
      </p:pic>
      <p:sp>
        <p:nvSpPr>
          <p:cNvPr id="3" name="文本占位符 2"/>
          <p:cNvSpPr>
            <a:spLocks noGrp="1"/>
          </p:cNvSpPr>
          <p:nvPr>
            <p:ph type="body" idx="1"/>
          </p:nvPr>
        </p:nvSpPr>
        <p:spPr>
          <a:xfrm>
            <a:off x="457201" y="892777"/>
            <a:ext cx="8229600" cy="3701845"/>
          </a:xfrm>
          <a:prstGeom prst="rect">
            <a:avLst/>
          </a:prstGeom>
        </p:spPr>
        <p:txBody>
          <a:bodyPr vert="horz" lIns="91428" tIns="45714" rIns="91428" bIns="45714"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ea typeface="微软雅黑" panose="020B0503020204020204" pitchFamily="34" charset="-122"/>
              </a:defRPr>
            </a:lvl1pPr>
          </a:lstStyle>
          <a:p>
            <a:fld id="{02854A03-91AF-448A-9954-517C0577E5F0}" type="datetimeFigureOut">
              <a:rPr lang="zh-CN" altLang="en-US" smtClean="0"/>
              <a:pPr/>
              <a:t>2020/10/25</a:t>
            </a:fld>
            <a:endParaRPr lang="zh-CN" altLang="en-US" dirty="0"/>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ea typeface="微软雅黑" panose="020B0503020204020204" pitchFamily="34" charset="-122"/>
              </a:defRPr>
            </a:lvl1pPr>
          </a:lstStyle>
          <a:p>
            <a:fld id="{2EEFC946-6D13-4F8C-9740-992A906A613E}" type="slidenum">
              <a:rPr lang="zh-CN" altLang="en-US" smtClean="0"/>
              <a:pPr/>
              <a:t>‹#›</a:t>
            </a:fld>
            <a:endParaRPr lang="zh-CN" altLang="en-US" dirty="0"/>
          </a:p>
        </p:txBody>
      </p:sp>
      <p:grpSp>
        <p:nvGrpSpPr>
          <p:cNvPr id="8" name="组合 7"/>
          <p:cNvGrpSpPr/>
          <p:nvPr userDrawn="1"/>
        </p:nvGrpSpPr>
        <p:grpSpPr>
          <a:xfrm>
            <a:off x="-10509" y="-15246"/>
            <a:ext cx="1080938" cy="786796"/>
            <a:chOff x="-10509" y="-15246"/>
            <a:chExt cx="1080938" cy="786796"/>
          </a:xfrm>
        </p:grpSpPr>
        <p:pic>
          <p:nvPicPr>
            <p:cNvPr id="10" name="Picture 2" descr="C:\Users\Administrator\Desktop\988f62c5210bdb445a106b023dc4778e.jpg"/>
            <p:cNvPicPr>
              <a:picLocks noChangeAspect="1" noChangeArrowheads="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566" y="-15246"/>
              <a:ext cx="869863" cy="786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0509" y="213079"/>
              <a:ext cx="154912" cy="330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49" r:id="rId4"/>
    <p:sldLayoutId id="2147483659" r:id="rId5"/>
    <p:sldLayoutId id="2147483663" r:id="rId6"/>
  </p:sldLayoutIdLst>
  <p:transition/>
  <p:txStyles>
    <p:titleStyle>
      <a:lvl1pPr algn="ctr" defTabSz="913765" rtl="0" eaLnBrk="1" latinLnBrk="0" hangingPunct="1">
        <a:spcBef>
          <a:spcPct val="0"/>
        </a:spcBef>
        <a:buNone/>
        <a:defRPr sz="3800" b="1" kern="1200">
          <a:solidFill>
            <a:srgbClr val="0087CD"/>
          </a:solidFill>
          <a:effectLst/>
          <a:latin typeface="+mj-lt"/>
          <a:ea typeface="微软雅黑" panose="020B0503020204020204" pitchFamily="34" charset="-122"/>
          <a:cs typeface="+mj-cs"/>
        </a:defRPr>
      </a:lvl1pPr>
    </p:titleStyle>
    <p:bodyStyle>
      <a:lvl1pPr marL="342900" indent="-342900" algn="l" defTabSz="913765" rtl="0" eaLnBrk="1" latinLnBrk="0" hangingPunct="1">
        <a:spcBef>
          <a:spcPct val="20000"/>
        </a:spcBef>
        <a:buFont typeface="Wingdings" panose="05000000000000000000" pitchFamily="2" charset="2"/>
        <a:buChar char="Ø"/>
        <a:defRPr sz="2800" kern="1200">
          <a:solidFill>
            <a:srgbClr val="0087CD"/>
          </a:solidFill>
          <a:latin typeface="+mn-lt"/>
          <a:ea typeface="微软雅黑" panose="020B0503020204020204" pitchFamily="34" charset="-122"/>
          <a:cs typeface="+mn-cs"/>
        </a:defRPr>
      </a:lvl1pPr>
      <a:lvl2pPr marL="742950" indent="-285750" algn="l" defTabSz="913765" rtl="0" eaLnBrk="1" latinLnBrk="0" hangingPunct="1">
        <a:spcBef>
          <a:spcPct val="20000"/>
        </a:spcBef>
        <a:buFont typeface="Arial" panose="020B0604020202020204" pitchFamily="34" charset="0"/>
        <a:buChar char="–"/>
        <a:defRPr sz="2600" kern="1200">
          <a:solidFill>
            <a:srgbClr val="0087CD"/>
          </a:solidFill>
          <a:latin typeface="+mn-lt"/>
          <a:ea typeface="微软雅黑" panose="020B0503020204020204" pitchFamily="34" charset="-122"/>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rgbClr val="0087CD"/>
          </a:solidFill>
          <a:latin typeface="+mn-lt"/>
          <a:ea typeface="微软雅黑" panose="020B0503020204020204" pitchFamily="34" charset="-122"/>
          <a:cs typeface="+mn-cs"/>
        </a:defRPr>
      </a:lvl3pPr>
      <a:lvl4pPr marL="1600200" indent="-228600" algn="l" defTabSz="913765" rtl="0" eaLnBrk="1" latinLnBrk="0" hangingPunct="1">
        <a:spcBef>
          <a:spcPct val="20000"/>
        </a:spcBef>
        <a:buFont typeface="Arial" panose="020B0604020202020204" pitchFamily="34" charset="0"/>
        <a:buChar char="–"/>
        <a:defRPr sz="2200" kern="1200">
          <a:solidFill>
            <a:srgbClr val="0087CD"/>
          </a:solidFill>
          <a:latin typeface="+mn-lt"/>
          <a:ea typeface="微软雅黑" panose="020B0503020204020204" pitchFamily="34" charset="-122"/>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rgbClr val="0087CD"/>
          </a:solidFill>
          <a:latin typeface="+mn-lt"/>
          <a:ea typeface="微软雅黑" panose="020B0503020204020204" pitchFamily="34" charset="-122"/>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a:t>
            </a:r>
            <a:endParaRPr lang="zh-CN" altLang="en-US" dirty="0"/>
          </a:p>
        </p:txBody>
      </p:sp>
      <p:sp>
        <p:nvSpPr>
          <p:cNvPr id="3" name="文本占位符 2"/>
          <p:cNvSpPr>
            <a:spLocks noGrp="1"/>
          </p:cNvSpPr>
          <p:nvPr>
            <p:ph type="body" sz="quarter" idx="14"/>
          </p:nvPr>
        </p:nvSpPr>
        <p:spPr/>
        <p:txBody>
          <a:bodyPr/>
          <a:lstStyle/>
          <a:p>
            <a:r>
              <a:rPr lang="zh-CN" altLang="en-US" dirty="0"/>
              <a:t>第二章  物理层</a:t>
            </a:r>
          </a:p>
        </p:txBody>
      </p:sp>
    </p:spTree>
    <p:extLst>
      <p:ext uri="{BB962C8B-B14F-4D97-AF65-F5344CB8AC3E}">
        <p14:creationId xmlns:p14="http://schemas.microsoft.com/office/powerpoint/2010/main" val="341759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
          <p:cNvSpPr>
            <a:spLocks noChangeArrowheads="1"/>
          </p:cNvSpPr>
          <p:nvPr/>
        </p:nvSpPr>
        <p:spPr bwMode="auto">
          <a:xfrm>
            <a:off x="323528" y="1275606"/>
            <a:ext cx="8424936"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7030A0"/>
              </a:buClr>
            </a:pPr>
            <a:r>
              <a:rPr lang="zh-CN" altLang="en-US" sz="2000" dirty="0">
                <a:solidFill>
                  <a:srgbClr val="0087CD"/>
                </a:solidFill>
                <a:latin typeface="微软雅黑" pitchFamily="34" charset="-122"/>
                <a:ea typeface="微软雅黑" pitchFamily="34" charset="-122"/>
              </a:rPr>
              <a:t>光纤是光纤通信的传输媒体。</a:t>
            </a:r>
          </a:p>
          <a:p>
            <a:pPr>
              <a:lnSpc>
                <a:spcPts val="3300"/>
              </a:lnSpc>
              <a:buClr>
                <a:srgbClr val="7030A0"/>
              </a:buClr>
            </a:pPr>
            <a:r>
              <a:rPr lang="zh-CN" altLang="en-US" sz="2000" dirty="0">
                <a:solidFill>
                  <a:srgbClr val="0087CD"/>
                </a:solidFill>
                <a:latin typeface="微软雅黑" pitchFamily="34" charset="-122"/>
                <a:ea typeface="微软雅黑" pitchFamily="34" charset="-122"/>
              </a:rPr>
              <a:t>由于可见光的频率非常高，约为 </a:t>
            </a:r>
            <a:r>
              <a:rPr lang="en-US" altLang="zh-CN" sz="2000" dirty="0">
                <a:solidFill>
                  <a:srgbClr val="0087CD"/>
                </a:solidFill>
                <a:latin typeface="微软雅黑" pitchFamily="34" charset="-122"/>
                <a:ea typeface="微软雅黑" pitchFamily="34" charset="-122"/>
              </a:rPr>
              <a:t>10</a:t>
            </a:r>
            <a:r>
              <a:rPr lang="en-US" altLang="zh-CN" sz="2000" baseline="30000" dirty="0">
                <a:solidFill>
                  <a:srgbClr val="0087CD"/>
                </a:solidFill>
                <a:latin typeface="微软雅黑" pitchFamily="34" charset="-122"/>
                <a:ea typeface="微软雅黑" pitchFamily="34" charset="-122"/>
              </a:rPr>
              <a:t>8</a:t>
            </a:r>
            <a:r>
              <a:rPr lang="en-US" altLang="zh-CN" sz="2000" dirty="0">
                <a:solidFill>
                  <a:srgbClr val="0087CD"/>
                </a:solidFill>
                <a:latin typeface="微软雅黑" pitchFamily="34" charset="-122"/>
                <a:ea typeface="微软雅黑" pitchFamily="34" charset="-122"/>
              </a:rPr>
              <a:t> MHz </a:t>
            </a:r>
            <a:r>
              <a:rPr lang="zh-CN" altLang="en-US" sz="2000" dirty="0">
                <a:solidFill>
                  <a:srgbClr val="0087CD"/>
                </a:solidFill>
                <a:latin typeface="微软雅黑" pitchFamily="34" charset="-122"/>
                <a:ea typeface="微软雅黑" pitchFamily="34" charset="-122"/>
              </a:rPr>
              <a:t>的量级，因此一个光纤通信系统的传输带宽远远大于目前其他各种传输媒体的带宽。</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2.3  </a:t>
            </a:r>
            <a:r>
              <a:rPr lang="zh-CN" altLang="en-US" dirty="0">
                <a:latin typeface="微软雅黑" panose="020B0503020204020204" pitchFamily="34" charset="-122"/>
              </a:rPr>
              <a:t>传输媒体</a:t>
            </a:r>
            <a:endParaRPr lang="zh-CN" altLang="en-US" dirty="0"/>
          </a:p>
        </p:txBody>
      </p:sp>
      <p:sp>
        <p:nvSpPr>
          <p:cNvPr id="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导引型传输媒体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光纤</a:t>
            </a:r>
          </a:p>
        </p:txBody>
      </p:sp>
      <p:grpSp>
        <p:nvGrpSpPr>
          <p:cNvPr id="8" name="组合 7"/>
          <p:cNvGrpSpPr/>
          <p:nvPr/>
        </p:nvGrpSpPr>
        <p:grpSpPr>
          <a:xfrm>
            <a:off x="1043608" y="2781533"/>
            <a:ext cx="7204189" cy="1802278"/>
            <a:chOff x="-511150" y="1506188"/>
            <a:chExt cx="11298564" cy="2826571"/>
          </a:xfrm>
        </p:grpSpPr>
        <p:sp>
          <p:nvSpPr>
            <p:cNvPr id="9"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nvGrpSpPr>
            <p:cNvPr id="10" name="Group 85"/>
            <p:cNvGrpSpPr>
              <a:grpSpLocks/>
            </p:cNvGrpSpPr>
            <p:nvPr/>
          </p:nvGrpSpPr>
          <p:grpSpPr bwMode="auto">
            <a:xfrm>
              <a:off x="3167047" y="2459508"/>
              <a:ext cx="3190214" cy="488950"/>
              <a:chOff x="292" y="1032"/>
              <a:chExt cx="1732" cy="216"/>
            </a:xfrm>
          </p:grpSpPr>
          <p:grpSp>
            <p:nvGrpSpPr>
              <p:cNvPr id="48" name="Group 86"/>
              <p:cNvGrpSpPr>
                <a:grpSpLocks/>
              </p:cNvGrpSpPr>
              <p:nvPr/>
            </p:nvGrpSpPr>
            <p:grpSpPr bwMode="auto">
              <a:xfrm>
                <a:off x="292" y="1032"/>
                <a:ext cx="1732" cy="216"/>
                <a:chOff x="292" y="1032"/>
                <a:chExt cx="1732" cy="216"/>
              </a:xfrm>
            </p:grpSpPr>
            <p:sp>
              <p:nvSpPr>
                <p:cNvPr id="50"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51"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49"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grpSp>
          <p:nvGrpSpPr>
            <p:cNvPr id="11" name="Group 90"/>
            <p:cNvGrpSpPr>
              <a:grpSpLocks/>
            </p:cNvGrpSpPr>
            <p:nvPr/>
          </p:nvGrpSpPr>
          <p:grpSpPr bwMode="auto">
            <a:xfrm>
              <a:off x="3153289" y="3881908"/>
              <a:ext cx="3167856" cy="436562"/>
              <a:chOff x="284" y="1656"/>
              <a:chExt cx="1720" cy="192"/>
            </a:xfrm>
          </p:grpSpPr>
          <p:grpSp>
            <p:nvGrpSpPr>
              <p:cNvPr id="44" name="Group 91"/>
              <p:cNvGrpSpPr>
                <a:grpSpLocks/>
              </p:cNvGrpSpPr>
              <p:nvPr/>
            </p:nvGrpSpPr>
            <p:grpSpPr bwMode="auto">
              <a:xfrm>
                <a:off x="284" y="1656"/>
                <a:ext cx="1720" cy="192"/>
                <a:chOff x="284" y="1656"/>
                <a:chExt cx="1720" cy="192"/>
              </a:xfrm>
            </p:grpSpPr>
            <p:sp>
              <p:nvSpPr>
                <p:cNvPr id="4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45"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12" name="Line 95"/>
            <p:cNvSpPr>
              <a:spLocks noChangeShapeType="1"/>
            </p:cNvSpPr>
            <p:nvPr/>
          </p:nvSpPr>
          <p:spPr bwMode="auto">
            <a:xfrm>
              <a:off x="3808529" y="1930870"/>
              <a:ext cx="0" cy="1931988"/>
            </a:xfrm>
            <a:prstGeom prst="line">
              <a:avLst/>
            </a:prstGeom>
            <a:noFill/>
            <a:ln w="285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3" name="Line 97"/>
            <p:cNvSpPr>
              <a:spLocks noChangeShapeType="1"/>
            </p:cNvSpPr>
            <p:nvPr/>
          </p:nvSpPr>
          <p:spPr bwMode="auto">
            <a:xfrm flipV="1">
              <a:off x="3492087" y="2951633"/>
              <a:ext cx="316442" cy="749300"/>
            </a:xfrm>
            <a:prstGeom prst="line">
              <a:avLst/>
            </a:prstGeom>
            <a:noFill/>
            <a:ln w="38100">
              <a:solidFill>
                <a:srgbClr val="C55A1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5"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6" name="Line 99"/>
            <p:cNvSpPr>
              <a:spLocks noChangeShapeType="1"/>
            </p:cNvSpPr>
            <p:nvPr/>
          </p:nvSpPr>
          <p:spPr bwMode="auto">
            <a:xfrm>
              <a:off x="5237676" y="1949920"/>
              <a:ext cx="0" cy="1931988"/>
            </a:xfrm>
            <a:prstGeom prst="line">
              <a:avLst/>
            </a:prstGeom>
            <a:noFill/>
            <a:ln w="2857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7" name="Line 100"/>
            <p:cNvSpPr>
              <a:spLocks noChangeShapeType="1"/>
            </p:cNvSpPr>
            <p:nvPr/>
          </p:nvSpPr>
          <p:spPr bwMode="auto">
            <a:xfrm flipV="1">
              <a:off x="4405297" y="2951634"/>
              <a:ext cx="844418" cy="346075"/>
            </a:xfrm>
            <a:prstGeom prst="line">
              <a:avLst/>
            </a:prstGeom>
            <a:noFill/>
            <a:ln w="38100">
              <a:solidFill>
                <a:srgbClr val="C55A1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8" name="Line 101"/>
            <p:cNvSpPr>
              <a:spLocks noChangeShapeType="1"/>
            </p:cNvSpPr>
            <p:nvPr/>
          </p:nvSpPr>
          <p:spPr bwMode="auto">
            <a:xfrm>
              <a:off x="5244555" y="2951633"/>
              <a:ext cx="966523" cy="355600"/>
            </a:xfrm>
            <a:prstGeom prst="line">
              <a:avLst/>
            </a:prstGeom>
            <a:noFill/>
            <a:ln w="38100">
              <a:solidFill>
                <a:srgbClr val="C55A1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9"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0"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21" name="Rectangle 104"/>
            <p:cNvSpPr>
              <a:spLocks noChangeArrowheads="1"/>
            </p:cNvSpPr>
            <p:nvPr/>
          </p:nvSpPr>
          <p:spPr bwMode="auto">
            <a:xfrm>
              <a:off x="4685413" y="1506188"/>
              <a:ext cx="1251994" cy="526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600" b="1" dirty="0">
                  <a:solidFill>
                    <a:srgbClr val="CC00CC"/>
                  </a:solidFill>
                  <a:latin typeface="微软雅黑" pitchFamily="34" charset="-122"/>
                  <a:ea typeface="微软雅黑" pitchFamily="34" charset="-122"/>
                </a:rPr>
                <a:t>折射角</a:t>
              </a:r>
            </a:p>
          </p:txBody>
        </p:sp>
        <p:sp>
          <p:nvSpPr>
            <p:cNvPr id="22" name="Rectangle 105"/>
            <p:cNvSpPr>
              <a:spLocks noChangeArrowheads="1"/>
            </p:cNvSpPr>
            <p:nvPr/>
          </p:nvSpPr>
          <p:spPr bwMode="auto">
            <a:xfrm>
              <a:off x="3869973" y="3431396"/>
              <a:ext cx="1415858" cy="526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defTabSz="762000" eaLnBrk="0" hangingPunct="0"/>
              <a:r>
                <a:rPr kumimoji="1" lang="zh-CN" altLang="en-US" sz="1600" b="1" dirty="0">
                  <a:solidFill>
                    <a:srgbClr val="CC00CC"/>
                  </a:solidFill>
                  <a:latin typeface="微软雅黑" pitchFamily="34" charset="-122"/>
                  <a:ea typeface="微软雅黑" pitchFamily="34" charset="-122"/>
                </a:rPr>
                <a:t>入射角</a:t>
              </a:r>
            </a:p>
          </p:txBody>
        </p:sp>
        <p:sp>
          <p:nvSpPr>
            <p:cNvPr id="23"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4"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5"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6" name="Line 109"/>
            <p:cNvSpPr>
              <a:spLocks noChangeShapeType="1"/>
            </p:cNvSpPr>
            <p:nvPr/>
          </p:nvSpPr>
          <p:spPr bwMode="auto">
            <a:xfrm flipV="1">
              <a:off x="4827505" y="3297708"/>
              <a:ext cx="215834" cy="26759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7" name="Line 110"/>
            <p:cNvSpPr>
              <a:spLocks noChangeShapeType="1"/>
            </p:cNvSpPr>
            <p:nvPr/>
          </p:nvSpPr>
          <p:spPr bwMode="auto">
            <a:xfrm flipV="1">
              <a:off x="6259231" y="3025868"/>
              <a:ext cx="658679" cy="36391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8" name="Line 111"/>
            <p:cNvSpPr>
              <a:spLocks noChangeShapeType="1"/>
            </p:cNvSpPr>
            <p:nvPr/>
          </p:nvSpPr>
          <p:spPr bwMode="auto">
            <a:xfrm flipH="1">
              <a:off x="6104450" y="2192605"/>
              <a:ext cx="813461" cy="51603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9"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30"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31"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32"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3" name="Text Box 116"/>
            <p:cNvSpPr txBox="1">
              <a:spLocks noChangeArrowheads="1"/>
            </p:cNvSpPr>
            <p:nvPr/>
          </p:nvSpPr>
          <p:spPr bwMode="auto">
            <a:xfrm>
              <a:off x="6766959" y="1873506"/>
              <a:ext cx="4020455" cy="53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solidFill>
                    <a:srgbClr val="C55A11"/>
                  </a:solidFill>
                  <a:latin typeface="微软雅黑" pitchFamily="34" charset="-122"/>
                  <a:ea typeface="微软雅黑" pitchFamily="34" charset="-122"/>
                </a:rPr>
                <a:t>  </a:t>
              </a:r>
              <a:r>
                <a:rPr kumimoji="1" lang="zh-CN" altLang="en-US" sz="1600" b="1" dirty="0">
                  <a:solidFill>
                    <a:srgbClr val="C55A11"/>
                  </a:solidFill>
                  <a:latin typeface="微软雅黑" pitchFamily="34" charset="-122"/>
                  <a:ea typeface="微软雅黑" pitchFamily="34" charset="-122"/>
                </a:rPr>
                <a:t>包层（低折射率的媒体）</a:t>
              </a:r>
            </a:p>
          </p:txBody>
        </p:sp>
        <p:sp>
          <p:nvSpPr>
            <p:cNvPr id="34" name="Line 117"/>
            <p:cNvSpPr>
              <a:spLocks noChangeShapeType="1"/>
            </p:cNvSpPr>
            <p:nvPr/>
          </p:nvSpPr>
          <p:spPr bwMode="auto">
            <a:xfrm flipH="1">
              <a:off x="6082090" y="3820992"/>
              <a:ext cx="835821" cy="34830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5" name="Text Box 118"/>
            <p:cNvSpPr txBox="1">
              <a:spLocks noChangeArrowheads="1"/>
            </p:cNvSpPr>
            <p:nvPr/>
          </p:nvSpPr>
          <p:spPr bwMode="auto">
            <a:xfrm>
              <a:off x="6761644" y="3565303"/>
              <a:ext cx="4020455" cy="53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solidFill>
                    <a:srgbClr val="C55A11"/>
                  </a:solidFill>
                  <a:latin typeface="微软雅黑" pitchFamily="34" charset="-122"/>
                  <a:ea typeface="微软雅黑" pitchFamily="34" charset="-122"/>
                </a:rPr>
                <a:t>  </a:t>
              </a:r>
              <a:r>
                <a:rPr kumimoji="1" lang="zh-CN" altLang="en-US" sz="1600" b="1" dirty="0">
                  <a:solidFill>
                    <a:srgbClr val="C55A11"/>
                  </a:solidFill>
                  <a:latin typeface="微软雅黑" pitchFamily="34" charset="-122"/>
                  <a:ea typeface="微软雅黑" pitchFamily="34" charset="-122"/>
                </a:rPr>
                <a:t>包层（低折射率的媒体）</a:t>
              </a:r>
            </a:p>
          </p:txBody>
        </p:sp>
        <p:sp>
          <p:nvSpPr>
            <p:cNvPr id="36" name="Text Box 119"/>
            <p:cNvSpPr txBox="1">
              <a:spLocks noChangeArrowheads="1"/>
            </p:cNvSpPr>
            <p:nvPr/>
          </p:nvSpPr>
          <p:spPr bwMode="auto">
            <a:xfrm>
              <a:off x="6762632" y="2748698"/>
              <a:ext cx="3915220" cy="53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1600" b="1" dirty="0">
                  <a:solidFill>
                    <a:srgbClr val="C55A11"/>
                  </a:solidFill>
                  <a:latin typeface="微软雅黑" pitchFamily="34" charset="-122"/>
                  <a:ea typeface="微软雅黑" pitchFamily="34" charset="-122"/>
                </a:rPr>
                <a:t>   </a:t>
              </a:r>
              <a:r>
                <a:rPr kumimoji="1" lang="zh-CN" altLang="en-US" sz="1600" b="1" dirty="0">
                  <a:solidFill>
                    <a:srgbClr val="C55A11"/>
                  </a:solidFill>
                  <a:latin typeface="微软雅黑" pitchFamily="34" charset="-122"/>
                  <a:ea typeface="微软雅黑" pitchFamily="34" charset="-122"/>
                </a:rPr>
                <a:t>纤芯（高折射率的媒体）            </a:t>
              </a:r>
            </a:p>
          </p:txBody>
        </p:sp>
        <p:sp>
          <p:nvSpPr>
            <p:cNvPr id="37"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905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8"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905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9" name="Text Box 122"/>
            <p:cNvSpPr txBox="1">
              <a:spLocks noChangeArrowheads="1"/>
            </p:cNvSpPr>
            <p:nvPr/>
          </p:nvSpPr>
          <p:spPr bwMode="auto">
            <a:xfrm>
              <a:off x="-511150" y="2419436"/>
              <a:ext cx="933213" cy="53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C55A11"/>
                  </a:solidFill>
                  <a:latin typeface="微软雅黑" pitchFamily="34" charset="-122"/>
                  <a:ea typeface="微软雅黑" pitchFamily="34" charset="-122"/>
                </a:rPr>
                <a:t>包层</a:t>
              </a:r>
            </a:p>
          </p:txBody>
        </p:sp>
        <p:sp>
          <p:nvSpPr>
            <p:cNvPr id="40" name="Line 123"/>
            <p:cNvSpPr>
              <a:spLocks noChangeShapeType="1"/>
            </p:cNvSpPr>
            <p:nvPr/>
          </p:nvSpPr>
          <p:spPr bwMode="auto">
            <a:xfrm>
              <a:off x="362941" y="2720651"/>
              <a:ext cx="1209859" cy="1190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1" name="Text Box 124"/>
            <p:cNvSpPr txBox="1">
              <a:spLocks noChangeArrowheads="1"/>
            </p:cNvSpPr>
            <p:nvPr/>
          </p:nvSpPr>
          <p:spPr bwMode="auto">
            <a:xfrm>
              <a:off x="1973365" y="1775538"/>
              <a:ext cx="1002640" cy="53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600" b="1" dirty="0">
                  <a:solidFill>
                    <a:srgbClr val="C55A11"/>
                  </a:solidFill>
                  <a:latin typeface="微软雅黑" pitchFamily="34" charset="-122"/>
                  <a:ea typeface="微软雅黑" pitchFamily="34" charset="-122"/>
                </a:rPr>
                <a:t>纤芯</a:t>
              </a:r>
            </a:p>
          </p:txBody>
        </p:sp>
        <p:sp>
          <p:nvSpPr>
            <p:cNvPr id="42"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3" name="Line 96"/>
            <p:cNvSpPr>
              <a:spLocks noChangeShapeType="1"/>
            </p:cNvSpPr>
            <p:nvPr/>
          </p:nvSpPr>
          <p:spPr bwMode="auto">
            <a:xfrm flipV="1">
              <a:off x="3815409" y="2596034"/>
              <a:ext cx="428228" cy="365125"/>
            </a:xfrm>
            <a:prstGeom prst="line">
              <a:avLst/>
            </a:prstGeom>
            <a:noFill/>
            <a:ln w="38100">
              <a:solidFill>
                <a:srgbClr val="C55A1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171787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矩形 131"/>
          <p:cNvSpPr/>
          <p:nvPr/>
        </p:nvSpPr>
        <p:spPr>
          <a:xfrm>
            <a:off x="4007505" y="1730412"/>
            <a:ext cx="2508711" cy="400110"/>
          </a:xfrm>
          <a:prstGeom prst="rect">
            <a:avLst/>
          </a:prstGeom>
        </p:spPr>
        <p:txBody>
          <a:bodyPr wrap="square">
            <a:spAutoFit/>
          </a:bodyPr>
          <a:lstStyle/>
          <a:p>
            <a:pPr algn="ctr"/>
            <a:r>
              <a:rPr lang="zh-CN" altLang="en-US" sz="2000" b="1" dirty="0">
                <a:solidFill>
                  <a:srgbClr val="0087CD"/>
                </a:solidFill>
                <a:latin typeface="微软雅黑" pitchFamily="34" charset="-122"/>
                <a:ea typeface="微软雅黑" pitchFamily="34" charset="-122"/>
              </a:rPr>
              <a:t>光波在纤芯中的传播</a:t>
            </a:r>
          </a:p>
        </p:txBody>
      </p:sp>
      <p:grpSp>
        <p:nvGrpSpPr>
          <p:cNvPr id="167" name="组合 166"/>
          <p:cNvGrpSpPr/>
          <p:nvPr/>
        </p:nvGrpSpPr>
        <p:grpSpPr>
          <a:xfrm>
            <a:off x="920304" y="1915078"/>
            <a:ext cx="7137986" cy="1911586"/>
            <a:chOff x="1247719" y="2482915"/>
            <a:chExt cx="7137986" cy="1911586"/>
          </a:xfrm>
        </p:grpSpPr>
        <p:sp>
          <p:nvSpPr>
            <p:cNvPr id="168" name="Rectangle 3"/>
            <p:cNvSpPr>
              <a:spLocks noChangeArrowheads="1"/>
            </p:cNvSpPr>
            <p:nvPr/>
          </p:nvSpPr>
          <p:spPr bwMode="auto">
            <a:xfrm>
              <a:off x="2884091" y="3170239"/>
              <a:ext cx="5298678" cy="244475"/>
            </a:xfrm>
            <a:prstGeom prst="rect">
              <a:avLst/>
            </a:prstGeom>
            <a:solidFill>
              <a:srgbClr val="00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9"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0" name="Rectangle 5"/>
            <p:cNvSpPr>
              <a:spLocks noChangeArrowheads="1"/>
            </p:cNvSpPr>
            <p:nvPr/>
          </p:nvSpPr>
          <p:spPr bwMode="auto">
            <a:xfrm>
              <a:off x="2884091" y="3759201"/>
              <a:ext cx="5298678" cy="246063"/>
            </a:xfrm>
            <a:prstGeom prst="rect">
              <a:avLst/>
            </a:prstGeom>
            <a:solidFill>
              <a:srgbClr val="00FFCC"/>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1" name="AutoShape 6"/>
            <p:cNvSpPr>
              <a:spLocks noChangeArrowheads="1"/>
            </p:cNvSpPr>
            <p:nvPr/>
          </p:nvSpPr>
          <p:spPr bwMode="auto">
            <a:xfrm rot="5400000">
              <a:off x="1524133" y="3116528"/>
              <a:ext cx="835025" cy="942446"/>
            </a:xfrm>
            <a:prstGeom prst="can">
              <a:avLst>
                <a:gd name="adj" fmla="val 26046"/>
              </a:avLst>
            </a:prstGeom>
            <a:gradFill rotWithShape="1">
              <a:gsLst>
                <a:gs pos="0">
                  <a:schemeClr val="accent5">
                    <a:lumMod val="50000"/>
                  </a:schemeClr>
                </a:gs>
                <a:gs pos="50000">
                  <a:srgbClr val="00FFCC"/>
                </a:gs>
                <a:gs pos="100000">
                  <a:schemeClr val="accent5">
                    <a:lumMod val="50000"/>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2"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73" name="Group 8"/>
            <p:cNvGrpSpPr>
              <a:grpSpLocks/>
            </p:cNvGrpSpPr>
            <p:nvPr/>
          </p:nvGrpSpPr>
          <p:grpSpPr bwMode="auto">
            <a:xfrm>
              <a:off x="2884091" y="3170239"/>
              <a:ext cx="5298678" cy="835025"/>
              <a:chOff x="912" y="912"/>
              <a:chExt cx="4608" cy="816"/>
            </a:xfrm>
          </p:grpSpPr>
          <p:sp>
            <p:nvSpPr>
              <p:cNvPr id="180"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1"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2"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3" name="Line 12"/>
              <p:cNvSpPr>
                <a:spLocks noChangeShapeType="1"/>
              </p:cNvSpPr>
              <p:nvPr/>
            </p:nvSpPr>
            <p:spPr bwMode="auto">
              <a:xfrm>
                <a:off x="912" y="1728"/>
                <a:ext cx="4608" cy="0"/>
              </a:xfrm>
              <a:prstGeom prst="line">
                <a:avLst/>
              </a:prstGeom>
              <a:noFill/>
              <a:ln w="1270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74"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5" name="Text Box 14"/>
            <p:cNvSpPr txBox="1">
              <a:spLocks noChangeArrowheads="1"/>
            </p:cNvSpPr>
            <p:nvPr/>
          </p:nvSpPr>
          <p:spPr bwMode="auto">
            <a:xfrm>
              <a:off x="2166437" y="2482915"/>
              <a:ext cx="10054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55A11"/>
                  </a:solidFill>
                  <a:latin typeface="微软雅黑" pitchFamily="34" charset="-122"/>
                  <a:ea typeface="微软雅黑" pitchFamily="34" charset="-122"/>
                </a:rPr>
                <a:t>高折射率</a:t>
              </a:r>
            </a:p>
            <a:p>
              <a:pPr algn="ctr"/>
              <a:r>
                <a:rPr kumimoji="1" lang="en-US" altLang="zh-CN" sz="1600" b="1" dirty="0">
                  <a:solidFill>
                    <a:srgbClr val="C55A11"/>
                  </a:solidFill>
                  <a:latin typeface="微软雅黑" pitchFamily="34" charset="-122"/>
                  <a:ea typeface="微软雅黑" pitchFamily="34" charset="-122"/>
                </a:rPr>
                <a:t>(</a:t>
              </a:r>
              <a:r>
                <a:rPr kumimoji="1" lang="zh-CN" altLang="en-US" sz="1600" b="1" dirty="0">
                  <a:solidFill>
                    <a:srgbClr val="C55A11"/>
                  </a:solidFill>
                  <a:latin typeface="微软雅黑" pitchFamily="34" charset="-122"/>
                  <a:ea typeface="微软雅黑" pitchFamily="34" charset="-122"/>
                </a:rPr>
                <a:t>纤芯</a:t>
              </a:r>
              <a:r>
                <a:rPr kumimoji="1" lang="en-US" altLang="zh-CN" sz="1600" b="1" dirty="0">
                  <a:solidFill>
                    <a:srgbClr val="C55A11"/>
                  </a:solidFill>
                  <a:latin typeface="微软雅黑" pitchFamily="34" charset="-122"/>
                  <a:ea typeface="微软雅黑" pitchFamily="34" charset="-122"/>
                </a:rPr>
                <a:t>)</a:t>
              </a:r>
            </a:p>
          </p:txBody>
        </p:sp>
        <p:sp>
          <p:nvSpPr>
            <p:cNvPr id="176" name="Text Box 15"/>
            <p:cNvSpPr txBox="1">
              <a:spLocks noChangeArrowheads="1"/>
            </p:cNvSpPr>
            <p:nvPr/>
          </p:nvSpPr>
          <p:spPr bwMode="auto">
            <a:xfrm>
              <a:off x="1247719" y="2482915"/>
              <a:ext cx="10054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55A11"/>
                  </a:solidFill>
                  <a:latin typeface="微软雅黑" pitchFamily="34" charset="-122"/>
                  <a:ea typeface="微软雅黑" pitchFamily="34" charset="-122"/>
                </a:rPr>
                <a:t>低折射率</a:t>
              </a:r>
            </a:p>
            <a:p>
              <a:pPr algn="ctr"/>
              <a:r>
                <a:rPr kumimoji="1" lang="en-US" altLang="zh-CN" sz="1600" b="1" dirty="0">
                  <a:solidFill>
                    <a:srgbClr val="C55A11"/>
                  </a:solidFill>
                  <a:latin typeface="微软雅黑" pitchFamily="34" charset="-122"/>
                  <a:ea typeface="微软雅黑" pitchFamily="34" charset="-122"/>
                </a:rPr>
                <a:t>(</a:t>
              </a:r>
              <a:r>
                <a:rPr kumimoji="1" lang="zh-CN" altLang="en-US" sz="1600" b="1" dirty="0">
                  <a:solidFill>
                    <a:srgbClr val="C55A11"/>
                  </a:solidFill>
                  <a:latin typeface="微软雅黑" pitchFamily="34" charset="-122"/>
                  <a:ea typeface="微软雅黑" pitchFamily="34" charset="-122"/>
                </a:rPr>
                <a:t>包层</a:t>
              </a:r>
              <a:r>
                <a:rPr kumimoji="1" lang="en-US" altLang="zh-CN" sz="1600" b="1" dirty="0">
                  <a:solidFill>
                    <a:srgbClr val="C55A11"/>
                  </a:solidFill>
                  <a:latin typeface="微软雅黑" pitchFamily="34" charset="-122"/>
                  <a:ea typeface="微软雅黑" pitchFamily="34" charset="-122"/>
                </a:rPr>
                <a:t>)</a:t>
              </a:r>
            </a:p>
          </p:txBody>
        </p:sp>
        <p:sp>
          <p:nvSpPr>
            <p:cNvPr id="177" name="Line 16"/>
            <p:cNvSpPr>
              <a:spLocks noChangeShapeType="1"/>
            </p:cNvSpPr>
            <p:nvPr/>
          </p:nvSpPr>
          <p:spPr bwMode="auto">
            <a:xfrm flipH="1">
              <a:off x="2529814" y="3006135"/>
              <a:ext cx="139324" cy="40857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8" name="Line 17"/>
            <p:cNvSpPr>
              <a:spLocks noChangeShapeType="1"/>
            </p:cNvSpPr>
            <p:nvPr/>
          </p:nvSpPr>
          <p:spPr bwMode="auto">
            <a:xfrm>
              <a:off x="1730971" y="3006134"/>
              <a:ext cx="0" cy="16410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9" name="Text Box 18"/>
            <p:cNvSpPr txBox="1">
              <a:spLocks noChangeArrowheads="1"/>
            </p:cNvSpPr>
            <p:nvPr/>
          </p:nvSpPr>
          <p:spPr bwMode="auto">
            <a:xfrm>
              <a:off x="3315239" y="4025169"/>
              <a:ext cx="4339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b="1" dirty="0">
                  <a:solidFill>
                    <a:srgbClr val="C55A11"/>
                  </a:solidFill>
                  <a:latin typeface="微软雅黑" pitchFamily="34" charset="-122"/>
                  <a:ea typeface="微软雅黑" pitchFamily="34" charset="-122"/>
                </a:rPr>
                <a:t>光线在纤芯中传输的方式是不断地全反射</a:t>
              </a:r>
            </a:p>
          </p:txBody>
        </p:sp>
      </p:grpSp>
      <p:sp>
        <p:nvSpPr>
          <p:cNvPr id="184" name="Freeform 19"/>
          <p:cNvSpPr>
            <a:spLocks/>
          </p:cNvSpPr>
          <p:nvPr/>
        </p:nvSpPr>
        <p:spPr bwMode="auto">
          <a:xfrm>
            <a:off x="2695830" y="2165104"/>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导引型传输媒体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光纤工作原理</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2.3  </a:t>
            </a:r>
            <a:r>
              <a:rPr lang="zh-CN" altLang="en-US" dirty="0">
                <a:latin typeface="微软雅黑" panose="020B0503020204020204" pitchFamily="34" charset="-122"/>
              </a:rPr>
              <a:t>传输媒体</a:t>
            </a:r>
            <a:endParaRPr lang="zh-CN" altLang="en-US" dirty="0"/>
          </a:p>
        </p:txBody>
      </p:sp>
    </p:spTree>
    <p:extLst>
      <p:ext uri="{BB962C8B-B14F-4D97-AF65-F5344CB8AC3E}">
        <p14:creationId xmlns:p14="http://schemas.microsoft.com/office/powerpoint/2010/main" val="2597807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84"/>
                                        </p:tgtEl>
                                        <p:attrNameLst>
                                          <p:attrName>style.visibility</p:attrName>
                                        </p:attrNameLst>
                                      </p:cBhvr>
                                      <p:to>
                                        <p:strVal val="visible"/>
                                      </p:to>
                                    </p:set>
                                    <p:animEffect transition="in" filter="wipe(left)">
                                      <p:cBhvr>
                                        <p:cTn id="7" dur="2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8"/>
          <p:cNvSpPr>
            <a:spLocks noChangeArrowheads="1"/>
          </p:cNvSpPr>
          <p:nvPr/>
        </p:nvSpPr>
        <p:spPr bwMode="auto">
          <a:xfrm>
            <a:off x="323528" y="1137831"/>
            <a:ext cx="842493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zh-CN" altLang="en-US" sz="2000" dirty="0">
                <a:solidFill>
                  <a:srgbClr val="C55A11"/>
                </a:solidFill>
                <a:latin typeface="微软雅黑" pitchFamily="34" charset="-122"/>
                <a:ea typeface="微软雅黑" pitchFamily="34" charset="-122"/>
              </a:rPr>
              <a:t>多模光纤</a:t>
            </a:r>
            <a:r>
              <a:rPr lang="zh-CN" altLang="en-US" sz="2000" dirty="0">
                <a:solidFill>
                  <a:srgbClr val="0087CD"/>
                </a:solidFill>
                <a:latin typeface="微软雅黑" pitchFamily="34" charset="-122"/>
                <a:ea typeface="微软雅黑" pitchFamily="34" charset="-122"/>
              </a:rPr>
              <a:t>：可以存在多条不同角度入射的光线在一条光纤中传输。</a:t>
            </a:r>
          </a:p>
          <a:p>
            <a:pPr eaLnBrk="0" hangingPunct="0">
              <a:lnSpc>
                <a:spcPts val="3300"/>
              </a:lnSpc>
              <a:buClr>
                <a:srgbClr val="0070C0"/>
              </a:buClr>
            </a:pPr>
            <a:r>
              <a:rPr lang="zh-CN" altLang="en-US" sz="2000" dirty="0">
                <a:solidFill>
                  <a:srgbClr val="C55A11"/>
                </a:solidFill>
                <a:latin typeface="微软雅黑" pitchFamily="34" charset="-122"/>
                <a:ea typeface="微软雅黑" pitchFamily="34" charset="-122"/>
              </a:rPr>
              <a:t>单模光纤</a:t>
            </a:r>
            <a:r>
              <a:rPr lang="zh-CN" altLang="en-US" sz="2000" dirty="0">
                <a:solidFill>
                  <a:srgbClr val="0087CD"/>
                </a:solidFill>
                <a:latin typeface="微软雅黑" pitchFamily="34" charset="-122"/>
                <a:ea typeface="微软雅黑" pitchFamily="34" charset="-122"/>
              </a:rPr>
              <a:t>：若光纤的直径减小到只有一个光的波长，则光纤就像一根波导那样，它可使光线一直向前传播。</a:t>
            </a:r>
            <a:endParaRPr lang="zh-CN" altLang="en-US" sz="2000" dirty="0">
              <a:latin typeface="微软雅黑" pitchFamily="34" charset="-122"/>
              <a:ea typeface="微软雅黑" pitchFamily="34" charset="-122"/>
            </a:endParaRPr>
          </a:p>
        </p:txBody>
      </p:sp>
      <p:sp>
        <p:nvSpPr>
          <p:cNvPr id="5" name="标题 4"/>
          <p:cNvSpPr>
            <a:spLocks noGrp="1"/>
          </p:cNvSpPr>
          <p:nvPr>
            <p:ph type="title"/>
          </p:nvPr>
        </p:nvSpPr>
        <p:spPr/>
        <p:txBody>
          <a:bodyPr/>
          <a:lstStyle/>
          <a:p>
            <a:r>
              <a:rPr lang="en-US" altLang="zh-CN" dirty="0">
                <a:latin typeface="微软雅黑" panose="020B0503020204020204" pitchFamily="34" charset="-122"/>
              </a:rPr>
              <a:t>2.3  </a:t>
            </a:r>
            <a:r>
              <a:rPr lang="zh-CN" altLang="en-US" dirty="0">
                <a:latin typeface="微软雅黑" panose="020B0503020204020204" pitchFamily="34" charset="-122"/>
              </a:rPr>
              <a:t>传输媒体</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导引型传输媒体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多模光纤与单模光纤</a:t>
            </a:r>
          </a:p>
        </p:txBody>
      </p:sp>
      <p:sp>
        <p:nvSpPr>
          <p:cNvPr id="7" name="Rectangle 31"/>
          <p:cNvSpPr>
            <a:spLocks noChangeArrowheads="1"/>
          </p:cNvSpPr>
          <p:nvPr/>
        </p:nvSpPr>
        <p:spPr bwMode="auto">
          <a:xfrm>
            <a:off x="2277820" y="2876588"/>
            <a:ext cx="4648822" cy="560242"/>
          </a:xfrm>
          <a:prstGeom prst="rect">
            <a:avLst/>
          </a:prstGeom>
          <a:solidFill>
            <a:schemeClr val="bg1"/>
          </a:solidFill>
          <a:ln>
            <a:noFill/>
          </a:ln>
          <a:effec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8" name="Rectangle 31"/>
          <p:cNvSpPr>
            <a:spLocks noChangeArrowheads="1"/>
          </p:cNvSpPr>
          <p:nvPr/>
        </p:nvSpPr>
        <p:spPr bwMode="auto">
          <a:xfrm>
            <a:off x="2264907" y="2770294"/>
            <a:ext cx="4648822" cy="23840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 name="Rectangle 32"/>
          <p:cNvSpPr>
            <a:spLocks noChangeArrowheads="1"/>
          </p:cNvSpPr>
          <p:nvPr/>
        </p:nvSpPr>
        <p:spPr bwMode="auto">
          <a:xfrm>
            <a:off x="2275668" y="3341461"/>
            <a:ext cx="4648822" cy="23840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10" name="Group 33"/>
          <p:cNvGrpSpPr>
            <a:grpSpLocks/>
          </p:cNvGrpSpPr>
          <p:nvPr/>
        </p:nvGrpSpPr>
        <p:grpSpPr bwMode="auto">
          <a:xfrm>
            <a:off x="2275668" y="2769301"/>
            <a:ext cx="4648822" cy="810561"/>
            <a:chOff x="912" y="912"/>
            <a:chExt cx="4608" cy="816"/>
          </a:xfrm>
        </p:grpSpPr>
        <p:sp>
          <p:nvSpPr>
            <p:cNvPr id="11"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12"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13"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14"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15" name="Line 38"/>
          <p:cNvSpPr>
            <a:spLocks noChangeShapeType="1"/>
          </p:cNvSpPr>
          <p:nvPr/>
        </p:nvSpPr>
        <p:spPr bwMode="auto">
          <a:xfrm>
            <a:off x="2183122" y="3171601"/>
            <a:ext cx="4816697" cy="2980"/>
          </a:xfrm>
          <a:prstGeom prst="line">
            <a:avLst/>
          </a:prstGeom>
          <a:noFill/>
          <a:ln w="190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nvGrpSpPr>
          <p:cNvPr id="16" name="Group 39"/>
          <p:cNvGrpSpPr>
            <a:grpSpLocks/>
          </p:cNvGrpSpPr>
          <p:nvPr/>
        </p:nvGrpSpPr>
        <p:grpSpPr bwMode="auto">
          <a:xfrm>
            <a:off x="1406168" y="2500113"/>
            <a:ext cx="6478219" cy="936720"/>
            <a:chOff x="-50" y="1163"/>
            <a:chExt cx="6020" cy="943"/>
          </a:xfrm>
        </p:grpSpPr>
        <p:grpSp>
          <p:nvGrpSpPr>
            <p:cNvPr id="17" name="Group 40"/>
            <p:cNvGrpSpPr>
              <a:grpSpLocks/>
            </p:cNvGrpSpPr>
            <p:nvPr/>
          </p:nvGrpSpPr>
          <p:grpSpPr bwMode="auto">
            <a:xfrm>
              <a:off x="-50" y="1163"/>
              <a:ext cx="934" cy="943"/>
              <a:chOff x="-50" y="1163"/>
              <a:chExt cx="934" cy="943"/>
            </a:xfrm>
          </p:grpSpPr>
          <p:sp>
            <p:nvSpPr>
              <p:cNvPr id="23"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25"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26" name="Text Box 44"/>
              <p:cNvSpPr txBox="1">
                <a:spLocks noChangeArrowheads="1"/>
              </p:cNvSpPr>
              <p:nvPr/>
            </p:nvSpPr>
            <p:spPr bwMode="auto">
              <a:xfrm>
                <a:off x="-50" y="1163"/>
                <a:ext cx="934"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C55A11"/>
                    </a:solidFill>
                    <a:latin typeface="微软雅黑" pitchFamily="34" charset="-122"/>
                    <a:ea typeface="微软雅黑" pitchFamily="34" charset="-122"/>
                  </a:rPr>
                  <a:t>输入脉冲</a:t>
                </a:r>
              </a:p>
            </p:txBody>
          </p:sp>
        </p:grpSp>
        <p:grpSp>
          <p:nvGrpSpPr>
            <p:cNvPr id="18" name="Group 45"/>
            <p:cNvGrpSpPr>
              <a:grpSpLocks/>
            </p:cNvGrpSpPr>
            <p:nvPr/>
          </p:nvGrpSpPr>
          <p:grpSpPr bwMode="auto">
            <a:xfrm>
              <a:off x="5036" y="1163"/>
              <a:ext cx="934" cy="943"/>
              <a:chOff x="5036" y="1163"/>
              <a:chExt cx="934" cy="943"/>
            </a:xfrm>
          </p:grpSpPr>
          <p:sp>
            <p:nvSpPr>
              <p:cNvPr id="19"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0"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21"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22" name="Text Box 49"/>
              <p:cNvSpPr txBox="1">
                <a:spLocks noChangeArrowheads="1"/>
              </p:cNvSpPr>
              <p:nvPr/>
            </p:nvSpPr>
            <p:spPr bwMode="auto">
              <a:xfrm>
                <a:off x="5036" y="1163"/>
                <a:ext cx="934"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C55A11"/>
                    </a:solidFill>
                    <a:latin typeface="微软雅黑" pitchFamily="34" charset="-122"/>
                    <a:ea typeface="微软雅黑" pitchFamily="34" charset="-122"/>
                  </a:rPr>
                  <a:t>输出脉冲</a:t>
                </a:r>
              </a:p>
            </p:txBody>
          </p:sp>
        </p:grpSp>
      </p:grpSp>
      <p:grpSp>
        <p:nvGrpSpPr>
          <p:cNvPr id="27" name="组合 26"/>
          <p:cNvGrpSpPr/>
          <p:nvPr/>
        </p:nvGrpSpPr>
        <p:grpSpPr>
          <a:xfrm>
            <a:off x="2264907" y="3002734"/>
            <a:ext cx="4657432" cy="333760"/>
            <a:chOff x="2264907" y="1874555"/>
            <a:chExt cx="4657432" cy="333760"/>
          </a:xfrm>
        </p:grpSpPr>
        <p:sp>
          <p:nvSpPr>
            <p:cNvPr id="28" name="Freeform 30"/>
            <p:cNvSpPr>
              <a:spLocks/>
            </p:cNvSpPr>
            <p:nvPr/>
          </p:nvSpPr>
          <p:spPr bwMode="auto">
            <a:xfrm>
              <a:off x="2338083" y="1874555"/>
              <a:ext cx="4584256" cy="33376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C00CC"/>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29" name="Freeform 51"/>
            <p:cNvSpPr>
              <a:spLocks/>
            </p:cNvSpPr>
            <p:nvPr/>
          </p:nvSpPr>
          <p:spPr bwMode="auto">
            <a:xfrm>
              <a:off x="2264907" y="1874556"/>
              <a:ext cx="4644518" cy="327800"/>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C00CC"/>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30" name="Text Box 52"/>
          <p:cNvSpPr txBox="1">
            <a:spLocks noChangeArrowheads="1"/>
          </p:cNvSpPr>
          <p:nvPr/>
        </p:nvSpPr>
        <p:spPr bwMode="auto">
          <a:xfrm>
            <a:off x="4113645" y="2450515"/>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C55A11"/>
                </a:solidFill>
                <a:latin typeface="微软雅黑" pitchFamily="34" charset="-122"/>
                <a:ea typeface="微软雅黑" pitchFamily="34" charset="-122"/>
              </a:rPr>
              <a:t>多模光纤</a:t>
            </a:r>
          </a:p>
        </p:txBody>
      </p:sp>
      <p:grpSp>
        <p:nvGrpSpPr>
          <p:cNvPr id="32" name="组合 31"/>
          <p:cNvGrpSpPr/>
          <p:nvPr/>
        </p:nvGrpSpPr>
        <p:grpSpPr>
          <a:xfrm>
            <a:off x="1476115" y="3810172"/>
            <a:ext cx="6382444" cy="921818"/>
            <a:chOff x="1476115" y="2720887"/>
            <a:chExt cx="6382444" cy="921818"/>
          </a:xfrm>
        </p:grpSpPr>
        <p:grpSp>
          <p:nvGrpSpPr>
            <p:cNvPr id="33" name="Group 2"/>
            <p:cNvGrpSpPr>
              <a:grpSpLocks/>
            </p:cNvGrpSpPr>
            <p:nvPr/>
          </p:nvGrpSpPr>
          <p:grpSpPr bwMode="auto">
            <a:xfrm>
              <a:off x="1476115" y="2720887"/>
              <a:ext cx="6382444" cy="921818"/>
              <a:chOff x="15" y="2758"/>
              <a:chExt cx="5931" cy="928"/>
            </a:xfrm>
          </p:grpSpPr>
          <p:grpSp>
            <p:nvGrpSpPr>
              <p:cNvPr id="35" name="Group 3"/>
              <p:cNvGrpSpPr>
                <a:grpSpLocks/>
              </p:cNvGrpSpPr>
              <p:nvPr/>
            </p:nvGrpSpPr>
            <p:grpSpPr bwMode="auto">
              <a:xfrm>
                <a:off x="768" y="3158"/>
                <a:ext cx="4320" cy="528"/>
                <a:chOff x="768" y="3072"/>
                <a:chExt cx="4320" cy="528"/>
              </a:xfrm>
            </p:grpSpPr>
            <p:sp>
              <p:nvSpPr>
                <p:cNvPr id="52" name="Rectangle 4"/>
                <p:cNvSpPr>
                  <a:spLocks noChangeArrowheads="1"/>
                </p:cNvSpPr>
                <p:nvPr/>
              </p:nvSpPr>
              <p:spPr bwMode="auto">
                <a:xfrm>
                  <a:off x="768" y="3168"/>
                  <a:ext cx="4320" cy="33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53" name="Group 5"/>
                <p:cNvGrpSpPr>
                  <a:grpSpLocks/>
                </p:cNvGrpSpPr>
                <p:nvPr/>
              </p:nvGrpSpPr>
              <p:grpSpPr bwMode="auto">
                <a:xfrm>
                  <a:off x="768" y="3072"/>
                  <a:ext cx="4320" cy="528"/>
                  <a:chOff x="768" y="3072"/>
                  <a:chExt cx="4320" cy="528"/>
                </a:xfrm>
              </p:grpSpPr>
              <p:sp>
                <p:nvSpPr>
                  <p:cNvPr id="54" name="Rectangle 6"/>
                  <p:cNvSpPr>
                    <a:spLocks noChangeArrowheads="1"/>
                  </p:cNvSpPr>
                  <p:nvPr/>
                </p:nvSpPr>
                <p:spPr bwMode="auto">
                  <a:xfrm>
                    <a:off x="768" y="3072"/>
                    <a:ext cx="4320" cy="19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5" name="Rectangle 7"/>
                  <p:cNvSpPr>
                    <a:spLocks noChangeArrowheads="1"/>
                  </p:cNvSpPr>
                  <p:nvPr/>
                </p:nvSpPr>
                <p:spPr bwMode="auto">
                  <a:xfrm>
                    <a:off x="768" y="3410"/>
                    <a:ext cx="4320" cy="190"/>
                  </a:xfrm>
                  <a:prstGeom prst="rect">
                    <a:avLst/>
                  </a:prstGeom>
                  <a:solidFill>
                    <a:srgbClr val="99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6"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7" name="Line 9"/>
                  <p:cNvSpPr>
                    <a:spLocks noChangeShapeType="1"/>
                  </p:cNvSpPr>
                  <p:nvPr/>
                </p:nvSpPr>
                <p:spPr bwMode="auto">
                  <a:xfrm>
                    <a:off x="768" y="326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8" name="Line 10"/>
                  <p:cNvSpPr>
                    <a:spLocks noChangeShapeType="1"/>
                  </p:cNvSpPr>
                  <p:nvPr/>
                </p:nvSpPr>
                <p:spPr bwMode="auto">
                  <a:xfrm>
                    <a:off x="768" y="341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9"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grpSp>
          <p:grpSp>
            <p:nvGrpSpPr>
              <p:cNvPr id="36" name="Group 13"/>
              <p:cNvGrpSpPr>
                <a:grpSpLocks/>
              </p:cNvGrpSpPr>
              <p:nvPr/>
            </p:nvGrpSpPr>
            <p:grpSpPr bwMode="auto">
              <a:xfrm>
                <a:off x="15" y="2758"/>
                <a:ext cx="5931" cy="900"/>
                <a:chOff x="15" y="2848"/>
                <a:chExt cx="5931" cy="900"/>
              </a:xfrm>
            </p:grpSpPr>
            <p:grpSp>
              <p:nvGrpSpPr>
                <p:cNvPr id="38" name="Group 14"/>
                <p:cNvGrpSpPr>
                  <a:grpSpLocks/>
                </p:cNvGrpSpPr>
                <p:nvPr/>
              </p:nvGrpSpPr>
              <p:grpSpPr bwMode="auto">
                <a:xfrm>
                  <a:off x="15" y="2849"/>
                  <a:ext cx="934" cy="899"/>
                  <a:chOff x="15" y="2849"/>
                  <a:chExt cx="934" cy="899"/>
                </a:xfrm>
              </p:grpSpPr>
              <p:grpSp>
                <p:nvGrpSpPr>
                  <p:cNvPr id="46" name="Group 15"/>
                  <p:cNvGrpSpPr>
                    <a:grpSpLocks/>
                  </p:cNvGrpSpPr>
                  <p:nvPr/>
                </p:nvGrpSpPr>
                <p:grpSpPr bwMode="auto">
                  <a:xfrm>
                    <a:off x="158" y="3220"/>
                    <a:ext cx="480" cy="528"/>
                    <a:chOff x="240" y="2448"/>
                    <a:chExt cx="480" cy="528"/>
                  </a:xfrm>
                </p:grpSpPr>
                <p:grpSp>
                  <p:nvGrpSpPr>
                    <p:cNvPr id="48" name="Group 16"/>
                    <p:cNvGrpSpPr>
                      <a:grpSpLocks/>
                    </p:cNvGrpSpPr>
                    <p:nvPr/>
                  </p:nvGrpSpPr>
                  <p:grpSpPr bwMode="auto">
                    <a:xfrm>
                      <a:off x="240" y="2448"/>
                      <a:ext cx="480" cy="528"/>
                      <a:chOff x="240" y="2448"/>
                      <a:chExt cx="672" cy="672"/>
                    </a:xfrm>
                  </p:grpSpPr>
                  <p:sp>
                    <p:nvSpPr>
                      <p:cNvPr id="50"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1"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49"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47" name="Text Box 20"/>
                  <p:cNvSpPr txBox="1">
                    <a:spLocks noChangeArrowheads="1"/>
                  </p:cNvSpPr>
                  <p:nvPr/>
                </p:nvSpPr>
                <p:spPr bwMode="auto">
                  <a:xfrm>
                    <a:off x="15" y="2849"/>
                    <a:ext cx="934"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C55A11"/>
                        </a:solidFill>
                        <a:latin typeface="微软雅黑" pitchFamily="34" charset="-122"/>
                        <a:ea typeface="微软雅黑" pitchFamily="34" charset="-122"/>
                      </a:rPr>
                      <a:t>输入脉冲</a:t>
                    </a:r>
                  </a:p>
                </p:txBody>
              </p:sp>
            </p:grpSp>
            <p:grpSp>
              <p:nvGrpSpPr>
                <p:cNvPr id="39" name="Group 21"/>
                <p:cNvGrpSpPr>
                  <a:grpSpLocks/>
                </p:cNvGrpSpPr>
                <p:nvPr/>
              </p:nvGrpSpPr>
              <p:grpSpPr bwMode="auto">
                <a:xfrm>
                  <a:off x="5012" y="2848"/>
                  <a:ext cx="934" cy="900"/>
                  <a:chOff x="5012" y="2848"/>
                  <a:chExt cx="934" cy="900"/>
                </a:xfrm>
              </p:grpSpPr>
              <p:sp>
                <p:nvSpPr>
                  <p:cNvPr id="40" name="Text Box 22"/>
                  <p:cNvSpPr txBox="1">
                    <a:spLocks noChangeArrowheads="1"/>
                  </p:cNvSpPr>
                  <p:nvPr/>
                </p:nvSpPr>
                <p:spPr bwMode="auto">
                  <a:xfrm>
                    <a:off x="5012" y="2848"/>
                    <a:ext cx="934"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C55A11"/>
                        </a:solidFill>
                        <a:latin typeface="微软雅黑" pitchFamily="34" charset="-122"/>
                        <a:ea typeface="微软雅黑" pitchFamily="34" charset="-122"/>
                      </a:rPr>
                      <a:t>输出脉冲</a:t>
                    </a:r>
                  </a:p>
                </p:txBody>
              </p:sp>
              <p:grpSp>
                <p:nvGrpSpPr>
                  <p:cNvPr id="41" name="Group 23"/>
                  <p:cNvGrpSpPr>
                    <a:grpSpLocks/>
                  </p:cNvGrpSpPr>
                  <p:nvPr/>
                </p:nvGrpSpPr>
                <p:grpSpPr bwMode="auto">
                  <a:xfrm>
                    <a:off x="5148" y="3220"/>
                    <a:ext cx="480" cy="528"/>
                    <a:chOff x="240" y="2448"/>
                    <a:chExt cx="480" cy="528"/>
                  </a:xfrm>
                </p:grpSpPr>
                <p:grpSp>
                  <p:nvGrpSpPr>
                    <p:cNvPr id="42" name="Group 24"/>
                    <p:cNvGrpSpPr>
                      <a:grpSpLocks/>
                    </p:cNvGrpSpPr>
                    <p:nvPr/>
                  </p:nvGrpSpPr>
                  <p:grpSpPr bwMode="auto">
                    <a:xfrm>
                      <a:off x="240" y="2448"/>
                      <a:ext cx="480" cy="528"/>
                      <a:chOff x="240" y="2448"/>
                      <a:chExt cx="672" cy="672"/>
                    </a:xfrm>
                  </p:grpSpPr>
                  <p:sp>
                    <p:nvSpPr>
                      <p:cNvPr id="44"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5"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4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grpSp>
          </p:grpSp>
          <p:sp>
            <p:nvSpPr>
              <p:cNvPr id="37" name="Text Box 28"/>
              <p:cNvSpPr txBox="1">
                <a:spLocks noChangeArrowheads="1"/>
              </p:cNvSpPr>
              <p:nvPr/>
            </p:nvSpPr>
            <p:spPr bwMode="auto">
              <a:xfrm>
                <a:off x="2461" y="2853"/>
                <a:ext cx="934"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C55A11"/>
                    </a:solidFill>
                    <a:latin typeface="微软雅黑" pitchFamily="34" charset="-122"/>
                    <a:ea typeface="微软雅黑" pitchFamily="34" charset="-122"/>
                  </a:rPr>
                  <a:t>单模光纤</a:t>
                </a:r>
              </a:p>
            </p:txBody>
          </p:sp>
        </p:grpSp>
        <p:sp>
          <p:nvSpPr>
            <p:cNvPr id="34" name="Line 12"/>
            <p:cNvSpPr>
              <a:spLocks noChangeShapeType="1"/>
            </p:cNvSpPr>
            <p:nvPr/>
          </p:nvSpPr>
          <p:spPr bwMode="auto">
            <a:xfrm>
              <a:off x="2193884" y="3377483"/>
              <a:ext cx="4816695" cy="2980"/>
            </a:xfrm>
            <a:prstGeom prst="line">
              <a:avLst/>
            </a:prstGeom>
            <a:noFill/>
            <a:ln w="19050">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60" name="Line 50"/>
          <p:cNvSpPr>
            <a:spLocks noChangeShapeType="1"/>
          </p:cNvSpPr>
          <p:nvPr/>
        </p:nvSpPr>
        <p:spPr bwMode="auto">
          <a:xfrm flipV="1">
            <a:off x="2286430" y="4459164"/>
            <a:ext cx="4712313" cy="6954"/>
          </a:xfrm>
          <a:prstGeom prst="line">
            <a:avLst/>
          </a:prstGeom>
          <a:noFill/>
          <a:ln w="57150">
            <a:solidFill>
              <a:srgbClr val="C55A1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Tree>
    <p:extLst>
      <p:ext uri="{BB962C8B-B14F-4D97-AF65-F5344CB8AC3E}">
        <p14:creationId xmlns:p14="http://schemas.microsoft.com/office/powerpoint/2010/main" val="2666192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2000"/>
                                        <p:tgtEl>
                                          <p:spTgt spid="27"/>
                                        </p:tgtEl>
                                      </p:cBhvr>
                                    </p:animEffect>
                                  </p:childTnLst>
                                </p:cTn>
                              </p:par>
                            </p:childTnLst>
                          </p:cTn>
                        </p:par>
                        <p:par>
                          <p:cTn id="8" fill="hold">
                            <p:stCondLst>
                              <p:cond delay="2000"/>
                            </p:stCondLst>
                            <p:childTnLst>
                              <p:par>
                                <p:cTn id="9" presetID="1" presetClass="entr" presetSubtype="0" fill="hold" nodeType="afterEffect">
                                  <p:stCondLst>
                                    <p:cond delay="1000"/>
                                  </p:stCondLst>
                                  <p:childTnLst>
                                    <p:set>
                                      <p:cBhvr>
                                        <p:cTn id="10" dur="1" fill="hold">
                                          <p:stCondLst>
                                            <p:cond delay="0"/>
                                          </p:stCondLst>
                                        </p:cTn>
                                        <p:tgtEl>
                                          <p:spTgt spid="32"/>
                                        </p:tgtEl>
                                        <p:attrNameLst>
                                          <p:attrName>style.visibility</p:attrName>
                                        </p:attrNameLst>
                                      </p:cBhvr>
                                      <p:to>
                                        <p:strVal val="visible"/>
                                      </p:to>
                                    </p:set>
                                  </p:childTnLst>
                                </p:cTn>
                              </p:par>
                            </p:childTnLst>
                          </p:cTn>
                        </p:par>
                        <p:par>
                          <p:cTn id="11" fill="hold">
                            <p:stCondLst>
                              <p:cond delay="3000"/>
                            </p:stCondLst>
                            <p:childTnLst>
                              <p:par>
                                <p:cTn id="12" presetID="22" presetClass="entr" presetSubtype="8" fill="hold" grpId="0" nodeType="after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8"/>
          <p:cNvSpPr>
            <a:spLocks noChangeArrowheads="1"/>
          </p:cNvSpPr>
          <p:nvPr/>
        </p:nvSpPr>
        <p:spPr bwMode="auto">
          <a:xfrm>
            <a:off x="323528" y="1612790"/>
            <a:ext cx="8424936" cy="2346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50000"/>
              </a:lnSpc>
              <a:buClr>
                <a:srgbClr val="0070C0"/>
              </a:buClr>
            </a:pPr>
            <a:r>
              <a:rPr lang="zh-CN" altLang="en-US" sz="2000" dirty="0">
                <a:solidFill>
                  <a:srgbClr val="0087CD"/>
                </a:solidFill>
                <a:latin typeface="微软雅黑" pitchFamily="34" charset="-122"/>
                <a:ea typeface="微软雅黑" pitchFamily="34" charset="-122"/>
              </a:rPr>
              <a:t>通信容量非常大。</a:t>
            </a:r>
          </a:p>
          <a:p>
            <a:pPr eaLnBrk="0" hangingPunct="0">
              <a:lnSpc>
                <a:spcPct val="150000"/>
              </a:lnSpc>
              <a:buClr>
                <a:srgbClr val="0070C0"/>
              </a:buClr>
            </a:pPr>
            <a:r>
              <a:rPr lang="zh-CN" altLang="en-US" sz="2000" dirty="0">
                <a:solidFill>
                  <a:srgbClr val="0087CD"/>
                </a:solidFill>
                <a:latin typeface="微软雅黑" pitchFamily="34" charset="-122"/>
                <a:ea typeface="微软雅黑" pitchFamily="34" charset="-122"/>
              </a:rPr>
              <a:t>传输损耗小，中继距离长。</a:t>
            </a:r>
          </a:p>
          <a:p>
            <a:pPr eaLnBrk="0" hangingPunct="0">
              <a:lnSpc>
                <a:spcPct val="150000"/>
              </a:lnSpc>
              <a:buClr>
                <a:srgbClr val="0070C0"/>
              </a:buClr>
            </a:pPr>
            <a:r>
              <a:rPr lang="zh-CN" altLang="en-US" sz="2000" dirty="0">
                <a:solidFill>
                  <a:srgbClr val="0087CD"/>
                </a:solidFill>
                <a:latin typeface="微软雅黑" pitchFamily="34" charset="-122"/>
                <a:ea typeface="微软雅黑" pitchFamily="34" charset="-122"/>
              </a:rPr>
              <a:t>抗雷电和电磁干扰性能好。</a:t>
            </a:r>
          </a:p>
          <a:p>
            <a:pPr eaLnBrk="0" hangingPunct="0">
              <a:lnSpc>
                <a:spcPct val="150000"/>
              </a:lnSpc>
              <a:buClr>
                <a:srgbClr val="0070C0"/>
              </a:buClr>
            </a:pPr>
            <a:r>
              <a:rPr lang="zh-CN" altLang="en-US" sz="2000" dirty="0">
                <a:solidFill>
                  <a:srgbClr val="0087CD"/>
                </a:solidFill>
                <a:latin typeface="微软雅黑" pitchFamily="34" charset="-122"/>
                <a:ea typeface="微软雅黑" pitchFamily="34" charset="-122"/>
              </a:rPr>
              <a:t>无串音干扰，保密性好。</a:t>
            </a:r>
          </a:p>
          <a:p>
            <a:pPr eaLnBrk="0" hangingPunct="0">
              <a:lnSpc>
                <a:spcPct val="150000"/>
              </a:lnSpc>
              <a:buClr>
                <a:srgbClr val="0070C0"/>
              </a:buClr>
            </a:pPr>
            <a:r>
              <a:rPr lang="zh-CN" altLang="en-US" sz="2000" dirty="0">
                <a:solidFill>
                  <a:srgbClr val="0087CD"/>
                </a:solidFill>
                <a:latin typeface="微软雅黑" pitchFamily="34" charset="-122"/>
                <a:ea typeface="微软雅黑" pitchFamily="34" charset="-122"/>
              </a:rPr>
              <a:t>体积小，重量轻。</a:t>
            </a:r>
          </a:p>
        </p:txBody>
      </p:sp>
      <p:sp>
        <p:nvSpPr>
          <p:cNvPr id="5" name="标题 4"/>
          <p:cNvSpPr>
            <a:spLocks noGrp="1"/>
          </p:cNvSpPr>
          <p:nvPr>
            <p:ph type="title"/>
          </p:nvPr>
        </p:nvSpPr>
        <p:spPr/>
        <p:txBody>
          <a:bodyPr/>
          <a:lstStyle/>
          <a:p>
            <a:r>
              <a:rPr lang="en-US" altLang="zh-CN" dirty="0">
                <a:latin typeface="微软雅黑" panose="020B0503020204020204" pitchFamily="34" charset="-122"/>
              </a:rPr>
              <a:t>2.3  </a:t>
            </a:r>
            <a:r>
              <a:rPr lang="zh-CN" altLang="en-US" dirty="0">
                <a:latin typeface="微软雅黑" panose="020B0503020204020204" pitchFamily="34" charset="-122"/>
              </a:rPr>
              <a:t>传输媒体</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导引型传输媒体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光纤优点</a:t>
            </a:r>
          </a:p>
        </p:txBody>
      </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8"/>
          <p:cNvSpPr>
            <a:spLocks noChangeArrowheads="1"/>
          </p:cNvSpPr>
          <p:nvPr/>
        </p:nvSpPr>
        <p:spPr bwMode="auto">
          <a:xfrm>
            <a:off x="323528" y="1326123"/>
            <a:ext cx="8424936"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将自由空间称为“非导引型传输媒体”。</a:t>
            </a:r>
          </a:p>
          <a:p>
            <a:pPr marL="342900" indent="-34290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无线传输所使用的频段很广。</a:t>
            </a:r>
          </a:p>
          <a:p>
            <a:pPr marL="342900" indent="-34290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短波通信（即高频通信）主要是靠电离层的反射，但短波信道的通信质量较差，传输速率低。</a:t>
            </a:r>
          </a:p>
          <a:p>
            <a:pPr marL="342900" indent="-34290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微波在空间主要是直线传播。</a:t>
            </a:r>
          </a:p>
          <a:p>
            <a:pPr>
              <a:lnSpc>
                <a:spcPts val="3300"/>
              </a:lnSpc>
              <a:buClr>
                <a:srgbClr val="0070C0"/>
              </a:buClr>
            </a:pPr>
            <a:r>
              <a:rPr lang="zh-CN" altLang="en-US" sz="2000" dirty="0">
                <a:solidFill>
                  <a:srgbClr val="0087CD"/>
                </a:solidFill>
                <a:latin typeface="微软雅黑" pitchFamily="34" charset="-122"/>
                <a:ea typeface="微软雅黑" pitchFamily="34" charset="-122"/>
              </a:rPr>
              <a:t>     传统微波通信有两种方式： 地面微波接力通信、卫星通信。</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2.3  </a:t>
            </a:r>
            <a:r>
              <a:rPr lang="zh-CN" altLang="en-US" dirty="0">
                <a:latin typeface="微软雅黑" panose="020B0503020204020204" pitchFamily="34" charset="-122"/>
              </a:rPr>
              <a:t>传输媒体</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导引型传输媒体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非导引型传输媒体</a:t>
            </a:r>
          </a:p>
        </p:txBody>
      </p:sp>
      <p:sp>
        <p:nvSpPr>
          <p:cNvPr id="3" name="椭圆 2"/>
          <p:cNvSpPr/>
          <p:nvPr/>
        </p:nvSpPr>
        <p:spPr>
          <a:xfrm>
            <a:off x="9036496" y="5020022"/>
            <a:ext cx="72008" cy="72008"/>
          </a:xfrm>
          <a:prstGeom prst="ellipse">
            <a:avLst/>
          </a:prstGeom>
          <a:solidFill>
            <a:schemeClr val="accent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774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第二章  物理层</a:t>
            </a:r>
          </a:p>
        </p:txBody>
      </p:sp>
      <p:sp>
        <p:nvSpPr>
          <p:cNvPr id="5" name="内容占位符 4"/>
          <p:cNvSpPr>
            <a:spLocks noGrp="1"/>
          </p:cNvSpPr>
          <p:nvPr>
            <p:ph sz="quarter" idx="13"/>
          </p:nvPr>
        </p:nvSpPr>
        <p:spPr/>
        <p:txBody>
          <a:bodyPr>
            <a:normAutofit/>
          </a:bodyPr>
          <a:lstStyle/>
          <a:p>
            <a:pPr marL="0" indent="0">
              <a:buNone/>
            </a:pPr>
            <a:r>
              <a:rPr lang="en-US" altLang="zh-CN" sz="2400" b="1" dirty="0">
                <a:latin typeface="微软雅黑" panose="020B0503020204020204" pitchFamily="34" charset="-122"/>
              </a:rPr>
              <a:t>2.1  </a:t>
            </a:r>
            <a:r>
              <a:rPr lang="zh-CN" altLang="en-US" sz="2400" b="1" dirty="0">
                <a:latin typeface="微软雅黑" panose="020B0503020204020204" pitchFamily="34" charset="-122"/>
              </a:rPr>
              <a:t>基本概念</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2.2  </a:t>
            </a:r>
            <a:r>
              <a:rPr lang="zh-CN" altLang="en-US" sz="2400" b="1" dirty="0">
                <a:latin typeface="微软雅黑" panose="020B0503020204020204" pitchFamily="34" charset="-122"/>
              </a:rPr>
              <a:t>数据通信基础</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2.3  </a:t>
            </a:r>
            <a:r>
              <a:rPr lang="zh-CN" altLang="en-US" sz="2400" b="1" dirty="0">
                <a:latin typeface="微软雅黑" panose="020B0503020204020204" pitchFamily="34" charset="-122"/>
              </a:rPr>
              <a:t>传输媒体</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2.4  </a:t>
            </a:r>
            <a:r>
              <a:rPr lang="zh-CN" altLang="en-US" sz="2400" b="1" dirty="0">
                <a:latin typeface="微软雅黑" panose="020B0503020204020204" pitchFamily="34" charset="-122"/>
              </a:rPr>
              <a:t>信道复用技术</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2.5  </a:t>
            </a:r>
            <a:r>
              <a:rPr lang="zh-CN" altLang="en-US" sz="2400" b="1" dirty="0">
                <a:latin typeface="微软雅黑" panose="020B0503020204020204" pitchFamily="34" charset="-122"/>
              </a:rPr>
              <a:t>数字传输系统</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2.6  </a:t>
            </a:r>
            <a:r>
              <a:rPr lang="zh-CN" altLang="en-US" sz="2400" b="1" dirty="0">
                <a:latin typeface="微软雅黑" panose="020B0503020204020204" pitchFamily="34" charset="-122"/>
              </a:rPr>
              <a:t>宽带接入</a:t>
            </a:r>
          </a:p>
        </p:txBody>
      </p:sp>
    </p:spTree>
    <p:extLst>
      <p:ext uri="{BB962C8B-B14F-4D97-AF65-F5344CB8AC3E}">
        <p14:creationId xmlns:p14="http://schemas.microsoft.com/office/powerpoint/2010/main" val="4185083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a:t>2.3  </a:t>
            </a:r>
            <a:r>
              <a:rPr lang="zh-CN" altLang="en-US" dirty="0"/>
              <a:t>传输媒体</a:t>
            </a:r>
          </a:p>
        </p:txBody>
      </p:sp>
      <p:sp>
        <p:nvSpPr>
          <p:cNvPr id="3" name="标题 2"/>
          <p:cNvSpPr>
            <a:spLocks noGrp="1"/>
          </p:cNvSpPr>
          <p:nvPr>
            <p:ph type="title"/>
          </p:nvPr>
        </p:nvSpPr>
        <p:spPr/>
        <p:txBody>
          <a:bodyPr/>
          <a:lstStyle/>
          <a:p>
            <a:r>
              <a:rPr lang="zh-CN" altLang="en-US" dirty="0"/>
              <a:t>第二章  物理层</a:t>
            </a:r>
          </a:p>
        </p:txBody>
      </p:sp>
    </p:spTree>
    <p:extLst>
      <p:ext uri="{BB962C8B-B14F-4D97-AF65-F5344CB8AC3E}">
        <p14:creationId xmlns:p14="http://schemas.microsoft.com/office/powerpoint/2010/main" val="3979912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323528" y="1020380"/>
            <a:ext cx="8424936"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dirty="0">
                <a:solidFill>
                  <a:srgbClr val="C55A11"/>
                </a:solidFill>
                <a:latin typeface="微软雅黑" pitchFamily="34" charset="-122"/>
                <a:ea typeface="微软雅黑" pitchFamily="34" charset="-122"/>
              </a:rPr>
              <a:t>传输媒体也称为传输介质或传输媒介</a:t>
            </a:r>
            <a:r>
              <a:rPr lang="zh-CN" altLang="en-US" sz="2000" dirty="0">
                <a:solidFill>
                  <a:srgbClr val="0087CD"/>
                </a:solidFill>
                <a:latin typeface="微软雅黑" pitchFamily="34" charset="-122"/>
                <a:ea typeface="微软雅黑" pitchFamily="34" charset="-122"/>
              </a:rPr>
              <a:t>，它就是数据传输系统中在发送器和接收器之间的物理通路。</a:t>
            </a:r>
          </a:p>
          <a:p>
            <a:pPr marL="285750" indent="-285750">
              <a:lnSpc>
                <a:spcPts val="3300"/>
              </a:lnSpc>
              <a:buClr>
                <a:srgbClr val="0070C0"/>
              </a:buClr>
              <a:buFont typeface="Wingdings" pitchFamily="2" charset="2"/>
              <a:buChar char="l"/>
            </a:pPr>
            <a:r>
              <a:rPr lang="zh-CN" altLang="en-US" sz="2000" dirty="0">
                <a:solidFill>
                  <a:srgbClr val="0087CD"/>
                </a:solidFill>
                <a:latin typeface="微软雅黑" pitchFamily="34" charset="-122"/>
                <a:ea typeface="微软雅黑" pitchFamily="34" charset="-122"/>
              </a:rPr>
              <a:t>传输媒体可分为两大类，即导引型传输媒体和非导引型传输媒体。</a:t>
            </a:r>
          </a:p>
          <a:p>
            <a:pPr marL="285750" indent="-285750">
              <a:lnSpc>
                <a:spcPts val="3300"/>
              </a:lnSpc>
              <a:buClr>
                <a:srgbClr val="0070C0"/>
              </a:buClr>
              <a:buFont typeface="Wingdings" pitchFamily="2" charset="2"/>
              <a:buChar char="l"/>
            </a:pPr>
            <a:r>
              <a:rPr lang="zh-CN" altLang="en-US" sz="2000" dirty="0">
                <a:solidFill>
                  <a:srgbClr val="C55A11"/>
                </a:solidFill>
                <a:latin typeface="微软雅黑" pitchFamily="34" charset="-122"/>
                <a:ea typeface="微软雅黑" pitchFamily="34" charset="-122"/>
              </a:rPr>
              <a:t>在导引型传输媒体中</a:t>
            </a:r>
            <a:r>
              <a:rPr lang="zh-CN" altLang="en-US" sz="2000" dirty="0">
                <a:solidFill>
                  <a:srgbClr val="0087CD"/>
                </a:solidFill>
                <a:latin typeface="微软雅黑" pitchFamily="34" charset="-122"/>
                <a:ea typeface="微软雅黑" pitchFamily="34" charset="-122"/>
              </a:rPr>
              <a:t>，电磁波被导引沿着固体媒体（铜线或光纤）传播。</a:t>
            </a:r>
          </a:p>
          <a:p>
            <a:pPr marL="285750" indent="-285750">
              <a:lnSpc>
                <a:spcPts val="3300"/>
              </a:lnSpc>
              <a:buClr>
                <a:srgbClr val="0070C0"/>
              </a:buClr>
              <a:buFont typeface="Wingdings" pitchFamily="2" charset="2"/>
              <a:buChar char="l"/>
            </a:pPr>
            <a:r>
              <a:rPr lang="zh-CN" altLang="en-US" sz="2000" dirty="0">
                <a:solidFill>
                  <a:srgbClr val="C55A11"/>
                </a:solidFill>
                <a:latin typeface="微软雅黑" pitchFamily="34" charset="-122"/>
                <a:ea typeface="微软雅黑" pitchFamily="34" charset="-122"/>
              </a:rPr>
              <a:t>非导引型传输媒体指自由空间</a:t>
            </a:r>
            <a:r>
              <a:rPr lang="zh-CN" altLang="en-US" sz="2000" dirty="0">
                <a:solidFill>
                  <a:srgbClr val="0087CD"/>
                </a:solidFill>
                <a:latin typeface="微软雅黑" pitchFamily="34" charset="-122"/>
                <a:ea typeface="微软雅黑" pitchFamily="34" charset="-122"/>
              </a:rPr>
              <a:t>。在非导引型传输媒体中，电磁波的传输常称为无线传输。</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2.3  </a:t>
            </a:r>
            <a:r>
              <a:rPr lang="zh-CN" altLang="en-US" dirty="0">
                <a:latin typeface="微软雅黑" panose="020B0503020204020204" pitchFamily="34" charset="-122"/>
              </a:rPr>
              <a:t>传输媒体</a:t>
            </a:r>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114"/>
          <p:cNvSpPr/>
          <p:nvPr/>
        </p:nvSpPr>
        <p:spPr>
          <a:xfrm>
            <a:off x="1470699" y="2737069"/>
            <a:ext cx="2096586" cy="141473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3538069" y="2737070"/>
            <a:ext cx="1558987" cy="1414738"/>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5099220" y="2730396"/>
            <a:ext cx="1546580" cy="1439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7164288" y="2715766"/>
            <a:ext cx="526774" cy="1446406"/>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5580112" y="1746891"/>
            <a:ext cx="1666036" cy="304295"/>
          </a:xfrm>
          <a:prstGeom prst="rect">
            <a:avLst/>
          </a:prstGeom>
          <a:solidFill>
            <a:srgbClr val="00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5292081" y="1746891"/>
            <a:ext cx="334414" cy="304295"/>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4283968" y="1746891"/>
            <a:ext cx="921671" cy="30429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3424821" y="1746891"/>
            <a:ext cx="921671" cy="304295"/>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2524992" y="1744837"/>
            <a:ext cx="896585" cy="30429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a:spLocks noChangeArrowheads="1"/>
          </p:cNvSpPr>
          <p:nvPr/>
        </p:nvSpPr>
        <p:spPr bwMode="auto">
          <a:xfrm>
            <a:off x="327839" y="804911"/>
            <a:ext cx="7276290"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zh-CN" altLang="en-US" sz="2000" dirty="0">
                <a:solidFill>
                  <a:srgbClr val="0087CD"/>
                </a:solidFill>
                <a:latin typeface="微软雅黑" pitchFamily="34" charset="-122"/>
                <a:ea typeface="微软雅黑" pitchFamily="34" charset="-122"/>
              </a:rPr>
              <a:t>电信领域使用的电磁波的频谱：</a:t>
            </a:r>
          </a:p>
        </p:txBody>
      </p:sp>
      <p:grpSp>
        <p:nvGrpSpPr>
          <p:cNvPr id="106" name="组合 105"/>
          <p:cNvGrpSpPr/>
          <p:nvPr/>
        </p:nvGrpSpPr>
        <p:grpSpPr>
          <a:xfrm>
            <a:off x="708590" y="1467430"/>
            <a:ext cx="7441419" cy="2975697"/>
            <a:chOff x="676784" y="1429966"/>
            <a:chExt cx="7509802" cy="3003042"/>
          </a:xfrm>
        </p:grpSpPr>
        <p:sp>
          <p:nvSpPr>
            <p:cNvPr id="10" name="Line 6"/>
            <p:cNvSpPr>
              <a:spLocks noChangeShapeType="1"/>
            </p:cNvSpPr>
            <p:nvPr/>
          </p:nvSpPr>
          <p:spPr bwMode="auto">
            <a:xfrm>
              <a:off x="5628551" y="2020936"/>
              <a:ext cx="2096286" cy="69033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11" name="Rectangle 7"/>
            <p:cNvSpPr>
              <a:spLocks noChangeArrowheads="1"/>
            </p:cNvSpPr>
            <p:nvPr/>
          </p:nvSpPr>
          <p:spPr bwMode="auto">
            <a:xfrm>
              <a:off x="7135611" y="2453704"/>
              <a:ext cx="322942" cy="19611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12" name="Line 8"/>
            <p:cNvSpPr>
              <a:spLocks noChangeShapeType="1"/>
            </p:cNvSpPr>
            <p:nvPr/>
          </p:nvSpPr>
          <p:spPr bwMode="auto">
            <a:xfrm flipV="1">
              <a:off x="1445895" y="2020936"/>
              <a:ext cx="1045310" cy="690336"/>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13" name="Rectangle 9"/>
            <p:cNvSpPr>
              <a:spLocks noChangeArrowheads="1"/>
            </p:cNvSpPr>
            <p:nvPr/>
          </p:nvSpPr>
          <p:spPr bwMode="auto">
            <a:xfrm>
              <a:off x="1356660" y="2453703"/>
              <a:ext cx="288948" cy="1804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14" name="Line 10"/>
            <p:cNvSpPr>
              <a:spLocks noChangeShapeType="1"/>
            </p:cNvSpPr>
            <p:nvPr/>
          </p:nvSpPr>
          <p:spPr bwMode="auto">
            <a:xfrm>
              <a:off x="2489787" y="269558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16" name="Line 12"/>
            <p:cNvSpPr>
              <a:spLocks noChangeShapeType="1"/>
            </p:cNvSpPr>
            <p:nvPr/>
          </p:nvSpPr>
          <p:spPr bwMode="auto">
            <a:xfrm>
              <a:off x="1972798" y="269819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19" name="Line 15"/>
            <p:cNvSpPr>
              <a:spLocks noChangeShapeType="1"/>
            </p:cNvSpPr>
            <p:nvPr/>
          </p:nvSpPr>
          <p:spPr bwMode="auto">
            <a:xfrm>
              <a:off x="3015276" y="270081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21" name="Line 17"/>
            <p:cNvSpPr>
              <a:spLocks noChangeShapeType="1"/>
            </p:cNvSpPr>
            <p:nvPr/>
          </p:nvSpPr>
          <p:spPr bwMode="auto">
            <a:xfrm>
              <a:off x="3536515" y="270604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23" name="Line 19"/>
            <p:cNvSpPr>
              <a:spLocks noChangeShapeType="1"/>
            </p:cNvSpPr>
            <p:nvPr/>
          </p:nvSpPr>
          <p:spPr bwMode="auto">
            <a:xfrm>
              <a:off x="4583240" y="270081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25" name="Line 21"/>
            <p:cNvSpPr>
              <a:spLocks noChangeShapeType="1"/>
            </p:cNvSpPr>
            <p:nvPr/>
          </p:nvSpPr>
          <p:spPr bwMode="auto">
            <a:xfrm>
              <a:off x="1438812" y="1707146"/>
              <a:ext cx="67307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26" name="Line 22"/>
            <p:cNvSpPr>
              <a:spLocks noChangeShapeType="1"/>
            </p:cNvSpPr>
            <p:nvPr/>
          </p:nvSpPr>
          <p:spPr bwMode="auto">
            <a:xfrm>
              <a:off x="1455808" y="2020936"/>
              <a:ext cx="67307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27" name="Line 23"/>
            <p:cNvSpPr>
              <a:spLocks noChangeShapeType="1"/>
            </p:cNvSpPr>
            <p:nvPr/>
          </p:nvSpPr>
          <p:spPr bwMode="auto">
            <a:xfrm>
              <a:off x="1435978" y="1707146"/>
              <a:ext cx="0" cy="502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28" name="Line 24"/>
            <p:cNvSpPr>
              <a:spLocks noChangeShapeType="1"/>
            </p:cNvSpPr>
            <p:nvPr/>
          </p:nvSpPr>
          <p:spPr bwMode="auto">
            <a:xfrm>
              <a:off x="3407621" y="1711068"/>
              <a:ext cx="0" cy="3098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29" name="Line 25"/>
            <p:cNvSpPr>
              <a:spLocks noChangeShapeType="1"/>
            </p:cNvSpPr>
            <p:nvPr/>
          </p:nvSpPr>
          <p:spPr bwMode="auto">
            <a:xfrm>
              <a:off x="2498286" y="1720222"/>
              <a:ext cx="0" cy="3164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30" name="Line 26"/>
            <p:cNvSpPr>
              <a:spLocks noChangeShapeType="1"/>
            </p:cNvSpPr>
            <p:nvPr/>
          </p:nvSpPr>
          <p:spPr bwMode="auto">
            <a:xfrm>
              <a:off x="5302777" y="1707146"/>
              <a:ext cx="0" cy="3137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31" name="Line 27"/>
            <p:cNvSpPr>
              <a:spLocks noChangeShapeType="1"/>
            </p:cNvSpPr>
            <p:nvPr/>
          </p:nvSpPr>
          <p:spPr bwMode="auto">
            <a:xfrm>
              <a:off x="7274419" y="1714991"/>
              <a:ext cx="0" cy="3020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32" name="Line 28"/>
            <p:cNvSpPr>
              <a:spLocks noChangeShapeType="1"/>
            </p:cNvSpPr>
            <p:nvPr/>
          </p:nvSpPr>
          <p:spPr bwMode="auto">
            <a:xfrm flipV="1">
              <a:off x="1441645" y="2700812"/>
              <a:ext cx="6290275" cy="39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33" name="Text Box 29"/>
            <p:cNvSpPr txBox="1">
              <a:spLocks noChangeArrowheads="1"/>
            </p:cNvSpPr>
            <p:nvPr/>
          </p:nvSpPr>
          <p:spPr bwMode="auto">
            <a:xfrm>
              <a:off x="2656924" y="1722836"/>
              <a:ext cx="646331" cy="276999"/>
            </a:xfrm>
            <a:prstGeom prst="rect">
              <a:avLst/>
            </a:prstGeom>
            <a:gradFill>
              <a:gsLst>
                <a:gs pos="0">
                  <a:schemeClr val="bg1"/>
                </a:gs>
                <a:gs pos="0">
                  <a:schemeClr val="bg1">
                    <a:lumMod val="95000"/>
                    <a:lumOff val="5000"/>
                  </a:schemeClr>
                </a:gs>
                <a:gs pos="83000">
                  <a:schemeClr val="bg1"/>
                </a:gs>
                <a:gs pos="100000">
                  <a:schemeClr val="bg1"/>
                </a:gs>
              </a:gsLst>
              <a:lin ang="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70C0"/>
                  </a:solidFill>
                  <a:latin typeface="微软雅黑" pitchFamily="34" charset="-122"/>
                  <a:ea typeface="微软雅黑" pitchFamily="34" charset="-122"/>
                </a:rPr>
                <a:t>无线电</a:t>
              </a:r>
            </a:p>
          </p:txBody>
        </p:sp>
        <p:sp>
          <p:nvSpPr>
            <p:cNvPr id="34" name="Text Box 30"/>
            <p:cNvSpPr txBox="1">
              <a:spLocks noChangeArrowheads="1"/>
            </p:cNvSpPr>
            <p:nvPr/>
          </p:nvSpPr>
          <p:spPr bwMode="auto">
            <a:xfrm>
              <a:off x="3631923" y="1722836"/>
              <a:ext cx="492443" cy="276999"/>
            </a:xfrm>
            <a:prstGeom prst="rect">
              <a:avLst/>
            </a:prstGeom>
            <a:gradFill>
              <a:gsLst>
                <a:gs pos="0">
                  <a:schemeClr val="bg1"/>
                </a:gs>
                <a:gs pos="0">
                  <a:schemeClr val="bg1">
                    <a:lumMod val="95000"/>
                    <a:lumOff val="5000"/>
                  </a:schemeClr>
                </a:gs>
                <a:gs pos="83000">
                  <a:schemeClr val="bg1"/>
                </a:gs>
                <a:gs pos="100000">
                  <a:schemeClr val="bg1"/>
                </a:gs>
              </a:gsLst>
              <a:lin ang="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70C0"/>
                  </a:solidFill>
                  <a:latin typeface="微软雅黑" pitchFamily="34" charset="-122"/>
                  <a:ea typeface="微软雅黑" pitchFamily="34" charset="-122"/>
                </a:rPr>
                <a:t>微波</a:t>
              </a:r>
            </a:p>
          </p:txBody>
        </p:sp>
        <p:sp>
          <p:nvSpPr>
            <p:cNvPr id="35" name="Line 31"/>
            <p:cNvSpPr>
              <a:spLocks noChangeShapeType="1"/>
            </p:cNvSpPr>
            <p:nvPr/>
          </p:nvSpPr>
          <p:spPr bwMode="auto">
            <a:xfrm>
              <a:off x="4348117" y="1707146"/>
              <a:ext cx="0" cy="3137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36" name="Line 32"/>
            <p:cNvSpPr>
              <a:spLocks noChangeShapeType="1"/>
            </p:cNvSpPr>
            <p:nvPr/>
          </p:nvSpPr>
          <p:spPr bwMode="auto">
            <a:xfrm>
              <a:off x="5214960" y="1707146"/>
              <a:ext cx="0" cy="3137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37" name="Text Box 33"/>
            <p:cNvSpPr txBox="1">
              <a:spLocks noChangeArrowheads="1"/>
            </p:cNvSpPr>
            <p:nvPr/>
          </p:nvSpPr>
          <p:spPr bwMode="auto">
            <a:xfrm>
              <a:off x="4461429" y="1722836"/>
              <a:ext cx="646331" cy="276999"/>
            </a:xfrm>
            <a:prstGeom prst="rect">
              <a:avLst/>
            </a:prstGeom>
            <a:gradFill>
              <a:gsLst>
                <a:gs pos="0">
                  <a:schemeClr val="bg1"/>
                </a:gs>
                <a:gs pos="0">
                  <a:schemeClr val="bg1">
                    <a:lumMod val="95000"/>
                    <a:lumOff val="5000"/>
                  </a:schemeClr>
                </a:gs>
                <a:gs pos="83000">
                  <a:schemeClr val="bg1"/>
                </a:gs>
                <a:gs pos="100000">
                  <a:schemeClr val="bg1"/>
                </a:gs>
              </a:gsLst>
              <a:lin ang="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70C0"/>
                  </a:solidFill>
                  <a:latin typeface="微软雅黑" pitchFamily="34" charset="-122"/>
                  <a:ea typeface="微软雅黑" pitchFamily="34" charset="-122"/>
                </a:rPr>
                <a:t>红外线</a:t>
              </a:r>
            </a:p>
          </p:txBody>
        </p:sp>
        <p:sp>
          <p:nvSpPr>
            <p:cNvPr id="38" name="Text Box 34"/>
            <p:cNvSpPr txBox="1">
              <a:spLocks noChangeArrowheads="1"/>
            </p:cNvSpPr>
            <p:nvPr/>
          </p:nvSpPr>
          <p:spPr bwMode="auto">
            <a:xfrm>
              <a:off x="4699386" y="212430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70C0"/>
                  </a:solidFill>
                  <a:latin typeface="微软雅黑" pitchFamily="34" charset="-122"/>
                  <a:ea typeface="微软雅黑" pitchFamily="34" charset="-122"/>
                </a:rPr>
                <a:t>可见光</a:t>
              </a:r>
            </a:p>
          </p:txBody>
        </p:sp>
        <p:sp>
          <p:nvSpPr>
            <p:cNvPr id="39" name="Text Box 35"/>
            <p:cNvSpPr txBox="1">
              <a:spLocks noChangeArrowheads="1"/>
            </p:cNvSpPr>
            <p:nvPr/>
          </p:nvSpPr>
          <p:spPr bwMode="auto">
            <a:xfrm>
              <a:off x="5324670" y="212430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70C0"/>
                  </a:solidFill>
                  <a:latin typeface="微软雅黑" pitchFamily="34" charset="-122"/>
                  <a:ea typeface="微软雅黑" pitchFamily="34" charset="-122"/>
                </a:rPr>
                <a:t>紫外线</a:t>
              </a:r>
            </a:p>
          </p:txBody>
        </p:sp>
        <p:sp>
          <p:nvSpPr>
            <p:cNvPr id="40" name="Line 36"/>
            <p:cNvSpPr>
              <a:spLocks noChangeShapeType="1"/>
            </p:cNvSpPr>
            <p:nvPr/>
          </p:nvSpPr>
          <p:spPr bwMode="auto">
            <a:xfrm>
              <a:off x="5639882" y="1707146"/>
              <a:ext cx="0" cy="3177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41" name="Text Box 37"/>
            <p:cNvSpPr txBox="1">
              <a:spLocks noChangeArrowheads="1"/>
            </p:cNvSpPr>
            <p:nvPr/>
          </p:nvSpPr>
          <p:spPr bwMode="auto">
            <a:xfrm>
              <a:off x="6047808" y="1722836"/>
              <a:ext cx="599844" cy="276999"/>
            </a:xfrm>
            <a:prstGeom prst="rect">
              <a:avLst/>
            </a:prstGeom>
            <a:gradFill>
              <a:gsLst>
                <a:gs pos="0">
                  <a:schemeClr val="bg1"/>
                </a:gs>
                <a:gs pos="0">
                  <a:schemeClr val="bg1">
                    <a:lumMod val="95000"/>
                    <a:lumOff val="5000"/>
                  </a:schemeClr>
                </a:gs>
                <a:gs pos="83000">
                  <a:schemeClr val="bg1"/>
                </a:gs>
                <a:gs pos="100000">
                  <a:schemeClr val="bg1"/>
                </a:gs>
              </a:gsLst>
              <a:lin ang="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70C0"/>
                  </a:solidFill>
                  <a:latin typeface="微软雅黑" pitchFamily="34" charset="-122"/>
                  <a:ea typeface="微软雅黑" pitchFamily="34" charset="-122"/>
                </a:rPr>
                <a:t>X</a:t>
              </a:r>
              <a:r>
                <a:rPr kumimoji="1" lang="zh-CN" altLang="en-US" sz="1200" b="1" dirty="0">
                  <a:solidFill>
                    <a:srgbClr val="0070C0"/>
                  </a:solidFill>
                  <a:latin typeface="微软雅黑" pitchFamily="34" charset="-122"/>
                  <a:ea typeface="微软雅黑" pitchFamily="34" charset="-122"/>
                </a:rPr>
                <a:t>射线</a:t>
              </a:r>
            </a:p>
          </p:txBody>
        </p:sp>
        <p:sp>
          <p:nvSpPr>
            <p:cNvPr id="42" name="Text Box 38"/>
            <p:cNvSpPr txBox="1">
              <a:spLocks noChangeArrowheads="1"/>
            </p:cNvSpPr>
            <p:nvPr/>
          </p:nvSpPr>
          <p:spPr bwMode="auto">
            <a:xfrm>
              <a:off x="7407562" y="1696687"/>
              <a:ext cx="2487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70C0"/>
                  </a:solidFill>
                  <a:latin typeface="微软雅黑" pitchFamily="34" charset="-122"/>
                  <a:ea typeface="微软雅黑" pitchFamily="34" charset="-122"/>
                  <a:sym typeface="Symbol" pitchFamily="18" charset="2"/>
                </a:rPr>
                <a:t></a:t>
              </a:r>
            </a:p>
          </p:txBody>
        </p:sp>
        <p:sp>
          <p:nvSpPr>
            <p:cNvPr id="43" name="Text Box 39"/>
            <p:cNvSpPr txBox="1">
              <a:spLocks noChangeArrowheads="1"/>
            </p:cNvSpPr>
            <p:nvPr/>
          </p:nvSpPr>
          <p:spPr bwMode="auto">
            <a:xfrm>
              <a:off x="7540704" y="1722836"/>
              <a:ext cx="492443" cy="276999"/>
            </a:xfrm>
            <a:prstGeom prst="rect">
              <a:avLst/>
            </a:prstGeom>
            <a:gradFill>
              <a:gsLst>
                <a:gs pos="0">
                  <a:schemeClr val="bg1"/>
                </a:gs>
                <a:gs pos="0">
                  <a:schemeClr val="bg1">
                    <a:lumMod val="95000"/>
                    <a:lumOff val="5000"/>
                  </a:schemeClr>
                </a:gs>
                <a:gs pos="83000">
                  <a:schemeClr val="bg1"/>
                </a:gs>
                <a:gs pos="100000">
                  <a:schemeClr val="bg1"/>
                </a:gs>
              </a:gsLst>
              <a:lin ang="0" scaled="0"/>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70C0"/>
                  </a:solidFill>
                  <a:latin typeface="微软雅黑" pitchFamily="34" charset="-122"/>
                  <a:ea typeface="微软雅黑" pitchFamily="34" charset="-122"/>
                </a:rPr>
                <a:t>射线</a:t>
              </a:r>
            </a:p>
          </p:txBody>
        </p:sp>
        <p:sp>
          <p:nvSpPr>
            <p:cNvPr id="45" name="Line 41"/>
            <p:cNvSpPr>
              <a:spLocks noChangeShapeType="1"/>
            </p:cNvSpPr>
            <p:nvPr/>
          </p:nvSpPr>
          <p:spPr bwMode="auto">
            <a:xfrm>
              <a:off x="1441644" y="2962303"/>
              <a:ext cx="1206781"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47" name="Line 43"/>
            <p:cNvSpPr>
              <a:spLocks noChangeShapeType="1"/>
            </p:cNvSpPr>
            <p:nvPr/>
          </p:nvSpPr>
          <p:spPr bwMode="auto">
            <a:xfrm>
              <a:off x="1968549" y="3269555"/>
              <a:ext cx="2039630"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49" name="Line 45"/>
            <p:cNvSpPr>
              <a:spLocks noChangeShapeType="1"/>
            </p:cNvSpPr>
            <p:nvPr/>
          </p:nvSpPr>
          <p:spPr bwMode="auto">
            <a:xfrm>
              <a:off x="3872203" y="2987144"/>
              <a:ext cx="10198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51" name="Line 47"/>
            <p:cNvSpPr>
              <a:spLocks noChangeShapeType="1"/>
            </p:cNvSpPr>
            <p:nvPr/>
          </p:nvSpPr>
          <p:spPr bwMode="auto">
            <a:xfrm>
              <a:off x="4200811" y="3338850"/>
              <a:ext cx="838515"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55" name="Line 51"/>
            <p:cNvSpPr>
              <a:spLocks noChangeShapeType="1"/>
            </p:cNvSpPr>
            <p:nvPr/>
          </p:nvSpPr>
          <p:spPr bwMode="auto">
            <a:xfrm>
              <a:off x="3362296" y="3778155"/>
              <a:ext cx="385263"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56" name="Text Box 52"/>
            <p:cNvSpPr txBox="1">
              <a:spLocks noChangeArrowheads="1"/>
            </p:cNvSpPr>
            <p:nvPr/>
          </p:nvSpPr>
          <p:spPr bwMode="auto">
            <a:xfrm>
              <a:off x="6682359" y="272434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70C0"/>
                  </a:solidFill>
                  <a:latin typeface="微软雅黑" pitchFamily="34" charset="-122"/>
                  <a:ea typeface="微软雅黑" pitchFamily="34" charset="-122"/>
                </a:rPr>
                <a:t>光纤</a:t>
              </a:r>
            </a:p>
          </p:txBody>
        </p:sp>
        <p:sp>
          <p:nvSpPr>
            <p:cNvPr id="57" name="Line 53"/>
            <p:cNvSpPr>
              <a:spLocks noChangeShapeType="1"/>
            </p:cNvSpPr>
            <p:nvPr/>
          </p:nvSpPr>
          <p:spPr bwMode="auto">
            <a:xfrm>
              <a:off x="6659697" y="2997604"/>
              <a:ext cx="53257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59" name="Line 55"/>
            <p:cNvSpPr>
              <a:spLocks noChangeShapeType="1"/>
            </p:cNvSpPr>
            <p:nvPr/>
          </p:nvSpPr>
          <p:spPr bwMode="auto">
            <a:xfrm flipV="1">
              <a:off x="5107762" y="1832662"/>
              <a:ext cx="158188" cy="313789"/>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60" name="Line 56"/>
            <p:cNvSpPr>
              <a:spLocks noChangeShapeType="1"/>
            </p:cNvSpPr>
            <p:nvPr/>
          </p:nvSpPr>
          <p:spPr bwMode="auto">
            <a:xfrm flipH="1" flipV="1">
              <a:off x="5481244" y="1832662"/>
              <a:ext cx="73653" cy="313788"/>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61" name="Line 57"/>
            <p:cNvSpPr>
              <a:spLocks noChangeShapeType="1"/>
            </p:cNvSpPr>
            <p:nvPr/>
          </p:nvSpPr>
          <p:spPr bwMode="auto">
            <a:xfrm>
              <a:off x="1560623" y="3840913"/>
              <a:ext cx="611889"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62" name="Line 58"/>
            <p:cNvSpPr>
              <a:spLocks noChangeShapeType="1"/>
            </p:cNvSpPr>
            <p:nvPr/>
          </p:nvSpPr>
          <p:spPr bwMode="auto">
            <a:xfrm>
              <a:off x="2308487" y="3840913"/>
              <a:ext cx="40792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63" name="Line 59"/>
            <p:cNvSpPr>
              <a:spLocks noChangeShapeType="1"/>
            </p:cNvSpPr>
            <p:nvPr/>
          </p:nvSpPr>
          <p:spPr bwMode="auto">
            <a:xfrm>
              <a:off x="3396290" y="4091944"/>
              <a:ext cx="668546" cy="0"/>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64" name="Line 60"/>
            <p:cNvSpPr>
              <a:spLocks noChangeShapeType="1"/>
            </p:cNvSpPr>
            <p:nvPr/>
          </p:nvSpPr>
          <p:spPr bwMode="auto">
            <a:xfrm>
              <a:off x="1437396" y="4148164"/>
              <a:ext cx="629877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65" name="Line 61"/>
            <p:cNvSpPr>
              <a:spLocks noChangeShapeType="1"/>
            </p:cNvSpPr>
            <p:nvPr/>
          </p:nvSpPr>
          <p:spPr bwMode="auto">
            <a:xfrm>
              <a:off x="1447310"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66" name="Line 62"/>
            <p:cNvSpPr>
              <a:spLocks noChangeShapeType="1"/>
            </p:cNvSpPr>
            <p:nvPr/>
          </p:nvSpPr>
          <p:spPr bwMode="auto">
            <a:xfrm>
              <a:off x="4062002" y="269950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67" name="Line 63"/>
            <p:cNvSpPr>
              <a:spLocks noChangeShapeType="1"/>
            </p:cNvSpPr>
            <p:nvPr/>
          </p:nvSpPr>
          <p:spPr bwMode="auto">
            <a:xfrm>
              <a:off x="5104480" y="2706042"/>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68" name="Line 64"/>
            <p:cNvSpPr>
              <a:spLocks noChangeShapeType="1"/>
            </p:cNvSpPr>
            <p:nvPr/>
          </p:nvSpPr>
          <p:spPr bwMode="auto">
            <a:xfrm>
              <a:off x="5625718" y="270342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69" name="Line 65"/>
            <p:cNvSpPr>
              <a:spLocks noChangeShapeType="1"/>
            </p:cNvSpPr>
            <p:nvPr/>
          </p:nvSpPr>
          <p:spPr bwMode="auto">
            <a:xfrm>
              <a:off x="6151206"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70" name="Line 66"/>
            <p:cNvSpPr>
              <a:spLocks noChangeShapeType="1"/>
            </p:cNvSpPr>
            <p:nvPr/>
          </p:nvSpPr>
          <p:spPr bwMode="auto">
            <a:xfrm>
              <a:off x="6676695" y="2713887"/>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71" name="Line 67"/>
            <p:cNvSpPr>
              <a:spLocks noChangeShapeType="1"/>
            </p:cNvSpPr>
            <p:nvPr/>
          </p:nvSpPr>
          <p:spPr bwMode="auto">
            <a:xfrm>
              <a:off x="7197933" y="2707349"/>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72" name="Line 68"/>
            <p:cNvSpPr>
              <a:spLocks noChangeShapeType="1"/>
            </p:cNvSpPr>
            <p:nvPr/>
          </p:nvSpPr>
          <p:spPr bwMode="auto">
            <a:xfrm>
              <a:off x="7723421" y="2704734"/>
              <a:ext cx="0" cy="14434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grpSp>
          <p:nvGrpSpPr>
            <p:cNvPr id="73" name="Group 69"/>
            <p:cNvGrpSpPr>
              <a:grpSpLocks/>
            </p:cNvGrpSpPr>
            <p:nvPr/>
          </p:nvGrpSpPr>
          <p:grpSpPr bwMode="auto">
            <a:xfrm>
              <a:off x="676784" y="1456117"/>
              <a:ext cx="679877" cy="278488"/>
              <a:chOff x="6" y="352"/>
              <a:chExt cx="480" cy="213"/>
            </a:xfrm>
          </p:grpSpPr>
          <p:sp>
            <p:nvSpPr>
              <p:cNvPr id="74" name="Text Box 70"/>
              <p:cNvSpPr txBox="1">
                <a:spLocks noChangeArrowheads="1"/>
              </p:cNvSpPr>
              <p:nvPr/>
            </p:nvSpPr>
            <p:spPr bwMode="auto">
              <a:xfrm>
                <a:off x="127" y="353"/>
                <a:ext cx="3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70C0"/>
                    </a:solidFill>
                    <a:latin typeface="微软雅黑" pitchFamily="34" charset="-122"/>
                    <a:ea typeface="微软雅黑" pitchFamily="34" charset="-122"/>
                  </a:rPr>
                  <a:t>(Hz)</a:t>
                </a:r>
              </a:p>
            </p:txBody>
          </p:sp>
          <p:sp>
            <p:nvSpPr>
              <p:cNvPr id="75" name="Text Box 71"/>
              <p:cNvSpPr txBox="1">
                <a:spLocks noChangeArrowheads="1"/>
              </p:cNvSpPr>
              <p:nvPr/>
            </p:nvSpPr>
            <p:spPr bwMode="auto">
              <a:xfrm>
                <a:off x="6" y="352"/>
                <a:ext cx="1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70C0"/>
                    </a:solidFill>
                    <a:latin typeface="微软雅黑" pitchFamily="34" charset="-122"/>
                    <a:ea typeface="微软雅黑" pitchFamily="34" charset="-122"/>
                  </a:rPr>
                  <a:t>f</a:t>
                </a:r>
              </a:p>
            </p:txBody>
          </p:sp>
        </p:grpSp>
        <p:grpSp>
          <p:nvGrpSpPr>
            <p:cNvPr id="76" name="Group 72"/>
            <p:cNvGrpSpPr>
              <a:grpSpLocks/>
            </p:cNvGrpSpPr>
            <p:nvPr/>
          </p:nvGrpSpPr>
          <p:grpSpPr bwMode="auto">
            <a:xfrm>
              <a:off x="682450" y="2423632"/>
              <a:ext cx="669962" cy="317711"/>
              <a:chOff x="78" y="1561"/>
              <a:chExt cx="473" cy="243"/>
            </a:xfrm>
          </p:grpSpPr>
          <p:sp>
            <p:nvSpPr>
              <p:cNvPr id="77" name="Text Box 73"/>
              <p:cNvSpPr txBox="1">
                <a:spLocks noChangeArrowheads="1"/>
              </p:cNvSpPr>
              <p:nvPr/>
            </p:nvSpPr>
            <p:spPr bwMode="auto">
              <a:xfrm>
                <a:off x="159" y="1561"/>
                <a:ext cx="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70C0"/>
                    </a:solidFill>
                    <a:latin typeface="微软雅黑" pitchFamily="34" charset="-122"/>
                    <a:ea typeface="微软雅黑" pitchFamily="34" charset="-122"/>
                  </a:rPr>
                  <a:t> (Hz)</a:t>
                </a:r>
              </a:p>
            </p:txBody>
          </p:sp>
          <p:sp>
            <p:nvSpPr>
              <p:cNvPr id="78" name="Text Box 74"/>
              <p:cNvSpPr txBox="1">
                <a:spLocks noChangeArrowheads="1"/>
              </p:cNvSpPr>
              <p:nvPr/>
            </p:nvSpPr>
            <p:spPr bwMode="auto">
              <a:xfrm>
                <a:off x="78" y="1592"/>
                <a:ext cx="1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70C0"/>
                    </a:solidFill>
                    <a:latin typeface="微软雅黑" pitchFamily="34" charset="-122"/>
                    <a:ea typeface="微软雅黑" pitchFamily="34" charset="-122"/>
                  </a:rPr>
                  <a:t>f</a:t>
                </a:r>
              </a:p>
            </p:txBody>
          </p:sp>
        </p:grpSp>
        <p:sp>
          <p:nvSpPr>
            <p:cNvPr id="79" name="Line 75"/>
            <p:cNvSpPr>
              <a:spLocks noChangeShapeType="1"/>
            </p:cNvSpPr>
            <p:nvPr/>
          </p:nvSpPr>
          <p:spPr bwMode="auto">
            <a:xfrm>
              <a:off x="1628610" y="4148164"/>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80" name="Line 76"/>
            <p:cNvSpPr>
              <a:spLocks noChangeShapeType="1"/>
            </p:cNvSpPr>
            <p:nvPr/>
          </p:nvSpPr>
          <p:spPr bwMode="auto">
            <a:xfrm>
              <a:off x="2138518"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81" name="Line 77"/>
            <p:cNvSpPr>
              <a:spLocks noChangeShapeType="1"/>
            </p:cNvSpPr>
            <p:nvPr/>
          </p:nvSpPr>
          <p:spPr bwMode="auto">
            <a:xfrm>
              <a:off x="2652675"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82" name="Line 78"/>
            <p:cNvSpPr>
              <a:spLocks noChangeShapeType="1"/>
            </p:cNvSpPr>
            <p:nvPr/>
          </p:nvSpPr>
          <p:spPr bwMode="auto">
            <a:xfrm>
              <a:off x="3183828"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83" name="Line 79"/>
            <p:cNvSpPr>
              <a:spLocks noChangeShapeType="1"/>
            </p:cNvSpPr>
            <p:nvPr/>
          </p:nvSpPr>
          <p:spPr bwMode="auto">
            <a:xfrm>
              <a:off x="3689486"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84" name="Line 80"/>
            <p:cNvSpPr>
              <a:spLocks noChangeShapeType="1"/>
            </p:cNvSpPr>
            <p:nvPr/>
          </p:nvSpPr>
          <p:spPr bwMode="auto">
            <a:xfrm>
              <a:off x="4220640"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85" name="Line 81"/>
            <p:cNvSpPr>
              <a:spLocks noChangeShapeType="1"/>
            </p:cNvSpPr>
            <p:nvPr/>
          </p:nvSpPr>
          <p:spPr bwMode="auto">
            <a:xfrm>
              <a:off x="4747544"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86" name="Line 82"/>
            <p:cNvSpPr>
              <a:spLocks noChangeShapeType="1"/>
            </p:cNvSpPr>
            <p:nvPr/>
          </p:nvSpPr>
          <p:spPr bwMode="auto">
            <a:xfrm>
              <a:off x="5261701" y="4156009"/>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87" name="Line 83"/>
            <p:cNvSpPr>
              <a:spLocks noChangeShapeType="1"/>
            </p:cNvSpPr>
            <p:nvPr/>
          </p:nvSpPr>
          <p:spPr bwMode="auto">
            <a:xfrm>
              <a:off x="5797104"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88" name="Line 84"/>
            <p:cNvSpPr>
              <a:spLocks noChangeShapeType="1"/>
            </p:cNvSpPr>
            <p:nvPr/>
          </p:nvSpPr>
          <p:spPr bwMode="auto">
            <a:xfrm>
              <a:off x="6319759" y="4152087"/>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89" name="Line 85"/>
            <p:cNvSpPr>
              <a:spLocks noChangeShapeType="1"/>
            </p:cNvSpPr>
            <p:nvPr/>
          </p:nvSpPr>
          <p:spPr bwMode="auto">
            <a:xfrm>
              <a:off x="6850913" y="4159932"/>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90" name="Line 86"/>
            <p:cNvSpPr>
              <a:spLocks noChangeShapeType="1"/>
            </p:cNvSpPr>
            <p:nvPr/>
          </p:nvSpPr>
          <p:spPr bwMode="auto">
            <a:xfrm>
              <a:off x="7377817" y="4152087"/>
              <a:ext cx="0" cy="627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91" name="Text Box 87"/>
            <p:cNvSpPr txBox="1">
              <a:spLocks noChangeArrowheads="1"/>
            </p:cNvSpPr>
            <p:nvPr/>
          </p:nvSpPr>
          <p:spPr bwMode="auto">
            <a:xfrm>
              <a:off x="1686684" y="4156009"/>
              <a:ext cx="3561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70C0"/>
                  </a:solidFill>
                  <a:latin typeface="微软雅黑" pitchFamily="34" charset="-122"/>
                  <a:ea typeface="微软雅黑" pitchFamily="34" charset="-122"/>
                </a:rPr>
                <a:t>LF</a:t>
              </a:r>
            </a:p>
          </p:txBody>
        </p:sp>
        <p:sp>
          <p:nvSpPr>
            <p:cNvPr id="92" name="Text Box 88"/>
            <p:cNvSpPr txBox="1">
              <a:spLocks noChangeArrowheads="1"/>
            </p:cNvSpPr>
            <p:nvPr/>
          </p:nvSpPr>
          <p:spPr bwMode="auto">
            <a:xfrm>
              <a:off x="2209339" y="4156009"/>
              <a:ext cx="4299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70C0"/>
                  </a:solidFill>
                  <a:latin typeface="微软雅黑" pitchFamily="34" charset="-122"/>
                  <a:ea typeface="微软雅黑" pitchFamily="34" charset="-122"/>
                </a:rPr>
                <a:t>MF</a:t>
              </a:r>
            </a:p>
          </p:txBody>
        </p:sp>
        <p:sp>
          <p:nvSpPr>
            <p:cNvPr id="93" name="Text Box 89"/>
            <p:cNvSpPr txBox="1">
              <a:spLocks noChangeArrowheads="1"/>
            </p:cNvSpPr>
            <p:nvPr/>
          </p:nvSpPr>
          <p:spPr bwMode="auto">
            <a:xfrm>
              <a:off x="2731995" y="4156009"/>
              <a:ext cx="3978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70C0"/>
                  </a:solidFill>
                  <a:latin typeface="微软雅黑" pitchFamily="34" charset="-122"/>
                  <a:ea typeface="微软雅黑" pitchFamily="34" charset="-122"/>
                </a:rPr>
                <a:t>HF</a:t>
              </a:r>
            </a:p>
          </p:txBody>
        </p:sp>
        <p:sp>
          <p:nvSpPr>
            <p:cNvPr id="94" name="Text Box 90"/>
            <p:cNvSpPr txBox="1">
              <a:spLocks noChangeArrowheads="1"/>
            </p:cNvSpPr>
            <p:nvPr/>
          </p:nvSpPr>
          <p:spPr bwMode="auto">
            <a:xfrm>
              <a:off x="3195160" y="4156009"/>
              <a:ext cx="50847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70C0"/>
                  </a:solidFill>
                  <a:latin typeface="微软雅黑" pitchFamily="34" charset="-122"/>
                  <a:ea typeface="微软雅黑" pitchFamily="34" charset="-122"/>
                </a:rPr>
                <a:t>VHF</a:t>
              </a:r>
            </a:p>
          </p:txBody>
        </p:sp>
        <p:sp>
          <p:nvSpPr>
            <p:cNvPr id="95" name="Text Box 91"/>
            <p:cNvSpPr txBox="1">
              <a:spLocks noChangeArrowheads="1"/>
            </p:cNvSpPr>
            <p:nvPr/>
          </p:nvSpPr>
          <p:spPr bwMode="auto">
            <a:xfrm>
              <a:off x="3705067" y="4156009"/>
              <a:ext cx="5180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70C0"/>
                  </a:solidFill>
                  <a:latin typeface="微软雅黑" pitchFamily="34" charset="-122"/>
                  <a:ea typeface="微软雅黑" pitchFamily="34" charset="-122"/>
                </a:rPr>
                <a:t>UHF</a:t>
              </a:r>
            </a:p>
          </p:txBody>
        </p:sp>
        <p:sp>
          <p:nvSpPr>
            <p:cNvPr id="96" name="Text Box 92"/>
            <p:cNvSpPr txBox="1">
              <a:spLocks noChangeArrowheads="1"/>
            </p:cNvSpPr>
            <p:nvPr/>
          </p:nvSpPr>
          <p:spPr bwMode="auto">
            <a:xfrm>
              <a:off x="4210727" y="4156009"/>
              <a:ext cx="4908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70C0"/>
                  </a:solidFill>
                  <a:latin typeface="微软雅黑" pitchFamily="34" charset="-122"/>
                  <a:ea typeface="微软雅黑" pitchFamily="34" charset="-122"/>
                </a:rPr>
                <a:t>SHF</a:t>
              </a:r>
            </a:p>
          </p:txBody>
        </p:sp>
        <p:sp>
          <p:nvSpPr>
            <p:cNvPr id="97" name="Text Box 93"/>
            <p:cNvSpPr txBox="1">
              <a:spLocks noChangeArrowheads="1"/>
            </p:cNvSpPr>
            <p:nvPr/>
          </p:nvSpPr>
          <p:spPr bwMode="auto">
            <a:xfrm>
              <a:off x="4746128" y="4156009"/>
              <a:ext cx="4860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70C0"/>
                  </a:solidFill>
                  <a:latin typeface="微软雅黑" pitchFamily="34" charset="-122"/>
                  <a:ea typeface="微软雅黑" pitchFamily="34" charset="-122"/>
                </a:rPr>
                <a:t>EHF</a:t>
              </a:r>
            </a:p>
          </p:txBody>
        </p:sp>
        <p:sp>
          <p:nvSpPr>
            <p:cNvPr id="98" name="Text Box 94"/>
            <p:cNvSpPr txBox="1">
              <a:spLocks noChangeArrowheads="1"/>
            </p:cNvSpPr>
            <p:nvPr/>
          </p:nvSpPr>
          <p:spPr bwMode="auto">
            <a:xfrm>
              <a:off x="5264534" y="4156009"/>
              <a:ext cx="4940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70C0"/>
                  </a:solidFill>
                  <a:latin typeface="微软雅黑" pitchFamily="34" charset="-122"/>
                  <a:ea typeface="微软雅黑" pitchFamily="34" charset="-122"/>
                </a:rPr>
                <a:t>THF</a:t>
              </a:r>
            </a:p>
          </p:txBody>
        </p:sp>
        <p:sp>
          <p:nvSpPr>
            <p:cNvPr id="99" name="Text Box 95"/>
            <p:cNvSpPr txBox="1">
              <a:spLocks noChangeArrowheads="1"/>
            </p:cNvSpPr>
            <p:nvPr/>
          </p:nvSpPr>
          <p:spPr bwMode="auto">
            <a:xfrm>
              <a:off x="858898" y="412885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70C0"/>
                  </a:solidFill>
                  <a:latin typeface="微软雅黑" pitchFamily="34" charset="-122"/>
                  <a:ea typeface="微软雅黑" pitchFamily="34" charset="-122"/>
                </a:rPr>
                <a:t>波段</a:t>
              </a:r>
            </a:p>
          </p:txBody>
        </p:sp>
        <p:sp>
          <p:nvSpPr>
            <p:cNvPr id="100" name="Text Box 96"/>
            <p:cNvSpPr txBox="1">
              <a:spLocks noChangeArrowheads="1"/>
            </p:cNvSpPr>
            <p:nvPr/>
          </p:nvSpPr>
          <p:spPr bwMode="auto">
            <a:xfrm>
              <a:off x="1260344" y="2436706"/>
              <a:ext cx="68178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4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5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6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7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8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9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10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11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12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13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14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15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16</a:t>
              </a:r>
              <a:endParaRPr kumimoji="1" lang="en-US" altLang="zh-CN" sz="1200" b="1" dirty="0">
                <a:solidFill>
                  <a:srgbClr val="0070C0"/>
                </a:solidFill>
                <a:latin typeface="微软雅黑" pitchFamily="34" charset="-122"/>
                <a:ea typeface="微软雅黑" pitchFamily="34" charset="-122"/>
              </a:endParaRPr>
            </a:p>
          </p:txBody>
        </p:sp>
        <p:sp>
          <p:nvSpPr>
            <p:cNvPr id="101" name="Text Box 97"/>
            <p:cNvSpPr txBox="1">
              <a:spLocks noChangeArrowheads="1"/>
            </p:cNvSpPr>
            <p:nvPr/>
          </p:nvSpPr>
          <p:spPr bwMode="auto">
            <a:xfrm>
              <a:off x="1288672" y="1429966"/>
              <a:ext cx="68804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0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2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4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6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8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10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12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14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16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18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20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22       </a:t>
              </a:r>
              <a:r>
                <a:rPr kumimoji="1" lang="en-US" altLang="zh-CN" sz="1200" b="1" dirty="0">
                  <a:solidFill>
                    <a:srgbClr val="0070C0"/>
                  </a:solidFill>
                  <a:latin typeface="微软雅黑" pitchFamily="34" charset="-122"/>
                  <a:ea typeface="微软雅黑" pitchFamily="34" charset="-122"/>
                </a:rPr>
                <a:t>10</a:t>
              </a:r>
              <a:r>
                <a:rPr kumimoji="1" lang="en-US" altLang="zh-CN" sz="1200" b="1" baseline="30000" dirty="0">
                  <a:solidFill>
                    <a:srgbClr val="0070C0"/>
                  </a:solidFill>
                  <a:latin typeface="微软雅黑" pitchFamily="34" charset="-122"/>
                  <a:ea typeface="微软雅黑" pitchFamily="34" charset="-122"/>
                </a:rPr>
                <a:t>24</a:t>
              </a:r>
              <a:endParaRPr kumimoji="1" lang="en-US" altLang="zh-CN" sz="1200" b="1" dirty="0">
                <a:solidFill>
                  <a:srgbClr val="0070C0"/>
                </a:solidFill>
                <a:latin typeface="微软雅黑" pitchFamily="34" charset="-122"/>
                <a:ea typeface="微软雅黑" pitchFamily="34" charset="-122"/>
              </a:endParaRPr>
            </a:p>
          </p:txBody>
        </p:sp>
        <p:sp>
          <p:nvSpPr>
            <p:cNvPr id="102" name="Line 98"/>
            <p:cNvSpPr>
              <a:spLocks noChangeShapeType="1"/>
            </p:cNvSpPr>
            <p:nvPr/>
          </p:nvSpPr>
          <p:spPr bwMode="auto">
            <a:xfrm flipV="1">
              <a:off x="3894866" y="3775541"/>
              <a:ext cx="318693" cy="2615"/>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grpSp>
      <p:grpSp>
        <p:nvGrpSpPr>
          <p:cNvPr id="119" name="组合 118"/>
          <p:cNvGrpSpPr/>
          <p:nvPr/>
        </p:nvGrpSpPr>
        <p:grpSpPr>
          <a:xfrm>
            <a:off x="4178552" y="3053565"/>
            <a:ext cx="808737" cy="274477"/>
            <a:chOff x="4127752" y="3072615"/>
            <a:chExt cx="808737" cy="274477"/>
          </a:xfrm>
        </p:grpSpPr>
        <p:sp>
          <p:nvSpPr>
            <p:cNvPr id="118"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117" name="Text Box 46"/>
            <p:cNvSpPr txBox="1">
              <a:spLocks noChangeArrowheads="1"/>
            </p:cNvSpPr>
            <p:nvPr/>
          </p:nvSpPr>
          <p:spPr bwMode="auto">
            <a:xfrm>
              <a:off x="4135654" y="3072615"/>
              <a:ext cx="792932" cy="2744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70C0"/>
                  </a:solidFill>
                  <a:latin typeface="微软雅黑" pitchFamily="34" charset="-122"/>
                  <a:ea typeface="微软雅黑" pitchFamily="34" charset="-122"/>
                </a:rPr>
                <a:t>地面微波</a:t>
              </a:r>
            </a:p>
          </p:txBody>
        </p:sp>
      </p:grpSp>
      <p:grpSp>
        <p:nvGrpSpPr>
          <p:cNvPr id="122" name="组合 121"/>
          <p:cNvGrpSpPr/>
          <p:nvPr/>
        </p:nvGrpSpPr>
        <p:grpSpPr>
          <a:xfrm>
            <a:off x="2620213" y="3012401"/>
            <a:ext cx="808737" cy="274477"/>
            <a:chOff x="4127752" y="3072615"/>
            <a:chExt cx="808737" cy="274477"/>
          </a:xfrm>
        </p:grpSpPr>
        <p:sp>
          <p:nvSpPr>
            <p:cNvPr id="123"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124" name="Text Box 46"/>
            <p:cNvSpPr txBox="1">
              <a:spLocks noChangeArrowheads="1"/>
            </p:cNvSpPr>
            <p:nvPr/>
          </p:nvSpPr>
          <p:spPr bwMode="auto">
            <a:xfrm>
              <a:off x="4135654" y="3072615"/>
              <a:ext cx="792932" cy="2744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70C0"/>
                  </a:solidFill>
                  <a:latin typeface="微软雅黑" pitchFamily="34" charset="-122"/>
                  <a:ea typeface="微软雅黑" pitchFamily="34" charset="-122"/>
                </a:rPr>
                <a:t>同轴电缆</a:t>
              </a:r>
            </a:p>
          </p:txBody>
        </p:sp>
      </p:grpSp>
      <p:grpSp>
        <p:nvGrpSpPr>
          <p:cNvPr id="125" name="组合 124"/>
          <p:cNvGrpSpPr/>
          <p:nvPr/>
        </p:nvGrpSpPr>
        <p:grpSpPr>
          <a:xfrm>
            <a:off x="1651749" y="2735121"/>
            <a:ext cx="654233" cy="276999"/>
            <a:chOff x="4127752" y="3072615"/>
            <a:chExt cx="654233" cy="276999"/>
          </a:xfrm>
        </p:grpSpPr>
        <p:sp>
          <p:nvSpPr>
            <p:cNvPr id="126" name="Rectangle 20"/>
            <p:cNvSpPr>
              <a:spLocks noChangeArrowheads="1"/>
            </p:cNvSpPr>
            <p:nvPr/>
          </p:nvSpPr>
          <p:spPr bwMode="auto">
            <a:xfrm>
              <a:off x="4127752" y="3116574"/>
              <a:ext cx="654233" cy="1865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127" name="Text Box 46"/>
            <p:cNvSpPr txBox="1">
              <a:spLocks noChangeArrowheads="1"/>
            </p:cNvSpPr>
            <p:nvPr/>
          </p:nvSpPr>
          <p:spPr bwMode="auto">
            <a:xfrm>
              <a:off x="4135654" y="3072615"/>
              <a:ext cx="646331"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70C0"/>
                  </a:solidFill>
                  <a:latin typeface="微软雅黑" pitchFamily="34" charset="-122"/>
                  <a:ea typeface="微软雅黑" pitchFamily="34" charset="-122"/>
                </a:rPr>
                <a:t>双绞线</a:t>
              </a:r>
            </a:p>
          </p:txBody>
        </p:sp>
      </p:grpSp>
      <p:grpSp>
        <p:nvGrpSpPr>
          <p:cNvPr id="130" name="组合 129"/>
          <p:cNvGrpSpPr/>
          <p:nvPr/>
        </p:nvGrpSpPr>
        <p:grpSpPr>
          <a:xfrm>
            <a:off x="1585989" y="3356865"/>
            <a:ext cx="640446" cy="420864"/>
            <a:chOff x="1585989" y="3356865"/>
            <a:chExt cx="640446" cy="420864"/>
          </a:xfrm>
        </p:grpSpPr>
        <p:sp>
          <p:nvSpPr>
            <p:cNvPr id="129"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128" name="Text Box 50"/>
            <p:cNvSpPr txBox="1">
              <a:spLocks noChangeArrowheads="1"/>
            </p:cNvSpPr>
            <p:nvPr/>
          </p:nvSpPr>
          <p:spPr bwMode="auto">
            <a:xfrm>
              <a:off x="1585989" y="3356865"/>
              <a:ext cx="640446" cy="420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200" b="1" dirty="0">
                  <a:solidFill>
                    <a:srgbClr val="0070C0"/>
                  </a:solidFill>
                  <a:latin typeface="微软雅黑" pitchFamily="34" charset="-122"/>
                  <a:ea typeface="微软雅黑" pitchFamily="34" charset="-122"/>
                </a:rPr>
                <a:t>  </a:t>
              </a:r>
              <a:r>
                <a:rPr kumimoji="1" lang="zh-CN" altLang="en-US" sz="1200" b="1" dirty="0">
                  <a:solidFill>
                    <a:srgbClr val="0070C0"/>
                  </a:solidFill>
                  <a:latin typeface="微软雅黑" pitchFamily="34" charset="-122"/>
                  <a:ea typeface="微软雅黑" pitchFamily="34" charset="-122"/>
                </a:rPr>
                <a:t>海事</a:t>
              </a:r>
            </a:p>
            <a:p>
              <a:pPr algn="l">
                <a:lnSpc>
                  <a:spcPct val="90000"/>
                </a:lnSpc>
              </a:pPr>
              <a:r>
                <a:rPr kumimoji="1" lang="zh-CN" altLang="en-US" sz="1200" b="1" dirty="0">
                  <a:solidFill>
                    <a:srgbClr val="0070C0"/>
                  </a:solidFill>
                  <a:latin typeface="微软雅黑" pitchFamily="34" charset="-122"/>
                  <a:ea typeface="微软雅黑" pitchFamily="34" charset="-122"/>
                </a:rPr>
                <a:t>无线电</a:t>
              </a:r>
            </a:p>
          </p:txBody>
        </p:sp>
      </p:grpSp>
      <p:grpSp>
        <p:nvGrpSpPr>
          <p:cNvPr id="131" name="组合 130"/>
          <p:cNvGrpSpPr/>
          <p:nvPr/>
        </p:nvGrpSpPr>
        <p:grpSpPr>
          <a:xfrm>
            <a:off x="2195736" y="3356865"/>
            <a:ext cx="646331" cy="424732"/>
            <a:chOff x="1585989" y="3356865"/>
            <a:chExt cx="646331" cy="424732"/>
          </a:xfrm>
        </p:grpSpPr>
        <p:sp>
          <p:nvSpPr>
            <p:cNvPr id="132"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133"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200" b="1" dirty="0">
                  <a:solidFill>
                    <a:srgbClr val="0070C0"/>
                  </a:solidFill>
                  <a:latin typeface="微软雅黑" pitchFamily="34" charset="-122"/>
                  <a:ea typeface="微软雅黑" pitchFamily="34" charset="-122"/>
                </a:rPr>
                <a:t>调幅</a:t>
              </a:r>
              <a:endParaRPr kumimoji="1" lang="en-US" altLang="zh-CN" sz="1200" b="1" dirty="0">
                <a:solidFill>
                  <a:srgbClr val="0070C0"/>
                </a:solidFill>
                <a:latin typeface="微软雅黑" pitchFamily="34" charset="-122"/>
                <a:ea typeface="微软雅黑" pitchFamily="34" charset="-122"/>
              </a:endParaRPr>
            </a:p>
            <a:p>
              <a:pPr algn="ctr">
                <a:lnSpc>
                  <a:spcPct val="90000"/>
                </a:lnSpc>
              </a:pPr>
              <a:r>
                <a:rPr kumimoji="1" lang="zh-CN" altLang="en-US" sz="1200" b="1" dirty="0">
                  <a:solidFill>
                    <a:srgbClr val="0070C0"/>
                  </a:solidFill>
                  <a:latin typeface="微软雅黑" pitchFamily="34" charset="-122"/>
                  <a:ea typeface="微软雅黑" pitchFamily="34" charset="-122"/>
                </a:rPr>
                <a:t>无线电</a:t>
              </a:r>
            </a:p>
          </p:txBody>
        </p:sp>
      </p:grpSp>
      <p:grpSp>
        <p:nvGrpSpPr>
          <p:cNvPr id="137" name="组合 136"/>
          <p:cNvGrpSpPr/>
          <p:nvPr/>
        </p:nvGrpSpPr>
        <p:grpSpPr>
          <a:xfrm>
            <a:off x="3108853" y="3318765"/>
            <a:ext cx="646331" cy="424732"/>
            <a:chOff x="1585989" y="3356865"/>
            <a:chExt cx="646331" cy="424732"/>
          </a:xfrm>
        </p:grpSpPr>
        <p:sp>
          <p:nvSpPr>
            <p:cNvPr id="138"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139"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200" b="1" dirty="0">
                  <a:solidFill>
                    <a:srgbClr val="0070C0"/>
                  </a:solidFill>
                  <a:latin typeface="微软雅黑" pitchFamily="34" charset="-122"/>
                  <a:ea typeface="微软雅黑" pitchFamily="34" charset="-122"/>
                </a:rPr>
                <a:t> </a:t>
              </a:r>
              <a:r>
                <a:rPr kumimoji="1" lang="zh-CN" altLang="en-US" sz="1200" b="1" dirty="0">
                  <a:solidFill>
                    <a:srgbClr val="0070C0"/>
                  </a:solidFill>
                  <a:latin typeface="微软雅黑" pitchFamily="34" charset="-122"/>
                  <a:ea typeface="微软雅黑" pitchFamily="34" charset="-122"/>
                </a:rPr>
                <a:t>调频</a:t>
              </a:r>
            </a:p>
            <a:p>
              <a:pPr algn="ctr">
                <a:lnSpc>
                  <a:spcPct val="90000"/>
                </a:lnSpc>
              </a:pPr>
              <a:r>
                <a:rPr kumimoji="1" lang="zh-CN" altLang="en-US" sz="1200" b="1" dirty="0">
                  <a:solidFill>
                    <a:srgbClr val="0070C0"/>
                  </a:solidFill>
                  <a:latin typeface="微软雅黑" pitchFamily="34" charset="-122"/>
                  <a:ea typeface="微软雅黑" pitchFamily="34" charset="-122"/>
                </a:rPr>
                <a:t>无线电</a:t>
              </a:r>
            </a:p>
          </p:txBody>
        </p:sp>
      </p:grpSp>
      <p:grpSp>
        <p:nvGrpSpPr>
          <p:cNvPr id="140" name="组合 139"/>
          <p:cNvGrpSpPr/>
          <p:nvPr/>
        </p:nvGrpSpPr>
        <p:grpSpPr>
          <a:xfrm>
            <a:off x="3748658" y="3318765"/>
            <a:ext cx="646331" cy="424732"/>
            <a:chOff x="1585989" y="3356865"/>
            <a:chExt cx="646331" cy="424732"/>
          </a:xfrm>
        </p:grpSpPr>
        <p:sp>
          <p:nvSpPr>
            <p:cNvPr id="141"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70C0"/>
                </a:solidFill>
                <a:latin typeface="微软雅黑" pitchFamily="34" charset="-122"/>
                <a:ea typeface="微软雅黑" pitchFamily="34" charset="-122"/>
              </a:endParaRPr>
            </a:p>
          </p:txBody>
        </p:sp>
        <p:sp>
          <p:nvSpPr>
            <p:cNvPr id="142"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200" b="1" dirty="0">
                  <a:solidFill>
                    <a:srgbClr val="0070C0"/>
                  </a:solidFill>
                  <a:latin typeface="微软雅黑" pitchFamily="34" charset="-122"/>
                  <a:ea typeface="微软雅黑" pitchFamily="34" charset="-122"/>
                </a:rPr>
                <a:t>移动</a:t>
              </a:r>
            </a:p>
            <a:p>
              <a:pPr algn="ctr">
                <a:lnSpc>
                  <a:spcPct val="90000"/>
                </a:lnSpc>
              </a:pPr>
              <a:r>
                <a:rPr kumimoji="1" lang="zh-CN" altLang="en-US" sz="1200" b="1" dirty="0">
                  <a:solidFill>
                    <a:srgbClr val="0070C0"/>
                  </a:solidFill>
                  <a:latin typeface="微软雅黑" pitchFamily="34" charset="-122"/>
                  <a:ea typeface="微软雅黑" pitchFamily="34" charset="-122"/>
                </a:rPr>
                <a:t>无线电</a:t>
              </a:r>
            </a:p>
          </p:txBody>
        </p:sp>
      </p:grpSp>
      <p:grpSp>
        <p:nvGrpSpPr>
          <p:cNvPr id="147" name="组合 146"/>
          <p:cNvGrpSpPr/>
          <p:nvPr/>
        </p:nvGrpSpPr>
        <p:grpSpPr>
          <a:xfrm>
            <a:off x="4089718" y="2743290"/>
            <a:ext cx="487959" cy="274477"/>
            <a:chOff x="4089718" y="2743290"/>
            <a:chExt cx="487959" cy="274477"/>
          </a:xfrm>
        </p:grpSpPr>
        <p:sp>
          <p:nvSpPr>
            <p:cNvPr id="145" name="矩形 144"/>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46" name="Text Box 44"/>
            <p:cNvSpPr txBox="1">
              <a:spLocks noChangeArrowheads="1"/>
            </p:cNvSpPr>
            <p:nvPr/>
          </p:nvSpPr>
          <p:spPr bwMode="auto">
            <a:xfrm>
              <a:off x="4089718" y="2743290"/>
              <a:ext cx="487959" cy="2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70C0"/>
                  </a:solidFill>
                  <a:latin typeface="微软雅黑" pitchFamily="34" charset="-122"/>
                  <a:ea typeface="微软雅黑" pitchFamily="34" charset="-122"/>
                </a:rPr>
                <a:t>卫星</a:t>
              </a:r>
            </a:p>
          </p:txBody>
        </p:sp>
      </p:grpSp>
      <p:grpSp>
        <p:nvGrpSpPr>
          <p:cNvPr id="148" name="组合 147"/>
          <p:cNvGrpSpPr/>
          <p:nvPr/>
        </p:nvGrpSpPr>
        <p:grpSpPr>
          <a:xfrm>
            <a:off x="3564260" y="3806800"/>
            <a:ext cx="487959" cy="274477"/>
            <a:chOff x="4089718" y="2743290"/>
            <a:chExt cx="487959" cy="274477"/>
          </a:xfrm>
        </p:grpSpPr>
        <p:sp>
          <p:nvSpPr>
            <p:cNvPr id="149" name="矩形 148"/>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50" name="Text Box 44"/>
            <p:cNvSpPr txBox="1">
              <a:spLocks noChangeArrowheads="1"/>
            </p:cNvSpPr>
            <p:nvPr/>
          </p:nvSpPr>
          <p:spPr bwMode="auto">
            <a:xfrm>
              <a:off x="4089718" y="2743290"/>
              <a:ext cx="487959" cy="2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70C0"/>
                  </a:solidFill>
                  <a:latin typeface="微软雅黑" pitchFamily="34" charset="-122"/>
                  <a:ea typeface="微软雅黑" pitchFamily="34" charset="-122"/>
                </a:rPr>
                <a:t>电视</a:t>
              </a: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2.3  </a:t>
            </a:r>
            <a:r>
              <a:rPr lang="zh-CN" altLang="en-US" dirty="0">
                <a:latin typeface="微软雅黑" panose="020B0503020204020204" pitchFamily="34" charset="-122"/>
              </a:rPr>
              <a:t>传输媒体</a:t>
            </a:r>
            <a:endParaRPr lang="zh-CN" altLang="en-US" dirty="0"/>
          </a:p>
        </p:txBody>
      </p:sp>
    </p:spTree>
    <p:extLst>
      <p:ext uri="{BB962C8B-B14F-4D97-AF65-F5344CB8AC3E}">
        <p14:creationId xmlns:p14="http://schemas.microsoft.com/office/powerpoint/2010/main" val="93360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323528" y="1308412"/>
            <a:ext cx="8424936"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dirty="0">
                <a:solidFill>
                  <a:srgbClr val="0087CD"/>
                </a:solidFill>
                <a:latin typeface="微软雅黑" pitchFamily="34" charset="-122"/>
                <a:ea typeface="微软雅黑" pitchFamily="34" charset="-122"/>
              </a:rPr>
              <a:t>双绞线：</a:t>
            </a:r>
            <a:endParaRPr lang="en-US" altLang="zh-CN" sz="2000" dirty="0">
              <a:solidFill>
                <a:srgbClr val="0087CD"/>
              </a:solidFill>
              <a:latin typeface="微软雅黑" pitchFamily="34" charset="-122"/>
              <a:ea typeface="微软雅黑" pitchFamily="34" charset="-122"/>
            </a:endParaRPr>
          </a:p>
          <a:p>
            <a:pPr>
              <a:lnSpc>
                <a:spcPts val="3300"/>
              </a:lnSpc>
              <a:buClr>
                <a:srgbClr val="0070C0"/>
              </a:buClr>
            </a:pPr>
            <a:r>
              <a:rPr lang="zh-CN" altLang="en-US" sz="2000" dirty="0">
                <a:solidFill>
                  <a:srgbClr val="0087CD"/>
                </a:solidFill>
                <a:latin typeface="微软雅黑" pitchFamily="34" charset="-122"/>
                <a:ea typeface="微软雅黑" pitchFamily="34" charset="-122"/>
              </a:rPr>
              <a:t>最常用的传输媒体。模拟传输和数字传输都可以使用双绞线，其通信距离一般在</a:t>
            </a:r>
            <a:r>
              <a:rPr lang="en-US" altLang="zh-CN" sz="2000" dirty="0">
                <a:solidFill>
                  <a:srgbClr val="0087CD"/>
                </a:solidFill>
                <a:latin typeface="微软雅黑" pitchFamily="34" charset="-122"/>
                <a:ea typeface="微软雅黑" pitchFamily="34" charset="-122"/>
              </a:rPr>
              <a:t>100m</a:t>
            </a:r>
            <a:r>
              <a:rPr lang="zh-CN" altLang="en-US" sz="2000" dirty="0">
                <a:solidFill>
                  <a:srgbClr val="0087CD"/>
                </a:solidFill>
                <a:latin typeface="微软雅黑" pitchFamily="34" charset="-122"/>
                <a:ea typeface="微软雅黑" pitchFamily="34" charset="-122"/>
              </a:rPr>
              <a:t>内。</a:t>
            </a:r>
            <a:endParaRPr lang="en-US" altLang="zh-CN" sz="2000" dirty="0">
              <a:solidFill>
                <a:srgbClr val="0087CD"/>
              </a:solidFill>
              <a:latin typeface="微软雅黑" pitchFamily="34" charset="-122"/>
              <a:ea typeface="微软雅黑" pitchFamily="34" charset="-122"/>
            </a:endParaRPr>
          </a:p>
          <a:p>
            <a:pPr>
              <a:lnSpc>
                <a:spcPts val="3300"/>
              </a:lnSpc>
              <a:buClr>
                <a:srgbClr val="0070C0"/>
              </a:buClr>
            </a:pPr>
            <a:endParaRPr lang="en-US" altLang="zh-CN" sz="2000" dirty="0">
              <a:solidFill>
                <a:srgbClr val="0087CD"/>
              </a:solidFill>
              <a:latin typeface="微软雅黑" pitchFamily="34" charset="-122"/>
              <a:ea typeface="微软雅黑" pitchFamily="34" charset="-122"/>
            </a:endParaRPr>
          </a:p>
          <a:p>
            <a:pPr>
              <a:lnSpc>
                <a:spcPts val="3300"/>
              </a:lnSpc>
              <a:buClr>
                <a:srgbClr val="0070C0"/>
              </a:buClr>
            </a:pPr>
            <a:r>
              <a:rPr lang="zh-CN" altLang="en-US" sz="2000" dirty="0">
                <a:solidFill>
                  <a:srgbClr val="C55A11"/>
                </a:solidFill>
                <a:latin typeface="微软雅黑" pitchFamily="34" charset="-122"/>
                <a:ea typeface="微软雅黑" pitchFamily="34" charset="-122"/>
              </a:rPr>
              <a:t>屏蔽双绞线 </a:t>
            </a:r>
            <a:r>
              <a:rPr lang="en-US" altLang="zh-CN" sz="2000" dirty="0">
                <a:solidFill>
                  <a:srgbClr val="C55A11"/>
                </a:solidFill>
                <a:latin typeface="微软雅黑" pitchFamily="34" charset="-122"/>
                <a:ea typeface="微软雅黑" pitchFamily="34" charset="-122"/>
              </a:rPr>
              <a:t>STP </a:t>
            </a:r>
            <a:r>
              <a:rPr lang="en-US" altLang="zh-CN" sz="2000" dirty="0">
                <a:solidFill>
                  <a:srgbClr val="0087CD"/>
                </a:solidFill>
                <a:latin typeface="微软雅黑" pitchFamily="34" charset="-122"/>
                <a:ea typeface="微软雅黑" pitchFamily="34" charset="-122"/>
              </a:rPr>
              <a:t>(Shielded Twisted Pair)</a:t>
            </a:r>
          </a:p>
          <a:p>
            <a:pPr>
              <a:lnSpc>
                <a:spcPts val="3300"/>
              </a:lnSpc>
              <a:buClr>
                <a:srgbClr val="0070C0"/>
              </a:buClr>
            </a:pPr>
            <a:r>
              <a:rPr lang="zh-CN" altLang="en-US" sz="2000" dirty="0">
                <a:solidFill>
                  <a:srgbClr val="C55A11"/>
                </a:solidFill>
                <a:latin typeface="微软雅黑" pitchFamily="34" charset="-122"/>
                <a:ea typeface="微软雅黑" pitchFamily="34" charset="-122"/>
              </a:rPr>
              <a:t>无屏蔽双绞线 </a:t>
            </a:r>
            <a:r>
              <a:rPr lang="en-US" altLang="zh-CN" sz="2000" dirty="0">
                <a:solidFill>
                  <a:srgbClr val="C55A11"/>
                </a:solidFill>
                <a:latin typeface="微软雅黑" pitchFamily="34" charset="-122"/>
                <a:ea typeface="微软雅黑" pitchFamily="34" charset="-122"/>
              </a:rPr>
              <a:t>UTP </a:t>
            </a:r>
            <a:r>
              <a:rPr lang="en-US" altLang="zh-CN" sz="2000" dirty="0">
                <a:solidFill>
                  <a:srgbClr val="0087CD"/>
                </a:solidFill>
                <a:latin typeface="微软雅黑" pitchFamily="34" charset="-122"/>
                <a:ea typeface="微软雅黑" pitchFamily="34" charset="-122"/>
              </a:rPr>
              <a:t>(Unshielded Twisted Pair)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2.3  </a:t>
            </a:r>
            <a:r>
              <a:rPr lang="zh-CN" altLang="en-US" dirty="0">
                <a:latin typeface="微软雅黑" panose="020B0503020204020204" pitchFamily="34" charset="-122"/>
              </a:rPr>
              <a:t>传输媒体</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导引型传输媒体</a:t>
            </a:r>
          </a:p>
        </p:txBody>
      </p:sp>
    </p:spTree>
    <p:extLst>
      <p:ext uri="{BB962C8B-B14F-4D97-AF65-F5344CB8AC3E}">
        <p14:creationId xmlns:p14="http://schemas.microsoft.com/office/powerpoint/2010/main" val="106354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184968" y="1488572"/>
            <a:ext cx="2708758" cy="1473996"/>
            <a:chOff x="834846" y="1686499"/>
            <a:chExt cx="3725521" cy="1943949"/>
          </a:xfrm>
        </p:grpSpPr>
        <p:pic>
          <p:nvPicPr>
            <p:cNvPr id="9" name="Picture 4" descr="223b"/>
            <p:cNvPicPr>
              <a:picLocks noChangeAspect="1" noChangeArrowheads="1"/>
            </p:cNvPicPr>
            <p:nvPr/>
          </p:nvPicPr>
          <p:blipFill>
            <a:blip r:embed="rId2" cstate="print">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10" name="Text Box 7"/>
            <p:cNvSpPr txBox="1">
              <a:spLocks noChangeArrowheads="1"/>
            </p:cNvSpPr>
            <p:nvPr/>
          </p:nvSpPr>
          <p:spPr bwMode="auto">
            <a:xfrm>
              <a:off x="3738312" y="2561919"/>
              <a:ext cx="818388" cy="4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70C0"/>
                  </a:solidFill>
                  <a:latin typeface="微软雅黑" pitchFamily="34" charset="-122"/>
                  <a:ea typeface="微软雅黑" pitchFamily="34" charset="-122"/>
                </a:rPr>
                <a:t>铜线</a:t>
              </a:r>
            </a:p>
          </p:txBody>
        </p:sp>
        <p:sp>
          <p:nvSpPr>
            <p:cNvPr id="11" name="Text Box 9"/>
            <p:cNvSpPr txBox="1">
              <a:spLocks noChangeArrowheads="1"/>
            </p:cNvSpPr>
            <p:nvPr/>
          </p:nvSpPr>
          <p:spPr bwMode="auto">
            <a:xfrm>
              <a:off x="834846" y="2606037"/>
              <a:ext cx="2004053" cy="41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1600" b="1" dirty="0">
                  <a:solidFill>
                    <a:srgbClr val="0070C0"/>
                  </a:solidFill>
                  <a:latin typeface="微软雅黑" pitchFamily="34" charset="-122"/>
                  <a:ea typeface="微软雅黑" pitchFamily="34" charset="-122"/>
                </a:rPr>
                <a:t>聚氯乙烯套层</a:t>
              </a:r>
            </a:p>
          </p:txBody>
        </p:sp>
        <p:sp>
          <p:nvSpPr>
            <p:cNvPr id="12" name="Text Box 13"/>
            <p:cNvSpPr txBox="1">
              <a:spLocks noChangeArrowheads="1"/>
            </p:cNvSpPr>
            <p:nvPr/>
          </p:nvSpPr>
          <p:spPr bwMode="auto">
            <a:xfrm>
              <a:off x="2776019" y="2558744"/>
              <a:ext cx="1100590" cy="4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a:solidFill>
                    <a:srgbClr val="0070C0"/>
                  </a:solidFill>
                  <a:latin typeface="微软雅黑" pitchFamily="34" charset="-122"/>
                  <a:ea typeface="微软雅黑" pitchFamily="34" charset="-122"/>
                </a:rPr>
                <a:t>绝缘层</a:t>
              </a:r>
            </a:p>
          </p:txBody>
        </p:sp>
        <p:sp>
          <p:nvSpPr>
            <p:cNvPr id="13" name="Text Box 15"/>
            <p:cNvSpPr txBox="1">
              <a:spLocks noChangeArrowheads="1"/>
            </p:cNvSpPr>
            <p:nvPr/>
          </p:nvSpPr>
          <p:spPr bwMode="auto">
            <a:xfrm>
              <a:off x="1630795" y="3143362"/>
              <a:ext cx="2683571" cy="48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dirty="0">
                  <a:solidFill>
                    <a:srgbClr val="C55A11"/>
                  </a:solidFill>
                  <a:latin typeface="微软雅黑" pitchFamily="34" charset="-122"/>
                  <a:ea typeface="微软雅黑" pitchFamily="34" charset="-122"/>
                </a:rPr>
                <a:t>(a) </a:t>
              </a:r>
              <a:r>
                <a:rPr lang="zh-CN" altLang="zh-CN" sz="1800" b="1" dirty="0">
                  <a:solidFill>
                    <a:srgbClr val="C55A11"/>
                  </a:solidFill>
                  <a:latin typeface="微软雅黑" pitchFamily="34" charset="-122"/>
                  <a:ea typeface="微软雅黑" pitchFamily="34" charset="-122"/>
                </a:rPr>
                <a:t>无屏蔽双绞线</a:t>
              </a:r>
              <a:endParaRPr lang="en-US" altLang="zh-CN" sz="1800" b="1" dirty="0">
                <a:solidFill>
                  <a:srgbClr val="C55A11"/>
                </a:solidFill>
                <a:latin typeface="微软雅黑" pitchFamily="34" charset="-122"/>
                <a:ea typeface="微软雅黑" pitchFamily="34" charset="-122"/>
              </a:endParaRPr>
            </a:p>
          </p:txBody>
        </p:sp>
      </p:grpSp>
      <p:grpSp>
        <p:nvGrpSpPr>
          <p:cNvPr id="14" name="组合 13"/>
          <p:cNvGrpSpPr/>
          <p:nvPr/>
        </p:nvGrpSpPr>
        <p:grpSpPr>
          <a:xfrm>
            <a:off x="4716015" y="1488572"/>
            <a:ext cx="3240361" cy="1345665"/>
            <a:chOff x="4449818" y="1710311"/>
            <a:chExt cx="4394771" cy="1783243"/>
          </a:xfrm>
        </p:grpSpPr>
        <p:pic>
          <p:nvPicPr>
            <p:cNvPr id="15" name="Picture 5" descr="223"/>
            <p:cNvPicPr>
              <a:picLocks noChangeAspect="1" noChangeArrowheads="1"/>
            </p:cNvPicPr>
            <p:nvPr/>
          </p:nvPicPr>
          <p:blipFill>
            <a:blip r:embed="rId3" cstate="print">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16" name="Text Box 8"/>
            <p:cNvSpPr txBox="1">
              <a:spLocks noChangeArrowheads="1"/>
            </p:cNvSpPr>
            <p:nvPr/>
          </p:nvSpPr>
          <p:spPr bwMode="auto">
            <a:xfrm>
              <a:off x="8037567" y="2601646"/>
              <a:ext cx="807022" cy="44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70C0"/>
                  </a:solidFill>
                  <a:latin typeface="微软雅黑" pitchFamily="34" charset="-122"/>
                  <a:ea typeface="微软雅黑" pitchFamily="34" charset="-122"/>
                </a:rPr>
                <a:t>铜线</a:t>
              </a:r>
            </a:p>
          </p:txBody>
        </p:sp>
        <p:sp>
          <p:nvSpPr>
            <p:cNvPr id="17" name="Text Box 10"/>
            <p:cNvSpPr txBox="1">
              <a:spLocks noChangeArrowheads="1"/>
            </p:cNvSpPr>
            <p:nvPr/>
          </p:nvSpPr>
          <p:spPr bwMode="auto">
            <a:xfrm>
              <a:off x="4449818" y="2601646"/>
              <a:ext cx="1960151" cy="44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70C0"/>
                  </a:solidFill>
                  <a:latin typeface="微软雅黑" pitchFamily="34" charset="-122"/>
                  <a:ea typeface="微软雅黑" pitchFamily="34" charset="-122"/>
                </a:rPr>
                <a:t>聚氯乙烯套层</a:t>
              </a:r>
            </a:p>
          </p:txBody>
        </p:sp>
        <p:sp>
          <p:nvSpPr>
            <p:cNvPr id="18" name="Text Box 11"/>
            <p:cNvSpPr txBox="1">
              <a:spLocks noChangeArrowheads="1"/>
            </p:cNvSpPr>
            <p:nvPr/>
          </p:nvSpPr>
          <p:spPr bwMode="auto">
            <a:xfrm>
              <a:off x="6207728" y="2601646"/>
              <a:ext cx="1085305" cy="44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70C0"/>
                  </a:solidFill>
                  <a:latin typeface="微软雅黑" pitchFamily="34" charset="-122"/>
                  <a:ea typeface="微软雅黑" pitchFamily="34" charset="-122"/>
                </a:rPr>
                <a:t>屏蔽层</a:t>
              </a:r>
            </a:p>
          </p:txBody>
        </p:sp>
        <p:sp>
          <p:nvSpPr>
            <p:cNvPr id="19" name="Text Box 14"/>
            <p:cNvSpPr txBox="1">
              <a:spLocks noChangeArrowheads="1"/>
            </p:cNvSpPr>
            <p:nvPr/>
          </p:nvSpPr>
          <p:spPr bwMode="auto">
            <a:xfrm>
              <a:off x="7101365" y="2601646"/>
              <a:ext cx="1085305" cy="44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70C0"/>
                  </a:solidFill>
                  <a:latin typeface="微软雅黑" pitchFamily="34" charset="-122"/>
                  <a:ea typeface="微软雅黑" pitchFamily="34" charset="-122"/>
                </a:rPr>
                <a:t>绝缘层</a:t>
              </a:r>
            </a:p>
          </p:txBody>
        </p:sp>
        <p:sp>
          <p:nvSpPr>
            <p:cNvPr id="20" name="Text Box 16"/>
            <p:cNvSpPr txBox="1">
              <a:spLocks noChangeArrowheads="1"/>
            </p:cNvSpPr>
            <p:nvPr/>
          </p:nvSpPr>
          <p:spPr bwMode="auto">
            <a:xfrm>
              <a:off x="5719418" y="3004124"/>
              <a:ext cx="2361495" cy="48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dirty="0">
                  <a:solidFill>
                    <a:srgbClr val="C55A11"/>
                  </a:solidFill>
                  <a:latin typeface="微软雅黑" pitchFamily="34" charset="-122"/>
                  <a:ea typeface="微软雅黑" pitchFamily="34" charset="-122"/>
                </a:rPr>
                <a:t>(b) </a:t>
              </a:r>
              <a:r>
                <a:rPr lang="zh-CN" altLang="zh-CN" sz="1800" b="1" dirty="0">
                  <a:solidFill>
                    <a:srgbClr val="C55A11"/>
                  </a:solidFill>
                  <a:latin typeface="微软雅黑" pitchFamily="34" charset="-122"/>
                  <a:ea typeface="微软雅黑" pitchFamily="34" charset="-122"/>
                </a:rPr>
                <a:t>屏蔽双绞线</a:t>
              </a:r>
              <a:endParaRPr lang="en-US" altLang="zh-CN" sz="1800" b="1" dirty="0">
                <a:solidFill>
                  <a:srgbClr val="C55A11"/>
                </a:solidFill>
                <a:latin typeface="微软雅黑" pitchFamily="34" charset="-122"/>
                <a:ea typeface="微软雅黑" pitchFamily="34" charset="-122"/>
              </a:endParaRPr>
            </a:p>
          </p:txBody>
        </p:sp>
      </p:grpSp>
      <p:grpSp>
        <p:nvGrpSpPr>
          <p:cNvPr id="21" name="组合 20"/>
          <p:cNvGrpSpPr/>
          <p:nvPr/>
        </p:nvGrpSpPr>
        <p:grpSpPr>
          <a:xfrm>
            <a:off x="2771800" y="3255957"/>
            <a:ext cx="3191152" cy="1404025"/>
            <a:chOff x="2396382" y="4175362"/>
            <a:chExt cx="4189084" cy="1665080"/>
          </a:xfrm>
        </p:grpSpPr>
        <p:pic>
          <p:nvPicPr>
            <p:cNvPr id="22" name="Picture 19" descr="3UTP"/>
            <p:cNvPicPr>
              <a:picLocks noChangeAspect="1" noChangeArrowheads="1"/>
            </p:cNvPicPr>
            <p:nvPr/>
          </p:nvPicPr>
          <p:blipFill>
            <a:blip r:embed="rId4" cstate="print">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pic>
          <p:nvPicPr>
            <p:cNvPr id="23" name="Picture 20" descr="3UTP"/>
            <p:cNvPicPr>
              <a:picLocks noChangeAspect="1" noChangeArrowheads="1"/>
            </p:cNvPicPr>
            <p:nvPr/>
          </p:nvPicPr>
          <p:blipFill>
            <a:blip r:embed="rId4" cstate="print">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24" name="Text Box 22"/>
            <p:cNvSpPr txBox="1">
              <a:spLocks noChangeArrowheads="1"/>
            </p:cNvSpPr>
            <p:nvPr/>
          </p:nvSpPr>
          <p:spPr bwMode="auto">
            <a:xfrm>
              <a:off x="2396382" y="4207455"/>
              <a:ext cx="1027316" cy="4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solidFill>
                    <a:srgbClr val="0070C0"/>
                  </a:solidFill>
                  <a:latin typeface="微软雅黑" pitchFamily="34" charset="-122"/>
                  <a:ea typeface="微软雅黑" pitchFamily="34" charset="-122"/>
                </a:rPr>
                <a:t>3 </a:t>
              </a:r>
              <a:r>
                <a:rPr lang="zh-CN" altLang="en-US" sz="1600" b="1" dirty="0">
                  <a:solidFill>
                    <a:srgbClr val="0070C0"/>
                  </a:solidFill>
                  <a:latin typeface="微软雅黑" pitchFamily="34" charset="-122"/>
                  <a:ea typeface="微软雅黑" pitchFamily="34" charset="-122"/>
                </a:rPr>
                <a:t>类线</a:t>
              </a:r>
            </a:p>
          </p:txBody>
        </p:sp>
        <p:sp>
          <p:nvSpPr>
            <p:cNvPr id="25" name="Text Box 23"/>
            <p:cNvSpPr txBox="1">
              <a:spLocks noChangeArrowheads="1"/>
            </p:cNvSpPr>
            <p:nvPr/>
          </p:nvSpPr>
          <p:spPr bwMode="auto">
            <a:xfrm>
              <a:off x="2396382" y="4824142"/>
              <a:ext cx="1027316" cy="4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solidFill>
                    <a:srgbClr val="0070C0"/>
                  </a:solidFill>
                  <a:latin typeface="微软雅黑" pitchFamily="34" charset="-122"/>
                  <a:ea typeface="微软雅黑" pitchFamily="34" charset="-122"/>
                </a:rPr>
                <a:t>5 </a:t>
              </a:r>
              <a:r>
                <a:rPr lang="zh-CN" altLang="en-US" sz="1600" b="1" dirty="0">
                  <a:solidFill>
                    <a:srgbClr val="0070C0"/>
                  </a:solidFill>
                  <a:latin typeface="微软雅黑" pitchFamily="34" charset="-122"/>
                  <a:ea typeface="微软雅黑" pitchFamily="34" charset="-122"/>
                </a:rPr>
                <a:t>类线</a:t>
              </a:r>
            </a:p>
          </p:txBody>
        </p:sp>
        <p:sp>
          <p:nvSpPr>
            <p:cNvPr id="26" name="Text Box 24"/>
            <p:cNvSpPr txBox="1">
              <a:spLocks noChangeArrowheads="1"/>
            </p:cNvSpPr>
            <p:nvPr/>
          </p:nvSpPr>
          <p:spPr bwMode="auto">
            <a:xfrm>
              <a:off x="2844027" y="5402439"/>
              <a:ext cx="3741439" cy="43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800" b="1" dirty="0">
                  <a:solidFill>
                    <a:srgbClr val="C55A11"/>
                  </a:solidFill>
                  <a:latin typeface="微软雅黑" pitchFamily="34" charset="-122"/>
                  <a:ea typeface="微软雅黑" pitchFamily="34" charset="-122"/>
                </a:rPr>
                <a:t>(c) </a:t>
              </a:r>
              <a:r>
                <a:rPr lang="zh-CN" altLang="zh-CN" sz="1800" b="1" dirty="0">
                  <a:solidFill>
                    <a:srgbClr val="C55A11"/>
                  </a:solidFill>
                  <a:latin typeface="微软雅黑" pitchFamily="34" charset="-122"/>
                  <a:ea typeface="微软雅黑" pitchFamily="34" charset="-122"/>
                </a:rPr>
                <a:t>不同的绞合度的双绞线</a:t>
              </a:r>
              <a:endParaRPr lang="en-US" altLang="zh-CN" sz="1800" b="1" dirty="0">
                <a:solidFill>
                  <a:srgbClr val="C55A11"/>
                </a:solidFill>
                <a:latin typeface="微软雅黑" pitchFamily="34" charset="-122"/>
                <a:ea typeface="微软雅黑" pitchFamily="34" charset="-122"/>
              </a:endParaRP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2.3  </a:t>
            </a:r>
            <a:r>
              <a:rPr lang="zh-CN" altLang="en-US" dirty="0">
                <a:latin typeface="微软雅黑" panose="020B0503020204020204" pitchFamily="34" charset="-122"/>
              </a:rPr>
              <a:t>传输媒体</a:t>
            </a:r>
            <a:endParaRPr lang="zh-CN" altLang="en-US" dirty="0"/>
          </a:p>
        </p:txBody>
      </p:sp>
      <p:sp>
        <p:nvSpPr>
          <p:cNvPr id="3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导引型传输媒体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双绞线</a:t>
            </a:r>
          </a:p>
        </p:txBody>
      </p:sp>
    </p:spTree>
    <p:extLst>
      <p:ext uri="{BB962C8B-B14F-4D97-AF65-F5344CB8AC3E}">
        <p14:creationId xmlns:p14="http://schemas.microsoft.com/office/powerpoint/2010/main" val="1680873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内容占位符 2"/>
          <p:cNvGraphicFramePr>
            <a:graphicFrameLocks/>
          </p:cNvGraphicFramePr>
          <p:nvPr>
            <p:extLst>
              <p:ext uri="{D42A27DB-BD31-4B8C-83A1-F6EECF244321}">
                <p14:modId xmlns:p14="http://schemas.microsoft.com/office/powerpoint/2010/main" val="955536965"/>
              </p:ext>
            </p:extLst>
          </p:nvPr>
        </p:nvGraphicFramePr>
        <p:xfrm>
          <a:off x="556963" y="1739020"/>
          <a:ext cx="8048777" cy="2658022"/>
        </p:xfrm>
        <a:graphic>
          <a:graphicData uri="http://schemas.openxmlformats.org/drawingml/2006/table">
            <a:tbl>
              <a:tblPr firstRow="1" firstCol="1">
                <a:tableStyleId>{5940675A-B579-460E-94D1-54222C63F5DA}</a:tableStyleId>
              </a:tblPr>
              <a:tblGrid>
                <a:gridCol w="1206725">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2664296">
                  <a:extLst>
                    <a:ext uri="{9D8B030D-6E8A-4147-A177-3AD203B41FA5}">
                      <a16:colId xmlns:a16="http://schemas.microsoft.com/office/drawing/2014/main" val="20002"/>
                    </a:ext>
                  </a:extLst>
                </a:gridCol>
                <a:gridCol w="3169644">
                  <a:extLst>
                    <a:ext uri="{9D8B030D-6E8A-4147-A177-3AD203B41FA5}">
                      <a16:colId xmlns:a16="http://schemas.microsoft.com/office/drawing/2014/main" val="20003"/>
                    </a:ext>
                  </a:extLst>
                </a:gridCol>
              </a:tblGrid>
              <a:tr h="290948">
                <a:tc>
                  <a:txBody>
                    <a:bodyPr/>
                    <a:lstStyle/>
                    <a:p>
                      <a:pPr algn="ctr">
                        <a:lnSpc>
                          <a:spcPct val="100000"/>
                        </a:lnSpc>
                        <a:spcAft>
                          <a:spcPts val="0"/>
                        </a:spcAft>
                      </a:pPr>
                      <a:r>
                        <a:rPr lang="zh-CN" sz="1600" b="1" dirty="0">
                          <a:solidFill>
                            <a:srgbClr val="C55A11"/>
                          </a:solidFill>
                          <a:effectLst/>
                          <a:latin typeface="微软雅黑" panose="020B0503020204020204" pitchFamily="34" charset="-122"/>
                          <a:ea typeface="微软雅黑" panose="020B0503020204020204" pitchFamily="34" charset="-122"/>
                        </a:rPr>
                        <a:t>绞合线类别</a:t>
                      </a:r>
                    </a:p>
                  </a:txBody>
                  <a:tcPr marL="31490" marR="31490" marT="0" marB="0" anchor="ctr"/>
                </a:tc>
                <a:tc>
                  <a:txBody>
                    <a:bodyPr/>
                    <a:lstStyle/>
                    <a:p>
                      <a:pPr algn="ctr">
                        <a:lnSpc>
                          <a:spcPct val="100000"/>
                        </a:lnSpc>
                        <a:spcAft>
                          <a:spcPts val="0"/>
                        </a:spcAft>
                      </a:pPr>
                      <a:r>
                        <a:rPr lang="zh-CN" sz="1600" b="1" dirty="0">
                          <a:solidFill>
                            <a:srgbClr val="C55A11"/>
                          </a:solidFill>
                          <a:effectLst/>
                          <a:latin typeface="微软雅黑" pitchFamily="34" charset="-122"/>
                          <a:ea typeface="微软雅黑" pitchFamily="34" charset="-122"/>
                        </a:rPr>
                        <a:t>带宽</a:t>
                      </a:r>
                    </a:p>
                  </a:txBody>
                  <a:tcPr marL="31490" marR="31490" marT="0" marB="0" anchor="ctr"/>
                </a:tc>
                <a:tc>
                  <a:txBody>
                    <a:bodyPr/>
                    <a:lstStyle/>
                    <a:p>
                      <a:pPr algn="ctr">
                        <a:lnSpc>
                          <a:spcPct val="100000"/>
                        </a:lnSpc>
                        <a:spcAft>
                          <a:spcPts val="0"/>
                        </a:spcAft>
                      </a:pPr>
                      <a:r>
                        <a:rPr lang="zh-CN" sz="1600" b="1" dirty="0">
                          <a:solidFill>
                            <a:srgbClr val="C55A11"/>
                          </a:solidFill>
                          <a:effectLst/>
                          <a:latin typeface="微软雅黑" pitchFamily="34" charset="-122"/>
                          <a:ea typeface="微软雅黑" pitchFamily="34" charset="-122"/>
                        </a:rPr>
                        <a:t>线缆特点</a:t>
                      </a:r>
                    </a:p>
                  </a:txBody>
                  <a:tcPr marL="31490" marR="31490" marT="0" marB="0" anchor="ctr"/>
                </a:tc>
                <a:tc>
                  <a:txBody>
                    <a:bodyPr/>
                    <a:lstStyle/>
                    <a:p>
                      <a:pPr algn="ctr">
                        <a:lnSpc>
                          <a:spcPct val="100000"/>
                        </a:lnSpc>
                        <a:spcAft>
                          <a:spcPts val="0"/>
                        </a:spcAft>
                      </a:pPr>
                      <a:r>
                        <a:rPr lang="zh-CN" sz="1600" b="1" dirty="0">
                          <a:solidFill>
                            <a:srgbClr val="C55A11"/>
                          </a:solidFill>
                          <a:effectLst/>
                          <a:latin typeface="微软雅黑" panose="020B0503020204020204" pitchFamily="34" charset="-122"/>
                          <a:ea typeface="微软雅黑" panose="020B0503020204020204" pitchFamily="34" charset="-122"/>
                        </a:rPr>
                        <a:t>典型应用</a:t>
                      </a:r>
                    </a:p>
                  </a:txBody>
                  <a:tcPr marL="31490" marR="31490" marT="0" marB="0" anchor="ctr"/>
                </a:tc>
                <a:extLst>
                  <a:ext uri="{0D108BD9-81ED-4DB2-BD59-A6C34878D82A}">
                    <a16:rowId xmlns:a16="http://schemas.microsoft.com/office/drawing/2014/main" val="10000"/>
                  </a:ext>
                </a:extLst>
              </a:tr>
              <a:tr h="484632">
                <a:tc>
                  <a:txBody>
                    <a:bodyPr/>
                    <a:lstStyle/>
                    <a:p>
                      <a:pPr algn="ctr">
                        <a:lnSpc>
                          <a:spcPct val="100000"/>
                        </a:lnSpc>
                        <a:spcAft>
                          <a:spcPts val="0"/>
                        </a:spcAft>
                      </a:pPr>
                      <a:r>
                        <a:rPr lang="en-US" sz="1600" dirty="0">
                          <a:solidFill>
                            <a:srgbClr val="0070C0"/>
                          </a:solidFill>
                          <a:effectLst/>
                          <a:latin typeface="微软雅黑" panose="020B0503020204020204" pitchFamily="34" charset="-122"/>
                          <a:ea typeface="微软雅黑" panose="020B0503020204020204" pitchFamily="34" charset="-122"/>
                        </a:rPr>
                        <a:t>3</a:t>
                      </a:r>
                      <a:endParaRPr lang="zh-CN" sz="1600" b="1" dirty="0">
                        <a:solidFill>
                          <a:srgbClr val="0070C0"/>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600" dirty="0">
                          <a:solidFill>
                            <a:srgbClr val="0070C0"/>
                          </a:solidFill>
                          <a:effectLst/>
                          <a:latin typeface="微软雅黑" panose="020B0503020204020204" pitchFamily="34" charset="-122"/>
                          <a:ea typeface="微软雅黑" panose="020B0503020204020204" pitchFamily="34" charset="-122"/>
                        </a:rPr>
                        <a:t>16 MHz</a:t>
                      </a:r>
                      <a:endParaRPr lang="zh-CN" sz="1600" b="1" dirty="0">
                        <a:solidFill>
                          <a:srgbClr val="0070C0"/>
                        </a:solidFill>
                        <a:effectLst/>
                        <a:latin typeface="微软雅黑" pitchFamily="34" charset="-122"/>
                        <a:ea typeface="微软雅黑" pitchFamily="34" charset="-122"/>
                      </a:endParaRPr>
                    </a:p>
                  </a:txBody>
                  <a:tcPr marL="31490" marR="31490" marT="0" marB="0" anchor="ctr"/>
                </a:tc>
                <a:tc>
                  <a:txBody>
                    <a:bodyPr/>
                    <a:lstStyle/>
                    <a:p>
                      <a:pPr algn="l">
                        <a:lnSpc>
                          <a:spcPct val="100000"/>
                        </a:lnSpc>
                        <a:spcAft>
                          <a:spcPts val="0"/>
                        </a:spcAft>
                      </a:pPr>
                      <a:r>
                        <a:rPr lang="en-US" sz="1600" dirty="0">
                          <a:solidFill>
                            <a:srgbClr val="0070C0"/>
                          </a:solidFill>
                          <a:effectLst/>
                          <a:latin typeface="微软雅黑" panose="020B0503020204020204" pitchFamily="34" charset="-122"/>
                          <a:ea typeface="微软雅黑" panose="020B0503020204020204" pitchFamily="34" charset="-122"/>
                        </a:rPr>
                        <a:t>2 </a:t>
                      </a:r>
                      <a:r>
                        <a:rPr lang="zh-CN" sz="1600" dirty="0">
                          <a:solidFill>
                            <a:srgbClr val="0070C0"/>
                          </a:solidFill>
                          <a:effectLst/>
                          <a:latin typeface="微软雅黑" panose="020B0503020204020204" pitchFamily="34" charset="-122"/>
                          <a:ea typeface="微软雅黑" panose="020B0503020204020204" pitchFamily="34" charset="-122"/>
                        </a:rPr>
                        <a:t>对</a:t>
                      </a:r>
                      <a:r>
                        <a:rPr lang="en-US" altLang="zh-CN" sz="1600" dirty="0">
                          <a:solidFill>
                            <a:srgbClr val="0070C0"/>
                          </a:solidFill>
                          <a:effectLst/>
                          <a:latin typeface="微软雅黑" panose="020B0503020204020204" pitchFamily="34" charset="-122"/>
                          <a:ea typeface="微软雅黑" panose="020B0503020204020204" pitchFamily="34" charset="-122"/>
                        </a:rPr>
                        <a:t> </a:t>
                      </a:r>
                      <a:r>
                        <a:rPr lang="en-US" sz="1600" dirty="0">
                          <a:solidFill>
                            <a:srgbClr val="0070C0"/>
                          </a:solidFill>
                          <a:effectLst/>
                          <a:latin typeface="微软雅黑" panose="020B0503020204020204" pitchFamily="34" charset="-122"/>
                          <a:ea typeface="微软雅黑" panose="020B0503020204020204" pitchFamily="34" charset="-122"/>
                        </a:rPr>
                        <a:t>4 </a:t>
                      </a:r>
                      <a:r>
                        <a:rPr lang="zh-CN" sz="1600" dirty="0">
                          <a:solidFill>
                            <a:srgbClr val="0070C0"/>
                          </a:solidFill>
                          <a:effectLst/>
                          <a:latin typeface="微软雅黑" panose="020B0503020204020204" pitchFamily="34" charset="-122"/>
                          <a:ea typeface="微软雅黑" panose="020B0503020204020204" pitchFamily="34" charset="-122"/>
                        </a:rPr>
                        <a:t>芯双绞线</a:t>
                      </a:r>
                      <a:endParaRPr lang="zh-CN" sz="1600" b="1" dirty="0">
                        <a:solidFill>
                          <a:srgbClr val="0070C0"/>
                        </a:solidFill>
                        <a:effectLst/>
                        <a:latin typeface="微软雅黑" pitchFamily="34" charset="-122"/>
                        <a:ea typeface="微软雅黑" pitchFamily="34" charset="-122"/>
                      </a:endParaRPr>
                    </a:p>
                  </a:txBody>
                  <a:tcPr marL="31490" marR="31490" marT="0" marB="0" anchor="ctr"/>
                </a:tc>
                <a:tc>
                  <a:txBody>
                    <a:bodyPr/>
                    <a:lstStyle/>
                    <a:p>
                      <a:pPr algn="l">
                        <a:lnSpc>
                          <a:spcPct val="100000"/>
                        </a:lnSpc>
                        <a:spcAft>
                          <a:spcPts val="0"/>
                        </a:spcAft>
                      </a:pPr>
                      <a:r>
                        <a:rPr lang="zh-CN" sz="1600" dirty="0">
                          <a:solidFill>
                            <a:srgbClr val="0070C0"/>
                          </a:solidFill>
                          <a:effectLst/>
                          <a:latin typeface="微软雅黑" panose="020B0503020204020204" pitchFamily="34" charset="-122"/>
                          <a:ea typeface="微软雅黑" panose="020B0503020204020204" pitchFamily="34" charset="-122"/>
                        </a:rPr>
                        <a:t>模拟电话；曾用于传统以太网</a:t>
                      </a:r>
                      <a:endParaRPr lang="en-US" altLang="zh-CN" sz="1600" dirty="0">
                        <a:solidFill>
                          <a:srgbClr val="0070C0"/>
                        </a:solidFill>
                        <a:effectLst/>
                        <a:latin typeface="微软雅黑" panose="020B0503020204020204" pitchFamily="34" charset="-122"/>
                        <a:ea typeface="微软雅黑" panose="020B0503020204020204" pitchFamily="34" charset="-122"/>
                      </a:endParaRPr>
                    </a:p>
                    <a:p>
                      <a:pPr algn="l">
                        <a:lnSpc>
                          <a:spcPct val="100000"/>
                        </a:lnSpc>
                        <a:spcAft>
                          <a:spcPts val="0"/>
                        </a:spcAft>
                      </a:pPr>
                      <a:r>
                        <a:rPr lang="zh-CN" sz="1600" dirty="0">
                          <a:solidFill>
                            <a:srgbClr val="0070C0"/>
                          </a:solidFill>
                          <a:effectLst/>
                          <a:latin typeface="微软雅黑" panose="020B0503020204020204" pitchFamily="34" charset="-122"/>
                          <a:ea typeface="微软雅黑" panose="020B0503020204020204" pitchFamily="34" charset="-122"/>
                        </a:rPr>
                        <a:t>（</a:t>
                      </a:r>
                      <a:r>
                        <a:rPr lang="en-US" sz="1600" dirty="0">
                          <a:solidFill>
                            <a:srgbClr val="0070C0"/>
                          </a:solidFill>
                          <a:effectLst/>
                          <a:latin typeface="微软雅黑" panose="020B0503020204020204" pitchFamily="34" charset="-122"/>
                          <a:ea typeface="微软雅黑" panose="020B0503020204020204" pitchFamily="34" charset="-122"/>
                        </a:rPr>
                        <a:t>10 Mbit/s</a:t>
                      </a:r>
                      <a:r>
                        <a:rPr lang="zh-CN" sz="1600" dirty="0">
                          <a:solidFill>
                            <a:srgbClr val="0070C0"/>
                          </a:solidFill>
                          <a:effectLst/>
                          <a:latin typeface="微软雅黑" panose="020B0503020204020204" pitchFamily="34" charset="-122"/>
                          <a:ea typeface="微软雅黑" panose="020B0503020204020204" pitchFamily="34" charset="-122"/>
                        </a:rPr>
                        <a:t>）</a:t>
                      </a:r>
                      <a:endParaRPr lang="zh-CN" sz="1600" b="1" dirty="0">
                        <a:solidFill>
                          <a:srgbClr val="0070C0"/>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1"/>
                  </a:ext>
                </a:extLst>
              </a:tr>
              <a:tr h="365760">
                <a:tc>
                  <a:txBody>
                    <a:bodyPr/>
                    <a:lstStyle/>
                    <a:p>
                      <a:pPr algn="ctr">
                        <a:lnSpc>
                          <a:spcPct val="100000"/>
                        </a:lnSpc>
                        <a:spcAft>
                          <a:spcPts val="0"/>
                        </a:spcAft>
                      </a:pPr>
                      <a:r>
                        <a:rPr lang="en-US" sz="1600">
                          <a:solidFill>
                            <a:srgbClr val="0070C0"/>
                          </a:solidFill>
                          <a:effectLst/>
                          <a:latin typeface="微软雅黑" panose="020B0503020204020204" pitchFamily="34" charset="-122"/>
                          <a:ea typeface="微软雅黑" panose="020B0503020204020204" pitchFamily="34" charset="-122"/>
                        </a:rPr>
                        <a:t>4</a:t>
                      </a:r>
                      <a:endParaRPr lang="zh-CN" sz="1600" b="1">
                        <a:solidFill>
                          <a:srgbClr val="0070C0"/>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600" dirty="0">
                          <a:solidFill>
                            <a:srgbClr val="0070C0"/>
                          </a:solidFill>
                          <a:effectLst/>
                          <a:latin typeface="微软雅黑" panose="020B0503020204020204" pitchFamily="34" charset="-122"/>
                          <a:ea typeface="微软雅黑" panose="020B0503020204020204" pitchFamily="34" charset="-122"/>
                        </a:rPr>
                        <a:t>20 MHz</a:t>
                      </a:r>
                      <a:endParaRPr lang="zh-CN" sz="1600" b="1" dirty="0">
                        <a:solidFill>
                          <a:srgbClr val="0070C0"/>
                        </a:solidFill>
                        <a:effectLst/>
                        <a:latin typeface="微软雅黑" pitchFamily="34" charset="-122"/>
                        <a:ea typeface="微软雅黑" pitchFamily="34" charset="-122"/>
                      </a:endParaRPr>
                    </a:p>
                  </a:txBody>
                  <a:tcPr marL="31490" marR="31490" marT="0" marB="0" anchor="ctr"/>
                </a:tc>
                <a:tc>
                  <a:txBody>
                    <a:bodyPr/>
                    <a:lstStyle/>
                    <a:p>
                      <a:pPr algn="l">
                        <a:lnSpc>
                          <a:spcPct val="100000"/>
                        </a:lnSpc>
                        <a:spcAft>
                          <a:spcPts val="0"/>
                        </a:spcAft>
                      </a:pPr>
                      <a:r>
                        <a:rPr lang="en-US" sz="1600" dirty="0">
                          <a:solidFill>
                            <a:srgbClr val="0070C0"/>
                          </a:solidFill>
                          <a:effectLst/>
                          <a:latin typeface="微软雅黑" panose="020B0503020204020204" pitchFamily="34" charset="-122"/>
                          <a:ea typeface="微软雅黑" panose="020B0503020204020204" pitchFamily="34" charset="-122"/>
                        </a:rPr>
                        <a:t>4 </a:t>
                      </a:r>
                      <a:r>
                        <a:rPr lang="zh-CN" sz="1600" dirty="0">
                          <a:solidFill>
                            <a:srgbClr val="0070C0"/>
                          </a:solidFill>
                          <a:effectLst/>
                          <a:latin typeface="微软雅黑" panose="020B0503020204020204" pitchFamily="34" charset="-122"/>
                          <a:ea typeface="微软雅黑" panose="020B0503020204020204" pitchFamily="34" charset="-122"/>
                        </a:rPr>
                        <a:t>对</a:t>
                      </a:r>
                      <a:r>
                        <a:rPr lang="en-US" altLang="zh-CN" sz="1600" dirty="0">
                          <a:solidFill>
                            <a:srgbClr val="0070C0"/>
                          </a:solidFill>
                          <a:effectLst/>
                          <a:latin typeface="微软雅黑" panose="020B0503020204020204" pitchFamily="34" charset="-122"/>
                          <a:ea typeface="微软雅黑" panose="020B0503020204020204" pitchFamily="34" charset="-122"/>
                        </a:rPr>
                        <a:t> </a:t>
                      </a:r>
                      <a:r>
                        <a:rPr lang="en-US" sz="1600" dirty="0">
                          <a:solidFill>
                            <a:srgbClr val="0070C0"/>
                          </a:solidFill>
                          <a:effectLst/>
                          <a:latin typeface="微软雅黑" panose="020B0503020204020204" pitchFamily="34" charset="-122"/>
                          <a:ea typeface="微软雅黑" panose="020B0503020204020204" pitchFamily="34" charset="-122"/>
                        </a:rPr>
                        <a:t>8 </a:t>
                      </a:r>
                      <a:r>
                        <a:rPr lang="zh-CN" sz="1600" dirty="0">
                          <a:solidFill>
                            <a:srgbClr val="0070C0"/>
                          </a:solidFill>
                          <a:effectLst/>
                          <a:latin typeface="微软雅黑" panose="020B0503020204020204" pitchFamily="34" charset="-122"/>
                          <a:ea typeface="微软雅黑" panose="020B0503020204020204" pitchFamily="34" charset="-122"/>
                        </a:rPr>
                        <a:t>芯双绞线</a:t>
                      </a:r>
                      <a:endParaRPr lang="zh-CN" sz="1600" b="1" dirty="0">
                        <a:solidFill>
                          <a:srgbClr val="0070C0"/>
                        </a:solidFill>
                        <a:effectLst/>
                        <a:latin typeface="微软雅黑" pitchFamily="34" charset="-122"/>
                        <a:ea typeface="微软雅黑" pitchFamily="34" charset="-122"/>
                      </a:endParaRPr>
                    </a:p>
                  </a:txBody>
                  <a:tcPr marL="31490" marR="31490" marT="0" marB="0" anchor="ctr"/>
                </a:tc>
                <a:tc>
                  <a:txBody>
                    <a:bodyPr/>
                    <a:lstStyle/>
                    <a:p>
                      <a:pPr algn="l">
                        <a:lnSpc>
                          <a:spcPct val="100000"/>
                        </a:lnSpc>
                        <a:spcAft>
                          <a:spcPts val="0"/>
                        </a:spcAft>
                      </a:pPr>
                      <a:r>
                        <a:rPr lang="zh-CN" sz="1600" dirty="0">
                          <a:solidFill>
                            <a:srgbClr val="0070C0"/>
                          </a:solidFill>
                          <a:effectLst/>
                          <a:latin typeface="微软雅黑" panose="020B0503020204020204" pitchFamily="34" charset="-122"/>
                          <a:ea typeface="微软雅黑" panose="020B0503020204020204" pitchFamily="34" charset="-122"/>
                        </a:rPr>
                        <a:t>曾用于令牌局域网</a:t>
                      </a:r>
                      <a:endParaRPr lang="zh-CN" sz="1600" b="1" dirty="0">
                        <a:solidFill>
                          <a:srgbClr val="0070C0"/>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2"/>
                  </a:ext>
                </a:extLst>
              </a:tr>
              <a:tr h="365760">
                <a:tc>
                  <a:txBody>
                    <a:bodyPr/>
                    <a:lstStyle/>
                    <a:p>
                      <a:pPr algn="ctr">
                        <a:lnSpc>
                          <a:spcPct val="100000"/>
                        </a:lnSpc>
                        <a:spcAft>
                          <a:spcPts val="0"/>
                        </a:spcAft>
                      </a:pPr>
                      <a:r>
                        <a:rPr lang="en-US" sz="1600">
                          <a:solidFill>
                            <a:srgbClr val="0070C0"/>
                          </a:solidFill>
                          <a:effectLst/>
                          <a:latin typeface="微软雅黑" panose="020B0503020204020204" pitchFamily="34" charset="-122"/>
                          <a:ea typeface="微软雅黑" panose="020B0503020204020204" pitchFamily="34" charset="-122"/>
                        </a:rPr>
                        <a:t>5</a:t>
                      </a:r>
                      <a:endParaRPr lang="zh-CN" sz="1600" b="1">
                        <a:solidFill>
                          <a:srgbClr val="0070C0"/>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600" dirty="0">
                          <a:solidFill>
                            <a:srgbClr val="0070C0"/>
                          </a:solidFill>
                          <a:effectLst/>
                          <a:latin typeface="微软雅黑" panose="020B0503020204020204" pitchFamily="34" charset="-122"/>
                          <a:ea typeface="微软雅黑" panose="020B0503020204020204" pitchFamily="34" charset="-122"/>
                        </a:rPr>
                        <a:t>100 MHz</a:t>
                      </a:r>
                      <a:endParaRPr lang="zh-CN" sz="1600" b="1" dirty="0">
                        <a:solidFill>
                          <a:srgbClr val="0070C0"/>
                        </a:solidFill>
                        <a:effectLst/>
                        <a:latin typeface="微软雅黑" pitchFamily="34" charset="-122"/>
                        <a:ea typeface="微软雅黑" pitchFamily="34" charset="-122"/>
                      </a:endParaRPr>
                    </a:p>
                  </a:txBody>
                  <a:tcPr marL="31490" marR="31490" marT="0" marB="0" anchor="ctr"/>
                </a:tc>
                <a:tc>
                  <a:txBody>
                    <a:bodyPr/>
                    <a:lstStyle/>
                    <a:p>
                      <a:pPr algn="l">
                        <a:lnSpc>
                          <a:spcPct val="100000"/>
                        </a:lnSpc>
                        <a:spcAft>
                          <a:spcPts val="0"/>
                        </a:spcAft>
                      </a:pPr>
                      <a:r>
                        <a:rPr lang="zh-CN" sz="1600" dirty="0">
                          <a:solidFill>
                            <a:srgbClr val="0070C0"/>
                          </a:solidFill>
                          <a:effectLst/>
                          <a:latin typeface="微软雅黑" panose="020B0503020204020204" pitchFamily="34" charset="-122"/>
                          <a:ea typeface="微软雅黑" panose="020B0503020204020204" pitchFamily="34" charset="-122"/>
                        </a:rPr>
                        <a:t>与</a:t>
                      </a:r>
                      <a:r>
                        <a:rPr lang="en-US" altLang="zh-CN" sz="1600" dirty="0">
                          <a:solidFill>
                            <a:srgbClr val="0070C0"/>
                          </a:solidFill>
                          <a:effectLst/>
                          <a:latin typeface="微软雅黑" panose="020B0503020204020204" pitchFamily="34" charset="-122"/>
                          <a:ea typeface="微软雅黑" panose="020B0503020204020204" pitchFamily="34" charset="-122"/>
                        </a:rPr>
                        <a:t> </a:t>
                      </a:r>
                      <a:r>
                        <a:rPr lang="en-US" sz="1600" dirty="0">
                          <a:solidFill>
                            <a:srgbClr val="0070C0"/>
                          </a:solidFill>
                          <a:effectLst/>
                          <a:latin typeface="微软雅黑" panose="020B0503020204020204" pitchFamily="34" charset="-122"/>
                          <a:ea typeface="微软雅黑" panose="020B0503020204020204" pitchFamily="34" charset="-122"/>
                        </a:rPr>
                        <a:t>4 </a:t>
                      </a:r>
                      <a:r>
                        <a:rPr lang="zh-CN" sz="1600" dirty="0">
                          <a:solidFill>
                            <a:srgbClr val="0070C0"/>
                          </a:solidFill>
                          <a:effectLst/>
                          <a:latin typeface="微软雅黑" panose="020B0503020204020204" pitchFamily="34" charset="-122"/>
                          <a:ea typeface="微软雅黑" panose="020B0503020204020204" pitchFamily="34" charset="-122"/>
                        </a:rPr>
                        <a:t>类相比增加了绞合度</a:t>
                      </a:r>
                      <a:endParaRPr lang="zh-CN" sz="1600" b="1" dirty="0">
                        <a:solidFill>
                          <a:srgbClr val="0070C0"/>
                        </a:solidFill>
                        <a:effectLst/>
                        <a:latin typeface="微软雅黑" pitchFamily="34" charset="-122"/>
                        <a:ea typeface="微软雅黑" pitchFamily="34" charset="-122"/>
                      </a:endParaRPr>
                    </a:p>
                  </a:txBody>
                  <a:tcPr marL="31490" marR="31490" marT="0" marB="0" anchor="ctr"/>
                </a:tc>
                <a:tc>
                  <a:txBody>
                    <a:bodyPr/>
                    <a:lstStyle/>
                    <a:p>
                      <a:pPr algn="l">
                        <a:lnSpc>
                          <a:spcPct val="100000"/>
                        </a:lnSpc>
                        <a:spcAft>
                          <a:spcPts val="0"/>
                        </a:spcAft>
                      </a:pPr>
                      <a:r>
                        <a:rPr lang="zh-CN" sz="1600" dirty="0">
                          <a:solidFill>
                            <a:srgbClr val="0070C0"/>
                          </a:solidFill>
                          <a:effectLst/>
                          <a:latin typeface="微软雅黑" panose="020B0503020204020204" pitchFamily="34" charset="-122"/>
                          <a:ea typeface="微软雅黑" panose="020B0503020204020204" pitchFamily="34" charset="-122"/>
                        </a:rPr>
                        <a:t>传输速率不超过</a:t>
                      </a:r>
                      <a:r>
                        <a:rPr lang="en-US" sz="1600" dirty="0">
                          <a:solidFill>
                            <a:srgbClr val="0070C0"/>
                          </a:solidFill>
                          <a:effectLst/>
                          <a:latin typeface="微软雅黑" panose="020B0503020204020204" pitchFamily="34" charset="-122"/>
                          <a:ea typeface="微软雅黑" panose="020B0503020204020204" pitchFamily="34" charset="-122"/>
                        </a:rPr>
                        <a:t>100 Mbit/s </a:t>
                      </a:r>
                      <a:endParaRPr lang="zh-CN" sz="1600" b="1" dirty="0">
                        <a:solidFill>
                          <a:srgbClr val="0070C0"/>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3"/>
                  </a:ext>
                </a:extLst>
              </a:tr>
              <a:tr h="347472">
                <a:tc>
                  <a:txBody>
                    <a:bodyPr/>
                    <a:lstStyle/>
                    <a:p>
                      <a:pPr algn="ctr">
                        <a:lnSpc>
                          <a:spcPct val="100000"/>
                        </a:lnSpc>
                        <a:spcAft>
                          <a:spcPts val="0"/>
                        </a:spcAft>
                      </a:pPr>
                      <a:r>
                        <a:rPr lang="en-US" sz="1600" dirty="0">
                          <a:solidFill>
                            <a:srgbClr val="0070C0"/>
                          </a:solidFill>
                          <a:effectLst/>
                          <a:latin typeface="微软雅黑" panose="020B0503020204020204" pitchFamily="34" charset="-122"/>
                          <a:ea typeface="微软雅黑" panose="020B0503020204020204" pitchFamily="34" charset="-122"/>
                        </a:rPr>
                        <a:t>5E </a:t>
                      </a:r>
                      <a:r>
                        <a:rPr lang="en-US" altLang="zh-CN" sz="1600" dirty="0">
                          <a:solidFill>
                            <a:srgbClr val="0070C0"/>
                          </a:solidFill>
                          <a:effectLst/>
                          <a:latin typeface="微软雅黑" panose="020B0503020204020204" pitchFamily="34" charset="-122"/>
                          <a:ea typeface="微软雅黑" panose="020B0503020204020204" pitchFamily="34" charset="-122"/>
                        </a:rPr>
                        <a:t>(</a:t>
                      </a:r>
                      <a:r>
                        <a:rPr lang="zh-CN" sz="1600" dirty="0">
                          <a:solidFill>
                            <a:srgbClr val="0070C0"/>
                          </a:solidFill>
                          <a:effectLst/>
                          <a:latin typeface="微软雅黑" panose="020B0503020204020204" pitchFamily="34" charset="-122"/>
                          <a:ea typeface="微软雅黑" panose="020B0503020204020204" pitchFamily="34" charset="-122"/>
                        </a:rPr>
                        <a:t>超</a:t>
                      </a:r>
                      <a:r>
                        <a:rPr lang="en-US" sz="1600" dirty="0">
                          <a:solidFill>
                            <a:srgbClr val="0070C0"/>
                          </a:solidFill>
                          <a:effectLst/>
                          <a:latin typeface="微软雅黑" panose="020B0503020204020204" pitchFamily="34" charset="-122"/>
                          <a:ea typeface="微软雅黑" panose="020B0503020204020204" pitchFamily="34" charset="-122"/>
                        </a:rPr>
                        <a:t>5</a:t>
                      </a:r>
                      <a:r>
                        <a:rPr lang="zh-CN" sz="1600" dirty="0">
                          <a:solidFill>
                            <a:srgbClr val="0070C0"/>
                          </a:solidFill>
                          <a:effectLst/>
                          <a:latin typeface="微软雅黑" panose="020B0503020204020204" pitchFamily="34" charset="-122"/>
                          <a:ea typeface="微软雅黑" panose="020B0503020204020204" pitchFamily="34" charset="-122"/>
                        </a:rPr>
                        <a:t>类</a:t>
                      </a:r>
                      <a:r>
                        <a:rPr lang="en-US" altLang="zh-CN" sz="1600" dirty="0">
                          <a:solidFill>
                            <a:srgbClr val="0070C0"/>
                          </a:solidFill>
                          <a:effectLst/>
                          <a:latin typeface="微软雅黑" panose="020B0503020204020204" pitchFamily="34" charset="-122"/>
                          <a:ea typeface="微软雅黑" panose="020B0503020204020204" pitchFamily="34" charset="-122"/>
                        </a:rPr>
                        <a:t>)</a:t>
                      </a:r>
                      <a:endParaRPr lang="zh-CN" sz="1600" b="1" dirty="0">
                        <a:solidFill>
                          <a:srgbClr val="0070C0"/>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600" dirty="0">
                          <a:solidFill>
                            <a:srgbClr val="0070C0"/>
                          </a:solidFill>
                          <a:effectLst/>
                          <a:latin typeface="微软雅黑" panose="020B0503020204020204" pitchFamily="34" charset="-122"/>
                          <a:ea typeface="微软雅黑" panose="020B0503020204020204" pitchFamily="34" charset="-122"/>
                        </a:rPr>
                        <a:t>125 MHz</a:t>
                      </a:r>
                      <a:endParaRPr lang="zh-CN" sz="1600" b="1" dirty="0">
                        <a:solidFill>
                          <a:srgbClr val="0070C0"/>
                        </a:solidFill>
                        <a:effectLst/>
                        <a:latin typeface="微软雅黑" pitchFamily="34" charset="-122"/>
                        <a:ea typeface="微软雅黑" pitchFamily="34" charset="-122"/>
                      </a:endParaRPr>
                    </a:p>
                  </a:txBody>
                  <a:tcPr marL="31490" marR="31490" marT="0" marB="0" anchor="ctr"/>
                </a:tc>
                <a:tc>
                  <a:txBody>
                    <a:bodyPr/>
                    <a:lstStyle/>
                    <a:p>
                      <a:pPr algn="l">
                        <a:lnSpc>
                          <a:spcPct val="100000"/>
                        </a:lnSpc>
                        <a:spcAft>
                          <a:spcPts val="0"/>
                        </a:spcAft>
                      </a:pPr>
                      <a:r>
                        <a:rPr lang="zh-CN" sz="1600" dirty="0">
                          <a:solidFill>
                            <a:srgbClr val="0070C0"/>
                          </a:solidFill>
                          <a:effectLst/>
                          <a:latin typeface="微软雅黑" panose="020B0503020204020204" pitchFamily="34" charset="-122"/>
                          <a:ea typeface="微软雅黑" panose="020B0503020204020204" pitchFamily="34" charset="-122"/>
                        </a:rPr>
                        <a:t>与</a:t>
                      </a:r>
                      <a:r>
                        <a:rPr lang="en-US" altLang="zh-CN" sz="1600" dirty="0">
                          <a:solidFill>
                            <a:srgbClr val="0070C0"/>
                          </a:solidFill>
                          <a:effectLst/>
                          <a:latin typeface="微软雅黑" panose="020B0503020204020204" pitchFamily="34" charset="-122"/>
                          <a:ea typeface="微软雅黑" panose="020B0503020204020204" pitchFamily="34" charset="-122"/>
                        </a:rPr>
                        <a:t> </a:t>
                      </a:r>
                      <a:r>
                        <a:rPr lang="en-US" sz="1600" dirty="0">
                          <a:solidFill>
                            <a:srgbClr val="0070C0"/>
                          </a:solidFill>
                          <a:effectLst/>
                          <a:latin typeface="微软雅黑" panose="020B0503020204020204" pitchFamily="34" charset="-122"/>
                          <a:ea typeface="微软雅黑" panose="020B0503020204020204" pitchFamily="34" charset="-122"/>
                        </a:rPr>
                        <a:t>5 </a:t>
                      </a:r>
                      <a:r>
                        <a:rPr lang="zh-CN" sz="1600" dirty="0">
                          <a:solidFill>
                            <a:srgbClr val="0070C0"/>
                          </a:solidFill>
                          <a:effectLst/>
                          <a:latin typeface="微软雅黑" panose="020B0503020204020204" pitchFamily="34" charset="-122"/>
                          <a:ea typeface="微软雅黑" panose="020B0503020204020204" pitchFamily="34" charset="-122"/>
                        </a:rPr>
                        <a:t>类相比衰减更小</a:t>
                      </a:r>
                      <a:endParaRPr lang="zh-CN" sz="1600" b="1" dirty="0">
                        <a:solidFill>
                          <a:srgbClr val="0070C0"/>
                        </a:solidFill>
                        <a:effectLst/>
                        <a:latin typeface="微软雅黑" pitchFamily="34" charset="-122"/>
                        <a:ea typeface="微软雅黑" pitchFamily="34" charset="-122"/>
                      </a:endParaRPr>
                    </a:p>
                  </a:txBody>
                  <a:tcPr marL="31490" marR="31490" marT="0" marB="0" anchor="ctr"/>
                </a:tc>
                <a:tc>
                  <a:txBody>
                    <a:bodyPr/>
                    <a:lstStyle/>
                    <a:p>
                      <a:pPr algn="l">
                        <a:lnSpc>
                          <a:spcPct val="100000"/>
                        </a:lnSpc>
                        <a:spcAft>
                          <a:spcPts val="0"/>
                        </a:spcAft>
                      </a:pPr>
                      <a:r>
                        <a:rPr lang="zh-CN" sz="1600" dirty="0">
                          <a:solidFill>
                            <a:srgbClr val="0070C0"/>
                          </a:solidFill>
                          <a:effectLst/>
                          <a:latin typeface="微软雅黑" panose="020B0503020204020204" pitchFamily="34" charset="-122"/>
                          <a:ea typeface="微软雅黑" panose="020B0503020204020204" pitchFamily="34" charset="-122"/>
                        </a:rPr>
                        <a:t>传输速率不超过</a:t>
                      </a:r>
                      <a:r>
                        <a:rPr lang="en-US" altLang="zh-CN" sz="1600" dirty="0">
                          <a:solidFill>
                            <a:srgbClr val="0070C0"/>
                          </a:solidFill>
                          <a:effectLst/>
                          <a:latin typeface="微软雅黑" panose="020B0503020204020204" pitchFamily="34" charset="-122"/>
                          <a:ea typeface="微软雅黑" panose="020B0503020204020204" pitchFamily="34" charset="-122"/>
                        </a:rPr>
                        <a:t> </a:t>
                      </a:r>
                      <a:r>
                        <a:rPr lang="en-US" sz="1600" dirty="0">
                          <a:solidFill>
                            <a:srgbClr val="0070C0"/>
                          </a:solidFill>
                          <a:effectLst/>
                          <a:latin typeface="微软雅黑" panose="020B0503020204020204" pitchFamily="34" charset="-122"/>
                          <a:ea typeface="微软雅黑" panose="020B0503020204020204" pitchFamily="34" charset="-122"/>
                        </a:rPr>
                        <a:t>1 </a:t>
                      </a:r>
                      <a:r>
                        <a:rPr lang="en-US" sz="1600" dirty="0" err="1">
                          <a:solidFill>
                            <a:srgbClr val="0070C0"/>
                          </a:solidFill>
                          <a:effectLst/>
                          <a:latin typeface="微软雅黑" panose="020B0503020204020204" pitchFamily="34" charset="-122"/>
                          <a:ea typeface="微软雅黑" panose="020B0503020204020204" pitchFamily="34" charset="-122"/>
                        </a:rPr>
                        <a:t>Gbit</a:t>
                      </a:r>
                      <a:r>
                        <a:rPr lang="en-US" sz="1600" dirty="0">
                          <a:solidFill>
                            <a:srgbClr val="0070C0"/>
                          </a:solidFill>
                          <a:effectLst/>
                          <a:latin typeface="微软雅黑" panose="020B0503020204020204" pitchFamily="34" charset="-122"/>
                          <a:ea typeface="微软雅黑" panose="020B0503020204020204" pitchFamily="34" charset="-122"/>
                        </a:rPr>
                        <a:t>/s </a:t>
                      </a:r>
                      <a:endParaRPr lang="zh-CN" sz="1600" b="1" dirty="0">
                        <a:solidFill>
                          <a:srgbClr val="0070C0"/>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4"/>
                  </a:ext>
                </a:extLst>
              </a:tr>
              <a:tr h="347472">
                <a:tc>
                  <a:txBody>
                    <a:bodyPr/>
                    <a:lstStyle/>
                    <a:p>
                      <a:pPr algn="ctr">
                        <a:lnSpc>
                          <a:spcPct val="100000"/>
                        </a:lnSpc>
                        <a:spcAft>
                          <a:spcPts val="0"/>
                        </a:spcAft>
                      </a:pPr>
                      <a:r>
                        <a:rPr lang="en-US" sz="1600">
                          <a:solidFill>
                            <a:srgbClr val="0070C0"/>
                          </a:solidFill>
                          <a:effectLst/>
                          <a:latin typeface="微软雅黑" panose="020B0503020204020204" pitchFamily="34" charset="-122"/>
                          <a:ea typeface="微软雅黑" panose="020B0503020204020204" pitchFamily="34" charset="-122"/>
                        </a:rPr>
                        <a:t>6</a:t>
                      </a:r>
                      <a:endParaRPr lang="zh-CN" sz="1600" b="1">
                        <a:solidFill>
                          <a:srgbClr val="0070C0"/>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600" dirty="0">
                          <a:solidFill>
                            <a:srgbClr val="0070C0"/>
                          </a:solidFill>
                          <a:effectLst/>
                          <a:latin typeface="微软雅黑" panose="020B0503020204020204" pitchFamily="34" charset="-122"/>
                          <a:ea typeface="微软雅黑" panose="020B0503020204020204" pitchFamily="34" charset="-122"/>
                        </a:rPr>
                        <a:t>250 MHz</a:t>
                      </a:r>
                      <a:endParaRPr lang="zh-CN" sz="1600" b="1" dirty="0">
                        <a:solidFill>
                          <a:srgbClr val="0070C0"/>
                        </a:solidFill>
                        <a:effectLst/>
                        <a:latin typeface="微软雅黑" pitchFamily="34" charset="-122"/>
                        <a:ea typeface="微软雅黑" pitchFamily="34" charset="-122"/>
                      </a:endParaRPr>
                    </a:p>
                  </a:txBody>
                  <a:tcPr marL="31490" marR="31490" marT="0" marB="0" anchor="ctr"/>
                </a:tc>
                <a:tc>
                  <a:txBody>
                    <a:bodyPr/>
                    <a:lstStyle/>
                    <a:p>
                      <a:pPr algn="l">
                        <a:lnSpc>
                          <a:spcPct val="100000"/>
                        </a:lnSpc>
                        <a:spcAft>
                          <a:spcPts val="0"/>
                        </a:spcAft>
                      </a:pPr>
                      <a:r>
                        <a:rPr lang="zh-CN" sz="1600" dirty="0">
                          <a:solidFill>
                            <a:srgbClr val="0070C0"/>
                          </a:solidFill>
                          <a:effectLst/>
                          <a:latin typeface="微软雅黑" panose="020B0503020204020204" pitchFamily="34" charset="-122"/>
                          <a:ea typeface="微软雅黑" panose="020B0503020204020204" pitchFamily="34" charset="-122"/>
                        </a:rPr>
                        <a:t>与</a:t>
                      </a:r>
                      <a:r>
                        <a:rPr lang="en-US" altLang="zh-CN" sz="1600" dirty="0">
                          <a:solidFill>
                            <a:srgbClr val="0070C0"/>
                          </a:solidFill>
                          <a:effectLst/>
                          <a:latin typeface="微软雅黑" panose="020B0503020204020204" pitchFamily="34" charset="-122"/>
                          <a:ea typeface="微软雅黑" panose="020B0503020204020204" pitchFamily="34" charset="-122"/>
                        </a:rPr>
                        <a:t> </a:t>
                      </a:r>
                      <a:r>
                        <a:rPr lang="en-US" sz="1600" dirty="0">
                          <a:solidFill>
                            <a:srgbClr val="0070C0"/>
                          </a:solidFill>
                          <a:effectLst/>
                          <a:latin typeface="微软雅黑" panose="020B0503020204020204" pitchFamily="34" charset="-122"/>
                          <a:ea typeface="微软雅黑" panose="020B0503020204020204" pitchFamily="34" charset="-122"/>
                        </a:rPr>
                        <a:t>5 </a:t>
                      </a:r>
                      <a:r>
                        <a:rPr lang="zh-CN" sz="1600" dirty="0">
                          <a:solidFill>
                            <a:srgbClr val="0070C0"/>
                          </a:solidFill>
                          <a:effectLst/>
                          <a:latin typeface="微软雅黑" panose="020B0503020204020204" pitchFamily="34" charset="-122"/>
                          <a:ea typeface="微软雅黑" panose="020B0503020204020204" pitchFamily="34" charset="-122"/>
                        </a:rPr>
                        <a:t>类相比改善了串扰等性能</a:t>
                      </a:r>
                      <a:endParaRPr lang="zh-CN" sz="1600" b="1" dirty="0">
                        <a:solidFill>
                          <a:srgbClr val="0070C0"/>
                        </a:solidFill>
                        <a:effectLst/>
                        <a:latin typeface="微软雅黑" pitchFamily="34" charset="-122"/>
                        <a:ea typeface="微软雅黑" pitchFamily="34" charset="-122"/>
                      </a:endParaRPr>
                    </a:p>
                  </a:txBody>
                  <a:tcPr marL="31490" marR="31490" marT="0" marB="0" anchor="ctr"/>
                </a:tc>
                <a:tc>
                  <a:txBody>
                    <a:bodyPr/>
                    <a:lstStyle/>
                    <a:p>
                      <a:pPr algn="l">
                        <a:lnSpc>
                          <a:spcPct val="100000"/>
                        </a:lnSpc>
                        <a:spcAft>
                          <a:spcPts val="0"/>
                        </a:spcAft>
                      </a:pPr>
                      <a:r>
                        <a:rPr lang="zh-CN" sz="1600" dirty="0">
                          <a:solidFill>
                            <a:srgbClr val="0070C0"/>
                          </a:solidFill>
                          <a:effectLst/>
                          <a:latin typeface="微软雅黑" panose="020B0503020204020204" pitchFamily="34" charset="-122"/>
                          <a:ea typeface="微软雅黑" panose="020B0503020204020204" pitchFamily="34" charset="-122"/>
                        </a:rPr>
                        <a:t>传输速率高于</a:t>
                      </a:r>
                      <a:r>
                        <a:rPr lang="en-US" altLang="zh-CN" sz="1600" dirty="0">
                          <a:solidFill>
                            <a:srgbClr val="0070C0"/>
                          </a:solidFill>
                          <a:effectLst/>
                          <a:latin typeface="微软雅黑" panose="020B0503020204020204" pitchFamily="34" charset="-122"/>
                          <a:ea typeface="微软雅黑" panose="020B0503020204020204" pitchFamily="34" charset="-122"/>
                        </a:rPr>
                        <a:t> </a:t>
                      </a:r>
                      <a:r>
                        <a:rPr lang="en-US" sz="1600" dirty="0">
                          <a:solidFill>
                            <a:srgbClr val="0070C0"/>
                          </a:solidFill>
                          <a:effectLst/>
                          <a:latin typeface="微软雅黑" panose="020B0503020204020204" pitchFamily="34" charset="-122"/>
                          <a:ea typeface="微软雅黑" panose="020B0503020204020204" pitchFamily="34" charset="-122"/>
                        </a:rPr>
                        <a:t>1 </a:t>
                      </a:r>
                      <a:r>
                        <a:rPr lang="en-US" sz="1600" dirty="0" err="1">
                          <a:solidFill>
                            <a:srgbClr val="0070C0"/>
                          </a:solidFill>
                          <a:effectLst/>
                          <a:latin typeface="微软雅黑" panose="020B0503020204020204" pitchFamily="34" charset="-122"/>
                          <a:ea typeface="微软雅黑" panose="020B0503020204020204" pitchFamily="34" charset="-122"/>
                        </a:rPr>
                        <a:t>Gbit</a:t>
                      </a:r>
                      <a:r>
                        <a:rPr lang="en-US" sz="1600" dirty="0">
                          <a:solidFill>
                            <a:srgbClr val="0070C0"/>
                          </a:solidFill>
                          <a:effectLst/>
                          <a:latin typeface="微软雅黑" panose="020B0503020204020204" pitchFamily="34" charset="-122"/>
                          <a:ea typeface="微软雅黑" panose="020B0503020204020204" pitchFamily="34" charset="-122"/>
                        </a:rPr>
                        <a:t>/s </a:t>
                      </a:r>
                      <a:endParaRPr lang="zh-CN" sz="1600" b="1" dirty="0">
                        <a:solidFill>
                          <a:srgbClr val="0070C0"/>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5"/>
                  </a:ext>
                </a:extLst>
              </a:tr>
              <a:tr h="312722">
                <a:tc>
                  <a:txBody>
                    <a:bodyPr/>
                    <a:lstStyle/>
                    <a:p>
                      <a:pPr algn="ctr">
                        <a:lnSpc>
                          <a:spcPct val="100000"/>
                        </a:lnSpc>
                        <a:spcAft>
                          <a:spcPts val="0"/>
                        </a:spcAft>
                      </a:pPr>
                      <a:r>
                        <a:rPr lang="en-US" sz="1600" dirty="0">
                          <a:solidFill>
                            <a:srgbClr val="0070C0"/>
                          </a:solidFill>
                          <a:effectLst/>
                          <a:latin typeface="微软雅黑" panose="020B0503020204020204" pitchFamily="34" charset="-122"/>
                          <a:ea typeface="微软雅黑" panose="020B0503020204020204" pitchFamily="34" charset="-122"/>
                        </a:rPr>
                        <a:t>7</a:t>
                      </a:r>
                      <a:endParaRPr lang="zh-CN" sz="1600" b="1" dirty="0">
                        <a:solidFill>
                          <a:srgbClr val="0070C0"/>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600" dirty="0">
                          <a:solidFill>
                            <a:srgbClr val="0070C0"/>
                          </a:solidFill>
                          <a:effectLst/>
                          <a:latin typeface="微软雅黑" panose="020B0503020204020204" pitchFamily="34" charset="-122"/>
                          <a:ea typeface="微软雅黑" panose="020B0503020204020204" pitchFamily="34" charset="-122"/>
                        </a:rPr>
                        <a:t>600 MHz</a:t>
                      </a:r>
                      <a:endParaRPr lang="zh-CN" sz="1600" b="1" dirty="0">
                        <a:solidFill>
                          <a:srgbClr val="0070C0"/>
                        </a:solidFill>
                        <a:effectLst/>
                        <a:latin typeface="微软雅黑" pitchFamily="34" charset="-122"/>
                        <a:ea typeface="微软雅黑" pitchFamily="34" charset="-122"/>
                      </a:endParaRPr>
                    </a:p>
                  </a:txBody>
                  <a:tcPr marL="31490" marR="31490" marT="0" marB="0" anchor="ctr"/>
                </a:tc>
                <a:tc>
                  <a:txBody>
                    <a:bodyPr/>
                    <a:lstStyle/>
                    <a:p>
                      <a:pPr algn="l">
                        <a:lnSpc>
                          <a:spcPct val="100000"/>
                        </a:lnSpc>
                        <a:spcAft>
                          <a:spcPts val="0"/>
                        </a:spcAft>
                      </a:pPr>
                      <a:r>
                        <a:rPr lang="zh-CN" sz="1600">
                          <a:solidFill>
                            <a:srgbClr val="0070C0"/>
                          </a:solidFill>
                          <a:effectLst/>
                          <a:latin typeface="微软雅黑" panose="020B0503020204020204" pitchFamily="34" charset="-122"/>
                          <a:ea typeface="微软雅黑" panose="020B0503020204020204" pitchFamily="34" charset="-122"/>
                        </a:rPr>
                        <a:t>使用屏蔽双绞线</a:t>
                      </a:r>
                      <a:endParaRPr lang="zh-CN" sz="1600" b="1">
                        <a:solidFill>
                          <a:srgbClr val="0070C0"/>
                        </a:solidFill>
                        <a:effectLst/>
                        <a:latin typeface="微软雅黑" pitchFamily="34" charset="-122"/>
                        <a:ea typeface="微软雅黑" pitchFamily="34" charset="-122"/>
                      </a:endParaRPr>
                    </a:p>
                  </a:txBody>
                  <a:tcPr marL="31490" marR="31490" marT="0" marB="0" anchor="ctr"/>
                </a:tc>
                <a:tc>
                  <a:txBody>
                    <a:bodyPr/>
                    <a:lstStyle/>
                    <a:p>
                      <a:pPr algn="l">
                        <a:lnSpc>
                          <a:spcPct val="100000"/>
                        </a:lnSpc>
                        <a:spcAft>
                          <a:spcPts val="0"/>
                        </a:spcAft>
                      </a:pPr>
                      <a:r>
                        <a:rPr lang="zh-CN" sz="1600" dirty="0">
                          <a:solidFill>
                            <a:srgbClr val="0070C0"/>
                          </a:solidFill>
                          <a:effectLst/>
                          <a:latin typeface="微软雅黑" panose="020B0503020204020204" pitchFamily="34" charset="-122"/>
                          <a:ea typeface="微软雅黑" panose="020B0503020204020204" pitchFamily="34" charset="-122"/>
                        </a:rPr>
                        <a:t>传输速率高于</a:t>
                      </a:r>
                      <a:r>
                        <a:rPr lang="en-US" altLang="zh-CN" sz="1600" dirty="0">
                          <a:solidFill>
                            <a:srgbClr val="0070C0"/>
                          </a:solidFill>
                          <a:effectLst/>
                          <a:latin typeface="微软雅黑" panose="020B0503020204020204" pitchFamily="34" charset="-122"/>
                          <a:ea typeface="微软雅黑" panose="020B0503020204020204" pitchFamily="34" charset="-122"/>
                        </a:rPr>
                        <a:t> </a:t>
                      </a:r>
                      <a:r>
                        <a:rPr lang="en-US" sz="1600" dirty="0">
                          <a:solidFill>
                            <a:srgbClr val="0070C0"/>
                          </a:solidFill>
                          <a:effectLst/>
                          <a:latin typeface="微软雅黑" panose="020B0503020204020204" pitchFamily="34" charset="-122"/>
                          <a:ea typeface="微软雅黑" panose="020B0503020204020204" pitchFamily="34" charset="-122"/>
                        </a:rPr>
                        <a:t>10 </a:t>
                      </a:r>
                      <a:r>
                        <a:rPr lang="en-US" sz="1600" dirty="0" err="1">
                          <a:solidFill>
                            <a:srgbClr val="0070C0"/>
                          </a:solidFill>
                          <a:effectLst/>
                          <a:latin typeface="微软雅黑" panose="020B0503020204020204" pitchFamily="34" charset="-122"/>
                          <a:ea typeface="微软雅黑" panose="020B0503020204020204" pitchFamily="34" charset="-122"/>
                        </a:rPr>
                        <a:t>Gbit</a:t>
                      </a:r>
                      <a:r>
                        <a:rPr lang="en-US" sz="1600" dirty="0">
                          <a:solidFill>
                            <a:srgbClr val="0070C0"/>
                          </a:solidFill>
                          <a:effectLst/>
                          <a:latin typeface="微软雅黑" panose="020B0503020204020204" pitchFamily="34" charset="-122"/>
                          <a:ea typeface="微软雅黑" panose="020B0503020204020204" pitchFamily="34" charset="-122"/>
                        </a:rPr>
                        <a:t>/s </a:t>
                      </a:r>
                      <a:endParaRPr lang="zh-CN" sz="1600" b="1" dirty="0">
                        <a:solidFill>
                          <a:srgbClr val="0070C0"/>
                        </a:solidFill>
                        <a:effectLst/>
                        <a:latin typeface="微软雅黑" pitchFamily="34" charset="-122"/>
                        <a:ea typeface="微软雅黑" pitchFamily="34" charset="-122"/>
                      </a:endParaRPr>
                    </a:p>
                  </a:txBody>
                  <a:tcPr marL="31490" marR="31490" marT="0" marB="0" anchor="ctr"/>
                </a:tc>
                <a:extLst>
                  <a:ext uri="{0D108BD9-81ED-4DB2-BD59-A6C34878D82A}">
                    <a16:rowId xmlns:a16="http://schemas.microsoft.com/office/drawing/2014/main" val="10006"/>
                  </a:ext>
                </a:extLst>
              </a:tr>
            </a:tbl>
          </a:graphicData>
        </a:graphic>
      </p:graphicFrame>
      <p:sp>
        <p:nvSpPr>
          <p:cNvPr id="10" name="矩形 9"/>
          <p:cNvSpPr/>
          <p:nvPr/>
        </p:nvSpPr>
        <p:spPr>
          <a:xfrm>
            <a:off x="2308934" y="1235536"/>
            <a:ext cx="4544835" cy="400110"/>
          </a:xfrm>
          <a:prstGeom prst="rect">
            <a:avLst/>
          </a:prstGeom>
        </p:spPr>
        <p:txBody>
          <a:bodyPr wrap="none">
            <a:spAutoFit/>
          </a:bodyPr>
          <a:lstStyle/>
          <a:p>
            <a:pPr algn="ctr"/>
            <a:r>
              <a:rPr lang="zh-CN" altLang="zh-CN" sz="2000" b="1" dirty="0">
                <a:solidFill>
                  <a:srgbClr val="0070C0"/>
                </a:solidFill>
                <a:latin typeface="微软雅黑" pitchFamily="34" charset="-122"/>
                <a:ea typeface="微软雅黑" pitchFamily="34" charset="-122"/>
              </a:rPr>
              <a:t>常用的绞合线的类别、带宽和典型应用</a:t>
            </a:r>
            <a:endParaRPr lang="zh-CN" altLang="en-US" sz="2000" b="1" dirty="0">
              <a:solidFill>
                <a:srgbClr val="0070C0"/>
              </a:solidFill>
              <a:latin typeface="微软雅黑" pitchFamily="34" charset="-122"/>
              <a:ea typeface="微软雅黑" pitchFamily="34" charset="-122"/>
            </a:endParaRPr>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导引型传输媒体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双绞线标准</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2.3  </a:t>
            </a:r>
            <a:r>
              <a:rPr lang="zh-CN" altLang="en-US" dirty="0">
                <a:latin typeface="微软雅黑" panose="020B0503020204020204" pitchFamily="34" charset="-122"/>
              </a:rPr>
              <a:t>传输媒体</a:t>
            </a:r>
            <a:endParaRPr lang="zh-CN" altLang="en-US" dirty="0"/>
          </a:p>
        </p:txBody>
      </p:sp>
    </p:spTree>
    <p:extLst>
      <p:ext uri="{BB962C8B-B14F-4D97-AF65-F5344CB8AC3E}">
        <p14:creationId xmlns:p14="http://schemas.microsoft.com/office/powerpoint/2010/main" val="3788718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8"/>
          <p:cNvSpPr>
            <a:spLocks noChangeArrowheads="1"/>
          </p:cNvSpPr>
          <p:nvPr/>
        </p:nvSpPr>
        <p:spPr bwMode="auto">
          <a:xfrm>
            <a:off x="323528" y="1252230"/>
            <a:ext cx="8275329" cy="173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200"/>
              </a:lnSpc>
              <a:buClr>
                <a:srgbClr val="7030A0"/>
              </a:buClr>
            </a:pPr>
            <a:r>
              <a:rPr lang="zh-CN" altLang="en-US" sz="2000" dirty="0">
                <a:solidFill>
                  <a:srgbClr val="0070C0"/>
                </a:solidFill>
                <a:latin typeface="微软雅黑" pitchFamily="34" charset="-122"/>
                <a:ea typeface="微软雅黑" pitchFamily="34" charset="-122"/>
              </a:rPr>
              <a:t>同轴电缆具有很好的抗干扰特性，被广泛用于传输较高速率的数据。</a:t>
            </a:r>
          </a:p>
          <a:p>
            <a:pPr>
              <a:lnSpc>
                <a:spcPts val="3200"/>
              </a:lnSpc>
              <a:buClr>
                <a:srgbClr val="7030A0"/>
              </a:buClr>
            </a:pPr>
            <a:r>
              <a:rPr lang="zh-CN" altLang="en-US" sz="2000" dirty="0">
                <a:solidFill>
                  <a:srgbClr val="0070C0"/>
                </a:solidFill>
                <a:latin typeface="微软雅黑" pitchFamily="34" charset="-122"/>
                <a:ea typeface="微软雅黑" pitchFamily="34" charset="-122"/>
              </a:rPr>
              <a:t>同轴电缆的带宽取决于电缆的质量。</a:t>
            </a:r>
          </a:p>
          <a:p>
            <a:pPr>
              <a:lnSpc>
                <a:spcPts val="3200"/>
              </a:lnSpc>
              <a:buClr>
                <a:srgbClr val="7030A0"/>
              </a:buClr>
            </a:pPr>
            <a:r>
              <a:rPr lang="en-US" altLang="zh-CN" sz="2000" dirty="0">
                <a:solidFill>
                  <a:srgbClr val="C55A11"/>
                </a:solidFill>
                <a:latin typeface="微软雅黑" pitchFamily="34" charset="-122"/>
                <a:ea typeface="微软雅黑" pitchFamily="34" charset="-122"/>
              </a:rPr>
              <a:t>50</a:t>
            </a:r>
            <a:r>
              <a:rPr lang="en-US" altLang="zh-CN" sz="2000" dirty="0">
                <a:solidFill>
                  <a:srgbClr val="C55A11"/>
                </a:solidFill>
                <a:latin typeface="Arial" pitchFamily="34" charset="0"/>
                <a:ea typeface="微软雅黑" pitchFamily="34" charset="-122"/>
                <a:cs typeface="Arial" pitchFamily="34" charset="0"/>
              </a:rPr>
              <a:t> </a:t>
            </a:r>
            <a:r>
              <a:rPr lang="el-GR" altLang="zh-CN" sz="2000" dirty="0">
                <a:solidFill>
                  <a:srgbClr val="C55A11"/>
                </a:solidFill>
                <a:latin typeface="Arial" pitchFamily="34" charset="0"/>
                <a:ea typeface="微软雅黑" pitchFamily="34" charset="-122"/>
                <a:cs typeface="Arial" pitchFamily="34" charset="0"/>
              </a:rPr>
              <a:t>Ω</a:t>
            </a:r>
            <a:r>
              <a:rPr lang="en-US" altLang="zh-CN" sz="2000" dirty="0">
                <a:solidFill>
                  <a:srgbClr val="C55A11"/>
                </a:solidFill>
                <a:latin typeface="Arial" pitchFamily="34" charset="0"/>
                <a:ea typeface="微软雅黑" pitchFamily="34" charset="-122"/>
                <a:cs typeface="Arial" pitchFamily="34" charset="0"/>
              </a:rPr>
              <a:t> </a:t>
            </a:r>
            <a:r>
              <a:rPr lang="zh-CN" altLang="en-US" sz="2000" dirty="0">
                <a:solidFill>
                  <a:srgbClr val="C55A11"/>
                </a:solidFill>
                <a:latin typeface="微软雅黑" pitchFamily="34" charset="-122"/>
                <a:ea typeface="微软雅黑" pitchFamily="34" charset="-122"/>
              </a:rPr>
              <a:t>同轴电缆</a:t>
            </a:r>
            <a:r>
              <a:rPr lang="zh-CN" altLang="en-US" sz="2000" dirty="0">
                <a:solidFill>
                  <a:srgbClr val="0070C0"/>
                </a:solidFill>
                <a:latin typeface="微软雅黑" pitchFamily="34" charset="-122"/>
                <a:ea typeface="微软雅黑" pitchFamily="34" charset="-122"/>
              </a:rPr>
              <a:t>：</a:t>
            </a:r>
            <a:r>
              <a:rPr lang="en-US" altLang="zh-CN" sz="2000" dirty="0">
                <a:solidFill>
                  <a:srgbClr val="0070C0"/>
                </a:solidFill>
                <a:latin typeface="微软雅黑" pitchFamily="34" charset="-122"/>
                <a:ea typeface="微软雅黑" pitchFamily="34" charset="-122"/>
              </a:rPr>
              <a:t>LAN / </a:t>
            </a:r>
            <a:r>
              <a:rPr lang="zh-CN" altLang="en-US" sz="2000" dirty="0">
                <a:solidFill>
                  <a:srgbClr val="0070C0"/>
                </a:solidFill>
                <a:latin typeface="微软雅黑" pitchFamily="34" charset="-122"/>
                <a:ea typeface="微软雅黑" pitchFamily="34" charset="-122"/>
              </a:rPr>
              <a:t>数字传输常用</a:t>
            </a:r>
          </a:p>
          <a:p>
            <a:pPr>
              <a:lnSpc>
                <a:spcPts val="3200"/>
              </a:lnSpc>
              <a:buClr>
                <a:srgbClr val="7030A0"/>
              </a:buClr>
            </a:pPr>
            <a:r>
              <a:rPr lang="en-US" altLang="zh-CN" sz="2000" dirty="0">
                <a:solidFill>
                  <a:srgbClr val="C55A11"/>
                </a:solidFill>
                <a:latin typeface="微软雅黑" pitchFamily="34" charset="-122"/>
                <a:ea typeface="微软雅黑" pitchFamily="34" charset="-122"/>
              </a:rPr>
              <a:t>75</a:t>
            </a:r>
            <a:r>
              <a:rPr lang="en-US" altLang="zh-CN" sz="2000" dirty="0">
                <a:solidFill>
                  <a:srgbClr val="C55A11"/>
                </a:solidFill>
                <a:latin typeface="Arial" pitchFamily="34" charset="0"/>
                <a:ea typeface="微软雅黑" pitchFamily="34" charset="-122"/>
                <a:cs typeface="Arial" pitchFamily="34" charset="0"/>
              </a:rPr>
              <a:t> </a:t>
            </a:r>
            <a:r>
              <a:rPr lang="el-GR" altLang="zh-CN" sz="2000" dirty="0">
                <a:solidFill>
                  <a:srgbClr val="C55A11"/>
                </a:solidFill>
                <a:latin typeface="Arial" pitchFamily="34" charset="0"/>
                <a:ea typeface="微软雅黑" pitchFamily="34" charset="-122"/>
                <a:cs typeface="Arial" pitchFamily="34" charset="0"/>
              </a:rPr>
              <a:t>Ω</a:t>
            </a:r>
            <a:r>
              <a:rPr lang="en-US" altLang="zh-CN" sz="2000" dirty="0">
                <a:solidFill>
                  <a:srgbClr val="C55A11"/>
                </a:solidFill>
                <a:latin typeface="Arial" pitchFamily="34" charset="0"/>
                <a:ea typeface="微软雅黑" pitchFamily="34" charset="-122"/>
                <a:cs typeface="Arial" pitchFamily="34" charset="0"/>
              </a:rPr>
              <a:t> </a:t>
            </a:r>
            <a:r>
              <a:rPr lang="zh-CN" altLang="en-US" sz="2000" dirty="0">
                <a:solidFill>
                  <a:srgbClr val="C55A11"/>
                </a:solidFill>
                <a:latin typeface="微软雅黑" pitchFamily="34" charset="-122"/>
                <a:ea typeface="微软雅黑" pitchFamily="34" charset="-122"/>
              </a:rPr>
              <a:t>同轴电缆</a:t>
            </a:r>
            <a:r>
              <a:rPr lang="zh-CN" altLang="en-US" sz="2000" dirty="0">
                <a:solidFill>
                  <a:srgbClr val="0070C0"/>
                </a:solidFill>
                <a:latin typeface="微软雅黑" pitchFamily="34" charset="-122"/>
                <a:ea typeface="微软雅黑" pitchFamily="34" charset="-122"/>
              </a:rPr>
              <a:t>：有线电视 </a:t>
            </a:r>
            <a:r>
              <a:rPr lang="en-US" altLang="zh-CN" sz="2000" dirty="0">
                <a:solidFill>
                  <a:srgbClr val="0070C0"/>
                </a:solidFill>
                <a:latin typeface="微软雅黑" pitchFamily="34" charset="-122"/>
                <a:ea typeface="微软雅黑" pitchFamily="34" charset="-122"/>
              </a:rPr>
              <a:t>/ </a:t>
            </a:r>
            <a:r>
              <a:rPr lang="zh-CN" altLang="en-US" sz="2000" dirty="0">
                <a:solidFill>
                  <a:srgbClr val="0070C0"/>
                </a:solidFill>
                <a:latin typeface="微软雅黑" pitchFamily="34" charset="-122"/>
                <a:ea typeface="微软雅黑" pitchFamily="34" charset="-122"/>
              </a:rPr>
              <a:t>模拟传输常用</a:t>
            </a:r>
          </a:p>
        </p:txBody>
      </p:sp>
      <p:grpSp>
        <p:nvGrpSpPr>
          <p:cNvPr id="31" name="组合 30"/>
          <p:cNvGrpSpPr/>
          <p:nvPr/>
        </p:nvGrpSpPr>
        <p:grpSpPr>
          <a:xfrm>
            <a:off x="2267744" y="3313315"/>
            <a:ext cx="4752528" cy="1130643"/>
            <a:chOff x="2505075" y="3914749"/>
            <a:chExt cx="5189457" cy="1433195"/>
          </a:xfrm>
        </p:grpSpPr>
        <p:pic>
          <p:nvPicPr>
            <p:cNvPr id="32" name="Picture 3" descr="D:\1xxr\1paper\Cable\222.gif"/>
            <p:cNvPicPr>
              <a:picLocks noChangeAspect="1" noChangeArrowheads="1"/>
            </p:cNvPicPr>
            <p:nvPr/>
          </p:nvPicPr>
          <p:blipFill>
            <a:blip r:embed="rId2" cstate="print">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ln w="19050">
              <a:solidFill>
                <a:srgbClr val="00B050"/>
              </a:solidFill>
            </a:ln>
            <a:extLst>
              <a:ext uri="{909E8E84-426E-40DD-AFC4-6F175D3DCCD1}">
                <a14:hiddenFill xmlns:a14="http://schemas.microsoft.com/office/drawing/2010/main">
                  <a:solidFill>
                    <a:srgbClr val="FFFFFF"/>
                  </a:solidFill>
                </a14:hiddenFill>
              </a:ext>
            </a:extLst>
          </p:spPr>
        </p:pic>
        <p:sp>
          <p:nvSpPr>
            <p:cNvPr id="33" name="Text Box 4"/>
            <p:cNvSpPr txBox="1">
              <a:spLocks noChangeArrowheads="1"/>
            </p:cNvSpPr>
            <p:nvPr/>
          </p:nvSpPr>
          <p:spPr bwMode="auto">
            <a:xfrm>
              <a:off x="6645275" y="4699000"/>
              <a:ext cx="1049257" cy="429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600" b="1" dirty="0">
                  <a:solidFill>
                    <a:srgbClr val="C55A11"/>
                  </a:solidFill>
                  <a:latin typeface="微软雅黑" pitchFamily="34" charset="-122"/>
                  <a:ea typeface="微软雅黑" pitchFamily="34" charset="-122"/>
                </a:rPr>
                <a:t>内导体</a:t>
              </a:r>
            </a:p>
          </p:txBody>
        </p:sp>
        <p:sp>
          <p:nvSpPr>
            <p:cNvPr id="34" name="Text Box 5"/>
            <p:cNvSpPr txBox="1">
              <a:spLocks noChangeArrowheads="1"/>
            </p:cNvSpPr>
            <p:nvPr/>
          </p:nvSpPr>
          <p:spPr bwMode="auto">
            <a:xfrm>
              <a:off x="4481513" y="3953762"/>
              <a:ext cx="1730376" cy="42914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600" b="1" dirty="0">
                  <a:solidFill>
                    <a:srgbClr val="C55A11"/>
                  </a:solidFill>
                  <a:latin typeface="微软雅黑" pitchFamily="34" charset="-122"/>
                  <a:ea typeface="微软雅黑" pitchFamily="34" charset="-122"/>
                </a:rPr>
                <a:t>外导体屏蔽层</a:t>
              </a:r>
            </a:p>
          </p:txBody>
        </p:sp>
        <p:sp>
          <p:nvSpPr>
            <p:cNvPr id="35" name="Text Box 6"/>
            <p:cNvSpPr txBox="1">
              <a:spLocks noChangeArrowheads="1"/>
            </p:cNvSpPr>
            <p:nvPr/>
          </p:nvSpPr>
          <p:spPr bwMode="auto">
            <a:xfrm>
              <a:off x="6121969" y="3978791"/>
              <a:ext cx="963612" cy="42914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dirty="0">
                  <a:solidFill>
                    <a:srgbClr val="C55A11"/>
                  </a:solidFill>
                  <a:latin typeface="微软雅黑" pitchFamily="34" charset="-122"/>
                  <a:ea typeface="微软雅黑" pitchFamily="34" charset="-122"/>
                </a:rPr>
                <a:t>绝缘层</a:t>
              </a:r>
            </a:p>
          </p:txBody>
        </p:sp>
        <p:sp>
          <p:nvSpPr>
            <p:cNvPr id="36" name="Text Box 7"/>
            <p:cNvSpPr txBox="1">
              <a:spLocks noChangeArrowheads="1"/>
            </p:cNvSpPr>
            <p:nvPr/>
          </p:nvSpPr>
          <p:spPr bwMode="auto">
            <a:xfrm>
              <a:off x="2825752" y="3914749"/>
              <a:ext cx="1655762" cy="42914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600" b="1" dirty="0">
                  <a:solidFill>
                    <a:srgbClr val="C55A11"/>
                  </a:solidFill>
                  <a:latin typeface="微软雅黑" pitchFamily="34" charset="-122"/>
                  <a:ea typeface="微软雅黑" pitchFamily="34" charset="-122"/>
                </a:rPr>
                <a:t>绝缘保护套层</a:t>
              </a:r>
            </a:p>
          </p:txBody>
        </p:sp>
        <p:sp>
          <p:nvSpPr>
            <p:cNvPr id="37" name="Rectangle 9"/>
            <p:cNvSpPr>
              <a:spLocks noChangeArrowheads="1"/>
            </p:cNvSpPr>
            <p:nvPr/>
          </p:nvSpPr>
          <p:spPr bwMode="auto">
            <a:xfrm>
              <a:off x="6276975" y="5005105"/>
              <a:ext cx="517525" cy="27622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2.3  </a:t>
            </a:r>
            <a:r>
              <a:rPr lang="zh-CN" altLang="en-US" dirty="0">
                <a:latin typeface="微软雅黑" panose="020B0503020204020204" pitchFamily="34" charset="-122"/>
              </a:rPr>
              <a:t>传输媒体</a:t>
            </a:r>
            <a:endParaRPr lang="zh-CN" altLang="en-US" dirty="0"/>
          </a:p>
        </p:txBody>
      </p:sp>
      <p:sp>
        <p:nvSpPr>
          <p:cNvPr id="15"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导引型传输媒体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同轴电缆</a:t>
            </a:r>
          </a:p>
        </p:txBody>
      </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第一PPT，www.1ppt.com​">
  <a:themeElements>
    <a:clrScheme name="自定义 1040">
      <a:dk1>
        <a:sysClr val="windowText" lastClr="000000"/>
      </a:dk1>
      <a:lt1>
        <a:sysClr val="window" lastClr="FFFFFF"/>
      </a:lt1>
      <a:dk2>
        <a:srgbClr val="69676D"/>
      </a:dk2>
      <a:lt2>
        <a:srgbClr val="7F7F7F"/>
      </a:lt2>
      <a:accent1>
        <a:srgbClr val="0095F0"/>
      </a:accent1>
      <a:accent2>
        <a:srgbClr val="6BB1C9"/>
      </a:accent2>
      <a:accent3>
        <a:srgbClr val="0095F0"/>
      </a:accent3>
      <a:accent4>
        <a:srgbClr val="6BB1C9"/>
      </a:accent4>
      <a:accent5>
        <a:srgbClr val="0095F0"/>
      </a:accent5>
      <a:accent6>
        <a:srgbClr val="6BB1C9"/>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3155</TotalTime>
  <Words>886</Words>
  <Application>Microsoft Macintosh PowerPoint</Application>
  <PresentationFormat>全屏显示(16:9)</PresentationFormat>
  <Paragraphs>162</Paragraphs>
  <Slides>14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华文行楷</vt:lpstr>
      <vt:lpstr>微软雅黑</vt:lpstr>
      <vt:lpstr>Arial</vt:lpstr>
      <vt:lpstr>Calibri</vt:lpstr>
      <vt:lpstr>Wingdings</vt:lpstr>
      <vt:lpstr>第一PPT，www.1ppt.com​</vt:lpstr>
      <vt:lpstr>02</vt:lpstr>
      <vt:lpstr>第二章  物理层</vt:lpstr>
      <vt:lpstr>第二章  物理层</vt:lpstr>
      <vt:lpstr>2.3  传输媒体</vt:lpstr>
      <vt:lpstr>2.3  传输媒体</vt:lpstr>
      <vt:lpstr>2.3  传输媒体</vt:lpstr>
      <vt:lpstr>2.3  传输媒体</vt:lpstr>
      <vt:lpstr>2.3  传输媒体</vt:lpstr>
      <vt:lpstr>2.3  传输媒体</vt:lpstr>
      <vt:lpstr>2.3  传输媒体</vt:lpstr>
      <vt:lpstr>2.3  传输媒体</vt:lpstr>
      <vt:lpstr>2.3  传输媒体</vt:lpstr>
      <vt:lpstr>2.3  传输媒体</vt:lpstr>
      <vt:lpstr>2.3  传输媒体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蓝色通用</dc:title>
  <dc:creator>第一PPT模板网-WWW.1PPT.COM、</dc:creator>
  <cp:keywords>第一PPT模板网-WWW.1PPT.COM</cp:keywords>
  <cp:lastModifiedBy>Microsoft Office User</cp:lastModifiedBy>
  <cp:revision>1006</cp:revision>
  <dcterms:created xsi:type="dcterms:W3CDTF">2014-11-09T01:07:00Z</dcterms:created>
  <dcterms:modified xsi:type="dcterms:W3CDTF">2020-10-25T13:29:35Z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