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342" r:id="rId3"/>
    <p:sldId id="346" r:id="rId4"/>
    <p:sldId id="323" r:id="rId5"/>
    <p:sldId id="325" r:id="rId6"/>
    <p:sldId id="327" r:id="rId7"/>
    <p:sldId id="330" r:id="rId8"/>
    <p:sldId id="332" r:id="rId9"/>
    <p:sldId id="333" r:id="rId10"/>
    <p:sldId id="334" r:id="rId11"/>
    <p:sldId id="335" r:id="rId12"/>
    <p:sldId id="336" r:id="rId13"/>
    <p:sldId id="338" r:id="rId14"/>
    <p:sldId id="340" r:id="rId15"/>
    <p:sldId id="341" r:id="rId16"/>
  </p:sldIdLst>
  <p:sldSz cx="9144000" cy="5143500" type="screen16x9"/>
  <p:notesSz cx="6858000" cy="9144000"/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8">
          <p15:clr>
            <a:srgbClr val="A4A3A4"/>
          </p15:clr>
        </p15:guide>
        <p15:guide id="2" pos="291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93">
          <p15:clr>
            <a:srgbClr val="A4A3A4"/>
          </p15:clr>
        </p15:guide>
        <p15:guide id="2" pos="218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uqi" initials="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C55A11"/>
    <a:srgbClr val="0070C0"/>
    <a:srgbClr val="0087CD"/>
    <a:srgbClr val="144AF8"/>
    <a:srgbClr val="0095F0"/>
    <a:srgbClr val="F4B184"/>
    <a:srgbClr val="071DE9"/>
    <a:srgbClr val="9933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97" autoAdjust="0"/>
    <p:restoredTop sz="92743" autoAdjust="0"/>
  </p:normalViewPr>
  <p:slideViewPr>
    <p:cSldViewPr>
      <p:cViewPr varScale="1">
        <p:scale>
          <a:sx n="161" d="100"/>
          <a:sy n="161" d="100"/>
        </p:scale>
        <p:origin x="568" y="200"/>
      </p:cViewPr>
      <p:guideLst>
        <p:guide orient="horz" pos="1628"/>
        <p:guide pos="291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1" d="100"/>
        <a:sy n="121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3360" y="-96"/>
      </p:cViewPr>
      <p:guideLst>
        <p:guide orient="horz" pos="2893"/>
        <p:guide pos="218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D82A5992-9D73-4015-9385-ABE035416B29}" type="datetimeFigureOut">
              <a:rPr lang="zh-CN" altLang="en-US" smtClean="0"/>
              <a:pPr/>
              <a:t>2020/10/25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7795A699-AB68-4A20-99FB-6F69DC266D4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9204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765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457200" algn="l" defTabSz="913765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914400" algn="l" defTabSz="913765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371600" algn="l" defTabSz="913765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828800" algn="l" defTabSz="913765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22860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  <a:pPr/>
              <a:t>2020/10/25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1708150"/>
            <a:ext cx="2447925" cy="2016125"/>
          </a:xfrm>
          <a:prstGeom prst="rect">
            <a:avLst/>
          </a:prstGeom>
          <a:solidFill>
            <a:srgbClr val="0075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2714625" y="1779588"/>
            <a:ext cx="5745807" cy="74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>
            <a:off x="2714624" y="3696592"/>
            <a:ext cx="5745807" cy="74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7" name="标题 16"/>
          <p:cNvSpPr>
            <a:spLocks noGrp="1"/>
          </p:cNvSpPr>
          <p:nvPr>
            <p:ph type="title" hasCustomPrompt="1"/>
          </p:nvPr>
        </p:nvSpPr>
        <p:spPr>
          <a:xfrm>
            <a:off x="321952" y="1994674"/>
            <a:ext cx="1804019" cy="1443075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>
              <a:defRPr sz="9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00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5722497-EC7F-4C4E-BF25-BB2FB69BFCB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987824" y="2320167"/>
            <a:ext cx="5472608" cy="79194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44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zh-CN" altLang="en-US" dirty="0"/>
              <a:t>第</a:t>
            </a:r>
            <a:r>
              <a:rPr kumimoji="1" lang="en-US" altLang="zh-CN" dirty="0"/>
              <a:t>x</a:t>
            </a:r>
            <a:r>
              <a:rPr kumimoji="1" lang="zh-CN" altLang="en-US" dirty="0"/>
              <a:t>章  </a:t>
            </a:r>
            <a:r>
              <a:rPr kumimoji="1" lang="en-US" altLang="zh-CN" dirty="0"/>
              <a:t>xxx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34518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  <a:pPr/>
              <a:t>2020/10/25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1619672" y="1851596"/>
            <a:ext cx="5745807" cy="74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>
            <a:off x="1619671" y="3579862"/>
            <a:ext cx="5745807" cy="74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5722497-EC7F-4C4E-BF25-BB2FB69BFCB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19671" y="2314857"/>
            <a:ext cx="5745808" cy="791940"/>
          </a:xfrm>
          <a:gradFill>
            <a:gsLst>
              <a:gs pos="0">
                <a:schemeClr val="bg1">
                  <a:lumMod val="98000"/>
                  <a:lumOff val="2000"/>
                </a:schemeClr>
              </a:gs>
              <a:gs pos="100000">
                <a:schemeClr val="bg1">
                  <a:alpha val="67000"/>
                </a:schemeClr>
              </a:gs>
            </a:gsLst>
            <a:lin ang="0" scaled="1"/>
          </a:gradFill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36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en-US" altLang="zh-CN" dirty="0"/>
              <a:t>1.1</a:t>
            </a:r>
            <a:r>
              <a:rPr kumimoji="1" lang="zh-CN" altLang="en-US" dirty="0"/>
              <a:t>  </a:t>
            </a:r>
            <a:r>
              <a:rPr kumimoji="1" lang="en-US" altLang="zh-CN" dirty="0"/>
              <a:t>xxx</a:t>
            </a:r>
            <a:endParaRPr kumimoji="1" lang="zh-CN" altLang="en-US" dirty="0"/>
          </a:p>
        </p:txBody>
      </p:sp>
      <p:sp>
        <p:nvSpPr>
          <p:cNvPr id="11" name="标题 16"/>
          <p:cNvSpPr>
            <a:spLocks noGrp="1"/>
          </p:cNvSpPr>
          <p:nvPr>
            <p:ph type="title" hasCustomPrompt="1"/>
          </p:nvPr>
        </p:nvSpPr>
        <p:spPr>
          <a:xfrm>
            <a:off x="3124201" y="123478"/>
            <a:ext cx="5587189" cy="576064"/>
          </a:xfrm>
          <a:prstGeom prst="rect">
            <a:avLst/>
          </a:prstGeom>
          <a:gradFill>
            <a:gsLst>
              <a:gs pos="0">
                <a:schemeClr val="bg1">
                  <a:lumMod val="98000"/>
                  <a:lumOff val="2000"/>
                </a:schemeClr>
              </a:gs>
              <a:gs pos="100000">
                <a:schemeClr val="bg1">
                  <a:alpha val="67000"/>
                </a:schemeClr>
              </a:gs>
            </a:gsLst>
            <a:lin ang="0" scaled="1"/>
          </a:gradFill>
        </p:spPr>
        <p:txBody>
          <a:bodyPr anchor="ctr" anchorCtr="0">
            <a:noAutofit/>
          </a:bodyPr>
          <a:lstStyle>
            <a:lvl1pPr algn="l">
              <a:defRPr sz="3000"/>
            </a:lvl1pPr>
          </a:lstStyle>
          <a:p>
            <a:r>
              <a:rPr lang="zh-CN" altLang="en-US" dirty="0"/>
              <a:t>第一章  概述</a:t>
            </a:r>
          </a:p>
        </p:txBody>
      </p:sp>
    </p:spTree>
    <p:extLst>
      <p:ext uri="{BB962C8B-B14F-4D97-AF65-F5344CB8AC3E}">
        <p14:creationId xmlns:p14="http://schemas.microsoft.com/office/powerpoint/2010/main" val="1871892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  <a:pPr/>
              <a:t>2020/10/25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7" name="标题 16"/>
          <p:cNvSpPr>
            <a:spLocks noGrp="1"/>
          </p:cNvSpPr>
          <p:nvPr>
            <p:ph type="title" hasCustomPrompt="1"/>
          </p:nvPr>
        </p:nvSpPr>
        <p:spPr>
          <a:xfrm>
            <a:off x="1187625" y="123478"/>
            <a:ext cx="7523766" cy="576064"/>
          </a:xfrm>
          <a:prstGeom prst="rect">
            <a:avLst/>
          </a:prstGeom>
          <a:gradFill>
            <a:gsLst>
              <a:gs pos="0">
                <a:schemeClr val="bg1">
                  <a:lumMod val="98000"/>
                  <a:lumOff val="2000"/>
                </a:schemeClr>
              </a:gs>
              <a:gs pos="100000">
                <a:schemeClr val="bg1">
                  <a:alpha val="67000"/>
                </a:schemeClr>
              </a:gs>
            </a:gsLst>
            <a:lin ang="0" scaled="1"/>
          </a:gradFill>
        </p:spPr>
        <p:txBody>
          <a:bodyPr anchor="ctr" anchorCtr="0">
            <a:noAutofit/>
          </a:bodyPr>
          <a:lstStyle>
            <a:lvl1pPr algn="l">
              <a:defRPr sz="3000"/>
            </a:lvl1pPr>
          </a:lstStyle>
          <a:p>
            <a:r>
              <a:rPr lang="en-US" altLang="zh-CN" dirty="0"/>
              <a:t>1.1</a:t>
            </a:r>
            <a:r>
              <a:rPr lang="zh-CN" altLang="en-US" dirty="0"/>
              <a:t>  </a:t>
            </a:r>
            <a:r>
              <a:rPr lang="en-US" altLang="zh-CN" dirty="0" err="1"/>
              <a:t>xxxxx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FC18408-FF5A-4D46-B0AD-D437005866D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842962"/>
            <a:ext cx="8254188" cy="3817019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en-US" altLang="zh-CN" dirty="0"/>
              <a:t>xxx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60215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  <a:pPr/>
              <a:t>2020/10/25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7" name="标题 16"/>
          <p:cNvSpPr>
            <a:spLocks noGrp="1"/>
          </p:cNvSpPr>
          <p:nvPr>
            <p:ph type="title" hasCustomPrompt="1"/>
          </p:nvPr>
        </p:nvSpPr>
        <p:spPr>
          <a:xfrm>
            <a:off x="3124201" y="123478"/>
            <a:ext cx="5587189" cy="576064"/>
          </a:xfrm>
          <a:prstGeom prst="rect">
            <a:avLst/>
          </a:prstGeom>
          <a:gradFill>
            <a:gsLst>
              <a:gs pos="0">
                <a:schemeClr val="bg1">
                  <a:lumMod val="98000"/>
                  <a:lumOff val="2000"/>
                </a:schemeClr>
              </a:gs>
              <a:gs pos="100000">
                <a:schemeClr val="bg1">
                  <a:alpha val="67000"/>
                </a:schemeClr>
              </a:gs>
            </a:gsLst>
            <a:lin ang="0" scaled="1"/>
          </a:gradFill>
        </p:spPr>
        <p:txBody>
          <a:bodyPr anchor="ctr" anchorCtr="0">
            <a:noAutofit/>
          </a:bodyPr>
          <a:lstStyle>
            <a:lvl1pPr algn="l">
              <a:defRPr sz="3000"/>
            </a:lvl1pPr>
          </a:lstStyle>
          <a:p>
            <a:r>
              <a:rPr lang="zh-CN" altLang="en-US" dirty="0"/>
              <a:t>第一章  概述</a:t>
            </a:r>
          </a:p>
        </p:txBody>
      </p:sp>
      <p:sp>
        <p:nvSpPr>
          <p:cNvPr id="19" name="内容占位符 18"/>
          <p:cNvSpPr>
            <a:spLocks noGrp="1"/>
          </p:cNvSpPr>
          <p:nvPr>
            <p:ph sz="quarter" idx="13" hasCustomPrompt="1"/>
          </p:nvPr>
        </p:nvSpPr>
        <p:spPr>
          <a:xfrm>
            <a:off x="1583668" y="848942"/>
            <a:ext cx="5976664" cy="3816424"/>
          </a:xfrm>
        </p:spPr>
        <p:txBody>
          <a:bodyPr/>
          <a:lstStyle>
            <a:lvl1pPr marL="342900" indent="-342900">
              <a:buClr>
                <a:srgbClr val="C55A11"/>
              </a:buClr>
              <a:buFont typeface="Wingdings" panose="05000000000000000000" pitchFamily="2" charset="2"/>
              <a:buChar char="Ø"/>
              <a:defRPr/>
            </a:lvl1pPr>
          </a:lstStyle>
          <a:p>
            <a:pPr lvl="0"/>
            <a:r>
              <a:rPr lang="en-US" altLang="zh-CN" dirty="0"/>
              <a:t>1.1</a:t>
            </a:r>
            <a:r>
              <a:rPr lang="zh-CN" altLang="en-US" dirty="0"/>
              <a:t>  </a:t>
            </a:r>
            <a:r>
              <a:rPr lang="en-US" altLang="zh-CN" dirty="0" err="1"/>
              <a:t>xxxx</a:t>
            </a:r>
            <a:endParaRPr lang="en-US" altLang="zh-CN" dirty="0"/>
          </a:p>
          <a:p>
            <a:pPr lvl="0"/>
            <a:r>
              <a:rPr lang="en-US" altLang="zh-CN" dirty="0"/>
              <a:t>1.2</a:t>
            </a:r>
            <a:r>
              <a:rPr lang="zh-CN" altLang="en-US" dirty="0"/>
              <a:t>  </a:t>
            </a:r>
            <a:r>
              <a:rPr lang="en-US" altLang="zh-CN" dirty="0"/>
              <a:t>xxx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内容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87625" y="123478"/>
            <a:ext cx="7560840" cy="576064"/>
          </a:xfrm>
          <a:prstGeom prst="rect">
            <a:avLst/>
          </a:prstGeom>
          <a:gradFill>
            <a:gsLst>
              <a:gs pos="0">
                <a:schemeClr val="bg1">
                  <a:lumMod val="98000"/>
                  <a:lumOff val="2000"/>
                </a:schemeClr>
              </a:gs>
              <a:gs pos="100000">
                <a:schemeClr val="bg1">
                  <a:alpha val="67000"/>
                </a:schemeClr>
              </a:gs>
            </a:gsLst>
            <a:lin ang="0" scaled="1"/>
          </a:gradFill>
        </p:spPr>
        <p:txBody>
          <a:bodyPr anchor="ctr" anchorCtr="0"/>
          <a:lstStyle>
            <a:lvl1pPr algn="l">
              <a:defRPr sz="3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  <a:pPr/>
              <a:t>2020/10/25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51224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最后一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021" y="-73572"/>
            <a:ext cx="9201533" cy="5237610"/>
          </a:xfrm>
          <a:prstGeom prst="rect">
            <a:avLst/>
          </a:prstGeom>
          <a:noFill/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4C0F3E8C-8BCD-4A8F-98D8-F8D96B87BD28}" type="datetimeFigureOut">
              <a:rPr lang="zh-CN" altLang="en-US" smtClean="0"/>
              <a:pPr>
                <a:defRPr/>
              </a:pPr>
              <a:t>2020/10/25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wrap="square" lIns="68580" tIns="34290" rIns="68580" bIns="34290" numCol="1" anchor="t" anchorCtr="0" compatLnSpc="1"/>
          <a:lstStyle>
            <a:lvl1pPr eaLnBrk="1" hangingPunct="1">
              <a:defRPr smtClean="0"/>
            </a:lvl1pPr>
          </a:lstStyle>
          <a:p>
            <a:pPr>
              <a:defRPr/>
            </a:pPr>
            <a:fld id="{4AAA05D2-2F82-4D1D-9A69-4CC173608BC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134417" y="166266"/>
            <a:ext cx="2727151" cy="749300"/>
            <a:chOff x="134417" y="166266"/>
            <a:chExt cx="2727151" cy="749300"/>
          </a:xfrm>
        </p:grpSpPr>
        <p:pic>
          <p:nvPicPr>
            <p:cNvPr id="10" name="图片 3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</a:blip>
            <a:srcRect/>
            <a:stretch>
              <a:fillRect/>
            </a:stretch>
          </p:blipFill>
          <p:spPr bwMode="auto">
            <a:xfrm>
              <a:off x="134417" y="166266"/>
              <a:ext cx="765175" cy="749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" name="图片 4"/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</a:blip>
            <a:srcRect/>
            <a:stretch>
              <a:fillRect/>
            </a:stretch>
          </p:blipFill>
          <p:spPr bwMode="auto">
            <a:xfrm>
              <a:off x="989906" y="411510"/>
              <a:ext cx="1871662" cy="487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4FDA602F-D441-F546-8922-2FD59973284C}"/>
              </a:ext>
            </a:extLst>
          </p:cNvPr>
          <p:cNvSpPr/>
          <p:nvPr userDrawn="1"/>
        </p:nvSpPr>
        <p:spPr>
          <a:xfrm>
            <a:off x="1763688" y="1285017"/>
            <a:ext cx="6348213" cy="21236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9600" b="1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谢谢大家！</a:t>
            </a:r>
          </a:p>
        </p:txBody>
      </p:sp>
    </p:spTree>
    <p:extLst>
      <p:ext uri="{BB962C8B-B14F-4D97-AF65-F5344CB8AC3E}">
        <p14:creationId xmlns:p14="http://schemas.microsoft.com/office/powerpoint/2010/main" val="36972011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2000">
        <p159:morph option="byObject"/>
      </p:transition>
    </mc:Choice>
    <mc:Fallback xmlns="">
      <p:transition spd="slow" advClick="0" advTm="2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6"/>
          <p:cNvPicPr>
            <a:picLocks noChangeAspect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589" y="0"/>
            <a:ext cx="9144485" cy="5145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892777"/>
            <a:ext cx="8229600" cy="3701845"/>
          </a:xfrm>
          <a:prstGeom prst="rect">
            <a:avLst/>
          </a:prstGeom>
        </p:spPr>
        <p:txBody>
          <a:bodyPr vert="horz" lIns="91428" tIns="45714" rIns="91428" bIns="45714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1" y="4767264"/>
            <a:ext cx="2133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02854A03-91AF-448A-9954-517C0577E5F0}" type="datetimeFigureOut">
              <a:rPr lang="zh-CN" altLang="en-US" smtClean="0"/>
              <a:pPr/>
              <a:t>2020/10/25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1" y="4767264"/>
            <a:ext cx="2895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2EEFC946-6D13-4F8C-9740-992A906A613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-10509" y="-15246"/>
            <a:ext cx="1080938" cy="786796"/>
            <a:chOff x="-10509" y="-15246"/>
            <a:chExt cx="1080938" cy="786796"/>
          </a:xfrm>
        </p:grpSpPr>
        <p:pic>
          <p:nvPicPr>
            <p:cNvPr id="10" name="Picture 2" descr="C:\Users\Administrator\Desktop\988f62c5210bdb445a106b023dc4778e.jpg"/>
            <p:cNvPicPr>
              <a:picLocks noChangeAspect="1" noChangeArrowheads="1"/>
            </p:cNvPicPr>
            <p:nvPr/>
          </p:nvPicPr>
          <p:blipFill>
            <a:blip r:embed="rId9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566" y="-15246"/>
              <a:ext cx="869863" cy="7867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矩形 10"/>
            <p:cNvSpPr/>
            <p:nvPr/>
          </p:nvSpPr>
          <p:spPr>
            <a:xfrm>
              <a:off x="-10509" y="213079"/>
              <a:ext cx="154912" cy="33014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2" r:id="rId3"/>
    <p:sldLayoutId id="2147483649" r:id="rId4"/>
    <p:sldLayoutId id="2147483659" r:id="rId5"/>
    <p:sldLayoutId id="2147483663" r:id="rId6"/>
  </p:sldLayoutIdLst>
  <p:transition/>
  <p:txStyles>
    <p:titleStyle>
      <a:lvl1pPr algn="ctr" defTabSz="913765" rtl="0" eaLnBrk="1" latinLnBrk="0" hangingPunct="1">
        <a:spcBef>
          <a:spcPct val="0"/>
        </a:spcBef>
        <a:buNone/>
        <a:defRPr sz="3800" b="1" kern="1200">
          <a:solidFill>
            <a:srgbClr val="0087CD"/>
          </a:solidFill>
          <a:effectLst/>
          <a:latin typeface="+mj-lt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Font typeface="Wingdings" panose="05000000000000000000" pitchFamily="2" charset="2"/>
        <a:buChar char="Ø"/>
        <a:defRPr sz="2800" kern="1200">
          <a:solidFill>
            <a:srgbClr val="0087CD"/>
          </a:solidFill>
          <a:latin typeface="+mn-lt"/>
          <a:ea typeface="微软雅黑" panose="020B0503020204020204" pitchFamily="34" charset="-122"/>
          <a:cs typeface="+mn-cs"/>
        </a:defRPr>
      </a:lvl1pPr>
      <a:lvl2pPr marL="742950" indent="-28575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600" kern="1200">
          <a:solidFill>
            <a:srgbClr val="0087CD"/>
          </a:solidFill>
          <a:latin typeface="+mn-lt"/>
          <a:ea typeface="微软雅黑" panose="020B0503020204020204" pitchFamily="34" charset="-122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rgbClr val="0087CD"/>
          </a:solidFill>
          <a:latin typeface="+mn-lt"/>
          <a:ea typeface="微软雅黑" panose="020B0503020204020204" pitchFamily="34" charset="-122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rgbClr val="0087CD"/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rgbClr val="0087CD"/>
          </a:solidFill>
          <a:latin typeface="+mn-lt"/>
          <a:ea typeface="微软雅黑" panose="020B0503020204020204" pitchFamily="34" charset="-122"/>
          <a:cs typeface="+mn-cs"/>
        </a:defRPr>
      </a:lvl5pPr>
      <a:lvl6pPr marL="25139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第二章  物理层</a:t>
            </a:r>
          </a:p>
        </p:txBody>
      </p:sp>
    </p:spTree>
    <p:extLst>
      <p:ext uri="{BB962C8B-B14F-4D97-AF65-F5344CB8AC3E}">
        <p14:creationId xmlns:p14="http://schemas.microsoft.com/office/powerpoint/2010/main" val="3417597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323528" y="1220627"/>
            <a:ext cx="8424936" cy="3054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HFC (Hybrid Fiber Coax) 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网是在目前覆盖面很广的有线电视网 </a:t>
            </a:r>
            <a:r>
              <a:rPr lang="en-US" altLang="zh-CN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CATV 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的基础上开发的一种居民宽带接入网。</a:t>
            </a:r>
          </a:p>
          <a:p>
            <a:pPr marL="342900" indent="-34290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HFC 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网除可传送 </a:t>
            </a:r>
            <a:r>
              <a:rPr lang="en-US" altLang="zh-CN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CATV 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外，还提供电话、数据和其他宽带交互型业务。</a:t>
            </a:r>
          </a:p>
          <a:p>
            <a:pPr marL="342900" indent="-34290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现有的 </a:t>
            </a:r>
            <a:r>
              <a:rPr lang="en-US" altLang="zh-CN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CATV 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网是树形拓扑结构的同轴电缆网络，它采用模拟技术的</a:t>
            </a:r>
            <a:r>
              <a:rPr lang="zh-CN" altLang="en-US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频分复用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对电视节目进行单向传输。</a:t>
            </a:r>
            <a:endParaRPr lang="en-US" altLang="zh-CN" sz="2000" dirty="0">
              <a:solidFill>
                <a:srgbClr val="0087CD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u"/>
            </a:pPr>
            <a:endParaRPr lang="zh-CN" altLang="en-US" sz="2000" dirty="0">
              <a:solidFill>
                <a:srgbClr val="0087CD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3300"/>
              </a:lnSpc>
              <a:buClr>
                <a:srgbClr val="0070C0"/>
              </a:buClr>
            </a:pPr>
            <a:r>
              <a:rPr lang="en-US" altLang="zh-CN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HFC </a:t>
            </a:r>
            <a:r>
              <a:rPr lang="zh-CN" altLang="en-US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网对 </a:t>
            </a:r>
            <a:r>
              <a:rPr lang="en-US" altLang="zh-CN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CATV </a:t>
            </a:r>
            <a:r>
              <a:rPr lang="zh-CN" altLang="en-US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网进行了改造。 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</a:rPr>
              <a:t>2.6  </a:t>
            </a:r>
            <a:r>
              <a:rPr lang="zh-CN" altLang="en-US" dirty="0">
                <a:latin typeface="微软雅黑" panose="020B0503020204020204" pitchFamily="34" charset="-122"/>
              </a:rPr>
              <a:t>宽带接入</a:t>
            </a:r>
            <a:endParaRPr lang="zh-CN" altLang="en-US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23528" y="699542"/>
            <a:ext cx="842493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光纤同轴混合网（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HFC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网）</a:t>
            </a:r>
            <a:endParaRPr lang="en-US" altLang="zh-CN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03504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8"/>
          <p:cNvSpPr>
            <a:spLocks noChangeArrowheads="1"/>
          </p:cNvSpPr>
          <p:nvPr/>
        </p:nvSpPr>
        <p:spPr bwMode="auto">
          <a:xfrm>
            <a:off x="323528" y="1308412"/>
            <a:ext cx="8424936" cy="2631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HFC 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网将原 </a:t>
            </a:r>
            <a:r>
              <a:rPr lang="en-US" altLang="zh-CN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CATV 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网中的同轴电缆</a:t>
            </a:r>
            <a:r>
              <a:rPr lang="zh-CN" altLang="en-US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主干部分改换为光纤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，并使用</a:t>
            </a:r>
            <a:r>
              <a:rPr lang="zh-CN" altLang="en-US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模拟光纤技术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在模拟光纤中采用</a:t>
            </a:r>
            <a:r>
              <a:rPr lang="zh-CN" altLang="en-US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光的振幅调制</a:t>
            </a:r>
            <a:r>
              <a:rPr lang="en-US" altLang="zh-CN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AM</a:t>
            </a:r>
            <a:r>
              <a:rPr lang="zh-CN" altLang="en-US" sz="2000" dirty="0">
                <a:solidFill>
                  <a:srgbClr val="0066CC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这比使用数字光纤更为经济。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模拟光纤从</a:t>
            </a:r>
            <a:r>
              <a:rPr lang="zh-CN" altLang="en-US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头端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连接到</a:t>
            </a:r>
            <a:r>
              <a:rPr lang="zh-CN" altLang="en-US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光纤结点 </a:t>
            </a:r>
            <a:r>
              <a:rPr lang="en-US" altLang="zh-CN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(fiber node)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，即</a:t>
            </a:r>
            <a:r>
              <a:rPr lang="zh-CN" altLang="en-US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光分配结点 </a:t>
            </a:r>
            <a:r>
              <a:rPr lang="en-US" altLang="zh-CN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ODN (Optical Distribution Node)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。在光纤结点光信号被转换为电信号。在光纤结点以下就是同轴电缆。 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</a:rPr>
              <a:t>2.6  </a:t>
            </a:r>
            <a:r>
              <a:rPr lang="zh-CN" altLang="en-US" dirty="0">
                <a:latin typeface="微软雅黑" panose="020B0503020204020204" pitchFamily="34" charset="-122"/>
              </a:rPr>
              <a:t>宽带接入</a:t>
            </a:r>
            <a:endParaRPr lang="zh-CN" altLang="en-US" dirty="0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323528" y="699542"/>
            <a:ext cx="842493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HFC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 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特点</a:t>
            </a:r>
            <a:endParaRPr lang="en-US" altLang="zh-CN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336398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Freeform 173"/>
          <p:cNvSpPr>
            <a:spLocks/>
          </p:cNvSpPr>
          <p:nvPr/>
        </p:nvSpPr>
        <p:spPr bwMode="auto">
          <a:xfrm>
            <a:off x="4740624" y="3514979"/>
            <a:ext cx="64731" cy="272328"/>
          </a:xfrm>
          <a:custGeom>
            <a:avLst/>
            <a:gdLst>
              <a:gd name="T0" fmla="*/ 30 w 56"/>
              <a:gd name="T1" fmla="*/ 0 h 357"/>
              <a:gd name="T2" fmla="*/ 3 w 56"/>
              <a:gd name="T3" fmla="*/ 51 h 357"/>
              <a:gd name="T4" fmla="*/ 9 w 56"/>
              <a:gd name="T5" fmla="*/ 123 h 357"/>
              <a:gd name="T6" fmla="*/ 33 w 56"/>
              <a:gd name="T7" fmla="*/ 189 h 357"/>
              <a:gd name="T8" fmla="*/ 54 w 56"/>
              <a:gd name="T9" fmla="*/ 246 h 357"/>
              <a:gd name="T10" fmla="*/ 48 w 56"/>
              <a:gd name="T11" fmla="*/ 300 h 357"/>
              <a:gd name="T12" fmla="*/ 30 w 56"/>
              <a:gd name="T13" fmla="*/ 357 h 3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" h="357">
                <a:moveTo>
                  <a:pt x="30" y="0"/>
                </a:moveTo>
                <a:cubicBezTo>
                  <a:pt x="26" y="8"/>
                  <a:pt x="6" y="30"/>
                  <a:pt x="3" y="51"/>
                </a:cubicBezTo>
                <a:cubicBezTo>
                  <a:pt x="0" y="72"/>
                  <a:pt x="4" y="100"/>
                  <a:pt x="9" y="123"/>
                </a:cubicBezTo>
                <a:cubicBezTo>
                  <a:pt x="14" y="146"/>
                  <a:pt x="26" y="169"/>
                  <a:pt x="33" y="189"/>
                </a:cubicBezTo>
                <a:cubicBezTo>
                  <a:pt x="40" y="209"/>
                  <a:pt x="52" y="228"/>
                  <a:pt x="54" y="246"/>
                </a:cubicBezTo>
                <a:cubicBezTo>
                  <a:pt x="56" y="264"/>
                  <a:pt x="52" y="282"/>
                  <a:pt x="48" y="300"/>
                </a:cubicBezTo>
                <a:cubicBezTo>
                  <a:pt x="44" y="318"/>
                  <a:pt x="34" y="345"/>
                  <a:pt x="30" y="357"/>
                </a:cubicBezTo>
              </a:path>
            </a:pathLst>
          </a:custGeom>
          <a:noFill/>
          <a:ln w="19050" cmpd="sng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3" name="Freeform 175"/>
          <p:cNvSpPr>
            <a:spLocks/>
          </p:cNvSpPr>
          <p:nvPr/>
        </p:nvSpPr>
        <p:spPr bwMode="auto">
          <a:xfrm>
            <a:off x="5210571" y="3514979"/>
            <a:ext cx="63437" cy="272328"/>
          </a:xfrm>
          <a:custGeom>
            <a:avLst/>
            <a:gdLst>
              <a:gd name="T0" fmla="*/ 30 w 56"/>
              <a:gd name="T1" fmla="*/ 0 h 357"/>
              <a:gd name="T2" fmla="*/ 3 w 56"/>
              <a:gd name="T3" fmla="*/ 51 h 357"/>
              <a:gd name="T4" fmla="*/ 9 w 56"/>
              <a:gd name="T5" fmla="*/ 123 h 357"/>
              <a:gd name="T6" fmla="*/ 33 w 56"/>
              <a:gd name="T7" fmla="*/ 189 h 357"/>
              <a:gd name="T8" fmla="*/ 54 w 56"/>
              <a:gd name="T9" fmla="*/ 246 h 357"/>
              <a:gd name="T10" fmla="*/ 48 w 56"/>
              <a:gd name="T11" fmla="*/ 300 h 357"/>
              <a:gd name="T12" fmla="*/ 30 w 56"/>
              <a:gd name="T13" fmla="*/ 357 h 3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" h="357">
                <a:moveTo>
                  <a:pt x="30" y="0"/>
                </a:moveTo>
                <a:cubicBezTo>
                  <a:pt x="26" y="8"/>
                  <a:pt x="6" y="30"/>
                  <a:pt x="3" y="51"/>
                </a:cubicBezTo>
                <a:cubicBezTo>
                  <a:pt x="0" y="72"/>
                  <a:pt x="4" y="100"/>
                  <a:pt x="9" y="123"/>
                </a:cubicBezTo>
                <a:cubicBezTo>
                  <a:pt x="14" y="146"/>
                  <a:pt x="26" y="169"/>
                  <a:pt x="33" y="189"/>
                </a:cubicBezTo>
                <a:cubicBezTo>
                  <a:pt x="40" y="209"/>
                  <a:pt x="52" y="228"/>
                  <a:pt x="54" y="246"/>
                </a:cubicBezTo>
                <a:cubicBezTo>
                  <a:pt x="56" y="264"/>
                  <a:pt x="52" y="282"/>
                  <a:pt x="48" y="300"/>
                </a:cubicBezTo>
                <a:cubicBezTo>
                  <a:pt x="44" y="318"/>
                  <a:pt x="34" y="345"/>
                  <a:pt x="30" y="357"/>
                </a:cubicBezTo>
              </a:path>
            </a:pathLst>
          </a:custGeom>
          <a:noFill/>
          <a:ln w="19050" cmpd="sng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9" name="Freeform 237"/>
          <p:cNvSpPr>
            <a:spLocks/>
          </p:cNvSpPr>
          <p:nvPr/>
        </p:nvSpPr>
        <p:spPr bwMode="auto">
          <a:xfrm>
            <a:off x="4740624" y="2024999"/>
            <a:ext cx="64731" cy="272328"/>
          </a:xfrm>
          <a:custGeom>
            <a:avLst/>
            <a:gdLst>
              <a:gd name="T0" fmla="*/ 30 w 56"/>
              <a:gd name="T1" fmla="*/ 0 h 357"/>
              <a:gd name="T2" fmla="*/ 3 w 56"/>
              <a:gd name="T3" fmla="*/ 51 h 357"/>
              <a:gd name="T4" fmla="*/ 9 w 56"/>
              <a:gd name="T5" fmla="*/ 123 h 357"/>
              <a:gd name="T6" fmla="*/ 33 w 56"/>
              <a:gd name="T7" fmla="*/ 189 h 357"/>
              <a:gd name="T8" fmla="*/ 54 w 56"/>
              <a:gd name="T9" fmla="*/ 246 h 357"/>
              <a:gd name="T10" fmla="*/ 48 w 56"/>
              <a:gd name="T11" fmla="*/ 300 h 357"/>
              <a:gd name="T12" fmla="*/ 30 w 56"/>
              <a:gd name="T13" fmla="*/ 357 h 3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" h="357">
                <a:moveTo>
                  <a:pt x="30" y="0"/>
                </a:moveTo>
                <a:cubicBezTo>
                  <a:pt x="26" y="8"/>
                  <a:pt x="6" y="30"/>
                  <a:pt x="3" y="51"/>
                </a:cubicBezTo>
                <a:cubicBezTo>
                  <a:pt x="0" y="72"/>
                  <a:pt x="4" y="100"/>
                  <a:pt x="9" y="123"/>
                </a:cubicBezTo>
                <a:cubicBezTo>
                  <a:pt x="14" y="146"/>
                  <a:pt x="26" y="169"/>
                  <a:pt x="33" y="189"/>
                </a:cubicBezTo>
                <a:cubicBezTo>
                  <a:pt x="40" y="209"/>
                  <a:pt x="52" y="228"/>
                  <a:pt x="54" y="246"/>
                </a:cubicBezTo>
                <a:cubicBezTo>
                  <a:pt x="56" y="264"/>
                  <a:pt x="52" y="282"/>
                  <a:pt x="48" y="300"/>
                </a:cubicBezTo>
                <a:cubicBezTo>
                  <a:pt x="44" y="318"/>
                  <a:pt x="34" y="345"/>
                  <a:pt x="30" y="357"/>
                </a:cubicBezTo>
              </a:path>
            </a:pathLst>
          </a:custGeom>
          <a:noFill/>
          <a:ln w="19050" cmpd="sng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0" name="Freeform 238"/>
          <p:cNvSpPr>
            <a:spLocks/>
          </p:cNvSpPr>
          <p:nvPr/>
        </p:nvSpPr>
        <p:spPr bwMode="auto">
          <a:xfrm>
            <a:off x="5680521" y="2024999"/>
            <a:ext cx="63436" cy="272328"/>
          </a:xfrm>
          <a:custGeom>
            <a:avLst/>
            <a:gdLst>
              <a:gd name="T0" fmla="*/ 30 w 56"/>
              <a:gd name="T1" fmla="*/ 0 h 357"/>
              <a:gd name="T2" fmla="*/ 3 w 56"/>
              <a:gd name="T3" fmla="*/ 51 h 357"/>
              <a:gd name="T4" fmla="*/ 9 w 56"/>
              <a:gd name="T5" fmla="*/ 123 h 357"/>
              <a:gd name="T6" fmla="*/ 33 w 56"/>
              <a:gd name="T7" fmla="*/ 189 h 357"/>
              <a:gd name="T8" fmla="*/ 54 w 56"/>
              <a:gd name="T9" fmla="*/ 246 h 357"/>
              <a:gd name="T10" fmla="*/ 48 w 56"/>
              <a:gd name="T11" fmla="*/ 300 h 357"/>
              <a:gd name="T12" fmla="*/ 30 w 56"/>
              <a:gd name="T13" fmla="*/ 357 h 3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" h="357">
                <a:moveTo>
                  <a:pt x="30" y="0"/>
                </a:moveTo>
                <a:cubicBezTo>
                  <a:pt x="26" y="8"/>
                  <a:pt x="6" y="30"/>
                  <a:pt x="3" y="51"/>
                </a:cubicBezTo>
                <a:cubicBezTo>
                  <a:pt x="0" y="72"/>
                  <a:pt x="4" y="100"/>
                  <a:pt x="9" y="123"/>
                </a:cubicBezTo>
                <a:cubicBezTo>
                  <a:pt x="14" y="146"/>
                  <a:pt x="26" y="169"/>
                  <a:pt x="33" y="189"/>
                </a:cubicBezTo>
                <a:cubicBezTo>
                  <a:pt x="40" y="209"/>
                  <a:pt x="52" y="228"/>
                  <a:pt x="54" y="246"/>
                </a:cubicBezTo>
                <a:cubicBezTo>
                  <a:pt x="56" y="264"/>
                  <a:pt x="52" y="282"/>
                  <a:pt x="48" y="300"/>
                </a:cubicBezTo>
                <a:cubicBezTo>
                  <a:pt x="44" y="318"/>
                  <a:pt x="34" y="345"/>
                  <a:pt x="30" y="357"/>
                </a:cubicBezTo>
              </a:path>
            </a:pathLst>
          </a:custGeom>
          <a:noFill/>
          <a:ln w="19050" cmpd="sng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1" name="Freeform 239"/>
          <p:cNvSpPr>
            <a:spLocks/>
          </p:cNvSpPr>
          <p:nvPr/>
        </p:nvSpPr>
        <p:spPr bwMode="auto">
          <a:xfrm>
            <a:off x="5210571" y="2024999"/>
            <a:ext cx="63437" cy="272328"/>
          </a:xfrm>
          <a:custGeom>
            <a:avLst/>
            <a:gdLst>
              <a:gd name="T0" fmla="*/ 30 w 56"/>
              <a:gd name="T1" fmla="*/ 0 h 357"/>
              <a:gd name="T2" fmla="*/ 3 w 56"/>
              <a:gd name="T3" fmla="*/ 51 h 357"/>
              <a:gd name="T4" fmla="*/ 9 w 56"/>
              <a:gd name="T5" fmla="*/ 123 h 357"/>
              <a:gd name="T6" fmla="*/ 33 w 56"/>
              <a:gd name="T7" fmla="*/ 189 h 357"/>
              <a:gd name="T8" fmla="*/ 54 w 56"/>
              <a:gd name="T9" fmla="*/ 246 h 357"/>
              <a:gd name="T10" fmla="*/ 48 w 56"/>
              <a:gd name="T11" fmla="*/ 300 h 357"/>
              <a:gd name="T12" fmla="*/ 30 w 56"/>
              <a:gd name="T13" fmla="*/ 357 h 3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" h="357">
                <a:moveTo>
                  <a:pt x="30" y="0"/>
                </a:moveTo>
                <a:cubicBezTo>
                  <a:pt x="26" y="8"/>
                  <a:pt x="6" y="30"/>
                  <a:pt x="3" y="51"/>
                </a:cubicBezTo>
                <a:cubicBezTo>
                  <a:pt x="0" y="72"/>
                  <a:pt x="4" y="100"/>
                  <a:pt x="9" y="123"/>
                </a:cubicBezTo>
                <a:cubicBezTo>
                  <a:pt x="14" y="146"/>
                  <a:pt x="26" y="169"/>
                  <a:pt x="33" y="189"/>
                </a:cubicBezTo>
                <a:cubicBezTo>
                  <a:pt x="40" y="209"/>
                  <a:pt x="52" y="228"/>
                  <a:pt x="54" y="246"/>
                </a:cubicBezTo>
                <a:cubicBezTo>
                  <a:pt x="56" y="264"/>
                  <a:pt x="52" y="282"/>
                  <a:pt x="48" y="300"/>
                </a:cubicBezTo>
                <a:cubicBezTo>
                  <a:pt x="44" y="318"/>
                  <a:pt x="34" y="345"/>
                  <a:pt x="30" y="357"/>
                </a:cubicBezTo>
              </a:path>
            </a:pathLst>
          </a:custGeom>
          <a:noFill/>
          <a:ln w="19050" cmpd="sng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" name="Freeform 174"/>
          <p:cNvSpPr>
            <a:spLocks/>
          </p:cNvSpPr>
          <p:nvPr/>
        </p:nvSpPr>
        <p:spPr bwMode="auto">
          <a:xfrm>
            <a:off x="6173771" y="2804421"/>
            <a:ext cx="63437" cy="272328"/>
          </a:xfrm>
          <a:custGeom>
            <a:avLst/>
            <a:gdLst>
              <a:gd name="T0" fmla="*/ 30 w 56"/>
              <a:gd name="T1" fmla="*/ 0 h 357"/>
              <a:gd name="T2" fmla="*/ 3 w 56"/>
              <a:gd name="T3" fmla="*/ 51 h 357"/>
              <a:gd name="T4" fmla="*/ 9 w 56"/>
              <a:gd name="T5" fmla="*/ 123 h 357"/>
              <a:gd name="T6" fmla="*/ 33 w 56"/>
              <a:gd name="T7" fmla="*/ 189 h 357"/>
              <a:gd name="T8" fmla="*/ 54 w 56"/>
              <a:gd name="T9" fmla="*/ 246 h 357"/>
              <a:gd name="T10" fmla="*/ 48 w 56"/>
              <a:gd name="T11" fmla="*/ 300 h 357"/>
              <a:gd name="T12" fmla="*/ 30 w 56"/>
              <a:gd name="T13" fmla="*/ 357 h 3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" h="357">
                <a:moveTo>
                  <a:pt x="30" y="0"/>
                </a:moveTo>
                <a:cubicBezTo>
                  <a:pt x="26" y="8"/>
                  <a:pt x="6" y="30"/>
                  <a:pt x="3" y="51"/>
                </a:cubicBezTo>
                <a:cubicBezTo>
                  <a:pt x="0" y="72"/>
                  <a:pt x="4" y="100"/>
                  <a:pt x="9" y="123"/>
                </a:cubicBezTo>
                <a:cubicBezTo>
                  <a:pt x="14" y="146"/>
                  <a:pt x="26" y="169"/>
                  <a:pt x="33" y="189"/>
                </a:cubicBezTo>
                <a:cubicBezTo>
                  <a:pt x="40" y="209"/>
                  <a:pt x="52" y="228"/>
                  <a:pt x="54" y="246"/>
                </a:cubicBezTo>
                <a:cubicBezTo>
                  <a:pt x="56" y="264"/>
                  <a:pt x="52" y="282"/>
                  <a:pt x="48" y="300"/>
                </a:cubicBezTo>
                <a:cubicBezTo>
                  <a:pt x="44" y="318"/>
                  <a:pt x="34" y="345"/>
                  <a:pt x="30" y="357"/>
                </a:cubicBezTo>
              </a:path>
            </a:pathLst>
          </a:custGeom>
          <a:noFill/>
          <a:ln w="19050" cmpd="sng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6" name="Freeform 244"/>
          <p:cNvSpPr>
            <a:spLocks/>
          </p:cNvSpPr>
          <p:nvPr/>
        </p:nvSpPr>
        <p:spPr bwMode="auto">
          <a:xfrm>
            <a:off x="4740624" y="2805987"/>
            <a:ext cx="64731" cy="272328"/>
          </a:xfrm>
          <a:custGeom>
            <a:avLst/>
            <a:gdLst>
              <a:gd name="T0" fmla="*/ 30 w 56"/>
              <a:gd name="T1" fmla="*/ 0 h 357"/>
              <a:gd name="T2" fmla="*/ 3 w 56"/>
              <a:gd name="T3" fmla="*/ 51 h 357"/>
              <a:gd name="T4" fmla="*/ 9 w 56"/>
              <a:gd name="T5" fmla="*/ 123 h 357"/>
              <a:gd name="T6" fmla="*/ 33 w 56"/>
              <a:gd name="T7" fmla="*/ 189 h 357"/>
              <a:gd name="T8" fmla="*/ 54 w 56"/>
              <a:gd name="T9" fmla="*/ 246 h 357"/>
              <a:gd name="T10" fmla="*/ 48 w 56"/>
              <a:gd name="T11" fmla="*/ 300 h 357"/>
              <a:gd name="T12" fmla="*/ 30 w 56"/>
              <a:gd name="T13" fmla="*/ 357 h 3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" h="357">
                <a:moveTo>
                  <a:pt x="30" y="0"/>
                </a:moveTo>
                <a:cubicBezTo>
                  <a:pt x="26" y="8"/>
                  <a:pt x="6" y="30"/>
                  <a:pt x="3" y="51"/>
                </a:cubicBezTo>
                <a:cubicBezTo>
                  <a:pt x="0" y="72"/>
                  <a:pt x="4" y="100"/>
                  <a:pt x="9" y="123"/>
                </a:cubicBezTo>
                <a:cubicBezTo>
                  <a:pt x="14" y="146"/>
                  <a:pt x="26" y="169"/>
                  <a:pt x="33" y="189"/>
                </a:cubicBezTo>
                <a:cubicBezTo>
                  <a:pt x="40" y="209"/>
                  <a:pt x="52" y="228"/>
                  <a:pt x="54" y="246"/>
                </a:cubicBezTo>
                <a:cubicBezTo>
                  <a:pt x="56" y="264"/>
                  <a:pt x="52" y="282"/>
                  <a:pt x="48" y="300"/>
                </a:cubicBezTo>
                <a:cubicBezTo>
                  <a:pt x="44" y="318"/>
                  <a:pt x="34" y="345"/>
                  <a:pt x="30" y="357"/>
                </a:cubicBezTo>
              </a:path>
            </a:pathLst>
          </a:custGeom>
          <a:noFill/>
          <a:ln w="19050" cmpd="sng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7" name="Freeform 245"/>
          <p:cNvSpPr>
            <a:spLocks/>
          </p:cNvSpPr>
          <p:nvPr/>
        </p:nvSpPr>
        <p:spPr bwMode="auto">
          <a:xfrm>
            <a:off x="5680521" y="2805987"/>
            <a:ext cx="63436" cy="272328"/>
          </a:xfrm>
          <a:custGeom>
            <a:avLst/>
            <a:gdLst>
              <a:gd name="T0" fmla="*/ 30 w 56"/>
              <a:gd name="T1" fmla="*/ 0 h 357"/>
              <a:gd name="T2" fmla="*/ 3 w 56"/>
              <a:gd name="T3" fmla="*/ 51 h 357"/>
              <a:gd name="T4" fmla="*/ 9 w 56"/>
              <a:gd name="T5" fmla="*/ 123 h 357"/>
              <a:gd name="T6" fmla="*/ 33 w 56"/>
              <a:gd name="T7" fmla="*/ 189 h 357"/>
              <a:gd name="T8" fmla="*/ 54 w 56"/>
              <a:gd name="T9" fmla="*/ 246 h 357"/>
              <a:gd name="T10" fmla="*/ 48 w 56"/>
              <a:gd name="T11" fmla="*/ 300 h 357"/>
              <a:gd name="T12" fmla="*/ 30 w 56"/>
              <a:gd name="T13" fmla="*/ 357 h 3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" h="357">
                <a:moveTo>
                  <a:pt x="30" y="0"/>
                </a:moveTo>
                <a:cubicBezTo>
                  <a:pt x="26" y="8"/>
                  <a:pt x="6" y="30"/>
                  <a:pt x="3" y="51"/>
                </a:cubicBezTo>
                <a:cubicBezTo>
                  <a:pt x="0" y="72"/>
                  <a:pt x="4" y="100"/>
                  <a:pt x="9" y="123"/>
                </a:cubicBezTo>
                <a:cubicBezTo>
                  <a:pt x="14" y="146"/>
                  <a:pt x="26" y="169"/>
                  <a:pt x="33" y="189"/>
                </a:cubicBezTo>
                <a:cubicBezTo>
                  <a:pt x="40" y="209"/>
                  <a:pt x="52" y="228"/>
                  <a:pt x="54" y="246"/>
                </a:cubicBezTo>
                <a:cubicBezTo>
                  <a:pt x="56" y="264"/>
                  <a:pt x="52" y="282"/>
                  <a:pt x="48" y="300"/>
                </a:cubicBezTo>
                <a:cubicBezTo>
                  <a:pt x="44" y="318"/>
                  <a:pt x="34" y="345"/>
                  <a:pt x="30" y="357"/>
                </a:cubicBezTo>
              </a:path>
            </a:pathLst>
          </a:custGeom>
          <a:noFill/>
          <a:ln w="19050" cmpd="sng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8" name="Freeform 246"/>
          <p:cNvSpPr>
            <a:spLocks/>
          </p:cNvSpPr>
          <p:nvPr/>
        </p:nvSpPr>
        <p:spPr bwMode="auto">
          <a:xfrm>
            <a:off x="5210571" y="2805987"/>
            <a:ext cx="63437" cy="272328"/>
          </a:xfrm>
          <a:custGeom>
            <a:avLst/>
            <a:gdLst>
              <a:gd name="T0" fmla="*/ 30 w 56"/>
              <a:gd name="T1" fmla="*/ 0 h 357"/>
              <a:gd name="T2" fmla="*/ 3 w 56"/>
              <a:gd name="T3" fmla="*/ 51 h 357"/>
              <a:gd name="T4" fmla="*/ 9 w 56"/>
              <a:gd name="T5" fmla="*/ 123 h 357"/>
              <a:gd name="T6" fmla="*/ 33 w 56"/>
              <a:gd name="T7" fmla="*/ 189 h 357"/>
              <a:gd name="T8" fmla="*/ 54 w 56"/>
              <a:gd name="T9" fmla="*/ 246 h 357"/>
              <a:gd name="T10" fmla="*/ 48 w 56"/>
              <a:gd name="T11" fmla="*/ 300 h 357"/>
              <a:gd name="T12" fmla="*/ 30 w 56"/>
              <a:gd name="T13" fmla="*/ 357 h 3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" h="357">
                <a:moveTo>
                  <a:pt x="30" y="0"/>
                </a:moveTo>
                <a:cubicBezTo>
                  <a:pt x="26" y="8"/>
                  <a:pt x="6" y="30"/>
                  <a:pt x="3" y="51"/>
                </a:cubicBezTo>
                <a:cubicBezTo>
                  <a:pt x="0" y="72"/>
                  <a:pt x="4" y="100"/>
                  <a:pt x="9" y="123"/>
                </a:cubicBezTo>
                <a:cubicBezTo>
                  <a:pt x="14" y="146"/>
                  <a:pt x="26" y="169"/>
                  <a:pt x="33" y="189"/>
                </a:cubicBezTo>
                <a:cubicBezTo>
                  <a:pt x="40" y="209"/>
                  <a:pt x="52" y="228"/>
                  <a:pt x="54" y="246"/>
                </a:cubicBezTo>
                <a:cubicBezTo>
                  <a:pt x="56" y="264"/>
                  <a:pt x="52" y="282"/>
                  <a:pt x="48" y="300"/>
                </a:cubicBezTo>
                <a:cubicBezTo>
                  <a:pt x="44" y="318"/>
                  <a:pt x="34" y="345"/>
                  <a:pt x="30" y="357"/>
                </a:cubicBezTo>
              </a:path>
            </a:pathLst>
          </a:custGeom>
          <a:noFill/>
          <a:ln w="19050" cmpd="sng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1" name="Freeform 249"/>
          <p:cNvSpPr>
            <a:spLocks/>
          </p:cNvSpPr>
          <p:nvPr/>
        </p:nvSpPr>
        <p:spPr bwMode="auto">
          <a:xfrm>
            <a:off x="6643720" y="2804421"/>
            <a:ext cx="63436" cy="272328"/>
          </a:xfrm>
          <a:custGeom>
            <a:avLst/>
            <a:gdLst>
              <a:gd name="T0" fmla="*/ 30 w 56"/>
              <a:gd name="T1" fmla="*/ 0 h 357"/>
              <a:gd name="T2" fmla="*/ 3 w 56"/>
              <a:gd name="T3" fmla="*/ 51 h 357"/>
              <a:gd name="T4" fmla="*/ 9 w 56"/>
              <a:gd name="T5" fmla="*/ 123 h 357"/>
              <a:gd name="T6" fmla="*/ 33 w 56"/>
              <a:gd name="T7" fmla="*/ 189 h 357"/>
              <a:gd name="T8" fmla="*/ 54 w 56"/>
              <a:gd name="T9" fmla="*/ 246 h 357"/>
              <a:gd name="T10" fmla="*/ 48 w 56"/>
              <a:gd name="T11" fmla="*/ 300 h 357"/>
              <a:gd name="T12" fmla="*/ 30 w 56"/>
              <a:gd name="T13" fmla="*/ 357 h 3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" h="357">
                <a:moveTo>
                  <a:pt x="30" y="0"/>
                </a:moveTo>
                <a:cubicBezTo>
                  <a:pt x="26" y="8"/>
                  <a:pt x="6" y="30"/>
                  <a:pt x="3" y="51"/>
                </a:cubicBezTo>
                <a:cubicBezTo>
                  <a:pt x="0" y="72"/>
                  <a:pt x="4" y="100"/>
                  <a:pt x="9" y="123"/>
                </a:cubicBezTo>
                <a:cubicBezTo>
                  <a:pt x="14" y="146"/>
                  <a:pt x="26" y="169"/>
                  <a:pt x="33" y="189"/>
                </a:cubicBezTo>
                <a:cubicBezTo>
                  <a:pt x="40" y="209"/>
                  <a:pt x="52" y="228"/>
                  <a:pt x="54" y="246"/>
                </a:cubicBezTo>
                <a:cubicBezTo>
                  <a:pt x="56" y="264"/>
                  <a:pt x="52" y="282"/>
                  <a:pt x="48" y="300"/>
                </a:cubicBezTo>
                <a:cubicBezTo>
                  <a:pt x="44" y="318"/>
                  <a:pt x="34" y="345"/>
                  <a:pt x="30" y="357"/>
                </a:cubicBezTo>
              </a:path>
            </a:pathLst>
          </a:custGeom>
          <a:noFill/>
          <a:ln w="19050" cmpd="sng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3" name="Line 155"/>
          <p:cNvSpPr>
            <a:spLocks noChangeShapeType="1"/>
          </p:cNvSpPr>
          <p:nvPr/>
        </p:nvSpPr>
        <p:spPr bwMode="auto">
          <a:xfrm>
            <a:off x="2979936" y="3159700"/>
            <a:ext cx="1232482" cy="638563"/>
          </a:xfrm>
          <a:prstGeom prst="line">
            <a:avLst/>
          </a:prstGeom>
          <a:noFill/>
          <a:ln w="38100" cmpd="dbl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4" name="Line 156"/>
          <p:cNvSpPr>
            <a:spLocks noChangeShapeType="1"/>
          </p:cNvSpPr>
          <p:nvPr/>
        </p:nvSpPr>
        <p:spPr bwMode="auto">
          <a:xfrm>
            <a:off x="3038194" y="3089270"/>
            <a:ext cx="1174224" cy="0"/>
          </a:xfrm>
          <a:prstGeom prst="line">
            <a:avLst/>
          </a:prstGeom>
          <a:noFill/>
          <a:ln w="38100" cmpd="dbl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5" name="Line 157"/>
          <p:cNvSpPr>
            <a:spLocks noChangeShapeType="1"/>
          </p:cNvSpPr>
          <p:nvPr/>
        </p:nvSpPr>
        <p:spPr bwMode="auto">
          <a:xfrm flipV="1">
            <a:off x="3038194" y="2308283"/>
            <a:ext cx="1174224" cy="708993"/>
          </a:xfrm>
          <a:prstGeom prst="line">
            <a:avLst/>
          </a:prstGeom>
          <a:noFill/>
          <a:ln w="38100" cmpd="dbl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6" name="Line 158"/>
          <p:cNvSpPr>
            <a:spLocks noChangeShapeType="1"/>
          </p:cNvSpPr>
          <p:nvPr/>
        </p:nvSpPr>
        <p:spPr bwMode="auto">
          <a:xfrm flipH="1" flipV="1">
            <a:off x="1922228" y="3159700"/>
            <a:ext cx="528206" cy="638563"/>
          </a:xfrm>
          <a:prstGeom prst="line">
            <a:avLst/>
          </a:prstGeom>
          <a:noFill/>
          <a:ln w="76200" cmpd="tri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7" name="Line 159"/>
          <p:cNvSpPr>
            <a:spLocks noChangeShapeType="1"/>
          </p:cNvSpPr>
          <p:nvPr/>
        </p:nvSpPr>
        <p:spPr bwMode="auto">
          <a:xfrm flipV="1">
            <a:off x="2040040" y="2308282"/>
            <a:ext cx="528206" cy="568133"/>
          </a:xfrm>
          <a:prstGeom prst="line">
            <a:avLst/>
          </a:prstGeom>
          <a:noFill/>
          <a:ln w="76200" cmpd="tri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8" name="Line 160"/>
          <p:cNvSpPr>
            <a:spLocks noChangeShapeType="1"/>
          </p:cNvSpPr>
          <p:nvPr/>
        </p:nvSpPr>
        <p:spPr bwMode="auto">
          <a:xfrm flipV="1">
            <a:off x="2040040" y="3089270"/>
            <a:ext cx="880343" cy="0"/>
          </a:xfrm>
          <a:prstGeom prst="line">
            <a:avLst/>
          </a:prstGeom>
          <a:noFill/>
          <a:ln w="76200" cmpd="tri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" name="AutoShape 161"/>
          <p:cNvSpPr>
            <a:spLocks noChangeArrowheads="1"/>
          </p:cNvSpPr>
          <p:nvPr/>
        </p:nvSpPr>
        <p:spPr bwMode="auto">
          <a:xfrm>
            <a:off x="4154159" y="2946845"/>
            <a:ext cx="218791" cy="236331"/>
          </a:xfrm>
          <a:prstGeom prst="cube">
            <a:avLst>
              <a:gd name="adj" fmla="val 25000"/>
            </a:avLst>
          </a:prstGeom>
          <a:solidFill>
            <a:srgbClr val="FF00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0" name="AutoShape 162"/>
          <p:cNvSpPr>
            <a:spLocks noChangeArrowheads="1"/>
          </p:cNvSpPr>
          <p:nvPr/>
        </p:nvSpPr>
        <p:spPr bwMode="auto">
          <a:xfrm>
            <a:off x="4154159" y="3657405"/>
            <a:ext cx="218791" cy="247287"/>
          </a:xfrm>
          <a:prstGeom prst="cube">
            <a:avLst>
              <a:gd name="adj" fmla="val 25000"/>
            </a:avLst>
          </a:prstGeom>
          <a:solidFill>
            <a:srgbClr val="FF00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en-US" altLang="zh-CN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Text Box 163"/>
          <p:cNvSpPr txBox="1">
            <a:spLocks noChangeArrowheads="1"/>
          </p:cNvSpPr>
          <p:nvPr/>
        </p:nvSpPr>
        <p:spPr bwMode="auto">
          <a:xfrm>
            <a:off x="6502605" y="1655764"/>
            <a:ext cx="100540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600" b="1" dirty="0">
                <a:solidFill>
                  <a:srgbClr val="0066CC"/>
                </a:solidFill>
                <a:latin typeface="微软雅黑" pitchFamily="34" charset="-122"/>
                <a:ea typeface="微软雅黑" pitchFamily="34" charset="-122"/>
              </a:rPr>
              <a:t>同轴电缆</a:t>
            </a:r>
          </a:p>
        </p:txBody>
      </p:sp>
      <p:sp>
        <p:nvSpPr>
          <p:cNvPr id="72" name="AutoShape 164"/>
          <p:cNvSpPr>
            <a:spLocks noChangeArrowheads="1"/>
          </p:cNvSpPr>
          <p:nvPr/>
        </p:nvSpPr>
        <p:spPr bwMode="auto">
          <a:xfrm>
            <a:off x="4154159" y="2165857"/>
            <a:ext cx="218791" cy="237896"/>
          </a:xfrm>
          <a:prstGeom prst="cube">
            <a:avLst>
              <a:gd name="adj" fmla="val 25000"/>
            </a:avLst>
          </a:prstGeom>
          <a:solidFill>
            <a:srgbClr val="FF00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3" name="Line 165"/>
          <p:cNvSpPr>
            <a:spLocks noChangeShapeType="1"/>
          </p:cNvSpPr>
          <p:nvPr/>
        </p:nvSpPr>
        <p:spPr bwMode="auto">
          <a:xfrm>
            <a:off x="4388487" y="3798263"/>
            <a:ext cx="26423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4" name="Picture 166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4108" y="3302125"/>
            <a:ext cx="328834" cy="23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pic>
        <p:nvPicPr>
          <p:cNvPr id="75" name="Picture 167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5961" y="2591567"/>
            <a:ext cx="328834" cy="23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sp>
        <p:nvSpPr>
          <p:cNvPr id="76" name="Line 168"/>
          <p:cNvSpPr>
            <a:spLocks noChangeShapeType="1"/>
          </p:cNvSpPr>
          <p:nvPr/>
        </p:nvSpPr>
        <p:spPr bwMode="auto">
          <a:xfrm flipH="1">
            <a:off x="6620416" y="1953004"/>
            <a:ext cx="234327" cy="35528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7" name="Line 169"/>
          <p:cNvSpPr>
            <a:spLocks noChangeShapeType="1"/>
          </p:cNvSpPr>
          <p:nvPr/>
        </p:nvSpPr>
        <p:spPr bwMode="auto">
          <a:xfrm>
            <a:off x="2040040" y="2093863"/>
            <a:ext cx="234327" cy="49770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8" name="Text Box 170"/>
          <p:cNvSpPr txBox="1">
            <a:spLocks noChangeArrowheads="1"/>
          </p:cNvSpPr>
          <p:nvPr/>
        </p:nvSpPr>
        <p:spPr bwMode="auto">
          <a:xfrm>
            <a:off x="3096452" y="2015804"/>
            <a:ext cx="59503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600" b="1" dirty="0">
                <a:solidFill>
                  <a:srgbClr val="CC00CC"/>
                </a:solidFill>
                <a:latin typeface="微软雅黑" pitchFamily="34" charset="-122"/>
                <a:ea typeface="微软雅黑" pitchFamily="34" charset="-122"/>
              </a:rPr>
              <a:t>光纤</a:t>
            </a:r>
          </a:p>
        </p:txBody>
      </p:sp>
      <p:sp>
        <p:nvSpPr>
          <p:cNvPr id="79" name="Line 171"/>
          <p:cNvSpPr>
            <a:spLocks noChangeShapeType="1"/>
          </p:cNvSpPr>
          <p:nvPr/>
        </p:nvSpPr>
        <p:spPr bwMode="auto">
          <a:xfrm>
            <a:off x="3860280" y="1953003"/>
            <a:ext cx="352137" cy="21285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0" name="Text Box 172"/>
          <p:cNvSpPr txBox="1">
            <a:spLocks noChangeArrowheads="1"/>
          </p:cNvSpPr>
          <p:nvPr/>
        </p:nvSpPr>
        <p:spPr bwMode="auto">
          <a:xfrm>
            <a:off x="3406324" y="1605242"/>
            <a:ext cx="100540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600" b="1" dirty="0">
                <a:solidFill>
                  <a:srgbClr val="CC00CC"/>
                </a:solidFill>
                <a:latin typeface="微软雅黑" pitchFamily="34" charset="-122"/>
                <a:ea typeface="微软雅黑" pitchFamily="34" charset="-122"/>
              </a:rPr>
              <a:t>光纤结点</a:t>
            </a:r>
          </a:p>
        </p:txBody>
      </p:sp>
      <p:pic>
        <p:nvPicPr>
          <p:cNvPr id="84" name="Picture 176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2761" y="3302125"/>
            <a:ext cx="328834" cy="23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sp>
        <p:nvSpPr>
          <p:cNvPr id="112" name="AutoShape 178"/>
          <p:cNvSpPr>
            <a:spLocks noChangeArrowheads="1"/>
          </p:cNvSpPr>
          <p:nvPr/>
        </p:nvSpPr>
        <p:spPr bwMode="auto">
          <a:xfrm>
            <a:off x="1579155" y="2791900"/>
            <a:ext cx="547625" cy="475792"/>
          </a:xfrm>
          <a:prstGeom prst="cube">
            <a:avLst>
              <a:gd name="adj" fmla="val 25000"/>
            </a:avLst>
          </a:prstGeom>
          <a:solidFill>
            <a:srgbClr val="0066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3" name="Text Box 179"/>
          <p:cNvSpPr txBox="1">
            <a:spLocks noChangeArrowheads="1"/>
          </p:cNvSpPr>
          <p:nvPr/>
        </p:nvSpPr>
        <p:spPr bwMode="auto">
          <a:xfrm>
            <a:off x="1519602" y="2920239"/>
            <a:ext cx="543741" cy="308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头端</a:t>
            </a:r>
          </a:p>
        </p:txBody>
      </p:sp>
      <p:grpSp>
        <p:nvGrpSpPr>
          <p:cNvPr id="114" name="Group 180"/>
          <p:cNvGrpSpPr>
            <a:grpSpLocks noChangeAspect="1"/>
          </p:cNvGrpSpPr>
          <p:nvPr/>
        </p:nvGrpSpPr>
        <p:grpSpPr bwMode="auto">
          <a:xfrm>
            <a:off x="1621885" y="2196060"/>
            <a:ext cx="427362" cy="668876"/>
            <a:chOff x="2248" y="723"/>
            <a:chExt cx="224" cy="290"/>
          </a:xfrm>
          <a:solidFill>
            <a:srgbClr val="00FFCC"/>
          </a:solidFill>
        </p:grpSpPr>
        <p:grpSp>
          <p:nvGrpSpPr>
            <p:cNvPr id="116" name="Group 182"/>
            <p:cNvGrpSpPr>
              <a:grpSpLocks/>
            </p:cNvGrpSpPr>
            <p:nvPr/>
          </p:nvGrpSpPr>
          <p:grpSpPr bwMode="auto">
            <a:xfrm>
              <a:off x="2248" y="734"/>
              <a:ext cx="224" cy="279"/>
              <a:chOff x="2248" y="734"/>
              <a:chExt cx="224" cy="279"/>
            </a:xfrm>
            <a:grpFill/>
          </p:grpSpPr>
          <p:grpSp>
            <p:nvGrpSpPr>
              <p:cNvPr id="132" name="Group 183"/>
              <p:cNvGrpSpPr>
                <a:grpSpLocks/>
              </p:cNvGrpSpPr>
              <p:nvPr/>
            </p:nvGrpSpPr>
            <p:grpSpPr bwMode="auto">
              <a:xfrm>
                <a:off x="2328" y="898"/>
                <a:ext cx="9" cy="37"/>
                <a:chOff x="2328" y="898"/>
                <a:chExt cx="9" cy="37"/>
              </a:xfrm>
              <a:grpFill/>
            </p:grpSpPr>
            <p:sp>
              <p:nvSpPr>
                <p:cNvPr id="166" name="Rectangle 184"/>
                <p:cNvSpPr>
                  <a:spLocks noChangeArrowheads="1"/>
                </p:cNvSpPr>
                <p:nvPr/>
              </p:nvSpPr>
              <p:spPr bwMode="auto">
                <a:xfrm>
                  <a:off x="2328" y="898"/>
                  <a:ext cx="9" cy="37"/>
                </a:xfrm>
                <a:prstGeom prst="rect">
                  <a:avLst/>
                </a:prstGeom>
                <a:grpFill/>
                <a:ln w="1588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67" name="Line 185"/>
                <p:cNvSpPr>
                  <a:spLocks noChangeShapeType="1"/>
                </p:cNvSpPr>
                <p:nvPr/>
              </p:nvSpPr>
              <p:spPr bwMode="auto">
                <a:xfrm>
                  <a:off x="2332" y="898"/>
                  <a:ext cx="1" cy="33"/>
                </a:xfrm>
                <a:prstGeom prst="line">
                  <a:avLst/>
                </a:prstGeom>
                <a:grpFill/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sp>
            <p:nvSpPr>
              <p:cNvPr id="133" name="Rectangle 186"/>
              <p:cNvSpPr>
                <a:spLocks noChangeArrowheads="1"/>
              </p:cNvSpPr>
              <p:nvPr/>
            </p:nvSpPr>
            <p:spPr bwMode="auto">
              <a:xfrm>
                <a:off x="2295" y="876"/>
                <a:ext cx="25" cy="57"/>
              </a:xfrm>
              <a:prstGeom prst="rect">
                <a:avLst/>
              </a:prstGeom>
              <a:grpFill/>
              <a:ln w="158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14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34" name="Freeform 187"/>
              <p:cNvSpPr>
                <a:spLocks/>
              </p:cNvSpPr>
              <p:nvPr/>
            </p:nvSpPr>
            <p:spPr bwMode="auto">
              <a:xfrm>
                <a:off x="2385" y="888"/>
                <a:ext cx="16" cy="12"/>
              </a:xfrm>
              <a:custGeom>
                <a:avLst/>
                <a:gdLst>
                  <a:gd name="T0" fmla="*/ 0 w 112"/>
                  <a:gd name="T1" fmla="*/ 0 h 84"/>
                  <a:gd name="T2" fmla="*/ 0 w 112"/>
                  <a:gd name="T3" fmla="*/ 84 h 84"/>
                  <a:gd name="T4" fmla="*/ 112 w 112"/>
                  <a:gd name="T5" fmla="*/ 84 h 84"/>
                  <a:gd name="T6" fmla="*/ 112 w 112"/>
                  <a:gd name="T7" fmla="*/ 17 h 84"/>
                  <a:gd name="T8" fmla="*/ 0 w 112"/>
                  <a:gd name="T9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2" h="84">
                    <a:moveTo>
                      <a:pt x="0" y="0"/>
                    </a:moveTo>
                    <a:lnTo>
                      <a:pt x="0" y="84"/>
                    </a:lnTo>
                    <a:lnTo>
                      <a:pt x="112" y="84"/>
                    </a:lnTo>
                    <a:lnTo>
                      <a:pt x="112" y="17"/>
                    </a:lnTo>
                    <a:lnTo>
                      <a:pt x="0" y="0"/>
                    </a:lnTo>
                  </a:path>
                </a:pathLst>
              </a:custGeom>
              <a:grpFill/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4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35" name="Freeform 188"/>
              <p:cNvSpPr>
                <a:spLocks/>
              </p:cNvSpPr>
              <p:nvPr/>
            </p:nvSpPr>
            <p:spPr bwMode="auto">
              <a:xfrm>
                <a:off x="2352" y="866"/>
                <a:ext cx="11" cy="11"/>
              </a:xfrm>
              <a:custGeom>
                <a:avLst/>
                <a:gdLst>
                  <a:gd name="T0" fmla="*/ 42 w 77"/>
                  <a:gd name="T1" fmla="*/ 0 h 76"/>
                  <a:gd name="T2" fmla="*/ 0 w 77"/>
                  <a:gd name="T3" fmla="*/ 76 h 76"/>
                  <a:gd name="T4" fmla="*/ 56 w 77"/>
                  <a:gd name="T5" fmla="*/ 70 h 76"/>
                  <a:gd name="T6" fmla="*/ 77 w 77"/>
                  <a:gd name="T7" fmla="*/ 19 h 76"/>
                  <a:gd name="T8" fmla="*/ 42 w 77"/>
                  <a:gd name="T9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76">
                    <a:moveTo>
                      <a:pt x="42" y="0"/>
                    </a:moveTo>
                    <a:lnTo>
                      <a:pt x="0" y="76"/>
                    </a:lnTo>
                    <a:lnTo>
                      <a:pt x="56" y="70"/>
                    </a:lnTo>
                    <a:lnTo>
                      <a:pt x="77" y="19"/>
                    </a:lnTo>
                    <a:lnTo>
                      <a:pt x="42" y="0"/>
                    </a:lnTo>
                    <a:close/>
                  </a:path>
                </a:pathLst>
              </a:custGeom>
              <a:grpFill/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4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36" name="Freeform 189"/>
              <p:cNvSpPr>
                <a:spLocks/>
              </p:cNvSpPr>
              <p:nvPr/>
            </p:nvSpPr>
            <p:spPr bwMode="auto">
              <a:xfrm>
                <a:off x="2333" y="938"/>
                <a:ext cx="51" cy="4"/>
              </a:xfrm>
              <a:custGeom>
                <a:avLst/>
                <a:gdLst>
                  <a:gd name="T0" fmla="*/ 0 w 356"/>
                  <a:gd name="T1" fmla="*/ 0 h 26"/>
                  <a:gd name="T2" fmla="*/ 356 w 356"/>
                  <a:gd name="T3" fmla="*/ 0 h 26"/>
                  <a:gd name="T4" fmla="*/ 356 w 356"/>
                  <a:gd name="T5" fmla="*/ 26 h 26"/>
                  <a:gd name="T6" fmla="*/ 5 w 356"/>
                  <a:gd name="T7" fmla="*/ 26 h 26"/>
                  <a:gd name="T8" fmla="*/ 0 w 356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6" h="26">
                    <a:moveTo>
                      <a:pt x="0" y="0"/>
                    </a:moveTo>
                    <a:lnTo>
                      <a:pt x="356" y="0"/>
                    </a:lnTo>
                    <a:lnTo>
                      <a:pt x="356" y="26"/>
                    </a:lnTo>
                    <a:lnTo>
                      <a:pt x="5" y="2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4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37" name="Freeform 190"/>
              <p:cNvSpPr>
                <a:spLocks/>
              </p:cNvSpPr>
              <p:nvPr/>
            </p:nvSpPr>
            <p:spPr bwMode="auto">
              <a:xfrm>
                <a:off x="2294" y="795"/>
                <a:ext cx="22" cy="24"/>
              </a:xfrm>
              <a:custGeom>
                <a:avLst/>
                <a:gdLst>
                  <a:gd name="T0" fmla="*/ 140 w 149"/>
                  <a:gd name="T1" fmla="*/ 0 h 163"/>
                  <a:gd name="T2" fmla="*/ 2 w 149"/>
                  <a:gd name="T3" fmla="*/ 117 h 163"/>
                  <a:gd name="T4" fmla="*/ 0 w 149"/>
                  <a:gd name="T5" fmla="*/ 163 h 163"/>
                  <a:gd name="T6" fmla="*/ 149 w 149"/>
                  <a:gd name="T7" fmla="*/ 54 h 163"/>
                  <a:gd name="T8" fmla="*/ 140 w 149"/>
                  <a:gd name="T9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9" h="163">
                    <a:moveTo>
                      <a:pt x="140" y="0"/>
                    </a:moveTo>
                    <a:lnTo>
                      <a:pt x="2" y="117"/>
                    </a:lnTo>
                    <a:lnTo>
                      <a:pt x="0" y="163"/>
                    </a:lnTo>
                    <a:lnTo>
                      <a:pt x="149" y="54"/>
                    </a:lnTo>
                    <a:lnTo>
                      <a:pt x="140" y="0"/>
                    </a:lnTo>
                    <a:close/>
                  </a:path>
                </a:pathLst>
              </a:custGeom>
              <a:grpFill/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4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38" name="Freeform 191"/>
              <p:cNvSpPr>
                <a:spLocks/>
              </p:cNvSpPr>
              <p:nvPr/>
            </p:nvSpPr>
            <p:spPr bwMode="auto">
              <a:xfrm>
                <a:off x="2289" y="734"/>
                <a:ext cx="32" cy="199"/>
              </a:xfrm>
              <a:custGeom>
                <a:avLst/>
                <a:gdLst>
                  <a:gd name="T0" fmla="*/ 225 w 225"/>
                  <a:gd name="T1" fmla="*/ 0 h 1395"/>
                  <a:gd name="T2" fmla="*/ 0 w 225"/>
                  <a:gd name="T3" fmla="*/ 82 h 1395"/>
                  <a:gd name="T4" fmla="*/ 0 w 225"/>
                  <a:gd name="T5" fmla="*/ 1395 h 1395"/>
                  <a:gd name="T6" fmla="*/ 42 w 225"/>
                  <a:gd name="T7" fmla="*/ 1395 h 1395"/>
                  <a:gd name="T8" fmla="*/ 42 w 225"/>
                  <a:gd name="T9" fmla="*/ 202 h 1395"/>
                  <a:gd name="T10" fmla="*/ 225 w 225"/>
                  <a:gd name="T11" fmla="*/ 133 h 1395"/>
                  <a:gd name="T12" fmla="*/ 225 w 225"/>
                  <a:gd name="T13" fmla="*/ 0 h 1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5" h="1395">
                    <a:moveTo>
                      <a:pt x="225" y="0"/>
                    </a:moveTo>
                    <a:lnTo>
                      <a:pt x="0" y="82"/>
                    </a:lnTo>
                    <a:lnTo>
                      <a:pt x="0" y="1395"/>
                    </a:lnTo>
                    <a:lnTo>
                      <a:pt x="42" y="1395"/>
                    </a:lnTo>
                    <a:lnTo>
                      <a:pt x="42" y="202"/>
                    </a:lnTo>
                    <a:lnTo>
                      <a:pt x="225" y="133"/>
                    </a:lnTo>
                    <a:lnTo>
                      <a:pt x="225" y="0"/>
                    </a:lnTo>
                    <a:close/>
                  </a:path>
                </a:pathLst>
              </a:custGeom>
              <a:grpFill/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4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39" name="Freeform 192"/>
              <p:cNvSpPr>
                <a:spLocks/>
              </p:cNvSpPr>
              <p:nvPr/>
            </p:nvSpPr>
            <p:spPr bwMode="auto">
              <a:xfrm>
                <a:off x="2288" y="933"/>
                <a:ext cx="184" cy="44"/>
              </a:xfrm>
              <a:custGeom>
                <a:avLst/>
                <a:gdLst>
                  <a:gd name="T0" fmla="*/ 0 w 1290"/>
                  <a:gd name="T1" fmla="*/ 304 h 304"/>
                  <a:gd name="T2" fmla="*/ 0 w 1290"/>
                  <a:gd name="T3" fmla="*/ 0 h 304"/>
                  <a:gd name="T4" fmla="*/ 281 w 1290"/>
                  <a:gd name="T5" fmla="*/ 0 h 304"/>
                  <a:gd name="T6" fmla="*/ 337 w 1290"/>
                  <a:gd name="T7" fmla="*/ 51 h 304"/>
                  <a:gd name="T8" fmla="*/ 505 w 1290"/>
                  <a:gd name="T9" fmla="*/ 51 h 304"/>
                  <a:gd name="T10" fmla="*/ 561 w 1290"/>
                  <a:gd name="T11" fmla="*/ 102 h 304"/>
                  <a:gd name="T12" fmla="*/ 1122 w 1290"/>
                  <a:gd name="T13" fmla="*/ 102 h 304"/>
                  <a:gd name="T14" fmla="*/ 1122 w 1290"/>
                  <a:gd name="T15" fmla="*/ 203 h 304"/>
                  <a:gd name="T16" fmla="*/ 1290 w 1290"/>
                  <a:gd name="T17" fmla="*/ 203 h 304"/>
                  <a:gd name="T18" fmla="*/ 1290 w 1290"/>
                  <a:gd name="T19" fmla="*/ 304 h 304"/>
                  <a:gd name="T20" fmla="*/ 0 w 1290"/>
                  <a:gd name="T21" fmla="*/ 304 h 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90" h="304">
                    <a:moveTo>
                      <a:pt x="0" y="304"/>
                    </a:moveTo>
                    <a:lnTo>
                      <a:pt x="0" y="0"/>
                    </a:lnTo>
                    <a:lnTo>
                      <a:pt x="281" y="0"/>
                    </a:lnTo>
                    <a:lnTo>
                      <a:pt x="337" y="51"/>
                    </a:lnTo>
                    <a:lnTo>
                      <a:pt x="505" y="51"/>
                    </a:lnTo>
                    <a:lnTo>
                      <a:pt x="561" y="102"/>
                    </a:lnTo>
                    <a:lnTo>
                      <a:pt x="1122" y="102"/>
                    </a:lnTo>
                    <a:lnTo>
                      <a:pt x="1122" y="203"/>
                    </a:lnTo>
                    <a:lnTo>
                      <a:pt x="1290" y="203"/>
                    </a:lnTo>
                    <a:lnTo>
                      <a:pt x="1290" y="304"/>
                    </a:lnTo>
                    <a:lnTo>
                      <a:pt x="0" y="304"/>
                    </a:lnTo>
                    <a:close/>
                  </a:path>
                </a:pathLst>
              </a:custGeom>
              <a:grpFill/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4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40" name="Rectangle 193"/>
              <p:cNvSpPr>
                <a:spLocks noChangeArrowheads="1"/>
              </p:cNvSpPr>
              <p:nvPr/>
            </p:nvSpPr>
            <p:spPr bwMode="auto">
              <a:xfrm>
                <a:off x="2288" y="962"/>
                <a:ext cx="136" cy="15"/>
              </a:xfrm>
              <a:prstGeom prst="rect">
                <a:avLst/>
              </a:prstGeom>
              <a:grpFill/>
              <a:ln w="158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14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41" name="Line 194"/>
              <p:cNvSpPr>
                <a:spLocks noChangeShapeType="1"/>
              </p:cNvSpPr>
              <p:nvPr/>
            </p:nvSpPr>
            <p:spPr bwMode="auto">
              <a:xfrm>
                <a:off x="2282" y="873"/>
                <a:ext cx="1" cy="25"/>
              </a:xfrm>
              <a:prstGeom prst="line">
                <a:avLst/>
              </a:prstGeom>
              <a:grpFill/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4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42" name="Freeform 195"/>
              <p:cNvSpPr>
                <a:spLocks/>
              </p:cNvSpPr>
              <p:nvPr/>
            </p:nvSpPr>
            <p:spPr bwMode="auto">
              <a:xfrm>
                <a:off x="2277" y="898"/>
                <a:ext cx="12" cy="13"/>
              </a:xfrm>
              <a:custGeom>
                <a:avLst/>
                <a:gdLst>
                  <a:gd name="T0" fmla="*/ 0 w 84"/>
                  <a:gd name="T1" fmla="*/ 89 h 89"/>
                  <a:gd name="T2" fmla="*/ 0 w 84"/>
                  <a:gd name="T3" fmla="*/ 0 h 89"/>
                  <a:gd name="T4" fmla="*/ 84 w 84"/>
                  <a:gd name="T5" fmla="*/ 0 h 89"/>
                  <a:gd name="T6" fmla="*/ 84 w 84"/>
                  <a:gd name="T7" fmla="*/ 32 h 89"/>
                  <a:gd name="T8" fmla="*/ 28 w 84"/>
                  <a:gd name="T9" fmla="*/ 32 h 89"/>
                  <a:gd name="T10" fmla="*/ 28 w 84"/>
                  <a:gd name="T11" fmla="*/ 89 h 89"/>
                  <a:gd name="T12" fmla="*/ 0 w 84"/>
                  <a:gd name="T13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4" h="89">
                    <a:moveTo>
                      <a:pt x="0" y="89"/>
                    </a:moveTo>
                    <a:lnTo>
                      <a:pt x="0" y="0"/>
                    </a:lnTo>
                    <a:lnTo>
                      <a:pt x="84" y="0"/>
                    </a:lnTo>
                    <a:lnTo>
                      <a:pt x="84" y="32"/>
                    </a:lnTo>
                    <a:lnTo>
                      <a:pt x="28" y="32"/>
                    </a:lnTo>
                    <a:lnTo>
                      <a:pt x="28" y="89"/>
                    </a:lnTo>
                    <a:lnTo>
                      <a:pt x="0" y="89"/>
                    </a:lnTo>
                    <a:close/>
                  </a:path>
                </a:pathLst>
              </a:custGeom>
              <a:grpFill/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4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43" name="Freeform 196"/>
              <p:cNvSpPr>
                <a:spLocks/>
              </p:cNvSpPr>
              <p:nvPr/>
            </p:nvSpPr>
            <p:spPr bwMode="auto">
              <a:xfrm>
                <a:off x="2344" y="889"/>
                <a:ext cx="41" cy="53"/>
              </a:xfrm>
              <a:custGeom>
                <a:avLst/>
                <a:gdLst>
                  <a:gd name="T0" fmla="*/ 0 w 287"/>
                  <a:gd name="T1" fmla="*/ 0 h 367"/>
                  <a:gd name="T2" fmla="*/ 287 w 287"/>
                  <a:gd name="T3" fmla="*/ 367 h 367"/>
                  <a:gd name="T4" fmla="*/ 245 w 287"/>
                  <a:gd name="T5" fmla="*/ 360 h 367"/>
                  <a:gd name="T6" fmla="*/ 0 w 287"/>
                  <a:gd name="T7" fmla="*/ 51 h 367"/>
                  <a:gd name="T8" fmla="*/ 0 w 287"/>
                  <a:gd name="T9" fmla="*/ 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7" h="367">
                    <a:moveTo>
                      <a:pt x="0" y="0"/>
                    </a:moveTo>
                    <a:lnTo>
                      <a:pt x="287" y="367"/>
                    </a:lnTo>
                    <a:lnTo>
                      <a:pt x="245" y="360"/>
                    </a:lnTo>
                    <a:lnTo>
                      <a:pt x="0" y="5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4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44" name="Freeform 197"/>
              <p:cNvSpPr>
                <a:spLocks/>
              </p:cNvSpPr>
              <p:nvPr/>
            </p:nvSpPr>
            <p:spPr bwMode="auto">
              <a:xfrm>
                <a:off x="2256" y="919"/>
                <a:ext cx="32" cy="58"/>
              </a:xfrm>
              <a:custGeom>
                <a:avLst/>
                <a:gdLst>
                  <a:gd name="T0" fmla="*/ 168 w 224"/>
                  <a:gd name="T1" fmla="*/ 0 h 405"/>
                  <a:gd name="T2" fmla="*/ 0 w 224"/>
                  <a:gd name="T3" fmla="*/ 152 h 405"/>
                  <a:gd name="T4" fmla="*/ 0 w 224"/>
                  <a:gd name="T5" fmla="*/ 405 h 405"/>
                  <a:gd name="T6" fmla="*/ 224 w 224"/>
                  <a:gd name="T7" fmla="*/ 405 h 405"/>
                  <a:gd name="T8" fmla="*/ 224 w 224"/>
                  <a:gd name="T9" fmla="*/ 101 h 405"/>
                  <a:gd name="T10" fmla="*/ 168 w 224"/>
                  <a:gd name="T11" fmla="*/ 0 h 4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4" h="405">
                    <a:moveTo>
                      <a:pt x="168" y="0"/>
                    </a:moveTo>
                    <a:lnTo>
                      <a:pt x="0" y="152"/>
                    </a:lnTo>
                    <a:lnTo>
                      <a:pt x="0" y="405"/>
                    </a:lnTo>
                    <a:lnTo>
                      <a:pt x="224" y="405"/>
                    </a:lnTo>
                    <a:lnTo>
                      <a:pt x="224" y="101"/>
                    </a:lnTo>
                    <a:lnTo>
                      <a:pt x="168" y="0"/>
                    </a:lnTo>
                    <a:close/>
                  </a:path>
                </a:pathLst>
              </a:custGeom>
              <a:grpFill/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4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45" name="Rectangle 198"/>
              <p:cNvSpPr>
                <a:spLocks noChangeArrowheads="1"/>
              </p:cNvSpPr>
              <p:nvPr/>
            </p:nvSpPr>
            <p:spPr bwMode="auto">
              <a:xfrm>
                <a:off x="2248" y="1004"/>
                <a:ext cx="224" cy="9"/>
              </a:xfrm>
              <a:prstGeom prst="rect">
                <a:avLst/>
              </a:prstGeom>
              <a:grpFill/>
              <a:ln w="158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14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46" name="Rectangle 199"/>
              <p:cNvSpPr>
                <a:spLocks noChangeArrowheads="1"/>
              </p:cNvSpPr>
              <p:nvPr/>
            </p:nvSpPr>
            <p:spPr bwMode="auto">
              <a:xfrm>
                <a:off x="2248" y="991"/>
                <a:ext cx="224" cy="13"/>
              </a:xfrm>
              <a:prstGeom prst="rect">
                <a:avLst/>
              </a:prstGeom>
              <a:grpFill/>
              <a:ln w="158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14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47" name="Rectangle 200"/>
              <p:cNvSpPr>
                <a:spLocks noChangeArrowheads="1"/>
              </p:cNvSpPr>
              <p:nvPr/>
            </p:nvSpPr>
            <p:spPr bwMode="auto">
              <a:xfrm>
                <a:off x="2248" y="977"/>
                <a:ext cx="224" cy="14"/>
              </a:xfrm>
              <a:prstGeom prst="rect">
                <a:avLst/>
              </a:prstGeom>
              <a:grpFill/>
              <a:ln w="158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14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48" name="Rectangle 201"/>
              <p:cNvSpPr>
                <a:spLocks noChangeArrowheads="1"/>
              </p:cNvSpPr>
              <p:nvPr/>
            </p:nvSpPr>
            <p:spPr bwMode="auto">
              <a:xfrm>
                <a:off x="2442" y="966"/>
                <a:ext cx="24" cy="7"/>
              </a:xfrm>
              <a:prstGeom prst="rect">
                <a:avLst/>
              </a:prstGeom>
              <a:grpFill/>
              <a:ln w="158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14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49" name="Oval 202"/>
              <p:cNvSpPr>
                <a:spLocks noChangeArrowheads="1"/>
              </p:cNvSpPr>
              <p:nvPr/>
            </p:nvSpPr>
            <p:spPr bwMode="auto">
              <a:xfrm>
                <a:off x="2271" y="911"/>
                <a:ext cx="18" cy="16"/>
              </a:xfrm>
              <a:prstGeom prst="ellipse">
                <a:avLst/>
              </a:prstGeom>
              <a:grpFill/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4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50" name="Rectangle 203"/>
              <p:cNvSpPr>
                <a:spLocks noChangeArrowheads="1"/>
              </p:cNvSpPr>
              <p:nvPr/>
            </p:nvSpPr>
            <p:spPr bwMode="auto">
              <a:xfrm>
                <a:off x="2328" y="883"/>
                <a:ext cx="16" cy="14"/>
              </a:xfrm>
              <a:prstGeom prst="rect">
                <a:avLst/>
              </a:prstGeom>
              <a:grpFill/>
              <a:ln w="158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14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51" name="Freeform 204"/>
              <p:cNvSpPr>
                <a:spLocks/>
              </p:cNvSpPr>
              <p:nvPr/>
            </p:nvSpPr>
            <p:spPr bwMode="auto">
              <a:xfrm>
                <a:off x="2320" y="876"/>
                <a:ext cx="64" cy="57"/>
              </a:xfrm>
              <a:custGeom>
                <a:avLst/>
                <a:gdLst>
                  <a:gd name="T0" fmla="*/ 56 w 448"/>
                  <a:gd name="T1" fmla="*/ 403 h 403"/>
                  <a:gd name="T2" fmla="*/ 56 w 448"/>
                  <a:gd name="T3" fmla="*/ 50 h 403"/>
                  <a:gd name="T4" fmla="*/ 448 w 448"/>
                  <a:gd name="T5" fmla="*/ 50 h 403"/>
                  <a:gd name="T6" fmla="*/ 448 w 448"/>
                  <a:gd name="T7" fmla="*/ 0 h 403"/>
                  <a:gd name="T8" fmla="*/ 0 w 448"/>
                  <a:gd name="T9" fmla="*/ 0 h 403"/>
                  <a:gd name="T10" fmla="*/ 0 w 448"/>
                  <a:gd name="T11" fmla="*/ 403 h 403"/>
                  <a:gd name="T12" fmla="*/ 56 w 448"/>
                  <a:gd name="T13" fmla="*/ 403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48" h="403">
                    <a:moveTo>
                      <a:pt x="56" y="403"/>
                    </a:moveTo>
                    <a:lnTo>
                      <a:pt x="56" y="50"/>
                    </a:lnTo>
                    <a:lnTo>
                      <a:pt x="448" y="50"/>
                    </a:lnTo>
                    <a:lnTo>
                      <a:pt x="448" y="0"/>
                    </a:lnTo>
                    <a:lnTo>
                      <a:pt x="0" y="0"/>
                    </a:lnTo>
                    <a:lnTo>
                      <a:pt x="0" y="403"/>
                    </a:lnTo>
                    <a:lnTo>
                      <a:pt x="56" y="403"/>
                    </a:lnTo>
                    <a:close/>
                  </a:path>
                </a:pathLst>
              </a:custGeom>
              <a:grpFill/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4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152" name="Group 205"/>
              <p:cNvGrpSpPr>
                <a:grpSpLocks/>
              </p:cNvGrpSpPr>
              <p:nvPr/>
            </p:nvGrpSpPr>
            <p:grpSpPr bwMode="auto">
              <a:xfrm>
                <a:off x="2267" y="821"/>
                <a:ext cx="73" cy="59"/>
                <a:chOff x="2267" y="821"/>
                <a:chExt cx="73" cy="59"/>
              </a:xfrm>
              <a:grpFill/>
            </p:grpSpPr>
            <p:sp>
              <p:nvSpPr>
                <p:cNvPr id="164" name="Oval 206"/>
                <p:cNvSpPr>
                  <a:spLocks noChangeArrowheads="1"/>
                </p:cNvSpPr>
                <p:nvPr/>
              </p:nvSpPr>
              <p:spPr bwMode="auto">
                <a:xfrm>
                  <a:off x="2273" y="821"/>
                  <a:ext cx="67" cy="59"/>
                </a:xfrm>
                <a:prstGeom prst="ellipse">
                  <a:avLst/>
                </a:prstGeom>
                <a:grpFill/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65" name="Oval 207"/>
                <p:cNvSpPr>
                  <a:spLocks noChangeArrowheads="1"/>
                </p:cNvSpPr>
                <p:nvPr/>
              </p:nvSpPr>
              <p:spPr bwMode="auto">
                <a:xfrm>
                  <a:off x="2267" y="821"/>
                  <a:ext cx="66" cy="59"/>
                </a:xfrm>
                <a:prstGeom prst="ellipse">
                  <a:avLst/>
                </a:prstGeom>
                <a:grpFill/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grpSp>
            <p:nvGrpSpPr>
              <p:cNvPr id="153" name="Group 208"/>
              <p:cNvGrpSpPr>
                <a:grpSpLocks/>
              </p:cNvGrpSpPr>
              <p:nvPr/>
            </p:nvGrpSpPr>
            <p:grpSpPr bwMode="auto">
              <a:xfrm>
                <a:off x="2296" y="933"/>
                <a:ext cx="24" cy="58"/>
                <a:chOff x="2296" y="933"/>
                <a:chExt cx="24" cy="58"/>
              </a:xfrm>
              <a:grpFill/>
            </p:grpSpPr>
            <p:sp>
              <p:nvSpPr>
                <p:cNvPr id="155" name="Rectangle 209"/>
                <p:cNvSpPr>
                  <a:spLocks noChangeArrowheads="1"/>
                </p:cNvSpPr>
                <p:nvPr/>
              </p:nvSpPr>
              <p:spPr bwMode="auto">
                <a:xfrm>
                  <a:off x="2296" y="933"/>
                  <a:ext cx="24" cy="58"/>
                </a:xfrm>
                <a:prstGeom prst="rect">
                  <a:avLst/>
                </a:prstGeom>
                <a:grpFill/>
                <a:ln w="1588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grpSp>
              <p:nvGrpSpPr>
                <p:cNvPr id="156" name="Group 210"/>
                <p:cNvGrpSpPr>
                  <a:grpSpLocks/>
                </p:cNvGrpSpPr>
                <p:nvPr/>
              </p:nvGrpSpPr>
              <p:grpSpPr bwMode="auto">
                <a:xfrm>
                  <a:off x="2296" y="941"/>
                  <a:ext cx="24" cy="44"/>
                  <a:chOff x="2296" y="941"/>
                  <a:chExt cx="24" cy="44"/>
                </a:xfrm>
                <a:grpFill/>
              </p:grpSpPr>
              <p:sp>
                <p:nvSpPr>
                  <p:cNvPr id="157" name="Line 211"/>
                  <p:cNvSpPr>
                    <a:spLocks noChangeShapeType="1"/>
                  </p:cNvSpPr>
                  <p:nvPr/>
                </p:nvSpPr>
                <p:spPr bwMode="auto">
                  <a:xfrm>
                    <a:off x="2296" y="948"/>
                    <a:ext cx="24" cy="1"/>
                  </a:xfrm>
                  <a:prstGeom prst="line">
                    <a:avLst/>
                  </a:prstGeom>
                  <a:grpFill/>
                  <a:ln w="158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1400" b="1">
                      <a:solidFill>
                        <a:srgbClr val="0000FF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158" name="Line 212"/>
                  <p:cNvSpPr>
                    <a:spLocks noChangeShapeType="1"/>
                  </p:cNvSpPr>
                  <p:nvPr/>
                </p:nvSpPr>
                <p:spPr bwMode="auto">
                  <a:xfrm>
                    <a:off x="2296" y="970"/>
                    <a:ext cx="24" cy="1"/>
                  </a:xfrm>
                  <a:prstGeom prst="line">
                    <a:avLst/>
                  </a:prstGeom>
                  <a:grpFill/>
                  <a:ln w="158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1400" b="1">
                      <a:solidFill>
                        <a:srgbClr val="0000FF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159" name="Line 213"/>
                  <p:cNvSpPr>
                    <a:spLocks noChangeShapeType="1"/>
                  </p:cNvSpPr>
                  <p:nvPr/>
                </p:nvSpPr>
                <p:spPr bwMode="auto">
                  <a:xfrm>
                    <a:off x="2296" y="962"/>
                    <a:ext cx="24" cy="1"/>
                  </a:xfrm>
                  <a:prstGeom prst="line">
                    <a:avLst/>
                  </a:prstGeom>
                  <a:grpFill/>
                  <a:ln w="158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1400" b="1">
                      <a:solidFill>
                        <a:srgbClr val="0000FF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160" name="Line 214"/>
                  <p:cNvSpPr>
                    <a:spLocks noChangeShapeType="1"/>
                  </p:cNvSpPr>
                  <p:nvPr/>
                </p:nvSpPr>
                <p:spPr bwMode="auto">
                  <a:xfrm>
                    <a:off x="2296" y="955"/>
                    <a:ext cx="24" cy="1"/>
                  </a:xfrm>
                  <a:prstGeom prst="line">
                    <a:avLst/>
                  </a:prstGeom>
                  <a:grpFill/>
                  <a:ln w="158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1400" b="1">
                      <a:solidFill>
                        <a:srgbClr val="0000FF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161" name="Line 215"/>
                  <p:cNvSpPr>
                    <a:spLocks noChangeShapeType="1"/>
                  </p:cNvSpPr>
                  <p:nvPr/>
                </p:nvSpPr>
                <p:spPr bwMode="auto">
                  <a:xfrm>
                    <a:off x="2296" y="941"/>
                    <a:ext cx="24" cy="1"/>
                  </a:xfrm>
                  <a:prstGeom prst="line">
                    <a:avLst/>
                  </a:prstGeom>
                  <a:grpFill/>
                  <a:ln w="158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1400" b="1">
                      <a:solidFill>
                        <a:srgbClr val="0000FF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162" name="Line 216"/>
                  <p:cNvSpPr>
                    <a:spLocks noChangeShapeType="1"/>
                  </p:cNvSpPr>
                  <p:nvPr/>
                </p:nvSpPr>
                <p:spPr bwMode="auto">
                  <a:xfrm>
                    <a:off x="2296" y="977"/>
                    <a:ext cx="24" cy="1"/>
                  </a:xfrm>
                  <a:prstGeom prst="line">
                    <a:avLst/>
                  </a:prstGeom>
                  <a:grpFill/>
                  <a:ln w="158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1400" b="1">
                      <a:solidFill>
                        <a:srgbClr val="0000FF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163" name="Line 217"/>
                  <p:cNvSpPr>
                    <a:spLocks noChangeShapeType="1"/>
                  </p:cNvSpPr>
                  <p:nvPr/>
                </p:nvSpPr>
                <p:spPr bwMode="auto">
                  <a:xfrm>
                    <a:off x="2296" y="984"/>
                    <a:ext cx="24" cy="1"/>
                  </a:xfrm>
                  <a:prstGeom prst="line">
                    <a:avLst/>
                  </a:prstGeom>
                  <a:grpFill/>
                  <a:ln w="158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1400" b="1">
                      <a:solidFill>
                        <a:srgbClr val="0000FF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</p:grpSp>
          <p:sp>
            <p:nvSpPr>
              <p:cNvPr id="154" name="Rectangle 218"/>
              <p:cNvSpPr>
                <a:spLocks noChangeArrowheads="1"/>
              </p:cNvSpPr>
              <p:nvPr/>
            </p:nvSpPr>
            <p:spPr bwMode="auto">
              <a:xfrm>
                <a:off x="2448" y="948"/>
                <a:ext cx="8" cy="14"/>
              </a:xfrm>
              <a:prstGeom prst="rect">
                <a:avLst/>
              </a:prstGeom>
              <a:grpFill/>
              <a:ln w="158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14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17" name="Group 219"/>
            <p:cNvGrpSpPr>
              <a:grpSpLocks/>
            </p:cNvGrpSpPr>
            <p:nvPr/>
          </p:nvGrpSpPr>
          <p:grpSpPr bwMode="auto">
            <a:xfrm>
              <a:off x="2382" y="788"/>
              <a:ext cx="40" cy="40"/>
              <a:chOff x="2382" y="788"/>
              <a:chExt cx="40" cy="40"/>
            </a:xfrm>
            <a:grpFill/>
          </p:grpSpPr>
          <p:sp>
            <p:nvSpPr>
              <p:cNvPr id="130" name="Freeform 220"/>
              <p:cNvSpPr>
                <a:spLocks/>
              </p:cNvSpPr>
              <p:nvPr/>
            </p:nvSpPr>
            <p:spPr bwMode="auto">
              <a:xfrm>
                <a:off x="2404" y="800"/>
                <a:ext cx="18" cy="28"/>
              </a:xfrm>
              <a:custGeom>
                <a:avLst/>
                <a:gdLst>
                  <a:gd name="T0" fmla="*/ 106 w 127"/>
                  <a:gd name="T1" fmla="*/ 0 h 195"/>
                  <a:gd name="T2" fmla="*/ 0 w 127"/>
                  <a:gd name="T3" fmla="*/ 164 h 195"/>
                  <a:gd name="T4" fmla="*/ 21 w 127"/>
                  <a:gd name="T5" fmla="*/ 195 h 195"/>
                  <a:gd name="T6" fmla="*/ 127 w 127"/>
                  <a:gd name="T7" fmla="*/ 6 h 195"/>
                  <a:gd name="T8" fmla="*/ 106 w 127"/>
                  <a:gd name="T9" fmla="*/ 0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7" h="195">
                    <a:moveTo>
                      <a:pt x="106" y="0"/>
                    </a:moveTo>
                    <a:lnTo>
                      <a:pt x="0" y="164"/>
                    </a:lnTo>
                    <a:lnTo>
                      <a:pt x="21" y="195"/>
                    </a:lnTo>
                    <a:lnTo>
                      <a:pt x="127" y="6"/>
                    </a:lnTo>
                    <a:lnTo>
                      <a:pt x="106" y="0"/>
                    </a:lnTo>
                    <a:close/>
                  </a:path>
                </a:pathLst>
              </a:custGeom>
              <a:grpFill/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4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31" name="Freeform 221"/>
              <p:cNvSpPr>
                <a:spLocks/>
              </p:cNvSpPr>
              <p:nvPr/>
            </p:nvSpPr>
            <p:spPr bwMode="auto">
              <a:xfrm>
                <a:off x="2382" y="788"/>
                <a:ext cx="35" cy="8"/>
              </a:xfrm>
              <a:custGeom>
                <a:avLst/>
                <a:gdLst>
                  <a:gd name="T0" fmla="*/ 238 w 246"/>
                  <a:gd name="T1" fmla="*/ 0 h 57"/>
                  <a:gd name="T2" fmla="*/ 0 w 246"/>
                  <a:gd name="T3" fmla="*/ 31 h 57"/>
                  <a:gd name="T4" fmla="*/ 35 w 246"/>
                  <a:gd name="T5" fmla="*/ 57 h 57"/>
                  <a:gd name="T6" fmla="*/ 246 w 246"/>
                  <a:gd name="T7" fmla="*/ 19 h 57"/>
                  <a:gd name="T8" fmla="*/ 238 w 246"/>
                  <a:gd name="T9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6" h="57">
                    <a:moveTo>
                      <a:pt x="238" y="0"/>
                    </a:moveTo>
                    <a:lnTo>
                      <a:pt x="0" y="31"/>
                    </a:lnTo>
                    <a:lnTo>
                      <a:pt x="35" y="57"/>
                    </a:lnTo>
                    <a:lnTo>
                      <a:pt x="246" y="19"/>
                    </a:lnTo>
                    <a:lnTo>
                      <a:pt x="238" y="0"/>
                    </a:lnTo>
                    <a:close/>
                  </a:path>
                </a:pathLst>
              </a:custGeom>
              <a:grpFill/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4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18" name="Group 222"/>
            <p:cNvGrpSpPr>
              <a:grpSpLocks/>
            </p:cNvGrpSpPr>
            <p:nvPr/>
          </p:nvGrpSpPr>
          <p:grpSpPr bwMode="auto">
            <a:xfrm>
              <a:off x="2302" y="723"/>
              <a:ext cx="132" cy="186"/>
              <a:chOff x="2302" y="723"/>
              <a:chExt cx="132" cy="186"/>
            </a:xfrm>
            <a:grpFill/>
          </p:grpSpPr>
          <p:sp>
            <p:nvSpPr>
              <p:cNvPr id="128" name="Freeform 223"/>
              <p:cNvSpPr>
                <a:spLocks/>
              </p:cNvSpPr>
              <p:nvPr/>
            </p:nvSpPr>
            <p:spPr bwMode="auto">
              <a:xfrm>
                <a:off x="2302" y="724"/>
                <a:ext cx="132" cy="185"/>
              </a:xfrm>
              <a:custGeom>
                <a:avLst/>
                <a:gdLst>
                  <a:gd name="T0" fmla="*/ 30 w 920"/>
                  <a:gd name="T1" fmla="*/ 47 h 1300"/>
                  <a:gd name="T2" fmla="*/ 16 w 920"/>
                  <a:gd name="T3" fmla="*/ 85 h 1300"/>
                  <a:gd name="T4" fmla="*/ 4 w 920"/>
                  <a:gd name="T5" fmla="*/ 132 h 1300"/>
                  <a:gd name="T6" fmla="*/ 0 w 920"/>
                  <a:gd name="T7" fmla="*/ 183 h 1300"/>
                  <a:gd name="T8" fmla="*/ 0 w 920"/>
                  <a:gd name="T9" fmla="*/ 233 h 1300"/>
                  <a:gd name="T10" fmla="*/ 12 w 920"/>
                  <a:gd name="T11" fmla="*/ 299 h 1300"/>
                  <a:gd name="T12" fmla="*/ 23 w 920"/>
                  <a:gd name="T13" fmla="*/ 381 h 1300"/>
                  <a:gd name="T14" fmla="*/ 44 w 920"/>
                  <a:gd name="T15" fmla="*/ 473 h 1300"/>
                  <a:gd name="T16" fmla="*/ 79 w 920"/>
                  <a:gd name="T17" fmla="*/ 578 h 1300"/>
                  <a:gd name="T18" fmla="*/ 131 w 920"/>
                  <a:gd name="T19" fmla="*/ 679 h 1300"/>
                  <a:gd name="T20" fmla="*/ 215 w 920"/>
                  <a:gd name="T21" fmla="*/ 799 h 1300"/>
                  <a:gd name="T22" fmla="*/ 299 w 920"/>
                  <a:gd name="T23" fmla="*/ 912 h 1300"/>
                  <a:gd name="T24" fmla="*/ 369 w 920"/>
                  <a:gd name="T25" fmla="*/ 988 h 1300"/>
                  <a:gd name="T26" fmla="*/ 467 w 920"/>
                  <a:gd name="T27" fmla="*/ 1079 h 1300"/>
                  <a:gd name="T28" fmla="*/ 569 w 920"/>
                  <a:gd name="T29" fmla="*/ 1155 h 1300"/>
                  <a:gd name="T30" fmla="*/ 660 w 920"/>
                  <a:gd name="T31" fmla="*/ 1215 h 1300"/>
                  <a:gd name="T32" fmla="*/ 726 w 920"/>
                  <a:gd name="T33" fmla="*/ 1253 h 1300"/>
                  <a:gd name="T34" fmla="*/ 793 w 920"/>
                  <a:gd name="T35" fmla="*/ 1281 h 1300"/>
                  <a:gd name="T36" fmla="*/ 846 w 920"/>
                  <a:gd name="T37" fmla="*/ 1300 h 1300"/>
                  <a:gd name="T38" fmla="*/ 888 w 920"/>
                  <a:gd name="T39" fmla="*/ 1300 h 1300"/>
                  <a:gd name="T40" fmla="*/ 920 w 920"/>
                  <a:gd name="T41" fmla="*/ 1284 h 1300"/>
                  <a:gd name="T42" fmla="*/ 61 w 920"/>
                  <a:gd name="T43" fmla="*/ 0 h 1300"/>
                  <a:gd name="T44" fmla="*/ 30 w 920"/>
                  <a:gd name="T45" fmla="*/ 47 h 1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20" h="1300">
                    <a:moveTo>
                      <a:pt x="30" y="47"/>
                    </a:moveTo>
                    <a:lnTo>
                      <a:pt x="16" y="85"/>
                    </a:lnTo>
                    <a:lnTo>
                      <a:pt x="4" y="132"/>
                    </a:lnTo>
                    <a:lnTo>
                      <a:pt x="0" y="183"/>
                    </a:lnTo>
                    <a:lnTo>
                      <a:pt x="0" y="233"/>
                    </a:lnTo>
                    <a:lnTo>
                      <a:pt x="12" y="299"/>
                    </a:lnTo>
                    <a:lnTo>
                      <a:pt x="23" y="381"/>
                    </a:lnTo>
                    <a:lnTo>
                      <a:pt x="44" y="473"/>
                    </a:lnTo>
                    <a:lnTo>
                      <a:pt x="79" y="578"/>
                    </a:lnTo>
                    <a:lnTo>
                      <a:pt x="131" y="679"/>
                    </a:lnTo>
                    <a:lnTo>
                      <a:pt x="215" y="799"/>
                    </a:lnTo>
                    <a:lnTo>
                      <a:pt x="299" y="912"/>
                    </a:lnTo>
                    <a:lnTo>
                      <a:pt x="369" y="988"/>
                    </a:lnTo>
                    <a:lnTo>
                      <a:pt x="467" y="1079"/>
                    </a:lnTo>
                    <a:lnTo>
                      <a:pt x="569" y="1155"/>
                    </a:lnTo>
                    <a:lnTo>
                      <a:pt x="660" y="1215"/>
                    </a:lnTo>
                    <a:lnTo>
                      <a:pt x="726" y="1253"/>
                    </a:lnTo>
                    <a:lnTo>
                      <a:pt x="793" y="1281"/>
                    </a:lnTo>
                    <a:lnTo>
                      <a:pt x="846" y="1300"/>
                    </a:lnTo>
                    <a:lnTo>
                      <a:pt x="888" y="1300"/>
                    </a:lnTo>
                    <a:lnTo>
                      <a:pt x="920" y="1284"/>
                    </a:lnTo>
                    <a:lnTo>
                      <a:pt x="61" y="0"/>
                    </a:lnTo>
                    <a:lnTo>
                      <a:pt x="30" y="47"/>
                    </a:lnTo>
                    <a:close/>
                  </a:path>
                </a:pathLst>
              </a:custGeom>
              <a:grpFill/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4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29" name="Freeform 224"/>
              <p:cNvSpPr>
                <a:spLocks/>
              </p:cNvSpPr>
              <p:nvPr/>
            </p:nvSpPr>
            <p:spPr bwMode="auto">
              <a:xfrm>
                <a:off x="2310" y="723"/>
                <a:ext cx="124" cy="184"/>
              </a:xfrm>
              <a:custGeom>
                <a:avLst/>
                <a:gdLst>
                  <a:gd name="T0" fmla="*/ 7 w 866"/>
                  <a:gd name="T1" fmla="*/ 0 h 1288"/>
                  <a:gd name="T2" fmla="*/ 0 w 866"/>
                  <a:gd name="T3" fmla="*/ 26 h 1288"/>
                  <a:gd name="T4" fmla="*/ 0 w 866"/>
                  <a:gd name="T5" fmla="*/ 82 h 1288"/>
                  <a:gd name="T6" fmla="*/ 4 w 866"/>
                  <a:gd name="T7" fmla="*/ 149 h 1288"/>
                  <a:gd name="T8" fmla="*/ 11 w 866"/>
                  <a:gd name="T9" fmla="*/ 202 h 1288"/>
                  <a:gd name="T10" fmla="*/ 21 w 866"/>
                  <a:gd name="T11" fmla="*/ 272 h 1288"/>
                  <a:gd name="T12" fmla="*/ 35 w 866"/>
                  <a:gd name="T13" fmla="*/ 354 h 1288"/>
                  <a:gd name="T14" fmla="*/ 56 w 866"/>
                  <a:gd name="T15" fmla="*/ 439 h 1288"/>
                  <a:gd name="T16" fmla="*/ 98 w 866"/>
                  <a:gd name="T17" fmla="*/ 547 h 1288"/>
                  <a:gd name="T18" fmla="*/ 161 w 866"/>
                  <a:gd name="T19" fmla="*/ 670 h 1288"/>
                  <a:gd name="T20" fmla="*/ 231 w 866"/>
                  <a:gd name="T21" fmla="*/ 771 h 1288"/>
                  <a:gd name="T22" fmla="*/ 315 w 866"/>
                  <a:gd name="T23" fmla="*/ 878 h 1288"/>
                  <a:gd name="T24" fmla="*/ 392 w 866"/>
                  <a:gd name="T25" fmla="*/ 960 h 1288"/>
                  <a:gd name="T26" fmla="*/ 452 w 866"/>
                  <a:gd name="T27" fmla="*/ 1016 h 1288"/>
                  <a:gd name="T28" fmla="*/ 508 w 866"/>
                  <a:gd name="T29" fmla="*/ 1068 h 1288"/>
                  <a:gd name="T30" fmla="*/ 567 w 866"/>
                  <a:gd name="T31" fmla="*/ 1118 h 1288"/>
                  <a:gd name="T32" fmla="*/ 634 w 866"/>
                  <a:gd name="T33" fmla="*/ 1168 h 1288"/>
                  <a:gd name="T34" fmla="*/ 679 w 866"/>
                  <a:gd name="T35" fmla="*/ 1200 h 1288"/>
                  <a:gd name="T36" fmla="*/ 728 w 866"/>
                  <a:gd name="T37" fmla="*/ 1228 h 1288"/>
                  <a:gd name="T38" fmla="*/ 782 w 866"/>
                  <a:gd name="T39" fmla="*/ 1256 h 1288"/>
                  <a:gd name="T40" fmla="*/ 827 w 866"/>
                  <a:gd name="T41" fmla="*/ 1282 h 1288"/>
                  <a:gd name="T42" fmla="*/ 855 w 866"/>
                  <a:gd name="T43" fmla="*/ 1288 h 1288"/>
                  <a:gd name="T44" fmla="*/ 866 w 866"/>
                  <a:gd name="T45" fmla="*/ 1270 h 1288"/>
                  <a:gd name="T46" fmla="*/ 863 w 866"/>
                  <a:gd name="T47" fmla="*/ 1243 h 1288"/>
                  <a:gd name="T48" fmla="*/ 856 w 866"/>
                  <a:gd name="T49" fmla="*/ 1213 h 1288"/>
                  <a:gd name="T50" fmla="*/ 845 w 866"/>
                  <a:gd name="T51" fmla="*/ 1159 h 1288"/>
                  <a:gd name="T52" fmla="*/ 831 w 866"/>
                  <a:gd name="T53" fmla="*/ 1089 h 1288"/>
                  <a:gd name="T54" fmla="*/ 813 w 866"/>
                  <a:gd name="T55" fmla="*/ 1023 h 1288"/>
                  <a:gd name="T56" fmla="*/ 792 w 866"/>
                  <a:gd name="T57" fmla="*/ 947 h 1288"/>
                  <a:gd name="T58" fmla="*/ 764 w 866"/>
                  <a:gd name="T59" fmla="*/ 866 h 1288"/>
                  <a:gd name="T60" fmla="*/ 733 w 866"/>
                  <a:gd name="T61" fmla="*/ 802 h 1288"/>
                  <a:gd name="T62" fmla="*/ 707 w 866"/>
                  <a:gd name="T63" fmla="*/ 746 h 1288"/>
                  <a:gd name="T64" fmla="*/ 666 w 866"/>
                  <a:gd name="T65" fmla="*/ 672 h 1288"/>
                  <a:gd name="T66" fmla="*/ 627 w 866"/>
                  <a:gd name="T67" fmla="*/ 607 h 1288"/>
                  <a:gd name="T68" fmla="*/ 579 w 866"/>
                  <a:gd name="T69" fmla="*/ 537 h 1288"/>
                  <a:gd name="T70" fmla="*/ 504 w 866"/>
                  <a:gd name="T71" fmla="*/ 448 h 1288"/>
                  <a:gd name="T72" fmla="*/ 452 w 866"/>
                  <a:gd name="T73" fmla="*/ 385 h 1288"/>
                  <a:gd name="T74" fmla="*/ 376 w 866"/>
                  <a:gd name="T75" fmla="*/ 299 h 1288"/>
                  <a:gd name="T76" fmla="*/ 305 w 866"/>
                  <a:gd name="T77" fmla="*/ 237 h 1288"/>
                  <a:gd name="T78" fmla="*/ 235 w 866"/>
                  <a:gd name="T79" fmla="*/ 173 h 1288"/>
                  <a:gd name="T80" fmla="*/ 182 w 866"/>
                  <a:gd name="T81" fmla="*/ 127 h 1288"/>
                  <a:gd name="T82" fmla="*/ 126 w 866"/>
                  <a:gd name="T83" fmla="*/ 78 h 1288"/>
                  <a:gd name="T84" fmla="*/ 84 w 866"/>
                  <a:gd name="T85" fmla="*/ 45 h 1288"/>
                  <a:gd name="T86" fmla="*/ 42 w 866"/>
                  <a:gd name="T87" fmla="*/ 13 h 1288"/>
                  <a:gd name="T88" fmla="*/ 7 w 866"/>
                  <a:gd name="T89" fmla="*/ 0 h 1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866" h="1288">
                    <a:moveTo>
                      <a:pt x="7" y="0"/>
                    </a:moveTo>
                    <a:lnTo>
                      <a:pt x="0" y="26"/>
                    </a:lnTo>
                    <a:lnTo>
                      <a:pt x="0" y="82"/>
                    </a:lnTo>
                    <a:lnTo>
                      <a:pt x="4" y="149"/>
                    </a:lnTo>
                    <a:lnTo>
                      <a:pt x="11" y="202"/>
                    </a:lnTo>
                    <a:lnTo>
                      <a:pt x="21" y="272"/>
                    </a:lnTo>
                    <a:lnTo>
                      <a:pt x="35" y="354"/>
                    </a:lnTo>
                    <a:lnTo>
                      <a:pt x="56" y="439"/>
                    </a:lnTo>
                    <a:lnTo>
                      <a:pt x="98" y="547"/>
                    </a:lnTo>
                    <a:lnTo>
                      <a:pt x="161" y="670"/>
                    </a:lnTo>
                    <a:lnTo>
                      <a:pt x="231" y="771"/>
                    </a:lnTo>
                    <a:lnTo>
                      <a:pt x="315" y="878"/>
                    </a:lnTo>
                    <a:lnTo>
                      <a:pt x="392" y="960"/>
                    </a:lnTo>
                    <a:lnTo>
                      <a:pt x="452" y="1016"/>
                    </a:lnTo>
                    <a:lnTo>
                      <a:pt x="508" y="1068"/>
                    </a:lnTo>
                    <a:lnTo>
                      <a:pt x="567" y="1118"/>
                    </a:lnTo>
                    <a:lnTo>
                      <a:pt x="634" y="1168"/>
                    </a:lnTo>
                    <a:lnTo>
                      <a:pt x="679" y="1200"/>
                    </a:lnTo>
                    <a:lnTo>
                      <a:pt x="728" y="1228"/>
                    </a:lnTo>
                    <a:lnTo>
                      <a:pt x="782" y="1256"/>
                    </a:lnTo>
                    <a:lnTo>
                      <a:pt x="827" y="1282"/>
                    </a:lnTo>
                    <a:lnTo>
                      <a:pt x="855" y="1288"/>
                    </a:lnTo>
                    <a:lnTo>
                      <a:pt x="866" y="1270"/>
                    </a:lnTo>
                    <a:lnTo>
                      <a:pt x="863" y="1243"/>
                    </a:lnTo>
                    <a:lnTo>
                      <a:pt x="856" y="1213"/>
                    </a:lnTo>
                    <a:lnTo>
                      <a:pt x="845" y="1159"/>
                    </a:lnTo>
                    <a:lnTo>
                      <a:pt x="831" y="1089"/>
                    </a:lnTo>
                    <a:lnTo>
                      <a:pt x="813" y="1023"/>
                    </a:lnTo>
                    <a:lnTo>
                      <a:pt x="792" y="947"/>
                    </a:lnTo>
                    <a:lnTo>
                      <a:pt x="764" y="866"/>
                    </a:lnTo>
                    <a:lnTo>
                      <a:pt x="733" y="802"/>
                    </a:lnTo>
                    <a:lnTo>
                      <a:pt x="707" y="746"/>
                    </a:lnTo>
                    <a:lnTo>
                      <a:pt x="666" y="672"/>
                    </a:lnTo>
                    <a:lnTo>
                      <a:pt x="627" y="607"/>
                    </a:lnTo>
                    <a:lnTo>
                      <a:pt x="579" y="537"/>
                    </a:lnTo>
                    <a:lnTo>
                      <a:pt x="504" y="448"/>
                    </a:lnTo>
                    <a:lnTo>
                      <a:pt x="452" y="385"/>
                    </a:lnTo>
                    <a:lnTo>
                      <a:pt x="376" y="299"/>
                    </a:lnTo>
                    <a:lnTo>
                      <a:pt x="305" y="237"/>
                    </a:lnTo>
                    <a:lnTo>
                      <a:pt x="235" y="173"/>
                    </a:lnTo>
                    <a:lnTo>
                      <a:pt x="182" y="127"/>
                    </a:lnTo>
                    <a:lnTo>
                      <a:pt x="126" y="78"/>
                    </a:lnTo>
                    <a:lnTo>
                      <a:pt x="84" y="45"/>
                    </a:lnTo>
                    <a:lnTo>
                      <a:pt x="42" y="13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4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19" name="Group 225"/>
            <p:cNvGrpSpPr>
              <a:grpSpLocks/>
            </p:cNvGrpSpPr>
            <p:nvPr/>
          </p:nvGrpSpPr>
          <p:grpSpPr bwMode="auto">
            <a:xfrm>
              <a:off x="2315" y="770"/>
              <a:ext cx="126" cy="121"/>
              <a:chOff x="2315" y="770"/>
              <a:chExt cx="126" cy="121"/>
            </a:xfrm>
            <a:grpFill/>
          </p:grpSpPr>
          <p:sp>
            <p:nvSpPr>
              <p:cNvPr id="126" name="Freeform 226"/>
              <p:cNvSpPr>
                <a:spLocks/>
              </p:cNvSpPr>
              <p:nvPr/>
            </p:nvSpPr>
            <p:spPr bwMode="auto">
              <a:xfrm>
                <a:off x="2315" y="770"/>
                <a:ext cx="121" cy="8"/>
              </a:xfrm>
              <a:custGeom>
                <a:avLst/>
                <a:gdLst>
                  <a:gd name="T0" fmla="*/ 0 w 851"/>
                  <a:gd name="T1" fmla="*/ 0 h 57"/>
                  <a:gd name="T2" fmla="*/ 851 w 851"/>
                  <a:gd name="T3" fmla="*/ 32 h 57"/>
                  <a:gd name="T4" fmla="*/ 844 w 851"/>
                  <a:gd name="T5" fmla="*/ 57 h 57"/>
                  <a:gd name="T6" fmla="*/ 3 w 851"/>
                  <a:gd name="T7" fmla="*/ 26 h 57"/>
                  <a:gd name="T8" fmla="*/ 0 w 851"/>
                  <a:gd name="T9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1" h="57">
                    <a:moveTo>
                      <a:pt x="0" y="0"/>
                    </a:moveTo>
                    <a:lnTo>
                      <a:pt x="851" y="32"/>
                    </a:lnTo>
                    <a:lnTo>
                      <a:pt x="844" y="57"/>
                    </a:lnTo>
                    <a:lnTo>
                      <a:pt x="3" y="2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4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27" name="Freeform 227"/>
              <p:cNvSpPr>
                <a:spLocks/>
              </p:cNvSpPr>
              <p:nvPr/>
            </p:nvSpPr>
            <p:spPr bwMode="auto">
              <a:xfrm>
                <a:off x="2398" y="794"/>
                <a:ext cx="43" cy="97"/>
              </a:xfrm>
              <a:custGeom>
                <a:avLst/>
                <a:gdLst>
                  <a:gd name="T0" fmla="*/ 267 w 302"/>
                  <a:gd name="T1" fmla="*/ 13 h 673"/>
                  <a:gd name="T2" fmla="*/ 0 w 302"/>
                  <a:gd name="T3" fmla="*/ 657 h 673"/>
                  <a:gd name="T4" fmla="*/ 25 w 302"/>
                  <a:gd name="T5" fmla="*/ 673 h 673"/>
                  <a:gd name="T6" fmla="*/ 302 w 302"/>
                  <a:gd name="T7" fmla="*/ 0 h 673"/>
                  <a:gd name="T8" fmla="*/ 267 w 302"/>
                  <a:gd name="T9" fmla="*/ 13 h 6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2" h="673">
                    <a:moveTo>
                      <a:pt x="267" y="13"/>
                    </a:moveTo>
                    <a:lnTo>
                      <a:pt x="0" y="657"/>
                    </a:lnTo>
                    <a:lnTo>
                      <a:pt x="25" y="673"/>
                    </a:lnTo>
                    <a:lnTo>
                      <a:pt x="302" y="0"/>
                    </a:lnTo>
                    <a:lnTo>
                      <a:pt x="267" y="13"/>
                    </a:lnTo>
                    <a:close/>
                  </a:path>
                </a:pathLst>
              </a:custGeom>
              <a:grpFill/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4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20" name="Group 228"/>
            <p:cNvGrpSpPr>
              <a:grpSpLocks/>
            </p:cNvGrpSpPr>
            <p:nvPr/>
          </p:nvGrpSpPr>
          <p:grpSpPr bwMode="auto">
            <a:xfrm>
              <a:off x="2413" y="772"/>
              <a:ext cx="51" cy="30"/>
              <a:chOff x="2413" y="772"/>
              <a:chExt cx="51" cy="30"/>
            </a:xfrm>
            <a:grpFill/>
          </p:grpSpPr>
          <p:sp>
            <p:nvSpPr>
              <p:cNvPr id="121" name="Freeform 229"/>
              <p:cNvSpPr>
                <a:spLocks/>
              </p:cNvSpPr>
              <p:nvPr/>
            </p:nvSpPr>
            <p:spPr bwMode="auto">
              <a:xfrm>
                <a:off x="2413" y="776"/>
                <a:ext cx="36" cy="26"/>
              </a:xfrm>
              <a:custGeom>
                <a:avLst/>
                <a:gdLst>
                  <a:gd name="T0" fmla="*/ 187 w 250"/>
                  <a:gd name="T1" fmla="*/ 0 h 184"/>
                  <a:gd name="T2" fmla="*/ 11 w 250"/>
                  <a:gd name="T3" fmla="*/ 57 h 184"/>
                  <a:gd name="T4" fmla="*/ 4 w 250"/>
                  <a:gd name="T5" fmla="*/ 67 h 184"/>
                  <a:gd name="T6" fmla="*/ 0 w 250"/>
                  <a:gd name="T7" fmla="*/ 86 h 184"/>
                  <a:gd name="T8" fmla="*/ 2 w 250"/>
                  <a:gd name="T9" fmla="*/ 112 h 184"/>
                  <a:gd name="T10" fmla="*/ 5 w 250"/>
                  <a:gd name="T11" fmla="*/ 128 h 184"/>
                  <a:gd name="T12" fmla="*/ 15 w 250"/>
                  <a:gd name="T13" fmla="*/ 151 h 184"/>
                  <a:gd name="T14" fmla="*/ 33 w 250"/>
                  <a:gd name="T15" fmla="*/ 169 h 184"/>
                  <a:gd name="T16" fmla="*/ 57 w 250"/>
                  <a:gd name="T17" fmla="*/ 181 h 184"/>
                  <a:gd name="T18" fmla="*/ 71 w 250"/>
                  <a:gd name="T19" fmla="*/ 184 h 184"/>
                  <a:gd name="T20" fmla="*/ 85 w 250"/>
                  <a:gd name="T21" fmla="*/ 184 h 184"/>
                  <a:gd name="T22" fmla="*/ 250 w 250"/>
                  <a:gd name="T23" fmla="*/ 114 h 184"/>
                  <a:gd name="T24" fmla="*/ 218 w 250"/>
                  <a:gd name="T25" fmla="*/ 92 h 184"/>
                  <a:gd name="T26" fmla="*/ 201 w 250"/>
                  <a:gd name="T27" fmla="*/ 70 h 184"/>
                  <a:gd name="T28" fmla="*/ 187 w 250"/>
                  <a:gd name="T29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50" h="184">
                    <a:moveTo>
                      <a:pt x="187" y="0"/>
                    </a:moveTo>
                    <a:lnTo>
                      <a:pt x="11" y="57"/>
                    </a:lnTo>
                    <a:lnTo>
                      <a:pt x="4" y="67"/>
                    </a:lnTo>
                    <a:lnTo>
                      <a:pt x="0" y="86"/>
                    </a:lnTo>
                    <a:lnTo>
                      <a:pt x="2" y="112"/>
                    </a:lnTo>
                    <a:lnTo>
                      <a:pt x="5" y="128"/>
                    </a:lnTo>
                    <a:lnTo>
                      <a:pt x="15" y="151"/>
                    </a:lnTo>
                    <a:lnTo>
                      <a:pt x="33" y="169"/>
                    </a:lnTo>
                    <a:lnTo>
                      <a:pt x="57" y="181"/>
                    </a:lnTo>
                    <a:lnTo>
                      <a:pt x="71" y="184"/>
                    </a:lnTo>
                    <a:lnTo>
                      <a:pt x="85" y="184"/>
                    </a:lnTo>
                    <a:lnTo>
                      <a:pt x="250" y="114"/>
                    </a:lnTo>
                    <a:lnTo>
                      <a:pt x="218" y="92"/>
                    </a:lnTo>
                    <a:lnTo>
                      <a:pt x="201" y="70"/>
                    </a:lnTo>
                    <a:lnTo>
                      <a:pt x="187" y="0"/>
                    </a:lnTo>
                    <a:close/>
                  </a:path>
                </a:pathLst>
              </a:custGeom>
              <a:grpFill/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4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22" name="Freeform 230"/>
              <p:cNvSpPr>
                <a:spLocks/>
              </p:cNvSpPr>
              <p:nvPr/>
            </p:nvSpPr>
            <p:spPr bwMode="auto">
              <a:xfrm>
                <a:off x="2434" y="772"/>
                <a:ext cx="20" cy="25"/>
              </a:xfrm>
              <a:custGeom>
                <a:avLst/>
                <a:gdLst>
                  <a:gd name="T0" fmla="*/ 81 w 139"/>
                  <a:gd name="T1" fmla="*/ 25 h 173"/>
                  <a:gd name="T2" fmla="*/ 74 w 139"/>
                  <a:gd name="T3" fmla="*/ 15 h 173"/>
                  <a:gd name="T4" fmla="*/ 60 w 139"/>
                  <a:gd name="T5" fmla="*/ 5 h 173"/>
                  <a:gd name="T6" fmla="*/ 36 w 139"/>
                  <a:gd name="T7" fmla="*/ 0 h 173"/>
                  <a:gd name="T8" fmla="*/ 22 w 139"/>
                  <a:gd name="T9" fmla="*/ 2 h 173"/>
                  <a:gd name="T10" fmla="*/ 13 w 139"/>
                  <a:gd name="T11" fmla="*/ 12 h 173"/>
                  <a:gd name="T12" fmla="*/ 4 w 139"/>
                  <a:gd name="T13" fmla="*/ 25 h 173"/>
                  <a:gd name="T14" fmla="*/ 0 w 139"/>
                  <a:gd name="T15" fmla="*/ 46 h 173"/>
                  <a:gd name="T16" fmla="*/ 1 w 139"/>
                  <a:gd name="T17" fmla="*/ 58 h 173"/>
                  <a:gd name="T18" fmla="*/ 3 w 139"/>
                  <a:gd name="T19" fmla="*/ 74 h 173"/>
                  <a:gd name="T20" fmla="*/ 9 w 139"/>
                  <a:gd name="T21" fmla="*/ 97 h 173"/>
                  <a:gd name="T22" fmla="*/ 20 w 139"/>
                  <a:gd name="T23" fmla="*/ 116 h 173"/>
                  <a:gd name="T24" fmla="*/ 31 w 139"/>
                  <a:gd name="T25" fmla="*/ 133 h 173"/>
                  <a:gd name="T26" fmla="*/ 44 w 139"/>
                  <a:gd name="T27" fmla="*/ 147 h 173"/>
                  <a:gd name="T28" fmla="*/ 58 w 139"/>
                  <a:gd name="T29" fmla="*/ 160 h 173"/>
                  <a:gd name="T30" fmla="*/ 76 w 139"/>
                  <a:gd name="T31" fmla="*/ 167 h 173"/>
                  <a:gd name="T32" fmla="*/ 97 w 139"/>
                  <a:gd name="T33" fmla="*/ 173 h 173"/>
                  <a:gd name="T34" fmla="*/ 114 w 139"/>
                  <a:gd name="T35" fmla="*/ 173 h 173"/>
                  <a:gd name="T36" fmla="*/ 130 w 139"/>
                  <a:gd name="T37" fmla="*/ 164 h 173"/>
                  <a:gd name="T38" fmla="*/ 137 w 139"/>
                  <a:gd name="T39" fmla="*/ 151 h 173"/>
                  <a:gd name="T40" fmla="*/ 139 w 139"/>
                  <a:gd name="T41" fmla="*/ 132 h 173"/>
                  <a:gd name="T42" fmla="*/ 134 w 139"/>
                  <a:gd name="T43" fmla="*/ 111 h 173"/>
                  <a:gd name="T44" fmla="*/ 123 w 139"/>
                  <a:gd name="T45" fmla="*/ 82 h 173"/>
                  <a:gd name="T46" fmla="*/ 99 w 139"/>
                  <a:gd name="T47" fmla="*/ 46 h 173"/>
                  <a:gd name="T48" fmla="*/ 81 w 139"/>
                  <a:gd name="T49" fmla="*/ 25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39" h="173">
                    <a:moveTo>
                      <a:pt x="81" y="25"/>
                    </a:moveTo>
                    <a:lnTo>
                      <a:pt x="74" y="15"/>
                    </a:lnTo>
                    <a:lnTo>
                      <a:pt x="60" y="5"/>
                    </a:lnTo>
                    <a:lnTo>
                      <a:pt x="36" y="0"/>
                    </a:lnTo>
                    <a:lnTo>
                      <a:pt x="22" y="2"/>
                    </a:lnTo>
                    <a:lnTo>
                      <a:pt x="13" y="12"/>
                    </a:lnTo>
                    <a:lnTo>
                      <a:pt x="4" y="25"/>
                    </a:lnTo>
                    <a:lnTo>
                      <a:pt x="0" y="46"/>
                    </a:lnTo>
                    <a:lnTo>
                      <a:pt x="1" y="58"/>
                    </a:lnTo>
                    <a:lnTo>
                      <a:pt x="3" y="74"/>
                    </a:lnTo>
                    <a:lnTo>
                      <a:pt x="9" y="97"/>
                    </a:lnTo>
                    <a:lnTo>
                      <a:pt x="20" y="116"/>
                    </a:lnTo>
                    <a:lnTo>
                      <a:pt x="31" y="133"/>
                    </a:lnTo>
                    <a:lnTo>
                      <a:pt x="44" y="147"/>
                    </a:lnTo>
                    <a:lnTo>
                      <a:pt x="58" y="160"/>
                    </a:lnTo>
                    <a:lnTo>
                      <a:pt x="76" y="167"/>
                    </a:lnTo>
                    <a:lnTo>
                      <a:pt x="97" y="173"/>
                    </a:lnTo>
                    <a:lnTo>
                      <a:pt x="114" y="173"/>
                    </a:lnTo>
                    <a:lnTo>
                      <a:pt x="130" y="164"/>
                    </a:lnTo>
                    <a:lnTo>
                      <a:pt x="137" y="151"/>
                    </a:lnTo>
                    <a:lnTo>
                      <a:pt x="139" y="132"/>
                    </a:lnTo>
                    <a:lnTo>
                      <a:pt x="134" y="111"/>
                    </a:lnTo>
                    <a:lnTo>
                      <a:pt x="123" y="82"/>
                    </a:lnTo>
                    <a:lnTo>
                      <a:pt x="99" y="46"/>
                    </a:lnTo>
                    <a:lnTo>
                      <a:pt x="81" y="25"/>
                    </a:lnTo>
                    <a:close/>
                  </a:path>
                </a:pathLst>
              </a:custGeom>
              <a:grpFill/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4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23" name="Freeform 231"/>
              <p:cNvSpPr>
                <a:spLocks/>
              </p:cNvSpPr>
              <p:nvPr/>
            </p:nvSpPr>
            <p:spPr bwMode="auto">
              <a:xfrm>
                <a:off x="2439" y="774"/>
                <a:ext cx="25" cy="17"/>
              </a:xfrm>
              <a:custGeom>
                <a:avLst/>
                <a:gdLst>
                  <a:gd name="T0" fmla="*/ 13 w 171"/>
                  <a:gd name="T1" fmla="*/ 27 h 123"/>
                  <a:gd name="T2" fmla="*/ 120 w 171"/>
                  <a:gd name="T3" fmla="*/ 3 h 123"/>
                  <a:gd name="T4" fmla="*/ 146 w 171"/>
                  <a:gd name="T5" fmla="*/ 0 h 123"/>
                  <a:gd name="T6" fmla="*/ 164 w 171"/>
                  <a:gd name="T7" fmla="*/ 3 h 123"/>
                  <a:gd name="T8" fmla="*/ 169 w 171"/>
                  <a:gd name="T9" fmla="*/ 9 h 123"/>
                  <a:gd name="T10" fmla="*/ 171 w 171"/>
                  <a:gd name="T11" fmla="*/ 22 h 123"/>
                  <a:gd name="T12" fmla="*/ 164 w 171"/>
                  <a:gd name="T13" fmla="*/ 41 h 123"/>
                  <a:gd name="T14" fmla="*/ 64 w 171"/>
                  <a:gd name="T15" fmla="*/ 123 h 123"/>
                  <a:gd name="T16" fmla="*/ 50 w 171"/>
                  <a:gd name="T17" fmla="*/ 122 h 123"/>
                  <a:gd name="T18" fmla="*/ 34 w 171"/>
                  <a:gd name="T19" fmla="*/ 116 h 123"/>
                  <a:gd name="T20" fmla="*/ 22 w 171"/>
                  <a:gd name="T21" fmla="*/ 106 h 123"/>
                  <a:gd name="T22" fmla="*/ 8 w 171"/>
                  <a:gd name="T23" fmla="*/ 90 h 123"/>
                  <a:gd name="T24" fmla="*/ 1 w 171"/>
                  <a:gd name="T25" fmla="*/ 74 h 123"/>
                  <a:gd name="T26" fmla="*/ 0 w 171"/>
                  <a:gd name="T27" fmla="*/ 56 h 123"/>
                  <a:gd name="T28" fmla="*/ 5 w 171"/>
                  <a:gd name="T29" fmla="*/ 40 h 123"/>
                  <a:gd name="T30" fmla="*/ 13 w 171"/>
                  <a:gd name="T31" fmla="*/ 27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1" h="123">
                    <a:moveTo>
                      <a:pt x="13" y="27"/>
                    </a:moveTo>
                    <a:lnTo>
                      <a:pt x="120" y="3"/>
                    </a:lnTo>
                    <a:lnTo>
                      <a:pt x="146" y="0"/>
                    </a:lnTo>
                    <a:lnTo>
                      <a:pt x="164" y="3"/>
                    </a:lnTo>
                    <a:lnTo>
                      <a:pt x="169" y="9"/>
                    </a:lnTo>
                    <a:lnTo>
                      <a:pt x="171" y="22"/>
                    </a:lnTo>
                    <a:lnTo>
                      <a:pt x="164" y="41"/>
                    </a:lnTo>
                    <a:lnTo>
                      <a:pt x="64" y="123"/>
                    </a:lnTo>
                    <a:lnTo>
                      <a:pt x="50" y="122"/>
                    </a:lnTo>
                    <a:lnTo>
                      <a:pt x="34" y="116"/>
                    </a:lnTo>
                    <a:lnTo>
                      <a:pt x="22" y="106"/>
                    </a:lnTo>
                    <a:lnTo>
                      <a:pt x="8" y="90"/>
                    </a:lnTo>
                    <a:lnTo>
                      <a:pt x="1" y="74"/>
                    </a:lnTo>
                    <a:lnTo>
                      <a:pt x="0" y="56"/>
                    </a:lnTo>
                    <a:lnTo>
                      <a:pt x="5" y="40"/>
                    </a:lnTo>
                    <a:lnTo>
                      <a:pt x="13" y="27"/>
                    </a:lnTo>
                    <a:close/>
                  </a:path>
                </a:pathLst>
              </a:custGeom>
              <a:grpFill/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4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24" name="Freeform 232"/>
              <p:cNvSpPr>
                <a:spLocks/>
              </p:cNvSpPr>
              <p:nvPr/>
            </p:nvSpPr>
            <p:spPr bwMode="auto">
              <a:xfrm>
                <a:off x="2421" y="782"/>
                <a:ext cx="10" cy="18"/>
              </a:xfrm>
              <a:custGeom>
                <a:avLst/>
                <a:gdLst>
                  <a:gd name="T0" fmla="*/ 4 w 73"/>
                  <a:gd name="T1" fmla="*/ 0 h 124"/>
                  <a:gd name="T2" fmla="*/ 0 w 73"/>
                  <a:gd name="T3" fmla="*/ 20 h 124"/>
                  <a:gd name="T4" fmla="*/ 0 w 73"/>
                  <a:gd name="T5" fmla="*/ 37 h 124"/>
                  <a:gd name="T6" fmla="*/ 5 w 73"/>
                  <a:gd name="T7" fmla="*/ 60 h 124"/>
                  <a:gd name="T8" fmla="*/ 11 w 73"/>
                  <a:gd name="T9" fmla="*/ 78 h 124"/>
                  <a:gd name="T10" fmla="*/ 26 w 73"/>
                  <a:gd name="T11" fmla="*/ 96 h 124"/>
                  <a:gd name="T12" fmla="*/ 40 w 73"/>
                  <a:gd name="T13" fmla="*/ 108 h 124"/>
                  <a:gd name="T14" fmla="*/ 51 w 73"/>
                  <a:gd name="T15" fmla="*/ 114 h 124"/>
                  <a:gd name="T16" fmla="*/ 61 w 73"/>
                  <a:gd name="T17" fmla="*/ 118 h 124"/>
                  <a:gd name="T18" fmla="*/ 73 w 73"/>
                  <a:gd name="T19" fmla="*/ 124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3" h="124">
                    <a:moveTo>
                      <a:pt x="4" y="0"/>
                    </a:moveTo>
                    <a:lnTo>
                      <a:pt x="0" y="20"/>
                    </a:lnTo>
                    <a:lnTo>
                      <a:pt x="0" y="37"/>
                    </a:lnTo>
                    <a:lnTo>
                      <a:pt x="5" y="60"/>
                    </a:lnTo>
                    <a:lnTo>
                      <a:pt x="11" y="78"/>
                    </a:lnTo>
                    <a:lnTo>
                      <a:pt x="26" y="96"/>
                    </a:lnTo>
                    <a:lnTo>
                      <a:pt x="40" y="108"/>
                    </a:lnTo>
                    <a:lnTo>
                      <a:pt x="51" y="114"/>
                    </a:lnTo>
                    <a:lnTo>
                      <a:pt x="61" y="118"/>
                    </a:lnTo>
                    <a:lnTo>
                      <a:pt x="73" y="124"/>
                    </a:lnTo>
                  </a:path>
                </a:pathLst>
              </a:custGeom>
              <a:grpFill/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4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25" name="Freeform 233"/>
              <p:cNvSpPr>
                <a:spLocks/>
              </p:cNvSpPr>
              <p:nvPr/>
            </p:nvSpPr>
            <p:spPr bwMode="auto">
              <a:xfrm>
                <a:off x="2427" y="780"/>
                <a:ext cx="11" cy="18"/>
              </a:xfrm>
              <a:custGeom>
                <a:avLst/>
                <a:gdLst>
                  <a:gd name="T0" fmla="*/ 5 w 74"/>
                  <a:gd name="T1" fmla="*/ 0 h 124"/>
                  <a:gd name="T2" fmla="*/ 0 w 74"/>
                  <a:gd name="T3" fmla="*/ 20 h 124"/>
                  <a:gd name="T4" fmla="*/ 0 w 74"/>
                  <a:gd name="T5" fmla="*/ 38 h 124"/>
                  <a:gd name="T6" fmla="*/ 6 w 74"/>
                  <a:gd name="T7" fmla="*/ 60 h 124"/>
                  <a:gd name="T8" fmla="*/ 12 w 74"/>
                  <a:gd name="T9" fmla="*/ 79 h 124"/>
                  <a:gd name="T10" fmla="*/ 27 w 74"/>
                  <a:gd name="T11" fmla="*/ 95 h 124"/>
                  <a:gd name="T12" fmla="*/ 41 w 74"/>
                  <a:gd name="T13" fmla="*/ 108 h 124"/>
                  <a:gd name="T14" fmla="*/ 51 w 74"/>
                  <a:gd name="T15" fmla="*/ 114 h 124"/>
                  <a:gd name="T16" fmla="*/ 62 w 74"/>
                  <a:gd name="T17" fmla="*/ 119 h 124"/>
                  <a:gd name="T18" fmla="*/ 74 w 74"/>
                  <a:gd name="T19" fmla="*/ 124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4" h="124">
                    <a:moveTo>
                      <a:pt x="5" y="0"/>
                    </a:moveTo>
                    <a:lnTo>
                      <a:pt x="0" y="20"/>
                    </a:lnTo>
                    <a:lnTo>
                      <a:pt x="0" y="38"/>
                    </a:lnTo>
                    <a:lnTo>
                      <a:pt x="6" y="60"/>
                    </a:lnTo>
                    <a:lnTo>
                      <a:pt x="12" y="79"/>
                    </a:lnTo>
                    <a:lnTo>
                      <a:pt x="27" y="95"/>
                    </a:lnTo>
                    <a:lnTo>
                      <a:pt x="41" y="108"/>
                    </a:lnTo>
                    <a:lnTo>
                      <a:pt x="51" y="114"/>
                    </a:lnTo>
                    <a:lnTo>
                      <a:pt x="62" y="119"/>
                    </a:lnTo>
                    <a:lnTo>
                      <a:pt x="74" y="124"/>
                    </a:lnTo>
                  </a:path>
                </a:pathLst>
              </a:custGeom>
              <a:grpFill/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4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sp>
        <p:nvSpPr>
          <p:cNvPr id="86" name="Line 234"/>
          <p:cNvSpPr>
            <a:spLocks noChangeShapeType="1"/>
          </p:cNvSpPr>
          <p:nvPr/>
        </p:nvSpPr>
        <p:spPr bwMode="auto">
          <a:xfrm>
            <a:off x="4388487" y="2308282"/>
            <a:ext cx="26423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7" name="Picture 235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4108" y="1812144"/>
            <a:ext cx="328834" cy="23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pic>
        <p:nvPicPr>
          <p:cNvPr id="88" name="Picture 236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709" y="1812144"/>
            <a:ext cx="328834" cy="23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pic>
        <p:nvPicPr>
          <p:cNvPr id="92" name="Picture 240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2761" y="1812144"/>
            <a:ext cx="328834" cy="23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sp>
        <p:nvSpPr>
          <p:cNvPr id="93" name="Line 241"/>
          <p:cNvSpPr>
            <a:spLocks noChangeShapeType="1"/>
          </p:cNvSpPr>
          <p:nvPr/>
        </p:nvSpPr>
        <p:spPr bwMode="auto">
          <a:xfrm>
            <a:off x="4388487" y="3089270"/>
            <a:ext cx="26423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4" name="Picture 242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4108" y="2593132"/>
            <a:ext cx="328834" cy="23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pic>
        <p:nvPicPr>
          <p:cNvPr id="95" name="Picture 243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709" y="2593132"/>
            <a:ext cx="328834" cy="23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pic>
        <p:nvPicPr>
          <p:cNvPr id="99" name="Picture 247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2761" y="2593132"/>
            <a:ext cx="328834" cy="23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pic>
        <p:nvPicPr>
          <p:cNvPr id="100" name="Picture 248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5909" y="2591567"/>
            <a:ext cx="328834" cy="23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sp>
        <p:nvSpPr>
          <p:cNvPr id="102" name="AutoShape 250"/>
          <p:cNvSpPr>
            <a:spLocks noChangeArrowheads="1"/>
          </p:cNvSpPr>
          <p:nvPr/>
        </p:nvSpPr>
        <p:spPr bwMode="auto">
          <a:xfrm>
            <a:off x="2802573" y="2876415"/>
            <a:ext cx="335308" cy="383451"/>
          </a:xfrm>
          <a:prstGeom prst="cube">
            <a:avLst>
              <a:gd name="adj" fmla="val 25000"/>
            </a:avLst>
          </a:prstGeom>
          <a:solidFill>
            <a:srgbClr val="0099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en-US" altLang="zh-CN" sz="14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4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4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4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4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4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4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4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4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4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4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4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4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4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4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4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4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4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4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4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4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4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4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4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4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4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4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4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4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4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4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4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4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4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4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4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4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4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4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4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4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4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4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4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4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4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4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4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4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4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4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4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4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4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4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4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4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4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4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4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4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4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4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4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3" name="AutoShape 251"/>
          <p:cNvSpPr>
            <a:spLocks noChangeArrowheads="1"/>
          </p:cNvSpPr>
          <p:nvPr/>
        </p:nvSpPr>
        <p:spPr bwMode="auto">
          <a:xfrm>
            <a:off x="2392177" y="3585410"/>
            <a:ext cx="335307" cy="383450"/>
          </a:xfrm>
          <a:prstGeom prst="cube">
            <a:avLst>
              <a:gd name="adj" fmla="val 25000"/>
            </a:avLst>
          </a:prstGeom>
          <a:solidFill>
            <a:srgbClr val="0099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en-US" altLang="zh-CN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4" name="AutoShape 252"/>
          <p:cNvSpPr>
            <a:spLocks noChangeArrowheads="1"/>
          </p:cNvSpPr>
          <p:nvPr/>
        </p:nvSpPr>
        <p:spPr bwMode="auto">
          <a:xfrm>
            <a:off x="2450435" y="2023434"/>
            <a:ext cx="335308" cy="383450"/>
          </a:xfrm>
          <a:prstGeom prst="cube">
            <a:avLst>
              <a:gd name="adj" fmla="val 25000"/>
            </a:avLst>
          </a:prstGeom>
          <a:solidFill>
            <a:srgbClr val="0099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en-US" altLang="zh-CN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5" name="Text Box 253"/>
          <p:cNvSpPr txBox="1">
            <a:spLocks noChangeArrowheads="1"/>
          </p:cNvSpPr>
          <p:nvPr/>
        </p:nvSpPr>
        <p:spPr bwMode="auto">
          <a:xfrm>
            <a:off x="1403648" y="1655764"/>
            <a:ext cx="121058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600" b="1" dirty="0">
                <a:solidFill>
                  <a:srgbClr val="CC00CC"/>
                </a:solidFill>
                <a:latin typeface="微软雅黑" pitchFamily="34" charset="-122"/>
                <a:ea typeface="微软雅黑" pitchFamily="34" charset="-122"/>
              </a:rPr>
              <a:t>高带宽光纤</a:t>
            </a:r>
          </a:p>
        </p:txBody>
      </p:sp>
      <p:sp>
        <p:nvSpPr>
          <p:cNvPr id="106" name="Line 254"/>
          <p:cNvSpPr>
            <a:spLocks noChangeShapeType="1"/>
          </p:cNvSpPr>
          <p:nvPr/>
        </p:nvSpPr>
        <p:spPr bwMode="auto">
          <a:xfrm>
            <a:off x="3390331" y="2308282"/>
            <a:ext cx="264104" cy="338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7" name="Line 255"/>
          <p:cNvSpPr>
            <a:spLocks noChangeShapeType="1"/>
          </p:cNvSpPr>
          <p:nvPr/>
        </p:nvSpPr>
        <p:spPr bwMode="auto">
          <a:xfrm>
            <a:off x="1876917" y="4373539"/>
            <a:ext cx="2335501" cy="0"/>
          </a:xfrm>
          <a:prstGeom prst="line">
            <a:avLst/>
          </a:prstGeom>
          <a:noFill/>
          <a:ln w="19050">
            <a:solidFill>
              <a:srgbClr val="CC00CC"/>
            </a:solidFill>
            <a:round/>
            <a:headEnd type="triangle" w="sm" len="lg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8" name="Line 256"/>
          <p:cNvSpPr>
            <a:spLocks noChangeShapeType="1"/>
          </p:cNvSpPr>
          <p:nvPr/>
        </p:nvSpPr>
        <p:spPr bwMode="auto">
          <a:xfrm>
            <a:off x="4212417" y="4373539"/>
            <a:ext cx="3112274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sm" len="lg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9" name="Text Box 257"/>
          <p:cNvSpPr txBox="1">
            <a:spLocks noChangeArrowheads="1"/>
          </p:cNvSpPr>
          <p:nvPr/>
        </p:nvSpPr>
        <p:spPr bwMode="auto">
          <a:xfrm>
            <a:off x="5386640" y="4032028"/>
            <a:ext cx="100540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600" b="1" dirty="0">
                <a:solidFill>
                  <a:srgbClr val="0066CC"/>
                </a:solidFill>
                <a:latin typeface="微软雅黑" pitchFamily="34" charset="-122"/>
                <a:ea typeface="微软雅黑" pitchFamily="34" charset="-122"/>
              </a:rPr>
              <a:t>同轴电缆</a:t>
            </a:r>
          </a:p>
        </p:txBody>
      </p:sp>
      <p:sp>
        <p:nvSpPr>
          <p:cNvPr id="110" name="Text Box 258"/>
          <p:cNvSpPr txBox="1">
            <a:spLocks noChangeArrowheads="1"/>
          </p:cNvSpPr>
          <p:nvPr/>
        </p:nvSpPr>
        <p:spPr bwMode="auto">
          <a:xfrm>
            <a:off x="2732318" y="4032028"/>
            <a:ext cx="59503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600" b="1" dirty="0">
                <a:solidFill>
                  <a:srgbClr val="CC00CC"/>
                </a:solidFill>
                <a:latin typeface="微软雅黑" pitchFamily="34" charset="-122"/>
                <a:ea typeface="微软雅黑" pitchFamily="34" charset="-122"/>
              </a:rPr>
              <a:t>光纤</a:t>
            </a:r>
          </a:p>
        </p:txBody>
      </p:sp>
      <p:sp>
        <p:nvSpPr>
          <p:cNvPr id="111" name="Line 259"/>
          <p:cNvSpPr>
            <a:spLocks noChangeShapeType="1"/>
          </p:cNvSpPr>
          <p:nvPr/>
        </p:nvSpPr>
        <p:spPr bwMode="auto">
          <a:xfrm>
            <a:off x="4212417" y="4231117"/>
            <a:ext cx="0" cy="2848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</a:rPr>
              <a:t>2.6  </a:t>
            </a:r>
            <a:r>
              <a:rPr lang="zh-CN" altLang="en-US" dirty="0">
                <a:latin typeface="微软雅黑" panose="020B0503020204020204" pitchFamily="34" charset="-122"/>
              </a:rPr>
              <a:t>宽带接入</a:t>
            </a:r>
            <a:endParaRPr lang="zh-CN" altLang="en-US" dirty="0"/>
          </a:p>
        </p:txBody>
      </p:sp>
      <p:sp>
        <p:nvSpPr>
          <p:cNvPr id="115" name="Rectangle 6"/>
          <p:cNvSpPr>
            <a:spLocks noChangeArrowheads="1"/>
          </p:cNvSpPr>
          <p:nvPr/>
        </p:nvSpPr>
        <p:spPr bwMode="auto">
          <a:xfrm>
            <a:off x="323528" y="699542"/>
            <a:ext cx="842493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HFC 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网采用结点体系结构 </a:t>
            </a:r>
          </a:p>
        </p:txBody>
      </p:sp>
    </p:spTree>
    <p:extLst>
      <p:ext uri="{BB962C8B-B14F-4D97-AF65-F5344CB8AC3E}">
        <p14:creationId xmlns:p14="http://schemas.microsoft.com/office/powerpoint/2010/main" val="12860475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8"/>
          <p:cNvSpPr>
            <a:spLocks noChangeArrowheads="1"/>
          </p:cNvSpPr>
          <p:nvPr/>
        </p:nvSpPr>
        <p:spPr bwMode="auto">
          <a:xfrm>
            <a:off x="323528" y="1227549"/>
            <a:ext cx="8424936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ts val="3300"/>
              </a:lnSpc>
              <a:buClr>
                <a:srgbClr val="0070C0"/>
              </a:buClr>
            </a:pP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用户接口盒 </a:t>
            </a:r>
            <a:r>
              <a:rPr lang="en-US" altLang="zh-CN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UIB (User Interface Box) 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要提供三种连接：</a:t>
            </a:r>
            <a:endParaRPr lang="en-US" altLang="zh-CN" sz="2000" dirty="0">
              <a:solidFill>
                <a:srgbClr val="0087CD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使用同轴电缆连接到机顶盒 ，然后再连接到用户的电视机。</a:t>
            </a:r>
            <a:endParaRPr lang="en-US" altLang="zh-CN" sz="2000" dirty="0">
              <a:solidFill>
                <a:srgbClr val="0087CD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使用双绞线连接到用户的电话机。</a:t>
            </a:r>
            <a:endParaRPr lang="en-US" altLang="zh-CN" sz="2000" dirty="0">
              <a:solidFill>
                <a:srgbClr val="0087CD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使用电缆调制解调器连接到用户的计算机。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</a:rPr>
              <a:t>2.6  </a:t>
            </a:r>
            <a:r>
              <a:rPr lang="zh-CN" altLang="en-US" dirty="0">
                <a:latin typeface="微软雅黑" panose="020B0503020204020204" pitchFamily="34" charset="-122"/>
              </a:rPr>
              <a:t>宽带接入</a:t>
            </a:r>
            <a:endParaRPr lang="zh-CN" altLang="en-US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23528" y="699542"/>
            <a:ext cx="842493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HFC 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网用户接口盒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UIB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323528" y="3046456"/>
            <a:ext cx="842493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HFC 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网电缆调制解调器 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(Cable Modem)</a:t>
            </a:r>
            <a:endParaRPr lang="zh-CN" altLang="en-US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23528" y="3541924"/>
            <a:ext cx="8424936" cy="1361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最大的特点就是</a:t>
            </a:r>
            <a:r>
              <a:rPr lang="zh-CN" altLang="en-US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传输速率高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dirty="0">
              <a:solidFill>
                <a:srgbClr val="0087CD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比在普通电话线上使用的调制解调器要复杂得多，并且</a:t>
            </a:r>
            <a:r>
              <a:rPr lang="zh-CN" altLang="en-US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不是成对使用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，而是</a:t>
            </a:r>
            <a:r>
              <a:rPr lang="zh-CN" altLang="en-US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只安装在用户端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。 </a:t>
            </a:r>
          </a:p>
        </p:txBody>
      </p:sp>
    </p:spTree>
    <p:extLst>
      <p:ext uri="{BB962C8B-B14F-4D97-AF65-F5344CB8AC3E}">
        <p14:creationId xmlns:p14="http://schemas.microsoft.com/office/powerpoint/2010/main" val="17648968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323528" y="1347614"/>
            <a:ext cx="8424936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buClr>
                <a:srgbClr val="0070C0"/>
              </a:buClr>
            </a:pPr>
            <a:r>
              <a:rPr lang="en-US" altLang="zh-CN" sz="2000" dirty="0" err="1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FTTx</a:t>
            </a:r>
            <a:r>
              <a:rPr lang="en-US" altLang="zh-CN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是一种实现宽带居民接入网的方案，代表多种宽带光纤接入方式。</a:t>
            </a:r>
            <a:r>
              <a:rPr lang="en-US" altLang="zh-CN" sz="2000" dirty="0" err="1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FTTx</a:t>
            </a:r>
            <a:r>
              <a:rPr lang="en-US" altLang="zh-CN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表示 </a:t>
            </a:r>
            <a:r>
              <a:rPr lang="en-US" altLang="zh-CN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Fiber To The…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（光纤到</a:t>
            </a:r>
            <a:r>
              <a:rPr lang="en-US" altLang="zh-CN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…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），例如：</a:t>
            </a:r>
            <a:endParaRPr lang="en-US" altLang="zh-CN" sz="2000" dirty="0">
              <a:solidFill>
                <a:srgbClr val="0087CD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3000"/>
              </a:lnSpc>
              <a:buClr>
                <a:srgbClr val="0070C0"/>
              </a:buClr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光纤到户 </a:t>
            </a:r>
            <a:r>
              <a:rPr lang="en-US" altLang="zh-CN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FTTH (Fiber To The Home)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：光纤一直铺设到用户家庭，可能是居民接入网最后的解决方法。</a:t>
            </a:r>
            <a:endParaRPr lang="en-US" altLang="zh-CN" sz="2000" dirty="0">
              <a:solidFill>
                <a:srgbClr val="0087CD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3000"/>
              </a:lnSpc>
              <a:buClr>
                <a:srgbClr val="0070C0"/>
              </a:buClr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光纤到大楼 </a:t>
            </a:r>
            <a:r>
              <a:rPr lang="en-US" altLang="zh-CN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FTTB </a:t>
            </a:r>
            <a:r>
              <a:rPr lang="en-US" altLang="zh-CN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(Fiber To The Building)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：光纤进入大楼后就转换为电信号，然后用电缆或双绞线分配到各用户。</a:t>
            </a:r>
            <a:endParaRPr lang="en-US" altLang="zh-CN" sz="2000" dirty="0">
              <a:solidFill>
                <a:srgbClr val="0087CD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3000"/>
              </a:lnSpc>
              <a:buClr>
                <a:srgbClr val="0070C0"/>
              </a:buClr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光纤到路边 </a:t>
            </a:r>
            <a:r>
              <a:rPr lang="en-US" altLang="zh-CN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FTTC </a:t>
            </a:r>
            <a:r>
              <a:rPr lang="en-US" altLang="zh-CN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(Fiber To The Curb)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：光纤铺到路边，从路边到各用户可使用星形结构双绞线作为传输媒体。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</a:rPr>
              <a:t>2.6  </a:t>
            </a:r>
            <a:r>
              <a:rPr lang="zh-CN" altLang="en-US" dirty="0">
                <a:latin typeface="微软雅黑" panose="020B0503020204020204" pitchFamily="34" charset="-122"/>
              </a:rPr>
              <a:t>宽带接入</a:t>
            </a:r>
            <a:endParaRPr lang="zh-CN" altLang="en-US" dirty="0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323528" y="699542"/>
            <a:ext cx="842493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FTTx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 </a:t>
            </a:r>
          </a:p>
        </p:txBody>
      </p:sp>
    </p:spTree>
    <p:extLst>
      <p:ext uri="{BB962C8B-B14F-4D97-AF65-F5344CB8AC3E}">
        <p14:creationId xmlns:p14="http://schemas.microsoft.com/office/powerpoint/2010/main" val="25801003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4"/>
          <p:cNvGrpSpPr>
            <a:grpSpLocks/>
          </p:cNvGrpSpPr>
          <p:nvPr/>
        </p:nvGrpSpPr>
        <p:grpSpPr bwMode="auto">
          <a:xfrm>
            <a:off x="6069199" y="1630172"/>
            <a:ext cx="1330308" cy="1019946"/>
            <a:chOff x="3781" y="1238"/>
            <a:chExt cx="1095" cy="1103"/>
          </a:xfrm>
        </p:grpSpPr>
        <p:sp>
          <p:nvSpPr>
            <p:cNvPr id="95" name="Line 5"/>
            <p:cNvSpPr>
              <a:spLocks noChangeShapeType="1"/>
            </p:cNvSpPr>
            <p:nvPr/>
          </p:nvSpPr>
          <p:spPr bwMode="auto">
            <a:xfrm>
              <a:off x="3781" y="1752"/>
              <a:ext cx="109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6" name="Line 6"/>
            <p:cNvSpPr>
              <a:spLocks noChangeShapeType="1"/>
            </p:cNvSpPr>
            <p:nvPr/>
          </p:nvSpPr>
          <p:spPr bwMode="auto">
            <a:xfrm>
              <a:off x="3923" y="2341"/>
              <a:ext cx="95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7" name="Line 7"/>
            <p:cNvSpPr>
              <a:spLocks noChangeShapeType="1"/>
            </p:cNvSpPr>
            <p:nvPr/>
          </p:nvSpPr>
          <p:spPr bwMode="auto">
            <a:xfrm>
              <a:off x="3923" y="1238"/>
              <a:ext cx="95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62" name="Text Box 8"/>
          <p:cNvSpPr txBox="1">
            <a:spLocks noChangeArrowheads="1"/>
          </p:cNvSpPr>
          <p:nvPr/>
        </p:nvSpPr>
        <p:spPr bwMode="auto">
          <a:xfrm>
            <a:off x="2619699" y="1707654"/>
            <a:ext cx="54373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头端</a:t>
            </a:r>
          </a:p>
        </p:txBody>
      </p:sp>
      <p:sp>
        <p:nvSpPr>
          <p:cNvPr id="63" name="Rectangle 9"/>
          <p:cNvSpPr>
            <a:spLocks noChangeArrowheads="1"/>
          </p:cNvSpPr>
          <p:nvPr/>
        </p:nvSpPr>
        <p:spPr bwMode="auto">
          <a:xfrm>
            <a:off x="4265796" y="1979709"/>
            <a:ext cx="408718" cy="251519"/>
          </a:xfrm>
          <a:prstGeom prst="rect">
            <a:avLst/>
          </a:prstGeom>
          <a:solidFill>
            <a:srgbClr val="00FFCC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1200" b="1" dirty="0">
                <a:latin typeface="微软雅黑" pitchFamily="34" charset="-122"/>
                <a:ea typeface="微软雅黑" pitchFamily="34" charset="-122"/>
              </a:rPr>
              <a:t>1:N</a:t>
            </a:r>
          </a:p>
        </p:txBody>
      </p:sp>
      <p:sp>
        <p:nvSpPr>
          <p:cNvPr id="66" name="Line 12"/>
          <p:cNvSpPr>
            <a:spLocks noChangeShapeType="1"/>
          </p:cNvSpPr>
          <p:nvPr/>
        </p:nvSpPr>
        <p:spPr bwMode="auto">
          <a:xfrm>
            <a:off x="1477178" y="2105468"/>
            <a:ext cx="154643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2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8" name="Text Box 14"/>
          <p:cNvSpPr txBox="1">
            <a:spLocks noChangeArrowheads="1"/>
          </p:cNvSpPr>
          <p:nvPr/>
        </p:nvSpPr>
        <p:spPr bwMode="auto">
          <a:xfrm>
            <a:off x="1452511" y="1869621"/>
            <a:ext cx="90281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光纤干线</a:t>
            </a:r>
          </a:p>
        </p:txBody>
      </p:sp>
      <p:sp>
        <p:nvSpPr>
          <p:cNvPr id="69" name="Line 15"/>
          <p:cNvSpPr>
            <a:spLocks noChangeShapeType="1"/>
          </p:cNvSpPr>
          <p:nvPr/>
        </p:nvSpPr>
        <p:spPr bwMode="auto">
          <a:xfrm>
            <a:off x="3041795" y="2105468"/>
            <a:ext cx="1224001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2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0" name="Line 16"/>
          <p:cNvSpPr>
            <a:spLocks noChangeShapeType="1"/>
          </p:cNvSpPr>
          <p:nvPr/>
        </p:nvSpPr>
        <p:spPr bwMode="auto">
          <a:xfrm flipV="1">
            <a:off x="4674514" y="1588022"/>
            <a:ext cx="1376257" cy="43329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2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Line 17"/>
          <p:cNvSpPr>
            <a:spLocks noChangeShapeType="1"/>
          </p:cNvSpPr>
          <p:nvPr/>
        </p:nvSpPr>
        <p:spPr bwMode="auto">
          <a:xfrm>
            <a:off x="4674514" y="2188692"/>
            <a:ext cx="1376257" cy="46142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2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2" name="Line 18"/>
          <p:cNvSpPr>
            <a:spLocks noChangeShapeType="1"/>
          </p:cNvSpPr>
          <p:nvPr/>
        </p:nvSpPr>
        <p:spPr bwMode="auto">
          <a:xfrm>
            <a:off x="4674514" y="2105468"/>
            <a:ext cx="139468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2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3" name="Text Box 19"/>
          <p:cNvSpPr txBox="1">
            <a:spLocks noChangeArrowheads="1"/>
          </p:cNvSpPr>
          <p:nvPr/>
        </p:nvSpPr>
        <p:spPr bwMode="auto">
          <a:xfrm rot="5400000">
            <a:off x="6129431" y="2246193"/>
            <a:ext cx="338554" cy="276999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1200" b="1" dirty="0"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</a:t>
            </a:r>
          </a:p>
        </p:txBody>
      </p:sp>
      <p:sp>
        <p:nvSpPr>
          <p:cNvPr id="74" name="Text Box 20"/>
          <p:cNvSpPr txBox="1">
            <a:spLocks noChangeArrowheads="1"/>
          </p:cNvSpPr>
          <p:nvPr/>
        </p:nvSpPr>
        <p:spPr bwMode="auto">
          <a:xfrm>
            <a:off x="4058749" y="1750347"/>
            <a:ext cx="8002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1200" b="1">
                <a:latin typeface="微软雅黑" pitchFamily="34" charset="-122"/>
                <a:ea typeface="微软雅黑" pitchFamily="34" charset="-122"/>
              </a:rPr>
              <a:t>光分路器</a:t>
            </a:r>
          </a:p>
        </p:txBody>
      </p:sp>
      <p:sp>
        <p:nvSpPr>
          <p:cNvPr id="75" name="Text Box 21"/>
          <p:cNvSpPr txBox="1">
            <a:spLocks noChangeArrowheads="1"/>
          </p:cNvSpPr>
          <p:nvPr/>
        </p:nvSpPr>
        <p:spPr bwMode="auto">
          <a:xfrm>
            <a:off x="5724128" y="1203598"/>
            <a:ext cx="108234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光网络单元</a:t>
            </a:r>
          </a:p>
        </p:txBody>
      </p:sp>
      <p:sp>
        <p:nvSpPr>
          <p:cNvPr id="77" name="Text Box 23"/>
          <p:cNvSpPr txBox="1">
            <a:spLocks noChangeArrowheads="1"/>
          </p:cNvSpPr>
          <p:nvPr/>
        </p:nvSpPr>
        <p:spPr bwMode="auto">
          <a:xfrm>
            <a:off x="3273265" y="1873308"/>
            <a:ext cx="56297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1200" b="1" dirty="0">
                <a:ln w="12700">
                  <a:solidFill>
                    <a:sysClr val="windowText" lastClr="000000"/>
                  </a:solidFill>
                </a:ln>
                <a:solidFill>
                  <a:srgbClr val="00FFCC"/>
                </a:solidFill>
                <a:latin typeface="微软雅黑" pitchFamily="34" charset="-122"/>
                <a:ea typeface="微软雅黑" pitchFamily="34" charset="-122"/>
              </a:rPr>
              <a:t>★●</a:t>
            </a:r>
            <a:r>
              <a:rPr lang="en-US" altLang="zh-CN" sz="1200" b="1" dirty="0">
                <a:ln w="12700">
                  <a:solidFill>
                    <a:sysClr val="windowText" lastClr="000000"/>
                  </a:solidFill>
                </a:ln>
                <a:solidFill>
                  <a:srgbClr val="00FFCC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</a:t>
            </a:r>
          </a:p>
        </p:txBody>
      </p:sp>
      <p:sp>
        <p:nvSpPr>
          <p:cNvPr id="78" name="Text Box 24"/>
          <p:cNvSpPr txBox="1">
            <a:spLocks noChangeArrowheads="1"/>
          </p:cNvSpPr>
          <p:nvPr/>
        </p:nvSpPr>
        <p:spPr bwMode="auto">
          <a:xfrm>
            <a:off x="5079486" y="1885341"/>
            <a:ext cx="56297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1200" b="1" dirty="0">
                <a:ln w="12700">
                  <a:solidFill>
                    <a:sysClr val="windowText" lastClr="000000"/>
                  </a:solidFill>
                </a:ln>
                <a:solidFill>
                  <a:srgbClr val="00FFCC"/>
                </a:solidFill>
                <a:latin typeface="微软雅黑" pitchFamily="34" charset="-122"/>
                <a:ea typeface="微软雅黑" pitchFamily="34" charset="-122"/>
              </a:rPr>
              <a:t>★●</a:t>
            </a:r>
            <a:r>
              <a:rPr lang="en-US" altLang="zh-CN" sz="1200" b="1" dirty="0">
                <a:ln w="12700">
                  <a:solidFill>
                    <a:sysClr val="windowText" lastClr="000000"/>
                  </a:solidFill>
                </a:ln>
                <a:solidFill>
                  <a:srgbClr val="00FFCC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</a:t>
            </a:r>
          </a:p>
        </p:txBody>
      </p:sp>
      <p:sp>
        <p:nvSpPr>
          <p:cNvPr id="79" name="Text Box 25"/>
          <p:cNvSpPr txBox="1">
            <a:spLocks noChangeArrowheads="1"/>
          </p:cNvSpPr>
          <p:nvPr/>
        </p:nvSpPr>
        <p:spPr bwMode="auto">
          <a:xfrm>
            <a:off x="6855815" y="2441136"/>
            <a:ext cx="28565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1200" b="1">
                <a:ln w="12700">
                  <a:solidFill>
                    <a:sysClr val="windowText" lastClr="000000"/>
                  </a:solidFill>
                </a:ln>
                <a:solidFill>
                  <a:srgbClr val="00FFCC"/>
                </a:solidFill>
                <a:latin typeface="微软雅黑" pitchFamily="34" charset="-122"/>
                <a:ea typeface="微软雅黑" pitchFamily="34" charset="-122"/>
              </a:rPr>
              <a:t>●</a:t>
            </a:r>
            <a:endParaRPr lang="en-US" altLang="zh-CN" sz="1200" b="1">
              <a:ln w="12700">
                <a:solidFill>
                  <a:sysClr val="windowText" lastClr="000000"/>
                </a:solidFill>
              </a:ln>
              <a:solidFill>
                <a:srgbClr val="00FFCC"/>
              </a:solidFill>
              <a:latin typeface="微软雅黑" pitchFamily="34" charset="-122"/>
              <a:ea typeface="微软雅黑" pitchFamily="34" charset="-122"/>
              <a:sym typeface="Wingdings" pitchFamily="2" charset="2"/>
            </a:endParaRPr>
          </a:p>
        </p:txBody>
      </p:sp>
      <p:sp>
        <p:nvSpPr>
          <p:cNvPr id="80" name="Text Box 26"/>
          <p:cNvSpPr txBox="1">
            <a:spLocks noChangeArrowheads="1"/>
          </p:cNvSpPr>
          <p:nvPr/>
        </p:nvSpPr>
        <p:spPr bwMode="auto">
          <a:xfrm rot="1462546">
            <a:off x="5030407" y="2156996"/>
            <a:ext cx="56297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1200" b="1">
                <a:ln w="12700">
                  <a:solidFill>
                    <a:sysClr val="windowText" lastClr="000000"/>
                  </a:solidFill>
                </a:ln>
                <a:solidFill>
                  <a:srgbClr val="00FFCC"/>
                </a:solidFill>
                <a:latin typeface="微软雅黑" pitchFamily="34" charset="-122"/>
                <a:ea typeface="微软雅黑" pitchFamily="34" charset="-122"/>
              </a:rPr>
              <a:t>★●</a:t>
            </a:r>
            <a:r>
              <a:rPr lang="en-US" altLang="zh-CN" sz="1200" b="1">
                <a:ln w="12700">
                  <a:solidFill>
                    <a:sysClr val="windowText" lastClr="000000"/>
                  </a:solidFill>
                </a:ln>
                <a:solidFill>
                  <a:srgbClr val="00FFCC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</a:t>
            </a:r>
          </a:p>
        </p:txBody>
      </p:sp>
      <p:sp>
        <p:nvSpPr>
          <p:cNvPr id="81" name="Text Box 27"/>
          <p:cNvSpPr txBox="1">
            <a:spLocks noChangeArrowheads="1"/>
          </p:cNvSpPr>
          <p:nvPr/>
        </p:nvSpPr>
        <p:spPr bwMode="auto">
          <a:xfrm rot="20338690">
            <a:off x="5030407" y="1589194"/>
            <a:ext cx="56297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1200" b="1" dirty="0">
                <a:ln w="12700">
                  <a:solidFill>
                    <a:sysClr val="windowText" lastClr="000000"/>
                  </a:solidFill>
                </a:ln>
                <a:solidFill>
                  <a:srgbClr val="00FFCC"/>
                </a:solidFill>
                <a:latin typeface="微软雅黑" pitchFamily="34" charset="-122"/>
                <a:ea typeface="微软雅黑" pitchFamily="34" charset="-122"/>
              </a:rPr>
              <a:t>★●</a:t>
            </a:r>
            <a:r>
              <a:rPr lang="en-US" altLang="zh-CN" sz="1200" b="1" dirty="0">
                <a:ln w="12700">
                  <a:solidFill>
                    <a:sysClr val="windowText" lastClr="000000"/>
                  </a:solidFill>
                </a:ln>
                <a:solidFill>
                  <a:srgbClr val="00FFCC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</a:t>
            </a:r>
          </a:p>
        </p:txBody>
      </p:sp>
      <p:sp>
        <p:nvSpPr>
          <p:cNvPr id="82" name="Text Box 28"/>
          <p:cNvSpPr txBox="1">
            <a:spLocks noChangeArrowheads="1"/>
          </p:cNvSpPr>
          <p:nvPr/>
        </p:nvSpPr>
        <p:spPr bwMode="auto">
          <a:xfrm>
            <a:off x="6861826" y="1895561"/>
            <a:ext cx="33695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1200" b="1">
                <a:ln w="12700">
                  <a:solidFill>
                    <a:sysClr val="windowText" lastClr="000000"/>
                  </a:solidFill>
                </a:ln>
                <a:solidFill>
                  <a:srgbClr val="00FFCC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</a:t>
            </a:r>
          </a:p>
        </p:txBody>
      </p:sp>
      <p:sp>
        <p:nvSpPr>
          <p:cNvPr id="83" name="Text Box 29"/>
          <p:cNvSpPr txBox="1">
            <a:spLocks noChangeArrowheads="1"/>
          </p:cNvSpPr>
          <p:nvPr/>
        </p:nvSpPr>
        <p:spPr bwMode="auto">
          <a:xfrm>
            <a:off x="6855815" y="1422114"/>
            <a:ext cx="3097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1200" b="1">
                <a:ln w="12700">
                  <a:solidFill>
                    <a:sysClr val="windowText" lastClr="000000"/>
                  </a:solidFill>
                </a:ln>
                <a:solidFill>
                  <a:srgbClr val="00FFCC"/>
                </a:solidFill>
                <a:latin typeface="微软雅黑" pitchFamily="34" charset="-122"/>
                <a:ea typeface="微软雅黑" pitchFamily="34" charset="-122"/>
              </a:rPr>
              <a:t>★</a:t>
            </a:r>
            <a:endParaRPr lang="en-US" altLang="zh-CN" sz="1200" b="1">
              <a:ln w="12700">
                <a:solidFill>
                  <a:sysClr val="windowText" lastClr="000000"/>
                </a:solidFill>
              </a:ln>
              <a:solidFill>
                <a:srgbClr val="00FFCC"/>
              </a:solidFill>
              <a:latin typeface="微软雅黑" pitchFamily="34" charset="-122"/>
              <a:ea typeface="微软雅黑" pitchFamily="34" charset="-122"/>
              <a:sym typeface="Wingdings" pitchFamily="2" charset="2"/>
            </a:endParaRPr>
          </a:p>
        </p:txBody>
      </p:sp>
      <p:sp>
        <p:nvSpPr>
          <p:cNvPr id="84" name="Line 30"/>
          <p:cNvSpPr>
            <a:spLocks noChangeShapeType="1"/>
          </p:cNvSpPr>
          <p:nvPr/>
        </p:nvSpPr>
        <p:spPr bwMode="auto">
          <a:xfrm>
            <a:off x="3805253" y="2008350"/>
            <a:ext cx="181318" cy="0"/>
          </a:xfrm>
          <a:prstGeom prst="line">
            <a:avLst/>
          </a:prstGeom>
          <a:noFill/>
          <a:ln w="19050">
            <a:solidFill>
              <a:srgbClr val="0066FF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2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5" name="Line 31"/>
          <p:cNvSpPr>
            <a:spLocks noChangeShapeType="1"/>
          </p:cNvSpPr>
          <p:nvPr/>
        </p:nvSpPr>
        <p:spPr bwMode="auto">
          <a:xfrm rot="20348732">
            <a:off x="5583373" y="1644042"/>
            <a:ext cx="181318" cy="0"/>
          </a:xfrm>
          <a:prstGeom prst="line">
            <a:avLst/>
          </a:prstGeom>
          <a:noFill/>
          <a:ln w="19050">
            <a:solidFill>
              <a:srgbClr val="0066FF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2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6" name="Line 32"/>
          <p:cNvSpPr>
            <a:spLocks noChangeShapeType="1"/>
          </p:cNvSpPr>
          <p:nvPr/>
        </p:nvSpPr>
        <p:spPr bwMode="auto">
          <a:xfrm>
            <a:off x="7128294" y="2566894"/>
            <a:ext cx="181319" cy="0"/>
          </a:xfrm>
          <a:prstGeom prst="line">
            <a:avLst/>
          </a:prstGeom>
          <a:noFill/>
          <a:ln w="19050">
            <a:solidFill>
              <a:srgbClr val="0066FF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2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7" name="Line 33"/>
          <p:cNvSpPr>
            <a:spLocks noChangeShapeType="1"/>
          </p:cNvSpPr>
          <p:nvPr/>
        </p:nvSpPr>
        <p:spPr bwMode="auto">
          <a:xfrm>
            <a:off x="7128294" y="2021320"/>
            <a:ext cx="181319" cy="0"/>
          </a:xfrm>
          <a:prstGeom prst="line">
            <a:avLst/>
          </a:prstGeom>
          <a:noFill/>
          <a:ln w="19050">
            <a:solidFill>
              <a:srgbClr val="0066FF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2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8" name="Line 34"/>
          <p:cNvSpPr>
            <a:spLocks noChangeShapeType="1"/>
          </p:cNvSpPr>
          <p:nvPr/>
        </p:nvSpPr>
        <p:spPr bwMode="auto">
          <a:xfrm rot="1377025">
            <a:off x="5560332" y="2451307"/>
            <a:ext cx="181319" cy="0"/>
          </a:xfrm>
          <a:prstGeom prst="line">
            <a:avLst/>
          </a:prstGeom>
          <a:noFill/>
          <a:ln w="19050">
            <a:solidFill>
              <a:srgbClr val="0066FF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2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9" name="Line 35"/>
          <p:cNvSpPr>
            <a:spLocks noChangeShapeType="1"/>
          </p:cNvSpPr>
          <p:nvPr/>
        </p:nvSpPr>
        <p:spPr bwMode="auto">
          <a:xfrm>
            <a:off x="5629453" y="2021320"/>
            <a:ext cx="181318" cy="0"/>
          </a:xfrm>
          <a:prstGeom prst="line">
            <a:avLst/>
          </a:prstGeom>
          <a:noFill/>
          <a:ln w="19050">
            <a:solidFill>
              <a:srgbClr val="0066FF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2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0" name="Line 36"/>
          <p:cNvSpPr>
            <a:spLocks noChangeShapeType="1"/>
          </p:cNvSpPr>
          <p:nvPr/>
        </p:nvSpPr>
        <p:spPr bwMode="auto">
          <a:xfrm>
            <a:off x="7131299" y="1544174"/>
            <a:ext cx="181318" cy="0"/>
          </a:xfrm>
          <a:prstGeom prst="line">
            <a:avLst/>
          </a:prstGeom>
          <a:noFill/>
          <a:ln w="19050">
            <a:solidFill>
              <a:srgbClr val="0066FF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2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1" name="AutoShape 68"/>
          <p:cNvSpPr>
            <a:spLocks noChangeArrowheads="1"/>
          </p:cNvSpPr>
          <p:nvPr/>
        </p:nvSpPr>
        <p:spPr bwMode="auto">
          <a:xfrm>
            <a:off x="1907704" y="1440422"/>
            <a:ext cx="1928536" cy="267232"/>
          </a:xfrm>
          <a:prstGeom prst="wedgeRoundRectCallout">
            <a:avLst>
              <a:gd name="adj1" fmla="val 35854"/>
              <a:gd name="adj2" fmla="val 137351"/>
              <a:gd name="adj3" fmla="val 16667"/>
            </a:avLst>
          </a:prstGeom>
          <a:solidFill>
            <a:schemeClr val="bg1"/>
          </a:solidFill>
          <a:ln w="12700">
            <a:solidFill>
              <a:srgbClr val="007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zh-CN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2" name="Text Box 69"/>
          <p:cNvSpPr txBox="1">
            <a:spLocks noChangeArrowheads="1"/>
          </p:cNvSpPr>
          <p:nvPr/>
        </p:nvSpPr>
        <p:spPr bwMode="auto">
          <a:xfrm>
            <a:off x="1907705" y="1433806"/>
            <a:ext cx="207886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1400" b="1" dirty="0">
                <a:solidFill>
                  <a:srgbClr val="0066CC"/>
                </a:solidFill>
                <a:latin typeface="微软雅黑" pitchFamily="34" charset="-122"/>
                <a:ea typeface="微软雅黑" pitchFamily="34" charset="-122"/>
              </a:rPr>
              <a:t>发往特定 </a:t>
            </a:r>
            <a:r>
              <a:rPr lang="en-US" altLang="zh-CN" sz="1400" b="1" dirty="0">
                <a:solidFill>
                  <a:srgbClr val="0066CC"/>
                </a:solidFill>
                <a:latin typeface="微软雅黑" pitchFamily="34" charset="-122"/>
                <a:ea typeface="微软雅黑" pitchFamily="34" charset="-122"/>
              </a:rPr>
              <a:t>ONU </a:t>
            </a:r>
            <a:r>
              <a:rPr lang="zh-CN" altLang="en-US" sz="1400" b="1" dirty="0">
                <a:solidFill>
                  <a:srgbClr val="0066CC"/>
                </a:solidFill>
                <a:latin typeface="微软雅黑" pitchFamily="34" charset="-122"/>
                <a:ea typeface="微软雅黑" pitchFamily="34" charset="-122"/>
              </a:rPr>
              <a:t>的数据</a:t>
            </a:r>
          </a:p>
        </p:txBody>
      </p:sp>
      <p:sp>
        <p:nvSpPr>
          <p:cNvPr id="93" name="Text Box 72"/>
          <p:cNvSpPr txBox="1">
            <a:spLocks noChangeArrowheads="1"/>
          </p:cNvSpPr>
          <p:nvPr/>
        </p:nvSpPr>
        <p:spPr bwMode="auto">
          <a:xfrm>
            <a:off x="4135340" y="1368359"/>
            <a:ext cx="595035" cy="338554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下行</a:t>
            </a:r>
          </a:p>
        </p:txBody>
      </p:sp>
      <p:sp>
        <p:nvSpPr>
          <p:cNvPr id="94" name="Line 74"/>
          <p:cNvSpPr>
            <a:spLocks noChangeShapeType="1"/>
          </p:cNvSpPr>
          <p:nvPr/>
        </p:nvSpPr>
        <p:spPr bwMode="auto">
          <a:xfrm>
            <a:off x="4220717" y="1685654"/>
            <a:ext cx="45379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2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98" name="组合 97"/>
          <p:cNvGrpSpPr/>
          <p:nvPr/>
        </p:nvGrpSpPr>
        <p:grpSpPr>
          <a:xfrm>
            <a:off x="2471643" y="4238884"/>
            <a:ext cx="4293545" cy="379867"/>
            <a:chOff x="1169459" y="5805264"/>
            <a:chExt cx="7371027" cy="652145"/>
          </a:xfrm>
        </p:grpSpPr>
        <p:sp>
          <p:nvSpPr>
            <p:cNvPr id="99" name="Text Box 76"/>
            <p:cNvSpPr txBox="1">
              <a:spLocks noChangeArrowheads="1"/>
            </p:cNvSpPr>
            <p:nvPr/>
          </p:nvSpPr>
          <p:spPr bwMode="auto">
            <a:xfrm>
              <a:off x="1631721" y="5916327"/>
              <a:ext cx="933475" cy="5283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1400" b="1" dirty="0">
                  <a:latin typeface="微软雅黑" pitchFamily="34" charset="-122"/>
                  <a:ea typeface="微软雅黑" pitchFamily="34" charset="-122"/>
                </a:rPr>
                <a:t>局端</a:t>
              </a:r>
            </a:p>
          </p:txBody>
        </p:sp>
        <p:sp>
          <p:nvSpPr>
            <p:cNvPr id="100" name="AutoShape 77"/>
            <p:cNvSpPr>
              <a:spLocks/>
            </p:cNvSpPr>
            <p:nvPr/>
          </p:nvSpPr>
          <p:spPr bwMode="auto">
            <a:xfrm rot="-5400000">
              <a:off x="1975909" y="4998814"/>
              <a:ext cx="141287" cy="1754188"/>
            </a:xfrm>
            <a:prstGeom prst="leftBrace">
              <a:avLst>
                <a:gd name="adj1" fmla="val 95506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1" name="AutoShape 78"/>
            <p:cNvSpPr>
              <a:spLocks/>
            </p:cNvSpPr>
            <p:nvPr/>
          </p:nvSpPr>
          <p:spPr bwMode="auto">
            <a:xfrm rot="-5400000">
              <a:off x="4743187" y="4025280"/>
              <a:ext cx="144462" cy="3704431"/>
            </a:xfrm>
            <a:prstGeom prst="leftBrace">
              <a:avLst>
                <a:gd name="adj1" fmla="val 197253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2" name="AutoShape 79"/>
            <p:cNvSpPr>
              <a:spLocks/>
            </p:cNvSpPr>
            <p:nvPr/>
          </p:nvSpPr>
          <p:spPr bwMode="auto">
            <a:xfrm rot="-5400000">
              <a:off x="7592748" y="4998814"/>
              <a:ext cx="141287" cy="1754188"/>
            </a:xfrm>
            <a:prstGeom prst="leftBrace">
              <a:avLst>
                <a:gd name="adj1" fmla="val 95506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" name="Text Box 80"/>
            <p:cNvSpPr txBox="1">
              <a:spLocks noChangeArrowheads="1"/>
            </p:cNvSpPr>
            <p:nvPr/>
          </p:nvSpPr>
          <p:spPr bwMode="auto">
            <a:xfrm>
              <a:off x="7092061" y="5916327"/>
              <a:ext cx="1241696" cy="5283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1400" b="1">
                  <a:latin typeface="微软雅黑" pitchFamily="34" charset="-122"/>
                  <a:ea typeface="微软雅黑" pitchFamily="34" charset="-122"/>
                </a:rPr>
                <a:t>用户端</a:t>
              </a:r>
            </a:p>
          </p:txBody>
        </p:sp>
        <p:sp>
          <p:nvSpPr>
            <p:cNvPr id="104" name="Text Box 81"/>
            <p:cNvSpPr txBox="1">
              <a:spLocks noChangeArrowheads="1"/>
            </p:cNvSpPr>
            <p:nvPr/>
          </p:nvSpPr>
          <p:spPr bwMode="auto">
            <a:xfrm>
              <a:off x="3970640" y="5929026"/>
              <a:ext cx="2642458" cy="5283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1400" b="1" dirty="0">
                  <a:latin typeface="微软雅黑" pitchFamily="34" charset="-122"/>
                  <a:ea typeface="微软雅黑" pitchFamily="34" charset="-122"/>
                </a:rPr>
                <a:t>光配线网 </a:t>
              </a:r>
              <a:r>
                <a:rPr lang="en-US" altLang="zh-CN" sz="1400" b="1" dirty="0">
                  <a:latin typeface="微软雅黑" pitchFamily="34" charset="-122"/>
                  <a:ea typeface="微软雅黑" pitchFamily="34" charset="-122"/>
                </a:rPr>
                <a:t>(ODN)</a:t>
              </a:r>
            </a:p>
          </p:txBody>
        </p:sp>
      </p:grpSp>
      <p:grpSp>
        <p:nvGrpSpPr>
          <p:cNvPr id="106" name="Group 37"/>
          <p:cNvGrpSpPr>
            <a:grpSpLocks/>
          </p:cNvGrpSpPr>
          <p:nvPr/>
        </p:nvGrpSpPr>
        <p:grpSpPr bwMode="auto">
          <a:xfrm>
            <a:off x="6160512" y="3062795"/>
            <a:ext cx="1238995" cy="1019946"/>
            <a:chOff x="3844" y="1238"/>
            <a:chExt cx="1032" cy="1103"/>
          </a:xfrm>
        </p:grpSpPr>
        <p:sp>
          <p:nvSpPr>
            <p:cNvPr id="139" name="Line 38"/>
            <p:cNvSpPr>
              <a:spLocks noChangeShapeType="1"/>
            </p:cNvSpPr>
            <p:nvPr/>
          </p:nvSpPr>
          <p:spPr bwMode="auto">
            <a:xfrm>
              <a:off x="3844" y="1752"/>
              <a:ext cx="1032" cy="0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0" name="Line 39"/>
            <p:cNvSpPr>
              <a:spLocks noChangeShapeType="1"/>
            </p:cNvSpPr>
            <p:nvPr/>
          </p:nvSpPr>
          <p:spPr bwMode="auto">
            <a:xfrm>
              <a:off x="3923" y="2341"/>
              <a:ext cx="953" cy="0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1" name="Line 40"/>
            <p:cNvSpPr>
              <a:spLocks noChangeShapeType="1"/>
            </p:cNvSpPr>
            <p:nvPr/>
          </p:nvSpPr>
          <p:spPr bwMode="auto">
            <a:xfrm>
              <a:off x="3923" y="1238"/>
              <a:ext cx="953" cy="0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07" name="Text Box 41"/>
          <p:cNvSpPr txBox="1">
            <a:spLocks noChangeArrowheads="1"/>
          </p:cNvSpPr>
          <p:nvPr/>
        </p:nvSpPr>
        <p:spPr bwMode="auto">
          <a:xfrm>
            <a:off x="2637881" y="3140276"/>
            <a:ext cx="54373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1400" b="1">
                <a:latin typeface="微软雅黑" pitchFamily="34" charset="-122"/>
                <a:ea typeface="微软雅黑" pitchFamily="34" charset="-122"/>
              </a:rPr>
              <a:t>头端</a:t>
            </a:r>
          </a:p>
        </p:txBody>
      </p:sp>
      <p:sp>
        <p:nvSpPr>
          <p:cNvPr id="108" name="Rectangle 42"/>
          <p:cNvSpPr>
            <a:spLocks noChangeArrowheads="1"/>
          </p:cNvSpPr>
          <p:nvPr/>
        </p:nvSpPr>
        <p:spPr bwMode="auto">
          <a:xfrm>
            <a:off x="4283978" y="3412332"/>
            <a:ext cx="408718" cy="251519"/>
          </a:xfrm>
          <a:prstGeom prst="rect">
            <a:avLst/>
          </a:prstGeom>
          <a:solidFill>
            <a:srgbClr val="00FFCC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1200" b="1" dirty="0">
                <a:latin typeface="微软雅黑" pitchFamily="34" charset="-122"/>
                <a:ea typeface="微软雅黑" pitchFamily="34" charset="-122"/>
              </a:rPr>
              <a:t>1:N</a:t>
            </a:r>
          </a:p>
        </p:txBody>
      </p:sp>
      <p:sp>
        <p:nvSpPr>
          <p:cNvPr id="111" name="Line 45"/>
          <p:cNvSpPr>
            <a:spLocks noChangeShapeType="1"/>
          </p:cNvSpPr>
          <p:nvPr/>
        </p:nvSpPr>
        <p:spPr bwMode="auto">
          <a:xfrm>
            <a:off x="1477178" y="3538091"/>
            <a:ext cx="1564617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2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3" name="Text Box 47"/>
          <p:cNvSpPr txBox="1">
            <a:spLocks noChangeArrowheads="1"/>
          </p:cNvSpPr>
          <p:nvPr/>
        </p:nvSpPr>
        <p:spPr bwMode="auto">
          <a:xfrm>
            <a:off x="1477178" y="3295759"/>
            <a:ext cx="90281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光纤干线</a:t>
            </a:r>
          </a:p>
        </p:txBody>
      </p:sp>
      <p:sp>
        <p:nvSpPr>
          <p:cNvPr id="114" name="Line 48"/>
          <p:cNvSpPr>
            <a:spLocks noChangeShapeType="1"/>
          </p:cNvSpPr>
          <p:nvPr/>
        </p:nvSpPr>
        <p:spPr bwMode="auto">
          <a:xfrm>
            <a:off x="3041795" y="3538091"/>
            <a:ext cx="1242183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2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5" name="Line 49"/>
          <p:cNvSpPr>
            <a:spLocks noChangeShapeType="1"/>
          </p:cNvSpPr>
          <p:nvPr/>
        </p:nvSpPr>
        <p:spPr bwMode="auto">
          <a:xfrm flipV="1">
            <a:off x="4692696" y="3014549"/>
            <a:ext cx="1358075" cy="439395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2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6" name="Line 50"/>
          <p:cNvSpPr>
            <a:spLocks noChangeShapeType="1"/>
          </p:cNvSpPr>
          <p:nvPr/>
        </p:nvSpPr>
        <p:spPr bwMode="auto">
          <a:xfrm>
            <a:off x="4692696" y="3621315"/>
            <a:ext cx="1358075" cy="461426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2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7" name="Line 51"/>
          <p:cNvSpPr>
            <a:spLocks noChangeShapeType="1"/>
          </p:cNvSpPr>
          <p:nvPr/>
        </p:nvSpPr>
        <p:spPr bwMode="auto">
          <a:xfrm>
            <a:off x="4692696" y="3538091"/>
            <a:ext cx="1358075" cy="0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2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8" name="Text Box 52"/>
          <p:cNvSpPr txBox="1">
            <a:spLocks noChangeArrowheads="1"/>
          </p:cNvSpPr>
          <p:nvPr/>
        </p:nvSpPr>
        <p:spPr bwMode="auto">
          <a:xfrm rot="5400000">
            <a:off x="6147613" y="3698271"/>
            <a:ext cx="33855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1200" b="1" dirty="0"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</a:t>
            </a:r>
          </a:p>
        </p:txBody>
      </p:sp>
      <p:sp>
        <p:nvSpPr>
          <p:cNvPr id="120" name="Text Box 54"/>
          <p:cNvSpPr txBox="1">
            <a:spLocks noChangeArrowheads="1"/>
          </p:cNvSpPr>
          <p:nvPr/>
        </p:nvSpPr>
        <p:spPr bwMode="auto">
          <a:xfrm>
            <a:off x="3503873" y="3299446"/>
            <a:ext cx="56297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1200" b="1" dirty="0">
                <a:ln w="12700">
                  <a:solidFill>
                    <a:sysClr val="windowText" lastClr="000000"/>
                  </a:solidFill>
                </a:ln>
                <a:solidFill>
                  <a:srgbClr val="00FFCC"/>
                </a:solidFill>
                <a:latin typeface="微软雅黑" pitchFamily="34" charset="-122"/>
                <a:ea typeface="微软雅黑" pitchFamily="34" charset="-122"/>
              </a:rPr>
              <a:t>★</a:t>
            </a:r>
            <a:r>
              <a:rPr lang="en-US" altLang="zh-CN" sz="1200" b="1" dirty="0">
                <a:ln w="12700">
                  <a:solidFill>
                    <a:sysClr val="windowText" lastClr="000000"/>
                  </a:solidFill>
                </a:ln>
                <a:solidFill>
                  <a:srgbClr val="00FFCC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●</a:t>
            </a:r>
          </a:p>
        </p:txBody>
      </p:sp>
      <p:sp>
        <p:nvSpPr>
          <p:cNvPr id="121" name="Text Box 55"/>
          <p:cNvSpPr txBox="1">
            <a:spLocks noChangeArrowheads="1"/>
          </p:cNvSpPr>
          <p:nvPr/>
        </p:nvSpPr>
        <p:spPr bwMode="auto">
          <a:xfrm>
            <a:off x="5395351" y="3311479"/>
            <a:ext cx="33695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1200" b="1" dirty="0">
                <a:ln w="12700">
                  <a:solidFill>
                    <a:sysClr val="windowText" lastClr="000000"/>
                  </a:solidFill>
                </a:ln>
                <a:solidFill>
                  <a:srgbClr val="00FFCC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</a:t>
            </a:r>
          </a:p>
        </p:txBody>
      </p:sp>
      <p:sp>
        <p:nvSpPr>
          <p:cNvPr id="122" name="Text Box 56"/>
          <p:cNvSpPr txBox="1">
            <a:spLocks noChangeArrowheads="1"/>
          </p:cNvSpPr>
          <p:nvPr/>
        </p:nvSpPr>
        <p:spPr bwMode="auto">
          <a:xfrm>
            <a:off x="7087370" y="3873758"/>
            <a:ext cx="28565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1200" b="1">
                <a:ln w="12700">
                  <a:solidFill>
                    <a:sysClr val="windowText" lastClr="000000"/>
                  </a:solidFill>
                </a:ln>
                <a:solidFill>
                  <a:srgbClr val="00FFCC"/>
                </a:solidFill>
                <a:latin typeface="微软雅黑" pitchFamily="34" charset="-122"/>
                <a:ea typeface="微软雅黑" pitchFamily="34" charset="-122"/>
              </a:rPr>
              <a:t>●</a:t>
            </a:r>
            <a:endParaRPr lang="en-US" altLang="zh-CN" sz="1200" b="1">
              <a:ln w="12700">
                <a:solidFill>
                  <a:sysClr val="windowText" lastClr="000000"/>
                </a:solidFill>
              </a:ln>
              <a:solidFill>
                <a:srgbClr val="00FFCC"/>
              </a:solidFill>
              <a:latin typeface="微软雅黑" pitchFamily="34" charset="-122"/>
              <a:ea typeface="微软雅黑" pitchFamily="34" charset="-122"/>
              <a:sym typeface="Wingdings" pitchFamily="2" charset="2"/>
            </a:endParaRPr>
          </a:p>
        </p:txBody>
      </p:sp>
      <p:sp>
        <p:nvSpPr>
          <p:cNvPr id="123" name="Text Box 57"/>
          <p:cNvSpPr txBox="1">
            <a:spLocks noChangeArrowheads="1"/>
          </p:cNvSpPr>
          <p:nvPr/>
        </p:nvSpPr>
        <p:spPr bwMode="auto">
          <a:xfrm rot="1462546">
            <a:off x="5419658" y="3677465"/>
            <a:ext cx="28565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1200" b="1">
                <a:ln w="12700">
                  <a:solidFill>
                    <a:sysClr val="windowText" lastClr="000000"/>
                  </a:solidFill>
                </a:ln>
                <a:solidFill>
                  <a:srgbClr val="00FFCC"/>
                </a:solidFill>
                <a:latin typeface="微软雅黑" pitchFamily="34" charset="-122"/>
                <a:ea typeface="微软雅黑" pitchFamily="34" charset="-122"/>
              </a:rPr>
              <a:t>●</a:t>
            </a:r>
            <a:endParaRPr lang="en-US" altLang="zh-CN" sz="1200" b="1">
              <a:ln w="12700">
                <a:solidFill>
                  <a:sysClr val="windowText" lastClr="000000"/>
                </a:solidFill>
              </a:ln>
              <a:solidFill>
                <a:srgbClr val="00FFCC"/>
              </a:solidFill>
              <a:latin typeface="微软雅黑" pitchFamily="34" charset="-122"/>
              <a:ea typeface="微软雅黑" pitchFamily="34" charset="-122"/>
              <a:sym typeface="Wingdings" pitchFamily="2" charset="2"/>
            </a:endParaRPr>
          </a:p>
        </p:txBody>
      </p:sp>
      <p:sp>
        <p:nvSpPr>
          <p:cNvPr id="124" name="Text Box 58"/>
          <p:cNvSpPr txBox="1">
            <a:spLocks noChangeArrowheads="1"/>
          </p:cNvSpPr>
          <p:nvPr/>
        </p:nvSpPr>
        <p:spPr bwMode="auto">
          <a:xfrm rot="20338690">
            <a:off x="5395614" y="2935794"/>
            <a:ext cx="3097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1200" b="1" dirty="0">
                <a:ln w="12700">
                  <a:solidFill>
                    <a:sysClr val="windowText" lastClr="000000"/>
                  </a:solidFill>
                </a:ln>
                <a:solidFill>
                  <a:srgbClr val="00FFCC"/>
                </a:solidFill>
                <a:latin typeface="微软雅黑" pitchFamily="34" charset="-122"/>
                <a:ea typeface="微软雅黑" pitchFamily="34" charset="-122"/>
              </a:rPr>
              <a:t>★</a:t>
            </a:r>
            <a:endParaRPr lang="en-US" altLang="zh-CN" sz="1200" b="1" dirty="0">
              <a:ln w="12700">
                <a:solidFill>
                  <a:sysClr val="windowText" lastClr="000000"/>
                </a:solidFill>
              </a:ln>
              <a:solidFill>
                <a:srgbClr val="00FFCC"/>
              </a:solidFill>
              <a:latin typeface="微软雅黑" pitchFamily="34" charset="-122"/>
              <a:ea typeface="微软雅黑" pitchFamily="34" charset="-122"/>
              <a:sym typeface="Wingdings" pitchFamily="2" charset="2"/>
            </a:endParaRPr>
          </a:p>
        </p:txBody>
      </p:sp>
      <p:sp>
        <p:nvSpPr>
          <p:cNvPr id="125" name="Text Box 59"/>
          <p:cNvSpPr txBox="1">
            <a:spLocks noChangeArrowheads="1"/>
          </p:cNvSpPr>
          <p:nvPr/>
        </p:nvSpPr>
        <p:spPr bwMode="auto">
          <a:xfrm>
            <a:off x="7093381" y="3328184"/>
            <a:ext cx="33695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1200" b="1">
                <a:ln w="12700">
                  <a:solidFill>
                    <a:sysClr val="windowText" lastClr="000000"/>
                  </a:solidFill>
                </a:ln>
                <a:solidFill>
                  <a:srgbClr val="00FFCC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</a:t>
            </a:r>
          </a:p>
        </p:txBody>
      </p:sp>
      <p:sp>
        <p:nvSpPr>
          <p:cNvPr id="126" name="Text Box 60"/>
          <p:cNvSpPr txBox="1">
            <a:spLocks noChangeArrowheads="1"/>
          </p:cNvSpPr>
          <p:nvPr/>
        </p:nvSpPr>
        <p:spPr bwMode="auto">
          <a:xfrm>
            <a:off x="7087370" y="2854737"/>
            <a:ext cx="3097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1200" b="1" dirty="0">
                <a:ln w="12700">
                  <a:solidFill>
                    <a:sysClr val="windowText" lastClr="000000"/>
                  </a:solidFill>
                </a:ln>
                <a:solidFill>
                  <a:srgbClr val="00FFCC"/>
                </a:solidFill>
                <a:latin typeface="微软雅黑" pitchFamily="34" charset="-122"/>
                <a:ea typeface="微软雅黑" pitchFamily="34" charset="-122"/>
              </a:rPr>
              <a:t>★</a:t>
            </a:r>
            <a:endParaRPr lang="en-US" altLang="zh-CN" sz="1200" b="1" dirty="0">
              <a:ln w="12700">
                <a:solidFill>
                  <a:sysClr val="windowText" lastClr="000000"/>
                </a:solidFill>
              </a:ln>
              <a:solidFill>
                <a:srgbClr val="00FFCC"/>
              </a:solidFill>
              <a:latin typeface="微软雅黑" pitchFamily="34" charset="-122"/>
              <a:ea typeface="微软雅黑" pitchFamily="34" charset="-122"/>
              <a:sym typeface="Wingdings" pitchFamily="2" charset="2"/>
            </a:endParaRPr>
          </a:p>
        </p:txBody>
      </p:sp>
      <p:sp>
        <p:nvSpPr>
          <p:cNvPr id="127" name="Line 61"/>
          <p:cNvSpPr>
            <a:spLocks noChangeShapeType="1"/>
          </p:cNvSpPr>
          <p:nvPr/>
        </p:nvSpPr>
        <p:spPr bwMode="auto">
          <a:xfrm flipH="1">
            <a:off x="3323555" y="3434488"/>
            <a:ext cx="181319" cy="0"/>
          </a:xfrm>
          <a:prstGeom prst="line">
            <a:avLst/>
          </a:prstGeom>
          <a:noFill/>
          <a:ln w="19050">
            <a:solidFill>
              <a:srgbClr val="0066FF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2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8" name="Line 62"/>
          <p:cNvSpPr>
            <a:spLocks noChangeShapeType="1"/>
          </p:cNvSpPr>
          <p:nvPr/>
        </p:nvSpPr>
        <p:spPr bwMode="auto">
          <a:xfrm rot="9548732">
            <a:off x="5237915" y="3190367"/>
            <a:ext cx="181319" cy="0"/>
          </a:xfrm>
          <a:prstGeom prst="line">
            <a:avLst/>
          </a:prstGeom>
          <a:noFill/>
          <a:ln w="19050">
            <a:solidFill>
              <a:srgbClr val="0066FF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2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9" name="Line 63"/>
          <p:cNvSpPr>
            <a:spLocks noChangeShapeType="1"/>
          </p:cNvSpPr>
          <p:nvPr/>
        </p:nvSpPr>
        <p:spPr bwMode="auto">
          <a:xfrm flipH="1">
            <a:off x="6906052" y="3999517"/>
            <a:ext cx="181318" cy="0"/>
          </a:xfrm>
          <a:prstGeom prst="line">
            <a:avLst/>
          </a:prstGeom>
          <a:noFill/>
          <a:ln w="19050">
            <a:solidFill>
              <a:srgbClr val="0066FF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2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0" name="Line 64"/>
          <p:cNvSpPr>
            <a:spLocks noChangeShapeType="1"/>
          </p:cNvSpPr>
          <p:nvPr/>
        </p:nvSpPr>
        <p:spPr bwMode="auto">
          <a:xfrm flipH="1">
            <a:off x="6906052" y="3453943"/>
            <a:ext cx="181318" cy="0"/>
          </a:xfrm>
          <a:prstGeom prst="line">
            <a:avLst/>
          </a:prstGeom>
          <a:noFill/>
          <a:ln w="19050">
            <a:solidFill>
              <a:srgbClr val="0066FF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2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1" name="Line 65"/>
          <p:cNvSpPr>
            <a:spLocks noChangeShapeType="1"/>
          </p:cNvSpPr>
          <p:nvPr/>
        </p:nvSpPr>
        <p:spPr bwMode="auto">
          <a:xfrm rot="1366384" flipH="1">
            <a:off x="5213346" y="3748071"/>
            <a:ext cx="181318" cy="0"/>
          </a:xfrm>
          <a:prstGeom prst="line">
            <a:avLst/>
          </a:prstGeom>
          <a:noFill/>
          <a:ln w="19050">
            <a:solidFill>
              <a:srgbClr val="0066FF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2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2" name="Line 66"/>
          <p:cNvSpPr>
            <a:spLocks noChangeShapeType="1"/>
          </p:cNvSpPr>
          <p:nvPr/>
        </p:nvSpPr>
        <p:spPr bwMode="auto">
          <a:xfrm flipH="1">
            <a:off x="5238917" y="3453943"/>
            <a:ext cx="181318" cy="0"/>
          </a:xfrm>
          <a:prstGeom prst="line">
            <a:avLst/>
          </a:prstGeom>
          <a:noFill/>
          <a:ln w="19050">
            <a:solidFill>
              <a:srgbClr val="0066FF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2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3" name="Line 67"/>
          <p:cNvSpPr>
            <a:spLocks noChangeShapeType="1"/>
          </p:cNvSpPr>
          <p:nvPr/>
        </p:nvSpPr>
        <p:spPr bwMode="auto">
          <a:xfrm flipH="1">
            <a:off x="6909057" y="2976797"/>
            <a:ext cx="181319" cy="0"/>
          </a:xfrm>
          <a:prstGeom prst="line">
            <a:avLst/>
          </a:prstGeom>
          <a:noFill/>
          <a:ln w="19050">
            <a:solidFill>
              <a:srgbClr val="0066FF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2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4" name="AutoShape 70"/>
          <p:cNvSpPr>
            <a:spLocks noChangeArrowheads="1"/>
          </p:cNvSpPr>
          <p:nvPr/>
        </p:nvSpPr>
        <p:spPr bwMode="auto">
          <a:xfrm>
            <a:off x="1905268" y="2723845"/>
            <a:ext cx="1917584" cy="367037"/>
          </a:xfrm>
          <a:prstGeom prst="wedgeRoundRectCallout">
            <a:avLst>
              <a:gd name="adj1" fmla="val 43801"/>
              <a:gd name="adj2" fmla="val 125467"/>
              <a:gd name="adj3" fmla="val 16667"/>
            </a:avLst>
          </a:prstGeom>
          <a:solidFill>
            <a:schemeClr val="bg1"/>
          </a:solidFill>
          <a:ln w="12700">
            <a:solidFill>
              <a:srgbClr val="007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zh-CN" sz="12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5" name="Text Box 71"/>
          <p:cNvSpPr txBox="1">
            <a:spLocks noChangeArrowheads="1"/>
          </p:cNvSpPr>
          <p:nvPr/>
        </p:nvSpPr>
        <p:spPr bwMode="auto">
          <a:xfrm>
            <a:off x="1907704" y="2767910"/>
            <a:ext cx="204040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1400" b="1" dirty="0">
                <a:solidFill>
                  <a:srgbClr val="CC00CC"/>
                </a:solidFill>
                <a:latin typeface="微软雅黑" pitchFamily="34" charset="-122"/>
                <a:ea typeface="微软雅黑" pitchFamily="34" charset="-122"/>
              </a:rPr>
              <a:t>特定 </a:t>
            </a:r>
            <a:r>
              <a:rPr lang="en-US" altLang="zh-CN" sz="1400" b="1" dirty="0">
                <a:solidFill>
                  <a:srgbClr val="CC00CC"/>
                </a:solidFill>
                <a:latin typeface="微软雅黑" pitchFamily="34" charset="-122"/>
                <a:ea typeface="微软雅黑" pitchFamily="34" charset="-122"/>
              </a:rPr>
              <a:t>ONU </a:t>
            </a:r>
            <a:r>
              <a:rPr lang="zh-CN" altLang="en-US" sz="1400" b="1" dirty="0">
                <a:solidFill>
                  <a:srgbClr val="CC00CC"/>
                </a:solidFill>
                <a:latin typeface="微软雅黑" pitchFamily="34" charset="-122"/>
                <a:ea typeface="微软雅黑" pitchFamily="34" charset="-122"/>
              </a:rPr>
              <a:t>发来的数据</a:t>
            </a:r>
          </a:p>
        </p:txBody>
      </p:sp>
      <p:sp>
        <p:nvSpPr>
          <p:cNvPr id="136" name="Text Box 73"/>
          <p:cNvSpPr txBox="1">
            <a:spLocks noChangeArrowheads="1"/>
          </p:cNvSpPr>
          <p:nvPr/>
        </p:nvSpPr>
        <p:spPr bwMode="auto">
          <a:xfrm>
            <a:off x="4178048" y="2958848"/>
            <a:ext cx="595035" cy="338554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上行</a:t>
            </a:r>
          </a:p>
        </p:txBody>
      </p:sp>
      <p:sp>
        <p:nvSpPr>
          <p:cNvPr id="137" name="Line 75"/>
          <p:cNvSpPr>
            <a:spLocks noChangeShapeType="1"/>
          </p:cNvSpPr>
          <p:nvPr/>
        </p:nvSpPr>
        <p:spPr bwMode="auto">
          <a:xfrm flipH="1">
            <a:off x="4238899" y="3293970"/>
            <a:ext cx="453798" cy="0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2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2267744" y="3681545"/>
            <a:ext cx="164731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OLT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zh-CN" sz="1400" b="1" dirty="0">
                <a:latin typeface="微软雅黑" pitchFamily="34" charset="-122"/>
                <a:ea typeface="微软雅黑" pitchFamily="34" charset="-122"/>
              </a:rPr>
              <a:t>光线路终端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3" name="Rectangle 46"/>
          <p:cNvSpPr>
            <a:spLocks noChangeArrowheads="1"/>
          </p:cNvSpPr>
          <p:nvPr/>
        </p:nvSpPr>
        <p:spPr bwMode="auto">
          <a:xfrm>
            <a:off x="2679636" y="3412332"/>
            <a:ext cx="408718" cy="251519"/>
          </a:xfrm>
          <a:prstGeom prst="rect">
            <a:avLst/>
          </a:prstGeom>
          <a:solidFill>
            <a:srgbClr val="66FF66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1100" b="1" dirty="0">
                <a:latin typeface="微软雅黑" pitchFamily="34" charset="-122"/>
                <a:ea typeface="微软雅黑" pitchFamily="34" charset="-122"/>
              </a:rPr>
              <a:t>OLT</a:t>
            </a:r>
          </a:p>
        </p:txBody>
      </p:sp>
      <p:sp>
        <p:nvSpPr>
          <p:cNvPr id="144" name="Rectangle 13"/>
          <p:cNvSpPr>
            <a:spLocks noChangeArrowheads="1"/>
          </p:cNvSpPr>
          <p:nvPr/>
        </p:nvSpPr>
        <p:spPr bwMode="auto">
          <a:xfrm>
            <a:off x="2661454" y="1979709"/>
            <a:ext cx="408718" cy="251519"/>
          </a:xfrm>
          <a:prstGeom prst="rect">
            <a:avLst/>
          </a:prstGeom>
          <a:solidFill>
            <a:srgbClr val="66FF66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1100" b="1" dirty="0">
                <a:latin typeface="微软雅黑" pitchFamily="34" charset="-122"/>
                <a:ea typeface="微软雅黑" pitchFamily="34" charset="-122"/>
              </a:rPr>
              <a:t>OLT</a:t>
            </a:r>
          </a:p>
        </p:txBody>
      </p:sp>
      <p:sp>
        <p:nvSpPr>
          <p:cNvPr id="145" name="Rectangle 10"/>
          <p:cNvSpPr>
            <a:spLocks noChangeArrowheads="1"/>
          </p:cNvSpPr>
          <p:nvPr/>
        </p:nvSpPr>
        <p:spPr bwMode="auto">
          <a:xfrm>
            <a:off x="6050771" y="2524358"/>
            <a:ext cx="408718" cy="251519"/>
          </a:xfrm>
          <a:prstGeom prst="rect">
            <a:avLst/>
          </a:prstGeom>
          <a:solidFill>
            <a:srgbClr val="66FF66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1200" b="1" dirty="0">
                <a:latin typeface="微软雅黑" pitchFamily="34" charset="-122"/>
                <a:ea typeface="微软雅黑" pitchFamily="34" charset="-122"/>
              </a:rPr>
              <a:t>ONU</a:t>
            </a:r>
          </a:p>
        </p:txBody>
      </p:sp>
      <p:sp>
        <p:nvSpPr>
          <p:cNvPr id="146" name="Rectangle 11"/>
          <p:cNvSpPr>
            <a:spLocks noChangeArrowheads="1"/>
          </p:cNvSpPr>
          <p:nvPr/>
        </p:nvSpPr>
        <p:spPr bwMode="auto">
          <a:xfrm>
            <a:off x="6050771" y="1979709"/>
            <a:ext cx="408718" cy="251519"/>
          </a:xfrm>
          <a:prstGeom prst="rect">
            <a:avLst/>
          </a:prstGeom>
          <a:solidFill>
            <a:srgbClr val="66FF66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1200" b="1">
                <a:latin typeface="微软雅黑" pitchFamily="34" charset="-122"/>
                <a:ea typeface="微软雅黑" pitchFamily="34" charset="-122"/>
              </a:rPr>
              <a:t>ONU</a:t>
            </a:r>
          </a:p>
        </p:txBody>
      </p:sp>
      <p:sp>
        <p:nvSpPr>
          <p:cNvPr id="147" name="Rectangle 22"/>
          <p:cNvSpPr>
            <a:spLocks noChangeArrowheads="1"/>
          </p:cNvSpPr>
          <p:nvPr/>
        </p:nvSpPr>
        <p:spPr bwMode="auto">
          <a:xfrm>
            <a:off x="6050771" y="1504412"/>
            <a:ext cx="408718" cy="251519"/>
          </a:xfrm>
          <a:prstGeom prst="rect">
            <a:avLst/>
          </a:prstGeom>
          <a:solidFill>
            <a:srgbClr val="66FF66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1200" b="1" dirty="0">
                <a:latin typeface="微软雅黑" pitchFamily="34" charset="-122"/>
                <a:ea typeface="微软雅黑" pitchFamily="34" charset="-122"/>
              </a:rPr>
              <a:t>ONU</a:t>
            </a:r>
          </a:p>
        </p:txBody>
      </p:sp>
      <p:sp>
        <p:nvSpPr>
          <p:cNvPr id="148" name="Rectangle 43"/>
          <p:cNvSpPr>
            <a:spLocks noChangeArrowheads="1"/>
          </p:cNvSpPr>
          <p:nvPr/>
        </p:nvSpPr>
        <p:spPr bwMode="auto">
          <a:xfrm>
            <a:off x="6068953" y="3956981"/>
            <a:ext cx="408718" cy="251519"/>
          </a:xfrm>
          <a:prstGeom prst="rect">
            <a:avLst/>
          </a:prstGeom>
          <a:solidFill>
            <a:srgbClr val="66FF66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1200" b="1" dirty="0">
                <a:latin typeface="微软雅黑" pitchFamily="34" charset="-122"/>
                <a:ea typeface="微软雅黑" pitchFamily="34" charset="-122"/>
              </a:rPr>
              <a:t>ONU</a:t>
            </a:r>
          </a:p>
        </p:txBody>
      </p:sp>
      <p:sp>
        <p:nvSpPr>
          <p:cNvPr id="149" name="Rectangle 44"/>
          <p:cNvSpPr>
            <a:spLocks noChangeArrowheads="1"/>
          </p:cNvSpPr>
          <p:nvPr/>
        </p:nvSpPr>
        <p:spPr bwMode="auto">
          <a:xfrm>
            <a:off x="6068953" y="3412332"/>
            <a:ext cx="408718" cy="251519"/>
          </a:xfrm>
          <a:prstGeom prst="rect">
            <a:avLst/>
          </a:prstGeom>
          <a:solidFill>
            <a:srgbClr val="66FF66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1200" b="1">
                <a:latin typeface="微软雅黑" pitchFamily="34" charset="-122"/>
                <a:ea typeface="微软雅黑" pitchFamily="34" charset="-122"/>
              </a:rPr>
              <a:t>ONU</a:t>
            </a:r>
          </a:p>
        </p:txBody>
      </p:sp>
      <p:sp>
        <p:nvSpPr>
          <p:cNvPr id="150" name="Rectangle 53"/>
          <p:cNvSpPr>
            <a:spLocks noChangeArrowheads="1"/>
          </p:cNvSpPr>
          <p:nvPr/>
        </p:nvSpPr>
        <p:spPr bwMode="auto">
          <a:xfrm>
            <a:off x="6068953" y="2937035"/>
            <a:ext cx="408718" cy="251519"/>
          </a:xfrm>
          <a:prstGeom prst="rect">
            <a:avLst/>
          </a:prstGeom>
          <a:solidFill>
            <a:srgbClr val="66FF66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1200" b="1">
                <a:latin typeface="微软雅黑" pitchFamily="34" charset="-122"/>
                <a:ea typeface="微软雅黑" pitchFamily="34" charset="-122"/>
              </a:rPr>
              <a:t>ONU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</a:rPr>
              <a:t>2.6  </a:t>
            </a:r>
            <a:r>
              <a:rPr lang="zh-CN" altLang="en-US" dirty="0">
                <a:latin typeface="微软雅黑" panose="020B0503020204020204" pitchFamily="34" charset="-122"/>
              </a:rPr>
              <a:t>宽带接入</a:t>
            </a:r>
            <a:endParaRPr lang="zh-CN" altLang="en-US" dirty="0"/>
          </a:p>
        </p:txBody>
      </p:sp>
      <p:sp>
        <p:nvSpPr>
          <p:cNvPr id="105" name="Rectangle 6"/>
          <p:cNvSpPr>
            <a:spLocks noChangeArrowheads="1"/>
          </p:cNvSpPr>
          <p:nvPr/>
        </p:nvSpPr>
        <p:spPr bwMode="auto">
          <a:xfrm>
            <a:off x="323528" y="699542"/>
            <a:ext cx="842493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无源光网络 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PON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3" name="矩形 2"/>
          <p:cNvSpPr/>
          <p:nvPr/>
        </p:nvSpPr>
        <p:spPr>
          <a:xfrm>
            <a:off x="9008030" y="5020022"/>
            <a:ext cx="72008" cy="72008"/>
          </a:xfrm>
          <a:prstGeom prst="rect">
            <a:avLst/>
          </a:prstGeom>
          <a:solidFill>
            <a:schemeClr val="accent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30772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  物理层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b="1" dirty="0">
                <a:latin typeface="微软雅黑" panose="020B0503020204020204" pitchFamily="34" charset="-122"/>
              </a:rPr>
              <a:t>2.1  </a:t>
            </a:r>
            <a:r>
              <a:rPr lang="zh-CN" altLang="en-US" sz="2400" b="1" dirty="0">
                <a:latin typeface="微软雅黑" panose="020B0503020204020204" pitchFamily="34" charset="-122"/>
              </a:rPr>
              <a:t>基本概念</a:t>
            </a:r>
            <a:endParaRPr lang="en-US" altLang="zh-CN" sz="2400" b="1" dirty="0">
              <a:latin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400" b="1" dirty="0">
                <a:latin typeface="微软雅黑" panose="020B0503020204020204" pitchFamily="34" charset="-122"/>
              </a:rPr>
              <a:t>2.2  </a:t>
            </a:r>
            <a:r>
              <a:rPr lang="zh-CN" altLang="en-US" sz="2400" b="1" dirty="0">
                <a:latin typeface="微软雅黑" panose="020B0503020204020204" pitchFamily="34" charset="-122"/>
              </a:rPr>
              <a:t>数据通信基础</a:t>
            </a:r>
            <a:endParaRPr lang="en-US" altLang="zh-CN" sz="2400" b="1" dirty="0">
              <a:latin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400" b="1" dirty="0">
                <a:latin typeface="微软雅黑" panose="020B0503020204020204" pitchFamily="34" charset="-122"/>
              </a:rPr>
              <a:t>2.3  </a:t>
            </a:r>
            <a:r>
              <a:rPr lang="zh-CN" altLang="en-US" sz="2400" b="1" dirty="0">
                <a:latin typeface="微软雅黑" panose="020B0503020204020204" pitchFamily="34" charset="-122"/>
              </a:rPr>
              <a:t>传输媒体</a:t>
            </a:r>
            <a:endParaRPr lang="en-US" altLang="zh-CN" sz="2400" b="1" dirty="0">
              <a:latin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400" b="1" dirty="0">
                <a:latin typeface="微软雅黑" panose="020B0503020204020204" pitchFamily="34" charset="-122"/>
              </a:rPr>
              <a:t>2.4  </a:t>
            </a:r>
            <a:r>
              <a:rPr lang="zh-CN" altLang="en-US" sz="2400" b="1" dirty="0">
                <a:latin typeface="微软雅黑" panose="020B0503020204020204" pitchFamily="34" charset="-122"/>
              </a:rPr>
              <a:t>信道复用技术</a:t>
            </a:r>
            <a:endParaRPr lang="en-US" altLang="zh-CN" sz="2400" b="1" dirty="0">
              <a:latin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400" b="1" dirty="0">
                <a:latin typeface="微软雅黑" panose="020B0503020204020204" pitchFamily="34" charset="-122"/>
              </a:rPr>
              <a:t>2.5  </a:t>
            </a:r>
            <a:r>
              <a:rPr lang="zh-CN" altLang="en-US" sz="2400" b="1" dirty="0">
                <a:latin typeface="微软雅黑" panose="020B0503020204020204" pitchFamily="34" charset="-122"/>
              </a:rPr>
              <a:t>数字传输系统</a:t>
            </a:r>
            <a:endParaRPr lang="en-US" altLang="zh-CN" sz="2400" b="1" dirty="0">
              <a:latin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400" b="1" dirty="0">
                <a:latin typeface="微软雅黑" panose="020B0503020204020204" pitchFamily="34" charset="-122"/>
              </a:rPr>
              <a:t>2.6  </a:t>
            </a:r>
            <a:r>
              <a:rPr lang="zh-CN" altLang="en-US" sz="2400" b="1" dirty="0">
                <a:latin typeface="微软雅黑" panose="020B0503020204020204" pitchFamily="34" charset="-122"/>
              </a:rPr>
              <a:t>宽带接入</a:t>
            </a:r>
          </a:p>
        </p:txBody>
      </p:sp>
    </p:spTree>
    <p:extLst>
      <p:ext uri="{BB962C8B-B14F-4D97-AF65-F5344CB8AC3E}">
        <p14:creationId xmlns:p14="http://schemas.microsoft.com/office/powerpoint/2010/main" val="41850832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2.6  </a:t>
            </a:r>
            <a:r>
              <a:rPr lang="zh-CN" altLang="en-US" dirty="0"/>
              <a:t>宽带接入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  物理层</a:t>
            </a:r>
          </a:p>
        </p:txBody>
      </p:sp>
    </p:spTree>
    <p:extLst>
      <p:ext uri="{BB962C8B-B14F-4D97-AF65-F5344CB8AC3E}">
        <p14:creationId xmlns:p14="http://schemas.microsoft.com/office/powerpoint/2010/main" val="1446051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8"/>
          <p:cNvSpPr>
            <a:spLocks noChangeArrowheads="1"/>
          </p:cNvSpPr>
          <p:nvPr/>
        </p:nvSpPr>
        <p:spPr bwMode="auto">
          <a:xfrm>
            <a:off x="323528" y="1029236"/>
            <a:ext cx="8424936" cy="3054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300"/>
              </a:lnSpc>
              <a:buClr>
                <a:srgbClr val="0070C0"/>
              </a:buClr>
            </a:pP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用户要连接到互联网，必须先连接到某个</a:t>
            </a:r>
            <a:r>
              <a:rPr lang="en-US" altLang="zh-CN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ISP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。在互联网的发展初期，用户都是利用电话的用户线通过调制解调器连接到</a:t>
            </a:r>
            <a:r>
              <a:rPr lang="en-US" altLang="zh-CN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ISP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的，电话用户线接入到互联网的速率最高仅达到</a:t>
            </a:r>
            <a:r>
              <a:rPr lang="en-US" altLang="zh-CN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56 </a:t>
            </a:r>
            <a:r>
              <a:rPr lang="en-US" altLang="zh-CN" sz="2000" dirty="0" err="1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kbit</a:t>
            </a:r>
            <a:r>
              <a:rPr lang="en-US" altLang="zh-CN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/s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dirty="0">
              <a:solidFill>
                <a:srgbClr val="0087CD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3300"/>
              </a:lnSpc>
              <a:buClr>
                <a:srgbClr val="0070C0"/>
              </a:buClr>
            </a:pPr>
            <a:endParaRPr lang="en-US" altLang="zh-CN" sz="2000" dirty="0">
              <a:solidFill>
                <a:srgbClr val="0087CD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3300"/>
              </a:lnSpc>
              <a:buClr>
                <a:srgbClr val="0070C0"/>
              </a:buClr>
            </a:pP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从宽带接入的媒体来看，可以划分为两大类：</a:t>
            </a:r>
          </a:p>
          <a:p>
            <a:pPr>
              <a:lnSpc>
                <a:spcPts val="3300"/>
              </a:lnSpc>
              <a:buClr>
                <a:srgbClr val="0070C0"/>
              </a:buClr>
            </a:pPr>
            <a:r>
              <a:rPr lang="zh-CN" altLang="en-US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有线宽带接入</a:t>
            </a:r>
          </a:p>
          <a:p>
            <a:pPr>
              <a:lnSpc>
                <a:spcPts val="3300"/>
              </a:lnSpc>
              <a:buClr>
                <a:srgbClr val="0070C0"/>
              </a:buClr>
            </a:pPr>
            <a:r>
              <a:rPr lang="zh-CN" altLang="en-US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无线宽带接入</a:t>
            </a:r>
            <a:endParaRPr lang="en-US" altLang="zh-CN" sz="2000" dirty="0">
              <a:solidFill>
                <a:srgbClr val="C55A1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</a:rPr>
              <a:t>2.6  </a:t>
            </a:r>
            <a:r>
              <a:rPr lang="zh-CN" altLang="en-US" dirty="0">
                <a:latin typeface="微软雅黑" panose="020B0503020204020204" pitchFamily="34" charset="-122"/>
              </a:rPr>
              <a:t>宽带接入</a:t>
            </a:r>
          </a:p>
        </p:txBody>
      </p:sp>
    </p:spTree>
    <p:extLst>
      <p:ext uri="{BB962C8B-B14F-4D97-AF65-F5344CB8AC3E}">
        <p14:creationId xmlns:p14="http://schemas.microsoft.com/office/powerpoint/2010/main" val="28810666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323528" y="1161207"/>
            <a:ext cx="8424936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非对称数字用户线 </a:t>
            </a:r>
            <a:r>
              <a:rPr lang="en-US" altLang="zh-CN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ADSL </a:t>
            </a:r>
            <a:r>
              <a:rPr lang="en-US" altLang="zh-CN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(Asymmetric Digital Subscriber Line) 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技术就是用数字技术对现有的模拟电话用户线进行改造，使它能够承载宽带业务。</a:t>
            </a:r>
          </a:p>
          <a:p>
            <a:pPr marL="342900" indent="-34290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标准模拟电话信号的频带被限制在 </a:t>
            </a:r>
            <a:r>
              <a:rPr lang="en-US" altLang="zh-CN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300~3400 Hz 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的范围内，但用户线本身实际可通过的信号频率仍然超过 </a:t>
            </a:r>
            <a:r>
              <a:rPr lang="en-US" altLang="zh-CN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1 MHz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marL="342900" indent="-34290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ADSL 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技术就把 </a:t>
            </a:r>
            <a:r>
              <a:rPr lang="en-US" altLang="zh-CN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0~4 kHz 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低端频谱留给传统电话使用，而</a:t>
            </a:r>
            <a:r>
              <a:rPr lang="zh-CN" altLang="en-US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把原来没有被利用的高端频谱留给用户上网使用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marL="342900" indent="-34290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DSL 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就是</a:t>
            </a:r>
            <a:r>
              <a:rPr lang="zh-CN" altLang="en-US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数字用户线 </a:t>
            </a:r>
            <a:r>
              <a:rPr lang="en-US" altLang="zh-CN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(Digital Subscriber Line) 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的缩写。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</a:rPr>
              <a:t>2.6  </a:t>
            </a:r>
            <a:r>
              <a:rPr lang="zh-CN" altLang="en-US" dirty="0">
                <a:latin typeface="微软雅黑" panose="020B0503020204020204" pitchFamily="34" charset="-122"/>
              </a:rPr>
              <a:t>宽带接入</a:t>
            </a:r>
            <a:endParaRPr lang="zh-CN" altLang="en-US" dirty="0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323528" y="699542"/>
            <a:ext cx="842493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ADSL 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</a:t>
            </a:r>
          </a:p>
        </p:txBody>
      </p:sp>
    </p:spTree>
    <p:extLst>
      <p:ext uri="{BB962C8B-B14F-4D97-AF65-F5344CB8AC3E}">
        <p14:creationId xmlns:p14="http://schemas.microsoft.com/office/powerpoint/2010/main" val="24369035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8"/>
          <p:cNvSpPr>
            <a:spLocks noChangeArrowheads="1"/>
          </p:cNvSpPr>
          <p:nvPr/>
        </p:nvSpPr>
        <p:spPr bwMode="auto">
          <a:xfrm>
            <a:off x="323528" y="1347614"/>
            <a:ext cx="8424936" cy="3054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ADSL 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的传输距离取决于数据率和用户线的线径（用户线越细，信号传输时的衰减就越大）。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ADSL 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的最高数据传输速率与实际用户线上的信噪比密切相关。</a:t>
            </a:r>
            <a:endParaRPr lang="en-US" altLang="zh-CN" sz="2000" dirty="0">
              <a:solidFill>
                <a:srgbClr val="0087CD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从用户到 </a:t>
            </a:r>
            <a:r>
              <a:rPr lang="en-US" altLang="zh-CN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ISP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上行带宽小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，而从 </a:t>
            </a:r>
            <a:r>
              <a:rPr lang="en-US" altLang="zh-CN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ISP 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到用户的</a:t>
            </a:r>
            <a:r>
              <a:rPr lang="zh-CN" altLang="en-US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下行带宽大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dirty="0">
              <a:solidFill>
                <a:srgbClr val="0087CD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ADSL 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在用户线（铜线）的两端各安装一个 </a:t>
            </a:r>
            <a:r>
              <a:rPr lang="en-US" altLang="zh-CN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ADSL </a:t>
            </a:r>
            <a:r>
              <a:rPr lang="zh-CN" altLang="en-US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调制解调器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dirty="0">
              <a:solidFill>
                <a:srgbClr val="0087CD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我国目前采用的方案是</a:t>
            </a:r>
            <a:r>
              <a:rPr lang="zh-CN" altLang="en-US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离散多音调 </a:t>
            </a:r>
            <a:r>
              <a:rPr lang="en-US" altLang="zh-CN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DMT </a:t>
            </a:r>
            <a:r>
              <a:rPr lang="en-US" altLang="zh-CN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(Discrete Multi-Tone)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调制技术。</a:t>
            </a:r>
            <a:r>
              <a:rPr lang="en-US" altLang="zh-CN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DMT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实际上使用的是采用</a:t>
            </a:r>
            <a:r>
              <a:rPr lang="zh-CN" altLang="en-US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频分复用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的方法。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</a:rPr>
              <a:t>2.6  </a:t>
            </a:r>
            <a:r>
              <a:rPr lang="zh-CN" altLang="en-US" dirty="0">
                <a:latin typeface="微软雅黑" panose="020B0503020204020204" pitchFamily="34" charset="-122"/>
              </a:rPr>
              <a:t>宽带接入</a:t>
            </a:r>
            <a:endParaRPr lang="zh-CN" altLang="en-US" dirty="0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323528" y="699542"/>
            <a:ext cx="842493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ADSL 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</a:t>
            </a:r>
          </a:p>
        </p:txBody>
      </p:sp>
    </p:spTree>
    <p:extLst>
      <p:ext uri="{BB962C8B-B14F-4D97-AF65-F5344CB8AC3E}">
        <p14:creationId xmlns:p14="http://schemas.microsoft.com/office/powerpoint/2010/main" val="12475709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94"/>
          <p:cNvSpPr>
            <a:spLocks noChangeArrowheads="1"/>
          </p:cNvSpPr>
          <p:nvPr/>
        </p:nvSpPr>
        <p:spPr bwMode="auto">
          <a:xfrm>
            <a:off x="3061035" y="2337218"/>
            <a:ext cx="1131058" cy="1515497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Line 196"/>
          <p:cNvSpPr>
            <a:spLocks noChangeShapeType="1"/>
          </p:cNvSpPr>
          <p:nvPr/>
        </p:nvSpPr>
        <p:spPr bwMode="auto">
          <a:xfrm>
            <a:off x="3061035" y="1535671"/>
            <a:ext cx="3847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sm" len="lg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Rectangle 194"/>
          <p:cNvSpPr>
            <a:spLocks noChangeArrowheads="1"/>
          </p:cNvSpPr>
          <p:nvPr/>
        </p:nvSpPr>
        <p:spPr bwMode="auto">
          <a:xfrm>
            <a:off x="4192093" y="2335573"/>
            <a:ext cx="2777746" cy="1515497"/>
          </a:xfrm>
          <a:prstGeom prst="rect">
            <a:avLst/>
          </a:prstGeom>
          <a:solidFill>
            <a:srgbClr val="FF66FF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 Box 80"/>
          <p:cNvSpPr txBox="1">
            <a:spLocks noChangeArrowheads="1"/>
          </p:cNvSpPr>
          <p:nvPr/>
        </p:nvSpPr>
        <p:spPr bwMode="auto">
          <a:xfrm>
            <a:off x="3421640" y="2577767"/>
            <a:ext cx="357790" cy="30777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…</a:t>
            </a:r>
          </a:p>
        </p:txBody>
      </p:sp>
      <p:sp>
        <p:nvSpPr>
          <p:cNvPr id="14" name="Text Box 83"/>
          <p:cNvSpPr txBox="1">
            <a:spLocks noChangeArrowheads="1"/>
          </p:cNvSpPr>
          <p:nvPr/>
        </p:nvSpPr>
        <p:spPr bwMode="auto">
          <a:xfrm>
            <a:off x="1095951" y="1604042"/>
            <a:ext cx="6463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频谱</a:t>
            </a:r>
          </a:p>
        </p:txBody>
      </p:sp>
      <p:sp>
        <p:nvSpPr>
          <p:cNvPr id="15" name="Line 84"/>
          <p:cNvSpPr>
            <a:spLocks noChangeShapeType="1"/>
          </p:cNvSpPr>
          <p:nvPr/>
        </p:nvSpPr>
        <p:spPr bwMode="auto">
          <a:xfrm rot="16200000">
            <a:off x="651472" y="2822633"/>
            <a:ext cx="2124546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 Box 85"/>
          <p:cNvSpPr txBox="1">
            <a:spLocks noChangeArrowheads="1"/>
          </p:cNvSpPr>
          <p:nvPr/>
        </p:nvSpPr>
        <p:spPr bwMode="auto">
          <a:xfrm>
            <a:off x="7383227" y="3889380"/>
            <a:ext cx="127150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频率</a:t>
            </a:r>
            <a:r>
              <a:rPr lang="en-US" altLang="zh-CN" b="1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(kHz)</a:t>
            </a:r>
          </a:p>
        </p:txBody>
      </p:sp>
      <p:sp>
        <p:nvSpPr>
          <p:cNvPr id="17" name="Text Box 86"/>
          <p:cNvSpPr txBox="1">
            <a:spLocks noChangeArrowheads="1"/>
          </p:cNvSpPr>
          <p:nvPr/>
        </p:nvSpPr>
        <p:spPr bwMode="auto">
          <a:xfrm>
            <a:off x="4175791" y="1406759"/>
            <a:ext cx="1822935" cy="3385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600" b="1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ADSL </a:t>
            </a:r>
            <a:r>
              <a:rPr lang="zh-CN" altLang="en-US" sz="1600" b="1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的数字业务</a:t>
            </a:r>
          </a:p>
        </p:txBody>
      </p:sp>
      <p:sp>
        <p:nvSpPr>
          <p:cNvPr id="18" name="Freeform 87"/>
          <p:cNvSpPr>
            <a:spLocks/>
          </p:cNvSpPr>
          <p:nvPr/>
        </p:nvSpPr>
        <p:spPr bwMode="auto">
          <a:xfrm>
            <a:off x="1713745" y="2307079"/>
            <a:ext cx="291082" cy="1556456"/>
          </a:xfrm>
          <a:custGeom>
            <a:avLst/>
            <a:gdLst>
              <a:gd name="T0" fmla="*/ 0 w 208"/>
              <a:gd name="T1" fmla="*/ 0 h 1248"/>
              <a:gd name="T2" fmla="*/ 112 w 208"/>
              <a:gd name="T3" fmla="*/ 144 h 1248"/>
              <a:gd name="T4" fmla="*/ 192 w 208"/>
              <a:gd name="T5" fmla="*/ 680 h 1248"/>
              <a:gd name="T6" fmla="*/ 208 w 208"/>
              <a:gd name="T7" fmla="*/ 1248 h 1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8" h="1248">
                <a:moveTo>
                  <a:pt x="0" y="0"/>
                </a:moveTo>
                <a:cubicBezTo>
                  <a:pt x="19" y="24"/>
                  <a:pt x="80" y="31"/>
                  <a:pt x="112" y="144"/>
                </a:cubicBezTo>
                <a:cubicBezTo>
                  <a:pt x="144" y="257"/>
                  <a:pt x="176" y="496"/>
                  <a:pt x="192" y="680"/>
                </a:cubicBezTo>
                <a:cubicBezTo>
                  <a:pt x="208" y="864"/>
                  <a:pt x="205" y="1130"/>
                  <a:pt x="208" y="1248"/>
                </a:cubicBezTo>
              </a:path>
            </a:pathLst>
          </a:custGeom>
          <a:noFill/>
          <a:ln w="28575" cmpd="sng">
            <a:solidFill>
              <a:srgbClr val="C55A1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Text Box 89"/>
          <p:cNvSpPr txBox="1">
            <a:spLocks noChangeArrowheads="1"/>
          </p:cNvSpPr>
          <p:nvPr/>
        </p:nvSpPr>
        <p:spPr bwMode="auto">
          <a:xfrm>
            <a:off x="3027995" y="1764155"/>
            <a:ext cx="110799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solidFill>
                  <a:srgbClr val="0066CC"/>
                </a:solidFill>
                <a:latin typeface="微软雅黑" pitchFamily="34" charset="-122"/>
                <a:ea typeface="微软雅黑" pitchFamily="34" charset="-122"/>
              </a:rPr>
              <a:t>上行信道</a:t>
            </a:r>
          </a:p>
        </p:txBody>
      </p:sp>
      <p:sp>
        <p:nvSpPr>
          <p:cNvPr id="20" name="Text Box 90"/>
          <p:cNvSpPr txBox="1">
            <a:spLocks noChangeArrowheads="1"/>
          </p:cNvSpPr>
          <p:nvPr/>
        </p:nvSpPr>
        <p:spPr bwMode="auto">
          <a:xfrm>
            <a:off x="1803393" y="1851670"/>
            <a:ext cx="110799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066CC"/>
                </a:solidFill>
                <a:latin typeface="微软雅黑" pitchFamily="34" charset="-122"/>
                <a:ea typeface="微软雅黑" pitchFamily="34" charset="-122"/>
              </a:rPr>
              <a:t>传统电话</a:t>
            </a:r>
          </a:p>
        </p:txBody>
      </p:sp>
      <p:sp>
        <p:nvSpPr>
          <p:cNvPr id="21" name="Line 91"/>
          <p:cNvSpPr>
            <a:spLocks noChangeShapeType="1"/>
          </p:cNvSpPr>
          <p:nvPr/>
        </p:nvSpPr>
        <p:spPr bwMode="auto">
          <a:xfrm flipH="1">
            <a:off x="1901701" y="2185982"/>
            <a:ext cx="307714" cy="354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Line 92"/>
          <p:cNvSpPr>
            <a:spLocks noChangeShapeType="1"/>
          </p:cNvSpPr>
          <p:nvPr/>
        </p:nvSpPr>
        <p:spPr bwMode="auto">
          <a:xfrm flipV="1">
            <a:off x="1713744" y="3868878"/>
            <a:ext cx="6044960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 Box 93"/>
          <p:cNvSpPr txBox="1">
            <a:spLocks noChangeArrowheads="1"/>
          </p:cNvSpPr>
          <p:nvPr/>
        </p:nvSpPr>
        <p:spPr bwMode="auto">
          <a:xfrm>
            <a:off x="1475891" y="3874221"/>
            <a:ext cx="29527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400" b="1">
                <a:latin typeface="微软雅黑" pitchFamily="34" charset="-122"/>
                <a:ea typeface="微软雅黑" pitchFamily="34" charset="-122"/>
              </a:rPr>
              <a:t>0</a:t>
            </a:r>
          </a:p>
        </p:txBody>
      </p:sp>
      <p:sp>
        <p:nvSpPr>
          <p:cNvPr id="24" name="Text Box 94"/>
          <p:cNvSpPr txBox="1">
            <a:spLocks noChangeArrowheads="1"/>
          </p:cNvSpPr>
          <p:nvPr/>
        </p:nvSpPr>
        <p:spPr bwMode="auto">
          <a:xfrm>
            <a:off x="1856791" y="3874221"/>
            <a:ext cx="29527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400" b="1">
                <a:latin typeface="微软雅黑" pitchFamily="34" charset="-122"/>
                <a:ea typeface="微软雅黑" pitchFamily="34" charset="-122"/>
              </a:rPr>
              <a:t>4</a:t>
            </a:r>
          </a:p>
        </p:txBody>
      </p:sp>
      <p:sp>
        <p:nvSpPr>
          <p:cNvPr id="25" name="AutoShape 110"/>
          <p:cNvSpPr>
            <a:spLocks/>
          </p:cNvSpPr>
          <p:nvPr/>
        </p:nvSpPr>
        <p:spPr bwMode="auto">
          <a:xfrm rot="5400000" flipV="1">
            <a:off x="3468043" y="1651766"/>
            <a:ext cx="242194" cy="1056209"/>
          </a:xfrm>
          <a:prstGeom prst="leftBrace">
            <a:avLst>
              <a:gd name="adj1" fmla="val 38909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AutoShape 113"/>
          <p:cNvSpPr>
            <a:spLocks/>
          </p:cNvSpPr>
          <p:nvPr/>
        </p:nvSpPr>
        <p:spPr bwMode="auto">
          <a:xfrm rot="5400000" flipV="1">
            <a:off x="5468186" y="859194"/>
            <a:ext cx="242194" cy="2641353"/>
          </a:xfrm>
          <a:prstGeom prst="leftBrace">
            <a:avLst>
              <a:gd name="adj1" fmla="val 97304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Text Box 114"/>
          <p:cNvSpPr txBox="1">
            <a:spLocks noChangeArrowheads="1"/>
          </p:cNvSpPr>
          <p:nvPr/>
        </p:nvSpPr>
        <p:spPr bwMode="auto">
          <a:xfrm>
            <a:off x="5022085" y="1764155"/>
            <a:ext cx="110799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solidFill>
                  <a:srgbClr val="0066CC"/>
                </a:solidFill>
                <a:latin typeface="微软雅黑" pitchFamily="34" charset="-122"/>
                <a:ea typeface="微软雅黑" pitchFamily="34" charset="-122"/>
              </a:rPr>
              <a:t>下行信道</a:t>
            </a:r>
          </a:p>
        </p:txBody>
      </p:sp>
      <p:sp>
        <p:nvSpPr>
          <p:cNvPr id="28" name="Text Box 143"/>
          <p:cNvSpPr txBox="1">
            <a:spLocks noChangeArrowheads="1"/>
          </p:cNvSpPr>
          <p:nvPr/>
        </p:nvSpPr>
        <p:spPr bwMode="auto">
          <a:xfrm>
            <a:off x="5351933" y="2577767"/>
            <a:ext cx="357790" cy="30777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…</a:t>
            </a:r>
          </a:p>
        </p:txBody>
      </p:sp>
      <p:sp>
        <p:nvSpPr>
          <p:cNvPr id="29" name="Freeform 168"/>
          <p:cNvSpPr>
            <a:spLocks/>
          </p:cNvSpPr>
          <p:nvPr/>
        </p:nvSpPr>
        <p:spPr bwMode="auto">
          <a:xfrm>
            <a:off x="6756934" y="2333792"/>
            <a:ext cx="146373" cy="1535086"/>
          </a:xfrm>
          <a:custGeom>
            <a:avLst/>
            <a:gdLst>
              <a:gd name="T0" fmla="*/ 0 w 190"/>
              <a:gd name="T1" fmla="*/ 858 h 862"/>
              <a:gd name="T2" fmla="*/ 7 w 190"/>
              <a:gd name="T3" fmla="*/ 721 h 862"/>
              <a:gd name="T4" fmla="*/ 19 w 190"/>
              <a:gd name="T5" fmla="*/ 559 h 862"/>
              <a:gd name="T6" fmla="*/ 37 w 190"/>
              <a:gd name="T7" fmla="*/ 355 h 862"/>
              <a:gd name="T8" fmla="*/ 70 w 190"/>
              <a:gd name="T9" fmla="*/ 88 h 862"/>
              <a:gd name="T10" fmla="*/ 101 w 190"/>
              <a:gd name="T11" fmla="*/ 0 h 862"/>
              <a:gd name="T12" fmla="*/ 127 w 190"/>
              <a:gd name="T13" fmla="*/ 88 h 862"/>
              <a:gd name="T14" fmla="*/ 154 w 190"/>
              <a:gd name="T15" fmla="*/ 352 h 862"/>
              <a:gd name="T16" fmla="*/ 172 w 190"/>
              <a:gd name="T17" fmla="*/ 565 h 862"/>
              <a:gd name="T18" fmla="*/ 184 w 190"/>
              <a:gd name="T19" fmla="*/ 712 h 862"/>
              <a:gd name="T20" fmla="*/ 190 w 190"/>
              <a:gd name="T21" fmla="*/ 862 h 8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0" h="862">
                <a:moveTo>
                  <a:pt x="0" y="858"/>
                </a:moveTo>
                <a:cubicBezTo>
                  <a:pt x="1" y="835"/>
                  <a:pt x="4" y="771"/>
                  <a:pt x="7" y="721"/>
                </a:cubicBezTo>
                <a:cubicBezTo>
                  <a:pt x="10" y="671"/>
                  <a:pt x="14" y="620"/>
                  <a:pt x="19" y="559"/>
                </a:cubicBezTo>
                <a:cubicBezTo>
                  <a:pt x="24" y="498"/>
                  <a:pt x="29" y="433"/>
                  <a:pt x="37" y="355"/>
                </a:cubicBezTo>
                <a:cubicBezTo>
                  <a:pt x="45" y="277"/>
                  <a:pt x="59" y="147"/>
                  <a:pt x="70" y="88"/>
                </a:cubicBezTo>
                <a:cubicBezTo>
                  <a:pt x="81" y="29"/>
                  <a:pt x="92" y="0"/>
                  <a:pt x="101" y="0"/>
                </a:cubicBezTo>
                <a:cubicBezTo>
                  <a:pt x="110" y="0"/>
                  <a:pt x="118" y="29"/>
                  <a:pt x="127" y="88"/>
                </a:cubicBezTo>
                <a:cubicBezTo>
                  <a:pt x="136" y="147"/>
                  <a:pt x="147" y="273"/>
                  <a:pt x="154" y="352"/>
                </a:cubicBezTo>
                <a:cubicBezTo>
                  <a:pt x="161" y="431"/>
                  <a:pt x="167" y="505"/>
                  <a:pt x="172" y="565"/>
                </a:cubicBezTo>
                <a:cubicBezTo>
                  <a:pt x="177" y="625"/>
                  <a:pt x="181" y="663"/>
                  <a:pt x="184" y="712"/>
                </a:cubicBezTo>
                <a:cubicBezTo>
                  <a:pt x="187" y="761"/>
                  <a:pt x="189" y="831"/>
                  <a:pt x="190" y="862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Freeform 169"/>
          <p:cNvSpPr>
            <a:spLocks/>
          </p:cNvSpPr>
          <p:nvPr/>
        </p:nvSpPr>
        <p:spPr bwMode="auto">
          <a:xfrm>
            <a:off x="6607235" y="2335573"/>
            <a:ext cx="146373" cy="1535086"/>
          </a:xfrm>
          <a:custGeom>
            <a:avLst/>
            <a:gdLst>
              <a:gd name="T0" fmla="*/ 0 w 190"/>
              <a:gd name="T1" fmla="*/ 858 h 862"/>
              <a:gd name="T2" fmla="*/ 7 w 190"/>
              <a:gd name="T3" fmla="*/ 721 h 862"/>
              <a:gd name="T4" fmla="*/ 19 w 190"/>
              <a:gd name="T5" fmla="*/ 559 h 862"/>
              <a:gd name="T6" fmla="*/ 37 w 190"/>
              <a:gd name="T7" fmla="*/ 355 h 862"/>
              <a:gd name="T8" fmla="*/ 70 w 190"/>
              <a:gd name="T9" fmla="*/ 88 h 862"/>
              <a:gd name="T10" fmla="*/ 101 w 190"/>
              <a:gd name="T11" fmla="*/ 0 h 862"/>
              <a:gd name="T12" fmla="*/ 127 w 190"/>
              <a:gd name="T13" fmla="*/ 88 h 862"/>
              <a:gd name="T14" fmla="*/ 154 w 190"/>
              <a:gd name="T15" fmla="*/ 352 h 862"/>
              <a:gd name="T16" fmla="*/ 172 w 190"/>
              <a:gd name="T17" fmla="*/ 565 h 862"/>
              <a:gd name="T18" fmla="*/ 184 w 190"/>
              <a:gd name="T19" fmla="*/ 712 h 862"/>
              <a:gd name="T20" fmla="*/ 190 w 190"/>
              <a:gd name="T21" fmla="*/ 862 h 8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0" h="862">
                <a:moveTo>
                  <a:pt x="0" y="858"/>
                </a:moveTo>
                <a:cubicBezTo>
                  <a:pt x="1" y="835"/>
                  <a:pt x="4" y="771"/>
                  <a:pt x="7" y="721"/>
                </a:cubicBezTo>
                <a:cubicBezTo>
                  <a:pt x="10" y="671"/>
                  <a:pt x="14" y="620"/>
                  <a:pt x="19" y="559"/>
                </a:cubicBezTo>
                <a:cubicBezTo>
                  <a:pt x="24" y="498"/>
                  <a:pt x="29" y="433"/>
                  <a:pt x="37" y="355"/>
                </a:cubicBezTo>
                <a:cubicBezTo>
                  <a:pt x="45" y="277"/>
                  <a:pt x="59" y="147"/>
                  <a:pt x="70" y="88"/>
                </a:cubicBezTo>
                <a:cubicBezTo>
                  <a:pt x="81" y="29"/>
                  <a:pt x="92" y="0"/>
                  <a:pt x="101" y="0"/>
                </a:cubicBezTo>
                <a:cubicBezTo>
                  <a:pt x="110" y="0"/>
                  <a:pt x="118" y="29"/>
                  <a:pt x="127" y="88"/>
                </a:cubicBezTo>
                <a:cubicBezTo>
                  <a:pt x="136" y="147"/>
                  <a:pt x="147" y="273"/>
                  <a:pt x="154" y="352"/>
                </a:cubicBezTo>
                <a:cubicBezTo>
                  <a:pt x="161" y="431"/>
                  <a:pt x="167" y="505"/>
                  <a:pt x="172" y="565"/>
                </a:cubicBezTo>
                <a:cubicBezTo>
                  <a:pt x="177" y="625"/>
                  <a:pt x="181" y="663"/>
                  <a:pt x="184" y="712"/>
                </a:cubicBezTo>
                <a:cubicBezTo>
                  <a:pt x="187" y="761"/>
                  <a:pt x="189" y="831"/>
                  <a:pt x="190" y="862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Freeform 170"/>
          <p:cNvSpPr>
            <a:spLocks/>
          </p:cNvSpPr>
          <p:nvPr/>
        </p:nvSpPr>
        <p:spPr bwMode="auto">
          <a:xfrm>
            <a:off x="6457536" y="2337353"/>
            <a:ext cx="146373" cy="1535086"/>
          </a:xfrm>
          <a:custGeom>
            <a:avLst/>
            <a:gdLst>
              <a:gd name="T0" fmla="*/ 0 w 190"/>
              <a:gd name="T1" fmla="*/ 858 h 862"/>
              <a:gd name="T2" fmla="*/ 7 w 190"/>
              <a:gd name="T3" fmla="*/ 721 h 862"/>
              <a:gd name="T4" fmla="*/ 19 w 190"/>
              <a:gd name="T5" fmla="*/ 559 h 862"/>
              <a:gd name="T6" fmla="*/ 37 w 190"/>
              <a:gd name="T7" fmla="*/ 355 h 862"/>
              <a:gd name="T8" fmla="*/ 70 w 190"/>
              <a:gd name="T9" fmla="*/ 88 h 862"/>
              <a:gd name="T10" fmla="*/ 101 w 190"/>
              <a:gd name="T11" fmla="*/ 0 h 862"/>
              <a:gd name="T12" fmla="*/ 127 w 190"/>
              <a:gd name="T13" fmla="*/ 88 h 862"/>
              <a:gd name="T14" fmla="*/ 154 w 190"/>
              <a:gd name="T15" fmla="*/ 352 h 862"/>
              <a:gd name="T16" fmla="*/ 172 w 190"/>
              <a:gd name="T17" fmla="*/ 565 h 862"/>
              <a:gd name="T18" fmla="*/ 184 w 190"/>
              <a:gd name="T19" fmla="*/ 712 h 862"/>
              <a:gd name="T20" fmla="*/ 190 w 190"/>
              <a:gd name="T21" fmla="*/ 862 h 8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0" h="862">
                <a:moveTo>
                  <a:pt x="0" y="858"/>
                </a:moveTo>
                <a:cubicBezTo>
                  <a:pt x="1" y="835"/>
                  <a:pt x="4" y="771"/>
                  <a:pt x="7" y="721"/>
                </a:cubicBezTo>
                <a:cubicBezTo>
                  <a:pt x="10" y="671"/>
                  <a:pt x="14" y="620"/>
                  <a:pt x="19" y="559"/>
                </a:cubicBezTo>
                <a:cubicBezTo>
                  <a:pt x="24" y="498"/>
                  <a:pt x="29" y="433"/>
                  <a:pt x="37" y="355"/>
                </a:cubicBezTo>
                <a:cubicBezTo>
                  <a:pt x="45" y="277"/>
                  <a:pt x="59" y="147"/>
                  <a:pt x="70" y="88"/>
                </a:cubicBezTo>
                <a:cubicBezTo>
                  <a:pt x="81" y="29"/>
                  <a:pt x="92" y="0"/>
                  <a:pt x="101" y="0"/>
                </a:cubicBezTo>
                <a:cubicBezTo>
                  <a:pt x="110" y="0"/>
                  <a:pt x="118" y="29"/>
                  <a:pt x="127" y="88"/>
                </a:cubicBezTo>
                <a:cubicBezTo>
                  <a:pt x="136" y="147"/>
                  <a:pt x="147" y="273"/>
                  <a:pt x="154" y="352"/>
                </a:cubicBezTo>
                <a:cubicBezTo>
                  <a:pt x="161" y="431"/>
                  <a:pt x="167" y="505"/>
                  <a:pt x="172" y="565"/>
                </a:cubicBezTo>
                <a:cubicBezTo>
                  <a:pt x="177" y="625"/>
                  <a:pt x="181" y="663"/>
                  <a:pt x="184" y="712"/>
                </a:cubicBezTo>
                <a:cubicBezTo>
                  <a:pt x="187" y="761"/>
                  <a:pt x="189" y="831"/>
                  <a:pt x="190" y="862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Freeform 171"/>
          <p:cNvSpPr>
            <a:spLocks/>
          </p:cNvSpPr>
          <p:nvPr/>
        </p:nvSpPr>
        <p:spPr bwMode="auto">
          <a:xfrm>
            <a:off x="6307838" y="2339134"/>
            <a:ext cx="146373" cy="1535086"/>
          </a:xfrm>
          <a:custGeom>
            <a:avLst/>
            <a:gdLst>
              <a:gd name="T0" fmla="*/ 0 w 190"/>
              <a:gd name="T1" fmla="*/ 858 h 862"/>
              <a:gd name="T2" fmla="*/ 7 w 190"/>
              <a:gd name="T3" fmla="*/ 721 h 862"/>
              <a:gd name="T4" fmla="*/ 19 w 190"/>
              <a:gd name="T5" fmla="*/ 559 h 862"/>
              <a:gd name="T6" fmla="*/ 37 w 190"/>
              <a:gd name="T7" fmla="*/ 355 h 862"/>
              <a:gd name="T8" fmla="*/ 70 w 190"/>
              <a:gd name="T9" fmla="*/ 88 h 862"/>
              <a:gd name="T10" fmla="*/ 101 w 190"/>
              <a:gd name="T11" fmla="*/ 0 h 862"/>
              <a:gd name="T12" fmla="*/ 127 w 190"/>
              <a:gd name="T13" fmla="*/ 88 h 862"/>
              <a:gd name="T14" fmla="*/ 154 w 190"/>
              <a:gd name="T15" fmla="*/ 352 h 862"/>
              <a:gd name="T16" fmla="*/ 172 w 190"/>
              <a:gd name="T17" fmla="*/ 565 h 862"/>
              <a:gd name="T18" fmla="*/ 184 w 190"/>
              <a:gd name="T19" fmla="*/ 712 h 862"/>
              <a:gd name="T20" fmla="*/ 190 w 190"/>
              <a:gd name="T21" fmla="*/ 862 h 8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0" h="862">
                <a:moveTo>
                  <a:pt x="0" y="858"/>
                </a:moveTo>
                <a:cubicBezTo>
                  <a:pt x="1" y="835"/>
                  <a:pt x="4" y="771"/>
                  <a:pt x="7" y="721"/>
                </a:cubicBezTo>
                <a:cubicBezTo>
                  <a:pt x="10" y="671"/>
                  <a:pt x="14" y="620"/>
                  <a:pt x="19" y="559"/>
                </a:cubicBezTo>
                <a:cubicBezTo>
                  <a:pt x="24" y="498"/>
                  <a:pt x="29" y="433"/>
                  <a:pt x="37" y="355"/>
                </a:cubicBezTo>
                <a:cubicBezTo>
                  <a:pt x="45" y="277"/>
                  <a:pt x="59" y="147"/>
                  <a:pt x="70" y="88"/>
                </a:cubicBezTo>
                <a:cubicBezTo>
                  <a:pt x="81" y="29"/>
                  <a:pt x="92" y="0"/>
                  <a:pt x="101" y="0"/>
                </a:cubicBezTo>
                <a:cubicBezTo>
                  <a:pt x="110" y="0"/>
                  <a:pt x="118" y="29"/>
                  <a:pt x="127" y="88"/>
                </a:cubicBezTo>
                <a:cubicBezTo>
                  <a:pt x="136" y="147"/>
                  <a:pt x="147" y="273"/>
                  <a:pt x="154" y="352"/>
                </a:cubicBezTo>
                <a:cubicBezTo>
                  <a:pt x="161" y="431"/>
                  <a:pt x="167" y="505"/>
                  <a:pt x="172" y="565"/>
                </a:cubicBezTo>
                <a:cubicBezTo>
                  <a:pt x="177" y="625"/>
                  <a:pt x="181" y="663"/>
                  <a:pt x="184" y="712"/>
                </a:cubicBezTo>
                <a:cubicBezTo>
                  <a:pt x="187" y="761"/>
                  <a:pt x="189" y="831"/>
                  <a:pt x="190" y="862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Freeform 172"/>
          <p:cNvSpPr>
            <a:spLocks/>
          </p:cNvSpPr>
          <p:nvPr/>
        </p:nvSpPr>
        <p:spPr bwMode="auto">
          <a:xfrm>
            <a:off x="6158139" y="2340915"/>
            <a:ext cx="146373" cy="1535086"/>
          </a:xfrm>
          <a:custGeom>
            <a:avLst/>
            <a:gdLst>
              <a:gd name="T0" fmla="*/ 0 w 190"/>
              <a:gd name="T1" fmla="*/ 858 h 862"/>
              <a:gd name="T2" fmla="*/ 7 w 190"/>
              <a:gd name="T3" fmla="*/ 721 h 862"/>
              <a:gd name="T4" fmla="*/ 19 w 190"/>
              <a:gd name="T5" fmla="*/ 559 h 862"/>
              <a:gd name="T6" fmla="*/ 37 w 190"/>
              <a:gd name="T7" fmla="*/ 355 h 862"/>
              <a:gd name="T8" fmla="*/ 70 w 190"/>
              <a:gd name="T9" fmla="*/ 88 h 862"/>
              <a:gd name="T10" fmla="*/ 101 w 190"/>
              <a:gd name="T11" fmla="*/ 0 h 862"/>
              <a:gd name="T12" fmla="*/ 127 w 190"/>
              <a:gd name="T13" fmla="*/ 88 h 862"/>
              <a:gd name="T14" fmla="*/ 154 w 190"/>
              <a:gd name="T15" fmla="*/ 352 h 862"/>
              <a:gd name="T16" fmla="*/ 172 w 190"/>
              <a:gd name="T17" fmla="*/ 565 h 862"/>
              <a:gd name="T18" fmla="*/ 184 w 190"/>
              <a:gd name="T19" fmla="*/ 712 h 862"/>
              <a:gd name="T20" fmla="*/ 190 w 190"/>
              <a:gd name="T21" fmla="*/ 862 h 8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0" h="862">
                <a:moveTo>
                  <a:pt x="0" y="858"/>
                </a:moveTo>
                <a:cubicBezTo>
                  <a:pt x="1" y="835"/>
                  <a:pt x="4" y="771"/>
                  <a:pt x="7" y="721"/>
                </a:cubicBezTo>
                <a:cubicBezTo>
                  <a:pt x="10" y="671"/>
                  <a:pt x="14" y="620"/>
                  <a:pt x="19" y="559"/>
                </a:cubicBezTo>
                <a:cubicBezTo>
                  <a:pt x="24" y="498"/>
                  <a:pt x="29" y="433"/>
                  <a:pt x="37" y="355"/>
                </a:cubicBezTo>
                <a:cubicBezTo>
                  <a:pt x="45" y="277"/>
                  <a:pt x="59" y="147"/>
                  <a:pt x="70" y="88"/>
                </a:cubicBezTo>
                <a:cubicBezTo>
                  <a:pt x="81" y="29"/>
                  <a:pt x="92" y="0"/>
                  <a:pt x="101" y="0"/>
                </a:cubicBezTo>
                <a:cubicBezTo>
                  <a:pt x="110" y="0"/>
                  <a:pt x="118" y="29"/>
                  <a:pt x="127" y="88"/>
                </a:cubicBezTo>
                <a:cubicBezTo>
                  <a:pt x="136" y="147"/>
                  <a:pt x="147" y="273"/>
                  <a:pt x="154" y="352"/>
                </a:cubicBezTo>
                <a:cubicBezTo>
                  <a:pt x="161" y="431"/>
                  <a:pt x="167" y="505"/>
                  <a:pt x="172" y="565"/>
                </a:cubicBezTo>
                <a:cubicBezTo>
                  <a:pt x="177" y="625"/>
                  <a:pt x="181" y="663"/>
                  <a:pt x="184" y="712"/>
                </a:cubicBezTo>
                <a:cubicBezTo>
                  <a:pt x="187" y="761"/>
                  <a:pt x="189" y="831"/>
                  <a:pt x="190" y="862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Freeform 173"/>
          <p:cNvSpPr>
            <a:spLocks/>
          </p:cNvSpPr>
          <p:nvPr/>
        </p:nvSpPr>
        <p:spPr bwMode="auto">
          <a:xfrm>
            <a:off x="6008440" y="2342696"/>
            <a:ext cx="146373" cy="1535086"/>
          </a:xfrm>
          <a:custGeom>
            <a:avLst/>
            <a:gdLst>
              <a:gd name="T0" fmla="*/ 0 w 190"/>
              <a:gd name="T1" fmla="*/ 858 h 862"/>
              <a:gd name="T2" fmla="*/ 7 w 190"/>
              <a:gd name="T3" fmla="*/ 721 h 862"/>
              <a:gd name="T4" fmla="*/ 19 w 190"/>
              <a:gd name="T5" fmla="*/ 559 h 862"/>
              <a:gd name="T6" fmla="*/ 37 w 190"/>
              <a:gd name="T7" fmla="*/ 355 h 862"/>
              <a:gd name="T8" fmla="*/ 70 w 190"/>
              <a:gd name="T9" fmla="*/ 88 h 862"/>
              <a:gd name="T10" fmla="*/ 101 w 190"/>
              <a:gd name="T11" fmla="*/ 0 h 862"/>
              <a:gd name="T12" fmla="*/ 127 w 190"/>
              <a:gd name="T13" fmla="*/ 88 h 862"/>
              <a:gd name="T14" fmla="*/ 154 w 190"/>
              <a:gd name="T15" fmla="*/ 352 h 862"/>
              <a:gd name="T16" fmla="*/ 172 w 190"/>
              <a:gd name="T17" fmla="*/ 565 h 862"/>
              <a:gd name="T18" fmla="*/ 184 w 190"/>
              <a:gd name="T19" fmla="*/ 712 h 862"/>
              <a:gd name="T20" fmla="*/ 190 w 190"/>
              <a:gd name="T21" fmla="*/ 862 h 8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0" h="862">
                <a:moveTo>
                  <a:pt x="0" y="858"/>
                </a:moveTo>
                <a:cubicBezTo>
                  <a:pt x="1" y="835"/>
                  <a:pt x="4" y="771"/>
                  <a:pt x="7" y="721"/>
                </a:cubicBezTo>
                <a:cubicBezTo>
                  <a:pt x="10" y="671"/>
                  <a:pt x="14" y="620"/>
                  <a:pt x="19" y="559"/>
                </a:cubicBezTo>
                <a:cubicBezTo>
                  <a:pt x="24" y="498"/>
                  <a:pt x="29" y="433"/>
                  <a:pt x="37" y="355"/>
                </a:cubicBezTo>
                <a:cubicBezTo>
                  <a:pt x="45" y="277"/>
                  <a:pt x="59" y="147"/>
                  <a:pt x="70" y="88"/>
                </a:cubicBezTo>
                <a:cubicBezTo>
                  <a:pt x="81" y="29"/>
                  <a:pt x="92" y="0"/>
                  <a:pt x="101" y="0"/>
                </a:cubicBezTo>
                <a:cubicBezTo>
                  <a:pt x="110" y="0"/>
                  <a:pt x="118" y="29"/>
                  <a:pt x="127" y="88"/>
                </a:cubicBezTo>
                <a:cubicBezTo>
                  <a:pt x="136" y="147"/>
                  <a:pt x="147" y="273"/>
                  <a:pt x="154" y="352"/>
                </a:cubicBezTo>
                <a:cubicBezTo>
                  <a:pt x="161" y="431"/>
                  <a:pt x="167" y="505"/>
                  <a:pt x="172" y="565"/>
                </a:cubicBezTo>
                <a:cubicBezTo>
                  <a:pt x="177" y="625"/>
                  <a:pt x="181" y="663"/>
                  <a:pt x="184" y="712"/>
                </a:cubicBezTo>
                <a:cubicBezTo>
                  <a:pt x="187" y="761"/>
                  <a:pt x="189" y="831"/>
                  <a:pt x="190" y="862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Freeform 174"/>
          <p:cNvSpPr>
            <a:spLocks/>
          </p:cNvSpPr>
          <p:nvPr/>
        </p:nvSpPr>
        <p:spPr bwMode="auto">
          <a:xfrm>
            <a:off x="5858741" y="2344476"/>
            <a:ext cx="146373" cy="1535086"/>
          </a:xfrm>
          <a:custGeom>
            <a:avLst/>
            <a:gdLst>
              <a:gd name="T0" fmla="*/ 0 w 190"/>
              <a:gd name="T1" fmla="*/ 858 h 862"/>
              <a:gd name="T2" fmla="*/ 7 w 190"/>
              <a:gd name="T3" fmla="*/ 721 h 862"/>
              <a:gd name="T4" fmla="*/ 19 w 190"/>
              <a:gd name="T5" fmla="*/ 559 h 862"/>
              <a:gd name="T6" fmla="*/ 37 w 190"/>
              <a:gd name="T7" fmla="*/ 355 h 862"/>
              <a:gd name="T8" fmla="*/ 70 w 190"/>
              <a:gd name="T9" fmla="*/ 88 h 862"/>
              <a:gd name="T10" fmla="*/ 101 w 190"/>
              <a:gd name="T11" fmla="*/ 0 h 862"/>
              <a:gd name="T12" fmla="*/ 127 w 190"/>
              <a:gd name="T13" fmla="*/ 88 h 862"/>
              <a:gd name="T14" fmla="*/ 154 w 190"/>
              <a:gd name="T15" fmla="*/ 352 h 862"/>
              <a:gd name="T16" fmla="*/ 172 w 190"/>
              <a:gd name="T17" fmla="*/ 565 h 862"/>
              <a:gd name="T18" fmla="*/ 184 w 190"/>
              <a:gd name="T19" fmla="*/ 712 h 862"/>
              <a:gd name="T20" fmla="*/ 190 w 190"/>
              <a:gd name="T21" fmla="*/ 862 h 8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0" h="862">
                <a:moveTo>
                  <a:pt x="0" y="858"/>
                </a:moveTo>
                <a:cubicBezTo>
                  <a:pt x="1" y="835"/>
                  <a:pt x="4" y="771"/>
                  <a:pt x="7" y="721"/>
                </a:cubicBezTo>
                <a:cubicBezTo>
                  <a:pt x="10" y="671"/>
                  <a:pt x="14" y="620"/>
                  <a:pt x="19" y="559"/>
                </a:cubicBezTo>
                <a:cubicBezTo>
                  <a:pt x="24" y="498"/>
                  <a:pt x="29" y="433"/>
                  <a:pt x="37" y="355"/>
                </a:cubicBezTo>
                <a:cubicBezTo>
                  <a:pt x="45" y="277"/>
                  <a:pt x="59" y="147"/>
                  <a:pt x="70" y="88"/>
                </a:cubicBezTo>
                <a:cubicBezTo>
                  <a:pt x="81" y="29"/>
                  <a:pt x="92" y="0"/>
                  <a:pt x="101" y="0"/>
                </a:cubicBezTo>
                <a:cubicBezTo>
                  <a:pt x="110" y="0"/>
                  <a:pt x="118" y="29"/>
                  <a:pt x="127" y="88"/>
                </a:cubicBezTo>
                <a:cubicBezTo>
                  <a:pt x="136" y="147"/>
                  <a:pt x="147" y="273"/>
                  <a:pt x="154" y="352"/>
                </a:cubicBezTo>
                <a:cubicBezTo>
                  <a:pt x="161" y="431"/>
                  <a:pt x="167" y="505"/>
                  <a:pt x="172" y="565"/>
                </a:cubicBezTo>
                <a:cubicBezTo>
                  <a:pt x="177" y="625"/>
                  <a:pt x="181" y="663"/>
                  <a:pt x="184" y="712"/>
                </a:cubicBezTo>
                <a:cubicBezTo>
                  <a:pt x="187" y="761"/>
                  <a:pt x="189" y="831"/>
                  <a:pt x="190" y="862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Freeform 175"/>
          <p:cNvSpPr>
            <a:spLocks/>
          </p:cNvSpPr>
          <p:nvPr/>
        </p:nvSpPr>
        <p:spPr bwMode="auto">
          <a:xfrm>
            <a:off x="5709042" y="2346258"/>
            <a:ext cx="146373" cy="1535086"/>
          </a:xfrm>
          <a:custGeom>
            <a:avLst/>
            <a:gdLst>
              <a:gd name="T0" fmla="*/ 0 w 190"/>
              <a:gd name="T1" fmla="*/ 858 h 862"/>
              <a:gd name="T2" fmla="*/ 7 w 190"/>
              <a:gd name="T3" fmla="*/ 721 h 862"/>
              <a:gd name="T4" fmla="*/ 19 w 190"/>
              <a:gd name="T5" fmla="*/ 559 h 862"/>
              <a:gd name="T6" fmla="*/ 37 w 190"/>
              <a:gd name="T7" fmla="*/ 355 h 862"/>
              <a:gd name="T8" fmla="*/ 70 w 190"/>
              <a:gd name="T9" fmla="*/ 88 h 862"/>
              <a:gd name="T10" fmla="*/ 101 w 190"/>
              <a:gd name="T11" fmla="*/ 0 h 862"/>
              <a:gd name="T12" fmla="*/ 127 w 190"/>
              <a:gd name="T13" fmla="*/ 88 h 862"/>
              <a:gd name="T14" fmla="*/ 154 w 190"/>
              <a:gd name="T15" fmla="*/ 352 h 862"/>
              <a:gd name="T16" fmla="*/ 172 w 190"/>
              <a:gd name="T17" fmla="*/ 565 h 862"/>
              <a:gd name="T18" fmla="*/ 184 w 190"/>
              <a:gd name="T19" fmla="*/ 712 h 862"/>
              <a:gd name="T20" fmla="*/ 190 w 190"/>
              <a:gd name="T21" fmla="*/ 862 h 8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0" h="862">
                <a:moveTo>
                  <a:pt x="0" y="858"/>
                </a:moveTo>
                <a:cubicBezTo>
                  <a:pt x="1" y="835"/>
                  <a:pt x="4" y="771"/>
                  <a:pt x="7" y="721"/>
                </a:cubicBezTo>
                <a:cubicBezTo>
                  <a:pt x="10" y="671"/>
                  <a:pt x="14" y="620"/>
                  <a:pt x="19" y="559"/>
                </a:cubicBezTo>
                <a:cubicBezTo>
                  <a:pt x="24" y="498"/>
                  <a:pt x="29" y="433"/>
                  <a:pt x="37" y="355"/>
                </a:cubicBezTo>
                <a:cubicBezTo>
                  <a:pt x="45" y="277"/>
                  <a:pt x="59" y="147"/>
                  <a:pt x="70" y="88"/>
                </a:cubicBezTo>
                <a:cubicBezTo>
                  <a:pt x="81" y="29"/>
                  <a:pt x="92" y="0"/>
                  <a:pt x="101" y="0"/>
                </a:cubicBezTo>
                <a:cubicBezTo>
                  <a:pt x="110" y="0"/>
                  <a:pt x="118" y="29"/>
                  <a:pt x="127" y="88"/>
                </a:cubicBezTo>
                <a:cubicBezTo>
                  <a:pt x="136" y="147"/>
                  <a:pt x="147" y="273"/>
                  <a:pt x="154" y="352"/>
                </a:cubicBezTo>
                <a:cubicBezTo>
                  <a:pt x="161" y="431"/>
                  <a:pt x="167" y="505"/>
                  <a:pt x="172" y="565"/>
                </a:cubicBezTo>
                <a:cubicBezTo>
                  <a:pt x="177" y="625"/>
                  <a:pt x="181" y="663"/>
                  <a:pt x="184" y="712"/>
                </a:cubicBezTo>
                <a:cubicBezTo>
                  <a:pt x="187" y="761"/>
                  <a:pt x="189" y="831"/>
                  <a:pt x="190" y="862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Freeform 176"/>
          <p:cNvSpPr>
            <a:spLocks/>
          </p:cNvSpPr>
          <p:nvPr/>
        </p:nvSpPr>
        <p:spPr bwMode="auto">
          <a:xfrm>
            <a:off x="5173453" y="2335573"/>
            <a:ext cx="146373" cy="1535086"/>
          </a:xfrm>
          <a:custGeom>
            <a:avLst/>
            <a:gdLst>
              <a:gd name="T0" fmla="*/ 0 w 190"/>
              <a:gd name="T1" fmla="*/ 858 h 862"/>
              <a:gd name="T2" fmla="*/ 7 w 190"/>
              <a:gd name="T3" fmla="*/ 721 h 862"/>
              <a:gd name="T4" fmla="*/ 19 w 190"/>
              <a:gd name="T5" fmla="*/ 559 h 862"/>
              <a:gd name="T6" fmla="*/ 37 w 190"/>
              <a:gd name="T7" fmla="*/ 355 h 862"/>
              <a:gd name="T8" fmla="*/ 70 w 190"/>
              <a:gd name="T9" fmla="*/ 88 h 862"/>
              <a:gd name="T10" fmla="*/ 101 w 190"/>
              <a:gd name="T11" fmla="*/ 0 h 862"/>
              <a:gd name="T12" fmla="*/ 127 w 190"/>
              <a:gd name="T13" fmla="*/ 88 h 862"/>
              <a:gd name="T14" fmla="*/ 154 w 190"/>
              <a:gd name="T15" fmla="*/ 352 h 862"/>
              <a:gd name="T16" fmla="*/ 172 w 190"/>
              <a:gd name="T17" fmla="*/ 565 h 862"/>
              <a:gd name="T18" fmla="*/ 184 w 190"/>
              <a:gd name="T19" fmla="*/ 712 h 862"/>
              <a:gd name="T20" fmla="*/ 190 w 190"/>
              <a:gd name="T21" fmla="*/ 862 h 8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0" h="862">
                <a:moveTo>
                  <a:pt x="0" y="858"/>
                </a:moveTo>
                <a:cubicBezTo>
                  <a:pt x="1" y="835"/>
                  <a:pt x="4" y="771"/>
                  <a:pt x="7" y="721"/>
                </a:cubicBezTo>
                <a:cubicBezTo>
                  <a:pt x="10" y="671"/>
                  <a:pt x="14" y="620"/>
                  <a:pt x="19" y="559"/>
                </a:cubicBezTo>
                <a:cubicBezTo>
                  <a:pt x="24" y="498"/>
                  <a:pt x="29" y="433"/>
                  <a:pt x="37" y="355"/>
                </a:cubicBezTo>
                <a:cubicBezTo>
                  <a:pt x="45" y="277"/>
                  <a:pt x="59" y="147"/>
                  <a:pt x="70" y="88"/>
                </a:cubicBezTo>
                <a:cubicBezTo>
                  <a:pt x="81" y="29"/>
                  <a:pt x="92" y="0"/>
                  <a:pt x="101" y="0"/>
                </a:cubicBezTo>
                <a:cubicBezTo>
                  <a:pt x="110" y="0"/>
                  <a:pt x="118" y="29"/>
                  <a:pt x="127" y="88"/>
                </a:cubicBezTo>
                <a:cubicBezTo>
                  <a:pt x="136" y="147"/>
                  <a:pt x="147" y="273"/>
                  <a:pt x="154" y="352"/>
                </a:cubicBezTo>
                <a:cubicBezTo>
                  <a:pt x="161" y="431"/>
                  <a:pt x="167" y="505"/>
                  <a:pt x="172" y="565"/>
                </a:cubicBezTo>
                <a:cubicBezTo>
                  <a:pt x="177" y="625"/>
                  <a:pt x="181" y="663"/>
                  <a:pt x="184" y="712"/>
                </a:cubicBezTo>
                <a:cubicBezTo>
                  <a:pt x="187" y="761"/>
                  <a:pt x="189" y="831"/>
                  <a:pt x="190" y="862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Freeform 177"/>
          <p:cNvSpPr>
            <a:spLocks/>
          </p:cNvSpPr>
          <p:nvPr/>
        </p:nvSpPr>
        <p:spPr bwMode="auto">
          <a:xfrm>
            <a:off x="5027081" y="2337353"/>
            <a:ext cx="146373" cy="1535086"/>
          </a:xfrm>
          <a:custGeom>
            <a:avLst/>
            <a:gdLst>
              <a:gd name="T0" fmla="*/ 0 w 190"/>
              <a:gd name="T1" fmla="*/ 858 h 862"/>
              <a:gd name="T2" fmla="*/ 7 w 190"/>
              <a:gd name="T3" fmla="*/ 721 h 862"/>
              <a:gd name="T4" fmla="*/ 19 w 190"/>
              <a:gd name="T5" fmla="*/ 559 h 862"/>
              <a:gd name="T6" fmla="*/ 37 w 190"/>
              <a:gd name="T7" fmla="*/ 355 h 862"/>
              <a:gd name="T8" fmla="*/ 70 w 190"/>
              <a:gd name="T9" fmla="*/ 88 h 862"/>
              <a:gd name="T10" fmla="*/ 101 w 190"/>
              <a:gd name="T11" fmla="*/ 0 h 862"/>
              <a:gd name="T12" fmla="*/ 127 w 190"/>
              <a:gd name="T13" fmla="*/ 88 h 862"/>
              <a:gd name="T14" fmla="*/ 154 w 190"/>
              <a:gd name="T15" fmla="*/ 352 h 862"/>
              <a:gd name="T16" fmla="*/ 172 w 190"/>
              <a:gd name="T17" fmla="*/ 565 h 862"/>
              <a:gd name="T18" fmla="*/ 184 w 190"/>
              <a:gd name="T19" fmla="*/ 712 h 862"/>
              <a:gd name="T20" fmla="*/ 190 w 190"/>
              <a:gd name="T21" fmla="*/ 862 h 8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0" h="862">
                <a:moveTo>
                  <a:pt x="0" y="858"/>
                </a:moveTo>
                <a:cubicBezTo>
                  <a:pt x="1" y="835"/>
                  <a:pt x="4" y="771"/>
                  <a:pt x="7" y="721"/>
                </a:cubicBezTo>
                <a:cubicBezTo>
                  <a:pt x="10" y="671"/>
                  <a:pt x="14" y="620"/>
                  <a:pt x="19" y="559"/>
                </a:cubicBezTo>
                <a:cubicBezTo>
                  <a:pt x="24" y="498"/>
                  <a:pt x="29" y="433"/>
                  <a:pt x="37" y="355"/>
                </a:cubicBezTo>
                <a:cubicBezTo>
                  <a:pt x="45" y="277"/>
                  <a:pt x="59" y="147"/>
                  <a:pt x="70" y="88"/>
                </a:cubicBezTo>
                <a:cubicBezTo>
                  <a:pt x="81" y="29"/>
                  <a:pt x="92" y="0"/>
                  <a:pt x="101" y="0"/>
                </a:cubicBezTo>
                <a:cubicBezTo>
                  <a:pt x="110" y="0"/>
                  <a:pt x="118" y="29"/>
                  <a:pt x="127" y="88"/>
                </a:cubicBezTo>
                <a:cubicBezTo>
                  <a:pt x="136" y="147"/>
                  <a:pt x="147" y="273"/>
                  <a:pt x="154" y="352"/>
                </a:cubicBezTo>
                <a:cubicBezTo>
                  <a:pt x="161" y="431"/>
                  <a:pt x="167" y="505"/>
                  <a:pt x="172" y="565"/>
                </a:cubicBezTo>
                <a:cubicBezTo>
                  <a:pt x="177" y="625"/>
                  <a:pt x="181" y="663"/>
                  <a:pt x="184" y="712"/>
                </a:cubicBezTo>
                <a:cubicBezTo>
                  <a:pt x="187" y="761"/>
                  <a:pt x="189" y="831"/>
                  <a:pt x="190" y="862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Freeform 178"/>
          <p:cNvSpPr>
            <a:spLocks/>
          </p:cNvSpPr>
          <p:nvPr/>
        </p:nvSpPr>
        <p:spPr bwMode="auto">
          <a:xfrm>
            <a:off x="4880708" y="2339134"/>
            <a:ext cx="146373" cy="1535086"/>
          </a:xfrm>
          <a:custGeom>
            <a:avLst/>
            <a:gdLst>
              <a:gd name="T0" fmla="*/ 0 w 190"/>
              <a:gd name="T1" fmla="*/ 858 h 862"/>
              <a:gd name="T2" fmla="*/ 7 w 190"/>
              <a:gd name="T3" fmla="*/ 721 h 862"/>
              <a:gd name="T4" fmla="*/ 19 w 190"/>
              <a:gd name="T5" fmla="*/ 559 h 862"/>
              <a:gd name="T6" fmla="*/ 37 w 190"/>
              <a:gd name="T7" fmla="*/ 355 h 862"/>
              <a:gd name="T8" fmla="*/ 70 w 190"/>
              <a:gd name="T9" fmla="*/ 88 h 862"/>
              <a:gd name="T10" fmla="*/ 101 w 190"/>
              <a:gd name="T11" fmla="*/ 0 h 862"/>
              <a:gd name="T12" fmla="*/ 127 w 190"/>
              <a:gd name="T13" fmla="*/ 88 h 862"/>
              <a:gd name="T14" fmla="*/ 154 w 190"/>
              <a:gd name="T15" fmla="*/ 352 h 862"/>
              <a:gd name="T16" fmla="*/ 172 w 190"/>
              <a:gd name="T17" fmla="*/ 565 h 862"/>
              <a:gd name="T18" fmla="*/ 184 w 190"/>
              <a:gd name="T19" fmla="*/ 712 h 862"/>
              <a:gd name="T20" fmla="*/ 190 w 190"/>
              <a:gd name="T21" fmla="*/ 862 h 8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0" h="862">
                <a:moveTo>
                  <a:pt x="0" y="858"/>
                </a:moveTo>
                <a:cubicBezTo>
                  <a:pt x="1" y="835"/>
                  <a:pt x="4" y="771"/>
                  <a:pt x="7" y="721"/>
                </a:cubicBezTo>
                <a:cubicBezTo>
                  <a:pt x="10" y="671"/>
                  <a:pt x="14" y="620"/>
                  <a:pt x="19" y="559"/>
                </a:cubicBezTo>
                <a:cubicBezTo>
                  <a:pt x="24" y="498"/>
                  <a:pt x="29" y="433"/>
                  <a:pt x="37" y="355"/>
                </a:cubicBezTo>
                <a:cubicBezTo>
                  <a:pt x="45" y="277"/>
                  <a:pt x="59" y="147"/>
                  <a:pt x="70" y="88"/>
                </a:cubicBezTo>
                <a:cubicBezTo>
                  <a:pt x="81" y="29"/>
                  <a:pt x="92" y="0"/>
                  <a:pt x="101" y="0"/>
                </a:cubicBezTo>
                <a:cubicBezTo>
                  <a:pt x="110" y="0"/>
                  <a:pt x="118" y="29"/>
                  <a:pt x="127" y="88"/>
                </a:cubicBezTo>
                <a:cubicBezTo>
                  <a:pt x="136" y="147"/>
                  <a:pt x="147" y="273"/>
                  <a:pt x="154" y="352"/>
                </a:cubicBezTo>
                <a:cubicBezTo>
                  <a:pt x="161" y="431"/>
                  <a:pt x="167" y="505"/>
                  <a:pt x="172" y="565"/>
                </a:cubicBezTo>
                <a:cubicBezTo>
                  <a:pt x="177" y="625"/>
                  <a:pt x="181" y="663"/>
                  <a:pt x="184" y="712"/>
                </a:cubicBezTo>
                <a:cubicBezTo>
                  <a:pt x="187" y="761"/>
                  <a:pt x="189" y="831"/>
                  <a:pt x="190" y="862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Freeform 179"/>
          <p:cNvSpPr>
            <a:spLocks/>
          </p:cNvSpPr>
          <p:nvPr/>
        </p:nvSpPr>
        <p:spPr bwMode="auto">
          <a:xfrm>
            <a:off x="4734336" y="2340915"/>
            <a:ext cx="146373" cy="1535086"/>
          </a:xfrm>
          <a:custGeom>
            <a:avLst/>
            <a:gdLst>
              <a:gd name="T0" fmla="*/ 0 w 190"/>
              <a:gd name="T1" fmla="*/ 858 h 862"/>
              <a:gd name="T2" fmla="*/ 7 w 190"/>
              <a:gd name="T3" fmla="*/ 721 h 862"/>
              <a:gd name="T4" fmla="*/ 19 w 190"/>
              <a:gd name="T5" fmla="*/ 559 h 862"/>
              <a:gd name="T6" fmla="*/ 37 w 190"/>
              <a:gd name="T7" fmla="*/ 355 h 862"/>
              <a:gd name="T8" fmla="*/ 70 w 190"/>
              <a:gd name="T9" fmla="*/ 88 h 862"/>
              <a:gd name="T10" fmla="*/ 101 w 190"/>
              <a:gd name="T11" fmla="*/ 0 h 862"/>
              <a:gd name="T12" fmla="*/ 127 w 190"/>
              <a:gd name="T13" fmla="*/ 88 h 862"/>
              <a:gd name="T14" fmla="*/ 154 w 190"/>
              <a:gd name="T15" fmla="*/ 352 h 862"/>
              <a:gd name="T16" fmla="*/ 172 w 190"/>
              <a:gd name="T17" fmla="*/ 565 h 862"/>
              <a:gd name="T18" fmla="*/ 184 w 190"/>
              <a:gd name="T19" fmla="*/ 712 h 862"/>
              <a:gd name="T20" fmla="*/ 190 w 190"/>
              <a:gd name="T21" fmla="*/ 862 h 8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0" h="862">
                <a:moveTo>
                  <a:pt x="0" y="858"/>
                </a:moveTo>
                <a:cubicBezTo>
                  <a:pt x="1" y="835"/>
                  <a:pt x="4" y="771"/>
                  <a:pt x="7" y="721"/>
                </a:cubicBezTo>
                <a:cubicBezTo>
                  <a:pt x="10" y="671"/>
                  <a:pt x="14" y="620"/>
                  <a:pt x="19" y="559"/>
                </a:cubicBezTo>
                <a:cubicBezTo>
                  <a:pt x="24" y="498"/>
                  <a:pt x="29" y="433"/>
                  <a:pt x="37" y="355"/>
                </a:cubicBezTo>
                <a:cubicBezTo>
                  <a:pt x="45" y="277"/>
                  <a:pt x="59" y="147"/>
                  <a:pt x="70" y="88"/>
                </a:cubicBezTo>
                <a:cubicBezTo>
                  <a:pt x="81" y="29"/>
                  <a:pt x="92" y="0"/>
                  <a:pt x="101" y="0"/>
                </a:cubicBezTo>
                <a:cubicBezTo>
                  <a:pt x="110" y="0"/>
                  <a:pt x="118" y="29"/>
                  <a:pt x="127" y="88"/>
                </a:cubicBezTo>
                <a:cubicBezTo>
                  <a:pt x="136" y="147"/>
                  <a:pt x="147" y="273"/>
                  <a:pt x="154" y="352"/>
                </a:cubicBezTo>
                <a:cubicBezTo>
                  <a:pt x="161" y="431"/>
                  <a:pt x="167" y="505"/>
                  <a:pt x="172" y="565"/>
                </a:cubicBezTo>
                <a:cubicBezTo>
                  <a:pt x="177" y="625"/>
                  <a:pt x="181" y="663"/>
                  <a:pt x="184" y="712"/>
                </a:cubicBezTo>
                <a:cubicBezTo>
                  <a:pt x="187" y="761"/>
                  <a:pt x="189" y="831"/>
                  <a:pt x="190" y="862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Freeform 180"/>
          <p:cNvSpPr>
            <a:spLocks/>
          </p:cNvSpPr>
          <p:nvPr/>
        </p:nvSpPr>
        <p:spPr bwMode="auto">
          <a:xfrm>
            <a:off x="4587964" y="2342696"/>
            <a:ext cx="146373" cy="1535086"/>
          </a:xfrm>
          <a:custGeom>
            <a:avLst/>
            <a:gdLst>
              <a:gd name="T0" fmla="*/ 0 w 190"/>
              <a:gd name="T1" fmla="*/ 858 h 862"/>
              <a:gd name="T2" fmla="*/ 7 w 190"/>
              <a:gd name="T3" fmla="*/ 721 h 862"/>
              <a:gd name="T4" fmla="*/ 19 w 190"/>
              <a:gd name="T5" fmla="*/ 559 h 862"/>
              <a:gd name="T6" fmla="*/ 37 w 190"/>
              <a:gd name="T7" fmla="*/ 355 h 862"/>
              <a:gd name="T8" fmla="*/ 70 w 190"/>
              <a:gd name="T9" fmla="*/ 88 h 862"/>
              <a:gd name="T10" fmla="*/ 101 w 190"/>
              <a:gd name="T11" fmla="*/ 0 h 862"/>
              <a:gd name="T12" fmla="*/ 127 w 190"/>
              <a:gd name="T13" fmla="*/ 88 h 862"/>
              <a:gd name="T14" fmla="*/ 154 w 190"/>
              <a:gd name="T15" fmla="*/ 352 h 862"/>
              <a:gd name="T16" fmla="*/ 172 w 190"/>
              <a:gd name="T17" fmla="*/ 565 h 862"/>
              <a:gd name="T18" fmla="*/ 184 w 190"/>
              <a:gd name="T19" fmla="*/ 712 h 862"/>
              <a:gd name="T20" fmla="*/ 190 w 190"/>
              <a:gd name="T21" fmla="*/ 862 h 8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0" h="862">
                <a:moveTo>
                  <a:pt x="0" y="858"/>
                </a:moveTo>
                <a:cubicBezTo>
                  <a:pt x="1" y="835"/>
                  <a:pt x="4" y="771"/>
                  <a:pt x="7" y="721"/>
                </a:cubicBezTo>
                <a:cubicBezTo>
                  <a:pt x="10" y="671"/>
                  <a:pt x="14" y="620"/>
                  <a:pt x="19" y="559"/>
                </a:cubicBezTo>
                <a:cubicBezTo>
                  <a:pt x="24" y="498"/>
                  <a:pt x="29" y="433"/>
                  <a:pt x="37" y="355"/>
                </a:cubicBezTo>
                <a:cubicBezTo>
                  <a:pt x="45" y="277"/>
                  <a:pt x="59" y="147"/>
                  <a:pt x="70" y="88"/>
                </a:cubicBezTo>
                <a:cubicBezTo>
                  <a:pt x="81" y="29"/>
                  <a:pt x="92" y="0"/>
                  <a:pt x="101" y="0"/>
                </a:cubicBezTo>
                <a:cubicBezTo>
                  <a:pt x="110" y="0"/>
                  <a:pt x="118" y="29"/>
                  <a:pt x="127" y="88"/>
                </a:cubicBezTo>
                <a:cubicBezTo>
                  <a:pt x="136" y="147"/>
                  <a:pt x="147" y="273"/>
                  <a:pt x="154" y="352"/>
                </a:cubicBezTo>
                <a:cubicBezTo>
                  <a:pt x="161" y="431"/>
                  <a:pt x="167" y="505"/>
                  <a:pt x="172" y="565"/>
                </a:cubicBezTo>
                <a:cubicBezTo>
                  <a:pt x="177" y="625"/>
                  <a:pt x="181" y="663"/>
                  <a:pt x="184" y="712"/>
                </a:cubicBezTo>
                <a:cubicBezTo>
                  <a:pt x="187" y="761"/>
                  <a:pt x="189" y="831"/>
                  <a:pt x="190" y="862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Freeform 181"/>
          <p:cNvSpPr>
            <a:spLocks/>
          </p:cNvSpPr>
          <p:nvPr/>
        </p:nvSpPr>
        <p:spPr bwMode="auto">
          <a:xfrm>
            <a:off x="4441592" y="2344476"/>
            <a:ext cx="146373" cy="1535086"/>
          </a:xfrm>
          <a:custGeom>
            <a:avLst/>
            <a:gdLst>
              <a:gd name="T0" fmla="*/ 0 w 190"/>
              <a:gd name="T1" fmla="*/ 858 h 862"/>
              <a:gd name="T2" fmla="*/ 7 w 190"/>
              <a:gd name="T3" fmla="*/ 721 h 862"/>
              <a:gd name="T4" fmla="*/ 19 w 190"/>
              <a:gd name="T5" fmla="*/ 559 h 862"/>
              <a:gd name="T6" fmla="*/ 37 w 190"/>
              <a:gd name="T7" fmla="*/ 355 h 862"/>
              <a:gd name="T8" fmla="*/ 70 w 190"/>
              <a:gd name="T9" fmla="*/ 88 h 862"/>
              <a:gd name="T10" fmla="*/ 101 w 190"/>
              <a:gd name="T11" fmla="*/ 0 h 862"/>
              <a:gd name="T12" fmla="*/ 127 w 190"/>
              <a:gd name="T13" fmla="*/ 88 h 862"/>
              <a:gd name="T14" fmla="*/ 154 w 190"/>
              <a:gd name="T15" fmla="*/ 352 h 862"/>
              <a:gd name="T16" fmla="*/ 172 w 190"/>
              <a:gd name="T17" fmla="*/ 565 h 862"/>
              <a:gd name="T18" fmla="*/ 184 w 190"/>
              <a:gd name="T19" fmla="*/ 712 h 862"/>
              <a:gd name="T20" fmla="*/ 190 w 190"/>
              <a:gd name="T21" fmla="*/ 862 h 8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0" h="862">
                <a:moveTo>
                  <a:pt x="0" y="858"/>
                </a:moveTo>
                <a:cubicBezTo>
                  <a:pt x="1" y="835"/>
                  <a:pt x="4" y="771"/>
                  <a:pt x="7" y="721"/>
                </a:cubicBezTo>
                <a:cubicBezTo>
                  <a:pt x="10" y="671"/>
                  <a:pt x="14" y="620"/>
                  <a:pt x="19" y="559"/>
                </a:cubicBezTo>
                <a:cubicBezTo>
                  <a:pt x="24" y="498"/>
                  <a:pt x="29" y="433"/>
                  <a:pt x="37" y="355"/>
                </a:cubicBezTo>
                <a:cubicBezTo>
                  <a:pt x="45" y="277"/>
                  <a:pt x="59" y="147"/>
                  <a:pt x="70" y="88"/>
                </a:cubicBezTo>
                <a:cubicBezTo>
                  <a:pt x="81" y="29"/>
                  <a:pt x="92" y="0"/>
                  <a:pt x="101" y="0"/>
                </a:cubicBezTo>
                <a:cubicBezTo>
                  <a:pt x="110" y="0"/>
                  <a:pt x="118" y="29"/>
                  <a:pt x="127" y="88"/>
                </a:cubicBezTo>
                <a:cubicBezTo>
                  <a:pt x="136" y="147"/>
                  <a:pt x="147" y="273"/>
                  <a:pt x="154" y="352"/>
                </a:cubicBezTo>
                <a:cubicBezTo>
                  <a:pt x="161" y="431"/>
                  <a:pt x="167" y="505"/>
                  <a:pt x="172" y="565"/>
                </a:cubicBezTo>
                <a:cubicBezTo>
                  <a:pt x="177" y="625"/>
                  <a:pt x="181" y="663"/>
                  <a:pt x="184" y="712"/>
                </a:cubicBezTo>
                <a:cubicBezTo>
                  <a:pt x="187" y="761"/>
                  <a:pt x="189" y="831"/>
                  <a:pt x="190" y="862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Freeform 182"/>
          <p:cNvSpPr>
            <a:spLocks/>
          </p:cNvSpPr>
          <p:nvPr/>
        </p:nvSpPr>
        <p:spPr bwMode="auto">
          <a:xfrm>
            <a:off x="4295219" y="2346258"/>
            <a:ext cx="146373" cy="1535086"/>
          </a:xfrm>
          <a:custGeom>
            <a:avLst/>
            <a:gdLst>
              <a:gd name="T0" fmla="*/ 0 w 190"/>
              <a:gd name="T1" fmla="*/ 858 h 862"/>
              <a:gd name="T2" fmla="*/ 7 w 190"/>
              <a:gd name="T3" fmla="*/ 721 h 862"/>
              <a:gd name="T4" fmla="*/ 19 w 190"/>
              <a:gd name="T5" fmla="*/ 559 h 862"/>
              <a:gd name="T6" fmla="*/ 37 w 190"/>
              <a:gd name="T7" fmla="*/ 355 h 862"/>
              <a:gd name="T8" fmla="*/ 70 w 190"/>
              <a:gd name="T9" fmla="*/ 88 h 862"/>
              <a:gd name="T10" fmla="*/ 101 w 190"/>
              <a:gd name="T11" fmla="*/ 0 h 862"/>
              <a:gd name="T12" fmla="*/ 127 w 190"/>
              <a:gd name="T13" fmla="*/ 88 h 862"/>
              <a:gd name="T14" fmla="*/ 154 w 190"/>
              <a:gd name="T15" fmla="*/ 352 h 862"/>
              <a:gd name="T16" fmla="*/ 172 w 190"/>
              <a:gd name="T17" fmla="*/ 565 h 862"/>
              <a:gd name="T18" fmla="*/ 184 w 190"/>
              <a:gd name="T19" fmla="*/ 712 h 862"/>
              <a:gd name="T20" fmla="*/ 190 w 190"/>
              <a:gd name="T21" fmla="*/ 862 h 8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0" h="862">
                <a:moveTo>
                  <a:pt x="0" y="858"/>
                </a:moveTo>
                <a:cubicBezTo>
                  <a:pt x="1" y="835"/>
                  <a:pt x="4" y="771"/>
                  <a:pt x="7" y="721"/>
                </a:cubicBezTo>
                <a:cubicBezTo>
                  <a:pt x="10" y="671"/>
                  <a:pt x="14" y="620"/>
                  <a:pt x="19" y="559"/>
                </a:cubicBezTo>
                <a:cubicBezTo>
                  <a:pt x="24" y="498"/>
                  <a:pt x="29" y="433"/>
                  <a:pt x="37" y="355"/>
                </a:cubicBezTo>
                <a:cubicBezTo>
                  <a:pt x="45" y="277"/>
                  <a:pt x="59" y="147"/>
                  <a:pt x="70" y="88"/>
                </a:cubicBezTo>
                <a:cubicBezTo>
                  <a:pt x="81" y="29"/>
                  <a:pt x="92" y="0"/>
                  <a:pt x="101" y="0"/>
                </a:cubicBezTo>
                <a:cubicBezTo>
                  <a:pt x="110" y="0"/>
                  <a:pt x="118" y="29"/>
                  <a:pt x="127" y="88"/>
                </a:cubicBezTo>
                <a:cubicBezTo>
                  <a:pt x="136" y="147"/>
                  <a:pt x="147" y="273"/>
                  <a:pt x="154" y="352"/>
                </a:cubicBezTo>
                <a:cubicBezTo>
                  <a:pt x="161" y="431"/>
                  <a:pt x="167" y="505"/>
                  <a:pt x="172" y="565"/>
                </a:cubicBezTo>
                <a:cubicBezTo>
                  <a:pt x="177" y="625"/>
                  <a:pt x="181" y="663"/>
                  <a:pt x="184" y="712"/>
                </a:cubicBezTo>
                <a:cubicBezTo>
                  <a:pt x="187" y="761"/>
                  <a:pt x="189" y="831"/>
                  <a:pt x="190" y="862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Freeform 184"/>
          <p:cNvSpPr>
            <a:spLocks/>
          </p:cNvSpPr>
          <p:nvPr/>
        </p:nvSpPr>
        <p:spPr bwMode="auto">
          <a:xfrm>
            <a:off x="4002475" y="2349819"/>
            <a:ext cx="146373" cy="1535086"/>
          </a:xfrm>
          <a:custGeom>
            <a:avLst/>
            <a:gdLst>
              <a:gd name="T0" fmla="*/ 0 w 190"/>
              <a:gd name="T1" fmla="*/ 858 h 862"/>
              <a:gd name="T2" fmla="*/ 7 w 190"/>
              <a:gd name="T3" fmla="*/ 721 h 862"/>
              <a:gd name="T4" fmla="*/ 19 w 190"/>
              <a:gd name="T5" fmla="*/ 559 h 862"/>
              <a:gd name="T6" fmla="*/ 37 w 190"/>
              <a:gd name="T7" fmla="*/ 355 h 862"/>
              <a:gd name="T8" fmla="*/ 70 w 190"/>
              <a:gd name="T9" fmla="*/ 88 h 862"/>
              <a:gd name="T10" fmla="*/ 101 w 190"/>
              <a:gd name="T11" fmla="*/ 0 h 862"/>
              <a:gd name="T12" fmla="*/ 127 w 190"/>
              <a:gd name="T13" fmla="*/ 88 h 862"/>
              <a:gd name="T14" fmla="*/ 154 w 190"/>
              <a:gd name="T15" fmla="*/ 352 h 862"/>
              <a:gd name="T16" fmla="*/ 172 w 190"/>
              <a:gd name="T17" fmla="*/ 565 h 862"/>
              <a:gd name="T18" fmla="*/ 184 w 190"/>
              <a:gd name="T19" fmla="*/ 712 h 862"/>
              <a:gd name="T20" fmla="*/ 190 w 190"/>
              <a:gd name="T21" fmla="*/ 862 h 8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0" h="862">
                <a:moveTo>
                  <a:pt x="0" y="858"/>
                </a:moveTo>
                <a:cubicBezTo>
                  <a:pt x="1" y="835"/>
                  <a:pt x="4" y="771"/>
                  <a:pt x="7" y="721"/>
                </a:cubicBezTo>
                <a:cubicBezTo>
                  <a:pt x="10" y="671"/>
                  <a:pt x="14" y="620"/>
                  <a:pt x="19" y="559"/>
                </a:cubicBezTo>
                <a:cubicBezTo>
                  <a:pt x="24" y="498"/>
                  <a:pt x="29" y="433"/>
                  <a:pt x="37" y="355"/>
                </a:cubicBezTo>
                <a:cubicBezTo>
                  <a:pt x="45" y="277"/>
                  <a:pt x="59" y="147"/>
                  <a:pt x="70" y="88"/>
                </a:cubicBezTo>
                <a:cubicBezTo>
                  <a:pt x="81" y="29"/>
                  <a:pt x="92" y="0"/>
                  <a:pt x="101" y="0"/>
                </a:cubicBezTo>
                <a:cubicBezTo>
                  <a:pt x="110" y="0"/>
                  <a:pt x="118" y="29"/>
                  <a:pt x="127" y="88"/>
                </a:cubicBezTo>
                <a:cubicBezTo>
                  <a:pt x="136" y="147"/>
                  <a:pt x="147" y="273"/>
                  <a:pt x="154" y="352"/>
                </a:cubicBezTo>
                <a:cubicBezTo>
                  <a:pt x="161" y="431"/>
                  <a:pt x="167" y="505"/>
                  <a:pt x="172" y="565"/>
                </a:cubicBezTo>
                <a:cubicBezTo>
                  <a:pt x="177" y="625"/>
                  <a:pt x="181" y="663"/>
                  <a:pt x="184" y="712"/>
                </a:cubicBezTo>
                <a:cubicBezTo>
                  <a:pt x="187" y="761"/>
                  <a:pt x="189" y="831"/>
                  <a:pt x="190" y="862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Freeform 185"/>
          <p:cNvSpPr>
            <a:spLocks/>
          </p:cNvSpPr>
          <p:nvPr/>
        </p:nvSpPr>
        <p:spPr bwMode="auto">
          <a:xfrm>
            <a:off x="3856103" y="2351599"/>
            <a:ext cx="146373" cy="1535086"/>
          </a:xfrm>
          <a:custGeom>
            <a:avLst/>
            <a:gdLst>
              <a:gd name="T0" fmla="*/ 0 w 190"/>
              <a:gd name="T1" fmla="*/ 858 h 862"/>
              <a:gd name="T2" fmla="*/ 7 w 190"/>
              <a:gd name="T3" fmla="*/ 721 h 862"/>
              <a:gd name="T4" fmla="*/ 19 w 190"/>
              <a:gd name="T5" fmla="*/ 559 h 862"/>
              <a:gd name="T6" fmla="*/ 37 w 190"/>
              <a:gd name="T7" fmla="*/ 355 h 862"/>
              <a:gd name="T8" fmla="*/ 70 w 190"/>
              <a:gd name="T9" fmla="*/ 88 h 862"/>
              <a:gd name="T10" fmla="*/ 101 w 190"/>
              <a:gd name="T11" fmla="*/ 0 h 862"/>
              <a:gd name="T12" fmla="*/ 127 w 190"/>
              <a:gd name="T13" fmla="*/ 88 h 862"/>
              <a:gd name="T14" fmla="*/ 154 w 190"/>
              <a:gd name="T15" fmla="*/ 352 h 862"/>
              <a:gd name="T16" fmla="*/ 172 w 190"/>
              <a:gd name="T17" fmla="*/ 565 h 862"/>
              <a:gd name="T18" fmla="*/ 184 w 190"/>
              <a:gd name="T19" fmla="*/ 712 h 862"/>
              <a:gd name="T20" fmla="*/ 190 w 190"/>
              <a:gd name="T21" fmla="*/ 862 h 8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0" h="862">
                <a:moveTo>
                  <a:pt x="0" y="858"/>
                </a:moveTo>
                <a:cubicBezTo>
                  <a:pt x="1" y="835"/>
                  <a:pt x="4" y="771"/>
                  <a:pt x="7" y="721"/>
                </a:cubicBezTo>
                <a:cubicBezTo>
                  <a:pt x="10" y="671"/>
                  <a:pt x="14" y="620"/>
                  <a:pt x="19" y="559"/>
                </a:cubicBezTo>
                <a:cubicBezTo>
                  <a:pt x="24" y="498"/>
                  <a:pt x="29" y="433"/>
                  <a:pt x="37" y="355"/>
                </a:cubicBezTo>
                <a:cubicBezTo>
                  <a:pt x="45" y="277"/>
                  <a:pt x="59" y="147"/>
                  <a:pt x="70" y="88"/>
                </a:cubicBezTo>
                <a:cubicBezTo>
                  <a:pt x="81" y="29"/>
                  <a:pt x="92" y="0"/>
                  <a:pt x="101" y="0"/>
                </a:cubicBezTo>
                <a:cubicBezTo>
                  <a:pt x="110" y="0"/>
                  <a:pt x="118" y="29"/>
                  <a:pt x="127" y="88"/>
                </a:cubicBezTo>
                <a:cubicBezTo>
                  <a:pt x="136" y="147"/>
                  <a:pt x="147" y="273"/>
                  <a:pt x="154" y="352"/>
                </a:cubicBezTo>
                <a:cubicBezTo>
                  <a:pt x="161" y="431"/>
                  <a:pt x="167" y="505"/>
                  <a:pt x="172" y="565"/>
                </a:cubicBezTo>
                <a:cubicBezTo>
                  <a:pt x="177" y="625"/>
                  <a:pt x="181" y="663"/>
                  <a:pt x="184" y="712"/>
                </a:cubicBezTo>
                <a:cubicBezTo>
                  <a:pt x="187" y="761"/>
                  <a:pt x="189" y="831"/>
                  <a:pt x="190" y="862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Freeform 186"/>
          <p:cNvSpPr>
            <a:spLocks/>
          </p:cNvSpPr>
          <p:nvPr/>
        </p:nvSpPr>
        <p:spPr bwMode="auto">
          <a:xfrm>
            <a:off x="3709730" y="2353381"/>
            <a:ext cx="146373" cy="1535086"/>
          </a:xfrm>
          <a:custGeom>
            <a:avLst/>
            <a:gdLst>
              <a:gd name="T0" fmla="*/ 0 w 190"/>
              <a:gd name="T1" fmla="*/ 858 h 862"/>
              <a:gd name="T2" fmla="*/ 7 w 190"/>
              <a:gd name="T3" fmla="*/ 721 h 862"/>
              <a:gd name="T4" fmla="*/ 19 w 190"/>
              <a:gd name="T5" fmla="*/ 559 h 862"/>
              <a:gd name="T6" fmla="*/ 37 w 190"/>
              <a:gd name="T7" fmla="*/ 355 h 862"/>
              <a:gd name="T8" fmla="*/ 70 w 190"/>
              <a:gd name="T9" fmla="*/ 88 h 862"/>
              <a:gd name="T10" fmla="*/ 101 w 190"/>
              <a:gd name="T11" fmla="*/ 0 h 862"/>
              <a:gd name="T12" fmla="*/ 127 w 190"/>
              <a:gd name="T13" fmla="*/ 88 h 862"/>
              <a:gd name="T14" fmla="*/ 154 w 190"/>
              <a:gd name="T15" fmla="*/ 352 h 862"/>
              <a:gd name="T16" fmla="*/ 172 w 190"/>
              <a:gd name="T17" fmla="*/ 565 h 862"/>
              <a:gd name="T18" fmla="*/ 184 w 190"/>
              <a:gd name="T19" fmla="*/ 712 h 862"/>
              <a:gd name="T20" fmla="*/ 190 w 190"/>
              <a:gd name="T21" fmla="*/ 862 h 8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0" h="862">
                <a:moveTo>
                  <a:pt x="0" y="858"/>
                </a:moveTo>
                <a:cubicBezTo>
                  <a:pt x="1" y="835"/>
                  <a:pt x="4" y="771"/>
                  <a:pt x="7" y="721"/>
                </a:cubicBezTo>
                <a:cubicBezTo>
                  <a:pt x="10" y="671"/>
                  <a:pt x="14" y="620"/>
                  <a:pt x="19" y="559"/>
                </a:cubicBezTo>
                <a:cubicBezTo>
                  <a:pt x="24" y="498"/>
                  <a:pt x="29" y="433"/>
                  <a:pt x="37" y="355"/>
                </a:cubicBezTo>
                <a:cubicBezTo>
                  <a:pt x="45" y="277"/>
                  <a:pt x="59" y="147"/>
                  <a:pt x="70" y="88"/>
                </a:cubicBezTo>
                <a:cubicBezTo>
                  <a:pt x="81" y="29"/>
                  <a:pt x="92" y="0"/>
                  <a:pt x="101" y="0"/>
                </a:cubicBezTo>
                <a:cubicBezTo>
                  <a:pt x="110" y="0"/>
                  <a:pt x="118" y="29"/>
                  <a:pt x="127" y="88"/>
                </a:cubicBezTo>
                <a:cubicBezTo>
                  <a:pt x="136" y="147"/>
                  <a:pt x="147" y="273"/>
                  <a:pt x="154" y="352"/>
                </a:cubicBezTo>
                <a:cubicBezTo>
                  <a:pt x="161" y="431"/>
                  <a:pt x="167" y="505"/>
                  <a:pt x="172" y="565"/>
                </a:cubicBezTo>
                <a:cubicBezTo>
                  <a:pt x="177" y="625"/>
                  <a:pt x="181" y="663"/>
                  <a:pt x="184" y="712"/>
                </a:cubicBezTo>
                <a:cubicBezTo>
                  <a:pt x="187" y="761"/>
                  <a:pt x="189" y="831"/>
                  <a:pt x="190" y="862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Freeform 188"/>
          <p:cNvSpPr>
            <a:spLocks/>
          </p:cNvSpPr>
          <p:nvPr/>
        </p:nvSpPr>
        <p:spPr bwMode="auto">
          <a:xfrm>
            <a:off x="3353779" y="2356943"/>
            <a:ext cx="146373" cy="1535086"/>
          </a:xfrm>
          <a:custGeom>
            <a:avLst/>
            <a:gdLst>
              <a:gd name="T0" fmla="*/ 0 w 190"/>
              <a:gd name="T1" fmla="*/ 858 h 862"/>
              <a:gd name="T2" fmla="*/ 7 w 190"/>
              <a:gd name="T3" fmla="*/ 721 h 862"/>
              <a:gd name="T4" fmla="*/ 19 w 190"/>
              <a:gd name="T5" fmla="*/ 559 h 862"/>
              <a:gd name="T6" fmla="*/ 37 w 190"/>
              <a:gd name="T7" fmla="*/ 355 h 862"/>
              <a:gd name="T8" fmla="*/ 70 w 190"/>
              <a:gd name="T9" fmla="*/ 88 h 862"/>
              <a:gd name="T10" fmla="*/ 101 w 190"/>
              <a:gd name="T11" fmla="*/ 0 h 862"/>
              <a:gd name="T12" fmla="*/ 127 w 190"/>
              <a:gd name="T13" fmla="*/ 88 h 862"/>
              <a:gd name="T14" fmla="*/ 154 w 190"/>
              <a:gd name="T15" fmla="*/ 352 h 862"/>
              <a:gd name="T16" fmla="*/ 172 w 190"/>
              <a:gd name="T17" fmla="*/ 565 h 862"/>
              <a:gd name="T18" fmla="*/ 184 w 190"/>
              <a:gd name="T19" fmla="*/ 712 h 862"/>
              <a:gd name="T20" fmla="*/ 190 w 190"/>
              <a:gd name="T21" fmla="*/ 862 h 8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0" h="862">
                <a:moveTo>
                  <a:pt x="0" y="858"/>
                </a:moveTo>
                <a:cubicBezTo>
                  <a:pt x="1" y="835"/>
                  <a:pt x="4" y="771"/>
                  <a:pt x="7" y="721"/>
                </a:cubicBezTo>
                <a:cubicBezTo>
                  <a:pt x="10" y="671"/>
                  <a:pt x="14" y="620"/>
                  <a:pt x="19" y="559"/>
                </a:cubicBezTo>
                <a:cubicBezTo>
                  <a:pt x="24" y="498"/>
                  <a:pt x="29" y="433"/>
                  <a:pt x="37" y="355"/>
                </a:cubicBezTo>
                <a:cubicBezTo>
                  <a:pt x="45" y="277"/>
                  <a:pt x="59" y="147"/>
                  <a:pt x="70" y="88"/>
                </a:cubicBezTo>
                <a:cubicBezTo>
                  <a:pt x="81" y="29"/>
                  <a:pt x="92" y="0"/>
                  <a:pt x="101" y="0"/>
                </a:cubicBezTo>
                <a:cubicBezTo>
                  <a:pt x="110" y="0"/>
                  <a:pt x="118" y="29"/>
                  <a:pt x="127" y="88"/>
                </a:cubicBezTo>
                <a:cubicBezTo>
                  <a:pt x="136" y="147"/>
                  <a:pt x="147" y="273"/>
                  <a:pt x="154" y="352"/>
                </a:cubicBezTo>
                <a:cubicBezTo>
                  <a:pt x="161" y="431"/>
                  <a:pt x="167" y="505"/>
                  <a:pt x="172" y="565"/>
                </a:cubicBezTo>
                <a:cubicBezTo>
                  <a:pt x="177" y="625"/>
                  <a:pt x="181" y="663"/>
                  <a:pt x="184" y="712"/>
                </a:cubicBezTo>
                <a:cubicBezTo>
                  <a:pt x="187" y="761"/>
                  <a:pt x="189" y="831"/>
                  <a:pt x="190" y="862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Freeform 189"/>
          <p:cNvSpPr>
            <a:spLocks/>
          </p:cNvSpPr>
          <p:nvPr/>
        </p:nvSpPr>
        <p:spPr bwMode="auto">
          <a:xfrm>
            <a:off x="3207407" y="2358723"/>
            <a:ext cx="146373" cy="1535086"/>
          </a:xfrm>
          <a:custGeom>
            <a:avLst/>
            <a:gdLst>
              <a:gd name="T0" fmla="*/ 0 w 190"/>
              <a:gd name="T1" fmla="*/ 858 h 862"/>
              <a:gd name="T2" fmla="*/ 7 w 190"/>
              <a:gd name="T3" fmla="*/ 721 h 862"/>
              <a:gd name="T4" fmla="*/ 19 w 190"/>
              <a:gd name="T5" fmla="*/ 559 h 862"/>
              <a:gd name="T6" fmla="*/ 37 w 190"/>
              <a:gd name="T7" fmla="*/ 355 h 862"/>
              <a:gd name="T8" fmla="*/ 70 w 190"/>
              <a:gd name="T9" fmla="*/ 88 h 862"/>
              <a:gd name="T10" fmla="*/ 101 w 190"/>
              <a:gd name="T11" fmla="*/ 0 h 862"/>
              <a:gd name="T12" fmla="*/ 127 w 190"/>
              <a:gd name="T13" fmla="*/ 88 h 862"/>
              <a:gd name="T14" fmla="*/ 154 w 190"/>
              <a:gd name="T15" fmla="*/ 352 h 862"/>
              <a:gd name="T16" fmla="*/ 172 w 190"/>
              <a:gd name="T17" fmla="*/ 565 h 862"/>
              <a:gd name="T18" fmla="*/ 184 w 190"/>
              <a:gd name="T19" fmla="*/ 712 h 862"/>
              <a:gd name="T20" fmla="*/ 190 w 190"/>
              <a:gd name="T21" fmla="*/ 862 h 8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0" h="862">
                <a:moveTo>
                  <a:pt x="0" y="858"/>
                </a:moveTo>
                <a:cubicBezTo>
                  <a:pt x="1" y="835"/>
                  <a:pt x="4" y="771"/>
                  <a:pt x="7" y="721"/>
                </a:cubicBezTo>
                <a:cubicBezTo>
                  <a:pt x="10" y="671"/>
                  <a:pt x="14" y="620"/>
                  <a:pt x="19" y="559"/>
                </a:cubicBezTo>
                <a:cubicBezTo>
                  <a:pt x="24" y="498"/>
                  <a:pt x="29" y="433"/>
                  <a:pt x="37" y="355"/>
                </a:cubicBezTo>
                <a:cubicBezTo>
                  <a:pt x="45" y="277"/>
                  <a:pt x="59" y="147"/>
                  <a:pt x="70" y="88"/>
                </a:cubicBezTo>
                <a:cubicBezTo>
                  <a:pt x="81" y="29"/>
                  <a:pt x="92" y="0"/>
                  <a:pt x="101" y="0"/>
                </a:cubicBezTo>
                <a:cubicBezTo>
                  <a:pt x="110" y="0"/>
                  <a:pt x="118" y="29"/>
                  <a:pt x="127" y="88"/>
                </a:cubicBezTo>
                <a:cubicBezTo>
                  <a:pt x="136" y="147"/>
                  <a:pt x="147" y="273"/>
                  <a:pt x="154" y="352"/>
                </a:cubicBezTo>
                <a:cubicBezTo>
                  <a:pt x="161" y="431"/>
                  <a:pt x="167" y="505"/>
                  <a:pt x="172" y="565"/>
                </a:cubicBezTo>
                <a:cubicBezTo>
                  <a:pt x="177" y="625"/>
                  <a:pt x="181" y="663"/>
                  <a:pt x="184" y="712"/>
                </a:cubicBezTo>
                <a:cubicBezTo>
                  <a:pt x="187" y="761"/>
                  <a:pt x="189" y="831"/>
                  <a:pt x="190" y="862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" name="Freeform 190"/>
          <p:cNvSpPr>
            <a:spLocks/>
          </p:cNvSpPr>
          <p:nvPr/>
        </p:nvSpPr>
        <p:spPr bwMode="auto">
          <a:xfrm>
            <a:off x="3061035" y="2360505"/>
            <a:ext cx="146373" cy="1535086"/>
          </a:xfrm>
          <a:custGeom>
            <a:avLst/>
            <a:gdLst>
              <a:gd name="T0" fmla="*/ 0 w 190"/>
              <a:gd name="T1" fmla="*/ 858 h 862"/>
              <a:gd name="T2" fmla="*/ 7 w 190"/>
              <a:gd name="T3" fmla="*/ 721 h 862"/>
              <a:gd name="T4" fmla="*/ 19 w 190"/>
              <a:gd name="T5" fmla="*/ 559 h 862"/>
              <a:gd name="T6" fmla="*/ 37 w 190"/>
              <a:gd name="T7" fmla="*/ 355 h 862"/>
              <a:gd name="T8" fmla="*/ 70 w 190"/>
              <a:gd name="T9" fmla="*/ 88 h 862"/>
              <a:gd name="T10" fmla="*/ 101 w 190"/>
              <a:gd name="T11" fmla="*/ 0 h 862"/>
              <a:gd name="T12" fmla="*/ 127 w 190"/>
              <a:gd name="T13" fmla="*/ 88 h 862"/>
              <a:gd name="T14" fmla="*/ 154 w 190"/>
              <a:gd name="T15" fmla="*/ 352 h 862"/>
              <a:gd name="T16" fmla="*/ 172 w 190"/>
              <a:gd name="T17" fmla="*/ 565 h 862"/>
              <a:gd name="T18" fmla="*/ 184 w 190"/>
              <a:gd name="T19" fmla="*/ 712 h 862"/>
              <a:gd name="T20" fmla="*/ 190 w 190"/>
              <a:gd name="T21" fmla="*/ 862 h 8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0" h="862">
                <a:moveTo>
                  <a:pt x="0" y="858"/>
                </a:moveTo>
                <a:cubicBezTo>
                  <a:pt x="1" y="835"/>
                  <a:pt x="4" y="771"/>
                  <a:pt x="7" y="721"/>
                </a:cubicBezTo>
                <a:cubicBezTo>
                  <a:pt x="10" y="671"/>
                  <a:pt x="14" y="620"/>
                  <a:pt x="19" y="559"/>
                </a:cubicBezTo>
                <a:cubicBezTo>
                  <a:pt x="24" y="498"/>
                  <a:pt x="29" y="433"/>
                  <a:pt x="37" y="355"/>
                </a:cubicBezTo>
                <a:cubicBezTo>
                  <a:pt x="45" y="277"/>
                  <a:pt x="59" y="147"/>
                  <a:pt x="70" y="88"/>
                </a:cubicBezTo>
                <a:cubicBezTo>
                  <a:pt x="81" y="29"/>
                  <a:pt x="92" y="0"/>
                  <a:pt x="101" y="0"/>
                </a:cubicBezTo>
                <a:cubicBezTo>
                  <a:pt x="110" y="0"/>
                  <a:pt x="118" y="29"/>
                  <a:pt x="127" y="88"/>
                </a:cubicBezTo>
                <a:cubicBezTo>
                  <a:pt x="136" y="147"/>
                  <a:pt x="147" y="273"/>
                  <a:pt x="154" y="352"/>
                </a:cubicBezTo>
                <a:cubicBezTo>
                  <a:pt x="161" y="431"/>
                  <a:pt x="167" y="505"/>
                  <a:pt x="172" y="565"/>
                </a:cubicBezTo>
                <a:cubicBezTo>
                  <a:pt x="177" y="625"/>
                  <a:pt x="181" y="663"/>
                  <a:pt x="184" y="712"/>
                </a:cubicBezTo>
                <a:cubicBezTo>
                  <a:pt x="187" y="761"/>
                  <a:pt x="189" y="831"/>
                  <a:pt x="190" y="862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Text Box 192"/>
          <p:cNvSpPr txBox="1">
            <a:spLocks noChangeArrowheads="1"/>
          </p:cNvSpPr>
          <p:nvPr/>
        </p:nvSpPr>
        <p:spPr bwMode="auto">
          <a:xfrm>
            <a:off x="2766628" y="3895591"/>
            <a:ext cx="54213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400" b="1">
                <a:latin typeface="微软雅黑" pitchFamily="34" charset="-122"/>
                <a:ea typeface="微软雅黑" pitchFamily="34" charset="-122"/>
              </a:rPr>
              <a:t>~40</a:t>
            </a:r>
          </a:p>
        </p:txBody>
      </p:sp>
      <p:sp>
        <p:nvSpPr>
          <p:cNvPr id="52" name="Text Box 193"/>
          <p:cNvSpPr txBox="1">
            <a:spLocks noChangeArrowheads="1"/>
          </p:cNvSpPr>
          <p:nvPr/>
        </p:nvSpPr>
        <p:spPr bwMode="auto">
          <a:xfrm>
            <a:off x="3891033" y="3895591"/>
            <a:ext cx="65274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~138</a:t>
            </a:r>
          </a:p>
        </p:txBody>
      </p:sp>
      <p:sp>
        <p:nvSpPr>
          <p:cNvPr id="53" name="Text Box 195"/>
          <p:cNvSpPr txBox="1">
            <a:spLocks noChangeArrowheads="1"/>
          </p:cNvSpPr>
          <p:nvPr/>
        </p:nvSpPr>
        <p:spPr bwMode="auto">
          <a:xfrm>
            <a:off x="6518559" y="3895591"/>
            <a:ext cx="76335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~1100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</a:rPr>
              <a:t>2.6  </a:t>
            </a:r>
            <a:r>
              <a:rPr lang="zh-CN" altLang="en-US" dirty="0">
                <a:latin typeface="微软雅黑" panose="020B0503020204020204" pitchFamily="34" charset="-122"/>
              </a:rPr>
              <a:t>宽带接入</a:t>
            </a:r>
            <a:endParaRPr lang="zh-CN" altLang="en-US" dirty="0"/>
          </a:p>
        </p:txBody>
      </p:sp>
      <p:sp>
        <p:nvSpPr>
          <p:cNvPr id="50" name="Rectangle 6"/>
          <p:cNvSpPr>
            <a:spLocks noChangeArrowheads="1"/>
          </p:cNvSpPr>
          <p:nvPr/>
        </p:nvSpPr>
        <p:spPr bwMode="auto">
          <a:xfrm>
            <a:off x="323528" y="699542"/>
            <a:ext cx="842493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ADSL 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DMT 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技术的频谱分布 </a:t>
            </a: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471199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AutoShape 3"/>
          <p:cNvSpPr>
            <a:spLocks noChangeArrowheads="1"/>
          </p:cNvSpPr>
          <p:nvPr/>
        </p:nvSpPr>
        <p:spPr bwMode="auto">
          <a:xfrm>
            <a:off x="3197286" y="1772499"/>
            <a:ext cx="1454608" cy="1811386"/>
          </a:xfrm>
          <a:prstGeom prst="roundRect">
            <a:avLst>
              <a:gd name="adj" fmla="val 16667"/>
            </a:avLst>
          </a:prstGeom>
          <a:solidFill>
            <a:srgbClr val="00FFCC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2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Line 5"/>
          <p:cNvSpPr>
            <a:spLocks noChangeShapeType="1"/>
          </p:cNvSpPr>
          <p:nvPr/>
        </p:nvSpPr>
        <p:spPr bwMode="auto">
          <a:xfrm rot="16200000">
            <a:off x="3274718" y="2396035"/>
            <a:ext cx="0" cy="46016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2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7" name="图片 10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229" y="1814410"/>
            <a:ext cx="946882" cy="1325636"/>
          </a:xfrm>
          <a:prstGeom prst="rect">
            <a:avLst/>
          </a:prstGeom>
        </p:spPr>
      </p:pic>
      <p:sp>
        <p:nvSpPr>
          <p:cNvPr id="91" name="矩形 90"/>
          <p:cNvSpPr/>
          <p:nvPr/>
        </p:nvSpPr>
        <p:spPr>
          <a:xfrm>
            <a:off x="1331641" y="3727383"/>
            <a:ext cx="741682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DSLAM (DSL Access Multiplexer) </a:t>
            </a:r>
            <a:r>
              <a:rPr lang="zh-CN" altLang="en-US" sz="1600" b="1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：数字用户线接入复用器 </a:t>
            </a:r>
            <a:endParaRPr lang="en-US" altLang="zh-CN" sz="1600" b="1" dirty="0">
              <a:solidFill>
                <a:srgbClr val="0087CD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b="1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ATU (Access Termination Unit) </a:t>
            </a:r>
            <a:r>
              <a:rPr lang="zh-CN" altLang="en-US" sz="1600" b="1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：接入端接单元</a:t>
            </a:r>
            <a:endParaRPr lang="en-US" altLang="zh-CN" sz="1600" b="1" dirty="0">
              <a:solidFill>
                <a:srgbClr val="0087CD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b="1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ATU-C (C </a:t>
            </a:r>
            <a:r>
              <a:rPr lang="zh-CN" altLang="en-US" sz="1600" b="1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代表端局 </a:t>
            </a:r>
            <a:r>
              <a:rPr lang="en-US" altLang="zh-CN" sz="1600" b="1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Central Office)</a:t>
            </a:r>
            <a:r>
              <a:rPr lang="zh-CN" altLang="en-US" sz="1600" b="1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600" b="1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ATU-R (R </a:t>
            </a:r>
            <a:r>
              <a:rPr lang="zh-CN" altLang="en-US" sz="1600" b="1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代表远端 </a:t>
            </a:r>
            <a:r>
              <a:rPr lang="en-US" altLang="zh-CN" sz="1600" b="1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Remote)</a:t>
            </a:r>
          </a:p>
          <a:p>
            <a:r>
              <a:rPr lang="en-US" altLang="zh-CN" sz="1600" b="1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PS (POTS Splitter) </a:t>
            </a:r>
            <a:r>
              <a:rPr lang="zh-CN" altLang="en-US" sz="1600" b="1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：电话分离器</a:t>
            </a:r>
          </a:p>
        </p:txBody>
      </p:sp>
      <p:sp>
        <p:nvSpPr>
          <p:cNvPr id="52" name="Freeform 4"/>
          <p:cNvSpPr>
            <a:spLocks/>
          </p:cNvSpPr>
          <p:nvPr/>
        </p:nvSpPr>
        <p:spPr bwMode="auto">
          <a:xfrm>
            <a:off x="1997888" y="1654214"/>
            <a:ext cx="298664" cy="574704"/>
          </a:xfrm>
          <a:custGeom>
            <a:avLst/>
            <a:gdLst>
              <a:gd name="T0" fmla="*/ 280 w 280"/>
              <a:gd name="T1" fmla="*/ 600 h 600"/>
              <a:gd name="T2" fmla="*/ 144 w 280"/>
              <a:gd name="T3" fmla="*/ 200 h 600"/>
              <a:gd name="T4" fmla="*/ 112 w 280"/>
              <a:gd name="T5" fmla="*/ 280 h 600"/>
              <a:gd name="T6" fmla="*/ 0 w 280"/>
              <a:gd name="T7" fmla="*/ 0 h 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0" h="600">
                <a:moveTo>
                  <a:pt x="280" y="600"/>
                </a:moveTo>
                <a:lnTo>
                  <a:pt x="144" y="200"/>
                </a:lnTo>
                <a:lnTo>
                  <a:pt x="112" y="280"/>
                </a:lnTo>
                <a:lnTo>
                  <a:pt x="0" y="0"/>
                </a:lnTo>
              </a:path>
            </a:pathLst>
          </a:custGeom>
          <a:noFill/>
          <a:ln w="28575" cmpd="sng">
            <a:solidFill>
              <a:srgbClr val="333399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2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Freeform 6"/>
          <p:cNvSpPr>
            <a:spLocks/>
          </p:cNvSpPr>
          <p:nvPr/>
        </p:nvSpPr>
        <p:spPr bwMode="auto">
          <a:xfrm rot="20610381">
            <a:off x="4846580" y="2471935"/>
            <a:ext cx="390476" cy="892419"/>
          </a:xfrm>
          <a:custGeom>
            <a:avLst/>
            <a:gdLst>
              <a:gd name="T0" fmla="*/ 0 w 366"/>
              <a:gd name="T1" fmla="*/ 0 h 702"/>
              <a:gd name="T2" fmla="*/ 138 w 366"/>
              <a:gd name="T3" fmla="*/ 343 h 702"/>
              <a:gd name="T4" fmla="*/ 168 w 366"/>
              <a:gd name="T5" fmla="*/ 252 h 702"/>
              <a:gd name="T6" fmla="*/ 366 w 366"/>
              <a:gd name="T7" fmla="*/ 702 h 7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66" h="702">
                <a:moveTo>
                  <a:pt x="0" y="0"/>
                </a:moveTo>
                <a:lnTo>
                  <a:pt x="138" y="343"/>
                </a:lnTo>
                <a:lnTo>
                  <a:pt x="168" y="252"/>
                </a:lnTo>
                <a:lnTo>
                  <a:pt x="366" y="702"/>
                </a:lnTo>
              </a:path>
            </a:pathLst>
          </a:custGeom>
          <a:noFill/>
          <a:ln w="28575" cmpd="sng">
            <a:solidFill>
              <a:srgbClr val="333399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2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AutoShape 8"/>
          <p:cNvSpPr>
            <a:spLocks noChangeArrowheads="1"/>
          </p:cNvSpPr>
          <p:nvPr/>
        </p:nvSpPr>
        <p:spPr bwMode="auto">
          <a:xfrm>
            <a:off x="3907445" y="2604675"/>
            <a:ext cx="662594" cy="366566"/>
          </a:xfrm>
          <a:prstGeom prst="cube">
            <a:avLst>
              <a:gd name="adj" fmla="val 2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2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Text Box 9"/>
          <p:cNvSpPr txBox="1">
            <a:spLocks noChangeArrowheads="1"/>
          </p:cNvSpPr>
          <p:nvPr/>
        </p:nvSpPr>
        <p:spPr bwMode="auto">
          <a:xfrm>
            <a:off x="3867623" y="2696571"/>
            <a:ext cx="67634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200" b="1">
                <a:latin typeface="微软雅黑" pitchFamily="34" charset="-122"/>
                <a:ea typeface="微软雅黑" pitchFamily="34" charset="-122"/>
              </a:rPr>
              <a:t>ATU-C</a:t>
            </a:r>
          </a:p>
        </p:txBody>
      </p:sp>
      <p:sp>
        <p:nvSpPr>
          <p:cNvPr id="58" name="AutoShape 10"/>
          <p:cNvSpPr>
            <a:spLocks noChangeArrowheads="1"/>
          </p:cNvSpPr>
          <p:nvPr/>
        </p:nvSpPr>
        <p:spPr bwMode="auto">
          <a:xfrm>
            <a:off x="3907445" y="2280994"/>
            <a:ext cx="662594" cy="367587"/>
          </a:xfrm>
          <a:prstGeom prst="cube">
            <a:avLst>
              <a:gd name="adj" fmla="val 2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2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Text Box 11"/>
          <p:cNvSpPr txBox="1">
            <a:spLocks noChangeArrowheads="1"/>
          </p:cNvSpPr>
          <p:nvPr/>
        </p:nvSpPr>
        <p:spPr bwMode="auto">
          <a:xfrm>
            <a:off x="3867623" y="2361658"/>
            <a:ext cx="67634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200" b="1">
                <a:latin typeface="微软雅黑" pitchFamily="34" charset="-122"/>
                <a:ea typeface="微软雅黑" pitchFamily="34" charset="-122"/>
              </a:rPr>
              <a:t>ATU-C</a:t>
            </a:r>
          </a:p>
        </p:txBody>
      </p:sp>
      <p:pic>
        <p:nvPicPr>
          <p:cNvPr id="60" name="Picture 1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8549" y="1527441"/>
            <a:ext cx="1991098" cy="1580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sp>
        <p:nvSpPr>
          <p:cNvPr id="61" name="Line 13"/>
          <p:cNvSpPr>
            <a:spLocks noChangeShapeType="1"/>
          </p:cNvSpPr>
          <p:nvPr/>
        </p:nvSpPr>
        <p:spPr bwMode="auto">
          <a:xfrm>
            <a:off x="6006947" y="2503589"/>
            <a:ext cx="0" cy="36554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2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3" name="AutoShape 15"/>
          <p:cNvSpPr>
            <a:spLocks noChangeArrowheads="1"/>
          </p:cNvSpPr>
          <p:nvPr/>
        </p:nvSpPr>
        <p:spPr bwMode="auto">
          <a:xfrm>
            <a:off x="6224862" y="2313668"/>
            <a:ext cx="662593" cy="366565"/>
          </a:xfrm>
          <a:prstGeom prst="cube">
            <a:avLst>
              <a:gd name="adj" fmla="val 2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2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4" name="Text Box 16"/>
          <p:cNvSpPr txBox="1">
            <a:spLocks noChangeArrowheads="1"/>
          </p:cNvSpPr>
          <p:nvPr/>
        </p:nvSpPr>
        <p:spPr bwMode="auto">
          <a:xfrm>
            <a:off x="6177296" y="2403523"/>
            <a:ext cx="67954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ATU-R</a:t>
            </a:r>
          </a:p>
        </p:txBody>
      </p:sp>
      <p:sp>
        <p:nvSpPr>
          <p:cNvPr id="66" name="Freeform 18"/>
          <p:cNvSpPr>
            <a:spLocks/>
          </p:cNvSpPr>
          <p:nvPr/>
        </p:nvSpPr>
        <p:spPr bwMode="auto">
          <a:xfrm>
            <a:off x="4519155" y="2471934"/>
            <a:ext cx="1710132" cy="62286"/>
          </a:xfrm>
          <a:custGeom>
            <a:avLst/>
            <a:gdLst>
              <a:gd name="T0" fmla="*/ 1608 w 1608"/>
              <a:gd name="T1" fmla="*/ 48 h 48"/>
              <a:gd name="T2" fmla="*/ 790 w 1608"/>
              <a:gd name="T3" fmla="*/ 48 h 48"/>
              <a:gd name="T4" fmla="*/ 844 w 1608"/>
              <a:gd name="T5" fmla="*/ 1 h 48"/>
              <a:gd name="T6" fmla="*/ 0 w 1608"/>
              <a:gd name="T7" fmla="*/ 0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08" h="48">
                <a:moveTo>
                  <a:pt x="1608" y="48"/>
                </a:moveTo>
                <a:lnTo>
                  <a:pt x="790" y="48"/>
                </a:lnTo>
                <a:lnTo>
                  <a:pt x="844" y="1"/>
                </a:lnTo>
                <a:lnTo>
                  <a:pt x="0" y="0"/>
                </a:lnTo>
              </a:path>
            </a:pathLst>
          </a:custGeom>
          <a:noFill/>
          <a:ln w="3810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2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7" name="AutoShape 19"/>
          <p:cNvSpPr>
            <a:spLocks noChangeArrowheads="1"/>
          </p:cNvSpPr>
          <p:nvPr/>
        </p:nvSpPr>
        <p:spPr bwMode="auto">
          <a:xfrm>
            <a:off x="5954958" y="2430071"/>
            <a:ext cx="152651" cy="182772"/>
          </a:xfrm>
          <a:prstGeom prst="cube">
            <a:avLst>
              <a:gd name="adj" fmla="val 25000"/>
            </a:avLst>
          </a:prstGeom>
          <a:solidFill>
            <a:srgbClr val="CC00CC"/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2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8" name="AutoShape 20"/>
          <p:cNvSpPr>
            <a:spLocks noChangeArrowheads="1"/>
          </p:cNvSpPr>
          <p:nvPr/>
        </p:nvSpPr>
        <p:spPr bwMode="auto">
          <a:xfrm>
            <a:off x="4678442" y="2382080"/>
            <a:ext cx="153757" cy="181751"/>
          </a:xfrm>
          <a:prstGeom prst="cube">
            <a:avLst>
              <a:gd name="adj" fmla="val 25000"/>
            </a:avLst>
          </a:prstGeom>
          <a:solidFill>
            <a:srgbClr val="CC00CC"/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2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" name="AutoShape 21"/>
          <p:cNvSpPr>
            <a:spLocks noChangeArrowheads="1"/>
          </p:cNvSpPr>
          <p:nvPr/>
        </p:nvSpPr>
        <p:spPr bwMode="auto">
          <a:xfrm>
            <a:off x="3907445" y="1966503"/>
            <a:ext cx="662594" cy="366565"/>
          </a:xfrm>
          <a:prstGeom prst="cube">
            <a:avLst>
              <a:gd name="adj" fmla="val 2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2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0" name="Text Box 22"/>
          <p:cNvSpPr txBox="1">
            <a:spLocks noChangeArrowheads="1"/>
          </p:cNvSpPr>
          <p:nvPr/>
        </p:nvSpPr>
        <p:spPr bwMode="auto">
          <a:xfrm>
            <a:off x="3867623" y="2074737"/>
            <a:ext cx="67634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200" b="1">
                <a:latin typeface="微软雅黑" pitchFamily="34" charset="-122"/>
                <a:ea typeface="微软雅黑" pitchFamily="34" charset="-122"/>
              </a:rPr>
              <a:t>ATU-C</a:t>
            </a:r>
          </a:p>
        </p:txBody>
      </p:sp>
      <p:sp>
        <p:nvSpPr>
          <p:cNvPr id="71" name="Freeform 23"/>
          <p:cNvSpPr>
            <a:spLocks/>
          </p:cNvSpPr>
          <p:nvPr/>
        </p:nvSpPr>
        <p:spPr bwMode="auto">
          <a:xfrm>
            <a:off x="6848739" y="2503589"/>
            <a:ext cx="203535" cy="198088"/>
          </a:xfrm>
          <a:custGeom>
            <a:avLst/>
            <a:gdLst>
              <a:gd name="T0" fmla="*/ 0 w 192"/>
              <a:gd name="T1" fmla="*/ 6 h 156"/>
              <a:gd name="T2" fmla="*/ 192 w 192"/>
              <a:gd name="T3" fmla="*/ 0 h 156"/>
              <a:gd name="T4" fmla="*/ 192 w 192"/>
              <a:gd name="T5" fmla="*/ 156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2" h="156">
                <a:moveTo>
                  <a:pt x="0" y="6"/>
                </a:moveTo>
                <a:lnTo>
                  <a:pt x="192" y="0"/>
                </a:lnTo>
                <a:lnTo>
                  <a:pt x="192" y="156"/>
                </a:lnTo>
              </a:path>
            </a:pathLst>
          </a:custGeom>
          <a:noFill/>
          <a:ln w="3810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2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3" name="Text Box 25"/>
          <p:cNvSpPr txBox="1">
            <a:spLocks noChangeArrowheads="1"/>
          </p:cNvSpPr>
          <p:nvPr/>
        </p:nvSpPr>
        <p:spPr bwMode="auto">
          <a:xfrm>
            <a:off x="5020247" y="2216666"/>
            <a:ext cx="80021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600" b="1">
                <a:solidFill>
                  <a:srgbClr val="0066CC"/>
                </a:solidFill>
                <a:latin typeface="微软雅黑" pitchFamily="34" charset="-122"/>
                <a:ea typeface="微软雅黑" pitchFamily="34" charset="-122"/>
              </a:rPr>
              <a:t>用户线</a:t>
            </a:r>
          </a:p>
        </p:txBody>
      </p:sp>
      <p:sp>
        <p:nvSpPr>
          <p:cNvPr id="74" name="Text Box 26"/>
          <p:cNvSpPr txBox="1">
            <a:spLocks noChangeArrowheads="1"/>
          </p:cNvSpPr>
          <p:nvPr/>
        </p:nvSpPr>
        <p:spPr bwMode="auto">
          <a:xfrm>
            <a:off x="4932040" y="1540165"/>
            <a:ext cx="800219" cy="510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85000"/>
              </a:lnSpc>
            </a:pPr>
            <a:r>
              <a:rPr kumimoji="1" lang="en-US" altLang="zh-CN" sz="1600" b="1" dirty="0">
                <a:solidFill>
                  <a:srgbClr val="0066CC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zh-CN" altLang="en-US" sz="1600" b="1" dirty="0">
                <a:solidFill>
                  <a:srgbClr val="0066CC"/>
                </a:solidFill>
                <a:latin typeface="微软雅黑" pitchFamily="34" charset="-122"/>
                <a:ea typeface="微软雅黑" pitchFamily="34" charset="-122"/>
              </a:rPr>
              <a:t>电话</a:t>
            </a:r>
          </a:p>
          <a:p>
            <a:pPr algn="l">
              <a:lnSpc>
                <a:spcPct val="85000"/>
              </a:lnSpc>
            </a:pPr>
            <a:r>
              <a:rPr kumimoji="1" lang="zh-CN" altLang="en-US" sz="1600" b="1" dirty="0">
                <a:solidFill>
                  <a:srgbClr val="0066CC"/>
                </a:solidFill>
                <a:latin typeface="微软雅黑" pitchFamily="34" charset="-122"/>
                <a:ea typeface="微软雅黑" pitchFamily="34" charset="-122"/>
              </a:rPr>
              <a:t>分离器</a:t>
            </a:r>
          </a:p>
        </p:txBody>
      </p:sp>
      <p:sp>
        <p:nvSpPr>
          <p:cNvPr id="75" name="Line 27"/>
          <p:cNvSpPr>
            <a:spLocks noChangeShapeType="1"/>
          </p:cNvSpPr>
          <p:nvPr/>
        </p:nvSpPr>
        <p:spPr bwMode="auto">
          <a:xfrm flipH="1">
            <a:off x="4832199" y="2014493"/>
            <a:ext cx="305301" cy="377797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2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6" name="Line 28"/>
          <p:cNvSpPr>
            <a:spLocks noChangeShapeType="1"/>
          </p:cNvSpPr>
          <p:nvPr/>
        </p:nvSpPr>
        <p:spPr bwMode="auto">
          <a:xfrm rot="16200000" flipH="1">
            <a:off x="5536444" y="2024831"/>
            <a:ext cx="428851" cy="408176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2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8" name="Text Box 30"/>
          <p:cNvSpPr txBox="1">
            <a:spLocks noChangeArrowheads="1"/>
          </p:cNvSpPr>
          <p:nvPr/>
        </p:nvSpPr>
        <p:spPr bwMode="auto">
          <a:xfrm>
            <a:off x="1585453" y="1395519"/>
            <a:ext cx="77777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600" b="1" dirty="0">
                <a:solidFill>
                  <a:srgbClr val="0066CC"/>
                </a:solidFill>
                <a:latin typeface="微软雅黑" pitchFamily="34" charset="-122"/>
                <a:ea typeface="微软雅黑" pitchFamily="34" charset="-122"/>
              </a:rPr>
              <a:t>至 </a:t>
            </a:r>
            <a:r>
              <a:rPr kumimoji="1" lang="en-US" altLang="zh-CN" sz="1600" b="1" dirty="0">
                <a:solidFill>
                  <a:srgbClr val="0066CC"/>
                </a:solidFill>
                <a:latin typeface="微软雅黑" pitchFamily="34" charset="-122"/>
                <a:ea typeface="微软雅黑" pitchFamily="34" charset="-122"/>
              </a:rPr>
              <a:t>ISP</a:t>
            </a:r>
          </a:p>
        </p:txBody>
      </p:sp>
      <p:sp>
        <p:nvSpPr>
          <p:cNvPr id="79" name="Text Box 31"/>
          <p:cNvSpPr txBox="1">
            <a:spLocks noChangeArrowheads="1"/>
          </p:cNvSpPr>
          <p:nvPr/>
        </p:nvSpPr>
        <p:spPr bwMode="auto">
          <a:xfrm>
            <a:off x="6158885" y="3075806"/>
            <a:ext cx="100540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600" b="1" dirty="0">
                <a:solidFill>
                  <a:srgbClr val="0066CC"/>
                </a:solidFill>
                <a:latin typeface="微软雅黑" pitchFamily="34" charset="-122"/>
                <a:ea typeface="微软雅黑" pitchFamily="34" charset="-122"/>
              </a:rPr>
              <a:t>居民家庭</a:t>
            </a:r>
          </a:p>
        </p:txBody>
      </p:sp>
      <p:sp>
        <p:nvSpPr>
          <p:cNvPr id="80" name="Line 32"/>
          <p:cNvSpPr>
            <a:spLocks noChangeShapeType="1"/>
          </p:cNvSpPr>
          <p:nvPr/>
        </p:nvSpPr>
        <p:spPr bwMode="auto">
          <a:xfrm>
            <a:off x="3171845" y="1374162"/>
            <a:ext cx="4134846" cy="0"/>
          </a:xfrm>
          <a:prstGeom prst="line">
            <a:avLst/>
          </a:prstGeom>
          <a:noFill/>
          <a:ln w="28575">
            <a:solidFill>
              <a:srgbClr val="CC00CC"/>
            </a:solidFill>
            <a:round/>
            <a:headEnd type="triangl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2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1" name="Text Box 33"/>
          <p:cNvSpPr txBox="1">
            <a:spLocks noChangeArrowheads="1"/>
          </p:cNvSpPr>
          <p:nvPr/>
        </p:nvSpPr>
        <p:spPr bwMode="auto">
          <a:xfrm>
            <a:off x="4467318" y="1247549"/>
            <a:ext cx="1616150" cy="2769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200" b="1" dirty="0">
                <a:solidFill>
                  <a:srgbClr val="CC00CC"/>
                </a:solidFill>
                <a:latin typeface="微软雅黑" pitchFamily="34" charset="-122"/>
                <a:ea typeface="微软雅黑" pitchFamily="34" charset="-122"/>
              </a:rPr>
              <a:t>基于 </a:t>
            </a:r>
            <a:r>
              <a:rPr kumimoji="1" lang="en-US" altLang="zh-CN" sz="1200" b="1" dirty="0">
                <a:solidFill>
                  <a:srgbClr val="CC00CC"/>
                </a:solidFill>
                <a:latin typeface="微软雅黑" pitchFamily="34" charset="-122"/>
                <a:ea typeface="微软雅黑" pitchFamily="34" charset="-122"/>
              </a:rPr>
              <a:t>ADSL </a:t>
            </a:r>
            <a:r>
              <a:rPr kumimoji="1" lang="zh-CN" altLang="en-US" sz="1200" b="1" dirty="0">
                <a:solidFill>
                  <a:srgbClr val="CC00CC"/>
                </a:solidFill>
                <a:latin typeface="微软雅黑" pitchFamily="34" charset="-122"/>
                <a:ea typeface="微软雅黑" pitchFamily="34" charset="-122"/>
              </a:rPr>
              <a:t>的接入网</a:t>
            </a:r>
          </a:p>
        </p:txBody>
      </p:sp>
      <p:sp>
        <p:nvSpPr>
          <p:cNvPr id="82" name="Text Box 34"/>
          <p:cNvSpPr txBox="1">
            <a:spLocks noChangeArrowheads="1"/>
          </p:cNvSpPr>
          <p:nvPr/>
        </p:nvSpPr>
        <p:spPr bwMode="auto">
          <a:xfrm>
            <a:off x="3275856" y="1475010"/>
            <a:ext cx="141577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600" b="1" dirty="0">
                <a:solidFill>
                  <a:srgbClr val="0066CC"/>
                </a:solidFill>
                <a:latin typeface="微软雅黑" pitchFamily="34" charset="-122"/>
                <a:ea typeface="微软雅黑" pitchFamily="34" charset="-122"/>
              </a:rPr>
              <a:t>端局或远端站</a:t>
            </a:r>
          </a:p>
        </p:txBody>
      </p:sp>
      <p:sp>
        <p:nvSpPr>
          <p:cNvPr id="83" name="Line 35"/>
          <p:cNvSpPr>
            <a:spLocks noChangeShapeType="1"/>
          </p:cNvSpPr>
          <p:nvPr/>
        </p:nvSpPr>
        <p:spPr bwMode="auto">
          <a:xfrm>
            <a:off x="3198393" y="3388860"/>
            <a:ext cx="1444652" cy="1021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sm" len="lg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2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Text Box 36"/>
          <p:cNvSpPr txBox="1">
            <a:spLocks noChangeArrowheads="1"/>
          </p:cNvSpPr>
          <p:nvPr/>
        </p:nvSpPr>
        <p:spPr bwMode="auto">
          <a:xfrm>
            <a:off x="3419872" y="3278241"/>
            <a:ext cx="952825" cy="301621"/>
          </a:xfrm>
          <a:prstGeom prst="rect">
            <a:avLst/>
          </a:prstGeom>
          <a:solidFill>
            <a:srgbClr val="00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85000"/>
              </a:lnSpc>
            </a:pPr>
            <a:r>
              <a:rPr kumimoji="1" lang="en-US" altLang="zh-CN" sz="1600" b="1" dirty="0">
                <a:solidFill>
                  <a:srgbClr val="0066CC"/>
                </a:solidFill>
                <a:latin typeface="微软雅黑" pitchFamily="34" charset="-122"/>
                <a:ea typeface="微软雅黑" pitchFamily="34" charset="-122"/>
              </a:rPr>
              <a:t>DSLAM</a:t>
            </a:r>
          </a:p>
        </p:txBody>
      </p:sp>
      <p:sp>
        <p:nvSpPr>
          <p:cNvPr id="85" name="Text Box 37"/>
          <p:cNvSpPr txBox="1">
            <a:spLocks noChangeArrowheads="1"/>
          </p:cNvSpPr>
          <p:nvPr/>
        </p:nvSpPr>
        <p:spPr bwMode="auto">
          <a:xfrm>
            <a:off x="4863172" y="3235698"/>
            <a:ext cx="141577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600" b="1">
                <a:solidFill>
                  <a:srgbClr val="0066CC"/>
                </a:solidFill>
                <a:latin typeface="微软雅黑" pitchFamily="34" charset="-122"/>
                <a:ea typeface="微软雅黑" pitchFamily="34" charset="-122"/>
              </a:rPr>
              <a:t>至本地电话局</a:t>
            </a:r>
          </a:p>
        </p:txBody>
      </p:sp>
      <p:sp>
        <p:nvSpPr>
          <p:cNvPr id="86" name="Text Box 38"/>
          <p:cNvSpPr txBox="1">
            <a:spLocks noChangeArrowheads="1"/>
          </p:cNvSpPr>
          <p:nvPr/>
        </p:nvSpPr>
        <p:spPr bwMode="auto">
          <a:xfrm>
            <a:off x="4618709" y="2000552"/>
            <a:ext cx="44275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600" b="1" dirty="0">
                <a:solidFill>
                  <a:srgbClr val="0066CC"/>
                </a:solidFill>
                <a:latin typeface="微软雅黑" pitchFamily="34" charset="-122"/>
                <a:ea typeface="微软雅黑" pitchFamily="34" charset="-122"/>
              </a:rPr>
              <a:t>PS</a:t>
            </a:r>
          </a:p>
        </p:txBody>
      </p:sp>
      <p:sp>
        <p:nvSpPr>
          <p:cNvPr id="87" name="Text Box 39"/>
          <p:cNvSpPr txBox="1">
            <a:spLocks noChangeArrowheads="1"/>
          </p:cNvSpPr>
          <p:nvPr/>
        </p:nvSpPr>
        <p:spPr bwMode="auto">
          <a:xfrm>
            <a:off x="5932835" y="2216666"/>
            <a:ext cx="37863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200" b="1" dirty="0">
                <a:solidFill>
                  <a:srgbClr val="0066CC"/>
                </a:solidFill>
                <a:latin typeface="微软雅黑" pitchFamily="34" charset="-122"/>
                <a:ea typeface="微软雅黑" pitchFamily="34" charset="-122"/>
              </a:rPr>
              <a:t>PS</a:t>
            </a:r>
          </a:p>
        </p:txBody>
      </p:sp>
      <p:sp>
        <p:nvSpPr>
          <p:cNvPr id="88" name="Freeform 40"/>
          <p:cNvSpPr>
            <a:spLocks/>
          </p:cNvSpPr>
          <p:nvPr/>
        </p:nvSpPr>
        <p:spPr bwMode="auto">
          <a:xfrm>
            <a:off x="4533534" y="2778257"/>
            <a:ext cx="207959" cy="1021"/>
          </a:xfrm>
          <a:custGeom>
            <a:avLst/>
            <a:gdLst>
              <a:gd name="T0" fmla="*/ 0 w 196"/>
              <a:gd name="T1" fmla="*/ 0 h 1"/>
              <a:gd name="T2" fmla="*/ 196 w 196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96" h="1">
                <a:moveTo>
                  <a:pt x="0" y="0"/>
                </a:moveTo>
                <a:lnTo>
                  <a:pt x="196" y="0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2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9" name="Freeform 41"/>
          <p:cNvSpPr>
            <a:spLocks/>
          </p:cNvSpPr>
          <p:nvPr/>
        </p:nvSpPr>
        <p:spPr bwMode="auto">
          <a:xfrm>
            <a:off x="4533534" y="2137022"/>
            <a:ext cx="207959" cy="0"/>
          </a:xfrm>
          <a:custGeom>
            <a:avLst/>
            <a:gdLst>
              <a:gd name="T0" fmla="*/ 0 w 196"/>
              <a:gd name="T1" fmla="*/ 0 h 1"/>
              <a:gd name="T2" fmla="*/ 196 w 196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96" h="1">
                <a:moveTo>
                  <a:pt x="0" y="0"/>
                </a:moveTo>
                <a:lnTo>
                  <a:pt x="196" y="0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2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93" name="Group 1356"/>
          <p:cNvGrpSpPr>
            <a:grpSpLocks/>
          </p:cNvGrpSpPr>
          <p:nvPr/>
        </p:nvGrpSpPr>
        <p:grpSpPr bwMode="auto">
          <a:xfrm>
            <a:off x="1633297" y="2125408"/>
            <a:ext cx="1457371" cy="1002695"/>
            <a:chOff x="2949" y="196"/>
            <a:chExt cx="941" cy="598"/>
          </a:xfrm>
          <a:solidFill>
            <a:srgbClr val="99FFCC"/>
          </a:solidFill>
        </p:grpSpPr>
        <p:sp>
          <p:nvSpPr>
            <p:cNvPr id="94" name="Oval 1357"/>
            <p:cNvSpPr>
              <a:spLocks noChangeArrowheads="1"/>
            </p:cNvSpPr>
            <p:nvPr/>
          </p:nvSpPr>
          <p:spPr bwMode="auto">
            <a:xfrm>
              <a:off x="3168" y="196"/>
              <a:ext cx="407" cy="162"/>
            </a:xfrm>
            <a:prstGeom prst="ellipse">
              <a:avLst/>
            </a:prstGeom>
            <a:grp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000" b="1">
                <a:solidFill>
                  <a:srgbClr val="000000"/>
                </a:solidFill>
              </a:endParaRPr>
            </a:p>
          </p:txBody>
        </p:sp>
        <p:sp>
          <p:nvSpPr>
            <p:cNvPr id="95" name="Oval 1358"/>
            <p:cNvSpPr>
              <a:spLocks noChangeArrowheads="1"/>
            </p:cNvSpPr>
            <p:nvPr/>
          </p:nvSpPr>
          <p:spPr bwMode="auto">
            <a:xfrm rot="900000">
              <a:off x="3512" y="252"/>
              <a:ext cx="275" cy="131"/>
            </a:xfrm>
            <a:prstGeom prst="ellipse">
              <a:avLst/>
            </a:prstGeom>
            <a:grp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000" b="1">
                <a:solidFill>
                  <a:srgbClr val="000000"/>
                </a:solidFill>
              </a:endParaRPr>
            </a:p>
          </p:txBody>
        </p:sp>
        <p:sp>
          <p:nvSpPr>
            <p:cNvPr id="96" name="Oval 1359"/>
            <p:cNvSpPr>
              <a:spLocks noChangeArrowheads="1"/>
            </p:cNvSpPr>
            <p:nvPr/>
          </p:nvSpPr>
          <p:spPr bwMode="auto">
            <a:xfrm rot="1500000">
              <a:off x="3650" y="385"/>
              <a:ext cx="240" cy="153"/>
            </a:xfrm>
            <a:prstGeom prst="ellipse">
              <a:avLst/>
            </a:prstGeom>
            <a:grp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000" b="1">
                <a:solidFill>
                  <a:srgbClr val="000000"/>
                </a:solidFill>
              </a:endParaRPr>
            </a:p>
          </p:txBody>
        </p:sp>
        <p:sp>
          <p:nvSpPr>
            <p:cNvPr id="97" name="Oval 1360"/>
            <p:cNvSpPr>
              <a:spLocks noChangeArrowheads="1"/>
            </p:cNvSpPr>
            <p:nvPr/>
          </p:nvSpPr>
          <p:spPr bwMode="auto">
            <a:xfrm rot="-1560000">
              <a:off x="3573" y="537"/>
              <a:ext cx="291" cy="189"/>
            </a:xfrm>
            <a:prstGeom prst="ellipse">
              <a:avLst/>
            </a:prstGeom>
            <a:grp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000" b="1">
                <a:solidFill>
                  <a:srgbClr val="000000"/>
                </a:solidFill>
              </a:endParaRPr>
            </a:p>
          </p:txBody>
        </p:sp>
        <p:sp>
          <p:nvSpPr>
            <p:cNvPr id="98" name="Oval 1361"/>
            <p:cNvSpPr>
              <a:spLocks noChangeArrowheads="1"/>
            </p:cNvSpPr>
            <p:nvPr/>
          </p:nvSpPr>
          <p:spPr bwMode="auto">
            <a:xfrm>
              <a:off x="3216" y="555"/>
              <a:ext cx="471" cy="239"/>
            </a:xfrm>
            <a:prstGeom prst="ellipse">
              <a:avLst/>
            </a:prstGeom>
            <a:grp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000" b="1">
                <a:solidFill>
                  <a:srgbClr val="000000"/>
                </a:solidFill>
              </a:endParaRPr>
            </a:p>
          </p:txBody>
        </p:sp>
        <p:sp>
          <p:nvSpPr>
            <p:cNvPr id="99" name="Oval 1362"/>
            <p:cNvSpPr>
              <a:spLocks noChangeArrowheads="1"/>
            </p:cNvSpPr>
            <p:nvPr/>
          </p:nvSpPr>
          <p:spPr bwMode="auto">
            <a:xfrm rot="1080000">
              <a:off x="3023" y="555"/>
              <a:ext cx="265" cy="156"/>
            </a:xfrm>
            <a:prstGeom prst="ellipse">
              <a:avLst/>
            </a:prstGeom>
            <a:grp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000" b="1">
                <a:solidFill>
                  <a:srgbClr val="000000"/>
                </a:solidFill>
              </a:endParaRPr>
            </a:p>
          </p:txBody>
        </p:sp>
        <p:sp>
          <p:nvSpPr>
            <p:cNvPr id="100" name="Oval 1363"/>
            <p:cNvSpPr>
              <a:spLocks noChangeArrowheads="1"/>
            </p:cNvSpPr>
            <p:nvPr/>
          </p:nvSpPr>
          <p:spPr bwMode="auto">
            <a:xfrm>
              <a:off x="2949" y="432"/>
              <a:ext cx="217" cy="156"/>
            </a:xfrm>
            <a:prstGeom prst="ellipse">
              <a:avLst/>
            </a:prstGeom>
            <a:grp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000" b="1">
                <a:solidFill>
                  <a:srgbClr val="000000"/>
                </a:solidFill>
              </a:endParaRPr>
            </a:p>
          </p:txBody>
        </p:sp>
        <p:sp>
          <p:nvSpPr>
            <p:cNvPr id="101" name="Oval 1364"/>
            <p:cNvSpPr>
              <a:spLocks noChangeArrowheads="1"/>
            </p:cNvSpPr>
            <p:nvPr/>
          </p:nvSpPr>
          <p:spPr bwMode="auto">
            <a:xfrm rot="-1860000">
              <a:off x="2984" y="310"/>
              <a:ext cx="295" cy="156"/>
            </a:xfrm>
            <a:prstGeom prst="ellipse">
              <a:avLst/>
            </a:prstGeom>
            <a:grp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000" b="1">
                <a:solidFill>
                  <a:srgbClr val="000000"/>
                </a:solidFill>
              </a:endParaRPr>
            </a:p>
          </p:txBody>
        </p:sp>
        <p:sp>
          <p:nvSpPr>
            <p:cNvPr id="102" name="Freeform 1365"/>
            <p:cNvSpPr>
              <a:spLocks/>
            </p:cNvSpPr>
            <p:nvPr/>
          </p:nvSpPr>
          <p:spPr bwMode="auto">
            <a:xfrm>
              <a:off x="3051" y="300"/>
              <a:ext cx="738" cy="407"/>
            </a:xfrm>
            <a:custGeom>
              <a:avLst/>
              <a:gdLst>
                <a:gd name="T0" fmla="*/ 108 w 738"/>
                <a:gd name="T1" fmla="*/ 82 h 407"/>
                <a:gd name="T2" fmla="*/ 145 w 738"/>
                <a:gd name="T3" fmla="*/ 77 h 407"/>
                <a:gd name="T4" fmla="*/ 183 w 738"/>
                <a:gd name="T5" fmla="*/ 72 h 407"/>
                <a:gd name="T6" fmla="*/ 215 w 738"/>
                <a:gd name="T7" fmla="*/ 67 h 407"/>
                <a:gd name="T8" fmla="*/ 237 w 738"/>
                <a:gd name="T9" fmla="*/ 46 h 407"/>
                <a:gd name="T10" fmla="*/ 204 w 738"/>
                <a:gd name="T11" fmla="*/ 41 h 407"/>
                <a:gd name="T12" fmla="*/ 172 w 738"/>
                <a:gd name="T13" fmla="*/ 46 h 407"/>
                <a:gd name="T14" fmla="*/ 156 w 738"/>
                <a:gd name="T15" fmla="*/ 46 h 407"/>
                <a:gd name="T16" fmla="*/ 188 w 738"/>
                <a:gd name="T17" fmla="*/ 26 h 407"/>
                <a:gd name="T18" fmla="*/ 226 w 738"/>
                <a:gd name="T19" fmla="*/ 15 h 407"/>
                <a:gd name="T20" fmla="*/ 258 w 738"/>
                <a:gd name="T21" fmla="*/ 10 h 407"/>
                <a:gd name="T22" fmla="*/ 290 w 738"/>
                <a:gd name="T23" fmla="*/ 5 h 407"/>
                <a:gd name="T24" fmla="*/ 323 w 738"/>
                <a:gd name="T25" fmla="*/ 0 h 407"/>
                <a:gd name="T26" fmla="*/ 355 w 738"/>
                <a:gd name="T27" fmla="*/ 0 h 407"/>
                <a:gd name="T28" fmla="*/ 387 w 738"/>
                <a:gd name="T29" fmla="*/ 0 h 407"/>
                <a:gd name="T30" fmla="*/ 463 w 738"/>
                <a:gd name="T31" fmla="*/ 0 h 407"/>
                <a:gd name="T32" fmla="*/ 506 w 738"/>
                <a:gd name="T33" fmla="*/ 0 h 407"/>
                <a:gd name="T34" fmla="*/ 543 w 738"/>
                <a:gd name="T35" fmla="*/ 15 h 407"/>
                <a:gd name="T36" fmla="*/ 570 w 738"/>
                <a:gd name="T37" fmla="*/ 36 h 407"/>
                <a:gd name="T38" fmla="*/ 603 w 738"/>
                <a:gd name="T39" fmla="*/ 51 h 407"/>
                <a:gd name="T40" fmla="*/ 635 w 738"/>
                <a:gd name="T41" fmla="*/ 57 h 407"/>
                <a:gd name="T42" fmla="*/ 667 w 738"/>
                <a:gd name="T43" fmla="*/ 77 h 407"/>
                <a:gd name="T44" fmla="*/ 694 w 738"/>
                <a:gd name="T45" fmla="*/ 98 h 407"/>
                <a:gd name="T46" fmla="*/ 715 w 738"/>
                <a:gd name="T47" fmla="*/ 128 h 407"/>
                <a:gd name="T48" fmla="*/ 721 w 738"/>
                <a:gd name="T49" fmla="*/ 164 h 407"/>
                <a:gd name="T50" fmla="*/ 726 w 738"/>
                <a:gd name="T51" fmla="*/ 195 h 407"/>
                <a:gd name="T52" fmla="*/ 726 w 738"/>
                <a:gd name="T53" fmla="*/ 226 h 407"/>
                <a:gd name="T54" fmla="*/ 726 w 738"/>
                <a:gd name="T55" fmla="*/ 257 h 407"/>
                <a:gd name="T56" fmla="*/ 737 w 738"/>
                <a:gd name="T57" fmla="*/ 288 h 407"/>
                <a:gd name="T58" fmla="*/ 737 w 738"/>
                <a:gd name="T59" fmla="*/ 319 h 407"/>
                <a:gd name="T60" fmla="*/ 715 w 738"/>
                <a:gd name="T61" fmla="*/ 349 h 407"/>
                <a:gd name="T62" fmla="*/ 678 w 738"/>
                <a:gd name="T63" fmla="*/ 365 h 407"/>
                <a:gd name="T64" fmla="*/ 646 w 738"/>
                <a:gd name="T65" fmla="*/ 380 h 407"/>
                <a:gd name="T66" fmla="*/ 613 w 738"/>
                <a:gd name="T67" fmla="*/ 396 h 407"/>
                <a:gd name="T68" fmla="*/ 581 w 738"/>
                <a:gd name="T69" fmla="*/ 401 h 407"/>
                <a:gd name="T70" fmla="*/ 538 w 738"/>
                <a:gd name="T71" fmla="*/ 406 h 407"/>
                <a:gd name="T72" fmla="*/ 500 w 738"/>
                <a:gd name="T73" fmla="*/ 406 h 407"/>
                <a:gd name="T74" fmla="*/ 468 w 738"/>
                <a:gd name="T75" fmla="*/ 406 h 407"/>
                <a:gd name="T76" fmla="*/ 436 w 738"/>
                <a:gd name="T77" fmla="*/ 406 h 407"/>
                <a:gd name="T78" fmla="*/ 403 w 738"/>
                <a:gd name="T79" fmla="*/ 406 h 407"/>
                <a:gd name="T80" fmla="*/ 371 w 738"/>
                <a:gd name="T81" fmla="*/ 406 h 407"/>
                <a:gd name="T82" fmla="*/ 339 w 738"/>
                <a:gd name="T83" fmla="*/ 406 h 407"/>
                <a:gd name="T84" fmla="*/ 307 w 738"/>
                <a:gd name="T85" fmla="*/ 406 h 407"/>
                <a:gd name="T86" fmla="*/ 269 w 738"/>
                <a:gd name="T87" fmla="*/ 406 h 407"/>
                <a:gd name="T88" fmla="*/ 237 w 738"/>
                <a:gd name="T89" fmla="*/ 406 h 407"/>
                <a:gd name="T90" fmla="*/ 204 w 738"/>
                <a:gd name="T91" fmla="*/ 406 h 407"/>
                <a:gd name="T92" fmla="*/ 172 w 738"/>
                <a:gd name="T93" fmla="*/ 391 h 407"/>
                <a:gd name="T94" fmla="*/ 140 w 738"/>
                <a:gd name="T95" fmla="*/ 380 h 407"/>
                <a:gd name="T96" fmla="*/ 108 w 738"/>
                <a:gd name="T97" fmla="*/ 365 h 407"/>
                <a:gd name="T98" fmla="*/ 81 w 738"/>
                <a:gd name="T99" fmla="*/ 339 h 407"/>
                <a:gd name="T100" fmla="*/ 59 w 738"/>
                <a:gd name="T101" fmla="*/ 319 h 407"/>
                <a:gd name="T102" fmla="*/ 38 w 738"/>
                <a:gd name="T103" fmla="*/ 288 h 407"/>
                <a:gd name="T104" fmla="*/ 16 w 738"/>
                <a:gd name="T105" fmla="*/ 252 h 407"/>
                <a:gd name="T106" fmla="*/ 0 w 738"/>
                <a:gd name="T107" fmla="*/ 216 h 407"/>
                <a:gd name="T108" fmla="*/ 0 w 738"/>
                <a:gd name="T109" fmla="*/ 185 h 407"/>
                <a:gd name="T110" fmla="*/ 5 w 738"/>
                <a:gd name="T111" fmla="*/ 149 h 407"/>
                <a:gd name="T112" fmla="*/ 27 w 738"/>
                <a:gd name="T113" fmla="*/ 123 h 407"/>
                <a:gd name="T114" fmla="*/ 54 w 738"/>
                <a:gd name="T115" fmla="*/ 108 h 407"/>
                <a:gd name="T116" fmla="*/ 86 w 738"/>
                <a:gd name="T117" fmla="*/ 98 h 407"/>
                <a:gd name="T118" fmla="*/ 113 w 738"/>
                <a:gd name="T119" fmla="*/ 82 h 407"/>
                <a:gd name="T120" fmla="*/ 129 w 738"/>
                <a:gd name="T121" fmla="*/ 98 h 40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738"/>
                <a:gd name="T184" fmla="*/ 0 h 407"/>
                <a:gd name="T185" fmla="*/ 738 w 738"/>
                <a:gd name="T186" fmla="*/ 407 h 407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738" h="407">
                  <a:moveTo>
                    <a:pt x="91" y="82"/>
                  </a:moveTo>
                  <a:lnTo>
                    <a:pt x="108" y="82"/>
                  </a:lnTo>
                  <a:lnTo>
                    <a:pt x="124" y="82"/>
                  </a:lnTo>
                  <a:lnTo>
                    <a:pt x="145" y="77"/>
                  </a:lnTo>
                  <a:lnTo>
                    <a:pt x="161" y="77"/>
                  </a:lnTo>
                  <a:lnTo>
                    <a:pt x="183" y="72"/>
                  </a:lnTo>
                  <a:lnTo>
                    <a:pt x="199" y="72"/>
                  </a:lnTo>
                  <a:lnTo>
                    <a:pt x="215" y="67"/>
                  </a:lnTo>
                  <a:lnTo>
                    <a:pt x="231" y="62"/>
                  </a:lnTo>
                  <a:lnTo>
                    <a:pt x="237" y="46"/>
                  </a:lnTo>
                  <a:lnTo>
                    <a:pt x="221" y="41"/>
                  </a:lnTo>
                  <a:lnTo>
                    <a:pt x="204" y="41"/>
                  </a:lnTo>
                  <a:lnTo>
                    <a:pt x="188" y="46"/>
                  </a:lnTo>
                  <a:lnTo>
                    <a:pt x="172" y="46"/>
                  </a:lnTo>
                  <a:lnTo>
                    <a:pt x="156" y="62"/>
                  </a:lnTo>
                  <a:lnTo>
                    <a:pt x="156" y="46"/>
                  </a:lnTo>
                  <a:lnTo>
                    <a:pt x="172" y="36"/>
                  </a:lnTo>
                  <a:lnTo>
                    <a:pt x="188" y="26"/>
                  </a:lnTo>
                  <a:lnTo>
                    <a:pt x="210" y="21"/>
                  </a:lnTo>
                  <a:lnTo>
                    <a:pt x="226" y="15"/>
                  </a:lnTo>
                  <a:lnTo>
                    <a:pt x="242" y="15"/>
                  </a:lnTo>
                  <a:lnTo>
                    <a:pt x="258" y="10"/>
                  </a:lnTo>
                  <a:lnTo>
                    <a:pt x="274" y="10"/>
                  </a:lnTo>
                  <a:lnTo>
                    <a:pt x="290" y="5"/>
                  </a:lnTo>
                  <a:lnTo>
                    <a:pt x="307" y="5"/>
                  </a:lnTo>
                  <a:lnTo>
                    <a:pt x="323" y="0"/>
                  </a:lnTo>
                  <a:lnTo>
                    <a:pt x="339" y="0"/>
                  </a:lnTo>
                  <a:lnTo>
                    <a:pt x="355" y="0"/>
                  </a:lnTo>
                  <a:lnTo>
                    <a:pt x="371" y="0"/>
                  </a:lnTo>
                  <a:lnTo>
                    <a:pt x="387" y="0"/>
                  </a:lnTo>
                  <a:lnTo>
                    <a:pt x="420" y="0"/>
                  </a:lnTo>
                  <a:lnTo>
                    <a:pt x="463" y="0"/>
                  </a:lnTo>
                  <a:lnTo>
                    <a:pt x="484" y="0"/>
                  </a:lnTo>
                  <a:lnTo>
                    <a:pt x="506" y="0"/>
                  </a:lnTo>
                  <a:lnTo>
                    <a:pt x="527" y="5"/>
                  </a:lnTo>
                  <a:lnTo>
                    <a:pt x="543" y="15"/>
                  </a:lnTo>
                  <a:lnTo>
                    <a:pt x="554" y="31"/>
                  </a:lnTo>
                  <a:lnTo>
                    <a:pt x="570" y="36"/>
                  </a:lnTo>
                  <a:lnTo>
                    <a:pt x="586" y="46"/>
                  </a:lnTo>
                  <a:lnTo>
                    <a:pt x="603" y="51"/>
                  </a:lnTo>
                  <a:lnTo>
                    <a:pt x="619" y="51"/>
                  </a:lnTo>
                  <a:lnTo>
                    <a:pt x="635" y="57"/>
                  </a:lnTo>
                  <a:lnTo>
                    <a:pt x="651" y="67"/>
                  </a:lnTo>
                  <a:lnTo>
                    <a:pt x="667" y="77"/>
                  </a:lnTo>
                  <a:lnTo>
                    <a:pt x="678" y="93"/>
                  </a:lnTo>
                  <a:lnTo>
                    <a:pt x="694" y="98"/>
                  </a:lnTo>
                  <a:lnTo>
                    <a:pt x="699" y="113"/>
                  </a:lnTo>
                  <a:lnTo>
                    <a:pt x="715" y="128"/>
                  </a:lnTo>
                  <a:lnTo>
                    <a:pt x="721" y="149"/>
                  </a:lnTo>
                  <a:lnTo>
                    <a:pt x="721" y="164"/>
                  </a:lnTo>
                  <a:lnTo>
                    <a:pt x="726" y="180"/>
                  </a:lnTo>
                  <a:lnTo>
                    <a:pt x="726" y="195"/>
                  </a:lnTo>
                  <a:lnTo>
                    <a:pt x="726" y="211"/>
                  </a:lnTo>
                  <a:lnTo>
                    <a:pt x="726" y="226"/>
                  </a:lnTo>
                  <a:lnTo>
                    <a:pt x="726" y="242"/>
                  </a:lnTo>
                  <a:lnTo>
                    <a:pt x="726" y="257"/>
                  </a:lnTo>
                  <a:lnTo>
                    <a:pt x="737" y="272"/>
                  </a:lnTo>
                  <a:lnTo>
                    <a:pt x="737" y="288"/>
                  </a:lnTo>
                  <a:lnTo>
                    <a:pt x="737" y="303"/>
                  </a:lnTo>
                  <a:lnTo>
                    <a:pt x="737" y="319"/>
                  </a:lnTo>
                  <a:lnTo>
                    <a:pt x="732" y="334"/>
                  </a:lnTo>
                  <a:lnTo>
                    <a:pt x="715" y="349"/>
                  </a:lnTo>
                  <a:lnTo>
                    <a:pt x="694" y="360"/>
                  </a:lnTo>
                  <a:lnTo>
                    <a:pt x="678" y="365"/>
                  </a:lnTo>
                  <a:lnTo>
                    <a:pt x="662" y="375"/>
                  </a:lnTo>
                  <a:lnTo>
                    <a:pt x="646" y="380"/>
                  </a:lnTo>
                  <a:lnTo>
                    <a:pt x="629" y="385"/>
                  </a:lnTo>
                  <a:lnTo>
                    <a:pt x="613" y="396"/>
                  </a:lnTo>
                  <a:lnTo>
                    <a:pt x="597" y="401"/>
                  </a:lnTo>
                  <a:lnTo>
                    <a:pt x="581" y="401"/>
                  </a:lnTo>
                  <a:lnTo>
                    <a:pt x="559" y="406"/>
                  </a:lnTo>
                  <a:lnTo>
                    <a:pt x="538" y="406"/>
                  </a:lnTo>
                  <a:lnTo>
                    <a:pt x="522" y="406"/>
                  </a:lnTo>
                  <a:lnTo>
                    <a:pt x="500" y="406"/>
                  </a:lnTo>
                  <a:lnTo>
                    <a:pt x="484" y="406"/>
                  </a:lnTo>
                  <a:lnTo>
                    <a:pt x="468" y="406"/>
                  </a:lnTo>
                  <a:lnTo>
                    <a:pt x="452" y="406"/>
                  </a:lnTo>
                  <a:lnTo>
                    <a:pt x="436" y="406"/>
                  </a:lnTo>
                  <a:lnTo>
                    <a:pt x="420" y="406"/>
                  </a:lnTo>
                  <a:lnTo>
                    <a:pt x="403" y="406"/>
                  </a:lnTo>
                  <a:lnTo>
                    <a:pt x="387" y="406"/>
                  </a:lnTo>
                  <a:lnTo>
                    <a:pt x="371" y="406"/>
                  </a:lnTo>
                  <a:lnTo>
                    <a:pt x="355" y="406"/>
                  </a:lnTo>
                  <a:lnTo>
                    <a:pt x="339" y="406"/>
                  </a:lnTo>
                  <a:lnTo>
                    <a:pt x="323" y="406"/>
                  </a:lnTo>
                  <a:lnTo>
                    <a:pt x="307" y="406"/>
                  </a:lnTo>
                  <a:lnTo>
                    <a:pt x="285" y="406"/>
                  </a:lnTo>
                  <a:lnTo>
                    <a:pt x="269" y="406"/>
                  </a:lnTo>
                  <a:lnTo>
                    <a:pt x="253" y="406"/>
                  </a:lnTo>
                  <a:lnTo>
                    <a:pt x="237" y="406"/>
                  </a:lnTo>
                  <a:lnTo>
                    <a:pt x="221" y="406"/>
                  </a:lnTo>
                  <a:lnTo>
                    <a:pt x="204" y="406"/>
                  </a:lnTo>
                  <a:lnTo>
                    <a:pt x="188" y="396"/>
                  </a:lnTo>
                  <a:lnTo>
                    <a:pt x="172" y="391"/>
                  </a:lnTo>
                  <a:lnTo>
                    <a:pt x="156" y="385"/>
                  </a:lnTo>
                  <a:lnTo>
                    <a:pt x="140" y="380"/>
                  </a:lnTo>
                  <a:lnTo>
                    <a:pt x="124" y="375"/>
                  </a:lnTo>
                  <a:lnTo>
                    <a:pt x="108" y="365"/>
                  </a:lnTo>
                  <a:lnTo>
                    <a:pt x="91" y="355"/>
                  </a:lnTo>
                  <a:lnTo>
                    <a:pt x="81" y="339"/>
                  </a:lnTo>
                  <a:lnTo>
                    <a:pt x="65" y="334"/>
                  </a:lnTo>
                  <a:lnTo>
                    <a:pt x="59" y="319"/>
                  </a:lnTo>
                  <a:lnTo>
                    <a:pt x="43" y="303"/>
                  </a:lnTo>
                  <a:lnTo>
                    <a:pt x="38" y="288"/>
                  </a:lnTo>
                  <a:lnTo>
                    <a:pt x="22" y="272"/>
                  </a:lnTo>
                  <a:lnTo>
                    <a:pt x="16" y="252"/>
                  </a:lnTo>
                  <a:lnTo>
                    <a:pt x="5" y="231"/>
                  </a:lnTo>
                  <a:lnTo>
                    <a:pt x="0" y="216"/>
                  </a:lnTo>
                  <a:lnTo>
                    <a:pt x="0" y="200"/>
                  </a:lnTo>
                  <a:lnTo>
                    <a:pt x="0" y="185"/>
                  </a:lnTo>
                  <a:lnTo>
                    <a:pt x="0" y="170"/>
                  </a:lnTo>
                  <a:lnTo>
                    <a:pt x="5" y="149"/>
                  </a:lnTo>
                  <a:lnTo>
                    <a:pt x="11" y="134"/>
                  </a:lnTo>
                  <a:lnTo>
                    <a:pt x="27" y="123"/>
                  </a:lnTo>
                  <a:lnTo>
                    <a:pt x="38" y="108"/>
                  </a:lnTo>
                  <a:lnTo>
                    <a:pt x="54" y="108"/>
                  </a:lnTo>
                  <a:lnTo>
                    <a:pt x="70" y="103"/>
                  </a:lnTo>
                  <a:lnTo>
                    <a:pt x="86" y="98"/>
                  </a:lnTo>
                  <a:lnTo>
                    <a:pt x="102" y="98"/>
                  </a:lnTo>
                  <a:lnTo>
                    <a:pt x="113" y="82"/>
                  </a:lnTo>
                  <a:lnTo>
                    <a:pt x="113" y="67"/>
                  </a:lnTo>
                  <a:lnTo>
                    <a:pt x="129" y="98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" name="Freeform 1366"/>
            <p:cNvSpPr>
              <a:spLocks/>
            </p:cNvSpPr>
            <p:nvPr/>
          </p:nvSpPr>
          <p:spPr bwMode="auto">
            <a:xfrm>
              <a:off x="3193" y="270"/>
              <a:ext cx="117" cy="118"/>
            </a:xfrm>
            <a:custGeom>
              <a:avLst/>
              <a:gdLst>
                <a:gd name="T0" fmla="*/ 5 w 117"/>
                <a:gd name="T1" fmla="*/ 66 h 118"/>
                <a:gd name="T2" fmla="*/ 0 w 117"/>
                <a:gd name="T3" fmla="*/ 51 h 118"/>
                <a:gd name="T4" fmla="*/ 0 w 117"/>
                <a:gd name="T5" fmla="*/ 36 h 118"/>
                <a:gd name="T6" fmla="*/ 16 w 117"/>
                <a:gd name="T7" fmla="*/ 25 h 118"/>
                <a:gd name="T8" fmla="*/ 32 w 117"/>
                <a:gd name="T9" fmla="*/ 15 h 118"/>
                <a:gd name="T10" fmla="*/ 47 w 117"/>
                <a:gd name="T11" fmla="*/ 0 h 118"/>
                <a:gd name="T12" fmla="*/ 63 w 117"/>
                <a:gd name="T13" fmla="*/ 0 h 118"/>
                <a:gd name="T14" fmla="*/ 79 w 117"/>
                <a:gd name="T15" fmla="*/ 0 h 118"/>
                <a:gd name="T16" fmla="*/ 84 w 117"/>
                <a:gd name="T17" fmla="*/ 15 h 118"/>
                <a:gd name="T18" fmla="*/ 95 w 117"/>
                <a:gd name="T19" fmla="*/ 31 h 118"/>
                <a:gd name="T20" fmla="*/ 105 w 117"/>
                <a:gd name="T21" fmla="*/ 46 h 118"/>
                <a:gd name="T22" fmla="*/ 111 w 117"/>
                <a:gd name="T23" fmla="*/ 61 h 118"/>
                <a:gd name="T24" fmla="*/ 116 w 117"/>
                <a:gd name="T25" fmla="*/ 76 h 118"/>
                <a:gd name="T26" fmla="*/ 116 w 117"/>
                <a:gd name="T27" fmla="*/ 92 h 118"/>
                <a:gd name="T28" fmla="*/ 116 w 117"/>
                <a:gd name="T29" fmla="*/ 107 h 118"/>
                <a:gd name="T30" fmla="*/ 100 w 117"/>
                <a:gd name="T31" fmla="*/ 117 h 118"/>
                <a:gd name="T32" fmla="*/ 84 w 117"/>
                <a:gd name="T33" fmla="*/ 117 h 118"/>
                <a:gd name="T34" fmla="*/ 69 w 117"/>
                <a:gd name="T35" fmla="*/ 117 h 118"/>
                <a:gd name="T36" fmla="*/ 53 w 117"/>
                <a:gd name="T37" fmla="*/ 117 h 118"/>
                <a:gd name="T38" fmla="*/ 37 w 117"/>
                <a:gd name="T39" fmla="*/ 112 h 118"/>
                <a:gd name="T40" fmla="*/ 21 w 117"/>
                <a:gd name="T41" fmla="*/ 102 h 118"/>
                <a:gd name="T42" fmla="*/ 11 w 117"/>
                <a:gd name="T43" fmla="*/ 86 h 118"/>
                <a:gd name="T44" fmla="*/ 5 w 117"/>
                <a:gd name="T45" fmla="*/ 71 h 118"/>
                <a:gd name="T46" fmla="*/ 5 w 117"/>
                <a:gd name="T47" fmla="*/ 66 h 118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17"/>
                <a:gd name="T73" fmla="*/ 0 h 118"/>
                <a:gd name="T74" fmla="*/ 117 w 117"/>
                <a:gd name="T75" fmla="*/ 118 h 118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17" h="118">
                  <a:moveTo>
                    <a:pt x="5" y="66"/>
                  </a:moveTo>
                  <a:lnTo>
                    <a:pt x="0" y="51"/>
                  </a:lnTo>
                  <a:lnTo>
                    <a:pt x="0" y="36"/>
                  </a:lnTo>
                  <a:lnTo>
                    <a:pt x="16" y="25"/>
                  </a:lnTo>
                  <a:lnTo>
                    <a:pt x="32" y="15"/>
                  </a:lnTo>
                  <a:lnTo>
                    <a:pt x="47" y="0"/>
                  </a:lnTo>
                  <a:lnTo>
                    <a:pt x="63" y="0"/>
                  </a:lnTo>
                  <a:lnTo>
                    <a:pt x="79" y="0"/>
                  </a:lnTo>
                  <a:lnTo>
                    <a:pt x="84" y="15"/>
                  </a:lnTo>
                  <a:lnTo>
                    <a:pt x="95" y="31"/>
                  </a:lnTo>
                  <a:lnTo>
                    <a:pt x="105" y="46"/>
                  </a:lnTo>
                  <a:lnTo>
                    <a:pt x="111" y="61"/>
                  </a:lnTo>
                  <a:lnTo>
                    <a:pt x="116" y="76"/>
                  </a:lnTo>
                  <a:lnTo>
                    <a:pt x="116" y="92"/>
                  </a:lnTo>
                  <a:lnTo>
                    <a:pt x="116" y="107"/>
                  </a:lnTo>
                  <a:lnTo>
                    <a:pt x="100" y="117"/>
                  </a:lnTo>
                  <a:lnTo>
                    <a:pt x="84" y="117"/>
                  </a:lnTo>
                  <a:lnTo>
                    <a:pt x="69" y="117"/>
                  </a:lnTo>
                  <a:lnTo>
                    <a:pt x="53" y="117"/>
                  </a:lnTo>
                  <a:lnTo>
                    <a:pt x="37" y="112"/>
                  </a:lnTo>
                  <a:lnTo>
                    <a:pt x="21" y="102"/>
                  </a:lnTo>
                  <a:lnTo>
                    <a:pt x="11" y="86"/>
                  </a:lnTo>
                  <a:lnTo>
                    <a:pt x="5" y="71"/>
                  </a:lnTo>
                  <a:lnTo>
                    <a:pt x="5" y="66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" name="Freeform 1367"/>
            <p:cNvSpPr>
              <a:spLocks/>
            </p:cNvSpPr>
            <p:nvPr/>
          </p:nvSpPr>
          <p:spPr bwMode="auto">
            <a:xfrm>
              <a:off x="3469" y="239"/>
              <a:ext cx="82" cy="87"/>
            </a:xfrm>
            <a:custGeom>
              <a:avLst/>
              <a:gdLst>
                <a:gd name="T0" fmla="*/ 0 w 82"/>
                <a:gd name="T1" fmla="*/ 0 h 87"/>
                <a:gd name="T2" fmla="*/ 16 w 82"/>
                <a:gd name="T3" fmla="*/ 10 h 87"/>
                <a:gd name="T4" fmla="*/ 32 w 82"/>
                <a:gd name="T5" fmla="*/ 20 h 87"/>
                <a:gd name="T6" fmla="*/ 49 w 82"/>
                <a:gd name="T7" fmla="*/ 20 h 87"/>
                <a:gd name="T8" fmla="*/ 65 w 82"/>
                <a:gd name="T9" fmla="*/ 30 h 87"/>
                <a:gd name="T10" fmla="*/ 76 w 82"/>
                <a:gd name="T11" fmla="*/ 46 h 87"/>
                <a:gd name="T12" fmla="*/ 81 w 82"/>
                <a:gd name="T13" fmla="*/ 61 h 87"/>
                <a:gd name="T14" fmla="*/ 81 w 82"/>
                <a:gd name="T15" fmla="*/ 76 h 87"/>
                <a:gd name="T16" fmla="*/ 65 w 82"/>
                <a:gd name="T17" fmla="*/ 86 h 87"/>
                <a:gd name="T18" fmla="*/ 49 w 82"/>
                <a:gd name="T19" fmla="*/ 86 h 87"/>
                <a:gd name="T20" fmla="*/ 27 w 82"/>
                <a:gd name="T21" fmla="*/ 81 h 87"/>
                <a:gd name="T22" fmla="*/ 11 w 82"/>
                <a:gd name="T23" fmla="*/ 71 h 87"/>
                <a:gd name="T24" fmla="*/ 5 w 82"/>
                <a:gd name="T25" fmla="*/ 56 h 87"/>
                <a:gd name="T26" fmla="*/ 0 w 82"/>
                <a:gd name="T27" fmla="*/ 40 h 87"/>
                <a:gd name="T28" fmla="*/ 0 w 82"/>
                <a:gd name="T29" fmla="*/ 25 h 87"/>
                <a:gd name="T30" fmla="*/ 11 w 82"/>
                <a:gd name="T31" fmla="*/ 10 h 87"/>
                <a:gd name="T32" fmla="*/ 0 w 82"/>
                <a:gd name="T33" fmla="*/ 0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2"/>
                <a:gd name="T52" fmla="*/ 0 h 87"/>
                <a:gd name="T53" fmla="*/ 82 w 82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2" h="87">
                  <a:moveTo>
                    <a:pt x="0" y="0"/>
                  </a:moveTo>
                  <a:lnTo>
                    <a:pt x="16" y="10"/>
                  </a:lnTo>
                  <a:lnTo>
                    <a:pt x="32" y="20"/>
                  </a:lnTo>
                  <a:lnTo>
                    <a:pt x="49" y="20"/>
                  </a:lnTo>
                  <a:lnTo>
                    <a:pt x="65" y="30"/>
                  </a:lnTo>
                  <a:lnTo>
                    <a:pt x="76" y="46"/>
                  </a:lnTo>
                  <a:lnTo>
                    <a:pt x="81" y="61"/>
                  </a:lnTo>
                  <a:lnTo>
                    <a:pt x="81" y="76"/>
                  </a:lnTo>
                  <a:lnTo>
                    <a:pt x="65" y="86"/>
                  </a:lnTo>
                  <a:lnTo>
                    <a:pt x="49" y="86"/>
                  </a:lnTo>
                  <a:lnTo>
                    <a:pt x="27" y="81"/>
                  </a:lnTo>
                  <a:lnTo>
                    <a:pt x="11" y="71"/>
                  </a:lnTo>
                  <a:lnTo>
                    <a:pt x="5" y="56"/>
                  </a:lnTo>
                  <a:lnTo>
                    <a:pt x="0" y="40"/>
                  </a:lnTo>
                  <a:lnTo>
                    <a:pt x="0" y="25"/>
                  </a:lnTo>
                  <a:lnTo>
                    <a:pt x="11" y="1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5" name="Text Box 29"/>
          <p:cNvSpPr txBox="1">
            <a:spLocks noChangeArrowheads="1"/>
          </p:cNvSpPr>
          <p:nvPr/>
        </p:nvSpPr>
        <p:spPr bwMode="auto">
          <a:xfrm>
            <a:off x="1691680" y="2483122"/>
            <a:ext cx="1271502" cy="338554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600" b="1" dirty="0">
                <a:solidFill>
                  <a:srgbClr val="0066CC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zh-CN" altLang="en-US" sz="1600" b="1" dirty="0">
                <a:solidFill>
                  <a:srgbClr val="0066CC"/>
                </a:solidFill>
                <a:latin typeface="微软雅黑" pitchFamily="34" charset="-122"/>
                <a:ea typeface="微软雅黑" pitchFamily="34" charset="-122"/>
              </a:rPr>
              <a:t>区域宽带网</a:t>
            </a:r>
          </a:p>
        </p:txBody>
      </p:sp>
      <p:pic>
        <p:nvPicPr>
          <p:cNvPr id="108" name="Picture 246" descr="jisuanji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060" y="2664597"/>
            <a:ext cx="400399" cy="400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图片 10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9736" y="2688474"/>
            <a:ext cx="484642" cy="42648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</a:rPr>
              <a:t>2.6  </a:t>
            </a:r>
            <a:r>
              <a:rPr lang="zh-CN" altLang="en-US" dirty="0">
                <a:latin typeface="微软雅黑" panose="020B0503020204020204" pitchFamily="34" charset="-122"/>
              </a:rPr>
              <a:t>宽带接入</a:t>
            </a:r>
            <a:endParaRPr lang="zh-CN" altLang="en-US" dirty="0"/>
          </a:p>
        </p:txBody>
      </p:sp>
      <p:sp>
        <p:nvSpPr>
          <p:cNvPr id="62" name="Rectangle 6"/>
          <p:cNvSpPr>
            <a:spLocks noChangeArrowheads="1"/>
          </p:cNvSpPr>
          <p:nvPr/>
        </p:nvSpPr>
        <p:spPr bwMode="auto">
          <a:xfrm>
            <a:off x="323528" y="699542"/>
            <a:ext cx="842493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 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ADSL 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的接入网的组成</a:t>
            </a:r>
          </a:p>
        </p:txBody>
      </p:sp>
    </p:spTree>
    <p:extLst>
      <p:ext uri="{BB962C8B-B14F-4D97-AF65-F5344CB8AC3E}">
        <p14:creationId xmlns:p14="http://schemas.microsoft.com/office/powerpoint/2010/main" val="1477852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8"/>
          <p:cNvSpPr>
            <a:spLocks noChangeArrowheads="1"/>
          </p:cNvSpPr>
          <p:nvPr/>
        </p:nvSpPr>
        <p:spPr bwMode="auto">
          <a:xfrm>
            <a:off x="323529" y="1249179"/>
            <a:ext cx="8424936" cy="2400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ts val="3000"/>
              </a:lnSpc>
              <a:buClr>
                <a:srgbClr val="0070C0"/>
              </a:buClr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包括 </a:t>
            </a:r>
            <a:r>
              <a:rPr lang="en-US" altLang="zh-CN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ADSL2</a:t>
            </a:r>
            <a:r>
              <a:rPr lang="zh-CN" altLang="en-US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G.992.3 </a:t>
            </a:r>
            <a:r>
              <a:rPr lang="zh-CN" altLang="en-US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G.992.4</a:t>
            </a:r>
            <a:r>
              <a:rPr lang="zh-CN" altLang="en-US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）和 </a:t>
            </a:r>
            <a:r>
              <a:rPr lang="en-US" altLang="zh-CN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ADSL2+</a:t>
            </a:r>
            <a:r>
              <a:rPr lang="zh-CN" altLang="en-US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G.992.5</a:t>
            </a:r>
            <a:r>
              <a:rPr lang="zh-CN" altLang="en-US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）。</a:t>
            </a:r>
          </a:p>
          <a:p>
            <a:pPr marL="285750" indent="-285750" eaLnBrk="0" hangingPunct="0">
              <a:lnSpc>
                <a:spcPts val="3000"/>
              </a:lnSpc>
              <a:buClr>
                <a:srgbClr val="0070C0"/>
              </a:buClr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通过提高调制效率得到了</a:t>
            </a:r>
            <a:r>
              <a:rPr lang="zh-CN" altLang="en-US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更高的数据率</a:t>
            </a:r>
            <a:r>
              <a:rPr lang="zh-CN" altLang="en-US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。采用了无缝</a:t>
            </a:r>
            <a:r>
              <a:rPr lang="zh-CN" altLang="en-US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速率自适应技术 </a:t>
            </a:r>
            <a:r>
              <a:rPr lang="en-US" altLang="zh-CN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SRA (Seamless Rate Adaptation)</a:t>
            </a:r>
            <a:r>
              <a:rPr lang="zh-CN" altLang="en-US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，可在运营中不中断通信和不产生误码的情况下，自适应地调整数据率。</a:t>
            </a:r>
          </a:p>
          <a:p>
            <a:pPr marL="285750" indent="-285750" eaLnBrk="0" hangingPunct="0">
              <a:lnSpc>
                <a:spcPts val="3000"/>
              </a:lnSpc>
              <a:buClr>
                <a:srgbClr val="0070C0"/>
              </a:buClr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改善了线路质量评测和故障定位功能，对提高网络的运行维护水平具有非常重要的意义。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</a:rPr>
              <a:t>2.6  </a:t>
            </a:r>
            <a:r>
              <a:rPr lang="zh-CN" altLang="en-US" dirty="0">
                <a:latin typeface="微软雅黑" panose="020B0503020204020204" pitchFamily="34" charset="-122"/>
              </a:rPr>
              <a:t>宽带接入</a:t>
            </a:r>
            <a:endParaRPr lang="zh-CN" altLang="en-US" dirty="0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323528" y="699542"/>
            <a:ext cx="842493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第二代 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ADSL</a:t>
            </a:r>
          </a:p>
        </p:txBody>
      </p:sp>
    </p:spTree>
    <p:extLst>
      <p:ext uri="{BB962C8B-B14F-4D97-AF65-F5344CB8AC3E}">
        <p14:creationId xmlns:p14="http://schemas.microsoft.com/office/powerpoint/2010/main" val="15836431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第一PPT，www.1ppt.com​">
  <a:themeElements>
    <a:clrScheme name="自定义 1040">
      <a:dk1>
        <a:sysClr val="windowText" lastClr="000000"/>
      </a:dk1>
      <a:lt1>
        <a:sysClr val="window" lastClr="FFFFFF"/>
      </a:lt1>
      <a:dk2>
        <a:srgbClr val="69676D"/>
      </a:dk2>
      <a:lt2>
        <a:srgbClr val="7F7F7F"/>
      </a:lt2>
      <a:accent1>
        <a:srgbClr val="0095F0"/>
      </a:accent1>
      <a:accent2>
        <a:srgbClr val="6BB1C9"/>
      </a:accent2>
      <a:accent3>
        <a:srgbClr val="0095F0"/>
      </a:accent3>
      <a:accent4>
        <a:srgbClr val="6BB1C9"/>
      </a:accent4>
      <a:accent5>
        <a:srgbClr val="0095F0"/>
      </a:accent5>
      <a:accent6>
        <a:srgbClr val="6BB1C9"/>
      </a:accent6>
      <a:hlink>
        <a:srgbClr val="410082"/>
      </a:hlink>
      <a:folHlink>
        <a:srgbClr val="93296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3157</TotalTime>
  <Words>1084</Words>
  <Application>Microsoft Macintosh PowerPoint</Application>
  <PresentationFormat>全屏显示(16:9)</PresentationFormat>
  <Paragraphs>412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华文行楷</vt:lpstr>
      <vt:lpstr>微软雅黑</vt:lpstr>
      <vt:lpstr>Arial</vt:lpstr>
      <vt:lpstr>Calibri</vt:lpstr>
      <vt:lpstr>Wingdings</vt:lpstr>
      <vt:lpstr>第一PPT，www.1ppt.com​</vt:lpstr>
      <vt:lpstr>02</vt:lpstr>
      <vt:lpstr>第二章  物理层</vt:lpstr>
      <vt:lpstr>第二章  物理层</vt:lpstr>
      <vt:lpstr>2.6  宽带接入</vt:lpstr>
      <vt:lpstr>2.6  宽带接入</vt:lpstr>
      <vt:lpstr>2.6  宽带接入</vt:lpstr>
      <vt:lpstr>2.6  宽带接入</vt:lpstr>
      <vt:lpstr>2.6  宽带接入</vt:lpstr>
      <vt:lpstr>2.6  宽带接入</vt:lpstr>
      <vt:lpstr>2.6  宽带接入</vt:lpstr>
      <vt:lpstr>2.6  宽带接入</vt:lpstr>
      <vt:lpstr>2.6  宽带接入</vt:lpstr>
      <vt:lpstr>2.6  宽带接入</vt:lpstr>
      <vt:lpstr>2.6  宽带接入</vt:lpstr>
      <vt:lpstr>2.6  宽带接入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蓝色通用</dc:title>
  <dc:creator>第一PPT模板网-WWW.1PPT.COM、</dc:creator>
  <cp:keywords>第一PPT模板网-WWW.1PPT.COM</cp:keywords>
  <cp:lastModifiedBy>Microsoft Office User</cp:lastModifiedBy>
  <cp:revision>1008</cp:revision>
  <dcterms:created xsi:type="dcterms:W3CDTF">2014-11-09T01:07:00Z</dcterms:created>
  <dcterms:modified xsi:type="dcterms:W3CDTF">2020-10-25T13:28:44Z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