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597" r:id="rId3"/>
    <p:sldId id="257" r:id="rId4"/>
    <p:sldId id="260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0095F0"/>
    <a:srgbClr val="0087CD"/>
    <a:srgbClr val="CC0000"/>
    <a:srgbClr val="993300"/>
    <a:srgbClr val="0066CC"/>
    <a:srgbClr val="F4B184"/>
    <a:srgbClr val="071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15617" y="123478"/>
            <a:ext cx="7595774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3" y="123478"/>
            <a:ext cx="7488832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网络层提供的服务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4.2  IP</a:t>
            </a:r>
            <a:r>
              <a:rPr lang="zh-CN" altLang="en-US" sz="2400" b="1" dirty="0">
                <a:latin typeface="微软雅黑" panose="020B0503020204020204" pitchFamily="34" charset="-122"/>
              </a:rPr>
              <a:t>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划分子网和构成超网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路由选择协议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4.5  IPv6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4.6  VPN</a:t>
            </a:r>
            <a:r>
              <a:rPr lang="zh-CN" altLang="en-US" sz="2400" b="1" dirty="0">
                <a:latin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</a:rPr>
              <a:t>NAT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2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网络层提供的服务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网络层</a:t>
            </a:r>
          </a:p>
        </p:txBody>
      </p:sp>
    </p:spTree>
    <p:extLst>
      <p:ext uri="{BB962C8B-B14F-4D97-AF65-F5344CB8AC3E}">
        <p14:creationId xmlns:p14="http://schemas.microsoft.com/office/powerpoint/2010/main" val="264974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4.1  </a:t>
            </a:r>
            <a:r>
              <a:rPr lang="zh-CN" altLang="en-US" dirty="0">
                <a:latin typeface="微软雅黑" panose="020B0503020204020204" pitchFamily="34" charset="-122"/>
              </a:rPr>
              <a:t>网络层提供的服务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endParaRPr lang="en-US" altLang="zh-CN" sz="2000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在计算机通信中，可靠交付应当由谁来负责？是网络还是端系统？</a:t>
            </a:r>
            <a:endParaRPr lang="en-US" altLang="zh-CN" sz="2000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ea typeface="微软雅黑" panose="020B0503020204020204" pitchFamily="34" charset="-122"/>
              </a:rPr>
              <a:t>电信网让网络负责可靠交付</a:t>
            </a:r>
            <a:r>
              <a:rPr lang="zh-CN" altLang="en-US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，使用面向连接的通信方式。</a:t>
            </a:r>
            <a:endParaRPr lang="en-US" altLang="zh-CN" sz="2000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通信之前先建立</a:t>
            </a:r>
            <a:r>
              <a:rPr lang="zh-CN" altLang="en-US" sz="2000" dirty="0">
                <a:solidFill>
                  <a:srgbClr val="C55A11"/>
                </a:solidFill>
                <a:ea typeface="微软雅黑" panose="020B0503020204020204" pitchFamily="34" charset="-122"/>
              </a:rPr>
              <a:t>虚电路 </a:t>
            </a:r>
            <a:r>
              <a:rPr lang="en-US" altLang="zh-CN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(Virtual Circuit)</a:t>
            </a:r>
            <a:r>
              <a:rPr lang="zh-CN" altLang="en-US" sz="2000" dirty="0">
                <a:solidFill>
                  <a:srgbClr val="0070C0"/>
                </a:solidFill>
                <a:ea typeface="微软雅黑" panose="020B0503020204020204" pitchFamily="34" charset="-122"/>
              </a:rPr>
              <a:t>，以保证双方通信所需的一切网络资源。 </a:t>
            </a:r>
            <a:endParaRPr lang="en-US" altLang="zh-CN" sz="2000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3557" y="2787774"/>
            <a:ext cx="6819596" cy="1674021"/>
            <a:chOff x="1153557" y="3057969"/>
            <a:chExt cx="6819596" cy="1674021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6737840" y="3138808"/>
              <a:ext cx="1163625" cy="1153056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85800" y="3085459"/>
              <a:ext cx="1163627" cy="1140931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6753601" y="3633494"/>
              <a:ext cx="1147864" cy="229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201562" y="3568021"/>
              <a:ext cx="1133614" cy="229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4554186" y="3275816"/>
              <a:ext cx="44862" cy="4292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574228" y="3937823"/>
              <a:ext cx="387989" cy="1976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185800" y="3347352"/>
              <a:ext cx="1163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185800" y="3568021"/>
              <a:ext cx="1163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185800" y="3788690"/>
              <a:ext cx="1163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185800" y="4009359"/>
              <a:ext cx="1163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737840" y="3412825"/>
              <a:ext cx="1163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737840" y="3633494"/>
              <a:ext cx="1163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6737840" y="3854163"/>
              <a:ext cx="1163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737840" y="4074832"/>
              <a:ext cx="1163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472703" y="3115044"/>
              <a:ext cx="4379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219260" y="4135456"/>
              <a:ext cx="1228229" cy="4631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3154999" y="3804452"/>
              <a:ext cx="1422224" cy="3310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705745" y="3804452"/>
              <a:ext cx="1163968" cy="39647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4577223" y="4268827"/>
              <a:ext cx="1292490" cy="32979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5933974" y="3937823"/>
              <a:ext cx="516511" cy="26310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111327" y="3113316"/>
              <a:ext cx="499094" cy="33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H</a:t>
              </a:r>
              <a:r>
                <a:rPr kumimoji="0" lang="en-US" altLang="zh-CN" sz="16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154999" y="3209131"/>
              <a:ext cx="1356751" cy="8608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641484" y="3209131"/>
              <a:ext cx="1292490" cy="9263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194" y="4003296"/>
              <a:ext cx="466799" cy="26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4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229" y="3672293"/>
              <a:ext cx="468012" cy="265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5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494" y="4466459"/>
              <a:ext cx="468012" cy="26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718" y="4069983"/>
              <a:ext cx="468012" cy="26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7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755" y="3075759"/>
              <a:ext cx="468012" cy="26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188911" y="4010571"/>
              <a:ext cx="80502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虚电路</a:t>
              </a:r>
              <a:endParaRPr kumimoji="0" lang="zh-CN" altLang="en-US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867" y="3420147"/>
              <a:ext cx="571350" cy="57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327" y="3420147"/>
              <a:ext cx="571350" cy="57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153557" y="3057969"/>
              <a:ext cx="1267557" cy="1246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数据链路层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6705596" y="3123442"/>
              <a:ext cx="1267557" cy="1246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数据链路层</a:t>
              </a:r>
            </a:p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sp>
        <p:nvSpPr>
          <p:cNvPr id="38" name="Freeform 36"/>
          <p:cNvSpPr>
            <a:spLocks/>
          </p:cNvSpPr>
          <p:nvPr/>
        </p:nvSpPr>
        <p:spPr bwMode="auto">
          <a:xfrm>
            <a:off x="2182601" y="3420285"/>
            <a:ext cx="4721347" cy="632908"/>
          </a:xfrm>
          <a:custGeom>
            <a:avLst/>
            <a:gdLst>
              <a:gd name="T0" fmla="*/ 0 w 3314"/>
              <a:gd name="T1" fmla="*/ 0 h 433"/>
              <a:gd name="T2" fmla="*/ 184 w 3314"/>
              <a:gd name="T3" fmla="*/ 158 h 433"/>
              <a:gd name="T4" fmla="*/ 275 w 3314"/>
              <a:gd name="T5" fmla="*/ 249 h 433"/>
              <a:gd name="T6" fmla="*/ 362 w 3314"/>
              <a:gd name="T7" fmla="*/ 300 h 433"/>
              <a:gd name="T8" fmla="*/ 494 w 3314"/>
              <a:gd name="T9" fmla="*/ 364 h 433"/>
              <a:gd name="T10" fmla="*/ 683 w 3314"/>
              <a:gd name="T11" fmla="*/ 385 h 433"/>
              <a:gd name="T12" fmla="*/ 955 w 3314"/>
              <a:gd name="T13" fmla="*/ 339 h 433"/>
              <a:gd name="T14" fmla="*/ 1498 w 3314"/>
              <a:gd name="T15" fmla="*/ 216 h 433"/>
              <a:gd name="T16" fmla="*/ 1854 w 3314"/>
              <a:gd name="T17" fmla="*/ 216 h 433"/>
              <a:gd name="T18" fmla="*/ 2210 w 3314"/>
              <a:gd name="T19" fmla="*/ 316 h 433"/>
              <a:gd name="T20" fmla="*/ 2450 w 3314"/>
              <a:gd name="T21" fmla="*/ 392 h 433"/>
              <a:gd name="T22" fmla="*/ 2633 w 3314"/>
              <a:gd name="T23" fmla="*/ 430 h 433"/>
              <a:gd name="T24" fmla="*/ 2834 w 3314"/>
              <a:gd name="T25" fmla="*/ 372 h 433"/>
              <a:gd name="T26" fmla="*/ 2994 w 3314"/>
              <a:gd name="T27" fmla="*/ 276 h 433"/>
              <a:gd name="T28" fmla="*/ 3314 w 3314"/>
              <a:gd name="T29" fmla="*/ 2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14" h="433">
                <a:moveTo>
                  <a:pt x="0" y="0"/>
                </a:moveTo>
                <a:cubicBezTo>
                  <a:pt x="27" y="26"/>
                  <a:pt x="138" y="116"/>
                  <a:pt x="184" y="158"/>
                </a:cubicBezTo>
                <a:cubicBezTo>
                  <a:pt x="230" y="200"/>
                  <a:pt x="245" y="225"/>
                  <a:pt x="275" y="249"/>
                </a:cubicBezTo>
                <a:cubicBezTo>
                  <a:pt x="305" y="273"/>
                  <a:pt x="326" y="281"/>
                  <a:pt x="362" y="300"/>
                </a:cubicBezTo>
                <a:cubicBezTo>
                  <a:pt x="398" y="319"/>
                  <a:pt x="441" y="350"/>
                  <a:pt x="494" y="364"/>
                </a:cubicBezTo>
                <a:cubicBezTo>
                  <a:pt x="547" y="378"/>
                  <a:pt x="606" y="389"/>
                  <a:pt x="683" y="385"/>
                </a:cubicBezTo>
                <a:cubicBezTo>
                  <a:pt x="760" y="381"/>
                  <a:pt x="819" y="367"/>
                  <a:pt x="955" y="339"/>
                </a:cubicBezTo>
                <a:cubicBezTo>
                  <a:pt x="1091" y="311"/>
                  <a:pt x="1348" y="236"/>
                  <a:pt x="1498" y="216"/>
                </a:cubicBezTo>
                <a:cubicBezTo>
                  <a:pt x="1648" y="196"/>
                  <a:pt x="1735" y="199"/>
                  <a:pt x="1854" y="216"/>
                </a:cubicBezTo>
                <a:cubicBezTo>
                  <a:pt x="1973" y="233"/>
                  <a:pt x="2111" y="287"/>
                  <a:pt x="2210" y="316"/>
                </a:cubicBezTo>
                <a:cubicBezTo>
                  <a:pt x="2309" y="345"/>
                  <a:pt x="2380" y="373"/>
                  <a:pt x="2450" y="392"/>
                </a:cubicBezTo>
                <a:cubicBezTo>
                  <a:pt x="2520" y="411"/>
                  <a:pt x="2569" y="433"/>
                  <a:pt x="2633" y="430"/>
                </a:cubicBezTo>
                <a:cubicBezTo>
                  <a:pt x="2697" y="427"/>
                  <a:pt x="2774" y="398"/>
                  <a:pt x="2834" y="372"/>
                </a:cubicBezTo>
                <a:cubicBezTo>
                  <a:pt x="2894" y="346"/>
                  <a:pt x="2914" y="334"/>
                  <a:pt x="2994" y="276"/>
                </a:cubicBezTo>
                <a:cubicBezTo>
                  <a:pt x="3074" y="218"/>
                  <a:pt x="3247" y="75"/>
                  <a:pt x="3314" y="22"/>
                </a:cubicBezTo>
              </a:path>
            </a:pathLst>
          </a:custGeom>
          <a:noFill/>
          <a:ln w="57150" cmpd="sng">
            <a:solidFill>
              <a:srgbClr val="FF00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56118" y="4470282"/>
            <a:ext cx="6122234" cy="421979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 defTabSz="913765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87CD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C55A11"/>
                </a:solidFill>
                <a:latin typeface="微软雅黑" panose="020B0503020204020204" pitchFamily="34" charset="-122"/>
              </a:rPr>
              <a:t>H1 </a:t>
            </a:r>
            <a:r>
              <a:rPr lang="zh-CN" altLang="en-US" sz="2000" dirty="0">
                <a:solidFill>
                  <a:srgbClr val="C55A11"/>
                </a:solidFill>
                <a:latin typeface="微软雅黑" panose="020B0503020204020204" pitchFamily="34" charset="-122"/>
              </a:rPr>
              <a:t>发送给 </a:t>
            </a:r>
            <a:r>
              <a:rPr lang="en-US" altLang="zh-CN" sz="2000" dirty="0">
                <a:solidFill>
                  <a:srgbClr val="C55A11"/>
                </a:solidFill>
                <a:latin typeface="微软雅黑" panose="020B0503020204020204" pitchFamily="34" charset="-122"/>
              </a:rPr>
              <a:t>H2 </a:t>
            </a:r>
            <a:r>
              <a:rPr lang="zh-CN" altLang="en-US" sz="2000" dirty="0">
                <a:solidFill>
                  <a:srgbClr val="C55A11"/>
                </a:solidFill>
                <a:latin typeface="微软雅黑" panose="020B0503020204020204" pitchFamily="34" charset="-122"/>
              </a:rPr>
              <a:t>的所有分组都沿着同一条虚电路传送</a:t>
            </a:r>
          </a:p>
        </p:txBody>
      </p:sp>
    </p:spTree>
    <p:extLst>
      <p:ext uri="{BB962C8B-B14F-4D97-AF65-F5344CB8AC3E}">
        <p14:creationId xmlns:p14="http://schemas.microsoft.com/office/powerpoint/2010/main" val="140070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323528" y="843558"/>
            <a:ext cx="8418395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互联网的先驱者提出了一种新的网络设计思路：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网络层向上只提供简单灵活的、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无连接的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尽最大努力交付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数据报服务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网络在发送分组时不需要先建立连接。每一个分组（即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数据报）独立发送，与其前后的分组无关（不进行编号）。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网络层不提供服务质量的承诺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。即所传送的分组可能出错、丢失、重复和失序（不按序到达终点），当然也不保证分组传送的时限。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4.1  </a:t>
            </a:r>
            <a:r>
              <a:rPr lang="zh-CN" altLang="en-US" dirty="0">
                <a:latin typeface="微软雅黑" panose="020B0503020204020204" pitchFamily="34" charset="-122"/>
              </a:rPr>
              <a:t>网络层提供的服务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50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323528" y="1249389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由于传输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网络不提供端到端的可靠传输服务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，这就使网络中的路由器可以做得比较简单，而且价格低廉（与电信网的交换机相比较）。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如果主机（即端系统）中的进程之间的通信需要是可靠的，那么就由网络的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主机中的运输层负责可靠交付（包括差错处理、流量控制等）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采用这种设计思路：网络的造价大大降低，运行方式灵活，能够适应多种应用。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互连网能够发展到今日的规模，充分证明了当初采用这种设计思路的正确性。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4.1  </a:t>
            </a:r>
            <a:r>
              <a:rPr lang="zh-CN" altLang="en-US" dirty="0">
                <a:latin typeface="微软雅黑" panose="020B0503020204020204" pitchFamily="34" charset="-122"/>
              </a:rPr>
              <a:t>网络层提供的服务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尽最大努力交付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6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960611" y="3884064"/>
            <a:ext cx="5150770" cy="400110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kern="0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发送给 </a:t>
            </a:r>
            <a:r>
              <a:rPr lang="en-US" altLang="zh-CN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kern="0" baseline="-25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的分组可能沿着不同路径传送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23656" y="1571015"/>
            <a:ext cx="1204727" cy="1254896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6839939" y="1644755"/>
            <a:ext cx="1203226" cy="1254896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6855740" y="2151717"/>
            <a:ext cx="1173220" cy="265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140775" y="2077977"/>
            <a:ext cx="1173220" cy="265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627742" y="1756682"/>
            <a:ext cx="44771" cy="4819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3802658" y="2677937"/>
            <a:ext cx="678098" cy="630082"/>
          </a:xfrm>
          <a:prstGeom prst="irregularSeal2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2588044" y="2501982"/>
            <a:ext cx="396352" cy="22253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123656" y="1838323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1123656" y="2085878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1123656" y="2333433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1123656" y="2583622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6839939" y="1912062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839939" y="2159618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839939" y="2407173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6839939" y="2657362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2456365" y="1662860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3247752" y="2724518"/>
            <a:ext cx="1253578" cy="52013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181913" y="2351868"/>
            <a:ext cx="1452413" cy="3726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4764687" y="2351868"/>
            <a:ext cx="1189056" cy="44638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4634326" y="2873315"/>
            <a:ext cx="1319418" cy="37133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V="1">
            <a:off x="6018266" y="2501982"/>
            <a:ext cx="528031" cy="29627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249185" y="1662861"/>
            <a:ext cx="498674" cy="3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V="1">
            <a:off x="3181913" y="1682942"/>
            <a:ext cx="1385257" cy="96783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4698848" y="1682942"/>
            <a:ext cx="1319418" cy="104157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5" y="2575722"/>
            <a:ext cx="476676" cy="2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4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91" y="2204388"/>
            <a:ext cx="477993" cy="29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813" y="3097168"/>
            <a:ext cx="476676" cy="2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6" name="Picture 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09" y="2650778"/>
            <a:ext cx="477993" cy="2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7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6" y="1534145"/>
            <a:ext cx="477992" cy="2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8" name="Group 37"/>
          <p:cNvGrpSpPr>
            <a:grpSpLocks/>
          </p:cNvGrpSpPr>
          <p:nvPr/>
        </p:nvGrpSpPr>
        <p:grpSpPr bwMode="auto">
          <a:xfrm rot="1386369">
            <a:off x="2653883" y="2649461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 rot="20724003">
            <a:off x="5029361" y="2947055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84" name="Group 43"/>
          <p:cNvGrpSpPr>
            <a:grpSpLocks/>
          </p:cNvGrpSpPr>
          <p:nvPr/>
        </p:nvGrpSpPr>
        <p:grpSpPr bwMode="auto">
          <a:xfrm rot="20084499">
            <a:off x="6151261" y="2501982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87" name="Group 46"/>
          <p:cNvGrpSpPr>
            <a:grpSpLocks/>
          </p:cNvGrpSpPr>
          <p:nvPr/>
        </p:nvGrpSpPr>
        <p:grpSpPr bwMode="auto">
          <a:xfrm rot="19662556">
            <a:off x="3709944" y="1980535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90" name="Group 49"/>
          <p:cNvGrpSpPr>
            <a:grpSpLocks/>
          </p:cNvGrpSpPr>
          <p:nvPr/>
        </p:nvGrpSpPr>
        <p:grpSpPr bwMode="auto">
          <a:xfrm rot="2078388">
            <a:off x="5095200" y="1905478"/>
            <a:ext cx="248872" cy="109293"/>
            <a:chOff x="2064" y="1776"/>
            <a:chExt cx="171" cy="66"/>
          </a:xfrm>
          <a:solidFill>
            <a:srgbClr val="CC00CC"/>
          </a:solidFill>
        </p:grpSpPr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93" name="Group 52"/>
          <p:cNvGrpSpPr>
            <a:grpSpLocks/>
          </p:cNvGrpSpPr>
          <p:nvPr/>
        </p:nvGrpSpPr>
        <p:grpSpPr bwMode="auto">
          <a:xfrm rot="1117181">
            <a:off x="4039140" y="2947055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96" name="Group 55"/>
          <p:cNvGrpSpPr>
            <a:grpSpLocks/>
          </p:cNvGrpSpPr>
          <p:nvPr/>
        </p:nvGrpSpPr>
        <p:grpSpPr bwMode="auto">
          <a:xfrm rot="20669726">
            <a:off x="4120780" y="2278128"/>
            <a:ext cx="247555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8" name="Line 57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99" name="Group 58"/>
          <p:cNvGrpSpPr>
            <a:grpSpLocks/>
          </p:cNvGrpSpPr>
          <p:nvPr/>
        </p:nvGrpSpPr>
        <p:grpSpPr bwMode="auto">
          <a:xfrm rot="1197535">
            <a:off x="3512426" y="2724518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100" name="Rectangle 59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02" name="Line 61"/>
          <p:cNvSpPr>
            <a:spLocks noChangeShapeType="1"/>
          </p:cNvSpPr>
          <p:nvPr/>
        </p:nvSpPr>
        <p:spPr bwMode="auto">
          <a:xfrm>
            <a:off x="2040138" y="2278128"/>
            <a:ext cx="580824" cy="40218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103" name="Group 62"/>
          <p:cNvGrpSpPr>
            <a:grpSpLocks/>
          </p:cNvGrpSpPr>
          <p:nvPr/>
        </p:nvGrpSpPr>
        <p:grpSpPr bwMode="auto">
          <a:xfrm rot="1022761">
            <a:off x="5226879" y="2425608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104" name="Rectangle 63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5" name="Line 64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06" name="Line 65"/>
          <p:cNvSpPr>
            <a:spLocks noChangeShapeType="1"/>
          </p:cNvSpPr>
          <p:nvPr/>
        </p:nvSpPr>
        <p:spPr bwMode="auto">
          <a:xfrm flipV="1">
            <a:off x="6151261" y="2278128"/>
            <a:ext cx="858543" cy="59386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07" name="Text Box 66"/>
          <p:cNvSpPr txBox="1">
            <a:spLocks noChangeArrowheads="1"/>
          </p:cNvSpPr>
          <p:nvPr/>
        </p:nvSpPr>
        <p:spPr bwMode="auto">
          <a:xfrm>
            <a:off x="3120024" y="1667141"/>
            <a:ext cx="10647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数据报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4356484" y="270608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丢失</a:t>
            </a:r>
          </a:p>
        </p:txBody>
      </p:sp>
      <p:grpSp>
        <p:nvGrpSpPr>
          <p:cNvPr id="109" name="Group 68"/>
          <p:cNvGrpSpPr>
            <a:grpSpLocks/>
          </p:cNvGrpSpPr>
          <p:nvPr/>
        </p:nvGrpSpPr>
        <p:grpSpPr bwMode="auto">
          <a:xfrm rot="5035623">
            <a:off x="4600090" y="1955516"/>
            <a:ext cx="280475" cy="96125"/>
            <a:chOff x="2064" y="1776"/>
            <a:chExt cx="171" cy="66"/>
          </a:xfrm>
          <a:solidFill>
            <a:srgbClr val="CC00CC"/>
          </a:solidFill>
        </p:grpSpPr>
        <p:sp>
          <p:nvSpPr>
            <p:cNvPr id="110" name="Rectangle 69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11" name="Line 70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054402" y="1572661"/>
            <a:ext cx="1394043" cy="131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应用层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运输层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网络层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数据链路层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pic>
        <p:nvPicPr>
          <p:cNvPr id="115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99" y="1960968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60968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6768050" y="1633233"/>
            <a:ext cx="1394043" cy="131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应用层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运输层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网络层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数据链路层</a:t>
            </a: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4.1  </a:t>
            </a:r>
            <a:r>
              <a:rPr lang="zh-CN" altLang="en-US" dirty="0">
                <a:latin typeface="微软雅黑" panose="020B0503020204020204" pitchFamily="34" charset="-122"/>
              </a:rPr>
              <a:t>网络层提供的服务</a:t>
            </a:r>
            <a:endParaRPr lang="zh-CN" altLang="en-US" dirty="0"/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尽最大努力交付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5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72139"/>
              </p:ext>
            </p:extLst>
          </p:nvPr>
        </p:nvGraphicFramePr>
        <p:xfrm>
          <a:off x="509140" y="1347614"/>
          <a:ext cx="8053711" cy="3348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对比的方面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55A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虚电路服务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55A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C55A1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数据报服务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55A1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思路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可靠通信应当由网络来保证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可靠通信应当由用户主机来保证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连接的建立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必须有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不需要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终点地址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仅在连接建立阶段使用，每个分组使用短的虚电路号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每个分组都有终点的完整地址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分组的转发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属于同一条虚电路的分组均按照同一路由进行转发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每个分组独立选择路由进行转发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当结点出故障时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所有通过出故障的结点的虚电路均不能工作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出故障的结点可能会丢失分组，一些路由可能会发生变化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分组的顺序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总是按发送顺序到达终点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到达终点时不一定按发送顺序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端到端的差错处理和流量控制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可以由网络负责，也可以由用户主机负责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87CD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由用户主机负责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87CD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4.1  </a:t>
            </a:r>
            <a:r>
              <a:rPr lang="zh-CN" altLang="en-US" dirty="0">
                <a:latin typeface="微软雅黑" panose="020B0503020204020204" pitchFamily="34" charset="-122"/>
              </a:rPr>
              <a:t>网络层提供的服务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虚电路服务与数据报服务的对比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611</Words>
  <Application>Microsoft Macintosh PowerPoint</Application>
  <PresentationFormat>全屏显示(16:9)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华文行楷</vt:lpstr>
      <vt:lpstr>微软雅黑</vt:lpstr>
      <vt:lpstr>Arial</vt:lpstr>
      <vt:lpstr>Calibri</vt:lpstr>
      <vt:lpstr>Wingdings</vt:lpstr>
      <vt:lpstr>第一PPT，www.1ppt.com​</vt:lpstr>
      <vt:lpstr>04</vt:lpstr>
      <vt:lpstr>第四章  网络层</vt:lpstr>
      <vt:lpstr>第四章  网络层</vt:lpstr>
      <vt:lpstr>4.1  网络层提供的服务</vt:lpstr>
      <vt:lpstr>4.1  网络层提供的服务</vt:lpstr>
      <vt:lpstr>4.1  网络层提供的服务</vt:lpstr>
      <vt:lpstr>4.1  网络层提供的服务</vt:lpstr>
      <vt:lpstr>4.1  网络层提供的服务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1046</cp:revision>
  <dcterms:created xsi:type="dcterms:W3CDTF">2014-11-09T01:07:00Z</dcterms:created>
  <dcterms:modified xsi:type="dcterms:W3CDTF">2020-10-25T13:59:21Z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