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597" r:id="rId3"/>
    <p:sldId id="598" r:id="rId4"/>
    <p:sldId id="269" r:id="rId5"/>
    <p:sldId id="270" r:id="rId6"/>
    <p:sldId id="271" r:id="rId7"/>
    <p:sldId id="275" r:id="rId8"/>
    <p:sldId id="272" r:id="rId9"/>
    <p:sldId id="276" r:id="rId10"/>
    <p:sldId id="278" r:id="rId11"/>
    <p:sldId id="281" r:id="rId12"/>
    <p:sldId id="283" r:id="rId13"/>
    <p:sldId id="292" r:id="rId14"/>
    <p:sldId id="294" r:id="rId15"/>
    <p:sldId id="295" r:id="rId16"/>
    <p:sldId id="296" r:id="rId17"/>
    <p:sldId id="297" r:id="rId18"/>
    <p:sldId id="299" r:id="rId19"/>
    <p:sldId id="300" r:id="rId20"/>
    <p:sldId id="301" r:id="rId21"/>
    <p:sldId id="302" r:id="rId22"/>
    <p:sldId id="303" r:id="rId23"/>
    <p:sldId id="304" r:id="rId24"/>
    <p:sldId id="305" r:id="rId25"/>
    <p:sldId id="306" r:id="rId26"/>
    <p:sldId id="307" r:id="rId27"/>
    <p:sldId id="308" r:id="rId28"/>
    <p:sldId id="309" r:id="rId29"/>
    <p:sldId id="311" r:id="rId30"/>
    <p:sldId id="312" r:id="rId31"/>
    <p:sldId id="314" r:id="rId32"/>
    <p:sldId id="313" r:id="rId33"/>
    <p:sldId id="316" r:id="rId34"/>
    <p:sldId id="317" r:id="rId35"/>
    <p:sldId id="319" r:id="rId36"/>
    <p:sldId id="320" r:id="rId37"/>
    <p:sldId id="321" r:id="rId38"/>
    <p:sldId id="322" r:id="rId39"/>
    <p:sldId id="324" r:id="rId40"/>
    <p:sldId id="325"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8" r:id="rId57"/>
    <p:sldId id="349" r:id="rId58"/>
    <p:sldId id="350" r:id="rId59"/>
    <p:sldId id="352" r:id="rId60"/>
    <p:sldId id="353" r:id="rId61"/>
    <p:sldId id="354" r:id="rId62"/>
    <p:sldId id="357" r:id="rId63"/>
    <p:sldId id="359" r:id="rId64"/>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0095F0"/>
    <a:srgbClr val="0087CD"/>
    <a:srgbClr val="CC0000"/>
    <a:srgbClr val="993300"/>
    <a:srgbClr val="0066CC"/>
    <a:srgbClr val="F4B184"/>
    <a:srgbClr val="071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2743" autoAdjust="0"/>
  </p:normalViewPr>
  <p:slideViewPr>
    <p:cSldViewPr>
      <p:cViewPr varScale="1">
        <p:scale>
          <a:sx n="161" d="100"/>
          <a:sy n="161" d="100"/>
        </p:scale>
        <p:origin x="568"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15617" y="123478"/>
            <a:ext cx="7595774"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33" y="123478"/>
            <a:ext cx="7488832"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16.e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endParaRPr lang="zh-CN" altLang="en-US" dirty="0"/>
          </a:p>
        </p:txBody>
      </p:sp>
      <p:sp>
        <p:nvSpPr>
          <p:cNvPr id="3" name="文本占位符 2"/>
          <p:cNvSpPr>
            <a:spLocks noGrp="1"/>
          </p:cNvSpPr>
          <p:nvPr>
            <p:ph type="body" sz="quarter" idx="14"/>
          </p:nvPr>
        </p:nvSpPr>
        <p:spPr/>
        <p:txBody>
          <a:bodyPr/>
          <a:lstStyle/>
          <a:p>
            <a:r>
              <a:rPr lang="zh-CN" altLang="en-US" dirty="0"/>
              <a:t>第四章  网络层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161207"/>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在 </a:t>
            </a:r>
            <a:r>
              <a:rPr lang="en-US" altLang="zh-CN" sz="2000" dirty="0">
                <a:solidFill>
                  <a:srgbClr val="0087CD"/>
                </a:solidFill>
                <a:latin typeface="微软雅黑" pitchFamily="34" charset="-122"/>
                <a:ea typeface="微软雅黑" pitchFamily="34" charset="-122"/>
              </a:rPr>
              <a:t>TCP/IP </a:t>
            </a:r>
            <a:r>
              <a:rPr lang="zh-CN" altLang="en-US" sz="2000" dirty="0">
                <a:solidFill>
                  <a:srgbClr val="0087CD"/>
                </a:solidFill>
                <a:latin typeface="微软雅黑" pitchFamily="34" charset="-122"/>
                <a:ea typeface="微软雅黑" pitchFamily="34" charset="-122"/>
              </a:rPr>
              <a:t>体系中，</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地址是一个最基本的概念。</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地址就是给</a:t>
            </a:r>
            <a:r>
              <a:rPr lang="zh-CN" altLang="en-US" sz="2000" dirty="0">
                <a:solidFill>
                  <a:srgbClr val="C55A11"/>
                </a:solidFill>
                <a:latin typeface="微软雅黑" pitchFamily="34" charset="-122"/>
                <a:ea typeface="微软雅黑" pitchFamily="34" charset="-122"/>
              </a:rPr>
              <a:t>每个连接在互联网上的主机（或路由器）</a:t>
            </a:r>
            <a:r>
              <a:rPr lang="zh-CN" altLang="en-US" sz="2000" dirty="0">
                <a:solidFill>
                  <a:srgbClr val="0087CD"/>
                </a:solidFill>
                <a:latin typeface="微软雅黑" pitchFamily="34" charset="-122"/>
                <a:ea typeface="微软雅黑" pitchFamily="34" charset="-122"/>
              </a:rPr>
              <a:t>分配一个在全世界范围是</a:t>
            </a:r>
            <a:r>
              <a:rPr lang="zh-CN" altLang="en-US" sz="2000" dirty="0">
                <a:solidFill>
                  <a:srgbClr val="C55A11"/>
                </a:solidFill>
                <a:latin typeface="微软雅黑" pitchFamily="34" charset="-122"/>
                <a:ea typeface="微软雅黑" pitchFamily="34" charset="-122"/>
              </a:rPr>
              <a:t>唯一的 </a:t>
            </a:r>
            <a:r>
              <a:rPr lang="en-US" altLang="zh-CN" sz="2000" dirty="0">
                <a:solidFill>
                  <a:srgbClr val="C55A11"/>
                </a:solidFill>
                <a:latin typeface="微软雅黑" pitchFamily="34" charset="-122"/>
                <a:ea typeface="微软雅黑" pitchFamily="34" charset="-122"/>
              </a:rPr>
              <a:t>32 </a:t>
            </a:r>
            <a:r>
              <a:rPr lang="zh-CN" altLang="en-US" sz="2000" dirty="0">
                <a:solidFill>
                  <a:srgbClr val="C55A11"/>
                </a:solidFill>
                <a:latin typeface="微软雅黑" pitchFamily="34" charset="-122"/>
                <a:ea typeface="微软雅黑" pitchFamily="34" charset="-122"/>
              </a:rPr>
              <a:t>位的标识符</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地址现在由互联网名字和数字分配机构</a:t>
            </a:r>
            <a:r>
              <a:rPr lang="en-US" altLang="zh-CN" sz="2000" dirty="0">
                <a:solidFill>
                  <a:srgbClr val="0087CD"/>
                </a:solidFill>
                <a:latin typeface="微软雅黑" pitchFamily="34" charset="-122"/>
                <a:ea typeface="微软雅黑" pitchFamily="34" charset="-122"/>
              </a:rPr>
              <a:t>ICANN (Internet Corporation for Assigned Names and Numbers)</a:t>
            </a:r>
            <a:r>
              <a:rPr lang="zh-CN" altLang="en-US" sz="2000" dirty="0">
                <a:solidFill>
                  <a:srgbClr val="0087CD"/>
                </a:solidFill>
                <a:latin typeface="微软雅黑" pitchFamily="34" charset="-122"/>
                <a:ea typeface="微软雅黑" pitchFamily="34" charset="-122"/>
              </a:rPr>
              <a:t>进行分配。</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地址的编址方法：</a:t>
            </a:r>
            <a:r>
              <a:rPr lang="zh-CN" altLang="en-US" sz="2000" dirty="0">
                <a:solidFill>
                  <a:srgbClr val="C55A11"/>
                </a:solidFill>
                <a:latin typeface="微软雅黑" pitchFamily="34" charset="-122"/>
                <a:ea typeface="微软雅黑" pitchFamily="34" charset="-122"/>
              </a:rPr>
              <a:t>分类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a:t>
            </a:r>
            <a:r>
              <a:rPr lang="zh-CN" altLang="en-US" sz="2000" dirty="0">
                <a:solidFill>
                  <a:srgbClr val="0087CD"/>
                </a:solidFill>
                <a:latin typeface="微软雅黑" pitchFamily="34" charset="-122"/>
                <a:ea typeface="微软雅黑" pitchFamily="34" charset="-122"/>
              </a:rPr>
              <a:t>、</a:t>
            </a:r>
            <a:r>
              <a:rPr lang="zh-CN" altLang="en-US" sz="2000" dirty="0">
                <a:solidFill>
                  <a:srgbClr val="C55A11"/>
                </a:solidFill>
                <a:latin typeface="微软雅黑" pitchFamily="34" charset="-122"/>
                <a:ea typeface="微软雅黑" pitchFamily="34" charset="-122"/>
              </a:rPr>
              <a:t>子网的划分</a:t>
            </a:r>
            <a:r>
              <a:rPr lang="zh-CN" altLang="en-US" sz="2000" dirty="0">
                <a:solidFill>
                  <a:srgbClr val="0087CD"/>
                </a:solidFill>
                <a:latin typeface="微软雅黑" pitchFamily="34" charset="-122"/>
                <a:ea typeface="微软雅黑" pitchFamily="34" charset="-122"/>
              </a:rPr>
              <a:t>和</a:t>
            </a:r>
            <a:r>
              <a:rPr lang="zh-CN" altLang="en-US" sz="2000" dirty="0">
                <a:solidFill>
                  <a:srgbClr val="C55A11"/>
                </a:solidFill>
                <a:latin typeface="微软雅黑" pitchFamily="34" charset="-122"/>
                <a:ea typeface="微软雅黑" pitchFamily="34" charset="-122"/>
              </a:rPr>
              <a:t>构成超网</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endParaRPr lang="zh-CN" altLang="en-US" sz="2000" dirty="0">
              <a:solidFill>
                <a:srgbClr val="0087CD"/>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23528" y="1164604"/>
            <a:ext cx="8424936" cy="2208297"/>
          </a:xfrm>
          <a:prstGeom prst="rect">
            <a:avLst/>
          </a:prstGeom>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每一类地址都由两个固定长度的字段组成，其中一个字段是</a:t>
            </a:r>
            <a:r>
              <a:rPr lang="zh-CN" altLang="en-US" sz="2000" dirty="0">
                <a:solidFill>
                  <a:srgbClr val="C55A11"/>
                </a:solidFill>
                <a:latin typeface="微软雅黑" pitchFamily="34" charset="-122"/>
                <a:ea typeface="微软雅黑" pitchFamily="34" charset="-122"/>
              </a:rPr>
              <a:t>网络号 </a:t>
            </a:r>
            <a:r>
              <a:rPr lang="en-US" altLang="zh-CN" sz="2000" dirty="0">
                <a:solidFill>
                  <a:srgbClr val="C55A11"/>
                </a:solidFill>
                <a:latin typeface="微软雅黑" pitchFamily="34" charset="-122"/>
                <a:ea typeface="微软雅黑" pitchFamily="34" charset="-122"/>
              </a:rPr>
              <a:t>net-id</a:t>
            </a:r>
            <a:r>
              <a:rPr lang="zh-CN" altLang="en-US" sz="2000" dirty="0">
                <a:solidFill>
                  <a:srgbClr val="0087CD"/>
                </a:solidFill>
                <a:latin typeface="微软雅黑" pitchFamily="34" charset="-122"/>
                <a:ea typeface="微软雅黑" pitchFamily="34" charset="-122"/>
              </a:rPr>
              <a:t>，它标志主机（或路由器）所连接到的网络，而另一个字段则是</a:t>
            </a:r>
            <a:r>
              <a:rPr lang="zh-CN" altLang="en-US" sz="2000" dirty="0">
                <a:solidFill>
                  <a:srgbClr val="C55A11"/>
                </a:solidFill>
                <a:latin typeface="微软雅黑" pitchFamily="34" charset="-122"/>
                <a:ea typeface="微软雅黑" pitchFamily="34" charset="-122"/>
              </a:rPr>
              <a:t>主机号 </a:t>
            </a:r>
            <a:r>
              <a:rPr lang="en-US" altLang="zh-CN" sz="2000" dirty="0">
                <a:solidFill>
                  <a:srgbClr val="C55A11"/>
                </a:solidFill>
                <a:latin typeface="微软雅黑" pitchFamily="34" charset="-122"/>
                <a:ea typeface="微软雅黑" pitchFamily="34" charset="-122"/>
              </a:rPr>
              <a:t>host-id</a:t>
            </a:r>
            <a:r>
              <a:rPr lang="zh-CN" altLang="en-US" sz="2000" dirty="0">
                <a:solidFill>
                  <a:srgbClr val="0087CD"/>
                </a:solidFill>
                <a:latin typeface="微软雅黑" pitchFamily="34" charset="-122"/>
                <a:ea typeface="微软雅黑" pitchFamily="34" charset="-122"/>
              </a:rPr>
              <a:t>，它标志该主机（或路由器）。</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主机号在它前面的网络号所指明的网络范围内必须是唯一的。</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一个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地址在整个互联网范围内是唯一的</a:t>
            </a:r>
            <a:r>
              <a:rPr lang="zh-CN" altLang="en-US" sz="2000" dirty="0">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分类 </a:t>
            </a:r>
            <a:r>
              <a:rPr lang="en-US" altLang="zh-CN" sz="2400" b="1" dirty="0">
                <a:solidFill>
                  <a:srgbClr val="0070C0"/>
                </a:solidFill>
                <a:ea typeface="微软雅黑" panose="020B0503020204020204" pitchFamily="34" charset="-122"/>
              </a:rPr>
              <a:t>IP </a:t>
            </a:r>
            <a:r>
              <a:rPr lang="zh-CN" altLang="en-US" sz="2400" b="1" dirty="0">
                <a:solidFill>
                  <a:srgbClr val="0070C0"/>
                </a:solidFill>
                <a:ea typeface="微软雅黑" panose="020B0503020204020204" pitchFamily="34" charset="-122"/>
              </a:rPr>
              <a:t>地址</a:t>
            </a:r>
            <a:endParaRPr lang="en-US" altLang="zh-CN" sz="2400" b="1" dirty="0">
              <a:solidFill>
                <a:srgbClr val="0070C0"/>
              </a:solidFill>
              <a:ea typeface="微软雅黑" panose="020B0503020204020204" pitchFamily="34" charset="-122"/>
            </a:endParaRPr>
          </a:p>
        </p:txBody>
      </p:sp>
      <p:grpSp>
        <p:nvGrpSpPr>
          <p:cNvPr id="7" name="Group 14"/>
          <p:cNvGrpSpPr>
            <a:grpSpLocks/>
          </p:cNvGrpSpPr>
          <p:nvPr/>
        </p:nvGrpSpPr>
        <p:grpSpPr bwMode="auto">
          <a:xfrm>
            <a:off x="2359228" y="3651870"/>
            <a:ext cx="3565913" cy="786456"/>
            <a:chOff x="1107" y="2388"/>
            <a:chExt cx="3405" cy="845"/>
          </a:xfrm>
        </p:grpSpPr>
        <p:sp>
          <p:nvSpPr>
            <p:cNvPr id="8" name="Line 10"/>
            <p:cNvSpPr>
              <a:spLocks noChangeShapeType="1"/>
            </p:cNvSpPr>
            <p:nvPr/>
          </p:nvSpPr>
          <p:spPr bwMode="auto">
            <a:xfrm>
              <a:off x="1109" y="2736"/>
              <a:ext cx="0"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 name="Line 11"/>
            <p:cNvSpPr>
              <a:spLocks noChangeShapeType="1"/>
            </p:cNvSpPr>
            <p:nvPr/>
          </p:nvSpPr>
          <p:spPr bwMode="auto">
            <a:xfrm>
              <a:off x="4512" y="2753"/>
              <a:ext cx="0"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 name="Line 12"/>
            <p:cNvSpPr>
              <a:spLocks noChangeShapeType="1"/>
            </p:cNvSpPr>
            <p:nvPr/>
          </p:nvSpPr>
          <p:spPr bwMode="auto">
            <a:xfrm>
              <a:off x="1126" y="3006"/>
              <a:ext cx="3369" cy="0"/>
            </a:xfrm>
            <a:prstGeom prst="line">
              <a:avLst/>
            </a:prstGeom>
            <a:noFill/>
            <a:ln w="190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 name="Text Box 13"/>
            <p:cNvSpPr txBox="1">
              <a:spLocks noChangeArrowheads="1"/>
            </p:cNvSpPr>
            <p:nvPr/>
          </p:nvSpPr>
          <p:spPr bwMode="auto">
            <a:xfrm>
              <a:off x="2473" y="2864"/>
              <a:ext cx="672" cy="364"/>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32 </a:t>
              </a:r>
              <a:r>
                <a:rPr kumimoji="0" lang="zh-CN" altLang="en-US" sz="16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位</a:t>
              </a:r>
            </a:p>
          </p:txBody>
        </p:sp>
        <p:grpSp>
          <p:nvGrpSpPr>
            <p:cNvPr id="12" name="Group 7"/>
            <p:cNvGrpSpPr>
              <a:grpSpLocks/>
            </p:cNvGrpSpPr>
            <p:nvPr/>
          </p:nvGrpSpPr>
          <p:grpSpPr bwMode="auto">
            <a:xfrm>
              <a:off x="1107" y="2388"/>
              <a:ext cx="3404" cy="396"/>
              <a:chOff x="1205" y="3011"/>
              <a:chExt cx="3072" cy="437"/>
            </a:xfrm>
          </p:grpSpPr>
          <p:sp>
            <p:nvSpPr>
              <p:cNvPr id="13" name="Rectangle 8"/>
              <p:cNvSpPr>
                <a:spLocks noChangeArrowheads="1"/>
              </p:cNvSpPr>
              <p:nvPr/>
            </p:nvSpPr>
            <p:spPr bwMode="auto">
              <a:xfrm>
                <a:off x="1205" y="3011"/>
                <a:ext cx="1536" cy="436"/>
              </a:xfrm>
              <a:prstGeom prst="rect">
                <a:avLst/>
              </a:prstGeom>
              <a:solidFill>
                <a:srgbClr val="00FFFF"/>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网络号</a:t>
                </a:r>
                <a:endParaRPr kumimoji="0" lang="en-US" altLang="zh-CN" sz="16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4" name="Rectangle 9"/>
              <p:cNvSpPr>
                <a:spLocks noChangeArrowheads="1"/>
              </p:cNvSpPr>
              <p:nvPr/>
            </p:nvSpPr>
            <p:spPr bwMode="auto">
              <a:xfrm>
                <a:off x="2741" y="3012"/>
                <a:ext cx="1536" cy="436"/>
              </a:xfrm>
              <a:prstGeom prst="rect">
                <a:avLst/>
              </a:prstGeom>
              <a:solidFill>
                <a:schemeClr val="accent1"/>
              </a:solidFill>
              <a:ln w="19050" algn="ctr">
                <a:solidFill>
                  <a:schemeClr val="tx1"/>
                </a:solidFill>
                <a:miter lim="800000"/>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主机号</a:t>
                </a:r>
                <a:endParaRPr kumimoji="0" lang="en-US" altLang="zh-CN" sz="16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grpSp>
      </p:gr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1619672" y="1563638"/>
            <a:ext cx="5583835" cy="3044090"/>
            <a:chOff x="-76356" y="901132"/>
            <a:chExt cx="9458127" cy="5156206"/>
          </a:xfrm>
        </p:grpSpPr>
        <p:sp>
          <p:nvSpPr>
            <p:cNvPr id="10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7" name="Rectangle 3"/>
            <p:cNvSpPr>
              <a:spLocks noChangeArrowheads="1"/>
            </p:cNvSpPr>
            <p:nvPr/>
          </p:nvSpPr>
          <p:spPr bwMode="auto">
            <a:xfrm>
              <a:off x="4070627" y="3791993"/>
              <a:ext cx="1217729" cy="8089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net-id</a:t>
              </a:r>
            </a:p>
            <a:p>
              <a:pP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24 </a:t>
              </a:r>
              <a:r>
                <a:rPr kumimoji="1" lang="zh-CN" altLang="en-US" sz="1400" b="1" dirty="0">
                  <a:solidFill>
                    <a:srgbClr val="0070C0"/>
                  </a:solidFill>
                  <a:latin typeface="微软雅黑" pitchFamily="34" charset="-122"/>
                  <a:ea typeface="微软雅黑" pitchFamily="34" charset="-122"/>
                </a:rPr>
                <a:t>位</a:t>
              </a:r>
            </a:p>
          </p:txBody>
        </p:sp>
        <p:sp>
          <p:nvSpPr>
            <p:cNvPr id="108" name="Rectangle 4"/>
            <p:cNvSpPr>
              <a:spLocks noChangeArrowheads="1"/>
            </p:cNvSpPr>
            <p:nvPr/>
          </p:nvSpPr>
          <p:spPr bwMode="auto">
            <a:xfrm>
              <a:off x="1732137" y="3355428"/>
              <a:ext cx="7634155" cy="444500"/>
            </a:xfrm>
            <a:prstGeom prst="rect">
              <a:avLst/>
            </a:prstGeom>
            <a:solidFill>
              <a:srgbClr val="00FF99"/>
            </a:solidFill>
            <a:ln w="1905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0" name="Rectangle 6"/>
            <p:cNvSpPr>
              <a:spLocks noChangeArrowheads="1"/>
            </p:cNvSpPr>
            <p:nvPr/>
          </p:nvSpPr>
          <p:spPr bwMode="auto">
            <a:xfrm>
              <a:off x="5756257" y="1311911"/>
              <a:ext cx="1388788" cy="8089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host-id</a:t>
              </a:r>
            </a:p>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24 </a:t>
              </a:r>
              <a:r>
                <a:rPr kumimoji="1" lang="zh-CN" altLang="en-US" sz="1400" b="1" dirty="0">
                  <a:solidFill>
                    <a:srgbClr val="0070C0"/>
                  </a:solidFill>
                  <a:latin typeface="微软雅黑" pitchFamily="34" charset="-122"/>
                  <a:ea typeface="微软雅黑" pitchFamily="34" charset="-122"/>
                </a:rPr>
                <a:t>位</a:t>
              </a:r>
            </a:p>
          </p:txBody>
        </p:sp>
        <p:sp>
          <p:nvSpPr>
            <p:cNvPr id="11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2" name="Rectangle 8"/>
            <p:cNvSpPr>
              <a:spLocks noChangeArrowheads="1"/>
            </p:cNvSpPr>
            <p:nvPr/>
          </p:nvSpPr>
          <p:spPr bwMode="auto">
            <a:xfrm>
              <a:off x="3094866" y="2574182"/>
              <a:ext cx="1217729" cy="8089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net-id</a:t>
              </a:r>
            </a:p>
            <a:p>
              <a:pP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16 </a:t>
              </a:r>
              <a:r>
                <a:rPr kumimoji="1" lang="zh-CN" altLang="en-US" sz="1400" b="1" dirty="0">
                  <a:solidFill>
                    <a:srgbClr val="0070C0"/>
                  </a:solidFill>
                  <a:latin typeface="微软雅黑" pitchFamily="34" charset="-122"/>
                  <a:ea typeface="微软雅黑" pitchFamily="34" charset="-122"/>
                </a:rPr>
                <a:t>位</a:t>
              </a:r>
            </a:p>
          </p:txBody>
        </p:sp>
        <p:sp>
          <p:nvSpPr>
            <p:cNvPr id="11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4" name="Rectangle 10"/>
            <p:cNvSpPr>
              <a:spLocks noChangeArrowheads="1"/>
            </p:cNvSpPr>
            <p:nvPr/>
          </p:nvSpPr>
          <p:spPr bwMode="auto">
            <a:xfrm>
              <a:off x="1965972" y="1311911"/>
              <a:ext cx="1217731" cy="8089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net-id</a:t>
              </a:r>
            </a:p>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8 </a:t>
              </a:r>
              <a:r>
                <a:rPr kumimoji="1" lang="zh-CN" altLang="en-US" sz="1400" b="1" dirty="0">
                  <a:solidFill>
                    <a:srgbClr val="0070C0"/>
                  </a:solidFill>
                  <a:latin typeface="微软雅黑" pitchFamily="34" charset="-122"/>
                  <a:ea typeface="微软雅黑" pitchFamily="34" charset="-122"/>
                </a:rPr>
                <a:t>位</a:t>
              </a:r>
            </a:p>
          </p:txBody>
        </p:sp>
        <p:sp>
          <p:nvSpPr>
            <p:cNvPr id="115" name="Rectangle 11"/>
            <p:cNvSpPr>
              <a:spLocks noChangeArrowheads="1"/>
            </p:cNvSpPr>
            <p:nvPr/>
          </p:nvSpPr>
          <p:spPr bwMode="auto">
            <a:xfrm>
              <a:off x="1694302" y="933451"/>
              <a:ext cx="7675430" cy="442913"/>
            </a:xfrm>
            <a:prstGeom prst="rect">
              <a:avLst/>
            </a:prstGeom>
            <a:solidFill>
              <a:srgbClr val="00FF99"/>
            </a:solidFill>
            <a:ln w="1905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16" name="Rectangle 12"/>
            <p:cNvSpPr>
              <a:spLocks noChangeArrowheads="1"/>
            </p:cNvSpPr>
            <p:nvPr/>
          </p:nvSpPr>
          <p:spPr bwMode="auto">
            <a:xfrm>
              <a:off x="1716659" y="2140794"/>
              <a:ext cx="7659952" cy="446087"/>
            </a:xfrm>
            <a:prstGeom prst="rect">
              <a:avLst/>
            </a:prstGeom>
            <a:solidFill>
              <a:srgbClr val="00FF99"/>
            </a:solidFill>
            <a:ln w="1905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17" name="Rectangle 14"/>
            <p:cNvSpPr>
              <a:spLocks noChangeArrowheads="1"/>
            </p:cNvSpPr>
            <p:nvPr/>
          </p:nvSpPr>
          <p:spPr bwMode="auto">
            <a:xfrm>
              <a:off x="1742456" y="3369716"/>
              <a:ext cx="5742384" cy="423862"/>
            </a:xfrm>
            <a:prstGeom prst="rect">
              <a:avLst/>
            </a:prstGeom>
            <a:solidFill>
              <a:srgbClr val="FF99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18" name="Rectangle 15"/>
            <p:cNvSpPr>
              <a:spLocks noChangeArrowheads="1"/>
            </p:cNvSpPr>
            <p:nvPr/>
          </p:nvSpPr>
          <p:spPr bwMode="auto">
            <a:xfrm>
              <a:off x="1740736" y="2151905"/>
              <a:ext cx="3804179" cy="423863"/>
            </a:xfrm>
            <a:prstGeom prst="rect">
              <a:avLst/>
            </a:prstGeom>
            <a:solidFill>
              <a:srgbClr val="FF99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19" name="Rectangle 16"/>
            <p:cNvSpPr>
              <a:spLocks noChangeArrowheads="1"/>
            </p:cNvSpPr>
            <p:nvPr/>
          </p:nvSpPr>
          <p:spPr bwMode="auto">
            <a:xfrm>
              <a:off x="1720099" y="957263"/>
              <a:ext cx="1874573" cy="406400"/>
            </a:xfrm>
            <a:prstGeom prst="rect">
              <a:avLst/>
            </a:prstGeom>
            <a:solidFill>
              <a:srgbClr val="FF99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20"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50" b="1" dirty="0">
                  <a:solidFill>
                    <a:srgbClr val="CC0000"/>
                  </a:solidFill>
                  <a:latin typeface="微软雅黑" pitchFamily="34" charset="-122"/>
                  <a:ea typeface="微软雅黑" pitchFamily="34" charset="-122"/>
                </a:rPr>
                <a:t>0</a:t>
              </a:r>
            </a:p>
          </p:txBody>
        </p:sp>
        <p:sp>
          <p:nvSpPr>
            <p:cNvPr id="121" name="Rectangle 18"/>
            <p:cNvSpPr>
              <a:spLocks noChangeArrowheads="1"/>
            </p:cNvSpPr>
            <p:nvPr/>
          </p:nvSpPr>
          <p:spPr bwMode="auto">
            <a:xfrm>
              <a:off x="-76356" y="901132"/>
              <a:ext cx="1716028" cy="5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C55A11"/>
                  </a:solidFill>
                  <a:latin typeface="微软雅黑" pitchFamily="34" charset="-122"/>
                  <a:ea typeface="微软雅黑" pitchFamily="34" charset="-122"/>
                </a:rPr>
                <a:t>A </a:t>
              </a:r>
              <a:r>
                <a:rPr kumimoji="1" lang="zh-CN" altLang="en-US" sz="1600" b="1" dirty="0">
                  <a:solidFill>
                    <a:srgbClr val="C55A11"/>
                  </a:solidFill>
                  <a:latin typeface="微软雅黑" pitchFamily="34" charset="-122"/>
                  <a:ea typeface="微软雅黑" pitchFamily="34" charset="-122"/>
                </a:rPr>
                <a:t>类地址</a:t>
              </a:r>
            </a:p>
          </p:txBody>
        </p:sp>
        <p:sp>
          <p:nvSpPr>
            <p:cNvPr id="122"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3"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24"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FF"/>
                </a:solidFill>
                <a:latin typeface="微软雅黑" pitchFamily="34" charset="-122"/>
                <a:ea typeface="微软雅黑" pitchFamily="34" charset="-122"/>
              </a:endParaRPr>
            </a:p>
          </p:txBody>
        </p:sp>
        <p:sp>
          <p:nvSpPr>
            <p:cNvPr id="125"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6"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7"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8" name="Rectangle 25"/>
            <p:cNvSpPr>
              <a:spLocks noChangeArrowheads="1"/>
            </p:cNvSpPr>
            <p:nvPr/>
          </p:nvSpPr>
          <p:spPr bwMode="auto">
            <a:xfrm>
              <a:off x="6722389" y="2636149"/>
              <a:ext cx="1388788" cy="808923"/>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1400" b="1" dirty="0">
                  <a:solidFill>
                    <a:srgbClr val="0070C0"/>
                  </a:solidFill>
                  <a:latin typeface="微软雅黑" pitchFamily="34" charset="-122"/>
                  <a:ea typeface="微软雅黑" pitchFamily="34" charset="-122"/>
                </a:rPr>
                <a:t>host-id</a:t>
              </a:r>
            </a:p>
            <a:p>
              <a:pPr algn="ctr" defTabSz="762000">
                <a:lnSpc>
                  <a:spcPct val="90000"/>
                </a:lnSpc>
              </a:pPr>
              <a:r>
                <a:rPr kumimoji="1" lang="en-US" altLang="zh-CN" sz="1400" b="1" dirty="0">
                  <a:solidFill>
                    <a:srgbClr val="0070C0"/>
                  </a:solidFill>
                  <a:latin typeface="微软雅黑" pitchFamily="34" charset="-122"/>
                  <a:ea typeface="微软雅黑" pitchFamily="34" charset="-122"/>
                </a:rPr>
                <a:t>16 </a:t>
              </a:r>
              <a:r>
                <a:rPr kumimoji="1" lang="zh-CN" altLang="en-US" sz="1400" b="1" dirty="0">
                  <a:solidFill>
                    <a:srgbClr val="0070C0"/>
                  </a:solidFill>
                  <a:latin typeface="微软雅黑" pitchFamily="34" charset="-122"/>
                  <a:ea typeface="微软雅黑" pitchFamily="34" charset="-122"/>
                </a:rPr>
                <a:t>位</a:t>
              </a:r>
            </a:p>
          </p:txBody>
        </p:sp>
        <p:sp>
          <p:nvSpPr>
            <p:cNvPr id="129"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FF"/>
                </a:solidFill>
                <a:latin typeface="微软雅黑" pitchFamily="34" charset="-122"/>
                <a:ea typeface="微软雅黑" pitchFamily="34" charset="-122"/>
              </a:endParaRPr>
            </a:p>
          </p:txBody>
        </p:sp>
        <p:sp>
          <p:nvSpPr>
            <p:cNvPr id="130" name="Line 27"/>
            <p:cNvSpPr>
              <a:spLocks noChangeShapeType="1"/>
            </p:cNvSpPr>
            <p:nvPr/>
          </p:nvSpPr>
          <p:spPr bwMode="auto">
            <a:xfrm>
              <a:off x="5553515" y="2626568"/>
              <a:ext cx="0" cy="32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1"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2" name="Rectangle 29"/>
            <p:cNvSpPr>
              <a:spLocks noChangeArrowheads="1"/>
            </p:cNvSpPr>
            <p:nvPr/>
          </p:nvSpPr>
          <p:spPr bwMode="auto">
            <a:xfrm>
              <a:off x="-49204" y="2151905"/>
              <a:ext cx="1694307" cy="5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C55A11"/>
                  </a:solidFill>
                  <a:latin typeface="微软雅黑" pitchFamily="34" charset="-122"/>
                  <a:ea typeface="微软雅黑" pitchFamily="34" charset="-122"/>
                </a:rPr>
                <a:t>B </a:t>
              </a:r>
              <a:r>
                <a:rPr kumimoji="1" lang="zh-CN" altLang="en-US" sz="1600" b="1" dirty="0">
                  <a:solidFill>
                    <a:srgbClr val="C55A11"/>
                  </a:solidFill>
                  <a:latin typeface="微软雅黑" pitchFamily="34" charset="-122"/>
                  <a:ea typeface="微软雅黑" pitchFamily="34" charset="-122"/>
                </a:rPr>
                <a:t>类地址</a:t>
              </a:r>
            </a:p>
          </p:txBody>
        </p:sp>
        <p:sp>
          <p:nvSpPr>
            <p:cNvPr id="133"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31"/>
            <p:cNvSpPr>
              <a:spLocks noChangeArrowheads="1"/>
            </p:cNvSpPr>
            <p:nvPr/>
          </p:nvSpPr>
          <p:spPr bwMode="auto">
            <a:xfrm>
              <a:off x="-46487" y="3364953"/>
              <a:ext cx="1688876" cy="5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C55A11"/>
                  </a:solidFill>
                  <a:latin typeface="微软雅黑" pitchFamily="34" charset="-122"/>
                  <a:ea typeface="微软雅黑" pitchFamily="34" charset="-122"/>
                </a:rPr>
                <a:t>C </a:t>
              </a:r>
              <a:r>
                <a:rPr kumimoji="1" lang="zh-CN" altLang="en-US" sz="1600" b="1" dirty="0">
                  <a:solidFill>
                    <a:srgbClr val="C55A11"/>
                  </a:solidFill>
                  <a:latin typeface="微软雅黑" pitchFamily="34" charset="-122"/>
                  <a:ea typeface="微软雅黑" pitchFamily="34" charset="-122"/>
                </a:rPr>
                <a:t>类地址</a:t>
              </a:r>
            </a:p>
          </p:txBody>
        </p:sp>
        <p:sp>
          <p:nvSpPr>
            <p:cNvPr id="135" name="Rectangle 32"/>
            <p:cNvSpPr>
              <a:spLocks noChangeArrowheads="1"/>
            </p:cNvSpPr>
            <p:nvPr/>
          </p:nvSpPr>
          <p:spPr bwMode="auto">
            <a:xfrm>
              <a:off x="2086413" y="3384003"/>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0</a:t>
              </a:r>
            </a:p>
          </p:txBody>
        </p:sp>
        <p:sp>
          <p:nvSpPr>
            <p:cNvPr id="136" name="Rectangle 33"/>
            <p:cNvSpPr>
              <a:spLocks noChangeArrowheads="1"/>
            </p:cNvSpPr>
            <p:nvPr/>
          </p:nvSpPr>
          <p:spPr bwMode="auto">
            <a:xfrm>
              <a:off x="1666786" y="3376066"/>
              <a:ext cx="52625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100" b="1">
                  <a:solidFill>
                    <a:srgbClr val="CC0000"/>
                  </a:solidFill>
                  <a:latin typeface="微软雅黑" pitchFamily="34" charset="-122"/>
                  <a:ea typeface="微软雅黑" pitchFamily="34" charset="-122"/>
                </a:rPr>
                <a:t>1</a:t>
              </a:r>
            </a:p>
          </p:txBody>
        </p:sp>
        <p:sp>
          <p:nvSpPr>
            <p:cNvPr id="137" name="Rectangle 34"/>
            <p:cNvSpPr>
              <a:spLocks noChangeArrowheads="1"/>
            </p:cNvSpPr>
            <p:nvPr/>
          </p:nvSpPr>
          <p:spPr bwMode="auto">
            <a:xfrm>
              <a:off x="1878319" y="3384003"/>
              <a:ext cx="52281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1</a:t>
              </a:r>
            </a:p>
          </p:txBody>
        </p:sp>
        <p:sp>
          <p:nvSpPr>
            <p:cNvPr id="138"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9"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0"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41" name="Group 38"/>
            <p:cNvGrpSpPr>
              <a:grpSpLocks/>
            </p:cNvGrpSpPr>
            <p:nvPr/>
          </p:nvGrpSpPr>
          <p:grpSpPr bwMode="auto">
            <a:xfrm>
              <a:off x="7723332" y="3820569"/>
              <a:ext cx="1388399" cy="808693"/>
              <a:chOff x="2745" y="3024"/>
              <a:chExt cx="556" cy="479"/>
            </a:xfrm>
          </p:grpSpPr>
          <p:sp>
            <p:nvSpPr>
              <p:cNvPr id="158"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40"/>
              <p:cNvSpPr>
                <a:spLocks noChangeArrowheads="1"/>
              </p:cNvSpPr>
              <p:nvPr/>
            </p:nvSpPr>
            <p:spPr bwMode="auto">
              <a:xfrm>
                <a:off x="2745" y="3024"/>
                <a:ext cx="556" cy="4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host-id</a:t>
                </a:r>
              </a:p>
              <a:p>
                <a:pPr algn="ctr" defTabSz="762000" eaLnBrk="0" hangingPunct="0">
                  <a:lnSpc>
                    <a:spcPct val="90000"/>
                  </a:lnSpc>
                </a:pPr>
                <a:r>
                  <a:rPr kumimoji="1" lang="en-US" altLang="zh-CN" sz="1400" b="1" dirty="0">
                    <a:solidFill>
                      <a:srgbClr val="0070C0"/>
                    </a:solidFill>
                    <a:latin typeface="微软雅黑" pitchFamily="34" charset="-122"/>
                    <a:ea typeface="微软雅黑" pitchFamily="34" charset="-122"/>
                  </a:rPr>
                  <a:t>8 </a:t>
                </a:r>
                <a:r>
                  <a:rPr kumimoji="1" lang="zh-CN" altLang="en-US" sz="1400" b="1" dirty="0">
                    <a:solidFill>
                      <a:srgbClr val="0070C0"/>
                    </a:solidFill>
                    <a:latin typeface="微软雅黑" pitchFamily="34" charset="-122"/>
                    <a:ea typeface="微软雅黑" pitchFamily="34" charset="-122"/>
                  </a:rPr>
                  <a:t>位</a:t>
                </a:r>
              </a:p>
            </p:txBody>
          </p:sp>
        </p:grpSp>
        <p:sp>
          <p:nvSpPr>
            <p:cNvPr id="142"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FF"/>
                </a:solidFill>
                <a:latin typeface="微软雅黑" pitchFamily="34" charset="-122"/>
                <a:ea typeface="微软雅黑" pitchFamily="34" charset="-122"/>
              </a:endParaRPr>
            </a:p>
          </p:txBody>
        </p:sp>
        <p:sp>
          <p:nvSpPr>
            <p:cNvPr id="143"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4"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5" name="Rectangle 44"/>
            <p:cNvSpPr>
              <a:spLocks noChangeArrowheads="1"/>
            </p:cNvSpPr>
            <p:nvPr/>
          </p:nvSpPr>
          <p:spPr bwMode="auto">
            <a:xfrm>
              <a:off x="1725258" y="4582716"/>
              <a:ext cx="7656513" cy="444500"/>
            </a:xfrm>
            <a:prstGeom prst="rect">
              <a:avLst/>
            </a:prstGeom>
            <a:noFill/>
            <a:ln w="254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46" name="Rectangle 45"/>
            <p:cNvSpPr>
              <a:spLocks noChangeArrowheads="1"/>
            </p:cNvSpPr>
            <p:nvPr/>
          </p:nvSpPr>
          <p:spPr bwMode="auto">
            <a:xfrm>
              <a:off x="-76356" y="4593828"/>
              <a:ext cx="1729604" cy="5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C55A11"/>
                  </a:solidFill>
                  <a:latin typeface="微软雅黑" pitchFamily="34" charset="-122"/>
                  <a:ea typeface="微软雅黑" pitchFamily="34" charset="-122"/>
                </a:rPr>
                <a:t>D </a:t>
              </a:r>
              <a:r>
                <a:rPr kumimoji="1" lang="zh-CN" altLang="en-US" sz="1600" b="1" dirty="0">
                  <a:solidFill>
                    <a:srgbClr val="C55A11"/>
                  </a:solidFill>
                  <a:latin typeface="微软雅黑" pitchFamily="34" charset="-122"/>
                  <a:ea typeface="微软雅黑" pitchFamily="34" charset="-122"/>
                </a:rPr>
                <a:t>类地址</a:t>
              </a:r>
            </a:p>
          </p:txBody>
        </p:sp>
        <p:sp>
          <p:nvSpPr>
            <p:cNvPr id="147" name="Line 46"/>
            <p:cNvSpPr>
              <a:spLocks noChangeShapeType="1"/>
            </p:cNvSpPr>
            <p:nvPr/>
          </p:nvSpPr>
          <p:spPr bwMode="auto">
            <a:xfrm>
              <a:off x="2629189"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47"/>
            <p:cNvSpPr>
              <a:spLocks noChangeArrowheads="1"/>
            </p:cNvSpPr>
            <p:nvPr/>
          </p:nvSpPr>
          <p:spPr bwMode="auto">
            <a:xfrm>
              <a:off x="1610464" y="4581129"/>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1 1 1 0</a:t>
              </a:r>
            </a:p>
          </p:txBody>
        </p:sp>
        <p:sp>
          <p:nvSpPr>
            <p:cNvPr id="149" name="Rectangle 48"/>
            <p:cNvSpPr>
              <a:spLocks noChangeArrowheads="1"/>
            </p:cNvSpPr>
            <p:nvPr/>
          </p:nvSpPr>
          <p:spPr bwMode="auto">
            <a:xfrm>
              <a:off x="5031263" y="4581509"/>
              <a:ext cx="1794770" cy="51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87CD"/>
                  </a:solidFill>
                  <a:latin typeface="微软雅黑" pitchFamily="34" charset="-122"/>
                  <a:ea typeface="微软雅黑" pitchFamily="34" charset="-122"/>
                </a:rPr>
                <a:t>多 播 地 址</a:t>
              </a:r>
            </a:p>
          </p:txBody>
        </p:sp>
        <p:sp>
          <p:nvSpPr>
            <p:cNvPr id="150" name="Rectangle 49"/>
            <p:cNvSpPr>
              <a:spLocks noChangeArrowheads="1"/>
            </p:cNvSpPr>
            <p:nvPr/>
          </p:nvSpPr>
          <p:spPr bwMode="auto">
            <a:xfrm>
              <a:off x="1733857" y="5549503"/>
              <a:ext cx="7641035" cy="444500"/>
            </a:xfrm>
            <a:prstGeom prst="rect">
              <a:avLst/>
            </a:prstGeom>
            <a:noFill/>
            <a:ln w="254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1" name="Rectangle 50"/>
            <p:cNvSpPr>
              <a:spLocks noChangeArrowheads="1"/>
            </p:cNvSpPr>
            <p:nvPr/>
          </p:nvSpPr>
          <p:spPr bwMode="auto">
            <a:xfrm>
              <a:off x="-19335" y="5471601"/>
              <a:ext cx="1653578" cy="5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C55A11"/>
                  </a:solidFill>
                  <a:latin typeface="微软雅黑" pitchFamily="34" charset="-122"/>
                  <a:ea typeface="微软雅黑" pitchFamily="34" charset="-122"/>
                </a:rPr>
                <a:t>E </a:t>
              </a:r>
              <a:r>
                <a:rPr kumimoji="1" lang="zh-CN" altLang="en-US" sz="1600" b="1" dirty="0">
                  <a:solidFill>
                    <a:srgbClr val="C55A11"/>
                  </a:solidFill>
                  <a:latin typeface="微软雅黑" pitchFamily="34" charset="-122"/>
                  <a:ea typeface="微软雅黑" pitchFamily="34" charset="-122"/>
                </a:rPr>
                <a:t>类地址</a:t>
              </a:r>
            </a:p>
          </p:txBody>
        </p:sp>
        <p:sp>
          <p:nvSpPr>
            <p:cNvPr id="152" name="Rectangle 51"/>
            <p:cNvSpPr>
              <a:spLocks noChangeArrowheads="1"/>
            </p:cNvSpPr>
            <p:nvPr/>
          </p:nvSpPr>
          <p:spPr bwMode="auto">
            <a:xfrm>
              <a:off x="4518046" y="5540357"/>
              <a:ext cx="2975895" cy="51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87CD"/>
                  </a:solidFill>
                  <a:latin typeface="微软雅黑" pitchFamily="34" charset="-122"/>
                  <a:ea typeface="微软雅黑" pitchFamily="34" charset="-122"/>
                </a:rPr>
                <a:t>保 留 为 今 后 使 用</a:t>
              </a:r>
            </a:p>
          </p:txBody>
        </p:sp>
        <p:sp>
          <p:nvSpPr>
            <p:cNvPr id="153" name="Line 52"/>
            <p:cNvSpPr>
              <a:spLocks noChangeShapeType="1"/>
            </p:cNvSpPr>
            <p:nvPr/>
          </p:nvSpPr>
          <p:spPr bwMode="auto">
            <a:xfrm>
              <a:off x="2641708"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4" name="Rectangle 53"/>
            <p:cNvSpPr>
              <a:spLocks noChangeArrowheads="1"/>
            </p:cNvSpPr>
            <p:nvPr/>
          </p:nvSpPr>
          <p:spPr bwMode="auto">
            <a:xfrm>
              <a:off x="1610464" y="5555854"/>
              <a:ext cx="1107816"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1 1 1 1</a:t>
              </a:r>
            </a:p>
          </p:txBody>
        </p:sp>
        <p:sp>
          <p:nvSpPr>
            <p:cNvPr id="155" name="Rectangle 54"/>
            <p:cNvSpPr>
              <a:spLocks noChangeArrowheads="1"/>
            </p:cNvSpPr>
            <p:nvPr/>
          </p:nvSpPr>
          <p:spPr bwMode="auto">
            <a:xfrm>
              <a:off x="1861122" y="213603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0</a:t>
              </a:r>
            </a:p>
          </p:txBody>
        </p:sp>
        <p:sp>
          <p:nvSpPr>
            <p:cNvPr id="156" name="Rectangle 55"/>
            <p:cNvSpPr>
              <a:spLocks noChangeArrowheads="1"/>
            </p:cNvSpPr>
            <p:nvPr/>
          </p:nvSpPr>
          <p:spPr bwMode="auto">
            <a:xfrm>
              <a:off x="1653026" y="2136030"/>
              <a:ext cx="524537"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100" b="1" dirty="0">
                  <a:solidFill>
                    <a:srgbClr val="CC0000"/>
                  </a:solidFill>
                  <a:latin typeface="微软雅黑" pitchFamily="34" charset="-122"/>
                  <a:ea typeface="微软雅黑" pitchFamily="34" charset="-122"/>
                </a:rPr>
                <a:t>1</a:t>
              </a:r>
            </a:p>
          </p:txBody>
        </p:sp>
        <p:sp>
          <p:nvSpPr>
            <p:cNvPr id="157"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分类 </a:t>
            </a:r>
            <a:r>
              <a:rPr lang="en-US" altLang="zh-CN" sz="2400" b="1" dirty="0">
                <a:solidFill>
                  <a:srgbClr val="0070C0"/>
                </a:solidFill>
                <a:ea typeface="微软雅黑" panose="020B0503020204020204" pitchFamily="34" charset="-122"/>
              </a:rPr>
              <a:t>IP </a:t>
            </a:r>
            <a:r>
              <a:rPr lang="zh-CN" altLang="en-US" sz="2400" b="1" dirty="0">
                <a:solidFill>
                  <a:srgbClr val="0070C0"/>
                </a:solidFill>
                <a:ea typeface="微软雅黑" panose="020B0503020204020204" pitchFamily="34" charset="-122"/>
              </a:rPr>
              <a:t>地址</a:t>
            </a:r>
            <a:endParaRPr lang="en-US" altLang="zh-CN" sz="2400" b="1" dirty="0">
              <a:solidFill>
                <a:srgbClr val="0070C0"/>
              </a:solidFill>
              <a:ea typeface="微软雅黑" panose="020B0503020204020204"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3"/>
          <p:cNvGrpSpPr>
            <a:grpSpLocks/>
          </p:cNvGrpSpPr>
          <p:nvPr/>
        </p:nvGrpSpPr>
        <p:grpSpPr bwMode="auto">
          <a:xfrm>
            <a:off x="1260016" y="1261605"/>
            <a:ext cx="6046092" cy="584746"/>
            <a:chOff x="-319" y="1142"/>
            <a:chExt cx="5966" cy="577"/>
          </a:xfrm>
        </p:grpSpPr>
        <p:sp>
          <p:nvSpPr>
            <p:cNvPr id="22" name="Rectangle 4"/>
            <p:cNvSpPr>
              <a:spLocks noChangeArrowheads="1"/>
            </p:cNvSpPr>
            <p:nvPr/>
          </p:nvSpPr>
          <p:spPr bwMode="auto">
            <a:xfrm>
              <a:off x="2134" y="1217"/>
              <a:ext cx="3513" cy="410"/>
            </a:xfrm>
            <a:prstGeom prst="rect">
              <a:avLst/>
            </a:prstGeom>
            <a:solidFill>
              <a:srgbClr val="00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  10000000000010110000001100011111 </a:t>
              </a:r>
            </a:p>
          </p:txBody>
        </p:sp>
        <p:sp>
          <p:nvSpPr>
            <p:cNvPr id="23" name="Text Box 5"/>
            <p:cNvSpPr txBox="1">
              <a:spLocks noChangeArrowheads="1"/>
            </p:cNvSpPr>
            <p:nvPr/>
          </p:nvSpPr>
          <p:spPr bwMode="auto">
            <a:xfrm>
              <a:off x="-319" y="1142"/>
              <a:ext cx="2343"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noProof="0" dirty="0">
                  <a:solidFill>
                    <a:srgbClr val="0087CD"/>
                  </a:solidFill>
                  <a:latin typeface="微软雅黑" pitchFamily="34" charset="-122"/>
                  <a:ea typeface="微软雅黑" pitchFamily="34" charset="-122"/>
                </a:rPr>
                <a:t>计算机</a:t>
              </a:r>
              <a:r>
                <a:rPr kumimoji="0" lang="zh-CN" altLang="en-US"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中存放的 </a:t>
              </a:r>
              <a:r>
                <a:rPr kumimoji="0" lang="en-US" altLang="zh-CN"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IP </a:t>
              </a:r>
              <a:r>
                <a:rPr kumimoji="0" lang="zh-CN" altLang="en-US"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地址</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是 </a:t>
              </a:r>
              <a:r>
                <a:rPr kumimoji="0" lang="en-US" altLang="zh-CN"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32 </a:t>
              </a:r>
              <a:r>
                <a:rPr kumimoji="0" lang="zh-CN" altLang="en-US" sz="1600" b="1" i="0" u="none" strike="noStrike" kern="0" cap="none" spc="0" normalizeH="0" baseline="0" noProof="0" dirty="0">
                  <a:ln>
                    <a:noFill/>
                  </a:ln>
                  <a:solidFill>
                    <a:srgbClr val="0087CD"/>
                  </a:solidFill>
                  <a:effectLst/>
                  <a:uLnTx/>
                  <a:uFillTx/>
                  <a:latin typeface="微软雅黑" pitchFamily="34" charset="-122"/>
                  <a:ea typeface="微软雅黑" pitchFamily="34" charset="-122"/>
                </a:rPr>
                <a:t>位二进制代码</a:t>
              </a:r>
            </a:p>
          </p:txBody>
        </p:sp>
      </p:grpSp>
      <p:grpSp>
        <p:nvGrpSpPr>
          <p:cNvPr id="24" name="Group 6"/>
          <p:cNvGrpSpPr>
            <a:grpSpLocks/>
          </p:cNvGrpSpPr>
          <p:nvPr/>
        </p:nvGrpSpPr>
        <p:grpSpPr bwMode="auto">
          <a:xfrm>
            <a:off x="1877190" y="2147341"/>
            <a:ext cx="5746119" cy="344565"/>
            <a:chOff x="259" y="1738"/>
            <a:chExt cx="5670" cy="340"/>
          </a:xfrm>
        </p:grpSpPr>
        <p:sp>
          <p:nvSpPr>
            <p:cNvPr id="25" name="Text Box 7"/>
            <p:cNvSpPr txBox="1">
              <a:spLocks noChangeArrowheads="1"/>
            </p:cNvSpPr>
            <p:nvPr/>
          </p:nvSpPr>
          <p:spPr bwMode="auto">
            <a:xfrm>
              <a:off x="1993" y="1738"/>
              <a:ext cx="393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55A11"/>
                  </a:solidFill>
                  <a:latin typeface="微软雅黑" pitchFamily="34" charset="-122"/>
                  <a:ea typeface="微软雅黑" pitchFamily="34" charset="-122"/>
                </a:rPr>
                <a:t>10000000 00001011 00000011 00011111 </a:t>
              </a:r>
            </a:p>
          </p:txBody>
        </p:sp>
        <p:sp>
          <p:nvSpPr>
            <p:cNvPr id="26" name="Text Box 8"/>
            <p:cNvSpPr txBox="1">
              <a:spLocks noChangeArrowheads="1"/>
            </p:cNvSpPr>
            <p:nvPr/>
          </p:nvSpPr>
          <p:spPr bwMode="auto">
            <a:xfrm>
              <a:off x="259" y="1744"/>
              <a:ext cx="14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55A11"/>
                  </a:solidFill>
                  <a:latin typeface="微软雅黑" pitchFamily="34" charset="-122"/>
                  <a:ea typeface="微软雅黑" pitchFamily="34" charset="-122"/>
                </a:rPr>
                <a:t>每 </a:t>
              </a:r>
              <a:r>
                <a:rPr lang="en-US" altLang="zh-CN" sz="1600" b="1" dirty="0">
                  <a:solidFill>
                    <a:srgbClr val="C55A11"/>
                  </a:solidFill>
                  <a:latin typeface="微软雅黑" pitchFamily="34" charset="-122"/>
                  <a:ea typeface="微软雅黑" pitchFamily="34" charset="-122"/>
                </a:rPr>
                <a:t>8 </a:t>
              </a:r>
              <a:r>
                <a:rPr lang="zh-CN" altLang="en-US" sz="1600" b="1" dirty="0">
                  <a:solidFill>
                    <a:srgbClr val="C55A11"/>
                  </a:solidFill>
                  <a:latin typeface="微软雅黑" pitchFamily="34" charset="-122"/>
                  <a:ea typeface="微软雅黑" pitchFamily="34" charset="-122"/>
                </a:rPr>
                <a:t>位为一组</a:t>
              </a:r>
            </a:p>
          </p:txBody>
        </p:sp>
      </p:grpSp>
      <p:sp>
        <p:nvSpPr>
          <p:cNvPr id="27" name="Text Box 9"/>
          <p:cNvSpPr txBox="1">
            <a:spLocks noChangeArrowheads="1"/>
          </p:cNvSpPr>
          <p:nvPr/>
        </p:nvSpPr>
        <p:spPr bwMode="auto">
          <a:xfrm>
            <a:off x="1547664" y="3435846"/>
            <a:ext cx="20313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87CD"/>
                </a:solidFill>
                <a:latin typeface="微软雅黑" pitchFamily="34" charset="-122"/>
                <a:ea typeface="微软雅黑" pitchFamily="34" charset="-122"/>
              </a:rPr>
              <a:t>采用点分十进制记法</a:t>
            </a:r>
          </a:p>
          <a:p>
            <a:r>
              <a:rPr lang="zh-CN" altLang="en-US" sz="1600" b="1" dirty="0">
                <a:solidFill>
                  <a:srgbClr val="0087CD"/>
                </a:solidFill>
                <a:latin typeface="微软雅黑" pitchFamily="34" charset="-122"/>
                <a:ea typeface="微软雅黑" pitchFamily="34" charset="-122"/>
              </a:rPr>
              <a:t>则进一步提高可读性</a:t>
            </a:r>
          </a:p>
        </p:txBody>
      </p:sp>
      <p:sp>
        <p:nvSpPr>
          <p:cNvPr id="28" name="Text Box 10"/>
          <p:cNvSpPr txBox="1">
            <a:spLocks noChangeArrowheads="1"/>
          </p:cNvSpPr>
          <p:nvPr/>
        </p:nvSpPr>
        <p:spPr bwMode="auto">
          <a:xfrm>
            <a:off x="4773218" y="3596536"/>
            <a:ext cx="1436612" cy="338554"/>
          </a:xfrm>
          <a:prstGeom prst="rect">
            <a:avLst/>
          </a:prstGeom>
          <a:solidFill>
            <a:srgbClr val="00FFFF"/>
          </a:solidFill>
          <a:ln w="19050">
            <a:solidFill>
              <a:srgbClr val="000000"/>
            </a:solid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128.11.3.31 </a:t>
            </a:r>
          </a:p>
        </p:txBody>
      </p:sp>
      <p:grpSp>
        <p:nvGrpSpPr>
          <p:cNvPr id="34" name="Group 16"/>
          <p:cNvGrpSpPr>
            <a:grpSpLocks/>
          </p:cNvGrpSpPr>
          <p:nvPr/>
        </p:nvGrpSpPr>
        <p:grpSpPr bwMode="auto">
          <a:xfrm>
            <a:off x="4240496" y="3038139"/>
            <a:ext cx="2644025" cy="559411"/>
            <a:chOff x="2665" y="2895"/>
            <a:chExt cx="2609" cy="552"/>
          </a:xfrm>
        </p:grpSpPr>
        <p:sp>
          <p:nvSpPr>
            <p:cNvPr id="35" name="Line 17"/>
            <p:cNvSpPr>
              <a:spLocks noChangeShapeType="1"/>
            </p:cNvSpPr>
            <p:nvPr/>
          </p:nvSpPr>
          <p:spPr bwMode="auto">
            <a:xfrm>
              <a:off x="2665" y="2922"/>
              <a:ext cx="756" cy="508"/>
            </a:xfrm>
            <a:prstGeom prst="line">
              <a:avLst/>
            </a:prstGeom>
            <a:noFill/>
            <a:ln w="19050">
              <a:solidFill>
                <a:srgbClr val="00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6" name="Line 18"/>
            <p:cNvSpPr>
              <a:spLocks noChangeShapeType="1"/>
            </p:cNvSpPr>
            <p:nvPr/>
          </p:nvSpPr>
          <p:spPr bwMode="auto">
            <a:xfrm flipH="1">
              <a:off x="4393" y="2904"/>
              <a:ext cx="881" cy="543"/>
            </a:xfrm>
            <a:prstGeom prst="line">
              <a:avLst/>
            </a:prstGeom>
            <a:noFill/>
            <a:ln w="19050">
              <a:solidFill>
                <a:srgbClr val="00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7" name="Line 19"/>
            <p:cNvSpPr>
              <a:spLocks noChangeShapeType="1"/>
            </p:cNvSpPr>
            <p:nvPr/>
          </p:nvSpPr>
          <p:spPr bwMode="auto">
            <a:xfrm>
              <a:off x="3496" y="2895"/>
              <a:ext cx="276" cy="543"/>
            </a:xfrm>
            <a:prstGeom prst="line">
              <a:avLst/>
            </a:prstGeom>
            <a:noFill/>
            <a:ln w="19050">
              <a:solidFill>
                <a:srgbClr val="00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20"/>
            <p:cNvSpPr>
              <a:spLocks noChangeShapeType="1"/>
            </p:cNvSpPr>
            <p:nvPr/>
          </p:nvSpPr>
          <p:spPr bwMode="auto">
            <a:xfrm flipH="1">
              <a:off x="4080" y="2900"/>
              <a:ext cx="319" cy="541"/>
            </a:xfrm>
            <a:prstGeom prst="line">
              <a:avLst/>
            </a:prstGeom>
            <a:noFill/>
            <a:ln w="19050">
              <a:solidFill>
                <a:srgbClr val="00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4" name="组合 3"/>
          <p:cNvGrpSpPr/>
          <p:nvPr/>
        </p:nvGrpSpPr>
        <p:grpSpPr>
          <a:xfrm>
            <a:off x="1581205" y="2403736"/>
            <a:ext cx="5795841" cy="752789"/>
            <a:chOff x="1581205" y="2403736"/>
            <a:chExt cx="5795841" cy="752789"/>
          </a:xfrm>
        </p:grpSpPr>
        <p:sp>
          <p:nvSpPr>
            <p:cNvPr id="29" name="AutoShape 11"/>
            <p:cNvSpPr>
              <a:spLocks/>
            </p:cNvSpPr>
            <p:nvPr/>
          </p:nvSpPr>
          <p:spPr bwMode="auto">
            <a:xfrm rot="16200000">
              <a:off x="4101149" y="2099202"/>
              <a:ext cx="156067" cy="765135"/>
            </a:xfrm>
            <a:prstGeom prst="leftBrace">
              <a:avLst>
                <a:gd name="adj1" fmla="val 40855"/>
                <a:gd name="adj2" fmla="val 50000"/>
              </a:avLst>
            </a:prstGeom>
            <a:noFill/>
            <a:ln w="2857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 name="AutoShape 12"/>
            <p:cNvSpPr>
              <a:spLocks/>
            </p:cNvSpPr>
            <p:nvPr/>
          </p:nvSpPr>
          <p:spPr bwMode="auto">
            <a:xfrm rot="16200000">
              <a:off x="5013739" y="2089574"/>
              <a:ext cx="175322" cy="803646"/>
            </a:xfrm>
            <a:prstGeom prst="leftBrace">
              <a:avLst>
                <a:gd name="adj1" fmla="val 38199"/>
                <a:gd name="adj2" fmla="val 50000"/>
              </a:avLst>
            </a:prstGeom>
            <a:noFill/>
            <a:ln w="2857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 name="AutoShape 13"/>
            <p:cNvSpPr>
              <a:spLocks/>
            </p:cNvSpPr>
            <p:nvPr/>
          </p:nvSpPr>
          <p:spPr bwMode="auto">
            <a:xfrm rot="16200000">
              <a:off x="5936968" y="2109842"/>
              <a:ext cx="156067" cy="798579"/>
            </a:xfrm>
            <a:prstGeom prst="leftBrace">
              <a:avLst>
                <a:gd name="adj1" fmla="val 42641"/>
                <a:gd name="adj2" fmla="val 50000"/>
              </a:avLst>
            </a:prstGeom>
            <a:noFill/>
            <a:ln w="2857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AutoShape 14"/>
            <p:cNvSpPr>
              <a:spLocks/>
            </p:cNvSpPr>
            <p:nvPr/>
          </p:nvSpPr>
          <p:spPr bwMode="auto">
            <a:xfrm rot="16200000">
              <a:off x="6875907" y="2085013"/>
              <a:ext cx="145933" cy="856344"/>
            </a:xfrm>
            <a:prstGeom prst="leftBrace">
              <a:avLst>
                <a:gd name="adj1" fmla="val 48900"/>
                <a:gd name="adj2" fmla="val 50000"/>
              </a:avLst>
            </a:prstGeom>
            <a:noFill/>
            <a:ln w="28575">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 name="Text Box 15"/>
            <p:cNvSpPr txBox="1">
              <a:spLocks noChangeArrowheads="1"/>
            </p:cNvSpPr>
            <p:nvPr/>
          </p:nvSpPr>
          <p:spPr bwMode="auto">
            <a:xfrm>
              <a:off x="3941611" y="2707763"/>
              <a:ext cx="33441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70C0"/>
                  </a:solidFill>
                  <a:latin typeface="微软雅黑" pitchFamily="34" charset="-122"/>
                  <a:ea typeface="微软雅黑" pitchFamily="34" charset="-122"/>
                </a:rPr>
                <a:t>128             11             3                31 </a:t>
              </a:r>
            </a:p>
          </p:txBody>
        </p:sp>
        <p:sp>
          <p:nvSpPr>
            <p:cNvPr id="39" name="Text Box 21"/>
            <p:cNvSpPr txBox="1">
              <a:spLocks noChangeArrowheads="1"/>
            </p:cNvSpPr>
            <p:nvPr/>
          </p:nvSpPr>
          <p:spPr bwMode="auto">
            <a:xfrm>
              <a:off x="1581205" y="2571750"/>
              <a:ext cx="20746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0087CD"/>
                  </a:solidFill>
                  <a:latin typeface="微软雅黑" pitchFamily="34" charset="-122"/>
                  <a:ea typeface="微软雅黑" pitchFamily="34" charset="-122"/>
                </a:rPr>
                <a:t>将每 </a:t>
              </a:r>
              <a:r>
                <a:rPr lang="en-US" altLang="zh-CN" sz="1600" b="1" dirty="0">
                  <a:solidFill>
                    <a:srgbClr val="0087CD"/>
                  </a:solidFill>
                  <a:latin typeface="微软雅黑" pitchFamily="34" charset="-122"/>
                  <a:ea typeface="微软雅黑" pitchFamily="34" charset="-122"/>
                </a:rPr>
                <a:t>8 </a:t>
              </a:r>
              <a:r>
                <a:rPr lang="zh-CN" altLang="en-US" sz="1600" b="1" dirty="0">
                  <a:solidFill>
                    <a:srgbClr val="0087CD"/>
                  </a:solidFill>
                  <a:latin typeface="微软雅黑" pitchFamily="34" charset="-122"/>
                  <a:ea typeface="微软雅黑" pitchFamily="34" charset="-122"/>
                </a:rPr>
                <a:t>位的二进制数</a:t>
              </a:r>
            </a:p>
            <a:p>
              <a:pPr algn="ctr"/>
              <a:r>
                <a:rPr lang="zh-CN" altLang="en-US" sz="1600" b="1" dirty="0">
                  <a:solidFill>
                    <a:srgbClr val="0087CD"/>
                  </a:solidFill>
                  <a:latin typeface="微软雅黑" pitchFamily="34" charset="-122"/>
                  <a:ea typeface="微软雅黑" pitchFamily="34" charset="-122"/>
                </a:rPr>
                <a:t>转换为十进制数</a:t>
              </a:r>
            </a:p>
          </p:txBody>
        </p:sp>
      </p:grpSp>
      <p:sp>
        <p:nvSpPr>
          <p:cNvPr id="40" name="Line 22"/>
          <p:cNvSpPr>
            <a:spLocks noChangeShapeType="1"/>
          </p:cNvSpPr>
          <p:nvPr/>
        </p:nvSpPr>
        <p:spPr bwMode="auto">
          <a:xfrm>
            <a:off x="3639344" y="3771859"/>
            <a:ext cx="1133873" cy="0"/>
          </a:xfrm>
          <a:prstGeom prst="line">
            <a:avLst/>
          </a:prstGeom>
          <a:noFill/>
          <a:ln w="7620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4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ea typeface="微软雅黑" panose="020B0503020204020204" pitchFamily="34" charset="-122"/>
              </a:rPr>
              <a:t>IP </a:t>
            </a:r>
            <a:r>
              <a:rPr lang="zh-CN" altLang="en-US" sz="2400" b="1" dirty="0">
                <a:solidFill>
                  <a:srgbClr val="0070C0"/>
                </a:solidFill>
                <a:ea typeface="微软雅黑" panose="020B0503020204020204" pitchFamily="34" charset="-122"/>
              </a:rPr>
              <a:t>地址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点分十进制记法</a:t>
            </a: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750"/>
                                        <p:tgtEl>
                                          <p:spTgt spid="3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750"/>
                                        <p:tgtEl>
                                          <p:spTgt spid="40"/>
                                        </p:tgtEl>
                                      </p:cBhvr>
                                    </p:animEffect>
                                  </p:childTnLst>
                                </p:cTn>
                              </p:par>
                            </p:childTnLst>
                          </p:cTn>
                        </p:par>
                        <p:par>
                          <p:cTn id="22" fill="hold">
                            <p:stCondLst>
                              <p:cond delay="75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1144906546"/>
              </p:ext>
            </p:extLst>
          </p:nvPr>
        </p:nvGraphicFramePr>
        <p:xfrm>
          <a:off x="556963" y="1535607"/>
          <a:ext cx="8048776" cy="1684215"/>
        </p:xfrm>
        <a:graphic>
          <a:graphicData uri="http://schemas.openxmlformats.org/drawingml/2006/table">
            <a:tbl>
              <a:tblPr>
                <a:tableStyleId>{5C22544A-7EE6-4342-B048-85BDC9FD1C3A}</a:tableStyleId>
              </a:tblPr>
              <a:tblGrid>
                <a:gridCol w="688696">
                  <a:extLst>
                    <a:ext uri="{9D8B030D-6E8A-4147-A177-3AD203B41FA5}">
                      <a16:colId xmlns:a16="http://schemas.microsoft.com/office/drawing/2014/main" val="20000"/>
                    </a:ext>
                  </a:extLst>
                </a:gridCol>
                <a:gridCol w="2530814">
                  <a:extLst>
                    <a:ext uri="{9D8B030D-6E8A-4147-A177-3AD203B41FA5}">
                      <a16:colId xmlns:a16="http://schemas.microsoft.com/office/drawing/2014/main" val="20001"/>
                    </a:ext>
                  </a:extLst>
                </a:gridCol>
                <a:gridCol w="1424014">
                  <a:extLst>
                    <a:ext uri="{9D8B030D-6E8A-4147-A177-3AD203B41FA5}">
                      <a16:colId xmlns:a16="http://schemas.microsoft.com/office/drawing/2014/main" val="20002"/>
                    </a:ext>
                  </a:extLst>
                </a:gridCol>
                <a:gridCol w="1671669">
                  <a:extLst>
                    <a:ext uri="{9D8B030D-6E8A-4147-A177-3AD203B41FA5}">
                      <a16:colId xmlns:a16="http://schemas.microsoft.com/office/drawing/2014/main" val="20003"/>
                    </a:ext>
                  </a:extLst>
                </a:gridCol>
                <a:gridCol w="1733583">
                  <a:extLst>
                    <a:ext uri="{9D8B030D-6E8A-4147-A177-3AD203B41FA5}">
                      <a16:colId xmlns:a16="http://schemas.microsoft.com/office/drawing/2014/main" val="20004"/>
                    </a:ext>
                  </a:extLst>
                </a:gridCol>
              </a:tblGrid>
              <a:tr h="627618">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网络</a:t>
                      </a:r>
                    </a:p>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类别</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最大可指派</a:t>
                      </a:r>
                      <a:endParaRPr lang="en-US" altLang="zh-CN" sz="1400" b="1" dirty="0">
                        <a:solidFill>
                          <a:srgbClr val="C55A11"/>
                        </a:solidFill>
                        <a:effectLst/>
                        <a:latin typeface="微软雅黑" pitchFamily="34" charset="-122"/>
                        <a:ea typeface="微软雅黑" pitchFamily="34" charset="-122"/>
                      </a:endParaRPr>
                    </a:p>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的网络数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第一个可指派的</a:t>
                      </a:r>
                      <a:endParaRPr lang="en-US" altLang="zh-CN" sz="1400" b="1" dirty="0">
                        <a:solidFill>
                          <a:srgbClr val="C55A11"/>
                        </a:solidFill>
                        <a:effectLst/>
                        <a:latin typeface="微软雅黑" pitchFamily="34" charset="-122"/>
                        <a:ea typeface="微软雅黑" pitchFamily="34" charset="-122"/>
                      </a:endParaRPr>
                    </a:p>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网络号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最后一个可指派的</a:t>
                      </a:r>
                      <a:endParaRPr lang="en-US" altLang="zh-CN" sz="1400" b="1" dirty="0">
                        <a:solidFill>
                          <a:srgbClr val="C55A11"/>
                        </a:solidFill>
                        <a:effectLst/>
                        <a:latin typeface="微软雅黑" pitchFamily="34" charset="-122"/>
                        <a:ea typeface="微软雅黑" pitchFamily="34" charset="-122"/>
                      </a:endParaRPr>
                    </a:p>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网络号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每个网络中</a:t>
                      </a:r>
                      <a:endParaRPr lang="en-US" altLang="zh-CN" sz="1400" b="1" dirty="0">
                        <a:solidFill>
                          <a:srgbClr val="C55A11"/>
                        </a:solidFill>
                        <a:effectLst/>
                        <a:latin typeface="微软雅黑" pitchFamily="34" charset="-122"/>
                        <a:ea typeface="微软雅黑" pitchFamily="34" charset="-122"/>
                      </a:endParaRPr>
                    </a:p>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最大主机数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2199">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A</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126 (2</a:t>
                      </a:r>
                      <a:r>
                        <a:rPr lang="en-US" sz="1400" b="1" baseline="30000" dirty="0">
                          <a:solidFill>
                            <a:srgbClr val="0087CD"/>
                          </a:solidFill>
                          <a:effectLst/>
                          <a:latin typeface="微软雅黑" pitchFamily="34" charset="-122"/>
                          <a:ea typeface="微软雅黑" pitchFamily="34" charset="-122"/>
                        </a:rPr>
                        <a:t>7</a:t>
                      </a:r>
                      <a:r>
                        <a:rPr lang="en-US" sz="1400" b="1" dirty="0">
                          <a:solidFill>
                            <a:srgbClr val="0087CD"/>
                          </a:solidFill>
                          <a:effectLst/>
                          <a:latin typeface="微软雅黑" pitchFamily="34" charset="-122"/>
                          <a:ea typeface="微软雅黑" pitchFamily="34" charset="-122"/>
                        </a:rPr>
                        <a:t> – 2)</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rgbClr val="0087CD"/>
                          </a:solidFill>
                          <a:effectLst/>
                          <a:latin typeface="微软雅黑" pitchFamily="34" charset="-122"/>
                          <a:ea typeface="微软雅黑" pitchFamily="34" charset="-122"/>
                        </a:rPr>
                        <a:t>126</a:t>
                      </a:r>
                      <a:endParaRPr lang="zh-CN" sz="1400" b="1">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16777214</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2199">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B</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16383 (2</a:t>
                      </a:r>
                      <a:r>
                        <a:rPr lang="en-US" sz="1400" b="1" baseline="30000" dirty="0">
                          <a:solidFill>
                            <a:srgbClr val="0087CD"/>
                          </a:solidFill>
                          <a:effectLst/>
                          <a:latin typeface="微软雅黑" pitchFamily="34" charset="-122"/>
                          <a:ea typeface="微软雅黑" pitchFamily="34" charset="-122"/>
                        </a:rPr>
                        <a:t>14</a:t>
                      </a:r>
                      <a:r>
                        <a:rPr lang="en-US" sz="1400" b="1" dirty="0">
                          <a:solidFill>
                            <a:srgbClr val="0087CD"/>
                          </a:solidFill>
                          <a:effectLst/>
                          <a:latin typeface="微软雅黑" pitchFamily="34" charset="-122"/>
                          <a:ea typeface="微软雅黑" pitchFamily="34" charset="-122"/>
                        </a:rPr>
                        <a:t> – 1)</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128.1</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191.255</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65534</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2199">
                <a:tc>
                  <a:txBody>
                    <a:bodyPr/>
                    <a:lstStyle/>
                    <a:p>
                      <a:pPr algn="ctr">
                        <a:lnSpc>
                          <a:spcPct val="100000"/>
                        </a:lnSpc>
                        <a:spcAft>
                          <a:spcPts val="0"/>
                        </a:spcAft>
                      </a:pPr>
                      <a:r>
                        <a:rPr lang="en-US" sz="1400" b="1">
                          <a:solidFill>
                            <a:srgbClr val="0087CD"/>
                          </a:solidFill>
                          <a:effectLst/>
                          <a:latin typeface="微软雅黑" pitchFamily="34" charset="-122"/>
                          <a:ea typeface="微软雅黑" pitchFamily="34" charset="-122"/>
                        </a:rPr>
                        <a:t>C</a:t>
                      </a:r>
                      <a:endParaRPr lang="zh-CN" sz="1400" b="1">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2097151 (2</a:t>
                      </a:r>
                      <a:r>
                        <a:rPr lang="en-US" sz="1400" b="1" baseline="30000" dirty="0">
                          <a:solidFill>
                            <a:srgbClr val="0087CD"/>
                          </a:solidFill>
                          <a:effectLst/>
                          <a:latin typeface="微软雅黑" pitchFamily="34" charset="-122"/>
                          <a:ea typeface="微软雅黑" pitchFamily="34" charset="-122"/>
                        </a:rPr>
                        <a:t>21</a:t>
                      </a:r>
                      <a:r>
                        <a:rPr lang="en-US" sz="1400" b="1" dirty="0">
                          <a:solidFill>
                            <a:srgbClr val="0087CD"/>
                          </a:solidFill>
                          <a:effectLst/>
                          <a:latin typeface="微软雅黑" pitchFamily="34" charset="-122"/>
                          <a:ea typeface="微软雅黑" pitchFamily="34" charset="-122"/>
                        </a:rPr>
                        <a:t> – 1)</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192.0.1</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223.255.255</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0087CD"/>
                          </a:solidFill>
                          <a:effectLst/>
                          <a:latin typeface="微软雅黑" pitchFamily="34" charset="-122"/>
                          <a:ea typeface="微软雅黑" pitchFamily="34" charset="-122"/>
                        </a:rPr>
                        <a:t>254</a:t>
                      </a:r>
                      <a:endParaRPr lang="zh-CN" sz="1400" b="1" dirty="0">
                        <a:solidFill>
                          <a:srgbClr val="0087CD"/>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分类</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地址的范围 </a:t>
            </a:r>
          </a:p>
        </p:txBody>
      </p:sp>
    </p:spTree>
    <p:extLst>
      <p:ext uri="{BB962C8B-B14F-4D97-AF65-F5344CB8AC3E}">
        <p14:creationId xmlns:p14="http://schemas.microsoft.com/office/powerpoint/2010/main" val="2666192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内容占位符 2"/>
          <p:cNvGraphicFramePr>
            <a:graphicFrameLocks/>
          </p:cNvGraphicFramePr>
          <p:nvPr>
            <p:extLst>
              <p:ext uri="{D42A27DB-BD31-4B8C-83A1-F6EECF244321}">
                <p14:modId xmlns:p14="http://schemas.microsoft.com/office/powerpoint/2010/main" val="888465099"/>
              </p:ext>
            </p:extLst>
          </p:nvPr>
        </p:nvGraphicFramePr>
        <p:xfrm>
          <a:off x="545144" y="1348959"/>
          <a:ext cx="8053712" cy="2842634"/>
        </p:xfrm>
        <a:graphic>
          <a:graphicData uri="http://schemas.openxmlformats.org/drawingml/2006/table">
            <a:tbl>
              <a:tblPr>
                <a:tableStyleId>{5C22544A-7EE6-4342-B048-85BDC9FD1C3A}</a:tableStyleId>
              </a:tblPr>
              <a:tblGrid>
                <a:gridCol w="951227">
                  <a:extLst>
                    <a:ext uri="{9D8B030D-6E8A-4147-A177-3AD203B41FA5}">
                      <a16:colId xmlns:a16="http://schemas.microsoft.com/office/drawing/2014/main" val="20000"/>
                    </a:ext>
                  </a:extLst>
                </a:gridCol>
                <a:gridCol w="1521961">
                  <a:extLst>
                    <a:ext uri="{9D8B030D-6E8A-4147-A177-3AD203B41FA5}">
                      <a16:colId xmlns:a16="http://schemas.microsoft.com/office/drawing/2014/main" val="20001"/>
                    </a:ext>
                  </a:extLst>
                </a:gridCol>
                <a:gridCol w="1141470">
                  <a:extLst>
                    <a:ext uri="{9D8B030D-6E8A-4147-A177-3AD203B41FA5}">
                      <a16:colId xmlns:a16="http://schemas.microsoft.com/office/drawing/2014/main" val="20002"/>
                    </a:ext>
                  </a:extLst>
                </a:gridCol>
                <a:gridCol w="1268301">
                  <a:extLst>
                    <a:ext uri="{9D8B030D-6E8A-4147-A177-3AD203B41FA5}">
                      <a16:colId xmlns:a16="http://schemas.microsoft.com/office/drawing/2014/main" val="20003"/>
                    </a:ext>
                  </a:extLst>
                </a:gridCol>
                <a:gridCol w="3170753">
                  <a:extLst>
                    <a:ext uri="{9D8B030D-6E8A-4147-A177-3AD203B41FA5}">
                      <a16:colId xmlns:a16="http://schemas.microsoft.com/office/drawing/2014/main" val="20004"/>
                    </a:ext>
                  </a:extLst>
                </a:gridCol>
              </a:tblGrid>
              <a:tr h="642798">
                <a:tc>
                  <a:txBody>
                    <a:bodyPr/>
                    <a:lstStyle/>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网络号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主机号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源地址</a:t>
                      </a:r>
                      <a:endParaRPr lang="en-US" altLang="zh-CN" sz="1600" b="1" kern="1200" dirty="0">
                        <a:solidFill>
                          <a:srgbClr val="C55A11"/>
                        </a:solidFill>
                        <a:effectLst/>
                        <a:latin typeface="微软雅黑" pitchFamily="34" charset="-122"/>
                        <a:ea typeface="微软雅黑" pitchFamily="34" charset="-122"/>
                        <a:cs typeface="+mn-cs"/>
                      </a:endParaRPr>
                    </a:p>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使用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目的地址</a:t>
                      </a:r>
                      <a:endParaRPr lang="en-US" altLang="zh-CN" sz="1600" b="1" kern="1200" dirty="0">
                        <a:solidFill>
                          <a:srgbClr val="C55A11"/>
                        </a:solidFill>
                        <a:effectLst/>
                        <a:latin typeface="微软雅黑" pitchFamily="34" charset="-122"/>
                        <a:ea typeface="微软雅黑" pitchFamily="34" charset="-122"/>
                        <a:cs typeface="+mn-cs"/>
                      </a:endParaRPr>
                    </a:p>
                    <a:p>
                      <a:pPr marL="0" algn="ctr" defTabSz="914400" rtl="0" eaLnBrk="1" latinLnBrk="0" hangingPunct="1">
                        <a:lnSpc>
                          <a:spcPct val="100000"/>
                        </a:lnSpc>
                        <a:spcAft>
                          <a:spcPts val="0"/>
                        </a:spcAft>
                      </a:pPr>
                      <a:r>
                        <a:rPr lang="zh-CN" sz="1600" b="1" kern="1200" dirty="0">
                          <a:solidFill>
                            <a:srgbClr val="C55A11"/>
                          </a:solidFill>
                          <a:effectLst/>
                          <a:latin typeface="微软雅黑" pitchFamily="34" charset="-122"/>
                          <a:ea typeface="微软雅黑" pitchFamily="34" charset="-122"/>
                          <a:cs typeface="+mn-cs"/>
                        </a:rPr>
                        <a:t>使用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1600" b="1" kern="1200" dirty="0">
                          <a:solidFill>
                            <a:srgbClr val="C55A11"/>
                          </a:solidFill>
                          <a:effectLst/>
                          <a:latin typeface="微软雅黑" pitchFamily="34" charset="-122"/>
                          <a:ea typeface="微软雅黑" pitchFamily="34" charset="-122"/>
                          <a:cs typeface="+mn-cs"/>
                        </a:rPr>
                        <a:t>代表的意思</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9990">
                <a:tc>
                  <a:txBody>
                    <a:bodyPr/>
                    <a:lstStyle/>
                    <a:p>
                      <a:pPr marL="0" algn="ctr" defTabSz="914400" rtl="0" eaLnBrk="1" latinLnBrk="0" hangingPunct="1">
                        <a:lnSpc>
                          <a:spcPct val="100000"/>
                        </a:lnSpc>
                        <a:spcAft>
                          <a:spcPts val="0"/>
                        </a:spcAft>
                      </a:pPr>
                      <a:r>
                        <a:rPr lang="en-US" sz="1400" b="1" kern="1200" dirty="0">
                          <a:solidFill>
                            <a:srgbClr val="0087CD"/>
                          </a:solidFill>
                          <a:effectLst/>
                          <a:latin typeface="微软雅黑" pitchFamily="34" charset="-122"/>
                          <a:ea typeface="微软雅黑" pitchFamily="34" charset="-122"/>
                          <a:cs typeface="+mn-cs"/>
                        </a:rPr>
                        <a:t>0</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1400" b="1" kern="1200" dirty="0">
                          <a:solidFill>
                            <a:srgbClr val="0087CD"/>
                          </a:solidFill>
                          <a:effectLst/>
                          <a:latin typeface="微软雅黑" pitchFamily="34" charset="-122"/>
                          <a:ea typeface="微软雅黑" pitchFamily="34" charset="-122"/>
                          <a:cs typeface="+mn-cs"/>
                        </a:rPr>
                        <a:t>0</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在本网络上的本主机（见</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DHCP </a:t>
                      </a:r>
                      <a:r>
                        <a:rPr lang="zh-CN" sz="1400" b="1" kern="1200" dirty="0">
                          <a:solidFill>
                            <a:srgbClr val="0087CD"/>
                          </a:solidFill>
                          <a:effectLst/>
                          <a:latin typeface="微软雅黑" pitchFamily="34" charset="-122"/>
                          <a:ea typeface="微软雅黑" pitchFamily="34" charset="-122"/>
                          <a:cs typeface="+mn-cs"/>
                        </a:rPr>
                        <a:t>协议）</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9933">
                <a:tc>
                  <a:txBody>
                    <a:bodyPr/>
                    <a:lstStyle/>
                    <a:p>
                      <a:pPr marL="0" algn="ctr" defTabSz="914400" rtl="0" eaLnBrk="1" latinLnBrk="0" hangingPunct="1">
                        <a:lnSpc>
                          <a:spcPct val="100000"/>
                        </a:lnSpc>
                        <a:spcAft>
                          <a:spcPts val="0"/>
                        </a:spcAft>
                      </a:pPr>
                      <a:r>
                        <a:rPr lang="en-US" sz="1400" b="1" kern="1200">
                          <a:solidFill>
                            <a:srgbClr val="0087CD"/>
                          </a:solidFill>
                          <a:effectLst/>
                          <a:latin typeface="微软雅黑" pitchFamily="34" charset="-122"/>
                          <a:ea typeface="微软雅黑" pitchFamily="34" charset="-122"/>
                          <a:cs typeface="+mn-cs"/>
                        </a:rPr>
                        <a:t>0</a:t>
                      </a:r>
                      <a:endParaRPr lang="zh-CN" sz="1400" b="1" kern="120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1400" b="1" kern="1200" dirty="0">
                          <a:solidFill>
                            <a:srgbClr val="0087CD"/>
                          </a:solidFill>
                          <a:effectLst/>
                          <a:latin typeface="微软雅黑" pitchFamily="34" charset="-122"/>
                          <a:ea typeface="微软雅黑" pitchFamily="34" charset="-122"/>
                          <a:cs typeface="+mn-cs"/>
                        </a:rPr>
                        <a:t>host-id</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在本网络上的某台主机</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host-id</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9990">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全</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1</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全</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1</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只在本网络上进行广播（各路由器均不转发）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9933">
                <a:tc>
                  <a:txBody>
                    <a:bodyPr/>
                    <a:lstStyle/>
                    <a:p>
                      <a:pPr marL="0" algn="ctr" defTabSz="914400" rtl="0" eaLnBrk="1" latinLnBrk="0" hangingPunct="1">
                        <a:lnSpc>
                          <a:spcPct val="100000"/>
                        </a:lnSpc>
                        <a:spcAft>
                          <a:spcPts val="0"/>
                        </a:spcAft>
                      </a:pPr>
                      <a:r>
                        <a:rPr lang="en-US" sz="1400" b="1" kern="1200" dirty="0">
                          <a:solidFill>
                            <a:srgbClr val="0087CD"/>
                          </a:solidFill>
                          <a:effectLst/>
                          <a:latin typeface="微软雅黑" pitchFamily="34" charset="-122"/>
                          <a:ea typeface="微软雅黑" pitchFamily="34" charset="-122"/>
                          <a:cs typeface="+mn-cs"/>
                        </a:rPr>
                        <a:t>net-id</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全</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1</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a:solidFill>
                            <a:srgbClr val="0087CD"/>
                          </a:solidFill>
                          <a:effectLst/>
                          <a:latin typeface="微软雅黑" pitchFamily="34" charset="-122"/>
                          <a:ea typeface="微软雅黑" pitchFamily="34"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对</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net-id </a:t>
                      </a:r>
                      <a:r>
                        <a:rPr lang="zh-CN" sz="1400" b="1" kern="1200" dirty="0">
                          <a:solidFill>
                            <a:srgbClr val="0087CD"/>
                          </a:solidFill>
                          <a:effectLst/>
                          <a:latin typeface="微软雅黑" pitchFamily="34" charset="-122"/>
                          <a:ea typeface="微软雅黑" pitchFamily="34" charset="-122"/>
                          <a:cs typeface="+mn-cs"/>
                        </a:rPr>
                        <a:t>上的所有主机进行广播</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9990">
                <a:tc>
                  <a:txBody>
                    <a:bodyPr/>
                    <a:lstStyle/>
                    <a:p>
                      <a:pPr marL="0" algn="ctr" defTabSz="914400" rtl="0" eaLnBrk="1" latinLnBrk="0" hangingPunct="1">
                        <a:lnSpc>
                          <a:spcPct val="100000"/>
                        </a:lnSpc>
                        <a:spcAft>
                          <a:spcPts val="0"/>
                        </a:spcAft>
                      </a:pPr>
                      <a:r>
                        <a:rPr lang="en-US" sz="1400" b="1" kern="1200" dirty="0">
                          <a:solidFill>
                            <a:srgbClr val="0087CD"/>
                          </a:solidFill>
                          <a:effectLst/>
                          <a:latin typeface="微软雅黑" pitchFamily="34" charset="-122"/>
                          <a:ea typeface="微软雅黑" pitchFamily="34" charset="-122"/>
                          <a:cs typeface="+mn-cs"/>
                        </a:rPr>
                        <a:t>127</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非全</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0 </a:t>
                      </a:r>
                      <a:r>
                        <a:rPr lang="zh-CN" sz="1400" b="1" kern="1200" dirty="0">
                          <a:solidFill>
                            <a:srgbClr val="0087CD"/>
                          </a:solidFill>
                          <a:effectLst/>
                          <a:latin typeface="微软雅黑" pitchFamily="34" charset="-122"/>
                          <a:ea typeface="微软雅黑" pitchFamily="34" charset="-122"/>
                          <a:cs typeface="+mn-cs"/>
                        </a:rPr>
                        <a:t>或全</a:t>
                      </a:r>
                      <a:r>
                        <a:rPr lang="en-US" altLang="zh-CN" sz="1400" b="1" kern="1200" dirty="0">
                          <a:solidFill>
                            <a:srgbClr val="0087CD"/>
                          </a:solidFill>
                          <a:effectLst/>
                          <a:latin typeface="微软雅黑" pitchFamily="34" charset="-122"/>
                          <a:ea typeface="微软雅黑" pitchFamily="34" charset="-122"/>
                          <a:cs typeface="+mn-cs"/>
                        </a:rPr>
                        <a:t> </a:t>
                      </a:r>
                      <a:r>
                        <a:rPr lang="en-US" sz="1400" b="1" kern="1200" dirty="0">
                          <a:solidFill>
                            <a:srgbClr val="0087CD"/>
                          </a:solidFill>
                          <a:effectLst/>
                          <a:latin typeface="微软雅黑" pitchFamily="34" charset="-122"/>
                          <a:ea typeface="微软雅黑" pitchFamily="34" charset="-122"/>
                          <a:cs typeface="+mn-cs"/>
                        </a:rPr>
                        <a:t>1 </a:t>
                      </a:r>
                      <a:r>
                        <a:rPr lang="zh-CN" sz="1400" b="1" kern="1200" dirty="0">
                          <a:solidFill>
                            <a:srgbClr val="0087CD"/>
                          </a:solidFill>
                          <a:effectLst/>
                          <a:latin typeface="微软雅黑" pitchFamily="34" charset="-122"/>
                          <a:ea typeface="微软雅黑" pitchFamily="34" charset="-122"/>
                          <a:cs typeface="+mn-cs"/>
                        </a:rPr>
                        <a:t>的任何数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400" b="1" kern="1200" dirty="0">
                          <a:solidFill>
                            <a:srgbClr val="0087CD"/>
                          </a:solidFill>
                          <a:effectLst/>
                          <a:latin typeface="微软雅黑" pitchFamily="34" charset="-122"/>
                          <a:ea typeface="微软雅黑" pitchFamily="34"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altLang="zh-CN" sz="1400" b="1" kern="1200" dirty="0">
                          <a:solidFill>
                            <a:srgbClr val="0087CD"/>
                          </a:solidFill>
                          <a:effectLst/>
                          <a:latin typeface="微软雅黑" pitchFamily="34" charset="-122"/>
                          <a:ea typeface="微软雅黑" pitchFamily="34" charset="-122"/>
                          <a:cs typeface="+mn-cs"/>
                        </a:rPr>
                        <a:t>用于本地软件环回测试</a:t>
                      </a:r>
                      <a:endParaRPr lang="zh-CN" sz="1400" b="1" kern="1200" dirty="0">
                        <a:solidFill>
                          <a:srgbClr val="0087CD"/>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特殊地址</a:t>
            </a:r>
          </a:p>
        </p:txBody>
      </p:sp>
    </p:spTree>
    <p:extLst>
      <p:ext uri="{BB962C8B-B14F-4D97-AF65-F5344CB8AC3E}">
        <p14:creationId xmlns:p14="http://schemas.microsoft.com/office/powerpoint/2010/main" val="194336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528" y="1161207"/>
            <a:ext cx="8424936" cy="2631490"/>
          </a:xfrm>
          <a:prstGeom prst="rect">
            <a:avLst/>
          </a:prstGeom>
        </p:spPr>
        <p:txBody>
          <a:bodyPr wrap="square">
            <a:spAutoFit/>
          </a:bodyPr>
          <a:lstStyle/>
          <a:p>
            <a:pPr>
              <a:lnSpc>
                <a:spcPts val="3300"/>
              </a:lnSpc>
              <a:buClr>
                <a:srgbClr val="0070C0"/>
              </a:buClr>
            </a:pPr>
            <a:r>
              <a:rPr lang="zh-CN" altLang="en-US" sz="2000" dirty="0">
                <a:solidFill>
                  <a:srgbClr val="C55A11"/>
                </a:solidFill>
                <a:latin typeface="微软雅黑" pitchFamily="34" charset="-122"/>
                <a:ea typeface="微软雅黑" pitchFamily="34" charset="-122"/>
              </a:rPr>
              <a:t>分级的地址结构的好处：</a:t>
            </a:r>
            <a:endParaRPr lang="en-US" altLang="zh-CN" sz="2000" dirty="0">
              <a:solidFill>
                <a:srgbClr val="C55A11"/>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一，</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地址管理机构</a:t>
            </a:r>
            <a:r>
              <a:rPr lang="zh-CN" altLang="en-US" sz="2000" dirty="0">
                <a:solidFill>
                  <a:srgbClr val="0087CD"/>
                </a:solidFill>
                <a:latin typeface="微软雅黑" pitchFamily="34" charset="-122"/>
                <a:ea typeface="微软雅黑" pitchFamily="34" charset="-122"/>
              </a:rPr>
              <a:t>在分配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地址时</a:t>
            </a:r>
            <a:r>
              <a:rPr lang="zh-CN" altLang="en-US" sz="2000" dirty="0">
                <a:solidFill>
                  <a:srgbClr val="C55A11"/>
                </a:solidFill>
                <a:latin typeface="微软雅黑" pitchFamily="34" charset="-122"/>
                <a:ea typeface="微软雅黑" pitchFamily="34" charset="-122"/>
              </a:rPr>
              <a:t>只分配网络号</a:t>
            </a:r>
            <a:r>
              <a:rPr lang="zh-CN" altLang="en-US" sz="2000" dirty="0">
                <a:solidFill>
                  <a:srgbClr val="0087CD"/>
                </a:solidFill>
                <a:latin typeface="微软雅黑" pitchFamily="34" charset="-122"/>
                <a:ea typeface="微软雅黑" pitchFamily="34" charset="-122"/>
              </a:rPr>
              <a:t>，而剩下的主机号则由得到该网络号的单位自行分配。便于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地址的管理。</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二，</a:t>
            </a:r>
            <a:r>
              <a:rPr lang="zh-CN" altLang="en-US" sz="2000" dirty="0">
                <a:solidFill>
                  <a:srgbClr val="C55A11"/>
                </a:solidFill>
                <a:latin typeface="微软雅黑" pitchFamily="34" charset="-122"/>
                <a:ea typeface="微软雅黑" pitchFamily="34" charset="-122"/>
              </a:rPr>
              <a:t>路由器</a:t>
            </a:r>
            <a:r>
              <a:rPr lang="zh-CN" altLang="en-US" sz="2000" dirty="0">
                <a:solidFill>
                  <a:srgbClr val="0087CD"/>
                </a:solidFill>
                <a:latin typeface="微软雅黑" pitchFamily="34" charset="-122"/>
                <a:ea typeface="微软雅黑" pitchFamily="34" charset="-122"/>
              </a:rPr>
              <a:t>仅根据目的主机所连接的网络号来转发分组（而不考虑目的主机号），这样就可以使</a:t>
            </a:r>
            <a:r>
              <a:rPr lang="zh-CN" altLang="en-US" sz="2000" dirty="0">
                <a:solidFill>
                  <a:srgbClr val="C55A11"/>
                </a:solidFill>
                <a:latin typeface="微软雅黑" pitchFamily="34" charset="-122"/>
                <a:ea typeface="微软雅黑" pitchFamily="34" charset="-122"/>
              </a:rPr>
              <a:t>路由表中的项目数大幅度减少</a:t>
            </a:r>
            <a:r>
              <a:rPr lang="zh-CN" altLang="en-US" sz="2000" dirty="0">
                <a:solidFill>
                  <a:srgbClr val="0087CD"/>
                </a:solidFill>
                <a:latin typeface="微软雅黑" pitchFamily="34" charset="-122"/>
                <a:ea typeface="微软雅黑" pitchFamily="34" charset="-122"/>
              </a:rPr>
              <a:t>，从而减小了路由表所占的存储空间，</a:t>
            </a:r>
            <a:r>
              <a:rPr lang="zh-CN" altLang="en-US" sz="2000" dirty="0">
                <a:solidFill>
                  <a:srgbClr val="C55A11"/>
                </a:solidFill>
                <a:latin typeface="微软雅黑" pitchFamily="34" charset="-122"/>
                <a:ea typeface="微软雅黑" pitchFamily="34" charset="-122"/>
              </a:rPr>
              <a:t>加快路由查询的速度</a:t>
            </a:r>
            <a:r>
              <a:rPr lang="zh-CN" altLang="en-US" sz="2000" dirty="0">
                <a:solidFill>
                  <a:srgbClr val="0087CD"/>
                </a:solidFill>
                <a:latin typeface="微软雅黑" pitchFamily="34" charset="-122"/>
                <a:ea typeface="微软雅黑" pitchFamily="34" charset="-122"/>
              </a:rPr>
              <a: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分类</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地址的优势</a:t>
            </a:r>
          </a:p>
        </p:txBody>
      </p:sp>
    </p:spTree>
    <p:extLst>
      <p:ext uri="{BB962C8B-B14F-4D97-AF65-F5344CB8AC3E}">
        <p14:creationId xmlns:p14="http://schemas.microsoft.com/office/powerpoint/2010/main" val="4278978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3528" y="1164402"/>
            <a:ext cx="8028487" cy="2631490"/>
          </a:xfrm>
          <a:prstGeom prst="rect">
            <a:avLst/>
          </a:prstGeom>
        </p:spPr>
        <p:txBody>
          <a:bodyPr wrap="square">
            <a:spAutoFit/>
          </a:bodyPr>
          <a:lstStyle/>
          <a:p>
            <a:pPr marL="342900" indent="-342900">
              <a:lnSpc>
                <a:spcPts val="3300"/>
              </a:lnSpc>
              <a:buClr>
                <a:srgbClr val="0070C0"/>
              </a:buClr>
              <a:buFont typeface="Wingdings" panose="05000000000000000000" pitchFamily="2" charset="2"/>
              <a:buChar char="u"/>
            </a:pP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地址是标志</a:t>
            </a:r>
            <a:r>
              <a:rPr lang="zh-CN" altLang="en-US" sz="2000" dirty="0">
                <a:solidFill>
                  <a:srgbClr val="0087CD"/>
                </a:solidFill>
                <a:latin typeface="微软雅黑" pitchFamily="34" charset="-122"/>
                <a:ea typeface="微软雅黑" pitchFamily="34" charset="-122"/>
              </a:rPr>
              <a:t>一个主机（或路由器）和一条链路的</a:t>
            </a:r>
            <a:r>
              <a:rPr lang="zh-CN" altLang="en-US" sz="2000" dirty="0">
                <a:solidFill>
                  <a:srgbClr val="C55A11"/>
                </a:solidFill>
                <a:latin typeface="微软雅黑" pitchFamily="34" charset="-122"/>
                <a:ea typeface="微软雅黑" pitchFamily="34" charset="-122"/>
              </a:rPr>
              <a:t>接口</a:t>
            </a:r>
            <a:r>
              <a:rPr lang="zh-CN" altLang="en-US" sz="2000" dirty="0">
                <a:solidFill>
                  <a:srgbClr val="0087CD"/>
                </a:solidFill>
                <a:latin typeface="微软雅黑" pitchFamily="34" charset="-122"/>
                <a:ea typeface="微软雅黑" pitchFamily="34" charset="-122"/>
              </a:rPr>
              <a:t>。路由器或链路连接不同网络时就需要在相应接口上配置其所属网络的</a:t>
            </a:r>
            <a:r>
              <a:rPr lang="en-US" altLang="zh-CN" sz="2000" dirty="0">
                <a:solidFill>
                  <a:srgbClr val="0087CD"/>
                </a:solidFill>
                <a:latin typeface="微软雅黑" pitchFamily="34" charset="-122"/>
                <a:ea typeface="微软雅黑" pitchFamily="34" charset="-122"/>
              </a:rPr>
              <a:t>IP</a:t>
            </a:r>
            <a:r>
              <a:rPr lang="zh-CN" altLang="en-US" sz="2000" dirty="0">
                <a:solidFill>
                  <a:srgbClr val="0087CD"/>
                </a:solidFill>
                <a:latin typeface="微软雅黑" pitchFamily="34" charset="-122"/>
                <a:ea typeface="微软雅黑" pitchFamily="34" charset="-122"/>
              </a:rPr>
              <a:t>地址，因此路由器或链路的不同接口会有不同的</a:t>
            </a:r>
            <a:r>
              <a:rPr lang="en-US" altLang="zh-CN" sz="2000" dirty="0">
                <a:solidFill>
                  <a:srgbClr val="0087CD"/>
                </a:solidFill>
                <a:latin typeface="微软雅黑" pitchFamily="34" charset="-122"/>
                <a:ea typeface="微软雅黑" pitchFamily="34" charset="-122"/>
              </a:rPr>
              <a:t>IP</a:t>
            </a:r>
            <a:r>
              <a:rPr lang="zh-CN" altLang="en-US" sz="2000" dirty="0">
                <a:solidFill>
                  <a:srgbClr val="0087CD"/>
                </a:solidFill>
                <a:latin typeface="微软雅黑" pitchFamily="34" charset="-122"/>
                <a:ea typeface="微软雅黑" pitchFamily="34" charset="-122"/>
              </a:rPr>
              <a:t>地址。</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用转发器或网桥连接起来的若干个局域网仍为一个网络</a:t>
            </a:r>
            <a:r>
              <a:rPr lang="zh-CN" altLang="en-US" sz="2000" dirty="0">
                <a:solidFill>
                  <a:srgbClr val="0087CD"/>
                </a:solidFill>
                <a:latin typeface="微软雅黑" pitchFamily="34" charset="-122"/>
                <a:ea typeface="微软雅黑" pitchFamily="34" charset="-122"/>
              </a:rPr>
              <a:t>，因此这些局域网都具有同样的网络号 </a:t>
            </a:r>
            <a:r>
              <a:rPr lang="en-US" altLang="zh-CN" sz="2000" dirty="0">
                <a:solidFill>
                  <a:srgbClr val="0087CD"/>
                </a:solidFill>
                <a:latin typeface="微软雅黑" pitchFamily="34" charset="-122"/>
                <a:ea typeface="微软雅黑" pitchFamily="34" charset="-122"/>
              </a:rPr>
              <a:t>net-id</a:t>
            </a:r>
            <a:r>
              <a:rPr lang="zh-CN" altLang="en-US" sz="2000"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地址特点</a:t>
            </a: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53"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54"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5"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6"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7"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58"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9"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60"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61"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62"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63"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64"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65"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466"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67"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68"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69"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70"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471"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472"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73"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474"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75"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476"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77"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478"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79"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480"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481" name="Group 194"/>
          <p:cNvGrpSpPr>
            <a:grpSpLocks/>
          </p:cNvGrpSpPr>
          <p:nvPr/>
        </p:nvGrpSpPr>
        <p:grpSpPr bwMode="auto">
          <a:xfrm>
            <a:off x="5066708" y="2068598"/>
            <a:ext cx="390684" cy="213140"/>
            <a:chOff x="2299" y="1622"/>
            <a:chExt cx="439" cy="262"/>
          </a:xfrm>
        </p:grpSpPr>
        <p:sp>
          <p:nvSpPr>
            <p:cNvPr id="48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48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8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8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486" name="Group 199"/>
            <p:cNvGrpSpPr>
              <a:grpSpLocks/>
            </p:cNvGrpSpPr>
            <p:nvPr/>
          </p:nvGrpSpPr>
          <p:grpSpPr bwMode="auto">
            <a:xfrm>
              <a:off x="2365" y="1640"/>
              <a:ext cx="304" cy="117"/>
              <a:chOff x="2365" y="1640"/>
              <a:chExt cx="304" cy="117"/>
            </a:xfrm>
          </p:grpSpPr>
          <p:grpSp>
            <p:nvGrpSpPr>
              <p:cNvPr id="489" name="Group 200"/>
              <p:cNvGrpSpPr>
                <a:grpSpLocks/>
              </p:cNvGrpSpPr>
              <p:nvPr/>
            </p:nvGrpSpPr>
            <p:grpSpPr bwMode="auto">
              <a:xfrm>
                <a:off x="2365" y="1640"/>
                <a:ext cx="302" cy="115"/>
                <a:chOff x="2365" y="1640"/>
                <a:chExt cx="302" cy="115"/>
              </a:xfrm>
            </p:grpSpPr>
            <p:sp>
              <p:nvSpPr>
                <p:cNvPr id="49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490" name="Group 209"/>
              <p:cNvGrpSpPr>
                <a:grpSpLocks/>
              </p:cNvGrpSpPr>
              <p:nvPr/>
            </p:nvGrpSpPr>
            <p:grpSpPr bwMode="auto">
              <a:xfrm>
                <a:off x="2368" y="1643"/>
                <a:ext cx="301" cy="114"/>
                <a:chOff x="2368" y="1643"/>
                <a:chExt cx="301" cy="114"/>
              </a:xfrm>
            </p:grpSpPr>
            <p:sp>
              <p:nvSpPr>
                <p:cNvPr id="49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8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507"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08"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509"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10"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511"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12"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13"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14"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15"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16"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517"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18"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519"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20"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521"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522"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23"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524"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25"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26"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527"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528" name="Group 242"/>
          <p:cNvGrpSpPr>
            <a:grpSpLocks/>
          </p:cNvGrpSpPr>
          <p:nvPr/>
        </p:nvGrpSpPr>
        <p:grpSpPr bwMode="auto">
          <a:xfrm>
            <a:off x="4101490" y="3038693"/>
            <a:ext cx="391642" cy="212263"/>
            <a:chOff x="1304" y="2569"/>
            <a:chExt cx="439" cy="262"/>
          </a:xfrm>
        </p:grpSpPr>
        <p:sp>
          <p:nvSpPr>
            <p:cNvPr id="529"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530"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31"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32"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533" name="Group 247"/>
            <p:cNvGrpSpPr>
              <a:grpSpLocks/>
            </p:cNvGrpSpPr>
            <p:nvPr/>
          </p:nvGrpSpPr>
          <p:grpSpPr bwMode="auto">
            <a:xfrm>
              <a:off x="1371" y="2587"/>
              <a:ext cx="304" cy="117"/>
              <a:chOff x="1371" y="2587"/>
              <a:chExt cx="304" cy="117"/>
            </a:xfrm>
          </p:grpSpPr>
          <p:grpSp>
            <p:nvGrpSpPr>
              <p:cNvPr id="536" name="Group 248"/>
              <p:cNvGrpSpPr>
                <a:grpSpLocks/>
              </p:cNvGrpSpPr>
              <p:nvPr/>
            </p:nvGrpSpPr>
            <p:grpSpPr bwMode="auto">
              <a:xfrm>
                <a:off x="1371" y="2587"/>
                <a:ext cx="301" cy="115"/>
                <a:chOff x="1371" y="2587"/>
                <a:chExt cx="301" cy="115"/>
              </a:xfrm>
            </p:grpSpPr>
            <p:sp>
              <p:nvSpPr>
                <p:cNvPr id="546"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7"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8"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9"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0"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1"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2"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3"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537" name="Group 257"/>
              <p:cNvGrpSpPr>
                <a:grpSpLocks/>
              </p:cNvGrpSpPr>
              <p:nvPr/>
            </p:nvGrpSpPr>
            <p:grpSpPr bwMode="auto">
              <a:xfrm>
                <a:off x="1373" y="2590"/>
                <a:ext cx="302" cy="114"/>
                <a:chOff x="1373" y="2590"/>
                <a:chExt cx="302" cy="114"/>
              </a:xfrm>
            </p:grpSpPr>
            <p:sp>
              <p:nvSpPr>
                <p:cNvPr id="538"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39"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0"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1"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2"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3"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4"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5"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534"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35"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554" name="Group 268"/>
          <p:cNvGrpSpPr>
            <a:grpSpLocks/>
          </p:cNvGrpSpPr>
          <p:nvPr/>
        </p:nvGrpSpPr>
        <p:grpSpPr bwMode="auto">
          <a:xfrm>
            <a:off x="5852865" y="3038693"/>
            <a:ext cx="391641" cy="212263"/>
            <a:chOff x="3488" y="2569"/>
            <a:chExt cx="439" cy="262"/>
          </a:xfrm>
        </p:grpSpPr>
        <p:sp>
          <p:nvSpPr>
            <p:cNvPr id="555"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556"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57"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58"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559" name="Group 273"/>
            <p:cNvGrpSpPr>
              <a:grpSpLocks/>
            </p:cNvGrpSpPr>
            <p:nvPr/>
          </p:nvGrpSpPr>
          <p:grpSpPr bwMode="auto">
            <a:xfrm>
              <a:off x="3555" y="2587"/>
              <a:ext cx="304" cy="117"/>
              <a:chOff x="3555" y="2587"/>
              <a:chExt cx="304" cy="117"/>
            </a:xfrm>
          </p:grpSpPr>
          <p:grpSp>
            <p:nvGrpSpPr>
              <p:cNvPr id="562" name="Group 274"/>
              <p:cNvGrpSpPr>
                <a:grpSpLocks/>
              </p:cNvGrpSpPr>
              <p:nvPr/>
            </p:nvGrpSpPr>
            <p:grpSpPr bwMode="auto">
              <a:xfrm>
                <a:off x="3555" y="2587"/>
                <a:ext cx="301" cy="115"/>
                <a:chOff x="3555" y="2587"/>
                <a:chExt cx="301" cy="115"/>
              </a:xfrm>
            </p:grpSpPr>
            <p:sp>
              <p:nvSpPr>
                <p:cNvPr id="572"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3"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4"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5"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6"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7"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8"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9"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563" name="Group 283"/>
              <p:cNvGrpSpPr>
                <a:grpSpLocks/>
              </p:cNvGrpSpPr>
              <p:nvPr/>
            </p:nvGrpSpPr>
            <p:grpSpPr bwMode="auto">
              <a:xfrm>
                <a:off x="3557" y="2590"/>
                <a:ext cx="302" cy="114"/>
                <a:chOff x="3557" y="2590"/>
                <a:chExt cx="302" cy="114"/>
              </a:xfrm>
            </p:grpSpPr>
            <p:sp>
              <p:nvSpPr>
                <p:cNvPr id="564"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5"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6"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7"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8"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9"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0"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1"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560"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61"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580"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1"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2"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3"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4"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5"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586"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87"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588"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89"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590"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1"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592"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3"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594"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5"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596"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7"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598"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9"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600"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01"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602"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03"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604"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05"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06"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07"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08"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609"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0"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611"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2"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613"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4"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615"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6"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617" name="Rectangle 331"/>
          <p:cNvSpPr>
            <a:spLocks noChangeArrowheads="1"/>
          </p:cNvSpPr>
          <p:nvPr/>
        </p:nvSpPr>
        <p:spPr bwMode="auto">
          <a:xfrm>
            <a:off x="572550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618"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9" name="Rectangle 333"/>
          <p:cNvSpPr>
            <a:spLocks noChangeArrowheads="1"/>
          </p:cNvSpPr>
          <p:nvPr/>
        </p:nvSpPr>
        <p:spPr bwMode="auto">
          <a:xfrm>
            <a:off x="4699964"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620" name="Rectangle 334"/>
          <p:cNvSpPr>
            <a:spLocks noChangeArrowheads="1"/>
          </p:cNvSpPr>
          <p:nvPr/>
        </p:nvSpPr>
        <p:spPr bwMode="auto">
          <a:xfrm>
            <a:off x="5108575"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621"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22" name="Rectangle 336"/>
          <p:cNvSpPr>
            <a:spLocks noChangeArrowheads="1"/>
          </p:cNvSpPr>
          <p:nvPr/>
        </p:nvSpPr>
        <p:spPr bwMode="auto">
          <a:xfrm>
            <a:off x="4959571"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623"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24" name="Rectangle 338"/>
          <p:cNvSpPr>
            <a:spLocks noChangeArrowheads="1"/>
          </p:cNvSpPr>
          <p:nvPr/>
        </p:nvSpPr>
        <p:spPr bwMode="auto">
          <a:xfrm>
            <a:off x="598224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625"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6"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627"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8"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9"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0"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1"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32"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633"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634"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5"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636"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7"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8"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39"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0"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1"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42"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64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4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5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65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0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2371449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6"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8"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9"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0"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2"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4"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5"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6"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7"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8"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29"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30"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1"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32"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3"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34"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5"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36"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7"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38"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39" name="Group 194"/>
          <p:cNvGrpSpPr>
            <a:grpSpLocks/>
          </p:cNvGrpSpPr>
          <p:nvPr/>
        </p:nvGrpSpPr>
        <p:grpSpPr bwMode="auto">
          <a:xfrm>
            <a:off x="5066708" y="2068598"/>
            <a:ext cx="390684" cy="213140"/>
            <a:chOff x="2299" y="1622"/>
            <a:chExt cx="439" cy="262"/>
          </a:xfrm>
        </p:grpSpPr>
        <p:sp>
          <p:nvSpPr>
            <p:cNvPr id="40"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41"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2"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3"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44" name="Group 199"/>
            <p:cNvGrpSpPr>
              <a:grpSpLocks/>
            </p:cNvGrpSpPr>
            <p:nvPr/>
          </p:nvGrpSpPr>
          <p:grpSpPr bwMode="auto">
            <a:xfrm>
              <a:off x="2365" y="1640"/>
              <a:ext cx="304" cy="117"/>
              <a:chOff x="2365" y="1640"/>
              <a:chExt cx="304" cy="117"/>
            </a:xfrm>
          </p:grpSpPr>
          <p:grpSp>
            <p:nvGrpSpPr>
              <p:cNvPr id="47" name="Group 200"/>
              <p:cNvGrpSpPr>
                <a:grpSpLocks/>
              </p:cNvGrpSpPr>
              <p:nvPr/>
            </p:nvGrpSpPr>
            <p:grpSpPr bwMode="auto">
              <a:xfrm>
                <a:off x="2365" y="1640"/>
                <a:ext cx="302" cy="115"/>
                <a:chOff x="2365" y="1640"/>
                <a:chExt cx="302" cy="115"/>
              </a:xfrm>
            </p:grpSpPr>
            <p:sp>
              <p:nvSpPr>
                <p:cNvPr id="57"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8"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2"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3"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4"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48" name="Group 209"/>
              <p:cNvGrpSpPr>
                <a:grpSpLocks/>
              </p:cNvGrpSpPr>
              <p:nvPr/>
            </p:nvGrpSpPr>
            <p:grpSpPr bwMode="auto">
              <a:xfrm>
                <a:off x="2368" y="1643"/>
                <a:ext cx="301" cy="114"/>
                <a:chOff x="2368" y="1643"/>
                <a:chExt cx="301" cy="114"/>
              </a:xfrm>
            </p:grpSpPr>
            <p:sp>
              <p:nvSpPr>
                <p:cNvPr id="49"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1"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2"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3"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5"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65"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6"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67"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8"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69"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0"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1"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2"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3"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4"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75"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6"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77"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8"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79"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80"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1"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82"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3"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4"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85"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86" name="Group 242"/>
          <p:cNvGrpSpPr>
            <a:grpSpLocks/>
          </p:cNvGrpSpPr>
          <p:nvPr/>
        </p:nvGrpSpPr>
        <p:grpSpPr bwMode="auto">
          <a:xfrm>
            <a:off x="4101490" y="3038693"/>
            <a:ext cx="391642" cy="212263"/>
            <a:chOff x="1304" y="2569"/>
            <a:chExt cx="439" cy="262"/>
          </a:xfrm>
        </p:grpSpPr>
        <p:sp>
          <p:nvSpPr>
            <p:cNvPr id="8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8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91" name="Group 247"/>
            <p:cNvGrpSpPr>
              <a:grpSpLocks/>
            </p:cNvGrpSpPr>
            <p:nvPr/>
          </p:nvGrpSpPr>
          <p:grpSpPr bwMode="auto">
            <a:xfrm>
              <a:off x="1371" y="2587"/>
              <a:ext cx="304" cy="117"/>
              <a:chOff x="1371" y="2587"/>
              <a:chExt cx="304" cy="117"/>
            </a:xfrm>
          </p:grpSpPr>
          <p:grpSp>
            <p:nvGrpSpPr>
              <p:cNvPr id="94" name="Group 248"/>
              <p:cNvGrpSpPr>
                <a:grpSpLocks/>
              </p:cNvGrpSpPr>
              <p:nvPr/>
            </p:nvGrpSpPr>
            <p:grpSpPr bwMode="auto">
              <a:xfrm>
                <a:off x="1371" y="2587"/>
                <a:ext cx="301" cy="115"/>
                <a:chOff x="1371" y="2587"/>
                <a:chExt cx="301" cy="115"/>
              </a:xfrm>
            </p:grpSpPr>
            <p:sp>
              <p:nvSpPr>
                <p:cNvPr id="10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95" name="Group 257"/>
              <p:cNvGrpSpPr>
                <a:grpSpLocks/>
              </p:cNvGrpSpPr>
              <p:nvPr/>
            </p:nvGrpSpPr>
            <p:grpSpPr bwMode="auto">
              <a:xfrm>
                <a:off x="1373" y="2590"/>
                <a:ext cx="302" cy="114"/>
                <a:chOff x="1373" y="2590"/>
                <a:chExt cx="302" cy="114"/>
              </a:xfrm>
            </p:grpSpPr>
            <p:sp>
              <p:nvSpPr>
                <p:cNvPr id="9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9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9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12" name="Group 268"/>
          <p:cNvGrpSpPr>
            <a:grpSpLocks/>
          </p:cNvGrpSpPr>
          <p:nvPr/>
        </p:nvGrpSpPr>
        <p:grpSpPr bwMode="auto">
          <a:xfrm>
            <a:off x="5852865" y="3038693"/>
            <a:ext cx="391641" cy="212263"/>
            <a:chOff x="3488" y="2569"/>
            <a:chExt cx="439" cy="262"/>
          </a:xfrm>
        </p:grpSpPr>
        <p:sp>
          <p:nvSpPr>
            <p:cNvPr id="113"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14"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17" name="Group 273"/>
            <p:cNvGrpSpPr>
              <a:grpSpLocks/>
            </p:cNvGrpSpPr>
            <p:nvPr/>
          </p:nvGrpSpPr>
          <p:grpSpPr bwMode="auto">
            <a:xfrm>
              <a:off x="3555" y="2587"/>
              <a:ext cx="304" cy="117"/>
              <a:chOff x="3555" y="2587"/>
              <a:chExt cx="304" cy="117"/>
            </a:xfrm>
          </p:grpSpPr>
          <p:grpSp>
            <p:nvGrpSpPr>
              <p:cNvPr id="120" name="Group 274"/>
              <p:cNvGrpSpPr>
                <a:grpSpLocks/>
              </p:cNvGrpSpPr>
              <p:nvPr/>
            </p:nvGrpSpPr>
            <p:grpSpPr bwMode="auto">
              <a:xfrm>
                <a:off x="3555" y="2587"/>
                <a:ext cx="301" cy="115"/>
                <a:chOff x="3555" y="2587"/>
                <a:chExt cx="301" cy="115"/>
              </a:xfrm>
            </p:grpSpPr>
            <p:sp>
              <p:nvSpPr>
                <p:cNvPr id="130"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6"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21" name="Group 283"/>
              <p:cNvGrpSpPr>
                <a:grpSpLocks/>
              </p:cNvGrpSpPr>
              <p:nvPr/>
            </p:nvGrpSpPr>
            <p:grpSpPr bwMode="auto">
              <a:xfrm>
                <a:off x="3557" y="2590"/>
                <a:ext cx="302" cy="114"/>
                <a:chOff x="3557" y="2590"/>
                <a:chExt cx="302" cy="114"/>
              </a:xfrm>
            </p:grpSpPr>
            <p:sp>
              <p:nvSpPr>
                <p:cNvPr id="122"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6"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9"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18"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38"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9"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0"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1"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2"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3"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4"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46"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7"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48"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50"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1"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52"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54"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5"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56"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58"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60"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62"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3"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4"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5"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67"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8"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69"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71"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73"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4"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75"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76"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7"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78"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79"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81"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2"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183"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4"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18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6"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7"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8"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9"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0"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191"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192"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5"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6"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7"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8"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9"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0"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0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sp>
        <p:nvSpPr>
          <p:cNvPr id="210" name="Text Box 438"/>
          <p:cNvSpPr txBox="1">
            <a:spLocks noChangeArrowheads="1"/>
          </p:cNvSpPr>
          <p:nvPr/>
        </p:nvSpPr>
        <p:spPr bwMode="auto">
          <a:xfrm>
            <a:off x="373686" y="2051940"/>
            <a:ext cx="2246034"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kumimoji="0" lang="zh-CN" altLang="en-US" sz="1600" b="1" dirty="0">
                <a:solidFill>
                  <a:srgbClr val="0087CD"/>
                </a:solidFill>
                <a:latin typeface="微软雅黑" pitchFamily="34" charset="-122"/>
                <a:ea typeface="微软雅黑" pitchFamily="34" charset="-122"/>
              </a:rPr>
              <a:t>在</a:t>
            </a:r>
            <a:r>
              <a:rPr kumimoji="0" lang="zh-CN" altLang="en-US" sz="1600" b="1" dirty="0">
                <a:solidFill>
                  <a:srgbClr val="C55A11"/>
                </a:solidFill>
                <a:latin typeface="微软雅黑" pitchFamily="34" charset="-122"/>
                <a:ea typeface="微软雅黑" pitchFamily="34" charset="-122"/>
              </a:rPr>
              <a:t>同一个局域网</a:t>
            </a:r>
            <a:r>
              <a:rPr kumimoji="0" lang="zh-CN" altLang="en-US" sz="1600" b="1" dirty="0">
                <a:solidFill>
                  <a:srgbClr val="0087CD"/>
                </a:solidFill>
                <a:latin typeface="微软雅黑" pitchFamily="34" charset="-122"/>
                <a:ea typeface="微软雅黑" pitchFamily="34" charset="-122"/>
              </a:rPr>
              <a:t>上的主机或路由器的</a:t>
            </a:r>
          </a:p>
          <a:p>
            <a:pPr algn="ctr">
              <a:lnSpc>
                <a:spcPct val="110000"/>
              </a:lnSpc>
            </a:pP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a:t>
            </a:r>
            <a:r>
              <a:rPr kumimoji="0" lang="zh-CN" altLang="en-US" sz="1600" b="1" dirty="0">
                <a:solidFill>
                  <a:srgbClr val="C55A11"/>
                </a:solidFill>
                <a:latin typeface="微软雅黑" pitchFamily="34" charset="-122"/>
                <a:ea typeface="微软雅黑" pitchFamily="34" charset="-122"/>
              </a:rPr>
              <a:t>网络号必须是一样</a:t>
            </a:r>
            <a:r>
              <a:rPr kumimoji="0" lang="zh-CN" altLang="en-US" sz="1600" b="1" dirty="0">
                <a:solidFill>
                  <a:srgbClr val="0087CD"/>
                </a:solidFill>
                <a:latin typeface="微软雅黑" pitchFamily="34" charset="-122"/>
                <a:ea typeface="微软雅黑" pitchFamily="34" charset="-122"/>
              </a:rPr>
              <a:t>。</a:t>
            </a:r>
          </a:p>
          <a:p>
            <a:pPr algn="ctr">
              <a:lnSpc>
                <a:spcPct val="110000"/>
              </a:lnSpc>
            </a:pPr>
            <a:r>
              <a:rPr kumimoji="0" lang="zh-CN" altLang="en-US" sz="1600" b="1" dirty="0">
                <a:solidFill>
                  <a:srgbClr val="0087CD"/>
                </a:solidFill>
                <a:latin typeface="微软雅黑" pitchFamily="34" charset="-122"/>
                <a:ea typeface="微软雅黑" pitchFamily="34" charset="-122"/>
              </a:rPr>
              <a:t>图中的网络号就是 </a:t>
            </a: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 </a:t>
            </a:r>
            <a:r>
              <a:rPr kumimoji="0" lang="en-US" altLang="zh-CN" sz="1600" b="1" dirty="0">
                <a:solidFill>
                  <a:srgbClr val="0087CD"/>
                </a:solidFill>
                <a:latin typeface="微软雅黑" pitchFamily="34" charset="-122"/>
                <a:ea typeface="微软雅黑" pitchFamily="34" charset="-122"/>
              </a:rPr>
              <a:t>net-id</a:t>
            </a:r>
            <a:r>
              <a:rPr kumimoji="0" lang="zh-CN" altLang="en-US" sz="1600" b="1" dirty="0">
                <a:solidFill>
                  <a:srgbClr val="0087CD"/>
                </a:solidFill>
                <a:latin typeface="微软雅黑" pitchFamily="34" charset="-122"/>
                <a:ea typeface="微软雅黑" pitchFamily="34" charset="-122"/>
              </a:rPr>
              <a:t>。</a:t>
            </a:r>
            <a:endParaRPr kumimoji="0" lang="en-US" altLang="zh-CN" sz="1600" b="1" dirty="0">
              <a:solidFill>
                <a:srgbClr val="0087CD"/>
              </a:solidFill>
              <a:latin typeface="微软雅黑" pitchFamily="34" charset="-122"/>
              <a:ea typeface="微软雅黑" pitchFamily="34" charset="-122"/>
            </a:endParaRPr>
          </a:p>
        </p:txBody>
      </p:sp>
      <p:grpSp>
        <p:nvGrpSpPr>
          <p:cNvPr id="219" name="组合 218"/>
          <p:cNvGrpSpPr/>
          <p:nvPr/>
        </p:nvGrpSpPr>
        <p:grpSpPr>
          <a:xfrm>
            <a:off x="4914805" y="2676459"/>
            <a:ext cx="3429248" cy="1336269"/>
            <a:chOff x="4914805" y="2676459"/>
            <a:chExt cx="3429248" cy="1336269"/>
          </a:xfrm>
        </p:grpSpPr>
        <p:sp>
          <p:nvSpPr>
            <p:cNvPr id="212" name="Line 440"/>
            <p:cNvSpPr>
              <a:spLocks noChangeShapeType="1"/>
            </p:cNvSpPr>
            <p:nvPr/>
          </p:nvSpPr>
          <p:spPr bwMode="auto">
            <a:xfrm>
              <a:off x="7646747" y="2676459"/>
              <a:ext cx="6973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 name="Line 442"/>
            <p:cNvSpPr>
              <a:spLocks noChangeShapeType="1"/>
            </p:cNvSpPr>
            <p:nvPr/>
          </p:nvSpPr>
          <p:spPr bwMode="auto">
            <a:xfrm>
              <a:off x="4914805" y="4012728"/>
              <a:ext cx="69950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 name="Line 444"/>
            <p:cNvSpPr>
              <a:spLocks noChangeShapeType="1"/>
            </p:cNvSpPr>
            <p:nvPr/>
          </p:nvSpPr>
          <p:spPr bwMode="auto">
            <a:xfrm>
              <a:off x="6310371" y="3127535"/>
              <a:ext cx="62477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Line 440"/>
            <p:cNvSpPr>
              <a:spLocks noChangeShapeType="1"/>
            </p:cNvSpPr>
            <p:nvPr/>
          </p:nvSpPr>
          <p:spPr bwMode="auto">
            <a:xfrm>
              <a:off x="7646747" y="3291830"/>
              <a:ext cx="6973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 name="Line 442"/>
            <p:cNvSpPr>
              <a:spLocks noChangeShapeType="1"/>
            </p:cNvSpPr>
            <p:nvPr/>
          </p:nvSpPr>
          <p:spPr bwMode="auto">
            <a:xfrm>
              <a:off x="5782488" y="4012728"/>
              <a:ext cx="69950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15"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22"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380810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2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第四章  网络层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4.1  </a:t>
            </a:r>
            <a:r>
              <a:rPr lang="zh-CN" altLang="en-US" sz="2400" b="1" dirty="0">
                <a:latin typeface="微软雅黑" panose="020B0503020204020204" pitchFamily="34" charset="-122"/>
              </a:rPr>
              <a:t>网络层提供的服务</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4.2  IP</a:t>
            </a:r>
            <a:r>
              <a:rPr lang="zh-CN" altLang="en-US" sz="2400" b="1" dirty="0">
                <a:latin typeface="微软雅黑" panose="020B0503020204020204" pitchFamily="34" charset="-122"/>
              </a:rPr>
              <a:t>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4.3  </a:t>
            </a:r>
            <a:r>
              <a:rPr lang="zh-CN" altLang="en-US" sz="2400" b="1" dirty="0">
                <a:latin typeface="微软雅黑" panose="020B0503020204020204" pitchFamily="34" charset="-122"/>
              </a:rPr>
              <a:t>划分子网和构成超网</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4.4  </a:t>
            </a:r>
            <a:r>
              <a:rPr lang="zh-CN" altLang="en-US" sz="2400" b="1" dirty="0">
                <a:latin typeface="微软雅黑" panose="020B0503020204020204" pitchFamily="34" charset="-122"/>
              </a:rPr>
              <a:t>路由选择协议</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4.5  IPv6</a:t>
            </a:r>
          </a:p>
          <a:p>
            <a:pPr marL="0" indent="0">
              <a:buNone/>
            </a:pPr>
            <a:r>
              <a:rPr lang="en-US" altLang="zh-CN" sz="2400" b="1" dirty="0">
                <a:latin typeface="微软雅黑" panose="020B0503020204020204" pitchFamily="34" charset="-122"/>
              </a:rPr>
              <a:t>4.6  VPN</a:t>
            </a:r>
            <a:r>
              <a:rPr lang="zh-CN" altLang="en-US" sz="2400" b="1" dirty="0">
                <a:latin typeface="微软雅黑" panose="020B0503020204020204" pitchFamily="34" charset="-122"/>
              </a:rPr>
              <a:t>和</a:t>
            </a:r>
            <a:r>
              <a:rPr lang="en-US" altLang="zh-CN" sz="2400" b="1" dirty="0">
                <a:latin typeface="微软雅黑" panose="020B0503020204020204" pitchFamily="34" charset="-122"/>
              </a:rPr>
              <a:t>NAT</a:t>
            </a:r>
            <a:endParaRPr lang="zh-CN" altLang="en-US" sz="2400" b="1" dirty="0">
              <a:latin typeface="微软雅黑" panose="020B0503020204020204" pitchFamily="34" charset="-122"/>
            </a:endParaRPr>
          </a:p>
        </p:txBody>
      </p:sp>
    </p:spTree>
    <p:extLst>
      <p:ext uri="{BB962C8B-B14F-4D97-AF65-F5344CB8AC3E}">
        <p14:creationId xmlns:p14="http://schemas.microsoft.com/office/powerpoint/2010/main" val="55682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0"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5"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7"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8"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9"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1"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3"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4"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5"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6"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7"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28"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9"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0"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31"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2"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33"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4"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35"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6"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37"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38" name="Group 194"/>
          <p:cNvGrpSpPr>
            <a:grpSpLocks/>
          </p:cNvGrpSpPr>
          <p:nvPr/>
        </p:nvGrpSpPr>
        <p:grpSpPr bwMode="auto">
          <a:xfrm>
            <a:off x="5066708" y="2068598"/>
            <a:ext cx="390684" cy="213140"/>
            <a:chOff x="2299" y="1622"/>
            <a:chExt cx="439" cy="262"/>
          </a:xfrm>
        </p:grpSpPr>
        <p:sp>
          <p:nvSpPr>
            <p:cNvPr id="39"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40"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1"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2"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43" name="Group 199"/>
            <p:cNvGrpSpPr>
              <a:grpSpLocks/>
            </p:cNvGrpSpPr>
            <p:nvPr/>
          </p:nvGrpSpPr>
          <p:grpSpPr bwMode="auto">
            <a:xfrm>
              <a:off x="2365" y="1640"/>
              <a:ext cx="304" cy="117"/>
              <a:chOff x="2365" y="1640"/>
              <a:chExt cx="304" cy="117"/>
            </a:xfrm>
          </p:grpSpPr>
          <p:grpSp>
            <p:nvGrpSpPr>
              <p:cNvPr id="46" name="Group 200"/>
              <p:cNvGrpSpPr>
                <a:grpSpLocks/>
              </p:cNvGrpSpPr>
              <p:nvPr/>
            </p:nvGrpSpPr>
            <p:grpSpPr bwMode="auto">
              <a:xfrm>
                <a:off x="2365" y="1640"/>
                <a:ext cx="302" cy="115"/>
                <a:chOff x="2365" y="1640"/>
                <a:chExt cx="302" cy="115"/>
              </a:xfrm>
            </p:grpSpPr>
            <p:sp>
              <p:nvSpPr>
                <p:cNvPr id="56"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8"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2"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3"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47" name="Group 209"/>
              <p:cNvGrpSpPr>
                <a:grpSpLocks/>
              </p:cNvGrpSpPr>
              <p:nvPr/>
            </p:nvGrpSpPr>
            <p:grpSpPr bwMode="auto">
              <a:xfrm>
                <a:off x="2368" y="1643"/>
                <a:ext cx="301" cy="114"/>
                <a:chOff x="2368" y="1643"/>
                <a:chExt cx="301" cy="114"/>
              </a:xfrm>
            </p:grpSpPr>
            <p:sp>
              <p:nvSpPr>
                <p:cNvPr id="48"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1"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2"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3"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4"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64"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5"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66"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7"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68"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9"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0"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1"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2"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3"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74"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5"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76"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7"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78"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79"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0"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81"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2"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3"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84"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85" name="Group 242"/>
          <p:cNvGrpSpPr>
            <a:grpSpLocks/>
          </p:cNvGrpSpPr>
          <p:nvPr/>
        </p:nvGrpSpPr>
        <p:grpSpPr bwMode="auto">
          <a:xfrm>
            <a:off x="4101490" y="3038693"/>
            <a:ext cx="391642" cy="212263"/>
            <a:chOff x="1304" y="2569"/>
            <a:chExt cx="439" cy="262"/>
          </a:xfrm>
        </p:grpSpPr>
        <p:sp>
          <p:nvSpPr>
            <p:cNvPr id="86"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87"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8"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90" name="Group 247"/>
            <p:cNvGrpSpPr>
              <a:grpSpLocks/>
            </p:cNvGrpSpPr>
            <p:nvPr/>
          </p:nvGrpSpPr>
          <p:grpSpPr bwMode="auto">
            <a:xfrm>
              <a:off x="1371" y="2587"/>
              <a:ext cx="304" cy="117"/>
              <a:chOff x="1371" y="2587"/>
              <a:chExt cx="304" cy="117"/>
            </a:xfrm>
          </p:grpSpPr>
          <p:grpSp>
            <p:nvGrpSpPr>
              <p:cNvPr id="93" name="Group 248"/>
              <p:cNvGrpSpPr>
                <a:grpSpLocks/>
              </p:cNvGrpSpPr>
              <p:nvPr/>
            </p:nvGrpSpPr>
            <p:grpSpPr bwMode="auto">
              <a:xfrm>
                <a:off x="1371" y="2587"/>
                <a:ext cx="301" cy="115"/>
                <a:chOff x="1371" y="2587"/>
                <a:chExt cx="301" cy="115"/>
              </a:xfrm>
            </p:grpSpPr>
            <p:sp>
              <p:nvSpPr>
                <p:cNvPr id="103"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4"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5"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0"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94" name="Group 257"/>
              <p:cNvGrpSpPr>
                <a:grpSpLocks/>
              </p:cNvGrpSpPr>
              <p:nvPr/>
            </p:nvGrpSpPr>
            <p:grpSpPr bwMode="auto">
              <a:xfrm>
                <a:off x="1373" y="2590"/>
                <a:ext cx="302" cy="114"/>
                <a:chOff x="1373" y="2590"/>
                <a:chExt cx="302" cy="114"/>
              </a:xfrm>
            </p:grpSpPr>
            <p:sp>
              <p:nvSpPr>
                <p:cNvPr id="95"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6"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0"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2"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91"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92"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11" name="Group 268"/>
          <p:cNvGrpSpPr>
            <a:grpSpLocks/>
          </p:cNvGrpSpPr>
          <p:nvPr/>
        </p:nvGrpSpPr>
        <p:grpSpPr bwMode="auto">
          <a:xfrm>
            <a:off x="5852865" y="3038693"/>
            <a:ext cx="391641" cy="212263"/>
            <a:chOff x="3488" y="2569"/>
            <a:chExt cx="439" cy="262"/>
          </a:xfrm>
        </p:grpSpPr>
        <p:sp>
          <p:nvSpPr>
            <p:cNvPr id="11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1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16" name="Group 273"/>
            <p:cNvGrpSpPr>
              <a:grpSpLocks/>
            </p:cNvGrpSpPr>
            <p:nvPr/>
          </p:nvGrpSpPr>
          <p:grpSpPr bwMode="auto">
            <a:xfrm>
              <a:off x="3555" y="2587"/>
              <a:ext cx="304" cy="117"/>
              <a:chOff x="3555" y="2587"/>
              <a:chExt cx="304" cy="117"/>
            </a:xfrm>
          </p:grpSpPr>
          <p:grpSp>
            <p:nvGrpSpPr>
              <p:cNvPr id="119" name="Group 274"/>
              <p:cNvGrpSpPr>
                <a:grpSpLocks/>
              </p:cNvGrpSpPr>
              <p:nvPr/>
            </p:nvGrpSpPr>
            <p:grpSpPr bwMode="auto">
              <a:xfrm>
                <a:off x="3555" y="2587"/>
                <a:ext cx="301" cy="115"/>
                <a:chOff x="3555" y="2587"/>
                <a:chExt cx="301" cy="115"/>
              </a:xfrm>
            </p:grpSpPr>
            <p:sp>
              <p:nvSpPr>
                <p:cNvPr id="12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20" name="Group 283"/>
              <p:cNvGrpSpPr>
                <a:grpSpLocks/>
              </p:cNvGrpSpPr>
              <p:nvPr/>
            </p:nvGrpSpPr>
            <p:grpSpPr bwMode="auto">
              <a:xfrm>
                <a:off x="3557" y="2590"/>
                <a:ext cx="302" cy="114"/>
                <a:chOff x="3557" y="2590"/>
                <a:chExt cx="302" cy="114"/>
              </a:xfrm>
            </p:grpSpPr>
            <p:sp>
              <p:nvSpPr>
                <p:cNvPr id="12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1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37"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8"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9"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0"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1"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2"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3"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4"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45"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6"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47"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8"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49"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0"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51"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2"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53"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4"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55"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6"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57"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8"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59"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0"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61"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2"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3"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4"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5"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66"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7"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68"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9"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70"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1"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72"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3"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74"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75"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6"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77"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78"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9"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80"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1"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182"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3"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184"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5"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6"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7"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8"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9"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190"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191"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4"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5"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6"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7"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8"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9"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0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2739297" y="2669612"/>
            <a:ext cx="1687560" cy="755031"/>
            <a:chOff x="2739297" y="2669612"/>
            <a:chExt cx="1687560" cy="755031"/>
          </a:xfrm>
        </p:grpSpPr>
        <p:sp>
          <p:nvSpPr>
            <p:cNvPr id="217" name="Line 440"/>
            <p:cNvSpPr>
              <a:spLocks noChangeShapeType="1"/>
            </p:cNvSpPr>
            <p:nvPr/>
          </p:nvSpPr>
          <p:spPr bwMode="auto">
            <a:xfrm>
              <a:off x="2739297" y="2669612"/>
              <a:ext cx="7331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 name="Line 441"/>
            <p:cNvSpPr>
              <a:spLocks noChangeShapeType="1"/>
            </p:cNvSpPr>
            <p:nvPr/>
          </p:nvSpPr>
          <p:spPr bwMode="auto">
            <a:xfrm>
              <a:off x="2751407" y="3277731"/>
              <a:ext cx="72107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 name="Line 442"/>
            <p:cNvSpPr>
              <a:spLocks noChangeShapeType="1"/>
            </p:cNvSpPr>
            <p:nvPr/>
          </p:nvSpPr>
          <p:spPr bwMode="auto">
            <a:xfrm>
              <a:off x="3759967" y="3424643"/>
              <a:ext cx="66689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标题 2"/>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11"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14"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5" name="Text Box 438"/>
          <p:cNvSpPr txBox="1">
            <a:spLocks noChangeArrowheads="1"/>
          </p:cNvSpPr>
          <p:nvPr/>
        </p:nvSpPr>
        <p:spPr bwMode="auto">
          <a:xfrm>
            <a:off x="373686" y="2051940"/>
            <a:ext cx="2246034"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kumimoji="0" lang="zh-CN" altLang="en-US" sz="1600" b="1" dirty="0">
                <a:solidFill>
                  <a:srgbClr val="0087CD"/>
                </a:solidFill>
                <a:latin typeface="微软雅黑" pitchFamily="34" charset="-122"/>
                <a:ea typeface="微软雅黑" pitchFamily="34" charset="-122"/>
              </a:rPr>
              <a:t>在</a:t>
            </a:r>
            <a:r>
              <a:rPr kumimoji="0" lang="zh-CN" altLang="en-US" sz="1600" b="1" dirty="0">
                <a:solidFill>
                  <a:srgbClr val="C55A11"/>
                </a:solidFill>
                <a:latin typeface="微软雅黑" pitchFamily="34" charset="-122"/>
                <a:ea typeface="微软雅黑" pitchFamily="34" charset="-122"/>
              </a:rPr>
              <a:t>同一个局域网</a:t>
            </a:r>
            <a:r>
              <a:rPr kumimoji="0" lang="zh-CN" altLang="en-US" sz="1600" b="1" dirty="0">
                <a:solidFill>
                  <a:srgbClr val="0087CD"/>
                </a:solidFill>
                <a:latin typeface="微软雅黑" pitchFamily="34" charset="-122"/>
                <a:ea typeface="微软雅黑" pitchFamily="34" charset="-122"/>
              </a:rPr>
              <a:t>上的主机或路由器的</a:t>
            </a:r>
          </a:p>
          <a:p>
            <a:pPr algn="ctr">
              <a:lnSpc>
                <a:spcPct val="110000"/>
              </a:lnSpc>
            </a:pP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a:t>
            </a:r>
            <a:r>
              <a:rPr kumimoji="0" lang="zh-CN" altLang="en-US" sz="1600" b="1" dirty="0">
                <a:solidFill>
                  <a:srgbClr val="C55A11"/>
                </a:solidFill>
                <a:latin typeface="微软雅黑" pitchFamily="34" charset="-122"/>
                <a:ea typeface="微软雅黑" pitchFamily="34" charset="-122"/>
              </a:rPr>
              <a:t>网络号必须是一样</a:t>
            </a:r>
            <a:r>
              <a:rPr kumimoji="0" lang="zh-CN" altLang="en-US" sz="1600" b="1" dirty="0">
                <a:solidFill>
                  <a:srgbClr val="0087CD"/>
                </a:solidFill>
                <a:latin typeface="微软雅黑" pitchFamily="34" charset="-122"/>
                <a:ea typeface="微软雅黑" pitchFamily="34" charset="-122"/>
              </a:rPr>
              <a:t>。</a:t>
            </a:r>
          </a:p>
          <a:p>
            <a:pPr algn="ctr">
              <a:lnSpc>
                <a:spcPct val="110000"/>
              </a:lnSpc>
            </a:pPr>
            <a:r>
              <a:rPr kumimoji="0" lang="zh-CN" altLang="en-US" sz="1600" b="1" dirty="0">
                <a:solidFill>
                  <a:srgbClr val="0087CD"/>
                </a:solidFill>
                <a:latin typeface="微软雅黑" pitchFamily="34" charset="-122"/>
                <a:ea typeface="微软雅黑" pitchFamily="34" charset="-122"/>
              </a:rPr>
              <a:t>图中的网络号就是 </a:t>
            </a: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 </a:t>
            </a:r>
            <a:r>
              <a:rPr kumimoji="0" lang="en-US" altLang="zh-CN" sz="1600" b="1" dirty="0">
                <a:solidFill>
                  <a:srgbClr val="0087CD"/>
                </a:solidFill>
                <a:latin typeface="微软雅黑" pitchFamily="34" charset="-122"/>
                <a:ea typeface="微软雅黑" pitchFamily="34" charset="-122"/>
              </a:rPr>
              <a:t>net-id</a:t>
            </a:r>
            <a:r>
              <a:rPr kumimoji="0" lang="zh-CN" altLang="en-US" sz="1600" b="1" dirty="0">
                <a:solidFill>
                  <a:srgbClr val="0087CD"/>
                </a:solidFill>
                <a:latin typeface="微软雅黑" pitchFamily="34" charset="-122"/>
                <a:ea typeface="微软雅黑" pitchFamily="34" charset="-122"/>
              </a:rPr>
              <a:t>。</a:t>
            </a:r>
            <a:endParaRPr kumimoji="0" lang="en-US" altLang="zh-CN" sz="1600" b="1" dirty="0">
              <a:solidFill>
                <a:srgbClr val="0087CD"/>
              </a:solidFill>
              <a:latin typeface="微软雅黑" pitchFamily="34" charset="-122"/>
              <a:ea typeface="微软雅黑" pitchFamily="34" charset="-122"/>
            </a:endParaRPr>
          </a:p>
        </p:txBody>
      </p:sp>
      <p:sp>
        <p:nvSpPr>
          <p:cNvPr id="22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149156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6"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8"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9"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0"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2"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4"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5"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6"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7"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8"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29"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30"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1"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32"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3"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34"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5"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36"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7"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38"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39" name="Group 194"/>
          <p:cNvGrpSpPr>
            <a:grpSpLocks/>
          </p:cNvGrpSpPr>
          <p:nvPr/>
        </p:nvGrpSpPr>
        <p:grpSpPr bwMode="auto">
          <a:xfrm>
            <a:off x="5066708" y="2068598"/>
            <a:ext cx="390684" cy="213140"/>
            <a:chOff x="2299" y="1622"/>
            <a:chExt cx="439" cy="262"/>
          </a:xfrm>
        </p:grpSpPr>
        <p:sp>
          <p:nvSpPr>
            <p:cNvPr id="40"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41"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2"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3"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44" name="Group 199"/>
            <p:cNvGrpSpPr>
              <a:grpSpLocks/>
            </p:cNvGrpSpPr>
            <p:nvPr/>
          </p:nvGrpSpPr>
          <p:grpSpPr bwMode="auto">
            <a:xfrm>
              <a:off x="2365" y="1640"/>
              <a:ext cx="304" cy="117"/>
              <a:chOff x="2365" y="1640"/>
              <a:chExt cx="304" cy="117"/>
            </a:xfrm>
          </p:grpSpPr>
          <p:grpSp>
            <p:nvGrpSpPr>
              <p:cNvPr id="47" name="Group 200"/>
              <p:cNvGrpSpPr>
                <a:grpSpLocks/>
              </p:cNvGrpSpPr>
              <p:nvPr/>
            </p:nvGrpSpPr>
            <p:grpSpPr bwMode="auto">
              <a:xfrm>
                <a:off x="2365" y="1640"/>
                <a:ext cx="302" cy="115"/>
                <a:chOff x="2365" y="1640"/>
                <a:chExt cx="302" cy="115"/>
              </a:xfrm>
            </p:grpSpPr>
            <p:sp>
              <p:nvSpPr>
                <p:cNvPr id="57"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8"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2"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3"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4"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48" name="Group 209"/>
              <p:cNvGrpSpPr>
                <a:grpSpLocks/>
              </p:cNvGrpSpPr>
              <p:nvPr/>
            </p:nvGrpSpPr>
            <p:grpSpPr bwMode="auto">
              <a:xfrm>
                <a:off x="2368" y="1643"/>
                <a:ext cx="301" cy="114"/>
                <a:chOff x="2368" y="1643"/>
                <a:chExt cx="301" cy="114"/>
              </a:xfrm>
            </p:grpSpPr>
            <p:sp>
              <p:nvSpPr>
                <p:cNvPr id="49"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1"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2"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3"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5"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5"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65"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6"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67"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8"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69"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0"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1"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2"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3"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4"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75"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6"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77"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8"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79"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80"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1"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82"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3"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4"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85"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86" name="Group 242"/>
          <p:cNvGrpSpPr>
            <a:grpSpLocks/>
          </p:cNvGrpSpPr>
          <p:nvPr/>
        </p:nvGrpSpPr>
        <p:grpSpPr bwMode="auto">
          <a:xfrm>
            <a:off x="4101490" y="3038693"/>
            <a:ext cx="391642" cy="212263"/>
            <a:chOff x="1304" y="2569"/>
            <a:chExt cx="439" cy="262"/>
          </a:xfrm>
        </p:grpSpPr>
        <p:sp>
          <p:nvSpPr>
            <p:cNvPr id="8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8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91" name="Group 247"/>
            <p:cNvGrpSpPr>
              <a:grpSpLocks/>
            </p:cNvGrpSpPr>
            <p:nvPr/>
          </p:nvGrpSpPr>
          <p:grpSpPr bwMode="auto">
            <a:xfrm>
              <a:off x="1371" y="2587"/>
              <a:ext cx="304" cy="117"/>
              <a:chOff x="1371" y="2587"/>
              <a:chExt cx="304" cy="117"/>
            </a:xfrm>
          </p:grpSpPr>
          <p:grpSp>
            <p:nvGrpSpPr>
              <p:cNvPr id="94" name="Group 248"/>
              <p:cNvGrpSpPr>
                <a:grpSpLocks/>
              </p:cNvGrpSpPr>
              <p:nvPr/>
            </p:nvGrpSpPr>
            <p:grpSpPr bwMode="auto">
              <a:xfrm>
                <a:off x="1371" y="2587"/>
                <a:ext cx="301" cy="115"/>
                <a:chOff x="1371" y="2587"/>
                <a:chExt cx="301" cy="115"/>
              </a:xfrm>
            </p:grpSpPr>
            <p:sp>
              <p:nvSpPr>
                <p:cNvPr id="10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95" name="Group 257"/>
              <p:cNvGrpSpPr>
                <a:grpSpLocks/>
              </p:cNvGrpSpPr>
              <p:nvPr/>
            </p:nvGrpSpPr>
            <p:grpSpPr bwMode="auto">
              <a:xfrm>
                <a:off x="1373" y="2590"/>
                <a:ext cx="302" cy="114"/>
                <a:chOff x="1373" y="2590"/>
                <a:chExt cx="302" cy="114"/>
              </a:xfrm>
            </p:grpSpPr>
            <p:sp>
              <p:nvSpPr>
                <p:cNvPr id="9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9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9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12" name="Group 268"/>
          <p:cNvGrpSpPr>
            <a:grpSpLocks/>
          </p:cNvGrpSpPr>
          <p:nvPr/>
        </p:nvGrpSpPr>
        <p:grpSpPr bwMode="auto">
          <a:xfrm>
            <a:off x="5852865" y="3038693"/>
            <a:ext cx="391641" cy="212263"/>
            <a:chOff x="3488" y="2569"/>
            <a:chExt cx="439" cy="262"/>
          </a:xfrm>
        </p:grpSpPr>
        <p:sp>
          <p:nvSpPr>
            <p:cNvPr id="113"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14"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17" name="Group 273"/>
            <p:cNvGrpSpPr>
              <a:grpSpLocks/>
            </p:cNvGrpSpPr>
            <p:nvPr/>
          </p:nvGrpSpPr>
          <p:grpSpPr bwMode="auto">
            <a:xfrm>
              <a:off x="3555" y="2587"/>
              <a:ext cx="304" cy="117"/>
              <a:chOff x="3555" y="2587"/>
              <a:chExt cx="304" cy="117"/>
            </a:xfrm>
          </p:grpSpPr>
          <p:grpSp>
            <p:nvGrpSpPr>
              <p:cNvPr id="120" name="Group 274"/>
              <p:cNvGrpSpPr>
                <a:grpSpLocks/>
              </p:cNvGrpSpPr>
              <p:nvPr/>
            </p:nvGrpSpPr>
            <p:grpSpPr bwMode="auto">
              <a:xfrm>
                <a:off x="3555" y="2587"/>
                <a:ext cx="301" cy="115"/>
                <a:chOff x="3555" y="2587"/>
                <a:chExt cx="301" cy="115"/>
              </a:xfrm>
            </p:grpSpPr>
            <p:sp>
              <p:nvSpPr>
                <p:cNvPr id="130"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6"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21" name="Group 283"/>
              <p:cNvGrpSpPr>
                <a:grpSpLocks/>
              </p:cNvGrpSpPr>
              <p:nvPr/>
            </p:nvGrpSpPr>
            <p:grpSpPr bwMode="auto">
              <a:xfrm>
                <a:off x="3557" y="2590"/>
                <a:ext cx="302" cy="114"/>
                <a:chOff x="3557" y="2590"/>
                <a:chExt cx="302" cy="114"/>
              </a:xfrm>
            </p:grpSpPr>
            <p:sp>
              <p:nvSpPr>
                <p:cNvPr id="122"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6"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9"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18"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38"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9"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0"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1"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2"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3"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4"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46"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7"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48"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50"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1"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52"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54"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5"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56"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58"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60"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62"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3"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4"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5"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67"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8"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69"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71"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73"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4"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75"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76"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7"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78"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79"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81"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2"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183"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4"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18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6"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7"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8"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9"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0"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191"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192"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5"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6"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7"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8"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9"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0"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0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grpSp>
        <p:nvGrpSpPr>
          <p:cNvPr id="215" name="Group 439"/>
          <p:cNvGrpSpPr>
            <a:grpSpLocks/>
          </p:cNvGrpSpPr>
          <p:nvPr/>
        </p:nvGrpSpPr>
        <p:grpSpPr bwMode="auto">
          <a:xfrm>
            <a:off x="4874626" y="1607990"/>
            <a:ext cx="2517149" cy="497400"/>
            <a:chOff x="2189" y="1097"/>
            <a:chExt cx="2349" cy="499"/>
          </a:xfrm>
        </p:grpSpPr>
        <p:sp>
          <p:nvSpPr>
            <p:cNvPr id="216" name="Line 440"/>
            <p:cNvSpPr>
              <a:spLocks noChangeShapeType="1"/>
            </p:cNvSpPr>
            <p:nvPr/>
          </p:nvSpPr>
          <p:spPr bwMode="auto">
            <a:xfrm>
              <a:off x="2189" y="1105"/>
              <a:ext cx="6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Line 441"/>
            <p:cNvSpPr>
              <a:spLocks noChangeShapeType="1"/>
            </p:cNvSpPr>
            <p:nvPr/>
          </p:nvSpPr>
          <p:spPr bwMode="auto">
            <a:xfrm>
              <a:off x="3061" y="1097"/>
              <a:ext cx="59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 name="Line 442"/>
            <p:cNvSpPr>
              <a:spLocks noChangeShapeType="1"/>
            </p:cNvSpPr>
            <p:nvPr/>
          </p:nvSpPr>
          <p:spPr bwMode="auto">
            <a:xfrm>
              <a:off x="3936" y="1097"/>
              <a:ext cx="60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 name="Line 443"/>
            <p:cNvSpPr>
              <a:spLocks noChangeShapeType="1"/>
            </p:cNvSpPr>
            <p:nvPr/>
          </p:nvSpPr>
          <p:spPr bwMode="auto">
            <a:xfrm>
              <a:off x="2706" y="1596"/>
              <a:ext cx="5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14"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20"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1" name="Text Box 438"/>
          <p:cNvSpPr txBox="1">
            <a:spLocks noChangeArrowheads="1"/>
          </p:cNvSpPr>
          <p:nvPr/>
        </p:nvSpPr>
        <p:spPr bwMode="auto">
          <a:xfrm>
            <a:off x="373686" y="2051940"/>
            <a:ext cx="2246034"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kumimoji="0" lang="zh-CN" altLang="en-US" sz="1600" b="1" dirty="0">
                <a:solidFill>
                  <a:srgbClr val="0087CD"/>
                </a:solidFill>
                <a:latin typeface="微软雅黑" pitchFamily="34" charset="-122"/>
                <a:ea typeface="微软雅黑" pitchFamily="34" charset="-122"/>
              </a:rPr>
              <a:t>在</a:t>
            </a:r>
            <a:r>
              <a:rPr kumimoji="0" lang="zh-CN" altLang="en-US" sz="1600" b="1" dirty="0">
                <a:solidFill>
                  <a:srgbClr val="C55A11"/>
                </a:solidFill>
                <a:latin typeface="微软雅黑" pitchFamily="34" charset="-122"/>
                <a:ea typeface="微软雅黑" pitchFamily="34" charset="-122"/>
              </a:rPr>
              <a:t>同一个局域网</a:t>
            </a:r>
            <a:r>
              <a:rPr kumimoji="0" lang="zh-CN" altLang="en-US" sz="1600" b="1" dirty="0">
                <a:solidFill>
                  <a:srgbClr val="0087CD"/>
                </a:solidFill>
                <a:latin typeface="微软雅黑" pitchFamily="34" charset="-122"/>
                <a:ea typeface="微软雅黑" pitchFamily="34" charset="-122"/>
              </a:rPr>
              <a:t>上的主机或路由器的</a:t>
            </a:r>
          </a:p>
          <a:p>
            <a:pPr algn="ctr">
              <a:lnSpc>
                <a:spcPct val="110000"/>
              </a:lnSpc>
            </a:pP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a:t>
            </a:r>
            <a:r>
              <a:rPr kumimoji="0" lang="zh-CN" altLang="en-US" sz="1600" b="1" dirty="0">
                <a:solidFill>
                  <a:srgbClr val="C55A11"/>
                </a:solidFill>
                <a:latin typeface="微软雅黑" pitchFamily="34" charset="-122"/>
                <a:ea typeface="微软雅黑" pitchFamily="34" charset="-122"/>
              </a:rPr>
              <a:t>网络号必须是一样</a:t>
            </a:r>
            <a:r>
              <a:rPr kumimoji="0" lang="zh-CN" altLang="en-US" sz="1600" b="1" dirty="0">
                <a:solidFill>
                  <a:srgbClr val="0087CD"/>
                </a:solidFill>
                <a:latin typeface="微软雅黑" pitchFamily="34" charset="-122"/>
                <a:ea typeface="微软雅黑" pitchFamily="34" charset="-122"/>
              </a:rPr>
              <a:t>。</a:t>
            </a:r>
          </a:p>
          <a:p>
            <a:pPr algn="ctr">
              <a:lnSpc>
                <a:spcPct val="110000"/>
              </a:lnSpc>
            </a:pPr>
            <a:r>
              <a:rPr kumimoji="0" lang="zh-CN" altLang="en-US" sz="1600" b="1" dirty="0">
                <a:solidFill>
                  <a:srgbClr val="0087CD"/>
                </a:solidFill>
                <a:latin typeface="微软雅黑" pitchFamily="34" charset="-122"/>
                <a:ea typeface="微软雅黑" pitchFamily="34" charset="-122"/>
              </a:rPr>
              <a:t>图中的网络号就是 </a:t>
            </a: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 </a:t>
            </a:r>
            <a:r>
              <a:rPr kumimoji="0" lang="en-US" altLang="zh-CN" sz="1600" b="1" dirty="0">
                <a:solidFill>
                  <a:srgbClr val="0087CD"/>
                </a:solidFill>
                <a:latin typeface="微软雅黑" pitchFamily="34" charset="-122"/>
                <a:ea typeface="微软雅黑" pitchFamily="34" charset="-122"/>
              </a:rPr>
              <a:t>net-id</a:t>
            </a:r>
            <a:r>
              <a:rPr kumimoji="0" lang="zh-CN" altLang="en-US" sz="1600" b="1" dirty="0">
                <a:solidFill>
                  <a:srgbClr val="0087CD"/>
                </a:solidFill>
                <a:latin typeface="微软雅黑" pitchFamily="34" charset="-122"/>
                <a:ea typeface="微软雅黑" pitchFamily="34" charset="-122"/>
              </a:rPr>
              <a:t>。</a:t>
            </a:r>
            <a:endParaRPr kumimoji="0" lang="en-US" altLang="zh-CN" sz="1600" b="1" dirty="0">
              <a:solidFill>
                <a:srgbClr val="0087CD"/>
              </a:solidFill>
              <a:latin typeface="微软雅黑" pitchFamily="34" charset="-122"/>
              <a:ea typeface="微软雅黑" pitchFamily="34" charset="-122"/>
            </a:endParaRPr>
          </a:p>
        </p:txBody>
      </p:sp>
      <p:sp>
        <p:nvSpPr>
          <p:cNvPr id="22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4189764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1000" fill="hold"/>
                                        <p:tgtEl>
                                          <p:spTgt spid="2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9"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50"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1"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2"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54"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56"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57"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58"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62"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63"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4"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5"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6"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67"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8"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9"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70"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1"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72"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3"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74"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5"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76"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77" name="Group 194"/>
          <p:cNvGrpSpPr>
            <a:grpSpLocks/>
          </p:cNvGrpSpPr>
          <p:nvPr/>
        </p:nvGrpSpPr>
        <p:grpSpPr bwMode="auto">
          <a:xfrm>
            <a:off x="5066708" y="2068598"/>
            <a:ext cx="390684" cy="213140"/>
            <a:chOff x="2299" y="1622"/>
            <a:chExt cx="439" cy="262"/>
          </a:xfrm>
        </p:grpSpPr>
        <p:sp>
          <p:nvSpPr>
            <p:cNvPr id="78"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79"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0"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1"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82" name="Group 199"/>
            <p:cNvGrpSpPr>
              <a:grpSpLocks/>
            </p:cNvGrpSpPr>
            <p:nvPr/>
          </p:nvGrpSpPr>
          <p:grpSpPr bwMode="auto">
            <a:xfrm>
              <a:off x="2365" y="1640"/>
              <a:ext cx="304" cy="117"/>
              <a:chOff x="2365" y="1640"/>
              <a:chExt cx="304" cy="117"/>
            </a:xfrm>
          </p:grpSpPr>
          <p:grpSp>
            <p:nvGrpSpPr>
              <p:cNvPr id="85" name="Group 200"/>
              <p:cNvGrpSpPr>
                <a:grpSpLocks/>
              </p:cNvGrpSpPr>
              <p:nvPr/>
            </p:nvGrpSpPr>
            <p:grpSpPr bwMode="auto">
              <a:xfrm>
                <a:off x="2365" y="1640"/>
                <a:ext cx="302" cy="115"/>
                <a:chOff x="2365" y="1640"/>
                <a:chExt cx="302" cy="115"/>
              </a:xfrm>
            </p:grpSpPr>
            <p:sp>
              <p:nvSpPr>
                <p:cNvPr id="95"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6"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0"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2"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86" name="Group 209"/>
              <p:cNvGrpSpPr>
                <a:grpSpLocks/>
              </p:cNvGrpSpPr>
              <p:nvPr/>
            </p:nvGrpSpPr>
            <p:grpSpPr bwMode="auto">
              <a:xfrm>
                <a:off x="2368" y="1643"/>
                <a:ext cx="301" cy="114"/>
                <a:chOff x="2368" y="1643"/>
                <a:chExt cx="301" cy="114"/>
              </a:xfrm>
            </p:grpSpPr>
            <p:sp>
              <p:nvSpPr>
                <p:cNvPr id="87"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88"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0"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1"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2"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3"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4"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83"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3"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4"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105"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107"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08"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10"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11"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2"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113"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115"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117"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118"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9"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120"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21"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123"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24" name="Group 242"/>
          <p:cNvGrpSpPr>
            <a:grpSpLocks/>
          </p:cNvGrpSpPr>
          <p:nvPr/>
        </p:nvGrpSpPr>
        <p:grpSpPr bwMode="auto">
          <a:xfrm>
            <a:off x="4101490" y="3038693"/>
            <a:ext cx="391642" cy="212263"/>
            <a:chOff x="1304" y="2569"/>
            <a:chExt cx="439" cy="262"/>
          </a:xfrm>
        </p:grpSpPr>
        <p:sp>
          <p:nvSpPr>
            <p:cNvPr id="125"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26"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29" name="Group 247"/>
            <p:cNvGrpSpPr>
              <a:grpSpLocks/>
            </p:cNvGrpSpPr>
            <p:nvPr/>
          </p:nvGrpSpPr>
          <p:grpSpPr bwMode="auto">
            <a:xfrm>
              <a:off x="1371" y="2587"/>
              <a:ext cx="304" cy="117"/>
              <a:chOff x="1371" y="2587"/>
              <a:chExt cx="304" cy="117"/>
            </a:xfrm>
          </p:grpSpPr>
          <p:grpSp>
            <p:nvGrpSpPr>
              <p:cNvPr id="132" name="Group 248"/>
              <p:cNvGrpSpPr>
                <a:grpSpLocks/>
              </p:cNvGrpSpPr>
              <p:nvPr/>
            </p:nvGrpSpPr>
            <p:grpSpPr bwMode="auto">
              <a:xfrm>
                <a:off x="1371" y="2587"/>
                <a:ext cx="301" cy="115"/>
                <a:chOff x="1371" y="2587"/>
                <a:chExt cx="301" cy="115"/>
              </a:xfrm>
            </p:grpSpPr>
            <p:sp>
              <p:nvSpPr>
                <p:cNvPr id="142"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3"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4"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6"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7"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8"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33" name="Group 257"/>
              <p:cNvGrpSpPr>
                <a:grpSpLocks/>
              </p:cNvGrpSpPr>
              <p:nvPr/>
            </p:nvGrpSpPr>
            <p:grpSpPr bwMode="auto">
              <a:xfrm>
                <a:off x="1373" y="2590"/>
                <a:ext cx="302" cy="114"/>
                <a:chOff x="1373" y="2590"/>
                <a:chExt cx="302" cy="114"/>
              </a:xfrm>
            </p:grpSpPr>
            <p:sp>
              <p:nvSpPr>
                <p:cNvPr id="134"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6"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8"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9"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0"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1"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30"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31"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50" name="Group 268"/>
          <p:cNvGrpSpPr>
            <a:grpSpLocks/>
          </p:cNvGrpSpPr>
          <p:nvPr/>
        </p:nvGrpSpPr>
        <p:grpSpPr bwMode="auto">
          <a:xfrm>
            <a:off x="5852865" y="3038693"/>
            <a:ext cx="391641" cy="212263"/>
            <a:chOff x="3488" y="2569"/>
            <a:chExt cx="439" cy="262"/>
          </a:xfrm>
        </p:grpSpPr>
        <p:sp>
          <p:nvSpPr>
            <p:cNvPr id="151"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52"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4"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55" name="Group 273"/>
            <p:cNvGrpSpPr>
              <a:grpSpLocks/>
            </p:cNvGrpSpPr>
            <p:nvPr/>
          </p:nvGrpSpPr>
          <p:grpSpPr bwMode="auto">
            <a:xfrm>
              <a:off x="3555" y="2587"/>
              <a:ext cx="304" cy="117"/>
              <a:chOff x="3555" y="2587"/>
              <a:chExt cx="304" cy="117"/>
            </a:xfrm>
          </p:grpSpPr>
          <p:grpSp>
            <p:nvGrpSpPr>
              <p:cNvPr id="158" name="Group 274"/>
              <p:cNvGrpSpPr>
                <a:grpSpLocks/>
              </p:cNvGrpSpPr>
              <p:nvPr/>
            </p:nvGrpSpPr>
            <p:grpSpPr bwMode="auto">
              <a:xfrm>
                <a:off x="3555" y="2587"/>
                <a:ext cx="301" cy="115"/>
                <a:chOff x="3555" y="2587"/>
                <a:chExt cx="301" cy="115"/>
              </a:xfrm>
            </p:grpSpPr>
            <p:sp>
              <p:nvSpPr>
                <p:cNvPr id="168"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9"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1"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3"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4"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5"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59" name="Group 283"/>
              <p:cNvGrpSpPr>
                <a:grpSpLocks/>
              </p:cNvGrpSpPr>
              <p:nvPr/>
            </p:nvGrpSpPr>
            <p:grpSpPr bwMode="auto">
              <a:xfrm>
                <a:off x="3557" y="2590"/>
                <a:ext cx="302" cy="114"/>
                <a:chOff x="3557" y="2590"/>
                <a:chExt cx="302" cy="114"/>
              </a:xfrm>
            </p:grpSpPr>
            <p:sp>
              <p:nvSpPr>
                <p:cNvPr id="160"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2"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3"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4"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5"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7"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56"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57"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76"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7"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8"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9"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0"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1"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2"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3"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84"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5"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86"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7"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88"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9"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90"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1"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92"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3"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94"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5"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96"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7"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98"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9"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200"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1"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2"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3"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4"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205"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6"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207"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8"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209"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0"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211"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2"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213"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214"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5"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216"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217"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8"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219"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0"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221"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2"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223"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24"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5"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6"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7"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28"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229"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230"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3"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4"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35"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6"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7"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38"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3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52"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53"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4" name="Text Box 438"/>
          <p:cNvSpPr txBox="1">
            <a:spLocks noChangeArrowheads="1"/>
          </p:cNvSpPr>
          <p:nvPr/>
        </p:nvSpPr>
        <p:spPr bwMode="auto">
          <a:xfrm>
            <a:off x="373686" y="2051940"/>
            <a:ext cx="2246034"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kumimoji="0" lang="zh-CN" altLang="en-US" sz="1600" b="1" dirty="0">
                <a:solidFill>
                  <a:srgbClr val="0087CD"/>
                </a:solidFill>
                <a:latin typeface="微软雅黑" pitchFamily="34" charset="-122"/>
                <a:ea typeface="微软雅黑" pitchFamily="34" charset="-122"/>
              </a:rPr>
              <a:t>在</a:t>
            </a:r>
            <a:r>
              <a:rPr kumimoji="0" lang="zh-CN" altLang="en-US" sz="1600" b="1" dirty="0">
                <a:solidFill>
                  <a:srgbClr val="C55A11"/>
                </a:solidFill>
                <a:latin typeface="微软雅黑" pitchFamily="34" charset="-122"/>
                <a:ea typeface="微软雅黑" pitchFamily="34" charset="-122"/>
              </a:rPr>
              <a:t>同一个局域网</a:t>
            </a:r>
            <a:r>
              <a:rPr kumimoji="0" lang="zh-CN" altLang="en-US" sz="1600" b="1" dirty="0">
                <a:solidFill>
                  <a:srgbClr val="0087CD"/>
                </a:solidFill>
                <a:latin typeface="微软雅黑" pitchFamily="34" charset="-122"/>
                <a:ea typeface="微软雅黑" pitchFamily="34" charset="-122"/>
              </a:rPr>
              <a:t>上的主机或路由器的</a:t>
            </a:r>
          </a:p>
          <a:p>
            <a:pPr algn="ctr">
              <a:lnSpc>
                <a:spcPct val="110000"/>
              </a:lnSpc>
            </a:pP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a:t>
            </a:r>
            <a:r>
              <a:rPr kumimoji="0" lang="zh-CN" altLang="en-US" sz="1600" b="1" dirty="0">
                <a:solidFill>
                  <a:srgbClr val="C55A11"/>
                </a:solidFill>
                <a:latin typeface="微软雅黑" pitchFamily="34" charset="-122"/>
                <a:ea typeface="微软雅黑" pitchFamily="34" charset="-122"/>
              </a:rPr>
              <a:t>网络号必须是一样</a:t>
            </a:r>
            <a:r>
              <a:rPr kumimoji="0" lang="zh-CN" altLang="en-US" sz="1600" b="1" dirty="0">
                <a:solidFill>
                  <a:srgbClr val="0087CD"/>
                </a:solidFill>
                <a:latin typeface="微软雅黑" pitchFamily="34" charset="-122"/>
                <a:ea typeface="微软雅黑" pitchFamily="34" charset="-122"/>
              </a:rPr>
              <a:t>。</a:t>
            </a:r>
          </a:p>
          <a:p>
            <a:pPr algn="ctr">
              <a:lnSpc>
                <a:spcPct val="110000"/>
              </a:lnSpc>
            </a:pPr>
            <a:r>
              <a:rPr kumimoji="0" lang="zh-CN" altLang="en-US" sz="1600" b="1" dirty="0">
                <a:solidFill>
                  <a:srgbClr val="0087CD"/>
                </a:solidFill>
                <a:latin typeface="微软雅黑" pitchFamily="34" charset="-122"/>
                <a:ea typeface="微软雅黑" pitchFamily="34" charset="-122"/>
              </a:rPr>
              <a:t>图中的网络号就是 </a:t>
            </a:r>
            <a:r>
              <a:rPr kumimoji="0" lang="en-US" altLang="zh-CN" sz="1600" b="1" dirty="0">
                <a:solidFill>
                  <a:srgbClr val="0087CD"/>
                </a:solidFill>
                <a:latin typeface="微软雅黑" pitchFamily="34" charset="-122"/>
                <a:ea typeface="微软雅黑" pitchFamily="34" charset="-122"/>
              </a:rPr>
              <a:t>IP </a:t>
            </a:r>
            <a:r>
              <a:rPr kumimoji="0" lang="zh-CN" altLang="en-US" sz="1600" b="1" dirty="0">
                <a:solidFill>
                  <a:srgbClr val="0087CD"/>
                </a:solidFill>
                <a:latin typeface="微软雅黑" pitchFamily="34" charset="-122"/>
                <a:ea typeface="微软雅黑" pitchFamily="34" charset="-122"/>
              </a:rPr>
              <a:t>地址中的 </a:t>
            </a:r>
            <a:r>
              <a:rPr kumimoji="0" lang="en-US" altLang="zh-CN" sz="1600" b="1" dirty="0">
                <a:solidFill>
                  <a:srgbClr val="0087CD"/>
                </a:solidFill>
                <a:latin typeface="微软雅黑" pitchFamily="34" charset="-122"/>
                <a:ea typeface="微软雅黑" pitchFamily="34" charset="-122"/>
              </a:rPr>
              <a:t>net-id</a:t>
            </a:r>
            <a:r>
              <a:rPr kumimoji="0" lang="zh-CN" altLang="en-US" sz="1600" b="1" dirty="0">
                <a:solidFill>
                  <a:srgbClr val="0087CD"/>
                </a:solidFill>
                <a:latin typeface="微软雅黑" pitchFamily="34" charset="-122"/>
                <a:ea typeface="微软雅黑" pitchFamily="34" charset="-122"/>
              </a:rPr>
              <a:t>。</a:t>
            </a:r>
            <a:endParaRPr kumimoji="0" lang="en-US" altLang="zh-CN" sz="1600" b="1" dirty="0">
              <a:solidFill>
                <a:srgbClr val="0087CD"/>
              </a:solidFill>
              <a:latin typeface="微软雅黑" pitchFamily="34" charset="-122"/>
              <a:ea typeface="微软雅黑" pitchFamily="34" charset="-122"/>
            </a:endParaRPr>
          </a:p>
        </p:txBody>
      </p:sp>
      <p:sp>
        <p:nvSpPr>
          <p:cNvPr id="25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1883983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9"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0"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4"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6"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7"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18"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0"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2"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3"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24"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5"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6"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27"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8"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9"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30"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1"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32"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3"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34"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5"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36"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37" name="Group 194"/>
          <p:cNvGrpSpPr>
            <a:grpSpLocks/>
          </p:cNvGrpSpPr>
          <p:nvPr/>
        </p:nvGrpSpPr>
        <p:grpSpPr bwMode="auto">
          <a:xfrm>
            <a:off x="5066708" y="2068598"/>
            <a:ext cx="390684" cy="213140"/>
            <a:chOff x="2299" y="1622"/>
            <a:chExt cx="439" cy="262"/>
          </a:xfrm>
        </p:grpSpPr>
        <p:sp>
          <p:nvSpPr>
            <p:cNvPr id="38"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39"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0"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1"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42" name="Group 199"/>
            <p:cNvGrpSpPr>
              <a:grpSpLocks/>
            </p:cNvGrpSpPr>
            <p:nvPr/>
          </p:nvGrpSpPr>
          <p:grpSpPr bwMode="auto">
            <a:xfrm>
              <a:off x="2365" y="1640"/>
              <a:ext cx="304" cy="117"/>
              <a:chOff x="2365" y="1640"/>
              <a:chExt cx="304" cy="117"/>
            </a:xfrm>
          </p:grpSpPr>
          <p:grpSp>
            <p:nvGrpSpPr>
              <p:cNvPr id="45" name="Group 200"/>
              <p:cNvGrpSpPr>
                <a:grpSpLocks/>
              </p:cNvGrpSpPr>
              <p:nvPr/>
            </p:nvGrpSpPr>
            <p:grpSpPr bwMode="auto">
              <a:xfrm>
                <a:off x="2365" y="1640"/>
                <a:ext cx="302" cy="115"/>
                <a:chOff x="2365" y="1640"/>
                <a:chExt cx="302" cy="115"/>
              </a:xfrm>
            </p:grpSpPr>
            <p:sp>
              <p:nvSpPr>
                <p:cNvPr id="55"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6"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7"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8"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2"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46" name="Group 209"/>
              <p:cNvGrpSpPr>
                <a:grpSpLocks/>
              </p:cNvGrpSpPr>
              <p:nvPr/>
            </p:nvGrpSpPr>
            <p:grpSpPr bwMode="auto">
              <a:xfrm>
                <a:off x="2368" y="1643"/>
                <a:ext cx="301" cy="114"/>
                <a:chOff x="2368" y="1643"/>
                <a:chExt cx="301" cy="114"/>
              </a:xfrm>
            </p:grpSpPr>
            <p:sp>
              <p:nvSpPr>
                <p:cNvPr id="47"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8"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9"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1"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2"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3"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4"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3"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4"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63"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4"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65"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6"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67"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68"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9"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0"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1"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2"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73"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4"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75"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6"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77"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78"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9"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80"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1"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2"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83"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84" name="Group 242"/>
          <p:cNvGrpSpPr>
            <a:grpSpLocks/>
          </p:cNvGrpSpPr>
          <p:nvPr/>
        </p:nvGrpSpPr>
        <p:grpSpPr bwMode="auto">
          <a:xfrm>
            <a:off x="4101490" y="3038693"/>
            <a:ext cx="391642" cy="212263"/>
            <a:chOff x="1304" y="2569"/>
            <a:chExt cx="439" cy="262"/>
          </a:xfrm>
        </p:grpSpPr>
        <p:sp>
          <p:nvSpPr>
            <p:cNvPr id="85"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86"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7"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8"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89" name="Group 247"/>
            <p:cNvGrpSpPr>
              <a:grpSpLocks/>
            </p:cNvGrpSpPr>
            <p:nvPr/>
          </p:nvGrpSpPr>
          <p:grpSpPr bwMode="auto">
            <a:xfrm>
              <a:off x="1371" y="2587"/>
              <a:ext cx="304" cy="117"/>
              <a:chOff x="1371" y="2587"/>
              <a:chExt cx="304" cy="117"/>
            </a:xfrm>
          </p:grpSpPr>
          <p:grpSp>
            <p:nvGrpSpPr>
              <p:cNvPr id="92" name="Group 248"/>
              <p:cNvGrpSpPr>
                <a:grpSpLocks/>
              </p:cNvGrpSpPr>
              <p:nvPr/>
            </p:nvGrpSpPr>
            <p:grpSpPr bwMode="auto">
              <a:xfrm>
                <a:off x="1371" y="2587"/>
                <a:ext cx="301" cy="115"/>
                <a:chOff x="1371" y="2587"/>
                <a:chExt cx="301" cy="115"/>
              </a:xfrm>
            </p:grpSpPr>
            <p:sp>
              <p:nvSpPr>
                <p:cNvPr id="102"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3"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4"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5"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93" name="Group 257"/>
              <p:cNvGrpSpPr>
                <a:grpSpLocks/>
              </p:cNvGrpSpPr>
              <p:nvPr/>
            </p:nvGrpSpPr>
            <p:grpSpPr bwMode="auto">
              <a:xfrm>
                <a:off x="1373" y="2590"/>
                <a:ext cx="302" cy="114"/>
                <a:chOff x="1373" y="2590"/>
                <a:chExt cx="302" cy="114"/>
              </a:xfrm>
            </p:grpSpPr>
            <p:sp>
              <p:nvSpPr>
                <p:cNvPr id="94"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5"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6"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0"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90"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91"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10" name="Group 268"/>
          <p:cNvGrpSpPr>
            <a:grpSpLocks/>
          </p:cNvGrpSpPr>
          <p:nvPr/>
        </p:nvGrpSpPr>
        <p:grpSpPr bwMode="auto">
          <a:xfrm>
            <a:off x="5852865" y="3038693"/>
            <a:ext cx="391641" cy="212263"/>
            <a:chOff x="3488" y="2569"/>
            <a:chExt cx="439" cy="262"/>
          </a:xfrm>
        </p:grpSpPr>
        <p:sp>
          <p:nvSpPr>
            <p:cNvPr id="111"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12"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3"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15" name="Group 273"/>
            <p:cNvGrpSpPr>
              <a:grpSpLocks/>
            </p:cNvGrpSpPr>
            <p:nvPr/>
          </p:nvGrpSpPr>
          <p:grpSpPr bwMode="auto">
            <a:xfrm>
              <a:off x="3555" y="2587"/>
              <a:ext cx="304" cy="117"/>
              <a:chOff x="3555" y="2587"/>
              <a:chExt cx="304" cy="117"/>
            </a:xfrm>
          </p:grpSpPr>
          <p:grpSp>
            <p:nvGrpSpPr>
              <p:cNvPr id="118" name="Group 274"/>
              <p:cNvGrpSpPr>
                <a:grpSpLocks/>
              </p:cNvGrpSpPr>
              <p:nvPr/>
            </p:nvGrpSpPr>
            <p:grpSpPr bwMode="auto">
              <a:xfrm>
                <a:off x="3555" y="2587"/>
                <a:ext cx="301" cy="115"/>
                <a:chOff x="3555" y="2587"/>
                <a:chExt cx="301" cy="115"/>
              </a:xfrm>
            </p:grpSpPr>
            <p:sp>
              <p:nvSpPr>
                <p:cNvPr id="128"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9"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0"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19" name="Group 283"/>
              <p:cNvGrpSpPr>
                <a:grpSpLocks/>
              </p:cNvGrpSpPr>
              <p:nvPr/>
            </p:nvGrpSpPr>
            <p:grpSpPr bwMode="auto">
              <a:xfrm>
                <a:off x="3557" y="2590"/>
                <a:ext cx="302" cy="114"/>
                <a:chOff x="3557" y="2590"/>
                <a:chExt cx="302" cy="114"/>
              </a:xfrm>
            </p:grpSpPr>
            <p:sp>
              <p:nvSpPr>
                <p:cNvPr id="120"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1"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6"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16"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36"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7"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8"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9"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0"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1"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2"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3"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44"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46"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7"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48"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50"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1"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52"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54"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5"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56"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58"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60"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1"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2"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3"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4"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65"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67"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8"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69"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71"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73"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74"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5"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76"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77"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8"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79"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181"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2"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183"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4"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5"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6"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7"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8"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189"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190"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3"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4"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5"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6"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7"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8"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19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sp>
        <p:nvSpPr>
          <p:cNvPr id="208" name="Text Box 438"/>
          <p:cNvSpPr txBox="1">
            <a:spLocks noChangeArrowheads="1"/>
          </p:cNvSpPr>
          <p:nvPr/>
        </p:nvSpPr>
        <p:spPr bwMode="auto">
          <a:xfrm>
            <a:off x="696234" y="1828010"/>
            <a:ext cx="1866218"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lang="zh-CN" altLang="en-US" sz="1600" b="1" dirty="0">
                <a:solidFill>
                  <a:srgbClr val="0087CD"/>
                </a:solidFill>
                <a:latin typeface="微软雅黑" pitchFamily="34" charset="-122"/>
                <a:ea typeface="微软雅黑" pitchFamily="34" charset="-122"/>
              </a:rPr>
              <a:t>路由器总是具有两个或两个以上的</a:t>
            </a:r>
            <a:r>
              <a:rPr lang="en-US" altLang="zh-CN" sz="1600" b="1" dirty="0">
                <a:solidFill>
                  <a:srgbClr val="0087CD"/>
                </a:solidFill>
                <a:latin typeface="微软雅黑" pitchFamily="34" charset="-122"/>
                <a:ea typeface="微软雅黑" pitchFamily="34" charset="-122"/>
              </a:rPr>
              <a:t>IP</a:t>
            </a:r>
            <a:r>
              <a:rPr lang="zh-CN" altLang="en-US" sz="1600" b="1" dirty="0">
                <a:solidFill>
                  <a:srgbClr val="0087CD"/>
                </a:solidFill>
                <a:latin typeface="微软雅黑" pitchFamily="34" charset="-122"/>
                <a:ea typeface="微软雅黑" pitchFamily="34" charset="-122"/>
              </a:rPr>
              <a:t>地址。</a:t>
            </a:r>
          </a:p>
          <a:p>
            <a:pPr algn="ctr">
              <a:lnSpc>
                <a:spcPct val="110000"/>
              </a:lnSpc>
            </a:pPr>
            <a:r>
              <a:rPr lang="zh-CN" altLang="en-US" sz="1600" b="1" dirty="0">
                <a:solidFill>
                  <a:srgbClr val="0087CD"/>
                </a:solidFill>
                <a:latin typeface="微软雅黑" pitchFamily="34" charset="-122"/>
                <a:ea typeface="微软雅黑" pitchFamily="34" charset="-122"/>
              </a:rPr>
              <a:t>路由器的每一个接口</a:t>
            </a:r>
            <a:r>
              <a:rPr lang="zh-CN" altLang="en-US" sz="1600" b="1" dirty="0">
                <a:solidFill>
                  <a:srgbClr val="C55A11"/>
                </a:solidFill>
                <a:latin typeface="微软雅黑" pitchFamily="34" charset="-122"/>
                <a:ea typeface="微软雅黑" pitchFamily="34" charset="-122"/>
              </a:rPr>
              <a:t>都有一个不同网络号的</a:t>
            </a:r>
            <a:r>
              <a:rPr lang="en-US" altLang="zh-CN" sz="1600" b="1" dirty="0">
                <a:solidFill>
                  <a:srgbClr val="C55A11"/>
                </a:solidFill>
                <a:latin typeface="微软雅黑" pitchFamily="34" charset="-122"/>
                <a:ea typeface="微软雅黑" pitchFamily="34" charset="-122"/>
              </a:rPr>
              <a:t>IP</a:t>
            </a:r>
            <a:r>
              <a:rPr lang="zh-CN" altLang="en-US" sz="1600" b="1" dirty="0">
                <a:solidFill>
                  <a:srgbClr val="C55A11"/>
                </a:solidFill>
                <a:latin typeface="微软雅黑" pitchFamily="34" charset="-122"/>
                <a:ea typeface="微软雅黑" pitchFamily="34" charset="-122"/>
              </a:rPr>
              <a:t>地址</a:t>
            </a:r>
            <a:r>
              <a:rPr lang="zh-CN" altLang="en-US" sz="1600" b="1" dirty="0">
                <a:solidFill>
                  <a:srgbClr val="0087CD"/>
                </a:solidFill>
                <a:latin typeface="微软雅黑" pitchFamily="34" charset="-122"/>
                <a:ea typeface="微软雅黑" pitchFamily="34" charset="-122"/>
              </a:rPr>
              <a:t>。</a:t>
            </a:r>
          </a:p>
        </p:txBody>
      </p:sp>
      <p:grpSp>
        <p:nvGrpSpPr>
          <p:cNvPr id="209" name="Group 439"/>
          <p:cNvGrpSpPr>
            <a:grpSpLocks/>
          </p:cNvGrpSpPr>
          <p:nvPr/>
        </p:nvGrpSpPr>
        <p:grpSpPr bwMode="auto">
          <a:xfrm>
            <a:off x="4462010" y="2109521"/>
            <a:ext cx="1714572" cy="284667"/>
            <a:chOff x="1781" y="1711"/>
            <a:chExt cx="1825" cy="303"/>
          </a:xfrm>
        </p:grpSpPr>
        <p:sp>
          <p:nvSpPr>
            <p:cNvPr id="210" name="Line 440"/>
            <p:cNvSpPr>
              <a:spLocks noChangeShapeType="1"/>
            </p:cNvSpPr>
            <p:nvPr/>
          </p:nvSpPr>
          <p:spPr bwMode="auto">
            <a:xfrm>
              <a:off x="2794" y="1711"/>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 name="Line 441"/>
            <p:cNvSpPr>
              <a:spLocks noChangeShapeType="1"/>
            </p:cNvSpPr>
            <p:nvPr/>
          </p:nvSpPr>
          <p:spPr bwMode="auto">
            <a:xfrm>
              <a:off x="2880" y="2014"/>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 name="Line 442"/>
            <p:cNvSpPr>
              <a:spLocks noChangeShapeType="1"/>
            </p:cNvSpPr>
            <p:nvPr/>
          </p:nvSpPr>
          <p:spPr bwMode="auto">
            <a:xfrm>
              <a:off x="1781" y="1989"/>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16"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17"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7665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2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9"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0"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4"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6"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7"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8"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9"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30"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1"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2"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33"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34"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5"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6"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37"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38"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9"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40"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1"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42"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3"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44"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5"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46"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47" name="Group 194"/>
          <p:cNvGrpSpPr>
            <a:grpSpLocks/>
          </p:cNvGrpSpPr>
          <p:nvPr/>
        </p:nvGrpSpPr>
        <p:grpSpPr bwMode="auto">
          <a:xfrm>
            <a:off x="5066708" y="2068598"/>
            <a:ext cx="390684" cy="213140"/>
            <a:chOff x="2299" y="1622"/>
            <a:chExt cx="439" cy="262"/>
          </a:xfrm>
        </p:grpSpPr>
        <p:sp>
          <p:nvSpPr>
            <p:cNvPr id="48"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49"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1"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52" name="Group 199"/>
            <p:cNvGrpSpPr>
              <a:grpSpLocks/>
            </p:cNvGrpSpPr>
            <p:nvPr/>
          </p:nvGrpSpPr>
          <p:grpSpPr bwMode="auto">
            <a:xfrm>
              <a:off x="2365" y="1640"/>
              <a:ext cx="304" cy="117"/>
              <a:chOff x="2365" y="1640"/>
              <a:chExt cx="304" cy="117"/>
            </a:xfrm>
          </p:grpSpPr>
          <p:grpSp>
            <p:nvGrpSpPr>
              <p:cNvPr id="55" name="Group 200"/>
              <p:cNvGrpSpPr>
                <a:grpSpLocks/>
              </p:cNvGrpSpPr>
              <p:nvPr/>
            </p:nvGrpSpPr>
            <p:grpSpPr bwMode="auto">
              <a:xfrm>
                <a:off x="2365" y="1640"/>
                <a:ext cx="302" cy="115"/>
                <a:chOff x="2365" y="1640"/>
                <a:chExt cx="302" cy="115"/>
              </a:xfrm>
            </p:grpSpPr>
            <p:sp>
              <p:nvSpPr>
                <p:cNvPr id="65"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6"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7"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8"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9"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0"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1"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2"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56" name="Group 209"/>
              <p:cNvGrpSpPr>
                <a:grpSpLocks/>
              </p:cNvGrpSpPr>
              <p:nvPr/>
            </p:nvGrpSpPr>
            <p:grpSpPr bwMode="auto">
              <a:xfrm>
                <a:off x="2368" y="1643"/>
                <a:ext cx="301" cy="114"/>
                <a:chOff x="2368" y="1643"/>
                <a:chExt cx="301" cy="114"/>
              </a:xfrm>
            </p:grpSpPr>
            <p:sp>
              <p:nvSpPr>
                <p:cNvPr id="57"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8"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1"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2"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3"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4"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53"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4"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73"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4"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75"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6"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77"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78"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9"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0"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1"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2"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83"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4"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85"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6"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87"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88"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90"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91"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2"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93"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94" name="Group 242"/>
          <p:cNvGrpSpPr>
            <a:grpSpLocks/>
          </p:cNvGrpSpPr>
          <p:nvPr/>
        </p:nvGrpSpPr>
        <p:grpSpPr bwMode="auto">
          <a:xfrm>
            <a:off x="4101490" y="3038693"/>
            <a:ext cx="391642" cy="212263"/>
            <a:chOff x="1304" y="2569"/>
            <a:chExt cx="439" cy="262"/>
          </a:xfrm>
        </p:grpSpPr>
        <p:sp>
          <p:nvSpPr>
            <p:cNvPr id="95"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96"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7"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99" name="Group 247"/>
            <p:cNvGrpSpPr>
              <a:grpSpLocks/>
            </p:cNvGrpSpPr>
            <p:nvPr/>
          </p:nvGrpSpPr>
          <p:grpSpPr bwMode="auto">
            <a:xfrm>
              <a:off x="1371" y="2587"/>
              <a:ext cx="304" cy="117"/>
              <a:chOff x="1371" y="2587"/>
              <a:chExt cx="304" cy="117"/>
            </a:xfrm>
          </p:grpSpPr>
          <p:grpSp>
            <p:nvGrpSpPr>
              <p:cNvPr id="102" name="Group 248"/>
              <p:cNvGrpSpPr>
                <a:grpSpLocks/>
              </p:cNvGrpSpPr>
              <p:nvPr/>
            </p:nvGrpSpPr>
            <p:grpSpPr bwMode="auto">
              <a:xfrm>
                <a:off x="1371" y="2587"/>
                <a:ext cx="301" cy="115"/>
                <a:chOff x="1371" y="2587"/>
                <a:chExt cx="301" cy="115"/>
              </a:xfrm>
            </p:grpSpPr>
            <p:sp>
              <p:nvSpPr>
                <p:cNvPr id="112"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3"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7"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8"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9"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03" name="Group 257"/>
              <p:cNvGrpSpPr>
                <a:grpSpLocks/>
              </p:cNvGrpSpPr>
              <p:nvPr/>
            </p:nvGrpSpPr>
            <p:grpSpPr bwMode="auto">
              <a:xfrm>
                <a:off x="1373" y="2590"/>
                <a:ext cx="302" cy="114"/>
                <a:chOff x="1373" y="2590"/>
                <a:chExt cx="302" cy="114"/>
              </a:xfrm>
            </p:grpSpPr>
            <p:sp>
              <p:nvSpPr>
                <p:cNvPr id="104"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5"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0"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1"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00"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01"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20" name="Group 268"/>
          <p:cNvGrpSpPr>
            <a:grpSpLocks/>
          </p:cNvGrpSpPr>
          <p:nvPr/>
        </p:nvGrpSpPr>
        <p:grpSpPr bwMode="auto">
          <a:xfrm>
            <a:off x="5852865" y="3038693"/>
            <a:ext cx="391641" cy="212263"/>
            <a:chOff x="3488" y="2569"/>
            <a:chExt cx="439" cy="262"/>
          </a:xfrm>
        </p:grpSpPr>
        <p:sp>
          <p:nvSpPr>
            <p:cNvPr id="121"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22"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25" name="Group 273"/>
            <p:cNvGrpSpPr>
              <a:grpSpLocks/>
            </p:cNvGrpSpPr>
            <p:nvPr/>
          </p:nvGrpSpPr>
          <p:grpSpPr bwMode="auto">
            <a:xfrm>
              <a:off x="3555" y="2587"/>
              <a:ext cx="304" cy="117"/>
              <a:chOff x="3555" y="2587"/>
              <a:chExt cx="304" cy="117"/>
            </a:xfrm>
          </p:grpSpPr>
          <p:grpSp>
            <p:nvGrpSpPr>
              <p:cNvPr id="128" name="Group 274"/>
              <p:cNvGrpSpPr>
                <a:grpSpLocks/>
              </p:cNvGrpSpPr>
              <p:nvPr/>
            </p:nvGrpSpPr>
            <p:grpSpPr bwMode="auto">
              <a:xfrm>
                <a:off x="3555" y="2587"/>
                <a:ext cx="301" cy="115"/>
                <a:chOff x="3555" y="2587"/>
                <a:chExt cx="301" cy="115"/>
              </a:xfrm>
            </p:grpSpPr>
            <p:sp>
              <p:nvSpPr>
                <p:cNvPr id="138"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9"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0"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1"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2"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3"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4"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29" name="Group 283"/>
              <p:cNvGrpSpPr>
                <a:grpSpLocks/>
              </p:cNvGrpSpPr>
              <p:nvPr/>
            </p:nvGrpSpPr>
            <p:grpSpPr bwMode="auto">
              <a:xfrm>
                <a:off x="3557" y="2590"/>
                <a:ext cx="302" cy="114"/>
                <a:chOff x="3557" y="2590"/>
                <a:chExt cx="302" cy="114"/>
              </a:xfrm>
            </p:grpSpPr>
            <p:sp>
              <p:nvSpPr>
                <p:cNvPr id="130"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6"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26"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27"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7"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8"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49"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0"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1"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2"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54"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5"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56"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58"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60"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62"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3"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64"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5"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66"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7"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68"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9"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70"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1"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2"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73"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4"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75"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6"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77"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8"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79"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81"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2"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83"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84"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5"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86"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87"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8"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89"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0"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191"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2"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193"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5"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6"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7"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8"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199"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200"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3"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4"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5"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6"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7"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8"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0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grpSp>
        <p:nvGrpSpPr>
          <p:cNvPr id="224" name="Group 439"/>
          <p:cNvGrpSpPr>
            <a:grpSpLocks/>
          </p:cNvGrpSpPr>
          <p:nvPr/>
        </p:nvGrpSpPr>
        <p:grpSpPr bwMode="auto">
          <a:xfrm>
            <a:off x="5515316" y="2939583"/>
            <a:ext cx="1492365" cy="469112"/>
            <a:chOff x="2846" y="2666"/>
            <a:chExt cx="1562" cy="491"/>
          </a:xfrm>
        </p:grpSpPr>
        <p:sp>
          <p:nvSpPr>
            <p:cNvPr id="225" name="Line 440"/>
            <p:cNvSpPr>
              <a:spLocks noChangeShapeType="1"/>
            </p:cNvSpPr>
            <p:nvPr/>
          </p:nvSpPr>
          <p:spPr bwMode="auto">
            <a:xfrm>
              <a:off x="3309" y="2666"/>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 name="Line 441"/>
            <p:cNvSpPr>
              <a:spLocks noChangeShapeType="1"/>
            </p:cNvSpPr>
            <p:nvPr/>
          </p:nvSpPr>
          <p:spPr bwMode="auto">
            <a:xfrm>
              <a:off x="3682" y="2859"/>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 name="Line 442"/>
            <p:cNvSpPr>
              <a:spLocks noChangeShapeType="1"/>
            </p:cNvSpPr>
            <p:nvPr/>
          </p:nvSpPr>
          <p:spPr bwMode="auto">
            <a:xfrm>
              <a:off x="2846" y="3157"/>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21"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22"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8" name="Text Box 438"/>
          <p:cNvSpPr txBox="1">
            <a:spLocks noChangeArrowheads="1"/>
          </p:cNvSpPr>
          <p:nvPr/>
        </p:nvSpPr>
        <p:spPr bwMode="auto">
          <a:xfrm>
            <a:off x="696234" y="1828010"/>
            <a:ext cx="1866218"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lang="zh-CN" altLang="en-US" sz="1600" b="1" dirty="0">
                <a:solidFill>
                  <a:srgbClr val="0087CD"/>
                </a:solidFill>
                <a:latin typeface="微软雅黑" pitchFamily="34" charset="-122"/>
                <a:ea typeface="微软雅黑" pitchFamily="34" charset="-122"/>
              </a:rPr>
              <a:t>路由器总是具有两个或两个以上的</a:t>
            </a:r>
            <a:r>
              <a:rPr lang="en-US" altLang="zh-CN" sz="1600" b="1" dirty="0">
                <a:solidFill>
                  <a:srgbClr val="0087CD"/>
                </a:solidFill>
                <a:latin typeface="微软雅黑" pitchFamily="34" charset="-122"/>
                <a:ea typeface="微软雅黑" pitchFamily="34" charset="-122"/>
              </a:rPr>
              <a:t>IP</a:t>
            </a:r>
            <a:r>
              <a:rPr lang="zh-CN" altLang="en-US" sz="1600" b="1" dirty="0">
                <a:solidFill>
                  <a:srgbClr val="0087CD"/>
                </a:solidFill>
                <a:latin typeface="微软雅黑" pitchFamily="34" charset="-122"/>
                <a:ea typeface="微软雅黑" pitchFamily="34" charset="-122"/>
              </a:rPr>
              <a:t>地址。</a:t>
            </a:r>
          </a:p>
          <a:p>
            <a:pPr algn="ctr">
              <a:lnSpc>
                <a:spcPct val="110000"/>
              </a:lnSpc>
            </a:pPr>
            <a:r>
              <a:rPr lang="zh-CN" altLang="en-US" sz="1600" b="1" dirty="0">
                <a:solidFill>
                  <a:srgbClr val="0087CD"/>
                </a:solidFill>
                <a:latin typeface="微软雅黑" pitchFamily="34" charset="-122"/>
                <a:ea typeface="微软雅黑" pitchFamily="34" charset="-122"/>
              </a:rPr>
              <a:t>路由器的每一个接口</a:t>
            </a:r>
            <a:r>
              <a:rPr lang="zh-CN" altLang="en-US" sz="1600" b="1" dirty="0">
                <a:solidFill>
                  <a:srgbClr val="C55A11"/>
                </a:solidFill>
                <a:latin typeface="微软雅黑" pitchFamily="34" charset="-122"/>
                <a:ea typeface="微软雅黑" pitchFamily="34" charset="-122"/>
              </a:rPr>
              <a:t>都有一个不同网络号的</a:t>
            </a:r>
            <a:r>
              <a:rPr lang="en-US" altLang="zh-CN" sz="1600" b="1" dirty="0">
                <a:solidFill>
                  <a:srgbClr val="C55A11"/>
                </a:solidFill>
                <a:latin typeface="微软雅黑" pitchFamily="34" charset="-122"/>
                <a:ea typeface="微软雅黑" pitchFamily="34" charset="-122"/>
              </a:rPr>
              <a:t>IP</a:t>
            </a:r>
            <a:r>
              <a:rPr lang="zh-CN" altLang="en-US" sz="1600" b="1" dirty="0">
                <a:solidFill>
                  <a:srgbClr val="C55A11"/>
                </a:solidFill>
                <a:latin typeface="微软雅黑" pitchFamily="34" charset="-122"/>
                <a:ea typeface="微软雅黑" pitchFamily="34" charset="-122"/>
              </a:rPr>
              <a:t>地址</a:t>
            </a:r>
            <a:r>
              <a:rPr lang="zh-CN" altLang="en-US" sz="1600" b="1" dirty="0">
                <a:solidFill>
                  <a:srgbClr val="0087CD"/>
                </a:solidFill>
                <a:latin typeface="微软雅黑" pitchFamily="34" charset="-122"/>
                <a:ea typeface="微软雅黑" pitchFamily="34" charset="-122"/>
              </a:rPr>
              <a:t>。</a:t>
            </a:r>
          </a:p>
        </p:txBody>
      </p:sp>
      <p:sp>
        <p:nvSpPr>
          <p:cNvPr id="22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2128501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2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28"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29"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33"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35"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36"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37"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38"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39"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0"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41"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42"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43"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4"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5"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46"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47"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48"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49"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0"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51"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2"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53"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4"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55"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56" name="Group 194"/>
          <p:cNvGrpSpPr>
            <a:grpSpLocks/>
          </p:cNvGrpSpPr>
          <p:nvPr/>
        </p:nvGrpSpPr>
        <p:grpSpPr bwMode="auto">
          <a:xfrm>
            <a:off x="5066708" y="2068598"/>
            <a:ext cx="390684" cy="213140"/>
            <a:chOff x="2299" y="1622"/>
            <a:chExt cx="439" cy="262"/>
          </a:xfrm>
        </p:grpSpPr>
        <p:sp>
          <p:nvSpPr>
            <p:cNvPr id="57"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58"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59"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60"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61" name="Group 199"/>
            <p:cNvGrpSpPr>
              <a:grpSpLocks/>
            </p:cNvGrpSpPr>
            <p:nvPr/>
          </p:nvGrpSpPr>
          <p:grpSpPr bwMode="auto">
            <a:xfrm>
              <a:off x="2365" y="1640"/>
              <a:ext cx="304" cy="117"/>
              <a:chOff x="2365" y="1640"/>
              <a:chExt cx="304" cy="117"/>
            </a:xfrm>
          </p:grpSpPr>
          <p:grpSp>
            <p:nvGrpSpPr>
              <p:cNvPr id="64" name="Group 200"/>
              <p:cNvGrpSpPr>
                <a:grpSpLocks/>
              </p:cNvGrpSpPr>
              <p:nvPr/>
            </p:nvGrpSpPr>
            <p:grpSpPr bwMode="auto">
              <a:xfrm>
                <a:off x="2365" y="1640"/>
                <a:ext cx="302" cy="115"/>
                <a:chOff x="2365" y="1640"/>
                <a:chExt cx="302" cy="115"/>
              </a:xfrm>
            </p:grpSpPr>
            <p:sp>
              <p:nvSpPr>
                <p:cNvPr id="74"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5"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6"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7"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8"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9"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80"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81"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65" name="Group 209"/>
              <p:cNvGrpSpPr>
                <a:grpSpLocks/>
              </p:cNvGrpSpPr>
              <p:nvPr/>
            </p:nvGrpSpPr>
            <p:grpSpPr bwMode="auto">
              <a:xfrm>
                <a:off x="2368" y="1643"/>
                <a:ext cx="301" cy="114"/>
                <a:chOff x="2368" y="1643"/>
                <a:chExt cx="301" cy="114"/>
              </a:xfrm>
            </p:grpSpPr>
            <p:sp>
              <p:nvSpPr>
                <p:cNvPr id="66"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7"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8"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69"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0"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1"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2"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3"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62"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63"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2"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3"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84"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5"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86"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7"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8"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9"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90"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1"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92"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3"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94"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5"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96"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97"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99"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00"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1"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102"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03" name="Group 242"/>
          <p:cNvGrpSpPr>
            <a:grpSpLocks/>
          </p:cNvGrpSpPr>
          <p:nvPr/>
        </p:nvGrpSpPr>
        <p:grpSpPr bwMode="auto">
          <a:xfrm>
            <a:off x="4101490" y="3038693"/>
            <a:ext cx="391642" cy="212263"/>
            <a:chOff x="1304" y="2569"/>
            <a:chExt cx="439" cy="262"/>
          </a:xfrm>
        </p:grpSpPr>
        <p:sp>
          <p:nvSpPr>
            <p:cNvPr id="104"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05"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08" name="Group 247"/>
            <p:cNvGrpSpPr>
              <a:grpSpLocks/>
            </p:cNvGrpSpPr>
            <p:nvPr/>
          </p:nvGrpSpPr>
          <p:grpSpPr bwMode="auto">
            <a:xfrm>
              <a:off x="1371" y="2587"/>
              <a:ext cx="304" cy="117"/>
              <a:chOff x="1371" y="2587"/>
              <a:chExt cx="304" cy="117"/>
            </a:xfrm>
          </p:grpSpPr>
          <p:grpSp>
            <p:nvGrpSpPr>
              <p:cNvPr id="111" name="Group 248"/>
              <p:cNvGrpSpPr>
                <a:grpSpLocks/>
              </p:cNvGrpSpPr>
              <p:nvPr/>
            </p:nvGrpSpPr>
            <p:grpSpPr bwMode="auto">
              <a:xfrm>
                <a:off x="1371" y="2587"/>
                <a:ext cx="301" cy="115"/>
                <a:chOff x="1371" y="2587"/>
                <a:chExt cx="301" cy="115"/>
              </a:xfrm>
            </p:grpSpPr>
            <p:sp>
              <p:nvSpPr>
                <p:cNvPr id="121"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6"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12" name="Group 257"/>
              <p:cNvGrpSpPr>
                <a:grpSpLocks/>
              </p:cNvGrpSpPr>
              <p:nvPr/>
            </p:nvGrpSpPr>
            <p:grpSpPr bwMode="auto">
              <a:xfrm>
                <a:off x="1373" y="2590"/>
                <a:ext cx="302" cy="114"/>
                <a:chOff x="1373" y="2590"/>
                <a:chExt cx="302" cy="114"/>
              </a:xfrm>
            </p:grpSpPr>
            <p:sp>
              <p:nvSpPr>
                <p:cNvPr id="113"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7"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8"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9"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0"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09"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0"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29" name="Group 268"/>
          <p:cNvGrpSpPr>
            <a:grpSpLocks/>
          </p:cNvGrpSpPr>
          <p:nvPr/>
        </p:nvGrpSpPr>
        <p:grpSpPr bwMode="auto">
          <a:xfrm>
            <a:off x="5852865" y="3038693"/>
            <a:ext cx="391641" cy="212263"/>
            <a:chOff x="3488" y="2569"/>
            <a:chExt cx="439" cy="262"/>
          </a:xfrm>
        </p:grpSpPr>
        <p:sp>
          <p:nvSpPr>
            <p:cNvPr id="130"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31"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34" name="Group 273"/>
            <p:cNvGrpSpPr>
              <a:grpSpLocks/>
            </p:cNvGrpSpPr>
            <p:nvPr/>
          </p:nvGrpSpPr>
          <p:grpSpPr bwMode="auto">
            <a:xfrm>
              <a:off x="3555" y="2587"/>
              <a:ext cx="304" cy="117"/>
              <a:chOff x="3555" y="2587"/>
              <a:chExt cx="304" cy="117"/>
            </a:xfrm>
          </p:grpSpPr>
          <p:grpSp>
            <p:nvGrpSpPr>
              <p:cNvPr id="137" name="Group 274"/>
              <p:cNvGrpSpPr>
                <a:grpSpLocks/>
              </p:cNvGrpSpPr>
              <p:nvPr/>
            </p:nvGrpSpPr>
            <p:grpSpPr bwMode="auto">
              <a:xfrm>
                <a:off x="3555" y="2587"/>
                <a:ext cx="301" cy="115"/>
                <a:chOff x="3555" y="2587"/>
                <a:chExt cx="301" cy="115"/>
              </a:xfrm>
            </p:grpSpPr>
            <p:sp>
              <p:nvSpPr>
                <p:cNvPr id="147"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8"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0"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1"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2"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4"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38" name="Group 283"/>
              <p:cNvGrpSpPr>
                <a:grpSpLocks/>
              </p:cNvGrpSpPr>
              <p:nvPr/>
            </p:nvGrpSpPr>
            <p:grpSpPr bwMode="auto">
              <a:xfrm>
                <a:off x="3557" y="2590"/>
                <a:ext cx="302" cy="114"/>
                <a:chOff x="3557" y="2590"/>
                <a:chExt cx="302" cy="114"/>
              </a:xfrm>
            </p:grpSpPr>
            <p:sp>
              <p:nvSpPr>
                <p:cNvPr id="139"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0"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1"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2"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3"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4"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6"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35"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36"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55"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6"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7"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8"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59"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0"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61"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2"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163"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4"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165"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167"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68"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169"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171"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173"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4"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175"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6"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177"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8"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179"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0"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1"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82"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3"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184"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5"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186"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7"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188"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89"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190"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1"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192"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193"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4"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195"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196"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7"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198"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99"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200"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1"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202"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3"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4"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5"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6"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7"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208"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209"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2"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3"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14"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5"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6"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17"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1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grpSp>
        <p:nvGrpSpPr>
          <p:cNvPr id="232" name="Group 439"/>
          <p:cNvGrpSpPr>
            <a:grpSpLocks/>
          </p:cNvGrpSpPr>
          <p:nvPr/>
        </p:nvGrpSpPr>
        <p:grpSpPr bwMode="auto">
          <a:xfrm>
            <a:off x="3747472" y="2866827"/>
            <a:ext cx="1531583" cy="551669"/>
            <a:chOff x="1052" y="2610"/>
            <a:chExt cx="1638" cy="590"/>
          </a:xfrm>
        </p:grpSpPr>
        <p:sp>
          <p:nvSpPr>
            <p:cNvPr id="233" name="Line 440"/>
            <p:cNvSpPr>
              <a:spLocks noChangeShapeType="1"/>
            </p:cNvSpPr>
            <p:nvPr/>
          </p:nvSpPr>
          <p:spPr bwMode="auto">
            <a:xfrm>
              <a:off x="1149" y="2610"/>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 name="Line 441"/>
            <p:cNvSpPr>
              <a:spLocks noChangeShapeType="1"/>
            </p:cNvSpPr>
            <p:nvPr/>
          </p:nvSpPr>
          <p:spPr bwMode="auto">
            <a:xfrm>
              <a:off x="1964" y="3176"/>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 name="Line 442"/>
            <p:cNvSpPr>
              <a:spLocks noChangeShapeType="1"/>
            </p:cNvSpPr>
            <p:nvPr/>
          </p:nvSpPr>
          <p:spPr bwMode="auto">
            <a:xfrm>
              <a:off x="1052" y="3200"/>
              <a:ext cx="7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31"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36"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7" name="Text Box 438"/>
          <p:cNvSpPr txBox="1">
            <a:spLocks noChangeArrowheads="1"/>
          </p:cNvSpPr>
          <p:nvPr/>
        </p:nvSpPr>
        <p:spPr bwMode="auto">
          <a:xfrm>
            <a:off x="696234" y="1828010"/>
            <a:ext cx="1866218" cy="171739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gn="ctr">
              <a:lnSpc>
                <a:spcPct val="110000"/>
              </a:lnSpc>
            </a:pPr>
            <a:r>
              <a:rPr lang="zh-CN" altLang="en-US" sz="1600" b="1" dirty="0">
                <a:solidFill>
                  <a:srgbClr val="0087CD"/>
                </a:solidFill>
                <a:latin typeface="微软雅黑" pitchFamily="34" charset="-122"/>
                <a:ea typeface="微软雅黑" pitchFamily="34" charset="-122"/>
              </a:rPr>
              <a:t>路由器总是具有两个或两个以上的</a:t>
            </a:r>
            <a:r>
              <a:rPr lang="en-US" altLang="zh-CN" sz="1600" b="1" dirty="0">
                <a:solidFill>
                  <a:srgbClr val="0087CD"/>
                </a:solidFill>
                <a:latin typeface="微软雅黑" pitchFamily="34" charset="-122"/>
                <a:ea typeface="微软雅黑" pitchFamily="34" charset="-122"/>
              </a:rPr>
              <a:t>IP</a:t>
            </a:r>
            <a:r>
              <a:rPr lang="zh-CN" altLang="en-US" sz="1600" b="1" dirty="0">
                <a:solidFill>
                  <a:srgbClr val="0087CD"/>
                </a:solidFill>
                <a:latin typeface="微软雅黑" pitchFamily="34" charset="-122"/>
                <a:ea typeface="微软雅黑" pitchFamily="34" charset="-122"/>
              </a:rPr>
              <a:t>地址。</a:t>
            </a:r>
          </a:p>
          <a:p>
            <a:pPr algn="ctr">
              <a:lnSpc>
                <a:spcPct val="110000"/>
              </a:lnSpc>
            </a:pPr>
            <a:r>
              <a:rPr lang="zh-CN" altLang="en-US" sz="1600" b="1" dirty="0">
                <a:solidFill>
                  <a:srgbClr val="0087CD"/>
                </a:solidFill>
                <a:latin typeface="微软雅黑" pitchFamily="34" charset="-122"/>
                <a:ea typeface="微软雅黑" pitchFamily="34" charset="-122"/>
              </a:rPr>
              <a:t>路由器的每一个接口</a:t>
            </a:r>
            <a:r>
              <a:rPr lang="zh-CN" altLang="en-US" sz="1600" b="1" dirty="0">
                <a:solidFill>
                  <a:srgbClr val="C55A11"/>
                </a:solidFill>
                <a:latin typeface="微软雅黑" pitchFamily="34" charset="-122"/>
                <a:ea typeface="微软雅黑" pitchFamily="34" charset="-122"/>
              </a:rPr>
              <a:t>都有一个不同网络号的</a:t>
            </a:r>
            <a:r>
              <a:rPr lang="en-US" altLang="zh-CN" sz="1600" b="1" dirty="0">
                <a:solidFill>
                  <a:srgbClr val="C55A11"/>
                </a:solidFill>
                <a:latin typeface="微软雅黑" pitchFamily="34" charset="-122"/>
                <a:ea typeface="微软雅黑" pitchFamily="34" charset="-122"/>
              </a:rPr>
              <a:t>IP</a:t>
            </a:r>
            <a:r>
              <a:rPr lang="zh-CN" altLang="en-US" sz="1600" b="1" dirty="0">
                <a:solidFill>
                  <a:srgbClr val="C55A11"/>
                </a:solidFill>
                <a:latin typeface="微软雅黑" pitchFamily="34" charset="-122"/>
                <a:ea typeface="微软雅黑" pitchFamily="34" charset="-122"/>
              </a:rPr>
              <a:t>地址</a:t>
            </a:r>
            <a:r>
              <a:rPr lang="zh-CN" altLang="en-US" sz="1600" b="1" dirty="0">
                <a:solidFill>
                  <a:srgbClr val="0087CD"/>
                </a:solidFill>
                <a:latin typeface="微软雅黑" pitchFamily="34" charset="-122"/>
                <a:ea typeface="微软雅黑" pitchFamily="34" charset="-122"/>
              </a:rPr>
              <a:t>。</a:t>
            </a:r>
          </a:p>
        </p:txBody>
      </p:sp>
      <p:sp>
        <p:nvSpPr>
          <p:cNvPr id="23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2102669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2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2"/>
          <p:cNvSpPr>
            <a:spLocks noChangeArrowheads="1"/>
          </p:cNvSpPr>
          <p:nvPr/>
        </p:nvSpPr>
        <p:spPr bwMode="auto">
          <a:xfrm>
            <a:off x="3502536" y="1567325"/>
            <a:ext cx="4083510" cy="2242356"/>
          </a:xfrm>
          <a:prstGeom prst="roundRect">
            <a:avLst>
              <a:gd name="adj" fmla="val 24787"/>
            </a:avLst>
          </a:prstGeom>
          <a:solidFill>
            <a:srgbClr val="99FFCC"/>
          </a:solidFill>
          <a:ln w="9525">
            <a:solidFill>
              <a:schemeClr val="tx1"/>
            </a:solidFill>
            <a:prstDash val="dash"/>
            <a:round/>
            <a:headEnd/>
            <a:tailEnd/>
          </a:ln>
          <a:effectLst/>
        </p:spPr>
        <p:txBody>
          <a:bodyPr wrap="none" anchor="ctr"/>
          <a:lstStyle/>
          <a:p>
            <a:endParaRPr lang="zh-CN" altLang="en-US" sz="1200" b="1">
              <a:latin typeface="微软雅黑" pitchFamily="34" charset="-122"/>
              <a:ea typeface="微软雅黑" pitchFamily="34" charset="-122"/>
            </a:endParaRPr>
          </a:p>
        </p:txBody>
      </p:sp>
      <p:grpSp>
        <p:nvGrpSpPr>
          <p:cNvPr id="6" name="组合 5"/>
          <p:cNvGrpSpPr/>
          <p:nvPr/>
        </p:nvGrpSpPr>
        <p:grpSpPr>
          <a:xfrm>
            <a:off x="4422272" y="2317701"/>
            <a:ext cx="1553160" cy="933254"/>
            <a:chOff x="4422272" y="2317701"/>
            <a:chExt cx="1553160" cy="933254"/>
          </a:xfrm>
        </p:grpSpPr>
        <p:sp>
          <p:nvSpPr>
            <p:cNvPr id="71" name="Freeform 8"/>
            <p:cNvSpPr>
              <a:spLocks/>
            </p:cNvSpPr>
            <p:nvPr/>
          </p:nvSpPr>
          <p:spPr bwMode="auto">
            <a:xfrm>
              <a:off x="4699006" y="3109739"/>
              <a:ext cx="1013097" cy="141216"/>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74" name="Freeform 11"/>
            <p:cNvSpPr>
              <a:spLocks/>
            </p:cNvSpPr>
            <p:nvPr/>
          </p:nvSpPr>
          <p:spPr bwMode="auto">
            <a:xfrm>
              <a:off x="4422272" y="2320332"/>
              <a:ext cx="658801" cy="602581"/>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75" name="Freeform 12"/>
            <p:cNvSpPr>
              <a:spLocks/>
            </p:cNvSpPr>
            <p:nvPr/>
          </p:nvSpPr>
          <p:spPr bwMode="auto">
            <a:xfrm>
              <a:off x="5389406" y="2317701"/>
              <a:ext cx="586026" cy="674504"/>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grpSp>
      <p:sp>
        <p:nvSpPr>
          <p:cNvPr id="67" name="Freeform 4"/>
          <p:cNvSpPr>
            <a:spLocks/>
          </p:cNvSpPr>
          <p:nvPr/>
        </p:nvSpPr>
        <p:spPr bwMode="auto">
          <a:xfrm>
            <a:off x="4604208" y="2017726"/>
            <a:ext cx="2888954" cy="1751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68" name="Line 5"/>
          <p:cNvSpPr>
            <a:spLocks noChangeShapeType="1"/>
          </p:cNvSpPr>
          <p:nvPr/>
        </p:nvSpPr>
        <p:spPr bwMode="auto">
          <a:xfrm>
            <a:off x="5703485" y="3613206"/>
            <a:ext cx="0" cy="472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9" name="Line 6"/>
          <p:cNvSpPr>
            <a:spLocks noChangeShapeType="1"/>
          </p:cNvSpPr>
          <p:nvPr/>
        </p:nvSpPr>
        <p:spPr bwMode="auto">
          <a:xfrm>
            <a:off x="4876125" y="3600926"/>
            <a:ext cx="0" cy="471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0" name="Freeform 7"/>
          <p:cNvSpPr>
            <a:spLocks/>
          </p:cNvSpPr>
          <p:nvPr/>
        </p:nvSpPr>
        <p:spPr bwMode="auto">
          <a:xfrm>
            <a:off x="5896913" y="3484270"/>
            <a:ext cx="1494749" cy="11665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2" name="Line 9"/>
          <p:cNvSpPr>
            <a:spLocks noChangeShapeType="1"/>
          </p:cNvSpPr>
          <p:nvPr/>
        </p:nvSpPr>
        <p:spPr bwMode="auto">
          <a:xfrm>
            <a:off x="4443338" y="3172891"/>
            <a:ext cx="14535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3" name="Freeform 10"/>
          <p:cNvSpPr>
            <a:spLocks/>
          </p:cNvSpPr>
          <p:nvPr/>
        </p:nvSpPr>
        <p:spPr bwMode="auto">
          <a:xfrm>
            <a:off x="3584408" y="1972115"/>
            <a:ext cx="560172" cy="1307785"/>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76" name="Rectangle 13"/>
          <p:cNvSpPr>
            <a:spLocks noChangeArrowheads="1"/>
          </p:cNvSpPr>
          <p:nvPr/>
        </p:nvSpPr>
        <p:spPr bwMode="auto">
          <a:xfrm>
            <a:off x="3673461" y="3140439"/>
            <a:ext cx="622413"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7" name="Freeform 14"/>
          <p:cNvSpPr>
            <a:spLocks/>
          </p:cNvSpPr>
          <p:nvPr/>
        </p:nvSpPr>
        <p:spPr bwMode="auto">
          <a:xfrm>
            <a:off x="3331612" y="2843972"/>
            <a:ext cx="341849" cy="16665"/>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78" name="Rectangle 15"/>
          <p:cNvSpPr>
            <a:spLocks noChangeArrowheads="1"/>
          </p:cNvSpPr>
          <p:nvPr/>
        </p:nvSpPr>
        <p:spPr bwMode="auto">
          <a:xfrm>
            <a:off x="3331612" y="2234374"/>
            <a:ext cx="341849"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79" name="Freeform 16"/>
          <p:cNvSpPr>
            <a:spLocks/>
          </p:cNvSpPr>
          <p:nvPr/>
        </p:nvSpPr>
        <p:spPr bwMode="auto">
          <a:xfrm>
            <a:off x="4248953" y="2187887"/>
            <a:ext cx="954686" cy="906064"/>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80" name="Freeform 17"/>
          <p:cNvSpPr>
            <a:spLocks/>
          </p:cNvSpPr>
          <p:nvPr/>
        </p:nvSpPr>
        <p:spPr bwMode="auto">
          <a:xfrm>
            <a:off x="4067017" y="1594955"/>
            <a:ext cx="3029716" cy="488555"/>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99FF"/>
          </a:solidFill>
          <a:ln>
            <a:noFill/>
          </a:ln>
        </p:spPr>
        <p:txBody>
          <a:bodyPr/>
          <a:lstStyle/>
          <a:p>
            <a:endParaRPr lang="zh-CN" altLang="en-US" sz="1200" b="1">
              <a:latin typeface="微软雅黑" pitchFamily="34" charset="-122"/>
              <a:ea typeface="微软雅黑" pitchFamily="34" charset="-122"/>
            </a:endParaRPr>
          </a:p>
        </p:txBody>
      </p:sp>
      <p:sp>
        <p:nvSpPr>
          <p:cNvPr id="81" name="Freeform 18"/>
          <p:cNvSpPr>
            <a:spLocks/>
          </p:cNvSpPr>
          <p:nvPr/>
        </p:nvSpPr>
        <p:spPr bwMode="auto">
          <a:xfrm>
            <a:off x="5308971" y="2178238"/>
            <a:ext cx="715296" cy="877997"/>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82" name="Rectangle 19"/>
          <p:cNvSpPr>
            <a:spLocks noChangeArrowheads="1"/>
          </p:cNvSpPr>
          <p:nvPr/>
        </p:nvSpPr>
        <p:spPr bwMode="auto">
          <a:xfrm>
            <a:off x="7389747" y="2878179"/>
            <a:ext cx="378236" cy="140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3" name="Rectangle 20"/>
          <p:cNvSpPr>
            <a:spLocks noChangeArrowheads="1"/>
          </p:cNvSpPr>
          <p:nvPr/>
        </p:nvSpPr>
        <p:spPr bwMode="auto">
          <a:xfrm>
            <a:off x="7397407" y="2273845"/>
            <a:ext cx="377278" cy="14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4" name="Rectangle 21"/>
          <p:cNvSpPr>
            <a:spLocks noChangeArrowheads="1"/>
          </p:cNvSpPr>
          <p:nvPr/>
        </p:nvSpPr>
        <p:spPr bwMode="auto">
          <a:xfrm>
            <a:off x="6700304" y="3250956"/>
            <a:ext cx="1057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B</a:t>
            </a:r>
          </a:p>
        </p:txBody>
      </p:sp>
      <p:sp>
        <p:nvSpPr>
          <p:cNvPr id="85" name="Oval 22"/>
          <p:cNvSpPr>
            <a:spLocks noChangeArrowheads="1"/>
          </p:cNvSpPr>
          <p:nvPr/>
        </p:nvSpPr>
        <p:spPr bwMode="auto">
          <a:xfrm>
            <a:off x="4842610" y="3721091"/>
            <a:ext cx="70860"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86" name="Rectangle 185"/>
          <p:cNvSpPr>
            <a:spLocks noChangeArrowheads="1"/>
          </p:cNvSpPr>
          <p:nvPr/>
        </p:nvSpPr>
        <p:spPr bwMode="auto">
          <a:xfrm>
            <a:off x="3907106" y="1676526"/>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7" name="Rectangle 186"/>
          <p:cNvSpPr>
            <a:spLocks noChangeArrowheads="1"/>
          </p:cNvSpPr>
          <p:nvPr/>
        </p:nvSpPr>
        <p:spPr bwMode="auto">
          <a:xfrm>
            <a:off x="4151561" y="1840945"/>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222.1.1.0</a:t>
            </a:r>
          </a:p>
        </p:txBody>
      </p:sp>
      <p:sp>
        <p:nvSpPr>
          <p:cNvPr id="88" name="Rectangle 187"/>
          <p:cNvSpPr>
            <a:spLocks noChangeArrowheads="1"/>
          </p:cNvSpPr>
          <p:nvPr/>
        </p:nvSpPr>
        <p:spPr bwMode="auto">
          <a:xfrm>
            <a:off x="4913499" y="1434441"/>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89" name="Rectangle 188"/>
          <p:cNvSpPr>
            <a:spLocks noChangeArrowheads="1"/>
          </p:cNvSpPr>
          <p:nvPr/>
        </p:nvSpPr>
        <p:spPr bwMode="auto">
          <a:xfrm>
            <a:off x="4862749"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222.1.1.1</a:t>
            </a:r>
          </a:p>
        </p:txBody>
      </p:sp>
      <p:sp>
        <p:nvSpPr>
          <p:cNvPr id="90" name="Rectangle 189"/>
          <p:cNvSpPr>
            <a:spLocks noChangeArrowheads="1"/>
          </p:cNvSpPr>
          <p:nvPr/>
        </p:nvSpPr>
        <p:spPr bwMode="auto">
          <a:xfrm>
            <a:off x="584520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1" name="Rectangle 190"/>
          <p:cNvSpPr>
            <a:spLocks noChangeArrowheads="1"/>
          </p:cNvSpPr>
          <p:nvPr/>
        </p:nvSpPr>
        <p:spPr bwMode="auto">
          <a:xfrm>
            <a:off x="5781048" y="139711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222.1.1.2</a:t>
            </a:r>
          </a:p>
        </p:txBody>
      </p:sp>
      <p:sp>
        <p:nvSpPr>
          <p:cNvPr id="92" name="Rectangle 191"/>
          <p:cNvSpPr>
            <a:spLocks noChangeArrowheads="1"/>
          </p:cNvSpPr>
          <p:nvPr/>
        </p:nvSpPr>
        <p:spPr bwMode="auto">
          <a:xfrm>
            <a:off x="6806594" y="1434441"/>
            <a:ext cx="607092"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3" name="Rectangle 192"/>
          <p:cNvSpPr>
            <a:spLocks noChangeArrowheads="1"/>
          </p:cNvSpPr>
          <p:nvPr/>
        </p:nvSpPr>
        <p:spPr bwMode="auto">
          <a:xfrm>
            <a:off x="6714668" y="1382200"/>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222.1.1.3</a:t>
            </a:r>
          </a:p>
        </p:txBody>
      </p:sp>
      <p:sp>
        <p:nvSpPr>
          <p:cNvPr id="94" name="Rectangle 193"/>
          <p:cNvSpPr>
            <a:spLocks noChangeArrowheads="1"/>
          </p:cNvSpPr>
          <p:nvPr/>
        </p:nvSpPr>
        <p:spPr bwMode="auto">
          <a:xfrm>
            <a:off x="5275456" y="1796691"/>
            <a:ext cx="16279" cy="2973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95" name="Group 194"/>
          <p:cNvGrpSpPr>
            <a:grpSpLocks/>
          </p:cNvGrpSpPr>
          <p:nvPr/>
        </p:nvGrpSpPr>
        <p:grpSpPr bwMode="auto">
          <a:xfrm>
            <a:off x="5066708" y="2068598"/>
            <a:ext cx="390684" cy="213140"/>
            <a:chOff x="2299" y="1622"/>
            <a:chExt cx="439" cy="262"/>
          </a:xfrm>
        </p:grpSpPr>
        <p:sp>
          <p:nvSpPr>
            <p:cNvPr id="96"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97"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8"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99"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00" name="Group 199"/>
            <p:cNvGrpSpPr>
              <a:grpSpLocks/>
            </p:cNvGrpSpPr>
            <p:nvPr/>
          </p:nvGrpSpPr>
          <p:grpSpPr bwMode="auto">
            <a:xfrm>
              <a:off x="2365" y="1640"/>
              <a:ext cx="304" cy="117"/>
              <a:chOff x="2365" y="1640"/>
              <a:chExt cx="304" cy="117"/>
            </a:xfrm>
          </p:grpSpPr>
          <p:grpSp>
            <p:nvGrpSpPr>
              <p:cNvPr id="103" name="Group 200"/>
              <p:cNvGrpSpPr>
                <a:grpSpLocks/>
              </p:cNvGrpSpPr>
              <p:nvPr/>
            </p:nvGrpSpPr>
            <p:grpSpPr bwMode="auto">
              <a:xfrm>
                <a:off x="2365" y="1640"/>
                <a:ext cx="302" cy="115"/>
                <a:chOff x="2365" y="1640"/>
                <a:chExt cx="302" cy="115"/>
              </a:xfrm>
            </p:grpSpPr>
            <p:sp>
              <p:nvSpPr>
                <p:cNvPr id="113"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4"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5"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6"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7"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8"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9"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0"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04" name="Group 209"/>
              <p:cNvGrpSpPr>
                <a:grpSpLocks/>
              </p:cNvGrpSpPr>
              <p:nvPr/>
            </p:nvGrpSpPr>
            <p:grpSpPr bwMode="auto">
              <a:xfrm>
                <a:off x="2368" y="1643"/>
                <a:ext cx="301" cy="114"/>
                <a:chOff x="2368" y="1643"/>
                <a:chExt cx="301" cy="114"/>
              </a:xfrm>
            </p:grpSpPr>
            <p:sp>
              <p:nvSpPr>
                <p:cNvPr id="105"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6"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7"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8"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09"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0"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1"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2"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01"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02"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21" name="Rectangle 220"/>
          <p:cNvSpPr>
            <a:spLocks noChangeArrowheads="1"/>
          </p:cNvSpPr>
          <p:nvPr/>
        </p:nvSpPr>
        <p:spPr bwMode="auto">
          <a:xfrm>
            <a:off x="5341528" y="1925628"/>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Rectangle 221"/>
          <p:cNvSpPr>
            <a:spLocks noChangeArrowheads="1"/>
          </p:cNvSpPr>
          <p:nvPr/>
        </p:nvSpPr>
        <p:spPr bwMode="auto">
          <a:xfrm>
            <a:off x="5444096" y="193089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222.1.1.4</a:t>
            </a:r>
          </a:p>
        </p:txBody>
      </p:sp>
      <p:sp>
        <p:nvSpPr>
          <p:cNvPr id="123" name="Rectangle 222"/>
          <p:cNvSpPr>
            <a:spLocks noChangeArrowheads="1"/>
          </p:cNvSpPr>
          <p:nvPr/>
        </p:nvSpPr>
        <p:spPr bwMode="auto">
          <a:xfrm>
            <a:off x="4839767" y="2007201"/>
            <a:ext cx="248965" cy="1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Rectangle 223"/>
          <p:cNvSpPr>
            <a:spLocks noChangeArrowheads="1"/>
          </p:cNvSpPr>
          <p:nvPr/>
        </p:nvSpPr>
        <p:spPr bwMode="auto">
          <a:xfrm>
            <a:off x="4902009" y="2001937"/>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1</a:t>
            </a:r>
          </a:p>
        </p:txBody>
      </p:sp>
      <p:sp>
        <p:nvSpPr>
          <p:cNvPr id="125" name="Oval 224"/>
          <p:cNvSpPr>
            <a:spLocks noChangeArrowheads="1"/>
          </p:cNvSpPr>
          <p:nvPr/>
        </p:nvSpPr>
        <p:spPr bwMode="auto">
          <a:xfrm>
            <a:off x="5251518" y="195369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26" name="Rectangle 225"/>
          <p:cNvSpPr>
            <a:spLocks noChangeArrowheads="1"/>
          </p:cNvSpPr>
          <p:nvPr/>
        </p:nvSpPr>
        <p:spPr bwMode="auto">
          <a:xfrm>
            <a:off x="3952111" y="1508119"/>
            <a:ext cx="434731"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27" name="Oval 226"/>
          <p:cNvSpPr>
            <a:spLocks noChangeArrowheads="1"/>
          </p:cNvSpPr>
          <p:nvPr/>
        </p:nvSpPr>
        <p:spPr bwMode="auto">
          <a:xfrm>
            <a:off x="7457733" y="286239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28" name="Oval 227"/>
          <p:cNvSpPr>
            <a:spLocks noChangeArrowheads="1"/>
          </p:cNvSpPr>
          <p:nvPr/>
        </p:nvSpPr>
        <p:spPr bwMode="auto">
          <a:xfrm>
            <a:off x="7460606" y="2251040"/>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29" name="Rectangle 228"/>
          <p:cNvSpPr>
            <a:spLocks noChangeArrowheads="1"/>
          </p:cNvSpPr>
          <p:nvPr/>
        </p:nvSpPr>
        <p:spPr bwMode="auto">
          <a:xfrm>
            <a:off x="6584439" y="2651883"/>
            <a:ext cx="609008"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0" name="Rectangle 229"/>
          <p:cNvSpPr>
            <a:spLocks noChangeArrowheads="1"/>
          </p:cNvSpPr>
          <p:nvPr/>
        </p:nvSpPr>
        <p:spPr bwMode="auto">
          <a:xfrm>
            <a:off x="6315474" y="293694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222.1.2.5</a:t>
            </a:r>
          </a:p>
        </p:txBody>
      </p:sp>
      <p:sp>
        <p:nvSpPr>
          <p:cNvPr id="131" name="Rectangle 230"/>
          <p:cNvSpPr>
            <a:spLocks noChangeArrowheads="1"/>
          </p:cNvSpPr>
          <p:nvPr/>
        </p:nvSpPr>
        <p:spPr bwMode="auto">
          <a:xfrm>
            <a:off x="7516144" y="2934315"/>
            <a:ext cx="608050"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Rectangle 231"/>
          <p:cNvSpPr>
            <a:spLocks noChangeArrowheads="1"/>
          </p:cNvSpPr>
          <p:nvPr/>
        </p:nvSpPr>
        <p:spPr bwMode="auto">
          <a:xfrm>
            <a:off x="7646746" y="309200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222.1.2.2</a:t>
            </a:r>
          </a:p>
        </p:txBody>
      </p:sp>
      <p:sp>
        <p:nvSpPr>
          <p:cNvPr id="133" name="Rectangle 232"/>
          <p:cNvSpPr>
            <a:spLocks noChangeArrowheads="1"/>
          </p:cNvSpPr>
          <p:nvPr/>
        </p:nvSpPr>
        <p:spPr bwMode="auto">
          <a:xfrm>
            <a:off x="7516144" y="2320331"/>
            <a:ext cx="60805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Rectangle 233"/>
          <p:cNvSpPr>
            <a:spLocks noChangeArrowheads="1"/>
          </p:cNvSpPr>
          <p:nvPr/>
        </p:nvSpPr>
        <p:spPr bwMode="auto">
          <a:xfrm>
            <a:off x="7646746" y="2478894"/>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222.1.2.1</a:t>
            </a:r>
          </a:p>
        </p:txBody>
      </p:sp>
      <p:sp>
        <p:nvSpPr>
          <p:cNvPr id="135" name="Rectangle 235"/>
          <p:cNvSpPr>
            <a:spLocks noChangeArrowheads="1"/>
          </p:cNvSpPr>
          <p:nvPr/>
        </p:nvSpPr>
        <p:spPr bwMode="auto">
          <a:xfrm>
            <a:off x="5776261"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222.1.2.3</a:t>
            </a:r>
          </a:p>
        </p:txBody>
      </p:sp>
      <p:sp>
        <p:nvSpPr>
          <p:cNvPr id="136" name="Rectangle 236"/>
          <p:cNvSpPr>
            <a:spLocks noChangeArrowheads="1"/>
          </p:cNvSpPr>
          <p:nvPr/>
        </p:nvSpPr>
        <p:spPr bwMode="auto">
          <a:xfrm>
            <a:off x="4974783" y="3712321"/>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Rectangle 237"/>
          <p:cNvSpPr>
            <a:spLocks noChangeArrowheads="1"/>
          </p:cNvSpPr>
          <p:nvPr/>
        </p:nvSpPr>
        <p:spPr bwMode="auto">
          <a:xfrm>
            <a:off x="4917000" y="3815539"/>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222.1.2.4</a:t>
            </a:r>
          </a:p>
        </p:txBody>
      </p:sp>
      <p:sp>
        <p:nvSpPr>
          <p:cNvPr id="138" name="Oval 238"/>
          <p:cNvSpPr>
            <a:spLocks noChangeArrowheads="1"/>
          </p:cNvSpPr>
          <p:nvPr/>
        </p:nvSpPr>
        <p:spPr bwMode="auto">
          <a:xfrm>
            <a:off x="5677631" y="3728108"/>
            <a:ext cx="55538"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39" name="Rectangle 239"/>
          <p:cNvSpPr>
            <a:spLocks noChangeArrowheads="1"/>
          </p:cNvSpPr>
          <p:nvPr/>
        </p:nvSpPr>
        <p:spPr bwMode="auto">
          <a:xfrm>
            <a:off x="6873622" y="2248408"/>
            <a:ext cx="540063"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0" name="Rectangle 240"/>
          <p:cNvSpPr>
            <a:spLocks noChangeArrowheads="1"/>
          </p:cNvSpPr>
          <p:nvPr/>
        </p:nvSpPr>
        <p:spPr bwMode="auto">
          <a:xfrm>
            <a:off x="6820084" y="2598379"/>
            <a:ext cx="67153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222.1.2.0</a:t>
            </a:r>
          </a:p>
        </p:txBody>
      </p:sp>
      <p:sp>
        <p:nvSpPr>
          <p:cNvPr id="141" name="Rectangle 241"/>
          <p:cNvSpPr>
            <a:spLocks noChangeArrowheads="1"/>
          </p:cNvSpPr>
          <p:nvPr/>
        </p:nvSpPr>
        <p:spPr bwMode="auto">
          <a:xfrm>
            <a:off x="6916713" y="2087018"/>
            <a:ext cx="434731"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42" name="Group 242"/>
          <p:cNvGrpSpPr>
            <a:grpSpLocks/>
          </p:cNvGrpSpPr>
          <p:nvPr/>
        </p:nvGrpSpPr>
        <p:grpSpPr bwMode="auto">
          <a:xfrm>
            <a:off x="4101490" y="3038693"/>
            <a:ext cx="391642" cy="212263"/>
            <a:chOff x="1304" y="2569"/>
            <a:chExt cx="439" cy="262"/>
          </a:xfrm>
        </p:grpSpPr>
        <p:sp>
          <p:nvSpPr>
            <p:cNvPr id="143"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44"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5"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46"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47" name="Group 247"/>
            <p:cNvGrpSpPr>
              <a:grpSpLocks/>
            </p:cNvGrpSpPr>
            <p:nvPr/>
          </p:nvGrpSpPr>
          <p:grpSpPr bwMode="auto">
            <a:xfrm>
              <a:off x="1371" y="2587"/>
              <a:ext cx="304" cy="117"/>
              <a:chOff x="1371" y="2587"/>
              <a:chExt cx="304" cy="117"/>
            </a:xfrm>
          </p:grpSpPr>
          <p:grpSp>
            <p:nvGrpSpPr>
              <p:cNvPr id="150" name="Group 248"/>
              <p:cNvGrpSpPr>
                <a:grpSpLocks/>
              </p:cNvGrpSpPr>
              <p:nvPr/>
            </p:nvGrpSpPr>
            <p:grpSpPr bwMode="auto">
              <a:xfrm>
                <a:off x="1371" y="2587"/>
                <a:ext cx="301" cy="115"/>
                <a:chOff x="1371" y="2587"/>
                <a:chExt cx="301" cy="115"/>
              </a:xfrm>
            </p:grpSpPr>
            <p:sp>
              <p:nvSpPr>
                <p:cNvPr id="160"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2"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3"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4"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5"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7"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51" name="Group 257"/>
              <p:cNvGrpSpPr>
                <a:grpSpLocks/>
              </p:cNvGrpSpPr>
              <p:nvPr/>
            </p:nvGrpSpPr>
            <p:grpSpPr bwMode="auto">
              <a:xfrm>
                <a:off x="1373" y="2590"/>
                <a:ext cx="302" cy="114"/>
                <a:chOff x="1373" y="2590"/>
                <a:chExt cx="302" cy="114"/>
              </a:xfrm>
            </p:grpSpPr>
            <p:sp>
              <p:nvSpPr>
                <p:cNvPr id="152"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4"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5"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6"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8"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48"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49"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grpSp>
        <p:nvGrpSpPr>
          <p:cNvPr id="168" name="Group 268"/>
          <p:cNvGrpSpPr>
            <a:grpSpLocks/>
          </p:cNvGrpSpPr>
          <p:nvPr/>
        </p:nvGrpSpPr>
        <p:grpSpPr bwMode="auto">
          <a:xfrm>
            <a:off x="5852865" y="3038693"/>
            <a:ext cx="391641" cy="212263"/>
            <a:chOff x="3488" y="2569"/>
            <a:chExt cx="439" cy="262"/>
          </a:xfrm>
        </p:grpSpPr>
        <p:sp>
          <p:nvSpPr>
            <p:cNvPr id="169"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sp>
          <p:nvSpPr>
            <p:cNvPr id="170"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1"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sz="1200" b="1">
                <a:latin typeface="微软雅黑" pitchFamily="34" charset="-122"/>
                <a:ea typeface="微软雅黑" pitchFamily="34" charset="-122"/>
              </a:endParaRPr>
            </a:p>
          </p:txBody>
        </p:sp>
        <p:grpSp>
          <p:nvGrpSpPr>
            <p:cNvPr id="173" name="Group 273"/>
            <p:cNvGrpSpPr>
              <a:grpSpLocks/>
            </p:cNvGrpSpPr>
            <p:nvPr/>
          </p:nvGrpSpPr>
          <p:grpSpPr bwMode="auto">
            <a:xfrm>
              <a:off x="3555" y="2587"/>
              <a:ext cx="304" cy="117"/>
              <a:chOff x="3555" y="2587"/>
              <a:chExt cx="304" cy="117"/>
            </a:xfrm>
          </p:grpSpPr>
          <p:grpSp>
            <p:nvGrpSpPr>
              <p:cNvPr id="176" name="Group 274"/>
              <p:cNvGrpSpPr>
                <a:grpSpLocks/>
              </p:cNvGrpSpPr>
              <p:nvPr/>
            </p:nvGrpSpPr>
            <p:grpSpPr bwMode="auto">
              <a:xfrm>
                <a:off x="3555" y="2587"/>
                <a:ext cx="301" cy="115"/>
                <a:chOff x="3555" y="2587"/>
                <a:chExt cx="301" cy="115"/>
              </a:xfrm>
            </p:grpSpPr>
            <p:sp>
              <p:nvSpPr>
                <p:cNvPr id="186"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7"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8"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9"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0"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1"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2"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3"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nvGrpSpPr>
              <p:cNvPr id="177" name="Group 283"/>
              <p:cNvGrpSpPr>
                <a:grpSpLocks/>
              </p:cNvGrpSpPr>
              <p:nvPr/>
            </p:nvGrpSpPr>
            <p:grpSpPr bwMode="auto">
              <a:xfrm>
                <a:off x="3557" y="2590"/>
                <a:ext cx="302" cy="114"/>
                <a:chOff x="3557" y="2590"/>
                <a:chExt cx="302" cy="114"/>
              </a:xfrm>
            </p:grpSpPr>
            <p:sp>
              <p:nvSpPr>
                <p:cNvPr id="178"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9"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1"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2"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3"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4"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5"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174"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75"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4" name="Oval 294"/>
          <p:cNvSpPr>
            <a:spLocks noChangeArrowheads="1"/>
          </p:cNvSpPr>
          <p:nvPr/>
        </p:nvSpPr>
        <p:spPr bwMode="auto">
          <a:xfrm>
            <a:off x="4678897" y="3150964"/>
            <a:ext cx="56496" cy="51750"/>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5" name="Oval 295"/>
          <p:cNvSpPr>
            <a:spLocks noChangeArrowheads="1"/>
          </p:cNvSpPr>
          <p:nvPr/>
        </p:nvSpPr>
        <p:spPr bwMode="auto">
          <a:xfrm>
            <a:off x="5683377" y="3147456"/>
            <a:ext cx="55538"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6" name="Oval 296"/>
          <p:cNvSpPr>
            <a:spLocks noChangeArrowheads="1"/>
          </p:cNvSpPr>
          <p:nvPr/>
        </p:nvSpPr>
        <p:spPr bwMode="auto">
          <a:xfrm>
            <a:off x="5931385" y="2950981"/>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7" name="Oval 297"/>
          <p:cNvSpPr>
            <a:spLocks noChangeArrowheads="1"/>
          </p:cNvSpPr>
          <p:nvPr/>
        </p:nvSpPr>
        <p:spPr bwMode="auto">
          <a:xfrm>
            <a:off x="5400897" y="230366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8" name="Oval 298"/>
          <p:cNvSpPr>
            <a:spLocks noChangeArrowheads="1"/>
          </p:cNvSpPr>
          <p:nvPr/>
        </p:nvSpPr>
        <p:spPr bwMode="auto">
          <a:xfrm>
            <a:off x="4400248" y="288870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199" name="Oval 299"/>
          <p:cNvSpPr>
            <a:spLocks noChangeArrowheads="1"/>
          </p:cNvSpPr>
          <p:nvPr/>
        </p:nvSpPr>
        <p:spPr bwMode="auto">
          <a:xfrm>
            <a:off x="4997764" y="2316823"/>
            <a:ext cx="54581" cy="49996"/>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00" name="Rectangle 300"/>
          <p:cNvSpPr>
            <a:spLocks noChangeArrowheads="1"/>
          </p:cNvSpPr>
          <p:nvPr/>
        </p:nvSpPr>
        <p:spPr bwMode="auto">
          <a:xfrm>
            <a:off x="5504313" y="2120349"/>
            <a:ext cx="60900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1" name="Rectangle 301"/>
          <p:cNvSpPr>
            <a:spLocks noChangeArrowheads="1"/>
          </p:cNvSpPr>
          <p:nvPr/>
        </p:nvSpPr>
        <p:spPr bwMode="auto">
          <a:xfrm>
            <a:off x="5517719" y="220981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222.1.6.1</a:t>
            </a:r>
          </a:p>
        </p:txBody>
      </p:sp>
      <p:sp>
        <p:nvSpPr>
          <p:cNvPr id="202" name="Rectangle 302"/>
          <p:cNvSpPr>
            <a:spLocks noChangeArrowheads="1"/>
          </p:cNvSpPr>
          <p:nvPr/>
        </p:nvSpPr>
        <p:spPr bwMode="auto">
          <a:xfrm>
            <a:off x="4351413" y="2200166"/>
            <a:ext cx="607092"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3" name="Rectangle 303"/>
          <p:cNvSpPr>
            <a:spLocks noChangeArrowheads="1"/>
          </p:cNvSpPr>
          <p:nvPr/>
        </p:nvSpPr>
        <p:spPr bwMode="auto">
          <a:xfrm>
            <a:off x="4481749" y="21931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222.1.5.1</a:t>
            </a:r>
          </a:p>
        </p:txBody>
      </p:sp>
      <p:sp>
        <p:nvSpPr>
          <p:cNvPr id="204" name="Rectangle 304"/>
          <p:cNvSpPr>
            <a:spLocks noChangeArrowheads="1"/>
          </p:cNvSpPr>
          <p:nvPr/>
        </p:nvSpPr>
        <p:spPr bwMode="auto">
          <a:xfrm>
            <a:off x="3907105" y="2563294"/>
            <a:ext cx="609008"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5" name="Rectangle 305"/>
          <p:cNvSpPr>
            <a:spLocks noChangeArrowheads="1"/>
          </p:cNvSpPr>
          <p:nvPr/>
        </p:nvSpPr>
        <p:spPr bwMode="auto">
          <a:xfrm>
            <a:off x="3865051" y="269456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0000FF"/>
                </a:solidFill>
                <a:latin typeface="微软雅黑" pitchFamily="34" charset="-122"/>
                <a:ea typeface="微软雅黑" pitchFamily="34" charset="-122"/>
              </a:rPr>
              <a:t>222.1.5.2</a:t>
            </a:r>
          </a:p>
        </p:txBody>
      </p:sp>
      <p:sp>
        <p:nvSpPr>
          <p:cNvPr id="206" name="Rectangle 306"/>
          <p:cNvSpPr>
            <a:spLocks noChangeArrowheads="1"/>
          </p:cNvSpPr>
          <p:nvPr/>
        </p:nvSpPr>
        <p:spPr bwMode="auto">
          <a:xfrm>
            <a:off x="5918936" y="2490493"/>
            <a:ext cx="608050"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7" name="Rectangle 307"/>
          <p:cNvSpPr>
            <a:spLocks noChangeArrowheads="1"/>
          </p:cNvSpPr>
          <p:nvPr/>
        </p:nvSpPr>
        <p:spPr bwMode="auto">
          <a:xfrm>
            <a:off x="5988947" y="2770294"/>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222.1.6.2</a:t>
            </a:r>
          </a:p>
        </p:txBody>
      </p:sp>
      <p:sp>
        <p:nvSpPr>
          <p:cNvPr id="208" name="Rectangle 308"/>
          <p:cNvSpPr>
            <a:spLocks noChangeArrowheads="1"/>
          </p:cNvSpPr>
          <p:nvPr/>
        </p:nvSpPr>
        <p:spPr bwMode="auto">
          <a:xfrm>
            <a:off x="5589535" y="2979048"/>
            <a:ext cx="60900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09" name="Rectangle 309"/>
          <p:cNvSpPr>
            <a:spLocks noChangeArrowheads="1"/>
          </p:cNvSpPr>
          <p:nvPr/>
        </p:nvSpPr>
        <p:spPr bwMode="auto">
          <a:xfrm>
            <a:off x="5559961" y="3229027"/>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222.1.4.1</a:t>
            </a:r>
          </a:p>
        </p:txBody>
      </p:sp>
      <p:sp>
        <p:nvSpPr>
          <p:cNvPr id="210" name="Rectangle 310"/>
          <p:cNvSpPr>
            <a:spLocks noChangeArrowheads="1"/>
          </p:cNvSpPr>
          <p:nvPr/>
        </p:nvSpPr>
        <p:spPr bwMode="auto">
          <a:xfrm>
            <a:off x="4518028" y="2979048"/>
            <a:ext cx="60709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1" name="Rectangle 311"/>
          <p:cNvSpPr>
            <a:spLocks noChangeArrowheads="1"/>
          </p:cNvSpPr>
          <p:nvPr/>
        </p:nvSpPr>
        <p:spPr bwMode="auto">
          <a:xfrm>
            <a:off x="4629213" y="3219380"/>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222.1.4.2</a:t>
            </a:r>
          </a:p>
        </p:txBody>
      </p:sp>
      <p:sp>
        <p:nvSpPr>
          <p:cNvPr id="212" name="Rectangle 312"/>
          <p:cNvSpPr>
            <a:spLocks noChangeArrowheads="1"/>
          </p:cNvSpPr>
          <p:nvPr/>
        </p:nvSpPr>
        <p:spPr bwMode="auto">
          <a:xfrm>
            <a:off x="2990722" y="2279984"/>
            <a:ext cx="608050" cy="19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3" name="Rectangle 313"/>
          <p:cNvSpPr>
            <a:spLocks noChangeArrowheads="1"/>
          </p:cNvSpPr>
          <p:nvPr/>
        </p:nvSpPr>
        <p:spPr bwMode="auto">
          <a:xfrm>
            <a:off x="2751689" y="2475122"/>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latin typeface="微软雅黑" pitchFamily="34" charset="-122"/>
                <a:ea typeface="微软雅黑" pitchFamily="34" charset="-122"/>
              </a:rPr>
              <a:t>222.1.3.3</a:t>
            </a:r>
          </a:p>
        </p:txBody>
      </p:sp>
      <p:sp>
        <p:nvSpPr>
          <p:cNvPr id="214" name="Rectangle 314"/>
          <p:cNvSpPr>
            <a:spLocks noChangeArrowheads="1"/>
          </p:cNvSpPr>
          <p:nvPr/>
        </p:nvSpPr>
        <p:spPr bwMode="auto">
          <a:xfrm>
            <a:off x="3641862" y="3014133"/>
            <a:ext cx="608050" cy="19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5" name="Rectangle 315"/>
          <p:cNvSpPr>
            <a:spLocks noChangeArrowheads="1"/>
          </p:cNvSpPr>
          <p:nvPr/>
        </p:nvSpPr>
        <p:spPr bwMode="auto">
          <a:xfrm>
            <a:off x="3774114" y="3245693"/>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a:solidFill>
                  <a:srgbClr val="0000FF"/>
                </a:solidFill>
                <a:latin typeface="微软雅黑" pitchFamily="34" charset="-122"/>
                <a:ea typeface="微软雅黑" pitchFamily="34" charset="-122"/>
              </a:rPr>
              <a:t>222.1.3.2</a:t>
            </a:r>
          </a:p>
        </p:txBody>
      </p:sp>
      <p:sp>
        <p:nvSpPr>
          <p:cNvPr id="216" name="Rectangle 316"/>
          <p:cNvSpPr>
            <a:spLocks noChangeArrowheads="1"/>
          </p:cNvSpPr>
          <p:nvPr/>
        </p:nvSpPr>
        <p:spPr bwMode="auto">
          <a:xfrm>
            <a:off x="2990722" y="2892214"/>
            <a:ext cx="608050"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17" name="Rectangle 317"/>
          <p:cNvSpPr>
            <a:spLocks noChangeArrowheads="1"/>
          </p:cNvSpPr>
          <p:nvPr/>
        </p:nvSpPr>
        <p:spPr bwMode="auto">
          <a:xfrm>
            <a:off x="2751689" y="3087351"/>
            <a:ext cx="697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latin typeface="微软雅黑" pitchFamily="34" charset="-122"/>
                <a:ea typeface="微软雅黑" pitchFamily="34" charset="-122"/>
              </a:rPr>
              <a:t>222.1.3.1</a:t>
            </a:r>
          </a:p>
        </p:txBody>
      </p:sp>
      <p:sp>
        <p:nvSpPr>
          <p:cNvPr id="218" name="Oval 318"/>
          <p:cNvSpPr>
            <a:spLocks noChangeArrowheads="1"/>
          </p:cNvSpPr>
          <p:nvPr/>
        </p:nvSpPr>
        <p:spPr bwMode="auto">
          <a:xfrm>
            <a:off x="3555681" y="2824675"/>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19" name="Oval 319"/>
          <p:cNvSpPr>
            <a:spLocks noChangeArrowheads="1"/>
          </p:cNvSpPr>
          <p:nvPr/>
        </p:nvSpPr>
        <p:spPr bwMode="auto">
          <a:xfrm>
            <a:off x="3550894" y="2212447"/>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20" name="Oval 320"/>
          <p:cNvSpPr>
            <a:spLocks noChangeArrowheads="1"/>
          </p:cNvSpPr>
          <p:nvPr/>
        </p:nvSpPr>
        <p:spPr bwMode="auto">
          <a:xfrm>
            <a:off x="3974135" y="3122019"/>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21" name="Rectangle 321"/>
          <p:cNvSpPr>
            <a:spLocks noChangeArrowheads="1"/>
          </p:cNvSpPr>
          <p:nvPr/>
        </p:nvSpPr>
        <p:spPr bwMode="auto">
          <a:xfrm>
            <a:off x="4290129" y="3045709"/>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2" name="Rectangle 322"/>
          <p:cNvSpPr>
            <a:spLocks noChangeArrowheads="1"/>
          </p:cNvSpPr>
          <p:nvPr/>
        </p:nvSpPr>
        <p:spPr bwMode="auto">
          <a:xfrm>
            <a:off x="4482598" y="2922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3</a:t>
            </a:r>
          </a:p>
        </p:txBody>
      </p:sp>
      <p:sp>
        <p:nvSpPr>
          <p:cNvPr id="223" name="Rectangle 323"/>
          <p:cNvSpPr>
            <a:spLocks noChangeArrowheads="1"/>
          </p:cNvSpPr>
          <p:nvPr/>
        </p:nvSpPr>
        <p:spPr bwMode="auto">
          <a:xfrm>
            <a:off x="6262700" y="3013256"/>
            <a:ext cx="249922" cy="19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4" name="Rectangle 324"/>
          <p:cNvSpPr>
            <a:spLocks noChangeArrowheads="1"/>
          </p:cNvSpPr>
          <p:nvPr/>
        </p:nvSpPr>
        <p:spPr bwMode="auto">
          <a:xfrm>
            <a:off x="5700613" y="29220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FF"/>
                </a:solidFill>
                <a:latin typeface="微软雅黑" pitchFamily="34" charset="-122"/>
                <a:ea typeface="微软雅黑" pitchFamily="34" charset="-122"/>
              </a:rPr>
              <a:t>R</a:t>
            </a:r>
            <a:r>
              <a:rPr lang="en-US" altLang="zh-CN" sz="1200" b="1" baseline="-25000">
                <a:solidFill>
                  <a:srgbClr val="0000FF"/>
                </a:solidFill>
                <a:latin typeface="微软雅黑" pitchFamily="34" charset="-122"/>
                <a:ea typeface="微软雅黑" pitchFamily="34" charset="-122"/>
              </a:rPr>
              <a:t>2</a:t>
            </a:r>
          </a:p>
        </p:txBody>
      </p:sp>
      <p:sp>
        <p:nvSpPr>
          <p:cNvPr id="225" name="Rectangle 325"/>
          <p:cNvSpPr>
            <a:spLocks noChangeArrowheads="1"/>
          </p:cNvSpPr>
          <p:nvPr/>
        </p:nvSpPr>
        <p:spPr bwMode="auto">
          <a:xfrm>
            <a:off x="3666758" y="2285247"/>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6" name="Rectangle 326"/>
          <p:cNvSpPr>
            <a:spLocks noChangeArrowheads="1"/>
          </p:cNvSpPr>
          <p:nvPr/>
        </p:nvSpPr>
        <p:spPr bwMode="auto">
          <a:xfrm>
            <a:off x="3773005" y="2275954"/>
            <a:ext cx="70064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solidFill>
                  <a:srgbClr val="0000FF"/>
                </a:solidFill>
                <a:latin typeface="微软雅黑" pitchFamily="34" charset="-122"/>
                <a:ea typeface="微软雅黑" pitchFamily="34" charset="-122"/>
              </a:rPr>
              <a:t>222.1.3.0</a:t>
            </a:r>
          </a:p>
        </p:txBody>
      </p:sp>
      <p:sp>
        <p:nvSpPr>
          <p:cNvPr id="227" name="Rectangle 327"/>
          <p:cNvSpPr>
            <a:spLocks noChangeArrowheads="1"/>
          </p:cNvSpPr>
          <p:nvPr/>
        </p:nvSpPr>
        <p:spPr bwMode="auto">
          <a:xfrm>
            <a:off x="3686867" y="2121226"/>
            <a:ext cx="432817" cy="19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28" name="Rectangle 328"/>
          <p:cNvSpPr>
            <a:spLocks noChangeArrowheads="1"/>
          </p:cNvSpPr>
          <p:nvPr/>
        </p:nvSpPr>
        <p:spPr bwMode="auto">
          <a:xfrm>
            <a:off x="3759362" y="2097303"/>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3</a:t>
            </a:r>
          </a:p>
        </p:txBody>
      </p:sp>
      <p:sp>
        <p:nvSpPr>
          <p:cNvPr id="229" name="Rectangle 329"/>
          <p:cNvSpPr>
            <a:spLocks noChangeArrowheads="1"/>
          </p:cNvSpPr>
          <p:nvPr/>
        </p:nvSpPr>
        <p:spPr bwMode="auto">
          <a:xfrm>
            <a:off x="5149059" y="2723806"/>
            <a:ext cx="250880"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0" name="Rectangle 330"/>
          <p:cNvSpPr>
            <a:spLocks noChangeArrowheads="1"/>
          </p:cNvSpPr>
          <p:nvPr/>
        </p:nvSpPr>
        <p:spPr bwMode="auto">
          <a:xfrm>
            <a:off x="5784987" y="2320331"/>
            <a:ext cx="249922"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b="1">
              <a:latin typeface="微软雅黑" pitchFamily="34" charset="-122"/>
              <a:ea typeface="微软雅黑" pitchFamily="34" charset="-122"/>
            </a:endParaRPr>
          </a:p>
        </p:txBody>
      </p:sp>
      <p:sp>
        <p:nvSpPr>
          <p:cNvPr id="231" name="Rectangle 331"/>
          <p:cNvSpPr>
            <a:spLocks noChangeArrowheads="1"/>
          </p:cNvSpPr>
          <p:nvPr/>
        </p:nvSpPr>
        <p:spPr bwMode="auto">
          <a:xfrm>
            <a:off x="5759629" y="243435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3</a:t>
            </a:r>
          </a:p>
        </p:txBody>
      </p:sp>
      <p:sp>
        <p:nvSpPr>
          <p:cNvPr id="232" name="Rectangle 332"/>
          <p:cNvSpPr>
            <a:spLocks noChangeArrowheads="1"/>
          </p:cNvSpPr>
          <p:nvPr/>
        </p:nvSpPr>
        <p:spPr bwMode="auto">
          <a:xfrm>
            <a:off x="4750714" y="2522069"/>
            <a:ext cx="248965"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3" name="Rectangle 333"/>
          <p:cNvSpPr>
            <a:spLocks noChangeArrowheads="1"/>
          </p:cNvSpPr>
          <p:nvPr/>
        </p:nvSpPr>
        <p:spPr bwMode="auto">
          <a:xfrm>
            <a:off x="4727260" y="2629146"/>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dirty="0">
                <a:solidFill>
                  <a:srgbClr val="CC00CC"/>
                </a:solidFill>
                <a:latin typeface="微软雅黑" pitchFamily="34" charset="-122"/>
                <a:ea typeface="微软雅黑" pitchFamily="34" charset="-122"/>
              </a:rPr>
              <a:t>N</a:t>
            </a:r>
            <a:r>
              <a:rPr lang="en-US" altLang="zh-CN" sz="1200" b="1" baseline="-25000" dirty="0">
                <a:solidFill>
                  <a:srgbClr val="CC00CC"/>
                </a:solidFill>
                <a:latin typeface="微软雅黑" pitchFamily="34" charset="-122"/>
                <a:ea typeface="微软雅黑" pitchFamily="34" charset="-122"/>
              </a:rPr>
              <a:t>2</a:t>
            </a:r>
          </a:p>
        </p:txBody>
      </p:sp>
      <p:sp>
        <p:nvSpPr>
          <p:cNvPr id="234" name="Rectangle 334"/>
          <p:cNvSpPr>
            <a:spLocks noChangeArrowheads="1"/>
          </p:cNvSpPr>
          <p:nvPr/>
        </p:nvSpPr>
        <p:spPr bwMode="auto">
          <a:xfrm>
            <a:off x="5076056" y="2948349"/>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222.1.4.0</a:t>
            </a:r>
          </a:p>
        </p:txBody>
      </p:sp>
      <p:sp>
        <p:nvSpPr>
          <p:cNvPr id="235" name="Rectangle 335"/>
          <p:cNvSpPr>
            <a:spLocks noChangeArrowheads="1"/>
          </p:cNvSpPr>
          <p:nvPr/>
        </p:nvSpPr>
        <p:spPr bwMode="auto">
          <a:xfrm>
            <a:off x="4927863" y="2522069"/>
            <a:ext cx="541978" cy="19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6" name="Rectangle 336"/>
          <p:cNvSpPr>
            <a:spLocks noChangeArrowheads="1"/>
          </p:cNvSpPr>
          <p:nvPr/>
        </p:nvSpPr>
        <p:spPr bwMode="auto">
          <a:xfrm>
            <a:off x="4986867" y="2629146"/>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222.1.5.0</a:t>
            </a:r>
          </a:p>
        </p:txBody>
      </p:sp>
      <p:sp>
        <p:nvSpPr>
          <p:cNvPr id="237" name="Rectangle 337"/>
          <p:cNvSpPr>
            <a:spLocks noChangeArrowheads="1"/>
          </p:cNvSpPr>
          <p:nvPr/>
        </p:nvSpPr>
        <p:spPr bwMode="auto">
          <a:xfrm>
            <a:off x="5903615" y="2329103"/>
            <a:ext cx="541978" cy="1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itchFamily="34" charset="-122"/>
              <a:ea typeface="微软雅黑" pitchFamily="34" charset="-122"/>
            </a:endParaRPr>
          </a:p>
        </p:txBody>
      </p:sp>
      <p:sp>
        <p:nvSpPr>
          <p:cNvPr id="238" name="Rectangle 338"/>
          <p:cNvSpPr>
            <a:spLocks noChangeArrowheads="1"/>
          </p:cNvSpPr>
          <p:nvPr/>
        </p:nvSpPr>
        <p:spPr bwMode="auto">
          <a:xfrm>
            <a:off x="6016364" y="2443128"/>
            <a:ext cx="61555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b="1" dirty="0">
                <a:solidFill>
                  <a:srgbClr val="CC00CC"/>
                </a:solidFill>
                <a:latin typeface="微软雅黑" pitchFamily="34" charset="-122"/>
                <a:ea typeface="微软雅黑" pitchFamily="34" charset="-122"/>
              </a:rPr>
              <a:t>222.1.6.0</a:t>
            </a:r>
          </a:p>
        </p:txBody>
      </p:sp>
      <p:sp>
        <p:nvSpPr>
          <p:cNvPr id="239" name="Line 339"/>
          <p:cNvSpPr>
            <a:spLocks noChangeShapeType="1"/>
          </p:cNvSpPr>
          <p:nvPr/>
        </p:nvSpPr>
        <p:spPr bwMode="auto">
          <a:xfrm>
            <a:off x="3673461" y="2046670"/>
            <a:ext cx="0" cy="12042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0" name="Rectangle 340"/>
          <p:cNvSpPr>
            <a:spLocks noChangeArrowheads="1"/>
          </p:cNvSpPr>
          <p:nvPr/>
        </p:nvSpPr>
        <p:spPr bwMode="auto">
          <a:xfrm>
            <a:off x="4871367" y="293957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CC00CC"/>
                </a:solidFill>
                <a:latin typeface="微软雅黑" pitchFamily="34" charset="-122"/>
                <a:ea typeface="微软雅黑" pitchFamily="34" charset="-122"/>
              </a:rPr>
              <a:t>N</a:t>
            </a:r>
            <a:r>
              <a:rPr lang="en-US" altLang="zh-CN" sz="1200" b="1" baseline="-25000">
                <a:solidFill>
                  <a:srgbClr val="CC00CC"/>
                </a:solidFill>
                <a:latin typeface="微软雅黑" pitchFamily="34" charset="-122"/>
                <a:ea typeface="微软雅黑" pitchFamily="34" charset="-122"/>
              </a:rPr>
              <a:t>1</a:t>
            </a:r>
          </a:p>
        </p:txBody>
      </p:sp>
      <p:pic>
        <p:nvPicPr>
          <p:cNvPr id="241"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034" y="3343053"/>
            <a:ext cx="350467" cy="21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2" name="Line 342"/>
          <p:cNvSpPr>
            <a:spLocks noChangeShapeType="1"/>
          </p:cNvSpPr>
          <p:nvPr/>
        </p:nvSpPr>
        <p:spPr bwMode="auto">
          <a:xfrm>
            <a:off x="7391662" y="2086141"/>
            <a:ext cx="0" cy="1476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3" name="Line 343"/>
          <p:cNvSpPr>
            <a:spLocks noChangeShapeType="1"/>
          </p:cNvSpPr>
          <p:nvPr/>
        </p:nvSpPr>
        <p:spPr bwMode="auto">
          <a:xfrm rot="16200000">
            <a:off x="5340571" y="2917229"/>
            <a:ext cx="0" cy="1367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4" name="Line 344"/>
          <p:cNvSpPr>
            <a:spLocks noChangeShapeType="1"/>
          </p:cNvSpPr>
          <p:nvPr/>
        </p:nvSpPr>
        <p:spPr bwMode="auto">
          <a:xfrm>
            <a:off x="6195671" y="3134298"/>
            <a:ext cx="11959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5" name="Oval 345"/>
          <p:cNvSpPr>
            <a:spLocks noChangeArrowheads="1"/>
          </p:cNvSpPr>
          <p:nvPr/>
        </p:nvSpPr>
        <p:spPr bwMode="auto">
          <a:xfrm>
            <a:off x="6323983" y="3095706"/>
            <a:ext cx="71817" cy="65784"/>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46" name="Rectangle 346"/>
          <p:cNvSpPr>
            <a:spLocks noChangeArrowheads="1"/>
          </p:cNvSpPr>
          <p:nvPr/>
        </p:nvSpPr>
        <p:spPr bwMode="auto">
          <a:xfrm>
            <a:off x="6828922" y="2419727"/>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2</a:t>
            </a:r>
          </a:p>
        </p:txBody>
      </p:sp>
      <p:sp>
        <p:nvSpPr>
          <p:cNvPr id="247" name="Rectangle 347"/>
          <p:cNvSpPr>
            <a:spLocks noChangeArrowheads="1"/>
          </p:cNvSpPr>
          <p:nvPr/>
        </p:nvSpPr>
        <p:spPr bwMode="auto">
          <a:xfrm>
            <a:off x="4164731" y="1674292"/>
            <a:ext cx="4704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solidFill>
                  <a:srgbClr val="0000FF"/>
                </a:solidFill>
                <a:latin typeface="微软雅黑" pitchFamily="34" charset="-122"/>
                <a:ea typeface="微软雅黑" pitchFamily="34" charset="-122"/>
              </a:rPr>
              <a:t>LAN</a:t>
            </a:r>
            <a:r>
              <a:rPr lang="en-US" altLang="zh-CN" sz="1200" b="1" baseline="-25000" dirty="0">
                <a:solidFill>
                  <a:srgbClr val="0000FF"/>
                </a:solidFill>
                <a:latin typeface="微软雅黑" pitchFamily="34" charset="-122"/>
                <a:ea typeface="微软雅黑" pitchFamily="34" charset="-122"/>
              </a:rPr>
              <a:t>1</a:t>
            </a:r>
          </a:p>
        </p:txBody>
      </p:sp>
      <p:sp>
        <p:nvSpPr>
          <p:cNvPr id="248" name="Line 348"/>
          <p:cNvSpPr>
            <a:spLocks noChangeShapeType="1"/>
          </p:cNvSpPr>
          <p:nvPr/>
        </p:nvSpPr>
        <p:spPr bwMode="auto">
          <a:xfrm rot="16200000">
            <a:off x="5811211" y="593205"/>
            <a:ext cx="0" cy="23929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1" name="Line 351"/>
          <p:cNvSpPr>
            <a:spLocks noChangeShapeType="1"/>
          </p:cNvSpPr>
          <p:nvPr/>
        </p:nvSpPr>
        <p:spPr bwMode="auto">
          <a:xfrm>
            <a:off x="4798592"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2" name="Oval 352"/>
          <p:cNvSpPr>
            <a:spLocks noChangeArrowheads="1"/>
          </p:cNvSpPr>
          <p:nvPr/>
        </p:nvSpPr>
        <p:spPr bwMode="auto">
          <a:xfrm>
            <a:off x="4765078" y="1571272"/>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53" name="Line 380"/>
          <p:cNvSpPr>
            <a:spLocks noChangeShapeType="1"/>
          </p:cNvSpPr>
          <p:nvPr/>
        </p:nvSpPr>
        <p:spPr bwMode="auto">
          <a:xfrm>
            <a:off x="6662001" y="1359887"/>
            <a:ext cx="0" cy="429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4" name="Line 381"/>
          <p:cNvSpPr>
            <a:spLocks noChangeShapeType="1"/>
          </p:cNvSpPr>
          <p:nvPr/>
        </p:nvSpPr>
        <p:spPr bwMode="auto">
          <a:xfrm>
            <a:off x="5730297" y="1351992"/>
            <a:ext cx="0" cy="4306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5" name="Oval 382"/>
          <p:cNvSpPr>
            <a:spLocks noChangeArrowheads="1"/>
          </p:cNvSpPr>
          <p:nvPr/>
        </p:nvSpPr>
        <p:spPr bwMode="auto">
          <a:xfrm>
            <a:off x="5703486" y="1579166"/>
            <a:ext cx="55538"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sp>
        <p:nvSpPr>
          <p:cNvPr id="256" name="Oval 410"/>
          <p:cNvSpPr>
            <a:spLocks noChangeArrowheads="1"/>
          </p:cNvSpPr>
          <p:nvPr/>
        </p:nvSpPr>
        <p:spPr bwMode="auto">
          <a:xfrm>
            <a:off x="6635190" y="1579166"/>
            <a:ext cx="56496" cy="50873"/>
          </a:xfrm>
          <a:prstGeom prst="ellipse">
            <a:avLst/>
          </a:prstGeom>
          <a:solidFill>
            <a:srgbClr val="FFFFFF"/>
          </a:solidFill>
          <a:ln w="30163">
            <a:solidFill>
              <a:srgbClr val="000000"/>
            </a:solidFill>
            <a:round/>
            <a:headEnd/>
            <a:tailEnd/>
          </a:ln>
        </p:spPr>
        <p:txBody>
          <a:bodyPr/>
          <a:lstStyle/>
          <a:p>
            <a:endParaRPr lang="zh-CN" altLang="en-US" sz="1200" b="1">
              <a:latin typeface="微软雅黑" pitchFamily="34" charset="-122"/>
              <a:ea typeface="微软雅黑" pitchFamily="34" charset="-122"/>
            </a:endParaRPr>
          </a:p>
        </p:txBody>
      </p:sp>
      <p:pic>
        <p:nvPicPr>
          <p:cNvPr id="25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153"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5531"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20" y="1087104"/>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543"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134771"/>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81" y="2745026"/>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750" y="3975335"/>
            <a:ext cx="323655" cy="323655"/>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271" y="3975335"/>
            <a:ext cx="323655" cy="323655"/>
          </a:xfrm>
          <a:prstGeom prst="rect">
            <a:avLst/>
          </a:prstGeom>
          <a:noFill/>
          <a:extLst>
            <a:ext uri="{909E8E84-426E-40DD-AFC4-6F175D3DCCD1}">
              <a14:hiddenFill xmlns:a14="http://schemas.microsoft.com/office/drawing/2010/main">
                <a:solidFill>
                  <a:srgbClr val="FFFFFF"/>
                </a:solidFill>
              </a14:hiddenFill>
            </a:ext>
          </a:extLst>
        </p:spPr>
      </p:pic>
      <p:sp>
        <p:nvSpPr>
          <p:cNvPr id="266" name="Text Box 438"/>
          <p:cNvSpPr txBox="1">
            <a:spLocks noChangeArrowheads="1"/>
          </p:cNvSpPr>
          <p:nvPr/>
        </p:nvSpPr>
        <p:spPr bwMode="auto">
          <a:xfrm>
            <a:off x="488033" y="1453582"/>
            <a:ext cx="1956432" cy="2529923"/>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p:spPr>
        <p:txBody>
          <a:bodyPr wrap="square">
            <a:spAutoFit/>
          </a:bodyPr>
          <a:lstStyle/>
          <a:p>
            <a:pPr>
              <a:lnSpc>
                <a:spcPct val="110000"/>
              </a:lnSpc>
            </a:pPr>
            <a:r>
              <a:rPr lang="zh-CN" altLang="en-US" sz="1600" b="1" dirty="0">
                <a:solidFill>
                  <a:srgbClr val="0087CD"/>
                </a:solidFill>
                <a:latin typeface="微软雅黑" pitchFamily="34" charset="-122"/>
                <a:ea typeface="微软雅黑" pitchFamily="34" charset="-122"/>
              </a:rPr>
              <a:t>两个</a:t>
            </a:r>
            <a:r>
              <a:rPr lang="zh-CN" altLang="en-US" sz="1600" b="1" dirty="0">
                <a:solidFill>
                  <a:srgbClr val="C55A11"/>
                </a:solidFill>
                <a:latin typeface="微软雅黑" pitchFamily="34" charset="-122"/>
                <a:ea typeface="微软雅黑" pitchFamily="34" charset="-122"/>
              </a:rPr>
              <a:t>路由器直接相连的接口</a:t>
            </a:r>
            <a:r>
              <a:rPr lang="zh-CN" altLang="en-US" sz="1600" b="1" dirty="0">
                <a:solidFill>
                  <a:srgbClr val="0087CD"/>
                </a:solidFill>
                <a:latin typeface="微软雅黑" pitchFamily="34" charset="-122"/>
                <a:ea typeface="微软雅黑" pitchFamily="34" charset="-122"/>
              </a:rPr>
              <a:t>处，</a:t>
            </a:r>
            <a:r>
              <a:rPr lang="zh-CN" altLang="en-US" sz="1600" b="1" dirty="0">
                <a:solidFill>
                  <a:srgbClr val="C55A11"/>
                </a:solidFill>
                <a:latin typeface="微软雅黑" pitchFamily="34" charset="-122"/>
                <a:ea typeface="微软雅黑" pitchFamily="34" charset="-122"/>
              </a:rPr>
              <a:t>可指明也可不指明</a:t>
            </a:r>
            <a:r>
              <a:rPr lang="en-US" altLang="zh-CN" sz="1600" b="1" dirty="0">
                <a:solidFill>
                  <a:srgbClr val="C55A11"/>
                </a:solidFill>
                <a:latin typeface="微软雅黑" pitchFamily="34" charset="-122"/>
                <a:ea typeface="微软雅黑" pitchFamily="34" charset="-122"/>
              </a:rPr>
              <a:t>IP</a:t>
            </a:r>
            <a:r>
              <a:rPr lang="zh-CN" altLang="en-US" sz="1600" b="1" dirty="0">
                <a:solidFill>
                  <a:srgbClr val="C55A11"/>
                </a:solidFill>
                <a:latin typeface="微软雅黑" pitchFamily="34" charset="-122"/>
                <a:ea typeface="微软雅黑" pitchFamily="34" charset="-122"/>
              </a:rPr>
              <a:t>地址</a:t>
            </a:r>
            <a:r>
              <a:rPr lang="zh-CN" altLang="en-US" sz="1600" b="1" dirty="0">
                <a:solidFill>
                  <a:srgbClr val="0087CD"/>
                </a:solidFill>
                <a:latin typeface="微软雅黑" pitchFamily="34" charset="-122"/>
                <a:ea typeface="微软雅黑" pitchFamily="34" charset="-122"/>
              </a:rPr>
              <a:t>。如指明</a:t>
            </a:r>
            <a:r>
              <a:rPr lang="en-US" altLang="zh-CN" sz="1600" b="1" dirty="0">
                <a:solidFill>
                  <a:srgbClr val="0087CD"/>
                </a:solidFill>
                <a:latin typeface="微软雅黑" pitchFamily="34" charset="-122"/>
                <a:ea typeface="微软雅黑" pitchFamily="34" charset="-122"/>
              </a:rPr>
              <a:t>IP</a:t>
            </a:r>
            <a:r>
              <a:rPr lang="zh-CN" altLang="en-US" sz="1600" b="1" dirty="0">
                <a:solidFill>
                  <a:srgbClr val="0087CD"/>
                </a:solidFill>
                <a:latin typeface="微软雅黑" pitchFamily="34" charset="-122"/>
                <a:ea typeface="微软雅黑" pitchFamily="34" charset="-122"/>
              </a:rPr>
              <a:t>地址，则这一段连线就构成了一种只包含一段线路的特殊“网络” 。</a:t>
            </a:r>
            <a:r>
              <a:rPr lang="zh-CN" altLang="en-US" sz="1600" b="1" dirty="0">
                <a:solidFill>
                  <a:srgbClr val="C55A11"/>
                </a:solidFill>
                <a:latin typeface="微软雅黑" pitchFamily="34" charset="-122"/>
                <a:ea typeface="微软雅黑" pitchFamily="34" charset="-122"/>
              </a:rPr>
              <a:t>现在常不指明</a:t>
            </a:r>
            <a:r>
              <a:rPr lang="en-US" altLang="zh-CN" sz="1600" b="1" dirty="0">
                <a:solidFill>
                  <a:srgbClr val="C55A11"/>
                </a:solidFill>
                <a:latin typeface="微软雅黑" pitchFamily="34" charset="-122"/>
                <a:ea typeface="微软雅黑" pitchFamily="34" charset="-122"/>
              </a:rPr>
              <a:t>IP</a:t>
            </a:r>
            <a:r>
              <a:rPr lang="zh-CN" altLang="en-US" sz="1600" b="1" dirty="0">
                <a:solidFill>
                  <a:srgbClr val="C55A11"/>
                </a:solidFill>
                <a:latin typeface="微软雅黑" pitchFamily="34" charset="-122"/>
                <a:ea typeface="微软雅黑" pitchFamily="34" charset="-122"/>
              </a:rPr>
              <a:t>地址</a:t>
            </a:r>
            <a:r>
              <a:rPr lang="zh-CN" altLang="en-US" sz="1600" b="1"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70" name="Rectangle 349"/>
          <p:cNvSpPr>
            <a:spLocks noChangeArrowheads="1"/>
          </p:cNvSpPr>
          <p:nvPr/>
        </p:nvSpPr>
        <p:spPr bwMode="auto">
          <a:xfrm>
            <a:off x="2653016" y="3861705"/>
            <a:ext cx="6924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solidFill>
                  <a:srgbClr val="C55A11"/>
                </a:solidFill>
                <a:latin typeface="微软雅黑" pitchFamily="34" charset="-122"/>
                <a:ea typeface="微软雅黑" pitchFamily="34" charset="-122"/>
              </a:rPr>
              <a:t>互联网</a:t>
            </a:r>
          </a:p>
        </p:txBody>
      </p:sp>
      <p:sp>
        <p:nvSpPr>
          <p:cNvPr id="271" name="Line 350"/>
          <p:cNvSpPr>
            <a:spLocks noChangeShapeType="1"/>
          </p:cNvSpPr>
          <p:nvPr/>
        </p:nvSpPr>
        <p:spPr bwMode="auto">
          <a:xfrm flipV="1">
            <a:off x="3371367" y="3677236"/>
            <a:ext cx="473497" cy="229805"/>
          </a:xfrm>
          <a:prstGeom prst="line">
            <a:avLst/>
          </a:prstGeom>
          <a:noFill/>
          <a:ln w="38100">
            <a:solidFill>
              <a:srgbClr val="C55A1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互联网中的</a:t>
            </a:r>
            <a:r>
              <a:rPr lang="en-US" altLang="zh-CN" sz="2400" b="1" dirty="0">
                <a:solidFill>
                  <a:srgbClr val="0070C0"/>
                </a:solidFill>
                <a:latin typeface="微软雅黑" panose="020B0503020204020204" pitchFamily="34" charset="-122"/>
                <a:ea typeface="微软雅黑" panose="020B0503020204020204" pitchFamily="34" charset="-122"/>
              </a:rPr>
              <a:t>IP</a:t>
            </a:r>
            <a:r>
              <a:rPr lang="zh-CN" altLang="en-US" sz="2400" b="1" dirty="0">
                <a:solidFill>
                  <a:srgbClr val="0070C0"/>
                </a:solidFill>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626644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ctangle 8"/>
          <p:cNvSpPr>
            <a:spLocks noChangeArrowheads="1"/>
          </p:cNvSpPr>
          <p:nvPr/>
        </p:nvSpPr>
        <p:spPr bwMode="auto">
          <a:xfrm>
            <a:off x="323528" y="1161207"/>
            <a:ext cx="8424936" cy="131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7030A0"/>
              </a:buClr>
            </a:pPr>
            <a:r>
              <a:rPr lang="zh-CN" altLang="en-US" sz="2000" dirty="0">
                <a:solidFill>
                  <a:srgbClr val="C55A11"/>
                </a:solidFill>
                <a:latin typeface="微软雅黑" pitchFamily="34" charset="-122"/>
                <a:ea typeface="微软雅黑" pitchFamily="34" charset="-122"/>
              </a:rPr>
              <a:t>硬件地址</a:t>
            </a:r>
            <a:r>
              <a:rPr lang="zh-CN" altLang="en-US" sz="2000" dirty="0">
                <a:solidFill>
                  <a:srgbClr val="0087CD"/>
                </a:solidFill>
                <a:latin typeface="微软雅黑" pitchFamily="34" charset="-122"/>
                <a:ea typeface="微软雅黑" pitchFamily="34" charset="-122"/>
              </a:rPr>
              <a:t>（或物理地址）是数据链路层和物理层使用的地址。</a:t>
            </a:r>
            <a:endParaRPr lang="en-US" altLang="zh-CN" sz="2000" dirty="0">
              <a:solidFill>
                <a:srgbClr val="0087CD"/>
              </a:solidFill>
              <a:latin typeface="微软雅黑" pitchFamily="34" charset="-122"/>
              <a:ea typeface="微软雅黑" pitchFamily="34" charset="-122"/>
            </a:endParaRPr>
          </a:p>
          <a:p>
            <a:pPr>
              <a:lnSpc>
                <a:spcPts val="3300"/>
              </a:lnSpc>
              <a:buClr>
                <a:srgbClr val="7030A0"/>
              </a:buClr>
            </a:pP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a:t>
            </a:r>
            <a:r>
              <a:rPr lang="zh-CN" altLang="en-US" sz="2000" dirty="0">
                <a:solidFill>
                  <a:srgbClr val="0087CD"/>
                </a:solidFill>
                <a:latin typeface="微软雅黑" pitchFamily="34" charset="-122"/>
                <a:ea typeface="微软雅黑" pitchFamily="34" charset="-122"/>
              </a:rPr>
              <a:t>是网络层和以上各层使用的地址，</a:t>
            </a:r>
            <a:r>
              <a:rPr lang="zh-CN" altLang="en-US" sz="2000" dirty="0">
                <a:solidFill>
                  <a:srgbClr val="C55A11"/>
                </a:solidFill>
                <a:latin typeface="微软雅黑" pitchFamily="34" charset="-122"/>
                <a:ea typeface="微软雅黑" pitchFamily="34" charset="-122"/>
              </a:rPr>
              <a:t>是一种逻辑地址</a:t>
            </a:r>
            <a:r>
              <a:rPr lang="zh-CN" altLang="en-US" sz="2000" dirty="0">
                <a:solidFill>
                  <a:srgbClr val="0087CD"/>
                </a:solidFill>
                <a:latin typeface="微软雅黑" pitchFamily="34" charset="-122"/>
                <a:ea typeface="微软雅黑" pitchFamily="34" charset="-122"/>
              </a:rPr>
              <a:t>（称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地址是逻辑地址是因为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地址是用软件实现的）。</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地址与硬件地址</a:t>
            </a:r>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5"/>
          <p:cNvSpPr>
            <a:spLocks noChangeShapeType="1"/>
          </p:cNvSpPr>
          <p:nvPr/>
        </p:nvSpPr>
        <p:spPr bwMode="auto">
          <a:xfrm>
            <a:off x="2725475" y="4476547"/>
            <a:ext cx="389910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 name="Line 6"/>
          <p:cNvSpPr>
            <a:spLocks noChangeShapeType="1"/>
          </p:cNvSpPr>
          <p:nvPr/>
        </p:nvSpPr>
        <p:spPr bwMode="auto">
          <a:xfrm>
            <a:off x="3246701" y="3803621"/>
            <a:ext cx="285664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7"/>
          <p:cNvSpPr>
            <a:spLocks noChangeShapeType="1"/>
          </p:cNvSpPr>
          <p:nvPr/>
        </p:nvSpPr>
        <p:spPr bwMode="auto">
          <a:xfrm>
            <a:off x="3750117" y="3056169"/>
            <a:ext cx="2367481"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1" name="Rectangle 8"/>
          <p:cNvSpPr>
            <a:spLocks noChangeArrowheads="1"/>
          </p:cNvSpPr>
          <p:nvPr/>
        </p:nvSpPr>
        <p:spPr bwMode="auto">
          <a:xfrm>
            <a:off x="4555107" y="2969588"/>
            <a:ext cx="778870" cy="1249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Text Box 9"/>
          <p:cNvSpPr txBox="1">
            <a:spLocks noChangeArrowheads="1"/>
          </p:cNvSpPr>
          <p:nvPr/>
        </p:nvSpPr>
        <p:spPr bwMode="auto">
          <a:xfrm>
            <a:off x="4510911" y="2942519"/>
            <a:ext cx="834266"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CC"/>
                </a:solidFill>
                <a:latin typeface="微软雅黑" pitchFamily="34" charset="-122"/>
                <a:ea typeface="微软雅黑" pitchFamily="34" charset="-122"/>
              </a:rPr>
              <a:t>TCP </a:t>
            </a:r>
            <a:r>
              <a:rPr kumimoji="1" lang="zh-CN" altLang="en-US" sz="1200" b="1">
                <a:solidFill>
                  <a:srgbClr val="0000CC"/>
                </a:solidFill>
                <a:latin typeface="微软雅黑" pitchFamily="34" charset="-122"/>
                <a:ea typeface="微软雅黑" pitchFamily="34" charset="-122"/>
              </a:rPr>
              <a:t>报文</a:t>
            </a:r>
          </a:p>
        </p:txBody>
      </p:sp>
      <p:sp>
        <p:nvSpPr>
          <p:cNvPr id="13" name="Rectangle 10"/>
          <p:cNvSpPr>
            <a:spLocks noChangeArrowheads="1"/>
          </p:cNvSpPr>
          <p:nvPr/>
        </p:nvSpPr>
        <p:spPr bwMode="auto">
          <a:xfrm>
            <a:off x="4318835" y="3732383"/>
            <a:ext cx="723067" cy="1194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Text Box 11"/>
          <p:cNvSpPr txBox="1">
            <a:spLocks noChangeArrowheads="1"/>
          </p:cNvSpPr>
          <p:nvPr/>
        </p:nvSpPr>
        <p:spPr bwMode="auto">
          <a:xfrm>
            <a:off x="4312046" y="3659525"/>
            <a:ext cx="845103"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CC"/>
                </a:solidFill>
                <a:latin typeface="微软雅黑" pitchFamily="34" charset="-122"/>
                <a:ea typeface="微软雅黑" pitchFamily="34" charset="-122"/>
              </a:rPr>
              <a:t>IP </a:t>
            </a:r>
            <a:r>
              <a:rPr kumimoji="1" lang="zh-CN" altLang="en-US" sz="1200" b="1" dirty="0">
                <a:solidFill>
                  <a:srgbClr val="0000CC"/>
                </a:solidFill>
                <a:latin typeface="微软雅黑" pitchFamily="34" charset="-122"/>
                <a:ea typeface="微软雅黑" pitchFamily="34" charset="-122"/>
              </a:rPr>
              <a:t>数据报</a:t>
            </a:r>
          </a:p>
        </p:txBody>
      </p:sp>
      <p:sp>
        <p:nvSpPr>
          <p:cNvPr id="15" name="Rectangle 12"/>
          <p:cNvSpPr>
            <a:spLocks noChangeArrowheads="1"/>
          </p:cNvSpPr>
          <p:nvPr/>
        </p:nvSpPr>
        <p:spPr bwMode="auto">
          <a:xfrm>
            <a:off x="4362765" y="4414077"/>
            <a:ext cx="613836" cy="126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13"/>
          <p:cNvSpPr txBox="1">
            <a:spLocks noChangeArrowheads="1"/>
          </p:cNvSpPr>
          <p:nvPr/>
        </p:nvSpPr>
        <p:spPr bwMode="auto">
          <a:xfrm>
            <a:off x="4331881" y="4358513"/>
            <a:ext cx="76084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CC"/>
                </a:solidFill>
                <a:latin typeface="微软雅黑" pitchFamily="34" charset="-122"/>
                <a:ea typeface="微软雅黑" pitchFamily="34" charset="-122"/>
              </a:rPr>
              <a:t>MAC </a:t>
            </a:r>
            <a:r>
              <a:rPr kumimoji="1" lang="zh-CN" altLang="en-US" sz="1200" b="1" dirty="0">
                <a:solidFill>
                  <a:srgbClr val="0000CC"/>
                </a:solidFill>
                <a:latin typeface="微软雅黑" pitchFamily="34" charset="-122"/>
                <a:ea typeface="微软雅黑" pitchFamily="34" charset="-122"/>
              </a:rPr>
              <a:t>帧</a:t>
            </a:r>
          </a:p>
        </p:txBody>
      </p:sp>
      <p:sp>
        <p:nvSpPr>
          <p:cNvPr id="17" name="Line 18"/>
          <p:cNvSpPr>
            <a:spLocks noChangeShapeType="1"/>
          </p:cNvSpPr>
          <p:nvPr/>
        </p:nvSpPr>
        <p:spPr bwMode="auto">
          <a:xfrm>
            <a:off x="3246701" y="3690736"/>
            <a:ext cx="0" cy="2805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Line 19"/>
          <p:cNvSpPr>
            <a:spLocks noChangeShapeType="1"/>
          </p:cNvSpPr>
          <p:nvPr/>
        </p:nvSpPr>
        <p:spPr bwMode="auto">
          <a:xfrm>
            <a:off x="6103349" y="3690736"/>
            <a:ext cx="0" cy="2805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9" name="Line 20"/>
          <p:cNvSpPr>
            <a:spLocks noChangeShapeType="1"/>
          </p:cNvSpPr>
          <p:nvPr/>
        </p:nvSpPr>
        <p:spPr bwMode="auto">
          <a:xfrm>
            <a:off x="3759615" y="2913693"/>
            <a:ext cx="9498" cy="38578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0" name="Line 21"/>
          <p:cNvSpPr>
            <a:spLocks noChangeShapeType="1"/>
          </p:cNvSpPr>
          <p:nvPr/>
        </p:nvSpPr>
        <p:spPr bwMode="auto">
          <a:xfrm>
            <a:off x="6103349" y="2913693"/>
            <a:ext cx="0" cy="38578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22"/>
          <p:cNvSpPr>
            <a:spLocks noChangeShapeType="1"/>
          </p:cNvSpPr>
          <p:nvPr/>
        </p:nvSpPr>
        <p:spPr bwMode="auto">
          <a:xfrm flipV="1">
            <a:off x="6377617" y="3815677"/>
            <a:ext cx="172277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2" name="Rectangle 23"/>
          <p:cNvSpPr>
            <a:spLocks noChangeArrowheads="1"/>
          </p:cNvSpPr>
          <p:nvPr/>
        </p:nvSpPr>
        <p:spPr bwMode="auto">
          <a:xfrm>
            <a:off x="3759615" y="2571750"/>
            <a:ext cx="2343734" cy="336463"/>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24"/>
          <p:cNvSpPr>
            <a:spLocks noChangeShapeType="1"/>
          </p:cNvSpPr>
          <p:nvPr/>
        </p:nvSpPr>
        <p:spPr bwMode="auto">
          <a:xfrm flipH="1">
            <a:off x="4272530" y="2571750"/>
            <a:ext cx="0" cy="336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Text Box 25"/>
          <p:cNvSpPr txBox="1">
            <a:spLocks noChangeArrowheads="1"/>
          </p:cNvSpPr>
          <p:nvPr/>
        </p:nvSpPr>
        <p:spPr bwMode="auto">
          <a:xfrm>
            <a:off x="4650091" y="2581899"/>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应用层数据</a:t>
            </a:r>
          </a:p>
        </p:txBody>
      </p:sp>
      <p:sp>
        <p:nvSpPr>
          <p:cNvPr id="25" name="Text Box 26"/>
          <p:cNvSpPr txBox="1">
            <a:spLocks noChangeArrowheads="1"/>
          </p:cNvSpPr>
          <p:nvPr/>
        </p:nvSpPr>
        <p:spPr bwMode="auto">
          <a:xfrm>
            <a:off x="3740618" y="258299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首部</a:t>
            </a:r>
          </a:p>
        </p:txBody>
      </p:sp>
      <p:sp>
        <p:nvSpPr>
          <p:cNvPr id="26" name="Rectangle 27"/>
          <p:cNvSpPr>
            <a:spLocks noChangeArrowheads="1"/>
          </p:cNvSpPr>
          <p:nvPr/>
        </p:nvSpPr>
        <p:spPr bwMode="auto">
          <a:xfrm>
            <a:off x="3246701" y="3299475"/>
            <a:ext cx="2856649" cy="336463"/>
          </a:xfrm>
          <a:prstGeom prst="rect">
            <a:avLst/>
          </a:prstGeom>
          <a:solidFill>
            <a:srgbClr val="FFFF66"/>
          </a:solidFill>
          <a:ln w="19050">
            <a:solidFill>
              <a:schemeClr val="tx1"/>
            </a:solidFill>
            <a:miter lim="800000"/>
            <a:headEnd/>
            <a:tailEnd/>
          </a:ln>
          <a:effec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7" name="Line 28"/>
          <p:cNvSpPr>
            <a:spLocks noChangeShapeType="1"/>
          </p:cNvSpPr>
          <p:nvPr/>
        </p:nvSpPr>
        <p:spPr bwMode="auto">
          <a:xfrm>
            <a:off x="3759615" y="3299475"/>
            <a:ext cx="0" cy="336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8" name="Text Box 29"/>
          <p:cNvSpPr txBox="1">
            <a:spLocks noChangeArrowheads="1"/>
          </p:cNvSpPr>
          <p:nvPr/>
        </p:nvSpPr>
        <p:spPr bwMode="auto">
          <a:xfrm>
            <a:off x="3228891" y="330304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首部</a:t>
            </a:r>
          </a:p>
        </p:txBody>
      </p:sp>
      <p:sp>
        <p:nvSpPr>
          <p:cNvPr id="29" name="Rectangle 30"/>
          <p:cNvSpPr>
            <a:spLocks noChangeArrowheads="1"/>
          </p:cNvSpPr>
          <p:nvPr/>
        </p:nvSpPr>
        <p:spPr bwMode="auto">
          <a:xfrm>
            <a:off x="2742098" y="3992128"/>
            <a:ext cx="511727" cy="315640"/>
          </a:xfrm>
          <a:prstGeom prst="rect">
            <a:avLst/>
          </a:prstGeom>
          <a:solidFill>
            <a:srgbClr val="66FFFF"/>
          </a:solidFill>
          <a:ln>
            <a:noFill/>
          </a:ln>
          <a:effec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0" name="Rectangle 31"/>
          <p:cNvSpPr>
            <a:spLocks noChangeArrowheads="1"/>
          </p:cNvSpPr>
          <p:nvPr/>
        </p:nvSpPr>
        <p:spPr bwMode="auto">
          <a:xfrm>
            <a:off x="2734974" y="3971305"/>
            <a:ext cx="3881290" cy="336463"/>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1" name="Line 32"/>
          <p:cNvSpPr>
            <a:spLocks noChangeShapeType="1"/>
          </p:cNvSpPr>
          <p:nvPr/>
        </p:nvSpPr>
        <p:spPr bwMode="auto">
          <a:xfrm>
            <a:off x="3246701" y="3971305"/>
            <a:ext cx="0" cy="336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33"/>
          <p:cNvSpPr>
            <a:spLocks noChangeShapeType="1"/>
          </p:cNvSpPr>
          <p:nvPr/>
        </p:nvSpPr>
        <p:spPr bwMode="auto">
          <a:xfrm>
            <a:off x="6103349" y="3971305"/>
            <a:ext cx="0" cy="336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3" name="Text Box 34"/>
          <p:cNvSpPr txBox="1">
            <a:spLocks noChangeArrowheads="1"/>
          </p:cNvSpPr>
          <p:nvPr/>
        </p:nvSpPr>
        <p:spPr bwMode="auto">
          <a:xfrm>
            <a:off x="6079916" y="3972754"/>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尾部</a:t>
            </a:r>
          </a:p>
        </p:txBody>
      </p:sp>
      <p:sp>
        <p:nvSpPr>
          <p:cNvPr id="34" name="Text Box 35"/>
          <p:cNvSpPr txBox="1">
            <a:spLocks noChangeArrowheads="1"/>
          </p:cNvSpPr>
          <p:nvPr/>
        </p:nvSpPr>
        <p:spPr bwMode="auto">
          <a:xfrm>
            <a:off x="2726662" y="397707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首部</a:t>
            </a:r>
          </a:p>
        </p:txBody>
      </p:sp>
      <p:grpSp>
        <p:nvGrpSpPr>
          <p:cNvPr id="35" name="Group 49"/>
          <p:cNvGrpSpPr>
            <a:grpSpLocks/>
          </p:cNvGrpSpPr>
          <p:nvPr/>
        </p:nvGrpSpPr>
        <p:grpSpPr bwMode="auto">
          <a:xfrm>
            <a:off x="1665214" y="3509904"/>
            <a:ext cx="6196535" cy="1154058"/>
            <a:chOff x="182" y="2425"/>
            <a:chExt cx="5219" cy="1053"/>
          </a:xfrm>
        </p:grpSpPr>
        <p:grpSp>
          <p:nvGrpSpPr>
            <p:cNvPr id="36" name="Group 45"/>
            <p:cNvGrpSpPr>
              <a:grpSpLocks/>
            </p:cNvGrpSpPr>
            <p:nvPr/>
          </p:nvGrpSpPr>
          <p:grpSpPr bwMode="auto">
            <a:xfrm>
              <a:off x="4468" y="2709"/>
              <a:ext cx="933" cy="769"/>
              <a:chOff x="4468" y="2709"/>
              <a:chExt cx="933" cy="769"/>
            </a:xfrm>
          </p:grpSpPr>
          <p:sp>
            <p:nvSpPr>
              <p:cNvPr id="40" name="AutoShape 15"/>
              <p:cNvSpPr>
                <a:spLocks noChangeArrowheads="1"/>
              </p:cNvSpPr>
              <p:nvPr/>
            </p:nvSpPr>
            <p:spPr bwMode="auto">
              <a:xfrm flipV="1">
                <a:off x="4831" y="2709"/>
                <a:ext cx="186" cy="358"/>
              </a:xfrm>
              <a:prstGeom prst="upArrow">
                <a:avLst>
                  <a:gd name="adj1" fmla="val 50000"/>
                  <a:gd name="adj2" fmla="val 8180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400" b="1">
                  <a:solidFill>
                    <a:srgbClr val="0000CC"/>
                  </a:solidFill>
                  <a:latin typeface="微软雅黑" pitchFamily="34" charset="-122"/>
                  <a:ea typeface="微软雅黑" pitchFamily="34" charset="-122"/>
                </a:endParaRPr>
              </a:p>
            </p:txBody>
          </p:sp>
          <p:sp>
            <p:nvSpPr>
              <p:cNvPr id="41" name="Text Box 17"/>
              <p:cNvSpPr txBox="1">
                <a:spLocks noChangeArrowheads="1"/>
              </p:cNvSpPr>
              <p:nvPr/>
            </p:nvSpPr>
            <p:spPr bwMode="auto">
              <a:xfrm>
                <a:off x="4468" y="3057"/>
                <a:ext cx="933"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链路层及以下</a:t>
                </a:r>
              </a:p>
              <a:p>
                <a:pPr algn="ctr"/>
                <a:r>
                  <a:rPr kumimoji="1" lang="zh-CN" altLang="en-US" sz="1200" b="1" dirty="0">
                    <a:solidFill>
                      <a:srgbClr val="0000CC"/>
                    </a:solidFill>
                    <a:latin typeface="微软雅黑" pitchFamily="34" charset="-122"/>
                    <a:ea typeface="微软雅黑" pitchFamily="34" charset="-122"/>
                  </a:rPr>
                  <a:t>使用硬件地址</a:t>
                </a:r>
              </a:p>
            </p:txBody>
          </p:sp>
        </p:grpSp>
        <p:grpSp>
          <p:nvGrpSpPr>
            <p:cNvPr id="37" name="Group 47"/>
            <p:cNvGrpSpPr>
              <a:grpSpLocks/>
            </p:cNvGrpSpPr>
            <p:nvPr/>
          </p:nvGrpSpPr>
          <p:grpSpPr bwMode="auto">
            <a:xfrm>
              <a:off x="182" y="2425"/>
              <a:ext cx="889" cy="325"/>
              <a:chOff x="182" y="2425"/>
              <a:chExt cx="889" cy="325"/>
            </a:xfrm>
          </p:grpSpPr>
          <p:sp>
            <p:nvSpPr>
              <p:cNvPr id="38" name="AutoShape 37"/>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66FFFF"/>
              </a:solidFill>
              <a:ln w="9525">
                <a:solidFill>
                  <a:schemeClr val="tx1"/>
                </a:solidFill>
                <a:miter lim="800000"/>
                <a:headEnd/>
                <a:tailEnd/>
              </a:ln>
              <a:effectLst/>
            </p:spPr>
            <p:txBody>
              <a:bodyPr/>
              <a:lstStyle/>
              <a:p>
                <a:pPr algn="ctr"/>
                <a:endParaRPr kumimoji="1" lang="zh-CN" altLang="zh-CN" sz="1400" b="1">
                  <a:solidFill>
                    <a:srgbClr val="0000CC"/>
                  </a:solidFill>
                  <a:latin typeface="微软雅黑" pitchFamily="34" charset="-122"/>
                  <a:ea typeface="微软雅黑" pitchFamily="34" charset="-122"/>
                </a:endParaRPr>
              </a:p>
            </p:txBody>
          </p:sp>
          <p:sp>
            <p:nvSpPr>
              <p:cNvPr id="39" name="Text Box 38"/>
              <p:cNvSpPr txBox="1">
                <a:spLocks noChangeArrowheads="1"/>
              </p:cNvSpPr>
              <p:nvPr/>
            </p:nvSpPr>
            <p:spPr bwMode="auto">
              <a:xfrm>
                <a:off x="190" y="2425"/>
                <a:ext cx="88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硬件地址</a:t>
                </a:r>
              </a:p>
            </p:txBody>
          </p:sp>
        </p:grpSp>
      </p:grpSp>
      <p:grpSp>
        <p:nvGrpSpPr>
          <p:cNvPr id="42" name="Group 48"/>
          <p:cNvGrpSpPr>
            <a:grpSpLocks/>
          </p:cNvGrpSpPr>
          <p:nvPr/>
        </p:nvGrpSpPr>
        <p:grpSpPr bwMode="auto">
          <a:xfrm>
            <a:off x="2542631" y="2853414"/>
            <a:ext cx="5307246" cy="967742"/>
            <a:chOff x="921" y="1826"/>
            <a:chExt cx="4470" cy="883"/>
          </a:xfrm>
        </p:grpSpPr>
        <p:grpSp>
          <p:nvGrpSpPr>
            <p:cNvPr id="43" name="Group 44"/>
            <p:cNvGrpSpPr>
              <a:grpSpLocks/>
            </p:cNvGrpSpPr>
            <p:nvPr/>
          </p:nvGrpSpPr>
          <p:grpSpPr bwMode="auto">
            <a:xfrm>
              <a:off x="4458" y="1990"/>
              <a:ext cx="933" cy="719"/>
              <a:chOff x="4458" y="1990"/>
              <a:chExt cx="933" cy="719"/>
            </a:xfrm>
          </p:grpSpPr>
          <p:sp>
            <p:nvSpPr>
              <p:cNvPr id="47" name="AutoShape 14"/>
              <p:cNvSpPr>
                <a:spLocks noChangeArrowheads="1"/>
              </p:cNvSpPr>
              <p:nvPr/>
            </p:nvSpPr>
            <p:spPr bwMode="auto">
              <a:xfrm>
                <a:off x="4831" y="2352"/>
                <a:ext cx="186" cy="357"/>
              </a:xfrm>
              <a:prstGeom prst="upArrow">
                <a:avLst>
                  <a:gd name="adj1" fmla="val 50000"/>
                  <a:gd name="adj2" fmla="val 6947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400" b="1">
                  <a:solidFill>
                    <a:srgbClr val="0000CC"/>
                  </a:solidFill>
                  <a:latin typeface="微软雅黑" pitchFamily="34" charset="-122"/>
                  <a:ea typeface="微软雅黑" pitchFamily="34" charset="-122"/>
                </a:endParaRPr>
              </a:p>
            </p:txBody>
          </p:sp>
          <p:sp>
            <p:nvSpPr>
              <p:cNvPr id="48" name="Text Box 16"/>
              <p:cNvSpPr txBox="1">
                <a:spLocks noChangeArrowheads="1"/>
              </p:cNvSpPr>
              <p:nvPr/>
            </p:nvSpPr>
            <p:spPr bwMode="auto">
              <a:xfrm>
                <a:off x="4458" y="1990"/>
                <a:ext cx="933"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网络层及以上</a:t>
                </a:r>
              </a:p>
              <a:p>
                <a:pPr algn="ctr"/>
                <a:r>
                  <a:rPr kumimoji="1" lang="zh-CN" altLang="en-US" sz="1200" b="1" dirty="0">
                    <a:solidFill>
                      <a:srgbClr val="0000CC"/>
                    </a:solidFill>
                    <a:latin typeface="微软雅黑" pitchFamily="34" charset="-122"/>
                    <a:ea typeface="微软雅黑" pitchFamily="34" charset="-122"/>
                  </a:rPr>
                  <a:t> 使用 </a:t>
                </a:r>
                <a:r>
                  <a:rPr kumimoji="1" lang="en-US" altLang="zh-CN" sz="1200" b="1" dirty="0">
                    <a:solidFill>
                      <a:srgbClr val="0000CC"/>
                    </a:solidFill>
                    <a:latin typeface="微软雅黑" pitchFamily="34" charset="-122"/>
                    <a:ea typeface="微软雅黑" pitchFamily="34" charset="-122"/>
                  </a:rPr>
                  <a:t>IP </a:t>
                </a:r>
                <a:r>
                  <a:rPr kumimoji="1" lang="zh-CN" altLang="en-US" sz="1200" b="1" dirty="0">
                    <a:solidFill>
                      <a:srgbClr val="0000CC"/>
                    </a:solidFill>
                    <a:latin typeface="微软雅黑" pitchFamily="34" charset="-122"/>
                    <a:ea typeface="微软雅黑" pitchFamily="34" charset="-122"/>
                  </a:rPr>
                  <a:t>地址</a:t>
                </a:r>
              </a:p>
            </p:txBody>
          </p:sp>
        </p:grpSp>
        <p:grpSp>
          <p:nvGrpSpPr>
            <p:cNvPr id="44" name="Group 46"/>
            <p:cNvGrpSpPr>
              <a:grpSpLocks/>
            </p:cNvGrpSpPr>
            <p:nvPr/>
          </p:nvGrpSpPr>
          <p:grpSpPr bwMode="auto">
            <a:xfrm>
              <a:off x="921" y="1826"/>
              <a:ext cx="763" cy="326"/>
              <a:chOff x="921" y="1826"/>
              <a:chExt cx="763" cy="326"/>
            </a:xfrm>
          </p:grpSpPr>
          <p:sp>
            <p:nvSpPr>
              <p:cNvPr id="45" name="AutoShape 40"/>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99FF"/>
              </a:solidFill>
              <a:ln w="9525">
                <a:solidFill>
                  <a:schemeClr val="tx1"/>
                </a:solidFill>
                <a:miter lim="800000"/>
                <a:headEnd/>
                <a:tailEnd/>
              </a:ln>
              <a:effectLst/>
            </p:spPr>
            <p:txBody>
              <a:bodyPr/>
              <a:lstStyle/>
              <a:p>
                <a:pPr algn="ctr"/>
                <a:endParaRPr kumimoji="1" lang="zh-CN" altLang="zh-CN" sz="1400" b="1">
                  <a:solidFill>
                    <a:srgbClr val="0000CC"/>
                  </a:solidFill>
                  <a:latin typeface="微软雅黑" pitchFamily="34" charset="-122"/>
                  <a:ea typeface="微软雅黑" pitchFamily="34" charset="-122"/>
                </a:endParaRPr>
              </a:p>
            </p:txBody>
          </p:sp>
          <p:sp>
            <p:nvSpPr>
              <p:cNvPr id="46" name="Text Box 41"/>
              <p:cNvSpPr txBox="1">
                <a:spLocks noChangeArrowheads="1"/>
              </p:cNvSpPr>
              <p:nvPr/>
            </p:nvSpPr>
            <p:spPr bwMode="auto">
              <a:xfrm>
                <a:off x="927" y="1827"/>
                <a:ext cx="757"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IP </a:t>
                </a:r>
                <a:r>
                  <a:rPr kumimoji="1" lang="zh-CN" altLang="en-US" sz="1400" b="1" dirty="0">
                    <a:solidFill>
                      <a:srgbClr val="0000CC"/>
                    </a:solidFill>
                    <a:latin typeface="微软雅黑" pitchFamily="34" charset="-122"/>
                    <a:ea typeface="微软雅黑" pitchFamily="34" charset="-122"/>
                  </a:rPr>
                  <a:t>地址</a:t>
                </a:r>
              </a:p>
            </p:txBody>
          </p:sp>
        </p:grpSp>
      </p:grpSp>
      <p:sp>
        <p:nvSpPr>
          <p:cNvPr id="49" name="Rectangle 43"/>
          <p:cNvSpPr>
            <a:spLocks noChangeArrowheads="1"/>
          </p:cNvSpPr>
          <p:nvPr/>
        </p:nvSpPr>
        <p:spPr bwMode="auto">
          <a:xfrm>
            <a:off x="3262135" y="3992129"/>
            <a:ext cx="2841214" cy="299200"/>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2" name="矩形 51"/>
          <p:cNvSpPr/>
          <p:nvPr/>
        </p:nvSpPr>
        <p:spPr>
          <a:xfrm>
            <a:off x="232058" y="3998578"/>
            <a:ext cx="2257085" cy="830997"/>
          </a:xfrm>
          <a:prstGeom prst="rect">
            <a:avLst/>
          </a:prstGeom>
          <a:gradFill>
            <a:gsLst>
              <a:gs pos="0">
                <a:schemeClr val="bg1">
                  <a:lumMod val="98000"/>
                  <a:lumOff val="2000"/>
                </a:schemeClr>
              </a:gs>
              <a:gs pos="100000">
                <a:schemeClr val="bg1">
                  <a:alpha val="67000"/>
                </a:schemeClr>
              </a:gs>
            </a:gsLst>
            <a:lin ang="0" scaled="1"/>
          </a:gradFill>
          <a:ln>
            <a:solidFill>
              <a:schemeClr val="bg1"/>
            </a:solidFill>
          </a:ln>
        </p:spPr>
        <p:txBody>
          <a:bodyPr wrap="square">
            <a:spAutoFit/>
          </a:bodyPr>
          <a:lstStyle/>
          <a:p>
            <a:r>
              <a:rPr lang="en-US" altLang="zh-CN" sz="1600" b="1" dirty="0">
                <a:solidFill>
                  <a:srgbClr val="0087CD"/>
                </a:solidFill>
                <a:latin typeface="微软雅黑" pitchFamily="34" charset="-122"/>
                <a:ea typeface="微软雅黑" pitchFamily="34" charset="-122"/>
              </a:rPr>
              <a:t>IP </a:t>
            </a:r>
            <a:r>
              <a:rPr lang="zh-CN" altLang="zh-CN" sz="1600" b="1" dirty="0">
                <a:solidFill>
                  <a:srgbClr val="0087CD"/>
                </a:solidFill>
                <a:latin typeface="微软雅黑" pitchFamily="34" charset="-122"/>
                <a:ea typeface="微软雅黑" pitchFamily="34" charset="-122"/>
              </a:rPr>
              <a:t>地址放在</a:t>
            </a:r>
            <a:r>
              <a:rPr lang="en-US" altLang="zh-CN" sz="1600" b="1" dirty="0">
                <a:solidFill>
                  <a:srgbClr val="0087CD"/>
                </a:solidFill>
                <a:latin typeface="微软雅黑" pitchFamily="34" charset="-122"/>
                <a:ea typeface="微软雅黑" pitchFamily="34" charset="-122"/>
              </a:rPr>
              <a:t> IP </a:t>
            </a:r>
            <a:r>
              <a:rPr lang="zh-CN" altLang="zh-CN" sz="1600" b="1" dirty="0">
                <a:solidFill>
                  <a:srgbClr val="0087CD"/>
                </a:solidFill>
                <a:latin typeface="微软雅黑" pitchFamily="34" charset="-122"/>
                <a:ea typeface="微软雅黑" pitchFamily="34" charset="-122"/>
              </a:rPr>
              <a:t>数据报的首部，而硬件地址则放在</a:t>
            </a:r>
            <a:r>
              <a:rPr lang="en-US" altLang="zh-CN" sz="1600" b="1" dirty="0">
                <a:solidFill>
                  <a:srgbClr val="0087CD"/>
                </a:solidFill>
                <a:latin typeface="微软雅黑" pitchFamily="34" charset="-122"/>
                <a:ea typeface="微软雅黑" pitchFamily="34" charset="-122"/>
              </a:rPr>
              <a:t> MAC </a:t>
            </a:r>
            <a:r>
              <a:rPr lang="zh-CN" altLang="zh-CN" sz="1600" b="1" dirty="0">
                <a:solidFill>
                  <a:srgbClr val="0087CD"/>
                </a:solidFill>
                <a:latin typeface="微软雅黑" pitchFamily="34" charset="-122"/>
                <a:ea typeface="微软雅黑" pitchFamily="34" charset="-122"/>
              </a:rPr>
              <a:t>帧的首部</a:t>
            </a:r>
            <a:r>
              <a:rPr lang="zh-CN" altLang="en-US" sz="1600" b="1"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50" name="Rectangle 8"/>
          <p:cNvSpPr>
            <a:spLocks noChangeArrowheads="1"/>
          </p:cNvSpPr>
          <p:nvPr/>
        </p:nvSpPr>
        <p:spPr bwMode="auto">
          <a:xfrm>
            <a:off x="323528" y="1161207"/>
            <a:ext cx="8424936"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7030A0"/>
              </a:buClr>
            </a:pPr>
            <a:r>
              <a:rPr lang="zh-CN" altLang="en-US" sz="2000" dirty="0">
                <a:solidFill>
                  <a:srgbClr val="C55A11"/>
                </a:solidFill>
                <a:latin typeface="微软雅黑" pitchFamily="34" charset="-122"/>
                <a:ea typeface="微软雅黑" pitchFamily="34" charset="-122"/>
              </a:rPr>
              <a:t>硬件地址</a:t>
            </a:r>
            <a:r>
              <a:rPr lang="zh-CN" altLang="en-US" sz="2000" dirty="0">
                <a:solidFill>
                  <a:srgbClr val="0070C0"/>
                </a:solidFill>
                <a:latin typeface="微软雅黑" pitchFamily="34" charset="-122"/>
                <a:ea typeface="微软雅黑" pitchFamily="34" charset="-122"/>
              </a:rPr>
              <a:t>（或物理地址）是数据链路层和物理层使用的地址。</a:t>
            </a:r>
            <a:endParaRPr lang="en-US" altLang="zh-CN" sz="2000" dirty="0">
              <a:solidFill>
                <a:srgbClr val="0070C0"/>
              </a:solidFill>
              <a:latin typeface="微软雅黑" pitchFamily="34" charset="-122"/>
              <a:ea typeface="微软雅黑" pitchFamily="34" charset="-122"/>
            </a:endParaRPr>
          </a:p>
          <a:p>
            <a:pPr>
              <a:lnSpc>
                <a:spcPts val="3300"/>
              </a:lnSpc>
              <a:buClr>
                <a:srgbClr val="7030A0"/>
              </a:buClr>
            </a:pP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a:t>
            </a:r>
            <a:r>
              <a:rPr lang="zh-CN" altLang="en-US" sz="2000" dirty="0">
                <a:solidFill>
                  <a:srgbClr val="0070C0"/>
                </a:solidFill>
                <a:latin typeface="微软雅黑" pitchFamily="34" charset="-122"/>
                <a:ea typeface="微软雅黑" pitchFamily="34" charset="-122"/>
              </a:rPr>
              <a:t>是网络层和以上各层使用的地址，</a:t>
            </a:r>
            <a:r>
              <a:rPr lang="zh-CN" altLang="en-US" sz="2000" dirty="0">
                <a:solidFill>
                  <a:srgbClr val="C55A11"/>
                </a:solidFill>
                <a:latin typeface="微软雅黑" pitchFamily="34" charset="-122"/>
                <a:ea typeface="微软雅黑" pitchFamily="34" charset="-122"/>
              </a:rPr>
              <a:t>是一种逻辑地址</a:t>
            </a:r>
            <a:r>
              <a:rPr lang="zh-CN" altLang="en-US" sz="2000" dirty="0">
                <a:solidFill>
                  <a:srgbClr val="0070C0"/>
                </a:solidFill>
                <a:latin typeface="微软雅黑" pitchFamily="34" charset="-122"/>
                <a:ea typeface="微软雅黑" pitchFamily="34" charset="-122"/>
              </a:rPr>
              <a:t>（称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地址是逻辑地址是因为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地址是用软件实现的）。</a:t>
            </a:r>
          </a:p>
        </p:txBody>
      </p:sp>
      <p:sp>
        <p:nvSpPr>
          <p:cNvPr id="5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地址与硬件地址</a:t>
            </a:r>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374271" y="2304249"/>
            <a:ext cx="6248302" cy="2427741"/>
            <a:chOff x="39556" y="1952011"/>
            <a:chExt cx="9881923" cy="4460364"/>
          </a:xfrm>
        </p:grpSpPr>
        <p:sp>
          <p:nvSpPr>
            <p:cNvPr id="6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3"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4"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5" name="AutoShape 81"/>
            <p:cNvSpPr>
              <a:spLocks noChangeArrowheads="1"/>
            </p:cNvSpPr>
            <p:nvPr/>
          </p:nvSpPr>
          <p:spPr bwMode="auto">
            <a:xfrm>
              <a:off x="2476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6" name="AutoShape 82"/>
            <p:cNvSpPr>
              <a:spLocks noChangeArrowheads="1"/>
            </p:cNvSpPr>
            <p:nvPr/>
          </p:nvSpPr>
          <p:spPr bwMode="auto">
            <a:xfrm>
              <a:off x="2889250" y="3382963"/>
              <a:ext cx="742950" cy="19050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7" name="AutoShape 83"/>
            <p:cNvSpPr>
              <a:spLocks noChangeArrowheads="1"/>
            </p:cNvSpPr>
            <p:nvPr/>
          </p:nvSpPr>
          <p:spPr bwMode="auto">
            <a:xfrm>
              <a:off x="88328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8" name="AutoShape 84"/>
            <p:cNvSpPr>
              <a:spLocks noChangeArrowheads="1"/>
            </p:cNvSpPr>
            <p:nvPr/>
          </p:nvSpPr>
          <p:spPr bwMode="auto">
            <a:xfrm>
              <a:off x="5776781" y="3611563"/>
              <a:ext cx="742950" cy="16764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69" name="Group 85"/>
            <p:cNvGrpSpPr>
              <a:grpSpLocks/>
            </p:cNvGrpSpPr>
            <p:nvPr/>
          </p:nvGrpSpPr>
          <p:grpSpPr bwMode="auto">
            <a:xfrm>
              <a:off x="39556" y="2420938"/>
              <a:ext cx="9881923" cy="2438400"/>
              <a:chOff x="96" y="1056"/>
              <a:chExt cx="5472" cy="1536"/>
            </a:xfrm>
            <a:solidFill>
              <a:srgbClr val="FFFF66"/>
            </a:solidFill>
          </p:grpSpPr>
          <p:sp>
            <p:nvSpPr>
              <p:cNvPr id="128"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29"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0"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1"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2"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3"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4"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35"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70" name="Line 94"/>
            <p:cNvSpPr>
              <a:spLocks noChangeShapeType="1"/>
            </p:cNvSpPr>
            <p:nvPr/>
          </p:nvSpPr>
          <p:spPr bwMode="auto">
            <a:xfrm>
              <a:off x="165100" y="5440363"/>
              <a:ext cx="280670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71" name="Group 95"/>
            <p:cNvGrpSpPr>
              <a:grpSpLocks/>
            </p:cNvGrpSpPr>
            <p:nvPr/>
          </p:nvGrpSpPr>
          <p:grpSpPr bwMode="auto">
            <a:xfrm>
              <a:off x="247650" y="2420938"/>
              <a:ext cx="742950" cy="1447800"/>
              <a:chOff x="672" y="528"/>
              <a:chExt cx="432" cy="912"/>
            </a:xfrm>
          </p:grpSpPr>
          <p:sp>
            <p:nvSpPr>
              <p:cNvPr id="125"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6"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7"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72" name="Text Box 99"/>
            <p:cNvSpPr txBox="1">
              <a:spLocks noChangeArrowheads="1"/>
            </p:cNvSpPr>
            <p:nvPr/>
          </p:nvSpPr>
          <p:spPr bwMode="auto">
            <a:xfrm>
              <a:off x="287206" y="34305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73" name="Text Box 100"/>
            <p:cNvSpPr txBox="1">
              <a:spLocks noChangeArrowheads="1"/>
            </p:cNvSpPr>
            <p:nvPr/>
          </p:nvSpPr>
          <p:spPr bwMode="auto">
            <a:xfrm>
              <a:off x="233892" y="47832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74" name="Text Box 101"/>
            <p:cNvSpPr txBox="1">
              <a:spLocks noChangeArrowheads="1"/>
            </p:cNvSpPr>
            <p:nvPr/>
          </p:nvSpPr>
          <p:spPr bwMode="auto">
            <a:xfrm>
              <a:off x="5154860" y="4745182"/>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75" name="Text Box 102"/>
            <p:cNvSpPr txBox="1">
              <a:spLocks noChangeArrowheads="1"/>
            </p:cNvSpPr>
            <p:nvPr/>
          </p:nvSpPr>
          <p:spPr bwMode="auto">
            <a:xfrm>
              <a:off x="3533095"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76" name="Text Box 103"/>
            <p:cNvSpPr txBox="1">
              <a:spLocks noChangeArrowheads="1"/>
            </p:cNvSpPr>
            <p:nvPr/>
          </p:nvSpPr>
          <p:spPr bwMode="auto">
            <a:xfrm>
              <a:off x="2239811"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77" name="Line 104"/>
            <p:cNvSpPr>
              <a:spLocks noChangeShapeType="1"/>
            </p:cNvSpPr>
            <p:nvPr/>
          </p:nvSpPr>
          <p:spPr bwMode="auto">
            <a:xfrm>
              <a:off x="908050" y="3611563"/>
              <a:ext cx="20637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8" name="Line 105"/>
            <p:cNvSpPr>
              <a:spLocks noChangeShapeType="1"/>
            </p:cNvSpPr>
            <p:nvPr/>
          </p:nvSpPr>
          <p:spPr bwMode="auto">
            <a:xfrm>
              <a:off x="6438900" y="5440363"/>
              <a:ext cx="32194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9" name="Text Box 106"/>
            <p:cNvSpPr txBox="1">
              <a:spLocks noChangeArrowheads="1"/>
            </p:cNvSpPr>
            <p:nvPr/>
          </p:nvSpPr>
          <p:spPr bwMode="auto">
            <a:xfrm>
              <a:off x="6436103" y="47324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80" name="Text Box 107"/>
            <p:cNvSpPr txBox="1">
              <a:spLocks noChangeArrowheads="1"/>
            </p:cNvSpPr>
            <p:nvPr/>
          </p:nvSpPr>
          <p:spPr bwMode="auto">
            <a:xfrm>
              <a:off x="8805333" y="4748357"/>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81" name="Text Box 108"/>
            <p:cNvSpPr txBox="1">
              <a:spLocks noChangeArrowheads="1"/>
            </p:cNvSpPr>
            <p:nvPr/>
          </p:nvSpPr>
          <p:spPr bwMode="auto">
            <a:xfrm>
              <a:off x="6393150" y="37099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82" name="Text Box 109"/>
            <p:cNvSpPr txBox="1">
              <a:spLocks noChangeArrowheads="1"/>
            </p:cNvSpPr>
            <p:nvPr/>
          </p:nvSpPr>
          <p:spPr bwMode="auto">
            <a:xfrm>
              <a:off x="116947" y="19774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83" name="Text Box 110"/>
            <p:cNvSpPr txBox="1">
              <a:spLocks noChangeArrowheads="1"/>
            </p:cNvSpPr>
            <p:nvPr/>
          </p:nvSpPr>
          <p:spPr bwMode="auto">
            <a:xfrm>
              <a:off x="8716466" y="19520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84" name="AutoShape 111"/>
            <p:cNvSpPr>
              <a:spLocks noChangeArrowheads="1"/>
            </p:cNvSpPr>
            <p:nvPr/>
          </p:nvSpPr>
          <p:spPr bwMode="auto">
            <a:xfrm>
              <a:off x="2889250" y="3259138"/>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5" name="Text Box 112"/>
            <p:cNvSpPr txBox="1">
              <a:spLocks noChangeArrowheads="1"/>
            </p:cNvSpPr>
            <p:nvPr/>
          </p:nvSpPr>
          <p:spPr bwMode="auto">
            <a:xfrm>
              <a:off x="2791265" y="2804500"/>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86" name="Text Box 113"/>
            <p:cNvSpPr txBox="1">
              <a:spLocks noChangeArrowheads="1"/>
            </p:cNvSpPr>
            <p:nvPr/>
          </p:nvSpPr>
          <p:spPr bwMode="auto">
            <a:xfrm>
              <a:off x="3051031" y="3981410"/>
              <a:ext cx="3019009" cy="622008"/>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sp>
          <p:nvSpPr>
            <p:cNvPr id="87" name="Text Box 114"/>
            <p:cNvSpPr txBox="1">
              <a:spLocks noChangeArrowheads="1"/>
            </p:cNvSpPr>
            <p:nvPr/>
          </p:nvSpPr>
          <p:spPr bwMode="auto">
            <a:xfrm>
              <a:off x="987245"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88" name="Group 115"/>
            <p:cNvGrpSpPr>
              <a:grpSpLocks/>
            </p:cNvGrpSpPr>
            <p:nvPr/>
          </p:nvGrpSpPr>
          <p:grpSpPr bwMode="auto">
            <a:xfrm>
              <a:off x="8832850" y="2420938"/>
              <a:ext cx="742950" cy="1447800"/>
              <a:chOff x="672" y="528"/>
              <a:chExt cx="432" cy="912"/>
            </a:xfrm>
          </p:grpSpPr>
          <p:sp>
            <p:nvSpPr>
              <p:cNvPr id="122"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3"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4"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89" name="Text Box 119"/>
            <p:cNvSpPr txBox="1">
              <a:spLocks noChangeArrowheads="1"/>
            </p:cNvSpPr>
            <p:nvPr/>
          </p:nvSpPr>
          <p:spPr bwMode="auto">
            <a:xfrm>
              <a:off x="8886167" y="3435350"/>
              <a:ext cx="606422" cy="48064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90" name="Text Box 120"/>
            <p:cNvSpPr txBox="1">
              <a:spLocks noChangeArrowheads="1"/>
            </p:cNvSpPr>
            <p:nvPr/>
          </p:nvSpPr>
          <p:spPr bwMode="auto">
            <a:xfrm>
              <a:off x="3597805"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91" name="Text Box 121"/>
            <p:cNvSpPr txBox="1">
              <a:spLocks noChangeArrowheads="1"/>
            </p:cNvSpPr>
            <p:nvPr/>
          </p:nvSpPr>
          <p:spPr bwMode="auto">
            <a:xfrm>
              <a:off x="2476499"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92" name="Line 122"/>
            <p:cNvSpPr>
              <a:spLocks noChangeShapeType="1"/>
            </p:cNvSpPr>
            <p:nvPr/>
          </p:nvSpPr>
          <p:spPr bwMode="auto">
            <a:xfrm>
              <a:off x="3549650" y="3611563"/>
              <a:ext cx="22288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3" name="AutoShape 123"/>
            <p:cNvSpPr>
              <a:spLocks noChangeArrowheads="1"/>
            </p:cNvSpPr>
            <p:nvPr/>
          </p:nvSpPr>
          <p:spPr bwMode="auto">
            <a:xfrm>
              <a:off x="5776781" y="3230563"/>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4" name="Line 124"/>
            <p:cNvSpPr>
              <a:spLocks noChangeShapeType="1"/>
            </p:cNvSpPr>
            <p:nvPr/>
          </p:nvSpPr>
          <p:spPr bwMode="auto">
            <a:xfrm>
              <a:off x="6438900" y="3611563"/>
              <a:ext cx="23939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5" name="Text Box 125"/>
            <p:cNvSpPr txBox="1">
              <a:spLocks noChangeArrowheads="1"/>
            </p:cNvSpPr>
            <p:nvPr/>
          </p:nvSpPr>
          <p:spPr bwMode="auto">
            <a:xfrm>
              <a:off x="5365752"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96" name="Line 126"/>
            <p:cNvSpPr>
              <a:spLocks noChangeShapeType="1"/>
            </p:cNvSpPr>
            <p:nvPr/>
          </p:nvSpPr>
          <p:spPr bwMode="auto">
            <a:xfrm>
              <a:off x="3632200" y="5440363"/>
              <a:ext cx="20637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9" name="Text Box 129"/>
            <p:cNvSpPr txBox="1">
              <a:spLocks noChangeArrowheads="1"/>
            </p:cNvSpPr>
            <p:nvPr/>
          </p:nvSpPr>
          <p:spPr bwMode="auto">
            <a:xfrm>
              <a:off x="5610004" y="2779098"/>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100" name="Group 130"/>
            <p:cNvGrpSpPr>
              <a:grpSpLocks/>
            </p:cNvGrpSpPr>
            <p:nvPr/>
          </p:nvGrpSpPr>
          <p:grpSpPr bwMode="auto">
            <a:xfrm>
              <a:off x="1238250" y="3154363"/>
              <a:ext cx="1568450" cy="381000"/>
              <a:chOff x="1632" y="2688"/>
              <a:chExt cx="912" cy="240"/>
            </a:xfrm>
          </p:grpSpPr>
          <p:sp>
            <p:nvSpPr>
              <p:cNvPr id="120"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121"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101" name="Group 133"/>
            <p:cNvGrpSpPr>
              <a:grpSpLocks/>
            </p:cNvGrpSpPr>
            <p:nvPr/>
          </p:nvGrpSpPr>
          <p:grpSpPr bwMode="auto">
            <a:xfrm>
              <a:off x="4044950" y="3154363"/>
              <a:ext cx="1568450" cy="381000"/>
              <a:chOff x="1632" y="2688"/>
              <a:chExt cx="912" cy="240"/>
            </a:xfrm>
          </p:grpSpPr>
          <p:sp>
            <p:nvSpPr>
              <p:cNvPr id="118"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119"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102" name="Group 136"/>
            <p:cNvGrpSpPr>
              <a:grpSpLocks/>
            </p:cNvGrpSpPr>
            <p:nvPr/>
          </p:nvGrpSpPr>
          <p:grpSpPr bwMode="auto">
            <a:xfrm>
              <a:off x="7016750" y="3154363"/>
              <a:ext cx="1568450" cy="381000"/>
              <a:chOff x="1632" y="2688"/>
              <a:chExt cx="912" cy="240"/>
            </a:xfrm>
          </p:grpSpPr>
          <p:sp>
            <p:nvSpPr>
              <p:cNvPr id="116"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117"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103" name="Group 139"/>
            <p:cNvGrpSpPr>
              <a:grpSpLocks/>
            </p:cNvGrpSpPr>
            <p:nvPr/>
          </p:nvGrpSpPr>
          <p:grpSpPr bwMode="auto">
            <a:xfrm>
              <a:off x="660400" y="5576888"/>
              <a:ext cx="2146300" cy="381000"/>
              <a:chOff x="480" y="3110"/>
              <a:chExt cx="1248" cy="240"/>
            </a:xfrm>
          </p:grpSpPr>
          <p:sp>
            <p:nvSpPr>
              <p:cNvPr id="114"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a:latin typeface="微软雅黑" pitchFamily="34" charset="-122"/>
                    <a:ea typeface="微软雅黑" pitchFamily="34" charset="-122"/>
                  </a:rPr>
                  <a:t>从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1</a:t>
                </a:r>
                <a:r>
                  <a:rPr kumimoji="1" lang="en-US" altLang="zh-CN" sz="1100" b="1">
                    <a:latin typeface="微软雅黑" pitchFamily="34" charset="-122"/>
                    <a:ea typeface="微软雅黑" pitchFamily="34" charset="-122"/>
                  </a:rPr>
                  <a:t> </a:t>
                </a:r>
                <a:r>
                  <a:rPr kumimoji="1" lang="zh-CN" altLang="en-US" sz="1100" b="1">
                    <a:latin typeface="微软雅黑" pitchFamily="34" charset="-122"/>
                    <a:ea typeface="微软雅黑" pitchFamily="34" charset="-122"/>
                  </a:rPr>
                  <a:t>到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3</a:t>
                </a:r>
              </a:p>
            </p:txBody>
          </p:sp>
          <p:sp>
            <p:nvSpPr>
              <p:cNvPr id="115"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104" name="Group 142"/>
            <p:cNvGrpSpPr>
              <a:grpSpLocks/>
            </p:cNvGrpSpPr>
            <p:nvPr/>
          </p:nvGrpSpPr>
          <p:grpSpPr bwMode="auto">
            <a:xfrm>
              <a:off x="3797300" y="5576888"/>
              <a:ext cx="2146300" cy="381000"/>
              <a:chOff x="480" y="3110"/>
              <a:chExt cx="1248" cy="240"/>
            </a:xfrm>
          </p:grpSpPr>
          <p:sp>
            <p:nvSpPr>
              <p:cNvPr id="112"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113"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105" name="Group 145"/>
            <p:cNvGrpSpPr>
              <a:grpSpLocks/>
            </p:cNvGrpSpPr>
            <p:nvPr/>
          </p:nvGrpSpPr>
          <p:grpSpPr bwMode="auto">
            <a:xfrm>
              <a:off x="6934200" y="5576888"/>
              <a:ext cx="2146300" cy="381000"/>
              <a:chOff x="480" y="3110"/>
              <a:chExt cx="1248" cy="240"/>
            </a:xfrm>
          </p:grpSpPr>
          <p:sp>
            <p:nvSpPr>
              <p:cNvPr id="110"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111"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106" name="Text Box 148"/>
            <p:cNvSpPr txBox="1">
              <a:spLocks noChangeArrowheads="1"/>
            </p:cNvSpPr>
            <p:nvPr/>
          </p:nvSpPr>
          <p:spPr bwMode="auto">
            <a:xfrm>
              <a:off x="7286323"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107" name="Text Box 149"/>
            <p:cNvSpPr txBox="1">
              <a:spLocks noChangeArrowheads="1"/>
            </p:cNvSpPr>
            <p:nvPr/>
          </p:nvSpPr>
          <p:spPr bwMode="auto">
            <a:xfrm>
              <a:off x="4150584"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108" name="AutoShape 150"/>
            <p:cNvSpPr>
              <a:spLocks noChangeArrowheads="1"/>
            </p:cNvSpPr>
            <p:nvPr/>
          </p:nvSpPr>
          <p:spPr bwMode="auto">
            <a:xfrm flipV="1">
              <a:off x="2228850" y="2292348"/>
              <a:ext cx="1506538" cy="459615"/>
            </a:xfrm>
            <a:prstGeom prst="wedgeRoundRectCallout">
              <a:avLst>
                <a:gd name="adj1" fmla="val -67435"/>
                <a:gd name="adj2" fmla="val -152133"/>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109" name="Text Box 151"/>
            <p:cNvSpPr txBox="1">
              <a:spLocks noChangeArrowheads="1"/>
            </p:cNvSpPr>
            <p:nvPr/>
          </p:nvSpPr>
          <p:spPr bwMode="auto">
            <a:xfrm>
              <a:off x="2270125" y="2249634"/>
              <a:ext cx="1511493" cy="5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grpSp>
      <p:sp>
        <p:nvSpPr>
          <p:cNvPr id="137" name="Line 159"/>
          <p:cNvSpPr>
            <a:spLocks noChangeShapeType="1"/>
          </p:cNvSpPr>
          <p:nvPr/>
        </p:nvSpPr>
        <p:spPr bwMode="auto">
          <a:xfrm>
            <a:off x="1670048" y="2715878"/>
            <a:ext cx="0" cy="1450763"/>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38" name="Line 161"/>
          <p:cNvSpPr>
            <a:spLocks noChangeShapeType="1"/>
          </p:cNvSpPr>
          <p:nvPr/>
        </p:nvSpPr>
        <p:spPr bwMode="auto">
          <a:xfrm>
            <a:off x="1670048" y="4205524"/>
            <a:ext cx="1282065"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39" name="Line 163"/>
          <p:cNvSpPr>
            <a:spLocks noChangeShapeType="1"/>
          </p:cNvSpPr>
          <p:nvPr/>
        </p:nvSpPr>
        <p:spPr bwMode="auto">
          <a:xfrm flipV="1">
            <a:off x="3296825" y="3147046"/>
            <a:ext cx="0" cy="97984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0" name="Line 164"/>
          <p:cNvSpPr>
            <a:spLocks noChangeShapeType="1"/>
          </p:cNvSpPr>
          <p:nvPr/>
        </p:nvSpPr>
        <p:spPr bwMode="auto">
          <a:xfrm>
            <a:off x="3444714" y="3147046"/>
            <a:ext cx="0" cy="97984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1" name="Line 165"/>
          <p:cNvSpPr>
            <a:spLocks noChangeShapeType="1"/>
          </p:cNvSpPr>
          <p:nvPr/>
        </p:nvSpPr>
        <p:spPr bwMode="auto">
          <a:xfrm>
            <a:off x="3692646" y="4205524"/>
            <a:ext cx="1282065"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2" name="Line 168"/>
          <p:cNvSpPr>
            <a:spLocks noChangeShapeType="1"/>
          </p:cNvSpPr>
          <p:nvPr/>
        </p:nvSpPr>
        <p:spPr bwMode="auto">
          <a:xfrm flipV="1">
            <a:off x="5122599" y="3147046"/>
            <a:ext cx="0" cy="97984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3" name="Line 169"/>
          <p:cNvSpPr>
            <a:spLocks noChangeShapeType="1"/>
          </p:cNvSpPr>
          <p:nvPr/>
        </p:nvSpPr>
        <p:spPr bwMode="auto">
          <a:xfrm>
            <a:off x="5270488" y="3147046"/>
            <a:ext cx="0" cy="97984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4" name="Line 170"/>
          <p:cNvSpPr>
            <a:spLocks noChangeShapeType="1"/>
          </p:cNvSpPr>
          <p:nvPr/>
        </p:nvSpPr>
        <p:spPr bwMode="auto">
          <a:xfrm>
            <a:off x="5714155" y="4205524"/>
            <a:ext cx="1282066"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5" name="Line 171"/>
          <p:cNvSpPr>
            <a:spLocks noChangeShapeType="1"/>
          </p:cNvSpPr>
          <p:nvPr/>
        </p:nvSpPr>
        <p:spPr bwMode="auto">
          <a:xfrm flipV="1">
            <a:off x="7095175" y="2754761"/>
            <a:ext cx="0" cy="1450763"/>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6" name="Freeform 2"/>
          <p:cNvSpPr>
            <a:spLocks/>
          </p:cNvSpPr>
          <p:nvPr/>
        </p:nvSpPr>
        <p:spPr bwMode="auto">
          <a:xfrm>
            <a:off x="3120664" y="1916619"/>
            <a:ext cx="170724"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7" name="Freeform 3"/>
          <p:cNvSpPr>
            <a:spLocks/>
          </p:cNvSpPr>
          <p:nvPr/>
        </p:nvSpPr>
        <p:spPr bwMode="auto">
          <a:xfrm>
            <a:off x="5000809" y="1916619"/>
            <a:ext cx="116354" cy="289461"/>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8" name="Line 4"/>
          <p:cNvSpPr>
            <a:spLocks noChangeShapeType="1"/>
          </p:cNvSpPr>
          <p:nvPr/>
        </p:nvSpPr>
        <p:spPr bwMode="auto">
          <a:xfrm rot="16200000">
            <a:off x="7110950" y="2060694"/>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9" name="Line 5"/>
          <p:cNvSpPr>
            <a:spLocks noChangeShapeType="1"/>
          </p:cNvSpPr>
          <p:nvPr/>
        </p:nvSpPr>
        <p:spPr bwMode="auto">
          <a:xfrm rot="16200000">
            <a:off x="1525973" y="2060694"/>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0" name="Line 6"/>
          <p:cNvSpPr>
            <a:spLocks noChangeShapeType="1"/>
          </p:cNvSpPr>
          <p:nvPr/>
        </p:nvSpPr>
        <p:spPr bwMode="auto">
          <a:xfrm>
            <a:off x="1509111" y="2206944"/>
            <a:ext cx="177249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1" name="Line 11"/>
          <p:cNvSpPr>
            <a:spLocks noChangeShapeType="1"/>
          </p:cNvSpPr>
          <p:nvPr/>
        </p:nvSpPr>
        <p:spPr bwMode="auto">
          <a:xfrm>
            <a:off x="5484709" y="2206944"/>
            <a:ext cx="1987799"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2" name="Text Box 13"/>
          <p:cNvSpPr txBox="1">
            <a:spLocks noChangeArrowheads="1"/>
          </p:cNvSpPr>
          <p:nvPr/>
        </p:nvSpPr>
        <p:spPr bwMode="auto">
          <a:xfrm>
            <a:off x="1414301" y="1260001"/>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153" name="Text Box 14"/>
          <p:cNvSpPr txBox="1">
            <a:spLocks noChangeArrowheads="1"/>
          </p:cNvSpPr>
          <p:nvPr/>
        </p:nvSpPr>
        <p:spPr bwMode="auto">
          <a:xfrm>
            <a:off x="6902125" y="1260001"/>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154" name="Line 15"/>
          <p:cNvSpPr>
            <a:spLocks noChangeShapeType="1"/>
          </p:cNvSpPr>
          <p:nvPr/>
        </p:nvSpPr>
        <p:spPr bwMode="auto">
          <a:xfrm>
            <a:off x="3604564" y="2206944"/>
            <a:ext cx="1557182"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5" name="Freeform 16"/>
          <p:cNvSpPr>
            <a:spLocks/>
          </p:cNvSpPr>
          <p:nvPr/>
        </p:nvSpPr>
        <p:spPr bwMode="auto">
          <a:xfrm flipH="1">
            <a:off x="5484709" y="1916619"/>
            <a:ext cx="160938"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6" name="Freeform 17"/>
          <p:cNvSpPr>
            <a:spLocks/>
          </p:cNvSpPr>
          <p:nvPr/>
        </p:nvSpPr>
        <p:spPr bwMode="auto">
          <a:xfrm flipH="1">
            <a:off x="3648060" y="1916619"/>
            <a:ext cx="117441" cy="291189"/>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7" name="Text Box 18"/>
          <p:cNvSpPr txBox="1">
            <a:spLocks noChangeArrowheads="1"/>
          </p:cNvSpPr>
          <p:nvPr/>
        </p:nvSpPr>
        <p:spPr bwMode="auto">
          <a:xfrm>
            <a:off x="3127162" y="1557287"/>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158"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4092" y="1778369"/>
            <a:ext cx="528485"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3734" y="1766272"/>
            <a:ext cx="527397"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60" name="AutoShape 23"/>
          <p:cNvSpPr>
            <a:spLocks noChangeArrowheads="1"/>
          </p:cNvSpPr>
          <p:nvPr/>
        </p:nvSpPr>
        <p:spPr bwMode="auto">
          <a:xfrm flipV="1">
            <a:off x="2035069" y="1540427"/>
            <a:ext cx="1085595" cy="189554"/>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p:spPr>
        <p:txBody>
          <a:bodyPr rot="10800000" wrap="none" anchor="ctr"/>
          <a:lstStyle/>
          <a:p>
            <a:pPr algn="ctr"/>
            <a:r>
              <a:rPr kumimoji="1" lang="en-US" altLang="zh-CN" sz="1100" b="1" dirty="0">
                <a:latin typeface="微软雅黑" pitchFamily="34" charset="-122"/>
                <a:ea typeface="微软雅黑" pitchFamily="34" charset="-122"/>
              </a:rPr>
              <a:t>HA </a:t>
            </a:r>
            <a:r>
              <a:rPr kumimoji="1" lang="zh-CN" altLang="en-US" sz="1100" b="1" dirty="0">
                <a:latin typeface="微软雅黑" pitchFamily="34" charset="-122"/>
                <a:ea typeface="微软雅黑" pitchFamily="34" charset="-122"/>
              </a:rPr>
              <a:t>为硬件地址</a:t>
            </a:r>
          </a:p>
        </p:txBody>
      </p:sp>
      <p:sp>
        <p:nvSpPr>
          <p:cNvPr id="161" name="Text Box 25"/>
          <p:cNvSpPr txBox="1">
            <a:spLocks noChangeArrowheads="1"/>
          </p:cNvSpPr>
          <p:nvPr/>
        </p:nvSpPr>
        <p:spPr bwMode="auto">
          <a:xfrm>
            <a:off x="4963812" y="1560742"/>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162" name="Text Box 29"/>
          <p:cNvSpPr txBox="1">
            <a:spLocks noChangeArrowheads="1"/>
          </p:cNvSpPr>
          <p:nvPr/>
        </p:nvSpPr>
        <p:spPr bwMode="auto">
          <a:xfrm>
            <a:off x="2139132" y="194652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63" name="Text Box 30"/>
          <p:cNvSpPr txBox="1">
            <a:spLocks noChangeArrowheads="1"/>
          </p:cNvSpPr>
          <p:nvPr/>
        </p:nvSpPr>
        <p:spPr bwMode="auto">
          <a:xfrm>
            <a:off x="4073649" y="194652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64" name="Text Box 31"/>
          <p:cNvSpPr txBox="1">
            <a:spLocks noChangeArrowheads="1"/>
          </p:cNvSpPr>
          <p:nvPr/>
        </p:nvSpPr>
        <p:spPr bwMode="auto">
          <a:xfrm>
            <a:off x="6137566" y="194652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局域网</a:t>
            </a:r>
            <a:endParaRPr kumimoji="1" lang="zh-CN" altLang="en-US" sz="1200" b="1" baseline="-25000">
              <a:latin typeface="微软雅黑" pitchFamily="34" charset="-122"/>
              <a:ea typeface="微软雅黑" pitchFamily="34" charset="-122"/>
            </a:endParaRPr>
          </a:p>
        </p:txBody>
      </p:sp>
      <p:sp>
        <p:nvSpPr>
          <p:cNvPr id="165" name="Text Box 7"/>
          <p:cNvSpPr txBox="1">
            <a:spLocks noChangeArrowheads="1"/>
          </p:cNvSpPr>
          <p:nvPr/>
        </p:nvSpPr>
        <p:spPr bwMode="auto">
          <a:xfrm>
            <a:off x="1629867" y="1926989"/>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1</a:t>
            </a:r>
            <a:endParaRPr kumimoji="1" lang="en-US" altLang="zh-CN" sz="1100" b="1">
              <a:solidFill>
                <a:srgbClr val="0000CC"/>
              </a:solidFill>
              <a:latin typeface="微软雅黑" pitchFamily="34" charset="-122"/>
              <a:ea typeface="微软雅黑" pitchFamily="34" charset="-122"/>
            </a:endParaRPr>
          </a:p>
        </p:txBody>
      </p:sp>
      <p:sp>
        <p:nvSpPr>
          <p:cNvPr id="166" name="Text Box 8"/>
          <p:cNvSpPr txBox="1">
            <a:spLocks noChangeArrowheads="1"/>
          </p:cNvSpPr>
          <p:nvPr/>
        </p:nvSpPr>
        <p:spPr bwMode="auto">
          <a:xfrm>
            <a:off x="4570245" y="1926988"/>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167" name="Text Box 9"/>
          <p:cNvSpPr txBox="1">
            <a:spLocks noChangeArrowheads="1"/>
          </p:cNvSpPr>
          <p:nvPr/>
        </p:nvSpPr>
        <p:spPr bwMode="auto">
          <a:xfrm>
            <a:off x="3702485" y="1926988"/>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4</a:t>
            </a:r>
            <a:endParaRPr kumimoji="1" lang="en-US" altLang="zh-CN" sz="1100" b="1" dirty="0">
              <a:solidFill>
                <a:srgbClr val="0000CC"/>
              </a:solidFill>
              <a:latin typeface="微软雅黑" pitchFamily="34" charset="-122"/>
              <a:ea typeface="微软雅黑" pitchFamily="34" charset="-122"/>
            </a:endParaRPr>
          </a:p>
        </p:txBody>
      </p:sp>
      <p:sp>
        <p:nvSpPr>
          <p:cNvPr id="168" name="Text Box 10"/>
          <p:cNvSpPr txBox="1">
            <a:spLocks noChangeArrowheads="1"/>
          </p:cNvSpPr>
          <p:nvPr/>
        </p:nvSpPr>
        <p:spPr bwMode="auto">
          <a:xfrm>
            <a:off x="2690100" y="1926988"/>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169" name="Text Box 12"/>
          <p:cNvSpPr txBox="1">
            <a:spLocks noChangeArrowheads="1"/>
          </p:cNvSpPr>
          <p:nvPr/>
        </p:nvSpPr>
        <p:spPr bwMode="auto">
          <a:xfrm>
            <a:off x="5582630" y="1926988"/>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170" name="Text Box 26"/>
          <p:cNvSpPr txBox="1">
            <a:spLocks noChangeArrowheads="1"/>
          </p:cNvSpPr>
          <p:nvPr/>
        </p:nvSpPr>
        <p:spPr bwMode="auto">
          <a:xfrm>
            <a:off x="6812500" y="1926988"/>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2</a:t>
            </a:r>
            <a:endParaRPr kumimoji="1" lang="en-US" altLang="zh-CN" sz="1100" b="1">
              <a:solidFill>
                <a:srgbClr val="0000CC"/>
              </a:solidFill>
              <a:latin typeface="微软雅黑" pitchFamily="34" charset="-122"/>
              <a:ea typeface="微软雅黑" pitchFamily="34" charset="-122"/>
            </a:endParaRPr>
          </a:p>
        </p:txBody>
      </p:sp>
      <p:pic>
        <p:nvPicPr>
          <p:cNvPr id="171"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263" y="1500325"/>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72" name="Text Box 27"/>
          <p:cNvSpPr txBox="1">
            <a:spLocks noChangeArrowheads="1"/>
          </p:cNvSpPr>
          <p:nvPr/>
        </p:nvSpPr>
        <p:spPr bwMode="auto">
          <a:xfrm>
            <a:off x="1505520" y="1556216"/>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1</a:t>
            </a:r>
            <a:endParaRPr kumimoji="1" lang="en-US" altLang="zh-CN" sz="1200" b="1" dirty="0">
              <a:solidFill>
                <a:schemeClr val="bg1"/>
              </a:solidFill>
              <a:latin typeface="微软雅黑" pitchFamily="34" charset="-122"/>
              <a:ea typeface="微软雅黑" pitchFamily="34" charset="-122"/>
            </a:endParaRPr>
          </a:p>
        </p:txBody>
      </p:sp>
      <p:pic>
        <p:nvPicPr>
          <p:cNvPr id="17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500325"/>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74" name="Text Box 28"/>
          <p:cNvSpPr txBox="1">
            <a:spLocks noChangeArrowheads="1"/>
          </p:cNvSpPr>
          <p:nvPr/>
        </p:nvSpPr>
        <p:spPr bwMode="auto">
          <a:xfrm>
            <a:off x="7062859" y="1554890"/>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2</a:t>
            </a:r>
            <a:endParaRPr kumimoji="1" lang="en-US" altLang="zh-CN" sz="1200" b="1" dirty="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7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从协议栈的层次上看数据的流动</a:t>
            </a:r>
          </a:p>
        </p:txBody>
      </p:sp>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up)">
                                      <p:cBhvr>
                                        <p:cTn id="7" dur="1000"/>
                                        <p:tgtEl>
                                          <p:spTgt spid="13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wipe(left)">
                                      <p:cBhvr>
                                        <p:cTn id="11" dur="1000"/>
                                        <p:tgtEl>
                                          <p:spTgt spid="138"/>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wipe(down)">
                                      <p:cBhvr>
                                        <p:cTn id="15" dur="1000"/>
                                        <p:tgtEl>
                                          <p:spTgt spid="139"/>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wipe(up)">
                                      <p:cBhvr>
                                        <p:cTn id="19" dur="1000"/>
                                        <p:tgtEl>
                                          <p:spTgt spid="140"/>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wipe(left)">
                                      <p:cBhvr>
                                        <p:cTn id="23" dur="1000"/>
                                        <p:tgtEl>
                                          <p:spTgt spid="141"/>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wipe(down)">
                                      <p:cBhvr>
                                        <p:cTn id="27" dur="1000"/>
                                        <p:tgtEl>
                                          <p:spTgt spid="142"/>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wipe(up)">
                                      <p:cBhvr>
                                        <p:cTn id="31" dur="1000"/>
                                        <p:tgtEl>
                                          <p:spTgt spid="143"/>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144"/>
                                        </p:tgtEl>
                                        <p:attrNameLst>
                                          <p:attrName>style.visibility</p:attrName>
                                        </p:attrNameLst>
                                      </p:cBhvr>
                                      <p:to>
                                        <p:strVal val="visible"/>
                                      </p:to>
                                    </p:set>
                                    <p:animEffect transition="in" filter="wipe(left)">
                                      <p:cBhvr>
                                        <p:cTn id="35" dur="1000"/>
                                        <p:tgtEl>
                                          <p:spTgt spid="144"/>
                                        </p:tgtEl>
                                      </p:cBhvr>
                                    </p:animEffect>
                                  </p:childTnLst>
                                </p:cTn>
                              </p:par>
                            </p:childTnLst>
                          </p:cTn>
                        </p:par>
                        <p:par>
                          <p:cTn id="36" fill="hold">
                            <p:stCondLst>
                              <p:cond delay="8000"/>
                            </p:stCondLst>
                            <p:childTnLst>
                              <p:par>
                                <p:cTn id="37" presetID="22" presetClass="entr" presetSubtype="4" fill="hold" grpId="0" nodeType="afterEffect">
                                  <p:stCondLst>
                                    <p:cond delay="0"/>
                                  </p:stCondLst>
                                  <p:childTnLst>
                                    <p:set>
                                      <p:cBhvr>
                                        <p:cTn id="38" dur="1" fill="hold">
                                          <p:stCondLst>
                                            <p:cond delay="0"/>
                                          </p:stCondLst>
                                        </p:cTn>
                                        <p:tgtEl>
                                          <p:spTgt spid="145"/>
                                        </p:tgtEl>
                                        <p:attrNameLst>
                                          <p:attrName>style.visibility</p:attrName>
                                        </p:attrNameLst>
                                      </p:cBhvr>
                                      <p:to>
                                        <p:strVal val="visible"/>
                                      </p:to>
                                    </p:set>
                                    <p:animEffect transition="in" filter="wipe(down)">
                                      <p:cBhvr>
                                        <p:cTn id="39"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P spid="140" grpId="0" animBg="1"/>
      <p:bldP spid="141" grpId="0" animBg="1"/>
      <p:bldP spid="142" grpId="0" animBg="1"/>
      <p:bldP spid="143" grpId="0" animBg="1"/>
      <p:bldP spid="144" grpId="0" animBg="1"/>
      <p:bldP spid="1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4.2  IP</a:t>
            </a:r>
            <a:r>
              <a:rPr lang="zh-CN" altLang="en-US" dirty="0"/>
              <a:t>协议</a:t>
            </a:r>
          </a:p>
        </p:txBody>
      </p:sp>
      <p:sp>
        <p:nvSpPr>
          <p:cNvPr id="3" name="标题 2"/>
          <p:cNvSpPr>
            <a:spLocks noGrp="1"/>
          </p:cNvSpPr>
          <p:nvPr>
            <p:ph type="title"/>
          </p:nvPr>
        </p:nvSpPr>
        <p:spPr/>
        <p:txBody>
          <a:bodyPr/>
          <a:lstStyle/>
          <a:p>
            <a:r>
              <a:rPr lang="zh-CN" altLang="en-US" dirty="0"/>
              <a:t>第四章  网络层</a:t>
            </a:r>
          </a:p>
        </p:txBody>
      </p:sp>
    </p:spTree>
    <p:extLst>
      <p:ext uri="{BB962C8B-B14F-4D97-AF65-F5344CB8AC3E}">
        <p14:creationId xmlns:p14="http://schemas.microsoft.com/office/powerpoint/2010/main" val="2960695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74271" y="2376257"/>
            <a:ext cx="6248302" cy="2427741"/>
            <a:chOff x="39556" y="1952011"/>
            <a:chExt cx="9881923" cy="4460364"/>
          </a:xfrm>
        </p:grpSpPr>
        <p:sp>
          <p:nvSpPr>
            <p:cNvPr id="7"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1" name="AutoShape 81"/>
            <p:cNvSpPr>
              <a:spLocks noChangeArrowheads="1"/>
            </p:cNvSpPr>
            <p:nvPr/>
          </p:nvSpPr>
          <p:spPr bwMode="auto">
            <a:xfrm>
              <a:off x="2476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AutoShape 82"/>
            <p:cNvSpPr>
              <a:spLocks noChangeArrowheads="1"/>
            </p:cNvSpPr>
            <p:nvPr/>
          </p:nvSpPr>
          <p:spPr bwMode="auto">
            <a:xfrm>
              <a:off x="2889250" y="3382963"/>
              <a:ext cx="742950" cy="19050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3" name="AutoShape 83"/>
            <p:cNvSpPr>
              <a:spLocks noChangeArrowheads="1"/>
            </p:cNvSpPr>
            <p:nvPr/>
          </p:nvSpPr>
          <p:spPr bwMode="auto">
            <a:xfrm>
              <a:off x="88328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AutoShape 84"/>
            <p:cNvSpPr>
              <a:spLocks noChangeArrowheads="1"/>
            </p:cNvSpPr>
            <p:nvPr/>
          </p:nvSpPr>
          <p:spPr bwMode="auto">
            <a:xfrm>
              <a:off x="5776781" y="3611563"/>
              <a:ext cx="742950" cy="16764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15" name="Group 85"/>
            <p:cNvGrpSpPr>
              <a:grpSpLocks/>
            </p:cNvGrpSpPr>
            <p:nvPr/>
          </p:nvGrpSpPr>
          <p:grpSpPr bwMode="auto">
            <a:xfrm>
              <a:off x="39556" y="2420938"/>
              <a:ext cx="9881923" cy="2438400"/>
              <a:chOff x="96" y="1056"/>
              <a:chExt cx="5472" cy="1536"/>
            </a:xfrm>
            <a:solidFill>
              <a:srgbClr val="FFFF66"/>
            </a:solidFill>
          </p:grpSpPr>
          <p:sp>
            <p:nvSpPr>
              <p:cNvPr id="74"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75"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76"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77"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78"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79"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0"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1"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16" name="Line 94"/>
            <p:cNvSpPr>
              <a:spLocks noChangeShapeType="1"/>
            </p:cNvSpPr>
            <p:nvPr/>
          </p:nvSpPr>
          <p:spPr bwMode="auto">
            <a:xfrm>
              <a:off x="165100" y="5440363"/>
              <a:ext cx="280670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17" name="Group 95"/>
            <p:cNvGrpSpPr>
              <a:grpSpLocks/>
            </p:cNvGrpSpPr>
            <p:nvPr/>
          </p:nvGrpSpPr>
          <p:grpSpPr bwMode="auto">
            <a:xfrm>
              <a:off x="247650" y="2420938"/>
              <a:ext cx="742950" cy="1447800"/>
              <a:chOff x="672" y="528"/>
              <a:chExt cx="432" cy="912"/>
            </a:xfrm>
          </p:grpSpPr>
          <p:sp>
            <p:nvSpPr>
              <p:cNvPr id="71"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2"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3"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18" name="Text Box 99"/>
            <p:cNvSpPr txBox="1">
              <a:spLocks noChangeArrowheads="1"/>
            </p:cNvSpPr>
            <p:nvPr/>
          </p:nvSpPr>
          <p:spPr bwMode="auto">
            <a:xfrm>
              <a:off x="287206" y="34305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19" name="Text Box 100"/>
            <p:cNvSpPr txBox="1">
              <a:spLocks noChangeArrowheads="1"/>
            </p:cNvSpPr>
            <p:nvPr/>
          </p:nvSpPr>
          <p:spPr bwMode="auto">
            <a:xfrm>
              <a:off x="233892" y="47832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20" name="Text Box 101"/>
            <p:cNvSpPr txBox="1">
              <a:spLocks noChangeArrowheads="1"/>
            </p:cNvSpPr>
            <p:nvPr/>
          </p:nvSpPr>
          <p:spPr bwMode="auto">
            <a:xfrm>
              <a:off x="5154860" y="4745182"/>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21" name="Text Box 102"/>
            <p:cNvSpPr txBox="1">
              <a:spLocks noChangeArrowheads="1"/>
            </p:cNvSpPr>
            <p:nvPr/>
          </p:nvSpPr>
          <p:spPr bwMode="auto">
            <a:xfrm>
              <a:off x="3533095"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22" name="Text Box 103"/>
            <p:cNvSpPr txBox="1">
              <a:spLocks noChangeArrowheads="1"/>
            </p:cNvSpPr>
            <p:nvPr/>
          </p:nvSpPr>
          <p:spPr bwMode="auto">
            <a:xfrm>
              <a:off x="2239811"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23" name="Line 104"/>
            <p:cNvSpPr>
              <a:spLocks noChangeShapeType="1"/>
            </p:cNvSpPr>
            <p:nvPr/>
          </p:nvSpPr>
          <p:spPr bwMode="auto">
            <a:xfrm>
              <a:off x="908050" y="3611563"/>
              <a:ext cx="20637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105"/>
            <p:cNvSpPr>
              <a:spLocks noChangeShapeType="1"/>
            </p:cNvSpPr>
            <p:nvPr/>
          </p:nvSpPr>
          <p:spPr bwMode="auto">
            <a:xfrm>
              <a:off x="6438900" y="5440363"/>
              <a:ext cx="32194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Text Box 106"/>
            <p:cNvSpPr txBox="1">
              <a:spLocks noChangeArrowheads="1"/>
            </p:cNvSpPr>
            <p:nvPr/>
          </p:nvSpPr>
          <p:spPr bwMode="auto">
            <a:xfrm>
              <a:off x="6436103" y="47324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26" name="Text Box 107"/>
            <p:cNvSpPr txBox="1">
              <a:spLocks noChangeArrowheads="1"/>
            </p:cNvSpPr>
            <p:nvPr/>
          </p:nvSpPr>
          <p:spPr bwMode="auto">
            <a:xfrm>
              <a:off x="8805333" y="4748357"/>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27" name="Text Box 108"/>
            <p:cNvSpPr txBox="1">
              <a:spLocks noChangeArrowheads="1"/>
            </p:cNvSpPr>
            <p:nvPr/>
          </p:nvSpPr>
          <p:spPr bwMode="auto">
            <a:xfrm>
              <a:off x="6393150" y="37099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28" name="Text Box 109"/>
            <p:cNvSpPr txBox="1">
              <a:spLocks noChangeArrowheads="1"/>
            </p:cNvSpPr>
            <p:nvPr/>
          </p:nvSpPr>
          <p:spPr bwMode="auto">
            <a:xfrm>
              <a:off x="116947" y="19774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29" name="Text Box 110"/>
            <p:cNvSpPr txBox="1">
              <a:spLocks noChangeArrowheads="1"/>
            </p:cNvSpPr>
            <p:nvPr/>
          </p:nvSpPr>
          <p:spPr bwMode="auto">
            <a:xfrm>
              <a:off x="8716466" y="19520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30" name="AutoShape 111"/>
            <p:cNvSpPr>
              <a:spLocks noChangeArrowheads="1"/>
            </p:cNvSpPr>
            <p:nvPr/>
          </p:nvSpPr>
          <p:spPr bwMode="auto">
            <a:xfrm>
              <a:off x="2889250" y="3259138"/>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1" name="Text Box 112"/>
            <p:cNvSpPr txBox="1">
              <a:spLocks noChangeArrowheads="1"/>
            </p:cNvSpPr>
            <p:nvPr/>
          </p:nvSpPr>
          <p:spPr bwMode="auto">
            <a:xfrm>
              <a:off x="2791265" y="2804500"/>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32" name="Text Box 113"/>
            <p:cNvSpPr txBox="1">
              <a:spLocks noChangeArrowheads="1"/>
            </p:cNvSpPr>
            <p:nvPr/>
          </p:nvSpPr>
          <p:spPr bwMode="auto">
            <a:xfrm>
              <a:off x="2975796" y="3988313"/>
              <a:ext cx="3016229" cy="622008"/>
            </a:xfrm>
            <a:prstGeom prst="rect">
              <a:avLst/>
            </a:prstGeom>
            <a:gradFill>
              <a:gsLst>
                <a:gs pos="0">
                  <a:schemeClr val="bg1">
                    <a:lumMod val="98000"/>
                    <a:lumOff val="2000"/>
                  </a:schemeClr>
                </a:gs>
                <a:gs pos="100000">
                  <a:schemeClr val="bg1">
                    <a:alpha val="67000"/>
                  </a:schemeClr>
                </a:gs>
              </a:gsLst>
              <a:lin ang="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sp>
          <p:nvSpPr>
            <p:cNvPr id="33" name="Text Box 114"/>
            <p:cNvSpPr txBox="1">
              <a:spLocks noChangeArrowheads="1"/>
            </p:cNvSpPr>
            <p:nvPr/>
          </p:nvSpPr>
          <p:spPr bwMode="auto">
            <a:xfrm>
              <a:off x="987245"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34" name="Group 115"/>
            <p:cNvGrpSpPr>
              <a:grpSpLocks/>
            </p:cNvGrpSpPr>
            <p:nvPr/>
          </p:nvGrpSpPr>
          <p:grpSpPr bwMode="auto">
            <a:xfrm>
              <a:off x="8832850" y="2420938"/>
              <a:ext cx="742950" cy="1447800"/>
              <a:chOff x="672" y="528"/>
              <a:chExt cx="432" cy="912"/>
            </a:xfrm>
          </p:grpSpPr>
          <p:sp>
            <p:nvSpPr>
              <p:cNvPr id="68"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9"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0"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35" name="Text Box 119"/>
            <p:cNvSpPr txBox="1">
              <a:spLocks noChangeArrowheads="1"/>
            </p:cNvSpPr>
            <p:nvPr/>
          </p:nvSpPr>
          <p:spPr bwMode="auto">
            <a:xfrm>
              <a:off x="8886167" y="3435350"/>
              <a:ext cx="606422" cy="48064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36" name="Text Box 120"/>
            <p:cNvSpPr txBox="1">
              <a:spLocks noChangeArrowheads="1"/>
            </p:cNvSpPr>
            <p:nvPr/>
          </p:nvSpPr>
          <p:spPr bwMode="auto">
            <a:xfrm>
              <a:off x="3597805"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37" name="Text Box 121"/>
            <p:cNvSpPr txBox="1">
              <a:spLocks noChangeArrowheads="1"/>
            </p:cNvSpPr>
            <p:nvPr/>
          </p:nvSpPr>
          <p:spPr bwMode="auto">
            <a:xfrm>
              <a:off x="2476499"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38" name="Line 122"/>
            <p:cNvSpPr>
              <a:spLocks noChangeShapeType="1"/>
            </p:cNvSpPr>
            <p:nvPr/>
          </p:nvSpPr>
          <p:spPr bwMode="auto">
            <a:xfrm>
              <a:off x="3549650" y="3611563"/>
              <a:ext cx="22288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9" name="AutoShape 123"/>
            <p:cNvSpPr>
              <a:spLocks noChangeArrowheads="1"/>
            </p:cNvSpPr>
            <p:nvPr/>
          </p:nvSpPr>
          <p:spPr bwMode="auto">
            <a:xfrm>
              <a:off x="5776781" y="3230563"/>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0" name="Line 124"/>
            <p:cNvSpPr>
              <a:spLocks noChangeShapeType="1"/>
            </p:cNvSpPr>
            <p:nvPr/>
          </p:nvSpPr>
          <p:spPr bwMode="auto">
            <a:xfrm>
              <a:off x="6438900" y="3611563"/>
              <a:ext cx="23939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1" name="Text Box 125"/>
            <p:cNvSpPr txBox="1">
              <a:spLocks noChangeArrowheads="1"/>
            </p:cNvSpPr>
            <p:nvPr/>
          </p:nvSpPr>
          <p:spPr bwMode="auto">
            <a:xfrm>
              <a:off x="5365752"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42" name="Line 126"/>
            <p:cNvSpPr>
              <a:spLocks noChangeShapeType="1"/>
            </p:cNvSpPr>
            <p:nvPr/>
          </p:nvSpPr>
          <p:spPr bwMode="auto">
            <a:xfrm>
              <a:off x="3632200" y="5440363"/>
              <a:ext cx="20637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3"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4"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5" name="Text Box 129"/>
            <p:cNvSpPr txBox="1">
              <a:spLocks noChangeArrowheads="1"/>
            </p:cNvSpPr>
            <p:nvPr/>
          </p:nvSpPr>
          <p:spPr bwMode="auto">
            <a:xfrm>
              <a:off x="5610004" y="2779098"/>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46" name="Group 130"/>
            <p:cNvGrpSpPr>
              <a:grpSpLocks/>
            </p:cNvGrpSpPr>
            <p:nvPr/>
          </p:nvGrpSpPr>
          <p:grpSpPr bwMode="auto">
            <a:xfrm>
              <a:off x="1238250" y="3154363"/>
              <a:ext cx="1568450" cy="381000"/>
              <a:chOff x="1632" y="2688"/>
              <a:chExt cx="912" cy="240"/>
            </a:xfrm>
          </p:grpSpPr>
          <p:sp>
            <p:nvSpPr>
              <p:cNvPr id="66"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67"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7" name="Group 133"/>
            <p:cNvGrpSpPr>
              <a:grpSpLocks/>
            </p:cNvGrpSpPr>
            <p:nvPr/>
          </p:nvGrpSpPr>
          <p:grpSpPr bwMode="auto">
            <a:xfrm>
              <a:off x="4044950" y="3154363"/>
              <a:ext cx="1568450" cy="381000"/>
              <a:chOff x="1632" y="2688"/>
              <a:chExt cx="912" cy="240"/>
            </a:xfrm>
          </p:grpSpPr>
          <p:sp>
            <p:nvSpPr>
              <p:cNvPr id="64"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65"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8" name="Group 136"/>
            <p:cNvGrpSpPr>
              <a:grpSpLocks/>
            </p:cNvGrpSpPr>
            <p:nvPr/>
          </p:nvGrpSpPr>
          <p:grpSpPr bwMode="auto">
            <a:xfrm>
              <a:off x="7016750" y="3154363"/>
              <a:ext cx="1568450" cy="381000"/>
              <a:chOff x="1632" y="2688"/>
              <a:chExt cx="912" cy="240"/>
            </a:xfrm>
          </p:grpSpPr>
          <p:sp>
            <p:nvSpPr>
              <p:cNvPr id="62"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63"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139"/>
            <p:cNvGrpSpPr>
              <a:grpSpLocks/>
            </p:cNvGrpSpPr>
            <p:nvPr/>
          </p:nvGrpSpPr>
          <p:grpSpPr bwMode="auto">
            <a:xfrm>
              <a:off x="660400" y="5576888"/>
              <a:ext cx="2146300" cy="381000"/>
              <a:chOff x="480" y="3110"/>
              <a:chExt cx="1248" cy="240"/>
            </a:xfrm>
          </p:grpSpPr>
          <p:sp>
            <p:nvSpPr>
              <p:cNvPr id="60"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a:latin typeface="微软雅黑" pitchFamily="34" charset="-122"/>
                    <a:ea typeface="微软雅黑" pitchFamily="34" charset="-122"/>
                  </a:rPr>
                  <a:t>从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1</a:t>
                </a:r>
                <a:r>
                  <a:rPr kumimoji="1" lang="en-US" altLang="zh-CN" sz="1100" b="1">
                    <a:latin typeface="微软雅黑" pitchFamily="34" charset="-122"/>
                    <a:ea typeface="微软雅黑" pitchFamily="34" charset="-122"/>
                  </a:rPr>
                  <a:t> </a:t>
                </a:r>
                <a:r>
                  <a:rPr kumimoji="1" lang="zh-CN" altLang="en-US" sz="1100" b="1">
                    <a:latin typeface="微软雅黑" pitchFamily="34" charset="-122"/>
                    <a:ea typeface="微软雅黑" pitchFamily="34" charset="-122"/>
                  </a:rPr>
                  <a:t>到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3</a:t>
                </a:r>
              </a:p>
            </p:txBody>
          </p:sp>
          <p:sp>
            <p:nvSpPr>
              <p:cNvPr id="61"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0" name="Group 142"/>
            <p:cNvGrpSpPr>
              <a:grpSpLocks/>
            </p:cNvGrpSpPr>
            <p:nvPr/>
          </p:nvGrpSpPr>
          <p:grpSpPr bwMode="auto">
            <a:xfrm>
              <a:off x="3797300" y="5576888"/>
              <a:ext cx="2146300" cy="381000"/>
              <a:chOff x="480" y="3110"/>
              <a:chExt cx="1248" cy="240"/>
            </a:xfrm>
          </p:grpSpPr>
          <p:sp>
            <p:nvSpPr>
              <p:cNvPr id="58"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59"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1" name="Group 145"/>
            <p:cNvGrpSpPr>
              <a:grpSpLocks/>
            </p:cNvGrpSpPr>
            <p:nvPr/>
          </p:nvGrpSpPr>
          <p:grpSpPr bwMode="auto">
            <a:xfrm>
              <a:off x="6934200" y="5576888"/>
              <a:ext cx="2146300" cy="381000"/>
              <a:chOff x="480" y="3110"/>
              <a:chExt cx="1248" cy="240"/>
            </a:xfrm>
          </p:grpSpPr>
          <p:sp>
            <p:nvSpPr>
              <p:cNvPr id="56"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57"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2" name="Text Box 148"/>
            <p:cNvSpPr txBox="1">
              <a:spLocks noChangeArrowheads="1"/>
            </p:cNvSpPr>
            <p:nvPr/>
          </p:nvSpPr>
          <p:spPr bwMode="auto">
            <a:xfrm>
              <a:off x="7286323"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3" name="Text Box 149"/>
            <p:cNvSpPr txBox="1">
              <a:spLocks noChangeArrowheads="1"/>
            </p:cNvSpPr>
            <p:nvPr/>
          </p:nvSpPr>
          <p:spPr bwMode="auto">
            <a:xfrm>
              <a:off x="4150584"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4" name="AutoShape 150"/>
            <p:cNvSpPr>
              <a:spLocks noChangeArrowheads="1"/>
            </p:cNvSpPr>
            <p:nvPr/>
          </p:nvSpPr>
          <p:spPr bwMode="auto">
            <a:xfrm flipV="1">
              <a:off x="2228850" y="2292348"/>
              <a:ext cx="1471355" cy="485555"/>
            </a:xfrm>
            <a:prstGeom prst="wedgeRoundRectCallout">
              <a:avLst>
                <a:gd name="adj1" fmla="val -67235"/>
                <a:gd name="adj2" fmla="val -147370"/>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55" name="Text Box 151"/>
            <p:cNvSpPr txBox="1">
              <a:spLocks noChangeArrowheads="1"/>
            </p:cNvSpPr>
            <p:nvPr/>
          </p:nvSpPr>
          <p:spPr bwMode="auto">
            <a:xfrm>
              <a:off x="2270125" y="2249634"/>
              <a:ext cx="1511493" cy="5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grpSp>
      <p:sp>
        <p:nvSpPr>
          <p:cNvPr id="84" name="Line 161"/>
          <p:cNvSpPr>
            <a:spLocks noChangeShapeType="1"/>
          </p:cNvSpPr>
          <p:nvPr/>
        </p:nvSpPr>
        <p:spPr bwMode="auto">
          <a:xfrm>
            <a:off x="1861661" y="3241555"/>
            <a:ext cx="1585771"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87" name="Line 165"/>
          <p:cNvSpPr>
            <a:spLocks noChangeShapeType="1"/>
          </p:cNvSpPr>
          <p:nvPr/>
        </p:nvSpPr>
        <p:spPr bwMode="auto">
          <a:xfrm>
            <a:off x="3565904" y="3241555"/>
            <a:ext cx="1670874"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90" name="Line 170"/>
          <p:cNvSpPr>
            <a:spLocks noChangeShapeType="1"/>
          </p:cNvSpPr>
          <p:nvPr/>
        </p:nvSpPr>
        <p:spPr bwMode="auto">
          <a:xfrm>
            <a:off x="5324876" y="3241555"/>
            <a:ext cx="1823756"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92" name="Freeform 2"/>
          <p:cNvSpPr>
            <a:spLocks/>
          </p:cNvSpPr>
          <p:nvPr/>
        </p:nvSpPr>
        <p:spPr bwMode="auto">
          <a:xfrm>
            <a:off x="3120664" y="1988627"/>
            <a:ext cx="170724"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3" name="Freeform 3"/>
          <p:cNvSpPr>
            <a:spLocks/>
          </p:cNvSpPr>
          <p:nvPr/>
        </p:nvSpPr>
        <p:spPr bwMode="auto">
          <a:xfrm>
            <a:off x="5000809" y="1988627"/>
            <a:ext cx="116354" cy="289461"/>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4" name="Line 4"/>
          <p:cNvSpPr>
            <a:spLocks noChangeShapeType="1"/>
          </p:cNvSpPr>
          <p:nvPr/>
        </p:nvSpPr>
        <p:spPr bwMode="auto">
          <a:xfrm rot="16200000">
            <a:off x="7110950" y="2132702"/>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5" name="Line 5"/>
          <p:cNvSpPr>
            <a:spLocks noChangeShapeType="1"/>
          </p:cNvSpPr>
          <p:nvPr/>
        </p:nvSpPr>
        <p:spPr bwMode="auto">
          <a:xfrm rot="16200000">
            <a:off x="1525973" y="2132702"/>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6" name="Line 6"/>
          <p:cNvSpPr>
            <a:spLocks noChangeShapeType="1"/>
          </p:cNvSpPr>
          <p:nvPr/>
        </p:nvSpPr>
        <p:spPr bwMode="auto">
          <a:xfrm>
            <a:off x="1509111" y="2278952"/>
            <a:ext cx="177249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7" name="Line 11"/>
          <p:cNvSpPr>
            <a:spLocks noChangeShapeType="1"/>
          </p:cNvSpPr>
          <p:nvPr/>
        </p:nvSpPr>
        <p:spPr bwMode="auto">
          <a:xfrm>
            <a:off x="5484709" y="2278952"/>
            <a:ext cx="1987799"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8" name="Text Box 13"/>
          <p:cNvSpPr txBox="1">
            <a:spLocks noChangeArrowheads="1"/>
          </p:cNvSpPr>
          <p:nvPr/>
        </p:nvSpPr>
        <p:spPr bwMode="auto">
          <a:xfrm>
            <a:off x="1414301" y="1332009"/>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99" name="Text Box 14"/>
          <p:cNvSpPr txBox="1">
            <a:spLocks noChangeArrowheads="1"/>
          </p:cNvSpPr>
          <p:nvPr/>
        </p:nvSpPr>
        <p:spPr bwMode="auto">
          <a:xfrm>
            <a:off x="6902125" y="1332009"/>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100" name="Line 15"/>
          <p:cNvSpPr>
            <a:spLocks noChangeShapeType="1"/>
          </p:cNvSpPr>
          <p:nvPr/>
        </p:nvSpPr>
        <p:spPr bwMode="auto">
          <a:xfrm>
            <a:off x="3604564" y="2278952"/>
            <a:ext cx="1557182"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1" name="Freeform 16"/>
          <p:cNvSpPr>
            <a:spLocks/>
          </p:cNvSpPr>
          <p:nvPr/>
        </p:nvSpPr>
        <p:spPr bwMode="auto">
          <a:xfrm flipH="1">
            <a:off x="5484709" y="1988627"/>
            <a:ext cx="160938"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2" name="Freeform 17"/>
          <p:cNvSpPr>
            <a:spLocks/>
          </p:cNvSpPr>
          <p:nvPr/>
        </p:nvSpPr>
        <p:spPr bwMode="auto">
          <a:xfrm flipH="1">
            <a:off x="3648060" y="1988627"/>
            <a:ext cx="117441" cy="291189"/>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3" name="Text Box 18"/>
          <p:cNvSpPr txBox="1">
            <a:spLocks noChangeArrowheads="1"/>
          </p:cNvSpPr>
          <p:nvPr/>
        </p:nvSpPr>
        <p:spPr bwMode="auto">
          <a:xfrm>
            <a:off x="3127162" y="1629295"/>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10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4092" y="1850377"/>
            <a:ext cx="528485"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3734" y="1838280"/>
            <a:ext cx="527397"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6" name="AutoShape 23"/>
          <p:cNvSpPr>
            <a:spLocks noChangeArrowheads="1"/>
          </p:cNvSpPr>
          <p:nvPr/>
        </p:nvSpPr>
        <p:spPr bwMode="auto">
          <a:xfrm flipV="1">
            <a:off x="2035069" y="1612435"/>
            <a:ext cx="1085595" cy="189554"/>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p:spPr>
        <p:txBody>
          <a:bodyPr rot="10800000" wrap="none" anchor="ctr"/>
          <a:lstStyle/>
          <a:p>
            <a:pPr algn="ctr"/>
            <a:r>
              <a:rPr kumimoji="1" lang="en-US" altLang="zh-CN" sz="1100" b="1" dirty="0">
                <a:latin typeface="微软雅黑" pitchFamily="34" charset="-122"/>
                <a:ea typeface="微软雅黑" pitchFamily="34" charset="-122"/>
              </a:rPr>
              <a:t>HA </a:t>
            </a:r>
            <a:r>
              <a:rPr kumimoji="1" lang="zh-CN" altLang="en-US" sz="1100" b="1" dirty="0">
                <a:latin typeface="微软雅黑" pitchFamily="34" charset="-122"/>
                <a:ea typeface="微软雅黑" pitchFamily="34" charset="-122"/>
              </a:rPr>
              <a:t>为硬件地址</a:t>
            </a:r>
          </a:p>
        </p:txBody>
      </p:sp>
      <p:sp>
        <p:nvSpPr>
          <p:cNvPr id="107" name="Text Box 25"/>
          <p:cNvSpPr txBox="1">
            <a:spLocks noChangeArrowheads="1"/>
          </p:cNvSpPr>
          <p:nvPr/>
        </p:nvSpPr>
        <p:spPr bwMode="auto">
          <a:xfrm>
            <a:off x="4963812" y="1632750"/>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108" name="Text Box 29"/>
          <p:cNvSpPr txBox="1">
            <a:spLocks noChangeArrowheads="1"/>
          </p:cNvSpPr>
          <p:nvPr/>
        </p:nvSpPr>
        <p:spPr bwMode="auto">
          <a:xfrm>
            <a:off x="2139132" y="20185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09" name="Text Box 30"/>
          <p:cNvSpPr txBox="1">
            <a:spLocks noChangeArrowheads="1"/>
          </p:cNvSpPr>
          <p:nvPr/>
        </p:nvSpPr>
        <p:spPr bwMode="auto">
          <a:xfrm>
            <a:off x="4073649" y="20185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10" name="Text Box 31"/>
          <p:cNvSpPr txBox="1">
            <a:spLocks noChangeArrowheads="1"/>
          </p:cNvSpPr>
          <p:nvPr/>
        </p:nvSpPr>
        <p:spPr bwMode="auto">
          <a:xfrm>
            <a:off x="6137566" y="20185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局域网</a:t>
            </a:r>
            <a:endParaRPr kumimoji="1" lang="zh-CN" altLang="en-US" sz="1200" b="1" baseline="-25000">
              <a:latin typeface="微软雅黑" pitchFamily="34" charset="-122"/>
              <a:ea typeface="微软雅黑" pitchFamily="34" charset="-122"/>
            </a:endParaRPr>
          </a:p>
        </p:txBody>
      </p:sp>
      <p:sp>
        <p:nvSpPr>
          <p:cNvPr id="111" name="Text Box 7"/>
          <p:cNvSpPr txBox="1">
            <a:spLocks noChangeArrowheads="1"/>
          </p:cNvSpPr>
          <p:nvPr/>
        </p:nvSpPr>
        <p:spPr bwMode="auto">
          <a:xfrm>
            <a:off x="1629867" y="1998997"/>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1</a:t>
            </a:r>
            <a:endParaRPr kumimoji="1" lang="en-US" altLang="zh-CN" sz="1100" b="1">
              <a:solidFill>
                <a:srgbClr val="0000CC"/>
              </a:solidFill>
              <a:latin typeface="微软雅黑" pitchFamily="34" charset="-122"/>
              <a:ea typeface="微软雅黑" pitchFamily="34" charset="-122"/>
            </a:endParaRPr>
          </a:p>
        </p:txBody>
      </p:sp>
      <p:sp>
        <p:nvSpPr>
          <p:cNvPr id="112" name="Text Box 8"/>
          <p:cNvSpPr txBox="1">
            <a:spLocks noChangeArrowheads="1"/>
          </p:cNvSpPr>
          <p:nvPr/>
        </p:nvSpPr>
        <p:spPr bwMode="auto">
          <a:xfrm>
            <a:off x="4570245" y="199899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113" name="Text Box 9"/>
          <p:cNvSpPr txBox="1">
            <a:spLocks noChangeArrowheads="1"/>
          </p:cNvSpPr>
          <p:nvPr/>
        </p:nvSpPr>
        <p:spPr bwMode="auto">
          <a:xfrm>
            <a:off x="3702485" y="199899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4</a:t>
            </a:r>
            <a:endParaRPr kumimoji="1" lang="en-US" altLang="zh-CN" sz="1100" b="1" dirty="0">
              <a:solidFill>
                <a:srgbClr val="0000CC"/>
              </a:solidFill>
              <a:latin typeface="微软雅黑" pitchFamily="34" charset="-122"/>
              <a:ea typeface="微软雅黑" pitchFamily="34" charset="-122"/>
            </a:endParaRPr>
          </a:p>
        </p:txBody>
      </p:sp>
      <p:sp>
        <p:nvSpPr>
          <p:cNvPr id="114" name="Text Box 10"/>
          <p:cNvSpPr txBox="1">
            <a:spLocks noChangeArrowheads="1"/>
          </p:cNvSpPr>
          <p:nvPr/>
        </p:nvSpPr>
        <p:spPr bwMode="auto">
          <a:xfrm>
            <a:off x="2690100" y="199899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115" name="Text Box 12"/>
          <p:cNvSpPr txBox="1">
            <a:spLocks noChangeArrowheads="1"/>
          </p:cNvSpPr>
          <p:nvPr/>
        </p:nvSpPr>
        <p:spPr bwMode="auto">
          <a:xfrm>
            <a:off x="5582630" y="199899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116" name="Text Box 26"/>
          <p:cNvSpPr txBox="1">
            <a:spLocks noChangeArrowheads="1"/>
          </p:cNvSpPr>
          <p:nvPr/>
        </p:nvSpPr>
        <p:spPr bwMode="auto">
          <a:xfrm>
            <a:off x="6812500" y="199899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2</a:t>
            </a:r>
            <a:endParaRPr kumimoji="1" lang="en-US" altLang="zh-CN" sz="1100" b="1">
              <a:solidFill>
                <a:srgbClr val="0000CC"/>
              </a:solidFill>
              <a:latin typeface="微软雅黑" pitchFamily="34" charset="-122"/>
              <a:ea typeface="微软雅黑" pitchFamily="34" charset="-122"/>
            </a:endParaRPr>
          </a:p>
        </p:txBody>
      </p:sp>
      <p:pic>
        <p:nvPicPr>
          <p:cNvPr id="11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263" y="1572333"/>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27"/>
          <p:cNvSpPr txBox="1">
            <a:spLocks noChangeArrowheads="1"/>
          </p:cNvSpPr>
          <p:nvPr/>
        </p:nvSpPr>
        <p:spPr bwMode="auto">
          <a:xfrm>
            <a:off x="1505520" y="1628224"/>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1</a:t>
            </a:r>
            <a:endParaRPr kumimoji="1" lang="en-US" altLang="zh-CN" sz="1200" b="1" dirty="0">
              <a:solidFill>
                <a:schemeClr val="bg1"/>
              </a:solidFill>
              <a:latin typeface="微软雅黑" pitchFamily="34" charset="-122"/>
              <a:ea typeface="微软雅黑" pitchFamily="34" charset="-122"/>
            </a:endParaRPr>
          </a:p>
        </p:txBody>
      </p:sp>
      <p:pic>
        <p:nvPicPr>
          <p:cNvPr id="119"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572333"/>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20" name="Text Box 28"/>
          <p:cNvSpPr txBox="1">
            <a:spLocks noChangeArrowheads="1"/>
          </p:cNvSpPr>
          <p:nvPr/>
        </p:nvSpPr>
        <p:spPr bwMode="auto">
          <a:xfrm>
            <a:off x="7062859" y="1626898"/>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2</a:t>
            </a:r>
            <a:endParaRPr kumimoji="1" lang="en-US" altLang="zh-CN" sz="1200" b="1" dirty="0">
              <a:solidFill>
                <a:schemeClr val="bg1"/>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2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从虚拟的 </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层上看 </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数据报的流动</a:t>
            </a:r>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1000"/>
                                        <p:tgtEl>
                                          <p:spTgt spid="8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1000"/>
                                        <p:tgtEl>
                                          <p:spTgt spid="8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wipe(left)">
                                      <p:cBhvr>
                                        <p:cTn id="15"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animBg="1"/>
      <p:bldP spid="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77"/>
          <p:cNvSpPr>
            <a:spLocks/>
          </p:cNvSpPr>
          <p:nvPr/>
        </p:nvSpPr>
        <p:spPr bwMode="auto">
          <a:xfrm>
            <a:off x="2967337" y="4194872"/>
            <a:ext cx="270768"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0" name="Freeform 78"/>
          <p:cNvSpPr>
            <a:spLocks/>
          </p:cNvSpPr>
          <p:nvPr/>
        </p:nvSpPr>
        <p:spPr bwMode="auto">
          <a:xfrm>
            <a:off x="4740916" y="4194008"/>
            <a:ext cx="270767"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1" name="Line 79"/>
          <p:cNvSpPr>
            <a:spLocks noChangeShapeType="1"/>
          </p:cNvSpPr>
          <p:nvPr/>
        </p:nvSpPr>
        <p:spPr bwMode="auto">
          <a:xfrm rot="16200000">
            <a:off x="6944576" y="4200697"/>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2" name="Line 80"/>
          <p:cNvSpPr>
            <a:spLocks noChangeShapeType="1"/>
          </p:cNvSpPr>
          <p:nvPr/>
        </p:nvSpPr>
        <p:spPr bwMode="auto">
          <a:xfrm rot="16200000">
            <a:off x="1518361" y="4200697"/>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3" name="AutoShape 81"/>
          <p:cNvSpPr>
            <a:spLocks noChangeArrowheads="1"/>
          </p:cNvSpPr>
          <p:nvPr/>
        </p:nvSpPr>
        <p:spPr bwMode="auto">
          <a:xfrm>
            <a:off x="1505848" y="3185646"/>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4" name="AutoShape 82"/>
          <p:cNvSpPr>
            <a:spLocks noChangeArrowheads="1"/>
          </p:cNvSpPr>
          <p:nvPr/>
        </p:nvSpPr>
        <p:spPr bwMode="auto">
          <a:xfrm>
            <a:off x="3176122" y="3227121"/>
            <a:ext cx="469764" cy="1036876"/>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5" name="AutoShape 83"/>
          <p:cNvSpPr>
            <a:spLocks noChangeArrowheads="1"/>
          </p:cNvSpPr>
          <p:nvPr/>
        </p:nvSpPr>
        <p:spPr bwMode="auto">
          <a:xfrm>
            <a:off x="6934237" y="3185646"/>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6" name="AutoShape 84"/>
          <p:cNvSpPr>
            <a:spLocks noChangeArrowheads="1"/>
          </p:cNvSpPr>
          <p:nvPr/>
        </p:nvSpPr>
        <p:spPr bwMode="auto">
          <a:xfrm>
            <a:off x="5001896" y="3351546"/>
            <a:ext cx="469764" cy="912451"/>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37" name="Group 85"/>
          <p:cNvGrpSpPr>
            <a:grpSpLocks/>
          </p:cNvGrpSpPr>
          <p:nvPr/>
        </p:nvGrpSpPr>
        <p:grpSpPr bwMode="auto">
          <a:xfrm>
            <a:off x="1374271" y="2631490"/>
            <a:ext cx="6248302" cy="1327202"/>
            <a:chOff x="96" y="1056"/>
            <a:chExt cx="5472" cy="1536"/>
          </a:xfrm>
          <a:solidFill>
            <a:srgbClr val="FFFF66"/>
          </a:solidFill>
        </p:grpSpPr>
        <p:sp>
          <p:nvSpPr>
            <p:cNvPr id="96"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97"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98"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99"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00"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01"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02"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03"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38" name="Line 94"/>
          <p:cNvSpPr>
            <a:spLocks noChangeShapeType="1"/>
          </p:cNvSpPr>
          <p:nvPr/>
        </p:nvSpPr>
        <p:spPr bwMode="auto">
          <a:xfrm>
            <a:off x="1453652" y="4346948"/>
            <a:ext cx="177466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39" name="Group 95"/>
          <p:cNvGrpSpPr>
            <a:grpSpLocks/>
          </p:cNvGrpSpPr>
          <p:nvPr/>
        </p:nvGrpSpPr>
        <p:grpSpPr bwMode="auto">
          <a:xfrm>
            <a:off x="1505848" y="2703498"/>
            <a:ext cx="469764" cy="788026"/>
            <a:chOff x="672" y="528"/>
            <a:chExt cx="432" cy="912"/>
          </a:xfrm>
        </p:grpSpPr>
        <p:sp>
          <p:nvSpPr>
            <p:cNvPr id="93"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4"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5"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0" name="Text Box 99"/>
          <p:cNvSpPr txBox="1">
            <a:spLocks noChangeArrowheads="1"/>
          </p:cNvSpPr>
          <p:nvPr/>
        </p:nvSpPr>
        <p:spPr bwMode="auto">
          <a:xfrm>
            <a:off x="1530859" y="3253043"/>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41" name="Text Box 100"/>
          <p:cNvSpPr txBox="1">
            <a:spLocks noChangeArrowheads="1"/>
          </p:cNvSpPr>
          <p:nvPr/>
        </p:nvSpPr>
        <p:spPr bwMode="auto">
          <a:xfrm>
            <a:off x="1497149" y="3989304"/>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42" name="Text Box 101"/>
          <p:cNvSpPr txBox="1">
            <a:spLocks noChangeArrowheads="1"/>
          </p:cNvSpPr>
          <p:nvPr/>
        </p:nvSpPr>
        <p:spPr bwMode="auto">
          <a:xfrm>
            <a:off x="4608658" y="396856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43" name="Text Box 102"/>
          <p:cNvSpPr txBox="1">
            <a:spLocks noChangeArrowheads="1"/>
          </p:cNvSpPr>
          <p:nvPr/>
        </p:nvSpPr>
        <p:spPr bwMode="auto">
          <a:xfrm>
            <a:off x="3583222" y="3965111"/>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44" name="Text Box 103"/>
          <p:cNvSpPr txBox="1">
            <a:spLocks noChangeArrowheads="1"/>
          </p:cNvSpPr>
          <p:nvPr/>
        </p:nvSpPr>
        <p:spPr bwMode="auto">
          <a:xfrm>
            <a:off x="2765484" y="3965111"/>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45" name="Line 104"/>
          <p:cNvSpPr>
            <a:spLocks noChangeShapeType="1"/>
          </p:cNvSpPr>
          <p:nvPr/>
        </p:nvSpPr>
        <p:spPr bwMode="auto">
          <a:xfrm>
            <a:off x="1923416" y="3351546"/>
            <a:ext cx="1304901"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6" name="Line 105"/>
          <p:cNvSpPr>
            <a:spLocks noChangeShapeType="1"/>
          </p:cNvSpPr>
          <p:nvPr/>
        </p:nvSpPr>
        <p:spPr bwMode="auto">
          <a:xfrm>
            <a:off x="5420552" y="4346948"/>
            <a:ext cx="203564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7" name="Text Box 106"/>
          <p:cNvSpPr txBox="1">
            <a:spLocks noChangeArrowheads="1"/>
          </p:cNvSpPr>
          <p:nvPr/>
        </p:nvSpPr>
        <p:spPr bwMode="auto">
          <a:xfrm>
            <a:off x="5418783" y="3961654"/>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48" name="Text Box 107"/>
          <p:cNvSpPr txBox="1">
            <a:spLocks noChangeArrowheads="1"/>
          </p:cNvSpPr>
          <p:nvPr/>
        </p:nvSpPr>
        <p:spPr bwMode="auto">
          <a:xfrm>
            <a:off x="6916838" y="3970294"/>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49" name="Text Box 108"/>
          <p:cNvSpPr txBox="1">
            <a:spLocks noChangeArrowheads="1"/>
          </p:cNvSpPr>
          <p:nvPr/>
        </p:nvSpPr>
        <p:spPr bwMode="auto">
          <a:xfrm>
            <a:off x="5391624" y="3405118"/>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50" name="Text Box 109"/>
          <p:cNvSpPr txBox="1">
            <a:spLocks noChangeArrowheads="1"/>
          </p:cNvSpPr>
          <p:nvPr/>
        </p:nvSpPr>
        <p:spPr bwMode="auto">
          <a:xfrm>
            <a:off x="1423205" y="2462090"/>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51" name="Text Box 110"/>
          <p:cNvSpPr txBox="1">
            <a:spLocks noChangeArrowheads="1"/>
          </p:cNvSpPr>
          <p:nvPr/>
        </p:nvSpPr>
        <p:spPr bwMode="auto">
          <a:xfrm>
            <a:off x="6860648" y="2448265"/>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52" name="AutoShape 111"/>
          <p:cNvSpPr>
            <a:spLocks noChangeArrowheads="1"/>
          </p:cNvSpPr>
          <p:nvPr/>
        </p:nvSpPr>
        <p:spPr bwMode="auto">
          <a:xfrm>
            <a:off x="3176122" y="3159724"/>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Text Box 112"/>
          <p:cNvSpPr txBox="1">
            <a:spLocks noChangeArrowheads="1"/>
          </p:cNvSpPr>
          <p:nvPr/>
        </p:nvSpPr>
        <p:spPr bwMode="auto">
          <a:xfrm>
            <a:off x="3114166" y="2912268"/>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54" name="Text Box 113"/>
          <p:cNvSpPr txBox="1">
            <a:spLocks noChangeArrowheads="1"/>
          </p:cNvSpPr>
          <p:nvPr/>
        </p:nvSpPr>
        <p:spPr bwMode="auto">
          <a:xfrm>
            <a:off x="3404704" y="3479031"/>
            <a:ext cx="1680268" cy="338554"/>
          </a:xfrm>
          <a:prstGeom prst="rect">
            <a:avLst/>
          </a:prstGeom>
          <a:noFill/>
          <a:ln w="9525">
            <a:noFill/>
            <a:miter lim="800000"/>
            <a:headEnd/>
            <a:tailEnd/>
          </a:ln>
          <a:effectLst/>
        </p:spPr>
        <p:txBody>
          <a:bodyPr wrap="non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sp>
        <p:nvSpPr>
          <p:cNvPr id="55" name="Text Box 114"/>
          <p:cNvSpPr txBox="1">
            <a:spLocks noChangeArrowheads="1"/>
          </p:cNvSpPr>
          <p:nvPr/>
        </p:nvSpPr>
        <p:spPr bwMode="auto">
          <a:xfrm>
            <a:off x="1973491" y="4614396"/>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56" name="Group 115"/>
          <p:cNvGrpSpPr>
            <a:grpSpLocks/>
          </p:cNvGrpSpPr>
          <p:nvPr/>
        </p:nvGrpSpPr>
        <p:grpSpPr bwMode="auto">
          <a:xfrm>
            <a:off x="6934237" y="2703498"/>
            <a:ext cx="469764" cy="788026"/>
            <a:chOff x="672" y="528"/>
            <a:chExt cx="432" cy="912"/>
          </a:xfrm>
        </p:grpSpPr>
        <p:sp>
          <p:nvSpPr>
            <p:cNvPr id="90"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1"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2"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7" name="Text Box 119"/>
          <p:cNvSpPr txBox="1">
            <a:spLocks noChangeArrowheads="1"/>
          </p:cNvSpPr>
          <p:nvPr/>
        </p:nvSpPr>
        <p:spPr bwMode="auto">
          <a:xfrm>
            <a:off x="6967949" y="3255635"/>
            <a:ext cx="383438" cy="2616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58" name="Text Box 120"/>
          <p:cNvSpPr txBox="1">
            <a:spLocks noChangeArrowheads="1"/>
          </p:cNvSpPr>
          <p:nvPr/>
        </p:nvSpPr>
        <p:spPr bwMode="auto">
          <a:xfrm>
            <a:off x="3624138" y="3398206"/>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59" name="Text Box 121"/>
          <p:cNvSpPr txBox="1">
            <a:spLocks noChangeArrowheads="1"/>
          </p:cNvSpPr>
          <p:nvPr/>
        </p:nvSpPr>
        <p:spPr bwMode="auto">
          <a:xfrm>
            <a:off x="2915141" y="3398206"/>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60" name="Line 122"/>
          <p:cNvSpPr>
            <a:spLocks noChangeShapeType="1"/>
          </p:cNvSpPr>
          <p:nvPr/>
        </p:nvSpPr>
        <p:spPr bwMode="auto">
          <a:xfrm>
            <a:off x="3593690" y="3351546"/>
            <a:ext cx="1409293"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1" name="AutoShape 123"/>
          <p:cNvSpPr>
            <a:spLocks noChangeArrowheads="1"/>
          </p:cNvSpPr>
          <p:nvPr/>
        </p:nvSpPr>
        <p:spPr bwMode="auto">
          <a:xfrm>
            <a:off x="5001896" y="3144171"/>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2" name="Line 124"/>
          <p:cNvSpPr>
            <a:spLocks noChangeShapeType="1"/>
          </p:cNvSpPr>
          <p:nvPr/>
        </p:nvSpPr>
        <p:spPr bwMode="auto">
          <a:xfrm>
            <a:off x="5420552" y="3351546"/>
            <a:ext cx="1513685"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3" name="Text Box 125"/>
          <p:cNvSpPr txBox="1">
            <a:spLocks noChangeArrowheads="1"/>
          </p:cNvSpPr>
          <p:nvPr/>
        </p:nvSpPr>
        <p:spPr bwMode="auto">
          <a:xfrm>
            <a:off x="4742004" y="3398206"/>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64" name="Line 126"/>
          <p:cNvSpPr>
            <a:spLocks noChangeShapeType="1"/>
          </p:cNvSpPr>
          <p:nvPr/>
        </p:nvSpPr>
        <p:spPr bwMode="auto">
          <a:xfrm>
            <a:off x="3645886" y="4346948"/>
            <a:ext cx="1304901"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5" name="Freeform 127"/>
          <p:cNvSpPr>
            <a:spLocks/>
          </p:cNvSpPr>
          <p:nvPr/>
        </p:nvSpPr>
        <p:spPr bwMode="auto">
          <a:xfrm flipH="1">
            <a:off x="5405328" y="4192280"/>
            <a:ext cx="233795" cy="154668"/>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6" name="Freeform 128"/>
          <p:cNvSpPr>
            <a:spLocks/>
          </p:cNvSpPr>
          <p:nvPr/>
        </p:nvSpPr>
        <p:spPr bwMode="auto">
          <a:xfrm flipH="1">
            <a:off x="3564330" y="4195736"/>
            <a:ext cx="290340"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7" name="Text Box 129"/>
          <p:cNvSpPr txBox="1">
            <a:spLocks noChangeArrowheads="1"/>
          </p:cNvSpPr>
          <p:nvPr/>
        </p:nvSpPr>
        <p:spPr bwMode="auto">
          <a:xfrm>
            <a:off x="4896444" y="2898442"/>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137" name="组合 136"/>
          <p:cNvGrpSpPr/>
          <p:nvPr/>
        </p:nvGrpSpPr>
        <p:grpSpPr>
          <a:xfrm>
            <a:off x="2132201" y="3102696"/>
            <a:ext cx="4645448" cy="207375"/>
            <a:chOff x="2132201" y="2454567"/>
            <a:chExt cx="4645448" cy="207375"/>
          </a:xfrm>
        </p:grpSpPr>
        <p:grpSp>
          <p:nvGrpSpPr>
            <p:cNvPr id="68" name="Group 130"/>
            <p:cNvGrpSpPr>
              <a:grpSpLocks/>
            </p:cNvGrpSpPr>
            <p:nvPr/>
          </p:nvGrpSpPr>
          <p:grpSpPr bwMode="auto">
            <a:xfrm>
              <a:off x="2132201" y="2454567"/>
              <a:ext cx="991725" cy="207375"/>
              <a:chOff x="1632" y="2688"/>
              <a:chExt cx="912" cy="240"/>
            </a:xfrm>
          </p:grpSpPr>
          <p:sp>
            <p:nvSpPr>
              <p:cNvPr id="88"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89"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69" name="Group 133"/>
            <p:cNvGrpSpPr>
              <a:grpSpLocks/>
            </p:cNvGrpSpPr>
            <p:nvPr/>
          </p:nvGrpSpPr>
          <p:grpSpPr bwMode="auto">
            <a:xfrm>
              <a:off x="3906866" y="2454567"/>
              <a:ext cx="991725" cy="207375"/>
              <a:chOff x="1632" y="2688"/>
              <a:chExt cx="912" cy="240"/>
            </a:xfrm>
          </p:grpSpPr>
          <p:sp>
            <p:nvSpPr>
              <p:cNvPr id="86"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87"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0" name="Group 136"/>
            <p:cNvGrpSpPr>
              <a:grpSpLocks/>
            </p:cNvGrpSpPr>
            <p:nvPr/>
          </p:nvGrpSpPr>
          <p:grpSpPr bwMode="auto">
            <a:xfrm>
              <a:off x="5785924" y="2454567"/>
              <a:ext cx="991725" cy="207375"/>
              <a:chOff x="1632" y="2688"/>
              <a:chExt cx="912" cy="240"/>
            </a:xfrm>
          </p:grpSpPr>
          <p:sp>
            <p:nvSpPr>
              <p:cNvPr id="84"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85"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grpSp>
        <p:nvGrpSpPr>
          <p:cNvPr id="71" name="Group 139"/>
          <p:cNvGrpSpPr>
            <a:grpSpLocks/>
          </p:cNvGrpSpPr>
          <p:nvPr/>
        </p:nvGrpSpPr>
        <p:grpSpPr bwMode="auto">
          <a:xfrm>
            <a:off x="1766828" y="4421257"/>
            <a:ext cx="1357097" cy="207375"/>
            <a:chOff x="480" y="3110"/>
            <a:chExt cx="1248" cy="240"/>
          </a:xfrm>
        </p:grpSpPr>
        <p:sp>
          <p:nvSpPr>
            <p:cNvPr id="82"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a:latin typeface="微软雅黑" pitchFamily="34" charset="-122"/>
                  <a:ea typeface="微软雅黑" pitchFamily="34" charset="-122"/>
                </a:rPr>
                <a:t>从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1</a:t>
              </a:r>
              <a:r>
                <a:rPr kumimoji="1" lang="en-US" altLang="zh-CN" sz="1100" b="1">
                  <a:latin typeface="微软雅黑" pitchFamily="34" charset="-122"/>
                  <a:ea typeface="微软雅黑" pitchFamily="34" charset="-122"/>
                </a:rPr>
                <a:t> </a:t>
              </a:r>
              <a:r>
                <a:rPr kumimoji="1" lang="zh-CN" altLang="en-US" sz="1100" b="1">
                  <a:latin typeface="微软雅黑" pitchFamily="34" charset="-122"/>
                  <a:ea typeface="微软雅黑" pitchFamily="34" charset="-122"/>
                </a:rPr>
                <a:t>到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3</a:t>
              </a:r>
            </a:p>
          </p:txBody>
        </p:sp>
        <p:sp>
          <p:nvSpPr>
            <p:cNvPr id="83"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2" name="Group 142"/>
          <p:cNvGrpSpPr>
            <a:grpSpLocks/>
          </p:cNvGrpSpPr>
          <p:nvPr/>
        </p:nvGrpSpPr>
        <p:grpSpPr bwMode="auto">
          <a:xfrm>
            <a:off x="3750278" y="4421257"/>
            <a:ext cx="1357097" cy="207375"/>
            <a:chOff x="480" y="3110"/>
            <a:chExt cx="1248" cy="240"/>
          </a:xfrm>
        </p:grpSpPr>
        <p:sp>
          <p:nvSpPr>
            <p:cNvPr id="80"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81"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3" name="Group 145"/>
          <p:cNvGrpSpPr>
            <a:grpSpLocks/>
          </p:cNvGrpSpPr>
          <p:nvPr/>
        </p:nvGrpSpPr>
        <p:grpSpPr bwMode="auto">
          <a:xfrm>
            <a:off x="5733728" y="4421257"/>
            <a:ext cx="1357097" cy="207375"/>
            <a:chOff x="480" y="3110"/>
            <a:chExt cx="1248" cy="240"/>
          </a:xfrm>
        </p:grpSpPr>
        <p:sp>
          <p:nvSpPr>
            <p:cNvPr id="78"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79"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74" name="Text Box 148"/>
          <p:cNvSpPr txBox="1">
            <a:spLocks noChangeArrowheads="1"/>
          </p:cNvSpPr>
          <p:nvPr/>
        </p:nvSpPr>
        <p:spPr bwMode="auto">
          <a:xfrm>
            <a:off x="5956374" y="4614396"/>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75" name="Text Box 149"/>
          <p:cNvSpPr txBox="1">
            <a:spLocks noChangeArrowheads="1"/>
          </p:cNvSpPr>
          <p:nvPr/>
        </p:nvSpPr>
        <p:spPr bwMode="auto">
          <a:xfrm>
            <a:off x="3973658" y="4614396"/>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76" name="AutoShape 150"/>
          <p:cNvSpPr>
            <a:spLocks noChangeArrowheads="1"/>
          </p:cNvSpPr>
          <p:nvPr/>
        </p:nvSpPr>
        <p:spPr bwMode="auto">
          <a:xfrm flipV="1">
            <a:off x="2758553" y="2555866"/>
            <a:ext cx="887333" cy="283290"/>
          </a:xfrm>
          <a:prstGeom prst="wedgeRoundRectCallout">
            <a:avLst>
              <a:gd name="adj1" fmla="val -69061"/>
              <a:gd name="adj2" fmla="val -154663"/>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77" name="Text Box 151"/>
          <p:cNvSpPr txBox="1">
            <a:spLocks noChangeArrowheads="1"/>
          </p:cNvSpPr>
          <p:nvPr/>
        </p:nvSpPr>
        <p:spPr bwMode="auto">
          <a:xfrm>
            <a:off x="2719670" y="2552062"/>
            <a:ext cx="9842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sp>
        <p:nvSpPr>
          <p:cNvPr id="104" name="Text Box 158"/>
          <p:cNvSpPr txBox="1">
            <a:spLocks noChangeArrowheads="1"/>
          </p:cNvSpPr>
          <p:nvPr/>
        </p:nvSpPr>
        <p:spPr bwMode="auto">
          <a:xfrm>
            <a:off x="323528" y="1189801"/>
            <a:ext cx="8424936" cy="1323439"/>
          </a:xfrm>
          <a:prstGeom prst="rect">
            <a:avLst/>
          </a:prstGeom>
          <a:noFill/>
          <a:ln w="9525">
            <a:noFill/>
            <a:miter lim="800000"/>
            <a:headEnd/>
            <a:tailEnd/>
          </a:ln>
          <a:effectLst/>
        </p:spPr>
        <p:txBody>
          <a:bodyPr wrap="square">
            <a:spAutoFit/>
          </a:bodyPr>
          <a:lstStyle/>
          <a:p>
            <a:r>
              <a:rPr lang="zh-CN" altLang="en-US" sz="2000" dirty="0">
                <a:solidFill>
                  <a:srgbClr val="0087CD"/>
                </a:solidFill>
                <a:latin typeface="微软雅黑" pitchFamily="34" charset="-122"/>
                <a:ea typeface="微软雅黑" pitchFamily="34" charset="-122"/>
              </a:rPr>
              <a:t>在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层抽象的互联网上只能看到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数据报。</a:t>
            </a:r>
          </a:p>
          <a:p>
            <a:r>
              <a:rPr lang="zh-CN" altLang="en-US" sz="2000" dirty="0">
                <a:solidFill>
                  <a:srgbClr val="0087CD"/>
                </a:solidFill>
                <a:latin typeface="微软雅黑" pitchFamily="34" charset="-122"/>
                <a:ea typeface="微软雅黑" pitchFamily="34" charset="-122"/>
              </a:rPr>
              <a:t>图中的  </a:t>
            </a:r>
            <a:r>
              <a:rPr lang="en-US" altLang="zh-CN" sz="2000" dirty="0">
                <a:solidFill>
                  <a:srgbClr val="0087CD"/>
                </a:solidFill>
                <a:latin typeface="微软雅黑" pitchFamily="34" charset="-122"/>
                <a:ea typeface="微软雅黑" pitchFamily="34" charset="-122"/>
              </a:rPr>
              <a:t>IP1 → IP2  </a:t>
            </a:r>
            <a:r>
              <a:rPr lang="zh-CN" altLang="en-US" sz="2000" dirty="0">
                <a:solidFill>
                  <a:srgbClr val="0087CD"/>
                </a:solidFill>
                <a:latin typeface="微软雅黑" pitchFamily="34" charset="-122"/>
                <a:ea typeface="微软雅黑" pitchFamily="34" charset="-122"/>
              </a:rPr>
              <a:t>表示从源地址 </a:t>
            </a:r>
            <a:r>
              <a:rPr lang="en-US" altLang="zh-CN" sz="2000" dirty="0">
                <a:solidFill>
                  <a:srgbClr val="0087CD"/>
                </a:solidFill>
                <a:latin typeface="微软雅黑" pitchFamily="34" charset="-122"/>
                <a:ea typeface="微软雅黑" pitchFamily="34" charset="-122"/>
              </a:rPr>
              <a:t>IP1 </a:t>
            </a:r>
            <a:r>
              <a:rPr lang="zh-CN" altLang="en-US" sz="2000" dirty="0">
                <a:solidFill>
                  <a:srgbClr val="0087CD"/>
                </a:solidFill>
                <a:latin typeface="微软雅黑" pitchFamily="34" charset="-122"/>
                <a:ea typeface="微软雅黑" pitchFamily="34" charset="-122"/>
              </a:rPr>
              <a:t>到目的地址 </a:t>
            </a:r>
            <a:r>
              <a:rPr lang="en-US" altLang="zh-CN" sz="2000" dirty="0">
                <a:solidFill>
                  <a:srgbClr val="0087CD"/>
                </a:solidFill>
                <a:latin typeface="微软雅黑" pitchFamily="34" charset="-122"/>
                <a:ea typeface="微软雅黑" pitchFamily="34" charset="-122"/>
              </a:rPr>
              <a:t>IP2 </a:t>
            </a:r>
            <a:r>
              <a:rPr lang="zh-CN" altLang="en-US" sz="2000" dirty="0">
                <a:solidFill>
                  <a:srgbClr val="0087CD"/>
                </a:solidFill>
                <a:latin typeface="微软雅黑" pitchFamily="34" charset="-122"/>
                <a:ea typeface="微软雅黑" pitchFamily="34" charset="-122"/>
              </a:rPr>
              <a:t>。</a:t>
            </a:r>
          </a:p>
          <a:p>
            <a:r>
              <a:rPr lang="zh-CN" altLang="en-US" sz="2000" dirty="0">
                <a:solidFill>
                  <a:srgbClr val="0087CD"/>
                </a:solidFill>
                <a:latin typeface="微软雅黑" pitchFamily="34" charset="-122"/>
                <a:ea typeface="微软雅黑" pitchFamily="34" charset="-122"/>
              </a:rPr>
              <a:t>两个路由器的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地址并不出现在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数据报的首部中。路由器只根据</a:t>
            </a:r>
            <a:r>
              <a:rPr lang="zh-CN" altLang="en-US" sz="2000" dirty="0">
                <a:solidFill>
                  <a:srgbClr val="C55A11"/>
                </a:solidFill>
                <a:latin typeface="微软雅黑" pitchFamily="34" charset="-122"/>
                <a:ea typeface="微软雅黑" pitchFamily="34" charset="-122"/>
              </a:rPr>
              <a:t>目的站的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地址的网络号</a:t>
            </a:r>
            <a:r>
              <a:rPr lang="zh-CN" altLang="en-US" sz="2000" dirty="0">
                <a:solidFill>
                  <a:srgbClr val="0087CD"/>
                </a:solidFill>
                <a:latin typeface="微软雅黑" pitchFamily="34" charset="-122"/>
                <a:ea typeface="微软雅黑" pitchFamily="34" charset="-122"/>
              </a:rPr>
              <a:t>进行路由选择。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0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从虚拟的 </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层上看 </a:t>
            </a: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数据报的流动</a:t>
            </a:r>
          </a:p>
        </p:txBody>
      </p:sp>
    </p:spTree>
    <p:extLst>
      <p:ext uri="{BB962C8B-B14F-4D97-AF65-F5344CB8AC3E}">
        <p14:creationId xmlns:p14="http://schemas.microsoft.com/office/powerpoint/2010/main" val="108599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1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374271" y="2347328"/>
            <a:ext cx="6248302" cy="2427741"/>
            <a:chOff x="39556" y="1952011"/>
            <a:chExt cx="9881923" cy="4460364"/>
          </a:xfrm>
        </p:grpSpPr>
        <p:sp>
          <p:nvSpPr>
            <p:cNvPr id="16"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79"/>
            <p:cNvSpPr>
              <a:spLocks noChangeShapeType="1"/>
            </p:cNvSpPr>
            <p:nvPr/>
          </p:nvSpPr>
          <p:spPr bwMode="auto">
            <a:xfrm rot="-54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80"/>
            <p:cNvSpPr>
              <a:spLocks noChangeShapeType="1"/>
            </p:cNvSpPr>
            <p:nvPr/>
          </p:nvSpPr>
          <p:spPr bwMode="auto">
            <a:xfrm rot="-54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AutoShape 81"/>
            <p:cNvSpPr>
              <a:spLocks noChangeArrowheads="1"/>
            </p:cNvSpPr>
            <p:nvPr/>
          </p:nvSpPr>
          <p:spPr bwMode="auto">
            <a:xfrm>
              <a:off x="2476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AutoShape 82"/>
            <p:cNvSpPr>
              <a:spLocks noChangeArrowheads="1"/>
            </p:cNvSpPr>
            <p:nvPr/>
          </p:nvSpPr>
          <p:spPr bwMode="auto">
            <a:xfrm>
              <a:off x="2889250" y="3382963"/>
              <a:ext cx="742950" cy="19050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AutoShape 83"/>
            <p:cNvSpPr>
              <a:spLocks noChangeArrowheads="1"/>
            </p:cNvSpPr>
            <p:nvPr/>
          </p:nvSpPr>
          <p:spPr bwMode="auto">
            <a:xfrm>
              <a:off x="8832850" y="3306763"/>
              <a:ext cx="742950" cy="1905000"/>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AutoShape 84"/>
            <p:cNvSpPr>
              <a:spLocks noChangeArrowheads="1"/>
            </p:cNvSpPr>
            <p:nvPr/>
          </p:nvSpPr>
          <p:spPr bwMode="auto">
            <a:xfrm>
              <a:off x="5776781" y="3611563"/>
              <a:ext cx="742950" cy="16764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24" name="Group 85"/>
            <p:cNvGrpSpPr>
              <a:grpSpLocks/>
            </p:cNvGrpSpPr>
            <p:nvPr/>
          </p:nvGrpSpPr>
          <p:grpSpPr bwMode="auto">
            <a:xfrm>
              <a:off x="39556" y="2420938"/>
              <a:ext cx="9881923" cy="2438400"/>
              <a:chOff x="96" y="1056"/>
              <a:chExt cx="5472" cy="1536"/>
            </a:xfrm>
            <a:solidFill>
              <a:srgbClr val="FFFF66"/>
            </a:solidFill>
          </p:grpSpPr>
          <p:sp>
            <p:nvSpPr>
              <p:cNvPr id="83"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4"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5"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6"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7"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8"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89"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90"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25" name="Line 94"/>
            <p:cNvSpPr>
              <a:spLocks noChangeShapeType="1"/>
            </p:cNvSpPr>
            <p:nvPr/>
          </p:nvSpPr>
          <p:spPr bwMode="auto">
            <a:xfrm>
              <a:off x="165100" y="5440363"/>
              <a:ext cx="280670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26" name="Group 95"/>
            <p:cNvGrpSpPr>
              <a:grpSpLocks/>
            </p:cNvGrpSpPr>
            <p:nvPr/>
          </p:nvGrpSpPr>
          <p:grpSpPr bwMode="auto">
            <a:xfrm>
              <a:off x="247650" y="2420938"/>
              <a:ext cx="742950" cy="1447800"/>
              <a:chOff x="672" y="528"/>
              <a:chExt cx="432" cy="912"/>
            </a:xfrm>
          </p:grpSpPr>
          <p:sp>
            <p:nvSpPr>
              <p:cNvPr id="80"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1"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2"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27" name="Text Box 99"/>
            <p:cNvSpPr txBox="1">
              <a:spLocks noChangeArrowheads="1"/>
            </p:cNvSpPr>
            <p:nvPr/>
          </p:nvSpPr>
          <p:spPr bwMode="auto">
            <a:xfrm>
              <a:off x="287206" y="34305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28" name="Text Box 100"/>
            <p:cNvSpPr txBox="1">
              <a:spLocks noChangeArrowheads="1"/>
            </p:cNvSpPr>
            <p:nvPr/>
          </p:nvSpPr>
          <p:spPr bwMode="auto">
            <a:xfrm>
              <a:off x="233892" y="47832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29" name="Text Box 101"/>
            <p:cNvSpPr txBox="1">
              <a:spLocks noChangeArrowheads="1"/>
            </p:cNvSpPr>
            <p:nvPr/>
          </p:nvSpPr>
          <p:spPr bwMode="auto">
            <a:xfrm>
              <a:off x="5154860" y="4745182"/>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30" name="Text Box 102"/>
            <p:cNvSpPr txBox="1">
              <a:spLocks noChangeArrowheads="1"/>
            </p:cNvSpPr>
            <p:nvPr/>
          </p:nvSpPr>
          <p:spPr bwMode="auto">
            <a:xfrm>
              <a:off x="3533095"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31" name="Text Box 103"/>
            <p:cNvSpPr txBox="1">
              <a:spLocks noChangeArrowheads="1"/>
            </p:cNvSpPr>
            <p:nvPr/>
          </p:nvSpPr>
          <p:spPr bwMode="auto">
            <a:xfrm>
              <a:off x="2239811" y="4738834"/>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32" name="Line 104"/>
            <p:cNvSpPr>
              <a:spLocks noChangeShapeType="1"/>
            </p:cNvSpPr>
            <p:nvPr/>
          </p:nvSpPr>
          <p:spPr bwMode="auto">
            <a:xfrm>
              <a:off x="908050" y="3611563"/>
              <a:ext cx="20637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3" name="Line 105"/>
            <p:cNvSpPr>
              <a:spLocks noChangeShapeType="1"/>
            </p:cNvSpPr>
            <p:nvPr/>
          </p:nvSpPr>
          <p:spPr bwMode="auto">
            <a:xfrm>
              <a:off x="6438900" y="5440363"/>
              <a:ext cx="32194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4" name="Text Box 106"/>
            <p:cNvSpPr txBox="1">
              <a:spLocks noChangeArrowheads="1"/>
            </p:cNvSpPr>
            <p:nvPr/>
          </p:nvSpPr>
          <p:spPr bwMode="auto">
            <a:xfrm>
              <a:off x="6436103" y="4732483"/>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35" name="Text Box 107"/>
            <p:cNvSpPr txBox="1">
              <a:spLocks noChangeArrowheads="1"/>
            </p:cNvSpPr>
            <p:nvPr/>
          </p:nvSpPr>
          <p:spPr bwMode="auto">
            <a:xfrm>
              <a:off x="8805333" y="4748357"/>
              <a:ext cx="73318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36" name="Text Box 108"/>
            <p:cNvSpPr txBox="1">
              <a:spLocks noChangeArrowheads="1"/>
            </p:cNvSpPr>
            <p:nvPr/>
          </p:nvSpPr>
          <p:spPr bwMode="auto">
            <a:xfrm>
              <a:off x="6393150" y="3709988"/>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37" name="Text Box 109"/>
            <p:cNvSpPr txBox="1">
              <a:spLocks noChangeArrowheads="1"/>
            </p:cNvSpPr>
            <p:nvPr/>
          </p:nvSpPr>
          <p:spPr bwMode="auto">
            <a:xfrm>
              <a:off x="116947" y="19774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38" name="Text Box 110"/>
            <p:cNvSpPr txBox="1">
              <a:spLocks noChangeArrowheads="1"/>
            </p:cNvSpPr>
            <p:nvPr/>
          </p:nvSpPr>
          <p:spPr bwMode="auto">
            <a:xfrm>
              <a:off x="8716466" y="1952011"/>
              <a:ext cx="1077971"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39" name="AutoShape 111"/>
            <p:cNvSpPr>
              <a:spLocks noChangeArrowheads="1"/>
            </p:cNvSpPr>
            <p:nvPr/>
          </p:nvSpPr>
          <p:spPr bwMode="auto">
            <a:xfrm>
              <a:off x="2889250" y="3259138"/>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0" name="Text Box 112"/>
            <p:cNvSpPr txBox="1">
              <a:spLocks noChangeArrowheads="1"/>
            </p:cNvSpPr>
            <p:nvPr/>
          </p:nvSpPr>
          <p:spPr bwMode="auto">
            <a:xfrm>
              <a:off x="2791265" y="2804500"/>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41" name="Text Box 113"/>
            <p:cNvSpPr txBox="1">
              <a:spLocks noChangeArrowheads="1"/>
            </p:cNvSpPr>
            <p:nvPr/>
          </p:nvSpPr>
          <p:spPr bwMode="auto">
            <a:xfrm>
              <a:off x="3250762" y="3991414"/>
              <a:ext cx="2657407" cy="622008"/>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sp>
          <p:nvSpPr>
            <p:cNvPr id="42" name="Text Box 114"/>
            <p:cNvSpPr txBox="1">
              <a:spLocks noChangeArrowheads="1"/>
            </p:cNvSpPr>
            <p:nvPr/>
          </p:nvSpPr>
          <p:spPr bwMode="auto">
            <a:xfrm>
              <a:off x="987245"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43" name="Group 115"/>
            <p:cNvGrpSpPr>
              <a:grpSpLocks/>
            </p:cNvGrpSpPr>
            <p:nvPr/>
          </p:nvGrpSpPr>
          <p:grpSpPr bwMode="auto">
            <a:xfrm>
              <a:off x="8832850" y="2420938"/>
              <a:ext cx="742950" cy="1447800"/>
              <a:chOff x="672" y="528"/>
              <a:chExt cx="432" cy="912"/>
            </a:xfrm>
          </p:grpSpPr>
          <p:sp>
            <p:nvSpPr>
              <p:cNvPr id="77"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8"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9"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4" name="Text Box 119"/>
            <p:cNvSpPr txBox="1">
              <a:spLocks noChangeArrowheads="1"/>
            </p:cNvSpPr>
            <p:nvPr/>
          </p:nvSpPr>
          <p:spPr bwMode="auto">
            <a:xfrm>
              <a:off x="8886167" y="3435350"/>
              <a:ext cx="606422" cy="48064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45" name="Text Box 120"/>
            <p:cNvSpPr txBox="1">
              <a:spLocks noChangeArrowheads="1"/>
            </p:cNvSpPr>
            <p:nvPr/>
          </p:nvSpPr>
          <p:spPr bwMode="auto">
            <a:xfrm>
              <a:off x="3597805"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46" name="Text Box 121"/>
            <p:cNvSpPr txBox="1">
              <a:spLocks noChangeArrowheads="1"/>
            </p:cNvSpPr>
            <p:nvPr/>
          </p:nvSpPr>
          <p:spPr bwMode="auto">
            <a:xfrm>
              <a:off x="2476499"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47" name="Line 122"/>
            <p:cNvSpPr>
              <a:spLocks noChangeShapeType="1"/>
            </p:cNvSpPr>
            <p:nvPr/>
          </p:nvSpPr>
          <p:spPr bwMode="auto">
            <a:xfrm>
              <a:off x="3549650" y="3611563"/>
              <a:ext cx="22288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8" name="AutoShape 123"/>
            <p:cNvSpPr>
              <a:spLocks noChangeArrowheads="1"/>
            </p:cNvSpPr>
            <p:nvPr/>
          </p:nvSpPr>
          <p:spPr bwMode="auto">
            <a:xfrm>
              <a:off x="5776781" y="3230563"/>
              <a:ext cx="742950" cy="6096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9" name="Line 124"/>
            <p:cNvSpPr>
              <a:spLocks noChangeShapeType="1"/>
            </p:cNvSpPr>
            <p:nvPr/>
          </p:nvSpPr>
          <p:spPr bwMode="auto">
            <a:xfrm>
              <a:off x="6438900" y="3611563"/>
              <a:ext cx="2393950"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0" name="Text Box 125"/>
            <p:cNvSpPr txBox="1">
              <a:spLocks noChangeArrowheads="1"/>
            </p:cNvSpPr>
            <p:nvPr/>
          </p:nvSpPr>
          <p:spPr bwMode="auto">
            <a:xfrm>
              <a:off x="5365752" y="3697289"/>
              <a:ext cx="606422"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51" name="Line 126"/>
            <p:cNvSpPr>
              <a:spLocks noChangeShapeType="1"/>
            </p:cNvSpPr>
            <p:nvPr/>
          </p:nvSpPr>
          <p:spPr bwMode="auto">
            <a:xfrm>
              <a:off x="3632200" y="5440363"/>
              <a:ext cx="206375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Text Box 129"/>
            <p:cNvSpPr txBox="1">
              <a:spLocks noChangeArrowheads="1"/>
            </p:cNvSpPr>
            <p:nvPr/>
          </p:nvSpPr>
          <p:spPr bwMode="auto">
            <a:xfrm>
              <a:off x="5610004" y="2779098"/>
              <a:ext cx="1273183"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55" name="Group 130"/>
            <p:cNvGrpSpPr>
              <a:grpSpLocks/>
            </p:cNvGrpSpPr>
            <p:nvPr/>
          </p:nvGrpSpPr>
          <p:grpSpPr bwMode="auto">
            <a:xfrm>
              <a:off x="1238250" y="3154363"/>
              <a:ext cx="1568450" cy="381000"/>
              <a:chOff x="1632" y="2688"/>
              <a:chExt cx="912" cy="240"/>
            </a:xfrm>
          </p:grpSpPr>
          <p:sp>
            <p:nvSpPr>
              <p:cNvPr id="75"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76"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6" name="Group 133"/>
            <p:cNvGrpSpPr>
              <a:grpSpLocks/>
            </p:cNvGrpSpPr>
            <p:nvPr/>
          </p:nvGrpSpPr>
          <p:grpSpPr bwMode="auto">
            <a:xfrm>
              <a:off x="4044950" y="3154363"/>
              <a:ext cx="1568450" cy="381000"/>
              <a:chOff x="1632" y="2688"/>
              <a:chExt cx="912" cy="240"/>
            </a:xfrm>
          </p:grpSpPr>
          <p:sp>
            <p:nvSpPr>
              <p:cNvPr id="73"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74"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7" name="Group 136"/>
            <p:cNvGrpSpPr>
              <a:grpSpLocks/>
            </p:cNvGrpSpPr>
            <p:nvPr/>
          </p:nvGrpSpPr>
          <p:grpSpPr bwMode="auto">
            <a:xfrm>
              <a:off x="7016750" y="3154363"/>
              <a:ext cx="1568450" cy="381000"/>
              <a:chOff x="1632" y="2688"/>
              <a:chExt cx="912" cy="240"/>
            </a:xfrm>
          </p:grpSpPr>
          <p:sp>
            <p:nvSpPr>
              <p:cNvPr id="71"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72"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8" name="Group 139"/>
            <p:cNvGrpSpPr>
              <a:grpSpLocks/>
            </p:cNvGrpSpPr>
            <p:nvPr/>
          </p:nvGrpSpPr>
          <p:grpSpPr bwMode="auto">
            <a:xfrm>
              <a:off x="660400" y="5576888"/>
              <a:ext cx="2146300" cy="381000"/>
              <a:chOff x="480" y="3110"/>
              <a:chExt cx="1248" cy="240"/>
            </a:xfrm>
          </p:grpSpPr>
          <p:sp>
            <p:nvSpPr>
              <p:cNvPr id="69"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a:latin typeface="微软雅黑" pitchFamily="34" charset="-122"/>
                    <a:ea typeface="微软雅黑" pitchFamily="34" charset="-122"/>
                  </a:rPr>
                  <a:t>从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1</a:t>
                </a:r>
                <a:r>
                  <a:rPr kumimoji="1" lang="en-US" altLang="zh-CN" sz="1100" b="1">
                    <a:latin typeface="微软雅黑" pitchFamily="34" charset="-122"/>
                    <a:ea typeface="微软雅黑" pitchFamily="34" charset="-122"/>
                  </a:rPr>
                  <a:t> </a:t>
                </a:r>
                <a:r>
                  <a:rPr kumimoji="1" lang="zh-CN" altLang="en-US" sz="1100" b="1">
                    <a:latin typeface="微软雅黑" pitchFamily="34" charset="-122"/>
                    <a:ea typeface="微软雅黑" pitchFamily="34" charset="-122"/>
                  </a:rPr>
                  <a:t>到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3</a:t>
                </a:r>
              </a:p>
            </p:txBody>
          </p:sp>
          <p:sp>
            <p:nvSpPr>
              <p:cNvPr id="70"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9" name="Group 142"/>
            <p:cNvGrpSpPr>
              <a:grpSpLocks/>
            </p:cNvGrpSpPr>
            <p:nvPr/>
          </p:nvGrpSpPr>
          <p:grpSpPr bwMode="auto">
            <a:xfrm>
              <a:off x="3797300" y="5576888"/>
              <a:ext cx="2146300" cy="381000"/>
              <a:chOff x="480" y="3110"/>
              <a:chExt cx="1248" cy="240"/>
            </a:xfrm>
          </p:grpSpPr>
          <p:sp>
            <p:nvSpPr>
              <p:cNvPr id="67"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68"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60" name="Group 145"/>
            <p:cNvGrpSpPr>
              <a:grpSpLocks/>
            </p:cNvGrpSpPr>
            <p:nvPr/>
          </p:nvGrpSpPr>
          <p:grpSpPr bwMode="auto">
            <a:xfrm>
              <a:off x="6934200" y="5576888"/>
              <a:ext cx="2146300" cy="381000"/>
              <a:chOff x="480" y="3110"/>
              <a:chExt cx="1248" cy="240"/>
            </a:xfrm>
          </p:grpSpPr>
          <p:sp>
            <p:nvSpPr>
              <p:cNvPr id="65"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66"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61" name="Text Box 148"/>
            <p:cNvSpPr txBox="1">
              <a:spLocks noChangeArrowheads="1"/>
            </p:cNvSpPr>
            <p:nvPr/>
          </p:nvSpPr>
          <p:spPr bwMode="auto">
            <a:xfrm>
              <a:off x="7286323"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62" name="Text Box 149"/>
            <p:cNvSpPr txBox="1">
              <a:spLocks noChangeArrowheads="1"/>
            </p:cNvSpPr>
            <p:nvPr/>
          </p:nvSpPr>
          <p:spPr bwMode="auto">
            <a:xfrm>
              <a:off x="4150584" y="5931732"/>
              <a:ext cx="1126140" cy="48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63" name="AutoShape 150"/>
            <p:cNvSpPr>
              <a:spLocks noChangeArrowheads="1"/>
            </p:cNvSpPr>
            <p:nvPr/>
          </p:nvSpPr>
          <p:spPr bwMode="auto">
            <a:xfrm flipV="1">
              <a:off x="2228850" y="2292348"/>
              <a:ext cx="1568450" cy="4264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64" name="Text Box 151"/>
            <p:cNvSpPr txBox="1">
              <a:spLocks noChangeArrowheads="1"/>
            </p:cNvSpPr>
            <p:nvPr/>
          </p:nvSpPr>
          <p:spPr bwMode="auto">
            <a:xfrm>
              <a:off x="2270125" y="2249634"/>
              <a:ext cx="1628655" cy="5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grpSp>
      <p:sp>
        <p:nvSpPr>
          <p:cNvPr id="92" name="Line 161"/>
          <p:cNvSpPr>
            <a:spLocks noChangeShapeType="1"/>
          </p:cNvSpPr>
          <p:nvPr/>
        </p:nvSpPr>
        <p:spPr bwMode="auto">
          <a:xfrm>
            <a:off x="1664610" y="4248862"/>
            <a:ext cx="1302727"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93" name="Line 165"/>
          <p:cNvSpPr>
            <a:spLocks noChangeShapeType="1"/>
          </p:cNvSpPr>
          <p:nvPr/>
        </p:nvSpPr>
        <p:spPr bwMode="auto">
          <a:xfrm>
            <a:off x="3854670" y="4248862"/>
            <a:ext cx="887334"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94" name="Line 170"/>
          <p:cNvSpPr>
            <a:spLocks noChangeShapeType="1"/>
          </p:cNvSpPr>
          <p:nvPr/>
        </p:nvSpPr>
        <p:spPr bwMode="auto">
          <a:xfrm>
            <a:off x="5639122" y="4248862"/>
            <a:ext cx="1423737" cy="0"/>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grpSp>
        <p:nvGrpSpPr>
          <p:cNvPr id="124" name="组合 123"/>
          <p:cNvGrpSpPr/>
          <p:nvPr/>
        </p:nvGrpSpPr>
        <p:grpSpPr>
          <a:xfrm>
            <a:off x="1414301" y="1303080"/>
            <a:ext cx="6169421" cy="963526"/>
            <a:chOff x="1414301" y="755888"/>
            <a:chExt cx="6169421" cy="963526"/>
          </a:xfrm>
        </p:grpSpPr>
        <p:sp>
          <p:nvSpPr>
            <p:cNvPr id="95" name="Freeform 2"/>
            <p:cNvSpPr>
              <a:spLocks/>
            </p:cNvSpPr>
            <p:nvPr/>
          </p:nvSpPr>
          <p:spPr bwMode="auto">
            <a:xfrm>
              <a:off x="3120664" y="1412506"/>
              <a:ext cx="170724"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6" name="Freeform 3"/>
            <p:cNvSpPr>
              <a:spLocks/>
            </p:cNvSpPr>
            <p:nvPr/>
          </p:nvSpPr>
          <p:spPr bwMode="auto">
            <a:xfrm>
              <a:off x="5000809" y="1412506"/>
              <a:ext cx="116354" cy="289461"/>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7" name="Line 4"/>
            <p:cNvSpPr>
              <a:spLocks noChangeShapeType="1"/>
            </p:cNvSpPr>
            <p:nvPr/>
          </p:nvSpPr>
          <p:spPr bwMode="auto">
            <a:xfrm rot="16200000">
              <a:off x="7110950" y="1556581"/>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8" name="Line 5"/>
            <p:cNvSpPr>
              <a:spLocks noChangeShapeType="1"/>
            </p:cNvSpPr>
            <p:nvPr/>
          </p:nvSpPr>
          <p:spPr bwMode="auto">
            <a:xfrm rot="16200000">
              <a:off x="1525973" y="1556581"/>
              <a:ext cx="290325" cy="2175"/>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9" name="Line 6"/>
            <p:cNvSpPr>
              <a:spLocks noChangeShapeType="1"/>
            </p:cNvSpPr>
            <p:nvPr/>
          </p:nvSpPr>
          <p:spPr bwMode="auto">
            <a:xfrm>
              <a:off x="1509111" y="1702831"/>
              <a:ext cx="1772490"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0" name="Line 11"/>
            <p:cNvSpPr>
              <a:spLocks noChangeShapeType="1"/>
            </p:cNvSpPr>
            <p:nvPr/>
          </p:nvSpPr>
          <p:spPr bwMode="auto">
            <a:xfrm>
              <a:off x="5484709" y="1702831"/>
              <a:ext cx="1987799"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1" name="Text Box 13"/>
            <p:cNvSpPr txBox="1">
              <a:spLocks noChangeArrowheads="1"/>
            </p:cNvSpPr>
            <p:nvPr/>
          </p:nvSpPr>
          <p:spPr bwMode="auto">
            <a:xfrm>
              <a:off x="1414301" y="755888"/>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102" name="Text Box 14"/>
            <p:cNvSpPr txBox="1">
              <a:spLocks noChangeArrowheads="1"/>
            </p:cNvSpPr>
            <p:nvPr/>
          </p:nvSpPr>
          <p:spPr bwMode="auto">
            <a:xfrm>
              <a:off x="6902125" y="755888"/>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103" name="Line 15"/>
            <p:cNvSpPr>
              <a:spLocks noChangeShapeType="1"/>
            </p:cNvSpPr>
            <p:nvPr/>
          </p:nvSpPr>
          <p:spPr bwMode="auto">
            <a:xfrm>
              <a:off x="3604564" y="1702831"/>
              <a:ext cx="1557182"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4" name="Freeform 16"/>
            <p:cNvSpPr>
              <a:spLocks/>
            </p:cNvSpPr>
            <p:nvPr/>
          </p:nvSpPr>
          <p:spPr bwMode="auto">
            <a:xfrm flipH="1">
              <a:off x="5484709" y="1412506"/>
              <a:ext cx="160938" cy="29032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5" name="Freeform 17"/>
            <p:cNvSpPr>
              <a:spLocks/>
            </p:cNvSpPr>
            <p:nvPr/>
          </p:nvSpPr>
          <p:spPr bwMode="auto">
            <a:xfrm flipH="1">
              <a:off x="3648060" y="1412506"/>
              <a:ext cx="117441" cy="291189"/>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6" name="Text Box 18"/>
            <p:cNvSpPr txBox="1">
              <a:spLocks noChangeArrowheads="1"/>
            </p:cNvSpPr>
            <p:nvPr/>
          </p:nvSpPr>
          <p:spPr bwMode="auto">
            <a:xfrm>
              <a:off x="3127162" y="1053174"/>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107"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4092" y="1274256"/>
              <a:ext cx="528485"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3734" y="1262159"/>
              <a:ext cx="527397" cy="23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9" name="AutoShape 23"/>
            <p:cNvSpPr>
              <a:spLocks noChangeArrowheads="1"/>
            </p:cNvSpPr>
            <p:nvPr/>
          </p:nvSpPr>
          <p:spPr bwMode="auto">
            <a:xfrm flipV="1">
              <a:off x="2035069" y="1036314"/>
              <a:ext cx="1085595" cy="189554"/>
            </a:xfrm>
            <a:prstGeom prst="wedgeRoundRectCallout">
              <a:avLst>
                <a:gd name="adj1" fmla="val -53217"/>
                <a:gd name="adj2" fmla="val -195611"/>
                <a:gd name="adj3" fmla="val 16667"/>
              </a:avLst>
            </a:prstGeom>
            <a:solidFill>
              <a:srgbClr val="66FFFF"/>
            </a:solidFill>
            <a:ln w="9525">
              <a:solidFill>
                <a:schemeClr val="tx1"/>
              </a:solidFill>
              <a:miter lim="800000"/>
              <a:headEnd/>
              <a:tailEnd/>
            </a:ln>
            <a:effectLst/>
          </p:spPr>
          <p:txBody>
            <a:bodyPr rot="10800000" wrap="none" anchor="ctr"/>
            <a:lstStyle/>
            <a:p>
              <a:pPr algn="ctr"/>
              <a:r>
                <a:rPr kumimoji="1" lang="en-US" altLang="zh-CN" sz="1100" b="1" dirty="0">
                  <a:latin typeface="微软雅黑" pitchFamily="34" charset="-122"/>
                  <a:ea typeface="微软雅黑" pitchFamily="34" charset="-122"/>
                </a:rPr>
                <a:t>HA </a:t>
              </a:r>
              <a:r>
                <a:rPr kumimoji="1" lang="zh-CN" altLang="en-US" sz="1100" b="1" dirty="0">
                  <a:latin typeface="微软雅黑" pitchFamily="34" charset="-122"/>
                  <a:ea typeface="微软雅黑" pitchFamily="34" charset="-122"/>
                </a:rPr>
                <a:t>为硬件地址</a:t>
              </a:r>
            </a:p>
          </p:txBody>
        </p:sp>
        <p:sp>
          <p:nvSpPr>
            <p:cNvPr id="110" name="Text Box 25"/>
            <p:cNvSpPr txBox="1">
              <a:spLocks noChangeArrowheads="1"/>
            </p:cNvSpPr>
            <p:nvPr/>
          </p:nvSpPr>
          <p:spPr bwMode="auto">
            <a:xfrm>
              <a:off x="4963812" y="1056629"/>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111" name="Text Box 29"/>
            <p:cNvSpPr txBox="1">
              <a:spLocks noChangeArrowheads="1"/>
            </p:cNvSpPr>
            <p:nvPr/>
          </p:nvSpPr>
          <p:spPr bwMode="auto">
            <a:xfrm>
              <a:off x="2139132" y="14424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12" name="Text Box 30"/>
            <p:cNvSpPr txBox="1">
              <a:spLocks noChangeArrowheads="1"/>
            </p:cNvSpPr>
            <p:nvPr/>
          </p:nvSpPr>
          <p:spPr bwMode="auto">
            <a:xfrm>
              <a:off x="4073649" y="14424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局域网</a:t>
              </a:r>
              <a:endParaRPr kumimoji="1" lang="zh-CN" altLang="en-US" sz="1200" b="1" baseline="-25000" dirty="0">
                <a:latin typeface="微软雅黑" pitchFamily="34" charset="-122"/>
                <a:ea typeface="微软雅黑" pitchFamily="34" charset="-122"/>
              </a:endParaRPr>
            </a:p>
          </p:txBody>
        </p:sp>
        <p:sp>
          <p:nvSpPr>
            <p:cNvPr id="113" name="Text Box 31"/>
            <p:cNvSpPr txBox="1">
              <a:spLocks noChangeArrowheads="1"/>
            </p:cNvSpPr>
            <p:nvPr/>
          </p:nvSpPr>
          <p:spPr bwMode="auto">
            <a:xfrm>
              <a:off x="6137566" y="14424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局域网</a:t>
              </a:r>
              <a:endParaRPr kumimoji="1" lang="zh-CN" altLang="en-US" sz="1200" b="1" baseline="-25000">
                <a:latin typeface="微软雅黑" pitchFamily="34" charset="-122"/>
                <a:ea typeface="微软雅黑" pitchFamily="34" charset="-122"/>
              </a:endParaRPr>
            </a:p>
          </p:txBody>
        </p:sp>
        <p:sp>
          <p:nvSpPr>
            <p:cNvPr id="114" name="Text Box 7"/>
            <p:cNvSpPr txBox="1">
              <a:spLocks noChangeArrowheads="1"/>
            </p:cNvSpPr>
            <p:nvPr/>
          </p:nvSpPr>
          <p:spPr bwMode="auto">
            <a:xfrm>
              <a:off x="1629867" y="1422876"/>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1</a:t>
              </a:r>
              <a:endParaRPr kumimoji="1" lang="en-US" altLang="zh-CN" sz="1100" b="1">
                <a:solidFill>
                  <a:srgbClr val="0000CC"/>
                </a:solidFill>
                <a:latin typeface="微软雅黑" pitchFamily="34" charset="-122"/>
                <a:ea typeface="微软雅黑" pitchFamily="34" charset="-122"/>
              </a:endParaRPr>
            </a:p>
          </p:txBody>
        </p:sp>
        <p:sp>
          <p:nvSpPr>
            <p:cNvPr id="115" name="Text Box 8"/>
            <p:cNvSpPr txBox="1">
              <a:spLocks noChangeArrowheads="1"/>
            </p:cNvSpPr>
            <p:nvPr/>
          </p:nvSpPr>
          <p:spPr bwMode="auto">
            <a:xfrm>
              <a:off x="4570245" y="142287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116" name="Text Box 9"/>
            <p:cNvSpPr txBox="1">
              <a:spLocks noChangeArrowheads="1"/>
            </p:cNvSpPr>
            <p:nvPr/>
          </p:nvSpPr>
          <p:spPr bwMode="auto">
            <a:xfrm>
              <a:off x="3702485" y="142287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4</a:t>
              </a:r>
              <a:endParaRPr kumimoji="1" lang="en-US" altLang="zh-CN" sz="1100" b="1" dirty="0">
                <a:solidFill>
                  <a:srgbClr val="0000CC"/>
                </a:solidFill>
                <a:latin typeface="微软雅黑" pitchFamily="34" charset="-122"/>
                <a:ea typeface="微软雅黑" pitchFamily="34" charset="-122"/>
              </a:endParaRPr>
            </a:p>
          </p:txBody>
        </p:sp>
        <p:sp>
          <p:nvSpPr>
            <p:cNvPr id="117" name="Text Box 10"/>
            <p:cNvSpPr txBox="1">
              <a:spLocks noChangeArrowheads="1"/>
            </p:cNvSpPr>
            <p:nvPr/>
          </p:nvSpPr>
          <p:spPr bwMode="auto">
            <a:xfrm>
              <a:off x="2690100" y="142287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118" name="Text Box 12"/>
            <p:cNvSpPr txBox="1">
              <a:spLocks noChangeArrowheads="1"/>
            </p:cNvSpPr>
            <p:nvPr/>
          </p:nvSpPr>
          <p:spPr bwMode="auto">
            <a:xfrm>
              <a:off x="5582630" y="142287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119" name="Text Box 26"/>
            <p:cNvSpPr txBox="1">
              <a:spLocks noChangeArrowheads="1"/>
            </p:cNvSpPr>
            <p:nvPr/>
          </p:nvSpPr>
          <p:spPr bwMode="auto">
            <a:xfrm>
              <a:off x="6812500" y="142287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2</a:t>
              </a:r>
              <a:endParaRPr kumimoji="1" lang="en-US" altLang="zh-CN" sz="1100" b="1">
                <a:solidFill>
                  <a:srgbClr val="0000CC"/>
                </a:solidFill>
                <a:latin typeface="微软雅黑" pitchFamily="34" charset="-122"/>
                <a:ea typeface="微软雅黑" pitchFamily="34" charset="-122"/>
              </a:endParaRPr>
            </a:p>
          </p:txBody>
        </p:sp>
        <p:pic>
          <p:nvPicPr>
            <p:cNvPr id="120"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263" y="996212"/>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21" name="Text Box 27"/>
            <p:cNvSpPr txBox="1">
              <a:spLocks noChangeArrowheads="1"/>
            </p:cNvSpPr>
            <p:nvPr/>
          </p:nvSpPr>
          <p:spPr bwMode="auto">
            <a:xfrm>
              <a:off x="1505520" y="1052103"/>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1</a:t>
              </a:r>
              <a:endParaRPr kumimoji="1" lang="en-US" altLang="zh-CN" sz="1200" b="1" dirty="0">
                <a:solidFill>
                  <a:schemeClr val="bg1"/>
                </a:solidFill>
                <a:latin typeface="微软雅黑" pitchFamily="34" charset="-122"/>
                <a:ea typeface="微软雅黑" pitchFamily="34" charset="-122"/>
              </a:endParaRPr>
            </a:p>
          </p:txBody>
        </p:sp>
        <p:pic>
          <p:nvPicPr>
            <p:cNvPr id="12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996212"/>
              <a:ext cx="472829" cy="472829"/>
            </a:xfrm>
            <a:prstGeom prst="rect">
              <a:avLst/>
            </a:prstGeom>
            <a:noFill/>
            <a:extLst>
              <a:ext uri="{909E8E84-426E-40DD-AFC4-6F175D3DCCD1}">
                <a14:hiddenFill xmlns:a14="http://schemas.microsoft.com/office/drawing/2010/main">
                  <a:solidFill>
                    <a:srgbClr val="FFFFFF"/>
                  </a:solidFill>
                </a14:hiddenFill>
              </a:ext>
            </a:extLst>
          </p:spPr>
        </p:pic>
        <p:sp>
          <p:nvSpPr>
            <p:cNvPr id="123" name="Text Box 28"/>
            <p:cNvSpPr txBox="1">
              <a:spLocks noChangeArrowheads="1"/>
            </p:cNvSpPr>
            <p:nvPr/>
          </p:nvSpPr>
          <p:spPr bwMode="auto">
            <a:xfrm>
              <a:off x="7062859" y="1050777"/>
              <a:ext cx="3994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chemeClr val="bg1"/>
                  </a:solidFill>
                  <a:latin typeface="微软雅黑" pitchFamily="34" charset="-122"/>
                  <a:ea typeface="微软雅黑" pitchFamily="34" charset="-122"/>
                </a:rPr>
                <a:t>IP</a:t>
              </a:r>
              <a:r>
                <a:rPr kumimoji="1" lang="en-US" altLang="zh-CN" sz="1200" b="1" baseline="-25000" dirty="0">
                  <a:solidFill>
                    <a:schemeClr val="bg1"/>
                  </a:solidFill>
                  <a:latin typeface="微软雅黑" pitchFamily="34" charset="-122"/>
                  <a:ea typeface="微软雅黑" pitchFamily="34" charset="-122"/>
                </a:rPr>
                <a:t>2</a:t>
              </a:r>
              <a:endParaRPr kumimoji="1" lang="en-US" altLang="zh-CN" sz="1200" b="1" dirty="0">
                <a:solidFill>
                  <a:schemeClr val="bg1"/>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2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在链路上看 </a:t>
            </a:r>
            <a:r>
              <a:rPr lang="en-US" altLang="zh-CN" sz="2400" b="1" dirty="0">
                <a:solidFill>
                  <a:srgbClr val="0070C0"/>
                </a:solidFill>
                <a:latin typeface="微软雅黑" panose="020B0503020204020204" pitchFamily="34" charset="-122"/>
                <a:ea typeface="微软雅黑" panose="020B0503020204020204" pitchFamily="34" charset="-122"/>
              </a:rPr>
              <a:t>MAC </a:t>
            </a:r>
            <a:r>
              <a:rPr lang="zh-CN" altLang="en-US" sz="2400" b="1" dirty="0">
                <a:solidFill>
                  <a:srgbClr val="0070C0"/>
                </a:solidFill>
                <a:latin typeface="微软雅黑" panose="020B0503020204020204" pitchFamily="34" charset="-122"/>
                <a:ea typeface="微软雅黑" panose="020B0503020204020204" pitchFamily="34" charset="-122"/>
              </a:rPr>
              <a:t>帧的流动</a:t>
            </a:r>
          </a:p>
        </p:txBody>
      </p:sp>
    </p:spTree>
    <p:extLst>
      <p:ext uri="{BB962C8B-B14F-4D97-AF65-F5344CB8AC3E}">
        <p14:creationId xmlns:p14="http://schemas.microsoft.com/office/powerpoint/2010/main" val="909069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1000"/>
                                        <p:tgtEl>
                                          <p:spTgt spid="9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wipe(left)">
                                      <p:cBhvr>
                                        <p:cTn id="11" dur="1000"/>
                                        <p:tgtEl>
                                          <p:spTgt spid="9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wipe(left)">
                                      <p:cBhvr>
                                        <p:cTn id="15"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7"/>
          <p:cNvSpPr>
            <a:spLocks/>
          </p:cNvSpPr>
          <p:nvPr/>
        </p:nvSpPr>
        <p:spPr bwMode="auto">
          <a:xfrm>
            <a:off x="2967337" y="3906840"/>
            <a:ext cx="270768"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 name="Freeform 78"/>
          <p:cNvSpPr>
            <a:spLocks/>
          </p:cNvSpPr>
          <p:nvPr/>
        </p:nvSpPr>
        <p:spPr bwMode="auto">
          <a:xfrm>
            <a:off x="4740916" y="3905976"/>
            <a:ext cx="270767"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 name="Line 79"/>
          <p:cNvSpPr>
            <a:spLocks noChangeShapeType="1"/>
          </p:cNvSpPr>
          <p:nvPr/>
        </p:nvSpPr>
        <p:spPr bwMode="auto">
          <a:xfrm rot="16200000">
            <a:off x="6944576" y="3912665"/>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 name="Line 80"/>
          <p:cNvSpPr>
            <a:spLocks noChangeShapeType="1"/>
          </p:cNvSpPr>
          <p:nvPr/>
        </p:nvSpPr>
        <p:spPr bwMode="auto">
          <a:xfrm rot="16200000">
            <a:off x="1518361" y="3912665"/>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AutoShape 81"/>
          <p:cNvSpPr>
            <a:spLocks noChangeArrowheads="1"/>
          </p:cNvSpPr>
          <p:nvPr/>
        </p:nvSpPr>
        <p:spPr bwMode="auto">
          <a:xfrm>
            <a:off x="1505848" y="2897614"/>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1" name="AutoShape 82"/>
          <p:cNvSpPr>
            <a:spLocks noChangeArrowheads="1"/>
          </p:cNvSpPr>
          <p:nvPr/>
        </p:nvSpPr>
        <p:spPr bwMode="auto">
          <a:xfrm>
            <a:off x="3176122" y="2939089"/>
            <a:ext cx="469764" cy="1036876"/>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AutoShape 83"/>
          <p:cNvSpPr>
            <a:spLocks noChangeArrowheads="1"/>
          </p:cNvSpPr>
          <p:nvPr/>
        </p:nvSpPr>
        <p:spPr bwMode="auto">
          <a:xfrm>
            <a:off x="6934237" y="2897614"/>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3" name="AutoShape 84"/>
          <p:cNvSpPr>
            <a:spLocks noChangeArrowheads="1"/>
          </p:cNvSpPr>
          <p:nvPr/>
        </p:nvSpPr>
        <p:spPr bwMode="auto">
          <a:xfrm>
            <a:off x="5001896" y="3063514"/>
            <a:ext cx="469764" cy="912451"/>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14" name="Group 85"/>
          <p:cNvGrpSpPr>
            <a:grpSpLocks/>
          </p:cNvGrpSpPr>
          <p:nvPr/>
        </p:nvGrpSpPr>
        <p:grpSpPr bwMode="auto">
          <a:xfrm>
            <a:off x="1374271" y="2415466"/>
            <a:ext cx="6248302" cy="1327202"/>
            <a:chOff x="96" y="1056"/>
            <a:chExt cx="5472" cy="1536"/>
          </a:xfrm>
          <a:solidFill>
            <a:srgbClr val="FFFF66"/>
          </a:solidFill>
        </p:grpSpPr>
        <p:sp>
          <p:nvSpPr>
            <p:cNvPr id="15"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6"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7"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8"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19"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20"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21"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22"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23" name="Line 94"/>
          <p:cNvSpPr>
            <a:spLocks noChangeShapeType="1"/>
          </p:cNvSpPr>
          <p:nvPr/>
        </p:nvSpPr>
        <p:spPr bwMode="auto">
          <a:xfrm>
            <a:off x="1453652" y="4058916"/>
            <a:ext cx="177466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24" name="Group 95"/>
          <p:cNvGrpSpPr>
            <a:grpSpLocks/>
          </p:cNvGrpSpPr>
          <p:nvPr/>
        </p:nvGrpSpPr>
        <p:grpSpPr bwMode="auto">
          <a:xfrm>
            <a:off x="1505848" y="2415466"/>
            <a:ext cx="469764" cy="788026"/>
            <a:chOff x="672" y="528"/>
            <a:chExt cx="432" cy="912"/>
          </a:xfrm>
        </p:grpSpPr>
        <p:sp>
          <p:nvSpPr>
            <p:cNvPr id="25"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28" name="Text Box 99"/>
          <p:cNvSpPr txBox="1">
            <a:spLocks noChangeArrowheads="1"/>
          </p:cNvSpPr>
          <p:nvPr/>
        </p:nvSpPr>
        <p:spPr bwMode="auto">
          <a:xfrm>
            <a:off x="1530859" y="2965011"/>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29" name="Text Box 100"/>
          <p:cNvSpPr txBox="1">
            <a:spLocks noChangeArrowheads="1"/>
          </p:cNvSpPr>
          <p:nvPr/>
        </p:nvSpPr>
        <p:spPr bwMode="auto">
          <a:xfrm>
            <a:off x="1497149" y="3701272"/>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30" name="Text Box 101"/>
          <p:cNvSpPr txBox="1">
            <a:spLocks noChangeArrowheads="1"/>
          </p:cNvSpPr>
          <p:nvPr/>
        </p:nvSpPr>
        <p:spPr bwMode="auto">
          <a:xfrm>
            <a:off x="4608658" y="3680534"/>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31" name="Text Box 102"/>
          <p:cNvSpPr txBox="1">
            <a:spLocks noChangeArrowheads="1"/>
          </p:cNvSpPr>
          <p:nvPr/>
        </p:nvSpPr>
        <p:spPr bwMode="auto">
          <a:xfrm>
            <a:off x="3583222" y="3677079"/>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32" name="Text Box 103"/>
          <p:cNvSpPr txBox="1">
            <a:spLocks noChangeArrowheads="1"/>
          </p:cNvSpPr>
          <p:nvPr/>
        </p:nvSpPr>
        <p:spPr bwMode="auto">
          <a:xfrm>
            <a:off x="2765484" y="3677079"/>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33" name="Line 104"/>
          <p:cNvSpPr>
            <a:spLocks noChangeShapeType="1"/>
          </p:cNvSpPr>
          <p:nvPr/>
        </p:nvSpPr>
        <p:spPr bwMode="auto">
          <a:xfrm>
            <a:off x="1923416" y="3063514"/>
            <a:ext cx="1304901"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4" name="Line 105"/>
          <p:cNvSpPr>
            <a:spLocks noChangeShapeType="1"/>
          </p:cNvSpPr>
          <p:nvPr/>
        </p:nvSpPr>
        <p:spPr bwMode="auto">
          <a:xfrm>
            <a:off x="5420552" y="4058916"/>
            <a:ext cx="203564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5" name="Text Box 106"/>
          <p:cNvSpPr txBox="1">
            <a:spLocks noChangeArrowheads="1"/>
          </p:cNvSpPr>
          <p:nvPr/>
        </p:nvSpPr>
        <p:spPr bwMode="auto">
          <a:xfrm>
            <a:off x="5418783" y="3673622"/>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36" name="Text Box 107"/>
          <p:cNvSpPr txBox="1">
            <a:spLocks noChangeArrowheads="1"/>
          </p:cNvSpPr>
          <p:nvPr/>
        </p:nvSpPr>
        <p:spPr bwMode="auto">
          <a:xfrm>
            <a:off x="6916838" y="3682262"/>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37" name="Text Box 108"/>
          <p:cNvSpPr txBox="1">
            <a:spLocks noChangeArrowheads="1"/>
          </p:cNvSpPr>
          <p:nvPr/>
        </p:nvSpPr>
        <p:spPr bwMode="auto">
          <a:xfrm>
            <a:off x="5391624" y="3117086"/>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38" name="Text Box 109"/>
          <p:cNvSpPr txBox="1">
            <a:spLocks noChangeArrowheads="1"/>
          </p:cNvSpPr>
          <p:nvPr/>
        </p:nvSpPr>
        <p:spPr bwMode="auto">
          <a:xfrm>
            <a:off x="1423205" y="2174058"/>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39" name="Text Box 110"/>
          <p:cNvSpPr txBox="1">
            <a:spLocks noChangeArrowheads="1"/>
          </p:cNvSpPr>
          <p:nvPr/>
        </p:nvSpPr>
        <p:spPr bwMode="auto">
          <a:xfrm>
            <a:off x="6860648" y="2160233"/>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40" name="AutoShape 111"/>
          <p:cNvSpPr>
            <a:spLocks noChangeArrowheads="1"/>
          </p:cNvSpPr>
          <p:nvPr/>
        </p:nvSpPr>
        <p:spPr bwMode="auto">
          <a:xfrm>
            <a:off x="3176122" y="2871692"/>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1" name="Text Box 112"/>
          <p:cNvSpPr txBox="1">
            <a:spLocks noChangeArrowheads="1"/>
          </p:cNvSpPr>
          <p:nvPr/>
        </p:nvSpPr>
        <p:spPr bwMode="auto">
          <a:xfrm>
            <a:off x="3114166" y="2624236"/>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42" name="Text Box 113"/>
          <p:cNvSpPr txBox="1">
            <a:spLocks noChangeArrowheads="1"/>
          </p:cNvSpPr>
          <p:nvPr/>
        </p:nvSpPr>
        <p:spPr bwMode="auto">
          <a:xfrm>
            <a:off x="3385872" y="3250594"/>
            <a:ext cx="1680268" cy="338554"/>
          </a:xfrm>
          <a:prstGeom prst="rect">
            <a:avLst/>
          </a:prstGeom>
          <a:noFill/>
          <a:ln w="9525">
            <a:noFill/>
            <a:miter lim="800000"/>
            <a:headEnd/>
            <a:tailEnd/>
          </a:ln>
          <a:effectLst/>
        </p:spPr>
        <p:txBody>
          <a:bodyPr wrap="non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grpSp>
        <p:nvGrpSpPr>
          <p:cNvPr id="44" name="Group 115"/>
          <p:cNvGrpSpPr>
            <a:grpSpLocks/>
          </p:cNvGrpSpPr>
          <p:nvPr/>
        </p:nvGrpSpPr>
        <p:grpSpPr bwMode="auto">
          <a:xfrm>
            <a:off x="6934237" y="2415466"/>
            <a:ext cx="469764" cy="788026"/>
            <a:chOff x="672" y="528"/>
            <a:chExt cx="432" cy="912"/>
          </a:xfrm>
        </p:grpSpPr>
        <p:sp>
          <p:nvSpPr>
            <p:cNvPr id="45"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6"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7"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8" name="Text Box 119"/>
          <p:cNvSpPr txBox="1">
            <a:spLocks noChangeArrowheads="1"/>
          </p:cNvSpPr>
          <p:nvPr/>
        </p:nvSpPr>
        <p:spPr bwMode="auto">
          <a:xfrm>
            <a:off x="6967949" y="2967603"/>
            <a:ext cx="383438" cy="2616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49" name="Text Box 120"/>
          <p:cNvSpPr txBox="1">
            <a:spLocks noChangeArrowheads="1"/>
          </p:cNvSpPr>
          <p:nvPr/>
        </p:nvSpPr>
        <p:spPr bwMode="auto">
          <a:xfrm>
            <a:off x="3624138" y="3110174"/>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50" name="Text Box 121"/>
          <p:cNvSpPr txBox="1">
            <a:spLocks noChangeArrowheads="1"/>
          </p:cNvSpPr>
          <p:nvPr/>
        </p:nvSpPr>
        <p:spPr bwMode="auto">
          <a:xfrm>
            <a:off x="2915141" y="3110174"/>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51" name="Line 122"/>
          <p:cNvSpPr>
            <a:spLocks noChangeShapeType="1"/>
          </p:cNvSpPr>
          <p:nvPr/>
        </p:nvSpPr>
        <p:spPr bwMode="auto">
          <a:xfrm>
            <a:off x="3593690" y="3063514"/>
            <a:ext cx="1409293"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AutoShape 123"/>
          <p:cNvSpPr>
            <a:spLocks noChangeArrowheads="1"/>
          </p:cNvSpPr>
          <p:nvPr/>
        </p:nvSpPr>
        <p:spPr bwMode="auto">
          <a:xfrm>
            <a:off x="5001896" y="2856139"/>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Line 124"/>
          <p:cNvSpPr>
            <a:spLocks noChangeShapeType="1"/>
          </p:cNvSpPr>
          <p:nvPr/>
        </p:nvSpPr>
        <p:spPr bwMode="auto">
          <a:xfrm>
            <a:off x="5420552" y="3063514"/>
            <a:ext cx="1513685"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Text Box 125"/>
          <p:cNvSpPr txBox="1">
            <a:spLocks noChangeArrowheads="1"/>
          </p:cNvSpPr>
          <p:nvPr/>
        </p:nvSpPr>
        <p:spPr bwMode="auto">
          <a:xfrm>
            <a:off x="4742004" y="3110174"/>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55" name="Line 126"/>
          <p:cNvSpPr>
            <a:spLocks noChangeShapeType="1"/>
          </p:cNvSpPr>
          <p:nvPr/>
        </p:nvSpPr>
        <p:spPr bwMode="auto">
          <a:xfrm>
            <a:off x="3645886" y="4058916"/>
            <a:ext cx="1304901"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Freeform 127"/>
          <p:cNvSpPr>
            <a:spLocks/>
          </p:cNvSpPr>
          <p:nvPr/>
        </p:nvSpPr>
        <p:spPr bwMode="auto">
          <a:xfrm flipH="1">
            <a:off x="5405328" y="3904248"/>
            <a:ext cx="233795" cy="154668"/>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Freeform 128"/>
          <p:cNvSpPr>
            <a:spLocks/>
          </p:cNvSpPr>
          <p:nvPr/>
        </p:nvSpPr>
        <p:spPr bwMode="auto">
          <a:xfrm flipH="1">
            <a:off x="3564330" y="3907704"/>
            <a:ext cx="290340"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8" name="Text Box 129"/>
          <p:cNvSpPr txBox="1">
            <a:spLocks noChangeArrowheads="1"/>
          </p:cNvSpPr>
          <p:nvPr/>
        </p:nvSpPr>
        <p:spPr bwMode="auto">
          <a:xfrm>
            <a:off x="4896444" y="2610410"/>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59" name="组合 58"/>
          <p:cNvGrpSpPr/>
          <p:nvPr/>
        </p:nvGrpSpPr>
        <p:grpSpPr>
          <a:xfrm>
            <a:off x="2132201" y="2814664"/>
            <a:ext cx="4645448" cy="207375"/>
            <a:chOff x="2132201" y="2454567"/>
            <a:chExt cx="4645448" cy="207375"/>
          </a:xfrm>
        </p:grpSpPr>
        <p:grpSp>
          <p:nvGrpSpPr>
            <p:cNvPr id="60" name="Group 130"/>
            <p:cNvGrpSpPr>
              <a:grpSpLocks/>
            </p:cNvGrpSpPr>
            <p:nvPr/>
          </p:nvGrpSpPr>
          <p:grpSpPr bwMode="auto">
            <a:xfrm>
              <a:off x="2132201" y="2454567"/>
              <a:ext cx="991725" cy="207375"/>
              <a:chOff x="1632" y="2688"/>
              <a:chExt cx="912" cy="240"/>
            </a:xfrm>
          </p:grpSpPr>
          <p:sp>
            <p:nvSpPr>
              <p:cNvPr id="67"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68"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61" name="Group 133"/>
            <p:cNvGrpSpPr>
              <a:grpSpLocks/>
            </p:cNvGrpSpPr>
            <p:nvPr/>
          </p:nvGrpSpPr>
          <p:grpSpPr bwMode="auto">
            <a:xfrm>
              <a:off x="3906866" y="2454567"/>
              <a:ext cx="991725" cy="207375"/>
              <a:chOff x="1632" y="2688"/>
              <a:chExt cx="912" cy="240"/>
            </a:xfrm>
          </p:grpSpPr>
          <p:sp>
            <p:nvSpPr>
              <p:cNvPr id="65"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66"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62" name="Group 136"/>
            <p:cNvGrpSpPr>
              <a:grpSpLocks/>
            </p:cNvGrpSpPr>
            <p:nvPr/>
          </p:nvGrpSpPr>
          <p:grpSpPr bwMode="auto">
            <a:xfrm>
              <a:off x="5785924" y="2454567"/>
              <a:ext cx="991725" cy="207375"/>
              <a:chOff x="1632" y="2688"/>
              <a:chExt cx="912" cy="240"/>
            </a:xfrm>
          </p:grpSpPr>
          <p:sp>
            <p:nvSpPr>
              <p:cNvPr id="63"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64"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grpSp>
        <p:nvGrpSpPr>
          <p:cNvPr id="83" name="组合 82"/>
          <p:cNvGrpSpPr/>
          <p:nvPr/>
        </p:nvGrpSpPr>
        <p:grpSpPr>
          <a:xfrm>
            <a:off x="1766828" y="4133225"/>
            <a:ext cx="5323997" cy="454749"/>
            <a:chOff x="1766828" y="3773128"/>
            <a:chExt cx="5323997" cy="454749"/>
          </a:xfrm>
        </p:grpSpPr>
        <p:sp>
          <p:nvSpPr>
            <p:cNvPr id="43" name="Text Box 114"/>
            <p:cNvSpPr txBox="1">
              <a:spLocks noChangeArrowheads="1"/>
            </p:cNvSpPr>
            <p:nvPr/>
          </p:nvSpPr>
          <p:spPr bwMode="auto">
            <a:xfrm>
              <a:off x="1973491"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69" name="Group 139"/>
            <p:cNvGrpSpPr>
              <a:grpSpLocks/>
            </p:cNvGrpSpPr>
            <p:nvPr/>
          </p:nvGrpSpPr>
          <p:grpSpPr bwMode="auto">
            <a:xfrm>
              <a:off x="1766828" y="3773128"/>
              <a:ext cx="1357097" cy="207375"/>
              <a:chOff x="480" y="3110"/>
              <a:chExt cx="1248" cy="240"/>
            </a:xfrm>
          </p:grpSpPr>
          <p:sp>
            <p:nvSpPr>
              <p:cNvPr id="70"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a:latin typeface="微软雅黑" pitchFamily="34" charset="-122"/>
                    <a:ea typeface="微软雅黑" pitchFamily="34" charset="-122"/>
                  </a:rPr>
                  <a:t>从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1</a:t>
                </a:r>
                <a:r>
                  <a:rPr kumimoji="1" lang="en-US" altLang="zh-CN" sz="1100" b="1">
                    <a:latin typeface="微软雅黑" pitchFamily="34" charset="-122"/>
                    <a:ea typeface="微软雅黑" pitchFamily="34" charset="-122"/>
                  </a:rPr>
                  <a:t> </a:t>
                </a:r>
                <a:r>
                  <a:rPr kumimoji="1" lang="zh-CN" altLang="en-US" sz="1100" b="1">
                    <a:latin typeface="微软雅黑" pitchFamily="34" charset="-122"/>
                    <a:ea typeface="微软雅黑" pitchFamily="34" charset="-122"/>
                  </a:rPr>
                  <a:t>到 </a:t>
                </a:r>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3</a:t>
                </a:r>
              </a:p>
            </p:txBody>
          </p:sp>
          <p:sp>
            <p:nvSpPr>
              <p:cNvPr id="71"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2" name="Group 142"/>
            <p:cNvGrpSpPr>
              <a:grpSpLocks/>
            </p:cNvGrpSpPr>
            <p:nvPr/>
          </p:nvGrpSpPr>
          <p:grpSpPr bwMode="auto">
            <a:xfrm>
              <a:off x="3750278" y="3773128"/>
              <a:ext cx="1357097" cy="207375"/>
              <a:chOff x="480" y="3110"/>
              <a:chExt cx="1248" cy="240"/>
            </a:xfrm>
          </p:grpSpPr>
          <p:sp>
            <p:nvSpPr>
              <p:cNvPr id="73"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74"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5" name="Group 145"/>
            <p:cNvGrpSpPr>
              <a:grpSpLocks/>
            </p:cNvGrpSpPr>
            <p:nvPr/>
          </p:nvGrpSpPr>
          <p:grpSpPr bwMode="auto">
            <a:xfrm>
              <a:off x="5733728" y="3773128"/>
              <a:ext cx="1357097" cy="207375"/>
              <a:chOff x="480" y="3110"/>
              <a:chExt cx="1248" cy="240"/>
            </a:xfrm>
          </p:grpSpPr>
          <p:sp>
            <p:nvSpPr>
              <p:cNvPr id="76"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77"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78" name="Text Box 148"/>
            <p:cNvSpPr txBox="1">
              <a:spLocks noChangeArrowheads="1"/>
            </p:cNvSpPr>
            <p:nvPr/>
          </p:nvSpPr>
          <p:spPr bwMode="auto">
            <a:xfrm>
              <a:off x="5956374"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79" name="Text Box 149"/>
            <p:cNvSpPr txBox="1">
              <a:spLocks noChangeArrowheads="1"/>
            </p:cNvSpPr>
            <p:nvPr/>
          </p:nvSpPr>
          <p:spPr bwMode="auto">
            <a:xfrm>
              <a:off x="3973658"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sp>
        <p:nvSpPr>
          <p:cNvPr id="80" name="AutoShape 150"/>
          <p:cNvSpPr>
            <a:spLocks noChangeArrowheads="1"/>
          </p:cNvSpPr>
          <p:nvPr/>
        </p:nvSpPr>
        <p:spPr bwMode="auto">
          <a:xfrm flipV="1">
            <a:off x="2758553" y="2345476"/>
            <a:ext cx="943409" cy="241483"/>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81" name="Text Box 151"/>
          <p:cNvSpPr txBox="1">
            <a:spLocks noChangeArrowheads="1"/>
          </p:cNvSpPr>
          <p:nvPr/>
        </p:nvSpPr>
        <p:spPr bwMode="auto">
          <a:xfrm>
            <a:off x="2784651" y="2322227"/>
            <a:ext cx="9656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sp>
        <p:nvSpPr>
          <p:cNvPr id="82" name="Text Box 158"/>
          <p:cNvSpPr txBox="1">
            <a:spLocks noChangeArrowheads="1"/>
          </p:cNvSpPr>
          <p:nvPr/>
        </p:nvSpPr>
        <p:spPr bwMode="auto">
          <a:xfrm>
            <a:off x="323528" y="1214890"/>
            <a:ext cx="8424936" cy="400110"/>
          </a:xfrm>
          <a:prstGeom prst="rect">
            <a:avLst/>
          </a:prstGeom>
          <a:noFill/>
          <a:ln w="9525">
            <a:noFill/>
            <a:miter lim="800000"/>
            <a:headEnd/>
            <a:tailEnd/>
          </a:ln>
          <a:effectLst/>
        </p:spPr>
        <p:txBody>
          <a:bodyPr wrap="square">
            <a:spAutoFit/>
          </a:bodyPr>
          <a:lstStyle/>
          <a:p>
            <a:r>
              <a:rPr lang="zh-CN" altLang="en-US" sz="2000" dirty="0">
                <a:solidFill>
                  <a:srgbClr val="0087CD"/>
                </a:solidFill>
                <a:latin typeface="微软雅黑" pitchFamily="34" charset="-122"/>
                <a:ea typeface="微软雅黑" pitchFamily="34" charset="-122"/>
              </a:rPr>
              <a:t>在具体的物理网络的链路层，</a:t>
            </a:r>
            <a:r>
              <a:rPr lang="zh-CN" altLang="en-US" sz="2000" dirty="0">
                <a:solidFill>
                  <a:srgbClr val="C55A11"/>
                </a:solidFill>
                <a:latin typeface="微软雅黑" pitchFamily="34" charset="-122"/>
                <a:ea typeface="微软雅黑" pitchFamily="34" charset="-122"/>
              </a:rPr>
              <a:t>只能看见 </a:t>
            </a:r>
            <a:r>
              <a:rPr lang="en-US" altLang="zh-CN" sz="2000" dirty="0">
                <a:solidFill>
                  <a:srgbClr val="C55A11"/>
                </a:solidFill>
                <a:latin typeface="微软雅黑" pitchFamily="34" charset="-122"/>
                <a:ea typeface="微软雅黑" pitchFamily="34" charset="-122"/>
              </a:rPr>
              <a:t>MAC </a:t>
            </a:r>
            <a:r>
              <a:rPr lang="zh-CN" altLang="en-US" sz="2000" dirty="0">
                <a:solidFill>
                  <a:srgbClr val="C55A11"/>
                </a:solidFill>
                <a:latin typeface="微软雅黑" pitchFamily="34" charset="-122"/>
                <a:ea typeface="微软雅黑" pitchFamily="34" charset="-122"/>
              </a:rPr>
              <a:t>帧而看不见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数据报。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在链路上看 </a:t>
            </a:r>
            <a:r>
              <a:rPr lang="en-US" altLang="zh-CN" sz="2400" b="1" dirty="0">
                <a:solidFill>
                  <a:srgbClr val="0070C0"/>
                </a:solidFill>
                <a:latin typeface="微软雅黑" panose="020B0503020204020204" pitchFamily="34" charset="-122"/>
                <a:ea typeface="微软雅黑" panose="020B0503020204020204" pitchFamily="34" charset="-122"/>
              </a:rPr>
              <a:t>MAC </a:t>
            </a:r>
            <a:r>
              <a:rPr lang="zh-CN" altLang="en-US" sz="2400" b="1" dirty="0">
                <a:solidFill>
                  <a:srgbClr val="0070C0"/>
                </a:solidFill>
                <a:latin typeface="微软雅黑" panose="020B0503020204020204" pitchFamily="34" charset="-122"/>
                <a:ea typeface="微软雅黑" panose="020B0503020204020204" pitchFamily="34" charset="-122"/>
              </a:rPr>
              <a:t>帧的流动</a:t>
            </a: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77"/>
          <p:cNvSpPr>
            <a:spLocks/>
          </p:cNvSpPr>
          <p:nvPr/>
        </p:nvSpPr>
        <p:spPr bwMode="auto">
          <a:xfrm>
            <a:off x="2967337" y="4102333"/>
            <a:ext cx="270768"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Freeform 78"/>
          <p:cNvSpPr>
            <a:spLocks/>
          </p:cNvSpPr>
          <p:nvPr/>
        </p:nvSpPr>
        <p:spPr bwMode="auto">
          <a:xfrm>
            <a:off x="4740916" y="4101469"/>
            <a:ext cx="270767"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79"/>
          <p:cNvSpPr>
            <a:spLocks noChangeShapeType="1"/>
          </p:cNvSpPr>
          <p:nvPr/>
        </p:nvSpPr>
        <p:spPr bwMode="auto">
          <a:xfrm rot="16200000">
            <a:off x="6944576" y="4108158"/>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80"/>
          <p:cNvSpPr>
            <a:spLocks noChangeShapeType="1"/>
          </p:cNvSpPr>
          <p:nvPr/>
        </p:nvSpPr>
        <p:spPr bwMode="auto">
          <a:xfrm rot="16200000">
            <a:off x="1518361" y="4108158"/>
            <a:ext cx="290325" cy="2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AutoShape 81"/>
          <p:cNvSpPr>
            <a:spLocks noChangeArrowheads="1"/>
          </p:cNvSpPr>
          <p:nvPr/>
        </p:nvSpPr>
        <p:spPr bwMode="auto">
          <a:xfrm>
            <a:off x="1505848" y="3093107"/>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AutoShape 82"/>
          <p:cNvSpPr>
            <a:spLocks noChangeArrowheads="1"/>
          </p:cNvSpPr>
          <p:nvPr/>
        </p:nvSpPr>
        <p:spPr bwMode="auto">
          <a:xfrm>
            <a:off x="3176122" y="3134582"/>
            <a:ext cx="469764" cy="1036876"/>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8" name="AutoShape 83"/>
          <p:cNvSpPr>
            <a:spLocks noChangeArrowheads="1"/>
          </p:cNvSpPr>
          <p:nvPr/>
        </p:nvSpPr>
        <p:spPr bwMode="auto">
          <a:xfrm>
            <a:off x="6934237" y="3093107"/>
            <a:ext cx="469764" cy="1036876"/>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9" name="AutoShape 84"/>
          <p:cNvSpPr>
            <a:spLocks noChangeArrowheads="1"/>
          </p:cNvSpPr>
          <p:nvPr/>
        </p:nvSpPr>
        <p:spPr bwMode="auto">
          <a:xfrm>
            <a:off x="5001896" y="3259007"/>
            <a:ext cx="469764" cy="912451"/>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30" name="Group 85"/>
          <p:cNvGrpSpPr>
            <a:grpSpLocks/>
          </p:cNvGrpSpPr>
          <p:nvPr/>
        </p:nvGrpSpPr>
        <p:grpSpPr bwMode="auto">
          <a:xfrm>
            <a:off x="1374271" y="2610959"/>
            <a:ext cx="6248302" cy="1327202"/>
            <a:chOff x="96" y="1056"/>
            <a:chExt cx="5472" cy="1536"/>
          </a:xfrm>
          <a:solidFill>
            <a:srgbClr val="FFFF66"/>
          </a:solidFill>
        </p:grpSpPr>
        <p:sp>
          <p:nvSpPr>
            <p:cNvPr id="31" name="Oval 86"/>
            <p:cNvSpPr>
              <a:spLocks noChangeArrowheads="1"/>
            </p:cNvSpPr>
            <p:nvPr/>
          </p:nvSpPr>
          <p:spPr bwMode="auto">
            <a:xfrm>
              <a:off x="3662" y="1674"/>
              <a:ext cx="1906" cy="756"/>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2" name="Oval 87"/>
            <p:cNvSpPr>
              <a:spLocks noChangeArrowheads="1"/>
            </p:cNvSpPr>
            <p:nvPr/>
          </p:nvSpPr>
          <p:spPr bwMode="auto">
            <a:xfrm>
              <a:off x="96" y="1430"/>
              <a:ext cx="1870" cy="760"/>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3" name="Oval 88"/>
            <p:cNvSpPr>
              <a:spLocks noChangeArrowheads="1"/>
            </p:cNvSpPr>
            <p:nvPr/>
          </p:nvSpPr>
          <p:spPr bwMode="auto">
            <a:xfrm>
              <a:off x="3365" y="1163"/>
              <a:ext cx="1903"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4" name="Oval 89"/>
            <p:cNvSpPr>
              <a:spLocks noChangeArrowheads="1"/>
            </p:cNvSpPr>
            <p:nvPr/>
          </p:nvSpPr>
          <p:spPr bwMode="auto">
            <a:xfrm>
              <a:off x="2365" y="1821"/>
              <a:ext cx="1900" cy="77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5" name="Oval 90"/>
            <p:cNvSpPr>
              <a:spLocks noChangeArrowheads="1"/>
            </p:cNvSpPr>
            <p:nvPr/>
          </p:nvSpPr>
          <p:spPr bwMode="auto">
            <a:xfrm>
              <a:off x="729" y="1752"/>
              <a:ext cx="1900"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6" name="Oval 91"/>
            <p:cNvSpPr>
              <a:spLocks noChangeArrowheads="1"/>
            </p:cNvSpPr>
            <p:nvPr/>
          </p:nvSpPr>
          <p:spPr bwMode="auto">
            <a:xfrm>
              <a:off x="2197" y="1056"/>
              <a:ext cx="1870" cy="758"/>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7" name="Oval 92"/>
            <p:cNvSpPr>
              <a:spLocks noChangeArrowheads="1"/>
            </p:cNvSpPr>
            <p:nvPr/>
          </p:nvSpPr>
          <p:spPr bwMode="auto">
            <a:xfrm>
              <a:off x="996" y="1056"/>
              <a:ext cx="1867" cy="731"/>
            </a:xfrm>
            <a:prstGeom prst="ellipse">
              <a:avLst/>
            </a:prstGeom>
            <a:solidFill>
              <a:schemeClr val="bg1"/>
            </a:solidFill>
            <a:ln w="12700">
              <a:solidFill>
                <a:srgbClr val="0000CC"/>
              </a:solidFill>
              <a:round/>
              <a:headEnd/>
              <a:tailEnd/>
            </a:ln>
          </p:spPr>
          <p:txBody>
            <a:bodyPr/>
            <a:lstStyle/>
            <a:p>
              <a:endParaRPr lang="zh-CN" altLang="en-US" sz="1200" b="1">
                <a:solidFill>
                  <a:srgbClr val="0000CC"/>
                </a:solidFill>
                <a:latin typeface="微软雅黑" pitchFamily="34" charset="-122"/>
                <a:ea typeface="微软雅黑" pitchFamily="34" charset="-122"/>
              </a:endParaRPr>
            </a:p>
          </p:txBody>
        </p:sp>
        <p:sp>
          <p:nvSpPr>
            <p:cNvPr id="38" name="Oval 93"/>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solidFill>
                  <a:srgbClr val="0000CC"/>
                </a:solidFill>
                <a:latin typeface="微软雅黑" pitchFamily="34" charset="-122"/>
                <a:ea typeface="微软雅黑" pitchFamily="34" charset="-122"/>
              </a:endParaRPr>
            </a:p>
          </p:txBody>
        </p:sp>
      </p:grpSp>
      <p:sp>
        <p:nvSpPr>
          <p:cNvPr id="39" name="Line 94"/>
          <p:cNvSpPr>
            <a:spLocks noChangeShapeType="1"/>
          </p:cNvSpPr>
          <p:nvPr/>
        </p:nvSpPr>
        <p:spPr bwMode="auto">
          <a:xfrm>
            <a:off x="1453652" y="4254409"/>
            <a:ext cx="177466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40" name="Group 95"/>
          <p:cNvGrpSpPr>
            <a:grpSpLocks/>
          </p:cNvGrpSpPr>
          <p:nvPr/>
        </p:nvGrpSpPr>
        <p:grpSpPr bwMode="auto">
          <a:xfrm>
            <a:off x="1505848" y="2610959"/>
            <a:ext cx="469764" cy="788026"/>
            <a:chOff x="672" y="528"/>
            <a:chExt cx="432" cy="912"/>
          </a:xfrm>
        </p:grpSpPr>
        <p:sp>
          <p:nvSpPr>
            <p:cNvPr id="41" name="AutoShape 9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2" name="AutoShape 9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3" name="AutoShape 9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4" name="Text Box 99"/>
          <p:cNvSpPr txBox="1">
            <a:spLocks noChangeArrowheads="1"/>
          </p:cNvSpPr>
          <p:nvPr/>
        </p:nvSpPr>
        <p:spPr bwMode="auto">
          <a:xfrm>
            <a:off x="1530859" y="3160504"/>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1</a:t>
            </a:r>
            <a:endParaRPr kumimoji="1" lang="en-US" altLang="zh-CN" sz="1100" b="1">
              <a:latin typeface="微软雅黑" pitchFamily="34" charset="-122"/>
              <a:ea typeface="微软雅黑" pitchFamily="34" charset="-122"/>
            </a:endParaRPr>
          </a:p>
        </p:txBody>
      </p:sp>
      <p:sp>
        <p:nvSpPr>
          <p:cNvPr id="45" name="Text Box 100"/>
          <p:cNvSpPr txBox="1">
            <a:spLocks noChangeArrowheads="1"/>
          </p:cNvSpPr>
          <p:nvPr/>
        </p:nvSpPr>
        <p:spPr bwMode="auto">
          <a:xfrm>
            <a:off x="1497149" y="389676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46" name="Text Box 101"/>
          <p:cNvSpPr txBox="1">
            <a:spLocks noChangeArrowheads="1"/>
          </p:cNvSpPr>
          <p:nvPr/>
        </p:nvSpPr>
        <p:spPr bwMode="auto">
          <a:xfrm>
            <a:off x="4608658" y="3876027"/>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47" name="Text Box 102"/>
          <p:cNvSpPr txBox="1">
            <a:spLocks noChangeArrowheads="1"/>
          </p:cNvSpPr>
          <p:nvPr/>
        </p:nvSpPr>
        <p:spPr bwMode="auto">
          <a:xfrm>
            <a:off x="3583222" y="3872572"/>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48" name="Text Box 103"/>
          <p:cNvSpPr txBox="1">
            <a:spLocks noChangeArrowheads="1"/>
          </p:cNvSpPr>
          <p:nvPr/>
        </p:nvSpPr>
        <p:spPr bwMode="auto">
          <a:xfrm>
            <a:off x="2765484" y="3872572"/>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HA</a:t>
            </a:r>
            <a:r>
              <a:rPr kumimoji="1" lang="en-US" altLang="zh-CN" sz="1100" b="1" baseline="-25000" dirty="0">
                <a:solidFill>
                  <a:srgbClr val="0000CC"/>
                </a:solidFill>
                <a:latin typeface="微软雅黑" pitchFamily="34" charset="-122"/>
                <a:ea typeface="微软雅黑" pitchFamily="34" charset="-122"/>
              </a:rPr>
              <a:t>3</a:t>
            </a:r>
            <a:endParaRPr kumimoji="1" lang="en-US" altLang="zh-CN" sz="1100" b="1" dirty="0">
              <a:solidFill>
                <a:srgbClr val="0000CC"/>
              </a:solidFill>
              <a:latin typeface="微软雅黑" pitchFamily="34" charset="-122"/>
              <a:ea typeface="微软雅黑" pitchFamily="34" charset="-122"/>
            </a:endParaRPr>
          </a:p>
        </p:txBody>
      </p:sp>
      <p:sp>
        <p:nvSpPr>
          <p:cNvPr id="49" name="Line 104"/>
          <p:cNvSpPr>
            <a:spLocks noChangeShapeType="1"/>
          </p:cNvSpPr>
          <p:nvPr/>
        </p:nvSpPr>
        <p:spPr bwMode="auto">
          <a:xfrm>
            <a:off x="1923416" y="3259007"/>
            <a:ext cx="1304901"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0" name="Line 105"/>
          <p:cNvSpPr>
            <a:spLocks noChangeShapeType="1"/>
          </p:cNvSpPr>
          <p:nvPr/>
        </p:nvSpPr>
        <p:spPr bwMode="auto">
          <a:xfrm>
            <a:off x="5420552" y="4254409"/>
            <a:ext cx="2035646"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1" name="Text Box 106"/>
          <p:cNvSpPr txBox="1">
            <a:spLocks noChangeArrowheads="1"/>
          </p:cNvSpPr>
          <p:nvPr/>
        </p:nvSpPr>
        <p:spPr bwMode="auto">
          <a:xfrm>
            <a:off x="5418783" y="386911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HA</a:t>
            </a:r>
            <a:r>
              <a:rPr kumimoji="1" lang="en-US" altLang="zh-CN" sz="1100" b="1" baseline="-25000">
                <a:solidFill>
                  <a:srgbClr val="0000CC"/>
                </a:solidFill>
                <a:latin typeface="微软雅黑" pitchFamily="34" charset="-122"/>
                <a:ea typeface="微软雅黑" pitchFamily="34" charset="-122"/>
              </a:rPr>
              <a:t>6</a:t>
            </a:r>
            <a:endParaRPr kumimoji="1" lang="en-US" altLang="zh-CN" sz="1100" b="1">
              <a:solidFill>
                <a:srgbClr val="0000CC"/>
              </a:solidFill>
              <a:latin typeface="微软雅黑" pitchFamily="34" charset="-122"/>
              <a:ea typeface="微软雅黑" pitchFamily="34" charset="-122"/>
            </a:endParaRPr>
          </a:p>
        </p:txBody>
      </p:sp>
      <p:sp>
        <p:nvSpPr>
          <p:cNvPr id="52" name="Text Box 107"/>
          <p:cNvSpPr txBox="1">
            <a:spLocks noChangeArrowheads="1"/>
          </p:cNvSpPr>
          <p:nvPr/>
        </p:nvSpPr>
        <p:spPr bwMode="auto">
          <a:xfrm>
            <a:off x="6916838" y="3877755"/>
            <a:ext cx="46358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HA</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53" name="Text Box 108"/>
          <p:cNvSpPr txBox="1">
            <a:spLocks noChangeArrowheads="1"/>
          </p:cNvSpPr>
          <p:nvPr/>
        </p:nvSpPr>
        <p:spPr bwMode="auto">
          <a:xfrm>
            <a:off x="5391624" y="3312579"/>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solidFill>
                  <a:srgbClr val="0000CC"/>
                </a:solidFill>
                <a:latin typeface="微软雅黑" pitchFamily="34" charset="-122"/>
                <a:ea typeface="微软雅黑" pitchFamily="34" charset="-122"/>
              </a:rPr>
              <a:t>IP</a:t>
            </a:r>
            <a:r>
              <a:rPr kumimoji="1" lang="en-US" altLang="zh-CN" sz="1100" b="1" baseline="-25000" dirty="0">
                <a:solidFill>
                  <a:srgbClr val="0000CC"/>
                </a:solidFill>
                <a:latin typeface="微软雅黑" pitchFamily="34" charset="-122"/>
                <a:ea typeface="微软雅黑" pitchFamily="34" charset="-122"/>
              </a:rPr>
              <a:t>6</a:t>
            </a:r>
            <a:endParaRPr kumimoji="1" lang="en-US" altLang="zh-CN" sz="1100" b="1" dirty="0">
              <a:solidFill>
                <a:srgbClr val="0000CC"/>
              </a:solidFill>
              <a:latin typeface="微软雅黑" pitchFamily="34" charset="-122"/>
              <a:ea typeface="微软雅黑" pitchFamily="34" charset="-122"/>
            </a:endParaRPr>
          </a:p>
        </p:txBody>
      </p:sp>
      <p:sp>
        <p:nvSpPr>
          <p:cNvPr id="54" name="Text Box 109"/>
          <p:cNvSpPr txBox="1">
            <a:spLocks noChangeArrowheads="1"/>
          </p:cNvSpPr>
          <p:nvPr/>
        </p:nvSpPr>
        <p:spPr bwMode="auto">
          <a:xfrm>
            <a:off x="1423205" y="2369551"/>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sp>
        <p:nvSpPr>
          <p:cNvPr id="55" name="Text Box 110"/>
          <p:cNvSpPr txBox="1">
            <a:spLocks noChangeArrowheads="1"/>
          </p:cNvSpPr>
          <p:nvPr/>
        </p:nvSpPr>
        <p:spPr bwMode="auto">
          <a:xfrm>
            <a:off x="6860648" y="2355726"/>
            <a:ext cx="6815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主机 </a:t>
            </a:r>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endParaRPr kumimoji="1" lang="en-US" altLang="zh-CN" sz="1100" b="1" dirty="0">
              <a:latin typeface="微软雅黑" pitchFamily="34" charset="-122"/>
              <a:ea typeface="微软雅黑" pitchFamily="34" charset="-122"/>
            </a:endParaRPr>
          </a:p>
        </p:txBody>
      </p:sp>
      <p:sp>
        <p:nvSpPr>
          <p:cNvPr id="56" name="AutoShape 111"/>
          <p:cNvSpPr>
            <a:spLocks noChangeArrowheads="1"/>
          </p:cNvSpPr>
          <p:nvPr/>
        </p:nvSpPr>
        <p:spPr bwMode="auto">
          <a:xfrm>
            <a:off x="3176122" y="3067185"/>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Text Box 112"/>
          <p:cNvSpPr txBox="1">
            <a:spLocks noChangeArrowheads="1"/>
          </p:cNvSpPr>
          <p:nvPr/>
        </p:nvSpPr>
        <p:spPr bwMode="auto">
          <a:xfrm>
            <a:off x="3114166" y="2819729"/>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路由器 </a:t>
            </a:r>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1</a:t>
            </a:r>
            <a:endParaRPr kumimoji="1" lang="en-US" altLang="zh-CN" sz="1100" b="1" dirty="0">
              <a:latin typeface="微软雅黑" pitchFamily="34" charset="-122"/>
              <a:ea typeface="微软雅黑" pitchFamily="34" charset="-122"/>
            </a:endParaRPr>
          </a:p>
        </p:txBody>
      </p:sp>
      <p:grpSp>
        <p:nvGrpSpPr>
          <p:cNvPr id="59" name="Group 115"/>
          <p:cNvGrpSpPr>
            <a:grpSpLocks/>
          </p:cNvGrpSpPr>
          <p:nvPr/>
        </p:nvGrpSpPr>
        <p:grpSpPr bwMode="auto">
          <a:xfrm>
            <a:off x="6934237" y="2610959"/>
            <a:ext cx="469764" cy="788026"/>
            <a:chOff x="672" y="528"/>
            <a:chExt cx="432" cy="912"/>
          </a:xfrm>
        </p:grpSpPr>
        <p:sp>
          <p:nvSpPr>
            <p:cNvPr id="60" name="AutoShape 116"/>
            <p:cNvSpPr>
              <a:spLocks noChangeArrowheads="1"/>
            </p:cNvSpPr>
            <p:nvPr/>
          </p:nvSpPr>
          <p:spPr bwMode="auto">
            <a:xfrm>
              <a:off x="672" y="100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1" name="AutoShape 117"/>
            <p:cNvSpPr>
              <a:spLocks noChangeArrowheads="1"/>
            </p:cNvSpPr>
            <p:nvPr/>
          </p:nvSpPr>
          <p:spPr bwMode="auto">
            <a:xfrm>
              <a:off x="672" y="720"/>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2" name="AutoShape 118"/>
            <p:cNvSpPr>
              <a:spLocks noChangeArrowheads="1"/>
            </p:cNvSpPr>
            <p:nvPr/>
          </p:nvSpPr>
          <p:spPr bwMode="auto">
            <a:xfrm>
              <a:off x="672" y="528"/>
              <a:ext cx="432" cy="432"/>
            </a:xfrm>
            <a:prstGeom prst="cube">
              <a:avLst>
                <a:gd name="adj" fmla="val 25000"/>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63" name="Text Box 119"/>
          <p:cNvSpPr txBox="1">
            <a:spLocks noChangeArrowheads="1"/>
          </p:cNvSpPr>
          <p:nvPr/>
        </p:nvSpPr>
        <p:spPr bwMode="auto">
          <a:xfrm>
            <a:off x="6967949" y="3163096"/>
            <a:ext cx="383438" cy="2616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IP</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sp>
        <p:nvSpPr>
          <p:cNvPr id="64" name="Text Box 120"/>
          <p:cNvSpPr txBox="1">
            <a:spLocks noChangeArrowheads="1"/>
          </p:cNvSpPr>
          <p:nvPr/>
        </p:nvSpPr>
        <p:spPr bwMode="auto">
          <a:xfrm>
            <a:off x="3624138" y="3305667"/>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4</a:t>
            </a:r>
            <a:endParaRPr kumimoji="1" lang="en-US" altLang="zh-CN" sz="1100" b="1">
              <a:solidFill>
                <a:srgbClr val="0000CC"/>
              </a:solidFill>
              <a:latin typeface="微软雅黑" pitchFamily="34" charset="-122"/>
              <a:ea typeface="微软雅黑" pitchFamily="34" charset="-122"/>
            </a:endParaRPr>
          </a:p>
        </p:txBody>
      </p:sp>
      <p:sp>
        <p:nvSpPr>
          <p:cNvPr id="65" name="Text Box 121"/>
          <p:cNvSpPr txBox="1">
            <a:spLocks noChangeArrowheads="1"/>
          </p:cNvSpPr>
          <p:nvPr/>
        </p:nvSpPr>
        <p:spPr bwMode="auto">
          <a:xfrm>
            <a:off x="2915141" y="3305667"/>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3</a:t>
            </a:r>
            <a:endParaRPr kumimoji="1" lang="en-US" altLang="zh-CN" sz="1100" b="1">
              <a:solidFill>
                <a:srgbClr val="0000CC"/>
              </a:solidFill>
              <a:latin typeface="微软雅黑" pitchFamily="34" charset="-122"/>
              <a:ea typeface="微软雅黑" pitchFamily="34" charset="-122"/>
            </a:endParaRPr>
          </a:p>
        </p:txBody>
      </p:sp>
      <p:sp>
        <p:nvSpPr>
          <p:cNvPr id="66" name="Line 122"/>
          <p:cNvSpPr>
            <a:spLocks noChangeShapeType="1"/>
          </p:cNvSpPr>
          <p:nvPr/>
        </p:nvSpPr>
        <p:spPr bwMode="auto">
          <a:xfrm>
            <a:off x="3593690" y="3259007"/>
            <a:ext cx="1409293"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7" name="AutoShape 123"/>
          <p:cNvSpPr>
            <a:spLocks noChangeArrowheads="1"/>
          </p:cNvSpPr>
          <p:nvPr/>
        </p:nvSpPr>
        <p:spPr bwMode="auto">
          <a:xfrm>
            <a:off x="5001896" y="3051632"/>
            <a:ext cx="469764" cy="331800"/>
          </a:xfrm>
          <a:prstGeom prst="cube">
            <a:avLst>
              <a:gd name="adj" fmla="val 25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8" name="Line 124"/>
          <p:cNvSpPr>
            <a:spLocks noChangeShapeType="1"/>
          </p:cNvSpPr>
          <p:nvPr/>
        </p:nvSpPr>
        <p:spPr bwMode="auto">
          <a:xfrm>
            <a:off x="5420552" y="3259007"/>
            <a:ext cx="1513685" cy="0"/>
          </a:xfrm>
          <a:prstGeom prst="line">
            <a:avLst/>
          </a:prstGeom>
          <a:noFill/>
          <a:ln w="28575">
            <a:solidFill>
              <a:srgbClr val="33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9" name="Text Box 125"/>
          <p:cNvSpPr txBox="1">
            <a:spLocks noChangeArrowheads="1"/>
          </p:cNvSpPr>
          <p:nvPr/>
        </p:nvSpPr>
        <p:spPr bwMode="auto">
          <a:xfrm>
            <a:off x="4742004" y="3305667"/>
            <a:ext cx="3834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solidFill>
                  <a:srgbClr val="0000CC"/>
                </a:solidFill>
                <a:latin typeface="微软雅黑" pitchFamily="34" charset="-122"/>
                <a:ea typeface="微软雅黑" pitchFamily="34" charset="-122"/>
              </a:rPr>
              <a:t>IP</a:t>
            </a:r>
            <a:r>
              <a:rPr kumimoji="1" lang="en-US" altLang="zh-CN" sz="1100" b="1" baseline="-25000">
                <a:solidFill>
                  <a:srgbClr val="0000CC"/>
                </a:solidFill>
                <a:latin typeface="微软雅黑" pitchFamily="34" charset="-122"/>
                <a:ea typeface="微软雅黑" pitchFamily="34" charset="-122"/>
              </a:rPr>
              <a:t>5</a:t>
            </a:r>
            <a:endParaRPr kumimoji="1" lang="en-US" altLang="zh-CN" sz="1100" b="1">
              <a:solidFill>
                <a:srgbClr val="0000CC"/>
              </a:solidFill>
              <a:latin typeface="微软雅黑" pitchFamily="34" charset="-122"/>
              <a:ea typeface="微软雅黑" pitchFamily="34" charset="-122"/>
            </a:endParaRPr>
          </a:p>
        </p:txBody>
      </p:sp>
      <p:sp>
        <p:nvSpPr>
          <p:cNvPr id="70" name="Line 126"/>
          <p:cNvSpPr>
            <a:spLocks noChangeShapeType="1"/>
          </p:cNvSpPr>
          <p:nvPr/>
        </p:nvSpPr>
        <p:spPr bwMode="auto">
          <a:xfrm>
            <a:off x="3645886" y="4254409"/>
            <a:ext cx="1304901" cy="0"/>
          </a:xfrm>
          <a:prstGeom prst="line">
            <a:avLst/>
          </a:prstGeom>
          <a:noFill/>
          <a:ln w="5715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1" name="Freeform 127"/>
          <p:cNvSpPr>
            <a:spLocks/>
          </p:cNvSpPr>
          <p:nvPr/>
        </p:nvSpPr>
        <p:spPr bwMode="auto">
          <a:xfrm flipH="1">
            <a:off x="5405328" y="4099741"/>
            <a:ext cx="233795" cy="154668"/>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2" name="Freeform 128"/>
          <p:cNvSpPr>
            <a:spLocks/>
          </p:cNvSpPr>
          <p:nvPr/>
        </p:nvSpPr>
        <p:spPr bwMode="auto">
          <a:xfrm flipH="1">
            <a:off x="3564330" y="4103197"/>
            <a:ext cx="290340" cy="152075"/>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3" name="Text Box 129"/>
          <p:cNvSpPr txBox="1">
            <a:spLocks noChangeArrowheads="1"/>
          </p:cNvSpPr>
          <p:nvPr/>
        </p:nvSpPr>
        <p:spPr bwMode="auto">
          <a:xfrm>
            <a:off x="4896444" y="2805903"/>
            <a:ext cx="80502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路由器 </a:t>
            </a:r>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endParaRPr kumimoji="1" lang="en-US" altLang="zh-CN" sz="1100" b="1">
              <a:latin typeface="微软雅黑" pitchFamily="34" charset="-122"/>
              <a:ea typeface="微软雅黑" pitchFamily="34" charset="-122"/>
            </a:endParaRPr>
          </a:p>
        </p:txBody>
      </p:sp>
      <p:grpSp>
        <p:nvGrpSpPr>
          <p:cNvPr id="74" name="组合 73"/>
          <p:cNvGrpSpPr/>
          <p:nvPr/>
        </p:nvGrpSpPr>
        <p:grpSpPr>
          <a:xfrm>
            <a:off x="2132201" y="3010157"/>
            <a:ext cx="4645448" cy="207375"/>
            <a:chOff x="2132201" y="2454567"/>
            <a:chExt cx="4645448" cy="207375"/>
          </a:xfrm>
        </p:grpSpPr>
        <p:grpSp>
          <p:nvGrpSpPr>
            <p:cNvPr id="75" name="Group 130"/>
            <p:cNvGrpSpPr>
              <a:grpSpLocks/>
            </p:cNvGrpSpPr>
            <p:nvPr/>
          </p:nvGrpSpPr>
          <p:grpSpPr bwMode="auto">
            <a:xfrm>
              <a:off x="2132201" y="2454567"/>
              <a:ext cx="991725" cy="207375"/>
              <a:chOff x="1632" y="2688"/>
              <a:chExt cx="912" cy="240"/>
            </a:xfrm>
          </p:grpSpPr>
          <p:sp>
            <p:nvSpPr>
              <p:cNvPr id="82" name="Rectangle 131"/>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  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83" name="AutoShape 132"/>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6" name="Group 133"/>
            <p:cNvGrpSpPr>
              <a:grpSpLocks/>
            </p:cNvGrpSpPr>
            <p:nvPr/>
          </p:nvGrpSpPr>
          <p:grpSpPr bwMode="auto">
            <a:xfrm>
              <a:off x="3906866" y="2454567"/>
              <a:ext cx="991725" cy="207375"/>
              <a:chOff x="1632" y="2688"/>
              <a:chExt cx="912" cy="240"/>
            </a:xfrm>
          </p:grpSpPr>
          <p:sp>
            <p:nvSpPr>
              <p:cNvPr id="80" name="Rectangle 134"/>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IP</a:t>
                </a:r>
                <a:r>
                  <a:rPr kumimoji="1" lang="en-US" altLang="zh-CN" sz="1200" b="1" baseline="-25000">
                    <a:latin typeface="微软雅黑" pitchFamily="34" charset="-122"/>
                    <a:ea typeface="微软雅黑" pitchFamily="34" charset="-122"/>
                  </a:rPr>
                  <a:t>1</a:t>
                </a:r>
                <a:r>
                  <a:rPr kumimoji="1" lang="en-US" altLang="zh-CN" sz="1200" b="1">
                    <a:latin typeface="微软雅黑" pitchFamily="34" charset="-122"/>
                    <a:ea typeface="微软雅黑" pitchFamily="34" charset="-122"/>
                  </a:rPr>
                  <a:t> → IP</a:t>
                </a:r>
                <a:r>
                  <a:rPr kumimoji="1" lang="en-US" altLang="zh-CN" sz="1200" b="1" baseline="-25000">
                    <a:latin typeface="微软雅黑" pitchFamily="34" charset="-122"/>
                    <a:ea typeface="微软雅黑" pitchFamily="34" charset="-122"/>
                  </a:rPr>
                  <a:t>2</a:t>
                </a:r>
              </a:p>
            </p:txBody>
          </p:sp>
          <p:sp>
            <p:nvSpPr>
              <p:cNvPr id="81" name="AutoShape 135"/>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7" name="Group 136"/>
            <p:cNvGrpSpPr>
              <a:grpSpLocks/>
            </p:cNvGrpSpPr>
            <p:nvPr/>
          </p:nvGrpSpPr>
          <p:grpSpPr bwMode="auto">
            <a:xfrm>
              <a:off x="5785924" y="2454567"/>
              <a:ext cx="991725" cy="207375"/>
              <a:chOff x="1632" y="2688"/>
              <a:chExt cx="912" cy="240"/>
            </a:xfrm>
          </p:grpSpPr>
          <p:sp>
            <p:nvSpPr>
              <p:cNvPr id="78" name="Rectangle 137"/>
              <p:cNvSpPr>
                <a:spLocks noChangeArrowheads="1"/>
              </p:cNvSpPr>
              <p:nvPr/>
            </p:nvSpPr>
            <p:spPr bwMode="auto">
              <a:xfrm>
                <a:off x="1632" y="2688"/>
                <a:ext cx="720" cy="240"/>
              </a:xfrm>
              <a:prstGeom prst="rect">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IP</a:t>
                </a:r>
                <a:r>
                  <a:rPr kumimoji="1" lang="en-US" altLang="zh-CN" sz="1200" b="1" baseline="-25000" dirty="0">
                    <a:latin typeface="微软雅黑" pitchFamily="34" charset="-122"/>
                    <a:ea typeface="微软雅黑" pitchFamily="34" charset="-122"/>
                  </a:rPr>
                  <a:t>1</a:t>
                </a:r>
                <a:r>
                  <a:rPr kumimoji="1" lang="en-US" altLang="zh-CN" sz="1200" b="1" dirty="0">
                    <a:latin typeface="微软雅黑" pitchFamily="34" charset="-122"/>
                    <a:ea typeface="微软雅黑" pitchFamily="34" charset="-122"/>
                  </a:rPr>
                  <a:t> → IP</a:t>
                </a:r>
                <a:r>
                  <a:rPr kumimoji="1" lang="en-US" altLang="zh-CN" sz="1200" b="1" baseline="-25000" dirty="0">
                    <a:latin typeface="微软雅黑" pitchFamily="34" charset="-122"/>
                    <a:ea typeface="微软雅黑" pitchFamily="34" charset="-122"/>
                  </a:rPr>
                  <a:t>2</a:t>
                </a:r>
              </a:p>
            </p:txBody>
          </p:sp>
          <p:sp>
            <p:nvSpPr>
              <p:cNvPr id="79" name="AutoShape 138"/>
              <p:cNvSpPr>
                <a:spLocks noChangeArrowheads="1"/>
              </p:cNvSpPr>
              <p:nvPr/>
            </p:nvSpPr>
            <p:spPr bwMode="auto">
              <a:xfrm>
                <a:off x="2352" y="2736"/>
                <a:ext cx="192" cy="144"/>
              </a:xfrm>
              <a:prstGeom prst="rightArrow">
                <a:avLst>
                  <a:gd name="adj1" fmla="val 50000"/>
                  <a:gd name="adj2" fmla="val 54167"/>
                </a:avLst>
              </a:prstGeom>
              <a:solidFill>
                <a:srgbClr val="99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grpSp>
        <p:nvGrpSpPr>
          <p:cNvPr id="84" name="组合 83"/>
          <p:cNvGrpSpPr/>
          <p:nvPr/>
        </p:nvGrpSpPr>
        <p:grpSpPr>
          <a:xfrm>
            <a:off x="1766828" y="4328718"/>
            <a:ext cx="5323997" cy="454749"/>
            <a:chOff x="1766828" y="3773128"/>
            <a:chExt cx="5323997" cy="454749"/>
          </a:xfrm>
        </p:grpSpPr>
        <p:sp>
          <p:nvSpPr>
            <p:cNvPr id="85" name="Text Box 114"/>
            <p:cNvSpPr txBox="1">
              <a:spLocks noChangeArrowheads="1"/>
            </p:cNvSpPr>
            <p:nvPr/>
          </p:nvSpPr>
          <p:spPr bwMode="auto">
            <a:xfrm>
              <a:off x="1973491"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nvGrpSpPr>
            <p:cNvPr id="86" name="Group 139"/>
            <p:cNvGrpSpPr>
              <a:grpSpLocks/>
            </p:cNvGrpSpPr>
            <p:nvPr/>
          </p:nvGrpSpPr>
          <p:grpSpPr bwMode="auto">
            <a:xfrm>
              <a:off x="1766828" y="3773128"/>
              <a:ext cx="1357097" cy="207375"/>
              <a:chOff x="480" y="3110"/>
              <a:chExt cx="1248" cy="240"/>
            </a:xfrm>
          </p:grpSpPr>
          <p:sp>
            <p:nvSpPr>
              <p:cNvPr id="95" name="Rectangle 140"/>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1</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3</a:t>
                </a:r>
              </a:p>
            </p:txBody>
          </p:sp>
          <p:sp>
            <p:nvSpPr>
              <p:cNvPr id="96" name="AutoShape 141"/>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87" name="Group 142"/>
            <p:cNvGrpSpPr>
              <a:grpSpLocks/>
            </p:cNvGrpSpPr>
            <p:nvPr/>
          </p:nvGrpSpPr>
          <p:grpSpPr bwMode="auto">
            <a:xfrm>
              <a:off x="3750278" y="3773128"/>
              <a:ext cx="1357097" cy="207375"/>
              <a:chOff x="480" y="3110"/>
              <a:chExt cx="1248" cy="240"/>
            </a:xfrm>
          </p:grpSpPr>
          <p:sp>
            <p:nvSpPr>
              <p:cNvPr id="93" name="Rectangle 143"/>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5</a:t>
                </a:r>
              </a:p>
            </p:txBody>
          </p:sp>
          <p:sp>
            <p:nvSpPr>
              <p:cNvPr id="94" name="AutoShape 144"/>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88" name="Group 145"/>
            <p:cNvGrpSpPr>
              <a:grpSpLocks/>
            </p:cNvGrpSpPr>
            <p:nvPr/>
          </p:nvGrpSpPr>
          <p:grpSpPr bwMode="auto">
            <a:xfrm>
              <a:off x="5733728" y="3773128"/>
              <a:ext cx="1357097" cy="207375"/>
              <a:chOff x="480" y="3110"/>
              <a:chExt cx="1248" cy="240"/>
            </a:xfrm>
          </p:grpSpPr>
          <p:sp>
            <p:nvSpPr>
              <p:cNvPr id="91" name="Rectangle 146"/>
              <p:cNvSpPr>
                <a:spLocks noChangeArrowheads="1"/>
              </p:cNvSpPr>
              <p:nvPr/>
            </p:nvSpPr>
            <p:spPr bwMode="auto">
              <a:xfrm>
                <a:off x="480" y="3110"/>
                <a:ext cx="1056" cy="24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00" b="1" dirty="0">
                    <a:latin typeface="微软雅黑" pitchFamily="34" charset="-122"/>
                    <a:ea typeface="微软雅黑" pitchFamily="34" charset="-122"/>
                  </a:rPr>
                  <a:t>从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6</a:t>
                </a:r>
                <a:r>
                  <a:rPr kumimoji="1" lang="en-US" altLang="zh-CN" sz="1100" b="1" dirty="0">
                    <a:latin typeface="微软雅黑" pitchFamily="34" charset="-122"/>
                    <a:ea typeface="微软雅黑" pitchFamily="34" charset="-122"/>
                  </a:rPr>
                  <a:t> </a:t>
                </a:r>
                <a:r>
                  <a:rPr kumimoji="1" lang="zh-CN" altLang="en-US" sz="1100" b="1" dirty="0">
                    <a:latin typeface="微软雅黑" pitchFamily="34" charset="-122"/>
                    <a:ea typeface="微软雅黑" pitchFamily="34" charset="-122"/>
                  </a:rPr>
                  <a:t>到 </a:t>
                </a:r>
                <a:r>
                  <a:rPr kumimoji="1" lang="en-US" altLang="zh-CN" sz="1100" b="1" dirty="0">
                    <a:latin typeface="微软雅黑" pitchFamily="34" charset="-122"/>
                    <a:ea typeface="微软雅黑" pitchFamily="34" charset="-122"/>
                  </a:rPr>
                  <a:t>HA</a:t>
                </a:r>
                <a:r>
                  <a:rPr kumimoji="1" lang="en-US" altLang="zh-CN" sz="1100" b="1" baseline="-25000" dirty="0">
                    <a:latin typeface="微软雅黑" pitchFamily="34" charset="-122"/>
                    <a:ea typeface="微软雅黑" pitchFamily="34" charset="-122"/>
                  </a:rPr>
                  <a:t>2</a:t>
                </a:r>
              </a:p>
            </p:txBody>
          </p:sp>
          <p:sp>
            <p:nvSpPr>
              <p:cNvPr id="92" name="AutoShape 147"/>
              <p:cNvSpPr>
                <a:spLocks noChangeArrowheads="1"/>
              </p:cNvSpPr>
              <p:nvPr/>
            </p:nvSpPr>
            <p:spPr bwMode="auto">
              <a:xfrm>
                <a:off x="1536" y="3168"/>
                <a:ext cx="192" cy="144"/>
              </a:xfrm>
              <a:prstGeom prst="rightArrow">
                <a:avLst>
                  <a:gd name="adj1" fmla="val 50000"/>
                  <a:gd name="adj2" fmla="val 541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89" name="Text Box 148"/>
            <p:cNvSpPr txBox="1">
              <a:spLocks noChangeArrowheads="1"/>
            </p:cNvSpPr>
            <p:nvPr/>
          </p:nvSpPr>
          <p:spPr bwMode="auto">
            <a:xfrm>
              <a:off x="5956374"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90" name="Text Box 149"/>
            <p:cNvSpPr txBox="1">
              <a:spLocks noChangeArrowheads="1"/>
            </p:cNvSpPr>
            <p:nvPr/>
          </p:nvSpPr>
          <p:spPr bwMode="auto">
            <a:xfrm>
              <a:off x="3973658" y="3966267"/>
              <a:ext cx="71205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grpSp>
      <p:sp>
        <p:nvSpPr>
          <p:cNvPr id="97" name="AutoShape 150"/>
          <p:cNvSpPr>
            <a:spLocks noChangeArrowheads="1"/>
          </p:cNvSpPr>
          <p:nvPr/>
        </p:nvSpPr>
        <p:spPr bwMode="auto">
          <a:xfrm flipV="1">
            <a:off x="2758553" y="2540969"/>
            <a:ext cx="943409" cy="241483"/>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p:spPr>
        <p:txBody>
          <a:bodyPr rot="10800000" wrap="none" anchor="ctr"/>
          <a:lstStyle/>
          <a:p>
            <a:pPr algn="ctr"/>
            <a:endParaRPr kumimoji="1" lang="zh-CN" altLang="zh-CN" sz="1200" b="1">
              <a:solidFill>
                <a:srgbClr val="0000CC"/>
              </a:solidFill>
              <a:latin typeface="微软雅黑" pitchFamily="34" charset="-122"/>
              <a:ea typeface="微软雅黑" pitchFamily="34" charset="-122"/>
            </a:endParaRPr>
          </a:p>
        </p:txBody>
      </p:sp>
      <p:sp>
        <p:nvSpPr>
          <p:cNvPr id="98" name="Text Box 151"/>
          <p:cNvSpPr txBox="1">
            <a:spLocks noChangeArrowheads="1"/>
          </p:cNvSpPr>
          <p:nvPr/>
        </p:nvSpPr>
        <p:spPr bwMode="auto">
          <a:xfrm>
            <a:off x="2784651" y="2517720"/>
            <a:ext cx="9656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数据报</a:t>
            </a:r>
          </a:p>
        </p:txBody>
      </p:sp>
      <p:sp>
        <p:nvSpPr>
          <p:cNvPr id="99" name="Text Box 158"/>
          <p:cNvSpPr txBox="1">
            <a:spLocks noChangeArrowheads="1"/>
          </p:cNvSpPr>
          <p:nvPr/>
        </p:nvSpPr>
        <p:spPr bwMode="auto">
          <a:xfrm>
            <a:off x="323528" y="1245214"/>
            <a:ext cx="8424936" cy="961289"/>
          </a:xfrm>
          <a:prstGeom prst="rect">
            <a:avLst/>
          </a:prstGeom>
          <a:noFill/>
          <a:ln w="9525">
            <a:noFill/>
            <a:miter lim="800000"/>
            <a:headEnd/>
            <a:tailEnd/>
          </a:ln>
          <a:effectLst/>
        </p:spPr>
        <p:txBody>
          <a:bodyPr wrap="square">
            <a:spAutoFit/>
          </a:bodyPr>
          <a:lstStyle/>
          <a:p>
            <a:pPr>
              <a:lnSpc>
                <a:spcPct val="150000"/>
              </a:lnSpc>
            </a:pP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层抽象的互联网</a:t>
            </a:r>
            <a:r>
              <a:rPr lang="zh-CN" altLang="en-US" sz="2000" dirty="0">
                <a:solidFill>
                  <a:srgbClr val="0087CD"/>
                </a:solidFill>
                <a:latin typeface="微软雅黑" pitchFamily="34" charset="-122"/>
                <a:ea typeface="微软雅黑" pitchFamily="34" charset="-122"/>
              </a:rPr>
              <a:t>屏蔽了下层很复杂的细节，在抽象的网络层上使用统一的、抽象的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地址，研究主机和主机或主机和路由器之间的通信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0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数据流动总结</a:t>
            </a:r>
          </a:p>
        </p:txBody>
      </p:sp>
      <p:sp>
        <p:nvSpPr>
          <p:cNvPr id="100" name="Text Box 113"/>
          <p:cNvSpPr txBox="1">
            <a:spLocks noChangeArrowheads="1"/>
          </p:cNvSpPr>
          <p:nvPr/>
        </p:nvSpPr>
        <p:spPr bwMode="auto">
          <a:xfrm>
            <a:off x="3385872" y="3457332"/>
            <a:ext cx="1680268" cy="338554"/>
          </a:xfrm>
          <a:prstGeom prst="rect">
            <a:avLst/>
          </a:prstGeom>
          <a:noFill/>
          <a:ln w="9525">
            <a:noFill/>
            <a:miter lim="800000"/>
            <a:headEnd/>
            <a:tailEnd/>
          </a:ln>
          <a:effectLst/>
        </p:spPr>
        <p:txBody>
          <a:bodyPr wrap="none">
            <a:spAutoFit/>
          </a:bodyPr>
          <a:lstStyle/>
          <a:p>
            <a:pPr algn="ctr"/>
            <a:r>
              <a:rPr kumimoji="1" lang="en-US" altLang="zh-CN" sz="1600" b="1" dirty="0">
                <a:solidFill>
                  <a:srgbClr val="C55A11"/>
                </a:solidFill>
                <a:latin typeface="微软雅黑" pitchFamily="34" charset="-122"/>
                <a:ea typeface="微软雅黑" pitchFamily="34" charset="-122"/>
              </a:rPr>
              <a:t>IP </a:t>
            </a:r>
            <a:r>
              <a:rPr kumimoji="1" lang="zh-CN" altLang="en-US" sz="1600" b="1" dirty="0">
                <a:solidFill>
                  <a:srgbClr val="C55A11"/>
                </a:solidFill>
                <a:latin typeface="微软雅黑" pitchFamily="34" charset="-122"/>
                <a:ea typeface="微软雅黑" pitchFamily="34" charset="-122"/>
              </a:rPr>
              <a:t>层上的互联网</a:t>
            </a:r>
          </a:p>
        </p:txBody>
      </p:sp>
    </p:spTree>
    <p:extLst>
      <p:ext uri="{BB962C8B-B14F-4D97-AF65-F5344CB8AC3E}">
        <p14:creationId xmlns:p14="http://schemas.microsoft.com/office/powerpoint/2010/main" val="1411828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203598"/>
            <a:ext cx="766500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通信时使用了两个地址：</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地址</a:t>
            </a:r>
            <a:r>
              <a:rPr lang="zh-CN" altLang="en-US" sz="2000" dirty="0">
                <a:solidFill>
                  <a:srgbClr val="0087CD"/>
                </a:solidFill>
                <a:latin typeface="微软雅黑" pitchFamily="34" charset="-122"/>
                <a:ea typeface="微软雅黑" pitchFamily="34" charset="-122"/>
              </a:rPr>
              <a:t>（网络层地址）、</a:t>
            </a:r>
            <a:r>
              <a:rPr lang="en-US" altLang="zh-CN" sz="2000" dirty="0">
                <a:solidFill>
                  <a:srgbClr val="C55A11"/>
                </a:solidFill>
                <a:latin typeface="微软雅黑" pitchFamily="34" charset="-122"/>
                <a:ea typeface="微软雅黑" pitchFamily="34" charset="-122"/>
              </a:rPr>
              <a:t>MAC </a:t>
            </a:r>
            <a:r>
              <a:rPr lang="zh-CN" altLang="en-US" sz="2000" dirty="0">
                <a:solidFill>
                  <a:srgbClr val="C55A11"/>
                </a:solidFill>
                <a:latin typeface="微软雅黑" pitchFamily="34" charset="-122"/>
                <a:ea typeface="微软雅黑" pitchFamily="34" charset="-122"/>
              </a:rPr>
              <a:t>地址</a:t>
            </a:r>
            <a:r>
              <a:rPr lang="zh-CN" altLang="en-US" sz="2000" dirty="0">
                <a:solidFill>
                  <a:srgbClr val="0087CD"/>
                </a:solidFill>
                <a:latin typeface="微软雅黑" pitchFamily="34" charset="-122"/>
                <a:ea typeface="微软雅黑" pitchFamily="34" charset="-122"/>
              </a:rPr>
              <a:t>（数据链路层地址）。</a:t>
            </a:r>
          </a:p>
        </p:txBody>
      </p:sp>
      <p:pic>
        <p:nvPicPr>
          <p:cNvPr id="11"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2033" y="3762057"/>
            <a:ext cx="568292" cy="50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3851" y="2794867"/>
            <a:ext cx="479342" cy="61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223" y="3762057"/>
            <a:ext cx="681951" cy="50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4514930" y="2845326"/>
            <a:ext cx="1444626" cy="307777"/>
          </a:xfrm>
          <a:prstGeom prst="rect">
            <a:avLst/>
          </a:prstGeom>
        </p:spPr>
        <p:txBody>
          <a:bodyPr wrap="none">
            <a:spAutoFit/>
          </a:bodyPr>
          <a:lstStyle/>
          <a:p>
            <a:r>
              <a:rPr lang="en-US" altLang="zh-CN" sz="1400" b="1" dirty="0">
                <a:solidFill>
                  <a:srgbClr val="CC00CC"/>
                </a:solidFill>
                <a:latin typeface="微软雅黑" pitchFamily="34" charset="-122"/>
                <a:ea typeface="微软雅黑" pitchFamily="34" charset="-122"/>
              </a:rPr>
              <a:t>220.168.10.10</a:t>
            </a:r>
            <a:endParaRPr lang="zh-CN" altLang="en-US" sz="1400" b="1" dirty="0">
              <a:solidFill>
                <a:srgbClr val="CC00CC"/>
              </a:solidFill>
              <a:latin typeface="微软雅黑" pitchFamily="34" charset="-122"/>
              <a:ea typeface="微软雅黑" pitchFamily="34" charset="-122"/>
            </a:endParaRPr>
          </a:p>
        </p:txBody>
      </p:sp>
      <p:sp>
        <p:nvSpPr>
          <p:cNvPr id="15" name="矩形 14"/>
          <p:cNvSpPr/>
          <p:nvPr/>
        </p:nvSpPr>
        <p:spPr>
          <a:xfrm>
            <a:off x="4514930" y="3091183"/>
            <a:ext cx="1937453" cy="307777"/>
          </a:xfrm>
          <a:prstGeom prst="rect">
            <a:avLst/>
          </a:prstGeom>
        </p:spPr>
        <p:txBody>
          <a:bodyPr wrap="none">
            <a:spAutoFit/>
          </a:bodyPr>
          <a:lstStyle/>
          <a:p>
            <a:r>
              <a:rPr lang="en-US" altLang="zh-CN" sz="1400" b="1" dirty="0">
                <a:solidFill>
                  <a:srgbClr val="C55A11"/>
                </a:solidFill>
                <a:latin typeface="微软雅黑" pitchFamily="34" charset="-122"/>
                <a:ea typeface="微软雅黑" pitchFamily="34" charset="-122"/>
              </a:rPr>
              <a:t>00-15-C5-C6-CC-07</a:t>
            </a:r>
            <a:endParaRPr lang="zh-CN" altLang="en-US" sz="1400" b="1" dirty="0">
              <a:solidFill>
                <a:srgbClr val="C55A11"/>
              </a:solidFill>
              <a:latin typeface="微软雅黑" pitchFamily="34" charset="-122"/>
              <a:ea typeface="微软雅黑" pitchFamily="34" charset="-122"/>
            </a:endParaRPr>
          </a:p>
        </p:txBody>
      </p:sp>
      <p:sp>
        <p:nvSpPr>
          <p:cNvPr id="16" name="矩形 15"/>
          <p:cNvSpPr/>
          <p:nvPr/>
        </p:nvSpPr>
        <p:spPr>
          <a:xfrm>
            <a:off x="5016017" y="3461602"/>
            <a:ext cx="1444626"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220.168.10.20</a:t>
            </a:r>
            <a:endParaRPr lang="zh-CN" altLang="en-US" sz="1400" b="1" dirty="0">
              <a:latin typeface="微软雅黑" pitchFamily="34" charset="-122"/>
              <a:ea typeface="微软雅黑" pitchFamily="34" charset="-122"/>
            </a:endParaRPr>
          </a:p>
        </p:txBody>
      </p:sp>
      <p:sp>
        <p:nvSpPr>
          <p:cNvPr id="17" name="矩形 16"/>
          <p:cNvSpPr/>
          <p:nvPr/>
        </p:nvSpPr>
        <p:spPr>
          <a:xfrm>
            <a:off x="4780436" y="4280197"/>
            <a:ext cx="1933542"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00-15-C5-C8-C4-95</a:t>
            </a:r>
            <a:endParaRPr lang="zh-CN" altLang="en-US" sz="1400" b="1" dirty="0">
              <a:latin typeface="微软雅黑" pitchFamily="34" charset="-122"/>
              <a:ea typeface="微软雅黑" pitchFamily="34" charset="-122"/>
            </a:endParaRPr>
          </a:p>
        </p:txBody>
      </p:sp>
      <p:sp>
        <p:nvSpPr>
          <p:cNvPr id="18" name="矩形 17"/>
          <p:cNvSpPr/>
          <p:nvPr/>
        </p:nvSpPr>
        <p:spPr>
          <a:xfrm>
            <a:off x="1867637" y="3461602"/>
            <a:ext cx="1444626"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220.168.10.16</a:t>
            </a:r>
            <a:endParaRPr lang="zh-CN" altLang="en-US" sz="1400" b="1" dirty="0">
              <a:latin typeface="微软雅黑" pitchFamily="34" charset="-122"/>
              <a:ea typeface="微软雅黑" pitchFamily="34" charset="-122"/>
            </a:endParaRPr>
          </a:p>
        </p:txBody>
      </p:sp>
      <p:sp>
        <p:nvSpPr>
          <p:cNvPr id="19" name="矩形 18"/>
          <p:cNvSpPr/>
          <p:nvPr/>
        </p:nvSpPr>
        <p:spPr>
          <a:xfrm>
            <a:off x="1537965" y="4280197"/>
            <a:ext cx="1933542"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00-15-C5-C6-C8-11</a:t>
            </a:r>
            <a:endParaRPr lang="zh-CN" altLang="en-US" sz="1400" b="1" dirty="0">
              <a:latin typeface="微软雅黑" pitchFamily="34" charset="-122"/>
              <a:ea typeface="微软雅黑" pitchFamily="34" charset="-122"/>
            </a:endParaRPr>
          </a:p>
        </p:txBody>
      </p:sp>
      <p:sp>
        <p:nvSpPr>
          <p:cNvPr id="20" name="矩形标注 19"/>
          <p:cNvSpPr/>
          <p:nvPr/>
        </p:nvSpPr>
        <p:spPr bwMode="auto">
          <a:xfrm>
            <a:off x="4803509" y="2164430"/>
            <a:ext cx="921637" cy="304161"/>
          </a:xfrm>
          <a:prstGeom prst="wedgeRectCallout">
            <a:avLst>
              <a:gd name="adj1" fmla="val 19136"/>
              <a:gd name="adj2" fmla="val 201331"/>
            </a:avLst>
          </a:prstGeom>
          <a:gradFill>
            <a:gsLst>
              <a:gs pos="0">
                <a:schemeClr val="bg1">
                  <a:lumMod val="98000"/>
                  <a:lumOff val="2000"/>
                </a:schemeClr>
              </a:gs>
              <a:gs pos="100000">
                <a:schemeClr val="bg1">
                  <a:alpha val="67000"/>
                </a:schemeClr>
              </a:gs>
            </a:gsLst>
            <a:lin ang="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C55A11"/>
                </a:solidFill>
                <a:effectLst/>
                <a:latin typeface="微软雅黑" pitchFamily="34" charset="-122"/>
                <a:ea typeface="微软雅黑" pitchFamily="34" charset="-122"/>
              </a:rPr>
              <a:t>IP </a:t>
            </a:r>
            <a:r>
              <a:rPr kumimoji="0" lang="zh-CN" altLang="en-US" sz="1400" b="1" i="0" u="none" strike="noStrike" cap="none" normalizeH="0" baseline="0" dirty="0">
                <a:ln>
                  <a:noFill/>
                </a:ln>
                <a:solidFill>
                  <a:srgbClr val="C55A11"/>
                </a:solidFill>
                <a:effectLst/>
                <a:latin typeface="微软雅黑" pitchFamily="34" charset="-122"/>
                <a:ea typeface="微软雅黑" pitchFamily="34" charset="-122"/>
              </a:rPr>
              <a:t>地址</a:t>
            </a:r>
          </a:p>
        </p:txBody>
      </p:sp>
      <p:sp>
        <p:nvSpPr>
          <p:cNvPr id="21" name="矩形标注 20"/>
          <p:cNvSpPr/>
          <p:nvPr/>
        </p:nvSpPr>
        <p:spPr bwMode="auto">
          <a:xfrm>
            <a:off x="6142454" y="2531867"/>
            <a:ext cx="1112199" cy="333835"/>
          </a:xfrm>
          <a:prstGeom prst="wedgeRectCallout">
            <a:avLst>
              <a:gd name="adj1" fmla="val -64020"/>
              <a:gd name="adj2" fmla="val 132276"/>
            </a:avLst>
          </a:prstGeom>
          <a:gradFill>
            <a:gsLst>
              <a:gs pos="0">
                <a:schemeClr val="bg1">
                  <a:lumMod val="98000"/>
                  <a:lumOff val="2000"/>
                </a:schemeClr>
              </a:gs>
              <a:gs pos="100000">
                <a:schemeClr val="bg1">
                  <a:alpha val="67000"/>
                </a:schemeClr>
              </a:gs>
            </a:gsLst>
            <a:lin ang="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400" b="1" dirty="0">
                <a:solidFill>
                  <a:srgbClr val="C55A11"/>
                </a:solidFill>
                <a:latin typeface="微软雅黑" pitchFamily="34" charset="-122"/>
                <a:ea typeface="微软雅黑" pitchFamily="34" charset="-122"/>
              </a:rPr>
              <a:t>MAC</a:t>
            </a:r>
            <a:r>
              <a:rPr kumimoji="0" lang="en-US" altLang="zh-CN" sz="1400" b="1" i="0" u="none" strike="noStrike" cap="none" normalizeH="0" baseline="0" dirty="0">
                <a:ln>
                  <a:noFill/>
                </a:ln>
                <a:solidFill>
                  <a:srgbClr val="C55A11"/>
                </a:solidFill>
                <a:effectLst/>
                <a:latin typeface="微软雅黑" pitchFamily="34" charset="-122"/>
                <a:ea typeface="微软雅黑" pitchFamily="34" charset="-122"/>
              </a:rPr>
              <a:t> </a:t>
            </a:r>
            <a:r>
              <a:rPr kumimoji="0" lang="zh-CN" altLang="en-US" sz="1400" b="1" i="0" u="none" strike="noStrike" cap="none" normalizeH="0" baseline="0" dirty="0">
                <a:ln>
                  <a:noFill/>
                </a:ln>
                <a:solidFill>
                  <a:srgbClr val="C55A11"/>
                </a:solidFill>
                <a:effectLst/>
                <a:latin typeface="微软雅黑" pitchFamily="34" charset="-122"/>
                <a:ea typeface="微软雅黑" pitchFamily="34" charset="-122"/>
              </a:rPr>
              <a:t>地址</a:t>
            </a:r>
          </a:p>
        </p:txBody>
      </p:sp>
      <p:cxnSp>
        <p:nvCxnSpPr>
          <p:cNvPr id="22" name="直接箭头连接符 21"/>
          <p:cNvCxnSpPr/>
          <p:nvPr/>
        </p:nvCxnSpPr>
        <p:spPr bwMode="auto">
          <a:xfrm flipH="1">
            <a:off x="4290894" y="2974054"/>
            <a:ext cx="253979"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4290894" y="3234600"/>
            <a:ext cx="253979"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椭圆 23"/>
          <p:cNvSpPr/>
          <p:nvPr/>
        </p:nvSpPr>
        <p:spPr bwMode="auto">
          <a:xfrm>
            <a:off x="3624091" y="3655660"/>
            <a:ext cx="1198354" cy="719012"/>
          </a:xfrm>
          <a:prstGeom prst="ellipse">
            <a:avLst/>
          </a:prstGeom>
          <a:solidFill>
            <a:srgbClr val="99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itchFamily="34" charset="-122"/>
                <a:ea typeface="微软雅黑" pitchFamily="34" charset="-122"/>
              </a:rPr>
              <a:t>LAN</a:t>
            </a:r>
            <a:endParaRPr kumimoji="0" lang="zh-CN" altLang="en-US" sz="1400" b="1" i="0" u="none" strike="noStrike" cap="none" normalizeH="0" baseline="0" dirty="0">
              <a:ln>
                <a:noFill/>
              </a:ln>
              <a:solidFill>
                <a:schemeClr val="tx1"/>
              </a:solidFill>
              <a:effectLst/>
              <a:latin typeface="微软雅黑" pitchFamily="34" charset="-122"/>
              <a:ea typeface="微软雅黑" pitchFamily="34" charset="-122"/>
            </a:endParaRPr>
          </a:p>
        </p:txBody>
      </p:sp>
      <p:cxnSp>
        <p:nvCxnSpPr>
          <p:cNvPr id="25" name="直接连接符 24"/>
          <p:cNvCxnSpPr>
            <a:stCxn id="13" idx="3"/>
            <a:endCxn id="24" idx="2"/>
          </p:cNvCxnSpPr>
          <p:nvPr/>
        </p:nvCxnSpPr>
        <p:spPr bwMode="auto">
          <a:xfrm flipV="1">
            <a:off x="3003173" y="4015166"/>
            <a:ext cx="620918"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11" idx="1"/>
            <a:endCxn id="24" idx="6"/>
          </p:cNvCxnSpPr>
          <p:nvPr/>
        </p:nvCxnSpPr>
        <p:spPr bwMode="auto">
          <a:xfrm flipH="1" flipV="1">
            <a:off x="4822445" y="4015166"/>
            <a:ext cx="459588"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endCxn id="24" idx="0"/>
          </p:cNvCxnSpPr>
          <p:nvPr/>
        </p:nvCxnSpPr>
        <p:spPr bwMode="auto">
          <a:xfrm>
            <a:off x="4223268" y="3405462"/>
            <a:ext cx="0" cy="25019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通信时使用的两种地址</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 name="组合 216"/>
          <p:cNvGrpSpPr/>
          <p:nvPr/>
        </p:nvGrpSpPr>
        <p:grpSpPr>
          <a:xfrm>
            <a:off x="1035340" y="2355726"/>
            <a:ext cx="4835296" cy="1804292"/>
            <a:chOff x="938423" y="3068960"/>
            <a:chExt cx="6750881" cy="2519092"/>
          </a:xfrm>
        </p:grpSpPr>
        <p:sp>
          <p:nvSpPr>
            <p:cNvPr id="218" name="Line 16"/>
            <p:cNvSpPr>
              <a:spLocks noChangeShapeType="1"/>
            </p:cNvSpPr>
            <p:nvPr/>
          </p:nvSpPr>
          <p:spPr bwMode="auto">
            <a:xfrm>
              <a:off x="1442906" y="3068960"/>
              <a:ext cx="0" cy="2088233"/>
            </a:xfrm>
            <a:prstGeom prst="line">
              <a:avLst/>
            </a:prstGeom>
            <a:noFill/>
            <a:ln w="19050">
              <a:solidFill>
                <a:srgbClr val="00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9" name="Text Box 17"/>
            <p:cNvSpPr txBox="1">
              <a:spLocks noChangeArrowheads="1"/>
            </p:cNvSpPr>
            <p:nvPr/>
          </p:nvSpPr>
          <p:spPr bwMode="auto">
            <a:xfrm>
              <a:off x="938423" y="3872235"/>
              <a:ext cx="1009813" cy="4297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网络层</a:t>
              </a:r>
            </a:p>
          </p:txBody>
        </p:sp>
        <p:sp>
          <p:nvSpPr>
            <p:cNvPr id="220" name="Rectangle 18"/>
            <p:cNvSpPr>
              <a:spLocks noChangeArrowheads="1"/>
            </p:cNvSpPr>
            <p:nvPr/>
          </p:nvSpPr>
          <p:spPr bwMode="auto">
            <a:xfrm>
              <a:off x="2067190" y="3068961"/>
              <a:ext cx="5622114" cy="1980219"/>
            </a:xfrm>
            <a:prstGeom prst="rect">
              <a:avLst/>
            </a:prstGeom>
            <a:solidFill>
              <a:srgbClr val="00FFFF"/>
            </a:solidFill>
            <a:ln w="12700">
              <a:solidFill>
                <a:schemeClr val="tx1"/>
              </a:solidFill>
              <a:miter lim="800000"/>
              <a:headEnd/>
              <a:tailEnd/>
            </a:ln>
            <a:effectLst/>
          </p:spPr>
          <p:txBody>
            <a:bodyPr wrap="none" anchor="ctr"/>
            <a:lstStyle/>
            <a:p>
              <a:pPr algn="ctr"/>
              <a:r>
                <a:rPr lang="en-US" altLang="zh-CN" sz="1600" b="1">
                  <a:solidFill>
                    <a:srgbClr val="000099"/>
                  </a:solidFill>
                  <a:latin typeface="微软雅黑" pitchFamily="34" charset="-122"/>
                  <a:ea typeface="微软雅黑" pitchFamily="34" charset="-122"/>
                </a:rPr>
                <a:t>ARP</a:t>
              </a:r>
            </a:p>
            <a:p>
              <a:pPr algn="ctr"/>
              <a:endParaRPr lang="en-US" altLang="zh-CN" sz="1600" b="1">
                <a:solidFill>
                  <a:srgbClr val="000099"/>
                </a:solidFill>
                <a:latin typeface="微软雅黑" pitchFamily="34" charset="-122"/>
                <a:ea typeface="微软雅黑" pitchFamily="34" charset="-122"/>
              </a:endParaRPr>
            </a:p>
          </p:txBody>
        </p:sp>
        <p:sp>
          <p:nvSpPr>
            <p:cNvPr id="221" name="Text Box 19"/>
            <p:cNvSpPr txBox="1">
              <a:spLocks noChangeArrowheads="1"/>
            </p:cNvSpPr>
            <p:nvPr/>
          </p:nvSpPr>
          <p:spPr bwMode="auto">
            <a:xfrm>
              <a:off x="6401724" y="3645024"/>
              <a:ext cx="1083670" cy="429708"/>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000" b="1">
                  <a:solidFill>
                    <a:srgbClr val="0000CC"/>
                  </a:solidFill>
                  <a:latin typeface="+mn-lt"/>
                  <a:ea typeface="黑体" pitchFamily="2" charset="-122"/>
                </a:defRPr>
              </a:lvl1pPr>
            </a:lstStyle>
            <a:p>
              <a:r>
                <a:rPr lang="en-US" altLang="zh-CN" sz="1400" dirty="0">
                  <a:solidFill>
                    <a:schemeClr val="tx1"/>
                  </a:solidFill>
                  <a:latin typeface="微软雅黑" pitchFamily="34" charset="-122"/>
                  <a:ea typeface="微软雅黑" pitchFamily="34" charset="-122"/>
                </a:rPr>
                <a:t>IP </a:t>
              </a:r>
              <a:r>
                <a:rPr lang="zh-CN" altLang="en-US" sz="1400" dirty="0">
                  <a:solidFill>
                    <a:schemeClr val="tx1"/>
                  </a:solidFill>
                  <a:latin typeface="微软雅黑" pitchFamily="34" charset="-122"/>
                  <a:ea typeface="微软雅黑" pitchFamily="34" charset="-122"/>
                </a:rPr>
                <a:t>地址</a:t>
              </a:r>
            </a:p>
          </p:txBody>
        </p:sp>
        <p:sp>
          <p:nvSpPr>
            <p:cNvPr id="222" name="Text Box 20"/>
            <p:cNvSpPr txBox="1">
              <a:spLocks noChangeArrowheads="1"/>
            </p:cNvSpPr>
            <p:nvPr/>
          </p:nvSpPr>
          <p:spPr bwMode="auto">
            <a:xfrm>
              <a:off x="6371709" y="5158344"/>
              <a:ext cx="1260475" cy="4297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硬件地址</a:t>
              </a:r>
            </a:p>
          </p:txBody>
        </p:sp>
        <p:sp>
          <p:nvSpPr>
            <p:cNvPr id="223" name="Rectangle 22"/>
            <p:cNvSpPr>
              <a:spLocks noChangeArrowheads="1"/>
            </p:cNvSpPr>
            <p:nvPr/>
          </p:nvSpPr>
          <p:spPr bwMode="auto">
            <a:xfrm>
              <a:off x="3296816" y="3651385"/>
              <a:ext cx="2651919" cy="78572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a:t>
              </a:r>
            </a:p>
          </p:txBody>
        </p:sp>
        <p:sp>
          <p:nvSpPr>
            <p:cNvPr id="224" name="Rectangle 24"/>
            <p:cNvSpPr>
              <a:spLocks noChangeArrowheads="1"/>
            </p:cNvSpPr>
            <p:nvPr/>
          </p:nvSpPr>
          <p:spPr bwMode="auto">
            <a:xfrm>
              <a:off x="3362048" y="3141985"/>
              <a:ext cx="905580" cy="309564"/>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IGMP</a:t>
              </a:r>
            </a:p>
          </p:txBody>
        </p:sp>
        <p:sp>
          <p:nvSpPr>
            <p:cNvPr id="225" name="Freeform 25"/>
            <p:cNvSpPr>
              <a:spLocks/>
            </p:cNvSpPr>
            <p:nvPr/>
          </p:nvSpPr>
          <p:spPr bwMode="auto">
            <a:xfrm>
              <a:off x="5950453" y="4077072"/>
              <a:ext cx="1012958" cy="360041"/>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noFill/>
            <a:ln w="28575" cmpd="sng">
              <a:solidFill>
                <a:srgbClr val="0000FF"/>
              </a:solidFill>
              <a:round/>
              <a:headEnd type="none" w="med" len="med"/>
              <a:tailEnd type="triangl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26" name="Line 26"/>
            <p:cNvSpPr>
              <a:spLocks noChangeShapeType="1"/>
            </p:cNvSpPr>
            <p:nvPr/>
          </p:nvSpPr>
          <p:spPr bwMode="auto">
            <a:xfrm>
              <a:off x="6969224" y="4725145"/>
              <a:ext cx="0" cy="4320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7" name="Rectangle 29"/>
            <p:cNvSpPr>
              <a:spLocks noChangeArrowheads="1"/>
            </p:cNvSpPr>
            <p:nvPr/>
          </p:nvSpPr>
          <p:spPr bwMode="auto">
            <a:xfrm>
              <a:off x="2301081" y="3141985"/>
              <a:ext cx="995735" cy="309564"/>
            </a:xfrm>
            <a:prstGeom prst="rect">
              <a:avLst/>
            </a:prstGeom>
            <a:solidFill>
              <a:schemeClr val="bg1"/>
            </a:solidFill>
            <a:ln w="9525">
              <a:solidFill>
                <a:schemeClr val="tx1"/>
              </a:solidFill>
              <a:miter lim="800000"/>
              <a:headEnd/>
              <a:tailEnd/>
            </a:ln>
            <a:effectLst/>
          </p:spPr>
          <p:txBody>
            <a:bodyPr wrap="none" anchor="ctr"/>
            <a:lstStyle/>
            <a:p>
              <a:pPr algn="ctr"/>
              <a:r>
                <a:rPr lang="en-US" altLang="zh-CN" sz="1600" b="1">
                  <a:latin typeface="微软雅黑" pitchFamily="34" charset="-122"/>
                  <a:ea typeface="微软雅黑" pitchFamily="34" charset="-122"/>
                </a:rPr>
                <a:t>ICMP</a:t>
              </a:r>
            </a:p>
          </p:txBody>
        </p:sp>
        <p:sp>
          <p:nvSpPr>
            <p:cNvPr id="228" name="Rectangle 30"/>
            <p:cNvSpPr>
              <a:spLocks noChangeArrowheads="1"/>
            </p:cNvSpPr>
            <p:nvPr/>
          </p:nvSpPr>
          <p:spPr bwMode="auto">
            <a:xfrm>
              <a:off x="6506120" y="4437112"/>
              <a:ext cx="895152" cy="432048"/>
            </a:xfrm>
            <a:prstGeom prst="rect">
              <a:avLst/>
            </a:prstGeom>
            <a:solidFill>
              <a:srgbClr val="00FF99"/>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ARP</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2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地址解析协议 </a:t>
            </a:r>
            <a:r>
              <a:rPr lang="en-US" altLang="zh-CN" sz="2400" b="1" dirty="0">
                <a:solidFill>
                  <a:srgbClr val="0070C0"/>
                </a:solidFill>
                <a:latin typeface="微软雅黑" panose="020B0503020204020204" pitchFamily="34" charset="-122"/>
                <a:ea typeface="微软雅黑" panose="020B0503020204020204" pitchFamily="34" charset="-122"/>
              </a:rPr>
              <a:t>ARP </a:t>
            </a:r>
            <a:r>
              <a:rPr lang="zh-CN" altLang="en-US" sz="2400" b="1" dirty="0">
                <a:solidFill>
                  <a:srgbClr val="0070C0"/>
                </a:solidFill>
                <a:latin typeface="微软雅黑" panose="020B0503020204020204" pitchFamily="34" charset="-122"/>
                <a:ea typeface="微软雅黑" panose="020B0503020204020204" pitchFamily="34" charset="-122"/>
              </a:rPr>
              <a:t>的作用</a:t>
            </a:r>
          </a:p>
        </p:txBody>
      </p:sp>
      <p:sp>
        <p:nvSpPr>
          <p:cNvPr id="3" name="矩形 2"/>
          <p:cNvSpPr/>
          <p:nvPr/>
        </p:nvSpPr>
        <p:spPr>
          <a:xfrm>
            <a:off x="323528" y="1312069"/>
            <a:ext cx="8424936" cy="769441"/>
          </a:xfrm>
          <a:prstGeom prst="rect">
            <a:avLst/>
          </a:prstGeom>
        </p:spPr>
        <p:txBody>
          <a:bodyPr wrap="square">
            <a:spAutoFit/>
          </a:bodyPr>
          <a:lstStyle/>
          <a:p>
            <a:pPr>
              <a:lnSpc>
                <a:spcPct val="110000"/>
              </a:lnSpc>
            </a:pPr>
            <a:r>
              <a:rPr lang="zh-CN" altLang="zh-CN" sz="2000" dirty="0">
                <a:solidFill>
                  <a:srgbClr val="0087CD"/>
                </a:solidFill>
                <a:latin typeface="微软雅黑" pitchFamily="34" charset="-122"/>
                <a:ea typeface="微软雅黑" pitchFamily="34" charset="-122"/>
              </a:rPr>
              <a:t>从</a:t>
            </a:r>
            <a:r>
              <a:rPr lang="zh-CN" altLang="zh-CN" sz="2000" dirty="0">
                <a:solidFill>
                  <a:srgbClr val="C55A11"/>
                </a:solidFill>
                <a:latin typeface="微软雅黑" pitchFamily="34" charset="-122"/>
                <a:ea typeface="微软雅黑" pitchFamily="34" charset="-122"/>
              </a:rPr>
              <a:t>网络层</a:t>
            </a:r>
            <a:r>
              <a:rPr lang="zh-CN" altLang="en-US" sz="2000" dirty="0">
                <a:solidFill>
                  <a:srgbClr val="0087CD"/>
                </a:solidFill>
                <a:latin typeface="微软雅黑" pitchFamily="34" charset="-122"/>
                <a:ea typeface="微软雅黑" pitchFamily="34" charset="-122"/>
              </a:rPr>
              <a:t>的</a:t>
            </a:r>
            <a:r>
              <a:rPr lang="en-US" altLang="zh-CN" sz="2000" dirty="0">
                <a:solidFill>
                  <a:srgbClr val="0087CD"/>
                </a:solidFill>
                <a:latin typeface="微软雅黑" pitchFamily="34" charset="-122"/>
                <a:ea typeface="微软雅黑" pitchFamily="34" charset="-122"/>
              </a:rPr>
              <a:t>IP</a:t>
            </a:r>
            <a:r>
              <a:rPr lang="zh-CN" altLang="en-US" sz="2000" dirty="0">
                <a:solidFill>
                  <a:srgbClr val="0087CD"/>
                </a:solidFill>
                <a:latin typeface="微软雅黑" pitchFamily="34" charset="-122"/>
                <a:ea typeface="微软雅黑" pitchFamily="34" charset="-122"/>
              </a:rPr>
              <a:t>数据报获取</a:t>
            </a:r>
            <a:r>
              <a:rPr lang="zh-CN" altLang="zh-CN" sz="2000" dirty="0">
                <a:solidFill>
                  <a:srgbClr val="0087CD"/>
                </a:solidFill>
                <a:latin typeface="微软雅黑" pitchFamily="34" charset="-122"/>
                <a:ea typeface="微软雅黑" pitchFamily="34" charset="-122"/>
              </a:rPr>
              <a:t>使用的</a:t>
            </a:r>
            <a:r>
              <a:rPr lang="en-US" altLang="zh-CN" sz="2000" dirty="0">
                <a:solidFill>
                  <a:srgbClr val="0087CD"/>
                </a:solidFill>
                <a:latin typeface="微软雅黑" pitchFamily="34" charset="-122"/>
                <a:ea typeface="微软雅黑" pitchFamily="34" charset="-122"/>
              </a:rPr>
              <a:t> </a:t>
            </a:r>
            <a:r>
              <a:rPr lang="en-US" altLang="zh-CN" sz="2000" dirty="0">
                <a:solidFill>
                  <a:srgbClr val="C55A11"/>
                </a:solidFill>
                <a:latin typeface="微软雅黑" pitchFamily="34" charset="-122"/>
                <a:ea typeface="微软雅黑" pitchFamily="34" charset="-122"/>
              </a:rPr>
              <a:t>IP </a:t>
            </a:r>
            <a:r>
              <a:rPr lang="zh-CN" altLang="zh-CN" sz="2000" dirty="0">
                <a:solidFill>
                  <a:srgbClr val="C55A11"/>
                </a:solidFill>
                <a:latin typeface="微软雅黑" pitchFamily="34" charset="-122"/>
                <a:ea typeface="微软雅黑" pitchFamily="34" charset="-122"/>
              </a:rPr>
              <a:t>地址</a:t>
            </a:r>
            <a:r>
              <a:rPr lang="zh-CN" altLang="zh-CN" sz="2000" dirty="0">
                <a:solidFill>
                  <a:srgbClr val="0087CD"/>
                </a:solidFill>
                <a:latin typeface="微软雅黑" pitchFamily="34" charset="-122"/>
                <a:ea typeface="微软雅黑" pitchFamily="34" charset="-122"/>
              </a:rPr>
              <a:t>，</a:t>
            </a:r>
            <a:r>
              <a:rPr lang="zh-CN" altLang="en-US" sz="2000" dirty="0">
                <a:solidFill>
                  <a:srgbClr val="0087CD"/>
                </a:solidFill>
                <a:latin typeface="微软雅黑" pitchFamily="34" charset="-122"/>
                <a:ea typeface="微软雅黑" pitchFamily="34" charset="-122"/>
              </a:rPr>
              <a:t>然后</a:t>
            </a:r>
            <a:r>
              <a:rPr lang="zh-CN" altLang="zh-CN" sz="2000" dirty="0">
                <a:solidFill>
                  <a:srgbClr val="0087CD"/>
                </a:solidFill>
                <a:latin typeface="微软雅黑" pitchFamily="34" charset="-122"/>
                <a:ea typeface="微软雅黑" pitchFamily="34" charset="-122"/>
              </a:rPr>
              <a:t>解析出在</a:t>
            </a:r>
            <a:r>
              <a:rPr lang="zh-CN" altLang="zh-CN" sz="2000" dirty="0">
                <a:solidFill>
                  <a:srgbClr val="C55A11"/>
                </a:solidFill>
                <a:latin typeface="微软雅黑" pitchFamily="34" charset="-122"/>
                <a:ea typeface="微软雅黑" pitchFamily="34" charset="-122"/>
              </a:rPr>
              <a:t>数据链路层</a:t>
            </a:r>
            <a:r>
              <a:rPr lang="zh-CN" altLang="zh-CN" sz="2000" dirty="0">
                <a:solidFill>
                  <a:srgbClr val="0087CD"/>
                </a:solidFill>
                <a:latin typeface="微软雅黑" pitchFamily="34" charset="-122"/>
                <a:ea typeface="微软雅黑" pitchFamily="34" charset="-122"/>
              </a:rPr>
              <a:t>使用的</a:t>
            </a:r>
            <a:r>
              <a:rPr lang="zh-CN" altLang="zh-CN" sz="2000" dirty="0">
                <a:solidFill>
                  <a:srgbClr val="C55A11"/>
                </a:solidFill>
                <a:latin typeface="微软雅黑" pitchFamily="34" charset="-122"/>
                <a:ea typeface="微软雅黑" pitchFamily="34" charset="-122"/>
              </a:rPr>
              <a:t>硬件地址</a:t>
            </a:r>
            <a:r>
              <a:rPr lang="zh-CN" altLang="en-US" sz="2000" dirty="0">
                <a:solidFill>
                  <a:srgbClr val="0087CD"/>
                </a:solidFill>
                <a:latin typeface="微软雅黑" pitchFamily="34" charset="-122"/>
                <a:ea typeface="微软雅黑" pitchFamily="34" charset="-122"/>
              </a:rPr>
              <a:t>。</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8"/>
          <p:cNvSpPr>
            <a:spLocks noChangeArrowheads="1"/>
          </p:cNvSpPr>
          <p:nvPr/>
        </p:nvSpPr>
        <p:spPr bwMode="auto">
          <a:xfrm>
            <a:off x="323529" y="1241196"/>
            <a:ext cx="842493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不管网络层使用的是什么协议，在实际</a:t>
            </a:r>
            <a:r>
              <a:rPr lang="zh-CN" altLang="en-US" sz="2000" dirty="0">
                <a:solidFill>
                  <a:srgbClr val="C55A11"/>
                </a:solidFill>
                <a:latin typeface="微软雅黑" pitchFamily="34" charset="-122"/>
                <a:ea typeface="微软雅黑" pitchFamily="34" charset="-122"/>
              </a:rPr>
              <a:t>网络的链路上</a:t>
            </a:r>
            <a:r>
              <a:rPr lang="zh-CN" altLang="en-US" sz="2000" dirty="0">
                <a:solidFill>
                  <a:srgbClr val="0070C0"/>
                </a:solidFill>
                <a:latin typeface="微软雅黑" pitchFamily="34" charset="-122"/>
                <a:ea typeface="微软雅黑" pitchFamily="34" charset="-122"/>
              </a:rPr>
              <a:t>传送数据帧时，最终还是</a:t>
            </a:r>
            <a:r>
              <a:rPr lang="zh-CN" altLang="en-US" sz="2000" dirty="0">
                <a:solidFill>
                  <a:srgbClr val="C55A11"/>
                </a:solidFill>
                <a:latin typeface="微软雅黑" pitchFamily="34" charset="-122"/>
                <a:ea typeface="微软雅黑" pitchFamily="34" charset="-122"/>
              </a:rPr>
              <a:t>必须使用硬件地址</a:t>
            </a:r>
            <a:r>
              <a:rPr lang="zh-CN" altLang="en-US" sz="2000" dirty="0">
                <a:solidFill>
                  <a:srgbClr val="0087CD"/>
                </a:solidFill>
                <a:latin typeface="微软雅黑" pitchFamily="34" charset="-122"/>
                <a:ea typeface="微软雅黑" pitchFamily="34" charset="-122"/>
              </a:rPr>
              <a:t>。 </a:t>
            </a:r>
          </a:p>
          <a:p>
            <a:pPr>
              <a:lnSpc>
                <a:spcPts val="3300"/>
              </a:lnSpc>
              <a:buClr>
                <a:srgbClr val="0070C0"/>
              </a:buClr>
            </a:pPr>
            <a:r>
              <a:rPr lang="zh-CN" altLang="en-US" sz="2000" dirty="0">
                <a:solidFill>
                  <a:srgbClr val="0070C0"/>
                </a:solidFill>
                <a:latin typeface="微软雅黑" pitchFamily="34" charset="-122"/>
                <a:ea typeface="微软雅黑" pitchFamily="34" charset="-122"/>
              </a:rPr>
              <a:t>每一个主机都设有一个 </a:t>
            </a:r>
            <a:r>
              <a:rPr lang="en-US" altLang="zh-CN" sz="2000" dirty="0">
                <a:solidFill>
                  <a:srgbClr val="C55A11"/>
                </a:solidFill>
                <a:latin typeface="微软雅黑" pitchFamily="34" charset="-122"/>
                <a:ea typeface="微软雅黑" pitchFamily="34" charset="-122"/>
              </a:rPr>
              <a:t>ARP </a:t>
            </a:r>
            <a:r>
              <a:rPr lang="zh-CN" altLang="en-US" sz="2000" dirty="0">
                <a:solidFill>
                  <a:srgbClr val="C55A11"/>
                </a:solidFill>
                <a:latin typeface="微软雅黑" pitchFamily="34" charset="-122"/>
                <a:ea typeface="微软雅黑" pitchFamily="34" charset="-122"/>
              </a:rPr>
              <a:t>高速缓存 </a:t>
            </a:r>
            <a:r>
              <a:rPr lang="en-US" altLang="zh-CN" sz="2000" dirty="0">
                <a:solidFill>
                  <a:srgbClr val="0070C0"/>
                </a:solidFill>
                <a:latin typeface="微软雅黑" pitchFamily="34" charset="-122"/>
                <a:ea typeface="微软雅黑" pitchFamily="34" charset="-122"/>
              </a:rPr>
              <a:t>(ARP cache)</a:t>
            </a:r>
            <a:r>
              <a:rPr lang="zh-CN" altLang="en-US" sz="2000" dirty="0">
                <a:solidFill>
                  <a:srgbClr val="0070C0"/>
                </a:solidFill>
                <a:latin typeface="微软雅黑" pitchFamily="34" charset="-122"/>
                <a:ea typeface="微软雅黑" pitchFamily="34" charset="-122"/>
              </a:rPr>
              <a:t>，里面有所在的局域网上的各主机和路由器的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地址到硬件地址的映射表。</a:t>
            </a:r>
          </a:p>
        </p:txBody>
      </p:sp>
      <p:grpSp>
        <p:nvGrpSpPr>
          <p:cNvPr id="83" name="组合 82"/>
          <p:cNvGrpSpPr/>
          <p:nvPr/>
        </p:nvGrpSpPr>
        <p:grpSpPr>
          <a:xfrm>
            <a:off x="837854" y="3116291"/>
            <a:ext cx="7432675" cy="845905"/>
            <a:chOff x="1192732" y="4009802"/>
            <a:chExt cx="7432675" cy="845905"/>
          </a:xfrm>
          <a:gradFill>
            <a:gsLst>
              <a:gs pos="0">
                <a:schemeClr val="bg1">
                  <a:lumMod val="98000"/>
                  <a:lumOff val="2000"/>
                </a:schemeClr>
              </a:gs>
              <a:gs pos="100000">
                <a:schemeClr val="bg1">
                  <a:alpha val="67000"/>
                </a:schemeClr>
              </a:gs>
            </a:gsLst>
            <a:lin ang="0" scaled="1"/>
          </a:gradFill>
        </p:grpSpPr>
        <p:sp>
          <p:nvSpPr>
            <p:cNvPr id="84" name="Rectangle 4"/>
            <p:cNvSpPr>
              <a:spLocks noChangeArrowheads="1"/>
            </p:cNvSpPr>
            <p:nvPr/>
          </p:nvSpPr>
          <p:spPr bwMode="auto">
            <a:xfrm>
              <a:off x="1192732" y="4009802"/>
              <a:ext cx="7432675" cy="369332"/>
            </a:xfrm>
            <a:prstGeom prst="rect">
              <a:avLst/>
            </a:prstGeom>
            <a:grpFill/>
            <a:ln w="12700">
              <a:noFill/>
            </a:ln>
            <a:effectLst/>
          </p:spPr>
          <p:txBody>
            <a:bodyPr wrap="square">
              <a:spAutoFit/>
            </a:bodyPr>
            <a:lstStyle/>
            <a:p>
              <a:pPr algn="ctr"/>
              <a:r>
                <a:rPr kumimoji="0" lang="en-US" altLang="zh-CN" b="1" dirty="0">
                  <a:solidFill>
                    <a:srgbClr val="C55A11"/>
                  </a:solidFill>
                  <a:latin typeface="微软雅黑" pitchFamily="34" charset="-122"/>
                  <a:ea typeface="微软雅黑" pitchFamily="34" charset="-122"/>
                </a:rPr>
                <a:t>&lt; IP address</a:t>
              </a:r>
              <a:r>
                <a:rPr kumimoji="0" lang="zh-CN" altLang="en-US" b="1" dirty="0">
                  <a:solidFill>
                    <a:srgbClr val="C55A11"/>
                  </a:solidFill>
                  <a:latin typeface="微软雅黑" pitchFamily="34" charset="-122"/>
                  <a:ea typeface="微软雅黑" pitchFamily="34" charset="-122"/>
                </a:rPr>
                <a:t>；</a:t>
              </a:r>
              <a:r>
                <a:rPr kumimoji="0" lang="en-US" altLang="zh-CN" b="1" dirty="0">
                  <a:solidFill>
                    <a:srgbClr val="C55A11"/>
                  </a:solidFill>
                  <a:latin typeface="微软雅黑" pitchFamily="34" charset="-122"/>
                  <a:ea typeface="微软雅黑" pitchFamily="34" charset="-122"/>
                </a:rPr>
                <a:t>MAC address</a:t>
              </a:r>
              <a:r>
                <a:rPr kumimoji="0" lang="zh-CN" altLang="en-US" b="1" dirty="0">
                  <a:solidFill>
                    <a:srgbClr val="C55A11"/>
                  </a:solidFill>
                  <a:latin typeface="微软雅黑" pitchFamily="34" charset="-122"/>
                  <a:ea typeface="微软雅黑" pitchFamily="34" charset="-122"/>
                </a:rPr>
                <a:t>；</a:t>
              </a:r>
              <a:r>
                <a:rPr kumimoji="0" lang="en-US" altLang="zh-CN" b="1" dirty="0">
                  <a:solidFill>
                    <a:srgbClr val="C55A11"/>
                  </a:solidFill>
                  <a:latin typeface="微软雅黑" pitchFamily="34" charset="-122"/>
                  <a:ea typeface="微软雅黑" pitchFamily="34" charset="-122"/>
                </a:rPr>
                <a:t>TTL &gt;</a:t>
              </a:r>
            </a:p>
          </p:txBody>
        </p:sp>
        <p:sp>
          <p:nvSpPr>
            <p:cNvPr id="85" name="Rectangle 5"/>
            <p:cNvSpPr>
              <a:spLocks noChangeArrowheads="1"/>
            </p:cNvSpPr>
            <p:nvPr/>
          </p:nvSpPr>
          <p:spPr bwMode="auto">
            <a:xfrm>
              <a:off x="1421333" y="4459124"/>
              <a:ext cx="7204074" cy="396583"/>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spcBef>
                  <a:spcPct val="20000"/>
                </a:spcBef>
              </a:pPr>
              <a:r>
                <a:rPr lang="zh-CN" altLang="en-US" b="1" dirty="0">
                  <a:solidFill>
                    <a:srgbClr val="0070C0"/>
                  </a:solidFill>
                  <a:latin typeface="微软雅黑" pitchFamily="34" charset="-122"/>
                  <a:ea typeface="微软雅黑" pitchFamily="34" charset="-122"/>
                </a:rPr>
                <a:t>注：</a:t>
              </a:r>
              <a:r>
                <a:rPr kumimoji="0" lang="en-US" altLang="zh-CN" b="1" dirty="0">
                  <a:solidFill>
                    <a:srgbClr val="0070C0"/>
                  </a:solidFill>
                  <a:latin typeface="微软雅黑" pitchFamily="34" charset="-122"/>
                  <a:ea typeface="微软雅黑" pitchFamily="34" charset="-122"/>
                </a:rPr>
                <a:t>TTL (Time To Live)</a:t>
              </a:r>
              <a:r>
                <a:rPr kumimoji="0" lang="zh-CN" altLang="en-US" b="1" dirty="0">
                  <a:solidFill>
                    <a:srgbClr val="0070C0"/>
                  </a:solidFill>
                  <a:latin typeface="微软雅黑" pitchFamily="34" charset="-122"/>
                  <a:ea typeface="微软雅黑" pitchFamily="34" charset="-122"/>
                </a:rPr>
                <a:t>：地址映射有效时间 。</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地址解析协议 </a:t>
            </a:r>
            <a:r>
              <a:rPr lang="en-US" altLang="zh-CN" sz="2400" b="1" dirty="0">
                <a:solidFill>
                  <a:srgbClr val="0070C0"/>
                </a:solidFill>
                <a:latin typeface="微软雅黑" panose="020B0503020204020204" pitchFamily="34" charset="-122"/>
                <a:ea typeface="微软雅黑" panose="020B0503020204020204" pitchFamily="34" charset="-122"/>
              </a:rPr>
              <a:t>ARP</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68"/>
          <p:cNvSpPr>
            <a:spLocks noChangeArrowheads="1"/>
          </p:cNvSpPr>
          <p:nvPr/>
        </p:nvSpPr>
        <p:spPr bwMode="auto">
          <a:xfrm>
            <a:off x="323529" y="1220851"/>
            <a:ext cx="842493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当主机 </a:t>
            </a:r>
            <a:r>
              <a:rPr lang="en-US" altLang="zh-CN" sz="2000" dirty="0">
                <a:solidFill>
                  <a:srgbClr val="0070C0"/>
                </a:solidFill>
                <a:latin typeface="微软雅黑" pitchFamily="34" charset="-122"/>
                <a:ea typeface="微软雅黑" pitchFamily="34" charset="-122"/>
              </a:rPr>
              <a:t>A </a:t>
            </a:r>
            <a:r>
              <a:rPr lang="zh-CN" altLang="en-US" sz="2000" dirty="0">
                <a:solidFill>
                  <a:srgbClr val="0070C0"/>
                </a:solidFill>
                <a:latin typeface="微软雅黑" pitchFamily="34" charset="-122"/>
                <a:ea typeface="微软雅黑" pitchFamily="34" charset="-122"/>
              </a:rPr>
              <a:t>欲向本局域网上的某个主机 </a:t>
            </a:r>
            <a:r>
              <a:rPr lang="en-US" altLang="zh-CN" sz="2000" dirty="0">
                <a:solidFill>
                  <a:srgbClr val="0070C0"/>
                </a:solidFill>
                <a:latin typeface="微软雅黑" pitchFamily="34" charset="-122"/>
                <a:ea typeface="微软雅黑" pitchFamily="34" charset="-122"/>
              </a:rPr>
              <a:t>B </a:t>
            </a:r>
            <a:r>
              <a:rPr lang="zh-CN" altLang="en-US" sz="2000" dirty="0">
                <a:solidFill>
                  <a:srgbClr val="0070C0"/>
                </a:solidFill>
                <a:latin typeface="微软雅黑" pitchFamily="34" charset="-122"/>
                <a:ea typeface="微软雅黑" pitchFamily="34" charset="-122"/>
              </a:rPr>
              <a:t>发送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数据报时，就先在其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高速缓存中查看有无主机 </a:t>
            </a:r>
            <a:r>
              <a:rPr lang="en-US" altLang="zh-CN" sz="2000" dirty="0">
                <a:solidFill>
                  <a:srgbClr val="0070C0"/>
                </a:solidFill>
                <a:latin typeface="微软雅黑" pitchFamily="34" charset="-122"/>
                <a:ea typeface="微软雅黑" pitchFamily="34" charset="-122"/>
              </a:rPr>
              <a:t>B </a:t>
            </a:r>
            <a:r>
              <a:rPr lang="zh-CN" altLang="en-US" sz="2000" dirty="0">
                <a:solidFill>
                  <a:srgbClr val="0070C0"/>
                </a:solidFill>
                <a:latin typeface="微软雅黑" pitchFamily="34" charset="-122"/>
                <a:ea typeface="微软雅黑" pitchFamily="34" charset="-122"/>
              </a:rPr>
              <a:t>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如有</a:t>
            </a:r>
            <a:r>
              <a:rPr lang="zh-CN" altLang="en-US" sz="2000" dirty="0">
                <a:solidFill>
                  <a:srgbClr val="0070C0"/>
                </a:solidFill>
                <a:latin typeface="微软雅黑" pitchFamily="34" charset="-122"/>
                <a:ea typeface="微软雅黑" pitchFamily="34" charset="-122"/>
              </a:rPr>
              <a:t>，就可查出其对应的硬件地址，再将此硬件地址写入 </a:t>
            </a:r>
            <a:r>
              <a:rPr lang="en-US" altLang="zh-CN" sz="2000" dirty="0">
                <a:solidFill>
                  <a:srgbClr val="0070C0"/>
                </a:solidFill>
                <a:latin typeface="微软雅黑" pitchFamily="34" charset="-122"/>
                <a:ea typeface="微软雅黑" pitchFamily="34" charset="-122"/>
              </a:rPr>
              <a:t>MAC </a:t>
            </a:r>
            <a:r>
              <a:rPr lang="zh-CN" altLang="en-US" sz="2000" dirty="0">
                <a:solidFill>
                  <a:srgbClr val="0070C0"/>
                </a:solidFill>
                <a:latin typeface="微软雅黑" pitchFamily="34" charset="-122"/>
                <a:ea typeface="微软雅黑" pitchFamily="34" charset="-122"/>
              </a:rPr>
              <a:t>帧，然后通过局域网将该 </a:t>
            </a:r>
            <a:r>
              <a:rPr lang="en-US" altLang="zh-CN" sz="2000" dirty="0">
                <a:solidFill>
                  <a:srgbClr val="0070C0"/>
                </a:solidFill>
                <a:latin typeface="微软雅黑" pitchFamily="34" charset="-122"/>
                <a:ea typeface="微软雅黑" pitchFamily="34" charset="-122"/>
              </a:rPr>
              <a:t>MAC </a:t>
            </a:r>
            <a:r>
              <a:rPr lang="zh-CN" altLang="en-US" sz="2000" dirty="0">
                <a:solidFill>
                  <a:srgbClr val="0070C0"/>
                </a:solidFill>
                <a:latin typeface="微软雅黑" pitchFamily="34" charset="-122"/>
                <a:ea typeface="微软雅黑" pitchFamily="34" charset="-122"/>
              </a:rPr>
              <a:t>帧发往此硬件地址。</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如没有</a:t>
            </a:r>
            <a:r>
              <a:rPr lang="zh-CN" altLang="en-US" sz="2000" dirty="0">
                <a:solidFill>
                  <a:srgbClr val="0070C0"/>
                </a:solidFill>
                <a:latin typeface="微软雅黑" pitchFamily="34" charset="-122"/>
                <a:ea typeface="微软雅黑" pitchFamily="34" charset="-122"/>
              </a:rPr>
              <a:t>，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进程在本局域网上广播发送一个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请求分组。收到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响应分组后，将得到的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地址到硬件地址的映射写入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高速缓存。（广播数据仅限于本局域网，路由器不进行转发）</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地址解析协议 </a:t>
            </a:r>
            <a:r>
              <a:rPr lang="en-US" altLang="zh-CN" sz="2400" b="1" dirty="0">
                <a:solidFill>
                  <a:srgbClr val="0070C0"/>
                </a:solidFill>
                <a:latin typeface="微软雅黑" panose="020B0503020204020204" pitchFamily="34" charset="-122"/>
                <a:ea typeface="微软雅黑" panose="020B0503020204020204" pitchFamily="34" charset="-122"/>
              </a:rPr>
              <a:t>ARP</a:t>
            </a:r>
            <a:r>
              <a:rPr lang="zh-CN" altLang="en-US" sz="2400" b="1" dirty="0">
                <a:solidFill>
                  <a:srgbClr val="0070C0"/>
                </a:solidFill>
                <a:latin typeface="微软雅黑" panose="020B0503020204020204" pitchFamily="34" charset="-122"/>
                <a:ea typeface="微软雅黑" panose="020B0503020204020204" pitchFamily="34" charset="-122"/>
              </a:rPr>
              <a:t>原理</a:t>
            </a: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74"/>
          <p:cNvSpPr>
            <a:spLocks noChangeShapeType="1"/>
          </p:cNvSpPr>
          <p:nvPr/>
        </p:nvSpPr>
        <p:spPr bwMode="auto">
          <a:xfrm rot="5400000">
            <a:off x="3363448" y="4168757"/>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46" name="Line 75"/>
          <p:cNvSpPr>
            <a:spLocks noChangeShapeType="1"/>
          </p:cNvSpPr>
          <p:nvPr/>
        </p:nvSpPr>
        <p:spPr bwMode="auto">
          <a:xfrm rot="5400000">
            <a:off x="4687066" y="4163464"/>
            <a:ext cx="357050"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47" name="Line 76"/>
          <p:cNvSpPr>
            <a:spLocks noChangeShapeType="1"/>
          </p:cNvSpPr>
          <p:nvPr/>
        </p:nvSpPr>
        <p:spPr bwMode="auto">
          <a:xfrm rot="5400000">
            <a:off x="5825021" y="4168757"/>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48" name="Line 77"/>
          <p:cNvSpPr>
            <a:spLocks noChangeShapeType="1"/>
          </p:cNvSpPr>
          <p:nvPr/>
        </p:nvSpPr>
        <p:spPr bwMode="auto">
          <a:xfrm rot="5400000">
            <a:off x="7166844" y="4168757"/>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49" name="Line 78"/>
          <p:cNvSpPr>
            <a:spLocks noChangeShapeType="1"/>
          </p:cNvSpPr>
          <p:nvPr/>
        </p:nvSpPr>
        <p:spPr bwMode="auto">
          <a:xfrm rot="5400000">
            <a:off x="2504347" y="4168758"/>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1" name="Line 8"/>
          <p:cNvSpPr>
            <a:spLocks noChangeShapeType="1"/>
          </p:cNvSpPr>
          <p:nvPr/>
        </p:nvSpPr>
        <p:spPr bwMode="auto">
          <a:xfrm rot="5400000">
            <a:off x="4671827" y="2374136"/>
            <a:ext cx="357049"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2" name="Line 9"/>
          <p:cNvSpPr>
            <a:spLocks noChangeShapeType="1"/>
          </p:cNvSpPr>
          <p:nvPr/>
        </p:nvSpPr>
        <p:spPr bwMode="auto">
          <a:xfrm rot="5400000">
            <a:off x="5809783" y="2379430"/>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3" name="Line 10"/>
          <p:cNvSpPr>
            <a:spLocks noChangeShapeType="1"/>
          </p:cNvSpPr>
          <p:nvPr/>
        </p:nvSpPr>
        <p:spPr bwMode="auto">
          <a:xfrm rot="5400000">
            <a:off x="7151605" y="2379430"/>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4" name="Line 11"/>
          <p:cNvSpPr>
            <a:spLocks noChangeShapeType="1"/>
          </p:cNvSpPr>
          <p:nvPr/>
        </p:nvSpPr>
        <p:spPr bwMode="auto">
          <a:xfrm rot="5400000">
            <a:off x="2489109" y="2379430"/>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9" name="Line 16"/>
          <p:cNvSpPr>
            <a:spLocks noChangeShapeType="1"/>
          </p:cNvSpPr>
          <p:nvPr/>
        </p:nvSpPr>
        <p:spPr bwMode="auto">
          <a:xfrm>
            <a:off x="2166706" y="2201387"/>
            <a:ext cx="5637326" cy="12511"/>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37" name="Text Box 56"/>
          <p:cNvSpPr txBox="1">
            <a:spLocks noChangeArrowheads="1"/>
          </p:cNvSpPr>
          <p:nvPr/>
        </p:nvSpPr>
        <p:spPr bwMode="auto">
          <a:xfrm>
            <a:off x="5961762" y="2272603"/>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209.0.0.6</a:t>
            </a:r>
          </a:p>
        </p:txBody>
      </p:sp>
      <p:grpSp>
        <p:nvGrpSpPr>
          <p:cNvPr id="79" name="组合 78"/>
          <p:cNvGrpSpPr/>
          <p:nvPr/>
        </p:nvGrpSpPr>
        <p:grpSpPr>
          <a:xfrm>
            <a:off x="2456122" y="2456902"/>
            <a:ext cx="5040745" cy="404587"/>
            <a:chOff x="2456122" y="1949511"/>
            <a:chExt cx="5040745" cy="404587"/>
          </a:xfrm>
        </p:grpSpPr>
        <p:pic>
          <p:nvPicPr>
            <p:cNvPr id="7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6122"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2431"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1949511"/>
              <a:ext cx="404587" cy="4045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组合 79"/>
          <p:cNvGrpSpPr/>
          <p:nvPr/>
        </p:nvGrpSpPr>
        <p:grpSpPr>
          <a:xfrm>
            <a:off x="2456122" y="4261488"/>
            <a:ext cx="5040745" cy="404587"/>
            <a:chOff x="2456122" y="1949511"/>
            <a:chExt cx="5040745" cy="404587"/>
          </a:xfrm>
        </p:grpSpPr>
        <p:pic>
          <p:nvPicPr>
            <p:cNvPr id="81"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6122"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2431"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949511"/>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1949511"/>
              <a:ext cx="404587" cy="4045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94"/>
          <p:cNvGrpSpPr>
            <a:grpSpLocks/>
          </p:cNvGrpSpPr>
          <p:nvPr/>
        </p:nvGrpSpPr>
        <p:grpSpPr bwMode="auto">
          <a:xfrm>
            <a:off x="4600771" y="3632701"/>
            <a:ext cx="1044683" cy="277171"/>
            <a:chOff x="249" y="627"/>
            <a:chExt cx="1002" cy="288"/>
          </a:xfrm>
          <a:solidFill>
            <a:srgbClr val="00FFFF"/>
          </a:solidFill>
        </p:grpSpPr>
        <p:sp>
          <p:nvSpPr>
            <p:cNvPr id="8" name="AutoShape 9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9" name="Text Box 96"/>
            <p:cNvSpPr txBox="1">
              <a:spLocks noChangeArrowheads="1"/>
            </p:cNvSpPr>
            <p:nvPr/>
          </p:nvSpPr>
          <p:spPr bwMode="auto">
            <a:xfrm flipH="1">
              <a:off x="386" y="627"/>
              <a:ext cx="865" cy="288"/>
            </a:xfrm>
            <a:prstGeom prst="rect">
              <a:avLst/>
            </a:prstGeom>
            <a:grpFill/>
            <a:ln w="12700">
              <a:solidFill>
                <a:schemeClr val="tx1"/>
              </a:solidFill>
              <a:miter lim="800000"/>
              <a:headEnd/>
              <a:tailEnd/>
            </a:ln>
            <a:effectLst/>
          </p:spPr>
          <p:txBody>
            <a:bodyPr>
              <a:spAutoFit/>
            </a:bodyPr>
            <a:lstStyle/>
            <a:p>
              <a:pPr algn="ctr"/>
              <a:r>
                <a:rPr kumimoji="1" lang="en-US" altLang="zh-CN" sz="1200" b="1" dirty="0">
                  <a:latin typeface="微软雅黑" pitchFamily="34" charset="-122"/>
                  <a:ea typeface="微软雅黑" pitchFamily="34" charset="-122"/>
                </a:rPr>
                <a:t>ARP </a:t>
              </a:r>
              <a:r>
                <a:rPr kumimoji="1" lang="zh-CN" altLang="en-US" sz="1200" b="1" dirty="0">
                  <a:latin typeface="微软雅黑" pitchFamily="34" charset="-122"/>
                  <a:ea typeface="微软雅黑" pitchFamily="34" charset="-122"/>
                </a:rPr>
                <a:t>相应</a:t>
              </a:r>
            </a:p>
          </p:txBody>
        </p:sp>
      </p:grpSp>
      <p:sp>
        <p:nvSpPr>
          <p:cNvPr id="10" name="Line 7"/>
          <p:cNvSpPr>
            <a:spLocks noChangeShapeType="1"/>
          </p:cNvSpPr>
          <p:nvPr/>
        </p:nvSpPr>
        <p:spPr bwMode="auto">
          <a:xfrm rot="5400000">
            <a:off x="3348209" y="2379430"/>
            <a:ext cx="35608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20" name="Text Box 17"/>
          <p:cNvSpPr txBox="1">
            <a:spLocks noChangeArrowheads="1"/>
          </p:cNvSpPr>
          <p:nvPr/>
        </p:nvSpPr>
        <p:spPr bwMode="auto">
          <a:xfrm>
            <a:off x="3656578" y="2511280"/>
            <a:ext cx="339128"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A</a:t>
            </a:r>
          </a:p>
        </p:txBody>
      </p:sp>
      <p:sp>
        <p:nvSpPr>
          <p:cNvPr id="21" name="Text Box 18"/>
          <p:cNvSpPr txBox="1">
            <a:spLocks noChangeArrowheads="1"/>
          </p:cNvSpPr>
          <p:nvPr/>
        </p:nvSpPr>
        <p:spPr bwMode="auto">
          <a:xfrm>
            <a:off x="4962952" y="2436212"/>
            <a:ext cx="321012"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Y</a:t>
            </a:r>
          </a:p>
        </p:txBody>
      </p:sp>
      <p:sp>
        <p:nvSpPr>
          <p:cNvPr id="22" name="Text Box 19"/>
          <p:cNvSpPr txBox="1">
            <a:spLocks noChangeArrowheads="1"/>
          </p:cNvSpPr>
          <p:nvPr/>
        </p:nvSpPr>
        <p:spPr bwMode="auto">
          <a:xfrm>
            <a:off x="2784965" y="2436212"/>
            <a:ext cx="330071"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X</a:t>
            </a:r>
          </a:p>
        </p:txBody>
      </p:sp>
      <p:sp>
        <p:nvSpPr>
          <p:cNvPr id="23" name="Text Box 20"/>
          <p:cNvSpPr txBox="1">
            <a:spLocks noChangeArrowheads="1"/>
          </p:cNvSpPr>
          <p:nvPr/>
        </p:nvSpPr>
        <p:spPr bwMode="auto">
          <a:xfrm>
            <a:off x="6105639" y="2511280"/>
            <a:ext cx="328258"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B</a:t>
            </a:r>
          </a:p>
        </p:txBody>
      </p:sp>
      <p:sp>
        <p:nvSpPr>
          <p:cNvPr id="24" name="Text Box 21"/>
          <p:cNvSpPr txBox="1">
            <a:spLocks noChangeArrowheads="1"/>
          </p:cNvSpPr>
          <p:nvPr/>
        </p:nvSpPr>
        <p:spPr bwMode="auto">
          <a:xfrm>
            <a:off x="7451632" y="2436212"/>
            <a:ext cx="321012"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Z</a:t>
            </a:r>
          </a:p>
        </p:txBody>
      </p:sp>
      <p:sp>
        <p:nvSpPr>
          <p:cNvPr id="25" name="Text Box 45"/>
          <p:cNvSpPr txBox="1">
            <a:spLocks noChangeArrowheads="1"/>
          </p:cNvSpPr>
          <p:nvPr/>
        </p:nvSpPr>
        <p:spPr bwMode="auto">
          <a:xfrm>
            <a:off x="1037031" y="3141313"/>
            <a:ext cx="1749198" cy="535531"/>
          </a:xfrm>
          <a:prstGeom prst="rect">
            <a:avLst/>
          </a:prstGeom>
          <a:solidFill>
            <a:schemeClr val="bg1"/>
          </a:solidFill>
          <a:ln w="9525">
            <a:noFill/>
            <a:miter lim="800000"/>
            <a:headEnd/>
            <a:tailEnd/>
          </a:ln>
          <a:effectLst/>
        </p:spPr>
        <p:txBody>
          <a:bodyPr wrap="none">
            <a:spAutoFit/>
          </a:bodyPr>
          <a:lstStyle/>
          <a:p>
            <a:pPr algn="ctr">
              <a:lnSpc>
                <a:spcPct val="90000"/>
              </a:lnSpc>
            </a:pPr>
            <a:r>
              <a:rPr kumimoji="1" lang="zh-CN" altLang="en-US" sz="1600" b="1" dirty="0">
                <a:solidFill>
                  <a:srgbClr val="C55A11"/>
                </a:solidFill>
                <a:latin typeface="微软雅黑" pitchFamily="34" charset="-122"/>
                <a:ea typeface="微软雅黑" pitchFamily="34" charset="-122"/>
              </a:rPr>
              <a:t>主机 </a:t>
            </a:r>
            <a:r>
              <a:rPr kumimoji="1" lang="en-US" altLang="zh-CN" sz="1600" b="1" dirty="0">
                <a:solidFill>
                  <a:srgbClr val="C55A11"/>
                </a:solidFill>
                <a:latin typeface="微软雅黑" pitchFamily="34" charset="-122"/>
                <a:ea typeface="微软雅黑" pitchFamily="34" charset="-122"/>
              </a:rPr>
              <a:t>B </a:t>
            </a:r>
            <a:r>
              <a:rPr kumimoji="1" lang="zh-CN" altLang="en-US" sz="1600" b="1" dirty="0">
                <a:solidFill>
                  <a:srgbClr val="C55A11"/>
                </a:solidFill>
                <a:latin typeface="微软雅黑" pitchFamily="34" charset="-122"/>
                <a:ea typeface="微软雅黑" pitchFamily="34" charset="-122"/>
              </a:rPr>
              <a:t>向 </a:t>
            </a:r>
            <a:r>
              <a:rPr kumimoji="1" lang="en-US" altLang="zh-CN" sz="1600" b="1" dirty="0">
                <a:solidFill>
                  <a:srgbClr val="C55A11"/>
                </a:solidFill>
                <a:latin typeface="微软雅黑" pitchFamily="34" charset="-122"/>
                <a:ea typeface="微软雅黑" pitchFamily="34" charset="-122"/>
              </a:rPr>
              <a:t>A </a:t>
            </a:r>
            <a:r>
              <a:rPr kumimoji="1" lang="zh-CN" altLang="en-US" sz="1600" b="1" dirty="0">
                <a:solidFill>
                  <a:srgbClr val="0087CD"/>
                </a:solidFill>
                <a:latin typeface="微软雅黑" pitchFamily="34" charset="-122"/>
                <a:ea typeface="微软雅黑" pitchFamily="34" charset="-122"/>
              </a:rPr>
              <a:t>发送</a:t>
            </a:r>
          </a:p>
          <a:p>
            <a:pPr algn="ctr">
              <a:lnSpc>
                <a:spcPct val="90000"/>
              </a:lnSpc>
            </a:pPr>
            <a:r>
              <a:rPr kumimoji="1" lang="en-US" altLang="zh-CN" sz="1600" b="1" dirty="0">
                <a:solidFill>
                  <a:srgbClr val="0087CD"/>
                </a:solidFill>
                <a:latin typeface="微软雅黑" pitchFamily="34" charset="-122"/>
                <a:ea typeface="微软雅黑" pitchFamily="34" charset="-122"/>
              </a:rPr>
              <a:t>ARP </a:t>
            </a:r>
            <a:r>
              <a:rPr kumimoji="1" lang="zh-CN" altLang="en-US" sz="1600" b="1" dirty="0">
                <a:solidFill>
                  <a:srgbClr val="0087CD"/>
                </a:solidFill>
                <a:latin typeface="微软雅黑" pitchFamily="34" charset="-122"/>
                <a:ea typeface="微软雅黑" pitchFamily="34" charset="-122"/>
              </a:rPr>
              <a:t>响应分组 </a:t>
            </a:r>
          </a:p>
        </p:txBody>
      </p:sp>
      <p:sp>
        <p:nvSpPr>
          <p:cNvPr id="26" name="Text Box 46"/>
          <p:cNvSpPr txBox="1">
            <a:spLocks noChangeArrowheads="1"/>
          </p:cNvSpPr>
          <p:nvPr/>
        </p:nvSpPr>
        <p:spPr bwMode="auto">
          <a:xfrm>
            <a:off x="1047856" y="1250855"/>
            <a:ext cx="1691489" cy="535531"/>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pPr algn="ctr">
              <a:lnSpc>
                <a:spcPct val="90000"/>
              </a:lnSpc>
            </a:pPr>
            <a:r>
              <a:rPr kumimoji="1" lang="zh-CN" altLang="en-US" sz="1600" b="1" dirty="0">
                <a:solidFill>
                  <a:srgbClr val="C55A11"/>
                </a:solidFill>
                <a:latin typeface="微软雅黑" pitchFamily="34" charset="-122"/>
                <a:ea typeface="微软雅黑" pitchFamily="34" charset="-122"/>
              </a:rPr>
              <a:t>主机 </a:t>
            </a:r>
            <a:r>
              <a:rPr kumimoji="1" lang="en-US" altLang="zh-CN" sz="1600" b="1" dirty="0">
                <a:solidFill>
                  <a:srgbClr val="C55A11"/>
                </a:solidFill>
                <a:latin typeface="微软雅黑" pitchFamily="34" charset="-122"/>
                <a:ea typeface="微软雅黑" pitchFamily="34" charset="-122"/>
              </a:rPr>
              <a:t>A </a:t>
            </a:r>
            <a:r>
              <a:rPr kumimoji="1" lang="zh-CN" altLang="en-US" sz="1600" b="1" dirty="0">
                <a:solidFill>
                  <a:srgbClr val="C55A11"/>
                </a:solidFill>
                <a:latin typeface="微软雅黑" pitchFamily="34" charset="-122"/>
                <a:ea typeface="微软雅黑" pitchFamily="34" charset="-122"/>
              </a:rPr>
              <a:t>广播</a:t>
            </a:r>
            <a:r>
              <a:rPr kumimoji="1" lang="zh-CN" altLang="en-US" sz="1600" b="1" dirty="0">
                <a:solidFill>
                  <a:srgbClr val="0087CD"/>
                </a:solidFill>
                <a:latin typeface="微软雅黑" pitchFamily="34" charset="-122"/>
                <a:ea typeface="微软雅黑" pitchFamily="34" charset="-122"/>
              </a:rPr>
              <a:t>发送</a:t>
            </a:r>
          </a:p>
          <a:p>
            <a:pPr algn="ctr">
              <a:lnSpc>
                <a:spcPct val="90000"/>
              </a:lnSpc>
            </a:pPr>
            <a:r>
              <a:rPr kumimoji="1" lang="en-US" altLang="zh-CN" sz="1600" b="1" dirty="0">
                <a:solidFill>
                  <a:srgbClr val="0087CD"/>
                </a:solidFill>
                <a:latin typeface="微软雅黑" pitchFamily="34" charset="-122"/>
                <a:ea typeface="微软雅黑" pitchFamily="34" charset="-122"/>
              </a:rPr>
              <a:t>ARP </a:t>
            </a:r>
            <a:r>
              <a:rPr kumimoji="1" lang="zh-CN" altLang="en-US" sz="1600" b="1" dirty="0">
                <a:solidFill>
                  <a:srgbClr val="0087CD"/>
                </a:solidFill>
                <a:latin typeface="微软雅黑" pitchFamily="34" charset="-122"/>
                <a:ea typeface="微软雅黑" pitchFamily="34" charset="-122"/>
              </a:rPr>
              <a:t>请求分组 </a:t>
            </a:r>
          </a:p>
        </p:txBody>
      </p:sp>
      <p:sp>
        <p:nvSpPr>
          <p:cNvPr id="27" name="Text Box 48"/>
          <p:cNvSpPr txBox="1">
            <a:spLocks noChangeArrowheads="1"/>
          </p:cNvSpPr>
          <p:nvPr/>
        </p:nvSpPr>
        <p:spPr bwMode="auto">
          <a:xfrm>
            <a:off x="3709929" y="1871284"/>
            <a:ext cx="862736" cy="276999"/>
          </a:xfrm>
          <a:prstGeom prst="rect">
            <a:avLst/>
          </a:prstGeom>
          <a:solidFill>
            <a:srgbClr val="99FFCC"/>
          </a:solidFill>
          <a:ln w="12700">
            <a:solidFill>
              <a:schemeClr val="tx1"/>
            </a:solidFill>
            <a:miter lim="800000"/>
            <a:headEnd/>
            <a:tailEnd/>
          </a:ln>
          <a:effectLst/>
        </p:spPr>
        <p:txBody>
          <a:bodyPr wrap="none">
            <a:spAutoFit/>
          </a:bodyPr>
          <a:lstStyle/>
          <a:p>
            <a:pPr algn="ctr"/>
            <a:r>
              <a:rPr kumimoji="1" lang="en-US" altLang="zh-CN" sz="1200" b="1" dirty="0">
                <a:latin typeface="微软雅黑" pitchFamily="34" charset="-122"/>
                <a:ea typeface="微软雅黑" pitchFamily="34" charset="-122"/>
              </a:rPr>
              <a:t>ARP </a:t>
            </a:r>
            <a:r>
              <a:rPr kumimoji="1" lang="zh-CN" altLang="en-US" sz="1200" b="1" dirty="0">
                <a:latin typeface="微软雅黑" pitchFamily="34" charset="-122"/>
                <a:ea typeface="微软雅黑" pitchFamily="34" charset="-122"/>
              </a:rPr>
              <a:t>请求</a:t>
            </a:r>
          </a:p>
        </p:txBody>
      </p:sp>
      <p:sp>
        <p:nvSpPr>
          <p:cNvPr id="28" name="AutoShape 49"/>
          <p:cNvSpPr>
            <a:spLocks noChangeArrowheads="1"/>
          </p:cNvSpPr>
          <p:nvPr/>
        </p:nvSpPr>
        <p:spPr bwMode="auto">
          <a:xfrm>
            <a:off x="4695005" y="1929990"/>
            <a:ext cx="142836" cy="124149"/>
          </a:xfrm>
          <a:prstGeom prst="rightArrow">
            <a:avLst>
              <a:gd name="adj1" fmla="val 50000"/>
              <a:gd name="adj2" fmla="val 26550"/>
            </a:avLst>
          </a:prstGeom>
          <a:solidFill>
            <a:srgbClr val="99FFCC"/>
          </a:solidFill>
          <a:ln w="952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9" name="Text Box 50"/>
          <p:cNvSpPr txBox="1">
            <a:spLocks noChangeArrowheads="1"/>
          </p:cNvSpPr>
          <p:nvPr/>
        </p:nvSpPr>
        <p:spPr bwMode="auto">
          <a:xfrm>
            <a:off x="4973559" y="1871284"/>
            <a:ext cx="862736" cy="276999"/>
          </a:xfrm>
          <a:prstGeom prst="rect">
            <a:avLst/>
          </a:prstGeom>
          <a:solidFill>
            <a:srgbClr val="99FFCC"/>
          </a:solidFill>
          <a:ln w="12700">
            <a:solidFill>
              <a:schemeClr val="tx1"/>
            </a:solidFill>
            <a:miter lim="800000"/>
            <a:headEnd/>
            <a:tailEnd/>
          </a:ln>
          <a:effectLst/>
        </p:spPr>
        <p:txBody>
          <a:bodyPr wrap="none">
            <a:spAutoFit/>
          </a:bodyPr>
          <a:lstStyle/>
          <a:p>
            <a:pPr algn="ctr"/>
            <a:r>
              <a:rPr kumimoji="1" lang="en-US" altLang="zh-CN" sz="1200" b="1">
                <a:latin typeface="微软雅黑" pitchFamily="34" charset="-122"/>
                <a:ea typeface="微软雅黑" pitchFamily="34" charset="-122"/>
              </a:rPr>
              <a:t>ARP </a:t>
            </a:r>
            <a:r>
              <a:rPr kumimoji="1" lang="zh-CN" altLang="en-US" sz="1200" b="1">
                <a:latin typeface="微软雅黑" pitchFamily="34" charset="-122"/>
                <a:ea typeface="微软雅黑" pitchFamily="34" charset="-122"/>
              </a:rPr>
              <a:t>请求</a:t>
            </a:r>
          </a:p>
        </p:txBody>
      </p:sp>
      <p:sp>
        <p:nvSpPr>
          <p:cNvPr id="30" name="AutoShape 51"/>
          <p:cNvSpPr>
            <a:spLocks noChangeArrowheads="1"/>
          </p:cNvSpPr>
          <p:nvPr/>
        </p:nvSpPr>
        <p:spPr bwMode="auto">
          <a:xfrm>
            <a:off x="5938823" y="1945388"/>
            <a:ext cx="142836" cy="133773"/>
          </a:xfrm>
          <a:prstGeom prst="rightArrow">
            <a:avLst>
              <a:gd name="adj1" fmla="val 50000"/>
              <a:gd name="adj2" fmla="val 25000"/>
            </a:avLst>
          </a:prstGeom>
          <a:solidFill>
            <a:srgbClr val="99FFCC"/>
          </a:solidFill>
          <a:ln w="952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1" name="Text Box 52"/>
          <p:cNvSpPr txBox="1">
            <a:spLocks noChangeArrowheads="1"/>
          </p:cNvSpPr>
          <p:nvPr/>
        </p:nvSpPr>
        <p:spPr bwMode="auto">
          <a:xfrm>
            <a:off x="6212164" y="1871284"/>
            <a:ext cx="862736" cy="276999"/>
          </a:xfrm>
          <a:prstGeom prst="rect">
            <a:avLst/>
          </a:prstGeom>
          <a:solidFill>
            <a:srgbClr val="99FFCC"/>
          </a:solidFill>
          <a:ln w="12700">
            <a:solidFill>
              <a:schemeClr val="tx1"/>
            </a:solidFill>
            <a:miter lim="800000"/>
            <a:headEnd/>
            <a:tailEnd/>
          </a:ln>
          <a:effectLst/>
        </p:spPr>
        <p:txBody>
          <a:bodyPr wrap="none">
            <a:spAutoFit/>
          </a:bodyPr>
          <a:lstStyle/>
          <a:p>
            <a:pPr algn="ctr"/>
            <a:r>
              <a:rPr kumimoji="1" lang="en-US" altLang="zh-CN" sz="1200" b="1" dirty="0">
                <a:latin typeface="微软雅黑" pitchFamily="34" charset="-122"/>
                <a:ea typeface="微软雅黑" pitchFamily="34" charset="-122"/>
              </a:rPr>
              <a:t>ARP </a:t>
            </a:r>
            <a:r>
              <a:rPr kumimoji="1" lang="zh-CN" altLang="en-US" sz="1200" b="1" dirty="0">
                <a:latin typeface="微软雅黑" pitchFamily="34" charset="-122"/>
                <a:ea typeface="微软雅黑" pitchFamily="34" charset="-122"/>
              </a:rPr>
              <a:t>请求</a:t>
            </a:r>
          </a:p>
        </p:txBody>
      </p:sp>
      <p:sp>
        <p:nvSpPr>
          <p:cNvPr id="32" name="AutoShape 53"/>
          <p:cNvSpPr>
            <a:spLocks noChangeArrowheads="1"/>
          </p:cNvSpPr>
          <p:nvPr/>
        </p:nvSpPr>
        <p:spPr bwMode="auto">
          <a:xfrm>
            <a:off x="7190984" y="1923253"/>
            <a:ext cx="142836" cy="133774"/>
          </a:xfrm>
          <a:prstGeom prst="rightArrow">
            <a:avLst>
              <a:gd name="adj1" fmla="val 50000"/>
              <a:gd name="adj2" fmla="val 25000"/>
            </a:avLst>
          </a:prstGeom>
          <a:solidFill>
            <a:srgbClr val="99FFCC"/>
          </a:solidFill>
          <a:ln w="952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33" name="Group 93"/>
          <p:cNvGrpSpPr>
            <a:grpSpLocks/>
          </p:cNvGrpSpPr>
          <p:nvPr/>
        </p:nvGrpSpPr>
        <p:grpSpPr bwMode="auto">
          <a:xfrm>
            <a:off x="2426312" y="1878984"/>
            <a:ext cx="1044683" cy="277171"/>
            <a:chOff x="249" y="663"/>
            <a:chExt cx="1002" cy="288"/>
          </a:xfrm>
          <a:solidFill>
            <a:srgbClr val="99FFCC"/>
          </a:solidFill>
        </p:grpSpPr>
        <p:sp>
          <p:nvSpPr>
            <p:cNvPr id="34" name="AutoShape 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5" name="Text Box 54"/>
            <p:cNvSpPr txBox="1">
              <a:spLocks noChangeArrowheads="1"/>
            </p:cNvSpPr>
            <p:nvPr/>
          </p:nvSpPr>
          <p:spPr bwMode="auto">
            <a:xfrm flipH="1">
              <a:off x="386" y="663"/>
              <a:ext cx="865" cy="288"/>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200" b="1" dirty="0">
                  <a:latin typeface="微软雅黑" pitchFamily="34" charset="-122"/>
                  <a:ea typeface="微软雅黑" pitchFamily="34" charset="-122"/>
                </a:rPr>
                <a:t>ARP </a:t>
              </a:r>
              <a:r>
                <a:rPr kumimoji="1" lang="zh-CN" altLang="en-US" sz="1200" b="1" dirty="0">
                  <a:latin typeface="微软雅黑" pitchFamily="34" charset="-122"/>
                  <a:ea typeface="微软雅黑" pitchFamily="34" charset="-122"/>
                </a:rPr>
                <a:t>请求</a:t>
              </a:r>
            </a:p>
          </p:txBody>
        </p:sp>
      </p:grpSp>
      <p:sp>
        <p:nvSpPr>
          <p:cNvPr id="36" name="Text Box 55"/>
          <p:cNvSpPr txBox="1">
            <a:spLocks noChangeArrowheads="1"/>
          </p:cNvSpPr>
          <p:nvPr/>
        </p:nvSpPr>
        <p:spPr bwMode="auto">
          <a:xfrm>
            <a:off x="3550234" y="2337084"/>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209.0.0.5</a:t>
            </a:r>
          </a:p>
        </p:txBody>
      </p:sp>
      <p:sp>
        <p:nvSpPr>
          <p:cNvPr id="38" name="Text Box 57"/>
          <p:cNvSpPr txBox="1">
            <a:spLocks noChangeArrowheads="1"/>
          </p:cNvSpPr>
          <p:nvPr/>
        </p:nvSpPr>
        <p:spPr bwMode="auto">
          <a:xfrm>
            <a:off x="2705191" y="2800209"/>
            <a:ext cx="17139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00-00-C0-15-AD-18</a:t>
            </a:r>
          </a:p>
        </p:txBody>
      </p:sp>
      <p:sp>
        <p:nvSpPr>
          <p:cNvPr id="39" name="Text Box 58"/>
          <p:cNvSpPr txBox="1">
            <a:spLocks noChangeArrowheads="1"/>
          </p:cNvSpPr>
          <p:nvPr/>
        </p:nvSpPr>
        <p:spPr bwMode="auto">
          <a:xfrm>
            <a:off x="5247842" y="4650804"/>
            <a:ext cx="16754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08-00-2B-00-EE-0A</a:t>
            </a:r>
          </a:p>
        </p:txBody>
      </p:sp>
      <p:sp>
        <p:nvSpPr>
          <p:cNvPr id="40" name="AutoShape 59"/>
          <p:cNvSpPr>
            <a:spLocks noChangeArrowheads="1"/>
          </p:cNvSpPr>
          <p:nvPr/>
        </p:nvSpPr>
        <p:spPr bwMode="auto">
          <a:xfrm>
            <a:off x="4169536" y="1244519"/>
            <a:ext cx="4362904" cy="463157"/>
          </a:xfrm>
          <a:prstGeom prst="wedgeRoundRectCallout">
            <a:avLst>
              <a:gd name="adj1" fmla="val -47232"/>
              <a:gd name="adj2" fmla="val 91034"/>
              <a:gd name="adj3" fmla="val 16667"/>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a:lstStyle/>
          <a:p>
            <a:pPr algn="ctr"/>
            <a:endParaRPr kumimoji="1" lang="zh-CN" altLang="zh-CN" sz="1200" b="1">
              <a:solidFill>
                <a:srgbClr val="C55A11"/>
              </a:solidFill>
              <a:latin typeface="微软雅黑" pitchFamily="34" charset="-122"/>
              <a:ea typeface="微软雅黑" pitchFamily="34" charset="-122"/>
            </a:endParaRPr>
          </a:p>
        </p:txBody>
      </p:sp>
      <p:sp>
        <p:nvSpPr>
          <p:cNvPr id="41" name="Text Box 60"/>
          <p:cNvSpPr txBox="1">
            <a:spLocks noChangeArrowheads="1"/>
          </p:cNvSpPr>
          <p:nvPr/>
        </p:nvSpPr>
        <p:spPr bwMode="auto">
          <a:xfrm>
            <a:off x="4225505" y="1226413"/>
            <a:ext cx="43802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C55A11"/>
                </a:solidFill>
                <a:latin typeface="微软雅黑" pitchFamily="34" charset="-122"/>
                <a:ea typeface="微软雅黑" pitchFamily="34" charset="-122"/>
              </a:rPr>
              <a:t>我是 </a:t>
            </a:r>
            <a:r>
              <a:rPr kumimoji="1" lang="en-US" altLang="zh-CN" sz="1400" b="1" dirty="0">
                <a:solidFill>
                  <a:srgbClr val="C55A11"/>
                </a:solidFill>
                <a:latin typeface="微软雅黑" pitchFamily="34" charset="-122"/>
                <a:ea typeface="微软雅黑" pitchFamily="34" charset="-122"/>
              </a:rPr>
              <a:t>209.0.0.5</a:t>
            </a:r>
            <a:r>
              <a:rPr kumimoji="1" lang="zh-CN" altLang="en-US" sz="1400" b="1" dirty="0">
                <a:solidFill>
                  <a:srgbClr val="C55A11"/>
                </a:solidFill>
                <a:latin typeface="微软雅黑" pitchFamily="34" charset="-122"/>
                <a:ea typeface="微软雅黑" pitchFamily="34" charset="-122"/>
              </a:rPr>
              <a:t>，硬件地址是 </a:t>
            </a:r>
            <a:r>
              <a:rPr kumimoji="1" lang="en-US" altLang="zh-CN" sz="1400" b="1" dirty="0">
                <a:solidFill>
                  <a:srgbClr val="C55A11"/>
                </a:solidFill>
                <a:latin typeface="微软雅黑" pitchFamily="34" charset="-122"/>
                <a:ea typeface="微软雅黑" pitchFamily="34" charset="-122"/>
              </a:rPr>
              <a:t>00-00-C0-15-AD-18</a:t>
            </a:r>
          </a:p>
          <a:p>
            <a:r>
              <a:rPr kumimoji="1" lang="zh-CN" altLang="en-US" sz="1400" b="1" dirty="0">
                <a:solidFill>
                  <a:srgbClr val="C55A11"/>
                </a:solidFill>
                <a:latin typeface="微软雅黑" pitchFamily="34" charset="-122"/>
                <a:ea typeface="微软雅黑" pitchFamily="34" charset="-122"/>
              </a:rPr>
              <a:t>我想知道主机 </a:t>
            </a:r>
            <a:r>
              <a:rPr kumimoji="1" lang="en-US" altLang="zh-CN" sz="1400" b="1" dirty="0">
                <a:solidFill>
                  <a:srgbClr val="C55A11"/>
                </a:solidFill>
                <a:latin typeface="微软雅黑" pitchFamily="34" charset="-122"/>
                <a:ea typeface="微软雅黑" pitchFamily="34" charset="-122"/>
              </a:rPr>
              <a:t>209.0.0.6 </a:t>
            </a:r>
            <a:r>
              <a:rPr kumimoji="1" lang="zh-CN" altLang="en-US" sz="1400" b="1" dirty="0">
                <a:solidFill>
                  <a:srgbClr val="C55A11"/>
                </a:solidFill>
                <a:latin typeface="微软雅黑" pitchFamily="34" charset="-122"/>
                <a:ea typeface="微软雅黑" pitchFamily="34" charset="-122"/>
              </a:rPr>
              <a:t>的硬件地址</a:t>
            </a:r>
          </a:p>
        </p:txBody>
      </p:sp>
      <p:sp>
        <p:nvSpPr>
          <p:cNvPr id="42" name="AutoShape 61"/>
          <p:cNvSpPr>
            <a:spLocks noChangeArrowheads="1"/>
          </p:cNvSpPr>
          <p:nvPr/>
        </p:nvSpPr>
        <p:spPr bwMode="auto">
          <a:xfrm>
            <a:off x="5359782" y="3075806"/>
            <a:ext cx="2956634" cy="517030"/>
          </a:xfrm>
          <a:prstGeom prst="wedgeRoundRectCallout">
            <a:avLst>
              <a:gd name="adj1" fmla="val -41387"/>
              <a:gd name="adj2" fmla="val 83711"/>
              <a:gd name="adj3" fmla="val 16667"/>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a:lstStyle/>
          <a:p>
            <a:pPr algn="ctr"/>
            <a:endParaRPr kumimoji="1" lang="zh-CN" altLang="zh-CN" sz="1200" b="1">
              <a:solidFill>
                <a:srgbClr val="0000CC"/>
              </a:solidFill>
              <a:latin typeface="微软雅黑" pitchFamily="34" charset="-122"/>
              <a:ea typeface="微软雅黑" pitchFamily="34" charset="-122"/>
            </a:endParaRPr>
          </a:p>
        </p:txBody>
      </p:sp>
      <p:sp>
        <p:nvSpPr>
          <p:cNvPr id="43" name="Text Box 62"/>
          <p:cNvSpPr txBox="1">
            <a:spLocks noChangeArrowheads="1"/>
          </p:cNvSpPr>
          <p:nvPr/>
        </p:nvSpPr>
        <p:spPr bwMode="auto">
          <a:xfrm>
            <a:off x="5437698" y="3075806"/>
            <a:ext cx="28787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C55A11"/>
                </a:solidFill>
                <a:latin typeface="微软雅黑" pitchFamily="34" charset="-122"/>
                <a:ea typeface="微软雅黑" pitchFamily="34" charset="-122"/>
              </a:rPr>
              <a:t>我是 </a:t>
            </a:r>
            <a:r>
              <a:rPr kumimoji="1" lang="en-US" altLang="zh-CN" sz="1400" b="1" dirty="0">
                <a:solidFill>
                  <a:srgbClr val="C55A11"/>
                </a:solidFill>
                <a:latin typeface="微软雅黑" pitchFamily="34" charset="-122"/>
                <a:ea typeface="微软雅黑" pitchFamily="34" charset="-122"/>
              </a:rPr>
              <a:t>209.0.0.6</a:t>
            </a:r>
          </a:p>
          <a:p>
            <a:r>
              <a:rPr kumimoji="1" lang="zh-CN" altLang="en-US" sz="1400" b="1" dirty="0">
                <a:solidFill>
                  <a:srgbClr val="C55A11"/>
                </a:solidFill>
                <a:latin typeface="微软雅黑" pitchFamily="34" charset="-122"/>
                <a:ea typeface="微软雅黑" pitchFamily="34" charset="-122"/>
              </a:rPr>
              <a:t>硬件地址是 </a:t>
            </a:r>
            <a:r>
              <a:rPr kumimoji="1" lang="en-US" altLang="zh-CN" sz="1400" b="1" dirty="0">
                <a:solidFill>
                  <a:srgbClr val="C55A11"/>
                </a:solidFill>
                <a:latin typeface="微软雅黑" pitchFamily="34" charset="-122"/>
                <a:ea typeface="微软雅黑" pitchFamily="34" charset="-122"/>
              </a:rPr>
              <a:t>08-00-2B-00-EE-0A</a:t>
            </a:r>
          </a:p>
        </p:txBody>
      </p:sp>
      <p:sp>
        <p:nvSpPr>
          <p:cNvPr id="54" name="Line 83"/>
          <p:cNvSpPr>
            <a:spLocks noChangeShapeType="1"/>
          </p:cNvSpPr>
          <p:nvPr/>
        </p:nvSpPr>
        <p:spPr bwMode="auto">
          <a:xfrm>
            <a:off x="2181944" y="3990713"/>
            <a:ext cx="5637325" cy="12511"/>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5" name="Text Box 84"/>
          <p:cNvSpPr txBox="1">
            <a:spLocks noChangeArrowheads="1"/>
          </p:cNvSpPr>
          <p:nvPr/>
        </p:nvSpPr>
        <p:spPr bwMode="auto">
          <a:xfrm>
            <a:off x="3671817" y="4300606"/>
            <a:ext cx="339128"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A</a:t>
            </a:r>
          </a:p>
        </p:txBody>
      </p:sp>
      <p:sp>
        <p:nvSpPr>
          <p:cNvPr id="56" name="Text Box 85"/>
          <p:cNvSpPr txBox="1">
            <a:spLocks noChangeArrowheads="1"/>
          </p:cNvSpPr>
          <p:nvPr/>
        </p:nvSpPr>
        <p:spPr bwMode="auto">
          <a:xfrm>
            <a:off x="4978192" y="4225538"/>
            <a:ext cx="321012"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Y</a:t>
            </a:r>
          </a:p>
        </p:txBody>
      </p:sp>
      <p:sp>
        <p:nvSpPr>
          <p:cNvPr id="57" name="Text Box 86"/>
          <p:cNvSpPr txBox="1">
            <a:spLocks noChangeArrowheads="1"/>
          </p:cNvSpPr>
          <p:nvPr/>
        </p:nvSpPr>
        <p:spPr bwMode="auto">
          <a:xfrm>
            <a:off x="2800204" y="4225538"/>
            <a:ext cx="330071"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X</a:t>
            </a:r>
          </a:p>
        </p:txBody>
      </p:sp>
      <p:sp>
        <p:nvSpPr>
          <p:cNvPr id="58" name="Text Box 87"/>
          <p:cNvSpPr txBox="1">
            <a:spLocks noChangeArrowheads="1"/>
          </p:cNvSpPr>
          <p:nvPr/>
        </p:nvSpPr>
        <p:spPr bwMode="auto">
          <a:xfrm>
            <a:off x="6120878" y="4300606"/>
            <a:ext cx="328258"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B</a:t>
            </a:r>
          </a:p>
        </p:txBody>
      </p:sp>
      <p:sp>
        <p:nvSpPr>
          <p:cNvPr id="59" name="Text Box 88"/>
          <p:cNvSpPr txBox="1">
            <a:spLocks noChangeArrowheads="1"/>
          </p:cNvSpPr>
          <p:nvPr/>
        </p:nvSpPr>
        <p:spPr bwMode="auto">
          <a:xfrm>
            <a:off x="7466873" y="4225538"/>
            <a:ext cx="321012" cy="3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itchFamily="34" charset="-122"/>
                <a:ea typeface="微软雅黑" pitchFamily="34" charset="-122"/>
              </a:rPr>
              <a:t>Z</a:t>
            </a:r>
          </a:p>
        </p:txBody>
      </p:sp>
      <p:sp>
        <p:nvSpPr>
          <p:cNvPr id="60" name="Text Box 89"/>
          <p:cNvSpPr txBox="1">
            <a:spLocks noChangeArrowheads="1"/>
          </p:cNvSpPr>
          <p:nvPr/>
        </p:nvSpPr>
        <p:spPr bwMode="auto">
          <a:xfrm>
            <a:off x="3565472" y="4126412"/>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209.0.0.5</a:t>
            </a:r>
          </a:p>
        </p:txBody>
      </p:sp>
      <p:sp>
        <p:nvSpPr>
          <p:cNvPr id="62" name="Text Box 91"/>
          <p:cNvSpPr txBox="1">
            <a:spLocks noChangeArrowheads="1"/>
          </p:cNvSpPr>
          <p:nvPr/>
        </p:nvSpPr>
        <p:spPr bwMode="auto">
          <a:xfrm>
            <a:off x="2637324" y="4671015"/>
            <a:ext cx="17139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00-00-C0-15-AD-18</a:t>
            </a:r>
          </a:p>
        </p:txBody>
      </p:sp>
      <p:sp>
        <p:nvSpPr>
          <p:cNvPr id="64" name="Freeform 97"/>
          <p:cNvSpPr>
            <a:spLocks/>
          </p:cNvSpPr>
          <p:nvPr/>
        </p:nvSpPr>
        <p:spPr bwMode="auto">
          <a:xfrm>
            <a:off x="3514784" y="2248543"/>
            <a:ext cx="1276140" cy="416719"/>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5" name="Freeform 98"/>
          <p:cNvSpPr>
            <a:spLocks/>
          </p:cNvSpPr>
          <p:nvPr/>
        </p:nvSpPr>
        <p:spPr bwMode="auto">
          <a:xfrm>
            <a:off x="3513741" y="2248543"/>
            <a:ext cx="2412571" cy="416719"/>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6" name="Freeform 101"/>
          <p:cNvSpPr>
            <a:spLocks/>
          </p:cNvSpPr>
          <p:nvPr/>
        </p:nvSpPr>
        <p:spPr bwMode="auto">
          <a:xfrm>
            <a:off x="3513741" y="2248543"/>
            <a:ext cx="3831547" cy="416719"/>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7" name="Freeform 102"/>
          <p:cNvSpPr>
            <a:spLocks/>
          </p:cNvSpPr>
          <p:nvPr/>
        </p:nvSpPr>
        <p:spPr bwMode="auto">
          <a:xfrm flipH="1">
            <a:off x="2616065" y="2248543"/>
            <a:ext cx="897676" cy="416719"/>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8" name="Freeform 103"/>
          <p:cNvSpPr>
            <a:spLocks/>
          </p:cNvSpPr>
          <p:nvPr/>
        </p:nvSpPr>
        <p:spPr bwMode="auto">
          <a:xfrm flipH="1">
            <a:off x="3515426" y="4038833"/>
            <a:ext cx="2412571" cy="416719"/>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cxnSp>
        <p:nvCxnSpPr>
          <p:cNvPr id="71" name="直接连接符 70"/>
          <p:cNvCxnSpPr/>
          <p:nvPr/>
        </p:nvCxnSpPr>
        <p:spPr>
          <a:xfrm>
            <a:off x="556963" y="3040827"/>
            <a:ext cx="8048776"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Text Box 90"/>
          <p:cNvSpPr txBox="1">
            <a:spLocks noChangeArrowheads="1"/>
          </p:cNvSpPr>
          <p:nvPr/>
        </p:nvSpPr>
        <p:spPr bwMode="auto">
          <a:xfrm>
            <a:off x="5976999" y="4061931"/>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209.0.0.6</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地址解析协议 </a:t>
            </a:r>
            <a:r>
              <a:rPr lang="en-US" altLang="zh-CN" sz="2400" b="1" dirty="0">
                <a:solidFill>
                  <a:srgbClr val="0070C0"/>
                </a:solidFill>
                <a:latin typeface="微软雅黑" panose="020B0503020204020204" pitchFamily="34" charset="-122"/>
                <a:ea typeface="微软雅黑" panose="020B0503020204020204" pitchFamily="34" charset="-122"/>
              </a:rPr>
              <a:t>ARP</a:t>
            </a:r>
            <a:r>
              <a:rPr lang="zh-CN" altLang="en-US" sz="2400" b="1" dirty="0">
                <a:solidFill>
                  <a:srgbClr val="0070C0"/>
                </a:solidFill>
                <a:latin typeface="微软雅黑" panose="020B0503020204020204" pitchFamily="34" charset="-122"/>
                <a:ea typeface="微软雅黑" panose="020B0503020204020204" pitchFamily="34" charset="-122"/>
              </a:rPr>
              <a:t>原理</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2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2" fill="hold" grpId="0" nodeType="afterEffect">
                                  <p:stCondLst>
                                    <p:cond delay="250"/>
                                  </p:stCondLst>
                                  <p:childTnLst>
                                    <p:set>
                                      <p:cBhvr>
                                        <p:cTn id="9" dur="1" fill="hold">
                                          <p:stCondLst>
                                            <p:cond delay="0"/>
                                          </p:stCondLst>
                                        </p:cTn>
                                        <p:tgtEl>
                                          <p:spTgt spid="67"/>
                                        </p:tgtEl>
                                        <p:attrNameLst>
                                          <p:attrName>style.visibility</p:attrName>
                                        </p:attrNameLst>
                                      </p:cBhvr>
                                      <p:to>
                                        <p:strVal val="visible"/>
                                      </p:to>
                                    </p:set>
                                    <p:animEffect transition="in" filter="wipe(right)">
                                      <p:cBhvr>
                                        <p:cTn id="10" dur="1000"/>
                                        <p:tgtEl>
                                          <p:spTgt spid="6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wipe(left)">
                                      <p:cBhvr>
                                        <p:cTn id="13" dur="1000"/>
                                        <p:tgtEl>
                                          <p:spTgt spid="64"/>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1250"/>
                                        <p:tgtEl>
                                          <p:spTgt spid="65"/>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1500"/>
                                        <p:tgtEl>
                                          <p:spTgt spid="66"/>
                                        </p:tgtEl>
                                      </p:cBhvr>
                                    </p:animEffect>
                                  </p:childTnLst>
                                </p:cTn>
                              </p:par>
                            </p:childTnLst>
                          </p:cTn>
                        </p:par>
                        <p:par>
                          <p:cTn id="20" fill="hold">
                            <p:stCondLst>
                              <p:cond delay="4750"/>
                            </p:stCondLst>
                            <p:childTnLst>
                              <p:par>
                                <p:cTn id="21" presetID="35" presetClass="emph" presetSubtype="0" repeatCount="3000" fill="hold" grpId="0" nodeType="afterEffect">
                                  <p:stCondLst>
                                    <p:cond delay="500"/>
                                  </p:stCondLst>
                                  <p:childTnLst>
                                    <p:anim calcmode="discrete" valueType="str">
                                      <p:cBhvr>
                                        <p:cTn id="22"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23" fill="hold">
                            <p:stCondLst>
                              <p:cond delay="8250"/>
                            </p:stCondLst>
                            <p:childTnLst>
                              <p:par>
                                <p:cTn id="24" presetID="22" presetClass="entr" presetSubtype="2" fill="hold" grpId="0" nodeType="afterEffect">
                                  <p:stCondLst>
                                    <p:cond delay="250"/>
                                  </p:stCondLst>
                                  <p:childTnLst>
                                    <p:set>
                                      <p:cBhvr>
                                        <p:cTn id="25" dur="1" fill="hold">
                                          <p:stCondLst>
                                            <p:cond delay="0"/>
                                          </p:stCondLst>
                                        </p:cTn>
                                        <p:tgtEl>
                                          <p:spTgt spid="68"/>
                                        </p:tgtEl>
                                        <p:attrNameLst>
                                          <p:attrName>style.visibility</p:attrName>
                                        </p:attrNameLst>
                                      </p:cBhvr>
                                      <p:to>
                                        <p:strVal val="visible"/>
                                      </p:to>
                                    </p:set>
                                    <p:animEffect transition="in" filter="wipe(right)">
                                      <p:cBhvr>
                                        <p:cTn id="26" dur="1250"/>
                                        <p:tgtEl>
                                          <p:spTgt spid="68"/>
                                        </p:tgtEl>
                                      </p:cBhvr>
                                    </p:animEffect>
                                  </p:childTnLst>
                                </p:cTn>
                              </p:par>
                            </p:childTnLst>
                          </p:cTn>
                        </p:par>
                        <p:par>
                          <p:cTn id="27" fill="hold">
                            <p:stCondLst>
                              <p:cond delay="9750"/>
                            </p:stCondLst>
                            <p:childTnLst>
                              <p:par>
                                <p:cTn id="28" presetID="35" presetClass="emph" presetSubtype="0" repeatCount="3000" fill="hold" grpId="0" nodeType="afterEffect">
                                  <p:stCondLst>
                                    <p:cond delay="250"/>
                                  </p:stCondLst>
                                  <p:childTnLst>
                                    <p:anim calcmode="discrete" valueType="str">
                                      <p:cBhvr>
                                        <p:cTn id="2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9" grpId="0"/>
      <p:bldP spid="64" grpId="0" animBg="1"/>
      <p:bldP spid="65" grpId="0" animBg="1"/>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5537" y="1131590"/>
            <a:ext cx="8352928" cy="2208297"/>
          </a:xfrm>
          <a:prstGeom prst="rect">
            <a:avLst/>
          </a:prstGeom>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网际协议 </a:t>
            </a:r>
            <a:r>
              <a:rPr lang="fr-FR"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是 </a:t>
            </a:r>
            <a:r>
              <a:rPr lang="fr-FR" altLang="zh-CN" sz="2000" dirty="0">
                <a:solidFill>
                  <a:srgbClr val="0087CD"/>
                </a:solidFill>
                <a:latin typeface="微软雅黑" pitchFamily="34" charset="-122"/>
                <a:ea typeface="微软雅黑" pitchFamily="34" charset="-122"/>
              </a:rPr>
              <a:t>TCP/IP </a:t>
            </a:r>
            <a:r>
              <a:rPr lang="zh-CN" altLang="en-US" sz="2000" dirty="0">
                <a:solidFill>
                  <a:srgbClr val="0087CD"/>
                </a:solidFill>
                <a:latin typeface="微软雅黑" pitchFamily="34" charset="-122"/>
                <a:ea typeface="微软雅黑" pitchFamily="34" charset="-122"/>
              </a:rPr>
              <a:t>体系中两个最主要的协议之一。</a:t>
            </a:r>
          </a:p>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与 </a:t>
            </a:r>
            <a:r>
              <a:rPr lang="fr-FR"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协议配套使用的还有三个协议：</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地址解析协议 </a:t>
            </a:r>
            <a:r>
              <a:rPr lang="fr-FR" altLang="zh-CN" sz="2000" dirty="0">
                <a:solidFill>
                  <a:srgbClr val="C55A11"/>
                </a:solidFill>
                <a:latin typeface="微软雅黑" pitchFamily="34" charset="-122"/>
                <a:ea typeface="微软雅黑" pitchFamily="34" charset="-122"/>
              </a:rPr>
              <a:t>ARP </a:t>
            </a:r>
            <a:r>
              <a:rPr lang="fr-FR" altLang="zh-CN" sz="2000" dirty="0">
                <a:solidFill>
                  <a:srgbClr val="0087CD"/>
                </a:solidFill>
                <a:latin typeface="微软雅黑" pitchFamily="34" charset="-122"/>
                <a:ea typeface="微软雅黑" pitchFamily="34" charset="-122"/>
              </a:rPr>
              <a:t>(Address Resolution Protocol)</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网际控制报文协议 </a:t>
            </a:r>
            <a:r>
              <a:rPr lang="fr-FR" altLang="zh-CN" sz="2000" dirty="0">
                <a:solidFill>
                  <a:srgbClr val="C55A11"/>
                </a:solidFill>
                <a:latin typeface="微软雅黑" pitchFamily="34" charset="-122"/>
                <a:ea typeface="微软雅黑" pitchFamily="34" charset="-122"/>
              </a:rPr>
              <a:t>ICMP </a:t>
            </a:r>
            <a:r>
              <a:rPr lang="fr-FR" altLang="zh-CN" sz="2000" dirty="0">
                <a:solidFill>
                  <a:srgbClr val="0087CD"/>
                </a:solidFill>
                <a:latin typeface="微软雅黑" pitchFamily="34" charset="-122"/>
                <a:ea typeface="微软雅黑" pitchFamily="34" charset="-122"/>
              </a:rPr>
              <a:t>(Internet Control Message Protocol)</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网际组管理协议 </a:t>
            </a:r>
            <a:r>
              <a:rPr lang="fr-FR" altLang="zh-CN" sz="2000" dirty="0">
                <a:solidFill>
                  <a:srgbClr val="C55A11"/>
                </a:solidFill>
                <a:latin typeface="微软雅黑" pitchFamily="34" charset="-122"/>
                <a:ea typeface="微软雅黑" pitchFamily="34" charset="-122"/>
              </a:rPr>
              <a:t>IGMP </a:t>
            </a:r>
            <a:r>
              <a:rPr lang="fr-FR" altLang="zh-CN" sz="2000" dirty="0">
                <a:solidFill>
                  <a:srgbClr val="0087CD"/>
                </a:solidFill>
                <a:latin typeface="微软雅黑" pitchFamily="34" charset="-122"/>
                <a:ea typeface="微软雅黑" pitchFamily="34" charset="-122"/>
              </a:rPr>
              <a:t>(Internet Group Management Protocol)</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8"/>
          <p:cNvSpPr>
            <a:spLocks noChangeArrowheads="1"/>
          </p:cNvSpPr>
          <p:nvPr/>
        </p:nvSpPr>
        <p:spPr bwMode="auto">
          <a:xfrm>
            <a:off x="323528" y="1184483"/>
            <a:ext cx="842493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利用</a:t>
            </a:r>
            <a:r>
              <a:rPr lang="en-US" altLang="zh-CN" sz="2000" dirty="0">
                <a:solidFill>
                  <a:srgbClr val="C55A11"/>
                </a:solidFill>
                <a:latin typeface="微软雅黑" pitchFamily="34" charset="-122"/>
                <a:ea typeface="微软雅黑" pitchFamily="34" charset="-122"/>
              </a:rPr>
              <a:t>ARP</a:t>
            </a:r>
            <a:r>
              <a:rPr lang="zh-CN" altLang="en-US" sz="2000" dirty="0">
                <a:solidFill>
                  <a:srgbClr val="C55A11"/>
                </a:solidFill>
                <a:latin typeface="微软雅黑" pitchFamily="34" charset="-122"/>
                <a:ea typeface="微软雅黑" pitchFamily="34" charset="-122"/>
              </a:rPr>
              <a:t>缓存</a:t>
            </a:r>
            <a:r>
              <a:rPr lang="zh-CN" altLang="en-US" sz="2000" dirty="0">
                <a:solidFill>
                  <a:srgbClr val="0070C0"/>
                </a:solidFill>
                <a:latin typeface="微软雅黑" pitchFamily="34" charset="-122"/>
                <a:ea typeface="微软雅黑" pitchFamily="34" charset="-122"/>
              </a:rPr>
              <a:t>来存放最近获得的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地址到 </a:t>
            </a:r>
            <a:r>
              <a:rPr lang="en-US" altLang="zh-CN" sz="2000" dirty="0">
                <a:solidFill>
                  <a:srgbClr val="0070C0"/>
                </a:solidFill>
                <a:latin typeface="微软雅黑" pitchFamily="34" charset="-122"/>
                <a:ea typeface="微软雅黑" pitchFamily="34" charset="-122"/>
              </a:rPr>
              <a:t>MAC </a:t>
            </a:r>
            <a:r>
              <a:rPr lang="zh-CN" altLang="en-US" sz="2000" dirty="0">
                <a:solidFill>
                  <a:srgbClr val="0070C0"/>
                </a:solidFill>
                <a:latin typeface="微软雅黑" pitchFamily="34" charset="-122"/>
                <a:ea typeface="微软雅黑" pitchFamily="34" charset="-122"/>
              </a:rPr>
              <a:t>地址的绑定，</a:t>
            </a:r>
            <a:r>
              <a:rPr lang="zh-CN" altLang="en-US" sz="2000" dirty="0">
                <a:solidFill>
                  <a:srgbClr val="C55A11"/>
                </a:solidFill>
                <a:latin typeface="微软雅黑" pitchFamily="34" charset="-122"/>
                <a:ea typeface="微软雅黑" pitchFamily="34" charset="-122"/>
              </a:rPr>
              <a:t>以减少 </a:t>
            </a:r>
            <a:r>
              <a:rPr lang="en-US" altLang="zh-CN" sz="2000" dirty="0">
                <a:solidFill>
                  <a:srgbClr val="C55A11"/>
                </a:solidFill>
                <a:latin typeface="微软雅黑" pitchFamily="34" charset="-122"/>
                <a:ea typeface="微软雅黑" pitchFamily="34" charset="-122"/>
              </a:rPr>
              <a:t>ARP </a:t>
            </a:r>
            <a:r>
              <a:rPr lang="zh-CN" altLang="en-US" sz="2000" dirty="0">
                <a:solidFill>
                  <a:srgbClr val="C55A11"/>
                </a:solidFill>
                <a:latin typeface="微软雅黑" pitchFamily="34" charset="-122"/>
                <a:ea typeface="微软雅黑" pitchFamily="34" charset="-122"/>
              </a:rPr>
              <a:t>广播的数量</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用于解决</a:t>
            </a:r>
            <a:r>
              <a:rPr lang="zh-CN" altLang="en-US" sz="2000" dirty="0">
                <a:solidFill>
                  <a:srgbClr val="C55A11"/>
                </a:solidFill>
                <a:latin typeface="微软雅黑" pitchFamily="34" charset="-122"/>
                <a:ea typeface="微软雅黑" pitchFamily="34" charset="-122"/>
              </a:rPr>
              <a:t>同一个局域网</a:t>
            </a:r>
            <a:r>
              <a:rPr lang="zh-CN" altLang="en-US" sz="2000" dirty="0">
                <a:solidFill>
                  <a:srgbClr val="0070C0"/>
                </a:solidFill>
                <a:latin typeface="微软雅黑" pitchFamily="34" charset="-122"/>
                <a:ea typeface="微软雅黑" pitchFamily="34" charset="-122"/>
              </a:rPr>
              <a:t>上的主机或路由器的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地址和硬件地址的映射问题。</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如果所</a:t>
            </a:r>
            <a:r>
              <a:rPr lang="zh-CN" altLang="en-US" sz="2000" dirty="0">
                <a:solidFill>
                  <a:srgbClr val="C55A11"/>
                </a:solidFill>
                <a:latin typeface="微软雅黑" pitchFamily="34" charset="-122"/>
                <a:ea typeface="微软雅黑" pitchFamily="34" charset="-122"/>
              </a:rPr>
              <a:t>要找的主机和源主机不在同一个局域网上</a:t>
            </a:r>
            <a:r>
              <a:rPr lang="zh-CN" altLang="en-US" sz="2000" dirty="0">
                <a:solidFill>
                  <a:srgbClr val="0070C0"/>
                </a:solidFill>
                <a:latin typeface="微软雅黑" pitchFamily="34" charset="-122"/>
                <a:ea typeface="微软雅黑" pitchFamily="34" charset="-122"/>
              </a:rPr>
              <a:t>，那么就要通过 </a:t>
            </a:r>
            <a:r>
              <a:rPr lang="en-US" altLang="zh-CN" sz="2000" dirty="0">
                <a:solidFill>
                  <a:srgbClr val="0070C0"/>
                </a:solidFill>
                <a:latin typeface="微软雅黑" pitchFamily="34" charset="-122"/>
                <a:ea typeface="微软雅黑" pitchFamily="34" charset="-122"/>
              </a:rPr>
              <a:t>ARP </a:t>
            </a:r>
            <a:r>
              <a:rPr lang="zh-CN" altLang="en-US" sz="2000" dirty="0">
                <a:solidFill>
                  <a:srgbClr val="0070C0"/>
                </a:solidFill>
                <a:latin typeface="微软雅黑" pitchFamily="34" charset="-122"/>
                <a:ea typeface="微软雅黑" pitchFamily="34" charset="-122"/>
              </a:rPr>
              <a:t>找到一个位于本局域网上的某个</a:t>
            </a:r>
            <a:r>
              <a:rPr lang="zh-CN" altLang="en-US" sz="2000" dirty="0">
                <a:solidFill>
                  <a:srgbClr val="C55A11"/>
                </a:solidFill>
                <a:latin typeface="微软雅黑" pitchFamily="34" charset="-122"/>
                <a:ea typeface="微软雅黑" pitchFamily="34" charset="-122"/>
              </a:rPr>
              <a:t>路由器的硬件地址</a:t>
            </a:r>
            <a:r>
              <a:rPr lang="zh-CN" altLang="en-US" sz="2000" dirty="0">
                <a:solidFill>
                  <a:srgbClr val="0070C0"/>
                </a:solidFill>
                <a:latin typeface="微软雅黑" pitchFamily="34" charset="-122"/>
                <a:ea typeface="微软雅黑" pitchFamily="34" charset="-122"/>
              </a:rPr>
              <a:t>，然后把分组发送给这个路由器，让这个路由器</a:t>
            </a:r>
            <a:r>
              <a:rPr lang="zh-CN" altLang="en-US" sz="2000" dirty="0">
                <a:solidFill>
                  <a:srgbClr val="C55A11"/>
                </a:solidFill>
                <a:latin typeface="微软雅黑" pitchFamily="34" charset="-122"/>
                <a:ea typeface="微软雅黑" pitchFamily="34" charset="-122"/>
              </a:rPr>
              <a:t>把分组转发给下一个网络</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en-US" altLang="zh-CN" sz="2000" dirty="0">
                <a:solidFill>
                  <a:srgbClr val="0070C0"/>
                </a:solidFill>
                <a:latin typeface="微软雅黑" pitchFamily="34" charset="-122"/>
                <a:ea typeface="微软雅黑" pitchFamily="34" charset="-122"/>
              </a:rPr>
              <a:t>ARP</a:t>
            </a:r>
            <a:r>
              <a:rPr lang="zh-CN" altLang="en-US" sz="2000" dirty="0">
                <a:solidFill>
                  <a:srgbClr val="0070C0"/>
                </a:solidFill>
                <a:latin typeface="微软雅黑" pitchFamily="34" charset="-122"/>
                <a:ea typeface="微软雅黑" pitchFamily="34" charset="-122"/>
              </a:rPr>
              <a:t>协议从 </a:t>
            </a: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地址到硬件地址的解析是</a:t>
            </a:r>
            <a:r>
              <a:rPr lang="zh-CN" altLang="en-US" sz="2000" dirty="0">
                <a:solidFill>
                  <a:srgbClr val="C55A11"/>
                </a:solidFill>
                <a:latin typeface="微软雅黑" pitchFamily="34" charset="-122"/>
                <a:ea typeface="微软雅黑" pitchFamily="34" charset="-122"/>
              </a:rPr>
              <a:t>自动进行</a:t>
            </a:r>
            <a:r>
              <a:rPr lang="zh-CN" altLang="en-US" sz="2000" dirty="0">
                <a:solidFill>
                  <a:srgbClr val="0070C0"/>
                </a:solidFill>
                <a:latin typeface="微软雅黑" pitchFamily="34" charset="-122"/>
                <a:ea typeface="微软雅黑" pitchFamily="34" charset="-122"/>
              </a:rPr>
              <a:t>，用户无感知。</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地址解析协议 </a:t>
            </a:r>
            <a:r>
              <a:rPr lang="en-US" altLang="zh-CN" sz="2400" b="1" dirty="0">
                <a:solidFill>
                  <a:srgbClr val="0070C0"/>
                </a:solidFill>
                <a:latin typeface="微软雅黑" panose="020B0503020204020204" pitchFamily="34" charset="-122"/>
                <a:ea typeface="微软雅黑" panose="020B0503020204020204" pitchFamily="34" charset="-122"/>
              </a:rPr>
              <a:t>ARP</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6903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2252366" y="1835108"/>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5" name="Rectangle 44"/>
          <p:cNvSpPr>
            <a:spLocks noChangeArrowheads="1"/>
          </p:cNvSpPr>
          <p:nvPr/>
        </p:nvSpPr>
        <p:spPr bwMode="auto">
          <a:xfrm>
            <a:off x="2804398" y="1841010"/>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6" name="Rectangle 45"/>
          <p:cNvSpPr>
            <a:spLocks noChangeArrowheads="1"/>
          </p:cNvSpPr>
          <p:nvPr/>
        </p:nvSpPr>
        <p:spPr bwMode="auto">
          <a:xfrm>
            <a:off x="1805213" y="2076826"/>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7" name="Rectangle 54"/>
          <p:cNvSpPr>
            <a:spLocks noChangeArrowheads="1"/>
          </p:cNvSpPr>
          <p:nvPr/>
        </p:nvSpPr>
        <p:spPr bwMode="auto">
          <a:xfrm>
            <a:off x="1731621" y="3050231"/>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8" name="Line 6"/>
          <p:cNvSpPr>
            <a:spLocks noChangeShapeType="1"/>
          </p:cNvSpPr>
          <p:nvPr/>
        </p:nvSpPr>
        <p:spPr bwMode="auto">
          <a:xfrm>
            <a:off x="2992453" y="4377347"/>
            <a:ext cx="345171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0" name="Rectangle 90"/>
          <p:cNvSpPr>
            <a:spLocks noChangeArrowheads="1"/>
          </p:cNvSpPr>
          <p:nvPr/>
        </p:nvSpPr>
        <p:spPr bwMode="auto">
          <a:xfrm>
            <a:off x="2973243" y="3971373"/>
            <a:ext cx="917019" cy="264116"/>
          </a:xfrm>
          <a:prstGeom prst="rect">
            <a:avLst/>
          </a:prstGeom>
          <a:solidFill>
            <a:srgbClr val="99FFCC"/>
          </a:solidFill>
          <a:ln w="127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11"/>
          <p:cNvSpPr>
            <a:spLocks noChangeArrowheads="1"/>
          </p:cNvSpPr>
          <p:nvPr/>
        </p:nvSpPr>
        <p:spPr bwMode="auto">
          <a:xfrm>
            <a:off x="2261466" y="3395543"/>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3" name="Line 12"/>
          <p:cNvSpPr>
            <a:spLocks noChangeShapeType="1"/>
          </p:cNvSpPr>
          <p:nvPr/>
        </p:nvSpPr>
        <p:spPr bwMode="auto">
          <a:xfrm>
            <a:off x="2249333" y="2100158"/>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3"/>
          <p:cNvSpPr>
            <a:spLocks noChangeShapeType="1"/>
          </p:cNvSpPr>
          <p:nvPr/>
        </p:nvSpPr>
        <p:spPr bwMode="auto">
          <a:xfrm>
            <a:off x="2249333" y="2360542"/>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4"/>
          <p:cNvSpPr>
            <a:spLocks noChangeShapeType="1"/>
          </p:cNvSpPr>
          <p:nvPr/>
        </p:nvSpPr>
        <p:spPr bwMode="auto">
          <a:xfrm>
            <a:off x="2249333" y="2621859"/>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5"/>
          <p:cNvSpPr>
            <a:spLocks noChangeShapeType="1"/>
          </p:cNvSpPr>
          <p:nvPr/>
        </p:nvSpPr>
        <p:spPr bwMode="auto">
          <a:xfrm>
            <a:off x="2249333" y="2879442"/>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6"/>
          <p:cNvSpPr>
            <a:spLocks noChangeShapeType="1"/>
          </p:cNvSpPr>
          <p:nvPr/>
        </p:nvSpPr>
        <p:spPr bwMode="auto">
          <a:xfrm>
            <a:off x="2249333" y="3140759"/>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7"/>
          <p:cNvSpPr>
            <a:spLocks noChangeShapeType="1"/>
          </p:cNvSpPr>
          <p:nvPr/>
        </p:nvSpPr>
        <p:spPr bwMode="auto">
          <a:xfrm>
            <a:off x="2866072" y="1839775"/>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8"/>
          <p:cNvSpPr>
            <a:spLocks noChangeShapeType="1"/>
          </p:cNvSpPr>
          <p:nvPr/>
        </p:nvSpPr>
        <p:spPr bwMode="auto">
          <a:xfrm>
            <a:off x="3536811" y="1839775"/>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9"/>
          <p:cNvSpPr>
            <a:spLocks noChangeShapeType="1"/>
          </p:cNvSpPr>
          <p:nvPr/>
        </p:nvSpPr>
        <p:spPr bwMode="auto">
          <a:xfrm>
            <a:off x="3536811" y="2366142"/>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20"/>
          <p:cNvSpPr>
            <a:spLocks noChangeShapeType="1"/>
          </p:cNvSpPr>
          <p:nvPr/>
        </p:nvSpPr>
        <p:spPr bwMode="auto">
          <a:xfrm>
            <a:off x="4749651" y="1839775"/>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1"/>
          <p:cNvSpPr>
            <a:spLocks noChangeShapeType="1"/>
          </p:cNvSpPr>
          <p:nvPr/>
        </p:nvSpPr>
        <p:spPr bwMode="auto">
          <a:xfrm flipV="1">
            <a:off x="6005371" y="3137959"/>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2"/>
          <p:cNvSpPr>
            <a:spLocks noChangeShapeType="1"/>
          </p:cNvSpPr>
          <p:nvPr/>
        </p:nvSpPr>
        <p:spPr bwMode="auto">
          <a:xfrm>
            <a:off x="5260230" y="2105758"/>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Rectangle 23"/>
          <p:cNvSpPr>
            <a:spLocks noChangeArrowheads="1"/>
          </p:cNvSpPr>
          <p:nvPr/>
        </p:nvSpPr>
        <p:spPr bwMode="auto">
          <a:xfrm>
            <a:off x="2215970"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5" name="Rectangle 24"/>
          <p:cNvSpPr>
            <a:spLocks noChangeArrowheads="1"/>
          </p:cNvSpPr>
          <p:nvPr/>
        </p:nvSpPr>
        <p:spPr bwMode="auto">
          <a:xfrm>
            <a:off x="2811476"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6" name="Rectangle 25"/>
          <p:cNvSpPr>
            <a:spLocks noChangeArrowheads="1"/>
          </p:cNvSpPr>
          <p:nvPr/>
        </p:nvSpPr>
        <p:spPr bwMode="auto">
          <a:xfrm>
            <a:off x="3445402"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7" name="Rectangle 26"/>
          <p:cNvSpPr>
            <a:spLocks noChangeArrowheads="1"/>
          </p:cNvSpPr>
          <p:nvPr/>
        </p:nvSpPr>
        <p:spPr bwMode="auto">
          <a:xfrm>
            <a:off x="4687978"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8" name="Rectangle 27"/>
          <p:cNvSpPr>
            <a:spLocks noChangeArrowheads="1"/>
          </p:cNvSpPr>
          <p:nvPr/>
        </p:nvSpPr>
        <p:spPr bwMode="auto">
          <a:xfrm>
            <a:off x="5195522"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29" name="Rectangle 28"/>
          <p:cNvSpPr>
            <a:spLocks noChangeArrowheads="1"/>
          </p:cNvSpPr>
          <p:nvPr/>
        </p:nvSpPr>
        <p:spPr bwMode="auto">
          <a:xfrm>
            <a:off x="5943698"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0" name="Rectangle 29"/>
          <p:cNvSpPr>
            <a:spLocks noChangeArrowheads="1"/>
          </p:cNvSpPr>
          <p:nvPr/>
        </p:nvSpPr>
        <p:spPr bwMode="auto">
          <a:xfrm>
            <a:off x="7034617"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1" name="Rectangle 30"/>
          <p:cNvSpPr>
            <a:spLocks noChangeArrowheads="1"/>
          </p:cNvSpPr>
          <p:nvPr/>
        </p:nvSpPr>
        <p:spPr bwMode="auto">
          <a:xfrm>
            <a:off x="2311007" y="1841010"/>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2" name="Rectangle 31"/>
          <p:cNvSpPr>
            <a:spLocks noChangeArrowheads="1"/>
          </p:cNvSpPr>
          <p:nvPr/>
        </p:nvSpPr>
        <p:spPr bwMode="auto">
          <a:xfrm>
            <a:off x="4787059" y="2106363"/>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3" name="Rectangle 32"/>
          <p:cNvSpPr>
            <a:spLocks noChangeArrowheads="1"/>
          </p:cNvSpPr>
          <p:nvPr/>
        </p:nvSpPr>
        <p:spPr bwMode="auto">
          <a:xfrm>
            <a:off x="2436378" y="2358977"/>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4" name="Rectangle 33"/>
          <p:cNvSpPr>
            <a:spLocks noChangeArrowheads="1"/>
          </p:cNvSpPr>
          <p:nvPr/>
        </p:nvSpPr>
        <p:spPr bwMode="auto">
          <a:xfrm>
            <a:off x="3793201" y="2358977"/>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5" name="Rectangle 34"/>
          <p:cNvSpPr>
            <a:spLocks noChangeArrowheads="1"/>
          </p:cNvSpPr>
          <p:nvPr/>
        </p:nvSpPr>
        <p:spPr bwMode="auto">
          <a:xfrm>
            <a:off x="3165342" y="2106363"/>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6" name="Rectangle 35"/>
          <p:cNvSpPr>
            <a:spLocks noChangeArrowheads="1"/>
          </p:cNvSpPr>
          <p:nvPr/>
        </p:nvSpPr>
        <p:spPr bwMode="auto">
          <a:xfrm>
            <a:off x="3681986" y="1841010"/>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7" name="Rectangle 36"/>
          <p:cNvSpPr>
            <a:spLocks noChangeArrowheads="1"/>
          </p:cNvSpPr>
          <p:nvPr/>
        </p:nvSpPr>
        <p:spPr bwMode="auto">
          <a:xfrm>
            <a:off x="5526438" y="1841010"/>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8" name="Rectangle 37"/>
          <p:cNvSpPr>
            <a:spLocks noChangeArrowheads="1"/>
          </p:cNvSpPr>
          <p:nvPr/>
        </p:nvSpPr>
        <p:spPr bwMode="auto">
          <a:xfrm>
            <a:off x="5845627" y="2106363"/>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39" name="Rectangle 38"/>
          <p:cNvSpPr>
            <a:spLocks noChangeArrowheads="1"/>
          </p:cNvSpPr>
          <p:nvPr/>
        </p:nvSpPr>
        <p:spPr bwMode="auto">
          <a:xfrm>
            <a:off x="6306662" y="3125497"/>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0" name="Rectangle 39"/>
          <p:cNvSpPr>
            <a:spLocks noChangeArrowheads="1"/>
          </p:cNvSpPr>
          <p:nvPr/>
        </p:nvSpPr>
        <p:spPr bwMode="auto">
          <a:xfrm>
            <a:off x="5302695" y="2358977"/>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1" name="Rectangle 40"/>
          <p:cNvSpPr>
            <a:spLocks noChangeArrowheads="1"/>
          </p:cNvSpPr>
          <p:nvPr/>
        </p:nvSpPr>
        <p:spPr bwMode="auto">
          <a:xfrm>
            <a:off x="4341189" y="26213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2" name="Rectangle 41"/>
          <p:cNvSpPr>
            <a:spLocks noChangeArrowheads="1"/>
          </p:cNvSpPr>
          <p:nvPr/>
        </p:nvSpPr>
        <p:spPr bwMode="auto">
          <a:xfrm>
            <a:off x="4178410" y="2880828"/>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3" name="Rectangle 42"/>
          <p:cNvSpPr>
            <a:spLocks noChangeArrowheads="1"/>
          </p:cNvSpPr>
          <p:nvPr/>
        </p:nvSpPr>
        <p:spPr bwMode="auto">
          <a:xfrm>
            <a:off x="2947967" y="3125497"/>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4" name="Rectangle 43"/>
          <p:cNvSpPr>
            <a:spLocks noChangeArrowheads="1"/>
          </p:cNvSpPr>
          <p:nvPr/>
        </p:nvSpPr>
        <p:spPr bwMode="auto">
          <a:xfrm>
            <a:off x="1915688" y="1603657"/>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209902" y="3237820"/>
            <a:ext cx="83917" cy="41064"/>
            <a:chOff x="833" y="3024"/>
            <a:chExt cx="78" cy="51"/>
          </a:xfrm>
        </p:grpSpPr>
        <p:sp>
          <p:nvSpPr>
            <p:cNvPr id="47"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8"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9"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0" name="Group 50"/>
          <p:cNvGrpSpPr>
            <a:grpSpLocks/>
          </p:cNvGrpSpPr>
          <p:nvPr/>
        </p:nvGrpSpPr>
        <p:grpSpPr bwMode="auto">
          <a:xfrm>
            <a:off x="7220650" y="3243420"/>
            <a:ext cx="83917" cy="39198"/>
            <a:chOff x="5432" y="3030"/>
            <a:chExt cx="78" cy="51"/>
          </a:xfrm>
        </p:grpSpPr>
        <p:sp>
          <p:nvSpPr>
            <p:cNvPr id="51"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4" name="Rectangle 75"/>
          <p:cNvSpPr>
            <a:spLocks noChangeArrowheads="1"/>
          </p:cNvSpPr>
          <p:nvPr/>
        </p:nvSpPr>
        <p:spPr bwMode="auto">
          <a:xfrm>
            <a:off x="3955981" y="3466622"/>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5" name="Rectangle 80"/>
          <p:cNvSpPr>
            <a:spLocks noChangeArrowheads="1"/>
          </p:cNvSpPr>
          <p:nvPr/>
        </p:nvSpPr>
        <p:spPr bwMode="auto">
          <a:xfrm>
            <a:off x="3890261" y="3971373"/>
            <a:ext cx="2536716" cy="264116"/>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Rectangle 82"/>
          <p:cNvSpPr>
            <a:spLocks noChangeArrowheads="1"/>
          </p:cNvSpPr>
          <p:nvPr/>
        </p:nvSpPr>
        <p:spPr bwMode="auto">
          <a:xfrm>
            <a:off x="4253229" y="3967009"/>
            <a:ext cx="1971541"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       部       分</a:t>
            </a:r>
          </a:p>
        </p:txBody>
      </p:sp>
      <p:sp>
        <p:nvSpPr>
          <p:cNvPr id="57" name="Rectangle 83"/>
          <p:cNvSpPr>
            <a:spLocks noChangeArrowheads="1"/>
          </p:cNvSpPr>
          <p:nvPr/>
        </p:nvSpPr>
        <p:spPr bwMode="auto">
          <a:xfrm>
            <a:off x="3110745" y="3967009"/>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a:t>
            </a:r>
          </a:p>
        </p:txBody>
      </p:sp>
      <p:sp>
        <p:nvSpPr>
          <p:cNvPr id="58" name="Rectangle 85"/>
          <p:cNvSpPr>
            <a:spLocks noChangeArrowheads="1"/>
          </p:cNvSpPr>
          <p:nvPr/>
        </p:nvSpPr>
        <p:spPr bwMode="auto">
          <a:xfrm>
            <a:off x="4254238" y="4256955"/>
            <a:ext cx="902898" cy="29387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CC"/>
                </a:solidFill>
                <a:latin typeface="微软雅黑" pitchFamily="34" charset="-122"/>
                <a:ea typeface="微软雅黑" pitchFamily="34" charset="-122"/>
              </a:rPr>
              <a:t>IP </a:t>
            </a:r>
            <a:r>
              <a:rPr kumimoji="1" lang="zh-CN" altLang="en-US" sz="1200" b="1" dirty="0">
                <a:solidFill>
                  <a:srgbClr val="0000CC"/>
                </a:solidFill>
                <a:latin typeface="微软雅黑" pitchFamily="34" charset="-122"/>
                <a:ea typeface="微软雅黑" pitchFamily="34" charset="-122"/>
              </a:rPr>
              <a:t>数据报</a:t>
            </a:r>
          </a:p>
        </p:txBody>
      </p:sp>
      <p:sp>
        <p:nvSpPr>
          <p:cNvPr id="65" name="AutoShape 97"/>
          <p:cNvSpPr>
            <a:spLocks/>
          </p:cNvSpPr>
          <p:nvPr/>
        </p:nvSpPr>
        <p:spPr bwMode="auto">
          <a:xfrm>
            <a:off x="2097554" y="1864973"/>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66" name="Group 100"/>
          <p:cNvGrpSpPr>
            <a:grpSpLocks/>
          </p:cNvGrpSpPr>
          <p:nvPr/>
        </p:nvGrpSpPr>
        <p:grpSpPr bwMode="auto">
          <a:xfrm>
            <a:off x="1912655" y="4277486"/>
            <a:ext cx="1059578" cy="454504"/>
            <a:chOff x="380" y="3475"/>
            <a:chExt cx="1048" cy="487"/>
          </a:xfrm>
        </p:grpSpPr>
        <p:sp>
          <p:nvSpPr>
            <p:cNvPr id="67" name="Line 98"/>
            <p:cNvSpPr>
              <a:spLocks noChangeShapeType="1"/>
            </p:cNvSpPr>
            <p:nvPr/>
          </p:nvSpPr>
          <p:spPr bwMode="auto">
            <a:xfrm flipV="1">
              <a:off x="1428" y="3475"/>
              <a:ext cx="0" cy="48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8" name="Rectangle 99"/>
            <p:cNvSpPr>
              <a:spLocks noChangeArrowheads="1"/>
            </p:cNvSpPr>
            <p:nvPr/>
          </p:nvSpPr>
          <p:spPr bwMode="auto">
            <a:xfrm>
              <a:off x="380" y="3582"/>
              <a:ext cx="84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CC"/>
                  </a:solidFill>
                  <a:latin typeface="微软雅黑" pitchFamily="34" charset="-122"/>
                  <a:ea typeface="微软雅黑" pitchFamily="34" charset="-122"/>
                </a:rPr>
                <a:t>发送在前</a:t>
              </a:r>
            </a:p>
          </p:txBody>
        </p:sp>
      </p:grpSp>
      <p:sp>
        <p:nvSpPr>
          <p:cNvPr id="71" name="矩形 70"/>
          <p:cNvSpPr/>
          <p:nvPr/>
        </p:nvSpPr>
        <p:spPr>
          <a:xfrm>
            <a:off x="2899489" y="1203598"/>
            <a:ext cx="3714478" cy="369332"/>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r>
              <a:rPr lang="en-US" altLang="zh-CN" b="1" dirty="0">
                <a:solidFill>
                  <a:srgbClr val="C55A11"/>
                </a:solidFill>
                <a:latin typeface="微软雅黑" pitchFamily="34" charset="-122"/>
                <a:ea typeface="微软雅黑" pitchFamily="34" charset="-122"/>
              </a:rPr>
              <a:t>IP </a:t>
            </a:r>
            <a:r>
              <a:rPr lang="zh-CN" altLang="en-US" b="1" dirty="0">
                <a:solidFill>
                  <a:srgbClr val="C55A11"/>
                </a:solidFill>
                <a:latin typeface="微软雅黑" pitchFamily="34" charset="-122"/>
                <a:ea typeface="微软雅黑" pitchFamily="34" charset="-122"/>
              </a:rPr>
              <a:t>数据报由首部和数据两部分组成</a:t>
            </a:r>
          </a:p>
        </p:txBody>
      </p:sp>
      <p:grpSp>
        <p:nvGrpSpPr>
          <p:cNvPr id="75" name="组合 74"/>
          <p:cNvGrpSpPr/>
          <p:nvPr/>
        </p:nvGrpSpPr>
        <p:grpSpPr>
          <a:xfrm>
            <a:off x="1444206" y="1822977"/>
            <a:ext cx="5822950" cy="2411581"/>
            <a:chOff x="1444206" y="1385131"/>
            <a:chExt cx="5822950" cy="2411581"/>
          </a:xfrm>
        </p:grpSpPr>
        <p:grpSp>
          <p:nvGrpSpPr>
            <p:cNvPr id="59" name="Group 94"/>
            <p:cNvGrpSpPr>
              <a:grpSpLocks/>
            </p:cNvGrpSpPr>
            <p:nvPr/>
          </p:nvGrpSpPr>
          <p:grpSpPr bwMode="auto">
            <a:xfrm>
              <a:off x="1444206" y="1385131"/>
              <a:ext cx="336679" cy="1566034"/>
              <a:chOff x="-127" y="845"/>
              <a:chExt cx="333" cy="1678"/>
            </a:xfrm>
          </p:grpSpPr>
          <p:sp>
            <p:nvSpPr>
              <p:cNvPr id="60"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1"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sp>
          <p:nvSpPr>
            <p:cNvPr id="73" name="Rectangle 92"/>
            <p:cNvSpPr>
              <a:spLocks noChangeArrowheads="1"/>
            </p:cNvSpPr>
            <p:nvPr/>
          </p:nvSpPr>
          <p:spPr bwMode="auto">
            <a:xfrm>
              <a:off x="2970210" y="3531662"/>
              <a:ext cx="925108" cy="265050"/>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4" name="Rectangle 92"/>
            <p:cNvSpPr>
              <a:spLocks noChangeArrowheads="1"/>
            </p:cNvSpPr>
            <p:nvPr/>
          </p:nvSpPr>
          <p:spPr bwMode="auto">
            <a:xfrm>
              <a:off x="2248865" y="1397262"/>
              <a:ext cx="5018291" cy="1553323"/>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477852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500"/>
                                  </p:stCondLst>
                                  <p:childTnLst>
                                    <p:anim calcmode="discrete" valueType="str">
                                      <p:cBhvr>
                                        <p:cTn id="6" dur="1000" fill="hold"/>
                                        <p:tgtEl>
                                          <p:spTgt spid="7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ChangeArrowheads="1"/>
          </p:cNvSpPr>
          <p:nvPr/>
        </p:nvSpPr>
        <p:spPr bwMode="auto">
          <a:xfrm>
            <a:off x="2252366" y="1835108"/>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 name="Rectangle 44"/>
          <p:cNvSpPr>
            <a:spLocks noChangeArrowheads="1"/>
          </p:cNvSpPr>
          <p:nvPr/>
        </p:nvSpPr>
        <p:spPr bwMode="auto">
          <a:xfrm>
            <a:off x="2804398" y="1841010"/>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8" name="Rectangle 45"/>
          <p:cNvSpPr>
            <a:spLocks noChangeArrowheads="1"/>
          </p:cNvSpPr>
          <p:nvPr/>
        </p:nvSpPr>
        <p:spPr bwMode="auto">
          <a:xfrm>
            <a:off x="1805213" y="2076826"/>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9" name="Rectangle 54"/>
          <p:cNvSpPr>
            <a:spLocks noChangeArrowheads="1"/>
          </p:cNvSpPr>
          <p:nvPr/>
        </p:nvSpPr>
        <p:spPr bwMode="auto">
          <a:xfrm>
            <a:off x="1731621" y="3050231"/>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0" name="Line 6"/>
          <p:cNvSpPr>
            <a:spLocks noChangeShapeType="1"/>
          </p:cNvSpPr>
          <p:nvPr/>
        </p:nvSpPr>
        <p:spPr bwMode="auto">
          <a:xfrm>
            <a:off x="2992453" y="4377347"/>
            <a:ext cx="345171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11" name="Rectangle 90"/>
          <p:cNvSpPr>
            <a:spLocks noChangeArrowheads="1"/>
          </p:cNvSpPr>
          <p:nvPr/>
        </p:nvSpPr>
        <p:spPr bwMode="auto">
          <a:xfrm>
            <a:off x="2973243" y="3971373"/>
            <a:ext cx="917019" cy="264116"/>
          </a:xfrm>
          <a:prstGeom prst="rect">
            <a:avLst/>
          </a:prstGeom>
          <a:solidFill>
            <a:srgbClr val="99FFCC"/>
          </a:solidFill>
          <a:ln w="127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11"/>
          <p:cNvSpPr>
            <a:spLocks noChangeArrowheads="1"/>
          </p:cNvSpPr>
          <p:nvPr/>
        </p:nvSpPr>
        <p:spPr bwMode="auto">
          <a:xfrm>
            <a:off x="2261466" y="3395543"/>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3" name="Line 12"/>
          <p:cNvSpPr>
            <a:spLocks noChangeShapeType="1"/>
          </p:cNvSpPr>
          <p:nvPr/>
        </p:nvSpPr>
        <p:spPr bwMode="auto">
          <a:xfrm>
            <a:off x="2249333" y="2100158"/>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3"/>
          <p:cNvSpPr>
            <a:spLocks noChangeShapeType="1"/>
          </p:cNvSpPr>
          <p:nvPr/>
        </p:nvSpPr>
        <p:spPr bwMode="auto">
          <a:xfrm>
            <a:off x="2249333" y="2360542"/>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4"/>
          <p:cNvSpPr>
            <a:spLocks noChangeShapeType="1"/>
          </p:cNvSpPr>
          <p:nvPr/>
        </p:nvSpPr>
        <p:spPr bwMode="auto">
          <a:xfrm>
            <a:off x="2249333" y="2621859"/>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5"/>
          <p:cNvSpPr>
            <a:spLocks noChangeShapeType="1"/>
          </p:cNvSpPr>
          <p:nvPr/>
        </p:nvSpPr>
        <p:spPr bwMode="auto">
          <a:xfrm>
            <a:off x="2249333" y="2879442"/>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6"/>
          <p:cNvSpPr>
            <a:spLocks noChangeShapeType="1"/>
          </p:cNvSpPr>
          <p:nvPr/>
        </p:nvSpPr>
        <p:spPr bwMode="auto">
          <a:xfrm>
            <a:off x="2249333" y="3140759"/>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7"/>
          <p:cNvSpPr>
            <a:spLocks noChangeShapeType="1"/>
          </p:cNvSpPr>
          <p:nvPr/>
        </p:nvSpPr>
        <p:spPr bwMode="auto">
          <a:xfrm>
            <a:off x="2866072" y="1839775"/>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8"/>
          <p:cNvSpPr>
            <a:spLocks noChangeShapeType="1"/>
          </p:cNvSpPr>
          <p:nvPr/>
        </p:nvSpPr>
        <p:spPr bwMode="auto">
          <a:xfrm>
            <a:off x="3536811" y="1839775"/>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9"/>
          <p:cNvSpPr>
            <a:spLocks noChangeShapeType="1"/>
          </p:cNvSpPr>
          <p:nvPr/>
        </p:nvSpPr>
        <p:spPr bwMode="auto">
          <a:xfrm>
            <a:off x="3536811" y="2366142"/>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20"/>
          <p:cNvSpPr>
            <a:spLocks noChangeShapeType="1"/>
          </p:cNvSpPr>
          <p:nvPr/>
        </p:nvSpPr>
        <p:spPr bwMode="auto">
          <a:xfrm>
            <a:off x="4749651" y="1839775"/>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1"/>
          <p:cNvSpPr>
            <a:spLocks noChangeShapeType="1"/>
          </p:cNvSpPr>
          <p:nvPr/>
        </p:nvSpPr>
        <p:spPr bwMode="auto">
          <a:xfrm flipV="1">
            <a:off x="6005371" y="3137959"/>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2"/>
          <p:cNvSpPr>
            <a:spLocks noChangeShapeType="1"/>
          </p:cNvSpPr>
          <p:nvPr/>
        </p:nvSpPr>
        <p:spPr bwMode="auto">
          <a:xfrm>
            <a:off x="5260230" y="2105758"/>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Rectangle 23"/>
          <p:cNvSpPr>
            <a:spLocks noChangeArrowheads="1"/>
          </p:cNvSpPr>
          <p:nvPr/>
        </p:nvSpPr>
        <p:spPr bwMode="auto">
          <a:xfrm>
            <a:off x="2215970"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5" name="Rectangle 24"/>
          <p:cNvSpPr>
            <a:spLocks noChangeArrowheads="1"/>
          </p:cNvSpPr>
          <p:nvPr/>
        </p:nvSpPr>
        <p:spPr bwMode="auto">
          <a:xfrm>
            <a:off x="2811476"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6" name="Rectangle 25"/>
          <p:cNvSpPr>
            <a:spLocks noChangeArrowheads="1"/>
          </p:cNvSpPr>
          <p:nvPr/>
        </p:nvSpPr>
        <p:spPr bwMode="auto">
          <a:xfrm>
            <a:off x="3445402" y="1612056"/>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7" name="Rectangle 26"/>
          <p:cNvSpPr>
            <a:spLocks noChangeArrowheads="1"/>
          </p:cNvSpPr>
          <p:nvPr/>
        </p:nvSpPr>
        <p:spPr bwMode="auto">
          <a:xfrm>
            <a:off x="4687978"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8" name="Rectangle 27"/>
          <p:cNvSpPr>
            <a:spLocks noChangeArrowheads="1"/>
          </p:cNvSpPr>
          <p:nvPr/>
        </p:nvSpPr>
        <p:spPr bwMode="auto">
          <a:xfrm>
            <a:off x="5195522"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29" name="Rectangle 28"/>
          <p:cNvSpPr>
            <a:spLocks noChangeArrowheads="1"/>
          </p:cNvSpPr>
          <p:nvPr/>
        </p:nvSpPr>
        <p:spPr bwMode="auto">
          <a:xfrm>
            <a:off x="5943698"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0" name="Rectangle 29"/>
          <p:cNvSpPr>
            <a:spLocks noChangeArrowheads="1"/>
          </p:cNvSpPr>
          <p:nvPr/>
        </p:nvSpPr>
        <p:spPr bwMode="auto">
          <a:xfrm>
            <a:off x="7034617" y="1612056"/>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1" name="Rectangle 30"/>
          <p:cNvSpPr>
            <a:spLocks noChangeArrowheads="1"/>
          </p:cNvSpPr>
          <p:nvPr/>
        </p:nvSpPr>
        <p:spPr bwMode="auto">
          <a:xfrm>
            <a:off x="2311007" y="1841010"/>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2" name="Rectangle 31"/>
          <p:cNvSpPr>
            <a:spLocks noChangeArrowheads="1"/>
          </p:cNvSpPr>
          <p:nvPr/>
        </p:nvSpPr>
        <p:spPr bwMode="auto">
          <a:xfrm>
            <a:off x="4787059" y="2106363"/>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3" name="Rectangle 32"/>
          <p:cNvSpPr>
            <a:spLocks noChangeArrowheads="1"/>
          </p:cNvSpPr>
          <p:nvPr/>
        </p:nvSpPr>
        <p:spPr bwMode="auto">
          <a:xfrm>
            <a:off x="2436378" y="2358977"/>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4" name="Rectangle 33"/>
          <p:cNvSpPr>
            <a:spLocks noChangeArrowheads="1"/>
          </p:cNvSpPr>
          <p:nvPr/>
        </p:nvSpPr>
        <p:spPr bwMode="auto">
          <a:xfrm>
            <a:off x="3793201" y="2358977"/>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5" name="Rectangle 34"/>
          <p:cNvSpPr>
            <a:spLocks noChangeArrowheads="1"/>
          </p:cNvSpPr>
          <p:nvPr/>
        </p:nvSpPr>
        <p:spPr bwMode="auto">
          <a:xfrm>
            <a:off x="3165342" y="2106363"/>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6" name="Rectangle 35"/>
          <p:cNvSpPr>
            <a:spLocks noChangeArrowheads="1"/>
          </p:cNvSpPr>
          <p:nvPr/>
        </p:nvSpPr>
        <p:spPr bwMode="auto">
          <a:xfrm>
            <a:off x="3681986" y="1841010"/>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7" name="Rectangle 36"/>
          <p:cNvSpPr>
            <a:spLocks noChangeArrowheads="1"/>
          </p:cNvSpPr>
          <p:nvPr/>
        </p:nvSpPr>
        <p:spPr bwMode="auto">
          <a:xfrm>
            <a:off x="5526438" y="1841010"/>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8" name="Rectangle 37"/>
          <p:cNvSpPr>
            <a:spLocks noChangeArrowheads="1"/>
          </p:cNvSpPr>
          <p:nvPr/>
        </p:nvSpPr>
        <p:spPr bwMode="auto">
          <a:xfrm>
            <a:off x="5845627" y="2106363"/>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39" name="Rectangle 38"/>
          <p:cNvSpPr>
            <a:spLocks noChangeArrowheads="1"/>
          </p:cNvSpPr>
          <p:nvPr/>
        </p:nvSpPr>
        <p:spPr bwMode="auto">
          <a:xfrm>
            <a:off x="6306662" y="3125497"/>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0" name="Rectangle 39"/>
          <p:cNvSpPr>
            <a:spLocks noChangeArrowheads="1"/>
          </p:cNvSpPr>
          <p:nvPr/>
        </p:nvSpPr>
        <p:spPr bwMode="auto">
          <a:xfrm>
            <a:off x="5302695" y="2358977"/>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1" name="Rectangle 40"/>
          <p:cNvSpPr>
            <a:spLocks noChangeArrowheads="1"/>
          </p:cNvSpPr>
          <p:nvPr/>
        </p:nvSpPr>
        <p:spPr bwMode="auto">
          <a:xfrm>
            <a:off x="4341189" y="26213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2" name="Rectangle 41"/>
          <p:cNvSpPr>
            <a:spLocks noChangeArrowheads="1"/>
          </p:cNvSpPr>
          <p:nvPr/>
        </p:nvSpPr>
        <p:spPr bwMode="auto">
          <a:xfrm>
            <a:off x="4178410" y="2880828"/>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3" name="Rectangle 42"/>
          <p:cNvSpPr>
            <a:spLocks noChangeArrowheads="1"/>
          </p:cNvSpPr>
          <p:nvPr/>
        </p:nvSpPr>
        <p:spPr bwMode="auto">
          <a:xfrm>
            <a:off x="2947967" y="3125497"/>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4" name="Rectangle 43"/>
          <p:cNvSpPr>
            <a:spLocks noChangeArrowheads="1"/>
          </p:cNvSpPr>
          <p:nvPr/>
        </p:nvSpPr>
        <p:spPr bwMode="auto">
          <a:xfrm>
            <a:off x="1915688" y="1603657"/>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5" name="Group 46"/>
          <p:cNvGrpSpPr>
            <a:grpSpLocks/>
          </p:cNvGrpSpPr>
          <p:nvPr/>
        </p:nvGrpSpPr>
        <p:grpSpPr bwMode="auto">
          <a:xfrm>
            <a:off x="2209902" y="3237820"/>
            <a:ext cx="83917" cy="41064"/>
            <a:chOff x="833" y="3024"/>
            <a:chExt cx="78" cy="51"/>
          </a:xfrm>
        </p:grpSpPr>
        <p:sp>
          <p:nvSpPr>
            <p:cNvPr id="46"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7"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8"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50"/>
          <p:cNvGrpSpPr>
            <a:grpSpLocks/>
          </p:cNvGrpSpPr>
          <p:nvPr/>
        </p:nvGrpSpPr>
        <p:grpSpPr bwMode="auto">
          <a:xfrm>
            <a:off x="7220650" y="3243420"/>
            <a:ext cx="83917" cy="39198"/>
            <a:chOff x="5432" y="3030"/>
            <a:chExt cx="78" cy="51"/>
          </a:xfrm>
        </p:grpSpPr>
        <p:sp>
          <p:nvSpPr>
            <p:cNvPr id="50"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1"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3" name="Rectangle 75"/>
          <p:cNvSpPr>
            <a:spLocks noChangeArrowheads="1"/>
          </p:cNvSpPr>
          <p:nvPr/>
        </p:nvSpPr>
        <p:spPr bwMode="auto">
          <a:xfrm>
            <a:off x="3955981" y="3466622"/>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4" name="Rectangle 80"/>
          <p:cNvSpPr>
            <a:spLocks noChangeArrowheads="1"/>
          </p:cNvSpPr>
          <p:nvPr/>
        </p:nvSpPr>
        <p:spPr bwMode="auto">
          <a:xfrm>
            <a:off x="3890261" y="3971373"/>
            <a:ext cx="2536716" cy="264116"/>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Rectangle 82"/>
          <p:cNvSpPr>
            <a:spLocks noChangeArrowheads="1"/>
          </p:cNvSpPr>
          <p:nvPr/>
        </p:nvSpPr>
        <p:spPr bwMode="auto">
          <a:xfrm>
            <a:off x="4253229" y="3967009"/>
            <a:ext cx="1971541"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       部       分</a:t>
            </a:r>
          </a:p>
        </p:txBody>
      </p:sp>
      <p:sp>
        <p:nvSpPr>
          <p:cNvPr id="56" name="Rectangle 83"/>
          <p:cNvSpPr>
            <a:spLocks noChangeArrowheads="1"/>
          </p:cNvSpPr>
          <p:nvPr/>
        </p:nvSpPr>
        <p:spPr bwMode="auto">
          <a:xfrm>
            <a:off x="3110745" y="3967009"/>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a:t>
            </a:r>
          </a:p>
        </p:txBody>
      </p:sp>
      <p:sp>
        <p:nvSpPr>
          <p:cNvPr id="57" name="Rectangle 85"/>
          <p:cNvSpPr>
            <a:spLocks noChangeArrowheads="1"/>
          </p:cNvSpPr>
          <p:nvPr/>
        </p:nvSpPr>
        <p:spPr bwMode="auto">
          <a:xfrm>
            <a:off x="4254238" y="4256955"/>
            <a:ext cx="902898" cy="29387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CC"/>
                </a:solidFill>
                <a:latin typeface="微软雅黑" pitchFamily="34" charset="-122"/>
                <a:ea typeface="微软雅黑" pitchFamily="34" charset="-122"/>
              </a:rPr>
              <a:t>IP </a:t>
            </a:r>
            <a:r>
              <a:rPr kumimoji="1" lang="zh-CN" altLang="en-US" sz="1200" b="1" dirty="0">
                <a:solidFill>
                  <a:srgbClr val="0000CC"/>
                </a:solidFill>
                <a:latin typeface="微软雅黑" pitchFamily="34" charset="-122"/>
                <a:ea typeface="微软雅黑" pitchFamily="34" charset="-122"/>
              </a:rPr>
              <a:t>数据报</a:t>
            </a:r>
          </a:p>
        </p:txBody>
      </p:sp>
      <p:sp>
        <p:nvSpPr>
          <p:cNvPr id="58" name="AutoShape 97"/>
          <p:cNvSpPr>
            <a:spLocks/>
          </p:cNvSpPr>
          <p:nvPr/>
        </p:nvSpPr>
        <p:spPr bwMode="auto">
          <a:xfrm>
            <a:off x="2097554" y="1864973"/>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9" name="Group 100"/>
          <p:cNvGrpSpPr>
            <a:grpSpLocks/>
          </p:cNvGrpSpPr>
          <p:nvPr/>
        </p:nvGrpSpPr>
        <p:grpSpPr bwMode="auto">
          <a:xfrm>
            <a:off x="1912655" y="4277486"/>
            <a:ext cx="1059578" cy="454504"/>
            <a:chOff x="380" y="3475"/>
            <a:chExt cx="1048" cy="487"/>
          </a:xfrm>
        </p:grpSpPr>
        <p:sp>
          <p:nvSpPr>
            <p:cNvPr id="60" name="Line 98"/>
            <p:cNvSpPr>
              <a:spLocks noChangeShapeType="1"/>
            </p:cNvSpPr>
            <p:nvPr/>
          </p:nvSpPr>
          <p:spPr bwMode="auto">
            <a:xfrm flipV="1">
              <a:off x="1428" y="3475"/>
              <a:ext cx="0" cy="48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1" name="Rectangle 99"/>
            <p:cNvSpPr>
              <a:spLocks noChangeArrowheads="1"/>
            </p:cNvSpPr>
            <p:nvPr/>
          </p:nvSpPr>
          <p:spPr bwMode="auto">
            <a:xfrm>
              <a:off x="380" y="3582"/>
              <a:ext cx="84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CC"/>
                  </a:solidFill>
                  <a:latin typeface="微软雅黑" pitchFamily="34" charset="-122"/>
                  <a:ea typeface="微软雅黑" pitchFamily="34" charset="-122"/>
                </a:rPr>
                <a:t>发送在前</a:t>
              </a:r>
            </a:p>
          </p:txBody>
        </p:sp>
      </p:grpSp>
      <p:sp>
        <p:nvSpPr>
          <p:cNvPr id="62" name="矩形 61"/>
          <p:cNvSpPr/>
          <p:nvPr/>
        </p:nvSpPr>
        <p:spPr>
          <a:xfrm>
            <a:off x="1079377" y="1226074"/>
            <a:ext cx="7669087" cy="369332"/>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r>
              <a:rPr lang="zh-CN" altLang="en-US" b="1" dirty="0">
                <a:solidFill>
                  <a:srgbClr val="C55A11"/>
                </a:solidFill>
                <a:latin typeface="微软雅黑" pitchFamily="34" charset="-122"/>
                <a:ea typeface="微软雅黑" pitchFamily="34" charset="-122"/>
              </a:rPr>
              <a:t>首部的前一部分是固定长度，共 </a:t>
            </a:r>
            <a:r>
              <a:rPr lang="en-US" altLang="zh-CN" b="1" dirty="0">
                <a:solidFill>
                  <a:srgbClr val="C55A11"/>
                </a:solidFill>
                <a:latin typeface="微软雅黑" pitchFamily="34" charset="-122"/>
                <a:ea typeface="微软雅黑" pitchFamily="34" charset="-122"/>
              </a:rPr>
              <a:t>20 </a:t>
            </a:r>
            <a:r>
              <a:rPr lang="zh-CN" altLang="en-US" b="1" dirty="0">
                <a:solidFill>
                  <a:srgbClr val="C55A11"/>
                </a:solidFill>
                <a:latin typeface="微软雅黑" pitchFamily="34" charset="-122"/>
                <a:ea typeface="微软雅黑" pitchFamily="34" charset="-122"/>
              </a:rPr>
              <a:t>字节，是所有 </a:t>
            </a:r>
            <a:r>
              <a:rPr lang="en-US" altLang="zh-CN" b="1" dirty="0">
                <a:solidFill>
                  <a:srgbClr val="C55A11"/>
                </a:solidFill>
                <a:latin typeface="微软雅黑" pitchFamily="34" charset="-122"/>
                <a:ea typeface="微软雅黑" pitchFamily="34" charset="-122"/>
              </a:rPr>
              <a:t>IP </a:t>
            </a:r>
            <a:r>
              <a:rPr lang="zh-CN" altLang="en-US" b="1" dirty="0">
                <a:solidFill>
                  <a:srgbClr val="C55A11"/>
                </a:solidFill>
                <a:latin typeface="微软雅黑" pitchFamily="34" charset="-122"/>
                <a:ea typeface="微软雅黑" pitchFamily="34" charset="-122"/>
              </a:rPr>
              <a:t>数据报必须具有的。</a:t>
            </a:r>
          </a:p>
        </p:txBody>
      </p:sp>
      <p:grpSp>
        <p:nvGrpSpPr>
          <p:cNvPr id="63" name="组合 62"/>
          <p:cNvGrpSpPr/>
          <p:nvPr/>
        </p:nvGrpSpPr>
        <p:grpSpPr>
          <a:xfrm>
            <a:off x="1444206" y="1822977"/>
            <a:ext cx="5822950" cy="2411581"/>
            <a:chOff x="1444206" y="1385131"/>
            <a:chExt cx="5822950" cy="2411581"/>
          </a:xfrm>
        </p:grpSpPr>
        <p:grpSp>
          <p:nvGrpSpPr>
            <p:cNvPr id="64" name="Group 94"/>
            <p:cNvGrpSpPr>
              <a:grpSpLocks/>
            </p:cNvGrpSpPr>
            <p:nvPr/>
          </p:nvGrpSpPr>
          <p:grpSpPr bwMode="auto">
            <a:xfrm>
              <a:off x="1444206" y="1385131"/>
              <a:ext cx="336679" cy="1566034"/>
              <a:chOff x="-127" y="845"/>
              <a:chExt cx="333" cy="1678"/>
            </a:xfrm>
          </p:grpSpPr>
          <p:sp>
            <p:nvSpPr>
              <p:cNvPr id="67"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8"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sp>
          <p:nvSpPr>
            <p:cNvPr id="65" name="Rectangle 92"/>
            <p:cNvSpPr>
              <a:spLocks noChangeArrowheads="1"/>
            </p:cNvSpPr>
            <p:nvPr/>
          </p:nvSpPr>
          <p:spPr bwMode="auto">
            <a:xfrm>
              <a:off x="2970210" y="3531662"/>
              <a:ext cx="925108" cy="265050"/>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6" name="Rectangle 92"/>
            <p:cNvSpPr>
              <a:spLocks noChangeArrowheads="1"/>
            </p:cNvSpPr>
            <p:nvPr/>
          </p:nvSpPr>
          <p:spPr bwMode="auto">
            <a:xfrm>
              <a:off x="2248865" y="1397262"/>
              <a:ext cx="5018291" cy="130565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500"/>
                                  </p:stCondLst>
                                  <p:childTnLst>
                                    <p:anim calcmode="discrete" valueType="str">
                                      <p:cBhvr>
                                        <p:cTn id="6" dur="10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auto">
          <a:xfrm>
            <a:off x="2252366" y="18350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804398" y="18409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805213" y="20767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731621" y="30501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5" name="Rectangle 11"/>
          <p:cNvSpPr>
            <a:spLocks noChangeArrowheads="1"/>
          </p:cNvSpPr>
          <p:nvPr/>
        </p:nvSpPr>
        <p:spPr bwMode="auto">
          <a:xfrm>
            <a:off x="2261466" y="33955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2"/>
          <p:cNvSpPr>
            <a:spLocks noChangeShapeType="1"/>
          </p:cNvSpPr>
          <p:nvPr/>
        </p:nvSpPr>
        <p:spPr bwMode="auto">
          <a:xfrm>
            <a:off x="2249333" y="21001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3"/>
          <p:cNvSpPr>
            <a:spLocks noChangeShapeType="1"/>
          </p:cNvSpPr>
          <p:nvPr/>
        </p:nvSpPr>
        <p:spPr bwMode="auto">
          <a:xfrm>
            <a:off x="2249333" y="23605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4"/>
          <p:cNvSpPr>
            <a:spLocks noChangeShapeType="1"/>
          </p:cNvSpPr>
          <p:nvPr/>
        </p:nvSpPr>
        <p:spPr bwMode="auto">
          <a:xfrm>
            <a:off x="2249333" y="26218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5"/>
          <p:cNvSpPr>
            <a:spLocks noChangeShapeType="1"/>
          </p:cNvSpPr>
          <p:nvPr/>
        </p:nvSpPr>
        <p:spPr bwMode="auto">
          <a:xfrm>
            <a:off x="2249333" y="28794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6"/>
          <p:cNvSpPr>
            <a:spLocks noChangeShapeType="1"/>
          </p:cNvSpPr>
          <p:nvPr/>
        </p:nvSpPr>
        <p:spPr bwMode="auto">
          <a:xfrm>
            <a:off x="2249333" y="31407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7"/>
          <p:cNvSpPr>
            <a:spLocks noChangeShapeType="1"/>
          </p:cNvSpPr>
          <p:nvPr/>
        </p:nvSpPr>
        <p:spPr bwMode="auto">
          <a:xfrm>
            <a:off x="2866072" y="18397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18"/>
          <p:cNvSpPr>
            <a:spLocks noChangeShapeType="1"/>
          </p:cNvSpPr>
          <p:nvPr/>
        </p:nvSpPr>
        <p:spPr bwMode="auto">
          <a:xfrm>
            <a:off x="3536811" y="18397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19"/>
          <p:cNvSpPr>
            <a:spLocks noChangeShapeType="1"/>
          </p:cNvSpPr>
          <p:nvPr/>
        </p:nvSpPr>
        <p:spPr bwMode="auto">
          <a:xfrm>
            <a:off x="3536811" y="23661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0"/>
          <p:cNvSpPr>
            <a:spLocks noChangeShapeType="1"/>
          </p:cNvSpPr>
          <p:nvPr/>
        </p:nvSpPr>
        <p:spPr bwMode="auto">
          <a:xfrm>
            <a:off x="4749651" y="18397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21"/>
          <p:cNvSpPr>
            <a:spLocks noChangeShapeType="1"/>
          </p:cNvSpPr>
          <p:nvPr/>
        </p:nvSpPr>
        <p:spPr bwMode="auto">
          <a:xfrm flipV="1">
            <a:off x="6005371" y="31379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Line 22"/>
          <p:cNvSpPr>
            <a:spLocks noChangeShapeType="1"/>
          </p:cNvSpPr>
          <p:nvPr/>
        </p:nvSpPr>
        <p:spPr bwMode="auto">
          <a:xfrm>
            <a:off x="5260230" y="21057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Rectangle 23"/>
          <p:cNvSpPr>
            <a:spLocks noChangeArrowheads="1"/>
          </p:cNvSpPr>
          <p:nvPr/>
        </p:nvSpPr>
        <p:spPr bwMode="auto">
          <a:xfrm>
            <a:off x="2215970" y="16120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8" name="Rectangle 24"/>
          <p:cNvSpPr>
            <a:spLocks noChangeArrowheads="1"/>
          </p:cNvSpPr>
          <p:nvPr/>
        </p:nvSpPr>
        <p:spPr bwMode="auto">
          <a:xfrm>
            <a:off x="2811476" y="16120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9" name="Rectangle 25"/>
          <p:cNvSpPr>
            <a:spLocks noChangeArrowheads="1"/>
          </p:cNvSpPr>
          <p:nvPr/>
        </p:nvSpPr>
        <p:spPr bwMode="auto">
          <a:xfrm>
            <a:off x="3445402" y="16120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30" name="Rectangle 26"/>
          <p:cNvSpPr>
            <a:spLocks noChangeArrowheads="1"/>
          </p:cNvSpPr>
          <p:nvPr/>
        </p:nvSpPr>
        <p:spPr bwMode="auto">
          <a:xfrm>
            <a:off x="4687978" y="16120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31" name="Rectangle 27"/>
          <p:cNvSpPr>
            <a:spLocks noChangeArrowheads="1"/>
          </p:cNvSpPr>
          <p:nvPr/>
        </p:nvSpPr>
        <p:spPr bwMode="auto">
          <a:xfrm>
            <a:off x="5195522" y="16120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2" name="Rectangle 28"/>
          <p:cNvSpPr>
            <a:spLocks noChangeArrowheads="1"/>
          </p:cNvSpPr>
          <p:nvPr/>
        </p:nvSpPr>
        <p:spPr bwMode="auto">
          <a:xfrm>
            <a:off x="5943698" y="16120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3" name="Rectangle 29"/>
          <p:cNvSpPr>
            <a:spLocks noChangeArrowheads="1"/>
          </p:cNvSpPr>
          <p:nvPr/>
        </p:nvSpPr>
        <p:spPr bwMode="auto">
          <a:xfrm>
            <a:off x="7034617" y="16120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4" name="Rectangle 30"/>
          <p:cNvSpPr>
            <a:spLocks noChangeArrowheads="1"/>
          </p:cNvSpPr>
          <p:nvPr/>
        </p:nvSpPr>
        <p:spPr bwMode="auto">
          <a:xfrm>
            <a:off x="2311007" y="18409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5" name="Rectangle 31"/>
          <p:cNvSpPr>
            <a:spLocks noChangeArrowheads="1"/>
          </p:cNvSpPr>
          <p:nvPr/>
        </p:nvSpPr>
        <p:spPr bwMode="auto">
          <a:xfrm>
            <a:off x="4787059" y="21063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6" name="Rectangle 32"/>
          <p:cNvSpPr>
            <a:spLocks noChangeArrowheads="1"/>
          </p:cNvSpPr>
          <p:nvPr/>
        </p:nvSpPr>
        <p:spPr bwMode="auto">
          <a:xfrm>
            <a:off x="2436378" y="23589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7" name="Rectangle 33"/>
          <p:cNvSpPr>
            <a:spLocks noChangeArrowheads="1"/>
          </p:cNvSpPr>
          <p:nvPr/>
        </p:nvSpPr>
        <p:spPr bwMode="auto">
          <a:xfrm>
            <a:off x="3793201" y="23589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8" name="Rectangle 34"/>
          <p:cNvSpPr>
            <a:spLocks noChangeArrowheads="1"/>
          </p:cNvSpPr>
          <p:nvPr/>
        </p:nvSpPr>
        <p:spPr bwMode="auto">
          <a:xfrm>
            <a:off x="3165342" y="21063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9" name="Rectangle 35"/>
          <p:cNvSpPr>
            <a:spLocks noChangeArrowheads="1"/>
          </p:cNvSpPr>
          <p:nvPr/>
        </p:nvSpPr>
        <p:spPr bwMode="auto">
          <a:xfrm>
            <a:off x="3681986" y="18409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40" name="Rectangle 36"/>
          <p:cNvSpPr>
            <a:spLocks noChangeArrowheads="1"/>
          </p:cNvSpPr>
          <p:nvPr/>
        </p:nvSpPr>
        <p:spPr bwMode="auto">
          <a:xfrm>
            <a:off x="5526438" y="18409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41" name="Rectangle 37"/>
          <p:cNvSpPr>
            <a:spLocks noChangeArrowheads="1"/>
          </p:cNvSpPr>
          <p:nvPr/>
        </p:nvSpPr>
        <p:spPr bwMode="auto">
          <a:xfrm>
            <a:off x="5845627" y="21063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2" name="Rectangle 38"/>
          <p:cNvSpPr>
            <a:spLocks noChangeArrowheads="1"/>
          </p:cNvSpPr>
          <p:nvPr/>
        </p:nvSpPr>
        <p:spPr bwMode="auto">
          <a:xfrm>
            <a:off x="6306662" y="31254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3" name="Rectangle 39"/>
          <p:cNvSpPr>
            <a:spLocks noChangeArrowheads="1"/>
          </p:cNvSpPr>
          <p:nvPr/>
        </p:nvSpPr>
        <p:spPr bwMode="auto">
          <a:xfrm>
            <a:off x="5302695" y="23589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4" name="Rectangle 40"/>
          <p:cNvSpPr>
            <a:spLocks noChangeArrowheads="1"/>
          </p:cNvSpPr>
          <p:nvPr/>
        </p:nvSpPr>
        <p:spPr bwMode="auto">
          <a:xfrm>
            <a:off x="4341189" y="26213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5" name="Rectangle 41"/>
          <p:cNvSpPr>
            <a:spLocks noChangeArrowheads="1"/>
          </p:cNvSpPr>
          <p:nvPr/>
        </p:nvSpPr>
        <p:spPr bwMode="auto">
          <a:xfrm>
            <a:off x="4178410" y="28807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6" name="Rectangle 42"/>
          <p:cNvSpPr>
            <a:spLocks noChangeArrowheads="1"/>
          </p:cNvSpPr>
          <p:nvPr/>
        </p:nvSpPr>
        <p:spPr bwMode="auto">
          <a:xfrm>
            <a:off x="2947967" y="31254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7" name="Rectangle 43"/>
          <p:cNvSpPr>
            <a:spLocks noChangeArrowheads="1"/>
          </p:cNvSpPr>
          <p:nvPr/>
        </p:nvSpPr>
        <p:spPr bwMode="auto">
          <a:xfrm>
            <a:off x="1915688" y="16036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8" name="Group 46"/>
          <p:cNvGrpSpPr>
            <a:grpSpLocks/>
          </p:cNvGrpSpPr>
          <p:nvPr/>
        </p:nvGrpSpPr>
        <p:grpSpPr bwMode="auto">
          <a:xfrm>
            <a:off x="2209902" y="3237788"/>
            <a:ext cx="83917" cy="41064"/>
            <a:chOff x="833" y="3024"/>
            <a:chExt cx="78" cy="51"/>
          </a:xfrm>
        </p:grpSpPr>
        <p:sp>
          <p:nvSpPr>
            <p:cNvPr id="49"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0"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1"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2" name="Group 50"/>
          <p:cNvGrpSpPr>
            <a:grpSpLocks/>
          </p:cNvGrpSpPr>
          <p:nvPr/>
        </p:nvGrpSpPr>
        <p:grpSpPr bwMode="auto">
          <a:xfrm>
            <a:off x="7220650" y="3243388"/>
            <a:ext cx="83917" cy="39198"/>
            <a:chOff x="5432" y="3030"/>
            <a:chExt cx="78" cy="51"/>
          </a:xfrm>
        </p:grpSpPr>
        <p:sp>
          <p:nvSpPr>
            <p:cNvPr id="53"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6" name="Rectangle 75"/>
          <p:cNvSpPr>
            <a:spLocks noChangeArrowheads="1"/>
          </p:cNvSpPr>
          <p:nvPr/>
        </p:nvSpPr>
        <p:spPr bwMode="auto">
          <a:xfrm>
            <a:off x="3955981" y="34665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61" name="AutoShape 97"/>
          <p:cNvSpPr>
            <a:spLocks/>
          </p:cNvSpPr>
          <p:nvPr/>
        </p:nvSpPr>
        <p:spPr bwMode="auto">
          <a:xfrm>
            <a:off x="2097554" y="18649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5" name="矩形 64"/>
          <p:cNvSpPr/>
          <p:nvPr/>
        </p:nvSpPr>
        <p:spPr>
          <a:xfrm>
            <a:off x="3104024" y="1205747"/>
            <a:ext cx="2954655" cy="369332"/>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pPr algn="ctr"/>
            <a:r>
              <a:rPr lang="zh-CN" altLang="en-US" b="1" dirty="0">
                <a:solidFill>
                  <a:srgbClr val="C55A11"/>
                </a:solidFill>
                <a:latin typeface="微软雅黑" pitchFamily="34" charset="-122"/>
                <a:ea typeface="微软雅黑" pitchFamily="34" charset="-122"/>
              </a:rPr>
              <a:t>可选字段，其长度是可变的</a:t>
            </a:r>
          </a:p>
        </p:txBody>
      </p:sp>
      <p:grpSp>
        <p:nvGrpSpPr>
          <p:cNvPr id="66" name="组合 65"/>
          <p:cNvGrpSpPr/>
          <p:nvPr/>
        </p:nvGrpSpPr>
        <p:grpSpPr>
          <a:xfrm>
            <a:off x="1444206" y="1822945"/>
            <a:ext cx="5822950" cy="1566034"/>
            <a:chOff x="1444206" y="1385131"/>
            <a:chExt cx="5822950" cy="1566034"/>
          </a:xfrm>
        </p:grpSpPr>
        <p:grpSp>
          <p:nvGrpSpPr>
            <p:cNvPr id="67" name="Group 94"/>
            <p:cNvGrpSpPr>
              <a:grpSpLocks/>
            </p:cNvGrpSpPr>
            <p:nvPr/>
          </p:nvGrpSpPr>
          <p:grpSpPr bwMode="auto">
            <a:xfrm>
              <a:off x="1444206" y="1385131"/>
              <a:ext cx="336679" cy="1566034"/>
              <a:chOff x="-127" y="845"/>
              <a:chExt cx="333" cy="1678"/>
            </a:xfrm>
          </p:grpSpPr>
          <p:sp>
            <p:nvSpPr>
              <p:cNvPr id="70"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71"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sp>
          <p:nvSpPr>
            <p:cNvPr id="69" name="Rectangle 92"/>
            <p:cNvSpPr>
              <a:spLocks noChangeArrowheads="1"/>
            </p:cNvSpPr>
            <p:nvPr/>
          </p:nvSpPr>
          <p:spPr bwMode="auto">
            <a:xfrm flipV="1">
              <a:off x="2248865" y="2702913"/>
              <a:ext cx="5018291" cy="24825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5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50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637153" y="2035673"/>
            <a:ext cx="5962309" cy="2192261"/>
            <a:chOff x="1392642" y="1665825"/>
            <a:chExt cx="5962309" cy="2192261"/>
          </a:xfrm>
        </p:grpSpPr>
        <p:sp>
          <p:nvSpPr>
            <p:cNvPr id="9"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3"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6"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7"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8"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9"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0"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1"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2"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3"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4"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5"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6"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7"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8"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9"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0"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1"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2"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3"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4"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5"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158338" y="3299988"/>
              <a:ext cx="83917" cy="41064"/>
              <a:chOff x="833" y="3024"/>
              <a:chExt cx="78" cy="51"/>
            </a:xfrm>
          </p:grpSpPr>
          <p:sp>
            <p:nvSpPr>
              <p:cNvPr id="47"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8"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9"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50" name="Group 50"/>
            <p:cNvGrpSpPr>
              <a:grpSpLocks/>
            </p:cNvGrpSpPr>
            <p:nvPr/>
          </p:nvGrpSpPr>
          <p:grpSpPr bwMode="auto">
            <a:xfrm>
              <a:off x="7169086" y="3305588"/>
              <a:ext cx="83917" cy="39198"/>
              <a:chOff x="5432" y="3030"/>
              <a:chExt cx="78" cy="51"/>
            </a:xfrm>
          </p:grpSpPr>
          <p:sp>
            <p:nvSpPr>
              <p:cNvPr id="51"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4"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5"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7" name="Group 94"/>
            <p:cNvGrpSpPr>
              <a:grpSpLocks/>
            </p:cNvGrpSpPr>
            <p:nvPr/>
          </p:nvGrpSpPr>
          <p:grpSpPr bwMode="auto">
            <a:xfrm>
              <a:off x="1392642" y="1885145"/>
              <a:ext cx="336679" cy="1566034"/>
              <a:chOff x="-127" y="845"/>
              <a:chExt cx="333" cy="1678"/>
            </a:xfrm>
          </p:grpSpPr>
          <p:sp>
            <p:nvSpPr>
              <p:cNvPr id="59"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0"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62" name="矩形 61"/>
          <p:cNvSpPr/>
          <p:nvPr/>
        </p:nvSpPr>
        <p:spPr>
          <a:xfrm>
            <a:off x="2408917" y="1424576"/>
            <a:ext cx="5034000" cy="646331"/>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b="1" dirty="0">
                <a:solidFill>
                  <a:srgbClr val="C55A11"/>
                </a:solidFill>
                <a:latin typeface="微软雅黑" pitchFamily="34" charset="-122"/>
                <a:ea typeface="微软雅黑" pitchFamily="34" charset="-122"/>
              </a:rPr>
              <a:t>版本</a:t>
            </a:r>
            <a:r>
              <a:rPr lang="en-US" altLang="zh-CN" b="1" dirty="0">
                <a:solidFill>
                  <a:srgbClr val="C55A11"/>
                </a:solidFill>
                <a:latin typeface="微软雅黑" pitchFamily="34" charset="-122"/>
                <a:ea typeface="微软雅黑" pitchFamily="34" charset="-122"/>
              </a:rPr>
              <a:t>——</a:t>
            </a:r>
            <a:r>
              <a:rPr lang="zh-CN" altLang="en-US" b="1" dirty="0">
                <a:solidFill>
                  <a:srgbClr val="C55A11"/>
                </a:solidFill>
                <a:latin typeface="微软雅黑" pitchFamily="34" charset="-122"/>
                <a:ea typeface="微软雅黑" pitchFamily="34" charset="-122"/>
              </a:rPr>
              <a:t>占 </a:t>
            </a:r>
            <a:r>
              <a:rPr lang="en-US" altLang="zh-CN" b="1" dirty="0">
                <a:solidFill>
                  <a:srgbClr val="C55A11"/>
                </a:solidFill>
                <a:latin typeface="微软雅黑" pitchFamily="34" charset="-122"/>
                <a:ea typeface="微软雅黑" pitchFamily="34" charset="-122"/>
              </a:rPr>
              <a:t>4 </a:t>
            </a:r>
            <a:r>
              <a:rPr lang="zh-CN" altLang="en-US" b="1" dirty="0">
                <a:solidFill>
                  <a:srgbClr val="C55A11"/>
                </a:solidFill>
                <a:latin typeface="微软雅黑" pitchFamily="34" charset="-122"/>
                <a:ea typeface="微软雅黑" pitchFamily="34" charset="-122"/>
              </a:rPr>
              <a:t>位，指 </a:t>
            </a:r>
            <a:r>
              <a:rPr lang="en-US" altLang="zh-CN" b="1" dirty="0">
                <a:solidFill>
                  <a:srgbClr val="C55A11"/>
                </a:solidFill>
                <a:latin typeface="微软雅黑" pitchFamily="34" charset="-122"/>
                <a:ea typeface="微软雅黑" pitchFamily="34" charset="-122"/>
              </a:rPr>
              <a:t>IP </a:t>
            </a:r>
            <a:r>
              <a:rPr lang="zh-CN" altLang="en-US" b="1" dirty="0">
                <a:solidFill>
                  <a:srgbClr val="C55A11"/>
                </a:solidFill>
                <a:latin typeface="微软雅黑" pitchFamily="34" charset="-122"/>
                <a:ea typeface="微软雅黑" pitchFamily="34" charset="-122"/>
              </a:rPr>
              <a:t>协议的版本。</a:t>
            </a:r>
          </a:p>
          <a:p>
            <a:pPr algn="ctr"/>
            <a:r>
              <a:rPr lang="zh-CN" altLang="en-US" b="1" dirty="0">
                <a:solidFill>
                  <a:srgbClr val="C55A11"/>
                </a:solidFill>
                <a:latin typeface="微软雅黑" pitchFamily="34" charset="-122"/>
                <a:ea typeface="微软雅黑" pitchFamily="34" charset="-122"/>
              </a:rPr>
              <a:t>目前的 </a:t>
            </a:r>
            <a:r>
              <a:rPr lang="en-US" altLang="zh-CN" b="1" dirty="0">
                <a:solidFill>
                  <a:srgbClr val="C55A11"/>
                </a:solidFill>
                <a:latin typeface="微软雅黑" pitchFamily="34" charset="-122"/>
                <a:ea typeface="微软雅黑" pitchFamily="34" charset="-122"/>
              </a:rPr>
              <a:t>IP </a:t>
            </a:r>
            <a:r>
              <a:rPr lang="zh-CN" altLang="en-US" b="1" dirty="0">
                <a:solidFill>
                  <a:srgbClr val="C55A11"/>
                </a:solidFill>
                <a:latin typeface="微软雅黑" pitchFamily="34" charset="-122"/>
                <a:ea typeface="微软雅黑" pitchFamily="34" charset="-122"/>
              </a:rPr>
              <a:t>协议版本号为 </a:t>
            </a:r>
            <a:r>
              <a:rPr lang="en-US" altLang="zh-CN" b="1" dirty="0">
                <a:solidFill>
                  <a:srgbClr val="C55A11"/>
                </a:solidFill>
                <a:latin typeface="微软雅黑" pitchFamily="34" charset="-122"/>
                <a:ea typeface="微软雅黑" pitchFamily="34" charset="-122"/>
              </a:rPr>
              <a:t>4 (</a:t>
            </a:r>
            <a:r>
              <a:rPr lang="zh-CN" altLang="en-US" b="1" dirty="0">
                <a:solidFill>
                  <a:srgbClr val="C55A11"/>
                </a:solidFill>
                <a:latin typeface="微软雅黑" pitchFamily="34" charset="-122"/>
                <a:ea typeface="微软雅黑" pitchFamily="34" charset="-122"/>
              </a:rPr>
              <a:t>即 </a:t>
            </a:r>
            <a:r>
              <a:rPr lang="en-US" altLang="zh-CN" b="1" dirty="0">
                <a:solidFill>
                  <a:srgbClr val="C55A11"/>
                </a:solidFill>
                <a:latin typeface="微软雅黑" pitchFamily="34" charset="-122"/>
                <a:ea typeface="微软雅黑" pitchFamily="34" charset="-122"/>
              </a:rPr>
              <a:t>IPv4)</a:t>
            </a:r>
            <a:r>
              <a:rPr lang="zh-CN" altLang="en-US" b="1" dirty="0">
                <a:solidFill>
                  <a:srgbClr val="C55A11"/>
                </a:solidFill>
                <a:latin typeface="微软雅黑" pitchFamily="34" charset="-122"/>
                <a:ea typeface="微软雅黑" pitchFamily="34" charset="-122"/>
              </a:rPr>
              <a:t>。</a:t>
            </a:r>
          </a:p>
        </p:txBody>
      </p:sp>
      <p:sp>
        <p:nvSpPr>
          <p:cNvPr id="114" name="Rectangle 92"/>
          <p:cNvSpPr>
            <a:spLocks noChangeArrowheads="1"/>
          </p:cNvSpPr>
          <p:nvPr/>
        </p:nvSpPr>
        <p:spPr bwMode="auto">
          <a:xfrm flipV="1">
            <a:off x="2442280" y="2273025"/>
            <a:ext cx="616740"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114"/>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637153" y="2035673"/>
            <a:ext cx="5962309" cy="2192261"/>
            <a:chOff x="1392642" y="1665825"/>
            <a:chExt cx="5962309" cy="2192261"/>
          </a:xfrm>
        </p:grpSpPr>
        <p:sp>
          <p:nvSpPr>
            <p:cNvPr id="11"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3"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4"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5"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8"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9"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30"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31"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2"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3"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4"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5"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6"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7"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8"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9"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40"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41"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2"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3"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4"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5"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6"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7"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8" name="Group 46"/>
            <p:cNvGrpSpPr>
              <a:grpSpLocks/>
            </p:cNvGrpSpPr>
            <p:nvPr/>
          </p:nvGrpSpPr>
          <p:grpSpPr bwMode="auto">
            <a:xfrm>
              <a:off x="2158338" y="3299988"/>
              <a:ext cx="83917" cy="41064"/>
              <a:chOff x="833" y="3024"/>
              <a:chExt cx="78" cy="51"/>
            </a:xfrm>
          </p:grpSpPr>
          <p:sp>
            <p:nvSpPr>
              <p:cNvPr id="58"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9"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0"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50"/>
            <p:cNvGrpSpPr>
              <a:grpSpLocks/>
            </p:cNvGrpSpPr>
            <p:nvPr/>
          </p:nvGrpSpPr>
          <p:grpSpPr bwMode="auto">
            <a:xfrm>
              <a:off x="7169086" y="3305588"/>
              <a:ext cx="83917" cy="39198"/>
              <a:chOff x="5432" y="3030"/>
              <a:chExt cx="78" cy="51"/>
            </a:xfrm>
          </p:grpSpPr>
          <p:sp>
            <p:nvSpPr>
              <p:cNvPr id="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0"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1"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2" name="Group 94"/>
            <p:cNvGrpSpPr>
              <a:grpSpLocks/>
            </p:cNvGrpSpPr>
            <p:nvPr/>
          </p:nvGrpSpPr>
          <p:grpSpPr bwMode="auto">
            <a:xfrm>
              <a:off x="1392642" y="1885145"/>
              <a:ext cx="336679" cy="1566034"/>
              <a:chOff x="-127" y="845"/>
              <a:chExt cx="333" cy="1678"/>
            </a:xfrm>
          </p:grpSpPr>
          <p:sp>
            <p:nvSpPr>
              <p:cNvPr id="53"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4"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61" name="矩形 60"/>
          <p:cNvSpPr/>
          <p:nvPr/>
        </p:nvSpPr>
        <p:spPr>
          <a:xfrm>
            <a:off x="2359650" y="1236697"/>
            <a:ext cx="5133560" cy="830997"/>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首部长度</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 </a:t>
            </a:r>
            <a:r>
              <a:rPr lang="en-US" altLang="zh-CN" sz="1600" b="1" dirty="0">
                <a:solidFill>
                  <a:srgbClr val="C55A11"/>
                </a:solidFill>
                <a:latin typeface="微软雅黑" pitchFamily="34" charset="-122"/>
                <a:ea typeface="微软雅黑" pitchFamily="34" charset="-122"/>
              </a:rPr>
              <a:t>4 </a:t>
            </a:r>
            <a:r>
              <a:rPr lang="zh-CN" altLang="en-US" sz="1600" b="1" dirty="0">
                <a:solidFill>
                  <a:srgbClr val="C55A11"/>
                </a:solidFill>
                <a:latin typeface="微软雅黑" pitchFamily="34" charset="-122"/>
                <a:ea typeface="微软雅黑" pitchFamily="34" charset="-122"/>
              </a:rPr>
              <a:t>位，可表示的最大数值</a:t>
            </a:r>
          </a:p>
          <a:p>
            <a:pPr algn="ctr"/>
            <a:r>
              <a:rPr lang="zh-CN" altLang="en-US" sz="1600" b="1" dirty="0">
                <a:solidFill>
                  <a:srgbClr val="C55A11"/>
                </a:solidFill>
                <a:latin typeface="微软雅黑" pitchFamily="34" charset="-122"/>
                <a:ea typeface="微软雅黑" pitchFamily="34" charset="-122"/>
              </a:rPr>
              <a:t>是 </a:t>
            </a:r>
            <a:r>
              <a:rPr lang="en-US" altLang="zh-CN" sz="1600" b="1" dirty="0">
                <a:solidFill>
                  <a:srgbClr val="C55A11"/>
                </a:solidFill>
                <a:latin typeface="微软雅黑" pitchFamily="34" charset="-122"/>
                <a:ea typeface="微软雅黑" pitchFamily="34" charset="-122"/>
              </a:rPr>
              <a:t>15 </a:t>
            </a:r>
            <a:r>
              <a:rPr lang="zh-CN" altLang="en-US" sz="1600" b="1" dirty="0">
                <a:solidFill>
                  <a:srgbClr val="C55A11"/>
                </a:solidFill>
                <a:latin typeface="微软雅黑" pitchFamily="34" charset="-122"/>
                <a:ea typeface="微软雅黑" pitchFamily="34" charset="-122"/>
              </a:rPr>
              <a:t>个单位</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一个单位为 </a:t>
            </a:r>
            <a:r>
              <a:rPr lang="en-US" altLang="zh-CN" sz="1600" b="1" dirty="0">
                <a:solidFill>
                  <a:srgbClr val="C55A11"/>
                </a:solidFill>
                <a:latin typeface="微软雅黑" pitchFamily="34" charset="-122"/>
                <a:ea typeface="微软雅黑" pitchFamily="34" charset="-122"/>
              </a:rPr>
              <a:t>4 </a:t>
            </a:r>
            <a:r>
              <a:rPr lang="zh-CN" altLang="en-US" sz="1600" b="1" dirty="0">
                <a:solidFill>
                  <a:srgbClr val="C55A11"/>
                </a:solidFill>
                <a:latin typeface="微软雅黑" pitchFamily="34" charset="-122"/>
                <a:ea typeface="微软雅黑" pitchFamily="34" charset="-122"/>
              </a:rPr>
              <a:t>字节</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a:t>
            </a:r>
          </a:p>
          <a:p>
            <a:pPr algn="ctr"/>
            <a:r>
              <a:rPr lang="zh-CN" altLang="en-US" sz="1600" b="1" dirty="0">
                <a:solidFill>
                  <a:srgbClr val="C55A11"/>
                </a:solidFill>
                <a:latin typeface="微软雅黑" pitchFamily="34" charset="-122"/>
                <a:ea typeface="微软雅黑" pitchFamily="34" charset="-122"/>
              </a:rPr>
              <a:t>因此 </a:t>
            </a:r>
            <a:r>
              <a:rPr lang="en-US" altLang="zh-CN" sz="1600" b="1" dirty="0">
                <a:solidFill>
                  <a:srgbClr val="C55A11"/>
                </a:solidFill>
                <a:latin typeface="微软雅黑" pitchFamily="34" charset="-122"/>
                <a:ea typeface="微软雅黑" pitchFamily="34" charset="-122"/>
              </a:rPr>
              <a:t>IP </a:t>
            </a:r>
            <a:r>
              <a:rPr lang="zh-CN" altLang="en-US" sz="1600" b="1" dirty="0">
                <a:solidFill>
                  <a:srgbClr val="C55A11"/>
                </a:solidFill>
                <a:latin typeface="微软雅黑" pitchFamily="34" charset="-122"/>
                <a:ea typeface="微软雅黑" pitchFamily="34" charset="-122"/>
              </a:rPr>
              <a:t>的首部长度的最大值是 </a:t>
            </a:r>
            <a:r>
              <a:rPr lang="en-US" altLang="zh-CN" sz="1600" b="1" dirty="0">
                <a:solidFill>
                  <a:srgbClr val="C55A11"/>
                </a:solidFill>
                <a:latin typeface="微软雅黑" pitchFamily="34" charset="-122"/>
                <a:ea typeface="微软雅黑" pitchFamily="34" charset="-122"/>
              </a:rPr>
              <a:t>60 </a:t>
            </a:r>
            <a:r>
              <a:rPr lang="zh-CN" altLang="en-US" sz="1600" b="1" dirty="0">
                <a:solidFill>
                  <a:srgbClr val="C55A11"/>
                </a:solidFill>
                <a:latin typeface="微软雅黑" pitchFamily="34" charset="-122"/>
                <a:ea typeface="微软雅黑" pitchFamily="34" charset="-122"/>
              </a:rPr>
              <a:t>字节。</a:t>
            </a:r>
          </a:p>
        </p:txBody>
      </p:sp>
      <p:sp>
        <p:nvSpPr>
          <p:cNvPr id="62" name="Rectangle 92"/>
          <p:cNvSpPr>
            <a:spLocks noChangeArrowheads="1"/>
          </p:cNvSpPr>
          <p:nvPr/>
        </p:nvSpPr>
        <p:spPr bwMode="auto">
          <a:xfrm flipV="1">
            <a:off x="3059018" y="2273023"/>
            <a:ext cx="670739"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2"/>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37153" y="2035673"/>
            <a:ext cx="5962309" cy="2192261"/>
            <a:chOff x="1392642" y="1665825"/>
            <a:chExt cx="5962309" cy="2192261"/>
          </a:xfrm>
        </p:grpSpPr>
        <p:sp>
          <p:nvSpPr>
            <p:cNvPr id="9"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3"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6"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7"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8"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9"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0"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1"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2"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3"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4"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5"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6"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7"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8"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9"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0"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1"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2"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3"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4"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5"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158338" y="3299988"/>
              <a:ext cx="83917" cy="41064"/>
              <a:chOff x="833" y="3024"/>
              <a:chExt cx="78" cy="51"/>
            </a:xfrm>
          </p:grpSpPr>
          <p:sp>
            <p:nvSpPr>
              <p:cNvPr id="56"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8"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7" name="Group 50"/>
            <p:cNvGrpSpPr>
              <a:grpSpLocks/>
            </p:cNvGrpSpPr>
            <p:nvPr/>
          </p:nvGrpSpPr>
          <p:grpSpPr bwMode="auto">
            <a:xfrm>
              <a:off x="7169086" y="3305588"/>
              <a:ext cx="83917" cy="39198"/>
              <a:chOff x="5432" y="3030"/>
              <a:chExt cx="78" cy="51"/>
            </a:xfrm>
          </p:grpSpPr>
          <p:sp>
            <p:nvSpPr>
              <p:cNvPr id="53"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8"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49"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0" name="Group 94"/>
            <p:cNvGrpSpPr>
              <a:grpSpLocks/>
            </p:cNvGrpSpPr>
            <p:nvPr/>
          </p:nvGrpSpPr>
          <p:grpSpPr bwMode="auto">
            <a:xfrm>
              <a:off x="1392642" y="1885145"/>
              <a:ext cx="336679" cy="1566034"/>
              <a:chOff x="-127" y="845"/>
              <a:chExt cx="333" cy="1678"/>
            </a:xfrm>
          </p:grpSpPr>
          <p:sp>
            <p:nvSpPr>
              <p:cNvPr id="51"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2"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59" name="矩形 58"/>
          <p:cNvSpPr/>
          <p:nvPr/>
        </p:nvSpPr>
        <p:spPr>
          <a:xfrm>
            <a:off x="2473818" y="1236697"/>
            <a:ext cx="5011758" cy="830997"/>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区分服务</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 </a:t>
            </a:r>
            <a:r>
              <a:rPr lang="en-US" altLang="zh-CN" sz="1600" b="1" dirty="0">
                <a:solidFill>
                  <a:srgbClr val="C55A11"/>
                </a:solidFill>
                <a:latin typeface="微软雅黑" pitchFamily="34" charset="-122"/>
                <a:ea typeface="微软雅黑" pitchFamily="34" charset="-122"/>
              </a:rPr>
              <a:t>8 </a:t>
            </a:r>
            <a:r>
              <a:rPr lang="zh-CN" altLang="en-US" sz="1600" b="1" dirty="0">
                <a:solidFill>
                  <a:srgbClr val="C55A11"/>
                </a:solidFill>
                <a:latin typeface="微软雅黑" pitchFamily="34" charset="-122"/>
                <a:ea typeface="微软雅黑" pitchFamily="34" charset="-122"/>
              </a:rPr>
              <a:t>位，用来获得更好的服务。</a:t>
            </a:r>
          </a:p>
          <a:p>
            <a:pPr algn="ctr"/>
            <a:r>
              <a:rPr lang="zh-CN" altLang="en-US" sz="1600" b="1" dirty="0">
                <a:solidFill>
                  <a:srgbClr val="C55A11"/>
                </a:solidFill>
                <a:latin typeface="微软雅黑" pitchFamily="34" charset="-122"/>
                <a:ea typeface="微软雅黑" pitchFamily="34" charset="-122"/>
              </a:rPr>
              <a:t>在旧标准中叫做服务类型，但实际上一直未被使用过。</a:t>
            </a:r>
            <a:endParaRPr lang="en-US" altLang="zh-CN" sz="1600" b="1" dirty="0">
              <a:solidFill>
                <a:srgbClr val="C55A11"/>
              </a:solidFill>
              <a:latin typeface="微软雅黑" pitchFamily="34" charset="-122"/>
              <a:ea typeface="微软雅黑" pitchFamily="34" charset="-122"/>
            </a:endParaRPr>
          </a:p>
          <a:p>
            <a:pPr algn="ctr"/>
            <a:r>
              <a:rPr lang="zh-CN" altLang="en-US" sz="1600" b="1" dirty="0">
                <a:solidFill>
                  <a:srgbClr val="C55A11"/>
                </a:solidFill>
                <a:latin typeface="微软雅黑" pitchFamily="34" charset="-122"/>
                <a:ea typeface="微软雅黑" pitchFamily="34" charset="-122"/>
              </a:rPr>
              <a:t>在一般的情况下都不使用这个字段 </a:t>
            </a:r>
          </a:p>
        </p:txBody>
      </p:sp>
      <p:sp>
        <p:nvSpPr>
          <p:cNvPr id="60" name="Rectangle 92"/>
          <p:cNvSpPr>
            <a:spLocks noChangeArrowheads="1"/>
          </p:cNvSpPr>
          <p:nvPr/>
        </p:nvSpPr>
        <p:spPr bwMode="auto">
          <a:xfrm flipV="1">
            <a:off x="3729758" y="2273021"/>
            <a:ext cx="1212840"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3946320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637153" y="2048238"/>
            <a:ext cx="5962309" cy="2192261"/>
            <a:chOff x="1392642" y="1665825"/>
            <a:chExt cx="5962309" cy="2192261"/>
          </a:xfrm>
        </p:grpSpPr>
        <p:sp>
          <p:nvSpPr>
            <p:cNvPr id="11"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3"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4"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5"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8"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9"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30"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31"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2"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3"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4"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5"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6"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7"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8"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9"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40"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41"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2"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3"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4"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5"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6"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7"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8" name="Group 46"/>
            <p:cNvGrpSpPr>
              <a:grpSpLocks/>
            </p:cNvGrpSpPr>
            <p:nvPr/>
          </p:nvGrpSpPr>
          <p:grpSpPr bwMode="auto">
            <a:xfrm>
              <a:off x="2158338" y="3299988"/>
              <a:ext cx="83917" cy="41064"/>
              <a:chOff x="833" y="3024"/>
              <a:chExt cx="78" cy="51"/>
            </a:xfrm>
          </p:grpSpPr>
          <p:sp>
            <p:nvSpPr>
              <p:cNvPr id="58"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9"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0"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50"/>
            <p:cNvGrpSpPr>
              <a:grpSpLocks/>
            </p:cNvGrpSpPr>
            <p:nvPr/>
          </p:nvGrpSpPr>
          <p:grpSpPr bwMode="auto">
            <a:xfrm>
              <a:off x="7169086" y="3305588"/>
              <a:ext cx="83917" cy="39198"/>
              <a:chOff x="5432" y="3030"/>
              <a:chExt cx="78" cy="51"/>
            </a:xfrm>
          </p:grpSpPr>
          <p:sp>
            <p:nvSpPr>
              <p:cNvPr id="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0"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1"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2" name="Group 94"/>
            <p:cNvGrpSpPr>
              <a:grpSpLocks/>
            </p:cNvGrpSpPr>
            <p:nvPr/>
          </p:nvGrpSpPr>
          <p:grpSpPr bwMode="auto">
            <a:xfrm>
              <a:off x="1392642" y="1885145"/>
              <a:ext cx="336679" cy="1566034"/>
              <a:chOff x="-127" y="845"/>
              <a:chExt cx="333" cy="1678"/>
            </a:xfrm>
          </p:grpSpPr>
          <p:sp>
            <p:nvSpPr>
              <p:cNvPr id="53"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4"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61" name="矩形 60"/>
          <p:cNvSpPr/>
          <p:nvPr/>
        </p:nvSpPr>
        <p:spPr>
          <a:xfrm>
            <a:off x="2420914" y="1131845"/>
            <a:ext cx="5043368" cy="830997"/>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pPr algn="ctr"/>
            <a:r>
              <a:rPr lang="zh-CN" altLang="en-US" sz="1600" b="1" dirty="0">
                <a:solidFill>
                  <a:srgbClr val="C55A11"/>
                </a:solidFill>
                <a:latin typeface="微软雅黑" pitchFamily="34" charset="-122"/>
                <a:ea typeface="微软雅黑" pitchFamily="34" charset="-122"/>
              </a:rPr>
              <a:t>总长度</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 </a:t>
            </a:r>
            <a:r>
              <a:rPr lang="en-US" altLang="zh-CN" sz="1600" b="1" dirty="0">
                <a:solidFill>
                  <a:srgbClr val="C55A11"/>
                </a:solidFill>
                <a:latin typeface="微软雅黑" pitchFamily="34" charset="-122"/>
                <a:ea typeface="微软雅黑" pitchFamily="34" charset="-122"/>
              </a:rPr>
              <a:t>16 </a:t>
            </a:r>
            <a:r>
              <a:rPr lang="zh-CN" altLang="en-US" sz="1600" b="1" dirty="0">
                <a:solidFill>
                  <a:srgbClr val="C55A11"/>
                </a:solidFill>
                <a:latin typeface="微软雅黑" pitchFamily="34" charset="-122"/>
                <a:ea typeface="微软雅黑" pitchFamily="34" charset="-122"/>
              </a:rPr>
              <a:t>位，指首部和数据之和的长度，</a:t>
            </a:r>
          </a:p>
          <a:p>
            <a:pPr algn="ctr"/>
            <a:r>
              <a:rPr lang="zh-CN" altLang="en-US" sz="1600" b="1" dirty="0">
                <a:solidFill>
                  <a:srgbClr val="C55A11"/>
                </a:solidFill>
                <a:latin typeface="微软雅黑" pitchFamily="34" charset="-122"/>
                <a:ea typeface="微软雅黑" pitchFamily="34" charset="-122"/>
              </a:rPr>
              <a:t>单位为字节，因此数据报的最大长度为 </a:t>
            </a:r>
            <a:r>
              <a:rPr lang="en-US" altLang="zh-CN" sz="1600" b="1" dirty="0">
                <a:solidFill>
                  <a:srgbClr val="C55A11"/>
                </a:solidFill>
                <a:latin typeface="微软雅黑" pitchFamily="34" charset="-122"/>
                <a:ea typeface="微软雅黑" pitchFamily="34" charset="-122"/>
              </a:rPr>
              <a:t>65535 </a:t>
            </a:r>
            <a:r>
              <a:rPr lang="zh-CN" altLang="en-US" sz="1600" b="1" dirty="0">
                <a:solidFill>
                  <a:srgbClr val="C55A11"/>
                </a:solidFill>
                <a:latin typeface="微软雅黑" pitchFamily="34" charset="-122"/>
                <a:ea typeface="微软雅黑" pitchFamily="34" charset="-122"/>
              </a:rPr>
              <a:t>字节。</a:t>
            </a:r>
          </a:p>
          <a:p>
            <a:pPr algn="ctr"/>
            <a:r>
              <a:rPr lang="zh-CN" altLang="en-US" sz="1600" b="1" dirty="0">
                <a:solidFill>
                  <a:srgbClr val="FF0000"/>
                </a:solidFill>
                <a:latin typeface="微软雅黑" pitchFamily="34" charset="-122"/>
                <a:ea typeface="微软雅黑" pitchFamily="34" charset="-122"/>
              </a:rPr>
              <a:t>总长度必须不超过最大传送单元</a:t>
            </a:r>
            <a:r>
              <a:rPr lang="en-US" altLang="zh-CN" sz="1600" b="1" dirty="0">
                <a:solidFill>
                  <a:srgbClr val="FF0000"/>
                </a:solidFill>
                <a:latin typeface="微软雅黑" pitchFamily="34" charset="-122"/>
                <a:ea typeface="微软雅黑" pitchFamily="34" charset="-122"/>
              </a:rPr>
              <a:t>MTU</a:t>
            </a:r>
            <a:r>
              <a:rPr lang="zh-CN" altLang="en-US" sz="1600" b="1" dirty="0">
                <a:solidFill>
                  <a:srgbClr val="C55A11"/>
                </a:solidFill>
                <a:latin typeface="微软雅黑" pitchFamily="34" charset="-122"/>
                <a:ea typeface="微软雅黑" pitchFamily="34" charset="-122"/>
              </a:rPr>
              <a:t>。 </a:t>
            </a:r>
          </a:p>
        </p:txBody>
      </p:sp>
      <p:sp>
        <p:nvSpPr>
          <p:cNvPr id="62" name="Rectangle 92"/>
          <p:cNvSpPr>
            <a:spLocks noChangeArrowheads="1"/>
          </p:cNvSpPr>
          <p:nvPr/>
        </p:nvSpPr>
        <p:spPr bwMode="auto">
          <a:xfrm flipV="1">
            <a:off x="4942598" y="2285586"/>
            <a:ext cx="2517506"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2"/>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637153" y="2050861"/>
            <a:ext cx="5962309" cy="2192261"/>
            <a:chOff x="1392642" y="1665825"/>
            <a:chExt cx="5962309" cy="2192261"/>
          </a:xfrm>
        </p:grpSpPr>
        <p:sp>
          <p:nvSpPr>
            <p:cNvPr id="11"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3"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4"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5"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8"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9"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30"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31"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2"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3"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4"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5"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6"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7"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8"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9"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40"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41"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2"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3"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4"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5"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6"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7"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8" name="Group 46"/>
            <p:cNvGrpSpPr>
              <a:grpSpLocks/>
            </p:cNvGrpSpPr>
            <p:nvPr/>
          </p:nvGrpSpPr>
          <p:grpSpPr bwMode="auto">
            <a:xfrm>
              <a:off x="2158338" y="3299988"/>
              <a:ext cx="83917" cy="41064"/>
              <a:chOff x="833" y="3024"/>
              <a:chExt cx="78" cy="51"/>
            </a:xfrm>
          </p:grpSpPr>
          <p:sp>
            <p:nvSpPr>
              <p:cNvPr id="58"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9"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0"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50"/>
            <p:cNvGrpSpPr>
              <a:grpSpLocks/>
            </p:cNvGrpSpPr>
            <p:nvPr/>
          </p:nvGrpSpPr>
          <p:grpSpPr bwMode="auto">
            <a:xfrm>
              <a:off x="7169086" y="3305588"/>
              <a:ext cx="83917" cy="39198"/>
              <a:chOff x="5432" y="3030"/>
              <a:chExt cx="78" cy="51"/>
            </a:xfrm>
          </p:grpSpPr>
          <p:sp>
            <p:nvSpPr>
              <p:cNvPr id="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0"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1"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2" name="Group 94"/>
            <p:cNvGrpSpPr>
              <a:grpSpLocks/>
            </p:cNvGrpSpPr>
            <p:nvPr/>
          </p:nvGrpSpPr>
          <p:grpSpPr bwMode="auto">
            <a:xfrm>
              <a:off x="1392642" y="1885145"/>
              <a:ext cx="336679" cy="1566034"/>
              <a:chOff x="-127" y="845"/>
              <a:chExt cx="333" cy="1678"/>
            </a:xfrm>
          </p:grpSpPr>
          <p:sp>
            <p:nvSpPr>
              <p:cNvPr id="53"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4"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61" name="矩形 60"/>
          <p:cNvSpPr/>
          <p:nvPr/>
        </p:nvSpPr>
        <p:spPr>
          <a:xfrm>
            <a:off x="2440485" y="1414755"/>
            <a:ext cx="5013553" cy="584775"/>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标识</a:t>
            </a:r>
            <a:r>
              <a:rPr lang="en-US" altLang="zh-CN" sz="1600" b="1" dirty="0">
                <a:solidFill>
                  <a:srgbClr val="C55A11"/>
                </a:solidFill>
                <a:latin typeface="微软雅黑" pitchFamily="34" charset="-122"/>
                <a:ea typeface="微软雅黑" pitchFamily="34" charset="-122"/>
              </a:rPr>
              <a:t>(identification) ——</a:t>
            </a:r>
            <a:r>
              <a:rPr lang="zh-CN" altLang="en-US" sz="1600" b="1" dirty="0">
                <a:solidFill>
                  <a:srgbClr val="C55A11"/>
                </a:solidFill>
                <a:latin typeface="微软雅黑" pitchFamily="34" charset="-122"/>
                <a:ea typeface="微软雅黑" pitchFamily="34" charset="-122"/>
              </a:rPr>
              <a:t>占 </a:t>
            </a:r>
            <a:r>
              <a:rPr lang="en-US" altLang="zh-CN" sz="1600" b="1" dirty="0">
                <a:solidFill>
                  <a:srgbClr val="C55A11"/>
                </a:solidFill>
                <a:latin typeface="微软雅黑" pitchFamily="34" charset="-122"/>
                <a:ea typeface="微软雅黑" pitchFamily="34" charset="-122"/>
              </a:rPr>
              <a:t>16 </a:t>
            </a:r>
            <a:r>
              <a:rPr lang="zh-CN" altLang="en-US" sz="1600" b="1" dirty="0">
                <a:solidFill>
                  <a:srgbClr val="C55A11"/>
                </a:solidFill>
                <a:latin typeface="微软雅黑" pitchFamily="34" charset="-122"/>
                <a:ea typeface="微软雅黑" pitchFamily="34" charset="-122"/>
              </a:rPr>
              <a:t>位，</a:t>
            </a:r>
          </a:p>
          <a:p>
            <a:pPr algn="ctr"/>
            <a:r>
              <a:rPr lang="zh-CN" altLang="en-US" sz="1600" b="1" dirty="0">
                <a:solidFill>
                  <a:srgbClr val="C55A11"/>
                </a:solidFill>
                <a:latin typeface="微软雅黑" pitchFamily="34" charset="-122"/>
                <a:ea typeface="微软雅黑" pitchFamily="34" charset="-122"/>
              </a:rPr>
              <a:t>它是一个计数器，用来产生 </a:t>
            </a:r>
            <a:r>
              <a:rPr lang="en-US" altLang="zh-CN" sz="1600" b="1" dirty="0">
                <a:solidFill>
                  <a:srgbClr val="C55A11"/>
                </a:solidFill>
                <a:latin typeface="微软雅黑" pitchFamily="34" charset="-122"/>
                <a:ea typeface="微软雅黑" pitchFamily="34" charset="-122"/>
              </a:rPr>
              <a:t>IP </a:t>
            </a:r>
            <a:r>
              <a:rPr lang="zh-CN" altLang="en-US" sz="1600" b="1" dirty="0">
                <a:solidFill>
                  <a:srgbClr val="C55A11"/>
                </a:solidFill>
                <a:latin typeface="微软雅黑" pitchFamily="34" charset="-122"/>
                <a:ea typeface="微软雅黑" pitchFamily="34" charset="-122"/>
              </a:rPr>
              <a:t>数据报的标识。 </a:t>
            </a:r>
          </a:p>
        </p:txBody>
      </p:sp>
      <p:sp>
        <p:nvSpPr>
          <p:cNvPr id="62" name="Rectangle 92"/>
          <p:cNvSpPr>
            <a:spLocks noChangeArrowheads="1"/>
          </p:cNvSpPr>
          <p:nvPr/>
        </p:nvSpPr>
        <p:spPr bwMode="auto">
          <a:xfrm flipV="1">
            <a:off x="2443756" y="2557607"/>
            <a:ext cx="2517506"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2"/>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37153" y="2044216"/>
            <a:ext cx="5962309" cy="2192261"/>
            <a:chOff x="1392642" y="1665825"/>
            <a:chExt cx="5962309" cy="2192261"/>
          </a:xfrm>
        </p:grpSpPr>
        <p:sp>
          <p:nvSpPr>
            <p:cNvPr id="9"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3"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6"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7"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8"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9"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0"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1"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2"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3"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4"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5"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6"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7"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8"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9"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0"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1"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2"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3"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4"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5"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158338" y="3299988"/>
              <a:ext cx="83917" cy="41064"/>
              <a:chOff x="833" y="3024"/>
              <a:chExt cx="78" cy="51"/>
            </a:xfrm>
          </p:grpSpPr>
          <p:sp>
            <p:nvSpPr>
              <p:cNvPr id="56"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8"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7" name="Group 50"/>
            <p:cNvGrpSpPr>
              <a:grpSpLocks/>
            </p:cNvGrpSpPr>
            <p:nvPr/>
          </p:nvGrpSpPr>
          <p:grpSpPr bwMode="auto">
            <a:xfrm>
              <a:off x="7169086" y="3305588"/>
              <a:ext cx="83917" cy="39198"/>
              <a:chOff x="5432" y="3030"/>
              <a:chExt cx="78" cy="51"/>
            </a:xfrm>
          </p:grpSpPr>
          <p:sp>
            <p:nvSpPr>
              <p:cNvPr id="53"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8"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49"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0" name="Group 94"/>
            <p:cNvGrpSpPr>
              <a:grpSpLocks/>
            </p:cNvGrpSpPr>
            <p:nvPr/>
          </p:nvGrpSpPr>
          <p:grpSpPr bwMode="auto">
            <a:xfrm>
              <a:off x="1392642" y="1885145"/>
              <a:ext cx="336679" cy="1566034"/>
              <a:chOff x="-127" y="845"/>
              <a:chExt cx="333" cy="1678"/>
            </a:xfrm>
          </p:grpSpPr>
          <p:sp>
            <p:nvSpPr>
              <p:cNvPr id="51"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2"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59" name="矩形 58"/>
          <p:cNvSpPr/>
          <p:nvPr/>
        </p:nvSpPr>
        <p:spPr>
          <a:xfrm>
            <a:off x="2433318" y="1049353"/>
            <a:ext cx="5059892" cy="1077218"/>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标志</a:t>
            </a:r>
            <a:r>
              <a:rPr lang="en-US" altLang="zh-CN" sz="1600" b="1" dirty="0">
                <a:solidFill>
                  <a:srgbClr val="C55A11"/>
                </a:solidFill>
                <a:latin typeface="微软雅黑" pitchFamily="34" charset="-122"/>
                <a:ea typeface="微软雅黑" pitchFamily="34" charset="-122"/>
              </a:rPr>
              <a:t>(flag) ——</a:t>
            </a:r>
            <a:r>
              <a:rPr lang="zh-CN" altLang="en-US" sz="1600" b="1" dirty="0">
                <a:solidFill>
                  <a:srgbClr val="C55A11"/>
                </a:solidFill>
                <a:latin typeface="微软雅黑" pitchFamily="34" charset="-122"/>
                <a:ea typeface="微软雅黑" pitchFamily="34" charset="-122"/>
              </a:rPr>
              <a:t>占 </a:t>
            </a:r>
            <a:r>
              <a:rPr lang="en-US" altLang="zh-CN" sz="1600" b="1" dirty="0">
                <a:solidFill>
                  <a:srgbClr val="C55A11"/>
                </a:solidFill>
                <a:latin typeface="微软雅黑" pitchFamily="34" charset="-122"/>
                <a:ea typeface="微软雅黑" pitchFamily="34" charset="-122"/>
              </a:rPr>
              <a:t>3 </a:t>
            </a:r>
            <a:r>
              <a:rPr lang="zh-CN" altLang="en-US" sz="1600" b="1" dirty="0">
                <a:solidFill>
                  <a:srgbClr val="C55A11"/>
                </a:solidFill>
                <a:latin typeface="微软雅黑" pitchFamily="34" charset="-122"/>
                <a:ea typeface="微软雅黑" pitchFamily="34" charset="-122"/>
              </a:rPr>
              <a:t>位，标志字段的最低位是 </a:t>
            </a:r>
            <a:r>
              <a:rPr lang="en-US" altLang="zh-CN" sz="1600" b="1" dirty="0">
                <a:solidFill>
                  <a:srgbClr val="C55A11"/>
                </a:solidFill>
                <a:latin typeface="微软雅黑" pitchFamily="34" charset="-122"/>
                <a:ea typeface="微软雅黑" pitchFamily="34" charset="-122"/>
              </a:rPr>
              <a:t>MF (More Fragment)</a:t>
            </a:r>
            <a:r>
              <a:rPr lang="zh-CN" altLang="en-US" sz="1600" b="1" dirty="0">
                <a:solidFill>
                  <a:srgbClr val="C55A11"/>
                </a:solidFill>
                <a:latin typeface="微软雅黑" pitchFamily="34" charset="-122"/>
                <a:ea typeface="微软雅黑" pitchFamily="34" charset="-122"/>
              </a:rPr>
              <a:t>。</a:t>
            </a:r>
            <a:r>
              <a:rPr lang="en-US" altLang="zh-CN" sz="1600" b="1" dirty="0">
                <a:solidFill>
                  <a:srgbClr val="C55A11"/>
                </a:solidFill>
                <a:latin typeface="微软雅黑" pitchFamily="34" charset="-122"/>
                <a:ea typeface="微软雅黑" pitchFamily="34" charset="-122"/>
              </a:rPr>
              <a:t>MF=1 </a:t>
            </a:r>
            <a:r>
              <a:rPr lang="zh-CN" altLang="en-US" sz="1600" b="1" dirty="0">
                <a:solidFill>
                  <a:srgbClr val="C55A11"/>
                </a:solidFill>
                <a:latin typeface="微软雅黑" pitchFamily="34" charset="-122"/>
                <a:ea typeface="微软雅黑" pitchFamily="34" charset="-122"/>
              </a:rPr>
              <a:t>表示后面“还有分片”。</a:t>
            </a:r>
            <a:r>
              <a:rPr lang="en-US" altLang="zh-CN" sz="1600" b="1" dirty="0">
                <a:solidFill>
                  <a:srgbClr val="C55A11"/>
                </a:solidFill>
                <a:latin typeface="微软雅黑" pitchFamily="34" charset="-122"/>
                <a:ea typeface="微软雅黑" pitchFamily="34" charset="-122"/>
              </a:rPr>
              <a:t>MF=0 </a:t>
            </a:r>
            <a:r>
              <a:rPr lang="zh-CN" altLang="en-US" sz="1600" b="1" dirty="0">
                <a:solidFill>
                  <a:srgbClr val="C55A11"/>
                </a:solidFill>
                <a:latin typeface="微软雅黑" pitchFamily="34" charset="-122"/>
                <a:ea typeface="微软雅黑" pitchFamily="34" charset="-122"/>
              </a:rPr>
              <a:t>表示最后一个分片。标志字段中间的一位是 </a:t>
            </a:r>
            <a:r>
              <a:rPr lang="en-US" altLang="zh-CN" sz="1600" b="1" dirty="0">
                <a:solidFill>
                  <a:srgbClr val="C55A11"/>
                </a:solidFill>
                <a:latin typeface="微软雅黑" pitchFamily="34" charset="-122"/>
                <a:ea typeface="微软雅黑" pitchFamily="34" charset="-122"/>
              </a:rPr>
              <a:t>DF (Don't Fragment) </a:t>
            </a:r>
            <a:r>
              <a:rPr lang="zh-CN" altLang="en-US" sz="1600" b="1" dirty="0">
                <a:solidFill>
                  <a:srgbClr val="C55A11"/>
                </a:solidFill>
                <a:latin typeface="微软雅黑" pitchFamily="34" charset="-122"/>
                <a:ea typeface="微软雅黑" pitchFamily="34" charset="-122"/>
              </a:rPr>
              <a:t>。只有当 </a:t>
            </a:r>
            <a:r>
              <a:rPr lang="en-US" altLang="zh-CN" sz="1600" b="1" dirty="0">
                <a:solidFill>
                  <a:srgbClr val="C55A11"/>
                </a:solidFill>
                <a:latin typeface="微软雅黑" pitchFamily="34" charset="-122"/>
                <a:ea typeface="微软雅黑" pitchFamily="34" charset="-122"/>
              </a:rPr>
              <a:t>DF=0 </a:t>
            </a:r>
            <a:r>
              <a:rPr lang="zh-CN" altLang="en-US" sz="1600" b="1" dirty="0">
                <a:solidFill>
                  <a:srgbClr val="C55A11"/>
                </a:solidFill>
                <a:latin typeface="微软雅黑" pitchFamily="34" charset="-122"/>
                <a:ea typeface="微软雅黑" pitchFamily="34" charset="-122"/>
              </a:rPr>
              <a:t>时才允许分片。 </a:t>
            </a:r>
          </a:p>
        </p:txBody>
      </p:sp>
      <p:sp>
        <p:nvSpPr>
          <p:cNvPr id="60" name="Rectangle 92"/>
          <p:cNvSpPr>
            <a:spLocks noChangeArrowheads="1"/>
          </p:cNvSpPr>
          <p:nvPr/>
        </p:nvSpPr>
        <p:spPr bwMode="auto">
          <a:xfrm flipH="1" flipV="1">
            <a:off x="4961261" y="2550961"/>
            <a:ext cx="496205"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
          <p:cNvSpPr>
            <a:spLocks noChangeArrowheads="1"/>
          </p:cNvSpPr>
          <p:nvPr/>
        </p:nvSpPr>
        <p:spPr bwMode="auto">
          <a:xfrm>
            <a:off x="3401415" y="1621296"/>
            <a:ext cx="2874412" cy="2223514"/>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600" b="1">
              <a:solidFill>
                <a:srgbClr val="000099"/>
              </a:solidFill>
              <a:latin typeface="微软雅黑" pitchFamily="34" charset="-122"/>
              <a:ea typeface="微软雅黑" pitchFamily="34" charset="-122"/>
            </a:endParaRPr>
          </a:p>
        </p:txBody>
      </p:sp>
      <p:sp>
        <p:nvSpPr>
          <p:cNvPr id="2" name="矩形 1"/>
          <p:cNvSpPr/>
          <p:nvPr/>
        </p:nvSpPr>
        <p:spPr>
          <a:xfrm>
            <a:off x="3401415" y="2530586"/>
            <a:ext cx="2874412" cy="960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Rectangle 4"/>
          <p:cNvSpPr>
            <a:spLocks noChangeArrowheads="1"/>
          </p:cNvSpPr>
          <p:nvPr/>
        </p:nvSpPr>
        <p:spPr bwMode="auto">
          <a:xfrm>
            <a:off x="3401415" y="2530586"/>
            <a:ext cx="2874412" cy="960036"/>
          </a:xfrm>
          <a:prstGeom prst="rect">
            <a:avLst/>
          </a:prstGeom>
          <a:solidFill>
            <a:srgbClr val="FFFF66"/>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2" name="Line 6"/>
          <p:cNvSpPr>
            <a:spLocks noChangeShapeType="1"/>
          </p:cNvSpPr>
          <p:nvPr/>
        </p:nvSpPr>
        <p:spPr bwMode="auto">
          <a:xfrm>
            <a:off x="3401415" y="2177433"/>
            <a:ext cx="28744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83" name="Line 7"/>
          <p:cNvSpPr>
            <a:spLocks noChangeShapeType="1"/>
          </p:cNvSpPr>
          <p:nvPr/>
        </p:nvSpPr>
        <p:spPr bwMode="auto">
          <a:xfrm>
            <a:off x="3401415" y="2530586"/>
            <a:ext cx="2874412"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84" name="Text Box 8"/>
          <p:cNvSpPr txBox="1">
            <a:spLocks noChangeArrowheads="1"/>
          </p:cNvSpPr>
          <p:nvPr/>
        </p:nvSpPr>
        <p:spPr bwMode="auto">
          <a:xfrm>
            <a:off x="4090286" y="1603457"/>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各种应用层协议</a:t>
            </a:r>
          </a:p>
        </p:txBody>
      </p:sp>
      <p:sp>
        <p:nvSpPr>
          <p:cNvPr id="85" name="Text Box 9"/>
          <p:cNvSpPr txBox="1">
            <a:spLocks noChangeArrowheads="1"/>
          </p:cNvSpPr>
          <p:nvPr/>
        </p:nvSpPr>
        <p:spPr bwMode="auto">
          <a:xfrm>
            <a:off x="2051720" y="3573473"/>
            <a:ext cx="13324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1600" b="1">
                <a:latin typeface="微软雅黑" pitchFamily="34" charset="-122"/>
                <a:ea typeface="微软雅黑" pitchFamily="34" charset="-122"/>
              </a:rPr>
              <a:t>  </a:t>
            </a:r>
            <a:r>
              <a:rPr kumimoji="1" lang="zh-CN" altLang="en-US" sz="1600" b="1">
                <a:latin typeface="微软雅黑" pitchFamily="34" charset="-122"/>
                <a:ea typeface="微软雅黑" pitchFamily="34" charset="-122"/>
              </a:rPr>
              <a:t>网络接口层</a:t>
            </a:r>
          </a:p>
        </p:txBody>
      </p:sp>
      <p:sp>
        <p:nvSpPr>
          <p:cNvPr id="86" name="Text Box 10"/>
          <p:cNvSpPr txBox="1">
            <a:spLocks noChangeArrowheads="1"/>
          </p:cNvSpPr>
          <p:nvPr/>
        </p:nvSpPr>
        <p:spPr bwMode="auto">
          <a:xfrm>
            <a:off x="3724533" y="1846065"/>
            <a:ext cx="23171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itchFamily="34" charset="-122"/>
                <a:ea typeface="微软雅黑" pitchFamily="34" charset="-122"/>
              </a:rPr>
              <a:t>(HTTP, FTP, SMTP </a:t>
            </a:r>
            <a:r>
              <a:rPr kumimoji="1" lang="zh-CN" altLang="zh-CN" sz="1600" b="1" dirty="0">
                <a:latin typeface="微软雅黑" pitchFamily="34" charset="-122"/>
                <a:ea typeface="微软雅黑" pitchFamily="34" charset="-122"/>
              </a:rPr>
              <a:t>等</a:t>
            </a:r>
            <a:r>
              <a:rPr kumimoji="1" lang="en-US" altLang="zh-CN" sz="1600" b="1" dirty="0">
                <a:latin typeface="微软雅黑" pitchFamily="34" charset="-122"/>
                <a:ea typeface="微软雅黑" pitchFamily="34" charset="-122"/>
              </a:rPr>
              <a:t>)</a:t>
            </a:r>
          </a:p>
        </p:txBody>
      </p:sp>
      <p:sp>
        <p:nvSpPr>
          <p:cNvPr id="87" name="Rectangle 11"/>
          <p:cNvSpPr>
            <a:spLocks noChangeArrowheads="1"/>
          </p:cNvSpPr>
          <p:nvPr/>
        </p:nvSpPr>
        <p:spPr bwMode="auto">
          <a:xfrm>
            <a:off x="3398049" y="3895557"/>
            <a:ext cx="2877778" cy="476393"/>
          </a:xfrm>
          <a:prstGeom prst="rect">
            <a:avLst/>
          </a:prstGeom>
          <a:solidFill>
            <a:srgbClr val="00B0F0">
              <a:alpha val="49001"/>
            </a:srgbClr>
          </a:solidFill>
          <a:ln w="19050">
            <a:solidFill>
              <a:schemeClr val="tx1"/>
            </a:solidFill>
            <a:prstDash val="dash"/>
            <a:miter lim="800000"/>
            <a:headEnd/>
            <a:tailEnd/>
          </a:ln>
          <a:effectLst/>
        </p:spPr>
        <p:txBody>
          <a:bodyPr wrap="none" anchor="ctr"/>
          <a:lstStyle/>
          <a:p>
            <a:endParaRPr lang="zh-CN" altLang="en-US" sz="1600" b="1">
              <a:latin typeface="微软雅黑" pitchFamily="34" charset="-122"/>
              <a:ea typeface="微软雅黑" pitchFamily="34" charset="-122"/>
            </a:endParaRPr>
          </a:p>
        </p:txBody>
      </p:sp>
      <p:sp>
        <p:nvSpPr>
          <p:cNvPr id="88" name="Text Box 12"/>
          <p:cNvSpPr txBox="1">
            <a:spLocks noChangeArrowheads="1"/>
          </p:cNvSpPr>
          <p:nvPr/>
        </p:nvSpPr>
        <p:spPr bwMode="auto">
          <a:xfrm>
            <a:off x="4341601" y="3952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物理硬件</a:t>
            </a:r>
          </a:p>
        </p:txBody>
      </p:sp>
      <p:sp>
        <p:nvSpPr>
          <p:cNvPr id="89" name="Text Box 13"/>
          <p:cNvSpPr txBox="1">
            <a:spLocks noChangeArrowheads="1"/>
          </p:cNvSpPr>
          <p:nvPr/>
        </p:nvSpPr>
        <p:spPr bwMode="auto">
          <a:xfrm>
            <a:off x="2393912" y="219503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运输层</a:t>
            </a:r>
          </a:p>
        </p:txBody>
      </p:sp>
      <p:sp>
        <p:nvSpPr>
          <p:cNvPr id="90" name="Text Box 14"/>
          <p:cNvSpPr txBox="1">
            <a:spLocks noChangeArrowheads="1"/>
          </p:cNvSpPr>
          <p:nvPr/>
        </p:nvSpPr>
        <p:spPr bwMode="auto">
          <a:xfrm>
            <a:off x="4419015" y="2210574"/>
            <a:ext cx="11151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TCP, UDP</a:t>
            </a:r>
          </a:p>
        </p:txBody>
      </p:sp>
      <p:sp>
        <p:nvSpPr>
          <p:cNvPr id="91" name="Text Box 15"/>
          <p:cNvSpPr txBox="1">
            <a:spLocks noChangeArrowheads="1"/>
          </p:cNvSpPr>
          <p:nvPr/>
        </p:nvSpPr>
        <p:spPr bwMode="auto">
          <a:xfrm>
            <a:off x="2427569" y="173832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应用层</a:t>
            </a:r>
          </a:p>
        </p:txBody>
      </p:sp>
      <p:sp>
        <p:nvSpPr>
          <p:cNvPr id="92" name="Rectangle 16"/>
          <p:cNvSpPr>
            <a:spLocks noChangeArrowheads="1"/>
          </p:cNvSpPr>
          <p:nvPr/>
        </p:nvSpPr>
        <p:spPr bwMode="auto">
          <a:xfrm>
            <a:off x="3460878" y="2560619"/>
            <a:ext cx="685505" cy="243375"/>
          </a:xfrm>
          <a:prstGeom prst="rect">
            <a:avLst/>
          </a:prstGeom>
          <a:solidFill>
            <a:srgbClr val="00FF99"/>
          </a:solidFill>
          <a:ln w="9525">
            <a:solidFill>
              <a:schemeClr val="tx1"/>
            </a:solidFill>
            <a:miter lim="800000"/>
            <a:headEnd/>
            <a:tailEnd/>
          </a:ln>
          <a:effectLst/>
        </p:spPr>
        <p:txBody>
          <a:bodyPr wrap="none" anchor="ctr"/>
          <a:lstStyle/>
          <a:p>
            <a:pPr algn="ctr"/>
            <a:r>
              <a:rPr kumimoji="1" lang="en-US" altLang="zh-CN" sz="1600" b="1" dirty="0">
                <a:solidFill>
                  <a:srgbClr val="0000FF"/>
                </a:solidFill>
                <a:latin typeface="微软雅黑" pitchFamily="34" charset="-122"/>
                <a:ea typeface="微软雅黑" pitchFamily="34" charset="-122"/>
              </a:rPr>
              <a:t>ICMP</a:t>
            </a:r>
          </a:p>
        </p:txBody>
      </p:sp>
      <p:sp>
        <p:nvSpPr>
          <p:cNvPr id="93" name="Text Box 17"/>
          <p:cNvSpPr txBox="1">
            <a:spLocks noChangeArrowheads="1"/>
          </p:cNvSpPr>
          <p:nvPr/>
        </p:nvSpPr>
        <p:spPr bwMode="auto">
          <a:xfrm>
            <a:off x="4753353" y="2870323"/>
            <a:ext cx="3882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微软雅黑" pitchFamily="34" charset="-122"/>
                <a:ea typeface="微软雅黑" pitchFamily="34" charset="-122"/>
              </a:rPr>
              <a:t>IP</a:t>
            </a:r>
          </a:p>
        </p:txBody>
      </p:sp>
      <p:sp>
        <p:nvSpPr>
          <p:cNvPr id="94" name="Rectangle 19"/>
          <p:cNvSpPr>
            <a:spLocks noChangeArrowheads="1"/>
          </p:cNvSpPr>
          <p:nvPr/>
        </p:nvSpPr>
        <p:spPr bwMode="auto">
          <a:xfrm>
            <a:off x="5590322" y="3188216"/>
            <a:ext cx="624920" cy="243375"/>
          </a:xfrm>
          <a:prstGeom prst="rect">
            <a:avLst/>
          </a:prstGeom>
          <a:solidFill>
            <a:srgbClr val="00FF99"/>
          </a:solidFill>
          <a:ln w="9525">
            <a:solidFill>
              <a:schemeClr val="tx1"/>
            </a:solidFill>
            <a:miter lim="800000"/>
            <a:headEnd/>
            <a:tailEnd/>
          </a:ln>
          <a:effectLst/>
        </p:spPr>
        <p:txBody>
          <a:bodyPr wrap="none" anchor="ctr"/>
          <a:lstStyle/>
          <a:p>
            <a:pPr algn="ctr"/>
            <a:r>
              <a:rPr kumimoji="1" lang="en-US" altLang="zh-CN" sz="1600" b="1">
                <a:solidFill>
                  <a:srgbClr val="0000FF"/>
                </a:solidFill>
                <a:latin typeface="微软雅黑" pitchFamily="34" charset="-122"/>
                <a:ea typeface="微软雅黑" pitchFamily="34" charset="-122"/>
              </a:rPr>
              <a:t>ARP</a:t>
            </a:r>
          </a:p>
        </p:txBody>
      </p:sp>
      <p:sp>
        <p:nvSpPr>
          <p:cNvPr id="95" name="Text Box 20"/>
          <p:cNvSpPr txBox="1">
            <a:spLocks noChangeArrowheads="1"/>
          </p:cNvSpPr>
          <p:nvPr/>
        </p:nvSpPr>
        <p:spPr bwMode="auto">
          <a:xfrm>
            <a:off x="4055506" y="3490658"/>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与各种网络接口</a:t>
            </a:r>
          </a:p>
        </p:txBody>
      </p:sp>
      <p:sp>
        <p:nvSpPr>
          <p:cNvPr id="96" name="Line 21"/>
          <p:cNvSpPr>
            <a:spLocks noChangeShapeType="1"/>
          </p:cNvSpPr>
          <p:nvPr/>
        </p:nvSpPr>
        <p:spPr bwMode="auto">
          <a:xfrm>
            <a:off x="3401415" y="3490622"/>
            <a:ext cx="2874412"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7" name="Line 22"/>
          <p:cNvSpPr>
            <a:spLocks noChangeShapeType="1"/>
          </p:cNvSpPr>
          <p:nvPr/>
        </p:nvSpPr>
        <p:spPr bwMode="auto">
          <a:xfrm>
            <a:off x="2242450" y="2177433"/>
            <a:ext cx="10983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8" name="Line 23"/>
          <p:cNvSpPr>
            <a:spLocks noChangeShapeType="1"/>
          </p:cNvSpPr>
          <p:nvPr/>
        </p:nvSpPr>
        <p:spPr bwMode="auto">
          <a:xfrm>
            <a:off x="2242450" y="2530586"/>
            <a:ext cx="10983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9" name="Line 24"/>
          <p:cNvSpPr>
            <a:spLocks noChangeShapeType="1"/>
          </p:cNvSpPr>
          <p:nvPr/>
        </p:nvSpPr>
        <p:spPr bwMode="auto">
          <a:xfrm>
            <a:off x="2261523" y="3488551"/>
            <a:ext cx="1079307" cy="20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0" name="Line 25"/>
          <p:cNvSpPr>
            <a:spLocks noChangeShapeType="1"/>
          </p:cNvSpPr>
          <p:nvPr/>
        </p:nvSpPr>
        <p:spPr bwMode="auto">
          <a:xfrm>
            <a:off x="2774250" y="2530586"/>
            <a:ext cx="0" cy="960036"/>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1" name="Text Box 26"/>
          <p:cNvSpPr txBox="1">
            <a:spLocks noChangeArrowheads="1"/>
          </p:cNvSpPr>
          <p:nvPr/>
        </p:nvSpPr>
        <p:spPr bwMode="auto">
          <a:xfrm>
            <a:off x="2193713" y="2714930"/>
            <a:ext cx="1165222"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FF"/>
                </a:solidFill>
                <a:latin typeface="微软雅黑" pitchFamily="34" charset="-122"/>
                <a:ea typeface="微软雅黑" pitchFamily="34" charset="-122"/>
              </a:rPr>
              <a:t>网络层</a:t>
            </a:r>
            <a:endParaRPr kumimoji="1" lang="en-US" altLang="zh-CN" sz="1600" b="1" dirty="0">
              <a:solidFill>
                <a:srgbClr val="0000FF"/>
              </a:solidFill>
              <a:latin typeface="微软雅黑" pitchFamily="34" charset="-122"/>
              <a:ea typeface="微软雅黑" pitchFamily="34" charset="-122"/>
            </a:endParaRPr>
          </a:p>
          <a:p>
            <a:pPr algn="ctr"/>
            <a:r>
              <a:rPr kumimoji="1" lang="zh-CN" altLang="en-US" sz="1600" b="1" dirty="0">
                <a:solidFill>
                  <a:srgbClr val="0000FF"/>
                </a:solidFill>
                <a:latin typeface="微软雅黑" pitchFamily="34" charset="-122"/>
                <a:ea typeface="微软雅黑" pitchFamily="34" charset="-122"/>
              </a:rPr>
              <a:t>（网际层）</a:t>
            </a:r>
          </a:p>
        </p:txBody>
      </p:sp>
      <p:sp>
        <p:nvSpPr>
          <p:cNvPr id="102" name="Rectangle 27"/>
          <p:cNvSpPr>
            <a:spLocks noChangeArrowheads="1"/>
          </p:cNvSpPr>
          <p:nvPr/>
        </p:nvSpPr>
        <p:spPr bwMode="auto">
          <a:xfrm>
            <a:off x="4180042" y="2560619"/>
            <a:ext cx="684384" cy="243375"/>
          </a:xfrm>
          <a:prstGeom prst="rect">
            <a:avLst/>
          </a:prstGeom>
          <a:solidFill>
            <a:srgbClr val="00FF99"/>
          </a:solidFill>
          <a:ln w="9525">
            <a:solidFill>
              <a:schemeClr val="tx1"/>
            </a:solidFill>
            <a:miter lim="800000"/>
            <a:headEnd/>
            <a:tailEnd/>
          </a:ln>
          <a:effectLst/>
        </p:spPr>
        <p:txBody>
          <a:bodyPr wrap="none" anchor="ctr"/>
          <a:lstStyle/>
          <a:p>
            <a:pPr algn="ctr"/>
            <a:r>
              <a:rPr kumimoji="1" lang="en-US" altLang="zh-CN" sz="1600" b="1">
                <a:solidFill>
                  <a:srgbClr val="0000FF"/>
                </a:solidFill>
                <a:latin typeface="微软雅黑" pitchFamily="34" charset="-122"/>
                <a:ea typeface="微软雅黑" pitchFamily="34" charset="-122"/>
              </a:rPr>
              <a:t>IGMP</a:t>
            </a:r>
          </a:p>
        </p:txBody>
      </p:sp>
      <p:sp>
        <p:nvSpPr>
          <p:cNvPr id="103" name="Line 28"/>
          <p:cNvSpPr>
            <a:spLocks noChangeShapeType="1"/>
          </p:cNvSpPr>
          <p:nvPr/>
        </p:nvSpPr>
        <p:spPr bwMode="auto">
          <a:xfrm flipV="1">
            <a:off x="2251426" y="1621296"/>
            <a:ext cx="10894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4" name="Line 29"/>
          <p:cNvSpPr>
            <a:spLocks noChangeShapeType="1"/>
          </p:cNvSpPr>
          <p:nvPr/>
        </p:nvSpPr>
        <p:spPr bwMode="auto">
          <a:xfrm>
            <a:off x="2232352" y="3844810"/>
            <a:ext cx="11084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3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网际层的 </a:t>
            </a:r>
            <a:r>
              <a:rPr lang="en-US" altLang="zh-CN" sz="2400" b="1" dirty="0">
                <a:solidFill>
                  <a:srgbClr val="0070C0"/>
                </a:solidFill>
                <a:ea typeface="微软雅黑" panose="020B0503020204020204" pitchFamily="34" charset="-122"/>
              </a:rPr>
              <a:t>IP </a:t>
            </a:r>
            <a:r>
              <a:rPr lang="zh-CN" altLang="en-US" sz="2400" b="1" dirty="0">
                <a:solidFill>
                  <a:srgbClr val="0070C0"/>
                </a:solidFill>
                <a:ea typeface="微软雅黑" panose="020B0503020204020204" pitchFamily="34" charset="-122"/>
              </a:rPr>
              <a:t>协议及配套协议</a:t>
            </a:r>
            <a:endParaRPr lang="en-US" altLang="zh-CN" sz="2400" b="1" dirty="0">
              <a:solidFill>
                <a:srgbClr val="0070C0"/>
              </a:solidFill>
              <a:ea typeface="微软雅黑" panose="020B0503020204020204" pitchFamily="34" charset="-122"/>
            </a:endParaRPr>
          </a:p>
        </p:txBody>
      </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37153" y="2048238"/>
            <a:ext cx="5962309" cy="2192261"/>
            <a:chOff x="1392642" y="1665825"/>
            <a:chExt cx="5962309" cy="2192261"/>
          </a:xfrm>
        </p:grpSpPr>
        <p:sp>
          <p:nvSpPr>
            <p:cNvPr id="9"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3"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6"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7"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8"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9"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0"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1"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2"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3"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4"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5"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6"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7"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8"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9"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0"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1"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2"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3"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4"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5"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158338" y="3299988"/>
              <a:ext cx="83917" cy="41064"/>
              <a:chOff x="833" y="3024"/>
              <a:chExt cx="78" cy="51"/>
            </a:xfrm>
          </p:grpSpPr>
          <p:sp>
            <p:nvSpPr>
              <p:cNvPr id="56"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8"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7" name="Group 50"/>
            <p:cNvGrpSpPr>
              <a:grpSpLocks/>
            </p:cNvGrpSpPr>
            <p:nvPr/>
          </p:nvGrpSpPr>
          <p:grpSpPr bwMode="auto">
            <a:xfrm>
              <a:off x="7169086" y="3305588"/>
              <a:ext cx="83917" cy="39198"/>
              <a:chOff x="5432" y="3030"/>
              <a:chExt cx="78" cy="51"/>
            </a:xfrm>
          </p:grpSpPr>
          <p:sp>
            <p:nvSpPr>
              <p:cNvPr id="53"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8"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49"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0" name="Group 94"/>
            <p:cNvGrpSpPr>
              <a:grpSpLocks/>
            </p:cNvGrpSpPr>
            <p:nvPr/>
          </p:nvGrpSpPr>
          <p:grpSpPr bwMode="auto">
            <a:xfrm>
              <a:off x="1392642" y="1885145"/>
              <a:ext cx="336679" cy="1566034"/>
              <a:chOff x="-127" y="845"/>
              <a:chExt cx="333" cy="1678"/>
            </a:xfrm>
          </p:grpSpPr>
          <p:sp>
            <p:nvSpPr>
              <p:cNvPr id="51"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2"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59" name="矩形 58"/>
          <p:cNvSpPr/>
          <p:nvPr/>
        </p:nvSpPr>
        <p:spPr>
          <a:xfrm>
            <a:off x="2437862" y="1181701"/>
            <a:ext cx="5055347" cy="830997"/>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片偏移</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a:t>
            </a:r>
            <a:r>
              <a:rPr lang="en-US" altLang="zh-CN" sz="1600" b="1" dirty="0">
                <a:solidFill>
                  <a:srgbClr val="C55A11"/>
                </a:solidFill>
                <a:latin typeface="微软雅黑" pitchFamily="34" charset="-122"/>
                <a:ea typeface="微软雅黑" pitchFamily="34" charset="-122"/>
              </a:rPr>
              <a:t>13 </a:t>
            </a:r>
            <a:r>
              <a:rPr lang="zh-CN" altLang="en-US" sz="1600" b="1" dirty="0">
                <a:solidFill>
                  <a:srgbClr val="C55A11"/>
                </a:solidFill>
                <a:latin typeface="微软雅黑" pitchFamily="34" charset="-122"/>
                <a:ea typeface="微软雅黑" pitchFamily="34" charset="-122"/>
              </a:rPr>
              <a:t>位，指出：较长的分组在分片后</a:t>
            </a:r>
          </a:p>
          <a:p>
            <a:pPr algn="ctr"/>
            <a:r>
              <a:rPr lang="zh-CN" altLang="en-US" sz="1600" b="1" dirty="0">
                <a:solidFill>
                  <a:srgbClr val="C55A11"/>
                </a:solidFill>
                <a:latin typeface="微软雅黑" pitchFamily="34" charset="-122"/>
                <a:ea typeface="微软雅黑" pitchFamily="34" charset="-122"/>
              </a:rPr>
              <a:t>某片在原分组中的相对位置。</a:t>
            </a:r>
          </a:p>
          <a:p>
            <a:pPr algn="ctr"/>
            <a:r>
              <a:rPr lang="zh-CN" altLang="en-US" sz="1600" b="1" dirty="0">
                <a:solidFill>
                  <a:srgbClr val="C55A11"/>
                </a:solidFill>
                <a:latin typeface="微软雅黑" pitchFamily="34" charset="-122"/>
                <a:ea typeface="微软雅黑" pitchFamily="34" charset="-122"/>
              </a:rPr>
              <a:t>片偏移以 </a:t>
            </a:r>
            <a:r>
              <a:rPr lang="en-US" altLang="zh-CN" sz="1600" b="1" dirty="0">
                <a:solidFill>
                  <a:srgbClr val="FF0000"/>
                </a:solidFill>
                <a:latin typeface="微软雅黑" pitchFamily="34" charset="-122"/>
                <a:ea typeface="微软雅黑" pitchFamily="34" charset="-122"/>
              </a:rPr>
              <a:t>8 </a:t>
            </a:r>
            <a:r>
              <a:rPr lang="zh-CN" altLang="en-US" sz="1600" b="1" dirty="0">
                <a:solidFill>
                  <a:srgbClr val="FF0000"/>
                </a:solidFill>
                <a:latin typeface="微软雅黑" pitchFamily="34" charset="-122"/>
                <a:ea typeface="微软雅黑" pitchFamily="34" charset="-122"/>
              </a:rPr>
              <a:t>个字节</a:t>
            </a:r>
            <a:r>
              <a:rPr lang="zh-CN" altLang="en-US" sz="1600" b="1" dirty="0">
                <a:solidFill>
                  <a:srgbClr val="C55A11"/>
                </a:solidFill>
                <a:latin typeface="微软雅黑" pitchFamily="34" charset="-122"/>
                <a:ea typeface="微软雅黑" pitchFamily="34" charset="-122"/>
              </a:rPr>
              <a:t>为偏移单位。</a:t>
            </a:r>
          </a:p>
        </p:txBody>
      </p:sp>
      <p:sp>
        <p:nvSpPr>
          <p:cNvPr id="60" name="Rectangle 92"/>
          <p:cNvSpPr>
            <a:spLocks noChangeArrowheads="1"/>
          </p:cNvSpPr>
          <p:nvPr/>
        </p:nvSpPr>
        <p:spPr bwMode="auto">
          <a:xfrm flipV="1">
            <a:off x="5457465" y="2554982"/>
            <a:ext cx="2002638"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23528" y="1259328"/>
            <a:ext cx="8424936" cy="3054682"/>
          </a:xfrm>
          <a:prstGeom prst="rect">
            <a:avLst/>
          </a:prstGeom>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一数据报的总长度为 </a:t>
            </a:r>
            <a:r>
              <a:rPr lang="en-US" altLang="zh-CN" sz="2000" dirty="0">
                <a:solidFill>
                  <a:srgbClr val="0070C0"/>
                </a:solidFill>
                <a:latin typeface="微软雅黑" pitchFamily="34" charset="-122"/>
                <a:ea typeface="微软雅黑" pitchFamily="34" charset="-122"/>
              </a:rPr>
              <a:t>3820 </a:t>
            </a:r>
            <a:r>
              <a:rPr lang="zh-CN" altLang="en-US" sz="2000" dirty="0">
                <a:solidFill>
                  <a:srgbClr val="0070C0"/>
                </a:solidFill>
                <a:latin typeface="微软雅黑" pitchFamily="34" charset="-122"/>
                <a:ea typeface="微软雅黑" pitchFamily="34" charset="-122"/>
              </a:rPr>
              <a:t>字节，其数据部分的长度为 </a:t>
            </a:r>
            <a:r>
              <a:rPr lang="en-US" altLang="zh-CN" sz="2000" dirty="0">
                <a:solidFill>
                  <a:srgbClr val="0070C0"/>
                </a:solidFill>
                <a:latin typeface="微软雅黑" pitchFamily="34" charset="-122"/>
                <a:ea typeface="微软雅黑" pitchFamily="34" charset="-122"/>
              </a:rPr>
              <a:t>3800 </a:t>
            </a:r>
            <a:r>
              <a:rPr lang="zh-CN" altLang="en-US" sz="2000" dirty="0">
                <a:solidFill>
                  <a:srgbClr val="0070C0"/>
                </a:solidFill>
                <a:latin typeface="微软雅黑" pitchFamily="34" charset="-122"/>
                <a:ea typeface="微软雅黑" pitchFamily="34" charset="-122"/>
              </a:rPr>
              <a:t>字节（使用固定首部），需要分片为长度不超过 </a:t>
            </a:r>
            <a:r>
              <a:rPr lang="en-US" altLang="zh-CN" sz="2000" dirty="0">
                <a:solidFill>
                  <a:srgbClr val="0070C0"/>
                </a:solidFill>
                <a:latin typeface="微软雅黑" pitchFamily="34" charset="-122"/>
                <a:ea typeface="微软雅黑" pitchFamily="34" charset="-122"/>
              </a:rPr>
              <a:t>1420 </a:t>
            </a:r>
            <a:r>
              <a:rPr lang="zh-CN" altLang="en-US" sz="2000" dirty="0">
                <a:solidFill>
                  <a:srgbClr val="0070C0"/>
                </a:solidFill>
                <a:latin typeface="微软雅黑" pitchFamily="34" charset="-122"/>
                <a:ea typeface="微软雅黑" pitchFamily="34" charset="-122"/>
              </a:rPr>
              <a:t>字节的数据报片。</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因固定首部长度为 </a:t>
            </a:r>
            <a:r>
              <a:rPr lang="en-US" altLang="zh-CN" sz="2000" dirty="0">
                <a:solidFill>
                  <a:srgbClr val="0070C0"/>
                </a:solidFill>
                <a:latin typeface="微软雅黑" pitchFamily="34" charset="-122"/>
                <a:ea typeface="微软雅黑" pitchFamily="34" charset="-122"/>
              </a:rPr>
              <a:t>20 </a:t>
            </a:r>
            <a:r>
              <a:rPr lang="zh-CN" altLang="en-US" sz="2000" dirty="0">
                <a:solidFill>
                  <a:srgbClr val="0070C0"/>
                </a:solidFill>
                <a:latin typeface="微软雅黑" pitchFamily="34" charset="-122"/>
                <a:ea typeface="微软雅黑" pitchFamily="34" charset="-122"/>
              </a:rPr>
              <a:t>字节，因此每个数据报片的数据部分长度不能超过 </a:t>
            </a:r>
            <a:r>
              <a:rPr lang="en-US" altLang="zh-CN" sz="2000" dirty="0">
                <a:solidFill>
                  <a:srgbClr val="0070C0"/>
                </a:solidFill>
                <a:latin typeface="微软雅黑" pitchFamily="34" charset="-122"/>
                <a:ea typeface="微软雅黑" pitchFamily="34" charset="-122"/>
              </a:rPr>
              <a:t>1400 </a:t>
            </a:r>
            <a:r>
              <a:rPr lang="zh-CN" altLang="en-US" sz="2000" dirty="0">
                <a:solidFill>
                  <a:srgbClr val="0070C0"/>
                </a:solidFill>
                <a:latin typeface="微软雅黑" pitchFamily="34" charset="-122"/>
                <a:ea typeface="微软雅黑" pitchFamily="34" charset="-122"/>
              </a:rPr>
              <a:t>字节。</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于是分为 </a:t>
            </a:r>
            <a:r>
              <a:rPr lang="en-US" altLang="zh-CN" sz="2000" dirty="0">
                <a:solidFill>
                  <a:srgbClr val="0070C0"/>
                </a:solidFill>
                <a:latin typeface="微软雅黑" pitchFamily="34" charset="-122"/>
                <a:ea typeface="微软雅黑" pitchFamily="34" charset="-122"/>
              </a:rPr>
              <a:t>3 </a:t>
            </a:r>
            <a:r>
              <a:rPr lang="zh-CN" altLang="en-US" sz="2000" dirty="0">
                <a:solidFill>
                  <a:srgbClr val="0070C0"/>
                </a:solidFill>
                <a:latin typeface="微软雅黑" pitchFamily="34" charset="-122"/>
                <a:ea typeface="微软雅黑" pitchFamily="34" charset="-122"/>
              </a:rPr>
              <a:t>个数据报片，其数据部分的长度分别为 </a:t>
            </a:r>
            <a:r>
              <a:rPr lang="en-US" altLang="zh-CN" sz="2000" dirty="0">
                <a:solidFill>
                  <a:srgbClr val="0070C0"/>
                </a:solidFill>
                <a:latin typeface="微软雅黑" pitchFamily="34" charset="-122"/>
                <a:ea typeface="微软雅黑" pitchFamily="34" charset="-122"/>
              </a:rPr>
              <a:t>1400</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1400 </a:t>
            </a:r>
            <a:r>
              <a:rPr lang="zh-CN" altLang="en-US" sz="2000" dirty="0">
                <a:solidFill>
                  <a:srgbClr val="0070C0"/>
                </a:solidFill>
                <a:latin typeface="微软雅黑" pitchFamily="34" charset="-122"/>
                <a:ea typeface="微软雅黑" pitchFamily="34" charset="-122"/>
              </a:rPr>
              <a:t>和 </a:t>
            </a:r>
            <a:r>
              <a:rPr lang="en-US" altLang="zh-CN" sz="2000" dirty="0">
                <a:solidFill>
                  <a:srgbClr val="0070C0"/>
                </a:solidFill>
                <a:latin typeface="微软雅黑" pitchFamily="34" charset="-122"/>
                <a:ea typeface="微软雅黑" pitchFamily="34" charset="-122"/>
              </a:rPr>
              <a:t>1000 </a:t>
            </a:r>
            <a:r>
              <a:rPr lang="zh-CN" altLang="en-US" sz="2000" dirty="0">
                <a:solidFill>
                  <a:srgbClr val="0070C0"/>
                </a:solidFill>
                <a:latin typeface="微软雅黑" pitchFamily="34" charset="-122"/>
                <a:ea typeface="微软雅黑" pitchFamily="34" charset="-122"/>
              </a:rPr>
              <a:t>字节。</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原始数据报首部被复制为各数据报片的首部，但必须修改有关字段的值。</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数据报的分片示例</a:t>
            </a:r>
          </a:p>
        </p:txBody>
      </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52831" y="1797916"/>
            <a:ext cx="3324816" cy="2450865"/>
            <a:chOff x="344488" y="2380134"/>
            <a:chExt cx="4755225" cy="3505282"/>
          </a:xfrm>
        </p:grpSpPr>
        <p:sp>
          <p:nvSpPr>
            <p:cNvPr id="10" name="Text Box 5"/>
            <p:cNvSpPr txBox="1">
              <a:spLocks noChangeArrowheads="1"/>
            </p:cNvSpPr>
            <p:nvPr/>
          </p:nvSpPr>
          <p:spPr bwMode="auto">
            <a:xfrm>
              <a:off x="704528" y="5445226"/>
              <a:ext cx="2066136" cy="44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偏移 </a:t>
              </a:r>
              <a:r>
                <a:rPr kumimoji="1" lang="en-US" altLang="zh-CN" sz="1400" b="1" dirty="0">
                  <a:solidFill>
                    <a:srgbClr val="0000CC"/>
                  </a:solidFill>
                  <a:latin typeface="微软雅黑" pitchFamily="34" charset="-122"/>
                  <a:ea typeface="微软雅黑" pitchFamily="34" charset="-122"/>
                </a:rPr>
                <a:t>= 0/8 = 0</a:t>
              </a:r>
            </a:p>
          </p:txBody>
        </p:sp>
        <p:sp>
          <p:nvSpPr>
            <p:cNvPr id="11" name="Rectangle 11"/>
            <p:cNvSpPr>
              <a:spLocks noChangeArrowheads="1"/>
            </p:cNvSpPr>
            <p:nvPr/>
          </p:nvSpPr>
          <p:spPr bwMode="auto">
            <a:xfrm>
              <a:off x="1295534" y="3869208"/>
              <a:ext cx="1900369" cy="4635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12"/>
            <p:cNvSpPr>
              <a:spLocks noChangeShapeType="1"/>
            </p:cNvSpPr>
            <p:nvPr/>
          </p:nvSpPr>
          <p:spPr bwMode="auto">
            <a:xfrm>
              <a:off x="1484710"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3" name="Line 13"/>
            <p:cNvSpPr>
              <a:spLocks noChangeShapeType="1"/>
            </p:cNvSpPr>
            <p:nvPr/>
          </p:nvSpPr>
          <p:spPr bwMode="auto">
            <a:xfrm>
              <a:off x="1675606"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 name="Line 14"/>
            <p:cNvSpPr>
              <a:spLocks noChangeShapeType="1"/>
            </p:cNvSpPr>
            <p:nvPr/>
          </p:nvSpPr>
          <p:spPr bwMode="auto">
            <a:xfrm>
              <a:off x="1866504"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 name="Line 15"/>
            <p:cNvSpPr>
              <a:spLocks noChangeShapeType="1"/>
            </p:cNvSpPr>
            <p:nvPr/>
          </p:nvSpPr>
          <p:spPr bwMode="auto">
            <a:xfrm>
              <a:off x="3005006"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 name="Line 21"/>
            <p:cNvSpPr>
              <a:spLocks noChangeShapeType="1"/>
            </p:cNvSpPr>
            <p:nvPr/>
          </p:nvSpPr>
          <p:spPr bwMode="auto">
            <a:xfrm flipV="1">
              <a:off x="3101314"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7" name="Text Box 30"/>
            <p:cNvSpPr txBox="1">
              <a:spLocks noChangeArrowheads="1"/>
            </p:cNvSpPr>
            <p:nvPr/>
          </p:nvSpPr>
          <p:spPr bwMode="auto">
            <a:xfrm>
              <a:off x="2629894" y="4625603"/>
              <a:ext cx="896885" cy="44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1399</a:t>
              </a:r>
            </a:p>
          </p:txBody>
        </p:sp>
        <p:sp>
          <p:nvSpPr>
            <p:cNvPr id="18" name="Text Box 33"/>
            <p:cNvSpPr txBox="1">
              <a:spLocks noChangeArrowheads="1"/>
            </p:cNvSpPr>
            <p:nvPr/>
          </p:nvSpPr>
          <p:spPr bwMode="auto">
            <a:xfrm>
              <a:off x="990013" y="5072535"/>
              <a:ext cx="1525071"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数据报片 </a:t>
              </a:r>
              <a:r>
                <a:rPr kumimoji="1" lang="en-US" altLang="zh-CN" sz="1400" b="1" dirty="0">
                  <a:solidFill>
                    <a:srgbClr val="CC00CC"/>
                  </a:solidFill>
                  <a:latin typeface="微软雅黑" pitchFamily="34" charset="-122"/>
                  <a:ea typeface="微软雅黑" pitchFamily="34" charset="-122"/>
                </a:rPr>
                <a:t>1</a:t>
              </a:r>
            </a:p>
          </p:txBody>
        </p:sp>
        <p:sp>
          <p:nvSpPr>
            <p:cNvPr id="19" name="Rectangle 36"/>
            <p:cNvSpPr>
              <a:spLocks noChangeArrowheads="1"/>
            </p:cNvSpPr>
            <p:nvPr/>
          </p:nvSpPr>
          <p:spPr bwMode="auto">
            <a:xfrm>
              <a:off x="344488" y="3869208"/>
              <a:ext cx="951045" cy="46355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0" name="Line 39"/>
            <p:cNvSpPr>
              <a:spLocks noChangeShapeType="1"/>
            </p:cNvSpPr>
            <p:nvPr/>
          </p:nvSpPr>
          <p:spPr bwMode="auto">
            <a:xfrm flipV="1">
              <a:off x="1295534" y="2380134"/>
              <a:ext cx="1900369"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 name="Line 40"/>
            <p:cNvSpPr>
              <a:spLocks noChangeShapeType="1"/>
            </p:cNvSpPr>
            <p:nvPr/>
          </p:nvSpPr>
          <p:spPr bwMode="auto">
            <a:xfrm flipV="1">
              <a:off x="3195903" y="2380134"/>
              <a:ext cx="1903810"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 name="Text Box 59"/>
            <p:cNvSpPr txBox="1">
              <a:spLocks noChangeArrowheads="1"/>
            </p:cNvSpPr>
            <p:nvPr/>
          </p:nvSpPr>
          <p:spPr bwMode="auto">
            <a:xfrm>
              <a:off x="344488" y="3869209"/>
              <a:ext cx="1040474" cy="44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chemeClr val="bg1"/>
                  </a:solidFill>
                  <a:latin typeface="微软雅黑" pitchFamily="34" charset="-122"/>
                  <a:ea typeface="微软雅黑" pitchFamily="34" charset="-122"/>
                </a:rPr>
                <a:t>首部 </a:t>
              </a:r>
              <a:r>
                <a:rPr kumimoji="1" lang="en-US" altLang="zh-CN" sz="1400" b="1" dirty="0">
                  <a:solidFill>
                    <a:schemeClr val="bg1"/>
                  </a:solidFill>
                  <a:latin typeface="微软雅黑" pitchFamily="34" charset="-122"/>
                  <a:ea typeface="微软雅黑" pitchFamily="34" charset="-122"/>
                </a:rPr>
                <a:t>1</a:t>
              </a:r>
            </a:p>
          </p:txBody>
        </p:sp>
        <p:sp>
          <p:nvSpPr>
            <p:cNvPr id="23" name="Line 62"/>
            <p:cNvSpPr>
              <a:spLocks noChangeShapeType="1"/>
            </p:cNvSpPr>
            <p:nvPr/>
          </p:nvSpPr>
          <p:spPr bwMode="auto">
            <a:xfrm flipV="1">
              <a:off x="1384962"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 name="Text Box 63"/>
            <p:cNvSpPr txBox="1">
              <a:spLocks noChangeArrowheads="1"/>
            </p:cNvSpPr>
            <p:nvPr/>
          </p:nvSpPr>
          <p:spPr bwMode="auto">
            <a:xfrm>
              <a:off x="564621" y="4626445"/>
              <a:ext cx="1011517"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字节 </a:t>
              </a:r>
              <a:r>
                <a:rPr kumimoji="1" lang="en-US" altLang="zh-CN" sz="1400" b="1" dirty="0">
                  <a:latin typeface="微软雅黑" pitchFamily="34" charset="-122"/>
                  <a:ea typeface="微软雅黑" pitchFamily="34" charset="-122"/>
                </a:rPr>
                <a:t>0</a:t>
              </a:r>
            </a:p>
          </p:txBody>
        </p:sp>
      </p:grpSp>
      <p:grpSp>
        <p:nvGrpSpPr>
          <p:cNvPr id="25" name="组合 24"/>
          <p:cNvGrpSpPr/>
          <p:nvPr/>
        </p:nvGrpSpPr>
        <p:grpSpPr>
          <a:xfrm>
            <a:off x="3557956" y="1797916"/>
            <a:ext cx="2349616" cy="2450863"/>
            <a:chOff x="3641329" y="2380134"/>
            <a:chExt cx="3360473" cy="3505278"/>
          </a:xfrm>
        </p:grpSpPr>
        <p:sp>
          <p:nvSpPr>
            <p:cNvPr id="26" name="Text Box 17"/>
            <p:cNvSpPr txBox="1">
              <a:spLocks noChangeArrowheads="1"/>
            </p:cNvSpPr>
            <p:nvPr/>
          </p:nvSpPr>
          <p:spPr bwMode="auto">
            <a:xfrm>
              <a:off x="3653972" y="5445223"/>
              <a:ext cx="2857101"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CC"/>
                  </a:solidFill>
                  <a:latin typeface="微软雅黑" pitchFamily="34" charset="-122"/>
                  <a:ea typeface="微软雅黑" pitchFamily="34" charset="-122"/>
                </a:rPr>
                <a:t>偏移 </a:t>
              </a:r>
              <a:r>
                <a:rPr kumimoji="1" lang="en-US" altLang="zh-CN" sz="1400" b="1">
                  <a:solidFill>
                    <a:srgbClr val="0000CC"/>
                  </a:solidFill>
                  <a:latin typeface="微软雅黑" pitchFamily="34" charset="-122"/>
                  <a:ea typeface="微软雅黑" pitchFamily="34" charset="-122"/>
                </a:rPr>
                <a:t>= 1400/8 = 175</a:t>
              </a:r>
            </a:p>
          </p:txBody>
        </p:sp>
        <p:sp>
          <p:nvSpPr>
            <p:cNvPr id="27" name="Line 22"/>
            <p:cNvSpPr>
              <a:spLocks noChangeShapeType="1"/>
            </p:cNvSpPr>
            <p:nvPr/>
          </p:nvSpPr>
          <p:spPr bwMode="auto">
            <a:xfrm flipV="1">
              <a:off x="4717918"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8" name="Line 23"/>
            <p:cNvSpPr>
              <a:spLocks noChangeShapeType="1"/>
            </p:cNvSpPr>
            <p:nvPr/>
          </p:nvSpPr>
          <p:spPr bwMode="auto">
            <a:xfrm flipV="1">
              <a:off x="6430831"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9" name="Text Box 26"/>
            <p:cNvSpPr txBox="1">
              <a:spLocks noChangeArrowheads="1"/>
            </p:cNvSpPr>
            <p:nvPr/>
          </p:nvSpPr>
          <p:spPr bwMode="auto">
            <a:xfrm>
              <a:off x="4246497" y="4660776"/>
              <a:ext cx="896885"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1400</a:t>
              </a:r>
            </a:p>
          </p:txBody>
        </p:sp>
        <p:sp>
          <p:nvSpPr>
            <p:cNvPr id="30" name="Text Box 29"/>
            <p:cNvSpPr txBox="1">
              <a:spLocks noChangeArrowheads="1"/>
            </p:cNvSpPr>
            <p:nvPr/>
          </p:nvSpPr>
          <p:spPr bwMode="auto">
            <a:xfrm>
              <a:off x="5968920" y="4638550"/>
              <a:ext cx="896885"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2799</a:t>
              </a:r>
            </a:p>
          </p:txBody>
        </p:sp>
        <p:sp>
          <p:nvSpPr>
            <p:cNvPr id="31" name="Rectangle 41"/>
            <p:cNvSpPr>
              <a:spLocks noChangeArrowheads="1"/>
            </p:cNvSpPr>
            <p:nvPr/>
          </p:nvSpPr>
          <p:spPr bwMode="auto">
            <a:xfrm>
              <a:off x="4625050" y="3869208"/>
              <a:ext cx="1900369" cy="4635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42"/>
            <p:cNvSpPr>
              <a:spLocks noChangeShapeType="1"/>
            </p:cNvSpPr>
            <p:nvPr/>
          </p:nvSpPr>
          <p:spPr bwMode="auto">
            <a:xfrm>
              <a:off x="4814227"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3" name="Line 43"/>
            <p:cNvSpPr>
              <a:spLocks noChangeShapeType="1"/>
            </p:cNvSpPr>
            <p:nvPr/>
          </p:nvSpPr>
          <p:spPr bwMode="auto">
            <a:xfrm>
              <a:off x="5003404"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4" name="Line 44"/>
            <p:cNvSpPr>
              <a:spLocks noChangeShapeType="1"/>
            </p:cNvSpPr>
            <p:nvPr/>
          </p:nvSpPr>
          <p:spPr bwMode="auto">
            <a:xfrm>
              <a:off x="5194300"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5" name="Line 45"/>
            <p:cNvSpPr>
              <a:spLocks noChangeShapeType="1"/>
            </p:cNvSpPr>
            <p:nvPr/>
          </p:nvSpPr>
          <p:spPr bwMode="auto">
            <a:xfrm>
              <a:off x="6334522"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6" name="Rectangle 46"/>
            <p:cNvSpPr>
              <a:spLocks noChangeArrowheads="1"/>
            </p:cNvSpPr>
            <p:nvPr/>
          </p:nvSpPr>
          <p:spPr bwMode="auto">
            <a:xfrm>
              <a:off x="3674004" y="3869208"/>
              <a:ext cx="951045" cy="46355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7" name="Line 47"/>
            <p:cNvSpPr>
              <a:spLocks noChangeShapeType="1"/>
            </p:cNvSpPr>
            <p:nvPr/>
          </p:nvSpPr>
          <p:spPr bwMode="auto">
            <a:xfrm flipV="1">
              <a:off x="4625049" y="2380134"/>
              <a:ext cx="47466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8" name="Line 48"/>
            <p:cNvSpPr>
              <a:spLocks noChangeShapeType="1"/>
            </p:cNvSpPr>
            <p:nvPr/>
          </p:nvSpPr>
          <p:spPr bwMode="auto">
            <a:xfrm flipV="1">
              <a:off x="6525419" y="2380134"/>
              <a:ext cx="47638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39" name="Text Box 60"/>
            <p:cNvSpPr txBox="1">
              <a:spLocks noChangeArrowheads="1"/>
            </p:cNvSpPr>
            <p:nvPr/>
          </p:nvSpPr>
          <p:spPr bwMode="auto">
            <a:xfrm>
              <a:off x="3641329" y="3869210"/>
              <a:ext cx="1011517"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首部 </a:t>
              </a:r>
              <a:r>
                <a:rPr kumimoji="1" lang="en-US" altLang="zh-CN" sz="1400" b="1" dirty="0">
                  <a:solidFill>
                    <a:schemeClr val="bg1"/>
                  </a:solidFill>
                  <a:latin typeface="微软雅黑" pitchFamily="34" charset="-122"/>
                  <a:ea typeface="微软雅黑" pitchFamily="34" charset="-122"/>
                </a:rPr>
                <a:t>2</a:t>
              </a:r>
            </a:p>
          </p:txBody>
        </p:sp>
        <p:sp>
          <p:nvSpPr>
            <p:cNvPr id="40" name="Text Box 64"/>
            <p:cNvSpPr txBox="1">
              <a:spLocks noChangeArrowheads="1"/>
            </p:cNvSpPr>
            <p:nvPr/>
          </p:nvSpPr>
          <p:spPr bwMode="auto">
            <a:xfrm>
              <a:off x="4254178" y="5067770"/>
              <a:ext cx="1525072"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数据报片 </a:t>
              </a:r>
              <a:r>
                <a:rPr kumimoji="1" lang="en-US" altLang="zh-CN" sz="1400" b="1" dirty="0">
                  <a:solidFill>
                    <a:srgbClr val="CC00CC"/>
                  </a:solidFill>
                  <a:latin typeface="微软雅黑" pitchFamily="34" charset="-122"/>
                  <a:ea typeface="微软雅黑" pitchFamily="34" charset="-122"/>
                </a:rPr>
                <a:t>2</a:t>
              </a:r>
            </a:p>
          </p:txBody>
        </p:sp>
      </p:grpSp>
      <p:grpSp>
        <p:nvGrpSpPr>
          <p:cNvPr id="41" name="组合 40"/>
          <p:cNvGrpSpPr/>
          <p:nvPr/>
        </p:nvGrpSpPr>
        <p:grpSpPr>
          <a:xfrm>
            <a:off x="5834448" y="1797916"/>
            <a:ext cx="2024564" cy="2450863"/>
            <a:chOff x="6897216" y="2380134"/>
            <a:chExt cx="2895574" cy="3505278"/>
          </a:xfrm>
        </p:grpSpPr>
        <p:sp>
          <p:nvSpPr>
            <p:cNvPr id="42" name="Text Box 18"/>
            <p:cNvSpPr txBox="1">
              <a:spLocks noChangeArrowheads="1"/>
            </p:cNvSpPr>
            <p:nvPr/>
          </p:nvSpPr>
          <p:spPr bwMode="auto">
            <a:xfrm>
              <a:off x="6897216" y="5445223"/>
              <a:ext cx="2857101"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偏移 </a:t>
              </a:r>
              <a:r>
                <a:rPr kumimoji="1" lang="en-US" altLang="zh-CN" sz="1400" b="1" dirty="0">
                  <a:solidFill>
                    <a:srgbClr val="0000CC"/>
                  </a:solidFill>
                  <a:latin typeface="微软雅黑" pitchFamily="34" charset="-122"/>
                  <a:ea typeface="微软雅黑" pitchFamily="34" charset="-122"/>
                </a:rPr>
                <a:t>= 2800/8 = 350</a:t>
              </a:r>
            </a:p>
          </p:txBody>
        </p:sp>
        <p:sp>
          <p:nvSpPr>
            <p:cNvPr id="43" name="Line 24"/>
            <p:cNvSpPr>
              <a:spLocks noChangeShapeType="1"/>
            </p:cNvSpPr>
            <p:nvPr/>
          </p:nvSpPr>
          <p:spPr bwMode="auto">
            <a:xfrm flipV="1">
              <a:off x="8126545"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4" name="Line 25"/>
            <p:cNvSpPr>
              <a:spLocks noChangeShapeType="1"/>
            </p:cNvSpPr>
            <p:nvPr/>
          </p:nvSpPr>
          <p:spPr bwMode="auto">
            <a:xfrm flipV="1">
              <a:off x="9380273"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5" name="Text Box 27"/>
            <p:cNvSpPr txBox="1">
              <a:spLocks noChangeArrowheads="1"/>
            </p:cNvSpPr>
            <p:nvPr/>
          </p:nvSpPr>
          <p:spPr bwMode="auto">
            <a:xfrm>
              <a:off x="7657655" y="4647828"/>
              <a:ext cx="896885"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2800</a:t>
              </a:r>
            </a:p>
          </p:txBody>
        </p:sp>
        <p:sp>
          <p:nvSpPr>
            <p:cNvPr id="46" name="Text Box 28"/>
            <p:cNvSpPr txBox="1">
              <a:spLocks noChangeArrowheads="1"/>
            </p:cNvSpPr>
            <p:nvPr/>
          </p:nvSpPr>
          <p:spPr bwMode="auto">
            <a:xfrm>
              <a:off x="8895905" y="4625602"/>
              <a:ext cx="896885"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3799</a:t>
              </a:r>
            </a:p>
          </p:txBody>
        </p:sp>
        <p:sp>
          <p:nvSpPr>
            <p:cNvPr id="47" name="Rectangle 49"/>
            <p:cNvSpPr>
              <a:spLocks noChangeArrowheads="1"/>
            </p:cNvSpPr>
            <p:nvPr/>
          </p:nvSpPr>
          <p:spPr bwMode="auto">
            <a:xfrm>
              <a:off x="8047436" y="3869208"/>
              <a:ext cx="1427427" cy="4635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8" name="Line 50"/>
            <p:cNvSpPr>
              <a:spLocks noChangeShapeType="1"/>
            </p:cNvSpPr>
            <p:nvPr/>
          </p:nvSpPr>
          <p:spPr bwMode="auto">
            <a:xfrm>
              <a:off x="8238331"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49" name="Line 51"/>
            <p:cNvSpPr>
              <a:spLocks noChangeShapeType="1"/>
            </p:cNvSpPr>
            <p:nvPr/>
          </p:nvSpPr>
          <p:spPr bwMode="auto">
            <a:xfrm>
              <a:off x="8429229"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0" name="Line 52"/>
            <p:cNvSpPr>
              <a:spLocks noChangeShapeType="1"/>
            </p:cNvSpPr>
            <p:nvPr/>
          </p:nvSpPr>
          <p:spPr bwMode="auto">
            <a:xfrm>
              <a:off x="8620125"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1" name="Line 53"/>
            <p:cNvSpPr>
              <a:spLocks noChangeShapeType="1"/>
            </p:cNvSpPr>
            <p:nvPr/>
          </p:nvSpPr>
          <p:spPr bwMode="auto">
            <a:xfrm>
              <a:off x="9285685"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2" name="Rectangle 54"/>
            <p:cNvSpPr>
              <a:spLocks noChangeArrowheads="1"/>
            </p:cNvSpPr>
            <p:nvPr/>
          </p:nvSpPr>
          <p:spPr bwMode="auto">
            <a:xfrm>
              <a:off x="7098110" y="3869208"/>
              <a:ext cx="949325" cy="463550"/>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3" name="Line 55"/>
            <p:cNvSpPr>
              <a:spLocks noChangeShapeType="1"/>
            </p:cNvSpPr>
            <p:nvPr/>
          </p:nvSpPr>
          <p:spPr bwMode="auto">
            <a:xfrm flipH="1" flipV="1">
              <a:off x="8429229" y="2380134"/>
              <a:ext cx="104563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4" name="Line 56"/>
            <p:cNvSpPr>
              <a:spLocks noChangeShapeType="1"/>
            </p:cNvSpPr>
            <p:nvPr/>
          </p:nvSpPr>
          <p:spPr bwMode="auto">
            <a:xfrm flipH="1" flipV="1">
              <a:off x="7001802" y="2380134"/>
              <a:ext cx="104563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55" name="Text Box 61"/>
            <p:cNvSpPr txBox="1">
              <a:spLocks noChangeArrowheads="1"/>
            </p:cNvSpPr>
            <p:nvPr/>
          </p:nvSpPr>
          <p:spPr bwMode="auto">
            <a:xfrm>
              <a:off x="7065433" y="3869210"/>
              <a:ext cx="1011517"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首部 </a:t>
              </a:r>
              <a:r>
                <a:rPr kumimoji="1" lang="en-US" altLang="zh-CN" sz="1400" b="1" dirty="0">
                  <a:solidFill>
                    <a:schemeClr val="bg1"/>
                  </a:solidFill>
                  <a:latin typeface="微软雅黑" pitchFamily="34" charset="-122"/>
                  <a:ea typeface="微软雅黑" pitchFamily="34" charset="-122"/>
                </a:rPr>
                <a:t>3</a:t>
              </a:r>
            </a:p>
          </p:txBody>
        </p:sp>
        <p:sp>
          <p:nvSpPr>
            <p:cNvPr id="56" name="Text Box 65"/>
            <p:cNvSpPr txBox="1">
              <a:spLocks noChangeArrowheads="1"/>
            </p:cNvSpPr>
            <p:nvPr/>
          </p:nvSpPr>
          <p:spPr bwMode="auto">
            <a:xfrm>
              <a:off x="7450799" y="5067770"/>
              <a:ext cx="1525071" cy="44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数据报片 </a:t>
              </a:r>
              <a:r>
                <a:rPr kumimoji="1" lang="en-US" altLang="zh-CN" sz="1400" b="1" dirty="0">
                  <a:solidFill>
                    <a:srgbClr val="CC00CC"/>
                  </a:solidFill>
                  <a:latin typeface="微软雅黑" pitchFamily="34" charset="-122"/>
                  <a:ea typeface="微软雅黑" pitchFamily="34" charset="-122"/>
                </a:rPr>
                <a:t>3</a:t>
              </a:r>
            </a:p>
          </p:txBody>
        </p:sp>
      </p:grpSp>
      <p:grpSp>
        <p:nvGrpSpPr>
          <p:cNvPr id="57" name="组合 56"/>
          <p:cNvGrpSpPr/>
          <p:nvPr/>
        </p:nvGrpSpPr>
        <p:grpSpPr>
          <a:xfrm>
            <a:off x="1682184" y="1171894"/>
            <a:ext cx="6333437" cy="1139141"/>
            <a:chOff x="958554" y="1484784"/>
            <a:chExt cx="9058225" cy="1629225"/>
          </a:xfrm>
        </p:grpSpPr>
        <p:sp>
          <p:nvSpPr>
            <p:cNvPr id="58" name="Rectangle 4"/>
            <p:cNvSpPr>
              <a:spLocks noChangeArrowheads="1"/>
            </p:cNvSpPr>
            <p:nvPr/>
          </p:nvSpPr>
          <p:spPr bwMode="auto">
            <a:xfrm>
              <a:off x="3195902" y="1916583"/>
              <a:ext cx="5233327" cy="4635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Rectangle 6"/>
            <p:cNvSpPr>
              <a:spLocks noChangeArrowheads="1"/>
            </p:cNvSpPr>
            <p:nvPr/>
          </p:nvSpPr>
          <p:spPr bwMode="auto">
            <a:xfrm>
              <a:off x="2244858" y="1916583"/>
              <a:ext cx="6184371" cy="463550"/>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0" name="Line 7"/>
            <p:cNvSpPr>
              <a:spLocks noChangeShapeType="1"/>
            </p:cNvSpPr>
            <p:nvPr/>
          </p:nvSpPr>
          <p:spPr bwMode="auto">
            <a:xfrm>
              <a:off x="3386800"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1" name="Line 8"/>
            <p:cNvSpPr>
              <a:spLocks noChangeShapeType="1"/>
            </p:cNvSpPr>
            <p:nvPr/>
          </p:nvSpPr>
          <p:spPr bwMode="auto">
            <a:xfrm>
              <a:off x="3577696"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2" name="Line 9"/>
            <p:cNvSpPr>
              <a:spLocks noChangeShapeType="1"/>
            </p:cNvSpPr>
            <p:nvPr/>
          </p:nvSpPr>
          <p:spPr bwMode="auto">
            <a:xfrm>
              <a:off x="3768593"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3" name="Line 10"/>
            <p:cNvSpPr>
              <a:spLocks noChangeShapeType="1"/>
            </p:cNvSpPr>
            <p:nvPr/>
          </p:nvSpPr>
          <p:spPr bwMode="auto">
            <a:xfrm>
              <a:off x="8238331"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4" name="Text Box 16"/>
            <p:cNvSpPr txBox="1">
              <a:spLocks noChangeArrowheads="1"/>
            </p:cNvSpPr>
            <p:nvPr/>
          </p:nvSpPr>
          <p:spPr bwMode="auto">
            <a:xfrm>
              <a:off x="8455025" y="1810221"/>
              <a:ext cx="1561754" cy="71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CC"/>
                  </a:solidFill>
                  <a:latin typeface="微软雅黑" pitchFamily="34" charset="-122"/>
                  <a:ea typeface="微软雅黑" pitchFamily="34" charset="-122"/>
                </a:rPr>
                <a:t>偏移 </a:t>
              </a:r>
              <a:r>
                <a:rPr kumimoji="1" lang="en-US" altLang="zh-CN" sz="1400" b="1">
                  <a:solidFill>
                    <a:srgbClr val="0000CC"/>
                  </a:solidFill>
                  <a:latin typeface="微软雅黑" pitchFamily="34" charset="-122"/>
                  <a:ea typeface="微软雅黑" pitchFamily="34" charset="-122"/>
                </a:rPr>
                <a:t>= 0/8</a:t>
              </a:r>
            </a:p>
            <a:p>
              <a:pPr>
                <a:lnSpc>
                  <a:spcPct val="90000"/>
                </a:lnSpc>
              </a:pPr>
              <a:r>
                <a:rPr kumimoji="1" lang="en-US" altLang="zh-CN" sz="1400" b="1">
                  <a:solidFill>
                    <a:srgbClr val="0000CC"/>
                  </a:solidFill>
                  <a:latin typeface="微软雅黑" pitchFamily="34" charset="-122"/>
                  <a:ea typeface="微软雅黑" pitchFamily="34" charset="-122"/>
                </a:rPr>
                <a:t>= 0</a:t>
              </a:r>
            </a:p>
          </p:txBody>
        </p:sp>
        <p:sp>
          <p:nvSpPr>
            <p:cNvPr id="65" name="Line 19"/>
            <p:cNvSpPr>
              <a:spLocks noChangeShapeType="1"/>
            </p:cNvSpPr>
            <p:nvPr/>
          </p:nvSpPr>
          <p:spPr bwMode="auto">
            <a:xfrm flipV="1">
              <a:off x="831744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6" name="Line 20"/>
            <p:cNvSpPr>
              <a:spLocks noChangeShapeType="1"/>
            </p:cNvSpPr>
            <p:nvPr/>
          </p:nvSpPr>
          <p:spPr bwMode="auto">
            <a:xfrm flipV="1">
              <a:off x="328705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67" name="Text Box 31"/>
            <p:cNvSpPr txBox="1">
              <a:spLocks noChangeArrowheads="1"/>
            </p:cNvSpPr>
            <p:nvPr/>
          </p:nvSpPr>
          <p:spPr bwMode="auto">
            <a:xfrm>
              <a:off x="7874448" y="2634134"/>
              <a:ext cx="896885" cy="440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CC"/>
                  </a:solidFill>
                  <a:latin typeface="微软雅黑" pitchFamily="34" charset="-122"/>
                  <a:ea typeface="微软雅黑" pitchFamily="34" charset="-122"/>
                </a:rPr>
                <a:t>3799</a:t>
              </a:r>
            </a:p>
          </p:txBody>
        </p:sp>
        <p:sp>
          <p:nvSpPr>
            <p:cNvPr id="68" name="Text Box 32"/>
            <p:cNvSpPr txBox="1">
              <a:spLocks noChangeArrowheads="1"/>
            </p:cNvSpPr>
            <p:nvPr/>
          </p:nvSpPr>
          <p:spPr bwMode="auto">
            <a:xfrm>
              <a:off x="958554" y="1788988"/>
              <a:ext cx="1291221" cy="74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需分片的</a:t>
              </a:r>
            </a:p>
            <a:p>
              <a:pPr algn="ctr"/>
              <a:r>
                <a:rPr kumimoji="1" lang="zh-CN" altLang="en-US" sz="1400" b="1" dirty="0">
                  <a:solidFill>
                    <a:srgbClr val="CC00CC"/>
                  </a:solidFill>
                  <a:latin typeface="微软雅黑" pitchFamily="34" charset="-122"/>
                  <a:ea typeface="微软雅黑" pitchFamily="34" charset="-122"/>
                </a:rPr>
                <a:t>数据报</a:t>
              </a:r>
            </a:p>
          </p:txBody>
        </p:sp>
        <p:sp>
          <p:nvSpPr>
            <p:cNvPr id="69" name="Rectangle 76"/>
            <p:cNvSpPr>
              <a:spLocks noChangeArrowheads="1"/>
            </p:cNvSpPr>
            <p:nvPr/>
          </p:nvSpPr>
          <p:spPr bwMode="auto">
            <a:xfrm>
              <a:off x="2259192" y="1934045"/>
              <a:ext cx="925248" cy="446086"/>
            </a:xfrm>
            <a:prstGeom prst="rect">
              <a:avLst/>
            </a:prstGeom>
            <a:solidFill>
              <a:schemeClr val="accent1"/>
            </a:solidFill>
            <a:ln>
              <a:noFill/>
            </a:ln>
            <a:effec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0" name="Text Box 34"/>
            <p:cNvSpPr txBox="1">
              <a:spLocks noChangeArrowheads="1"/>
            </p:cNvSpPr>
            <p:nvPr/>
          </p:nvSpPr>
          <p:spPr bwMode="auto">
            <a:xfrm>
              <a:off x="2344606" y="1948770"/>
              <a:ext cx="777668" cy="44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首部</a:t>
              </a:r>
            </a:p>
          </p:txBody>
        </p:sp>
        <p:sp>
          <p:nvSpPr>
            <p:cNvPr id="71" name="Line 35"/>
            <p:cNvSpPr>
              <a:spLocks noChangeShapeType="1"/>
            </p:cNvSpPr>
            <p:nvPr/>
          </p:nvSpPr>
          <p:spPr bwMode="auto">
            <a:xfrm>
              <a:off x="319590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2" name="Line 37"/>
            <p:cNvSpPr>
              <a:spLocks noChangeShapeType="1"/>
            </p:cNvSpPr>
            <p:nvPr/>
          </p:nvSpPr>
          <p:spPr bwMode="auto">
            <a:xfrm>
              <a:off x="509971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Line 38"/>
            <p:cNvSpPr>
              <a:spLocks noChangeShapeType="1"/>
            </p:cNvSpPr>
            <p:nvPr/>
          </p:nvSpPr>
          <p:spPr bwMode="auto">
            <a:xfrm>
              <a:off x="700180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4" name="Line 57"/>
            <p:cNvSpPr>
              <a:spLocks noChangeShapeType="1"/>
            </p:cNvSpPr>
            <p:nvPr/>
          </p:nvSpPr>
          <p:spPr bwMode="auto">
            <a:xfrm>
              <a:off x="3178705" y="1691158"/>
              <a:ext cx="523160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5" name="Text Box 58"/>
            <p:cNvSpPr txBox="1">
              <a:spLocks noChangeArrowheads="1"/>
            </p:cNvSpPr>
            <p:nvPr/>
          </p:nvSpPr>
          <p:spPr bwMode="auto">
            <a:xfrm>
              <a:off x="4150387" y="1484784"/>
              <a:ext cx="2845637" cy="440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CC"/>
                  </a:solidFill>
                  <a:latin typeface="微软雅黑" pitchFamily="34" charset="-122"/>
                  <a:ea typeface="微软雅黑" pitchFamily="34" charset="-122"/>
                </a:rPr>
                <a:t>数据部分共 </a:t>
              </a:r>
              <a:r>
                <a:rPr kumimoji="1" lang="en-US" altLang="zh-CN" sz="1400" b="1">
                  <a:solidFill>
                    <a:srgbClr val="0000CC"/>
                  </a:solidFill>
                  <a:latin typeface="微软雅黑" pitchFamily="34" charset="-122"/>
                  <a:ea typeface="微软雅黑" pitchFamily="34" charset="-122"/>
                </a:rPr>
                <a:t>3800 </a:t>
              </a:r>
              <a:r>
                <a:rPr kumimoji="1" lang="zh-CN" altLang="en-US" sz="1400" b="1">
                  <a:solidFill>
                    <a:srgbClr val="0000CC"/>
                  </a:solidFill>
                  <a:latin typeface="微软雅黑" pitchFamily="34" charset="-122"/>
                  <a:ea typeface="微软雅黑" pitchFamily="34" charset="-122"/>
                </a:rPr>
                <a:t>字节</a:t>
              </a:r>
            </a:p>
          </p:txBody>
        </p:sp>
        <p:sp>
          <p:nvSpPr>
            <p:cNvPr id="76" name="Line 66"/>
            <p:cNvSpPr>
              <a:spLocks noChangeShapeType="1"/>
            </p:cNvSpPr>
            <p:nvPr/>
          </p:nvSpPr>
          <p:spPr bwMode="auto">
            <a:xfrm flipV="1">
              <a:off x="517710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7" name="Text Box 67"/>
            <p:cNvSpPr txBox="1">
              <a:spLocks noChangeArrowheads="1"/>
            </p:cNvSpPr>
            <p:nvPr/>
          </p:nvSpPr>
          <p:spPr bwMode="auto">
            <a:xfrm>
              <a:off x="4731578" y="2653184"/>
              <a:ext cx="896885" cy="440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CC"/>
                  </a:solidFill>
                  <a:latin typeface="微软雅黑" pitchFamily="34" charset="-122"/>
                  <a:ea typeface="微软雅黑" pitchFamily="34" charset="-122"/>
                </a:rPr>
                <a:t>1400</a:t>
              </a:r>
            </a:p>
          </p:txBody>
        </p:sp>
        <p:sp>
          <p:nvSpPr>
            <p:cNvPr id="78" name="Line 68"/>
            <p:cNvSpPr>
              <a:spLocks noChangeShapeType="1"/>
            </p:cNvSpPr>
            <p:nvPr/>
          </p:nvSpPr>
          <p:spPr bwMode="auto">
            <a:xfrm flipV="1">
              <a:off x="708091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9" name="Text Box 69"/>
            <p:cNvSpPr txBox="1">
              <a:spLocks noChangeArrowheads="1"/>
            </p:cNvSpPr>
            <p:nvPr/>
          </p:nvSpPr>
          <p:spPr bwMode="auto">
            <a:xfrm>
              <a:off x="6637918" y="2653184"/>
              <a:ext cx="896885" cy="440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CC"/>
                  </a:solidFill>
                  <a:latin typeface="微软雅黑" pitchFamily="34" charset="-122"/>
                  <a:ea typeface="微软雅黑" pitchFamily="34" charset="-122"/>
                </a:rPr>
                <a:t>2800</a:t>
              </a:r>
            </a:p>
          </p:txBody>
        </p:sp>
        <p:sp>
          <p:nvSpPr>
            <p:cNvPr id="80" name="Line 70"/>
            <p:cNvSpPr>
              <a:spLocks noChangeShapeType="1"/>
            </p:cNvSpPr>
            <p:nvPr/>
          </p:nvSpPr>
          <p:spPr bwMode="auto">
            <a:xfrm>
              <a:off x="7190979"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81" name="Line 71"/>
            <p:cNvSpPr>
              <a:spLocks noChangeShapeType="1"/>
            </p:cNvSpPr>
            <p:nvPr/>
          </p:nvSpPr>
          <p:spPr bwMode="auto">
            <a:xfrm>
              <a:off x="5290608"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82" name="Text Box 72"/>
            <p:cNvSpPr txBox="1">
              <a:spLocks noChangeArrowheads="1"/>
            </p:cNvSpPr>
            <p:nvPr/>
          </p:nvSpPr>
          <p:spPr bwMode="auto">
            <a:xfrm>
              <a:off x="2779177" y="2673819"/>
              <a:ext cx="1011517" cy="4401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CC"/>
                  </a:solidFill>
                  <a:latin typeface="微软雅黑" pitchFamily="34" charset="-122"/>
                  <a:ea typeface="微软雅黑" pitchFamily="34" charset="-122"/>
                </a:rPr>
                <a:t>字节 </a:t>
              </a:r>
              <a:r>
                <a:rPr kumimoji="1" lang="en-US" altLang="zh-CN" sz="1400" b="1">
                  <a:solidFill>
                    <a:srgbClr val="0000CC"/>
                  </a:solidFill>
                  <a:latin typeface="微软雅黑" pitchFamily="34" charset="-122"/>
                  <a:ea typeface="微软雅黑" pitchFamily="34" charset="-122"/>
                </a:rPr>
                <a:t>0</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数据报的分片示例</a:t>
            </a:r>
          </a:p>
        </p:txBody>
      </p:sp>
    </p:spTree>
    <p:extLst>
      <p:ext uri="{BB962C8B-B14F-4D97-AF65-F5344CB8AC3E}">
        <p14:creationId xmlns:p14="http://schemas.microsoft.com/office/powerpoint/2010/main" val="220362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3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30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3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05429" y="1345908"/>
            <a:ext cx="5133136" cy="400110"/>
          </a:xfrm>
          <a:prstGeom prst="rect">
            <a:avLst/>
          </a:prstGeom>
        </p:spPr>
        <p:txBody>
          <a:bodyPr wrap="none">
            <a:spAutoFit/>
          </a:bodyPr>
          <a:lstStyle/>
          <a:p>
            <a:pPr algn="ctr"/>
            <a:r>
              <a:rPr lang="en-US" altLang="zh-CN" sz="2000" dirty="0">
                <a:solidFill>
                  <a:srgbClr val="0070C0"/>
                </a:solidFill>
                <a:latin typeface="微软雅黑" pitchFamily="34" charset="-122"/>
                <a:ea typeface="微软雅黑" pitchFamily="34" charset="-122"/>
              </a:rPr>
              <a:t>IP </a:t>
            </a:r>
            <a:r>
              <a:rPr lang="zh-CN" altLang="en-US" sz="2000" dirty="0">
                <a:solidFill>
                  <a:srgbClr val="0070C0"/>
                </a:solidFill>
                <a:latin typeface="微软雅黑" pitchFamily="34" charset="-122"/>
                <a:ea typeface="微软雅黑" pitchFamily="34" charset="-122"/>
              </a:rPr>
              <a:t>数据报首部中与分片有关的字段中的数值</a:t>
            </a:r>
          </a:p>
        </p:txBody>
      </p:sp>
      <p:graphicFrame>
        <p:nvGraphicFramePr>
          <p:cNvPr id="8" name="表格 7"/>
          <p:cNvGraphicFramePr>
            <a:graphicFrameLocks noGrp="1"/>
          </p:cNvGraphicFramePr>
          <p:nvPr>
            <p:extLst>
              <p:ext uri="{D42A27DB-BD31-4B8C-83A1-F6EECF244321}">
                <p14:modId xmlns:p14="http://schemas.microsoft.com/office/powerpoint/2010/main" val="3308312848"/>
              </p:ext>
            </p:extLst>
          </p:nvPr>
        </p:nvGraphicFramePr>
        <p:xfrm>
          <a:off x="545140" y="1930720"/>
          <a:ext cx="8053715" cy="1807405"/>
        </p:xfrm>
        <a:graphic>
          <a:graphicData uri="http://schemas.openxmlformats.org/drawingml/2006/table">
            <a:tbl>
              <a:tblPr>
                <a:tableStyleId>{5C22544A-7EE6-4342-B048-85BDC9FD1C3A}</a:tableStyleId>
              </a:tblPr>
              <a:tblGrid>
                <a:gridCol w="1698705">
                  <a:extLst>
                    <a:ext uri="{9D8B030D-6E8A-4147-A177-3AD203B41FA5}">
                      <a16:colId xmlns:a16="http://schemas.microsoft.com/office/drawing/2014/main" val="20000"/>
                    </a:ext>
                  </a:extLst>
                </a:gridCol>
                <a:gridCol w="1271002">
                  <a:extLst>
                    <a:ext uri="{9D8B030D-6E8A-4147-A177-3AD203B41FA5}">
                      <a16:colId xmlns:a16="http://schemas.microsoft.com/office/drawing/2014/main" val="20001"/>
                    </a:ext>
                  </a:extLst>
                </a:gridCol>
                <a:gridCol w="1271002">
                  <a:extLst>
                    <a:ext uri="{9D8B030D-6E8A-4147-A177-3AD203B41FA5}">
                      <a16:colId xmlns:a16="http://schemas.microsoft.com/office/drawing/2014/main" val="20002"/>
                    </a:ext>
                  </a:extLst>
                </a:gridCol>
                <a:gridCol w="1271002">
                  <a:extLst>
                    <a:ext uri="{9D8B030D-6E8A-4147-A177-3AD203B41FA5}">
                      <a16:colId xmlns:a16="http://schemas.microsoft.com/office/drawing/2014/main" val="20003"/>
                    </a:ext>
                  </a:extLst>
                </a:gridCol>
                <a:gridCol w="1271002">
                  <a:extLst>
                    <a:ext uri="{9D8B030D-6E8A-4147-A177-3AD203B41FA5}">
                      <a16:colId xmlns:a16="http://schemas.microsoft.com/office/drawing/2014/main" val="20004"/>
                    </a:ext>
                  </a:extLst>
                </a:gridCol>
                <a:gridCol w="1271002">
                  <a:extLst>
                    <a:ext uri="{9D8B030D-6E8A-4147-A177-3AD203B41FA5}">
                      <a16:colId xmlns:a16="http://schemas.microsoft.com/office/drawing/2014/main" val="20005"/>
                    </a:ext>
                  </a:extLst>
                </a:gridCol>
              </a:tblGrid>
              <a:tr h="361481">
                <a:tc>
                  <a:txBody>
                    <a:bodyPr/>
                    <a:lstStyle/>
                    <a:p>
                      <a:pPr algn="just">
                        <a:lnSpc>
                          <a:spcPct val="100000"/>
                        </a:lnSpc>
                        <a:spcAft>
                          <a:spcPts val="0"/>
                        </a:spcAft>
                      </a:pPr>
                      <a:r>
                        <a:rPr lang="en-US" sz="1400" b="1" dirty="0">
                          <a:solidFill>
                            <a:schemeClr val="bg1"/>
                          </a:solidFill>
                          <a:effectLst/>
                          <a:latin typeface="微软雅黑" pitchFamily="34" charset="-122"/>
                          <a:ea typeface="微软雅黑" pitchFamily="34" charset="-122"/>
                        </a:rPr>
                        <a:t> </a:t>
                      </a:r>
                      <a:endParaRPr lang="zh-CN" sz="14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总长度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标识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C55A11"/>
                          </a:solidFill>
                          <a:effectLst/>
                          <a:latin typeface="微软雅黑" pitchFamily="34" charset="-122"/>
                          <a:ea typeface="微软雅黑" pitchFamily="34" charset="-122"/>
                        </a:rPr>
                        <a:t>MF</a:t>
                      </a:r>
                      <a:endParaRPr lang="zh-CN" sz="1400" b="1" dirty="0">
                        <a:solidFill>
                          <a:srgbClr val="C55A1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rgbClr val="C55A11"/>
                          </a:solidFill>
                          <a:effectLst/>
                          <a:latin typeface="微软雅黑" pitchFamily="34" charset="-122"/>
                          <a:ea typeface="微软雅黑" pitchFamily="34" charset="-122"/>
                        </a:rPr>
                        <a:t>DF</a:t>
                      </a:r>
                      <a:endParaRPr lang="zh-CN" sz="1400" b="1" dirty="0">
                        <a:solidFill>
                          <a:srgbClr val="C55A1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400" b="1" dirty="0">
                          <a:solidFill>
                            <a:srgbClr val="C55A11"/>
                          </a:solidFill>
                          <a:effectLst/>
                          <a:latin typeface="微软雅黑" pitchFamily="34" charset="-122"/>
                          <a:ea typeface="微软雅黑" pitchFamily="34" charset="-122"/>
                        </a:rPr>
                        <a:t>片偏移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1481">
                <a:tc>
                  <a:txBody>
                    <a:bodyPr/>
                    <a:lstStyle/>
                    <a:p>
                      <a:pPr algn="just">
                        <a:lnSpc>
                          <a:spcPct val="100000"/>
                        </a:lnSpc>
                        <a:spcAft>
                          <a:spcPts val="0"/>
                        </a:spcAft>
                      </a:pPr>
                      <a:r>
                        <a:rPr lang="zh-CN" sz="1400" b="1" dirty="0">
                          <a:solidFill>
                            <a:srgbClr val="C55A11"/>
                          </a:solidFill>
                          <a:effectLst/>
                          <a:latin typeface="微软雅黑" pitchFamily="34" charset="-122"/>
                          <a:ea typeface="微软雅黑" pitchFamily="34" charset="-122"/>
                        </a:rPr>
                        <a:t>原始数据报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1400" b="1" dirty="0">
                          <a:solidFill>
                            <a:schemeClr val="tx1"/>
                          </a:solidFill>
                          <a:effectLst/>
                          <a:latin typeface="微软雅黑" pitchFamily="34" charset="-122"/>
                          <a:ea typeface="微软雅黑" pitchFamily="34" charset="-122"/>
                        </a:rPr>
                        <a:t>3820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12345</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1481">
                <a:tc>
                  <a:txBody>
                    <a:bodyPr/>
                    <a:lstStyle/>
                    <a:p>
                      <a:pPr algn="just">
                        <a:lnSpc>
                          <a:spcPct val="100000"/>
                        </a:lnSpc>
                        <a:spcAft>
                          <a:spcPts val="0"/>
                        </a:spcAft>
                      </a:pPr>
                      <a:r>
                        <a:rPr lang="zh-CN" sz="1400" b="1" dirty="0">
                          <a:solidFill>
                            <a:srgbClr val="C55A11"/>
                          </a:solidFill>
                          <a:effectLst/>
                          <a:latin typeface="微软雅黑" pitchFamily="34" charset="-122"/>
                          <a:ea typeface="微软雅黑" pitchFamily="34" charset="-122"/>
                        </a:rPr>
                        <a:t>数据报片</a:t>
                      </a:r>
                      <a:r>
                        <a:rPr lang="en-US" sz="1400" b="1" dirty="0">
                          <a:solidFill>
                            <a:srgbClr val="C55A11"/>
                          </a:solidFill>
                          <a:effectLst/>
                          <a:latin typeface="微软雅黑" pitchFamily="34" charset="-122"/>
                          <a:ea typeface="微软雅黑" pitchFamily="34" charset="-122"/>
                        </a:rPr>
                        <a:t>1</a:t>
                      </a:r>
                      <a:endParaRPr lang="zh-CN" sz="1400" b="1" dirty="0">
                        <a:solidFill>
                          <a:srgbClr val="C55A1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1420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itchFamily="34" charset="-122"/>
                          <a:ea typeface="微软雅黑" pitchFamily="34" charset="-122"/>
                        </a:rPr>
                        <a:t>12345</a:t>
                      </a:r>
                      <a:endParaRPr lang="zh-CN" sz="14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itchFamily="34" charset="-122"/>
                          <a:ea typeface="微软雅黑" pitchFamily="34" charset="-122"/>
                        </a:rPr>
                        <a:t>0</a:t>
                      </a:r>
                      <a:endParaRPr lang="zh-CN" sz="14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1481">
                <a:tc>
                  <a:txBody>
                    <a:bodyPr/>
                    <a:lstStyle/>
                    <a:p>
                      <a:pPr algn="just">
                        <a:lnSpc>
                          <a:spcPct val="100000"/>
                        </a:lnSpc>
                        <a:spcAft>
                          <a:spcPts val="0"/>
                        </a:spcAft>
                      </a:pPr>
                      <a:r>
                        <a:rPr lang="zh-CN" sz="1400" b="1" dirty="0">
                          <a:solidFill>
                            <a:srgbClr val="C55A11"/>
                          </a:solidFill>
                          <a:effectLst/>
                          <a:latin typeface="微软雅黑" pitchFamily="34" charset="-122"/>
                          <a:ea typeface="微软雅黑" pitchFamily="34" charset="-122"/>
                        </a:rPr>
                        <a:t>数据报片</a:t>
                      </a:r>
                      <a:r>
                        <a:rPr lang="en-US" sz="1400" b="1" dirty="0">
                          <a:solidFill>
                            <a:srgbClr val="C55A11"/>
                          </a:solidFill>
                          <a:effectLst/>
                          <a:latin typeface="微软雅黑" pitchFamily="34" charset="-122"/>
                          <a:ea typeface="微软雅黑" pitchFamily="34" charset="-122"/>
                        </a:rPr>
                        <a:t>2</a:t>
                      </a:r>
                      <a:endParaRPr lang="zh-CN" sz="1400" b="1" dirty="0">
                        <a:solidFill>
                          <a:srgbClr val="C55A1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itchFamily="34" charset="-122"/>
                          <a:ea typeface="微软雅黑" pitchFamily="34" charset="-122"/>
                        </a:rPr>
                        <a:t>1420</a:t>
                      </a:r>
                      <a:endParaRPr lang="zh-CN" sz="14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12345</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itchFamily="34" charset="-122"/>
                          <a:ea typeface="微软雅黑" pitchFamily="34" charset="-122"/>
                        </a:rPr>
                        <a:t>0</a:t>
                      </a:r>
                      <a:endParaRPr lang="zh-CN" sz="14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a:solidFill>
                            <a:schemeClr val="tx1"/>
                          </a:solidFill>
                          <a:effectLst/>
                          <a:latin typeface="微软雅黑" pitchFamily="34" charset="-122"/>
                          <a:ea typeface="微软雅黑" pitchFamily="34" charset="-122"/>
                        </a:rPr>
                        <a:t>175</a:t>
                      </a:r>
                      <a:endParaRPr lang="zh-CN" sz="14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1481">
                <a:tc>
                  <a:txBody>
                    <a:bodyPr/>
                    <a:lstStyle/>
                    <a:p>
                      <a:pPr algn="just">
                        <a:lnSpc>
                          <a:spcPct val="100000"/>
                        </a:lnSpc>
                        <a:spcAft>
                          <a:spcPts val="0"/>
                        </a:spcAft>
                      </a:pPr>
                      <a:r>
                        <a:rPr lang="zh-CN" sz="1400" b="1" dirty="0">
                          <a:solidFill>
                            <a:srgbClr val="C55A11"/>
                          </a:solidFill>
                          <a:effectLst/>
                          <a:latin typeface="微软雅黑" pitchFamily="34" charset="-122"/>
                          <a:ea typeface="微软雅黑" pitchFamily="34" charset="-122"/>
                        </a:rPr>
                        <a:t>数据报片</a:t>
                      </a:r>
                      <a:r>
                        <a:rPr lang="en-US" sz="1400" b="1" dirty="0">
                          <a:solidFill>
                            <a:srgbClr val="C55A11"/>
                          </a:solidFill>
                          <a:effectLst/>
                          <a:latin typeface="微软雅黑" pitchFamily="34" charset="-122"/>
                          <a:ea typeface="微软雅黑" pitchFamily="34" charset="-122"/>
                        </a:rPr>
                        <a:t>3</a:t>
                      </a:r>
                      <a:endParaRPr lang="zh-CN" sz="1400" b="1" dirty="0">
                        <a:solidFill>
                          <a:srgbClr val="C55A1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kern="1200" dirty="0">
                          <a:solidFill>
                            <a:schemeClr val="tx1"/>
                          </a:solidFill>
                          <a:effectLst/>
                          <a:latin typeface="微软雅黑" pitchFamily="34" charset="-122"/>
                          <a:ea typeface="微软雅黑" pitchFamily="34" charset="-122"/>
                          <a:cs typeface="+mn-cs"/>
                        </a:rPr>
                        <a:t>1020</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12345</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400" b="1" dirty="0">
                          <a:solidFill>
                            <a:schemeClr val="tx1"/>
                          </a:solidFill>
                          <a:effectLst/>
                          <a:latin typeface="微软雅黑" pitchFamily="34" charset="-122"/>
                          <a:ea typeface="微软雅黑" pitchFamily="34" charset="-122"/>
                        </a:rPr>
                        <a:t>350</a:t>
                      </a:r>
                      <a:endParaRPr lang="zh-CN" sz="14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数据报的分片示例</a:t>
            </a:r>
          </a:p>
        </p:txBody>
      </p:sp>
    </p:spTree>
    <p:extLst>
      <p:ext uri="{BB962C8B-B14F-4D97-AF65-F5344CB8AC3E}">
        <p14:creationId xmlns:p14="http://schemas.microsoft.com/office/powerpoint/2010/main" val="421437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637153" y="2035673"/>
            <a:ext cx="5962309" cy="2192261"/>
            <a:chOff x="1392642" y="1665825"/>
            <a:chExt cx="5962309" cy="2192261"/>
          </a:xfrm>
        </p:grpSpPr>
        <p:sp>
          <p:nvSpPr>
            <p:cNvPr id="11"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2"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3"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4"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5"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6"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7"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8"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9"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30"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31"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2"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3"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4"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5"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6"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7"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8"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9"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40"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41"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2"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3"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4"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5"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6"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7"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8" name="Group 46"/>
            <p:cNvGrpSpPr>
              <a:grpSpLocks/>
            </p:cNvGrpSpPr>
            <p:nvPr/>
          </p:nvGrpSpPr>
          <p:grpSpPr bwMode="auto">
            <a:xfrm>
              <a:off x="2158338" y="3299988"/>
              <a:ext cx="83917" cy="41064"/>
              <a:chOff x="833" y="3024"/>
              <a:chExt cx="78" cy="51"/>
            </a:xfrm>
          </p:grpSpPr>
          <p:sp>
            <p:nvSpPr>
              <p:cNvPr id="58"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9"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0"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9" name="Group 50"/>
            <p:cNvGrpSpPr>
              <a:grpSpLocks/>
            </p:cNvGrpSpPr>
            <p:nvPr/>
          </p:nvGrpSpPr>
          <p:grpSpPr bwMode="auto">
            <a:xfrm>
              <a:off x="7169086" y="3305588"/>
              <a:ext cx="83917" cy="39198"/>
              <a:chOff x="5432" y="3030"/>
              <a:chExt cx="78" cy="51"/>
            </a:xfrm>
          </p:grpSpPr>
          <p:sp>
            <p:nvSpPr>
              <p:cNvPr id="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50"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51"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2" name="Group 94"/>
            <p:cNvGrpSpPr>
              <a:grpSpLocks/>
            </p:cNvGrpSpPr>
            <p:nvPr/>
          </p:nvGrpSpPr>
          <p:grpSpPr bwMode="auto">
            <a:xfrm>
              <a:off x="1392642" y="1885145"/>
              <a:ext cx="336679" cy="1566034"/>
              <a:chOff x="-127" y="845"/>
              <a:chExt cx="333" cy="1678"/>
            </a:xfrm>
          </p:grpSpPr>
          <p:sp>
            <p:nvSpPr>
              <p:cNvPr id="53"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4"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61" name="矩形 60"/>
          <p:cNvSpPr/>
          <p:nvPr/>
        </p:nvSpPr>
        <p:spPr>
          <a:xfrm>
            <a:off x="2453697" y="1395723"/>
            <a:ext cx="5000341" cy="584775"/>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生存时间</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a:t>
            </a:r>
            <a:r>
              <a:rPr lang="en-US" altLang="zh-CN" sz="1600" b="1" dirty="0">
                <a:solidFill>
                  <a:srgbClr val="C55A11"/>
                </a:solidFill>
                <a:latin typeface="微软雅黑" pitchFamily="34" charset="-122"/>
                <a:ea typeface="微软雅黑" pitchFamily="34" charset="-122"/>
              </a:rPr>
              <a:t>8 </a:t>
            </a:r>
            <a:r>
              <a:rPr lang="zh-CN" altLang="en-US" sz="1600" b="1" dirty="0">
                <a:solidFill>
                  <a:srgbClr val="C55A11"/>
                </a:solidFill>
                <a:latin typeface="微软雅黑" pitchFamily="34" charset="-122"/>
                <a:ea typeface="微软雅黑" pitchFamily="34" charset="-122"/>
              </a:rPr>
              <a:t>位，记为 </a:t>
            </a:r>
            <a:r>
              <a:rPr lang="en-US" altLang="zh-CN" sz="1600" b="1" dirty="0">
                <a:solidFill>
                  <a:srgbClr val="C55A11"/>
                </a:solidFill>
                <a:latin typeface="微软雅黑" pitchFamily="34" charset="-122"/>
                <a:ea typeface="微软雅黑" pitchFamily="34" charset="-122"/>
              </a:rPr>
              <a:t>TTL (Time To Live)</a:t>
            </a:r>
            <a:r>
              <a:rPr lang="zh-CN" altLang="en-US" sz="1600" b="1" dirty="0">
                <a:solidFill>
                  <a:srgbClr val="C55A11"/>
                </a:solidFill>
                <a:latin typeface="微软雅黑" pitchFamily="34" charset="-122"/>
                <a:ea typeface="微软雅黑" pitchFamily="34" charset="-122"/>
              </a:rPr>
              <a:t>，</a:t>
            </a:r>
          </a:p>
          <a:p>
            <a:pPr algn="ctr"/>
            <a:r>
              <a:rPr lang="zh-CN" altLang="en-US" sz="1600" b="1" dirty="0">
                <a:solidFill>
                  <a:srgbClr val="C55A11"/>
                </a:solidFill>
                <a:latin typeface="微软雅黑" pitchFamily="34" charset="-122"/>
                <a:ea typeface="微软雅黑" pitchFamily="34" charset="-122"/>
              </a:rPr>
              <a:t>指示数据报在网络中可通过的路由器数的最大值。</a:t>
            </a:r>
          </a:p>
        </p:txBody>
      </p:sp>
      <p:sp>
        <p:nvSpPr>
          <p:cNvPr id="62" name="Rectangle 92"/>
          <p:cNvSpPr>
            <a:spLocks noChangeArrowheads="1"/>
          </p:cNvSpPr>
          <p:nvPr/>
        </p:nvSpPr>
        <p:spPr bwMode="auto">
          <a:xfrm flipV="1">
            <a:off x="2453697" y="2806416"/>
            <a:ext cx="1276061"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2509341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2"/>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637153" y="2050861"/>
            <a:ext cx="5962309" cy="2192261"/>
            <a:chOff x="1392642" y="1665825"/>
            <a:chExt cx="5962309" cy="2192261"/>
          </a:xfrm>
        </p:grpSpPr>
        <p:sp>
          <p:nvSpPr>
            <p:cNvPr id="38"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9"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40"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41"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42"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3"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4"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5"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6"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7"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8"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49"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0"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1"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2"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3"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55"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56"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57"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58"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59"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60"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61"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62"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63"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64"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65"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66"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67"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68"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69"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70"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71"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72"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73"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74"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75" name="Group 46"/>
            <p:cNvGrpSpPr>
              <a:grpSpLocks/>
            </p:cNvGrpSpPr>
            <p:nvPr/>
          </p:nvGrpSpPr>
          <p:grpSpPr bwMode="auto">
            <a:xfrm>
              <a:off x="2158338" y="3299988"/>
              <a:ext cx="83917" cy="41064"/>
              <a:chOff x="833" y="3024"/>
              <a:chExt cx="78" cy="51"/>
            </a:xfrm>
          </p:grpSpPr>
          <p:sp>
            <p:nvSpPr>
              <p:cNvPr id="85"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6"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7"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76" name="Group 50"/>
            <p:cNvGrpSpPr>
              <a:grpSpLocks/>
            </p:cNvGrpSpPr>
            <p:nvPr/>
          </p:nvGrpSpPr>
          <p:grpSpPr bwMode="auto">
            <a:xfrm>
              <a:off x="7169086" y="3305588"/>
              <a:ext cx="83917" cy="39198"/>
              <a:chOff x="5432" y="3030"/>
              <a:chExt cx="78" cy="51"/>
            </a:xfrm>
          </p:grpSpPr>
          <p:sp>
            <p:nvSpPr>
              <p:cNvPr id="82"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3"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84"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77"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78"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79" name="Group 94"/>
            <p:cNvGrpSpPr>
              <a:grpSpLocks/>
            </p:cNvGrpSpPr>
            <p:nvPr/>
          </p:nvGrpSpPr>
          <p:grpSpPr bwMode="auto">
            <a:xfrm>
              <a:off x="1392642" y="1885145"/>
              <a:ext cx="336679" cy="1566034"/>
              <a:chOff x="-127" y="845"/>
              <a:chExt cx="333" cy="1678"/>
            </a:xfrm>
          </p:grpSpPr>
          <p:sp>
            <p:nvSpPr>
              <p:cNvPr id="80"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81"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88" name="矩形 87"/>
          <p:cNvSpPr/>
          <p:nvPr/>
        </p:nvSpPr>
        <p:spPr>
          <a:xfrm>
            <a:off x="2033427" y="1333561"/>
            <a:ext cx="5757795" cy="584775"/>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none">
            <a:spAutoFit/>
          </a:bodyPr>
          <a:lstStyle/>
          <a:p>
            <a:pPr algn="ctr"/>
            <a:r>
              <a:rPr lang="zh-CN" altLang="en-US" sz="1600" b="1" dirty="0">
                <a:solidFill>
                  <a:srgbClr val="C55A11"/>
                </a:solidFill>
                <a:latin typeface="微软雅黑" pitchFamily="34" charset="-122"/>
                <a:ea typeface="微软雅黑" pitchFamily="34" charset="-122"/>
              </a:rPr>
              <a:t>协议</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a:t>
            </a:r>
            <a:r>
              <a:rPr lang="en-US" altLang="zh-CN" sz="1600" b="1" dirty="0">
                <a:solidFill>
                  <a:srgbClr val="C55A11"/>
                </a:solidFill>
                <a:latin typeface="微软雅黑" pitchFamily="34" charset="-122"/>
                <a:ea typeface="微软雅黑" pitchFamily="34" charset="-122"/>
              </a:rPr>
              <a:t>8 </a:t>
            </a:r>
            <a:r>
              <a:rPr lang="zh-CN" altLang="en-US" sz="1600" b="1" dirty="0">
                <a:solidFill>
                  <a:srgbClr val="C55A11"/>
                </a:solidFill>
                <a:latin typeface="微软雅黑" pitchFamily="34" charset="-122"/>
                <a:ea typeface="微软雅黑" pitchFamily="34" charset="-122"/>
              </a:rPr>
              <a:t>位，指出此数据报携带的数据使用何种协议，</a:t>
            </a:r>
          </a:p>
          <a:p>
            <a:pPr algn="ctr"/>
            <a:r>
              <a:rPr lang="zh-CN" altLang="en-US" sz="1600" b="1" dirty="0">
                <a:solidFill>
                  <a:srgbClr val="C55A11"/>
                </a:solidFill>
                <a:latin typeface="微软雅黑" pitchFamily="34" charset="-122"/>
                <a:ea typeface="微软雅黑" pitchFamily="34" charset="-122"/>
              </a:rPr>
              <a:t>以便目的主机的 </a:t>
            </a:r>
            <a:r>
              <a:rPr lang="en-US" altLang="zh-CN" sz="1600" b="1" dirty="0">
                <a:solidFill>
                  <a:srgbClr val="C55A11"/>
                </a:solidFill>
                <a:latin typeface="微软雅黑" pitchFamily="34" charset="-122"/>
                <a:ea typeface="微软雅黑" pitchFamily="34" charset="-122"/>
              </a:rPr>
              <a:t>IP </a:t>
            </a:r>
            <a:r>
              <a:rPr lang="zh-CN" altLang="en-US" sz="1600" b="1" dirty="0">
                <a:solidFill>
                  <a:srgbClr val="C55A11"/>
                </a:solidFill>
                <a:latin typeface="微软雅黑" pitchFamily="34" charset="-122"/>
                <a:ea typeface="微软雅黑" pitchFamily="34" charset="-122"/>
              </a:rPr>
              <a:t>层将数据部分上交给上一层某个协议处理</a:t>
            </a:r>
          </a:p>
        </p:txBody>
      </p:sp>
      <p:sp>
        <p:nvSpPr>
          <p:cNvPr id="89" name="Rectangle 92"/>
          <p:cNvSpPr>
            <a:spLocks noChangeArrowheads="1"/>
          </p:cNvSpPr>
          <p:nvPr/>
        </p:nvSpPr>
        <p:spPr bwMode="auto">
          <a:xfrm flipH="1" flipV="1">
            <a:off x="3729758" y="2821603"/>
            <a:ext cx="1221434"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9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961552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89"/>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8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37153" y="2050861"/>
            <a:ext cx="5962309" cy="2192261"/>
            <a:chOff x="1392642" y="1665825"/>
            <a:chExt cx="5962309" cy="2192261"/>
          </a:xfrm>
        </p:grpSpPr>
        <p:sp>
          <p:nvSpPr>
            <p:cNvPr id="9"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0"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11"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12"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13"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4"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5"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6"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7"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8"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19"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0"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1"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2"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3"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5"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26"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27"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28"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29"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30"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31"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32"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33"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34"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35"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36"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37"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38"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39"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40"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41"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42"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43"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44"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45"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46" name="Group 46"/>
            <p:cNvGrpSpPr>
              <a:grpSpLocks/>
            </p:cNvGrpSpPr>
            <p:nvPr/>
          </p:nvGrpSpPr>
          <p:grpSpPr bwMode="auto">
            <a:xfrm>
              <a:off x="2158338" y="3299988"/>
              <a:ext cx="83917" cy="41064"/>
              <a:chOff x="833" y="3024"/>
              <a:chExt cx="78" cy="51"/>
            </a:xfrm>
          </p:grpSpPr>
          <p:sp>
            <p:nvSpPr>
              <p:cNvPr id="56"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7"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8"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47" name="Group 50"/>
            <p:cNvGrpSpPr>
              <a:grpSpLocks/>
            </p:cNvGrpSpPr>
            <p:nvPr/>
          </p:nvGrpSpPr>
          <p:grpSpPr bwMode="auto">
            <a:xfrm>
              <a:off x="7169086" y="3305588"/>
              <a:ext cx="83917" cy="39198"/>
              <a:chOff x="5432" y="3030"/>
              <a:chExt cx="78" cy="51"/>
            </a:xfrm>
          </p:grpSpPr>
          <p:sp>
            <p:nvSpPr>
              <p:cNvPr id="53"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4"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55"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48"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49"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50" name="Group 94"/>
            <p:cNvGrpSpPr>
              <a:grpSpLocks/>
            </p:cNvGrpSpPr>
            <p:nvPr/>
          </p:nvGrpSpPr>
          <p:grpSpPr bwMode="auto">
            <a:xfrm>
              <a:off x="1392642" y="1885145"/>
              <a:ext cx="336679" cy="1566034"/>
              <a:chOff x="-127" y="845"/>
              <a:chExt cx="333" cy="1678"/>
            </a:xfrm>
          </p:grpSpPr>
          <p:sp>
            <p:nvSpPr>
              <p:cNvPr id="51"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52"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59" name="矩形 58"/>
          <p:cNvSpPr/>
          <p:nvPr/>
        </p:nvSpPr>
        <p:spPr>
          <a:xfrm>
            <a:off x="2415088" y="1203598"/>
            <a:ext cx="4998510" cy="830997"/>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首部检验和</a:t>
            </a:r>
            <a:r>
              <a:rPr lang="en-US" altLang="zh-CN" sz="1600" b="1" dirty="0">
                <a:solidFill>
                  <a:srgbClr val="C55A11"/>
                </a:solidFill>
                <a:latin typeface="微软雅黑" pitchFamily="34" charset="-122"/>
                <a:ea typeface="微软雅黑" pitchFamily="34" charset="-122"/>
              </a:rPr>
              <a:t>——</a:t>
            </a:r>
            <a:r>
              <a:rPr lang="zh-CN" altLang="en-US" sz="1600" b="1" dirty="0">
                <a:solidFill>
                  <a:srgbClr val="C55A11"/>
                </a:solidFill>
                <a:latin typeface="微软雅黑" pitchFamily="34" charset="-122"/>
                <a:ea typeface="微软雅黑" pitchFamily="34" charset="-122"/>
              </a:rPr>
              <a:t>占</a:t>
            </a:r>
            <a:r>
              <a:rPr lang="en-US" altLang="zh-CN" sz="1600" b="1" dirty="0">
                <a:solidFill>
                  <a:srgbClr val="C55A11"/>
                </a:solidFill>
                <a:latin typeface="微软雅黑" pitchFamily="34" charset="-122"/>
                <a:ea typeface="微软雅黑" pitchFamily="34" charset="-122"/>
              </a:rPr>
              <a:t>16 </a:t>
            </a:r>
            <a:r>
              <a:rPr lang="zh-CN" altLang="en-US" sz="1600" b="1" dirty="0">
                <a:solidFill>
                  <a:srgbClr val="C55A11"/>
                </a:solidFill>
                <a:latin typeface="微软雅黑" pitchFamily="34" charset="-122"/>
                <a:ea typeface="微软雅黑" pitchFamily="34" charset="-122"/>
              </a:rPr>
              <a:t>位，只检验数据报的首部，</a:t>
            </a:r>
          </a:p>
          <a:p>
            <a:pPr algn="ctr"/>
            <a:r>
              <a:rPr lang="zh-CN" altLang="en-US" sz="1600" b="1" dirty="0">
                <a:solidFill>
                  <a:srgbClr val="C55A11"/>
                </a:solidFill>
                <a:latin typeface="微软雅黑" pitchFamily="34" charset="-122"/>
                <a:ea typeface="微软雅黑" pitchFamily="34" charset="-122"/>
              </a:rPr>
              <a:t>不检验数据部分。这里不采用 </a:t>
            </a:r>
            <a:r>
              <a:rPr lang="en-US" altLang="zh-CN" sz="1600" b="1" dirty="0">
                <a:solidFill>
                  <a:srgbClr val="C55A11"/>
                </a:solidFill>
                <a:latin typeface="微软雅黑" pitchFamily="34" charset="-122"/>
                <a:ea typeface="微软雅黑" pitchFamily="34" charset="-122"/>
              </a:rPr>
              <a:t>CRC </a:t>
            </a:r>
            <a:r>
              <a:rPr lang="zh-CN" altLang="en-US" sz="1600" b="1" dirty="0">
                <a:solidFill>
                  <a:srgbClr val="C55A11"/>
                </a:solidFill>
                <a:latin typeface="微软雅黑" pitchFamily="34" charset="-122"/>
                <a:ea typeface="微软雅黑" pitchFamily="34" charset="-122"/>
              </a:rPr>
              <a:t>检验码而采用简单的采用 </a:t>
            </a:r>
            <a:r>
              <a:rPr lang="en-US" altLang="zh-CN" sz="1600" b="1" dirty="0">
                <a:solidFill>
                  <a:srgbClr val="C55A11"/>
                </a:solidFill>
                <a:latin typeface="微软雅黑" pitchFamily="34" charset="-122"/>
                <a:ea typeface="微软雅黑" pitchFamily="34" charset="-122"/>
              </a:rPr>
              <a:t>16 </a:t>
            </a:r>
            <a:r>
              <a:rPr lang="zh-CN" altLang="en-US" sz="1600" b="1" dirty="0">
                <a:solidFill>
                  <a:srgbClr val="C55A11"/>
                </a:solidFill>
                <a:latin typeface="微软雅黑" pitchFamily="34" charset="-122"/>
                <a:ea typeface="微软雅黑" pitchFamily="34" charset="-122"/>
              </a:rPr>
              <a:t>位二进制反码求和算法计算。 </a:t>
            </a:r>
          </a:p>
        </p:txBody>
      </p:sp>
      <p:sp>
        <p:nvSpPr>
          <p:cNvPr id="60" name="Rectangle 92"/>
          <p:cNvSpPr>
            <a:spLocks noChangeArrowheads="1"/>
          </p:cNvSpPr>
          <p:nvPr/>
        </p:nvSpPr>
        <p:spPr bwMode="auto">
          <a:xfrm flipV="1">
            <a:off x="4951192" y="2821602"/>
            <a:ext cx="2508912" cy="26134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3926954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72943" y="2951708"/>
            <a:ext cx="1476286" cy="1323439"/>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r>
              <a:rPr lang="en-US" altLang="zh-CN" sz="1600" b="1" dirty="0">
                <a:solidFill>
                  <a:srgbClr val="0070C0"/>
                </a:solidFill>
                <a:latin typeface="微软雅黑" pitchFamily="34" charset="-122"/>
                <a:ea typeface="微软雅黑" pitchFamily="34" charset="-122"/>
              </a:rPr>
              <a:t>IP </a:t>
            </a:r>
            <a:r>
              <a:rPr lang="zh-CN" altLang="en-US" sz="1600" b="1" dirty="0">
                <a:solidFill>
                  <a:srgbClr val="0070C0"/>
                </a:solidFill>
                <a:latin typeface="微软雅黑" pitchFamily="34" charset="-122"/>
                <a:ea typeface="微软雅黑" pitchFamily="34" charset="-122"/>
              </a:rPr>
              <a:t>数据报首部检验和的计算采用 </a:t>
            </a:r>
            <a:r>
              <a:rPr lang="en-US" altLang="zh-CN" sz="1600" b="1" dirty="0">
                <a:solidFill>
                  <a:srgbClr val="0070C0"/>
                </a:solidFill>
                <a:latin typeface="微软雅黑" pitchFamily="34" charset="-122"/>
                <a:ea typeface="微软雅黑" pitchFamily="34" charset="-122"/>
              </a:rPr>
              <a:t>16 </a:t>
            </a:r>
            <a:r>
              <a:rPr lang="zh-CN" altLang="en-US" sz="1600" b="1" dirty="0">
                <a:solidFill>
                  <a:srgbClr val="0070C0"/>
                </a:solidFill>
                <a:latin typeface="微软雅黑" pitchFamily="34" charset="-122"/>
                <a:ea typeface="微软雅黑" pitchFamily="34" charset="-122"/>
              </a:rPr>
              <a:t>位二进制反码求和算法</a:t>
            </a:r>
          </a:p>
        </p:txBody>
      </p:sp>
      <p:sp>
        <p:nvSpPr>
          <p:cNvPr id="15" name="Rectangle 66"/>
          <p:cNvSpPr>
            <a:spLocks noChangeArrowheads="1"/>
          </p:cNvSpPr>
          <p:nvPr/>
        </p:nvSpPr>
        <p:spPr bwMode="auto">
          <a:xfrm>
            <a:off x="4356870" y="4049906"/>
            <a:ext cx="1136515" cy="520751"/>
          </a:xfrm>
          <a:prstGeom prst="rect">
            <a:avLst/>
          </a:prstGeom>
          <a:solidFill>
            <a:srgbClr val="00FF99"/>
          </a:solidFill>
          <a:ln w="9525">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6" name="Text Box 4"/>
          <p:cNvSpPr txBox="1">
            <a:spLocks noChangeArrowheads="1"/>
          </p:cNvSpPr>
          <p:nvPr/>
        </p:nvSpPr>
        <p:spPr bwMode="auto">
          <a:xfrm>
            <a:off x="2348959" y="1361729"/>
            <a:ext cx="1491032" cy="307777"/>
          </a:xfrm>
          <a:prstGeom prst="rect">
            <a:avLst/>
          </a:prstGeom>
          <a:solidFill>
            <a:schemeClr val="accent1"/>
          </a:solidFill>
          <a:ln w="9525">
            <a:solidFill>
              <a:schemeClr val="folHlink"/>
            </a:solidFill>
            <a:miter lim="800000"/>
            <a:headEnd/>
            <a:tailEnd/>
          </a:ln>
          <a:effectLst/>
        </p:spPr>
        <p:txBody>
          <a:bodyPr>
            <a:spAutoFit/>
          </a:bodyPr>
          <a:lstStyle/>
          <a:p>
            <a:pPr algn="ctr"/>
            <a:r>
              <a:rPr kumimoji="1" lang="zh-CN" altLang="en-US" sz="1400" b="1" dirty="0">
                <a:solidFill>
                  <a:schemeClr val="bg1"/>
                </a:solidFill>
                <a:latin typeface="微软雅黑" pitchFamily="34" charset="-122"/>
                <a:ea typeface="微软雅黑" pitchFamily="34" charset="-122"/>
              </a:rPr>
              <a:t>发送端</a:t>
            </a:r>
          </a:p>
        </p:txBody>
      </p:sp>
      <p:sp>
        <p:nvSpPr>
          <p:cNvPr id="17" name="Text Box 5"/>
          <p:cNvSpPr txBox="1">
            <a:spLocks noChangeArrowheads="1"/>
          </p:cNvSpPr>
          <p:nvPr/>
        </p:nvSpPr>
        <p:spPr bwMode="auto">
          <a:xfrm>
            <a:off x="5937304" y="1361729"/>
            <a:ext cx="1444791" cy="307777"/>
          </a:xfrm>
          <a:prstGeom prst="rect">
            <a:avLst/>
          </a:prstGeom>
          <a:solidFill>
            <a:srgbClr val="00B050"/>
          </a:solidFill>
          <a:ln w="9525">
            <a:solidFill>
              <a:schemeClr val="folHlink"/>
            </a:solidFill>
            <a:miter lim="800000"/>
            <a:headEnd/>
            <a:tailEnd/>
          </a:ln>
          <a:effectLst/>
        </p:spPr>
        <p:txBody>
          <a:bodyPr>
            <a:spAutoFit/>
          </a:bodyPr>
          <a:lstStyle/>
          <a:p>
            <a:pPr algn="ctr"/>
            <a:r>
              <a:rPr kumimoji="1" lang="zh-CN" altLang="en-US" sz="1400" b="1" dirty="0">
                <a:solidFill>
                  <a:schemeClr val="bg1"/>
                </a:solidFill>
                <a:latin typeface="微软雅黑" pitchFamily="34" charset="-122"/>
                <a:ea typeface="微软雅黑" pitchFamily="34" charset="-122"/>
              </a:rPr>
              <a:t>接收端</a:t>
            </a:r>
          </a:p>
        </p:txBody>
      </p:sp>
      <p:sp>
        <p:nvSpPr>
          <p:cNvPr id="18" name="Rectangle 6"/>
          <p:cNvSpPr>
            <a:spLocks noChangeArrowheads="1"/>
          </p:cNvSpPr>
          <p:nvPr/>
        </p:nvSpPr>
        <p:spPr bwMode="auto">
          <a:xfrm>
            <a:off x="2962431" y="1734507"/>
            <a:ext cx="874479" cy="17737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16 </a:t>
            </a:r>
            <a:r>
              <a:rPr kumimoji="1" lang="zh-CN" altLang="en-US" sz="1200" b="1" dirty="0">
                <a:solidFill>
                  <a:schemeClr val="bg1"/>
                </a:solidFill>
                <a:latin typeface="微软雅黑" pitchFamily="34" charset="-122"/>
                <a:ea typeface="微软雅黑" pitchFamily="34" charset="-122"/>
              </a:rPr>
              <a:t>位</a:t>
            </a:r>
          </a:p>
        </p:txBody>
      </p:sp>
      <p:sp>
        <p:nvSpPr>
          <p:cNvPr id="19" name="Text Box 7"/>
          <p:cNvSpPr txBox="1">
            <a:spLocks noChangeArrowheads="1"/>
          </p:cNvSpPr>
          <p:nvPr/>
        </p:nvSpPr>
        <p:spPr bwMode="auto">
          <a:xfrm>
            <a:off x="2516456" y="1698463"/>
            <a:ext cx="45787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字 </a:t>
            </a:r>
            <a:r>
              <a:rPr kumimoji="1" lang="en-US" altLang="zh-CN" sz="1100" b="1">
                <a:latin typeface="微软雅黑" pitchFamily="34" charset="-122"/>
                <a:ea typeface="微软雅黑" pitchFamily="34" charset="-122"/>
              </a:rPr>
              <a:t>1</a:t>
            </a:r>
          </a:p>
        </p:txBody>
      </p:sp>
      <p:sp>
        <p:nvSpPr>
          <p:cNvPr id="20" name="Rectangle 8"/>
          <p:cNvSpPr>
            <a:spLocks noChangeArrowheads="1"/>
          </p:cNvSpPr>
          <p:nvPr/>
        </p:nvSpPr>
        <p:spPr bwMode="auto">
          <a:xfrm>
            <a:off x="2962431" y="1983975"/>
            <a:ext cx="874479" cy="176429"/>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21" name="Text Box 9"/>
          <p:cNvSpPr txBox="1">
            <a:spLocks noChangeArrowheads="1"/>
          </p:cNvSpPr>
          <p:nvPr/>
        </p:nvSpPr>
        <p:spPr bwMode="auto">
          <a:xfrm>
            <a:off x="2516456" y="1946981"/>
            <a:ext cx="45787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字 </a:t>
            </a:r>
            <a:r>
              <a:rPr kumimoji="1" lang="en-US" altLang="zh-CN" sz="1100" b="1" dirty="0">
                <a:latin typeface="微软雅黑" pitchFamily="34" charset="-122"/>
                <a:ea typeface="微软雅黑" pitchFamily="34" charset="-122"/>
              </a:rPr>
              <a:t>2</a:t>
            </a:r>
          </a:p>
        </p:txBody>
      </p:sp>
      <p:grpSp>
        <p:nvGrpSpPr>
          <p:cNvPr id="22" name="Group 67"/>
          <p:cNvGrpSpPr>
            <a:grpSpLocks/>
          </p:cNvGrpSpPr>
          <p:nvPr/>
        </p:nvGrpSpPr>
        <p:grpSpPr bwMode="auto">
          <a:xfrm>
            <a:off x="2348959" y="2302686"/>
            <a:ext cx="1487950" cy="264644"/>
            <a:chOff x="295" y="1111"/>
            <a:chExt cx="1448" cy="279"/>
          </a:xfrm>
        </p:grpSpPr>
        <p:sp>
          <p:nvSpPr>
            <p:cNvPr id="23" name="Rectangle 10"/>
            <p:cNvSpPr>
              <a:spLocks noChangeArrowheads="1"/>
            </p:cNvSpPr>
            <p:nvPr/>
          </p:nvSpPr>
          <p:spPr bwMode="auto">
            <a:xfrm>
              <a:off x="892" y="1158"/>
              <a:ext cx="851" cy="186"/>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rgbClr val="C55A11"/>
                  </a:solidFill>
                  <a:latin typeface="微软雅黑" pitchFamily="34" charset="-122"/>
                  <a:ea typeface="微软雅黑" pitchFamily="34" charset="-122"/>
                </a:rPr>
                <a:t>置为全 </a:t>
              </a:r>
              <a:r>
                <a:rPr kumimoji="1" lang="en-US" altLang="zh-CN" sz="1200" b="1" dirty="0">
                  <a:solidFill>
                    <a:srgbClr val="C55A11"/>
                  </a:solidFill>
                  <a:latin typeface="微软雅黑" pitchFamily="34" charset="-122"/>
                  <a:ea typeface="微软雅黑" pitchFamily="34" charset="-122"/>
                </a:rPr>
                <a:t>0</a:t>
              </a:r>
            </a:p>
          </p:txBody>
        </p:sp>
        <p:sp>
          <p:nvSpPr>
            <p:cNvPr id="24" name="Text Box 11"/>
            <p:cNvSpPr txBox="1">
              <a:spLocks noChangeArrowheads="1"/>
            </p:cNvSpPr>
            <p:nvPr/>
          </p:nvSpPr>
          <p:spPr bwMode="auto">
            <a:xfrm>
              <a:off x="295" y="1111"/>
              <a:ext cx="6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C55A11"/>
                  </a:solidFill>
                  <a:latin typeface="微软雅黑" pitchFamily="34" charset="-122"/>
                  <a:ea typeface="微软雅黑" pitchFamily="34" charset="-122"/>
                </a:rPr>
                <a:t>检验和</a:t>
              </a:r>
            </a:p>
          </p:txBody>
        </p:sp>
      </p:grpSp>
      <p:sp>
        <p:nvSpPr>
          <p:cNvPr id="25" name="Rectangle 12"/>
          <p:cNvSpPr>
            <a:spLocks noChangeArrowheads="1"/>
          </p:cNvSpPr>
          <p:nvPr/>
        </p:nvSpPr>
        <p:spPr bwMode="auto">
          <a:xfrm>
            <a:off x="2962431" y="2710560"/>
            <a:ext cx="874479" cy="17737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26" name="Text Box 13"/>
          <p:cNvSpPr txBox="1">
            <a:spLocks noChangeArrowheads="1"/>
          </p:cNvSpPr>
          <p:nvPr/>
        </p:nvSpPr>
        <p:spPr bwMode="auto">
          <a:xfrm>
            <a:off x="2516456" y="2674516"/>
            <a:ext cx="462471"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字 </a:t>
            </a:r>
            <a:r>
              <a:rPr kumimoji="1" lang="en-US" altLang="zh-CN" sz="1100" b="1">
                <a:latin typeface="微软雅黑" pitchFamily="34" charset="-122"/>
                <a:ea typeface="微软雅黑" pitchFamily="34" charset="-122"/>
              </a:rPr>
              <a:t>n</a:t>
            </a:r>
          </a:p>
        </p:txBody>
      </p:sp>
      <p:grpSp>
        <p:nvGrpSpPr>
          <p:cNvPr id="27" name="Group 68"/>
          <p:cNvGrpSpPr>
            <a:grpSpLocks/>
          </p:cNvGrpSpPr>
          <p:nvPr/>
        </p:nvGrpSpPr>
        <p:grpSpPr bwMode="auto">
          <a:xfrm>
            <a:off x="2216400" y="3035911"/>
            <a:ext cx="1620510" cy="441073"/>
            <a:chOff x="166" y="1884"/>
            <a:chExt cx="1577" cy="465"/>
          </a:xfrm>
        </p:grpSpPr>
        <p:sp>
          <p:nvSpPr>
            <p:cNvPr id="28" name="Rectangle 14"/>
            <p:cNvSpPr>
              <a:spLocks noChangeArrowheads="1"/>
            </p:cNvSpPr>
            <p:nvPr/>
          </p:nvSpPr>
          <p:spPr bwMode="auto">
            <a:xfrm>
              <a:off x="892" y="2000"/>
              <a:ext cx="851" cy="1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29" name="Text Box 15"/>
            <p:cNvSpPr txBox="1">
              <a:spLocks noChangeArrowheads="1"/>
            </p:cNvSpPr>
            <p:nvPr/>
          </p:nvSpPr>
          <p:spPr bwMode="auto">
            <a:xfrm>
              <a:off x="166" y="1884"/>
              <a:ext cx="743"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反码算术</a:t>
              </a:r>
            </a:p>
            <a:p>
              <a:r>
                <a:rPr kumimoji="1" lang="zh-CN" altLang="en-US" sz="1100" b="1" dirty="0">
                  <a:latin typeface="微软雅黑" pitchFamily="34" charset="-122"/>
                  <a:ea typeface="微软雅黑" pitchFamily="34" charset="-122"/>
                </a:rPr>
                <a:t>运算求和</a:t>
              </a:r>
            </a:p>
          </p:txBody>
        </p:sp>
      </p:grpSp>
      <p:sp>
        <p:nvSpPr>
          <p:cNvPr id="30" name="Text Box 19"/>
          <p:cNvSpPr txBox="1">
            <a:spLocks noChangeArrowheads="1"/>
          </p:cNvSpPr>
          <p:nvPr/>
        </p:nvSpPr>
        <p:spPr bwMode="auto">
          <a:xfrm>
            <a:off x="3191584" y="2112027"/>
            <a:ext cx="317088"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t>
            </a:r>
          </a:p>
        </p:txBody>
      </p:sp>
      <p:sp>
        <p:nvSpPr>
          <p:cNvPr id="31" name="Text Box 20"/>
          <p:cNvSpPr txBox="1">
            <a:spLocks noChangeArrowheads="1"/>
          </p:cNvSpPr>
          <p:nvPr/>
        </p:nvSpPr>
        <p:spPr bwMode="auto">
          <a:xfrm>
            <a:off x="3181308" y="2464886"/>
            <a:ext cx="317088"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t>
            </a:r>
          </a:p>
        </p:txBody>
      </p:sp>
      <p:sp>
        <p:nvSpPr>
          <p:cNvPr id="32" name="Line 21"/>
          <p:cNvSpPr>
            <a:spLocks noChangeShapeType="1"/>
          </p:cNvSpPr>
          <p:nvPr/>
        </p:nvSpPr>
        <p:spPr bwMode="auto">
          <a:xfrm>
            <a:off x="2406504" y="2969512"/>
            <a:ext cx="17499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33" name="Group 69"/>
          <p:cNvGrpSpPr>
            <a:grpSpLocks/>
          </p:cNvGrpSpPr>
          <p:nvPr/>
        </p:nvGrpSpPr>
        <p:grpSpPr bwMode="auto">
          <a:xfrm>
            <a:off x="2807267" y="3370750"/>
            <a:ext cx="671017" cy="314917"/>
            <a:chOff x="741" y="2237"/>
            <a:chExt cx="653" cy="332"/>
          </a:xfrm>
        </p:grpSpPr>
        <p:sp>
          <p:nvSpPr>
            <p:cNvPr id="34" name="AutoShape 18"/>
            <p:cNvSpPr>
              <a:spLocks noChangeArrowheads="1"/>
            </p:cNvSpPr>
            <p:nvPr/>
          </p:nvSpPr>
          <p:spPr bwMode="auto">
            <a:xfrm>
              <a:off x="1293" y="2253"/>
              <a:ext cx="101" cy="316"/>
            </a:xfrm>
            <a:prstGeom prst="downArrow">
              <a:avLst>
                <a:gd name="adj1" fmla="val 50000"/>
                <a:gd name="adj2" fmla="val 78218"/>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Text Box 22"/>
            <p:cNvSpPr txBox="1">
              <a:spLocks noChangeArrowheads="1"/>
            </p:cNvSpPr>
            <p:nvPr/>
          </p:nvSpPr>
          <p:spPr bwMode="auto">
            <a:xfrm>
              <a:off x="741" y="2237"/>
              <a:ext cx="6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取反码</a:t>
              </a:r>
            </a:p>
          </p:txBody>
        </p:sp>
      </p:grpSp>
      <p:sp>
        <p:nvSpPr>
          <p:cNvPr id="36" name="AutoShape 23"/>
          <p:cNvSpPr>
            <a:spLocks/>
          </p:cNvSpPr>
          <p:nvPr/>
        </p:nvSpPr>
        <p:spPr bwMode="auto">
          <a:xfrm>
            <a:off x="2302718" y="1743045"/>
            <a:ext cx="103787" cy="1154379"/>
          </a:xfrm>
          <a:prstGeom prst="leftBrace">
            <a:avLst>
              <a:gd name="adj1" fmla="val 10041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Text Box 24"/>
          <p:cNvSpPr txBox="1">
            <a:spLocks noChangeArrowheads="1"/>
          </p:cNvSpPr>
          <p:nvPr/>
        </p:nvSpPr>
        <p:spPr bwMode="auto">
          <a:xfrm>
            <a:off x="2011316" y="1814451"/>
            <a:ext cx="323209" cy="96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数</a:t>
            </a:r>
          </a:p>
          <a:p>
            <a:r>
              <a:rPr kumimoji="1" lang="zh-CN" altLang="en-US" sz="1200" b="1" dirty="0">
                <a:latin typeface="微软雅黑" pitchFamily="34" charset="-122"/>
                <a:ea typeface="微软雅黑" pitchFamily="34" charset="-122"/>
              </a:rPr>
              <a:t>据</a:t>
            </a:r>
          </a:p>
          <a:p>
            <a:r>
              <a:rPr kumimoji="1" lang="zh-CN" altLang="en-US" sz="1200" b="1" dirty="0">
                <a:latin typeface="微软雅黑" pitchFamily="34" charset="-122"/>
                <a:ea typeface="微软雅黑" pitchFamily="34" charset="-122"/>
              </a:rPr>
              <a:t>报</a:t>
            </a:r>
          </a:p>
          <a:p>
            <a:r>
              <a:rPr kumimoji="1" lang="zh-CN" altLang="en-US" sz="1200" b="1" dirty="0">
                <a:latin typeface="微软雅黑" pitchFamily="34" charset="-122"/>
                <a:ea typeface="微软雅黑" pitchFamily="34" charset="-122"/>
              </a:rPr>
              <a:t>首</a:t>
            </a:r>
          </a:p>
          <a:p>
            <a:r>
              <a:rPr kumimoji="1" lang="zh-CN" altLang="en-US" sz="1200" b="1" dirty="0">
                <a:latin typeface="微软雅黑" pitchFamily="34" charset="-122"/>
                <a:ea typeface="微软雅黑" pitchFamily="34" charset="-122"/>
              </a:rPr>
              <a:t>部</a:t>
            </a:r>
          </a:p>
        </p:txBody>
      </p:sp>
      <p:sp>
        <p:nvSpPr>
          <p:cNvPr id="38" name="Rectangle 25"/>
          <p:cNvSpPr>
            <a:spLocks noChangeArrowheads="1"/>
          </p:cNvSpPr>
          <p:nvPr/>
        </p:nvSpPr>
        <p:spPr bwMode="auto">
          <a:xfrm>
            <a:off x="4362008" y="3599346"/>
            <a:ext cx="1131377" cy="443919"/>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39" name="Rectangle 26"/>
          <p:cNvSpPr>
            <a:spLocks noChangeArrowheads="1"/>
          </p:cNvSpPr>
          <p:nvPr/>
        </p:nvSpPr>
        <p:spPr bwMode="auto">
          <a:xfrm>
            <a:off x="4934376" y="3782416"/>
            <a:ext cx="553871" cy="80626"/>
          </a:xfrm>
          <a:prstGeom prst="rect">
            <a:avLst/>
          </a:prstGeom>
          <a:solidFill>
            <a:srgbClr val="FF99FF"/>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40" name="Text Box 27"/>
          <p:cNvSpPr txBox="1">
            <a:spLocks noChangeArrowheads="1"/>
          </p:cNvSpPr>
          <p:nvPr/>
        </p:nvSpPr>
        <p:spPr bwMode="auto">
          <a:xfrm>
            <a:off x="4489487" y="3308469"/>
            <a:ext cx="80679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数据报</a:t>
            </a:r>
          </a:p>
        </p:txBody>
      </p:sp>
      <p:sp>
        <p:nvSpPr>
          <p:cNvPr id="41" name="Line 28"/>
          <p:cNvSpPr>
            <a:spLocks noChangeShapeType="1"/>
          </p:cNvSpPr>
          <p:nvPr/>
        </p:nvSpPr>
        <p:spPr bwMode="auto">
          <a:xfrm>
            <a:off x="4362008" y="3687561"/>
            <a:ext cx="1131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29"/>
          <p:cNvSpPr>
            <a:spLocks noChangeShapeType="1"/>
          </p:cNvSpPr>
          <p:nvPr/>
        </p:nvSpPr>
        <p:spPr bwMode="auto">
          <a:xfrm>
            <a:off x="4362008" y="3777672"/>
            <a:ext cx="1131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30"/>
          <p:cNvSpPr>
            <a:spLocks noChangeShapeType="1"/>
          </p:cNvSpPr>
          <p:nvPr/>
        </p:nvSpPr>
        <p:spPr bwMode="auto">
          <a:xfrm>
            <a:off x="4362008" y="3865887"/>
            <a:ext cx="1131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31"/>
          <p:cNvSpPr>
            <a:spLocks noChangeShapeType="1"/>
          </p:cNvSpPr>
          <p:nvPr/>
        </p:nvSpPr>
        <p:spPr bwMode="auto">
          <a:xfrm>
            <a:off x="4362008" y="3954102"/>
            <a:ext cx="1131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32"/>
          <p:cNvSpPr>
            <a:spLocks noChangeShapeType="1"/>
          </p:cNvSpPr>
          <p:nvPr/>
        </p:nvSpPr>
        <p:spPr bwMode="auto">
          <a:xfrm>
            <a:off x="4362008" y="4043265"/>
            <a:ext cx="1131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33"/>
          <p:cNvSpPr>
            <a:spLocks noChangeShapeType="1"/>
          </p:cNvSpPr>
          <p:nvPr/>
        </p:nvSpPr>
        <p:spPr bwMode="auto">
          <a:xfrm>
            <a:off x="4928210" y="3599346"/>
            <a:ext cx="0" cy="266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34"/>
          <p:cNvSpPr>
            <a:spLocks noChangeShapeType="1"/>
          </p:cNvSpPr>
          <p:nvPr/>
        </p:nvSpPr>
        <p:spPr bwMode="auto">
          <a:xfrm>
            <a:off x="4670285" y="3777672"/>
            <a:ext cx="0" cy="882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Line 35"/>
          <p:cNvSpPr>
            <a:spLocks noChangeShapeType="1"/>
          </p:cNvSpPr>
          <p:nvPr/>
        </p:nvSpPr>
        <p:spPr bwMode="auto">
          <a:xfrm>
            <a:off x="4670285" y="3599346"/>
            <a:ext cx="0" cy="882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Line 36"/>
          <p:cNvSpPr>
            <a:spLocks noChangeShapeType="1"/>
          </p:cNvSpPr>
          <p:nvPr/>
        </p:nvSpPr>
        <p:spPr bwMode="auto">
          <a:xfrm>
            <a:off x="4517174" y="3599346"/>
            <a:ext cx="0" cy="882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0" name="Line 37"/>
          <p:cNvSpPr>
            <a:spLocks noChangeShapeType="1"/>
          </p:cNvSpPr>
          <p:nvPr/>
        </p:nvSpPr>
        <p:spPr bwMode="auto">
          <a:xfrm>
            <a:off x="5014528" y="3687561"/>
            <a:ext cx="0" cy="90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1" name="Line 38"/>
          <p:cNvSpPr>
            <a:spLocks noChangeShapeType="1"/>
          </p:cNvSpPr>
          <p:nvPr/>
        </p:nvSpPr>
        <p:spPr bwMode="auto">
          <a:xfrm>
            <a:off x="5185108" y="3954102"/>
            <a:ext cx="0" cy="89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52" name="Group 71"/>
          <p:cNvGrpSpPr>
            <a:grpSpLocks/>
          </p:cNvGrpSpPr>
          <p:nvPr/>
        </p:nvGrpSpPr>
        <p:grpSpPr bwMode="auto">
          <a:xfrm>
            <a:off x="2374649" y="3690406"/>
            <a:ext cx="1462261" cy="264644"/>
            <a:chOff x="320" y="2574"/>
            <a:chExt cx="1423" cy="279"/>
          </a:xfrm>
        </p:grpSpPr>
        <p:sp>
          <p:nvSpPr>
            <p:cNvPr id="53" name="Rectangle 16"/>
            <p:cNvSpPr>
              <a:spLocks noChangeArrowheads="1"/>
            </p:cNvSpPr>
            <p:nvPr/>
          </p:nvSpPr>
          <p:spPr bwMode="auto">
            <a:xfrm>
              <a:off x="892" y="2619"/>
              <a:ext cx="851" cy="186"/>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54" name="Text Box 17"/>
            <p:cNvSpPr txBox="1">
              <a:spLocks noChangeArrowheads="1"/>
            </p:cNvSpPr>
            <p:nvPr/>
          </p:nvSpPr>
          <p:spPr bwMode="auto">
            <a:xfrm>
              <a:off x="320" y="2574"/>
              <a:ext cx="6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检验和</a:t>
              </a:r>
            </a:p>
          </p:txBody>
        </p:sp>
      </p:grpSp>
      <p:sp>
        <p:nvSpPr>
          <p:cNvPr id="55" name="Line 39"/>
          <p:cNvSpPr>
            <a:spLocks noChangeShapeType="1"/>
          </p:cNvSpPr>
          <p:nvPr/>
        </p:nvSpPr>
        <p:spPr bwMode="auto">
          <a:xfrm>
            <a:off x="3848213" y="3828894"/>
            <a:ext cx="138827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6" name="Rectangle 40"/>
          <p:cNvSpPr>
            <a:spLocks noChangeArrowheads="1"/>
          </p:cNvSpPr>
          <p:nvPr/>
        </p:nvSpPr>
        <p:spPr bwMode="auto">
          <a:xfrm>
            <a:off x="6498368" y="1734507"/>
            <a:ext cx="874479" cy="177378"/>
          </a:xfrm>
          <a:prstGeom prst="rect">
            <a:avLst/>
          </a:prstGeom>
          <a:solidFill>
            <a:srgbClr val="00B050"/>
          </a:solidFill>
          <a:ln w="9525">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57" name="Text Box 41"/>
          <p:cNvSpPr txBox="1">
            <a:spLocks noChangeArrowheads="1"/>
          </p:cNvSpPr>
          <p:nvPr/>
        </p:nvSpPr>
        <p:spPr bwMode="auto">
          <a:xfrm>
            <a:off x="6051367" y="1698463"/>
            <a:ext cx="45787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字 </a:t>
            </a:r>
            <a:r>
              <a:rPr kumimoji="1" lang="en-US" altLang="zh-CN" sz="1100" b="1">
                <a:latin typeface="微软雅黑" pitchFamily="34" charset="-122"/>
                <a:ea typeface="微软雅黑" pitchFamily="34" charset="-122"/>
              </a:rPr>
              <a:t>1</a:t>
            </a:r>
          </a:p>
        </p:txBody>
      </p:sp>
      <p:sp>
        <p:nvSpPr>
          <p:cNvPr id="58" name="Rectangle 42"/>
          <p:cNvSpPr>
            <a:spLocks noChangeArrowheads="1"/>
          </p:cNvSpPr>
          <p:nvPr/>
        </p:nvSpPr>
        <p:spPr bwMode="auto">
          <a:xfrm>
            <a:off x="6498368" y="1983975"/>
            <a:ext cx="874479" cy="176429"/>
          </a:xfrm>
          <a:prstGeom prst="rect">
            <a:avLst/>
          </a:prstGeom>
          <a:solidFill>
            <a:srgbClr val="00B050"/>
          </a:solidFill>
          <a:ln w="9525">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59" name="Text Box 43"/>
          <p:cNvSpPr txBox="1">
            <a:spLocks noChangeArrowheads="1"/>
          </p:cNvSpPr>
          <p:nvPr/>
        </p:nvSpPr>
        <p:spPr bwMode="auto">
          <a:xfrm>
            <a:off x="6051367" y="1946981"/>
            <a:ext cx="45787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字 </a:t>
            </a:r>
            <a:r>
              <a:rPr kumimoji="1" lang="en-US" altLang="zh-CN" sz="1100" b="1" dirty="0">
                <a:latin typeface="微软雅黑" pitchFamily="34" charset="-122"/>
                <a:ea typeface="微软雅黑" pitchFamily="34" charset="-122"/>
              </a:rPr>
              <a:t>2</a:t>
            </a:r>
          </a:p>
        </p:txBody>
      </p:sp>
      <p:grpSp>
        <p:nvGrpSpPr>
          <p:cNvPr id="60" name="Group 73"/>
          <p:cNvGrpSpPr>
            <a:grpSpLocks/>
          </p:cNvGrpSpPr>
          <p:nvPr/>
        </p:nvGrpSpPr>
        <p:grpSpPr bwMode="auto">
          <a:xfrm>
            <a:off x="5903393" y="2294149"/>
            <a:ext cx="1469454" cy="264644"/>
            <a:chOff x="3754" y="1102"/>
            <a:chExt cx="1430" cy="279"/>
          </a:xfrm>
        </p:grpSpPr>
        <p:sp>
          <p:nvSpPr>
            <p:cNvPr id="61" name="Rectangle 44"/>
            <p:cNvSpPr>
              <a:spLocks noChangeArrowheads="1"/>
            </p:cNvSpPr>
            <p:nvPr/>
          </p:nvSpPr>
          <p:spPr bwMode="auto">
            <a:xfrm>
              <a:off x="4333" y="1158"/>
              <a:ext cx="851" cy="186"/>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62" name="Text Box 45"/>
            <p:cNvSpPr txBox="1">
              <a:spLocks noChangeArrowheads="1"/>
            </p:cNvSpPr>
            <p:nvPr/>
          </p:nvSpPr>
          <p:spPr bwMode="auto">
            <a:xfrm>
              <a:off x="3754" y="1102"/>
              <a:ext cx="6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检验和</a:t>
              </a:r>
            </a:p>
          </p:txBody>
        </p:sp>
      </p:grpSp>
      <p:sp>
        <p:nvSpPr>
          <p:cNvPr id="63" name="Rectangle 46"/>
          <p:cNvSpPr>
            <a:spLocks noChangeArrowheads="1"/>
          </p:cNvSpPr>
          <p:nvPr/>
        </p:nvSpPr>
        <p:spPr bwMode="auto">
          <a:xfrm>
            <a:off x="6498368" y="2710560"/>
            <a:ext cx="874479" cy="177378"/>
          </a:xfrm>
          <a:prstGeom prst="rect">
            <a:avLst/>
          </a:prstGeom>
          <a:solidFill>
            <a:srgbClr val="00B050"/>
          </a:solidFill>
          <a:ln w="9525">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64" name="Text Box 47"/>
          <p:cNvSpPr txBox="1">
            <a:spLocks noChangeArrowheads="1"/>
          </p:cNvSpPr>
          <p:nvPr/>
        </p:nvSpPr>
        <p:spPr bwMode="auto">
          <a:xfrm>
            <a:off x="6051367" y="2674516"/>
            <a:ext cx="462471"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字 </a:t>
            </a:r>
            <a:r>
              <a:rPr kumimoji="1" lang="en-US" altLang="zh-CN" sz="1100" b="1">
                <a:latin typeface="微软雅黑" pitchFamily="34" charset="-122"/>
                <a:ea typeface="微软雅黑" pitchFamily="34" charset="-122"/>
              </a:rPr>
              <a:t>n</a:t>
            </a:r>
          </a:p>
        </p:txBody>
      </p:sp>
      <p:grpSp>
        <p:nvGrpSpPr>
          <p:cNvPr id="65" name="Group 74"/>
          <p:cNvGrpSpPr>
            <a:grpSpLocks/>
          </p:cNvGrpSpPr>
          <p:nvPr/>
        </p:nvGrpSpPr>
        <p:grpSpPr bwMode="auto">
          <a:xfrm>
            <a:off x="5751310" y="3027374"/>
            <a:ext cx="1621537" cy="441073"/>
            <a:chOff x="3606" y="1875"/>
            <a:chExt cx="1578" cy="465"/>
          </a:xfrm>
        </p:grpSpPr>
        <p:sp>
          <p:nvSpPr>
            <p:cNvPr id="66" name="Rectangle 48"/>
            <p:cNvSpPr>
              <a:spLocks noChangeArrowheads="1"/>
            </p:cNvSpPr>
            <p:nvPr/>
          </p:nvSpPr>
          <p:spPr bwMode="auto">
            <a:xfrm>
              <a:off x="4333" y="2000"/>
              <a:ext cx="851" cy="188"/>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16 </a:t>
              </a:r>
              <a:r>
                <a:rPr kumimoji="1" lang="zh-CN" altLang="en-US" sz="1200" b="1">
                  <a:solidFill>
                    <a:schemeClr val="bg1"/>
                  </a:solidFill>
                  <a:latin typeface="微软雅黑" pitchFamily="34" charset="-122"/>
                  <a:ea typeface="微软雅黑" pitchFamily="34" charset="-122"/>
                </a:rPr>
                <a:t>位</a:t>
              </a:r>
            </a:p>
          </p:txBody>
        </p:sp>
        <p:sp>
          <p:nvSpPr>
            <p:cNvPr id="67" name="Text Box 49"/>
            <p:cNvSpPr txBox="1">
              <a:spLocks noChangeArrowheads="1"/>
            </p:cNvSpPr>
            <p:nvPr/>
          </p:nvSpPr>
          <p:spPr bwMode="auto">
            <a:xfrm>
              <a:off x="3606" y="1875"/>
              <a:ext cx="743"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反码算术</a:t>
              </a:r>
            </a:p>
            <a:p>
              <a:r>
                <a:rPr kumimoji="1" lang="zh-CN" altLang="en-US" sz="1100" b="1" dirty="0">
                  <a:latin typeface="微软雅黑" pitchFamily="34" charset="-122"/>
                  <a:ea typeface="微软雅黑" pitchFamily="34" charset="-122"/>
                </a:rPr>
                <a:t>运算求和</a:t>
              </a:r>
            </a:p>
          </p:txBody>
        </p:sp>
      </p:grpSp>
      <p:grpSp>
        <p:nvGrpSpPr>
          <p:cNvPr id="68" name="Group 76"/>
          <p:cNvGrpSpPr>
            <a:grpSpLocks/>
          </p:cNvGrpSpPr>
          <p:nvPr/>
        </p:nvGrpSpPr>
        <p:grpSpPr bwMode="auto">
          <a:xfrm>
            <a:off x="6075001" y="3690406"/>
            <a:ext cx="1297846" cy="264644"/>
            <a:chOff x="3921" y="2574"/>
            <a:chExt cx="1263" cy="279"/>
          </a:xfrm>
        </p:grpSpPr>
        <p:sp>
          <p:nvSpPr>
            <p:cNvPr id="69" name="Rectangle 50"/>
            <p:cNvSpPr>
              <a:spLocks noChangeArrowheads="1"/>
            </p:cNvSpPr>
            <p:nvPr/>
          </p:nvSpPr>
          <p:spPr bwMode="auto">
            <a:xfrm>
              <a:off x="4333" y="2619"/>
              <a:ext cx="851" cy="186"/>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16 </a:t>
              </a:r>
              <a:r>
                <a:rPr kumimoji="1" lang="zh-CN" altLang="en-US" sz="1200" b="1" dirty="0">
                  <a:solidFill>
                    <a:schemeClr val="bg1"/>
                  </a:solidFill>
                  <a:latin typeface="微软雅黑" pitchFamily="34" charset="-122"/>
                  <a:ea typeface="微软雅黑" pitchFamily="34" charset="-122"/>
                </a:rPr>
                <a:t>位</a:t>
              </a:r>
            </a:p>
          </p:txBody>
        </p:sp>
        <p:sp>
          <p:nvSpPr>
            <p:cNvPr id="70" name="Text Box 51"/>
            <p:cNvSpPr txBox="1">
              <a:spLocks noChangeArrowheads="1"/>
            </p:cNvSpPr>
            <p:nvPr/>
          </p:nvSpPr>
          <p:spPr bwMode="auto">
            <a:xfrm>
              <a:off x="3921" y="2574"/>
              <a:ext cx="45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结果</a:t>
              </a:r>
            </a:p>
          </p:txBody>
        </p:sp>
      </p:grpSp>
      <p:sp>
        <p:nvSpPr>
          <p:cNvPr id="71" name="Text Box 53"/>
          <p:cNvSpPr txBox="1">
            <a:spLocks noChangeArrowheads="1"/>
          </p:cNvSpPr>
          <p:nvPr/>
        </p:nvSpPr>
        <p:spPr bwMode="auto">
          <a:xfrm>
            <a:off x="6727520" y="2112027"/>
            <a:ext cx="317088"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t>
            </a:r>
          </a:p>
        </p:txBody>
      </p:sp>
      <p:sp>
        <p:nvSpPr>
          <p:cNvPr id="72" name="Text Box 54"/>
          <p:cNvSpPr txBox="1">
            <a:spLocks noChangeArrowheads="1"/>
          </p:cNvSpPr>
          <p:nvPr/>
        </p:nvSpPr>
        <p:spPr bwMode="auto">
          <a:xfrm>
            <a:off x="6717244" y="2464886"/>
            <a:ext cx="317088"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t>
            </a:r>
          </a:p>
        </p:txBody>
      </p:sp>
      <p:sp>
        <p:nvSpPr>
          <p:cNvPr id="73" name="Line 55"/>
          <p:cNvSpPr>
            <a:spLocks noChangeShapeType="1"/>
          </p:cNvSpPr>
          <p:nvPr/>
        </p:nvSpPr>
        <p:spPr bwMode="auto">
          <a:xfrm>
            <a:off x="6018483" y="2969512"/>
            <a:ext cx="16729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74" name="Group 75"/>
          <p:cNvGrpSpPr>
            <a:grpSpLocks/>
          </p:cNvGrpSpPr>
          <p:nvPr/>
        </p:nvGrpSpPr>
        <p:grpSpPr bwMode="auto">
          <a:xfrm>
            <a:off x="6310319" y="3385924"/>
            <a:ext cx="701844" cy="299740"/>
            <a:chOff x="4150" y="2253"/>
            <a:chExt cx="683" cy="316"/>
          </a:xfrm>
        </p:grpSpPr>
        <p:sp>
          <p:nvSpPr>
            <p:cNvPr id="75" name="AutoShape 52"/>
            <p:cNvSpPr>
              <a:spLocks noChangeArrowheads="1"/>
            </p:cNvSpPr>
            <p:nvPr/>
          </p:nvSpPr>
          <p:spPr bwMode="auto">
            <a:xfrm>
              <a:off x="4733" y="2253"/>
              <a:ext cx="100" cy="316"/>
            </a:xfrm>
            <a:prstGeom prst="downArrow">
              <a:avLst>
                <a:gd name="adj1" fmla="val 50000"/>
                <a:gd name="adj2" fmla="val 79000"/>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6" name="Text Box 56"/>
            <p:cNvSpPr txBox="1">
              <a:spLocks noChangeArrowheads="1"/>
            </p:cNvSpPr>
            <p:nvPr/>
          </p:nvSpPr>
          <p:spPr bwMode="auto">
            <a:xfrm>
              <a:off x="4150" y="2264"/>
              <a:ext cx="6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取反码</a:t>
              </a:r>
            </a:p>
          </p:txBody>
        </p:sp>
      </p:grpSp>
      <p:sp>
        <p:nvSpPr>
          <p:cNvPr id="77" name="AutoShape 57"/>
          <p:cNvSpPr>
            <a:spLocks/>
          </p:cNvSpPr>
          <p:nvPr/>
        </p:nvSpPr>
        <p:spPr bwMode="auto">
          <a:xfrm>
            <a:off x="5890034" y="1743045"/>
            <a:ext cx="102759" cy="1154379"/>
          </a:xfrm>
          <a:prstGeom prst="leftBrace">
            <a:avLst>
              <a:gd name="adj1" fmla="val 10141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200" b="1">
              <a:latin typeface="微软雅黑" pitchFamily="34" charset="-122"/>
              <a:ea typeface="微软雅黑" pitchFamily="34" charset="-122"/>
            </a:endParaRPr>
          </a:p>
        </p:txBody>
      </p:sp>
      <p:sp>
        <p:nvSpPr>
          <p:cNvPr id="78" name="Text Box 58"/>
          <p:cNvSpPr txBox="1">
            <a:spLocks noChangeArrowheads="1"/>
          </p:cNvSpPr>
          <p:nvPr/>
        </p:nvSpPr>
        <p:spPr bwMode="auto">
          <a:xfrm>
            <a:off x="4567526" y="4177960"/>
            <a:ext cx="763949" cy="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数据部分</a:t>
            </a:r>
          </a:p>
        </p:txBody>
      </p:sp>
      <p:sp>
        <p:nvSpPr>
          <p:cNvPr id="79" name="AutoShape 59"/>
          <p:cNvSpPr>
            <a:spLocks/>
          </p:cNvSpPr>
          <p:nvPr/>
        </p:nvSpPr>
        <p:spPr bwMode="auto">
          <a:xfrm>
            <a:off x="5493385" y="3607883"/>
            <a:ext cx="103786" cy="443919"/>
          </a:xfrm>
          <a:prstGeom prst="rightBrace">
            <a:avLst>
              <a:gd name="adj1" fmla="val 38614"/>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0" name="Freeform 60"/>
          <p:cNvSpPr>
            <a:spLocks/>
          </p:cNvSpPr>
          <p:nvPr/>
        </p:nvSpPr>
        <p:spPr bwMode="auto">
          <a:xfrm>
            <a:off x="5597171" y="2319759"/>
            <a:ext cx="293890" cy="1509135"/>
          </a:xfrm>
          <a:custGeom>
            <a:avLst/>
            <a:gdLst>
              <a:gd name="T0" fmla="*/ 0 w 464"/>
              <a:gd name="T1" fmla="*/ 1624 h 1624"/>
              <a:gd name="T2" fmla="*/ 56 w 464"/>
              <a:gd name="T3" fmla="*/ 1624 h 1624"/>
              <a:gd name="T4" fmla="*/ 56 w 464"/>
              <a:gd name="T5" fmla="*/ 0 h 1624"/>
              <a:gd name="T6" fmla="*/ 464 w 464"/>
              <a:gd name="T7" fmla="*/ 0 h 1624"/>
            </a:gdLst>
            <a:ahLst/>
            <a:cxnLst>
              <a:cxn ang="0">
                <a:pos x="T0" y="T1"/>
              </a:cxn>
              <a:cxn ang="0">
                <a:pos x="T2" y="T3"/>
              </a:cxn>
              <a:cxn ang="0">
                <a:pos x="T4" y="T5"/>
              </a:cxn>
              <a:cxn ang="0">
                <a:pos x="T6" y="T7"/>
              </a:cxn>
            </a:cxnLst>
            <a:rect l="0" t="0" r="r" b="b"/>
            <a:pathLst>
              <a:path w="464" h="1624">
                <a:moveTo>
                  <a:pt x="0" y="1624"/>
                </a:moveTo>
                <a:lnTo>
                  <a:pt x="56" y="1624"/>
                </a:lnTo>
                <a:lnTo>
                  <a:pt x="56" y="0"/>
                </a:lnTo>
                <a:lnTo>
                  <a:pt x="464" y="0"/>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81" name="Group 77"/>
          <p:cNvGrpSpPr>
            <a:grpSpLocks/>
          </p:cNvGrpSpPr>
          <p:nvPr/>
        </p:nvGrpSpPr>
        <p:grpSpPr bwMode="auto">
          <a:xfrm>
            <a:off x="6199339" y="3974022"/>
            <a:ext cx="1603040" cy="829976"/>
            <a:chOff x="4042" y="2873"/>
            <a:chExt cx="1560" cy="875"/>
          </a:xfrm>
        </p:grpSpPr>
        <p:sp>
          <p:nvSpPr>
            <p:cNvPr id="82" name="AutoShape 61"/>
            <p:cNvSpPr>
              <a:spLocks noChangeArrowheads="1"/>
            </p:cNvSpPr>
            <p:nvPr/>
          </p:nvSpPr>
          <p:spPr bwMode="auto">
            <a:xfrm>
              <a:off x="4742" y="2873"/>
              <a:ext cx="101" cy="316"/>
            </a:xfrm>
            <a:prstGeom prst="downArrow">
              <a:avLst>
                <a:gd name="adj1" fmla="val 50000"/>
                <a:gd name="adj2" fmla="val 78218"/>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Rectangle 62"/>
            <p:cNvSpPr>
              <a:spLocks noChangeArrowheads="1"/>
            </p:cNvSpPr>
            <p:nvPr/>
          </p:nvSpPr>
          <p:spPr bwMode="auto">
            <a:xfrm>
              <a:off x="4042" y="3235"/>
              <a:ext cx="1560" cy="513"/>
            </a:xfrm>
            <a:prstGeom prst="rect">
              <a:avLst/>
            </a:prstGeom>
            <a:solidFill>
              <a:srgbClr val="00FFFF"/>
            </a:solidFill>
            <a:ln w="12700">
              <a:solidFill>
                <a:srgbClr val="333399"/>
              </a:solidFill>
              <a:miter lim="800000"/>
              <a:headEnd/>
              <a:tailEnd/>
            </a:ln>
            <a:effectLst/>
          </p:spPr>
          <p:txBody>
            <a:bodyPr wrap="none" anchor="ctr"/>
            <a:lstStyle/>
            <a:p>
              <a:r>
                <a:rPr kumimoji="1" lang="zh-CN" altLang="en-US" sz="1200" b="1" dirty="0">
                  <a:latin typeface="微软雅黑" pitchFamily="34" charset="-122"/>
                  <a:ea typeface="微软雅黑" pitchFamily="34" charset="-122"/>
                </a:rPr>
                <a:t>若结果为 </a:t>
              </a:r>
              <a:r>
                <a:rPr kumimoji="1" lang="en-US" altLang="zh-CN" sz="1200" b="1" dirty="0">
                  <a:latin typeface="微软雅黑" pitchFamily="34" charset="-122"/>
                  <a:ea typeface="微软雅黑" pitchFamily="34" charset="-122"/>
                </a:rPr>
                <a:t>0, </a:t>
              </a:r>
              <a:r>
                <a:rPr kumimoji="1" lang="zh-CN" altLang="en-US" sz="1200" b="1" dirty="0">
                  <a:latin typeface="微软雅黑" pitchFamily="34" charset="-122"/>
                  <a:ea typeface="微软雅黑" pitchFamily="34" charset="-122"/>
                </a:rPr>
                <a:t>则保留；</a:t>
              </a:r>
            </a:p>
            <a:p>
              <a:r>
                <a:rPr kumimoji="1" lang="zh-CN" altLang="en-US" sz="1200" b="1" dirty="0">
                  <a:latin typeface="微软雅黑" pitchFamily="34" charset="-122"/>
                  <a:ea typeface="微软雅黑" pitchFamily="34" charset="-122"/>
                </a:rPr>
                <a:t>否则，丢弃该数据报</a:t>
              </a:r>
            </a:p>
          </p:txBody>
        </p:sp>
      </p:grpSp>
      <p:grpSp>
        <p:nvGrpSpPr>
          <p:cNvPr id="84" name="Group 72"/>
          <p:cNvGrpSpPr>
            <a:grpSpLocks/>
          </p:cNvGrpSpPr>
          <p:nvPr/>
        </p:nvGrpSpPr>
        <p:grpSpPr bwMode="auto">
          <a:xfrm>
            <a:off x="2631547" y="4169424"/>
            <a:ext cx="1871241" cy="441074"/>
            <a:chOff x="570" y="3079"/>
            <a:chExt cx="1821" cy="465"/>
          </a:xfrm>
        </p:grpSpPr>
        <p:sp>
          <p:nvSpPr>
            <p:cNvPr id="85" name="Text Box 63"/>
            <p:cNvSpPr txBox="1">
              <a:spLocks noChangeArrowheads="1"/>
            </p:cNvSpPr>
            <p:nvPr/>
          </p:nvSpPr>
          <p:spPr bwMode="auto">
            <a:xfrm>
              <a:off x="570" y="3079"/>
              <a:ext cx="145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数据部分</a:t>
              </a:r>
            </a:p>
            <a:p>
              <a:pPr algn="ctr"/>
              <a:r>
                <a:rPr kumimoji="1" lang="zh-CN" altLang="en-US" sz="1200" b="1" dirty="0">
                  <a:latin typeface="微软雅黑" pitchFamily="34" charset="-122"/>
                  <a:ea typeface="微软雅黑" pitchFamily="34" charset="-122"/>
                </a:rPr>
                <a:t>不参与检验和的计算</a:t>
              </a:r>
            </a:p>
          </p:txBody>
        </p:sp>
        <p:sp>
          <p:nvSpPr>
            <p:cNvPr id="86" name="Line 64"/>
            <p:cNvSpPr>
              <a:spLocks noChangeShapeType="1"/>
            </p:cNvSpPr>
            <p:nvPr/>
          </p:nvSpPr>
          <p:spPr bwMode="auto">
            <a:xfrm>
              <a:off x="2020" y="3266"/>
              <a:ext cx="37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2000" fill="hold" nodeType="clickEffect">
                                  <p:stCondLst>
                                    <p:cond delay="0"/>
                                  </p:stCondLst>
                                  <p:childTnLst>
                                    <p:anim calcmode="discrete" valueType="str">
                                      <p:cBhvr>
                                        <p:cTn id="18"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nodeType="clickEffect">
                                  <p:stCondLst>
                                    <p:cond delay="0"/>
                                  </p:stCondLst>
                                  <p:childTnLst>
                                    <p:anim calcmode="discrete" valueType="str">
                                      <p:cBhvr>
                                        <p:cTn id="22"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grpId="1"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left)">
                                      <p:cBhvr>
                                        <p:cTn id="30" dur="10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2000" fill="hold" nodeType="clickEffect">
                                  <p:stCondLst>
                                    <p:cond delay="0"/>
                                  </p:stCondLst>
                                  <p:childTnLst>
                                    <p:anim calcmode="discrete" valueType="str">
                                      <p:cBhvr>
                                        <p:cTn id="34"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mph" presetSubtype="0" repeatCount="2000" fill="hold" nodeType="clickEffect">
                                  <p:stCondLst>
                                    <p:cond delay="0"/>
                                  </p:stCondLst>
                                  <p:childTnLst>
                                    <p:anim calcmode="discrete" valueType="str">
                                      <p:cBhvr>
                                        <p:cTn id="38" dur="1000" fill="hold"/>
                                        <p:tgtEl>
                                          <p:spTgt spid="65"/>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2000" fill="hold" nodeType="clickEffect">
                                  <p:stCondLst>
                                    <p:cond delay="0"/>
                                  </p:stCondLst>
                                  <p:childTnLst>
                                    <p:anim calcmode="discrete" valueType="str">
                                      <p:cBhvr>
                                        <p:cTn id="42" dur="1000" fill="hold"/>
                                        <p:tgtEl>
                                          <p:spTgt spid="74"/>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2000" fill="hold" nodeType="clickEffect">
                                  <p:stCondLst>
                                    <p:cond delay="0"/>
                                  </p:stCondLst>
                                  <p:childTnLst>
                                    <p:anim calcmode="discrete" valueType="str">
                                      <p:cBhvr>
                                        <p:cTn id="46" dur="10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35" presetClass="emph" presetSubtype="0" repeatCount="2000" fill="hold" nodeType="clickEffect">
                                  <p:stCondLst>
                                    <p:cond delay="0"/>
                                  </p:stCondLst>
                                  <p:childTnLst>
                                    <p:anim calcmode="discrete" valueType="str">
                                      <p:cBhvr>
                                        <p:cTn id="50"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37153" y="2081058"/>
            <a:ext cx="5962309" cy="2192261"/>
            <a:chOff x="1392642" y="1665825"/>
            <a:chExt cx="5962309" cy="2192261"/>
          </a:xfrm>
        </p:grpSpPr>
        <p:sp>
          <p:nvSpPr>
            <p:cNvPr id="23" name="Rectangle 10"/>
            <p:cNvSpPr>
              <a:spLocks noChangeArrowheads="1"/>
            </p:cNvSpPr>
            <p:nvPr/>
          </p:nvSpPr>
          <p:spPr bwMode="auto">
            <a:xfrm>
              <a:off x="2200802" y="1897276"/>
              <a:ext cx="5008725" cy="1553902"/>
            </a:xfrm>
            <a:prstGeom prst="rect">
              <a:avLst/>
            </a:prstGeom>
            <a:solidFill>
              <a:srgbClr val="99FFCC"/>
            </a:solidFill>
            <a:ln w="25400">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4" name="Rectangle 44"/>
            <p:cNvSpPr>
              <a:spLocks noChangeArrowheads="1"/>
            </p:cNvSpPr>
            <p:nvPr/>
          </p:nvSpPr>
          <p:spPr bwMode="auto">
            <a:xfrm>
              <a:off x="2752834" y="190317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首部长度</a:t>
              </a:r>
            </a:p>
          </p:txBody>
        </p:sp>
        <p:sp>
          <p:nvSpPr>
            <p:cNvPr id="25" name="Rectangle 45"/>
            <p:cNvSpPr>
              <a:spLocks noChangeArrowheads="1"/>
            </p:cNvSpPr>
            <p:nvPr/>
          </p:nvSpPr>
          <p:spPr bwMode="auto">
            <a:xfrm>
              <a:off x="1753649" y="2138994"/>
              <a:ext cx="336632" cy="75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200" b="1" dirty="0">
                  <a:latin typeface="微软雅黑" pitchFamily="34" charset="-122"/>
                  <a:ea typeface="微软雅黑" pitchFamily="34" charset="-122"/>
                </a:rPr>
                <a:t>固</a:t>
              </a:r>
            </a:p>
            <a:p>
              <a:pPr defTabSz="762000" eaLnBrk="0" hangingPunct="0">
                <a:lnSpc>
                  <a:spcPct val="90000"/>
                </a:lnSpc>
              </a:pPr>
              <a:r>
                <a:rPr kumimoji="1" lang="zh-CN" altLang="en-US" sz="1200" b="1" dirty="0">
                  <a:latin typeface="微软雅黑" pitchFamily="34" charset="-122"/>
                  <a:ea typeface="微软雅黑" pitchFamily="34" charset="-122"/>
                </a:rPr>
                <a:t>定</a:t>
              </a:r>
            </a:p>
            <a:p>
              <a:pPr defTabSz="762000" eaLnBrk="0" hangingPunct="0">
                <a:lnSpc>
                  <a:spcPct val="90000"/>
                </a:lnSpc>
              </a:pPr>
              <a:r>
                <a:rPr kumimoji="1" lang="zh-CN" altLang="en-US" sz="1200" b="1" dirty="0">
                  <a:latin typeface="微软雅黑" pitchFamily="34" charset="-122"/>
                  <a:ea typeface="微软雅黑" pitchFamily="34" charset="-122"/>
                </a:rPr>
                <a:t>部</a:t>
              </a:r>
            </a:p>
            <a:p>
              <a:pPr defTabSz="762000" eaLnBrk="0" hangingPunct="0">
                <a:lnSpc>
                  <a:spcPct val="90000"/>
                </a:lnSpc>
              </a:pPr>
              <a:r>
                <a:rPr kumimoji="1" lang="zh-CN" altLang="en-US" sz="1200" b="1" dirty="0">
                  <a:latin typeface="微软雅黑" pitchFamily="34" charset="-122"/>
                  <a:ea typeface="微软雅黑" pitchFamily="34" charset="-122"/>
                </a:rPr>
                <a:t>分</a:t>
              </a:r>
            </a:p>
          </p:txBody>
        </p:sp>
        <p:sp>
          <p:nvSpPr>
            <p:cNvPr id="26" name="Rectangle 54"/>
            <p:cNvSpPr>
              <a:spLocks noChangeArrowheads="1"/>
            </p:cNvSpPr>
            <p:nvPr/>
          </p:nvSpPr>
          <p:spPr bwMode="auto">
            <a:xfrm>
              <a:off x="1680057" y="3112399"/>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可变</a:t>
              </a:r>
            </a:p>
            <a:p>
              <a:pPr defTabSz="762000" eaLnBrk="0" hangingPunct="0"/>
              <a:r>
                <a:rPr kumimoji="1" lang="zh-CN" altLang="en-US" sz="1200" b="1">
                  <a:latin typeface="微软雅黑" pitchFamily="34" charset="-122"/>
                  <a:ea typeface="微软雅黑" pitchFamily="34" charset="-122"/>
                </a:rPr>
                <a:t>部分</a:t>
              </a:r>
            </a:p>
          </p:txBody>
        </p:sp>
        <p:sp>
          <p:nvSpPr>
            <p:cNvPr id="27" name="Rectangle 11"/>
            <p:cNvSpPr>
              <a:spLocks noChangeArrowheads="1"/>
            </p:cNvSpPr>
            <p:nvPr/>
          </p:nvSpPr>
          <p:spPr bwMode="auto">
            <a:xfrm>
              <a:off x="2209902" y="3457711"/>
              <a:ext cx="4988504" cy="400375"/>
            </a:xfrm>
            <a:prstGeom prst="rect">
              <a:avLst/>
            </a:prstGeom>
            <a:solidFill>
              <a:srgbClr val="00FFFF"/>
            </a:solidFill>
            <a:ln w="28575">
              <a:solidFill>
                <a:schemeClr val="tx1"/>
              </a:solidFill>
              <a:miter lim="800000"/>
              <a:headEnd/>
              <a:tailEnd/>
            </a:ln>
            <a:effec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8" name="Line 12"/>
            <p:cNvSpPr>
              <a:spLocks noChangeShapeType="1"/>
            </p:cNvSpPr>
            <p:nvPr/>
          </p:nvSpPr>
          <p:spPr bwMode="auto">
            <a:xfrm>
              <a:off x="2197769" y="2162326"/>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9" name="Line 13"/>
            <p:cNvSpPr>
              <a:spLocks noChangeShapeType="1"/>
            </p:cNvSpPr>
            <p:nvPr/>
          </p:nvSpPr>
          <p:spPr bwMode="auto">
            <a:xfrm>
              <a:off x="2197769" y="24227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0" name="Line 14"/>
            <p:cNvSpPr>
              <a:spLocks noChangeShapeType="1"/>
            </p:cNvSpPr>
            <p:nvPr/>
          </p:nvSpPr>
          <p:spPr bwMode="auto">
            <a:xfrm>
              <a:off x="2197769" y="26840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1" name="Line 15"/>
            <p:cNvSpPr>
              <a:spLocks noChangeShapeType="1"/>
            </p:cNvSpPr>
            <p:nvPr/>
          </p:nvSpPr>
          <p:spPr bwMode="auto">
            <a:xfrm>
              <a:off x="2197769" y="2941610"/>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2" name="Line 16"/>
            <p:cNvSpPr>
              <a:spLocks noChangeShapeType="1"/>
            </p:cNvSpPr>
            <p:nvPr/>
          </p:nvSpPr>
          <p:spPr bwMode="auto">
            <a:xfrm>
              <a:off x="2197769" y="3202927"/>
              <a:ext cx="5017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3" name="Line 17"/>
            <p:cNvSpPr>
              <a:spLocks noChangeShapeType="1"/>
            </p:cNvSpPr>
            <p:nvPr/>
          </p:nvSpPr>
          <p:spPr bwMode="auto">
            <a:xfrm>
              <a:off x="2814508"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4" name="Line 18"/>
            <p:cNvSpPr>
              <a:spLocks noChangeShapeType="1"/>
            </p:cNvSpPr>
            <p:nvPr/>
          </p:nvSpPr>
          <p:spPr bwMode="auto">
            <a:xfrm>
              <a:off x="3485247" y="1901943"/>
              <a:ext cx="0" cy="2603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5" name="Line 19"/>
            <p:cNvSpPr>
              <a:spLocks noChangeShapeType="1"/>
            </p:cNvSpPr>
            <p:nvPr/>
          </p:nvSpPr>
          <p:spPr bwMode="auto">
            <a:xfrm>
              <a:off x="3485247" y="2428310"/>
              <a:ext cx="0" cy="253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6" name="Line 20"/>
            <p:cNvSpPr>
              <a:spLocks noChangeShapeType="1"/>
            </p:cNvSpPr>
            <p:nvPr/>
          </p:nvSpPr>
          <p:spPr bwMode="auto">
            <a:xfrm>
              <a:off x="4698087" y="1901943"/>
              <a:ext cx="0" cy="7802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7" name="Line 21"/>
            <p:cNvSpPr>
              <a:spLocks noChangeShapeType="1"/>
            </p:cNvSpPr>
            <p:nvPr/>
          </p:nvSpPr>
          <p:spPr bwMode="auto">
            <a:xfrm flipV="1">
              <a:off x="5953807" y="3200127"/>
              <a:ext cx="0" cy="259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8" name="Line 22"/>
            <p:cNvSpPr>
              <a:spLocks noChangeShapeType="1"/>
            </p:cNvSpPr>
            <p:nvPr/>
          </p:nvSpPr>
          <p:spPr bwMode="auto">
            <a:xfrm>
              <a:off x="5208666" y="2167926"/>
              <a:ext cx="0" cy="2547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39" name="Rectangle 23"/>
            <p:cNvSpPr>
              <a:spLocks noChangeArrowheads="1"/>
            </p:cNvSpPr>
            <p:nvPr/>
          </p:nvSpPr>
          <p:spPr bwMode="auto">
            <a:xfrm>
              <a:off x="2164406"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微软雅黑" pitchFamily="34" charset="-122"/>
                  <a:ea typeface="微软雅黑" pitchFamily="34" charset="-122"/>
                </a:rPr>
                <a:t>0</a:t>
              </a:r>
            </a:p>
          </p:txBody>
        </p:sp>
        <p:sp>
          <p:nvSpPr>
            <p:cNvPr id="40" name="Rectangle 24"/>
            <p:cNvSpPr>
              <a:spLocks noChangeArrowheads="1"/>
            </p:cNvSpPr>
            <p:nvPr/>
          </p:nvSpPr>
          <p:spPr bwMode="auto">
            <a:xfrm>
              <a:off x="2759912"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4</a:t>
              </a:r>
            </a:p>
          </p:txBody>
        </p:sp>
        <p:sp>
          <p:nvSpPr>
            <p:cNvPr id="41" name="Rectangle 25"/>
            <p:cNvSpPr>
              <a:spLocks noChangeArrowheads="1"/>
            </p:cNvSpPr>
            <p:nvPr/>
          </p:nvSpPr>
          <p:spPr bwMode="auto">
            <a:xfrm>
              <a:off x="3393838" y="1674224"/>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8</a:t>
              </a:r>
            </a:p>
          </p:txBody>
        </p:sp>
        <p:sp>
          <p:nvSpPr>
            <p:cNvPr id="42" name="Rectangle 26"/>
            <p:cNvSpPr>
              <a:spLocks noChangeArrowheads="1"/>
            </p:cNvSpPr>
            <p:nvPr/>
          </p:nvSpPr>
          <p:spPr bwMode="auto">
            <a:xfrm>
              <a:off x="463641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16</a:t>
              </a:r>
            </a:p>
          </p:txBody>
        </p:sp>
        <p:sp>
          <p:nvSpPr>
            <p:cNvPr id="43" name="Rectangle 27"/>
            <p:cNvSpPr>
              <a:spLocks noChangeArrowheads="1"/>
            </p:cNvSpPr>
            <p:nvPr/>
          </p:nvSpPr>
          <p:spPr bwMode="auto">
            <a:xfrm>
              <a:off x="5143958"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19</a:t>
              </a:r>
            </a:p>
          </p:txBody>
        </p:sp>
        <p:sp>
          <p:nvSpPr>
            <p:cNvPr id="44" name="Rectangle 28"/>
            <p:cNvSpPr>
              <a:spLocks noChangeArrowheads="1"/>
            </p:cNvSpPr>
            <p:nvPr/>
          </p:nvSpPr>
          <p:spPr bwMode="auto">
            <a:xfrm>
              <a:off x="5892134"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24</a:t>
              </a:r>
            </a:p>
          </p:txBody>
        </p:sp>
        <p:sp>
          <p:nvSpPr>
            <p:cNvPr id="45" name="Rectangle 29"/>
            <p:cNvSpPr>
              <a:spLocks noChangeArrowheads="1"/>
            </p:cNvSpPr>
            <p:nvPr/>
          </p:nvSpPr>
          <p:spPr bwMode="auto">
            <a:xfrm>
              <a:off x="6983053" y="1674224"/>
              <a:ext cx="3718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微软雅黑" pitchFamily="34" charset="-122"/>
                  <a:ea typeface="微软雅黑" pitchFamily="34" charset="-122"/>
                </a:rPr>
                <a:t>31</a:t>
              </a:r>
            </a:p>
          </p:txBody>
        </p:sp>
        <p:sp>
          <p:nvSpPr>
            <p:cNvPr id="46" name="Rectangle 30"/>
            <p:cNvSpPr>
              <a:spLocks noChangeArrowheads="1"/>
            </p:cNvSpPr>
            <p:nvPr/>
          </p:nvSpPr>
          <p:spPr bwMode="auto">
            <a:xfrm>
              <a:off x="2259443" y="1903178"/>
              <a:ext cx="5370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版 本</a:t>
              </a:r>
            </a:p>
          </p:txBody>
        </p:sp>
        <p:sp>
          <p:nvSpPr>
            <p:cNvPr id="47" name="Rectangle 31"/>
            <p:cNvSpPr>
              <a:spLocks noChangeArrowheads="1"/>
            </p:cNvSpPr>
            <p:nvPr/>
          </p:nvSpPr>
          <p:spPr bwMode="auto">
            <a:xfrm>
              <a:off x="4735495" y="216853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标志</a:t>
              </a:r>
            </a:p>
          </p:txBody>
        </p:sp>
        <p:sp>
          <p:nvSpPr>
            <p:cNvPr id="48" name="Rectangle 32"/>
            <p:cNvSpPr>
              <a:spLocks noChangeArrowheads="1"/>
            </p:cNvSpPr>
            <p:nvPr/>
          </p:nvSpPr>
          <p:spPr bwMode="auto">
            <a:xfrm>
              <a:off x="2384814" y="2421145"/>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生 存 时 间</a:t>
              </a:r>
            </a:p>
          </p:txBody>
        </p:sp>
        <p:sp>
          <p:nvSpPr>
            <p:cNvPr id="49" name="Rectangle 33"/>
            <p:cNvSpPr>
              <a:spLocks noChangeArrowheads="1"/>
            </p:cNvSpPr>
            <p:nvPr/>
          </p:nvSpPr>
          <p:spPr bwMode="auto">
            <a:xfrm>
              <a:off x="3741637" y="242114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协    议</a:t>
              </a:r>
            </a:p>
          </p:txBody>
        </p:sp>
        <p:sp>
          <p:nvSpPr>
            <p:cNvPr id="50" name="Rectangle 34"/>
            <p:cNvSpPr>
              <a:spLocks noChangeArrowheads="1"/>
            </p:cNvSpPr>
            <p:nvPr/>
          </p:nvSpPr>
          <p:spPr bwMode="auto">
            <a:xfrm>
              <a:off x="3113778" y="2168531"/>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标    识</a:t>
              </a:r>
            </a:p>
          </p:txBody>
        </p:sp>
        <p:sp>
          <p:nvSpPr>
            <p:cNvPr id="51" name="Rectangle 35"/>
            <p:cNvSpPr>
              <a:spLocks noChangeArrowheads="1"/>
            </p:cNvSpPr>
            <p:nvPr/>
          </p:nvSpPr>
          <p:spPr bwMode="auto">
            <a:xfrm>
              <a:off x="3630422" y="1903178"/>
              <a:ext cx="93775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区 分 服 务</a:t>
              </a:r>
            </a:p>
          </p:txBody>
        </p:sp>
        <p:sp>
          <p:nvSpPr>
            <p:cNvPr id="52" name="Rectangle 36"/>
            <p:cNvSpPr>
              <a:spLocks noChangeArrowheads="1"/>
            </p:cNvSpPr>
            <p:nvPr/>
          </p:nvSpPr>
          <p:spPr bwMode="auto">
            <a:xfrm>
              <a:off x="5474874" y="1903178"/>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总   长   度</a:t>
              </a:r>
            </a:p>
          </p:txBody>
        </p:sp>
        <p:sp>
          <p:nvSpPr>
            <p:cNvPr id="53" name="Rectangle 37"/>
            <p:cNvSpPr>
              <a:spLocks noChangeArrowheads="1"/>
            </p:cNvSpPr>
            <p:nvPr/>
          </p:nvSpPr>
          <p:spPr bwMode="auto">
            <a:xfrm>
              <a:off x="5794063" y="216853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片   偏   移</a:t>
              </a:r>
            </a:p>
          </p:txBody>
        </p:sp>
        <p:sp>
          <p:nvSpPr>
            <p:cNvPr id="54" name="Rectangle 38"/>
            <p:cNvSpPr>
              <a:spLocks noChangeArrowheads="1"/>
            </p:cNvSpPr>
            <p:nvPr/>
          </p:nvSpPr>
          <p:spPr bwMode="auto">
            <a:xfrm>
              <a:off x="6255098" y="3187665"/>
              <a:ext cx="6764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填    充</a:t>
              </a:r>
            </a:p>
          </p:txBody>
        </p:sp>
        <p:sp>
          <p:nvSpPr>
            <p:cNvPr id="55" name="Rectangle 39"/>
            <p:cNvSpPr>
              <a:spLocks noChangeArrowheads="1"/>
            </p:cNvSpPr>
            <p:nvPr/>
          </p:nvSpPr>
          <p:spPr bwMode="auto">
            <a:xfrm>
              <a:off x="5251131" y="2421145"/>
              <a:ext cx="151003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首   部   检   验   和</a:t>
              </a:r>
            </a:p>
          </p:txBody>
        </p:sp>
        <p:sp>
          <p:nvSpPr>
            <p:cNvPr id="56" name="Rectangle 40"/>
            <p:cNvSpPr>
              <a:spLocks noChangeArrowheads="1"/>
            </p:cNvSpPr>
            <p:nvPr/>
          </p:nvSpPr>
          <p:spPr bwMode="auto">
            <a:xfrm>
              <a:off x="4289625" y="2683546"/>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地   址</a:t>
              </a:r>
            </a:p>
          </p:txBody>
        </p:sp>
        <p:sp>
          <p:nvSpPr>
            <p:cNvPr id="57" name="Rectangle 41"/>
            <p:cNvSpPr>
              <a:spLocks noChangeArrowheads="1"/>
            </p:cNvSpPr>
            <p:nvPr/>
          </p:nvSpPr>
          <p:spPr bwMode="auto">
            <a:xfrm>
              <a:off x="4126846" y="2942996"/>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   的   地   址</a:t>
              </a:r>
            </a:p>
          </p:txBody>
        </p:sp>
        <p:sp>
          <p:nvSpPr>
            <p:cNvPr id="58" name="Rectangle 42"/>
            <p:cNvSpPr>
              <a:spLocks noChangeArrowheads="1"/>
            </p:cNvSpPr>
            <p:nvPr/>
          </p:nvSpPr>
          <p:spPr bwMode="auto">
            <a:xfrm>
              <a:off x="2896403" y="3187665"/>
              <a:ext cx="265136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FF"/>
                  </a:solidFill>
                  <a:latin typeface="微软雅黑" pitchFamily="34" charset="-122"/>
                  <a:ea typeface="微软雅黑" pitchFamily="34" charset="-122"/>
                </a:rPr>
                <a:t>可   选   字   段  （长   度   可   变）</a:t>
              </a:r>
            </a:p>
          </p:txBody>
        </p:sp>
        <p:sp>
          <p:nvSpPr>
            <p:cNvPr id="59" name="Rectangle 43"/>
            <p:cNvSpPr>
              <a:spLocks noChangeArrowheads="1"/>
            </p:cNvSpPr>
            <p:nvPr/>
          </p:nvSpPr>
          <p:spPr bwMode="auto">
            <a:xfrm>
              <a:off x="1864124" y="1665825"/>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位</a:t>
              </a:r>
            </a:p>
          </p:txBody>
        </p:sp>
        <p:grpSp>
          <p:nvGrpSpPr>
            <p:cNvPr id="60" name="Group 46"/>
            <p:cNvGrpSpPr>
              <a:grpSpLocks/>
            </p:cNvGrpSpPr>
            <p:nvPr/>
          </p:nvGrpSpPr>
          <p:grpSpPr bwMode="auto">
            <a:xfrm>
              <a:off x="2158338" y="3299988"/>
              <a:ext cx="83917" cy="41064"/>
              <a:chOff x="833" y="3024"/>
              <a:chExt cx="78" cy="51"/>
            </a:xfrm>
          </p:grpSpPr>
          <p:sp>
            <p:nvSpPr>
              <p:cNvPr id="70"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1"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72"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grpSp>
          <p:nvGrpSpPr>
            <p:cNvPr id="61" name="Group 50"/>
            <p:cNvGrpSpPr>
              <a:grpSpLocks/>
            </p:cNvGrpSpPr>
            <p:nvPr/>
          </p:nvGrpSpPr>
          <p:grpSpPr bwMode="auto">
            <a:xfrm>
              <a:off x="7169086" y="3305588"/>
              <a:ext cx="83917" cy="39198"/>
              <a:chOff x="5432" y="3030"/>
              <a:chExt cx="78" cy="51"/>
            </a:xfrm>
          </p:grpSpPr>
          <p:sp>
            <p:nvSpPr>
              <p:cNvPr id="67"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8"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69"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sp>
          <p:nvSpPr>
            <p:cNvPr id="62" name="Rectangle 75"/>
            <p:cNvSpPr>
              <a:spLocks noChangeArrowheads="1"/>
            </p:cNvSpPr>
            <p:nvPr/>
          </p:nvSpPr>
          <p:spPr bwMode="auto">
            <a:xfrm>
              <a:off x="3904417" y="3528790"/>
              <a:ext cx="1852237" cy="274434"/>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数   据   部   分</a:t>
              </a:r>
            </a:p>
          </p:txBody>
        </p:sp>
        <p:sp>
          <p:nvSpPr>
            <p:cNvPr id="63" name="AutoShape 97"/>
            <p:cNvSpPr>
              <a:spLocks/>
            </p:cNvSpPr>
            <p:nvPr/>
          </p:nvSpPr>
          <p:spPr bwMode="auto">
            <a:xfrm>
              <a:off x="2045990" y="1927141"/>
              <a:ext cx="106160" cy="1270186"/>
            </a:xfrm>
            <a:prstGeom prst="leftBrace">
              <a:avLst>
                <a:gd name="adj1" fmla="val 10801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grpSp>
          <p:nvGrpSpPr>
            <p:cNvPr id="64" name="Group 94"/>
            <p:cNvGrpSpPr>
              <a:grpSpLocks/>
            </p:cNvGrpSpPr>
            <p:nvPr/>
          </p:nvGrpSpPr>
          <p:grpSpPr bwMode="auto">
            <a:xfrm>
              <a:off x="1392642" y="1885145"/>
              <a:ext cx="336679" cy="1566034"/>
              <a:chOff x="-127" y="845"/>
              <a:chExt cx="333" cy="1678"/>
            </a:xfrm>
          </p:grpSpPr>
          <p:sp>
            <p:nvSpPr>
              <p:cNvPr id="65" name="Line 89"/>
              <p:cNvSpPr>
                <a:spLocks noChangeShapeType="1"/>
              </p:cNvSpPr>
              <p:nvPr/>
            </p:nvSpPr>
            <p:spPr bwMode="auto">
              <a:xfrm>
                <a:off x="60" y="845"/>
                <a:ext cx="0" cy="167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CC"/>
                  </a:solidFill>
                  <a:latin typeface="微软雅黑" pitchFamily="34" charset="-122"/>
                  <a:ea typeface="微软雅黑" pitchFamily="34" charset="-122"/>
                </a:endParaRPr>
              </a:p>
            </p:txBody>
          </p:sp>
          <p:sp>
            <p:nvSpPr>
              <p:cNvPr id="66" name="Rectangle 78"/>
              <p:cNvSpPr>
                <a:spLocks noChangeArrowheads="1"/>
              </p:cNvSpPr>
              <p:nvPr/>
            </p:nvSpPr>
            <p:spPr bwMode="auto">
              <a:xfrm>
                <a:off x="-127" y="1389"/>
                <a:ext cx="333" cy="4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C00CC"/>
                    </a:solidFill>
                    <a:latin typeface="微软雅黑" pitchFamily="34" charset="-122"/>
                    <a:ea typeface="微软雅黑" pitchFamily="34" charset="-122"/>
                  </a:rPr>
                  <a:t>首</a:t>
                </a:r>
              </a:p>
              <a:p>
                <a:pPr defTabSz="762000" eaLnBrk="0" hangingPunct="0"/>
                <a:r>
                  <a:rPr kumimoji="1" lang="zh-CN" altLang="en-US" sz="1200" b="1" dirty="0">
                    <a:solidFill>
                      <a:srgbClr val="CC00CC"/>
                    </a:solidFill>
                    <a:latin typeface="微软雅黑" pitchFamily="34" charset="-122"/>
                    <a:ea typeface="微软雅黑" pitchFamily="34" charset="-122"/>
                  </a:rPr>
                  <a:t>部</a:t>
                </a:r>
              </a:p>
            </p:txBody>
          </p:sp>
        </p:grpSp>
      </p:grpSp>
      <p:sp>
        <p:nvSpPr>
          <p:cNvPr id="73" name="矩形 72"/>
          <p:cNvSpPr/>
          <p:nvPr/>
        </p:nvSpPr>
        <p:spPr>
          <a:xfrm>
            <a:off x="2451508" y="1432860"/>
            <a:ext cx="5017824" cy="338554"/>
          </a:xfrm>
          <a:prstGeom prst="rect">
            <a:avLst/>
          </a:prstGeom>
          <a:gradFill>
            <a:gsLst>
              <a:gs pos="0">
                <a:schemeClr val="bg1">
                  <a:lumMod val="98000"/>
                  <a:lumOff val="2000"/>
                </a:schemeClr>
              </a:gs>
              <a:gs pos="100000">
                <a:schemeClr val="bg1">
                  <a:alpha val="67000"/>
                </a:schemeClr>
              </a:gs>
            </a:gsLst>
            <a:lin ang="0" scaled="1"/>
          </a:gradFill>
          <a:ln w="9525">
            <a:noFill/>
            <a:miter lim="800000"/>
            <a:headEnd/>
            <a:tailEnd/>
          </a:ln>
          <a:effectLst/>
        </p:spPr>
        <p:txBody>
          <a:bodyPr wrap="square">
            <a:spAutoFit/>
          </a:bodyPr>
          <a:lstStyle/>
          <a:p>
            <a:pPr algn="ctr"/>
            <a:r>
              <a:rPr lang="zh-CN" altLang="en-US" sz="1600" b="1" dirty="0">
                <a:solidFill>
                  <a:srgbClr val="C55A11"/>
                </a:solidFill>
                <a:latin typeface="微软雅黑" pitchFamily="34" charset="-122"/>
                <a:ea typeface="微软雅黑" pitchFamily="34" charset="-122"/>
              </a:rPr>
              <a:t>源地址和目的地址都各占 </a:t>
            </a:r>
            <a:r>
              <a:rPr lang="en-US" altLang="zh-CN" sz="1600" b="1" dirty="0">
                <a:solidFill>
                  <a:srgbClr val="C55A11"/>
                </a:solidFill>
                <a:latin typeface="微软雅黑" pitchFamily="34" charset="-122"/>
                <a:ea typeface="微软雅黑" pitchFamily="34" charset="-122"/>
              </a:rPr>
              <a:t>4 </a:t>
            </a:r>
            <a:r>
              <a:rPr lang="zh-CN" altLang="en-US" sz="1600" b="1" dirty="0">
                <a:solidFill>
                  <a:srgbClr val="C55A11"/>
                </a:solidFill>
                <a:latin typeface="微软雅黑" pitchFamily="34" charset="-122"/>
                <a:ea typeface="微软雅黑" pitchFamily="34" charset="-122"/>
              </a:rPr>
              <a:t>字节</a:t>
            </a:r>
          </a:p>
        </p:txBody>
      </p:sp>
      <p:sp>
        <p:nvSpPr>
          <p:cNvPr id="74" name="Rectangle 92"/>
          <p:cNvSpPr>
            <a:spLocks noChangeArrowheads="1"/>
          </p:cNvSpPr>
          <p:nvPr/>
        </p:nvSpPr>
        <p:spPr bwMode="auto">
          <a:xfrm flipV="1">
            <a:off x="2454413" y="3110812"/>
            <a:ext cx="5005691" cy="52185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7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数据报的格式</a:t>
            </a:r>
          </a:p>
        </p:txBody>
      </p:sp>
    </p:spTree>
    <p:extLst>
      <p:ext uri="{BB962C8B-B14F-4D97-AF65-F5344CB8AC3E}">
        <p14:creationId xmlns:p14="http://schemas.microsoft.com/office/powerpoint/2010/main" val="16556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withEffect">
                                  <p:stCondLst>
                                    <p:cond delay="0"/>
                                  </p:stCondLst>
                                  <p:childTnLst>
                                    <p:anim calcmode="discrete" valueType="str">
                                      <p:cBhvr>
                                        <p:cTn id="6" dur="1000" fill="hold"/>
                                        <p:tgtEl>
                                          <p:spTgt spid="74"/>
                                        </p:tgtEl>
                                        <p:attrNameLst>
                                          <p:attrName>style.visibility</p:attrName>
                                        </p:attrNameLst>
                                      </p:cBhvr>
                                      <p:tavLst>
                                        <p:tav tm="0">
                                          <p:val>
                                            <p:strVal val="hidden"/>
                                          </p:val>
                                        </p:tav>
                                        <p:tav tm="50000">
                                          <p:val>
                                            <p:strVal val="visible"/>
                                          </p:val>
                                        </p:tav>
                                      </p:tavLst>
                                    </p:anim>
                                  </p:childTnLst>
                                </p:cTn>
                              </p:par>
                              <p:par>
                                <p:cTn id="7" presetID="35" presetClass="emph" presetSubtype="0" repeatCount="4000" fill="hold" grpId="0" nodeType="withEffect">
                                  <p:stCondLst>
                                    <p:cond delay="0"/>
                                  </p:stCondLst>
                                  <p:childTnLst>
                                    <p:anim calcmode="discrete" valueType="str">
                                      <p:cBhvr>
                                        <p:cTn id="8" dur="10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8"/>
          <p:cNvSpPr>
            <a:spLocks noChangeArrowheads="1"/>
          </p:cNvSpPr>
          <p:nvPr/>
        </p:nvSpPr>
        <p:spPr bwMode="auto">
          <a:xfrm>
            <a:off x="323528" y="1197059"/>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假设：有四个 </a:t>
            </a:r>
            <a:r>
              <a:rPr lang="en-US" altLang="zh-CN" sz="2000" dirty="0">
                <a:solidFill>
                  <a:srgbClr val="0070C0"/>
                </a:solidFill>
                <a:latin typeface="微软雅黑" pitchFamily="34" charset="-122"/>
                <a:ea typeface="微软雅黑" pitchFamily="34" charset="-122"/>
              </a:rPr>
              <a:t>A </a:t>
            </a:r>
            <a:r>
              <a:rPr lang="zh-CN" altLang="en-US" sz="2000" dirty="0">
                <a:solidFill>
                  <a:srgbClr val="0070C0"/>
                </a:solidFill>
                <a:latin typeface="微软雅黑" pitchFamily="34" charset="-122"/>
                <a:ea typeface="微软雅黑" pitchFamily="34" charset="-122"/>
              </a:rPr>
              <a:t>类网络通过三个路由器连接在一起。每一个网络上都可能有</a:t>
            </a:r>
            <a:r>
              <a:rPr lang="zh-CN" altLang="en-US" sz="2000" dirty="0">
                <a:solidFill>
                  <a:srgbClr val="C55A11"/>
                </a:solidFill>
                <a:latin typeface="微软雅黑" pitchFamily="34" charset="-122"/>
                <a:ea typeface="微软雅黑" pitchFamily="34" charset="-122"/>
              </a:rPr>
              <a:t>成千上万</a:t>
            </a:r>
            <a:r>
              <a:rPr lang="zh-CN" altLang="en-US" sz="2000" dirty="0">
                <a:solidFill>
                  <a:srgbClr val="0070C0"/>
                </a:solidFill>
                <a:latin typeface="微软雅黑" pitchFamily="34" charset="-122"/>
                <a:ea typeface="微软雅黑" pitchFamily="34" charset="-122"/>
              </a:rPr>
              <a:t>个主机。</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若按目的主机号来制作路由表，每一个路由表就有 </a:t>
            </a:r>
            <a:r>
              <a:rPr lang="en-US" altLang="zh-CN" sz="2000" dirty="0">
                <a:solidFill>
                  <a:srgbClr val="C55A11"/>
                </a:solidFill>
                <a:latin typeface="微软雅黑" pitchFamily="34" charset="-122"/>
                <a:ea typeface="微软雅黑" pitchFamily="34" charset="-122"/>
              </a:rPr>
              <a:t>4 </a:t>
            </a:r>
            <a:r>
              <a:rPr lang="zh-CN" altLang="en-US" sz="2000" dirty="0">
                <a:solidFill>
                  <a:srgbClr val="C55A11"/>
                </a:solidFill>
                <a:latin typeface="微软雅黑" pitchFamily="34" charset="-122"/>
                <a:ea typeface="微软雅黑" pitchFamily="34" charset="-122"/>
              </a:rPr>
              <a:t>万个项目</a:t>
            </a:r>
            <a:r>
              <a:rPr lang="zh-CN" altLang="en-US" sz="2000" dirty="0">
                <a:solidFill>
                  <a:srgbClr val="0070C0"/>
                </a:solidFill>
                <a:latin typeface="微软雅黑" pitchFamily="34" charset="-122"/>
                <a:ea typeface="微软雅黑" pitchFamily="34" charset="-122"/>
              </a:rPr>
              <a:t>，即 </a:t>
            </a:r>
            <a:r>
              <a:rPr lang="en-US" altLang="zh-CN" sz="2000" dirty="0">
                <a:solidFill>
                  <a:srgbClr val="0070C0"/>
                </a:solidFill>
                <a:latin typeface="微软雅黑" pitchFamily="34" charset="-122"/>
                <a:ea typeface="微软雅黑" pitchFamily="34" charset="-122"/>
              </a:rPr>
              <a:t>4 </a:t>
            </a:r>
            <a:r>
              <a:rPr lang="zh-CN" altLang="en-US" sz="2000" dirty="0">
                <a:solidFill>
                  <a:srgbClr val="0070C0"/>
                </a:solidFill>
                <a:latin typeface="微软雅黑" pitchFamily="34" charset="-122"/>
                <a:ea typeface="微软雅黑" pitchFamily="34" charset="-122"/>
              </a:rPr>
              <a:t>万行（每一行对应于一台主机），则所得出的路由表就会过于庞大。</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但若按主机所在的网络地址来制作路由表，那么每一个路由器中的路由表就只包含 </a:t>
            </a:r>
            <a:r>
              <a:rPr lang="en-US" altLang="zh-CN" sz="2000" dirty="0">
                <a:solidFill>
                  <a:srgbClr val="0070C0"/>
                </a:solidFill>
                <a:latin typeface="微软雅黑" pitchFamily="34" charset="-122"/>
                <a:ea typeface="微软雅黑" pitchFamily="34" charset="-122"/>
              </a:rPr>
              <a:t>4 </a:t>
            </a:r>
            <a:r>
              <a:rPr lang="zh-CN" altLang="en-US" sz="2000" dirty="0">
                <a:solidFill>
                  <a:srgbClr val="0070C0"/>
                </a:solidFill>
                <a:latin typeface="微软雅黑" pitchFamily="34" charset="-122"/>
                <a:ea typeface="微软雅黑" pitchFamily="34" charset="-122"/>
              </a:rPr>
              <a:t>个项目（每一行对应于一个网络），这样就可使路由表大大简化。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IP </a:t>
            </a:r>
            <a:r>
              <a:rPr lang="zh-CN" altLang="en-US" sz="2400" b="1" dirty="0">
                <a:solidFill>
                  <a:srgbClr val="0070C0"/>
                </a:solidFill>
                <a:latin typeface="微软雅黑" panose="020B0503020204020204" pitchFamily="34" charset="-122"/>
                <a:ea typeface="微软雅黑" panose="020B0503020204020204" pitchFamily="34" charset="-122"/>
              </a:rPr>
              <a:t>层转发分组的流程</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ChangeArrowheads="1"/>
          </p:cNvSpPr>
          <p:nvPr/>
        </p:nvSpPr>
        <p:spPr bwMode="auto">
          <a:xfrm>
            <a:off x="329612" y="1161207"/>
            <a:ext cx="8418851"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000" dirty="0">
                <a:solidFill>
                  <a:srgbClr val="0087CD"/>
                </a:solidFill>
                <a:latin typeface="微软雅黑" pitchFamily="34" charset="-122"/>
                <a:ea typeface="微软雅黑" pitchFamily="34" charset="-122"/>
              </a:rPr>
              <a:t>将网络互连并能够互相通信，会遇到许多问题需要解决，如：不同的寻址方案、不同的最大分组长度、不同的网络接入机制、不同的超时控制、不同的差错恢复方法、不同的状态报告方法、不同的路由选择技术、不同的用户接入控制、不同的服务（面向连接服务和无连接服务）、不同的管理与控制方式等。</a:t>
            </a:r>
          </a:p>
        </p:txBody>
      </p:sp>
      <p:sp>
        <p:nvSpPr>
          <p:cNvPr id="12" name="矩形 11"/>
          <p:cNvSpPr/>
          <p:nvPr/>
        </p:nvSpPr>
        <p:spPr>
          <a:xfrm>
            <a:off x="2002835" y="3438487"/>
            <a:ext cx="5066321" cy="461665"/>
          </a:xfrm>
          <a:prstGeom prst="rect">
            <a:avLst/>
          </a:prstGeom>
          <a:gradFill>
            <a:gsLst>
              <a:gs pos="0">
                <a:schemeClr val="bg1">
                  <a:lumMod val="98000"/>
                  <a:lumOff val="2000"/>
                </a:schemeClr>
              </a:gs>
              <a:gs pos="100000">
                <a:schemeClr val="bg1">
                  <a:alpha val="67000"/>
                </a:schemeClr>
              </a:gs>
            </a:gsLst>
            <a:lin ang="0" scaled="1"/>
          </a:gradFill>
          <a:ln>
            <a:noFill/>
          </a:ln>
        </p:spPr>
        <p:txBody>
          <a:bodyPr wrap="square">
            <a:spAutoFit/>
          </a:bodyPr>
          <a:lstStyle/>
          <a:p>
            <a:pPr algn="ctr"/>
            <a:r>
              <a:rPr lang="zh-CN" altLang="en-US" sz="2400" b="1" dirty="0">
                <a:solidFill>
                  <a:srgbClr val="C55A11"/>
                </a:solidFill>
                <a:latin typeface="微软雅黑" pitchFamily="34" charset="-122"/>
                <a:ea typeface="微软雅黑" pitchFamily="34" charset="-122"/>
              </a:rPr>
              <a:t>如何</a:t>
            </a:r>
            <a:r>
              <a:rPr lang="zh-CN" altLang="zh-CN" sz="2400" b="1" dirty="0">
                <a:solidFill>
                  <a:srgbClr val="C55A11"/>
                </a:solidFill>
                <a:latin typeface="微软雅黑" pitchFamily="34" charset="-122"/>
                <a:ea typeface="微软雅黑" pitchFamily="34" charset="-122"/>
              </a:rPr>
              <a:t>将</a:t>
            </a:r>
            <a:r>
              <a:rPr lang="zh-CN" altLang="en-US" sz="2400" b="1" dirty="0">
                <a:solidFill>
                  <a:srgbClr val="C55A11"/>
                </a:solidFill>
                <a:latin typeface="微软雅黑" pitchFamily="34" charset="-122"/>
                <a:ea typeface="微软雅黑" pitchFamily="34" charset="-122"/>
              </a:rPr>
              <a:t>异构的</a:t>
            </a:r>
            <a:r>
              <a:rPr lang="zh-CN" altLang="zh-CN" sz="2400" b="1" dirty="0">
                <a:solidFill>
                  <a:srgbClr val="C55A11"/>
                </a:solidFill>
                <a:latin typeface="微软雅黑" pitchFamily="34" charset="-122"/>
                <a:ea typeface="微软雅黑" pitchFamily="34" charset="-122"/>
              </a:rPr>
              <a:t>网络互相连接起来</a:t>
            </a:r>
            <a:r>
              <a:rPr lang="zh-CN" altLang="en-US" sz="2400" b="1" dirty="0">
                <a:solidFill>
                  <a:srgbClr val="C55A11"/>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网络互联问题</a:t>
            </a:r>
            <a:endParaRPr lang="en-US" altLang="zh-CN" sz="2400" b="1" dirty="0">
              <a:solidFill>
                <a:srgbClr val="0070C0"/>
              </a:solidFill>
              <a:ea typeface="微软雅黑" panose="020B0503020204020204" pitchFamily="34" charset="-122"/>
            </a:endParaRPr>
          </a:p>
        </p:txBody>
      </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5"/>
          <p:cNvGrpSpPr>
            <a:grpSpLocks/>
          </p:cNvGrpSpPr>
          <p:nvPr/>
        </p:nvGrpSpPr>
        <p:grpSpPr bwMode="auto">
          <a:xfrm>
            <a:off x="1283635" y="1880869"/>
            <a:ext cx="886282" cy="587568"/>
            <a:chOff x="912" y="768"/>
            <a:chExt cx="2400" cy="1584"/>
          </a:xfrm>
          <a:solidFill>
            <a:schemeClr val="bg1"/>
          </a:solidFill>
        </p:grpSpPr>
        <p:sp>
          <p:nvSpPr>
            <p:cNvPr id="174" name="Oval 6"/>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5" name="Oval 7"/>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6" name="Oval 8"/>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7" name="Oval 9"/>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8" name="Oval 10"/>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9" name="Oval 11"/>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0" name="Oval 12"/>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1" name="Oval 13"/>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2" name="Oval 14"/>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83" name="Group 15"/>
            <p:cNvGrpSpPr>
              <a:grpSpLocks/>
            </p:cNvGrpSpPr>
            <p:nvPr/>
          </p:nvGrpSpPr>
          <p:grpSpPr bwMode="auto">
            <a:xfrm>
              <a:off x="912" y="768"/>
              <a:ext cx="2386" cy="1553"/>
              <a:chOff x="912" y="768"/>
              <a:chExt cx="2386" cy="1553"/>
            </a:xfrm>
            <a:grpFill/>
          </p:grpSpPr>
          <p:sp>
            <p:nvSpPr>
              <p:cNvPr id="184" name="Oval 16"/>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5" name="Oval 17"/>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6" name="Oval 18"/>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7" name="Oval 19"/>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8" name="Oval 20"/>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89" name="Oval 21"/>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0" name="Oval 22"/>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1" name="Oval 23"/>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92" name="Oval 24"/>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46" name="Line 25"/>
          <p:cNvSpPr>
            <a:spLocks noChangeShapeType="1"/>
          </p:cNvSpPr>
          <p:nvPr/>
        </p:nvSpPr>
        <p:spPr bwMode="auto">
          <a:xfrm>
            <a:off x="2169916" y="2157311"/>
            <a:ext cx="4704367" cy="0"/>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47" name="Group 26"/>
          <p:cNvGrpSpPr>
            <a:grpSpLocks/>
          </p:cNvGrpSpPr>
          <p:nvPr/>
        </p:nvGrpSpPr>
        <p:grpSpPr bwMode="auto">
          <a:xfrm>
            <a:off x="6718466" y="1880869"/>
            <a:ext cx="886282" cy="587568"/>
            <a:chOff x="912" y="768"/>
            <a:chExt cx="2400" cy="1584"/>
          </a:xfrm>
          <a:solidFill>
            <a:schemeClr val="bg1"/>
          </a:solidFill>
        </p:grpSpPr>
        <p:sp>
          <p:nvSpPr>
            <p:cNvPr id="155" name="Oval 2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6" name="Oval 2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7" name="Oval 2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8" name="Oval 3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9" name="Oval 3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0" name="Oval 3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1" name="Oval 3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2" name="Oval 3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3" name="Oval 3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64" name="Group 36"/>
            <p:cNvGrpSpPr>
              <a:grpSpLocks/>
            </p:cNvGrpSpPr>
            <p:nvPr/>
          </p:nvGrpSpPr>
          <p:grpSpPr bwMode="auto">
            <a:xfrm>
              <a:off x="912" y="768"/>
              <a:ext cx="2386" cy="1553"/>
              <a:chOff x="912" y="768"/>
              <a:chExt cx="2386" cy="1553"/>
            </a:xfrm>
            <a:grpFill/>
          </p:grpSpPr>
          <p:sp>
            <p:nvSpPr>
              <p:cNvPr id="165" name="Oval 3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6" name="Oval 3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7" name="Oval 3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8" name="Oval 4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69" name="Oval 4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0" name="Oval 4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1" name="Oval 4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2" name="Oval 4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73" name="Oval 4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grpSp>
        <p:nvGrpSpPr>
          <p:cNvPr id="48" name="Group 46"/>
          <p:cNvGrpSpPr>
            <a:grpSpLocks/>
          </p:cNvGrpSpPr>
          <p:nvPr/>
        </p:nvGrpSpPr>
        <p:grpSpPr bwMode="auto">
          <a:xfrm>
            <a:off x="4968004" y="1903311"/>
            <a:ext cx="886282" cy="588587"/>
            <a:chOff x="912" y="768"/>
            <a:chExt cx="2400" cy="1584"/>
          </a:xfrm>
          <a:solidFill>
            <a:schemeClr val="bg1"/>
          </a:solidFill>
        </p:grpSpPr>
        <p:sp>
          <p:nvSpPr>
            <p:cNvPr id="136" name="Oval 4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7" name="Oval 4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8" name="Oval 4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9" name="Oval 5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0" name="Oval 5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1" name="Oval 5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2" name="Oval 5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3" name="Oval 5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4" name="Oval 5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45" name="Group 56"/>
            <p:cNvGrpSpPr>
              <a:grpSpLocks/>
            </p:cNvGrpSpPr>
            <p:nvPr/>
          </p:nvGrpSpPr>
          <p:grpSpPr bwMode="auto">
            <a:xfrm>
              <a:off x="912" y="768"/>
              <a:ext cx="2386" cy="1553"/>
              <a:chOff x="912" y="768"/>
              <a:chExt cx="2386" cy="1553"/>
            </a:xfrm>
            <a:grpFill/>
          </p:grpSpPr>
          <p:sp>
            <p:nvSpPr>
              <p:cNvPr id="146" name="Oval 5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7" name="Oval 5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8" name="Oval 5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49" name="Oval 6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0" name="Oval 6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1" name="Oval 6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2" name="Oval 6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3" name="Oval 6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54" name="Oval 6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grpSp>
        <p:nvGrpSpPr>
          <p:cNvPr id="49" name="Group 66"/>
          <p:cNvGrpSpPr>
            <a:grpSpLocks/>
          </p:cNvGrpSpPr>
          <p:nvPr/>
        </p:nvGrpSpPr>
        <p:grpSpPr bwMode="auto">
          <a:xfrm>
            <a:off x="3146816" y="1880869"/>
            <a:ext cx="886282" cy="587568"/>
            <a:chOff x="912" y="768"/>
            <a:chExt cx="2400" cy="1584"/>
          </a:xfrm>
          <a:solidFill>
            <a:schemeClr val="bg1"/>
          </a:solidFill>
        </p:grpSpPr>
        <p:sp>
          <p:nvSpPr>
            <p:cNvPr id="117" name="Oval 6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8" name="Oval 6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19" name="Oval 6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0" name="Oval 7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1" name="Oval 7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2" name="Oval 7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3" name="Oval 7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4" name="Oval 7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5" name="Oval 7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nvGrpSpPr>
            <p:cNvPr id="126" name="Group 76"/>
            <p:cNvGrpSpPr>
              <a:grpSpLocks/>
            </p:cNvGrpSpPr>
            <p:nvPr/>
          </p:nvGrpSpPr>
          <p:grpSpPr bwMode="auto">
            <a:xfrm>
              <a:off x="912" y="768"/>
              <a:ext cx="2386" cy="1553"/>
              <a:chOff x="912" y="768"/>
              <a:chExt cx="2386" cy="1553"/>
            </a:xfrm>
            <a:grpFill/>
          </p:grpSpPr>
          <p:sp>
            <p:nvSpPr>
              <p:cNvPr id="127" name="Oval 7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8" name="Oval 7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29" name="Oval 7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0" name="Oval 8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1" name="Oval 8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2" name="Oval 8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3" name="Oval 8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4" name="Oval 8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sp>
            <p:nvSpPr>
              <p:cNvPr id="135" name="Oval 8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itchFamily="34" charset="-122"/>
                  <a:ea typeface="微软雅黑" pitchFamily="34" charset="-122"/>
                </a:endParaRPr>
              </a:p>
            </p:txBody>
          </p:sp>
        </p:grpSp>
      </p:grpSp>
      <p:sp>
        <p:nvSpPr>
          <p:cNvPr id="50" name="Text Box 86"/>
          <p:cNvSpPr txBox="1">
            <a:spLocks noChangeArrowheads="1"/>
          </p:cNvSpPr>
          <p:nvPr/>
        </p:nvSpPr>
        <p:spPr bwMode="auto">
          <a:xfrm>
            <a:off x="1368727" y="1959797"/>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C55A11"/>
                </a:solidFill>
                <a:latin typeface="微软雅黑" pitchFamily="34" charset="-122"/>
                <a:ea typeface="微软雅黑" pitchFamily="34" charset="-122"/>
              </a:rPr>
              <a:t>网 </a:t>
            </a:r>
            <a:r>
              <a:rPr kumimoji="1" lang="en-US" altLang="zh-CN" sz="1100" b="1" dirty="0">
                <a:solidFill>
                  <a:srgbClr val="C55A11"/>
                </a:solidFill>
                <a:latin typeface="微软雅黑" pitchFamily="34" charset="-122"/>
                <a:ea typeface="微软雅黑" pitchFamily="34" charset="-122"/>
              </a:rPr>
              <a:t>1</a:t>
            </a:r>
          </a:p>
          <a:p>
            <a:pPr algn="ctr"/>
            <a:r>
              <a:rPr kumimoji="1" lang="en-US" altLang="zh-CN" sz="1100" b="1" dirty="0">
                <a:solidFill>
                  <a:srgbClr val="C55A11"/>
                </a:solidFill>
                <a:latin typeface="微软雅黑" pitchFamily="34" charset="-122"/>
                <a:ea typeface="微软雅黑" pitchFamily="34" charset="-122"/>
              </a:rPr>
              <a:t>15.0.0.0</a:t>
            </a:r>
          </a:p>
        </p:txBody>
      </p:sp>
      <p:sp>
        <p:nvSpPr>
          <p:cNvPr id="51" name="Text Box 87"/>
          <p:cNvSpPr txBox="1">
            <a:spLocks noChangeArrowheads="1"/>
          </p:cNvSpPr>
          <p:nvPr/>
        </p:nvSpPr>
        <p:spPr bwMode="auto">
          <a:xfrm>
            <a:off x="6838072" y="1959797"/>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C55A11"/>
                </a:solidFill>
                <a:latin typeface="微软雅黑" pitchFamily="34" charset="-122"/>
                <a:ea typeface="微软雅黑" pitchFamily="34" charset="-122"/>
              </a:rPr>
              <a:t>网 </a:t>
            </a:r>
            <a:r>
              <a:rPr kumimoji="1" lang="en-US" altLang="zh-CN" sz="1100" b="1" dirty="0">
                <a:solidFill>
                  <a:srgbClr val="C55A11"/>
                </a:solidFill>
                <a:latin typeface="微软雅黑" pitchFamily="34" charset="-122"/>
                <a:ea typeface="微软雅黑" pitchFamily="34" charset="-122"/>
              </a:rPr>
              <a:t>4</a:t>
            </a:r>
          </a:p>
          <a:p>
            <a:pPr algn="ctr"/>
            <a:r>
              <a:rPr kumimoji="1" lang="en-US" altLang="zh-CN" sz="1100" b="1" dirty="0">
                <a:solidFill>
                  <a:srgbClr val="C55A11"/>
                </a:solidFill>
                <a:latin typeface="微软雅黑" pitchFamily="34" charset="-122"/>
                <a:ea typeface="微软雅黑" pitchFamily="34" charset="-122"/>
              </a:rPr>
              <a:t>40.0.0.0</a:t>
            </a:r>
          </a:p>
        </p:txBody>
      </p:sp>
      <p:sp>
        <p:nvSpPr>
          <p:cNvPr id="52" name="Text Box 88"/>
          <p:cNvSpPr txBox="1">
            <a:spLocks noChangeArrowheads="1"/>
          </p:cNvSpPr>
          <p:nvPr/>
        </p:nvSpPr>
        <p:spPr bwMode="auto">
          <a:xfrm>
            <a:off x="5065252" y="1959797"/>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C55A11"/>
                </a:solidFill>
                <a:latin typeface="微软雅黑" pitchFamily="34" charset="-122"/>
                <a:ea typeface="微软雅黑" pitchFamily="34" charset="-122"/>
              </a:rPr>
              <a:t>网 </a:t>
            </a:r>
            <a:r>
              <a:rPr kumimoji="1" lang="en-US" altLang="zh-CN" sz="1100" b="1" dirty="0">
                <a:solidFill>
                  <a:srgbClr val="C55A11"/>
                </a:solidFill>
                <a:latin typeface="微软雅黑" pitchFamily="34" charset="-122"/>
                <a:ea typeface="微软雅黑" pitchFamily="34" charset="-122"/>
              </a:rPr>
              <a:t>3</a:t>
            </a:r>
          </a:p>
          <a:p>
            <a:pPr algn="ctr"/>
            <a:r>
              <a:rPr kumimoji="1" lang="en-US" altLang="zh-CN" sz="1100" b="1" dirty="0">
                <a:solidFill>
                  <a:srgbClr val="C55A11"/>
                </a:solidFill>
                <a:latin typeface="微软雅黑" pitchFamily="34" charset="-122"/>
                <a:ea typeface="微软雅黑" pitchFamily="34" charset="-122"/>
              </a:rPr>
              <a:t>30.0.0.0</a:t>
            </a:r>
          </a:p>
        </p:txBody>
      </p:sp>
      <p:sp>
        <p:nvSpPr>
          <p:cNvPr id="53" name="Text Box 89"/>
          <p:cNvSpPr txBox="1">
            <a:spLocks noChangeArrowheads="1"/>
          </p:cNvSpPr>
          <p:nvPr/>
        </p:nvSpPr>
        <p:spPr bwMode="auto">
          <a:xfrm>
            <a:off x="3244063" y="1959797"/>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C55A11"/>
                </a:solidFill>
                <a:latin typeface="微软雅黑" pitchFamily="34" charset="-122"/>
                <a:ea typeface="微软雅黑" pitchFamily="34" charset="-122"/>
              </a:rPr>
              <a:t>网 </a:t>
            </a:r>
            <a:r>
              <a:rPr kumimoji="1" lang="en-US" altLang="zh-CN" sz="1100" b="1" dirty="0">
                <a:solidFill>
                  <a:srgbClr val="C55A11"/>
                </a:solidFill>
                <a:latin typeface="微软雅黑" pitchFamily="34" charset="-122"/>
                <a:ea typeface="微软雅黑" pitchFamily="34" charset="-122"/>
              </a:rPr>
              <a:t>2</a:t>
            </a:r>
          </a:p>
          <a:p>
            <a:pPr algn="ctr"/>
            <a:r>
              <a:rPr kumimoji="1" lang="en-US" altLang="zh-CN" sz="1100" b="1" dirty="0">
                <a:solidFill>
                  <a:srgbClr val="C55A11"/>
                </a:solidFill>
                <a:latin typeface="微软雅黑" pitchFamily="34" charset="-122"/>
                <a:ea typeface="微软雅黑" pitchFamily="34" charset="-122"/>
              </a:rPr>
              <a:t>20.0.0.0</a:t>
            </a:r>
          </a:p>
        </p:txBody>
      </p:sp>
      <p:sp>
        <p:nvSpPr>
          <p:cNvPr id="54" name="Text Box 90"/>
          <p:cNvSpPr txBox="1">
            <a:spLocks noChangeArrowheads="1"/>
          </p:cNvSpPr>
          <p:nvPr/>
        </p:nvSpPr>
        <p:spPr bwMode="auto">
          <a:xfrm>
            <a:off x="1809657"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15.0.0.4</a:t>
            </a:r>
          </a:p>
        </p:txBody>
      </p:sp>
      <p:sp>
        <p:nvSpPr>
          <p:cNvPr id="55" name="Text Box 91"/>
          <p:cNvSpPr txBox="1">
            <a:spLocks noChangeArrowheads="1"/>
          </p:cNvSpPr>
          <p:nvPr/>
        </p:nvSpPr>
        <p:spPr bwMode="auto">
          <a:xfrm>
            <a:off x="6304057"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40.0.0.4</a:t>
            </a:r>
          </a:p>
        </p:txBody>
      </p:sp>
      <p:sp>
        <p:nvSpPr>
          <p:cNvPr id="56" name="Text Box 92"/>
          <p:cNvSpPr txBox="1">
            <a:spLocks noChangeArrowheads="1"/>
          </p:cNvSpPr>
          <p:nvPr/>
        </p:nvSpPr>
        <p:spPr bwMode="auto">
          <a:xfrm>
            <a:off x="4595590"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30.0.0.2</a:t>
            </a:r>
          </a:p>
        </p:txBody>
      </p:sp>
      <p:sp>
        <p:nvSpPr>
          <p:cNvPr id="57" name="Text Box 93"/>
          <p:cNvSpPr txBox="1">
            <a:spLocks noChangeArrowheads="1"/>
          </p:cNvSpPr>
          <p:nvPr/>
        </p:nvSpPr>
        <p:spPr bwMode="auto">
          <a:xfrm>
            <a:off x="3724779"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20.0.0.9</a:t>
            </a:r>
          </a:p>
        </p:txBody>
      </p:sp>
      <p:sp>
        <p:nvSpPr>
          <p:cNvPr id="58" name="Text Box 94"/>
          <p:cNvSpPr txBox="1">
            <a:spLocks noChangeArrowheads="1"/>
          </p:cNvSpPr>
          <p:nvPr/>
        </p:nvSpPr>
        <p:spPr bwMode="auto">
          <a:xfrm>
            <a:off x="2661682"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20.0.0.7</a:t>
            </a:r>
          </a:p>
        </p:txBody>
      </p:sp>
      <p:sp>
        <p:nvSpPr>
          <p:cNvPr id="59" name="Line 95"/>
          <p:cNvSpPr>
            <a:spLocks noChangeShapeType="1"/>
          </p:cNvSpPr>
          <p:nvPr/>
        </p:nvSpPr>
        <p:spPr bwMode="auto">
          <a:xfrm>
            <a:off x="2279321" y="18971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96"/>
          <p:cNvSpPr>
            <a:spLocks noChangeShapeType="1"/>
          </p:cNvSpPr>
          <p:nvPr/>
        </p:nvSpPr>
        <p:spPr bwMode="auto">
          <a:xfrm>
            <a:off x="3046253" y="18971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97"/>
          <p:cNvSpPr>
            <a:spLocks noChangeShapeType="1"/>
          </p:cNvSpPr>
          <p:nvPr/>
        </p:nvSpPr>
        <p:spPr bwMode="auto">
          <a:xfrm>
            <a:off x="5896278" y="18971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98"/>
          <p:cNvSpPr>
            <a:spLocks noChangeShapeType="1"/>
          </p:cNvSpPr>
          <p:nvPr/>
        </p:nvSpPr>
        <p:spPr bwMode="auto">
          <a:xfrm>
            <a:off x="4161544" y="18971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99"/>
          <p:cNvSpPr>
            <a:spLocks noChangeShapeType="1"/>
          </p:cNvSpPr>
          <p:nvPr/>
        </p:nvSpPr>
        <p:spPr bwMode="auto">
          <a:xfrm>
            <a:off x="6664316" y="1883929"/>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100"/>
          <p:cNvSpPr>
            <a:spLocks noChangeShapeType="1"/>
          </p:cNvSpPr>
          <p:nvPr/>
        </p:nvSpPr>
        <p:spPr bwMode="auto">
          <a:xfrm>
            <a:off x="4910539" y="18971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5" name="组合 4"/>
          <p:cNvGrpSpPr/>
          <p:nvPr/>
        </p:nvGrpSpPr>
        <p:grpSpPr>
          <a:xfrm>
            <a:off x="2771800" y="2231778"/>
            <a:ext cx="3507555" cy="1840786"/>
            <a:chOff x="2739038" y="2231778"/>
            <a:chExt cx="3507555" cy="1840786"/>
          </a:xfrm>
        </p:grpSpPr>
        <p:sp>
          <p:nvSpPr>
            <p:cNvPr id="44" name="Freeform 4"/>
            <p:cNvSpPr>
              <a:spLocks/>
            </p:cNvSpPr>
            <p:nvPr/>
          </p:nvSpPr>
          <p:spPr bwMode="auto">
            <a:xfrm>
              <a:off x="2739038" y="2231778"/>
              <a:ext cx="3507555" cy="659992"/>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92D050"/>
                </a:gs>
                <a:gs pos="100000">
                  <a:srgbClr val="99FFCC"/>
                </a:gs>
              </a:gsLst>
              <a:lin ang="5400000" scaled="1"/>
            </a:gradFill>
            <a:ln>
              <a:noFill/>
            </a:ln>
            <a:effectLst/>
          </p:spPr>
          <p:txBody>
            <a:bodyPr/>
            <a:lstStyle/>
            <a:p>
              <a:endParaRPr lang="zh-CN" altLang="en-US" sz="1200" b="1">
                <a:latin typeface="微软雅黑" pitchFamily="34" charset="-122"/>
                <a:ea typeface="微软雅黑" pitchFamily="34" charset="-122"/>
              </a:endParaRPr>
            </a:p>
          </p:txBody>
        </p:sp>
        <p:sp>
          <p:nvSpPr>
            <p:cNvPr id="65" name="Rectangle 101"/>
            <p:cNvSpPr>
              <a:spLocks noChangeArrowheads="1"/>
            </p:cNvSpPr>
            <p:nvPr/>
          </p:nvSpPr>
          <p:spPr bwMode="auto">
            <a:xfrm>
              <a:off x="2739038" y="2891770"/>
              <a:ext cx="3507555" cy="1142492"/>
            </a:xfrm>
            <a:prstGeom prst="rect">
              <a:avLst/>
            </a:prstGeom>
            <a:solidFill>
              <a:srgbClr val="00FFFF"/>
            </a:solidFill>
            <a:ln w="28575">
              <a:solidFill>
                <a:srgbClr val="00B050"/>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6" name="Line 102"/>
            <p:cNvSpPr>
              <a:spLocks noChangeShapeType="1"/>
            </p:cNvSpPr>
            <p:nvPr/>
          </p:nvSpPr>
          <p:spPr bwMode="auto">
            <a:xfrm>
              <a:off x="2739038" y="3203916"/>
              <a:ext cx="3507555" cy="0"/>
            </a:xfrm>
            <a:prstGeom prst="line">
              <a:avLst/>
            </a:prstGeom>
            <a:noFill/>
            <a:ln w="1905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Text Box 103"/>
            <p:cNvSpPr txBox="1">
              <a:spLocks noChangeArrowheads="1"/>
            </p:cNvSpPr>
            <p:nvPr/>
          </p:nvSpPr>
          <p:spPr bwMode="auto">
            <a:xfrm>
              <a:off x="2746772" y="2907072"/>
              <a:ext cx="15696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目的主机所在的网络</a:t>
              </a:r>
            </a:p>
          </p:txBody>
        </p:sp>
        <p:sp>
          <p:nvSpPr>
            <p:cNvPr id="68" name="Text Box 104"/>
            <p:cNvSpPr txBox="1">
              <a:spLocks noChangeArrowheads="1"/>
            </p:cNvSpPr>
            <p:nvPr/>
          </p:nvSpPr>
          <p:spPr bwMode="auto">
            <a:xfrm>
              <a:off x="4857494" y="2904011"/>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下一跳地址</a:t>
              </a:r>
            </a:p>
          </p:txBody>
        </p:sp>
        <p:sp>
          <p:nvSpPr>
            <p:cNvPr id="69" name="Line 105"/>
            <p:cNvSpPr>
              <a:spLocks noChangeShapeType="1"/>
            </p:cNvSpPr>
            <p:nvPr/>
          </p:nvSpPr>
          <p:spPr bwMode="auto">
            <a:xfrm>
              <a:off x="4492815" y="2891770"/>
              <a:ext cx="0" cy="1142492"/>
            </a:xfrm>
            <a:prstGeom prst="line">
              <a:avLst/>
            </a:prstGeom>
            <a:noFill/>
            <a:ln w="1905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106"/>
            <p:cNvSpPr>
              <a:spLocks noChangeShapeType="1"/>
            </p:cNvSpPr>
            <p:nvPr/>
          </p:nvSpPr>
          <p:spPr bwMode="auto">
            <a:xfrm>
              <a:off x="2739038" y="3410992"/>
              <a:ext cx="3507555" cy="0"/>
            </a:xfrm>
            <a:prstGeom prst="line">
              <a:avLst/>
            </a:prstGeom>
            <a:noFill/>
            <a:ln w="1905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107"/>
            <p:cNvSpPr>
              <a:spLocks noChangeShapeType="1"/>
            </p:cNvSpPr>
            <p:nvPr/>
          </p:nvSpPr>
          <p:spPr bwMode="auto">
            <a:xfrm>
              <a:off x="2739038" y="3619089"/>
              <a:ext cx="3507555" cy="0"/>
            </a:xfrm>
            <a:prstGeom prst="line">
              <a:avLst/>
            </a:prstGeom>
            <a:noFill/>
            <a:ln w="1905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2" name="Line 108"/>
            <p:cNvSpPr>
              <a:spLocks noChangeShapeType="1"/>
            </p:cNvSpPr>
            <p:nvPr/>
          </p:nvSpPr>
          <p:spPr bwMode="auto">
            <a:xfrm>
              <a:off x="2739038" y="3827186"/>
              <a:ext cx="3507555" cy="0"/>
            </a:xfrm>
            <a:prstGeom prst="line">
              <a:avLst/>
            </a:prstGeom>
            <a:noFill/>
            <a:ln w="1905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3" name="Text Box 109"/>
            <p:cNvSpPr txBox="1">
              <a:spLocks noChangeArrowheads="1"/>
            </p:cNvSpPr>
            <p:nvPr/>
          </p:nvSpPr>
          <p:spPr bwMode="auto">
            <a:xfrm>
              <a:off x="3213121" y="3171274"/>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20.0.0.0</a:t>
              </a:r>
            </a:p>
          </p:txBody>
        </p:sp>
        <p:sp>
          <p:nvSpPr>
            <p:cNvPr id="74" name="Text Box 110"/>
            <p:cNvSpPr txBox="1">
              <a:spLocks noChangeArrowheads="1"/>
            </p:cNvSpPr>
            <p:nvPr/>
          </p:nvSpPr>
          <p:spPr bwMode="auto">
            <a:xfrm>
              <a:off x="3213121" y="3373249"/>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30.0.0.0</a:t>
              </a:r>
            </a:p>
          </p:txBody>
        </p:sp>
        <p:sp>
          <p:nvSpPr>
            <p:cNvPr id="75" name="Text Box 111"/>
            <p:cNvSpPr txBox="1">
              <a:spLocks noChangeArrowheads="1"/>
            </p:cNvSpPr>
            <p:nvPr/>
          </p:nvSpPr>
          <p:spPr bwMode="auto">
            <a:xfrm>
              <a:off x="3213121" y="3595629"/>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15.0.0.0</a:t>
              </a:r>
            </a:p>
          </p:txBody>
        </p:sp>
        <p:sp>
          <p:nvSpPr>
            <p:cNvPr id="76" name="Text Box 112"/>
            <p:cNvSpPr txBox="1">
              <a:spLocks noChangeArrowheads="1"/>
            </p:cNvSpPr>
            <p:nvPr/>
          </p:nvSpPr>
          <p:spPr bwMode="auto">
            <a:xfrm>
              <a:off x="3213121" y="3787404"/>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40.0.0.0</a:t>
              </a:r>
            </a:p>
          </p:txBody>
        </p:sp>
        <p:sp>
          <p:nvSpPr>
            <p:cNvPr id="77" name="Text Box 113"/>
            <p:cNvSpPr txBox="1">
              <a:spLocks noChangeArrowheads="1"/>
            </p:cNvSpPr>
            <p:nvPr/>
          </p:nvSpPr>
          <p:spPr bwMode="auto">
            <a:xfrm>
              <a:off x="4922696" y="35874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20.0.0.7</a:t>
              </a:r>
            </a:p>
          </p:txBody>
        </p:sp>
        <p:sp>
          <p:nvSpPr>
            <p:cNvPr id="78" name="Text Box 114"/>
            <p:cNvSpPr txBox="1">
              <a:spLocks noChangeArrowheads="1"/>
            </p:cNvSpPr>
            <p:nvPr/>
          </p:nvSpPr>
          <p:spPr bwMode="auto">
            <a:xfrm>
              <a:off x="4922696" y="379556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30.0.0.1</a:t>
              </a:r>
            </a:p>
          </p:txBody>
        </p:sp>
        <p:sp>
          <p:nvSpPr>
            <p:cNvPr id="79" name="Text Box 115"/>
            <p:cNvSpPr txBox="1">
              <a:spLocks noChangeArrowheads="1"/>
            </p:cNvSpPr>
            <p:nvPr/>
          </p:nvSpPr>
          <p:spPr bwMode="auto">
            <a:xfrm>
              <a:off x="4616584" y="3390590"/>
              <a:ext cx="1402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直接交付，接口 </a:t>
              </a:r>
              <a:r>
                <a:rPr kumimoji="1" lang="en-US" altLang="zh-CN" sz="1200" b="1">
                  <a:latin typeface="微软雅黑" pitchFamily="34" charset="-122"/>
                  <a:ea typeface="微软雅黑" pitchFamily="34" charset="-122"/>
                </a:rPr>
                <a:t>1</a:t>
              </a:r>
            </a:p>
          </p:txBody>
        </p:sp>
        <p:sp>
          <p:nvSpPr>
            <p:cNvPr id="80" name="Text Box 116"/>
            <p:cNvSpPr txBox="1">
              <a:spLocks noChangeArrowheads="1"/>
            </p:cNvSpPr>
            <p:nvPr/>
          </p:nvSpPr>
          <p:spPr bwMode="auto">
            <a:xfrm>
              <a:off x="4616584" y="3169234"/>
              <a:ext cx="1402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直接交付，接口 </a:t>
              </a:r>
              <a:r>
                <a:rPr kumimoji="1" lang="en-US" altLang="zh-CN" sz="1200" b="1">
                  <a:latin typeface="微软雅黑" pitchFamily="34" charset="-122"/>
                  <a:ea typeface="微软雅黑" pitchFamily="34" charset="-122"/>
                </a:rPr>
                <a:t>0</a:t>
              </a:r>
            </a:p>
          </p:txBody>
        </p:sp>
        <p:sp>
          <p:nvSpPr>
            <p:cNvPr id="81" name="Text Box 117"/>
            <p:cNvSpPr txBox="1">
              <a:spLocks noChangeArrowheads="1"/>
            </p:cNvSpPr>
            <p:nvPr/>
          </p:nvSpPr>
          <p:spPr bwMode="auto">
            <a:xfrm>
              <a:off x="3630741" y="2558826"/>
              <a:ext cx="17459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路由器 </a:t>
              </a:r>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r>
                <a:rPr kumimoji="1" lang="en-US" altLang="zh-CN" sz="1400" b="1" dirty="0">
                  <a:latin typeface="微软雅黑" pitchFamily="34" charset="-122"/>
                  <a:ea typeface="微软雅黑" pitchFamily="34" charset="-122"/>
                </a:rPr>
                <a:t> </a:t>
              </a:r>
              <a:r>
                <a:rPr kumimoji="1" lang="zh-CN" altLang="en-US" sz="1400" b="1" dirty="0">
                  <a:latin typeface="微软雅黑" pitchFamily="34" charset="-122"/>
                  <a:ea typeface="微软雅黑" pitchFamily="34" charset="-122"/>
                </a:rPr>
                <a:t>的路由表</a:t>
              </a:r>
            </a:p>
          </p:txBody>
        </p:sp>
      </p:grpSp>
      <p:sp>
        <p:nvSpPr>
          <p:cNvPr id="82" name="Text Box 118"/>
          <p:cNvSpPr txBox="1">
            <a:spLocks noChangeArrowheads="1"/>
          </p:cNvSpPr>
          <p:nvPr/>
        </p:nvSpPr>
        <p:spPr bwMode="auto">
          <a:xfrm>
            <a:off x="5481872" y="1638090"/>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30.0.0.1</a:t>
            </a:r>
          </a:p>
        </p:txBody>
      </p:sp>
      <p:sp>
        <p:nvSpPr>
          <p:cNvPr id="83" name="Line 121"/>
          <p:cNvSpPr>
            <a:spLocks noChangeShapeType="1"/>
          </p:cNvSpPr>
          <p:nvPr/>
        </p:nvSpPr>
        <p:spPr bwMode="auto">
          <a:xfrm flipV="1">
            <a:off x="1313472" y="4660291"/>
            <a:ext cx="6117777" cy="10201"/>
          </a:xfrm>
          <a:prstGeom prst="line">
            <a:avLst/>
          </a:prstGeom>
          <a:noFill/>
          <a:ln w="38100">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23"/>
          <p:cNvSpPr txBox="1">
            <a:spLocks noChangeArrowheads="1"/>
          </p:cNvSpPr>
          <p:nvPr/>
        </p:nvSpPr>
        <p:spPr bwMode="auto">
          <a:xfrm>
            <a:off x="1859387"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15.0.0.4</a:t>
            </a:r>
            <a:endParaRPr kumimoji="1" lang="en-US" altLang="zh-CN" sz="1200" b="1" dirty="0">
              <a:latin typeface="微软雅黑" pitchFamily="34" charset="-122"/>
              <a:ea typeface="微软雅黑" pitchFamily="34" charset="-122"/>
            </a:endParaRPr>
          </a:p>
        </p:txBody>
      </p:sp>
      <p:sp>
        <p:nvSpPr>
          <p:cNvPr id="86" name="Text Box 124"/>
          <p:cNvSpPr txBox="1">
            <a:spLocks noChangeArrowheads="1"/>
          </p:cNvSpPr>
          <p:nvPr/>
        </p:nvSpPr>
        <p:spPr bwMode="auto">
          <a:xfrm>
            <a:off x="6375888"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40.0.0.4</a:t>
            </a:r>
          </a:p>
        </p:txBody>
      </p:sp>
      <p:sp>
        <p:nvSpPr>
          <p:cNvPr id="87" name="Text Box 125"/>
          <p:cNvSpPr txBox="1">
            <a:spLocks noChangeArrowheads="1"/>
          </p:cNvSpPr>
          <p:nvPr/>
        </p:nvSpPr>
        <p:spPr bwMode="auto">
          <a:xfrm>
            <a:off x="4566857"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30.0.0.2</a:t>
            </a:r>
          </a:p>
        </p:txBody>
      </p:sp>
      <p:sp>
        <p:nvSpPr>
          <p:cNvPr id="88" name="Text Box 126"/>
          <p:cNvSpPr txBox="1">
            <a:spLocks noChangeArrowheads="1"/>
          </p:cNvSpPr>
          <p:nvPr/>
        </p:nvSpPr>
        <p:spPr bwMode="auto">
          <a:xfrm>
            <a:off x="3663997"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20.0.0.9</a:t>
            </a:r>
          </a:p>
        </p:txBody>
      </p:sp>
      <p:sp>
        <p:nvSpPr>
          <p:cNvPr id="89" name="Text Box 127"/>
          <p:cNvSpPr txBox="1">
            <a:spLocks noChangeArrowheads="1"/>
          </p:cNvSpPr>
          <p:nvPr/>
        </p:nvSpPr>
        <p:spPr bwMode="auto">
          <a:xfrm>
            <a:off x="2762244"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20.0.0.7</a:t>
            </a:r>
          </a:p>
        </p:txBody>
      </p:sp>
      <p:sp>
        <p:nvSpPr>
          <p:cNvPr id="90" name="Line 128"/>
          <p:cNvSpPr>
            <a:spLocks noChangeShapeType="1"/>
          </p:cNvSpPr>
          <p:nvPr/>
        </p:nvSpPr>
        <p:spPr bwMode="auto">
          <a:xfrm>
            <a:off x="2279321" y="4401190"/>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129"/>
          <p:cNvSpPr>
            <a:spLocks noChangeShapeType="1"/>
          </p:cNvSpPr>
          <p:nvPr/>
        </p:nvSpPr>
        <p:spPr bwMode="auto">
          <a:xfrm>
            <a:off x="3101507" y="4401190"/>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130"/>
          <p:cNvSpPr>
            <a:spLocks noChangeShapeType="1"/>
          </p:cNvSpPr>
          <p:nvPr/>
        </p:nvSpPr>
        <p:spPr bwMode="auto">
          <a:xfrm>
            <a:off x="5896278" y="4401190"/>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131"/>
          <p:cNvSpPr>
            <a:spLocks noChangeShapeType="1"/>
          </p:cNvSpPr>
          <p:nvPr/>
        </p:nvSpPr>
        <p:spPr bwMode="auto">
          <a:xfrm>
            <a:off x="4088352" y="4401190"/>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132"/>
          <p:cNvSpPr>
            <a:spLocks noChangeShapeType="1"/>
          </p:cNvSpPr>
          <p:nvPr/>
        </p:nvSpPr>
        <p:spPr bwMode="auto">
          <a:xfrm>
            <a:off x="6718465" y="4386909"/>
            <a:ext cx="0" cy="25910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133"/>
          <p:cNvSpPr>
            <a:spLocks noChangeShapeType="1"/>
          </p:cNvSpPr>
          <p:nvPr/>
        </p:nvSpPr>
        <p:spPr bwMode="auto">
          <a:xfrm>
            <a:off x="4910539" y="4411390"/>
            <a:ext cx="0" cy="260121"/>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Text Box 134"/>
          <p:cNvSpPr txBox="1">
            <a:spLocks noChangeArrowheads="1"/>
          </p:cNvSpPr>
          <p:nvPr/>
        </p:nvSpPr>
        <p:spPr bwMode="auto">
          <a:xfrm>
            <a:off x="5453139" y="414106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30.0.0.1</a:t>
            </a:r>
          </a:p>
        </p:txBody>
      </p:sp>
      <p:sp>
        <p:nvSpPr>
          <p:cNvPr id="97" name="Text Box 135"/>
          <p:cNvSpPr txBox="1">
            <a:spLocks noChangeArrowheads="1"/>
          </p:cNvSpPr>
          <p:nvPr/>
        </p:nvSpPr>
        <p:spPr bwMode="auto">
          <a:xfrm>
            <a:off x="6938380" y="4381807"/>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C55A11"/>
                </a:solidFill>
                <a:latin typeface="微软雅黑" pitchFamily="34" charset="-122"/>
                <a:ea typeface="微软雅黑" pitchFamily="34" charset="-122"/>
              </a:rPr>
              <a:t>链路 </a:t>
            </a:r>
            <a:r>
              <a:rPr kumimoji="1" lang="en-US" altLang="zh-CN" sz="1200" b="1">
                <a:solidFill>
                  <a:srgbClr val="C55A11"/>
                </a:solidFill>
                <a:latin typeface="微软雅黑" pitchFamily="34" charset="-122"/>
                <a:ea typeface="微软雅黑" pitchFamily="34" charset="-122"/>
              </a:rPr>
              <a:t>4</a:t>
            </a:r>
          </a:p>
        </p:txBody>
      </p:sp>
      <p:sp>
        <p:nvSpPr>
          <p:cNvPr id="98" name="Text Box 136"/>
          <p:cNvSpPr txBox="1">
            <a:spLocks noChangeArrowheads="1"/>
          </p:cNvSpPr>
          <p:nvPr/>
        </p:nvSpPr>
        <p:spPr bwMode="auto">
          <a:xfrm>
            <a:off x="5147029" y="4381807"/>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C55A11"/>
                </a:solidFill>
                <a:latin typeface="微软雅黑" pitchFamily="34" charset="-122"/>
                <a:ea typeface="微软雅黑" pitchFamily="34" charset="-122"/>
              </a:rPr>
              <a:t>链路 </a:t>
            </a:r>
            <a:r>
              <a:rPr kumimoji="1" lang="en-US" altLang="zh-CN" sz="1200" b="1">
                <a:solidFill>
                  <a:srgbClr val="C55A11"/>
                </a:solidFill>
                <a:latin typeface="微软雅黑" pitchFamily="34" charset="-122"/>
                <a:ea typeface="微软雅黑" pitchFamily="34" charset="-122"/>
              </a:rPr>
              <a:t>3</a:t>
            </a:r>
          </a:p>
        </p:txBody>
      </p:sp>
      <p:sp>
        <p:nvSpPr>
          <p:cNvPr id="99" name="Text Box 137"/>
          <p:cNvSpPr txBox="1">
            <a:spLocks noChangeArrowheads="1"/>
          </p:cNvSpPr>
          <p:nvPr/>
        </p:nvSpPr>
        <p:spPr bwMode="auto">
          <a:xfrm>
            <a:off x="3320315" y="4381807"/>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55A11"/>
                </a:solidFill>
                <a:latin typeface="微软雅黑" pitchFamily="34" charset="-122"/>
                <a:ea typeface="微软雅黑" pitchFamily="34" charset="-122"/>
              </a:rPr>
              <a:t>链路 </a:t>
            </a:r>
            <a:r>
              <a:rPr kumimoji="1" lang="en-US" altLang="zh-CN" sz="1200" b="1" dirty="0">
                <a:solidFill>
                  <a:srgbClr val="C55A11"/>
                </a:solidFill>
                <a:latin typeface="微软雅黑" pitchFamily="34" charset="-122"/>
                <a:ea typeface="微软雅黑" pitchFamily="34" charset="-122"/>
              </a:rPr>
              <a:t>2</a:t>
            </a:r>
          </a:p>
        </p:txBody>
      </p:sp>
      <p:sp>
        <p:nvSpPr>
          <p:cNvPr id="100" name="Text Box 138"/>
          <p:cNvSpPr txBox="1">
            <a:spLocks noChangeArrowheads="1"/>
          </p:cNvSpPr>
          <p:nvPr/>
        </p:nvSpPr>
        <p:spPr bwMode="auto">
          <a:xfrm>
            <a:off x="1347730" y="4381807"/>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C55A11"/>
                </a:solidFill>
                <a:latin typeface="微软雅黑" pitchFamily="34" charset="-122"/>
                <a:ea typeface="微软雅黑" pitchFamily="34" charset="-122"/>
              </a:rPr>
              <a:t>链路 </a:t>
            </a:r>
            <a:r>
              <a:rPr kumimoji="1" lang="en-US" altLang="zh-CN" sz="1200" b="1">
                <a:solidFill>
                  <a:srgbClr val="C55A11"/>
                </a:solidFill>
                <a:latin typeface="微软雅黑" pitchFamily="34" charset="-122"/>
                <a:ea typeface="微软雅黑" pitchFamily="34" charset="-122"/>
              </a:rPr>
              <a:t>1</a:t>
            </a:r>
          </a:p>
        </p:txBody>
      </p:sp>
      <p:pic>
        <p:nvPicPr>
          <p:cNvPr id="101" name="Picture 1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3978" y="2040002"/>
            <a:ext cx="499501" cy="2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Text Box 140"/>
          <p:cNvSpPr txBox="1">
            <a:spLocks noChangeArrowheads="1"/>
          </p:cNvSpPr>
          <p:nvPr/>
        </p:nvSpPr>
        <p:spPr bwMode="auto">
          <a:xfrm>
            <a:off x="4371512" y="1778862"/>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55A11"/>
                </a:solidFill>
                <a:latin typeface="微软雅黑" pitchFamily="34" charset="-122"/>
                <a:ea typeface="微软雅黑" pitchFamily="34" charset="-122"/>
              </a:rPr>
              <a:t>R</a:t>
            </a:r>
            <a:r>
              <a:rPr kumimoji="1" lang="en-US" altLang="zh-CN" sz="1200" b="1" baseline="-25000" dirty="0">
                <a:solidFill>
                  <a:srgbClr val="C55A11"/>
                </a:solidFill>
                <a:latin typeface="微软雅黑" pitchFamily="34" charset="-122"/>
                <a:ea typeface="微软雅黑" pitchFamily="34" charset="-122"/>
              </a:rPr>
              <a:t>2</a:t>
            </a:r>
            <a:endParaRPr kumimoji="1" lang="en-US" altLang="zh-CN" sz="1200" b="1" dirty="0">
              <a:solidFill>
                <a:srgbClr val="C55A11"/>
              </a:solidFill>
              <a:latin typeface="微软雅黑" pitchFamily="34" charset="-122"/>
              <a:ea typeface="微软雅黑" pitchFamily="34" charset="-122"/>
            </a:endParaRPr>
          </a:p>
        </p:txBody>
      </p:sp>
      <p:sp>
        <p:nvSpPr>
          <p:cNvPr id="103" name="Text Box 141"/>
          <p:cNvSpPr txBox="1">
            <a:spLocks noChangeArrowheads="1"/>
          </p:cNvSpPr>
          <p:nvPr/>
        </p:nvSpPr>
        <p:spPr bwMode="auto">
          <a:xfrm>
            <a:off x="6115811" y="1778862"/>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55A11"/>
                </a:solidFill>
                <a:latin typeface="微软雅黑" pitchFamily="34" charset="-122"/>
                <a:ea typeface="微软雅黑" pitchFamily="34" charset="-122"/>
              </a:rPr>
              <a:t>R</a:t>
            </a:r>
            <a:r>
              <a:rPr kumimoji="1" lang="en-US" altLang="zh-CN" sz="1200" b="1" baseline="-25000" dirty="0">
                <a:solidFill>
                  <a:srgbClr val="C55A11"/>
                </a:solidFill>
                <a:latin typeface="微软雅黑" pitchFamily="34" charset="-122"/>
                <a:ea typeface="微软雅黑" pitchFamily="34" charset="-122"/>
              </a:rPr>
              <a:t>3</a:t>
            </a:r>
            <a:endParaRPr kumimoji="1" lang="en-US" altLang="zh-CN" sz="1200" b="1" dirty="0">
              <a:solidFill>
                <a:srgbClr val="C55A11"/>
              </a:solidFill>
              <a:latin typeface="微软雅黑" pitchFamily="34" charset="-122"/>
              <a:ea typeface="微软雅黑" pitchFamily="34" charset="-122"/>
            </a:endParaRPr>
          </a:p>
        </p:txBody>
      </p:sp>
      <p:sp>
        <p:nvSpPr>
          <p:cNvPr id="104" name="Text Box 142"/>
          <p:cNvSpPr txBox="1">
            <a:spLocks noChangeArrowheads="1"/>
          </p:cNvSpPr>
          <p:nvPr/>
        </p:nvSpPr>
        <p:spPr bwMode="auto">
          <a:xfrm>
            <a:off x="2516915" y="1778862"/>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55A11"/>
                </a:solidFill>
                <a:latin typeface="微软雅黑" pitchFamily="34" charset="-122"/>
                <a:ea typeface="微软雅黑" pitchFamily="34" charset="-122"/>
              </a:rPr>
              <a:t>R</a:t>
            </a:r>
            <a:r>
              <a:rPr kumimoji="1" lang="en-US" altLang="zh-CN" sz="1200" b="1" baseline="-25000" dirty="0">
                <a:solidFill>
                  <a:srgbClr val="C55A11"/>
                </a:solidFill>
                <a:latin typeface="微软雅黑" pitchFamily="34" charset="-122"/>
                <a:ea typeface="微软雅黑" pitchFamily="34" charset="-122"/>
              </a:rPr>
              <a:t>1</a:t>
            </a:r>
            <a:endParaRPr kumimoji="1" lang="en-US" altLang="zh-CN" sz="1200" b="1" dirty="0">
              <a:solidFill>
                <a:srgbClr val="C55A11"/>
              </a:solidFill>
              <a:latin typeface="微软雅黑" pitchFamily="34" charset="-122"/>
              <a:ea typeface="微软雅黑" pitchFamily="34" charset="-122"/>
            </a:endParaRPr>
          </a:p>
        </p:txBody>
      </p:sp>
      <p:sp>
        <p:nvSpPr>
          <p:cNvPr id="105" name="Text Box 146"/>
          <p:cNvSpPr txBox="1">
            <a:spLocks noChangeArrowheads="1"/>
          </p:cNvSpPr>
          <p:nvPr/>
        </p:nvSpPr>
        <p:spPr bwMode="auto">
          <a:xfrm>
            <a:off x="4025618" y="212263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0</a:t>
            </a:r>
          </a:p>
        </p:txBody>
      </p:sp>
      <p:sp>
        <p:nvSpPr>
          <p:cNvPr id="106" name="Text Box 147"/>
          <p:cNvSpPr txBox="1">
            <a:spLocks noChangeArrowheads="1"/>
          </p:cNvSpPr>
          <p:nvPr/>
        </p:nvSpPr>
        <p:spPr bwMode="auto">
          <a:xfrm>
            <a:off x="4765773" y="2126709"/>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a:t>
            </a:r>
          </a:p>
        </p:txBody>
      </p:sp>
      <p:pic>
        <p:nvPicPr>
          <p:cNvPr id="107" name="Picture 1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6217" y="2025721"/>
            <a:ext cx="500606"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1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5466" y="2029801"/>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9" name="Picture 1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0991" y="4540940"/>
            <a:ext cx="499501" cy="2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0" name="Picture 1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8698" y="4546041"/>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1" name="Picture 15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504" y="4550121"/>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Text Box 143"/>
          <p:cNvSpPr txBox="1">
            <a:spLocks noChangeArrowheads="1"/>
          </p:cNvSpPr>
          <p:nvPr/>
        </p:nvSpPr>
        <p:spPr bwMode="auto">
          <a:xfrm>
            <a:off x="4307160" y="4284901"/>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C55A11"/>
                </a:solidFill>
                <a:latin typeface="微软雅黑" pitchFamily="34" charset="-122"/>
                <a:ea typeface="微软雅黑" pitchFamily="34" charset="-122"/>
              </a:rPr>
              <a:t>R</a:t>
            </a:r>
            <a:r>
              <a:rPr kumimoji="1" lang="en-US" altLang="zh-CN" sz="1200" b="1" baseline="-25000">
                <a:solidFill>
                  <a:srgbClr val="C55A11"/>
                </a:solidFill>
                <a:latin typeface="微软雅黑" pitchFamily="34" charset="-122"/>
                <a:ea typeface="微软雅黑" pitchFamily="34" charset="-122"/>
              </a:rPr>
              <a:t>2</a:t>
            </a:r>
            <a:endParaRPr kumimoji="1" lang="en-US" altLang="zh-CN" sz="1200" b="1">
              <a:solidFill>
                <a:srgbClr val="C55A11"/>
              </a:solidFill>
              <a:latin typeface="微软雅黑" pitchFamily="34" charset="-122"/>
              <a:ea typeface="微软雅黑" pitchFamily="34" charset="-122"/>
            </a:endParaRPr>
          </a:p>
        </p:txBody>
      </p:sp>
      <p:sp>
        <p:nvSpPr>
          <p:cNvPr id="113" name="Text Box 145"/>
          <p:cNvSpPr txBox="1">
            <a:spLocks noChangeArrowheads="1"/>
          </p:cNvSpPr>
          <p:nvPr/>
        </p:nvSpPr>
        <p:spPr bwMode="auto">
          <a:xfrm>
            <a:off x="6142714" y="4284901"/>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C55A11"/>
                </a:solidFill>
                <a:latin typeface="微软雅黑" pitchFamily="34" charset="-122"/>
                <a:ea typeface="微软雅黑" pitchFamily="34" charset="-122"/>
              </a:rPr>
              <a:t>R</a:t>
            </a:r>
            <a:r>
              <a:rPr kumimoji="1" lang="en-US" altLang="zh-CN" sz="1200" b="1" baseline="-25000">
                <a:solidFill>
                  <a:srgbClr val="C55A11"/>
                </a:solidFill>
                <a:latin typeface="微软雅黑" pitchFamily="34" charset="-122"/>
                <a:ea typeface="微软雅黑" pitchFamily="34" charset="-122"/>
              </a:rPr>
              <a:t>3</a:t>
            </a:r>
            <a:endParaRPr kumimoji="1" lang="en-US" altLang="zh-CN" sz="1200" b="1">
              <a:solidFill>
                <a:srgbClr val="C55A11"/>
              </a:solidFill>
              <a:latin typeface="微软雅黑" pitchFamily="34" charset="-122"/>
              <a:ea typeface="微软雅黑" pitchFamily="34" charset="-122"/>
            </a:endParaRPr>
          </a:p>
        </p:txBody>
      </p:sp>
      <p:sp>
        <p:nvSpPr>
          <p:cNvPr id="114" name="Text Box 144"/>
          <p:cNvSpPr txBox="1">
            <a:spLocks noChangeArrowheads="1"/>
          </p:cNvSpPr>
          <p:nvPr/>
        </p:nvSpPr>
        <p:spPr bwMode="auto">
          <a:xfrm>
            <a:off x="2553383" y="4284901"/>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C55A11"/>
                </a:solidFill>
                <a:latin typeface="微软雅黑" pitchFamily="34" charset="-122"/>
                <a:ea typeface="微软雅黑" pitchFamily="34" charset="-122"/>
              </a:rPr>
              <a:t>R</a:t>
            </a:r>
            <a:r>
              <a:rPr kumimoji="1" lang="en-US" altLang="zh-CN" sz="1200" b="1" baseline="-25000">
                <a:solidFill>
                  <a:srgbClr val="C55A11"/>
                </a:solidFill>
                <a:latin typeface="微软雅黑" pitchFamily="34" charset="-122"/>
                <a:ea typeface="微软雅黑" pitchFamily="34" charset="-122"/>
              </a:rPr>
              <a:t>1</a:t>
            </a:r>
            <a:endParaRPr kumimoji="1" lang="en-US" altLang="zh-CN" sz="1200" b="1">
              <a:solidFill>
                <a:srgbClr val="C55A11"/>
              </a:solidFill>
              <a:latin typeface="微软雅黑" pitchFamily="34" charset="-122"/>
              <a:ea typeface="微软雅黑" pitchFamily="34" charset="-122"/>
            </a:endParaRPr>
          </a:p>
        </p:txBody>
      </p:sp>
      <p:sp>
        <p:nvSpPr>
          <p:cNvPr id="115" name="Text Box 146"/>
          <p:cNvSpPr txBox="1">
            <a:spLocks noChangeArrowheads="1"/>
          </p:cNvSpPr>
          <p:nvPr/>
        </p:nvSpPr>
        <p:spPr bwMode="auto">
          <a:xfrm>
            <a:off x="4061830" y="4666936"/>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0</a:t>
            </a:r>
          </a:p>
        </p:txBody>
      </p:sp>
      <p:sp>
        <p:nvSpPr>
          <p:cNvPr id="116" name="Text Box 147"/>
          <p:cNvSpPr txBox="1">
            <a:spLocks noChangeArrowheads="1"/>
          </p:cNvSpPr>
          <p:nvPr/>
        </p:nvSpPr>
        <p:spPr bwMode="auto">
          <a:xfrm>
            <a:off x="4765773" y="467101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a:t>
            </a:r>
          </a:p>
        </p:txBody>
      </p:sp>
      <p:sp>
        <p:nvSpPr>
          <p:cNvPr id="193" name="Text Box 155"/>
          <p:cNvSpPr txBox="1">
            <a:spLocks noChangeArrowheads="1"/>
          </p:cNvSpPr>
          <p:nvPr/>
        </p:nvSpPr>
        <p:spPr bwMode="auto">
          <a:xfrm>
            <a:off x="960407" y="1275659"/>
            <a:ext cx="7223184" cy="344325"/>
          </a:xfrm>
          <a:prstGeom prst="rect">
            <a:avLst/>
          </a:prstGeom>
          <a:gradFill>
            <a:gsLst>
              <a:gs pos="0">
                <a:schemeClr val="bg1"/>
              </a:gs>
              <a:gs pos="100000">
                <a:schemeClr val="bg1">
                  <a:lumMod val="98000"/>
                  <a:lumOff val="2000"/>
                </a:schemeClr>
              </a:gs>
            </a:gsLst>
            <a:lin ang="0" scaled="0"/>
          </a:gradFill>
          <a:ln w="9525">
            <a:noFill/>
            <a:miter lim="800000"/>
            <a:headEnd/>
            <a:tailEnd/>
          </a:ln>
          <a:effectLst/>
        </p:spPr>
        <p:txBody>
          <a:bodyPr wrap="square">
            <a:spAutoFit/>
          </a:bodyPr>
          <a:lstStyle/>
          <a:p>
            <a:pPr algn="ctr">
              <a:lnSpc>
                <a:spcPct val="110000"/>
              </a:lnSpc>
            </a:pPr>
            <a:r>
              <a:rPr lang="zh-CN" altLang="en-US" sz="1600" b="1" dirty="0">
                <a:solidFill>
                  <a:srgbClr val="C55A11"/>
                </a:solidFill>
                <a:latin typeface="微软雅黑" pitchFamily="34" charset="-122"/>
                <a:ea typeface="微软雅黑" pitchFamily="34" charset="-122"/>
              </a:rPr>
              <a:t>在路由表中，对每一条路由，最主要的是（目的网络地址，下一跳地址）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19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路由表</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25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1750"/>
                            </p:stCondLst>
                            <p:childTnLst>
                              <p:par>
                                <p:cTn id="9" presetID="35" presetClass="emph" presetSubtype="0" repeatCount="2000" fill="hold" grpId="0" nodeType="afterEffect">
                                  <p:stCondLst>
                                    <p:cond delay="2000"/>
                                  </p:stCondLst>
                                  <p:childTnLst>
                                    <p:anim calcmode="discrete" valueType="str">
                                      <p:cBhvr>
                                        <p:cTn id="10" dur="1000" fill="hold"/>
                                        <p:tgtEl>
                                          <p:spTgt spid="1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8"/>
          <p:cNvSpPr>
            <a:spLocks noChangeArrowheads="1"/>
          </p:cNvSpPr>
          <p:nvPr/>
        </p:nvSpPr>
        <p:spPr bwMode="auto">
          <a:xfrm>
            <a:off x="323528" y="1275606"/>
            <a:ext cx="842493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70C0"/>
                </a:solidFill>
                <a:latin typeface="微软雅黑" pitchFamily="34" charset="-122"/>
                <a:ea typeface="微软雅黑" pitchFamily="34" charset="-122"/>
              </a:rPr>
              <a:t>根据目的网络地址就能确定下一跳路由器：</a:t>
            </a:r>
          </a:p>
          <a:p>
            <a:pPr marL="342900" indent="-342900">
              <a:lnSpc>
                <a:spcPts val="3300"/>
              </a:lnSpc>
              <a:buClr>
                <a:srgbClr val="0070C0"/>
              </a:buClr>
              <a:buFont typeface="Wingdings" panose="05000000000000000000" pitchFamily="2" charset="2"/>
              <a:buChar char="u"/>
            </a:pP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数据报最终一定可以找到目的主机所在目的网络上的路由器</a:t>
            </a:r>
            <a:r>
              <a:rPr lang="zh-CN" altLang="en-US" sz="2000" dirty="0">
                <a:solidFill>
                  <a:srgbClr val="0070C0"/>
                </a:solidFill>
                <a:latin typeface="微软雅黑" pitchFamily="34" charset="-122"/>
                <a:ea typeface="微软雅黑" pitchFamily="34" charset="-122"/>
              </a:rPr>
              <a:t>（可能要通过多次的间接交付）。</a:t>
            </a: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只有到达最后一个路由器时，才试图向目的主机进行直接交付。 </a:t>
            </a:r>
            <a:endParaRPr lang="en-US" altLang="zh-CN" sz="2000" dirty="0">
              <a:solidFill>
                <a:srgbClr val="0070C0"/>
              </a:solidFill>
              <a:latin typeface="微软雅黑" pitchFamily="34" charset="-122"/>
              <a:ea typeface="微软雅黑" pitchFamily="34" charset="-122"/>
            </a:endParaRPr>
          </a:p>
          <a:p>
            <a:pPr>
              <a:lnSpc>
                <a:spcPts val="3300"/>
              </a:lnSpc>
              <a:buClr>
                <a:srgbClr val="0070C0"/>
              </a:buClr>
            </a:pPr>
            <a:r>
              <a:rPr lang="zh-CN" altLang="en-US" sz="2000" dirty="0">
                <a:solidFill>
                  <a:srgbClr val="0070C0"/>
                </a:solidFill>
                <a:latin typeface="微软雅黑" pitchFamily="34" charset="-122"/>
                <a:ea typeface="微软雅黑" pitchFamily="34" charset="-122"/>
              </a:rPr>
              <a:t>注意：</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管理员为特定的目的主机指明一个路由称为“</a:t>
            </a:r>
            <a:r>
              <a:rPr lang="zh-CN" altLang="en-US" sz="2000" dirty="0">
                <a:solidFill>
                  <a:srgbClr val="C55A11"/>
                </a:solidFill>
                <a:latin typeface="微软雅黑" pitchFamily="34" charset="-122"/>
                <a:ea typeface="微软雅黑" pitchFamily="34" charset="-122"/>
              </a:rPr>
              <a:t>特定主机路由</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路由表的最后一项还可采用</a:t>
            </a:r>
            <a:r>
              <a:rPr lang="zh-CN" altLang="en-US" sz="2000" dirty="0">
                <a:solidFill>
                  <a:srgbClr val="C55A11"/>
                </a:solidFill>
                <a:latin typeface="微软雅黑" pitchFamily="34" charset="-122"/>
                <a:ea typeface="微软雅黑" pitchFamily="34" charset="-122"/>
              </a:rPr>
              <a:t>默认路由</a:t>
            </a:r>
            <a:r>
              <a:rPr lang="zh-CN" altLang="en-US" sz="2000" dirty="0">
                <a:solidFill>
                  <a:srgbClr val="0070C0"/>
                </a:solidFill>
                <a:latin typeface="微软雅黑" pitchFamily="34" charset="-122"/>
                <a:ea typeface="微软雅黑" pitchFamily="34" charset="-122"/>
              </a:rPr>
              <a:t>，以减少路由表所占用的空间和搜索路由表所用的时间。</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路由表项目</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Line 4"/>
          <p:cNvSpPr>
            <a:spLocks noChangeShapeType="1"/>
          </p:cNvSpPr>
          <p:nvPr/>
        </p:nvSpPr>
        <p:spPr bwMode="auto">
          <a:xfrm flipV="1">
            <a:off x="4975616" y="2292832"/>
            <a:ext cx="453405" cy="22610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0" name="Line 5"/>
          <p:cNvSpPr>
            <a:spLocks noChangeShapeType="1"/>
          </p:cNvSpPr>
          <p:nvPr/>
        </p:nvSpPr>
        <p:spPr bwMode="auto">
          <a:xfrm flipV="1">
            <a:off x="4652499" y="2574736"/>
            <a:ext cx="259536" cy="22610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1" name="Line 6"/>
          <p:cNvSpPr>
            <a:spLocks noChangeShapeType="1"/>
          </p:cNvSpPr>
          <p:nvPr/>
        </p:nvSpPr>
        <p:spPr bwMode="auto">
          <a:xfrm flipV="1">
            <a:off x="4858877" y="2945158"/>
            <a:ext cx="743167" cy="134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2" name="Line 7"/>
          <p:cNvSpPr>
            <a:spLocks noChangeShapeType="1"/>
          </p:cNvSpPr>
          <p:nvPr/>
        </p:nvSpPr>
        <p:spPr bwMode="auto">
          <a:xfrm flipH="1">
            <a:off x="4006267" y="3025976"/>
            <a:ext cx="387739" cy="3954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Line 8"/>
          <p:cNvSpPr>
            <a:spLocks noChangeShapeType="1"/>
          </p:cNvSpPr>
          <p:nvPr/>
        </p:nvSpPr>
        <p:spPr bwMode="auto">
          <a:xfrm>
            <a:off x="4652500" y="3081780"/>
            <a:ext cx="193869" cy="3954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4" name="Line 9"/>
          <p:cNvSpPr>
            <a:spLocks noChangeShapeType="1"/>
          </p:cNvSpPr>
          <p:nvPr/>
        </p:nvSpPr>
        <p:spPr bwMode="auto">
          <a:xfrm flipV="1">
            <a:off x="3746733" y="2970173"/>
            <a:ext cx="518027" cy="558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pic>
        <p:nvPicPr>
          <p:cNvPr id="7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904" y="2890316"/>
            <a:ext cx="337709" cy="16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Text Box 31"/>
          <p:cNvSpPr txBox="1">
            <a:spLocks noChangeArrowheads="1"/>
          </p:cNvSpPr>
          <p:nvPr/>
        </p:nvSpPr>
        <p:spPr bwMode="auto">
          <a:xfrm>
            <a:off x="5053940" y="261798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CC"/>
                </a:solidFill>
                <a:latin typeface="微软雅黑" pitchFamily="34" charset="-122"/>
                <a:ea typeface="微软雅黑" pitchFamily="34" charset="-122"/>
              </a:rPr>
              <a:t>R</a:t>
            </a:r>
            <a:r>
              <a:rPr lang="en-US" altLang="zh-CN" sz="1400" b="1" baseline="-25000">
                <a:solidFill>
                  <a:srgbClr val="0000CC"/>
                </a:solidFill>
                <a:latin typeface="微软雅黑" pitchFamily="34" charset="-122"/>
                <a:ea typeface="微软雅黑" pitchFamily="34" charset="-122"/>
              </a:rPr>
              <a:t>1</a:t>
            </a:r>
          </a:p>
        </p:txBody>
      </p:sp>
      <p:graphicFrame>
        <p:nvGraphicFramePr>
          <p:cNvPr id="77" name="Object 32"/>
          <p:cNvGraphicFramePr>
            <a:graphicFrameLocks noChangeAspect="1"/>
          </p:cNvGraphicFramePr>
          <p:nvPr>
            <p:extLst>
              <p:ext uri="{D42A27DB-BD31-4B8C-83A1-F6EECF244321}">
                <p14:modId xmlns:p14="http://schemas.microsoft.com/office/powerpoint/2010/main" val="1001671261"/>
              </p:ext>
            </p:extLst>
          </p:nvPr>
        </p:nvGraphicFramePr>
        <p:xfrm>
          <a:off x="5558347" y="2490702"/>
          <a:ext cx="2004120" cy="1190156"/>
        </p:xfrm>
        <a:graphic>
          <a:graphicData uri="http://schemas.openxmlformats.org/presentationml/2006/ole">
            <mc:AlternateContent xmlns:mc="http://schemas.openxmlformats.org/markup-compatibility/2006">
              <mc:Choice xmlns:v="urn:schemas-microsoft-com:vml" Requires="v">
                <p:oleObj spid="_x0000_s1097" name="Visio" r:id="rId4" imgW="1689885" imgH="964337" progId="">
                  <p:embed/>
                </p:oleObj>
              </mc:Choice>
              <mc:Fallback>
                <p:oleObj name="Visio" r:id="rId4" imgW="1689885" imgH="964337" progId="">
                  <p:embed/>
                  <p:pic>
                    <p:nvPicPr>
                      <p:cNvPr id="77"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8347" y="2490702"/>
                        <a:ext cx="2004120" cy="1190156"/>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 Box 33"/>
          <p:cNvSpPr txBox="1">
            <a:spLocks noChangeArrowheads="1"/>
          </p:cNvSpPr>
          <p:nvPr/>
        </p:nvSpPr>
        <p:spPr bwMode="auto">
          <a:xfrm>
            <a:off x="6169329" y="288165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互联网</a:t>
            </a:r>
            <a:endParaRPr lang="zh-CN" altLang="en-US" sz="1400" b="1" baseline="-25000" dirty="0">
              <a:latin typeface="微软雅黑" pitchFamily="34" charset="-122"/>
              <a:ea typeface="微软雅黑" pitchFamily="34" charset="-122"/>
            </a:endParaRPr>
          </a:p>
        </p:txBody>
      </p:sp>
      <p:sp>
        <p:nvSpPr>
          <p:cNvPr id="80" name="Text Box 40"/>
          <p:cNvSpPr txBox="1">
            <a:spLocks noChangeArrowheads="1"/>
          </p:cNvSpPr>
          <p:nvPr/>
        </p:nvSpPr>
        <p:spPr bwMode="auto">
          <a:xfrm>
            <a:off x="2205182" y="22360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70C0"/>
                </a:solidFill>
                <a:latin typeface="微软雅黑" pitchFamily="34" charset="-122"/>
                <a:ea typeface="微软雅黑" pitchFamily="34" charset="-122"/>
              </a:rPr>
              <a:t>路由表</a:t>
            </a:r>
            <a:endParaRPr lang="zh-CN" altLang="en-US" sz="1400" b="1" baseline="-25000" dirty="0">
              <a:solidFill>
                <a:srgbClr val="0070C0"/>
              </a:solidFill>
              <a:latin typeface="微软雅黑" pitchFamily="34" charset="-122"/>
              <a:ea typeface="微软雅黑" pitchFamily="34" charset="-122"/>
            </a:endParaRPr>
          </a:p>
        </p:txBody>
      </p:sp>
      <p:sp>
        <p:nvSpPr>
          <p:cNvPr id="81" name="Freeform 41"/>
          <p:cNvSpPr>
            <a:spLocks/>
          </p:cNvSpPr>
          <p:nvPr/>
        </p:nvSpPr>
        <p:spPr bwMode="auto">
          <a:xfrm>
            <a:off x="3255830" y="2545872"/>
            <a:ext cx="417942" cy="886123"/>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00FFFF"/>
              </a:gs>
              <a:gs pos="100000">
                <a:srgbClr val="0000CC"/>
              </a:gs>
            </a:gsLst>
            <a:lin ang="0" scaled="0"/>
          </a:gradFill>
          <a:ln>
            <a:noFill/>
          </a:ln>
          <a:effectLst/>
        </p:spPr>
        <p:txBody>
          <a:bodyPr/>
          <a:lstStyle/>
          <a:p>
            <a:endParaRPr lang="zh-CN" altLang="en-US" sz="1400" b="1">
              <a:solidFill>
                <a:srgbClr val="0000CC"/>
              </a:solidFill>
              <a:latin typeface="微软雅黑" pitchFamily="34" charset="-122"/>
              <a:ea typeface="微软雅黑" pitchFamily="34" charset="-122"/>
            </a:endParaRPr>
          </a:p>
        </p:txBody>
      </p:sp>
      <p:grpSp>
        <p:nvGrpSpPr>
          <p:cNvPr id="84" name="Group 44"/>
          <p:cNvGrpSpPr>
            <a:grpSpLocks/>
          </p:cNvGrpSpPr>
          <p:nvPr/>
        </p:nvGrpSpPr>
        <p:grpSpPr bwMode="auto">
          <a:xfrm>
            <a:off x="5105904" y="2067694"/>
            <a:ext cx="717109" cy="425262"/>
            <a:chOff x="1776" y="2768"/>
            <a:chExt cx="1824" cy="736"/>
          </a:xfrm>
          <a:solidFill>
            <a:srgbClr val="00B0F0"/>
          </a:solidFill>
        </p:grpSpPr>
        <p:grpSp>
          <p:nvGrpSpPr>
            <p:cNvPr id="85" name="Group 45"/>
            <p:cNvGrpSpPr>
              <a:grpSpLocks/>
            </p:cNvGrpSpPr>
            <p:nvPr/>
          </p:nvGrpSpPr>
          <p:grpSpPr bwMode="auto">
            <a:xfrm>
              <a:off x="1787" y="2783"/>
              <a:ext cx="1813" cy="721"/>
              <a:chOff x="1787" y="2783"/>
              <a:chExt cx="1813" cy="721"/>
            </a:xfrm>
            <a:grpFill/>
          </p:grpSpPr>
          <p:sp>
            <p:nvSpPr>
              <p:cNvPr id="9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0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0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0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0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8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8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8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8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9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04" name="Text Box 64"/>
          <p:cNvSpPr txBox="1">
            <a:spLocks noChangeArrowheads="1"/>
          </p:cNvSpPr>
          <p:nvPr/>
        </p:nvSpPr>
        <p:spPr bwMode="auto">
          <a:xfrm>
            <a:off x="5292478" y="2122535"/>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N</a:t>
            </a:r>
            <a:r>
              <a:rPr lang="en-US" altLang="zh-CN" sz="1400" b="1" baseline="-25000">
                <a:latin typeface="微软雅黑" pitchFamily="34" charset="-122"/>
                <a:ea typeface="微软雅黑" pitchFamily="34" charset="-122"/>
              </a:rPr>
              <a:t>2</a:t>
            </a:r>
          </a:p>
        </p:txBody>
      </p:sp>
      <p:pic>
        <p:nvPicPr>
          <p:cNvPr id="10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1746" y="2463130"/>
            <a:ext cx="338751" cy="16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6" name="Text Box 66"/>
          <p:cNvSpPr txBox="1">
            <a:spLocks noChangeArrowheads="1"/>
          </p:cNvSpPr>
          <p:nvPr/>
        </p:nvSpPr>
        <p:spPr bwMode="auto">
          <a:xfrm>
            <a:off x="4626442" y="216674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CC"/>
                </a:solidFill>
                <a:latin typeface="微软雅黑" pitchFamily="34" charset="-122"/>
                <a:ea typeface="微软雅黑" pitchFamily="34" charset="-122"/>
              </a:rPr>
              <a:t>R</a:t>
            </a:r>
            <a:r>
              <a:rPr lang="en-US" altLang="zh-CN" sz="1400" b="1" baseline="-25000" dirty="0">
                <a:solidFill>
                  <a:srgbClr val="0000CC"/>
                </a:solidFill>
                <a:latin typeface="微软雅黑" pitchFamily="34" charset="-122"/>
                <a:ea typeface="微软雅黑" pitchFamily="34" charset="-122"/>
              </a:rPr>
              <a:t>2</a:t>
            </a:r>
          </a:p>
        </p:txBody>
      </p:sp>
      <p:grpSp>
        <p:nvGrpSpPr>
          <p:cNvPr id="107" name="Group 44"/>
          <p:cNvGrpSpPr>
            <a:grpSpLocks/>
          </p:cNvGrpSpPr>
          <p:nvPr/>
        </p:nvGrpSpPr>
        <p:grpSpPr bwMode="auto">
          <a:xfrm>
            <a:off x="4085442" y="2634389"/>
            <a:ext cx="872414" cy="556337"/>
            <a:chOff x="1776" y="2768"/>
            <a:chExt cx="1824" cy="736"/>
          </a:xfrm>
          <a:solidFill>
            <a:srgbClr val="00B0F0"/>
          </a:solidFill>
        </p:grpSpPr>
        <p:grpSp>
          <p:nvGrpSpPr>
            <p:cNvPr id="108" name="Group 45"/>
            <p:cNvGrpSpPr>
              <a:grpSpLocks/>
            </p:cNvGrpSpPr>
            <p:nvPr/>
          </p:nvGrpSpPr>
          <p:grpSpPr bwMode="auto">
            <a:xfrm>
              <a:off x="1787" y="2783"/>
              <a:ext cx="1813" cy="721"/>
              <a:chOff x="1787" y="2783"/>
              <a:chExt cx="1813" cy="721"/>
            </a:xfrm>
            <a:grpFill/>
          </p:grpSpPr>
          <p:sp>
            <p:nvSpPr>
              <p:cNvPr id="118"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9"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0"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1"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2"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3"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4"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5"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26"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09"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0"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1"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2"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3"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4"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5"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6"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17"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27" name="Text Box 30"/>
          <p:cNvSpPr txBox="1">
            <a:spLocks noChangeArrowheads="1"/>
          </p:cNvSpPr>
          <p:nvPr/>
        </p:nvSpPr>
        <p:spPr bwMode="auto">
          <a:xfrm>
            <a:off x="4348742" y="2753474"/>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N</a:t>
            </a:r>
            <a:r>
              <a:rPr lang="en-US" altLang="zh-CN" sz="1400" b="1" baseline="-25000" dirty="0">
                <a:latin typeface="微软雅黑" pitchFamily="34" charset="-122"/>
                <a:ea typeface="微软雅黑" pitchFamily="34" charset="-122"/>
              </a:rPr>
              <a:t>1</a:t>
            </a:r>
          </a:p>
        </p:txBody>
      </p:sp>
      <p:sp>
        <p:nvSpPr>
          <p:cNvPr id="128" name="Rectangle 36"/>
          <p:cNvSpPr>
            <a:spLocks noChangeArrowheads="1"/>
          </p:cNvSpPr>
          <p:nvPr/>
        </p:nvSpPr>
        <p:spPr bwMode="auto">
          <a:xfrm>
            <a:off x="1834120" y="2548759"/>
            <a:ext cx="1421710" cy="870729"/>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37"/>
          <p:cNvSpPr>
            <a:spLocks noChangeShapeType="1"/>
          </p:cNvSpPr>
          <p:nvPr/>
        </p:nvSpPr>
        <p:spPr bwMode="auto">
          <a:xfrm>
            <a:off x="1834120" y="2770049"/>
            <a:ext cx="1421710"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a:lstStyle/>
          <a:p>
            <a:endParaRPr lang="zh-CN" altLang="en-US" sz="1400" b="1">
              <a:solidFill>
                <a:srgbClr val="000099"/>
              </a:solidFill>
              <a:latin typeface="微软雅黑" pitchFamily="34" charset="-122"/>
              <a:ea typeface="微软雅黑" pitchFamily="34" charset="-122"/>
            </a:endParaRPr>
          </a:p>
        </p:txBody>
      </p:sp>
      <p:sp>
        <p:nvSpPr>
          <p:cNvPr id="131" name="Line 38"/>
          <p:cNvSpPr>
            <a:spLocks noChangeShapeType="1"/>
          </p:cNvSpPr>
          <p:nvPr/>
        </p:nvSpPr>
        <p:spPr bwMode="auto">
          <a:xfrm>
            <a:off x="1834120" y="2991340"/>
            <a:ext cx="14217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39"/>
          <p:cNvSpPr>
            <a:spLocks noChangeShapeType="1"/>
          </p:cNvSpPr>
          <p:nvPr/>
        </p:nvSpPr>
        <p:spPr bwMode="auto">
          <a:xfrm>
            <a:off x="2609598" y="2548759"/>
            <a:ext cx="3127" cy="8591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67"/>
          <p:cNvSpPr>
            <a:spLocks noChangeShapeType="1"/>
          </p:cNvSpPr>
          <p:nvPr/>
        </p:nvSpPr>
        <p:spPr bwMode="auto">
          <a:xfrm>
            <a:off x="1834120" y="3195312"/>
            <a:ext cx="14217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矩形 135"/>
          <p:cNvSpPr/>
          <p:nvPr/>
        </p:nvSpPr>
        <p:spPr>
          <a:xfrm>
            <a:off x="325706" y="1173016"/>
            <a:ext cx="8422757" cy="753220"/>
          </a:xfrm>
          <a:prstGeom prst="rect">
            <a:avLst/>
          </a:prstGeom>
        </p:spPr>
        <p:txBody>
          <a:bodyPr wrap="square">
            <a:spAutoFit/>
          </a:bodyPr>
          <a:lstStyle/>
          <a:p>
            <a:pPr>
              <a:lnSpc>
                <a:spcPts val="2700"/>
              </a:lnSpc>
            </a:pPr>
            <a:r>
              <a:rPr lang="zh-CN" altLang="en-US" dirty="0">
                <a:solidFill>
                  <a:srgbClr val="0070C0"/>
                </a:solidFill>
                <a:latin typeface="微软雅黑" pitchFamily="34" charset="-122"/>
                <a:ea typeface="微软雅黑" pitchFamily="34" charset="-122"/>
              </a:rPr>
              <a:t>只要目的网络不是 </a:t>
            </a:r>
            <a:r>
              <a:rPr lang="en-US" altLang="zh-CN" dirty="0">
                <a:solidFill>
                  <a:srgbClr val="0070C0"/>
                </a:solidFill>
                <a:latin typeface="微软雅黑" pitchFamily="34" charset="-122"/>
                <a:ea typeface="微软雅黑" pitchFamily="34" charset="-122"/>
              </a:rPr>
              <a:t>N</a:t>
            </a:r>
            <a:r>
              <a:rPr lang="en-US" altLang="zh-CN" baseline="-25000" dirty="0">
                <a:solidFill>
                  <a:srgbClr val="0070C0"/>
                </a:solidFill>
                <a:latin typeface="微软雅黑" pitchFamily="34" charset="-122"/>
                <a:ea typeface="微软雅黑" pitchFamily="34" charset="-122"/>
              </a:rPr>
              <a:t>1</a:t>
            </a:r>
            <a:r>
              <a:rPr lang="en-US" altLang="zh-CN" dirty="0">
                <a:solidFill>
                  <a:srgbClr val="0070C0"/>
                </a:solidFill>
                <a:latin typeface="微软雅黑" pitchFamily="34" charset="-122"/>
                <a:ea typeface="微软雅黑" pitchFamily="34" charset="-122"/>
              </a:rPr>
              <a:t> </a:t>
            </a:r>
            <a:r>
              <a:rPr lang="zh-CN" altLang="en-US" dirty="0">
                <a:solidFill>
                  <a:srgbClr val="0070C0"/>
                </a:solidFill>
                <a:latin typeface="微软雅黑" pitchFamily="34" charset="-122"/>
                <a:ea typeface="微软雅黑" pitchFamily="34" charset="-122"/>
              </a:rPr>
              <a:t>和 </a:t>
            </a:r>
            <a:r>
              <a:rPr lang="en-US" altLang="zh-CN" dirty="0">
                <a:solidFill>
                  <a:srgbClr val="0070C0"/>
                </a:solidFill>
                <a:latin typeface="微软雅黑" pitchFamily="34" charset="-122"/>
                <a:ea typeface="微软雅黑" pitchFamily="34" charset="-122"/>
              </a:rPr>
              <a:t>N</a:t>
            </a:r>
            <a:r>
              <a:rPr lang="en-US" altLang="zh-CN" baseline="-25000" dirty="0">
                <a:solidFill>
                  <a:srgbClr val="0070C0"/>
                </a:solidFill>
                <a:latin typeface="微软雅黑" pitchFamily="34" charset="-122"/>
                <a:ea typeface="微软雅黑" pitchFamily="34" charset="-122"/>
              </a:rPr>
              <a:t>2</a:t>
            </a:r>
            <a:r>
              <a:rPr lang="zh-CN" altLang="en-US" dirty="0">
                <a:solidFill>
                  <a:srgbClr val="0070C0"/>
                </a:solidFill>
                <a:latin typeface="微软雅黑" pitchFamily="34" charset="-122"/>
                <a:ea typeface="微软雅黑" pitchFamily="34" charset="-122"/>
              </a:rPr>
              <a:t>，就一律选择默认路由，把数据报先间接交付路由器 </a:t>
            </a:r>
            <a:r>
              <a:rPr lang="en-US" altLang="zh-CN" dirty="0">
                <a:solidFill>
                  <a:srgbClr val="0070C0"/>
                </a:solidFill>
                <a:latin typeface="微软雅黑" pitchFamily="34" charset="-122"/>
                <a:ea typeface="微软雅黑" pitchFamily="34" charset="-122"/>
              </a:rPr>
              <a:t>R</a:t>
            </a:r>
            <a:r>
              <a:rPr lang="en-US" altLang="zh-CN" baseline="-25000" dirty="0">
                <a:solidFill>
                  <a:srgbClr val="0070C0"/>
                </a:solidFill>
                <a:latin typeface="微软雅黑" pitchFamily="34" charset="-122"/>
                <a:ea typeface="微软雅黑" pitchFamily="34" charset="-122"/>
              </a:rPr>
              <a:t>1</a:t>
            </a:r>
            <a:r>
              <a:rPr lang="zh-CN" altLang="en-US" dirty="0">
                <a:solidFill>
                  <a:srgbClr val="0070C0"/>
                </a:solidFill>
                <a:latin typeface="微软雅黑" pitchFamily="34" charset="-122"/>
                <a:ea typeface="微软雅黑" pitchFamily="34" charset="-122"/>
              </a:rPr>
              <a:t>，让 </a:t>
            </a:r>
            <a:r>
              <a:rPr lang="en-US" altLang="zh-CN" dirty="0">
                <a:solidFill>
                  <a:srgbClr val="0070C0"/>
                </a:solidFill>
                <a:latin typeface="微软雅黑" pitchFamily="34" charset="-122"/>
                <a:ea typeface="微软雅黑" pitchFamily="34" charset="-122"/>
              </a:rPr>
              <a:t>R</a:t>
            </a:r>
            <a:r>
              <a:rPr lang="en-US" altLang="zh-CN" baseline="-25000" dirty="0">
                <a:solidFill>
                  <a:srgbClr val="0070C0"/>
                </a:solidFill>
                <a:latin typeface="微软雅黑" pitchFamily="34" charset="-122"/>
                <a:ea typeface="微软雅黑" pitchFamily="34" charset="-122"/>
              </a:rPr>
              <a:t>1</a:t>
            </a:r>
            <a:r>
              <a:rPr lang="en-US" altLang="zh-CN" dirty="0">
                <a:solidFill>
                  <a:srgbClr val="0070C0"/>
                </a:solidFill>
                <a:latin typeface="微软雅黑" pitchFamily="34" charset="-122"/>
                <a:ea typeface="微软雅黑" pitchFamily="34" charset="-122"/>
              </a:rPr>
              <a:t> </a:t>
            </a:r>
            <a:r>
              <a:rPr lang="zh-CN" altLang="en-US" dirty="0">
                <a:solidFill>
                  <a:srgbClr val="0070C0"/>
                </a:solidFill>
                <a:latin typeface="微软雅黑" pitchFamily="34" charset="-122"/>
                <a:ea typeface="微软雅黑" pitchFamily="34" charset="-122"/>
              </a:rPr>
              <a:t>再转发给下一个路由器。 </a:t>
            </a:r>
          </a:p>
        </p:txBody>
      </p:sp>
      <p:sp>
        <p:nvSpPr>
          <p:cNvPr id="137" name="矩形 136"/>
          <p:cNvSpPr/>
          <p:nvPr/>
        </p:nvSpPr>
        <p:spPr>
          <a:xfrm>
            <a:off x="2855765" y="4105235"/>
            <a:ext cx="3541354" cy="338554"/>
          </a:xfrm>
          <a:prstGeom prst="rect">
            <a:avLst/>
          </a:prstGeom>
        </p:spPr>
        <p:txBody>
          <a:bodyPr wrap="none">
            <a:spAutoFit/>
          </a:bodyPr>
          <a:lstStyle/>
          <a:p>
            <a:pPr algn="ctr"/>
            <a:r>
              <a:rPr lang="zh-CN" altLang="zh-CN" sz="1600" b="1" dirty="0">
                <a:solidFill>
                  <a:srgbClr val="C55A11"/>
                </a:solidFill>
                <a:latin typeface="微软雅黑" pitchFamily="34" charset="-122"/>
                <a:ea typeface="微软雅黑" pitchFamily="34" charset="-122"/>
              </a:rPr>
              <a:t>路由器</a:t>
            </a:r>
            <a:r>
              <a:rPr lang="en-US" altLang="zh-CN" sz="1600" b="1" dirty="0">
                <a:solidFill>
                  <a:srgbClr val="C55A11"/>
                </a:solidFill>
                <a:latin typeface="微软雅黑" pitchFamily="34" charset="-122"/>
                <a:ea typeface="微软雅黑" pitchFamily="34" charset="-122"/>
              </a:rPr>
              <a:t> R</a:t>
            </a:r>
            <a:r>
              <a:rPr lang="en-US" altLang="zh-CN" sz="1600" b="1" baseline="-25000" dirty="0">
                <a:solidFill>
                  <a:srgbClr val="C55A11"/>
                </a:solidFill>
                <a:latin typeface="微软雅黑" pitchFamily="34" charset="-122"/>
                <a:ea typeface="微软雅黑" pitchFamily="34" charset="-122"/>
              </a:rPr>
              <a:t>1 </a:t>
            </a:r>
            <a:r>
              <a:rPr lang="zh-CN" altLang="zh-CN" sz="1600" b="1" dirty="0">
                <a:solidFill>
                  <a:srgbClr val="C55A11"/>
                </a:solidFill>
                <a:latin typeface="微软雅黑" pitchFamily="34" charset="-122"/>
                <a:ea typeface="微软雅黑" pitchFamily="34" charset="-122"/>
              </a:rPr>
              <a:t>充当网络</a:t>
            </a:r>
            <a:r>
              <a:rPr lang="en-US" altLang="zh-CN" sz="1600" b="1" dirty="0">
                <a:solidFill>
                  <a:srgbClr val="C55A11"/>
                </a:solidFill>
                <a:latin typeface="微软雅黑" pitchFamily="34" charset="-122"/>
                <a:ea typeface="微软雅黑" pitchFamily="34" charset="-122"/>
              </a:rPr>
              <a:t> N</a:t>
            </a:r>
            <a:r>
              <a:rPr lang="en-US" altLang="zh-CN" sz="1600" b="1" baseline="-25000" dirty="0">
                <a:solidFill>
                  <a:srgbClr val="C55A11"/>
                </a:solidFill>
                <a:latin typeface="微软雅黑" pitchFamily="34" charset="-122"/>
                <a:ea typeface="微软雅黑" pitchFamily="34" charset="-122"/>
              </a:rPr>
              <a:t>1 </a:t>
            </a:r>
            <a:r>
              <a:rPr lang="zh-CN" altLang="zh-CN" sz="1600" b="1" dirty="0">
                <a:solidFill>
                  <a:srgbClr val="C55A11"/>
                </a:solidFill>
                <a:latin typeface="微软雅黑" pitchFamily="34" charset="-122"/>
                <a:ea typeface="微软雅黑" pitchFamily="34" charset="-122"/>
              </a:rPr>
              <a:t>的默认路由器</a:t>
            </a:r>
            <a:endParaRPr lang="zh-CN" altLang="en-US" sz="1600" b="1" dirty="0">
              <a:solidFill>
                <a:srgbClr val="C55A11"/>
              </a:solidFill>
              <a:latin typeface="微软雅黑" pitchFamily="34" charset="-122"/>
              <a:ea typeface="微软雅黑" pitchFamily="34" charset="-122"/>
            </a:endParaRPr>
          </a:p>
        </p:txBody>
      </p:sp>
      <p:sp>
        <p:nvSpPr>
          <p:cNvPr id="138" name="Text Box 35"/>
          <p:cNvSpPr txBox="1">
            <a:spLocks noChangeArrowheads="1"/>
          </p:cNvSpPr>
          <p:nvPr/>
        </p:nvSpPr>
        <p:spPr bwMode="auto">
          <a:xfrm>
            <a:off x="1834121" y="2504502"/>
            <a:ext cx="147668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200" b="1" dirty="0">
                <a:latin typeface="微软雅黑" pitchFamily="34" charset="-122"/>
                <a:ea typeface="微软雅黑" pitchFamily="34" charset="-122"/>
              </a:rPr>
              <a:t>目的网络  下一跳</a:t>
            </a:r>
          </a:p>
          <a:p>
            <a:pPr>
              <a:lnSpc>
                <a:spcPct val="120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N</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直接 </a:t>
            </a:r>
          </a:p>
          <a:p>
            <a:pPr>
              <a:lnSpc>
                <a:spcPct val="120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N</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R</a:t>
            </a:r>
            <a:r>
              <a:rPr lang="en-US" altLang="zh-CN" sz="1200" b="1" baseline="-25000" dirty="0">
                <a:latin typeface="微软雅黑" pitchFamily="34" charset="-122"/>
                <a:ea typeface="微软雅黑" pitchFamily="34" charset="-122"/>
              </a:rPr>
              <a:t>2</a:t>
            </a:r>
          </a:p>
          <a:p>
            <a:pPr>
              <a:lnSpc>
                <a:spcPct val="120000"/>
              </a:lnSpc>
            </a:pP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默认          </a:t>
            </a:r>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p>
        </p:txBody>
      </p:sp>
      <p:pic>
        <p:nvPicPr>
          <p:cNvPr id="139"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2444" y="2845301"/>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9912" y="3315493"/>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4008" y="3315493"/>
            <a:ext cx="370473" cy="37047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7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默认路由示例</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68"/>
          <p:cNvSpPr>
            <a:spLocks noChangeArrowheads="1"/>
          </p:cNvSpPr>
          <p:nvPr/>
        </p:nvSpPr>
        <p:spPr bwMode="auto">
          <a:xfrm>
            <a:off x="323528" y="1161207"/>
            <a:ext cx="8424936"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1</a:t>
            </a:r>
            <a:r>
              <a:rPr lang="zh-CN" altLang="en-US" dirty="0">
                <a:solidFill>
                  <a:srgbClr val="0070C0"/>
                </a:solidFill>
                <a:latin typeface="微软雅黑" pitchFamily="34" charset="-122"/>
                <a:ea typeface="微软雅黑" pitchFamily="34" charset="-122"/>
              </a:rPr>
              <a:t>）从数据报的首部提取</a:t>
            </a:r>
            <a:r>
              <a:rPr lang="zh-CN" altLang="en-US" dirty="0">
                <a:solidFill>
                  <a:srgbClr val="C55A11"/>
                </a:solidFill>
                <a:latin typeface="微软雅黑" pitchFamily="34" charset="-122"/>
                <a:ea typeface="微软雅黑" pitchFamily="34" charset="-122"/>
              </a:rPr>
              <a:t>目的主机的 </a:t>
            </a:r>
            <a:r>
              <a:rPr lang="en-US" altLang="zh-CN" dirty="0">
                <a:solidFill>
                  <a:srgbClr val="C55A11"/>
                </a:solidFill>
                <a:latin typeface="微软雅黑" pitchFamily="34" charset="-122"/>
                <a:ea typeface="微软雅黑" pitchFamily="34" charset="-122"/>
              </a:rPr>
              <a:t>IP </a:t>
            </a:r>
            <a:r>
              <a:rPr lang="zh-CN" altLang="en-US" dirty="0">
                <a:solidFill>
                  <a:srgbClr val="C55A11"/>
                </a:solidFill>
                <a:latin typeface="微软雅黑" pitchFamily="34" charset="-122"/>
                <a:ea typeface="微软雅黑" pitchFamily="34" charset="-122"/>
              </a:rPr>
              <a:t>地址 </a:t>
            </a:r>
            <a:r>
              <a:rPr lang="en-US" altLang="zh-CN" i="1" dirty="0">
                <a:solidFill>
                  <a:srgbClr val="C55A11"/>
                </a:solidFill>
                <a:latin typeface="微软雅黑" pitchFamily="34" charset="-122"/>
                <a:ea typeface="微软雅黑" pitchFamily="34" charset="-122"/>
              </a:rPr>
              <a:t>D</a:t>
            </a:r>
            <a:r>
              <a:rPr lang="en-US" altLang="zh-CN" dirty="0">
                <a:solidFill>
                  <a:srgbClr val="0070C0"/>
                </a:solidFill>
                <a:latin typeface="微软雅黑" pitchFamily="34" charset="-122"/>
                <a:ea typeface="微软雅黑" pitchFamily="34" charset="-122"/>
              </a:rPr>
              <a:t>, </a:t>
            </a:r>
            <a:r>
              <a:rPr lang="zh-CN" altLang="en-US" dirty="0">
                <a:solidFill>
                  <a:srgbClr val="0070C0"/>
                </a:solidFill>
                <a:latin typeface="微软雅黑" pitchFamily="34" charset="-122"/>
                <a:ea typeface="微软雅黑" pitchFamily="34" charset="-122"/>
              </a:rPr>
              <a:t>得出目的</a:t>
            </a:r>
            <a:r>
              <a:rPr lang="zh-CN" altLang="en-US" dirty="0">
                <a:solidFill>
                  <a:srgbClr val="C55A11"/>
                </a:solidFill>
                <a:latin typeface="微软雅黑" pitchFamily="34" charset="-122"/>
                <a:ea typeface="微软雅黑" pitchFamily="34" charset="-122"/>
              </a:rPr>
              <a:t>网络地址为 </a:t>
            </a:r>
            <a:r>
              <a:rPr lang="en-US" altLang="zh-CN" i="1" dirty="0">
                <a:solidFill>
                  <a:srgbClr val="C55A11"/>
                </a:solidFill>
                <a:latin typeface="微软雅黑" pitchFamily="34" charset="-122"/>
                <a:ea typeface="微软雅黑" pitchFamily="34" charset="-122"/>
              </a:rPr>
              <a:t>N</a:t>
            </a:r>
            <a:r>
              <a:rPr lang="zh-CN" altLang="en-US" dirty="0">
                <a:solidFill>
                  <a:srgbClr val="0070C0"/>
                </a:solidFill>
                <a:latin typeface="微软雅黑" pitchFamily="34" charset="-122"/>
                <a:ea typeface="微软雅黑" pitchFamily="34" charset="-122"/>
              </a:rPr>
              <a:t>。</a:t>
            </a:r>
          </a:p>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2</a:t>
            </a:r>
            <a:r>
              <a:rPr lang="zh-CN" altLang="en-US" dirty="0">
                <a:solidFill>
                  <a:srgbClr val="0070C0"/>
                </a:solidFill>
                <a:latin typeface="微软雅黑" pitchFamily="34" charset="-122"/>
                <a:ea typeface="微软雅黑" pitchFamily="34" charset="-122"/>
              </a:rPr>
              <a:t>）若网络 </a:t>
            </a:r>
            <a:r>
              <a:rPr lang="en-US" altLang="zh-CN" i="1" dirty="0">
                <a:solidFill>
                  <a:srgbClr val="0070C0"/>
                </a:solidFill>
                <a:latin typeface="微软雅黑" pitchFamily="34" charset="-122"/>
                <a:ea typeface="微软雅黑" pitchFamily="34" charset="-122"/>
              </a:rPr>
              <a:t>N</a:t>
            </a:r>
            <a:r>
              <a:rPr lang="en-US" altLang="zh-CN" dirty="0">
                <a:solidFill>
                  <a:srgbClr val="0070C0"/>
                </a:solidFill>
                <a:latin typeface="微软雅黑" pitchFamily="34" charset="-122"/>
                <a:ea typeface="微软雅黑" pitchFamily="34" charset="-122"/>
              </a:rPr>
              <a:t> </a:t>
            </a:r>
            <a:r>
              <a:rPr lang="zh-CN" altLang="en-US" dirty="0">
                <a:solidFill>
                  <a:srgbClr val="C55A11"/>
                </a:solidFill>
                <a:latin typeface="微软雅黑" pitchFamily="34" charset="-122"/>
                <a:ea typeface="微软雅黑" pitchFamily="34" charset="-122"/>
              </a:rPr>
              <a:t>与此路由器直接相连</a:t>
            </a:r>
            <a:r>
              <a:rPr lang="zh-CN" altLang="en-US" dirty="0">
                <a:solidFill>
                  <a:srgbClr val="0070C0"/>
                </a:solidFill>
                <a:latin typeface="微软雅黑" pitchFamily="34" charset="-122"/>
                <a:ea typeface="微软雅黑" pitchFamily="34" charset="-122"/>
              </a:rPr>
              <a:t>，则把数据报直接交付目的主机 </a:t>
            </a:r>
            <a:r>
              <a:rPr lang="en-US" altLang="zh-CN" i="1" dirty="0">
                <a:solidFill>
                  <a:srgbClr val="0070C0"/>
                </a:solidFill>
                <a:latin typeface="微软雅黑" pitchFamily="34" charset="-122"/>
                <a:ea typeface="微软雅黑" pitchFamily="34" charset="-122"/>
              </a:rPr>
              <a:t>D</a:t>
            </a:r>
            <a:r>
              <a:rPr lang="zh-CN" altLang="en-US" dirty="0">
                <a:solidFill>
                  <a:srgbClr val="0070C0"/>
                </a:solidFill>
                <a:latin typeface="微软雅黑" pitchFamily="34" charset="-122"/>
                <a:ea typeface="微软雅黑" pitchFamily="34" charset="-122"/>
              </a:rPr>
              <a:t>；否则是间接交付，执行 </a:t>
            </a:r>
            <a:r>
              <a:rPr lang="en-US" altLang="zh-CN" dirty="0">
                <a:solidFill>
                  <a:srgbClr val="0070C0"/>
                </a:solidFill>
                <a:latin typeface="微软雅黑" pitchFamily="34" charset="-122"/>
                <a:ea typeface="微软雅黑" pitchFamily="34" charset="-122"/>
              </a:rPr>
              <a:t>(3)</a:t>
            </a:r>
            <a:r>
              <a:rPr lang="zh-CN" altLang="en-US" dirty="0">
                <a:solidFill>
                  <a:srgbClr val="0070C0"/>
                </a:solidFill>
                <a:latin typeface="微软雅黑" pitchFamily="34" charset="-122"/>
                <a:ea typeface="微软雅黑" pitchFamily="34" charset="-122"/>
              </a:rPr>
              <a:t>。</a:t>
            </a:r>
          </a:p>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3</a:t>
            </a:r>
            <a:r>
              <a:rPr lang="zh-CN" altLang="en-US" dirty="0">
                <a:solidFill>
                  <a:srgbClr val="0070C0"/>
                </a:solidFill>
                <a:latin typeface="微软雅黑" pitchFamily="34" charset="-122"/>
                <a:ea typeface="微软雅黑" pitchFamily="34" charset="-122"/>
              </a:rPr>
              <a:t>）若路由表中有</a:t>
            </a:r>
            <a:r>
              <a:rPr lang="zh-CN" altLang="en-US" dirty="0">
                <a:solidFill>
                  <a:srgbClr val="C55A11"/>
                </a:solidFill>
                <a:latin typeface="微软雅黑" pitchFamily="34" charset="-122"/>
                <a:ea typeface="微软雅黑" pitchFamily="34" charset="-122"/>
              </a:rPr>
              <a:t>目的地址为 </a:t>
            </a:r>
            <a:r>
              <a:rPr lang="en-US" altLang="zh-CN" i="1" dirty="0">
                <a:solidFill>
                  <a:srgbClr val="C55A11"/>
                </a:solidFill>
                <a:latin typeface="微软雅黑" pitchFamily="34" charset="-122"/>
                <a:ea typeface="微软雅黑" pitchFamily="34" charset="-122"/>
              </a:rPr>
              <a:t>D</a:t>
            </a:r>
            <a:r>
              <a:rPr lang="en-US" altLang="zh-CN" dirty="0">
                <a:solidFill>
                  <a:srgbClr val="C55A11"/>
                </a:solidFill>
                <a:latin typeface="微软雅黑" pitchFamily="34" charset="-122"/>
                <a:ea typeface="微软雅黑" pitchFamily="34" charset="-122"/>
              </a:rPr>
              <a:t> </a:t>
            </a:r>
            <a:r>
              <a:rPr lang="zh-CN" altLang="en-US" dirty="0">
                <a:solidFill>
                  <a:srgbClr val="C55A11"/>
                </a:solidFill>
                <a:latin typeface="微软雅黑" pitchFamily="34" charset="-122"/>
                <a:ea typeface="微软雅黑" pitchFamily="34" charset="-122"/>
              </a:rPr>
              <a:t>的特定主机路由</a:t>
            </a:r>
            <a:r>
              <a:rPr lang="zh-CN" altLang="en-US" dirty="0">
                <a:solidFill>
                  <a:srgbClr val="0070C0"/>
                </a:solidFill>
                <a:latin typeface="微软雅黑" pitchFamily="34" charset="-122"/>
                <a:ea typeface="微软雅黑" pitchFamily="34" charset="-122"/>
              </a:rPr>
              <a:t>，则把数据报传送给路由表中所指明的下一跳路由器；否则，执行 </a:t>
            </a:r>
            <a:r>
              <a:rPr lang="en-US" altLang="zh-CN" dirty="0">
                <a:solidFill>
                  <a:srgbClr val="0070C0"/>
                </a:solidFill>
                <a:latin typeface="微软雅黑" pitchFamily="34" charset="-122"/>
                <a:ea typeface="微软雅黑" pitchFamily="34" charset="-122"/>
              </a:rPr>
              <a:t>(4)</a:t>
            </a:r>
            <a:r>
              <a:rPr lang="zh-CN" altLang="en-US" dirty="0">
                <a:solidFill>
                  <a:srgbClr val="0070C0"/>
                </a:solidFill>
                <a:latin typeface="微软雅黑" pitchFamily="34" charset="-122"/>
                <a:ea typeface="微软雅黑" pitchFamily="34" charset="-122"/>
              </a:rPr>
              <a:t>。</a:t>
            </a:r>
          </a:p>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4</a:t>
            </a:r>
            <a:r>
              <a:rPr lang="zh-CN" altLang="en-US" dirty="0">
                <a:solidFill>
                  <a:srgbClr val="0070C0"/>
                </a:solidFill>
                <a:latin typeface="微软雅黑" pitchFamily="34" charset="-122"/>
                <a:ea typeface="微软雅黑" pitchFamily="34" charset="-122"/>
              </a:rPr>
              <a:t>）若</a:t>
            </a:r>
            <a:r>
              <a:rPr lang="zh-CN" altLang="en-US" dirty="0">
                <a:solidFill>
                  <a:srgbClr val="C55A11"/>
                </a:solidFill>
                <a:latin typeface="微软雅黑" pitchFamily="34" charset="-122"/>
                <a:ea typeface="微软雅黑" pitchFamily="34" charset="-122"/>
              </a:rPr>
              <a:t>路由表中有到达网络 </a:t>
            </a:r>
            <a:r>
              <a:rPr lang="en-US" altLang="zh-CN" i="1" dirty="0">
                <a:solidFill>
                  <a:srgbClr val="C55A11"/>
                </a:solidFill>
                <a:latin typeface="微软雅黑" pitchFamily="34" charset="-122"/>
                <a:ea typeface="微软雅黑" pitchFamily="34" charset="-122"/>
              </a:rPr>
              <a:t>N</a:t>
            </a:r>
            <a:r>
              <a:rPr lang="en-US" altLang="zh-CN" dirty="0">
                <a:solidFill>
                  <a:srgbClr val="C55A11"/>
                </a:solidFill>
                <a:latin typeface="微软雅黑" pitchFamily="34" charset="-122"/>
                <a:ea typeface="微软雅黑" pitchFamily="34" charset="-122"/>
              </a:rPr>
              <a:t> </a:t>
            </a:r>
            <a:r>
              <a:rPr lang="zh-CN" altLang="en-US" dirty="0">
                <a:solidFill>
                  <a:srgbClr val="C55A11"/>
                </a:solidFill>
                <a:latin typeface="微软雅黑" pitchFamily="34" charset="-122"/>
                <a:ea typeface="微软雅黑" pitchFamily="34" charset="-122"/>
              </a:rPr>
              <a:t>的路由</a:t>
            </a:r>
            <a:r>
              <a:rPr lang="zh-CN" altLang="en-US" dirty="0">
                <a:solidFill>
                  <a:srgbClr val="0070C0"/>
                </a:solidFill>
                <a:latin typeface="微软雅黑" pitchFamily="34" charset="-122"/>
                <a:ea typeface="微软雅黑" pitchFamily="34" charset="-122"/>
              </a:rPr>
              <a:t>，则把数据报传送给路由表指明的下一跳路由器；否则，执行 </a:t>
            </a:r>
            <a:r>
              <a:rPr lang="en-US" altLang="zh-CN" dirty="0">
                <a:solidFill>
                  <a:srgbClr val="0070C0"/>
                </a:solidFill>
                <a:latin typeface="微软雅黑" pitchFamily="34" charset="-122"/>
                <a:ea typeface="微软雅黑" pitchFamily="34" charset="-122"/>
              </a:rPr>
              <a:t>(5)</a:t>
            </a:r>
            <a:r>
              <a:rPr lang="zh-CN" altLang="en-US" dirty="0">
                <a:solidFill>
                  <a:srgbClr val="0070C0"/>
                </a:solidFill>
                <a:latin typeface="微软雅黑" pitchFamily="34" charset="-122"/>
                <a:ea typeface="微软雅黑" pitchFamily="34" charset="-122"/>
              </a:rPr>
              <a:t>。</a:t>
            </a:r>
          </a:p>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5</a:t>
            </a:r>
            <a:r>
              <a:rPr lang="zh-CN" altLang="en-US" dirty="0">
                <a:solidFill>
                  <a:srgbClr val="0070C0"/>
                </a:solidFill>
                <a:latin typeface="微软雅黑" pitchFamily="34" charset="-122"/>
                <a:ea typeface="微软雅黑" pitchFamily="34" charset="-122"/>
              </a:rPr>
              <a:t>）若</a:t>
            </a:r>
            <a:r>
              <a:rPr lang="zh-CN" altLang="en-US" dirty="0">
                <a:solidFill>
                  <a:srgbClr val="C55A11"/>
                </a:solidFill>
                <a:latin typeface="微软雅黑" pitchFamily="34" charset="-122"/>
                <a:ea typeface="微软雅黑" pitchFamily="34" charset="-122"/>
              </a:rPr>
              <a:t>路由表中有一个默认路由</a:t>
            </a:r>
            <a:r>
              <a:rPr lang="zh-CN" altLang="en-US" dirty="0">
                <a:solidFill>
                  <a:srgbClr val="0070C0"/>
                </a:solidFill>
                <a:latin typeface="微软雅黑" pitchFamily="34" charset="-122"/>
                <a:ea typeface="微软雅黑" pitchFamily="34" charset="-122"/>
              </a:rPr>
              <a:t>，则把数据报传送给路由表中所指明的默认路由器；否则，执行 </a:t>
            </a:r>
            <a:r>
              <a:rPr lang="en-US" altLang="zh-CN" dirty="0">
                <a:solidFill>
                  <a:srgbClr val="0070C0"/>
                </a:solidFill>
                <a:latin typeface="微软雅黑" pitchFamily="34" charset="-122"/>
                <a:ea typeface="微软雅黑" pitchFamily="34" charset="-122"/>
              </a:rPr>
              <a:t>(6)</a:t>
            </a:r>
            <a:r>
              <a:rPr lang="zh-CN" altLang="en-US" dirty="0">
                <a:solidFill>
                  <a:srgbClr val="0070C0"/>
                </a:solidFill>
                <a:latin typeface="微软雅黑" pitchFamily="34" charset="-122"/>
                <a:ea typeface="微软雅黑" pitchFamily="34" charset="-122"/>
              </a:rPr>
              <a:t>。</a:t>
            </a:r>
          </a:p>
          <a:p>
            <a:pPr>
              <a:lnSpc>
                <a:spcPts val="2700"/>
              </a:lnSpc>
              <a:buClr>
                <a:srgbClr val="0070C0"/>
              </a:buClr>
            </a:pPr>
            <a:r>
              <a:rPr lang="zh-CN" altLang="en-US" dirty="0">
                <a:solidFill>
                  <a:srgbClr val="0070C0"/>
                </a:solidFill>
                <a:latin typeface="微软雅黑" pitchFamily="34" charset="-122"/>
                <a:ea typeface="微软雅黑" pitchFamily="34" charset="-122"/>
              </a:rPr>
              <a:t>（</a:t>
            </a:r>
            <a:r>
              <a:rPr lang="en-US" altLang="zh-CN" dirty="0">
                <a:solidFill>
                  <a:srgbClr val="0070C0"/>
                </a:solidFill>
                <a:latin typeface="微软雅黑" pitchFamily="34" charset="-122"/>
                <a:ea typeface="微软雅黑" pitchFamily="34" charset="-122"/>
              </a:rPr>
              <a:t>6</a:t>
            </a:r>
            <a:r>
              <a:rPr lang="zh-CN" altLang="en-US" dirty="0">
                <a:solidFill>
                  <a:srgbClr val="0070C0"/>
                </a:solidFill>
                <a:latin typeface="微软雅黑" pitchFamily="34" charset="-122"/>
                <a:ea typeface="微软雅黑" pitchFamily="34" charset="-122"/>
              </a:rPr>
              <a:t>）报告转发分组出错，即转发失败。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路由器分组转发算法</a:t>
            </a:r>
          </a:p>
        </p:txBody>
      </p:sp>
      <p:sp>
        <p:nvSpPr>
          <p:cNvPr id="5" name="椭圆 4"/>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3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8"/>
          <p:cNvSpPr>
            <a:spLocks noChangeArrowheads="1"/>
          </p:cNvSpPr>
          <p:nvPr/>
        </p:nvSpPr>
        <p:spPr bwMode="auto">
          <a:xfrm>
            <a:off x="319268" y="1161207"/>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虚拟互连网络也就是逻辑互连网络，它的意思就是互连起来的</a:t>
            </a:r>
            <a:r>
              <a:rPr lang="zh-CN" altLang="en-US" sz="2000" dirty="0">
                <a:solidFill>
                  <a:srgbClr val="C55A11"/>
                </a:solidFill>
                <a:latin typeface="微软雅黑" pitchFamily="34" charset="-122"/>
                <a:ea typeface="微软雅黑" pitchFamily="34" charset="-122"/>
              </a:rPr>
              <a:t>各种物理网络的异构性本来是客观存在的</a:t>
            </a:r>
            <a:r>
              <a:rPr lang="zh-CN" altLang="en-US" sz="2000" dirty="0">
                <a:solidFill>
                  <a:srgbClr val="0087CD"/>
                </a:solidFill>
                <a:latin typeface="微软雅黑" pitchFamily="34" charset="-122"/>
                <a:ea typeface="微软雅黑" pitchFamily="34" charset="-122"/>
              </a:rPr>
              <a:t>，但是我们</a:t>
            </a:r>
            <a:r>
              <a:rPr lang="zh-CN" altLang="en-US" sz="2000" dirty="0">
                <a:solidFill>
                  <a:srgbClr val="C55A11"/>
                </a:solidFill>
                <a:latin typeface="微软雅黑" pitchFamily="34" charset="-122"/>
                <a:ea typeface="微软雅黑" pitchFamily="34" charset="-122"/>
              </a:rPr>
              <a:t>利用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协议</a:t>
            </a:r>
            <a:r>
              <a:rPr lang="zh-CN" altLang="en-US" sz="2000" dirty="0">
                <a:solidFill>
                  <a:srgbClr val="0087CD"/>
                </a:solidFill>
                <a:latin typeface="微软雅黑" pitchFamily="34" charset="-122"/>
                <a:ea typeface="微软雅黑" pitchFamily="34" charset="-122"/>
              </a:rPr>
              <a:t>就可以使这些性能各异的网络</a:t>
            </a:r>
            <a:r>
              <a:rPr lang="zh-CN" altLang="en-US" sz="2000" dirty="0">
                <a:solidFill>
                  <a:srgbClr val="C55A11"/>
                </a:solidFill>
                <a:latin typeface="微软雅黑" pitchFamily="34" charset="-122"/>
                <a:ea typeface="微软雅黑" pitchFamily="34" charset="-122"/>
              </a:rPr>
              <a:t>从用户看起来好像是一个统一的网络</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使用 </a:t>
            </a:r>
            <a:r>
              <a:rPr lang="en-US" altLang="zh-CN" sz="2000" dirty="0">
                <a:solidFill>
                  <a:srgbClr val="0087CD"/>
                </a:solidFill>
                <a:latin typeface="微软雅黑" pitchFamily="34" charset="-122"/>
                <a:ea typeface="微软雅黑" pitchFamily="34" charset="-122"/>
              </a:rPr>
              <a:t>IP </a:t>
            </a:r>
            <a:r>
              <a:rPr lang="zh-CN" altLang="en-US" sz="2000" dirty="0">
                <a:solidFill>
                  <a:srgbClr val="0087CD"/>
                </a:solidFill>
                <a:latin typeface="微软雅黑" pitchFamily="34" charset="-122"/>
                <a:ea typeface="微软雅黑" pitchFamily="34" charset="-122"/>
              </a:rPr>
              <a:t>协议的虚拟互连网络可</a:t>
            </a:r>
            <a:r>
              <a:rPr lang="zh-CN" altLang="en-US" sz="2000" dirty="0">
                <a:solidFill>
                  <a:srgbClr val="C55A11"/>
                </a:solidFill>
                <a:latin typeface="微软雅黑" pitchFamily="34" charset="-122"/>
                <a:ea typeface="微软雅黑" pitchFamily="34" charset="-122"/>
              </a:rPr>
              <a:t>简称为 </a:t>
            </a:r>
            <a:r>
              <a:rPr lang="en-US" altLang="zh-CN" sz="2000" dirty="0">
                <a:solidFill>
                  <a:srgbClr val="C55A11"/>
                </a:solidFill>
                <a:latin typeface="微软雅黑" pitchFamily="34" charset="-122"/>
                <a:ea typeface="微软雅黑" pitchFamily="34" charset="-122"/>
              </a:rPr>
              <a:t>IP </a:t>
            </a:r>
            <a:r>
              <a:rPr lang="zh-CN" altLang="en-US" sz="2000" dirty="0">
                <a:solidFill>
                  <a:srgbClr val="C55A11"/>
                </a:solidFill>
                <a:latin typeface="微软雅黑" pitchFamily="34" charset="-122"/>
                <a:ea typeface="微软雅黑" pitchFamily="34" charset="-122"/>
              </a:rPr>
              <a:t>网</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使用虚拟互连网络的好处：当互联网上的主机进行通信时，就好像在一个网络上通信一样，而看不见互连的各具体的网络异构细节。</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现在使用 </a:t>
            </a:r>
            <a:r>
              <a:rPr lang="en-US" altLang="zh-CN" sz="2000" dirty="0">
                <a:solidFill>
                  <a:srgbClr val="0087CD"/>
                </a:solidFill>
                <a:latin typeface="微软雅黑" pitchFamily="34" charset="-122"/>
                <a:ea typeface="微软雅黑" pitchFamily="34" charset="-122"/>
              </a:rPr>
              <a:t>TCP </a:t>
            </a:r>
            <a:r>
              <a:rPr lang="zh-CN" altLang="en-US" sz="2000" dirty="0">
                <a:solidFill>
                  <a:srgbClr val="0087CD"/>
                </a:solidFill>
                <a:latin typeface="微软雅黑" pitchFamily="34" charset="-122"/>
                <a:ea typeface="微软雅黑" pitchFamily="34" charset="-122"/>
              </a:rPr>
              <a:t>协议的互联网 </a:t>
            </a:r>
            <a:r>
              <a:rPr lang="en-US" altLang="zh-CN" sz="2000" dirty="0">
                <a:solidFill>
                  <a:srgbClr val="0087CD"/>
                </a:solidFill>
                <a:latin typeface="微软雅黑" pitchFamily="34" charset="-122"/>
                <a:ea typeface="微软雅黑" pitchFamily="34" charset="-122"/>
              </a:rPr>
              <a:t>(Internet)</a:t>
            </a:r>
            <a:r>
              <a:rPr lang="zh-CN" altLang="en-US" sz="2000" dirty="0">
                <a:solidFill>
                  <a:srgbClr val="0087CD"/>
                </a:solidFill>
                <a:latin typeface="微软雅黑" pitchFamily="34" charset="-122"/>
                <a:ea typeface="微软雅黑" pitchFamily="34" charset="-122"/>
              </a:rPr>
              <a:t>就是一个虚拟互联网。</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虚拟互连网络</a:t>
            </a:r>
            <a:endParaRPr lang="en-US" altLang="zh-CN" sz="2400" b="1" dirty="0">
              <a:solidFill>
                <a:srgbClr val="0070C0"/>
              </a:solidFill>
              <a:ea typeface="微软雅黑" panose="020B0503020204020204"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8"/>
          <p:cNvSpPr>
            <a:spLocks noChangeArrowheads="1"/>
          </p:cNvSpPr>
          <p:nvPr/>
        </p:nvSpPr>
        <p:spPr bwMode="auto">
          <a:xfrm>
            <a:off x="323528" y="1161207"/>
            <a:ext cx="842493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将网络互相连接起来要使用一些中间设备。中间设备又称为中间系统或中继 </a:t>
            </a:r>
            <a:r>
              <a:rPr lang="en-US" altLang="zh-CN" sz="2000" dirty="0">
                <a:solidFill>
                  <a:srgbClr val="0087CD"/>
                </a:solidFill>
                <a:latin typeface="微软雅黑" pitchFamily="34" charset="-122"/>
                <a:ea typeface="微软雅黑" pitchFamily="34" charset="-122"/>
              </a:rPr>
              <a:t>(relay)</a:t>
            </a:r>
            <a:r>
              <a:rPr lang="zh-CN" altLang="en-US" sz="2000" dirty="0">
                <a:solidFill>
                  <a:srgbClr val="0087CD"/>
                </a:solidFill>
                <a:latin typeface="微软雅黑" pitchFamily="34" charset="-122"/>
                <a:ea typeface="微软雅黑" pitchFamily="34" charset="-122"/>
              </a:rPr>
              <a:t>系统。</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物理层</a:t>
            </a:r>
            <a:r>
              <a:rPr lang="zh-CN" altLang="en-US" sz="2000" dirty="0">
                <a:solidFill>
                  <a:srgbClr val="0087CD"/>
                </a:solidFill>
                <a:latin typeface="微软雅黑" pitchFamily="34" charset="-122"/>
                <a:ea typeface="微软雅黑" pitchFamily="34" charset="-122"/>
              </a:rPr>
              <a:t>中继系统：</a:t>
            </a:r>
            <a:r>
              <a:rPr lang="zh-CN" altLang="en-US" sz="2000" dirty="0">
                <a:solidFill>
                  <a:srgbClr val="C55A11"/>
                </a:solidFill>
                <a:latin typeface="微软雅黑" pitchFamily="34" charset="-122"/>
                <a:ea typeface="微软雅黑" pitchFamily="34" charset="-122"/>
              </a:rPr>
              <a:t>转发器</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(repeater)</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数据链路层</a:t>
            </a:r>
            <a:r>
              <a:rPr lang="zh-CN" altLang="en-US" sz="2000" dirty="0">
                <a:solidFill>
                  <a:srgbClr val="0087CD"/>
                </a:solidFill>
                <a:latin typeface="微软雅黑" pitchFamily="34" charset="-122"/>
                <a:ea typeface="微软雅黑" pitchFamily="34" charset="-122"/>
              </a:rPr>
              <a:t>中继系统：</a:t>
            </a:r>
            <a:r>
              <a:rPr lang="zh-CN" altLang="en-US" sz="2000" dirty="0">
                <a:solidFill>
                  <a:srgbClr val="C55A11"/>
                </a:solidFill>
                <a:latin typeface="微软雅黑" pitchFamily="34" charset="-122"/>
                <a:ea typeface="微软雅黑" pitchFamily="34" charset="-122"/>
              </a:rPr>
              <a:t>网桥</a:t>
            </a:r>
            <a:r>
              <a:rPr lang="zh-CN" altLang="en-US" sz="2000" dirty="0">
                <a:solidFill>
                  <a:srgbClr val="0087CD"/>
                </a:solidFill>
                <a:latin typeface="微软雅黑" pitchFamily="34" charset="-122"/>
                <a:ea typeface="微软雅黑" pitchFamily="34" charset="-122"/>
              </a:rPr>
              <a:t> 或 </a:t>
            </a:r>
            <a:r>
              <a:rPr lang="zh-CN" altLang="en-US" sz="2000" dirty="0">
                <a:solidFill>
                  <a:srgbClr val="C55A11"/>
                </a:solidFill>
                <a:latin typeface="微软雅黑" pitchFamily="34" charset="-122"/>
                <a:ea typeface="微软雅黑" pitchFamily="34" charset="-122"/>
              </a:rPr>
              <a:t>桥接器</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(bridge)</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网络层</a:t>
            </a:r>
            <a:r>
              <a:rPr lang="zh-CN" altLang="en-US" sz="2000" dirty="0">
                <a:solidFill>
                  <a:srgbClr val="0087CD"/>
                </a:solidFill>
                <a:latin typeface="微软雅黑" pitchFamily="34" charset="-122"/>
                <a:ea typeface="微软雅黑" pitchFamily="34" charset="-122"/>
              </a:rPr>
              <a:t>中继系统：</a:t>
            </a:r>
            <a:r>
              <a:rPr lang="zh-CN" altLang="en-US" sz="2000" dirty="0">
                <a:solidFill>
                  <a:srgbClr val="C55A11"/>
                </a:solidFill>
                <a:latin typeface="微软雅黑" pitchFamily="34" charset="-122"/>
                <a:ea typeface="微软雅黑" pitchFamily="34" charset="-122"/>
              </a:rPr>
              <a:t>路由器 </a:t>
            </a:r>
            <a:r>
              <a:rPr lang="en-US" altLang="zh-CN" sz="2000" dirty="0">
                <a:solidFill>
                  <a:srgbClr val="0087CD"/>
                </a:solidFill>
                <a:latin typeface="微软雅黑" pitchFamily="34" charset="-122"/>
                <a:ea typeface="微软雅黑" pitchFamily="34" charset="-122"/>
              </a:rPr>
              <a:t>(router)</a:t>
            </a:r>
            <a:r>
              <a:rPr lang="zh-CN" altLang="en-US" sz="2000" dirty="0">
                <a:solidFill>
                  <a:srgbClr val="0087CD"/>
                </a:solidFill>
                <a:latin typeface="微软雅黑" pitchFamily="34" charset="-122"/>
                <a:ea typeface="微软雅黑" pitchFamily="34" charset="-122"/>
              </a:rPr>
              <a:t>。网桥和路由器的混合物：桥路器 </a:t>
            </a:r>
            <a:r>
              <a:rPr lang="en-US" altLang="zh-CN" sz="2000" dirty="0">
                <a:solidFill>
                  <a:srgbClr val="0087CD"/>
                </a:solidFill>
                <a:latin typeface="微软雅黑" pitchFamily="34" charset="-122"/>
                <a:ea typeface="微软雅黑" pitchFamily="34" charset="-122"/>
              </a:rPr>
              <a:t>(</a:t>
            </a:r>
            <a:r>
              <a:rPr lang="en-US" altLang="zh-CN" sz="2000" dirty="0" err="1">
                <a:solidFill>
                  <a:srgbClr val="0087CD"/>
                </a:solidFill>
                <a:latin typeface="微软雅黑" pitchFamily="34" charset="-122"/>
                <a:ea typeface="微软雅黑" pitchFamily="34" charset="-122"/>
              </a:rPr>
              <a:t>brouter</a:t>
            </a:r>
            <a:r>
              <a:rPr lang="en-US" altLang="zh-CN" sz="2000" dirty="0">
                <a:solidFill>
                  <a:srgbClr val="0087CD"/>
                </a:solidFill>
                <a:latin typeface="微软雅黑" pitchFamily="34" charset="-122"/>
                <a:ea typeface="微软雅黑" pitchFamily="34" charset="-122"/>
              </a:rPr>
              <a:t>)</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网络层以上</a:t>
            </a:r>
            <a:r>
              <a:rPr lang="zh-CN" altLang="en-US" sz="2000" dirty="0">
                <a:solidFill>
                  <a:srgbClr val="0087CD"/>
                </a:solidFill>
                <a:latin typeface="微软雅黑" pitchFamily="34" charset="-122"/>
                <a:ea typeface="微软雅黑" pitchFamily="34" charset="-122"/>
              </a:rPr>
              <a:t>的中继系统：</a:t>
            </a:r>
            <a:r>
              <a:rPr lang="zh-CN" altLang="en-US" sz="2000" dirty="0">
                <a:solidFill>
                  <a:srgbClr val="C55A11"/>
                </a:solidFill>
                <a:latin typeface="微软雅黑" pitchFamily="34" charset="-122"/>
                <a:ea typeface="微软雅黑" pitchFamily="34" charset="-122"/>
              </a:rPr>
              <a:t>网关</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(gateway)</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网络互联的中间设备</a:t>
            </a:r>
            <a:endParaRPr lang="en-US" altLang="zh-CN" sz="2400" b="1" dirty="0">
              <a:solidFill>
                <a:srgbClr val="0070C0"/>
              </a:solidFill>
              <a:ea typeface="微软雅黑" panose="020B0503020204020204"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矩形 398"/>
          <p:cNvSpPr/>
          <p:nvPr/>
        </p:nvSpPr>
        <p:spPr>
          <a:xfrm>
            <a:off x="437588" y="2946680"/>
            <a:ext cx="1486721" cy="1323439"/>
          </a:xfrm>
          <a:prstGeom prst="rect">
            <a:avLst/>
          </a:prstGeom>
          <a:gradFill>
            <a:gsLst>
              <a:gs pos="0">
                <a:schemeClr val="bg1">
                  <a:lumMod val="98000"/>
                  <a:lumOff val="2000"/>
                </a:schemeClr>
              </a:gs>
              <a:gs pos="100000">
                <a:schemeClr val="bg1">
                  <a:alpha val="67000"/>
                </a:schemeClr>
              </a:gs>
            </a:gsLst>
            <a:lin ang="0" scaled="1"/>
          </a:gradFill>
          <a:ln>
            <a:noFill/>
          </a:ln>
        </p:spPr>
        <p:txBody>
          <a:bodyPr wrap="square">
            <a:spAutoFit/>
          </a:bodyPr>
          <a:lstStyle/>
          <a:p>
            <a:r>
              <a:rPr lang="zh-CN" altLang="zh-CN" sz="2000" b="1" dirty="0">
                <a:solidFill>
                  <a:srgbClr val="0087CD"/>
                </a:solidFill>
                <a:latin typeface="微软雅黑" pitchFamily="34" charset="-122"/>
                <a:ea typeface="微软雅黑" pitchFamily="34" charset="-122"/>
              </a:rPr>
              <a:t>互联网可以由</a:t>
            </a:r>
            <a:r>
              <a:rPr lang="zh-CN" altLang="zh-CN" sz="2000" b="1" dirty="0">
                <a:solidFill>
                  <a:srgbClr val="C55A11"/>
                </a:solidFill>
                <a:latin typeface="微软雅黑" pitchFamily="34" charset="-122"/>
                <a:ea typeface="微软雅黑" pitchFamily="34" charset="-122"/>
              </a:rPr>
              <a:t>多种异构网络</a:t>
            </a:r>
            <a:r>
              <a:rPr lang="zh-CN" altLang="zh-CN" sz="2000" b="1" dirty="0">
                <a:solidFill>
                  <a:srgbClr val="0087CD"/>
                </a:solidFill>
                <a:latin typeface="微软雅黑" pitchFamily="34" charset="-122"/>
                <a:ea typeface="微软雅黑" pitchFamily="34" charset="-122"/>
              </a:rPr>
              <a:t>互连组成。</a:t>
            </a:r>
            <a:endParaRPr lang="zh-CN" altLang="en-US" sz="2000" b="1" dirty="0">
              <a:solidFill>
                <a:srgbClr val="0087CD"/>
              </a:solidFill>
              <a:latin typeface="微软雅黑" pitchFamily="34" charset="-122"/>
              <a:ea typeface="微软雅黑" pitchFamily="34" charset="-122"/>
            </a:endParaRPr>
          </a:p>
        </p:txBody>
      </p:sp>
      <p:grpSp>
        <p:nvGrpSpPr>
          <p:cNvPr id="3" name="组合 2"/>
          <p:cNvGrpSpPr/>
          <p:nvPr/>
        </p:nvGrpSpPr>
        <p:grpSpPr>
          <a:xfrm>
            <a:off x="1788159" y="1183853"/>
            <a:ext cx="5699057" cy="3802053"/>
            <a:chOff x="1788159" y="1183853"/>
            <a:chExt cx="5699057" cy="3802053"/>
          </a:xfrm>
        </p:grpSpPr>
        <p:sp>
          <p:nvSpPr>
            <p:cNvPr id="113" name="Rectangle 2"/>
            <p:cNvSpPr>
              <a:spLocks noChangeArrowheads="1"/>
            </p:cNvSpPr>
            <p:nvPr/>
          </p:nvSpPr>
          <p:spPr bwMode="auto">
            <a:xfrm>
              <a:off x="2468225" y="1429586"/>
              <a:ext cx="387036" cy="734697"/>
            </a:xfrm>
            <a:prstGeom prst="rect">
              <a:avLst/>
            </a:prstGeom>
            <a:solidFill>
              <a:srgbClr val="00FF99"/>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4" name="Rectangle 3"/>
            <p:cNvSpPr>
              <a:spLocks noChangeArrowheads="1"/>
            </p:cNvSpPr>
            <p:nvPr/>
          </p:nvSpPr>
          <p:spPr bwMode="auto">
            <a:xfrm>
              <a:off x="2473987" y="1726346"/>
              <a:ext cx="377432" cy="155583"/>
            </a:xfrm>
            <a:prstGeom prst="rect">
              <a:avLst/>
            </a:prstGeom>
            <a:solidFill>
              <a:srgbClr val="0000CC"/>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5" name="Text Box 4"/>
            <p:cNvSpPr txBox="1">
              <a:spLocks noChangeArrowheads="1"/>
            </p:cNvSpPr>
            <p:nvPr/>
          </p:nvSpPr>
          <p:spPr bwMode="auto">
            <a:xfrm>
              <a:off x="2539425" y="1381724"/>
              <a:ext cx="25519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5</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4</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a:t>
              </a:r>
            </a:p>
          </p:txBody>
        </p:sp>
        <p:sp>
          <p:nvSpPr>
            <p:cNvPr id="116" name="Line 5"/>
            <p:cNvSpPr>
              <a:spLocks noChangeShapeType="1"/>
            </p:cNvSpPr>
            <p:nvPr/>
          </p:nvSpPr>
          <p:spPr bwMode="auto">
            <a:xfrm>
              <a:off x="2468225" y="1586129"/>
              <a:ext cx="3870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7" name="Line 6"/>
            <p:cNvSpPr>
              <a:spLocks noChangeShapeType="1"/>
            </p:cNvSpPr>
            <p:nvPr/>
          </p:nvSpPr>
          <p:spPr bwMode="auto">
            <a:xfrm>
              <a:off x="2468225" y="1731148"/>
              <a:ext cx="3870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8" name="Line 7"/>
            <p:cNvSpPr>
              <a:spLocks noChangeShapeType="1"/>
            </p:cNvSpPr>
            <p:nvPr/>
          </p:nvSpPr>
          <p:spPr bwMode="auto">
            <a:xfrm>
              <a:off x="2468225" y="1876166"/>
              <a:ext cx="3870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9" name="Line 8"/>
            <p:cNvSpPr>
              <a:spLocks noChangeShapeType="1"/>
            </p:cNvSpPr>
            <p:nvPr/>
          </p:nvSpPr>
          <p:spPr bwMode="auto">
            <a:xfrm>
              <a:off x="2468225" y="2022145"/>
              <a:ext cx="3870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20" name="Freeform 9"/>
            <p:cNvSpPr>
              <a:spLocks/>
            </p:cNvSpPr>
            <p:nvPr/>
          </p:nvSpPr>
          <p:spPr bwMode="auto">
            <a:xfrm>
              <a:off x="6854320" y="2486014"/>
              <a:ext cx="189197" cy="1089081"/>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94" name="Rectangle 13"/>
            <p:cNvSpPr>
              <a:spLocks noChangeArrowheads="1"/>
            </p:cNvSpPr>
            <p:nvPr/>
          </p:nvSpPr>
          <p:spPr bwMode="auto">
            <a:xfrm>
              <a:off x="3644700" y="4136120"/>
              <a:ext cx="387037" cy="734698"/>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392" name="Rectangle 11"/>
            <p:cNvSpPr>
              <a:spLocks noChangeArrowheads="1"/>
            </p:cNvSpPr>
            <p:nvPr/>
          </p:nvSpPr>
          <p:spPr bwMode="auto">
            <a:xfrm>
              <a:off x="3650462" y="4432880"/>
              <a:ext cx="377433" cy="155583"/>
            </a:xfrm>
            <a:prstGeom prst="rect">
              <a:avLst/>
            </a:prstGeom>
            <a:solidFill>
              <a:srgbClr val="0000CC"/>
            </a:solidFill>
            <a:ln>
              <a:noFill/>
            </a:ln>
            <a:effectLst/>
          </p:spPr>
          <p:txBody>
            <a:bodyPr wrap="none" anchor="ct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393" name="Text Box 12"/>
            <p:cNvSpPr txBox="1">
              <a:spLocks noChangeArrowheads="1"/>
            </p:cNvSpPr>
            <p:nvPr/>
          </p:nvSpPr>
          <p:spPr bwMode="auto">
            <a:xfrm>
              <a:off x="3716729" y="4107308"/>
              <a:ext cx="255464" cy="86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5</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4</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a:t>
              </a:r>
            </a:p>
          </p:txBody>
        </p:sp>
        <p:sp>
          <p:nvSpPr>
            <p:cNvPr id="395" name="Line 14"/>
            <p:cNvSpPr>
              <a:spLocks noChangeShapeType="1"/>
            </p:cNvSpPr>
            <p:nvPr/>
          </p:nvSpPr>
          <p:spPr bwMode="auto">
            <a:xfrm>
              <a:off x="3644700" y="4292663"/>
              <a:ext cx="3870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396" name="Line 15"/>
            <p:cNvSpPr>
              <a:spLocks noChangeShapeType="1"/>
            </p:cNvSpPr>
            <p:nvPr/>
          </p:nvSpPr>
          <p:spPr bwMode="auto">
            <a:xfrm>
              <a:off x="3644700" y="4437682"/>
              <a:ext cx="3870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397" name="Line 16"/>
            <p:cNvSpPr>
              <a:spLocks noChangeShapeType="1"/>
            </p:cNvSpPr>
            <p:nvPr/>
          </p:nvSpPr>
          <p:spPr bwMode="auto">
            <a:xfrm>
              <a:off x="3644700" y="4582701"/>
              <a:ext cx="3870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398" name="Line 17"/>
            <p:cNvSpPr>
              <a:spLocks noChangeShapeType="1"/>
            </p:cNvSpPr>
            <p:nvPr/>
          </p:nvSpPr>
          <p:spPr bwMode="auto">
            <a:xfrm>
              <a:off x="3644700" y="4728680"/>
              <a:ext cx="3870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ts val="1150"/>
                </a:lnSpc>
                <a:spcBef>
                  <a:spcPts val="0"/>
                </a:spcBef>
                <a:spcAft>
                  <a:spcPts val="0"/>
                </a:spcAft>
                <a:buClrTx/>
                <a:buSzTx/>
                <a:buFontTx/>
                <a:buNone/>
                <a:tabLst/>
                <a:defRPr/>
              </a:pPr>
              <a:endParaRPr kumimoji="0" lang="zh-CN" altLang="en-US" sz="900" b="1" i="0" u="none" strike="noStrike" kern="0" cap="none" spc="0" normalizeH="0" baseline="0" noProof="0">
                <a:ln>
                  <a:noFill/>
                </a:ln>
                <a:effectLst/>
                <a:uLnTx/>
                <a:uFillTx/>
                <a:latin typeface="微软雅黑" pitchFamily="34" charset="-122"/>
                <a:ea typeface="微软雅黑" pitchFamily="34" charset="-122"/>
              </a:endParaRPr>
            </a:p>
          </p:txBody>
        </p:sp>
        <p:sp>
          <p:nvSpPr>
            <p:cNvPr id="122" name="Line 18"/>
            <p:cNvSpPr>
              <a:spLocks noChangeShapeType="1"/>
            </p:cNvSpPr>
            <p:nvPr/>
          </p:nvSpPr>
          <p:spPr bwMode="auto">
            <a:xfrm flipV="1">
              <a:off x="3905926" y="2442796"/>
              <a:ext cx="304923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23" name="Line 19"/>
            <p:cNvSpPr>
              <a:spLocks noChangeShapeType="1"/>
            </p:cNvSpPr>
            <p:nvPr/>
          </p:nvSpPr>
          <p:spPr bwMode="auto">
            <a:xfrm flipV="1">
              <a:off x="4297765" y="3575095"/>
              <a:ext cx="523412" cy="96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24" name="Line 20"/>
            <p:cNvSpPr>
              <a:spLocks noChangeShapeType="1"/>
            </p:cNvSpPr>
            <p:nvPr/>
          </p:nvSpPr>
          <p:spPr bwMode="auto">
            <a:xfrm>
              <a:off x="2555620" y="2442796"/>
              <a:ext cx="0" cy="2180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pic>
          <p:nvPicPr>
            <p:cNvPr id="125"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3781" y="3488660"/>
              <a:ext cx="315007" cy="1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6" name="Group 22"/>
            <p:cNvGrpSpPr>
              <a:grpSpLocks/>
            </p:cNvGrpSpPr>
            <p:nvPr/>
          </p:nvGrpSpPr>
          <p:grpSpPr bwMode="auto">
            <a:xfrm>
              <a:off x="4211330" y="2224788"/>
              <a:ext cx="871073" cy="522452"/>
              <a:chOff x="385" y="2795"/>
              <a:chExt cx="1769" cy="816"/>
            </a:xfrm>
            <a:solidFill>
              <a:srgbClr val="3399FF"/>
            </a:solidFill>
          </p:grpSpPr>
          <p:sp>
            <p:nvSpPr>
              <p:cNvPr id="375" name="Oval 23"/>
              <p:cNvSpPr>
                <a:spLocks noChangeArrowheads="1"/>
              </p:cNvSpPr>
              <p:nvPr/>
            </p:nvSpPr>
            <p:spPr bwMode="auto">
              <a:xfrm>
                <a:off x="1589" y="3060"/>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6" name="Oval 24"/>
              <p:cNvSpPr>
                <a:spLocks noChangeArrowheads="1"/>
              </p:cNvSpPr>
              <p:nvPr/>
            </p:nvSpPr>
            <p:spPr bwMode="auto">
              <a:xfrm>
                <a:off x="928" y="3274"/>
                <a:ext cx="884" cy="337"/>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7" name="Oval 25"/>
              <p:cNvSpPr>
                <a:spLocks noChangeArrowheads="1"/>
              </p:cNvSpPr>
              <p:nvPr/>
            </p:nvSpPr>
            <p:spPr bwMode="auto">
              <a:xfrm>
                <a:off x="502" y="3204"/>
                <a:ext cx="586" cy="28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8" name="Oval 26"/>
              <p:cNvSpPr>
                <a:spLocks noChangeArrowheads="1"/>
              </p:cNvSpPr>
              <p:nvPr/>
            </p:nvSpPr>
            <p:spPr bwMode="auto">
              <a:xfrm>
                <a:off x="385" y="3084"/>
                <a:ext cx="384" cy="256"/>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9" name="Oval 27"/>
              <p:cNvSpPr>
                <a:spLocks noChangeArrowheads="1"/>
              </p:cNvSpPr>
              <p:nvPr/>
            </p:nvSpPr>
            <p:spPr bwMode="auto">
              <a:xfrm>
                <a:off x="566" y="2883"/>
                <a:ext cx="57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0" name="Oval 28"/>
              <p:cNvSpPr>
                <a:spLocks noChangeArrowheads="1"/>
              </p:cNvSpPr>
              <p:nvPr/>
            </p:nvSpPr>
            <p:spPr bwMode="auto">
              <a:xfrm>
                <a:off x="992" y="2795"/>
                <a:ext cx="757"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1" name="Oval 29"/>
              <p:cNvSpPr>
                <a:spLocks noChangeArrowheads="1"/>
              </p:cNvSpPr>
              <p:nvPr/>
            </p:nvSpPr>
            <p:spPr bwMode="auto">
              <a:xfrm>
                <a:off x="1504" y="2891"/>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2" name="Oval 30"/>
              <p:cNvSpPr>
                <a:spLocks noChangeArrowheads="1"/>
              </p:cNvSpPr>
              <p:nvPr/>
            </p:nvSpPr>
            <p:spPr bwMode="auto">
              <a:xfrm>
                <a:off x="704" y="2987"/>
                <a:ext cx="1141" cy="41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3" name="Oval 31"/>
              <p:cNvSpPr>
                <a:spLocks noChangeArrowheads="1"/>
              </p:cNvSpPr>
              <p:nvPr/>
            </p:nvSpPr>
            <p:spPr bwMode="auto">
              <a:xfrm rot="1336630">
                <a:off x="1474" y="3067"/>
                <a:ext cx="555" cy="417"/>
              </a:xfrm>
              <a:prstGeom prst="ellipse">
                <a:avLst/>
              </a:prstGeom>
              <a:grp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4" name="Oval 32"/>
              <p:cNvSpPr>
                <a:spLocks noChangeArrowheads="1"/>
              </p:cNvSpPr>
              <p:nvPr/>
            </p:nvSpPr>
            <p:spPr bwMode="auto">
              <a:xfrm>
                <a:off x="1004" y="2811"/>
                <a:ext cx="75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5" name="Oval 33"/>
              <p:cNvSpPr>
                <a:spLocks noChangeArrowheads="1"/>
              </p:cNvSpPr>
              <p:nvPr/>
            </p:nvSpPr>
            <p:spPr bwMode="auto">
              <a:xfrm>
                <a:off x="577" y="2899"/>
                <a:ext cx="575" cy="320"/>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6" name="Oval 34"/>
              <p:cNvSpPr>
                <a:spLocks noChangeArrowheads="1"/>
              </p:cNvSpPr>
              <p:nvPr/>
            </p:nvSpPr>
            <p:spPr bwMode="auto">
              <a:xfrm>
                <a:off x="396" y="3100"/>
                <a:ext cx="383" cy="256"/>
              </a:xfrm>
              <a:prstGeom prst="ellipse">
                <a:avLst/>
              </a:prstGeom>
              <a:grp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7" name="Oval 35"/>
              <p:cNvSpPr>
                <a:spLocks noChangeArrowheads="1"/>
              </p:cNvSpPr>
              <p:nvPr/>
            </p:nvSpPr>
            <p:spPr bwMode="auto">
              <a:xfrm>
                <a:off x="1515" y="2908"/>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8" name="Oval 36"/>
              <p:cNvSpPr>
                <a:spLocks noChangeArrowheads="1"/>
              </p:cNvSpPr>
              <p:nvPr/>
            </p:nvSpPr>
            <p:spPr bwMode="auto">
              <a:xfrm>
                <a:off x="1599" y="3075"/>
                <a:ext cx="555" cy="249"/>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89" name="Oval 37"/>
              <p:cNvSpPr>
                <a:spLocks noChangeArrowheads="1"/>
              </p:cNvSpPr>
              <p:nvPr/>
            </p:nvSpPr>
            <p:spPr bwMode="auto">
              <a:xfrm>
                <a:off x="715" y="3003"/>
                <a:ext cx="1141" cy="417"/>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90" name="Oval 38"/>
              <p:cNvSpPr>
                <a:spLocks noChangeArrowheads="1"/>
              </p:cNvSpPr>
              <p:nvPr/>
            </p:nvSpPr>
            <p:spPr bwMode="auto">
              <a:xfrm>
                <a:off x="513" y="3219"/>
                <a:ext cx="586" cy="282"/>
              </a:xfrm>
              <a:prstGeom prst="ellipse">
                <a:avLst/>
              </a:prstGeom>
              <a:grp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91" name="Freeform 3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127" name="Text Box 40"/>
            <p:cNvSpPr txBox="1">
              <a:spLocks noChangeArrowheads="1"/>
            </p:cNvSpPr>
            <p:nvPr/>
          </p:nvSpPr>
          <p:spPr bwMode="auto">
            <a:xfrm>
              <a:off x="1788159" y="2177456"/>
              <a:ext cx="612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主机</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H</a:t>
              </a:r>
              <a:r>
                <a:rPr kumimoji="0" lang="en-US" altLang="zh-CN" sz="1400" b="1" i="0" u="none" strike="noStrike" kern="0" cap="none" spc="0" normalizeH="0" baseline="-25000" noProof="0" dirty="0">
                  <a:ln>
                    <a:noFill/>
                  </a:ln>
                  <a:solidFill>
                    <a:srgbClr val="C55A11"/>
                  </a:solidFill>
                  <a:effectLst/>
                  <a:uLnTx/>
                  <a:uFillTx/>
                  <a:latin typeface="微软雅黑" pitchFamily="34" charset="-122"/>
                  <a:ea typeface="微软雅黑" pitchFamily="34" charset="-122"/>
                </a:rPr>
                <a:t>1</a:t>
              </a:r>
            </a:p>
          </p:txBody>
        </p:sp>
        <p:pic>
          <p:nvPicPr>
            <p:cNvPr id="128"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1379" y="2355401"/>
              <a:ext cx="315007" cy="1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9" name="Group 42"/>
            <p:cNvGrpSpPr>
              <a:grpSpLocks/>
            </p:cNvGrpSpPr>
            <p:nvPr/>
          </p:nvGrpSpPr>
          <p:grpSpPr bwMode="auto">
            <a:xfrm>
              <a:off x="5735467" y="2224788"/>
              <a:ext cx="871072" cy="522452"/>
              <a:chOff x="385" y="2795"/>
              <a:chExt cx="1769" cy="816"/>
            </a:xfrm>
            <a:solidFill>
              <a:srgbClr val="3399FF"/>
            </a:solidFill>
          </p:grpSpPr>
          <p:sp>
            <p:nvSpPr>
              <p:cNvPr id="358" name="Oval 43"/>
              <p:cNvSpPr>
                <a:spLocks noChangeArrowheads="1"/>
              </p:cNvSpPr>
              <p:nvPr/>
            </p:nvSpPr>
            <p:spPr bwMode="auto">
              <a:xfrm>
                <a:off x="1589" y="3060"/>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9" name="Oval 44"/>
              <p:cNvSpPr>
                <a:spLocks noChangeArrowheads="1"/>
              </p:cNvSpPr>
              <p:nvPr/>
            </p:nvSpPr>
            <p:spPr bwMode="auto">
              <a:xfrm>
                <a:off x="928" y="3274"/>
                <a:ext cx="884" cy="337"/>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0" name="Oval 45"/>
              <p:cNvSpPr>
                <a:spLocks noChangeArrowheads="1"/>
              </p:cNvSpPr>
              <p:nvPr/>
            </p:nvSpPr>
            <p:spPr bwMode="auto">
              <a:xfrm>
                <a:off x="502" y="3204"/>
                <a:ext cx="586" cy="28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1" name="Oval 46"/>
              <p:cNvSpPr>
                <a:spLocks noChangeArrowheads="1"/>
              </p:cNvSpPr>
              <p:nvPr/>
            </p:nvSpPr>
            <p:spPr bwMode="auto">
              <a:xfrm>
                <a:off x="385" y="3084"/>
                <a:ext cx="384" cy="256"/>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2" name="Oval 47"/>
              <p:cNvSpPr>
                <a:spLocks noChangeArrowheads="1"/>
              </p:cNvSpPr>
              <p:nvPr/>
            </p:nvSpPr>
            <p:spPr bwMode="auto">
              <a:xfrm>
                <a:off x="566" y="2883"/>
                <a:ext cx="57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3" name="Oval 48"/>
              <p:cNvSpPr>
                <a:spLocks noChangeArrowheads="1"/>
              </p:cNvSpPr>
              <p:nvPr/>
            </p:nvSpPr>
            <p:spPr bwMode="auto">
              <a:xfrm>
                <a:off x="992" y="2795"/>
                <a:ext cx="757"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4" name="Oval 49"/>
              <p:cNvSpPr>
                <a:spLocks noChangeArrowheads="1"/>
              </p:cNvSpPr>
              <p:nvPr/>
            </p:nvSpPr>
            <p:spPr bwMode="auto">
              <a:xfrm>
                <a:off x="1504" y="2891"/>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5" name="Oval 50"/>
              <p:cNvSpPr>
                <a:spLocks noChangeArrowheads="1"/>
              </p:cNvSpPr>
              <p:nvPr/>
            </p:nvSpPr>
            <p:spPr bwMode="auto">
              <a:xfrm>
                <a:off x="704" y="2987"/>
                <a:ext cx="1141" cy="41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6" name="Oval 51"/>
              <p:cNvSpPr>
                <a:spLocks noChangeArrowheads="1"/>
              </p:cNvSpPr>
              <p:nvPr/>
            </p:nvSpPr>
            <p:spPr bwMode="auto">
              <a:xfrm rot="1336630">
                <a:off x="1474" y="3067"/>
                <a:ext cx="555" cy="417"/>
              </a:xfrm>
              <a:prstGeom prst="ellipse">
                <a:avLst/>
              </a:prstGeom>
              <a:grp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7" name="Oval 52"/>
              <p:cNvSpPr>
                <a:spLocks noChangeArrowheads="1"/>
              </p:cNvSpPr>
              <p:nvPr/>
            </p:nvSpPr>
            <p:spPr bwMode="auto">
              <a:xfrm>
                <a:off x="1004" y="2811"/>
                <a:ext cx="75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8" name="Oval 53"/>
              <p:cNvSpPr>
                <a:spLocks noChangeArrowheads="1"/>
              </p:cNvSpPr>
              <p:nvPr/>
            </p:nvSpPr>
            <p:spPr bwMode="auto">
              <a:xfrm>
                <a:off x="577" y="2899"/>
                <a:ext cx="575" cy="320"/>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69" name="Oval 54"/>
              <p:cNvSpPr>
                <a:spLocks noChangeArrowheads="1"/>
              </p:cNvSpPr>
              <p:nvPr/>
            </p:nvSpPr>
            <p:spPr bwMode="auto">
              <a:xfrm>
                <a:off x="396" y="3100"/>
                <a:ext cx="383" cy="256"/>
              </a:xfrm>
              <a:prstGeom prst="ellipse">
                <a:avLst/>
              </a:prstGeom>
              <a:grp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0" name="Oval 55"/>
              <p:cNvSpPr>
                <a:spLocks noChangeArrowheads="1"/>
              </p:cNvSpPr>
              <p:nvPr/>
            </p:nvSpPr>
            <p:spPr bwMode="auto">
              <a:xfrm>
                <a:off x="1515" y="2908"/>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1" name="Oval 56"/>
              <p:cNvSpPr>
                <a:spLocks noChangeArrowheads="1"/>
              </p:cNvSpPr>
              <p:nvPr/>
            </p:nvSpPr>
            <p:spPr bwMode="auto">
              <a:xfrm>
                <a:off x="1599" y="3075"/>
                <a:ext cx="555" cy="249"/>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2" name="Oval 57"/>
              <p:cNvSpPr>
                <a:spLocks noChangeArrowheads="1"/>
              </p:cNvSpPr>
              <p:nvPr/>
            </p:nvSpPr>
            <p:spPr bwMode="auto">
              <a:xfrm>
                <a:off x="715" y="3003"/>
                <a:ext cx="1141" cy="417"/>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3" name="Oval 58"/>
              <p:cNvSpPr>
                <a:spLocks noChangeArrowheads="1"/>
              </p:cNvSpPr>
              <p:nvPr/>
            </p:nvSpPr>
            <p:spPr bwMode="auto">
              <a:xfrm>
                <a:off x="513" y="3219"/>
                <a:ext cx="586" cy="282"/>
              </a:xfrm>
              <a:prstGeom prst="ellipse">
                <a:avLst/>
              </a:prstGeom>
              <a:grp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74" name="Freeform 5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30" name="Group 60"/>
            <p:cNvGrpSpPr>
              <a:grpSpLocks/>
            </p:cNvGrpSpPr>
            <p:nvPr/>
          </p:nvGrpSpPr>
          <p:grpSpPr bwMode="auto">
            <a:xfrm>
              <a:off x="4779488" y="3227531"/>
              <a:ext cx="247262" cy="302228"/>
              <a:chOff x="4420" y="2719"/>
              <a:chExt cx="397" cy="571"/>
            </a:xfrm>
            <a:solidFill>
              <a:srgbClr val="00FF99"/>
            </a:solidFill>
          </p:grpSpPr>
          <p:grpSp>
            <p:nvGrpSpPr>
              <p:cNvPr id="311" name="Group 62"/>
              <p:cNvGrpSpPr>
                <a:grpSpLocks/>
              </p:cNvGrpSpPr>
              <p:nvPr/>
            </p:nvGrpSpPr>
            <p:grpSpPr bwMode="auto">
              <a:xfrm>
                <a:off x="4562" y="3066"/>
                <a:ext cx="13" cy="70"/>
                <a:chOff x="4562" y="3066"/>
                <a:chExt cx="13" cy="70"/>
              </a:xfrm>
              <a:grpFill/>
            </p:grpSpPr>
            <p:sp>
              <p:nvSpPr>
                <p:cNvPr id="356" name="Rectangle 63"/>
                <p:cNvSpPr>
                  <a:spLocks noChangeArrowheads="1"/>
                </p:cNvSpPr>
                <p:nvPr/>
              </p:nvSpPr>
              <p:spPr bwMode="auto">
                <a:xfrm>
                  <a:off x="4562" y="3067"/>
                  <a:ext cx="13" cy="69"/>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7" name="Line 64"/>
                <p:cNvSpPr>
                  <a:spLocks noChangeShapeType="1"/>
                </p:cNvSpPr>
                <p:nvPr/>
              </p:nvSpPr>
              <p:spPr bwMode="auto">
                <a:xfrm>
                  <a:off x="4568" y="3066"/>
                  <a:ext cx="1" cy="64"/>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312" name="Rectangle 65"/>
              <p:cNvSpPr>
                <a:spLocks noChangeArrowheads="1"/>
              </p:cNvSpPr>
              <p:nvPr/>
            </p:nvSpPr>
            <p:spPr bwMode="auto">
              <a:xfrm>
                <a:off x="4503" y="3022"/>
                <a:ext cx="43" cy="1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3" name="Freeform 66"/>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4" name="Freeform 67"/>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5" name="Freeform 68"/>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6" name="Freeform 69"/>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7" name="Freeform 70"/>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8" name="Freeform 71"/>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19" name="Rectangle 72"/>
              <p:cNvSpPr>
                <a:spLocks noChangeArrowheads="1"/>
              </p:cNvSpPr>
              <p:nvPr/>
            </p:nvSpPr>
            <p:spPr bwMode="auto">
              <a:xfrm>
                <a:off x="4491" y="3193"/>
                <a:ext cx="240" cy="26"/>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0" name="Line 73"/>
              <p:cNvSpPr>
                <a:spLocks noChangeShapeType="1"/>
              </p:cNvSpPr>
              <p:nvPr/>
            </p:nvSpPr>
            <p:spPr bwMode="auto">
              <a:xfrm>
                <a:off x="4479" y="3015"/>
                <a:ext cx="1" cy="50"/>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1" name="Freeform 74"/>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2" name="Freeform 75"/>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3" name="Freeform 76"/>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4" name="Rectangle 77"/>
              <p:cNvSpPr>
                <a:spLocks noChangeArrowheads="1"/>
              </p:cNvSpPr>
              <p:nvPr/>
            </p:nvSpPr>
            <p:spPr bwMode="auto">
              <a:xfrm>
                <a:off x="4420" y="3276"/>
                <a:ext cx="395" cy="14"/>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5" name="Rectangle 78"/>
              <p:cNvSpPr>
                <a:spLocks noChangeArrowheads="1"/>
              </p:cNvSpPr>
              <p:nvPr/>
            </p:nvSpPr>
            <p:spPr bwMode="auto">
              <a:xfrm>
                <a:off x="4420" y="3250"/>
                <a:ext cx="395" cy="24"/>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6" name="Rectangle 79"/>
              <p:cNvSpPr>
                <a:spLocks noChangeArrowheads="1"/>
              </p:cNvSpPr>
              <p:nvPr/>
            </p:nvSpPr>
            <p:spPr bwMode="auto">
              <a:xfrm>
                <a:off x="4420" y="3221"/>
                <a:ext cx="395" cy="27"/>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7" name="Rectangle 80"/>
              <p:cNvSpPr>
                <a:spLocks noChangeArrowheads="1"/>
              </p:cNvSpPr>
              <p:nvPr/>
            </p:nvSpPr>
            <p:spPr bwMode="auto">
              <a:xfrm>
                <a:off x="4763" y="3200"/>
                <a:ext cx="41" cy="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8" name="Oval 81"/>
              <p:cNvSpPr>
                <a:spLocks noChangeArrowheads="1"/>
              </p:cNvSpPr>
              <p:nvPr/>
            </p:nvSpPr>
            <p:spPr bwMode="auto">
              <a:xfrm>
                <a:off x="4462" y="3092"/>
                <a:ext cx="28" cy="29"/>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29" name="Rectangle 82"/>
              <p:cNvSpPr>
                <a:spLocks noChangeArrowheads="1"/>
              </p:cNvSpPr>
              <p:nvPr/>
            </p:nvSpPr>
            <p:spPr bwMode="auto">
              <a:xfrm>
                <a:off x="4562" y="3036"/>
                <a:ext cx="27" cy="26"/>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0" name="Freeform 83"/>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nvGrpSpPr>
              <p:cNvPr id="331" name="Group 84"/>
              <p:cNvGrpSpPr>
                <a:grpSpLocks/>
              </p:cNvGrpSpPr>
              <p:nvPr/>
            </p:nvGrpSpPr>
            <p:grpSpPr bwMode="auto">
              <a:xfrm>
                <a:off x="4455" y="2913"/>
                <a:ext cx="126" cy="116"/>
                <a:chOff x="4455" y="2913"/>
                <a:chExt cx="126" cy="116"/>
              </a:xfrm>
              <a:grpFill/>
            </p:grpSpPr>
            <p:sp>
              <p:nvSpPr>
                <p:cNvPr id="354" name="Oval 85"/>
                <p:cNvSpPr>
                  <a:spLocks noChangeArrowheads="1"/>
                </p:cNvSpPr>
                <p:nvPr/>
              </p:nvSpPr>
              <p:spPr bwMode="auto">
                <a:xfrm>
                  <a:off x="4465" y="2913"/>
                  <a:ext cx="116" cy="116"/>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5" name="Oval 86"/>
                <p:cNvSpPr>
                  <a:spLocks noChangeArrowheads="1"/>
                </p:cNvSpPr>
                <p:nvPr/>
              </p:nvSpPr>
              <p:spPr bwMode="auto">
                <a:xfrm>
                  <a:off x="4455" y="2913"/>
                  <a:ext cx="115" cy="116"/>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332" name="Group 87"/>
              <p:cNvGrpSpPr>
                <a:grpSpLocks/>
              </p:cNvGrpSpPr>
              <p:nvPr/>
            </p:nvGrpSpPr>
            <p:grpSpPr bwMode="auto">
              <a:xfrm>
                <a:off x="4504" y="3136"/>
                <a:ext cx="43" cy="112"/>
                <a:chOff x="4504" y="3136"/>
                <a:chExt cx="43" cy="112"/>
              </a:xfrm>
              <a:grpFill/>
            </p:grpSpPr>
            <p:sp>
              <p:nvSpPr>
                <p:cNvPr id="345" name="Rectangle 88"/>
                <p:cNvSpPr>
                  <a:spLocks noChangeArrowheads="1"/>
                </p:cNvSpPr>
                <p:nvPr/>
              </p:nvSpPr>
              <p:spPr bwMode="auto">
                <a:xfrm>
                  <a:off x="4505" y="3136"/>
                  <a:ext cx="41" cy="1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nvGrpSpPr>
                <p:cNvPr id="346" name="Group 89"/>
                <p:cNvGrpSpPr>
                  <a:grpSpLocks/>
                </p:cNvGrpSpPr>
                <p:nvPr/>
              </p:nvGrpSpPr>
              <p:grpSpPr bwMode="auto">
                <a:xfrm>
                  <a:off x="4504" y="3149"/>
                  <a:ext cx="43" cy="87"/>
                  <a:chOff x="4504" y="3149"/>
                  <a:chExt cx="43" cy="87"/>
                </a:xfrm>
                <a:grpFill/>
              </p:grpSpPr>
              <p:sp>
                <p:nvSpPr>
                  <p:cNvPr id="347" name="Line 90"/>
                  <p:cNvSpPr>
                    <a:spLocks noChangeShapeType="1"/>
                  </p:cNvSpPr>
                  <p:nvPr/>
                </p:nvSpPr>
                <p:spPr bwMode="auto">
                  <a:xfrm>
                    <a:off x="4504" y="3163"/>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8" name="Line 91"/>
                  <p:cNvSpPr>
                    <a:spLocks noChangeShapeType="1"/>
                  </p:cNvSpPr>
                  <p:nvPr/>
                </p:nvSpPr>
                <p:spPr bwMode="auto">
                  <a:xfrm>
                    <a:off x="4504" y="3206"/>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9" name="Line 92"/>
                  <p:cNvSpPr>
                    <a:spLocks noChangeShapeType="1"/>
                  </p:cNvSpPr>
                  <p:nvPr/>
                </p:nvSpPr>
                <p:spPr bwMode="auto">
                  <a:xfrm>
                    <a:off x="4504" y="3192"/>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0" name="Line 93"/>
                  <p:cNvSpPr>
                    <a:spLocks noChangeShapeType="1"/>
                  </p:cNvSpPr>
                  <p:nvPr/>
                </p:nvSpPr>
                <p:spPr bwMode="auto">
                  <a:xfrm>
                    <a:off x="4504" y="3178"/>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1" name="Line 94"/>
                  <p:cNvSpPr>
                    <a:spLocks noChangeShapeType="1"/>
                  </p:cNvSpPr>
                  <p:nvPr/>
                </p:nvSpPr>
                <p:spPr bwMode="auto">
                  <a:xfrm>
                    <a:off x="4504" y="3149"/>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2" name="Line 95"/>
                  <p:cNvSpPr>
                    <a:spLocks noChangeShapeType="1"/>
                  </p:cNvSpPr>
                  <p:nvPr/>
                </p:nvSpPr>
                <p:spPr bwMode="auto">
                  <a:xfrm>
                    <a:off x="4504" y="3220"/>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53" name="Line 96"/>
                  <p:cNvSpPr>
                    <a:spLocks noChangeShapeType="1"/>
                  </p:cNvSpPr>
                  <p:nvPr/>
                </p:nvSpPr>
                <p:spPr bwMode="auto">
                  <a:xfrm>
                    <a:off x="4504" y="3235"/>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sp>
            <p:nvSpPr>
              <p:cNvPr id="333" name="Rectangle 97"/>
              <p:cNvSpPr>
                <a:spLocks noChangeArrowheads="1"/>
              </p:cNvSpPr>
              <p:nvPr/>
            </p:nvSpPr>
            <p:spPr bwMode="auto">
              <a:xfrm>
                <a:off x="4775" y="3164"/>
                <a:ext cx="12" cy="27"/>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4" name="Freeform 98"/>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5" name="Freeform 99"/>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6" name="Freeform 100"/>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7" name="Freeform 101"/>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8" name="Freeform 102"/>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39" name="Freeform 103"/>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0" name="Freeform 104"/>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1" name="Freeform 105"/>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2" name="Freeform 106"/>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3" name="Freeform 107"/>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44" name="Freeform 108"/>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pic>
          <p:nvPicPr>
            <p:cNvPr id="131" name="Picture 1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241" y="2877852"/>
              <a:ext cx="598322" cy="216087"/>
            </a:xfrm>
            <a:prstGeom prst="rect">
              <a:avLst/>
            </a:prstGeom>
            <a:noFill/>
            <a:ln w="12699">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2" name="Picture 1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717" y="3487699"/>
              <a:ext cx="315007" cy="17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3" name="Picture 1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064" y="2355401"/>
              <a:ext cx="315007" cy="1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4" name="Group 112"/>
            <p:cNvGrpSpPr>
              <a:grpSpLocks/>
            </p:cNvGrpSpPr>
            <p:nvPr/>
          </p:nvGrpSpPr>
          <p:grpSpPr bwMode="auto">
            <a:xfrm flipH="1">
              <a:off x="6923418" y="3271709"/>
              <a:ext cx="247262" cy="302228"/>
              <a:chOff x="4420" y="2719"/>
              <a:chExt cx="397" cy="571"/>
            </a:xfrm>
            <a:solidFill>
              <a:srgbClr val="00FF99"/>
            </a:solidFill>
          </p:grpSpPr>
          <p:grpSp>
            <p:nvGrpSpPr>
              <p:cNvPr id="263" name="Group 114"/>
              <p:cNvGrpSpPr>
                <a:grpSpLocks/>
              </p:cNvGrpSpPr>
              <p:nvPr/>
            </p:nvGrpSpPr>
            <p:grpSpPr bwMode="auto">
              <a:xfrm>
                <a:off x="4562" y="3066"/>
                <a:ext cx="13" cy="70"/>
                <a:chOff x="4562" y="3066"/>
                <a:chExt cx="13" cy="70"/>
              </a:xfrm>
              <a:grpFill/>
            </p:grpSpPr>
            <p:sp>
              <p:nvSpPr>
                <p:cNvPr id="308" name="Rectangle 115"/>
                <p:cNvSpPr>
                  <a:spLocks noChangeArrowheads="1"/>
                </p:cNvSpPr>
                <p:nvPr/>
              </p:nvSpPr>
              <p:spPr bwMode="auto">
                <a:xfrm>
                  <a:off x="4562" y="3067"/>
                  <a:ext cx="13" cy="69"/>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9" name="Line 116"/>
                <p:cNvSpPr>
                  <a:spLocks noChangeShapeType="1"/>
                </p:cNvSpPr>
                <p:nvPr/>
              </p:nvSpPr>
              <p:spPr bwMode="auto">
                <a:xfrm>
                  <a:off x="4568" y="3066"/>
                  <a:ext cx="1" cy="64"/>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264" name="Rectangle 117"/>
              <p:cNvSpPr>
                <a:spLocks noChangeArrowheads="1"/>
              </p:cNvSpPr>
              <p:nvPr/>
            </p:nvSpPr>
            <p:spPr bwMode="auto">
              <a:xfrm>
                <a:off x="4503" y="3022"/>
                <a:ext cx="43" cy="1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65" name="Freeform 118"/>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66" name="Freeform 119"/>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67" name="Freeform 120"/>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68" name="Freeform 121"/>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69" name="Freeform 122"/>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0" name="Freeform 123"/>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1" name="Rectangle 124"/>
              <p:cNvSpPr>
                <a:spLocks noChangeArrowheads="1"/>
              </p:cNvSpPr>
              <p:nvPr/>
            </p:nvSpPr>
            <p:spPr bwMode="auto">
              <a:xfrm>
                <a:off x="4491" y="3193"/>
                <a:ext cx="240" cy="26"/>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2" name="Line 125"/>
              <p:cNvSpPr>
                <a:spLocks noChangeShapeType="1"/>
              </p:cNvSpPr>
              <p:nvPr/>
            </p:nvSpPr>
            <p:spPr bwMode="auto">
              <a:xfrm>
                <a:off x="4479" y="3015"/>
                <a:ext cx="1" cy="50"/>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3" name="Freeform 126"/>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4" name="Freeform 127"/>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5" name="Freeform 128"/>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6" name="Rectangle 129"/>
              <p:cNvSpPr>
                <a:spLocks noChangeArrowheads="1"/>
              </p:cNvSpPr>
              <p:nvPr/>
            </p:nvSpPr>
            <p:spPr bwMode="auto">
              <a:xfrm>
                <a:off x="4420" y="3276"/>
                <a:ext cx="395" cy="14"/>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7" name="Rectangle 130"/>
              <p:cNvSpPr>
                <a:spLocks noChangeArrowheads="1"/>
              </p:cNvSpPr>
              <p:nvPr/>
            </p:nvSpPr>
            <p:spPr bwMode="auto">
              <a:xfrm>
                <a:off x="4420" y="3250"/>
                <a:ext cx="395" cy="24"/>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8" name="Rectangle 131"/>
              <p:cNvSpPr>
                <a:spLocks noChangeArrowheads="1"/>
              </p:cNvSpPr>
              <p:nvPr/>
            </p:nvSpPr>
            <p:spPr bwMode="auto">
              <a:xfrm>
                <a:off x="4420" y="3221"/>
                <a:ext cx="395" cy="27"/>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79" name="Rectangle 132"/>
              <p:cNvSpPr>
                <a:spLocks noChangeArrowheads="1"/>
              </p:cNvSpPr>
              <p:nvPr/>
            </p:nvSpPr>
            <p:spPr bwMode="auto">
              <a:xfrm>
                <a:off x="4763" y="3200"/>
                <a:ext cx="41" cy="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0" name="Oval 133"/>
              <p:cNvSpPr>
                <a:spLocks noChangeArrowheads="1"/>
              </p:cNvSpPr>
              <p:nvPr/>
            </p:nvSpPr>
            <p:spPr bwMode="auto">
              <a:xfrm>
                <a:off x="4462" y="3092"/>
                <a:ext cx="28" cy="29"/>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1" name="Rectangle 134"/>
              <p:cNvSpPr>
                <a:spLocks noChangeArrowheads="1"/>
              </p:cNvSpPr>
              <p:nvPr/>
            </p:nvSpPr>
            <p:spPr bwMode="auto">
              <a:xfrm>
                <a:off x="4562" y="3036"/>
                <a:ext cx="27" cy="26"/>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2" name="Freeform 135"/>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nvGrpSpPr>
              <p:cNvPr id="283" name="Group 136"/>
              <p:cNvGrpSpPr>
                <a:grpSpLocks/>
              </p:cNvGrpSpPr>
              <p:nvPr/>
            </p:nvGrpSpPr>
            <p:grpSpPr bwMode="auto">
              <a:xfrm>
                <a:off x="4455" y="2913"/>
                <a:ext cx="126" cy="116"/>
                <a:chOff x="4455" y="2913"/>
                <a:chExt cx="126" cy="116"/>
              </a:xfrm>
              <a:grpFill/>
            </p:grpSpPr>
            <p:sp>
              <p:nvSpPr>
                <p:cNvPr id="306" name="Oval 137"/>
                <p:cNvSpPr>
                  <a:spLocks noChangeArrowheads="1"/>
                </p:cNvSpPr>
                <p:nvPr/>
              </p:nvSpPr>
              <p:spPr bwMode="auto">
                <a:xfrm>
                  <a:off x="4465" y="2913"/>
                  <a:ext cx="116" cy="116"/>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7" name="Oval 138"/>
                <p:cNvSpPr>
                  <a:spLocks noChangeArrowheads="1"/>
                </p:cNvSpPr>
                <p:nvPr/>
              </p:nvSpPr>
              <p:spPr bwMode="auto">
                <a:xfrm>
                  <a:off x="4455" y="2913"/>
                  <a:ext cx="115" cy="116"/>
                </a:xfrm>
                <a:prstGeom prst="ellips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284" name="Group 139"/>
              <p:cNvGrpSpPr>
                <a:grpSpLocks/>
              </p:cNvGrpSpPr>
              <p:nvPr/>
            </p:nvGrpSpPr>
            <p:grpSpPr bwMode="auto">
              <a:xfrm>
                <a:off x="4504" y="3136"/>
                <a:ext cx="43" cy="112"/>
                <a:chOff x="4504" y="3136"/>
                <a:chExt cx="43" cy="112"/>
              </a:xfrm>
              <a:grpFill/>
            </p:grpSpPr>
            <p:sp>
              <p:nvSpPr>
                <p:cNvPr id="297" name="Rectangle 140"/>
                <p:cNvSpPr>
                  <a:spLocks noChangeArrowheads="1"/>
                </p:cNvSpPr>
                <p:nvPr/>
              </p:nvSpPr>
              <p:spPr bwMode="auto">
                <a:xfrm>
                  <a:off x="4505" y="3136"/>
                  <a:ext cx="41" cy="112"/>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nvGrpSpPr>
                <p:cNvPr id="298" name="Group 141"/>
                <p:cNvGrpSpPr>
                  <a:grpSpLocks/>
                </p:cNvGrpSpPr>
                <p:nvPr/>
              </p:nvGrpSpPr>
              <p:grpSpPr bwMode="auto">
                <a:xfrm>
                  <a:off x="4504" y="3149"/>
                  <a:ext cx="43" cy="87"/>
                  <a:chOff x="4504" y="3149"/>
                  <a:chExt cx="43" cy="87"/>
                </a:xfrm>
                <a:grpFill/>
              </p:grpSpPr>
              <p:sp>
                <p:nvSpPr>
                  <p:cNvPr id="299" name="Line 142"/>
                  <p:cNvSpPr>
                    <a:spLocks noChangeShapeType="1"/>
                  </p:cNvSpPr>
                  <p:nvPr/>
                </p:nvSpPr>
                <p:spPr bwMode="auto">
                  <a:xfrm>
                    <a:off x="4504" y="3163"/>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0" name="Line 143"/>
                  <p:cNvSpPr>
                    <a:spLocks noChangeShapeType="1"/>
                  </p:cNvSpPr>
                  <p:nvPr/>
                </p:nvSpPr>
                <p:spPr bwMode="auto">
                  <a:xfrm>
                    <a:off x="4504" y="3206"/>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1" name="Line 144"/>
                  <p:cNvSpPr>
                    <a:spLocks noChangeShapeType="1"/>
                  </p:cNvSpPr>
                  <p:nvPr/>
                </p:nvSpPr>
                <p:spPr bwMode="auto">
                  <a:xfrm>
                    <a:off x="4504" y="3192"/>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2" name="Line 145"/>
                  <p:cNvSpPr>
                    <a:spLocks noChangeShapeType="1"/>
                  </p:cNvSpPr>
                  <p:nvPr/>
                </p:nvSpPr>
                <p:spPr bwMode="auto">
                  <a:xfrm>
                    <a:off x="4504" y="3178"/>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3" name="Line 146"/>
                  <p:cNvSpPr>
                    <a:spLocks noChangeShapeType="1"/>
                  </p:cNvSpPr>
                  <p:nvPr/>
                </p:nvSpPr>
                <p:spPr bwMode="auto">
                  <a:xfrm>
                    <a:off x="4504" y="3149"/>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4" name="Line 147"/>
                  <p:cNvSpPr>
                    <a:spLocks noChangeShapeType="1"/>
                  </p:cNvSpPr>
                  <p:nvPr/>
                </p:nvSpPr>
                <p:spPr bwMode="auto">
                  <a:xfrm>
                    <a:off x="4504" y="3220"/>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305" name="Line 148"/>
                  <p:cNvSpPr>
                    <a:spLocks noChangeShapeType="1"/>
                  </p:cNvSpPr>
                  <p:nvPr/>
                </p:nvSpPr>
                <p:spPr bwMode="auto">
                  <a:xfrm>
                    <a:off x="4504" y="3235"/>
                    <a:ext cx="43" cy="1"/>
                  </a:xfrm>
                  <a:prstGeom prst="line">
                    <a:avLst/>
                  </a:prstGeom>
                  <a:grp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sp>
            <p:nvSpPr>
              <p:cNvPr id="285" name="Rectangle 149"/>
              <p:cNvSpPr>
                <a:spLocks noChangeArrowheads="1"/>
              </p:cNvSpPr>
              <p:nvPr/>
            </p:nvSpPr>
            <p:spPr bwMode="auto">
              <a:xfrm>
                <a:off x="4775" y="3164"/>
                <a:ext cx="12" cy="27"/>
              </a:xfrm>
              <a:prstGeom prst="rect">
                <a:avLst/>
              </a:prstGeom>
              <a:grp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6" name="Freeform 150"/>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7" name="Freeform 151"/>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8" name="Freeform 152"/>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89" name="Freeform 153"/>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0" name="Freeform 154"/>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1" name="Freeform 155"/>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2" name="Freeform 156"/>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3" name="Freeform 157"/>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4" name="Freeform 158"/>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5" name="Freeform 159"/>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96" name="Freeform 160"/>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grp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pic>
          <p:nvPicPr>
            <p:cNvPr id="135" name="Picture 161"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125" y="3348443"/>
              <a:ext cx="453303" cy="377433"/>
            </a:xfrm>
            <a:prstGeom prst="rect">
              <a:avLst/>
            </a:prstGeom>
            <a:noFill/>
            <a:extLst>
              <a:ext uri="{909E8E84-426E-40DD-AFC4-6F175D3DCCD1}">
                <a14:hiddenFill xmlns:a14="http://schemas.microsoft.com/office/drawing/2010/main">
                  <a:solidFill>
                    <a:srgbClr val="FFFFFF"/>
                  </a:solidFill>
                </a14:hiddenFill>
              </a:ext>
            </a:extLst>
          </p:spPr>
        </p:pic>
        <p:sp>
          <p:nvSpPr>
            <p:cNvPr id="137" name="Freeform 173"/>
            <p:cNvSpPr>
              <a:spLocks/>
            </p:cNvSpPr>
            <p:nvPr/>
          </p:nvSpPr>
          <p:spPr bwMode="auto">
            <a:xfrm rot="1390605">
              <a:off x="4196924" y="3183256"/>
              <a:ext cx="122930" cy="18151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00FF"/>
            </a:solidFill>
            <a:ln w="9525">
              <a:solidFill>
                <a:srgbClr val="FF00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50" name="Line 175"/>
            <p:cNvSpPr>
              <a:spLocks noChangeShapeType="1"/>
            </p:cNvSpPr>
            <p:nvPr/>
          </p:nvSpPr>
          <p:spPr bwMode="auto">
            <a:xfrm>
              <a:off x="2686233" y="2659844"/>
              <a:ext cx="0" cy="218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0" name="Line 178"/>
            <p:cNvSpPr>
              <a:spLocks noChangeShapeType="1"/>
            </p:cNvSpPr>
            <p:nvPr/>
          </p:nvSpPr>
          <p:spPr bwMode="auto">
            <a:xfrm flipV="1">
              <a:off x="2250216" y="2659844"/>
              <a:ext cx="183050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1" name="Line 179"/>
            <p:cNvSpPr>
              <a:spLocks noChangeShapeType="1"/>
            </p:cNvSpPr>
            <p:nvPr/>
          </p:nvSpPr>
          <p:spPr bwMode="auto">
            <a:xfrm>
              <a:off x="3949144" y="2442796"/>
              <a:ext cx="0" cy="2180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pic>
          <p:nvPicPr>
            <p:cNvPr id="142" name="Picture 1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8927" y="2355401"/>
              <a:ext cx="315007" cy="1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43" name="Group 181"/>
            <p:cNvGrpSpPr>
              <a:grpSpLocks/>
            </p:cNvGrpSpPr>
            <p:nvPr/>
          </p:nvGrpSpPr>
          <p:grpSpPr bwMode="auto">
            <a:xfrm>
              <a:off x="2694757" y="3607803"/>
              <a:ext cx="528334" cy="389692"/>
              <a:chOff x="762" y="2391"/>
              <a:chExt cx="423" cy="312"/>
            </a:xfrm>
          </p:grpSpPr>
          <p:grpSp>
            <p:nvGrpSpPr>
              <p:cNvPr id="240" name="Group 182"/>
              <p:cNvGrpSpPr>
                <a:grpSpLocks/>
              </p:cNvGrpSpPr>
              <p:nvPr/>
            </p:nvGrpSpPr>
            <p:grpSpPr bwMode="auto">
              <a:xfrm>
                <a:off x="867" y="2432"/>
                <a:ext cx="318" cy="271"/>
                <a:chOff x="657" y="1570"/>
                <a:chExt cx="318" cy="311"/>
              </a:xfrm>
            </p:grpSpPr>
            <p:sp>
              <p:nvSpPr>
                <p:cNvPr id="248" name="Line 183"/>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pic>
              <p:nvPicPr>
                <p:cNvPr id="249" name="Picture 1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1" name="Group 185"/>
              <p:cNvGrpSpPr>
                <a:grpSpLocks/>
              </p:cNvGrpSpPr>
              <p:nvPr/>
            </p:nvGrpSpPr>
            <p:grpSpPr bwMode="auto">
              <a:xfrm>
                <a:off x="762" y="2391"/>
                <a:ext cx="306" cy="90"/>
                <a:chOff x="748" y="2251"/>
                <a:chExt cx="306" cy="90"/>
              </a:xfrm>
            </p:grpSpPr>
            <p:sp>
              <p:nvSpPr>
                <p:cNvPr id="242" name="AutoShape 186"/>
                <p:cNvSpPr>
                  <a:spLocks noChangeArrowheads="1"/>
                </p:cNvSpPr>
                <p:nvPr/>
              </p:nvSpPr>
              <p:spPr bwMode="auto">
                <a:xfrm>
                  <a:off x="748"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43" name="AutoShape 187"/>
                <p:cNvSpPr>
                  <a:spLocks noChangeArrowheads="1"/>
                </p:cNvSpPr>
                <p:nvPr/>
              </p:nvSpPr>
              <p:spPr bwMode="auto">
                <a:xfrm flipH="1">
                  <a:off x="943"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44" name="AutoShape 188"/>
                <p:cNvSpPr>
                  <a:spLocks noChangeArrowheads="1"/>
                </p:cNvSpPr>
                <p:nvPr/>
              </p:nvSpPr>
              <p:spPr bwMode="auto">
                <a:xfrm flipH="1">
                  <a:off x="922"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45" name="AutoShape 189"/>
                <p:cNvSpPr>
                  <a:spLocks noChangeArrowheads="1"/>
                </p:cNvSpPr>
                <p:nvPr/>
              </p:nvSpPr>
              <p:spPr bwMode="auto">
                <a:xfrm>
                  <a:off x="806"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46" name="AutoShape 190"/>
                <p:cNvSpPr>
                  <a:spLocks noChangeArrowheads="1"/>
                </p:cNvSpPr>
                <p:nvPr/>
              </p:nvSpPr>
              <p:spPr bwMode="auto">
                <a:xfrm flipH="1">
                  <a:off x="905"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47" name="AutoShape 191"/>
                <p:cNvSpPr>
                  <a:spLocks noChangeArrowheads="1"/>
                </p:cNvSpPr>
                <p:nvPr/>
              </p:nvSpPr>
              <p:spPr bwMode="auto">
                <a:xfrm>
                  <a:off x="857"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sp>
          <p:nvSpPr>
            <p:cNvPr id="145" name="Line 203"/>
            <p:cNvSpPr>
              <a:spLocks noChangeShapeType="1"/>
            </p:cNvSpPr>
            <p:nvPr/>
          </p:nvSpPr>
          <p:spPr bwMode="auto">
            <a:xfrm>
              <a:off x="6040871" y="3008465"/>
              <a:ext cx="914290" cy="392799"/>
            </a:xfrm>
            <a:prstGeom prst="line">
              <a:avLst/>
            </a:prstGeom>
            <a:noFill/>
            <a:ln w="38100">
              <a:solidFill>
                <a:srgbClr val="00B05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6" name="Line 204"/>
            <p:cNvSpPr>
              <a:spLocks noChangeShapeType="1"/>
            </p:cNvSpPr>
            <p:nvPr/>
          </p:nvSpPr>
          <p:spPr bwMode="auto">
            <a:xfrm flipH="1">
              <a:off x="5038225" y="3052643"/>
              <a:ext cx="435056" cy="261226"/>
            </a:xfrm>
            <a:prstGeom prst="line">
              <a:avLst/>
            </a:prstGeom>
            <a:noFill/>
            <a:ln w="38100">
              <a:solidFill>
                <a:srgbClr val="00B05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7" name="Freeform 205"/>
            <p:cNvSpPr>
              <a:spLocks/>
            </p:cNvSpPr>
            <p:nvPr/>
          </p:nvSpPr>
          <p:spPr bwMode="auto">
            <a:xfrm rot="1901313">
              <a:off x="3717690" y="3401264"/>
              <a:ext cx="122930" cy="18151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00FF"/>
            </a:solidFill>
            <a:ln w="9525">
              <a:solidFill>
                <a:srgbClr val="FF00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8" name="Freeform 206"/>
            <p:cNvSpPr>
              <a:spLocks/>
            </p:cNvSpPr>
            <p:nvPr/>
          </p:nvSpPr>
          <p:spPr bwMode="auto">
            <a:xfrm rot="18818791" flipH="1">
              <a:off x="3717210" y="3256725"/>
              <a:ext cx="122930" cy="18151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00FF"/>
            </a:solidFill>
            <a:ln w="9525">
              <a:solidFill>
                <a:srgbClr val="FF00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49" name="Freeform 207"/>
            <p:cNvSpPr>
              <a:spLocks/>
            </p:cNvSpPr>
            <p:nvPr/>
          </p:nvSpPr>
          <p:spPr bwMode="auto">
            <a:xfrm rot="3575381">
              <a:off x="4226216" y="3292260"/>
              <a:ext cx="122930" cy="18151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00FF"/>
            </a:solidFill>
            <a:ln w="9525">
              <a:solidFill>
                <a:srgbClr val="FF00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50" name="Text Box 208"/>
            <p:cNvSpPr txBox="1">
              <a:spLocks noChangeArrowheads="1"/>
            </p:cNvSpPr>
            <p:nvPr/>
          </p:nvSpPr>
          <p:spPr bwMode="auto">
            <a:xfrm>
              <a:off x="2874616" y="4249252"/>
              <a:ext cx="6277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 </a:t>
              </a:r>
              <a:r>
                <a:rPr kumimoji="0" lang="zh-CN" altLang="en-US"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主机 </a:t>
              </a:r>
              <a:endParaRPr kumimoji="0" lang="en-US" altLang="zh-CN"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C55A11"/>
                  </a:solidFill>
                  <a:effectLst/>
                  <a:uLnTx/>
                  <a:uFillTx/>
                  <a:latin typeface="微软雅黑" pitchFamily="34" charset="-122"/>
                  <a:ea typeface="微软雅黑" pitchFamily="34" charset="-122"/>
                </a:rPr>
                <a:t>H</a:t>
              </a:r>
              <a:r>
                <a:rPr kumimoji="0" lang="en-US" altLang="zh-CN" sz="1400" b="1" i="0" u="none" strike="noStrike" kern="0" cap="none" spc="0" normalizeH="0" baseline="-25000" noProof="0" dirty="0">
                  <a:ln>
                    <a:noFill/>
                  </a:ln>
                  <a:solidFill>
                    <a:srgbClr val="C55A11"/>
                  </a:solidFill>
                  <a:effectLst/>
                  <a:uLnTx/>
                  <a:uFillTx/>
                  <a:latin typeface="微软雅黑" pitchFamily="34" charset="-122"/>
                  <a:ea typeface="微软雅黑" pitchFamily="34" charset="-122"/>
                </a:rPr>
                <a:t>2</a:t>
              </a:r>
            </a:p>
          </p:txBody>
        </p:sp>
        <p:sp>
          <p:nvSpPr>
            <p:cNvPr id="228" name="Line 210"/>
            <p:cNvSpPr>
              <a:spLocks noChangeShapeType="1"/>
            </p:cNvSpPr>
            <p:nvPr/>
          </p:nvSpPr>
          <p:spPr bwMode="auto">
            <a:xfrm>
              <a:off x="3165467" y="2660804"/>
              <a:ext cx="0" cy="218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6" name="Line 213"/>
            <p:cNvSpPr>
              <a:spLocks noChangeShapeType="1"/>
            </p:cNvSpPr>
            <p:nvPr/>
          </p:nvSpPr>
          <p:spPr bwMode="auto">
            <a:xfrm>
              <a:off x="3775313" y="2661764"/>
              <a:ext cx="0" cy="218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53" name="Text Box 215"/>
            <p:cNvSpPr txBox="1">
              <a:spLocks noChangeArrowheads="1"/>
            </p:cNvSpPr>
            <p:nvPr/>
          </p:nvSpPr>
          <p:spPr bwMode="auto">
            <a:xfrm>
              <a:off x="3636056" y="2191965"/>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a:ln>
                    <a:noFill/>
                  </a:ln>
                  <a:effectLst/>
                  <a:uLnTx/>
                  <a:uFillTx/>
                  <a:latin typeface="微软雅黑" pitchFamily="34" charset="-122"/>
                  <a:ea typeface="微软雅黑" pitchFamily="34" charset="-122"/>
                </a:rPr>
                <a:t>1</a:t>
              </a:r>
            </a:p>
          </p:txBody>
        </p:sp>
        <p:sp>
          <p:nvSpPr>
            <p:cNvPr id="154" name="Text Box 216"/>
            <p:cNvSpPr txBox="1">
              <a:spLocks noChangeArrowheads="1"/>
            </p:cNvSpPr>
            <p:nvPr/>
          </p:nvSpPr>
          <p:spPr bwMode="auto">
            <a:xfrm>
              <a:off x="6691673" y="3591629"/>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155" name="Text Box 217"/>
            <p:cNvSpPr txBox="1">
              <a:spLocks noChangeArrowheads="1"/>
            </p:cNvSpPr>
            <p:nvPr/>
          </p:nvSpPr>
          <p:spPr bwMode="auto">
            <a:xfrm>
              <a:off x="4427984" y="3249323"/>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56" name="Text Box 218"/>
            <p:cNvSpPr txBox="1">
              <a:spLocks noChangeArrowheads="1"/>
            </p:cNvSpPr>
            <p:nvPr/>
          </p:nvSpPr>
          <p:spPr bwMode="auto">
            <a:xfrm>
              <a:off x="5116976" y="2191965"/>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a:ln>
                    <a:noFill/>
                  </a:ln>
                  <a:effectLst/>
                  <a:uLnTx/>
                  <a:uFillTx/>
                  <a:latin typeface="微软雅黑" pitchFamily="34" charset="-122"/>
                  <a:ea typeface="微软雅黑" pitchFamily="34" charset="-122"/>
                </a:rPr>
                <a:t>2</a:t>
              </a:r>
            </a:p>
          </p:txBody>
        </p:sp>
        <p:sp>
          <p:nvSpPr>
            <p:cNvPr id="157" name="Text Box 219"/>
            <p:cNvSpPr txBox="1">
              <a:spLocks noChangeArrowheads="1"/>
            </p:cNvSpPr>
            <p:nvPr/>
          </p:nvSpPr>
          <p:spPr bwMode="auto">
            <a:xfrm>
              <a:off x="6755141" y="2123821"/>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58" name="Text Box 220"/>
            <p:cNvSpPr txBox="1">
              <a:spLocks noChangeArrowheads="1"/>
            </p:cNvSpPr>
            <p:nvPr/>
          </p:nvSpPr>
          <p:spPr bwMode="auto">
            <a:xfrm>
              <a:off x="3347864" y="1651172"/>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59" name="Text Box 221"/>
            <p:cNvSpPr txBox="1">
              <a:spLocks noChangeArrowheads="1"/>
            </p:cNvSpPr>
            <p:nvPr/>
          </p:nvSpPr>
          <p:spPr bwMode="auto">
            <a:xfrm>
              <a:off x="4860032" y="1659228"/>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2</a:t>
              </a:r>
            </a:p>
          </p:txBody>
        </p:sp>
        <p:sp>
          <p:nvSpPr>
            <p:cNvPr id="160" name="Text Box 222"/>
            <p:cNvSpPr txBox="1">
              <a:spLocks noChangeArrowheads="1"/>
            </p:cNvSpPr>
            <p:nvPr/>
          </p:nvSpPr>
          <p:spPr bwMode="auto">
            <a:xfrm>
              <a:off x="6397887" y="1713649"/>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61" name="Text Box 223"/>
            <p:cNvSpPr txBox="1">
              <a:spLocks noChangeArrowheads="1"/>
            </p:cNvSpPr>
            <p:nvPr/>
          </p:nvSpPr>
          <p:spPr bwMode="auto">
            <a:xfrm>
              <a:off x="2483768" y="1183853"/>
              <a:ext cx="4058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H</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62" name="Text Box 224"/>
            <p:cNvSpPr txBox="1">
              <a:spLocks noChangeArrowheads="1"/>
            </p:cNvSpPr>
            <p:nvPr/>
          </p:nvSpPr>
          <p:spPr bwMode="auto">
            <a:xfrm>
              <a:off x="4671392" y="3560117"/>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63" name="Text Box 225"/>
            <p:cNvSpPr txBox="1">
              <a:spLocks noChangeArrowheads="1"/>
            </p:cNvSpPr>
            <p:nvPr/>
          </p:nvSpPr>
          <p:spPr bwMode="auto">
            <a:xfrm>
              <a:off x="3993322" y="4050486"/>
              <a:ext cx="4587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H</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2</a:t>
              </a:r>
            </a:p>
          </p:txBody>
        </p:sp>
        <p:grpSp>
          <p:nvGrpSpPr>
            <p:cNvPr id="164" name="Group 226"/>
            <p:cNvGrpSpPr>
              <a:grpSpLocks/>
            </p:cNvGrpSpPr>
            <p:nvPr/>
          </p:nvGrpSpPr>
          <p:grpSpPr bwMode="auto">
            <a:xfrm>
              <a:off x="6345314" y="2704022"/>
              <a:ext cx="871073" cy="522452"/>
              <a:chOff x="385" y="2795"/>
              <a:chExt cx="1769" cy="816"/>
            </a:xfrm>
            <a:solidFill>
              <a:srgbClr val="3399FF"/>
            </a:solidFill>
          </p:grpSpPr>
          <p:sp>
            <p:nvSpPr>
              <p:cNvPr id="209" name="Oval 227"/>
              <p:cNvSpPr>
                <a:spLocks noChangeArrowheads="1"/>
              </p:cNvSpPr>
              <p:nvPr/>
            </p:nvSpPr>
            <p:spPr bwMode="auto">
              <a:xfrm>
                <a:off x="1589" y="3060"/>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0" name="Oval 228"/>
              <p:cNvSpPr>
                <a:spLocks noChangeArrowheads="1"/>
              </p:cNvSpPr>
              <p:nvPr/>
            </p:nvSpPr>
            <p:spPr bwMode="auto">
              <a:xfrm>
                <a:off x="928" y="3274"/>
                <a:ext cx="884" cy="337"/>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1" name="Oval 229"/>
              <p:cNvSpPr>
                <a:spLocks noChangeArrowheads="1"/>
              </p:cNvSpPr>
              <p:nvPr/>
            </p:nvSpPr>
            <p:spPr bwMode="auto">
              <a:xfrm>
                <a:off x="502" y="3204"/>
                <a:ext cx="586" cy="28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2" name="Oval 230"/>
              <p:cNvSpPr>
                <a:spLocks noChangeArrowheads="1"/>
              </p:cNvSpPr>
              <p:nvPr/>
            </p:nvSpPr>
            <p:spPr bwMode="auto">
              <a:xfrm>
                <a:off x="385" y="3084"/>
                <a:ext cx="384" cy="256"/>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3" name="Oval 231"/>
              <p:cNvSpPr>
                <a:spLocks noChangeArrowheads="1"/>
              </p:cNvSpPr>
              <p:nvPr/>
            </p:nvSpPr>
            <p:spPr bwMode="auto">
              <a:xfrm>
                <a:off x="566" y="2883"/>
                <a:ext cx="57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4" name="Oval 232"/>
              <p:cNvSpPr>
                <a:spLocks noChangeArrowheads="1"/>
              </p:cNvSpPr>
              <p:nvPr/>
            </p:nvSpPr>
            <p:spPr bwMode="auto">
              <a:xfrm>
                <a:off x="992" y="2795"/>
                <a:ext cx="757"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5" name="Oval 233"/>
              <p:cNvSpPr>
                <a:spLocks noChangeArrowheads="1"/>
              </p:cNvSpPr>
              <p:nvPr/>
            </p:nvSpPr>
            <p:spPr bwMode="auto">
              <a:xfrm>
                <a:off x="1504" y="2891"/>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6" name="Oval 234"/>
              <p:cNvSpPr>
                <a:spLocks noChangeArrowheads="1"/>
              </p:cNvSpPr>
              <p:nvPr/>
            </p:nvSpPr>
            <p:spPr bwMode="auto">
              <a:xfrm>
                <a:off x="704" y="2987"/>
                <a:ext cx="1141" cy="41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7" name="Oval 235"/>
              <p:cNvSpPr>
                <a:spLocks noChangeArrowheads="1"/>
              </p:cNvSpPr>
              <p:nvPr/>
            </p:nvSpPr>
            <p:spPr bwMode="auto">
              <a:xfrm rot="1336630">
                <a:off x="1474" y="3067"/>
                <a:ext cx="555" cy="417"/>
              </a:xfrm>
              <a:prstGeom prst="ellipse">
                <a:avLst/>
              </a:prstGeom>
              <a:grp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8" name="Oval 236"/>
              <p:cNvSpPr>
                <a:spLocks noChangeArrowheads="1"/>
              </p:cNvSpPr>
              <p:nvPr/>
            </p:nvSpPr>
            <p:spPr bwMode="auto">
              <a:xfrm>
                <a:off x="1004" y="2811"/>
                <a:ext cx="756" cy="321"/>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19" name="Oval 237"/>
              <p:cNvSpPr>
                <a:spLocks noChangeArrowheads="1"/>
              </p:cNvSpPr>
              <p:nvPr/>
            </p:nvSpPr>
            <p:spPr bwMode="auto">
              <a:xfrm>
                <a:off x="577" y="2899"/>
                <a:ext cx="575" cy="320"/>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0" name="Oval 238"/>
              <p:cNvSpPr>
                <a:spLocks noChangeArrowheads="1"/>
              </p:cNvSpPr>
              <p:nvPr/>
            </p:nvSpPr>
            <p:spPr bwMode="auto">
              <a:xfrm>
                <a:off x="396" y="3100"/>
                <a:ext cx="383" cy="256"/>
              </a:xfrm>
              <a:prstGeom prst="ellipse">
                <a:avLst/>
              </a:prstGeom>
              <a:grp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1" name="Oval 239"/>
              <p:cNvSpPr>
                <a:spLocks noChangeArrowheads="1"/>
              </p:cNvSpPr>
              <p:nvPr/>
            </p:nvSpPr>
            <p:spPr bwMode="auto">
              <a:xfrm>
                <a:off x="1515" y="2908"/>
                <a:ext cx="554" cy="248"/>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2" name="Oval 240"/>
              <p:cNvSpPr>
                <a:spLocks noChangeArrowheads="1"/>
              </p:cNvSpPr>
              <p:nvPr/>
            </p:nvSpPr>
            <p:spPr bwMode="auto">
              <a:xfrm>
                <a:off x="1599" y="3075"/>
                <a:ext cx="555" cy="249"/>
              </a:xfrm>
              <a:prstGeom prst="ellipse">
                <a:avLst/>
              </a:prstGeom>
              <a:grp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3" name="Oval 241"/>
              <p:cNvSpPr>
                <a:spLocks noChangeArrowheads="1"/>
              </p:cNvSpPr>
              <p:nvPr/>
            </p:nvSpPr>
            <p:spPr bwMode="auto">
              <a:xfrm>
                <a:off x="715" y="3003"/>
                <a:ext cx="1141" cy="417"/>
              </a:xfrm>
              <a:prstGeom prst="ellipse">
                <a:avLst/>
              </a:prstGeom>
              <a:grp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4" name="Oval 242"/>
              <p:cNvSpPr>
                <a:spLocks noChangeArrowheads="1"/>
              </p:cNvSpPr>
              <p:nvPr/>
            </p:nvSpPr>
            <p:spPr bwMode="auto">
              <a:xfrm>
                <a:off x="513" y="3219"/>
                <a:ext cx="586" cy="282"/>
              </a:xfrm>
              <a:prstGeom prst="ellipse">
                <a:avLst/>
              </a:prstGeom>
              <a:grp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25" name="Freeform 243"/>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165" name="Text Box 244"/>
            <p:cNvSpPr txBox="1">
              <a:spLocks noChangeArrowheads="1"/>
            </p:cNvSpPr>
            <p:nvPr/>
          </p:nvSpPr>
          <p:spPr bwMode="auto">
            <a:xfrm>
              <a:off x="6444208" y="3291830"/>
              <a:ext cx="4363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 R</a:t>
              </a:r>
              <a:r>
                <a:rPr kumimoji="0" lang="en-US" altLang="zh-CN" sz="14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168" name="AutoShape 247"/>
            <p:cNvSpPr>
              <a:spLocks noChangeArrowheads="1"/>
            </p:cNvSpPr>
            <p:nvPr/>
          </p:nvSpPr>
          <p:spPr bwMode="auto">
            <a:xfrm>
              <a:off x="2791612" y="2268867"/>
              <a:ext cx="956813" cy="374891"/>
            </a:xfrm>
            <a:prstGeom prst="rightArrow">
              <a:avLst>
                <a:gd name="adj1" fmla="val 59778"/>
                <a:gd name="adj2" fmla="val 92053"/>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间接交付</a:t>
              </a:r>
            </a:p>
          </p:txBody>
        </p:sp>
        <p:sp>
          <p:nvSpPr>
            <p:cNvPr id="169" name="AutoShape 248"/>
            <p:cNvSpPr>
              <a:spLocks noChangeArrowheads="1"/>
            </p:cNvSpPr>
            <p:nvPr/>
          </p:nvSpPr>
          <p:spPr bwMode="auto">
            <a:xfrm rot="6744589" flipV="1">
              <a:off x="6633277" y="2649980"/>
              <a:ext cx="957578" cy="496999"/>
            </a:xfrm>
            <a:prstGeom prst="rightArrow">
              <a:avLst>
                <a:gd name="adj1" fmla="val 59778"/>
                <a:gd name="adj2" fmla="val 102652"/>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间接交付</a:t>
              </a:r>
            </a:p>
          </p:txBody>
        </p:sp>
        <p:sp>
          <p:nvSpPr>
            <p:cNvPr id="170" name="AutoShape 249"/>
            <p:cNvSpPr>
              <a:spLocks noChangeArrowheads="1"/>
            </p:cNvSpPr>
            <p:nvPr/>
          </p:nvSpPr>
          <p:spPr bwMode="auto">
            <a:xfrm flipH="1">
              <a:off x="5333062" y="3444482"/>
              <a:ext cx="1224453" cy="358544"/>
            </a:xfrm>
            <a:prstGeom prst="rightArrow">
              <a:avLst>
                <a:gd name="adj1" fmla="val 59778"/>
                <a:gd name="adj2" fmla="val 151908"/>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间接交付</a:t>
              </a:r>
            </a:p>
          </p:txBody>
        </p:sp>
        <p:sp>
          <p:nvSpPr>
            <p:cNvPr id="171" name="AutoShape 250"/>
            <p:cNvSpPr>
              <a:spLocks noChangeArrowheads="1"/>
            </p:cNvSpPr>
            <p:nvPr/>
          </p:nvSpPr>
          <p:spPr bwMode="auto">
            <a:xfrm rot="20314671" flipH="1">
              <a:off x="3646342" y="3706962"/>
              <a:ext cx="1028569" cy="419639"/>
            </a:xfrm>
            <a:prstGeom prst="rightArrow">
              <a:avLst>
                <a:gd name="adj1" fmla="val 59778"/>
                <a:gd name="adj2" fmla="val 113871"/>
              </a:avLst>
            </a:prstGeom>
            <a:solidFill>
              <a:srgbClr val="FF99FF"/>
            </a:solidFill>
            <a:ln w="12700" cmpd="sng">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直接交付</a:t>
              </a:r>
            </a:p>
          </p:txBody>
        </p:sp>
        <p:grpSp>
          <p:nvGrpSpPr>
            <p:cNvPr id="172" name="Group 251"/>
            <p:cNvGrpSpPr>
              <a:grpSpLocks/>
            </p:cNvGrpSpPr>
            <p:nvPr/>
          </p:nvGrpSpPr>
          <p:grpSpPr bwMode="auto">
            <a:xfrm>
              <a:off x="3751305" y="1713862"/>
              <a:ext cx="460026" cy="450423"/>
              <a:chOff x="1721" y="585"/>
              <a:chExt cx="479" cy="469"/>
            </a:xfrm>
          </p:grpSpPr>
          <p:sp>
            <p:nvSpPr>
              <p:cNvPr id="204" name="Rectangle 253"/>
              <p:cNvSpPr>
                <a:spLocks noChangeArrowheads="1"/>
              </p:cNvSpPr>
              <p:nvPr/>
            </p:nvSpPr>
            <p:spPr bwMode="auto">
              <a:xfrm>
                <a:off x="1721" y="585"/>
                <a:ext cx="479" cy="469"/>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3" name="Rectangle 252"/>
              <p:cNvSpPr>
                <a:spLocks noChangeArrowheads="1"/>
              </p:cNvSpPr>
              <p:nvPr/>
            </p:nvSpPr>
            <p:spPr bwMode="auto">
              <a:xfrm>
                <a:off x="1728" y="586"/>
                <a:ext cx="467" cy="174"/>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5" name="Line 25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6" name="Line 25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7" name="Line 25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73" name="Group 258"/>
            <p:cNvGrpSpPr>
              <a:grpSpLocks/>
            </p:cNvGrpSpPr>
            <p:nvPr/>
          </p:nvGrpSpPr>
          <p:grpSpPr bwMode="auto">
            <a:xfrm>
              <a:off x="5275440" y="1713862"/>
              <a:ext cx="460026" cy="450423"/>
              <a:chOff x="1721" y="585"/>
              <a:chExt cx="479" cy="469"/>
            </a:xfrm>
          </p:grpSpPr>
          <p:sp>
            <p:nvSpPr>
              <p:cNvPr id="198" name="Rectangle 260"/>
              <p:cNvSpPr>
                <a:spLocks noChangeArrowheads="1"/>
              </p:cNvSpPr>
              <p:nvPr/>
            </p:nvSpPr>
            <p:spPr bwMode="auto">
              <a:xfrm>
                <a:off x="1721" y="585"/>
                <a:ext cx="479" cy="469"/>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7" name="Rectangle 259"/>
              <p:cNvSpPr>
                <a:spLocks noChangeArrowheads="1"/>
              </p:cNvSpPr>
              <p:nvPr/>
            </p:nvSpPr>
            <p:spPr bwMode="auto">
              <a:xfrm>
                <a:off x="1728" y="586"/>
                <a:ext cx="467" cy="174"/>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9" name="Line 26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0" name="Line 26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201" name="Line 26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74" name="Group 265"/>
            <p:cNvGrpSpPr>
              <a:grpSpLocks/>
            </p:cNvGrpSpPr>
            <p:nvPr/>
          </p:nvGrpSpPr>
          <p:grpSpPr bwMode="auto">
            <a:xfrm>
              <a:off x="6824549" y="1713862"/>
              <a:ext cx="460026" cy="450423"/>
              <a:chOff x="1721" y="585"/>
              <a:chExt cx="479" cy="469"/>
            </a:xfrm>
          </p:grpSpPr>
          <p:sp>
            <p:nvSpPr>
              <p:cNvPr id="192" name="Rectangle 267"/>
              <p:cNvSpPr>
                <a:spLocks noChangeArrowheads="1"/>
              </p:cNvSpPr>
              <p:nvPr/>
            </p:nvSpPr>
            <p:spPr bwMode="auto">
              <a:xfrm>
                <a:off x="1721" y="585"/>
                <a:ext cx="479" cy="469"/>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1" name="Rectangle 266"/>
              <p:cNvSpPr>
                <a:spLocks noChangeArrowheads="1"/>
              </p:cNvSpPr>
              <p:nvPr/>
            </p:nvSpPr>
            <p:spPr bwMode="auto">
              <a:xfrm>
                <a:off x="1728" y="586"/>
                <a:ext cx="467" cy="174"/>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3" name="Line 26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4" name="Line 26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95" name="Line 27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75" name="Group 272"/>
            <p:cNvGrpSpPr>
              <a:grpSpLocks/>
            </p:cNvGrpSpPr>
            <p:nvPr/>
          </p:nvGrpSpPr>
          <p:grpSpPr bwMode="auto">
            <a:xfrm>
              <a:off x="4665595" y="3838242"/>
              <a:ext cx="460026" cy="450423"/>
              <a:chOff x="1721" y="585"/>
              <a:chExt cx="479" cy="469"/>
            </a:xfrm>
          </p:grpSpPr>
          <p:sp>
            <p:nvSpPr>
              <p:cNvPr id="186" name="Rectangle 274"/>
              <p:cNvSpPr>
                <a:spLocks noChangeArrowheads="1"/>
              </p:cNvSpPr>
              <p:nvPr/>
            </p:nvSpPr>
            <p:spPr bwMode="auto">
              <a:xfrm>
                <a:off x="1721" y="585"/>
                <a:ext cx="479" cy="469"/>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5" name="Rectangle 273"/>
              <p:cNvSpPr>
                <a:spLocks noChangeArrowheads="1"/>
              </p:cNvSpPr>
              <p:nvPr/>
            </p:nvSpPr>
            <p:spPr bwMode="auto">
              <a:xfrm>
                <a:off x="1728" y="586"/>
                <a:ext cx="467" cy="174"/>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7" name="Line 27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8" name="Line 27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9" name="Line 27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76" name="Group 279"/>
            <p:cNvGrpSpPr>
              <a:grpSpLocks/>
            </p:cNvGrpSpPr>
            <p:nvPr/>
          </p:nvGrpSpPr>
          <p:grpSpPr bwMode="auto">
            <a:xfrm>
              <a:off x="6713144" y="3838242"/>
              <a:ext cx="460026" cy="450423"/>
              <a:chOff x="1721" y="585"/>
              <a:chExt cx="479" cy="469"/>
            </a:xfrm>
          </p:grpSpPr>
          <p:sp>
            <p:nvSpPr>
              <p:cNvPr id="180" name="Rectangle 281"/>
              <p:cNvSpPr>
                <a:spLocks noChangeArrowheads="1"/>
              </p:cNvSpPr>
              <p:nvPr/>
            </p:nvSpPr>
            <p:spPr bwMode="auto">
              <a:xfrm>
                <a:off x="1721" y="585"/>
                <a:ext cx="479" cy="469"/>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79" name="Rectangle 280"/>
              <p:cNvSpPr>
                <a:spLocks noChangeArrowheads="1"/>
              </p:cNvSpPr>
              <p:nvPr/>
            </p:nvSpPr>
            <p:spPr bwMode="auto">
              <a:xfrm>
                <a:off x="1728" y="586"/>
                <a:ext cx="467" cy="174"/>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1" name="Line 282"/>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2" name="Line 283"/>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83" name="Line 284"/>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400" name="AutoShape 247"/>
            <p:cNvSpPr>
              <a:spLocks noChangeArrowheads="1"/>
            </p:cNvSpPr>
            <p:nvPr/>
          </p:nvSpPr>
          <p:spPr bwMode="auto">
            <a:xfrm>
              <a:off x="4289525" y="2283718"/>
              <a:ext cx="930547" cy="399444"/>
            </a:xfrm>
            <a:prstGeom prst="rightArrow">
              <a:avLst>
                <a:gd name="adj1" fmla="val 59778"/>
                <a:gd name="adj2" fmla="val 92053"/>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间接交付</a:t>
              </a:r>
            </a:p>
          </p:txBody>
        </p:sp>
        <p:sp>
          <p:nvSpPr>
            <p:cNvPr id="402" name="AutoShape 247"/>
            <p:cNvSpPr>
              <a:spLocks noChangeArrowheads="1"/>
            </p:cNvSpPr>
            <p:nvPr/>
          </p:nvSpPr>
          <p:spPr bwMode="auto">
            <a:xfrm>
              <a:off x="5798167" y="2211710"/>
              <a:ext cx="952507" cy="427470"/>
            </a:xfrm>
            <a:prstGeom prst="rightArrow">
              <a:avLst>
                <a:gd name="adj1" fmla="val 59778"/>
                <a:gd name="adj2" fmla="val 92053"/>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间接交付</a:t>
              </a:r>
            </a:p>
          </p:txBody>
        </p:sp>
        <p:pic>
          <p:nvPicPr>
            <p:cNvPr id="403"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538" y="2798056"/>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2452" y="2205379"/>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6074" y="2798056"/>
              <a:ext cx="404587" cy="404587"/>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6588" y="2798056"/>
              <a:ext cx="404587" cy="404587"/>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Group 181"/>
            <p:cNvGrpSpPr>
              <a:grpSpLocks/>
            </p:cNvGrpSpPr>
            <p:nvPr/>
          </p:nvGrpSpPr>
          <p:grpSpPr bwMode="auto">
            <a:xfrm>
              <a:off x="3210198" y="4005579"/>
              <a:ext cx="528334" cy="389692"/>
              <a:chOff x="762" y="2391"/>
              <a:chExt cx="423" cy="312"/>
            </a:xfrm>
          </p:grpSpPr>
          <p:grpSp>
            <p:nvGrpSpPr>
              <p:cNvPr id="416" name="Group 182"/>
              <p:cNvGrpSpPr>
                <a:grpSpLocks/>
              </p:cNvGrpSpPr>
              <p:nvPr/>
            </p:nvGrpSpPr>
            <p:grpSpPr bwMode="auto">
              <a:xfrm>
                <a:off x="867" y="2432"/>
                <a:ext cx="318" cy="271"/>
                <a:chOff x="657" y="1570"/>
                <a:chExt cx="318" cy="311"/>
              </a:xfrm>
            </p:grpSpPr>
            <p:sp>
              <p:nvSpPr>
                <p:cNvPr id="424" name="Line 183"/>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pic>
              <p:nvPicPr>
                <p:cNvPr id="425" name="Picture 1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7" name="Group 185"/>
              <p:cNvGrpSpPr>
                <a:grpSpLocks/>
              </p:cNvGrpSpPr>
              <p:nvPr/>
            </p:nvGrpSpPr>
            <p:grpSpPr bwMode="auto">
              <a:xfrm>
                <a:off x="762" y="2391"/>
                <a:ext cx="306" cy="90"/>
                <a:chOff x="748" y="2251"/>
                <a:chExt cx="306" cy="90"/>
              </a:xfrm>
            </p:grpSpPr>
            <p:sp>
              <p:nvSpPr>
                <p:cNvPr id="418" name="AutoShape 186"/>
                <p:cNvSpPr>
                  <a:spLocks noChangeArrowheads="1"/>
                </p:cNvSpPr>
                <p:nvPr/>
              </p:nvSpPr>
              <p:spPr bwMode="auto">
                <a:xfrm>
                  <a:off x="748"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19" name="AutoShape 187"/>
                <p:cNvSpPr>
                  <a:spLocks noChangeArrowheads="1"/>
                </p:cNvSpPr>
                <p:nvPr/>
              </p:nvSpPr>
              <p:spPr bwMode="auto">
                <a:xfrm flipH="1">
                  <a:off x="943"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20" name="AutoShape 188"/>
                <p:cNvSpPr>
                  <a:spLocks noChangeArrowheads="1"/>
                </p:cNvSpPr>
                <p:nvPr/>
              </p:nvSpPr>
              <p:spPr bwMode="auto">
                <a:xfrm flipH="1">
                  <a:off x="922"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21" name="AutoShape 189"/>
                <p:cNvSpPr>
                  <a:spLocks noChangeArrowheads="1"/>
                </p:cNvSpPr>
                <p:nvPr/>
              </p:nvSpPr>
              <p:spPr bwMode="auto">
                <a:xfrm>
                  <a:off x="806"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22" name="AutoShape 190"/>
                <p:cNvSpPr>
                  <a:spLocks noChangeArrowheads="1"/>
                </p:cNvSpPr>
                <p:nvPr/>
              </p:nvSpPr>
              <p:spPr bwMode="auto">
                <a:xfrm flipH="1">
                  <a:off x="905"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23" name="AutoShape 191"/>
                <p:cNvSpPr>
                  <a:spLocks noChangeArrowheads="1"/>
                </p:cNvSpPr>
                <p:nvPr/>
              </p:nvSpPr>
              <p:spPr bwMode="auto">
                <a:xfrm>
                  <a:off x="857"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grpSp>
          <p:nvGrpSpPr>
            <p:cNvPr id="426" name="Group 181"/>
            <p:cNvGrpSpPr>
              <a:grpSpLocks/>
            </p:cNvGrpSpPr>
            <p:nvPr/>
          </p:nvGrpSpPr>
          <p:grpSpPr bwMode="auto">
            <a:xfrm>
              <a:off x="3178448" y="3429515"/>
              <a:ext cx="528334" cy="389692"/>
              <a:chOff x="762" y="2391"/>
              <a:chExt cx="423" cy="312"/>
            </a:xfrm>
          </p:grpSpPr>
          <p:grpSp>
            <p:nvGrpSpPr>
              <p:cNvPr id="427" name="Group 182"/>
              <p:cNvGrpSpPr>
                <a:grpSpLocks/>
              </p:cNvGrpSpPr>
              <p:nvPr/>
            </p:nvGrpSpPr>
            <p:grpSpPr bwMode="auto">
              <a:xfrm>
                <a:off x="867" y="2432"/>
                <a:ext cx="318" cy="271"/>
                <a:chOff x="657" y="1570"/>
                <a:chExt cx="318" cy="311"/>
              </a:xfrm>
            </p:grpSpPr>
            <p:sp>
              <p:nvSpPr>
                <p:cNvPr id="435" name="Line 183"/>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pic>
              <p:nvPicPr>
                <p:cNvPr id="436" name="Picture 1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8" name="Group 185"/>
              <p:cNvGrpSpPr>
                <a:grpSpLocks/>
              </p:cNvGrpSpPr>
              <p:nvPr/>
            </p:nvGrpSpPr>
            <p:grpSpPr bwMode="auto">
              <a:xfrm>
                <a:off x="762" y="2391"/>
                <a:ext cx="306" cy="90"/>
                <a:chOff x="748" y="2251"/>
                <a:chExt cx="306" cy="90"/>
              </a:xfrm>
            </p:grpSpPr>
            <p:sp>
              <p:nvSpPr>
                <p:cNvPr id="429" name="AutoShape 186"/>
                <p:cNvSpPr>
                  <a:spLocks noChangeArrowheads="1"/>
                </p:cNvSpPr>
                <p:nvPr/>
              </p:nvSpPr>
              <p:spPr bwMode="auto">
                <a:xfrm>
                  <a:off x="748"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30" name="AutoShape 187"/>
                <p:cNvSpPr>
                  <a:spLocks noChangeArrowheads="1"/>
                </p:cNvSpPr>
                <p:nvPr/>
              </p:nvSpPr>
              <p:spPr bwMode="auto">
                <a:xfrm flipH="1">
                  <a:off x="943" y="2251"/>
                  <a:ext cx="111" cy="90"/>
                </a:xfrm>
                <a:prstGeom prst="moon">
                  <a:avLst>
                    <a:gd name="adj" fmla="val 18444"/>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31" name="AutoShape 188"/>
                <p:cNvSpPr>
                  <a:spLocks noChangeArrowheads="1"/>
                </p:cNvSpPr>
                <p:nvPr/>
              </p:nvSpPr>
              <p:spPr bwMode="auto">
                <a:xfrm flipH="1">
                  <a:off x="922"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32" name="AutoShape 189"/>
                <p:cNvSpPr>
                  <a:spLocks noChangeArrowheads="1"/>
                </p:cNvSpPr>
                <p:nvPr/>
              </p:nvSpPr>
              <p:spPr bwMode="auto">
                <a:xfrm>
                  <a:off x="806" y="2266"/>
                  <a:ext cx="70" cy="60"/>
                </a:xfrm>
                <a:prstGeom prst="moon">
                  <a:avLst>
                    <a:gd name="adj" fmla="val 1834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33" name="AutoShape 190"/>
                <p:cNvSpPr>
                  <a:spLocks noChangeArrowheads="1"/>
                </p:cNvSpPr>
                <p:nvPr/>
              </p:nvSpPr>
              <p:spPr bwMode="auto">
                <a:xfrm flipH="1">
                  <a:off x="905"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434" name="AutoShape 191"/>
                <p:cNvSpPr>
                  <a:spLocks noChangeArrowheads="1"/>
                </p:cNvSpPr>
                <p:nvPr/>
              </p:nvSpPr>
              <p:spPr bwMode="auto">
                <a:xfrm>
                  <a:off x="857" y="2281"/>
                  <a:ext cx="35" cy="30"/>
                </a:xfrm>
                <a:prstGeom prst="moon">
                  <a:avLst>
                    <a:gd name="adj" fmla="val 41907"/>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sp>
          <p:nvSpPr>
            <p:cNvPr id="437" name="Text Box 257"/>
            <p:cNvSpPr txBox="1">
              <a:spLocks noChangeArrowheads="1"/>
            </p:cNvSpPr>
            <p:nvPr/>
          </p:nvSpPr>
          <p:spPr bwMode="auto">
            <a:xfrm>
              <a:off x="3729491" y="1668881"/>
              <a:ext cx="494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2     2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1     1</a:t>
              </a:r>
            </a:p>
          </p:txBody>
        </p:sp>
        <p:sp>
          <p:nvSpPr>
            <p:cNvPr id="438" name="Text Box 264"/>
            <p:cNvSpPr txBox="1">
              <a:spLocks noChangeArrowheads="1"/>
            </p:cNvSpPr>
            <p:nvPr/>
          </p:nvSpPr>
          <p:spPr bwMode="auto">
            <a:xfrm>
              <a:off x="5253629" y="1668881"/>
              <a:ext cx="494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2     2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1     1</a:t>
              </a:r>
            </a:p>
          </p:txBody>
        </p:sp>
        <p:sp>
          <p:nvSpPr>
            <p:cNvPr id="439" name="Text Box 278"/>
            <p:cNvSpPr txBox="1">
              <a:spLocks noChangeArrowheads="1"/>
            </p:cNvSpPr>
            <p:nvPr/>
          </p:nvSpPr>
          <p:spPr bwMode="auto">
            <a:xfrm>
              <a:off x="4643781" y="3793261"/>
              <a:ext cx="494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2     2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1     1</a:t>
              </a:r>
            </a:p>
          </p:txBody>
        </p:sp>
        <p:sp>
          <p:nvSpPr>
            <p:cNvPr id="440" name="Text Box 278"/>
            <p:cNvSpPr txBox="1">
              <a:spLocks noChangeArrowheads="1"/>
            </p:cNvSpPr>
            <p:nvPr/>
          </p:nvSpPr>
          <p:spPr bwMode="auto">
            <a:xfrm>
              <a:off x="6707777" y="3799154"/>
              <a:ext cx="494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2     2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1     1</a:t>
              </a:r>
            </a:p>
          </p:txBody>
        </p:sp>
        <p:sp>
          <p:nvSpPr>
            <p:cNvPr id="441" name="Text Box 278"/>
            <p:cNvSpPr txBox="1">
              <a:spLocks noChangeArrowheads="1"/>
            </p:cNvSpPr>
            <p:nvPr/>
          </p:nvSpPr>
          <p:spPr bwMode="auto">
            <a:xfrm>
              <a:off x="6810598" y="1671731"/>
              <a:ext cx="494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3</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2     2</a:t>
              </a:r>
            </a:p>
            <a:p>
              <a:pPr marL="0" marR="0" lvl="0" indent="0" algn="ctr" defTabSz="914400" eaLnBrk="1" fontAlgn="auto" latinLnBrk="0" hangingPunct="1">
                <a:lnSpc>
                  <a:spcPts val="115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1     1</a:t>
              </a:r>
            </a:p>
          </p:txBody>
        </p:sp>
        <p:sp>
          <p:nvSpPr>
            <p:cNvPr id="177" name="Freeform 286"/>
            <p:cNvSpPr>
              <a:spLocks/>
            </p:cNvSpPr>
            <p:nvPr/>
          </p:nvSpPr>
          <p:spPr bwMode="auto">
            <a:xfrm>
              <a:off x="2773628" y="1484327"/>
              <a:ext cx="4713588" cy="3501579"/>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28575" cmpd="sng">
              <a:solidFill>
                <a:srgbClr val="FF00FF"/>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4.2  IP</a:t>
            </a:r>
            <a:r>
              <a:rPr lang="zh-CN" altLang="en-US" dirty="0">
                <a:latin typeface="微软雅黑" panose="020B0503020204020204" pitchFamily="34" charset="-122"/>
              </a:rPr>
              <a:t>协议</a:t>
            </a:r>
            <a:endParaRPr lang="zh-CN" altLang="en-US" dirty="0"/>
          </a:p>
        </p:txBody>
      </p:sp>
      <p:sp>
        <p:nvSpPr>
          <p:cNvPr id="31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分组在互联网中的传送</a:t>
            </a:r>
            <a:endParaRPr lang="en-US" altLang="zh-CN" sz="2400" b="1" dirty="0">
              <a:solidFill>
                <a:srgbClr val="0070C0"/>
              </a:solidFill>
              <a:ea typeface="微软雅黑" panose="020B0503020204020204" pitchFamily="34" charset="-122"/>
            </a:endParaRPr>
          </a:p>
        </p:txBody>
      </p:sp>
      <p:sp>
        <p:nvSpPr>
          <p:cNvPr id="401" name="矩形 400"/>
          <p:cNvSpPr/>
          <p:nvPr/>
        </p:nvSpPr>
        <p:spPr>
          <a:xfrm>
            <a:off x="3707904" y="1131590"/>
            <a:ext cx="3015622" cy="400110"/>
          </a:xfrm>
          <a:prstGeom prst="rect">
            <a:avLst/>
          </a:prstGeom>
          <a:gradFill>
            <a:gsLst>
              <a:gs pos="0">
                <a:schemeClr val="bg1">
                  <a:lumMod val="98000"/>
                  <a:lumOff val="2000"/>
                </a:schemeClr>
              </a:gs>
              <a:gs pos="100000">
                <a:schemeClr val="bg1">
                  <a:alpha val="67000"/>
                </a:schemeClr>
              </a:gs>
            </a:gsLst>
            <a:lin ang="0" scaled="1"/>
          </a:gradFill>
          <a:ln>
            <a:noFill/>
          </a:ln>
        </p:spPr>
        <p:txBody>
          <a:bodyPr wrap="square">
            <a:spAutoFit/>
          </a:bodyPr>
          <a:lstStyle/>
          <a:p>
            <a:r>
              <a:rPr lang="en-US" altLang="zh-CN" sz="2000" b="1" dirty="0">
                <a:solidFill>
                  <a:srgbClr val="C55A11"/>
                </a:solidFill>
                <a:latin typeface="微软雅黑" pitchFamily="34" charset="-122"/>
                <a:ea typeface="微软雅黑" pitchFamily="34" charset="-122"/>
              </a:rPr>
              <a:t>H1</a:t>
            </a:r>
            <a:r>
              <a:rPr lang="zh-CN" altLang="en-US" sz="2000" b="1" dirty="0">
                <a:solidFill>
                  <a:srgbClr val="C55A11"/>
                </a:solidFill>
                <a:latin typeface="微软雅黑" pitchFamily="34" charset="-122"/>
                <a:ea typeface="微软雅黑" pitchFamily="34" charset="-122"/>
              </a:rPr>
              <a:t>发送数据到</a:t>
            </a:r>
            <a:r>
              <a:rPr lang="en-US" altLang="zh-CN" sz="2000" b="1" dirty="0">
                <a:solidFill>
                  <a:srgbClr val="C55A11"/>
                </a:solidFill>
                <a:latin typeface="微软雅黑" pitchFamily="34" charset="-122"/>
                <a:ea typeface="微软雅黑" pitchFamily="34" charset="-122"/>
              </a:rPr>
              <a:t>H2</a:t>
            </a:r>
            <a:r>
              <a:rPr lang="zh-CN" altLang="en-US" sz="2000" b="1" dirty="0">
                <a:solidFill>
                  <a:srgbClr val="C55A11"/>
                </a:solidFill>
                <a:latin typeface="微软雅黑" pitchFamily="34" charset="-122"/>
                <a:ea typeface="微软雅黑" pitchFamily="34" charset="-122"/>
              </a:rPr>
              <a:t>示意图</a:t>
            </a: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wipe(left)">
                                      <p:cBhvr>
                                        <p:cTn id="7" dur="500"/>
                                        <p:tgtEl>
                                          <p:spTgt spid="401"/>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1250"/>
                                  </p:stCondLst>
                                  <p:childTnLst>
                                    <p:set>
                                      <p:cBhvr>
                                        <p:cTn id="14" dur="1" fill="hold">
                                          <p:stCondLst>
                                            <p:cond delay="0"/>
                                          </p:stCondLst>
                                        </p:cTn>
                                        <p:tgtEl>
                                          <p:spTgt spid="399"/>
                                        </p:tgtEl>
                                        <p:attrNameLst>
                                          <p:attrName>style.visibility</p:attrName>
                                        </p:attrNameLst>
                                      </p:cBhvr>
                                      <p:to>
                                        <p:strVal val="visible"/>
                                      </p:to>
                                    </p:set>
                                    <p:animEffect transition="in" filter="wipe(left)">
                                      <p:cBhvr>
                                        <p:cTn id="15"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1" grpId="0" animBg="1"/>
    </p:bldLst>
  </p:timing>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3552</TotalTime>
  <Words>5723</Words>
  <Application>Microsoft Macintosh PowerPoint</Application>
  <PresentationFormat>全屏显示(16:9)</PresentationFormat>
  <Paragraphs>1596</Paragraphs>
  <Slides>63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0" baseType="lpstr">
      <vt:lpstr>华文行楷</vt:lpstr>
      <vt:lpstr>微软雅黑</vt:lpstr>
      <vt:lpstr>Arial</vt:lpstr>
      <vt:lpstr>Calibri</vt:lpstr>
      <vt:lpstr>Wingdings</vt:lpstr>
      <vt:lpstr>第一PPT，www.1ppt.com​</vt:lpstr>
      <vt:lpstr>Visio</vt:lpstr>
      <vt:lpstr>04</vt:lpstr>
      <vt:lpstr>第四章  网络层</vt:lpstr>
      <vt:lpstr>第四章  网络层</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lpstr>4.2  IP协议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1047</cp:revision>
  <dcterms:created xsi:type="dcterms:W3CDTF">2014-11-09T01:07:00Z</dcterms:created>
  <dcterms:modified xsi:type="dcterms:W3CDTF">2020-10-25T14:00:10Z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