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597" r:id="rId3"/>
    <p:sldId id="600" r:id="rId4"/>
    <p:sldId id="418" r:id="rId5"/>
    <p:sldId id="420" r:id="rId6"/>
    <p:sldId id="422" r:id="rId7"/>
    <p:sldId id="423" r:id="rId8"/>
    <p:sldId id="424" r:id="rId9"/>
    <p:sldId id="425" r:id="rId10"/>
    <p:sldId id="428" r:id="rId11"/>
    <p:sldId id="431" r:id="rId12"/>
    <p:sldId id="432" r:id="rId13"/>
    <p:sldId id="433" r:id="rId14"/>
    <p:sldId id="436" r:id="rId15"/>
    <p:sldId id="437" r:id="rId16"/>
    <p:sldId id="441" r:id="rId17"/>
    <p:sldId id="449" r:id="rId18"/>
    <p:sldId id="466" r:id="rId19"/>
    <p:sldId id="470" r:id="rId20"/>
    <p:sldId id="472" r:id="rId21"/>
    <p:sldId id="473" r:id="rId22"/>
  </p:sldIdLst>
  <p:sldSz cx="9144000" cy="5143500" type="screen16x9"/>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8">
          <p15:clr>
            <a:srgbClr val="A4A3A4"/>
          </p15:clr>
        </p15:guide>
        <p15:guide id="2" pos="2912">
          <p15:clr>
            <a:srgbClr val="A4A3A4"/>
          </p15:clr>
        </p15:guide>
      </p15:sldGuideLst>
    </p:ext>
    <p:ext uri="{2D200454-40CA-4A62-9FC3-DE9A4176ACB9}">
      <p15:notesGuideLst xmlns:p15="http://schemas.microsoft.com/office/powerpoint/2012/main">
        <p15:guide id="1" orient="horz" pos="2893">
          <p15:clr>
            <a:srgbClr val="A4A3A4"/>
          </p15:clr>
        </p15:guide>
        <p15:guide id="2" pos="218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qi"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5A11"/>
    <a:srgbClr val="0070C0"/>
    <a:srgbClr val="144AF8"/>
    <a:srgbClr val="0095F0"/>
    <a:srgbClr val="0087CD"/>
    <a:srgbClr val="CC0000"/>
    <a:srgbClr val="993300"/>
    <a:srgbClr val="0066CC"/>
    <a:srgbClr val="F4B184"/>
    <a:srgbClr val="071D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7" autoAdjust="0"/>
    <p:restoredTop sz="92743" autoAdjust="0"/>
  </p:normalViewPr>
  <p:slideViewPr>
    <p:cSldViewPr>
      <p:cViewPr varScale="1">
        <p:scale>
          <a:sx n="161" d="100"/>
          <a:sy n="161" d="100"/>
        </p:scale>
        <p:origin x="568" y="200"/>
      </p:cViewPr>
      <p:guideLst>
        <p:guide orient="horz" pos="1628"/>
        <p:guide pos="2912"/>
      </p:guideLst>
    </p:cSldViewPr>
  </p:slideViewPr>
  <p:notesTextViewPr>
    <p:cViewPr>
      <p:scale>
        <a:sx n="1" d="1"/>
        <a:sy n="1" d="1"/>
      </p:scale>
      <p:origin x="0" y="0"/>
    </p:cViewPr>
  </p:notesTextViewPr>
  <p:sorterViewPr>
    <p:cViewPr>
      <p:scale>
        <a:sx n="121" d="100"/>
        <a:sy n="121" d="100"/>
      </p:scale>
      <p:origin x="0" y="0"/>
    </p:cViewPr>
  </p:sorterViewPr>
  <p:notesViewPr>
    <p:cSldViewPr>
      <p:cViewPr varScale="1">
        <p:scale>
          <a:sx n="65" d="100"/>
          <a:sy n="65" d="100"/>
        </p:scale>
        <p:origin x="-3360" y="-96"/>
      </p:cViewPr>
      <p:guideLst>
        <p:guide orient="horz" pos="2893"/>
        <p:guide pos="218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D82A5992-9D73-4015-9385-ABE035416B29}" type="datetimeFigureOut">
              <a:rPr lang="zh-CN" altLang="en-US" smtClean="0"/>
              <a:pPr/>
              <a:t>2020/10/25</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7795A699-AB68-4A20-99FB-6F69DC266D45}" type="slidenum">
              <a:rPr lang="zh-CN" altLang="en-US" smtClean="0"/>
              <a:pPr/>
              <a:t>‹#›</a:t>
            </a:fld>
            <a:endParaRPr lang="zh-CN" altLang="en-US" dirty="0"/>
          </a:p>
        </p:txBody>
      </p:sp>
    </p:spTree>
    <p:extLst>
      <p:ext uri="{BB962C8B-B14F-4D97-AF65-F5344CB8AC3E}">
        <p14:creationId xmlns:p14="http://schemas.microsoft.com/office/powerpoint/2010/main" val="3569204700"/>
      </p:ext>
    </p:extLst>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微软雅黑" panose="020B0503020204020204" pitchFamily="34" charset="-122"/>
        <a:cs typeface="+mn-cs"/>
      </a:defRPr>
    </a:lvl1pPr>
    <a:lvl2pPr marL="457200" algn="l" defTabSz="913765" rtl="0" eaLnBrk="1" latinLnBrk="0" hangingPunct="1">
      <a:defRPr sz="1200" kern="1200">
        <a:solidFill>
          <a:schemeClr val="tx1"/>
        </a:solidFill>
        <a:latin typeface="+mn-lt"/>
        <a:ea typeface="微软雅黑" panose="020B0503020204020204" pitchFamily="34" charset="-122"/>
        <a:cs typeface="+mn-cs"/>
      </a:defRPr>
    </a:lvl2pPr>
    <a:lvl3pPr marL="914400" algn="l" defTabSz="913765" rtl="0" eaLnBrk="1" latinLnBrk="0" hangingPunct="1">
      <a:defRPr sz="1200" kern="1200">
        <a:solidFill>
          <a:schemeClr val="tx1"/>
        </a:solidFill>
        <a:latin typeface="+mn-lt"/>
        <a:ea typeface="微软雅黑" panose="020B0503020204020204" pitchFamily="34" charset="-122"/>
        <a:cs typeface="+mn-cs"/>
      </a:defRPr>
    </a:lvl3pPr>
    <a:lvl4pPr marL="1371600" algn="l" defTabSz="913765" rtl="0" eaLnBrk="1" latinLnBrk="0" hangingPunct="1">
      <a:defRPr sz="1200" kern="1200">
        <a:solidFill>
          <a:schemeClr val="tx1"/>
        </a:solidFill>
        <a:latin typeface="+mn-lt"/>
        <a:ea typeface="微软雅黑" panose="020B0503020204020204" pitchFamily="34" charset="-122"/>
        <a:cs typeface="+mn-cs"/>
      </a:defRPr>
    </a:lvl4pPr>
    <a:lvl5pPr marL="1828800" algn="l" defTabSz="913765" rtl="0" eaLnBrk="1" latinLnBrk="0" hangingPunct="1">
      <a:defRPr sz="1200" kern="1200">
        <a:solidFill>
          <a:schemeClr val="tx1"/>
        </a:solidFill>
        <a:latin typeface="+mn-lt"/>
        <a:ea typeface="微软雅黑" panose="020B0503020204020204" pitchFamily="34" charset="-122"/>
        <a:cs typeface="+mn-cs"/>
      </a:defRPr>
    </a:lvl5pPr>
    <a:lvl6pPr marL="2286000" algn="l" defTabSz="913765" rtl="0" eaLnBrk="1" latinLnBrk="0" hangingPunct="1">
      <a:defRPr sz="1200" kern="1200">
        <a:solidFill>
          <a:schemeClr val="tx1"/>
        </a:solidFill>
        <a:latin typeface="+mn-lt"/>
        <a:ea typeface="+mn-ea"/>
        <a:cs typeface="+mn-cs"/>
      </a:defRPr>
    </a:lvl6pPr>
    <a:lvl7pPr marL="2742565" algn="l" defTabSz="913765" rtl="0" eaLnBrk="1" latinLnBrk="0" hangingPunct="1">
      <a:defRPr sz="1200" kern="1200">
        <a:solidFill>
          <a:schemeClr val="tx1"/>
        </a:solidFill>
        <a:latin typeface="+mn-lt"/>
        <a:ea typeface="+mn-ea"/>
        <a:cs typeface="+mn-cs"/>
      </a:defRPr>
    </a:lvl7pPr>
    <a:lvl8pPr marL="3199765" algn="l" defTabSz="913765" rtl="0" eaLnBrk="1" latinLnBrk="0" hangingPunct="1">
      <a:defRPr sz="1200" kern="1200">
        <a:solidFill>
          <a:schemeClr val="tx1"/>
        </a:solidFill>
        <a:latin typeface="+mn-lt"/>
        <a:ea typeface="+mn-ea"/>
        <a:cs typeface="+mn-cs"/>
      </a:defRPr>
    </a:lvl8pPr>
    <a:lvl9pPr marL="3656965" algn="l" defTabSz="913765"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2020/10/25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7" name="矩形 6"/>
          <p:cNvSpPr/>
          <p:nvPr userDrawn="1"/>
        </p:nvSpPr>
        <p:spPr>
          <a:xfrm>
            <a:off x="0" y="1708150"/>
            <a:ext cx="2447925" cy="2016125"/>
          </a:xfrm>
          <a:prstGeom prst="rect">
            <a:avLst/>
          </a:prstGeom>
          <a:solidFill>
            <a:srgbClr val="0075B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9" name="直接连接符 8"/>
          <p:cNvCxnSpPr/>
          <p:nvPr userDrawn="1"/>
        </p:nvCxnSpPr>
        <p:spPr>
          <a:xfrm>
            <a:off x="2714625" y="1779588"/>
            <a:ext cx="5745807" cy="74"/>
          </a:xfrm>
          <a:prstGeom prst="line">
            <a:avLst/>
          </a:prstGeom>
          <a:ln w="57150">
            <a:solidFill>
              <a:schemeClr val="bg1">
                <a:lumMod val="75000"/>
              </a:schemeClr>
            </a:solidFill>
          </a:ln>
        </p:spPr>
        <p:style>
          <a:lnRef idx="1">
            <a:schemeClr val="accent4"/>
          </a:lnRef>
          <a:fillRef idx="0">
            <a:schemeClr val="accent4"/>
          </a:fillRef>
          <a:effectRef idx="0">
            <a:schemeClr val="accent4"/>
          </a:effectRef>
          <a:fontRef idx="minor">
            <a:schemeClr val="tx1"/>
          </a:fontRef>
        </p:style>
      </p:cxnSp>
      <p:cxnSp>
        <p:nvCxnSpPr>
          <p:cNvPr id="10" name="直接连接符 9"/>
          <p:cNvCxnSpPr/>
          <p:nvPr userDrawn="1"/>
        </p:nvCxnSpPr>
        <p:spPr>
          <a:xfrm>
            <a:off x="2714624" y="3696592"/>
            <a:ext cx="5745807" cy="74"/>
          </a:xfrm>
          <a:prstGeom prst="line">
            <a:avLst/>
          </a:prstGeom>
          <a:ln w="57150">
            <a:solidFill>
              <a:schemeClr val="bg1">
                <a:lumMod val="75000"/>
              </a:schemeClr>
            </a:solidFill>
          </a:ln>
        </p:spPr>
        <p:style>
          <a:lnRef idx="1">
            <a:schemeClr val="accent4"/>
          </a:lnRef>
          <a:fillRef idx="0">
            <a:schemeClr val="accent4"/>
          </a:fillRef>
          <a:effectRef idx="0">
            <a:schemeClr val="accent4"/>
          </a:effectRef>
          <a:fontRef idx="minor">
            <a:schemeClr val="tx1"/>
          </a:fontRef>
        </p:style>
      </p:cxnSp>
      <p:sp>
        <p:nvSpPr>
          <p:cNvPr id="17" name="标题 16"/>
          <p:cNvSpPr>
            <a:spLocks noGrp="1"/>
          </p:cNvSpPr>
          <p:nvPr>
            <p:ph type="title" hasCustomPrompt="1"/>
          </p:nvPr>
        </p:nvSpPr>
        <p:spPr>
          <a:xfrm>
            <a:off x="321952" y="1994674"/>
            <a:ext cx="1804019" cy="1443075"/>
          </a:xfrm>
          <a:prstGeom prst="rect">
            <a:avLst/>
          </a:prstGeom>
          <a:noFill/>
        </p:spPr>
        <p:txBody>
          <a:bodyPr>
            <a:noAutofit/>
          </a:bodyPr>
          <a:lstStyle>
            <a:lvl1pPr algn="l">
              <a:defRPr sz="9600">
                <a:solidFill>
                  <a:schemeClr val="bg1"/>
                </a:solidFill>
                <a:latin typeface="微软雅黑" panose="020B0503020204020204" pitchFamily="34" charset="-122"/>
                <a:ea typeface="微软雅黑" panose="020B0503020204020204" pitchFamily="34" charset="-122"/>
              </a:defRPr>
            </a:lvl1pPr>
          </a:lstStyle>
          <a:p>
            <a:r>
              <a:rPr lang="en-US" altLang="zh-CN" dirty="0"/>
              <a:t>00</a:t>
            </a:r>
            <a:endParaRPr lang="zh-CN" altLang="en-US" dirty="0"/>
          </a:p>
        </p:txBody>
      </p:sp>
      <p:sp>
        <p:nvSpPr>
          <p:cNvPr id="6" name="文本占位符 5">
            <a:extLst>
              <a:ext uri="{FF2B5EF4-FFF2-40B4-BE49-F238E27FC236}">
                <a16:creationId xmlns:a16="http://schemas.microsoft.com/office/drawing/2014/main" id="{55722497-EC7F-4C4E-BF25-BB2FB69BFCB2}"/>
              </a:ext>
            </a:extLst>
          </p:cNvPr>
          <p:cNvSpPr>
            <a:spLocks noGrp="1"/>
          </p:cNvSpPr>
          <p:nvPr>
            <p:ph type="body" sz="quarter" idx="14" hasCustomPrompt="1"/>
          </p:nvPr>
        </p:nvSpPr>
        <p:spPr>
          <a:xfrm>
            <a:off x="2987824" y="2320167"/>
            <a:ext cx="5472608" cy="791940"/>
          </a:xfrm>
        </p:spPr>
        <p:txBody>
          <a:bodyPr>
            <a:normAutofit/>
          </a:bodyPr>
          <a:lstStyle>
            <a:lvl1pPr marL="0" indent="0">
              <a:buFontTx/>
              <a:buNone/>
              <a:defRPr sz="4400" b="1"/>
            </a:lvl1pPr>
            <a:lvl2pPr marL="457200" indent="0">
              <a:buNone/>
              <a:defRPr/>
            </a:lvl2pPr>
            <a:lvl3pPr marL="914400" indent="0">
              <a:buNone/>
              <a:defRPr/>
            </a:lvl3pPr>
            <a:lvl4pPr marL="1371600" indent="0">
              <a:buNone/>
              <a:defRPr/>
            </a:lvl4pPr>
            <a:lvl5pPr marL="1828800" indent="0">
              <a:buNone/>
              <a:defRPr/>
            </a:lvl5pPr>
          </a:lstStyle>
          <a:p>
            <a:pPr lvl="0"/>
            <a:r>
              <a:rPr kumimoji="1" lang="zh-CN" altLang="en-US" dirty="0"/>
              <a:t>第</a:t>
            </a:r>
            <a:r>
              <a:rPr kumimoji="1" lang="en-US" altLang="zh-CN" dirty="0"/>
              <a:t>x</a:t>
            </a:r>
            <a:r>
              <a:rPr kumimoji="1" lang="zh-CN" altLang="en-US" dirty="0"/>
              <a:t>章  </a:t>
            </a:r>
            <a:r>
              <a:rPr kumimoji="1" lang="en-US" altLang="zh-CN" dirty="0"/>
              <a:t>xxx</a:t>
            </a:r>
            <a:endParaRPr kumimoji="1" lang="zh-CN" altLang="en-US" dirty="0"/>
          </a:p>
        </p:txBody>
      </p:sp>
    </p:spTree>
    <p:extLst>
      <p:ext uri="{BB962C8B-B14F-4D97-AF65-F5344CB8AC3E}">
        <p14:creationId xmlns:p14="http://schemas.microsoft.com/office/powerpoint/2010/main" val="1843451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2020/10/25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cxnSp>
        <p:nvCxnSpPr>
          <p:cNvPr id="9" name="直接连接符 8"/>
          <p:cNvCxnSpPr/>
          <p:nvPr userDrawn="1"/>
        </p:nvCxnSpPr>
        <p:spPr>
          <a:xfrm>
            <a:off x="1619672" y="1851596"/>
            <a:ext cx="5745807" cy="74"/>
          </a:xfrm>
          <a:prstGeom prst="line">
            <a:avLst/>
          </a:prstGeom>
          <a:ln w="57150">
            <a:solidFill>
              <a:schemeClr val="bg1">
                <a:lumMod val="75000"/>
              </a:schemeClr>
            </a:solidFill>
          </a:ln>
        </p:spPr>
        <p:style>
          <a:lnRef idx="1">
            <a:schemeClr val="accent4"/>
          </a:lnRef>
          <a:fillRef idx="0">
            <a:schemeClr val="accent4"/>
          </a:fillRef>
          <a:effectRef idx="0">
            <a:schemeClr val="accent4"/>
          </a:effectRef>
          <a:fontRef idx="minor">
            <a:schemeClr val="tx1"/>
          </a:fontRef>
        </p:style>
      </p:cxnSp>
      <p:cxnSp>
        <p:nvCxnSpPr>
          <p:cNvPr id="10" name="直接连接符 9"/>
          <p:cNvCxnSpPr/>
          <p:nvPr userDrawn="1"/>
        </p:nvCxnSpPr>
        <p:spPr>
          <a:xfrm>
            <a:off x="1619671" y="3579862"/>
            <a:ext cx="5745807" cy="74"/>
          </a:xfrm>
          <a:prstGeom prst="line">
            <a:avLst/>
          </a:prstGeom>
          <a:ln w="57150">
            <a:solidFill>
              <a:schemeClr val="bg1">
                <a:lumMod val="75000"/>
              </a:schemeClr>
            </a:solidFill>
          </a:ln>
        </p:spPr>
        <p:style>
          <a:lnRef idx="1">
            <a:schemeClr val="accent4"/>
          </a:lnRef>
          <a:fillRef idx="0">
            <a:schemeClr val="accent4"/>
          </a:fillRef>
          <a:effectRef idx="0">
            <a:schemeClr val="accent4"/>
          </a:effectRef>
          <a:fontRef idx="minor">
            <a:schemeClr val="tx1"/>
          </a:fontRef>
        </p:style>
      </p:cxnSp>
      <p:sp>
        <p:nvSpPr>
          <p:cNvPr id="6" name="文本占位符 5">
            <a:extLst>
              <a:ext uri="{FF2B5EF4-FFF2-40B4-BE49-F238E27FC236}">
                <a16:creationId xmlns:a16="http://schemas.microsoft.com/office/drawing/2014/main" id="{55722497-EC7F-4C4E-BF25-BB2FB69BFCB2}"/>
              </a:ext>
            </a:extLst>
          </p:cNvPr>
          <p:cNvSpPr>
            <a:spLocks noGrp="1"/>
          </p:cNvSpPr>
          <p:nvPr>
            <p:ph type="body" sz="quarter" idx="14" hasCustomPrompt="1"/>
          </p:nvPr>
        </p:nvSpPr>
        <p:spPr>
          <a:xfrm>
            <a:off x="1619671" y="2314857"/>
            <a:ext cx="5745808" cy="791940"/>
          </a:xfrm>
          <a:gradFill>
            <a:gsLst>
              <a:gs pos="0">
                <a:schemeClr val="bg1">
                  <a:lumMod val="98000"/>
                  <a:lumOff val="2000"/>
                </a:schemeClr>
              </a:gs>
              <a:gs pos="100000">
                <a:schemeClr val="bg1">
                  <a:alpha val="67000"/>
                </a:schemeClr>
              </a:gs>
            </a:gsLst>
            <a:lin ang="0" scaled="1"/>
          </a:gradFill>
        </p:spPr>
        <p:txBody>
          <a:bodyPr anchor="ctr" anchorCtr="0">
            <a:normAutofit/>
          </a:bodyPr>
          <a:lstStyle>
            <a:lvl1pPr marL="0" indent="0">
              <a:buFontTx/>
              <a:buNone/>
              <a:defRPr sz="3600" b="1">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zh-CN" dirty="0"/>
              <a:t>1.1</a:t>
            </a:r>
            <a:r>
              <a:rPr kumimoji="1" lang="zh-CN" altLang="en-US" dirty="0"/>
              <a:t>  </a:t>
            </a:r>
            <a:r>
              <a:rPr kumimoji="1" lang="en-US" altLang="zh-CN" dirty="0"/>
              <a:t>xxx</a:t>
            </a:r>
            <a:endParaRPr kumimoji="1" lang="zh-CN" altLang="en-US" dirty="0"/>
          </a:p>
        </p:txBody>
      </p:sp>
      <p:sp>
        <p:nvSpPr>
          <p:cNvPr id="11" name="标题 16"/>
          <p:cNvSpPr>
            <a:spLocks noGrp="1"/>
          </p:cNvSpPr>
          <p:nvPr>
            <p:ph type="title" hasCustomPrompt="1"/>
          </p:nvPr>
        </p:nvSpPr>
        <p:spPr>
          <a:xfrm>
            <a:off x="3124201" y="123478"/>
            <a:ext cx="5587189" cy="576064"/>
          </a:xfrm>
          <a:prstGeom prst="rect">
            <a:avLst/>
          </a:prstGeom>
          <a:gradFill>
            <a:gsLst>
              <a:gs pos="0">
                <a:schemeClr val="bg1">
                  <a:lumMod val="98000"/>
                  <a:lumOff val="2000"/>
                </a:schemeClr>
              </a:gs>
              <a:gs pos="100000">
                <a:schemeClr val="bg1">
                  <a:alpha val="67000"/>
                </a:schemeClr>
              </a:gs>
            </a:gsLst>
            <a:lin ang="0" scaled="1"/>
          </a:gradFill>
        </p:spPr>
        <p:txBody>
          <a:bodyPr anchor="ctr" anchorCtr="0">
            <a:noAutofit/>
          </a:bodyPr>
          <a:lstStyle>
            <a:lvl1pPr algn="l">
              <a:defRPr sz="3000"/>
            </a:lvl1pPr>
          </a:lstStyle>
          <a:p>
            <a:r>
              <a:rPr lang="zh-CN" altLang="en-US" dirty="0"/>
              <a:t>第一章  概述</a:t>
            </a:r>
          </a:p>
        </p:txBody>
      </p:sp>
    </p:spTree>
    <p:extLst>
      <p:ext uri="{BB962C8B-B14F-4D97-AF65-F5344CB8AC3E}">
        <p14:creationId xmlns:p14="http://schemas.microsoft.com/office/powerpoint/2010/main" val="1871892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2020/10/25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7" name="标题 16"/>
          <p:cNvSpPr>
            <a:spLocks noGrp="1"/>
          </p:cNvSpPr>
          <p:nvPr>
            <p:ph type="title" hasCustomPrompt="1"/>
          </p:nvPr>
        </p:nvSpPr>
        <p:spPr>
          <a:xfrm>
            <a:off x="1115617" y="123478"/>
            <a:ext cx="7595774" cy="576064"/>
          </a:xfrm>
          <a:prstGeom prst="rect">
            <a:avLst/>
          </a:prstGeom>
          <a:gradFill>
            <a:gsLst>
              <a:gs pos="0">
                <a:schemeClr val="bg1">
                  <a:lumMod val="98000"/>
                  <a:lumOff val="2000"/>
                </a:schemeClr>
              </a:gs>
              <a:gs pos="100000">
                <a:schemeClr val="bg1">
                  <a:alpha val="67000"/>
                </a:schemeClr>
              </a:gs>
            </a:gsLst>
            <a:lin ang="0" scaled="1"/>
          </a:gradFill>
        </p:spPr>
        <p:txBody>
          <a:bodyPr anchor="ctr" anchorCtr="0">
            <a:noAutofit/>
          </a:bodyPr>
          <a:lstStyle>
            <a:lvl1pPr algn="l">
              <a:defRPr sz="3000"/>
            </a:lvl1pPr>
          </a:lstStyle>
          <a:p>
            <a:r>
              <a:rPr lang="en-US" altLang="zh-CN" dirty="0"/>
              <a:t>1.1</a:t>
            </a:r>
            <a:r>
              <a:rPr lang="zh-CN" altLang="en-US" dirty="0"/>
              <a:t>  </a:t>
            </a:r>
            <a:r>
              <a:rPr lang="en-US" altLang="zh-CN" dirty="0" err="1"/>
              <a:t>xxxxx</a:t>
            </a:r>
            <a:endParaRPr lang="zh-CN" altLang="en-US" dirty="0"/>
          </a:p>
        </p:txBody>
      </p:sp>
      <p:sp>
        <p:nvSpPr>
          <p:cNvPr id="6" name="文本占位符 5">
            <a:extLst>
              <a:ext uri="{FF2B5EF4-FFF2-40B4-BE49-F238E27FC236}">
                <a16:creationId xmlns:a16="http://schemas.microsoft.com/office/drawing/2014/main" id="{EFC18408-FF5A-4D46-B0AD-D437005866D1}"/>
              </a:ext>
            </a:extLst>
          </p:cNvPr>
          <p:cNvSpPr>
            <a:spLocks noGrp="1"/>
          </p:cNvSpPr>
          <p:nvPr>
            <p:ph type="body" sz="quarter" idx="14" hasCustomPrompt="1"/>
          </p:nvPr>
        </p:nvSpPr>
        <p:spPr>
          <a:xfrm>
            <a:off x="457200" y="842962"/>
            <a:ext cx="8254188" cy="3817019"/>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zh-CN" dirty="0"/>
              <a:t>xxx</a:t>
            </a:r>
            <a:endParaRPr kumimoji="1" lang="zh-CN" altLang="en-US" dirty="0"/>
          </a:p>
        </p:txBody>
      </p:sp>
    </p:spTree>
    <p:extLst>
      <p:ext uri="{BB962C8B-B14F-4D97-AF65-F5344CB8AC3E}">
        <p14:creationId xmlns:p14="http://schemas.microsoft.com/office/powerpoint/2010/main" val="25960215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面">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2020/10/25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7" name="标题 16"/>
          <p:cNvSpPr>
            <a:spLocks noGrp="1"/>
          </p:cNvSpPr>
          <p:nvPr>
            <p:ph type="title" hasCustomPrompt="1"/>
          </p:nvPr>
        </p:nvSpPr>
        <p:spPr>
          <a:xfrm>
            <a:off x="3124201" y="123478"/>
            <a:ext cx="5587189" cy="576064"/>
          </a:xfrm>
          <a:prstGeom prst="rect">
            <a:avLst/>
          </a:prstGeom>
          <a:gradFill>
            <a:gsLst>
              <a:gs pos="0">
                <a:schemeClr val="bg1">
                  <a:lumMod val="98000"/>
                  <a:lumOff val="2000"/>
                </a:schemeClr>
              </a:gs>
              <a:gs pos="100000">
                <a:schemeClr val="bg1">
                  <a:alpha val="67000"/>
                </a:schemeClr>
              </a:gs>
            </a:gsLst>
            <a:lin ang="0" scaled="1"/>
          </a:gradFill>
        </p:spPr>
        <p:txBody>
          <a:bodyPr anchor="ctr" anchorCtr="0">
            <a:noAutofit/>
          </a:bodyPr>
          <a:lstStyle>
            <a:lvl1pPr algn="l">
              <a:defRPr sz="3000"/>
            </a:lvl1pPr>
          </a:lstStyle>
          <a:p>
            <a:r>
              <a:rPr lang="zh-CN" altLang="en-US" dirty="0"/>
              <a:t>第一章  概述</a:t>
            </a:r>
          </a:p>
        </p:txBody>
      </p:sp>
      <p:sp>
        <p:nvSpPr>
          <p:cNvPr id="19" name="内容占位符 18"/>
          <p:cNvSpPr>
            <a:spLocks noGrp="1"/>
          </p:cNvSpPr>
          <p:nvPr>
            <p:ph sz="quarter" idx="13" hasCustomPrompt="1"/>
          </p:nvPr>
        </p:nvSpPr>
        <p:spPr>
          <a:xfrm>
            <a:off x="1583668" y="848942"/>
            <a:ext cx="5976664" cy="3816424"/>
          </a:xfrm>
        </p:spPr>
        <p:txBody>
          <a:bodyPr/>
          <a:lstStyle>
            <a:lvl1pPr marL="342900" indent="-342900">
              <a:buClr>
                <a:srgbClr val="C55A11"/>
              </a:buClr>
              <a:buFont typeface="Wingdings" panose="05000000000000000000" pitchFamily="2" charset="2"/>
              <a:buChar char="Ø"/>
              <a:defRPr/>
            </a:lvl1pPr>
          </a:lstStyle>
          <a:p>
            <a:pPr lvl="0"/>
            <a:r>
              <a:rPr lang="en-US" altLang="zh-CN" dirty="0"/>
              <a:t>1.1</a:t>
            </a:r>
            <a:r>
              <a:rPr lang="zh-CN" altLang="en-US" dirty="0"/>
              <a:t>  </a:t>
            </a:r>
            <a:r>
              <a:rPr lang="en-US" altLang="zh-CN" dirty="0" err="1"/>
              <a:t>xxxx</a:t>
            </a:r>
            <a:endParaRPr lang="en-US" altLang="zh-CN" dirty="0"/>
          </a:p>
          <a:p>
            <a:pPr lvl="0"/>
            <a:r>
              <a:rPr lang="en-US" altLang="zh-CN" dirty="0"/>
              <a:t>1.2</a:t>
            </a:r>
            <a:r>
              <a:rPr lang="zh-CN" altLang="en-US" dirty="0"/>
              <a:t>  </a:t>
            </a:r>
            <a:r>
              <a:rPr lang="en-US" altLang="zh-CN" dirty="0"/>
              <a:t>xxx</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内容标题">
    <p:spTree>
      <p:nvGrpSpPr>
        <p:cNvPr id="1" name=""/>
        <p:cNvGrpSpPr/>
        <p:nvPr/>
      </p:nvGrpSpPr>
      <p:grpSpPr>
        <a:xfrm>
          <a:off x="0" y="0"/>
          <a:ext cx="0" cy="0"/>
          <a:chOff x="0" y="0"/>
          <a:chExt cx="0" cy="0"/>
        </a:xfrm>
      </p:grpSpPr>
      <p:sp>
        <p:nvSpPr>
          <p:cNvPr id="2" name="标题 1"/>
          <p:cNvSpPr>
            <a:spLocks noGrp="1"/>
          </p:cNvSpPr>
          <p:nvPr>
            <p:ph type="title"/>
          </p:nvPr>
        </p:nvSpPr>
        <p:spPr>
          <a:xfrm>
            <a:off x="1259633" y="123478"/>
            <a:ext cx="7488832" cy="576064"/>
          </a:xfrm>
          <a:prstGeom prst="rect">
            <a:avLst/>
          </a:prstGeom>
          <a:gradFill>
            <a:gsLst>
              <a:gs pos="0">
                <a:schemeClr val="bg1">
                  <a:lumMod val="98000"/>
                  <a:lumOff val="2000"/>
                </a:schemeClr>
              </a:gs>
              <a:gs pos="100000">
                <a:schemeClr val="bg1">
                  <a:alpha val="67000"/>
                </a:schemeClr>
              </a:gs>
            </a:gsLst>
            <a:lin ang="0" scaled="1"/>
          </a:gradFill>
        </p:spPr>
        <p:txBody>
          <a:bodyPr anchor="ctr" anchorCtr="0"/>
          <a:lstStyle>
            <a:lvl1pPr algn="l">
              <a:defRPr sz="3000"/>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02854A03-91AF-448A-9954-517C0577E5F0}" type="datetimeFigureOut">
              <a:rPr lang="zh-CN" altLang="en-US" smtClean="0"/>
              <a:pPr/>
              <a:t>2020/10/25</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2EEFC946-6D13-4F8C-9740-992A906A613E}" type="slidenum">
              <a:rPr lang="zh-CN" altLang="en-US" smtClean="0"/>
              <a:pPr/>
              <a:t>‹#›</a:t>
            </a:fld>
            <a:endParaRPr lang="zh-CN" altLang="en-US" dirty="0"/>
          </a:p>
        </p:txBody>
      </p:sp>
    </p:spTree>
    <p:extLst>
      <p:ext uri="{BB962C8B-B14F-4D97-AF65-F5344CB8AC3E}">
        <p14:creationId xmlns:p14="http://schemas.microsoft.com/office/powerpoint/2010/main" val="4145122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最后一页">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021" y="-73572"/>
            <a:ext cx="9201533" cy="5237610"/>
          </a:xfrm>
          <a:prstGeom prst="rect">
            <a:avLst/>
          </a:prstGeom>
          <a:noFill/>
        </p:spPr>
      </p:pic>
      <p:sp>
        <p:nvSpPr>
          <p:cNvPr id="4" name="日期占位符 3"/>
          <p:cNvSpPr>
            <a:spLocks noGrp="1"/>
          </p:cNvSpPr>
          <p:nvPr>
            <p:ph type="dt" sz="half" idx="10"/>
          </p:nvPr>
        </p:nvSpPr>
        <p:spPr>
          <a:xfrm>
            <a:off x="628650" y="4767263"/>
            <a:ext cx="2057400" cy="273844"/>
          </a:xfrm>
          <a:prstGeom prst="rect">
            <a:avLst/>
          </a:prstGeom>
        </p:spPr>
        <p:txBody>
          <a:bodyPr/>
          <a:lstStyle>
            <a:lvl1pPr eaLnBrk="1" fontAlgn="auto" hangingPunct="1">
              <a:spcBef>
                <a:spcPts val="0"/>
              </a:spcBef>
              <a:spcAft>
                <a:spcPts val="0"/>
              </a:spcAft>
              <a:defRPr>
                <a:latin typeface="+mn-lt"/>
                <a:ea typeface="微软雅黑" panose="020B0503020204020204" pitchFamily="34" charset="-122"/>
              </a:defRPr>
            </a:lvl1pPr>
          </a:lstStyle>
          <a:p>
            <a:pPr>
              <a:defRPr/>
            </a:pPr>
            <a:fld id="{4C0F3E8C-8BCD-4A8F-98D8-F8D96B87BD28}" type="datetimeFigureOut">
              <a:rPr lang="zh-CN" altLang="en-US" smtClean="0"/>
              <a:pPr>
                <a:defRPr/>
              </a:pPr>
              <a:t>2020/10/25</a:t>
            </a:fld>
            <a:endParaRPr lang="zh-CN" altLang="en-US" dirty="0"/>
          </a:p>
        </p:txBody>
      </p:sp>
      <p:sp>
        <p:nvSpPr>
          <p:cNvPr id="5" name="页脚占位符 4"/>
          <p:cNvSpPr>
            <a:spLocks noGrp="1"/>
          </p:cNvSpPr>
          <p:nvPr>
            <p:ph type="ftr" sz="quarter" idx="11"/>
          </p:nvPr>
        </p:nvSpPr>
        <p:spPr>
          <a:xfrm>
            <a:off x="3028950" y="4767263"/>
            <a:ext cx="3086100" cy="273844"/>
          </a:xfrm>
          <a:prstGeom prst="rect">
            <a:avLst/>
          </a:prstGeom>
        </p:spPr>
        <p:txBody>
          <a:bodyPr/>
          <a:lstStyle>
            <a:lvl1pPr eaLnBrk="1" fontAlgn="auto" hangingPunct="1">
              <a:spcBef>
                <a:spcPts val="0"/>
              </a:spcBef>
              <a:spcAft>
                <a:spcPts val="0"/>
              </a:spcAft>
              <a:defRPr>
                <a:latin typeface="+mn-lt"/>
                <a:ea typeface="微软雅黑" panose="020B0503020204020204" pitchFamily="34" charset="-122"/>
              </a:defRPr>
            </a:lvl1pPr>
          </a:lstStyle>
          <a:p>
            <a:pPr>
              <a:defRPr/>
            </a:pPr>
            <a:endParaRPr lang="zh-CN" altLang="en-US" dirty="0"/>
          </a:p>
        </p:txBody>
      </p:sp>
      <p:sp>
        <p:nvSpPr>
          <p:cNvPr id="6" name="灯片编号占位符 5"/>
          <p:cNvSpPr>
            <a:spLocks noGrp="1"/>
          </p:cNvSpPr>
          <p:nvPr>
            <p:ph type="sldNum" sz="quarter" idx="12"/>
          </p:nvPr>
        </p:nvSpPr>
        <p:spPr>
          <a:xfrm>
            <a:off x="6457950" y="4767263"/>
            <a:ext cx="2057400" cy="273844"/>
          </a:xfrm>
          <a:prstGeom prst="rect">
            <a:avLst/>
          </a:prstGeom>
        </p:spPr>
        <p:txBody>
          <a:bodyPr vert="horz" wrap="square" lIns="68580" tIns="34290" rIns="68580" bIns="34290" numCol="1" anchor="t" anchorCtr="0" compatLnSpc="1"/>
          <a:lstStyle>
            <a:lvl1pPr eaLnBrk="1" hangingPunct="1">
              <a:defRPr smtClean="0"/>
            </a:lvl1pPr>
          </a:lstStyle>
          <a:p>
            <a:pPr>
              <a:defRPr/>
            </a:pPr>
            <a:fld id="{4AAA05D2-2F82-4D1D-9A69-4CC173608BCF}" type="slidenum">
              <a:rPr lang="zh-CN" altLang="en-US"/>
              <a:pPr>
                <a:defRPr/>
              </a:pPr>
              <a:t>‹#›</a:t>
            </a:fld>
            <a:endParaRPr lang="zh-CN" altLang="en-US"/>
          </a:p>
        </p:txBody>
      </p:sp>
      <p:grpSp>
        <p:nvGrpSpPr>
          <p:cNvPr id="9" name="组合 8"/>
          <p:cNvGrpSpPr/>
          <p:nvPr userDrawn="1"/>
        </p:nvGrpSpPr>
        <p:grpSpPr>
          <a:xfrm>
            <a:off x="134417" y="166266"/>
            <a:ext cx="2727151" cy="749300"/>
            <a:chOff x="134417" y="166266"/>
            <a:chExt cx="2727151" cy="749300"/>
          </a:xfrm>
        </p:grpSpPr>
        <p:pic>
          <p:nvPicPr>
            <p:cNvPr id="10" name="图片 3"/>
            <p:cNvPicPr>
              <a:picLocks noChangeAspect="1"/>
            </p:cNvPicPr>
            <p:nvPr/>
          </p:nvPicPr>
          <p:blipFill>
            <a:blip r:embed="rId3" cstate="print">
              <a:lum bright="70000" contrast="-70000"/>
            </a:blip>
            <a:srcRect/>
            <a:stretch>
              <a:fillRect/>
            </a:stretch>
          </p:blipFill>
          <p:spPr bwMode="auto">
            <a:xfrm>
              <a:off x="134417" y="166266"/>
              <a:ext cx="765175" cy="749300"/>
            </a:xfrm>
            <a:prstGeom prst="rect">
              <a:avLst/>
            </a:prstGeom>
            <a:noFill/>
            <a:ln w="9525">
              <a:noFill/>
              <a:miter lim="800000"/>
              <a:headEnd/>
              <a:tailEnd/>
            </a:ln>
          </p:spPr>
        </p:pic>
        <p:pic>
          <p:nvPicPr>
            <p:cNvPr id="11" name="图片 4"/>
            <p:cNvPicPr>
              <a:picLocks noChangeAspect="1"/>
            </p:cNvPicPr>
            <p:nvPr/>
          </p:nvPicPr>
          <p:blipFill>
            <a:blip r:embed="rId4" cstate="print">
              <a:lum bright="70000" contrast="-70000"/>
            </a:blip>
            <a:srcRect/>
            <a:stretch>
              <a:fillRect/>
            </a:stretch>
          </p:blipFill>
          <p:spPr bwMode="auto">
            <a:xfrm>
              <a:off x="989906" y="411510"/>
              <a:ext cx="1871662" cy="487362"/>
            </a:xfrm>
            <a:prstGeom prst="rect">
              <a:avLst/>
            </a:prstGeom>
            <a:noFill/>
            <a:ln w="9525">
              <a:noFill/>
              <a:miter lim="800000"/>
              <a:headEnd/>
              <a:tailEnd/>
            </a:ln>
          </p:spPr>
        </p:pic>
      </p:grpSp>
      <p:sp>
        <p:nvSpPr>
          <p:cNvPr id="12" name="矩形 11">
            <a:extLst>
              <a:ext uri="{FF2B5EF4-FFF2-40B4-BE49-F238E27FC236}">
                <a16:creationId xmlns:a16="http://schemas.microsoft.com/office/drawing/2014/main" id="{4FDA602F-D441-F546-8922-2FD59973284C}"/>
              </a:ext>
            </a:extLst>
          </p:cNvPr>
          <p:cNvSpPr/>
          <p:nvPr userDrawn="1"/>
        </p:nvSpPr>
        <p:spPr>
          <a:xfrm>
            <a:off x="1763688" y="1285017"/>
            <a:ext cx="6348213" cy="2123658"/>
          </a:xfrm>
          <a:prstGeom prst="rect">
            <a:avLst/>
          </a:prstGeom>
        </p:spPr>
        <p:txBody>
          <a:bodyPr wrap="none">
            <a:spAutoFit/>
          </a:bodyPr>
          <a:lstStyle/>
          <a:p>
            <a:pPr algn="ctr">
              <a:lnSpc>
                <a:spcPct val="150000"/>
              </a:lnSpc>
            </a:pPr>
            <a:r>
              <a:rPr lang="zh-CN" altLang="en-US" sz="9600" b="1" dirty="0">
                <a:solidFill>
                  <a:schemeClr val="bg1"/>
                </a:solidFill>
                <a:latin typeface="华文行楷" panose="02010800040101010101" pitchFamily="2" charset="-122"/>
                <a:ea typeface="华文行楷" panose="02010800040101010101" pitchFamily="2" charset="-122"/>
              </a:rPr>
              <a:t>谢谢大家！</a:t>
            </a:r>
          </a:p>
        </p:txBody>
      </p:sp>
    </p:spTree>
    <p:extLst>
      <p:ext uri="{BB962C8B-B14F-4D97-AF65-F5344CB8AC3E}">
        <p14:creationId xmlns:p14="http://schemas.microsoft.com/office/powerpoint/2010/main" val="3697201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4" name="图片 6"/>
          <p:cNvPicPr>
            <a:picLocks noChangeAspect="1"/>
          </p:cNvPicPr>
          <p:nvPr userDrawn="1"/>
        </p:nvPicPr>
        <p:blipFill>
          <a:blip r:embed="rId8"/>
          <a:srcRect/>
          <a:stretch>
            <a:fillRect/>
          </a:stretch>
        </p:blipFill>
        <p:spPr bwMode="auto">
          <a:xfrm>
            <a:off x="1589" y="0"/>
            <a:ext cx="9144485" cy="5145113"/>
          </a:xfrm>
          <a:prstGeom prst="rect">
            <a:avLst/>
          </a:prstGeom>
          <a:noFill/>
          <a:ln w="9525">
            <a:noFill/>
            <a:miter lim="800000"/>
            <a:headEnd/>
            <a:tailEnd/>
          </a:ln>
        </p:spPr>
      </p:pic>
      <p:sp>
        <p:nvSpPr>
          <p:cNvPr id="3" name="文本占位符 2"/>
          <p:cNvSpPr>
            <a:spLocks noGrp="1"/>
          </p:cNvSpPr>
          <p:nvPr>
            <p:ph type="body" idx="1"/>
          </p:nvPr>
        </p:nvSpPr>
        <p:spPr>
          <a:xfrm>
            <a:off x="457201" y="892777"/>
            <a:ext cx="8229600" cy="3701845"/>
          </a:xfrm>
          <a:prstGeom prst="rect">
            <a:avLst/>
          </a:prstGeom>
        </p:spPr>
        <p:txBody>
          <a:bodyPr vert="horz" lIns="91428" tIns="45714" rIns="91428" bIns="45714"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1" y="4767264"/>
            <a:ext cx="2133600" cy="273844"/>
          </a:xfrm>
          <a:prstGeom prst="rect">
            <a:avLst/>
          </a:prstGeom>
        </p:spPr>
        <p:txBody>
          <a:bodyPr vert="horz" lIns="91428" tIns="45714" rIns="91428" bIns="45714" rtlCol="0" anchor="ctr"/>
          <a:lstStyle>
            <a:lvl1pPr algn="l">
              <a:defRPr sz="1200">
                <a:solidFill>
                  <a:schemeClr val="tx1">
                    <a:tint val="75000"/>
                  </a:schemeClr>
                </a:solidFill>
                <a:ea typeface="微软雅黑" panose="020B0503020204020204" pitchFamily="34" charset="-122"/>
              </a:defRPr>
            </a:lvl1pPr>
          </a:lstStyle>
          <a:p>
            <a:fld id="{02854A03-91AF-448A-9954-517C0577E5F0}" type="datetimeFigureOut">
              <a:rPr lang="zh-CN" altLang="en-US" smtClean="0"/>
              <a:pPr/>
              <a:t>2020/10/25</a:t>
            </a:fld>
            <a:endParaRPr lang="zh-CN" altLang="en-US" dirty="0"/>
          </a:p>
        </p:txBody>
      </p:sp>
      <p:sp>
        <p:nvSpPr>
          <p:cNvPr id="5" name="页脚占位符 4"/>
          <p:cNvSpPr>
            <a:spLocks noGrp="1"/>
          </p:cNvSpPr>
          <p:nvPr>
            <p:ph type="ftr" sz="quarter" idx="3"/>
          </p:nvPr>
        </p:nvSpPr>
        <p:spPr>
          <a:xfrm>
            <a:off x="3124201" y="4767264"/>
            <a:ext cx="2895600" cy="273844"/>
          </a:xfrm>
          <a:prstGeom prst="rect">
            <a:avLst/>
          </a:prstGeom>
        </p:spPr>
        <p:txBody>
          <a:bodyPr vert="horz" lIns="91428" tIns="45714" rIns="91428" bIns="45714" rtlCol="0" anchor="ctr"/>
          <a:lstStyle>
            <a:lvl1pPr algn="ctr">
              <a:defRPr sz="12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6553201" y="4767264"/>
            <a:ext cx="2133600" cy="273844"/>
          </a:xfrm>
          <a:prstGeom prst="rect">
            <a:avLst/>
          </a:prstGeom>
        </p:spPr>
        <p:txBody>
          <a:bodyPr vert="horz" lIns="91428" tIns="45714" rIns="91428" bIns="45714" rtlCol="0" anchor="ctr"/>
          <a:lstStyle>
            <a:lvl1pPr algn="r">
              <a:defRPr sz="1200">
                <a:solidFill>
                  <a:schemeClr val="tx1">
                    <a:tint val="75000"/>
                  </a:schemeClr>
                </a:solidFill>
                <a:ea typeface="微软雅黑" panose="020B0503020204020204" pitchFamily="34" charset="-122"/>
              </a:defRPr>
            </a:lvl1pPr>
          </a:lstStyle>
          <a:p>
            <a:fld id="{2EEFC946-6D13-4F8C-9740-992A906A613E}" type="slidenum">
              <a:rPr lang="zh-CN" altLang="en-US" smtClean="0"/>
              <a:pPr/>
              <a:t>‹#›</a:t>
            </a:fld>
            <a:endParaRPr lang="zh-CN" altLang="en-US" dirty="0"/>
          </a:p>
        </p:txBody>
      </p:sp>
      <p:grpSp>
        <p:nvGrpSpPr>
          <p:cNvPr id="8" name="组合 7"/>
          <p:cNvGrpSpPr/>
          <p:nvPr userDrawn="1"/>
        </p:nvGrpSpPr>
        <p:grpSpPr>
          <a:xfrm>
            <a:off x="-10509" y="-15246"/>
            <a:ext cx="1080938" cy="786796"/>
            <a:chOff x="-10509" y="-15246"/>
            <a:chExt cx="1080938" cy="786796"/>
          </a:xfrm>
        </p:grpSpPr>
        <p:pic>
          <p:nvPicPr>
            <p:cNvPr id="10" name="Picture 2" descr="C:\Users\Administrator\Desktop\988f62c5210bdb445a106b023dc4778e.jpg"/>
            <p:cNvPicPr>
              <a:picLocks noChangeAspect="1" noChangeArrowheads="1"/>
            </p:cNvPicPr>
            <p:nvPr/>
          </p:nvPicPr>
          <p:blipFill>
            <a:blip r:embed="rId9"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0566" y="-15246"/>
              <a:ext cx="869863" cy="786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10509" y="213079"/>
              <a:ext cx="154912" cy="3301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 bg1="lt1" tx1="dk1" bg2="lt2" tx2="dk2" accent1="accent1" accent2="accent2" accent3="accent3" accent4="accent4" accent5="accent5" accent6="accent6" hlink="hlink" folHlink="folHlink"/>
  <p:sldLayoutIdLst>
    <p:sldLayoutId id="2147483661" r:id="rId1"/>
    <p:sldLayoutId id="2147483664" r:id="rId2"/>
    <p:sldLayoutId id="2147483662" r:id="rId3"/>
    <p:sldLayoutId id="2147483649" r:id="rId4"/>
    <p:sldLayoutId id="2147483659" r:id="rId5"/>
    <p:sldLayoutId id="2147483663" r:id="rId6"/>
  </p:sldLayoutIdLst>
  <p:transition/>
  <p:txStyles>
    <p:titleStyle>
      <a:lvl1pPr algn="ctr" defTabSz="913765" rtl="0" eaLnBrk="1" latinLnBrk="0" hangingPunct="1">
        <a:spcBef>
          <a:spcPct val="0"/>
        </a:spcBef>
        <a:buNone/>
        <a:defRPr sz="3800" b="1" kern="1200">
          <a:solidFill>
            <a:srgbClr val="0087CD"/>
          </a:solidFill>
          <a:effectLst/>
          <a:latin typeface="+mj-lt"/>
          <a:ea typeface="微软雅黑" panose="020B0503020204020204" pitchFamily="34" charset="-122"/>
          <a:cs typeface="+mj-cs"/>
        </a:defRPr>
      </a:lvl1pPr>
    </p:titleStyle>
    <p:bodyStyle>
      <a:lvl1pPr marL="342900" indent="-342900" algn="l" defTabSz="913765" rtl="0" eaLnBrk="1" latinLnBrk="0" hangingPunct="1">
        <a:spcBef>
          <a:spcPct val="20000"/>
        </a:spcBef>
        <a:buFont typeface="Wingdings" panose="05000000000000000000" pitchFamily="2" charset="2"/>
        <a:buChar char="Ø"/>
        <a:defRPr sz="2800" kern="1200">
          <a:solidFill>
            <a:srgbClr val="0087CD"/>
          </a:solidFill>
          <a:latin typeface="+mn-lt"/>
          <a:ea typeface="微软雅黑" panose="020B0503020204020204" pitchFamily="34" charset="-122"/>
          <a:cs typeface="+mn-cs"/>
        </a:defRPr>
      </a:lvl1pPr>
      <a:lvl2pPr marL="742950" indent="-285750" algn="l" defTabSz="913765" rtl="0" eaLnBrk="1" latinLnBrk="0" hangingPunct="1">
        <a:spcBef>
          <a:spcPct val="20000"/>
        </a:spcBef>
        <a:buFont typeface="Arial" panose="020B0604020202020204" pitchFamily="34" charset="0"/>
        <a:buChar char="–"/>
        <a:defRPr sz="2600" kern="1200">
          <a:solidFill>
            <a:srgbClr val="0087CD"/>
          </a:solidFill>
          <a:latin typeface="+mn-lt"/>
          <a:ea typeface="微软雅黑" panose="020B0503020204020204" pitchFamily="34" charset="-122"/>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rgbClr val="0087CD"/>
          </a:solidFill>
          <a:latin typeface="+mn-lt"/>
          <a:ea typeface="微软雅黑" panose="020B0503020204020204" pitchFamily="34" charset="-122"/>
          <a:cs typeface="+mn-cs"/>
        </a:defRPr>
      </a:lvl3pPr>
      <a:lvl4pPr marL="1600200" indent="-228600" algn="l" defTabSz="913765" rtl="0" eaLnBrk="1" latinLnBrk="0" hangingPunct="1">
        <a:spcBef>
          <a:spcPct val="20000"/>
        </a:spcBef>
        <a:buFont typeface="Arial" panose="020B0604020202020204" pitchFamily="34" charset="0"/>
        <a:buChar char="–"/>
        <a:defRPr sz="2200" kern="1200">
          <a:solidFill>
            <a:srgbClr val="0087CD"/>
          </a:solidFill>
          <a:latin typeface="+mn-lt"/>
          <a:ea typeface="微软雅黑" panose="020B0503020204020204" pitchFamily="34" charset="-122"/>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rgbClr val="0087CD"/>
          </a:solidFill>
          <a:latin typeface="+mn-lt"/>
          <a:ea typeface="微软雅黑" panose="020B0503020204020204" pitchFamily="34" charset="-122"/>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04</a:t>
            </a:r>
            <a:endParaRPr lang="zh-CN" altLang="en-US" dirty="0"/>
          </a:p>
        </p:txBody>
      </p:sp>
      <p:sp>
        <p:nvSpPr>
          <p:cNvPr id="3" name="文本占位符 2"/>
          <p:cNvSpPr>
            <a:spLocks noGrp="1"/>
          </p:cNvSpPr>
          <p:nvPr>
            <p:ph type="body" sz="quarter" idx="14"/>
          </p:nvPr>
        </p:nvSpPr>
        <p:spPr/>
        <p:txBody>
          <a:bodyPr/>
          <a:lstStyle/>
          <a:p>
            <a:r>
              <a:rPr lang="zh-CN" altLang="en-US" dirty="0"/>
              <a:t>第四章  网络层</a:t>
            </a:r>
          </a:p>
        </p:txBody>
      </p:sp>
    </p:spTree>
    <p:extLst>
      <p:ext uri="{BB962C8B-B14F-4D97-AF65-F5344CB8AC3E}">
        <p14:creationId xmlns:p14="http://schemas.microsoft.com/office/powerpoint/2010/main" val="3417597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323528" y="1196450"/>
            <a:ext cx="8424936"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en-US" altLang="zh-CN" sz="2000" dirty="0">
                <a:solidFill>
                  <a:srgbClr val="0070C0"/>
                </a:solidFill>
                <a:latin typeface="微软雅黑" pitchFamily="34" charset="-122"/>
                <a:ea typeface="微软雅黑" pitchFamily="34" charset="-122"/>
              </a:rPr>
              <a:t>RIP (Routing Information Protocol) </a:t>
            </a:r>
            <a:r>
              <a:rPr lang="zh-CN" altLang="en-US" sz="2000" dirty="0">
                <a:solidFill>
                  <a:srgbClr val="0070C0"/>
                </a:solidFill>
                <a:latin typeface="微软雅黑" pitchFamily="34" charset="-122"/>
                <a:ea typeface="微软雅黑" pitchFamily="34" charset="-122"/>
              </a:rPr>
              <a:t>是</a:t>
            </a:r>
            <a:r>
              <a:rPr lang="zh-CN" altLang="en-US" sz="2000" dirty="0">
                <a:solidFill>
                  <a:srgbClr val="C55A11"/>
                </a:solidFill>
                <a:latin typeface="微软雅黑" pitchFamily="34" charset="-122"/>
                <a:ea typeface="微软雅黑" pitchFamily="34" charset="-122"/>
              </a:rPr>
              <a:t>一种分布式的、基于距离向量</a:t>
            </a:r>
            <a:r>
              <a:rPr lang="zh-CN" altLang="en-US" sz="2000" dirty="0">
                <a:solidFill>
                  <a:srgbClr val="0070C0"/>
                </a:solidFill>
                <a:latin typeface="微软雅黑" pitchFamily="34" charset="-122"/>
                <a:ea typeface="微软雅黑" pitchFamily="34" charset="-122"/>
              </a:rPr>
              <a:t>的路由选择协议。</a:t>
            </a:r>
            <a:r>
              <a:rPr lang="en-US" altLang="zh-CN" sz="2000" dirty="0">
                <a:solidFill>
                  <a:srgbClr val="0070C0"/>
                </a:solidFill>
                <a:latin typeface="微软雅黑" pitchFamily="34" charset="-122"/>
                <a:ea typeface="微软雅黑" pitchFamily="34" charset="-122"/>
              </a:rPr>
              <a:t>RIP </a:t>
            </a:r>
            <a:r>
              <a:rPr lang="zh-CN" altLang="en-US" sz="2000" dirty="0">
                <a:solidFill>
                  <a:srgbClr val="0070C0"/>
                </a:solidFill>
                <a:latin typeface="微软雅黑" pitchFamily="34" charset="-122"/>
                <a:ea typeface="微软雅黑" pitchFamily="34" charset="-122"/>
              </a:rPr>
              <a:t>协议要求网络中的每一个路由器都要维护从它自己到其他每一个目的网络的距离记录。</a:t>
            </a:r>
            <a:endParaRPr lang="en-US" altLang="zh-CN" sz="2000" dirty="0">
              <a:solidFill>
                <a:srgbClr val="0070C0"/>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从一个路由器到</a:t>
            </a:r>
            <a:r>
              <a:rPr lang="zh-CN" altLang="en-US" sz="2000" dirty="0">
                <a:solidFill>
                  <a:srgbClr val="C55A11"/>
                </a:solidFill>
                <a:latin typeface="微软雅黑" pitchFamily="34" charset="-122"/>
                <a:ea typeface="微软雅黑" pitchFamily="34" charset="-122"/>
              </a:rPr>
              <a:t>直接连接的网络的距离定义为 </a:t>
            </a:r>
            <a:r>
              <a:rPr lang="en-US" altLang="zh-CN" sz="2000" dirty="0">
                <a:solidFill>
                  <a:srgbClr val="C55A11"/>
                </a:solidFill>
                <a:latin typeface="微软雅黑" pitchFamily="34" charset="-122"/>
                <a:ea typeface="微软雅黑" pitchFamily="34" charset="-122"/>
              </a:rPr>
              <a:t>1</a:t>
            </a:r>
            <a:r>
              <a:rPr lang="zh-CN" altLang="en-US" sz="2000" dirty="0">
                <a:solidFill>
                  <a:srgbClr val="0070C0"/>
                </a:solidFill>
                <a:latin typeface="微软雅黑" pitchFamily="34" charset="-122"/>
                <a:ea typeface="微软雅黑" pitchFamily="34" charset="-122"/>
              </a:rPr>
              <a:t>。</a:t>
            </a:r>
            <a:endParaRPr lang="en-US" altLang="zh-CN" sz="2000" dirty="0">
              <a:solidFill>
                <a:srgbClr val="0070C0"/>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从一个路由器到非直接连接的网络的距离定义为所经过的路由器数加 </a:t>
            </a:r>
            <a:r>
              <a:rPr lang="en-US" altLang="zh-CN" sz="2000" dirty="0">
                <a:solidFill>
                  <a:srgbClr val="0070C0"/>
                </a:solidFill>
                <a:latin typeface="微软雅黑" pitchFamily="34" charset="-122"/>
                <a:ea typeface="微软雅黑" pitchFamily="34" charset="-122"/>
              </a:rPr>
              <a:t>1</a:t>
            </a:r>
            <a:r>
              <a:rPr lang="zh-CN" altLang="en-US" sz="2000" dirty="0">
                <a:solidFill>
                  <a:srgbClr val="0070C0"/>
                </a:solidFill>
                <a:latin typeface="微软雅黑" pitchFamily="34" charset="-122"/>
                <a:ea typeface="微软雅黑" pitchFamily="34" charset="-122"/>
              </a:rPr>
              <a:t>。</a:t>
            </a:r>
            <a:endParaRPr lang="en-US" altLang="zh-CN" sz="2000" dirty="0">
              <a:solidFill>
                <a:srgbClr val="0070C0"/>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u"/>
            </a:pPr>
            <a:r>
              <a:rPr lang="en-US" altLang="zh-CN" sz="2000" dirty="0">
                <a:solidFill>
                  <a:srgbClr val="0070C0"/>
                </a:solidFill>
                <a:latin typeface="微软雅黑" pitchFamily="34" charset="-122"/>
                <a:ea typeface="微软雅黑" pitchFamily="34" charset="-122"/>
              </a:rPr>
              <a:t>RIP </a:t>
            </a:r>
            <a:r>
              <a:rPr lang="zh-CN" altLang="en-US" sz="2000" dirty="0">
                <a:solidFill>
                  <a:srgbClr val="0070C0"/>
                </a:solidFill>
                <a:latin typeface="微软雅黑" pitchFamily="34" charset="-122"/>
                <a:ea typeface="微软雅黑" pitchFamily="34" charset="-122"/>
              </a:rPr>
              <a:t>认为一个好的路由就是它通过的</a:t>
            </a:r>
            <a:r>
              <a:rPr lang="zh-CN" altLang="en-US" sz="2000" dirty="0">
                <a:solidFill>
                  <a:srgbClr val="C55A11"/>
                </a:solidFill>
                <a:latin typeface="微软雅黑" pitchFamily="34" charset="-122"/>
                <a:ea typeface="微软雅黑" pitchFamily="34" charset="-122"/>
              </a:rPr>
              <a:t>路由器的数目少</a:t>
            </a:r>
            <a:r>
              <a:rPr lang="zh-CN" altLang="en-US" sz="2000" dirty="0">
                <a:solidFill>
                  <a:srgbClr val="0070C0"/>
                </a:solidFill>
                <a:latin typeface="微软雅黑" pitchFamily="34" charset="-122"/>
                <a:ea typeface="微软雅黑" pitchFamily="34" charset="-122"/>
              </a:rPr>
              <a:t>，即“距离短”。</a:t>
            </a:r>
          </a:p>
          <a:p>
            <a:pPr marL="342900" indent="-342900">
              <a:lnSpc>
                <a:spcPts val="3300"/>
              </a:lnSpc>
              <a:buClr>
                <a:srgbClr val="0070C0"/>
              </a:buClr>
              <a:buFont typeface="Wingdings" panose="05000000000000000000" pitchFamily="2" charset="2"/>
              <a:buChar char="u"/>
            </a:pPr>
            <a:r>
              <a:rPr lang="en-US" altLang="zh-CN" sz="2000" dirty="0">
                <a:solidFill>
                  <a:srgbClr val="0070C0"/>
                </a:solidFill>
                <a:latin typeface="微软雅黑" pitchFamily="34" charset="-122"/>
                <a:ea typeface="微软雅黑" pitchFamily="34" charset="-122"/>
              </a:rPr>
              <a:t>RIP </a:t>
            </a:r>
            <a:r>
              <a:rPr lang="zh-CN" altLang="en-US" sz="2000" dirty="0">
                <a:solidFill>
                  <a:srgbClr val="0070C0"/>
                </a:solidFill>
                <a:latin typeface="微软雅黑" pitchFamily="34" charset="-122"/>
                <a:ea typeface="微软雅黑" pitchFamily="34" charset="-122"/>
              </a:rPr>
              <a:t>允许一条路径</a:t>
            </a:r>
            <a:r>
              <a:rPr lang="zh-CN" altLang="en-US" sz="2000" dirty="0">
                <a:solidFill>
                  <a:srgbClr val="C55A11"/>
                </a:solidFill>
                <a:latin typeface="微软雅黑" pitchFamily="34" charset="-122"/>
                <a:ea typeface="微软雅黑" pitchFamily="34" charset="-122"/>
              </a:rPr>
              <a:t>最多只能包含 </a:t>
            </a:r>
            <a:r>
              <a:rPr lang="en-US" altLang="zh-CN" sz="2000" dirty="0">
                <a:solidFill>
                  <a:srgbClr val="C55A11"/>
                </a:solidFill>
                <a:latin typeface="微软雅黑" pitchFamily="34" charset="-122"/>
                <a:ea typeface="微软雅黑" pitchFamily="34" charset="-122"/>
              </a:rPr>
              <a:t>15 </a:t>
            </a:r>
            <a:r>
              <a:rPr lang="zh-CN" altLang="en-US" sz="2000" dirty="0">
                <a:solidFill>
                  <a:srgbClr val="C55A11"/>
                </a:solidFill>
                <a:latin typeface="微软雅黑" pitchFamily="34" charset="-122"/>
                <a:ea typeface="微软雅黑" pitchFamily="34" charset="-122"/>
              </a:rPr>
              <a:t>个路由器</a:t>
            </a:r>
            <a:r>
              <a:rPr lang="zh-CN" altLang="en-US" sz="2000" dirty="0">
                <a:solidFill>
                  <a:srgbClr val="0070C0"/>
                </a:solidFill>
                <a:latin typeface="微软雅黑" pitchFamily="34" charset="-122"/>
                <a:ea typeface="微软雅黑" pitchFamily="34" charset="-122"/>
              </a:rPr>
              <a:t>。“距离”的最大值为 </a:t>
            </a:r>
            <a:r>
              <a:rPr lang="en-US" altLang="zh-CN" sz="2000" dirty="0">
                <a:solidFill>
                  <a:srgbClr val="0070C0"/>
                </a:solidFill>
                <a:latin typeface="微软雅黑" pitchFamily="34" charset="-122"/>
                <a:ea typeface="微软雅黑" pitchFamily="34" charset="-122"/>
              </a:rPr>
              <a:t>16 </a:t>
            </a:r>
            <a:r>
              <a:rPr lang="zh-CN" altLang="en-US" sz="2000" dirty="0">
                <a:solidFill>
                  <a:srgbClr val="0070C0"/>
                </a:solidFill>
                <a:latin typeface="微软雅黑" pitchFamily="34" charset="-122"/>
                <a:ea typeface="微软雅黑" pitchFamily="34" charset="-122"/>
              </a:rPr>
              <a:t>时即相当于不可达。 </a:t>
            </a:r>
          </a:p>
        </p:txBody>
      </p:sp>
      <p:sp>
        <p:nvSpPr>
          <p:cNvPr id="7" name="标题 6"/>
          <p:cNvSpPr>
            <a:spLocks noGrp="1"/>
          </p:cNvSpPr>
          <p:nvPr>
            <p:ph type="title"/>
          </p:nvPr>
        </p:nvSpPr>
        <p:spPr/>
        <p:txBody>
          <a:bodyPr/>
          <a:lstStyle/>
          <a:p>
            <a:r>
              <a:rPr lang="en-US" altLang="zh-CN" dirty="0">
                <a:latin typeface="微软雅黑" panose="020B0503020204020204" pitchFamily="34" charset="-122"/>
              </a:rPr>
              <a:t>4.4  </a:t>
            </a:r>
            <a:r>
              <a:rPr lang="zh-CN" altLang="en-US" dirty="0">
                <a:latin typeface="微软雅黑" panose="020B0503020204020204" pitchFamily="34" charset="-122"/>
              </a:rPr>
              <a:t>路由选择协议</a:t>
            </a:r>
            <a:endParaRPr lang="zh-CN" altLang="en-US" dirty="0"/>
          </a:p>
        </p:txBody>
      </p:sp>
      <p:sp>
        <p:nvSpPr>
          <p:cNvPr id="8"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内部网关协议 </a:t>
            </a:r>
            <a:r>
              <a:rPr lang="en-US" altLang="zh-CN" sz="2400" b="1" dirty="0">
                <a:solidFill>
                  <a:srgbClr val="0070C0"/>
                </a:solidFill>
                <a:latin typeface="微软雅黑" panose="020B0503020204020204" pitchFamily="34" charset="-122"/>
                <a:ea typeface="微软雅黑" panose="020B0503020204020204" pitchFamily="34" charset="-122"/>
              </a:rPr>
              <a:t>RIP</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50040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1275606"/>
            <a:ext cx="8424936" cy="1785104"/>
          </a:xfrm>
          <a:prstGeom prst="rect">
            <a:avLst/>
          </a:prstGeom>
        </p:spPr>
        <p:txBody>
          <a:bodyPr wrap="square">
            <a:spAutoFit/>
          </a:bodyPr>
          <a:lstStyle/>
          <a:p>
            <a:pPr marL="342900" indent="-342900">
              <a:lnSpc>
                <a:spcPts val="3300"/>
              </a:lnSpc>
              <a:buClr>
                <a:srgbClr val="0070C0"/>
              </a:buClr>
              <a:buFont typeface="Wingdings" panose="05000000000000000000" pitchFamily="2" charset="2"/>
              <a:buChar char="u"/>
            </a:pPr>
            <a:r>
              <a:rPr lang="zh-CN" altLang="en-US" sz="2000" dirty="0">
                <a:solidFill>
                  <a:srgbClr val="C55A11"/>
                </a:solidFill>
                <a:latin typeface="微软雅黑" pitchFamily="34" charset="-122"/>
                <a:ea typeface="微软雅黑" pitchFamily="34" charset="-122"/>
              </a:rPr>
              <a:t>仅和相邻路由器</a:t>
            </a:r>
            <a:r>
              <a:rPr lang="zh-CN" altLang="en-US" sz="2000" dirty="0">
                <a:solidFill>
                  <a:srgbClr val="0070C0"/>
                </a:solidFill>
                <a:latin typeface="微软雅黑" pitchFamily="34" charset="-122"/>
                <a:ea typeface="微软雅黑" pitchFamily="34" charset="-122"/>
              </a:rPr>
              <a:t>交换信息。 </a:t>
            </a:r>
          </a:p>
          <a:p>
            <a:pPr marL="342900" indent="-342900">
              <a:lnSpc>
                <a:spcPts val="33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交换的信息是当前本路由器所知道的</a:t>
            </a:r>
            <a:r>
              <a:rPr lang="zh-CN" altLang="en-US" sz="2000" dirty="0">
                <a:solidFill>
                  <a:srgbClr val="C55A11"/>
                </a:solidFill>
                <a:latin typeface="微软雅黑" pitchFamily="34" charset="-122"/>
                <a:ea typeface="微软雅黑" pitchFamily="34" charset="-122"/>
              </a:rPr>
              <a:t>全部信息</a:t>
            </a:r>
            <a:r>
              <a:rPr lang="zh-CN" altLang="en-US" sz="2000" dirty="0">
                <a:solidFill>
                  <a:srgbClr val="0070C0"/>
                </a:solidFill>
                <a:latin typeface="微软雅黑" pitchFamily="34" charset="-122"/>
                <a:ea typeface="微软雅黑" pitchFamily="34" charset="-122"/>
              </a:rPr>
              <a:t>，即自己的路由表。 </a:t>
            </a:r>
          </a:p>
          <a:p>
            <a:pPr marL="342900" indent="-342900">
              <a:lnSpc>
                <a:spcPts val="33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按</a:t>
            </a:r>
            <a:r>
              <a:rPr lang="zh-CN" altLang="en-US" sz="2000" dirty="0">
                <a:solidFill>
                  <a:srgbClr val="C55A11"/>
                </a:solidFill>
                <a:latin typeface="微软雅黑" pitchFamily="34" charset="-122"/>
                <a:ea typeface="微软雅黑" pitchFamily="34" charset="-122"/>
              </a:rPr>
              <a:t>固定的时间间隔</a:t>
            </a:r>
            <a:r>
              <a:rPr lang="zh-CN" altLang="en-US" sz="2000" dirty="0">
                <a:solidFill>
                  <a:srgbClr val="0070C0"/>
                </a:solidFill>
                <a:latin typeface="微软雅黑" pitchFamily="34" charset="-122"/>
                <a:ea typeface="微软雅黑" pitchFamily="34" charset="-122"/>
              </a:rPr>
              <a:t>交换路由信息，例如，每隔 </a:t>
            </a:r>
            <a:r>
              <a:rPr lang="en-US" altLang="zh-CN" sz="2000" dirty="0">
                <a:solidFill>
                  <a:srgbClr val="0070C0"/>
                </a:solidFill>
                <a:latin typeface="微软雅黑" pitchFamily="34" charset="-122"/>
                <a:ea typeface="微软雅黑" pitchFamily="34" charset="-122"/>
              </a:rPr>
              <a:t>30 </a:t>
            </a:r>
            <a:r>
              <a:rPr lang="zh-CN" altLang="en-US" sz="2000" dirty="0">
                <a:solidFill>
                  <a:srgbClr val="0070C0"/>
                </a:solidFill>
                <a:latin typeface="微软雅黑" pitchFamily="34" charset="-122"/>
                <a:ea typeface="微软雅黑" pitchFamily="34" charset="-122"/>
              </a:rPr>
              <a:t>秒。当网络拓扑发生变化时，路由器也及时向相邻路由器通告拓扑变化后的路由信息。</a:t>
            </a:r>
          </a:p>
        </p:txBody>
      </p:sp>
      <p:sp>
        <p:nvSpPr>
          <p:cNvPr id="5" name="标题 4"/>
          <p:cNvSpPr>
            <a:spLocks noGrp="1"/>
          </p:cNvSpPr>
          <p:nvPr>
            <p:ph type="title"/>
          </p:nvPr>
        </p:nvSpPr>
        <p:spPr/>
        <p:txBody>
          <a:bodyPr/>
          <a:lstStyle/>
          <a:p>
            <a:r>
              <a:rPr lang="en-US" altLang="zh-CN" dirty="0">
                <a:latin typeface="微软雅黑" panose="020B0503020204020204" pitchFamily="34" charset="-122"/>
              </a:rPr>
              <a:t>4.4  </a:t>
            </a:r>
            <a:r>
              <a:rPr lang="zh-CN" altLang="en-US" dirty="0">
                <a:latin typeface="微软雅黑" panose="020B0503020204020204" pitchFamily="34" charset="-122"/>
              </a:rPr>
              <a:t>路由选择协议</a:t>
            </a:r>
            <a:endParaRPr lang="zh-CN" altLang="en-US" dirty="0"/>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内部网关协议 </a:t>
            </a:r>
            <a:r>
              <a:rPr lang="en-US" altLang="zh-CN" sz="2400" b="1" dirty="0">
                <a:solidFill>
                  <a:srgbClr val="0070C0"/>
                </a:solidFill>
                <a:latin typeface="微软雅黑" panose="020B0503020204020204" pitchFamily="34" charset="-122"/>
                <a:ea typeface="微软雅黑" panose="020B0503020204020204" pitchFamily="34" charset="-122"/>
              </a:rPr>
              <a:t>RIP</a:t>
            </a:r>
            <a:r>
              <a:rPr lang="zh-CN" altLang="en-US" sz="2400" b="1" dirty="0">
                <a:solidFill>
                  <a:srgbClr val="0070C0"/>
                </a:solidFill>
                <a:latin typeface="微软雅黑" panose="020B0503020204020204" pitchFamily="34" charset="-122"/>
                <a:ea typeface="微软雅黑" panose="020B0503020204020204" pitchFamily="34" charset="-122"/>
              </a:rPr>
              <a:t>特点</a:t>
            </a:r>
          </a:p>
        </p:txBody>
      </p:sp>
    </p:spTree>
    <p:extLst>
      <p:ext uri="{BB962C8B-B14F-4D97-AF65-F5344CB8AC3E}">
        <p14:creationId xmlns:p14="http://schemas.microsoft.com/office/powerpoint/2010/main" val="3860626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23528" y="1184685"/>
            <a:ext cx="8424936" cy="3477875"/>
          </a:xfrm>
          <a:prstGeom prst="rect">
            <a:avLst/>
          </a:prstGeom>
        </p:spPr>
        <p:txBody>
          <a:bodyPr wrap="square">
            <a:spAutoFit/>
          </a:bodyPr>
          <a:lstStyle/>
          <a:p>
            <a:pPr marL="342900" indent="-342900">
              <a:lnSpc>
                <a:spcPts val="33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路由器在</a:t>
            </a:r>
            <a:r>
              <a:rPr lang="zh-CN" altLang="en-US" sz="2000" dirty="0">
                <a:solidFill>
                  <a:srgbClr val="C55A11"/>
                </a:solidFill>
                <a:latin typeface="微软雅黑" pitchFamily="34" charset="-122"/>
                <a:ea typeface="微软雅黑" pitchFamily="34" charset="-122"/>
              </a:rPr>
              <a:t>刚刚开始工作</a:t>
            </a:r>
            <a:r>
              <a:rPr lang="zh-CN" altLang="en-US" sz="2000" dirty="0">
                <a:solidFill>
                  <a:srgbClr val="0070C0"/>
                </a:solidFill>
                <a:latin typeface="微软雅黑" pitchFamily="34" charset="-122"/>
                <a:ea typeface="微软雅黑" pitchFamily="34" charset="-122"/>
              </a:rPr>
              <a:t>时，只知道到直接连接的网络的距离（此距离定义为 </a:t>
            </a:r>
            <a:r>
              <a:rPr lang="en-US" altLang="zh-CN" sz="2000" dirty="0">
                <a:solidFill>
                  <a:srgbClr val="0070C0"/>
                </a:solidFill>
                <a:latin typeface="微软雅黑" pitchFamily="34" charset="-122"/>
                <a:ea typeface="微软雅黑" pitchFamily="34" charset="-122"/>
              </a:rPr>
              <a:t>1</a:t>
            </a:r>
            <a:r>
              <a:rPr lang="zh-CN" altLang="en-US" sz="2000" dirty="0">
                <a:solidFill>
                  <a:srgbClr val="0070C0"/>
                </a:solidFill>
                <a:latin typeface="微软雅黑" pitchFamily="34" charset="-122"/>
                <a:ea typeface="微软雅黑" pitchFamily="34" charset="-122"/>
              </a:rPr>
              <a:t>）。此时</a:t>
            </a:r>
            <a:r>
              <a:rPr lang="zh-CN" altLang="en-US" sz="2000" dirty="0">
                <a:solidFill>
                  <a:srgbClr val="C55A11"/>
                </a:solidFill>
                <a:latin typeface="微软雅黑" pitchFamily="34" charset="-122"/>
                <a:ea typeface="微软雅黑" pitchFamily="34" charset="-122"/>
              </a:rPr>
              <a:t>路由表是空的</a:t>
            </a:r>
            <a:r>
              <a:rPr lang="zh-CN" altLang="en-US" sz="2000" dirty="0">
                <a:solidFill>
                  <a:srgbClr val="0070C0"/>
                </a:solidFill>
                <a:latin typeface="微软雅黑" pitchFamily="34" charset="-122"/>
                <a:ea typeface="微软雅黑" pitchFamily="34" charset="-122"/>
              </a:rPr>
              <a:t>。</a:t>
            </a:r>
            <a:endParaRPr lang="en-US" altLang="zh-CN" sz="2000" dirty="0">
              <a:solidFill>
                <a:srgbClr val="0070C0"/>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以后，每一个路由器也只和数目非常有限的相邻路由器交换并更新路由信息。</a:t>
            </a:r>
            <a:endParaRPr lang="en-US" altLang="zh-CN" sz="2000" dirty="0">
              <a:solidFill>
                <a:srgbClr val="0070C0"/>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经过若干次更新后，所有的路由器最终都会知道</a:t>
            </a:r>
            <a:r>
              <a:rPr lang="zh-CN" altLang="en-US" sz="2000" dirty="0">
                <a:solidFill>
                  <a:srgbClr val="C55A11"/>
                </a:solidFill>
                <a:latin typeface="微软雅黑" pitchFamily="34" charset="-122"/>
                <a:ea typeface="微软雅黑" pitchFamily="34" charset="-122"/>
              </a:rPr>
              <a:t>到达本自治系统中任何一个网络的最短距离和下一跳路由器的地址</a:t>
            </a:r>
            <a:r>
              <a:rPr lang="zh-CN" altLang="en-US" sz="2000" dirty="0">
                <a:solidFill>
                  <a:srgbClr val="0070C0"/>
                </a:solidFill>
                <a:latin typeface="微软雅黑" pitchFamily="34" charset="-122"/>
                <a:ea typeface="微软雅黑" pitchFamily="34" charset="-122"/>
              </a:rPr>
              <a:t>。</a:t>
            </a:r>
            <a:endParaRPr lang="en-US" altLang="zh-CN" sz="2000" dirty="0">
              <a:solidFill>
                <a:srgbClr val="0070C0"/>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u"/>
            </a:pPr>
            <a:r>
              <a:rPr lang="en-US" altLang="zh-CN" sz="2000" dirty="0">
                <a:solidFill>
                  <a:srgbClr val="0070C0"/>
                </a:solidFill>
                <a:latin typeface="微软雅黑" pitchFamily="34" charset="-122"/>
                <a:ea typeface="微软雅黑" pitchFamily="34" charset="-122"/>
              </a:rPr>
              <a:t>RIP </a:t>
            </a:r>
            <a:r>
              <a:rPr lang="zh-CN" altLang="en-US" sz="2000" dirty="0">
                <a:solidFill>
                  <a:srgbClr val="0070C0"/>
                </a:solidFill>
                <a:latin typeface="微软雅黑" pitchFamily="34" charset="-122"/>
                <a:ea typeface="微软雅黑" pitchFamily="34" charset="-122"/>
              </a:rPr>
              <a:t>协议的</a:t>
            </a:r>
            <a:r>
              <a:rPr lang="zh-CN" altLang="en-US" sz="2000" dirty="0">
                <a:solidFill>
                  <a:srgbClr val="C55A11"/>
                </a:solidFill>
                <a:latin typeface="微软雅黑" pitchFamily="34" charset="-122"/>
                <a:ea typeface="微软雅黑" pitchFamily="34" charset="-122"/>
              </a:rPr>
              <a:t>收敛</a:t>
            </a:r>
            <a:r>
              <a:rPr lang="zh-CN" altLang="en-US" sz="2000" dirty="0">
                <a:latin typeface="微软雅黑" pitchFamily="34" charset="-122"/>
                <a:ea typeface="微软雅黑" pitchFamily="34" charset="-122"/>
              </a:rPr>
              <a:t> </a:t>
            </a:r>
            <a:r>
              <a:rPr lang="en-US" altLang="zh-CN" sz="2000" dirty="0">
                <a:solidFill>
                  <a:srgbClr val="0070C0"/>
                </a:solidFill>
                <a:latin typeface="微软雅黑" pitchFamily="34" charset="-122"/>
                <a:ea typeface="微软雅黑" pitchFamily="34" charset="-122"/>
              </a:rPr>
              <a:t>(convergence) </a:t>
            </a:r>
            <a:r>
              <a:rPr lang="zh-CN" altLang="en-US" sz="2000" dirty="0">
                <a:solidFill>
                  <a:srgbClr val="0070C0"/>
                </a:solidFill>
                <a:latin typeface="微软雅黑" pitchFamily="34" charset="-122"/>
                <a:ea typeface="微软雅黑" pitchFamily="34" charset="-122"/>
              </a:rPr>
              <a:t>过程较快。“收敛”就是在自治系统中所有的结点都得到正确的路由选择信息的过程。 </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4.4  </a:t>
            </a:r>
            <a:r>
              <a:rPr lang="zh-CN" altLang="en-US" dirty="0">
                <a:latin typeface="微软雅黑" panose="020B0503020204020204" pitchFamily="34" charset="-122"/>
              </a:rPr>
              <a:t>路由选择协议</a:t>
            </a:r>
            <a:endParaRPr lang="zh-CN" altLang="en-US" dirty="0"/>
          </a:p>
        </p:txBody>
      </p:sp>
      <p:sp>
        <p:nvSpPr>
          <p:cNvPr id="8"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内部网关协议 </a:t>
            </a:r>
            <a:r>
              <a:rPr lang="en-US" altLang="zh-CN" sz="2400" b="1" dirty="0">
                <a:solidFill>
                  <a:srgbClr val="0070C0"/>
                </a:solidFill>
                <a:latin typeface="微软雅黑" panose="020B0503020204020204" pitchFamily="34" charset="-122"/>
                <a:ea typeface="微软雅黑" panose="020B0503020204020204" pitchFamily="34" charset="-122"/>
              </a:rPr>
              <a:t>RIP</a:t>
            </a:r>
            <a:r>
              <a:rPr lang="zh-CN" altLang="en-US" sz="2400" b="1" dirty="0">
                <a:solidFill>
                  <a:srgbClr val="0070C0"/>
                </a:solidFill>
                <a:latin typeface="微软雅黑" panose="020B0503020204020204" pitchFamily="34" charset="-122"/>
                <a:ea typeface="微软雅黑" panose="020B0503020204020204" pitchFamily="34" charset="-122"/>
              </a:rPr>
              <a:t> </a:t>
            </a:r>
            <a:r>
              <a:rPr lang="en-US" altLang="zh-CN" sz="2400" b="1" dirty="0">
                <a:solidFill>
                  <a:srgbClr val="0070C0"/>
                </a:solidFill>
                <a:latin typeface="微软雅黑" panose="020B0503020204020204" pitchFamily="34" charset="-122"/>
                <a:ea typeface="微软雅黑" panose="020B0503020204020204" pitchFamily="34" charset="-122"/>
              </a:rPr>
              <a:t>– </a:t>
            </a:r>
            <a:r>
              <a:rPr lang="zh-CN" altLang="en-US" sz="2400" b="1" dirty="0">
                <a:solidFill>
                  <a:srgbClr val="0070C0"/>
                </a:solidFill>
                <a:latin typeface="微软雅黑" panose="020B0503020204020204" pitchFamily="34" charset="-122"/>
                <a:ea typeface="微软雅黑" panose="020B0503020204020204" pitchFamily="34" charset="-122"/>
              </a:rPr>
              <a:t>路由表的建立</a:t>
            </a:r>
          </a:p>
        </p:txBody>
      </p:sp>
    </p:spTree>
    <p:extLst>
      <p:ext uri="{BB962C8B-B14F-4D97-AF65-F5344CB8AC3E}">
        <p14:creationId xmlns:p14="http://schemas.microsoft.com/office/powerpoint/2010/main" val="8108327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txBox="1">
            <a:spLocks noChangeArrowheads="1"/>
          </p:cNvSpPr>
          <p:nvPr/>
        </p:nvSpPr>
        <p:spPr bwMode="auto">
          <a:xfrm>
            <a:off x="323528" y="1059582"/>
            <a:ext cx="7675684" cy="4053417"/>
          </a:xfrm>
          <a:prstGeom prst="rect">
            <a:avLst/>
          </a:prstGeom>
          <a:noFill/>
          <a:ln w="9525">
            <a:noFill/>
            <a:miter lim="800000"/>
            <a:headEnd/>
            <a:tailEnd/>
          </a:ln>
          <a:effectLst/>
        </p:spPr>
        <p:txBody>
          <a:bodyPr wrap="square">
            <a:spAutoFit/>
          </a:bodyPr>
          <a:lstStyle/>
          <a:p>
            <a:pPr>
              <a:lnSpc>
                <a:spcPct val="110000"/>
              </a:lnSpc>
            </a:pPr>
            <a:r>
              <a:rPr kumimoji="0" lang="zh-CN" altLang="en-US" b="1" dirty="0">
                <a:solidFill>
                  <a:srgbClr val="C55A11"/>
                </a:solidFill>
                <a:latin typeface="微软雅黑" pitchFamily="34" charset="-122"/>
                <a:ea typeface="微软雅黑" pitchFamily="34" charset="-122"/>
              </a:rPr>
              <a:t>路由器收到相邻路由器（其地址为 </a:t>
            </a:r>
            <a:r>
              <a:rPr kumimoji="0" lang="en-US" altLang="zh-CN" b="1" dirty="0">
                <a:solidFill>
                  <a:srgbClr val="C55A11"/>
                </a:solidFill>
                <a:latin typeface="微软雅黑" pitchFamily="34" charset="-122"/>
                <a:ea typeface="微软雅黑" pitchFamily="34" charset="-122"/>
              </a:rPr>
              <a:t>X</a:t>
            </a:r>
            <a:r>
              <a:rPr kumimoji="0" lang="zh-CN" altLang="en-US" b="1" dirty="0">
                <a:solidFill>
                  <a:srgbClr val="C55A11"/>
                </a:solidFill>
                <a:latin typeface="微软雅黑" pitchFamily="34" charset="-122"/>
                <a:ea typeface="微软雅黑" pitchFamily="34" charset="-122"/>
              </a:rPr>
              <a:t>）的一个 </a:t>
            </a:r>
            <a:r>
              <a:rPr kumimoji="0" lang="en-US" altLang="zh-CN" b="1" dirty="0">
                <a:solidFill>
                  <a:srgbClr val="C55A11"/>
                </a:solidFill>
                <a:latin typeface="微软雅黑" pitchFamily="34" charset="-122"/>
                <a:ea typeface="微软雅黑" pitchFamily="34" charset="-122"/>
              </a:rPr>
              <a:t>RIP </a:t>
            </a:r>
            <a:r>
              <a:rPr kumimoji="0" lang="zh-CN" altLang="en-US" b="1" dirty="0">
                <a:solidFill>
                  <a:srgbClr val="C55A11"/>
                </a:solidFill>
                <a:latin typeface="微软雅黑" pitchFamily="34" charset="-122"/>
                <a:ea typeface="微软雅黑" pitchFamily="34" charset="-122"/>
              </a:rPr>
              <a:t>报文：</a:t>
            </a:r>
          </a:p>
          <a:p>
            <a:pPr>
              <a:lnSpc>
                <a:spcPct val="110000"/>
              </a:lnSpc>
            </a:pPr>
            <a:r>
              <a:rPr kumimoji="0" lang="en-US" altLang="zh-CN" b="1" dirty="0">
                <a:solidFill>
                  <a:srgbClr val="0070C0"/>
                </a:solidFill>
                <a:latin typeface="微软雅黑" pitchFamily="34" charset="-122"/>
                <a:ea typeface="微软雅黑" pitchFamily="34" charset="-122"/>
              </a:rPr>
              <a:t>(1) </a:t>
            </a:r>
            <a:r>
              <a:rPr kumimoji="0" lang="zh-CN" altLang="en-US" b="1" dirty="0">
                <a:solidFill>
                  <a:srgbClr val="0070C0"/>
                </a:solidFill>
                <a:latin typeface="微软雅黑" pitchFamily="34" charset="-122"/>
                <a:ea typeface="微软雅黑" pitchFamily="34" charset="-122"/>
              </a:rPr>
              <a:t>先修改此 </a:t>
            </a:r>
            <a:r>
              <a:rPr kumimoji="0" lang="en-US" altLang="zh-CN" b="1" dirty="0">
                <a:solidFill>
                  <a:srgbClr val="0070C0"/>
                </a:solidFill>
                <a:latin typeface="微软雅黑" pitchFamily="34" charset="-122"/>
                <a:ea typeface="微软雅黑" pitchFamily="34" charset="-122"/>
              </a:rPr>
              <a:t>RIP </a:t>
            </a:r>
            <a:r>
              <a:rPr kumimoji="0" lang="zh-CN" altLang="en-US" b="1" dirty="0">
                <a:solidFill>
                  <a:srgbClr val="0070C0"/>
                </a:solidFill>
                <a:latin typeface="微软雅黑" pitchFamily="34" charset="-122"/>
                <a:ea typeface="微软雅黑" pitchFamily="34" charset="-122"/>
              </a:rPr>
              <a:t>报文中的所有项目：把“</a:t>
            </a:r>
            <a:r>
              <a:rPr kumimoji="0" lang="zh-CN" altLang="en-US" b="1" dirty="0">
                <a:solidFill>
                  <a:srgbClr val="C55A11"/>
                </a:solidFill>
                <a:latin typeface="微软雅黑" pitchFamily="34" charset="-122"/>
                <a:ea typeface="微软雅黑" pitchFamily="34" charset="-122"/>
              </a:rPr>
              <a:t>下一跳</a:t>
            </a:r>
            <a:r>
              <a:rPr kumimoji="0" lang="zh-CN" altLang="en-US" b="1" dirty="0">
                <a:solidFill>
                  <a:srgbClr val="0070C0"/>
                </a:solidFill>
                <a:latin typeface="微软雅黑" pitchFamily="34" charset="-122"/>
                <a:ea typeface="微软雅黑" pitchFamily="34" charset="-122"/>
              </a:rPr>
              <a:t>”字段中的地址</a:t>
            </a:r>
            <a:r>
              <a:rPr kumimoji="0" lang="zh-CN" altLang="en-US" b="1" dirty="0">
                <a:solidFill>
                  <a:srgbClr val="C55A11"/>
                </a:solidFill>
                <a:latin typeface="微软雅黑" pitchFamily="34" charset="-122"/>
                <a:ea typeface="微软雅黑" pitchFamily="34" charset="-122"/>
              </a:rPr>
              <a:t>都改为 </a:t>
            </a:r>
            <a:r>
              <a:rPr kumimoji="0" lang="en-US" altLang="zh-CN" b="1" dirty="0">
                <a:solidFill>
                  <a:srgbClr val="C55A11"/>
                </a:solidFill>
                <a:latin typeface="微软雅黑" pitchFamily="34" charset="-122"/>
                <a:ea typeface="微软雅黑" pitchFamily="34" charset="-122"/>
              </a:rPr>
              <a:t>X</a:t>
            </a:r>
            <a:r>
              <a:rPr kumimoji="0" lang="zh-CN" altLang="en-US" b="1" dirty="0">
                <a:solidFill>
                  <a:srgbClr val="0070C0"/>
                </a:solidFill>
                <a:latin typeface="微软雅黑" pitchFamily="34" charset="-122"/>
                <a:ea typeface="微软雅黑" pitchFamily="34" charset="-122"/>
              </a:rPr>
              <a:t>，并把所有的“</a:t>
            </a:r>
            <a:r>
              <a:rPr kumimoji="0" lang="zh-CN" altLang="en-US" b="1" dirty="0">
                <a:solidFill>
                  <a:srgbClr val="C55A11"/>
                </a:solidFill>
                <a:latin typeface="微软雅黑" pitchFamily="34" charset="-122"/>
                <a:ea typeface="微软雅黑" pitchFamily="34" charset="-122"/>
              </a:rPr>
              <a:t>距离</a:t>
            </a:r>
            <a:r>
              <a:rPr kumimoji="0" lang="zh-CN" altLang="en-US" b="1" dirty="0">
                <a:solidFill>
                  <a:srgbClr val="0070C0"/>
                </a:solidFill>
                <a:latin typeface="微软雅黑" pitchFamily="34" charset="-122"/>
                <a:ea typeface="微软雅黑" pitchFamily="34" charset="-122"/>
              </a:rPr>
              <a:t>”字段的值</a:t>
            </a:r>
            <a:r>
              <a:rPr kumimoji="0" lang="zh-CN" altLang="en-US" b="1" dirty="0">
                <a:solidFill>
                  <a:srgbClr val="C55A11"/>
                </a:solidFill>
                <a:latin typeface="微软雅黑" pitchFamily="34" charset="-122"/>
                <a:ea typeface="微软雅黑" pitchFamily="34" charset="-122"/>
              </a:rPr>
              <a:t>加 </a:t>
            </a:r>
            <a:r>
              <a:rPr kumimoji="0" lang="en-US" altLang="zh-CN" b="1" dirty="0">
                <a:solidFill>
                  <a:srgbClr val="C55A11"/>
                </a:solidFill>
                <a:latin typeface="微软雅黑" pitchFamily="34" charset="-122"/>
                <a:ea typeface="微软雅黑" pitchFamily="34" charset="-122"/>
              </a:rPr>
              <a:t>1</a:t>
            </a:r>
            <a:r>
              <a:rPr kumimoji="0" lang="zh-CN" altLang="en-US" b="1" dirty="0">
                <a:solidFill>
                  <a:srgbClr val="0070C0"/>
                </a:solidFill>
                <a:latin typeface="微软雅黑" pitchFamily="34" charset="-122"/>
                <a:ea typeface="微软雅黑" pitchFamily="34" charset="-122"/>
              </a:rPr>
              <a:t>。</a:t>
            </a:r>
          </a:p>
          <a:p>
            <a:pPr>
              <a:lnSpc>
                <a:spcPct val="110000"/>
              </a:lnSpc>
            </a:pPr>
            <a:r>
              <a:rPr kumimoji="0" lang="en-US" altLang="zh-CN" b="1" dirty="0">
                <a:solidFill>
                  <a:srgbClr val="0070C0"/>
                </a:solidFill>
                <a:latin typeface="微软雅黑" pitchFamily="34" charset="-122"/>
                <a:ea typeface="微软雅黑" pitchFamily="34" charset="-122"/>
              </a:rPr>
              <a:t>(2) </a:t>
            </a:r>
            <a:r>
              <a:rPr kumimoji="0" lang="zh-CN" altLang="en-US" b="1" dirty="0">
                <a:solidFill>
                  <a:srgbClr val="0070C0"/>
                </a:solidFill>
                <a:latin typeface="微软雅黑" pitchFamily="34" charset="-122"/>
                <a:ea typeface="微软雅黑" pitchFamily="34" charset="-122"/>
              </a:rPr>
              <a:t>对修改后的 </a:t>
            </a:r>
            <a:r>
              <a:rPr kumimoji="0" lang="en-US" altLang="zh-CN" b="1" dirty="0">
                <a:solidFill>
                  <a:srgbClr val="0070C0"/>
                </a:solidFill>
                <a:latin typeface="微软雅黑" pitchFamily="34" charset="-122"/>
                <a:ea typeface="微软雅黑" pitchFamily="34" charset="-122"/>
              </a:rPr>
              <a:t>RIP </a:t>
            </a:r>
            <a:r>
              <a:rPr kumimoji="0" lang="zh-CN" altLang="en-US" b="1" dirty="0">
                <a:solidFill>
                  <a:srgbClr val="0070C0"/>
                </a:solidFill>
                <a:latin typeface="微软雅黑" pitchFamily="34" charset="-122"/>
                <a:ea typeface="微软雅黑" pitchFamily="34" charset="-122"/>
              </a:rPr>
              <a:t>报文中的每一个项目，重复以下步骤：</a:t>
            </a:r>
          </a:p>
          <a:p>
            <a:pPr>
              <a:lnSpc>
                <a:spcPct val="110000"/>
              </a:lnSpc>
            </a:pPr>
            <a:r>
              <a:rPr lang="en-US" altLang="zh-CN" b="1" dirty="0">
                <a:solidFill>
                  <a:srgbClr val="0070C0"/>
                </a:solidFill>
                <a:latin typeface="微软雅黑" pitchFamily="34" charset="-122"/>
                <a:ea typeface="微软雅黑" pitchFamily="34" charset="-122"/>
              </a:rPr>
              <a:t>     </a:t>
            </a:r>
            <a:r>
              <a:rPr kumimoji="0" lang="zh-CN" altLang="en-US" b="1" dirty="0">
                <a:solidFill>
                  <a:srgbClr val="0070C0"/>
                </a:solidFill>
                <a:latin typeface="微软雅黑" pitchFamily="34" charset="-122"/>
                <a:ea typeface="微软雅黑" pitchFamily="34" charset="-122"/>
              </a:rPr>
              <a:t>若项目中的目的网络</a:t>
            </a:r>
            <a:r>
              <a:rPr kumimoji="0" lang="zh-CN" altLang="en-US" b="1" dirty="0">
                <a:solidFill>
                  <a:srgbClr val="C55A11"/>
                </a:solidFill>
                <a:latin typeface="微软雅黑" pitchFamily="34" charset="-122"/>
                <a:ea typeface="微软雅黑" pitchFamily="34" charset="-122"/>
              </a:rPr>
              <a:t>不在路由表中</a:t>
            </a:r>
            <a:r>
              <a:rPr kumimoji="0" lang="zh-CN" altLang="en-US" b="1" dirty="0">
                <a:solidFill>
                  <a:srgbClr val="0070C0"/>
                </a:solidFill>
                <a:latin typeface="微软雅黑" pitchFamily="34" charset="-122"/>
                <a:ea typeface="微软雅黑" pitchFamily="34" charset="-122"/>
              </a:rPr>
              <a:t>，则把该项目</a:t>
            </a:r>
            <a:r>
              <a:rPr kumimoji="0" lang="zh-CN" altLang="en-US" b="1" dirty="0">
                <a:solidFill>
                  <a:srgbClr val="C55A11"/>
                </a:solidFill>
                <a:latin typeface="微软雅黑" pitchFamily="34" charset="-122"/>
                <a:ea typeface="微软雅黑" pitchFamily="34" charset="-122"/>
              </a:rPr>
              <a:t>加到路由表中</a:t>
            </a:r>
            <a:r>
              <a:rPr kumimoji="0" lang="zh-CN" altLang="en-US" b="1" dirty="0">
                <a:solidFill>
                  <a:srgbClr val="0070C0"/>
                </a:solidFill>
                <a:latin typeface="微软雅黑" pitchFamily="34" charset="-122"/>
                <a:ea typeface="微软雅黑" pitchFamily="34" charset="-122"/>
              </a:rPr>
              <a:t>。</a:t>
            </a:r>
          </a:p>
          <a:p>
            <a:pPr>
              <a:lnSpc>
                <a:spcPct val="110000"/>
              </a:lnSpc>
            </a:pPr>
            <a:r>
              <a:rPr kumimoji="0" lang="zh-CN" altLang="en-US" b="1" dirty="0">
                <a:solidFill>
                  <a:srgbClr val="0070C0"/>
                </a:solidFill>
                <a:latin typeface="微软雅黑" pitchFamily="34" charset="-122"/>
                <a:ea typeface="微软雅黑" pitchFamily="34" charset="-122"/>
              </a:rPr>
              <a:t>         否则</a:t>
            </a:r>
          </a:p>
          <a:p>
            <a:pPr marL="1258888" indent="-1258888">
              <a:lnSpc>
                <a:spcPct val="110000"/>
              </a:lnSpc>
            </a:pPr>
            <a:r>
              <a:rPr kumimoji="0" lang="zh-CN" altLang="en-US" b="1" dirty="0">
                <a:solidFill>
                  <a:srgbClr val="0070C0"/>
                </a:solidFill>
                <a:latin typeface="微软雅黑" pitchFamily="34" charset="-122"/>
                <a:ea typeface="微软雅黑" pitchFamily="34" charset="-122"/>
              </a:rPr>
              <a:t>             若</a:t>
            </a:r>
            <a:r>
              <a:rPr kumimoji="0" lang="zh-CN" altLang="en-US" b="1" dirty="0">
                <a:solidFill>
                  <a:srgbClr val="C55A11"/>
                </a:solidFill>
                <a:latin typeface="微软雅黑" pitchFamily="34" charset="-122"/>
                <a:ea typeface="微软雅黑" pitchFamily="34" charset="-122"/>
              </a:rPr>
              <a:t>下一跳字段是</a:t>
            </a:r>
            <a:r>
              <a:rPr lang="zh-CN" altLang="en-US" b="1" dirty="0">
                <a:solidFill>
                  <a:srgbClr val="C55A11"/>
                </a:solidFill>
                <a:latin typeface="微软雅黑" pitchFamily="34" charset="-122"/>
                <a:ea typeface="微软雅黑" pitchFamily="34" charset="-122"/>
              </a:rPr>
              <a:t>相同</a:t>
            </a:r>
            <a:r>
              <a:rPr kumimoji="0" lang="zh-CN" altLang="en-US" b="1" dirty="0">
                <a:solidFill>
                  <a:srgbClr val="0070C0"/>
                </a:solidFill>
                <a:latin typeface="微软雅黑" pitchFamily="34" charset="-122"/>
                <a:ea typeface="微软雅黑" pitchFamily="34" charset="-122"/>
              </a:rPr>
              <a:t>的，则把收到的项目</a:t>
            </a:r>
            <a:r>
              <a:rPr kumimoji="0" lang="zh-CN" altLang="en-US" b="1" dirty="0">
                <a:solidFill>
                  <a:srgbClr val="C55A11"/>
                </a:solidFill>
                <a:latin typeface="微软雅黑" pitchFamily="34" charset="-122"/>
                <a:ea typeface="微软雅黑" pitchFamily="34" charset="-122"/>
              </a:rPr>
              <a:t>替换原路由表中的项目</a:t>
            </a:r>
            <a:r>
              <a:rPr kumimoji="0" lang="zh-CN" altLang="en-US" b="1" dirty="0">
                <a:solidFill>
                  <a:srgbClr val="0070C0"/>
                </a:solidFill>
                <a:latin typeface="微软雅黑" pitchFamily="34" charset="-122"/>
                <a:ea typeface="微软雅黑" pitchFamily="34" charset="-122"/>
              </a:rPr>
              <a:t>。</a:t>
            </a:r>
          </a:p>
          <a:p>
            <a:pPr>
              <a:lnSpc>
                <a:spcPct val="110000"/>
              </a:lnSpc>
            </a:pPr>
            <a:r>
              <a:rPr kumimoji="0" lang="zh-CN" altLang="en-US" b="1" dirty="0">
                <a:solidFill>
                  <a:srgbClr val="0070C0"/>
                </a:solidFill>
                <a:latin typeface="微软雅黑" pitchFamily="34" charset="-122"/>
                <a:ea typeface="微软雅黑" pitchFamily="34" charset="-122"/>
              </a:rPr>
              <a:t>                否则 </a:t>
            </a:r>
          </a:p>
          <a:p>
            <a:pPr>
              <a:lnSpc>
                <a:spcPct val="110000"/>
              </a:lnSpc>
            </a:pPr>
            <a:r>
              <a:rPr kumimoji="0" lang="zh-CN" altLang="en-US" b="1" dirty="0">
                <a:solidFill>
                  <a:srgbClr val="0070C0"/>
                </a:solidFill>
                <a:latin typeface="微软雅黑" pitchFamily="34" charset="-122"/>
                <a:ea typeface="微软雅黑" pitchFamily="34" charset="-122"/>
              </a:rPr>
              <a:t>                    若收到项目中的</a:t>
            </a:r>
            <a:r>
              <a:rPr kumimoji="0" lang="zh-CN" altLang="en-US" b="1" dirty="0">
                <a:solidFill>
                  <a:srgbClr val="C55A11"/>
                </a:solidFill>
                <a:latin typeface="微软雅黑" pitchFamily="34" charset="-122"/>
                <a:ea typeface="微软雅黑" pitchFamily="34" charset="-122"/>
              </a:rPr>
              <a:t>距离小于路由表中的距离</a:t>
            </a:r>
            <a:r>
              <a:rPr kumimoji="0" lang="zh-CN" altLang="en-US" b="1" dirty="0">
                <a:solidFill>
                  <a:srgbClr val="0070C0"/>
                </a:solidFill>
                <a:latin typeface="微软雅黑" pitchFamily="34" charset="-122"/>
                <a:ea typeface="微软雅黑" pitchFamily="34" charset="-122"/>
              </a:rPr>
              <a:t>，则进行</a:t>
            </a:r>
            <a:r>
              <a:rPr kumimoji="0" lang="zh-CN" altLang="en-US" b="1" dirty="0">
                <a:solidFill>
                  <a:srgbClr val="C55A11"/>
                </a:solidFill>
                <a:latin typeface="微软雅黑" pitchFamily="34" charset="-122"/>
                <a:ea typeface="微软雅黑" pitchFamily="34" charset="-122"/>
              </a:rPr>
              <a:t>更新</a:t>
            </a:r>
            <a:r>
              <a:rPr kumimoji="0" lang="zh-CN" altLang="en-US" b="1" dirty="0">
                <a:solidFill>
                  <a:srgbClr val="0070C0"/>
                </a:solidFill>
                <a:latin typeface="微软雅黑" pitchFamily="34" charset="-122"/>
                <a:ea typeface="微软雅黑" pitchFamily="34" charset="-122"/>
              </a:rPr>
              <a:t>，</a:t>
            </a:r>
          </a:p>
          <a:p>
            <a:pPr>
              <a:lnSpc>
                <a:spcPct val="110000"/>
              </a:lnSpc>
            </a:pPr>
            <a:r>
              <a:rPr kumimoji="0" lang="zh-CN" altLang="en-US" b="1" dirty="0">
                <a:solidFill>
                  <a:srgbClr val="0070C0"/>
                </a:solidFill>
                <a:latin typeface="微软雅黑" pitchFamily="34" charset="-122"/>
                <a:ea typeface="微软雅黑" pitchFamily="34" charset="-122"/>
              </a:rPr>
              <a:t>	     否则，什么也不做。</a:t>
            </a:r>
          </a:p>
          <a:p>
            <a:pPr>
              <a:lnSpc>
                <a:spcPct val="110000"/>
              </a:lnSpc>
            </a:pPr>
            <a:r>
              <a:rPr kumimoji="0" lang="en-US" altLang="zh-CN" b="1" dirty="0">
                <a:solidFill>
                  <a:srgbClr val="0070C0"/>
                </a:solidFill>
                <a:latin typeface="微软雅黑" pitchFamily="34" charset="-122"/>
                <a:ea typeface="微软雅黑" pitchFamily="34" charset="-122"/>
              </a:rPr>
              <a:t>(3) </a:t>
            </a:r>
            <a:r>
              <a:rPr kumimoji="0" lang="zh-CN" altLang="en-US" b="1" dirty="0">
                <a:solidFill>
                  <a:srgbClr val="0070C0"/>
                </a:solidFill>
                <a:latin typeface="微软雅黑" pitchFamily="34" charset="-122"/>
                <a:ea typeface="微软雅黑" pitchFamily="34" charset="-122"/>
              </a:rPr>
              <a:t>若 </a:t>
            </a:r>
            <a:r>
              <a:rPr kumimoji="0" lang="en-US" altLang="zh-CN" b="1" dirty="0">
                <a:solidFill>
                  <a:srgbClr val="C55A11"/>
                </a:solidFill>
                <a:latin typeface="微软雅黑" pitchFamily="34" charset="-122"/>
                <a:ea typeface="微软雅黑" pitchFamily="34" charset="-122"/>
              </a:rPr>
              <a:t>3 </a:t>
            </a:r>
            <a:r>
              <a:rPr kumimoji="0" lang="zh-CN" altLang="en-US" b="1" dirty="0">
                <a:solidFill>
                  <a:srgbClr val="C55A11"/>
                </a:solidFill>
                <a:latin typeface="微软雅黑" pitchFamily="34" charset="-122"/>
                <a:ea typeface="微软雅黑" pitchFamily="34" charset="-122"/>
              </a:rPr>
              <a:t>分钟未收到相邻路由器的更新路由表</a:t>
            </a:r>
            <a:r>
              <a:rPr kumimoji="0" lang="zh-CN" altLang="en-US" b="1" dirty="0">
                <a:solidFill>
                  <a:srgbClr val="0070C0"/>
                </a:solidFill>
                <a:latin typeface="微软雅黑" pitchFamily="34" charset="-122"/>
                <a:ea typeface="微软雅黑" pitchFamily="34" charset="-122"/>
              </a:rPr>
              <a:t>，则把此相邻路由器记为不可达路由器，</a:t>
            </a:r>
            <a:r>
              <a:rPr kumimoji="0" lang="zh-CN" altLang="en-US" b="1" dirty="0">
                <a:solidFill>
                  <a:srgbClr val="C55A11"/>
                </a:solidFill>
                <a:latin typeface="微软雅黑" pitchFamily="34" charset="-122"/>
                <a:ea typeface="微软雅黑" pitchFamily="34" charset="-122"/>
              </a:rPr>
              <a:t>即将距离置为 </a:t>
            </a:r>
            <a:r>
              <a:rPr kumimoji="0" lang="en-US" altLang="zh-CN" b="1" dirty="0">
                <a:solidFill>
                  <a:srgbClr val="C55A11"/>
                </a:solidFill>
                <a:latin typeface="微软雅黑" pitchFamily="34" charset="-122"/>
                <a:ea typeface="微软雅黑" pitchFamily="34" charset="-122"/>
              </a:rPr>
              <a:t>16</a:t>
            </a:r>
            <a:r>
              <a:rPr kumimoji="0" lang="zh-CN" altLang="en-US" b="1" dirty="0">
                <a:solidFill>
                  <a:srgbClr val="0070C0"/>
                </a:solidFill>
                <a:latin typeface="微软雅黑" pitchFamily="34" charset="-122"/>
                <a:ea typeface="微软雅黑" pitchFamily="34" charset="-122"/>
              </a:rPr>
              <a:t>（表示不可达）。</a:t>
            </a:r>
          </a:p>
          <a:p>
            <a:pPr>
              <a:lnSpc>
                <a:spcPct val="110000"/>
              </a:lnSpc>
            </a:pPr>
            <a:r>
              <a:rPr kumimoji="0" lang="en-US" altLang="zh-CN" b="1" dirty="0">
                <a:solidFill>
                  <a:srgbClr val="0070C0"/>
                </a:solidFill>
                <a:latin typeface="微软雅黑" pitchFamily="34" charset="-122"/>
                <a:ea typeface="微软雅黑" pitchFamily="34" charset="-122"/>
              </a:rPr>
              <a:t>(4) </a:t>
            </a:r>
            <a:r>
              <a:rPr kumimoji="0" lang="zh-CN" altLang="en-US" b="1" dirty="0">
                <a:solidFill>
                  <a:srgbClr val="0070C0"/>
                </a:solidFill>
                <a:latin typeface="微软雅黑" pitchFamily="34" charset="-122"/>
                <a:ea typeface="微软雅黑" pitchFamily="34" charset="-122"/>
              </a:rPr>
              <a:t>返回。</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4.4  </a:t>
            </a:r>
            <a:r>
              <a:rPr lang="zh-CN" altLang="en-US" dirty="0">
                <a:latin typeface="微软雅黑" panose="020B0503020204020204" pitchFamily="34" charset="-122"/>
              </a:rPr>
              <a:t>路由选择协议</a:t>
            </a:r>
            <a:endParaRPr lang="zh-CN" altLang="en-US" dirty="0"/>
          </a:p>
        </p:txBody>
      </p:sp>
      <p:sp>
        <p:nvSpPr>
          <p:cNvPr id="7"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内部网关协议 </a:t>
            </a:r>
            <a:r>
              <a:rPr lang="en-US" altLang="zh-CN" sz="2400" b="1" dirty="0">
                <a:solidFill>
                  <a:srgbClr val="0070C0"/>
                </a:solidFill>
                <a:latin typeface="微软雅黑" panose="020B0503020204020204" pitchFamily="34" charset="-122"/>
                <a:ea typeface="微软雅黑" panose="020B0503020204020204" pitchFamily="34" charset="-122"/>
              </a:rPr>
              <a:t>RIP</a:t>
            </a:r>
            <a:r>
              <a:rPr lang="zh-CN" altLang="en-US" sz="2400" b="1" dirty="0">
                <a:solidFill>
                  <a:srgbClr val="0070C0"/>
                </a:solidFill>
                <a:latin typeface="微软雅黑" panose="020B0503020204020204" pitchFamily="34" charset="-122"/>
                <a:ea typeface="微软雅黑" panose="020B0503020204020204" pitchFamily="34" charset="-122"/>
              </a:rPr>
              <a:t> </a:t>
            </a:r>
            <a:r>
              <a:rPr lang="en-US" altLang="zh-CN" sz="2400" b="1" dirty="0">
                <a:solidFill>
                  <a:srgbClr val="0070C0"/>
                </a:solidFill>
                <a:latin typeface="微软雅黑" panose="020B0503020204020204" pitchFamily="34" charset="-122"/>
                <a:ea typeface="微软雅黑" panose="020B0503020204020204" pitchFamily="34" charset="-122"/>
              </a:rPr>
              <a:t>– </a:t>
            </a:r>
            <a:r>
              <a:rPr lang="zh-CN" altLang="en-US" sz="2400" b="1" dirty="0">
                <a:solidFill>
                  <a:srgbClr val="0070C0"/>
                </a:solidFill>
                <a:latin typeface="微软雅黑" panose="020B0503020204020204" pitchFamily="34" charset="-122"/>
                <a:ea typeface="微软雅黑" panose="020B0503020204020204" pitchFamily="34" charset="-122"/>
              </a:rPr>
              <a:t>距离向量算法</a:t>
            </a:r>
          </a:p>
        </p:txBody>
      </p:sp>
    </p:spTree>
    <p:extLst>
      <p:ext uri="{BB962C8B-B14F-4D97-AF65-F5344CB8AC3E}">
        <p14:creationId xmlns:p14="http://schemas.microsoft.com/office/powerpoint/2010/main" val="479504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55"/>
          <p:cNvSpPr txBox="1">
            <a:spLocks noChangeArrowheads="1"/>
          </p:cNvSpPr>
          <p:nvPr/>
        </p:nvSpPr>
        <p:spPr bwMode="auto">
          <a:xfrm>
            <a:off x="323528" y="1224226"/>
            <a:ext cx="8424936" cy="634020"/>
          </a:xfrm>
          <a:prstGeom prst="rect">
            <a:avLst/>
          </a:prstGeom>
          <a:gradFill>
            <a:gsLst>
              <a:gs pos="0">
                <a:schemeClr val="bg1">
                  <a:lumMod val="98000"/>
                  <a:lumOff val="2000"/>
                </a:schemeClr>
              </a:gs>
              <a:gs pos="100000">
                <a:schemeClr val="bg1">
                  <a:alpha val="67000"/>
                </a:schemeClr>
              </a:gs>
            </a:gsLst>
            <a:lin ang="0" scaled="1"/>
          </a:gradFill>
          <a:ln w="9525">
            <a:noFill/>
            <a:miter lim="800000"/>
            <a:headEnd/>
            <a:tailEnd/>
          </a:ln>
          <a:effectLst/>
        </p:spPr>
        <p:txBody>
          <a:bodyPr wrap="square">
            <a:spAutoFit/>
          </a:bodyPr>
          <a:lstStyle/>
          <a:p>
            <a:pPr>
              <a:lnSpc>
                <a:spcPct val="110000"/>
              </a:lnSpc>
            </a:pPr>
            <a:r>
              <a:rPr lang="zh-CN" altLang="en-US" sz="1600" dirty="0">
                <a:solidFill>
                  <a:srgbClr val="0070C0"/>
                </a:solidFill>
                <a:latin typeface="微软雅黑" pitchFamily="34" charset="-122"/>
                <a:ea typeface="微软雅黑" pitchFamily="34" charset="-122"/>
              </a:rPr>
              <a:t>已知路由器 </a:t>
            </a:r>
            <a:r>
              <a:rPr lang="en-US" altLang="zh-CN" sz="1600" dirty="0">
                <a:solidFill>
                  <a:srgbClr val="0070C0"/>
                </a:solidFill>
                <a:latin typeface="微软雅黑" pitchFamily="34" charset="-122"/>
                <a:ea typeface="微软雅黑" pitchFamily="34" charset="-122"/>
              </a:rPr>
              <a:t>R</a:t>
            </a:r>
            <a:r>
              <a:rPr lang="en-US" altLang="zh-CN" sz="1600" baseline="-25000" dirty="0">
                <a:solidFill>
                  <a:srgbClr val="0070C0"/>
                </a:solidFill>
                <a:latin typeface="微软雅黑" pitchFamily="34" charset="-122"/>
                <a:ea typeface="微软雅黑" pitchFamily="34" charset="-122"/>
              </a:rPr>
              <a:t>6</a:t>
            </a:r>
            <a:r>
              <a:rPr lang="en-US" altLang="zh-CN" sz="1600" dirty="0">
                <a:solidFill>
                  <a:srgbClr val="0070C0"/>
                </a:solidFill>
                <a:latin typeface="微软雅黑" pitchFamily="34" charset="-122"/>
                <a:ea typeface="微软雅黑" pitchFamily="34" charset="-122"/>
              </a:rPr>
              <a:t> </a:t>
            </a:r>
            <a:r>
              <a:rPr lang="zh-CN" altLang="en-US" sz="1600" dirty="0">
                <a:solidFill>
                  <a:srgbClr val="0070C0"/>
                </a:solidFill>
                <a:latin typeface="微软雅黑" pitchFamily="34" charset="-122"/>
                <a:ea typeface="微软雅黑" pitchFamily="34" charset="-122"/>
              </a:rPr>
              <a:t>有表 </a:t>
            </a:r>
            <a:r>
              <a:rPr lang="en-US" altLang="zh-CN" sz="1600" dirty="0">
                <a:solidFill>
                  <a:srgbClr val="0070C0"/>
                </a:solidFill>
                <a:latin typeface="微软雅黑" pitchFamily="34" charset="-122"/>
                <a:ea typeface="微软雅黑" pitchFamily="34" charset="-122"/>
              </a:rPr>
              <a:t>(a) </a:t>
            </a:r>
            <a:r>
              <a:rPr lang="zh-CN" altLang="en-US" sz="1600" dirty="0">
                <a:solidFill>
                  <a:srgbClr val="0070C0"/>
                </a:solidFill>
                <a:latin typeface="微软雅黑" pitchFamily="34" charset="-122"/>
                <a:ea typeface="微软雅黑" pitchFamily="34" charset="-122"/>
              </a:rPr>
              <a:t>所示的路由表。现在收到相邻路由器 </a:t>
            </a:r>
            <a:r>
              <a:rPr lang="en-US" altLang="zh-CN" sz="1600" dirty="0">
                <a:solidFill>
                  <a:srgbClr val="0070C0"/>
                </a:solidFill>
                <a:latin typeface="微软雅黑" pitchFamily="34" charset="-122"/>
                <a:ea typeface="微软雅黑" pitchFamily="34" charset="-122"/>
              </a:rPr>
              <a:t>R</a:t>
            </a:r>
            <a:r>
              <a:rPr lang="en-US" altLang="zh-CN" sz="1600" baseline="-25000" dirty="0">
                <a:solidFill>
                  <a:srgbClr val="0070C0"/>
                </a:solidFill>
                <a:latin typeface="微软雅黑" pitchFamily="34" charset="-122"/>
                <a:ea typeface="微软雅黑" pitchFamily="34" charset="-122"/>
              </a:rPr>
              <a:t>4 </a:t>
            </a:r>
            <a:r>
              <a:rPr lang="zh-CN" altLang="en-US" sz="1600" dirty="0">
                <a:solidFill>
                  <a:srgbClr val="0070C0"/>
                </a:solidFill>
                <a:latin typeface="微软雅黑" pitchFamily="34" charset="-122"/>
                <a:ea typeface="微软雅黑" pitchFamily="34" charset="-122"/>
              </a:rPr>
              <a:t>发来的路由更新信息，如表 </a:t>
            </a:r>
            <a:r>
              <a:rPr lang="en-US" altLang="zh-CN" sz="1600" dirty="0">
                <a:solidFill>
                  <a:srgbClr val="0070C0"/>
                </a:solidFill>
                <a:latin typeface="微软雅黑" pitchFamily="34" charset="-122"/>
                <a:ea typeface="微软雅黑" pitchFamily="34" charset="-122"/>
              </a:rPr>
              <a:t>(b) </a:t>
            </a:r>
            <a:r>
              <a:rPr lang="zh-CN" altLang="en-US" sz="1600" dirty="0">
                <a:solidFill>
                  <a:srgbClr val="0070C0"/>
                </a:solidFill>
                <a:latin typeface="微软雅黑" pitchFamily="34" charset="-122"/>
                <a:ea typeface="微软雅黑" pitchFamily="34" charset="-122"/>
              </a:rPr>
              <a:t>所示。试更新路由器 </a:t>
            </a:r>
            <a:r>
              <a:rPr lang="en-US" altLang="zh-CN" sz="1600" dirty="0">
                <a:solidFill>
                  <a:srgbClr val="0070C0"/>
                </a:solidFill>
                <a:latin typeface="微软雅黑" pitchFamily="34" charset="-122"/>
                <a:ea typeface="微软雅黑" pitchFamily="34" charset="-122"/>
              </a:rPr>
              <a:t>R</a:t>
            </a:r>
            <a:r>
              <a:rPr lang="en-US" altLang="zh-CN" sz="1600" baseline="-25000" dirty="0">
                <a:solidFill>
                  <a:srgbClr val="0070C0"/>
                </a:solidFill>
                <a:latin typeface="微软雅黑" pitchFamily="34" charset="-122"/>
                <a:ea typeface="微软雅黑" pitchFamily="34" charset="-122"/>
              </a:rPr>
              <a:t>6</a:t>
            </a:r>
            <a:r>
              <a:rPr lang="en-US" altLang="zh-CN" sz="1600" dirty="0">
                <a:solidFill>
                  <a:srgbClr val="0070C0"/>
                </a:solidFill>
                <a:latin typeface="微软雅黑" pitchFamily="34" charset="-122"/>
                <a:ea typeface="微软雅黑" pitchFamily="34" charset="-122"/>
              </a:rPr>
              <a:t> </a:t>
            </a:r>
            <a:r>
              <a:rPr lang="zh-CN" altLang="en-US" sz="1600" dirty="0">
                <a:solidFill>
                  <a:srgbClr val="0070C0"/>
                </a:solidFill>
                <a:latin typeface="微软雅黑" pitchFamily="34" charset="-122"/>
                <a:ea typeface="微软雅黑" pitchFamily="34" charset="-122"/>
              </a:rPr>
              <a:t>的路由表。</a:t>
            </a:r>
          </a:p>
        </p:txBody>
      </p:sp>
      <p:graphicFrame>
        <p:nvGraphicFramePr>
          <p:cNvPr id="51" name="表格 50"/>
          <p:cNvGraphicFramePr>
            <a:graphicFrameLocks noGrp="1"/>
          </p:cNvGraphicFramePr>
          <p:nvPr>
            <p:extLst>
              <p:ext uri="{D42A27DB-BD31-4B8C-83A1-F6EECF244321}">
                <p14:modId xmlns:p14="http://schemas.microsoft.com/office/powerpoint/2010/main" val="2866272398"/>
              </p:ext>
            </p:extLst>
          </p:nvPr>
        </p:nvGraphicFramePr>
        <p:xfrm>
          <a:off x="980316" y="2315863"/>
          <a:ext cx="2948791" cy="942454"/>
        </p:xfrm>
        <a:graphic>
          <a:graphicData uri="http://schemas.openxmlformats.org/drawingml/2006/table">
            <a:tbl>
              <a:tblPr firstRow="1" firstCol="1" lastRow="1" lastCol="1" bandRow="1" bandCol="1">
                <a:tableStyleId>{5C22544A-7EE6-4342-B048-85BDC9FD1C3A}</a:tableStyleId>
              </a:tblPr>
              <a:tblGrid>
                <a:gridCol w="982930">
                  <a:extLst>
                    <a:ext uri="{9D8B030D-6E8A-4147-A177-3AD203B41FA5}">
                      <a16:colId xmlns:a16="http://schemas.microsoft.com/office/drawing/2014/main" val="20000"/>
                    </a:ext>
                  </a:extLst>
                </a:gridCol>
                <a:gridCol w="657750">
                  <a:extLst>
                    <a:ext uri="{9D8B030D-6E8A-4147-A177-3AD203B41FA5}">
                      <a16:colId xmlns:a16="http://schemas.microsoft.com/office/drawing/2014/main" val="20001"/>
                    </a:ext>
                  </a:extLst>
                </a:gridCol>
                <a:gridCol w="1308111">
                  <a:extLst>
                    <a:ext uri="{9D8B030D-6E8A-4147-A177-3AD203B41FA5}">
                      <a16:colId xmlns:a16="http://schemas.microsoft.com/office/drawing/2014/main" val="20002"/>
                    </a:ext>
                  </a:extLst>
                </a:gridCol>
              </a:tblGrid>
              <a:tr h="302141">
                <a:tc>
                  <a:txBody>
                    <a:bodyPr/>
                    <a:lstStyle/>
                    <a:p>
                      <a:pPr algn="ctr">
                        <a:lnSpc>
                          <a:spcPct val="100000"/>
                        </a:lnSpc>
                        <a:spcAft>
                          <a:spcPts val="0"/>
                        </a:spcAft>
                      </a:pPr>
                      <a:r>
                        <a:rPr lang="zh-CN" sz="1200" b="1" dirty="0">
                          <a:solidFill>
                            <a:schemeClr val="bg1"/>
                          </a:solidFill>
                          <a:effectLst/>
                          <a:latin typeface="微软雅黑" pitchFamily="34" charset="-122"/>
                          <a:ea typeface="微软雅黑" pitchFamily="34" charset="-122"/>
                        </a:rPr>
                        <a:t>目的网络</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lnSpc>
                          <a:spcPct val="100000"/>
                        </a:lnSpc>
                        <a:spcAft>
                          <a:spcPts val="0"/>
                        </a:spcAft>
                      </a:pPr>
                      <a:r>
                        <a:rPr lang="zh-CN" sz="1200" b="1" dirty="0">
                          <a:solidFill>
                            <a:schemeClr val="bg1"/>
                          </a:solidFill>
                          <a:effectLst/>
                          <a:latin typeface="微软雅黑" pitchFamily="34" charset="-122"/>
                          <a:ea typeface="微软雅黑" pitchFamily="34" charset="-122"/>
                        </a:rPr>
                        <a:t>距离</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lnSpc>
                          <a:spcPct val="100000"/>
                        </a:lnSpc>
                        <a:spcAft>
                          <a:spcPts val="0"/>
                        </a:spcAft>
                      </a:pPr>
                      <a:r>
                        <a:rPr lang="zh-CN" sz="1200" b="1" dirty="0">
                          <a:solidFill>
                            <a:schemeClr val="bg1"/>
                          </a:solidFill>
                          <a:effectLst/>
                          <a:latin typeface="微软雅黑" pitchFamily="34" charset="-122"/>
                          <a:ea typeface="微软雅黑" pitchFamily="34" charset="-122"/>
                        </a:rPr>
                        <a:t>下一跳路由器</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000"/>
                  </a:ext>
                </a:extLst>
              </a:tr>
              <a:tr h="208931">
                <a:tc>
                  <a:txBody>
                    <a:bodyPr/>
                    <a:lstStyle/>
                    <a:p>
                      <a:pPr algn="ctr">
                        <a:lnSpc>
                          <a:spcPct val="100000"/>
                        </a:lnSpc>
                        <a:spcAft>
                          <a:spcPts val="0"/>
                        </a:spcAft>
                      </a:pPr>
                      <a:r>
                        <a:rPr lang="en-US" sz="1200" b="1" dirty="0">
                          <a:solidFill>
                            <a:schemeClr val="tx1"/>
                          </a:solidFill>
                          <a:effectLst/>
                          <a:latin typeface="微软雅黑" pitchFamily="34" charset="-122"/>
                          <a:ea typeface="微软雅黑" pitchFamily="34" charset="-122"/>
                        </a:rPr>
                        <a:t>Net2</a:t>
                      </a:r>
                      <a:endParaRPr lang="zh-CN" sz="1200" b="1" dirty="0">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200" b="1">
                          <a:solidFill>
                            <a:schemeClr val="tx1"/>
                          </a:solidFill>
                          <a:effectLst/>
                          <a:latin typeface="微软雅黑" pitchFamily="34" charset="-122"/>
                          <a:ea typeface="微软雅黑" pitchFamily="34" charset="-122"/>
                        </a:rPr>
                        <a:t>3</a:t>
                      </a:r>
                      <a:endParaRPr lang="zh-CN" sz="1200" b="1">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200" b="1" dirty="0">
                          <a:solidFill>
                            <a:schemeClr val="tx1"/>
                          </a:solidFill>
                          <a:effectLst/>
                          <a:latin typeface="微软雅黑" pitchFamily="34" charset="-122"/>
                          <a:ea typeface="微软雅黑" pitchFamily="34" charset="-122"/>
                        </a:rPr>
                        <a:t>R</a:t>
                      </a:r>
                      <a:r>
                        <a:rPr lang="en-US" sz="1200" b="1" baseline="-25000" dirty="0">
                          <a:solidFill>
                            <a:schemeClr val="tx1"/>
                          </a:solidFill>
                          <a:effectLst/>
                          <a:latin typeface="微软雅黑" pitchFamily="34" charset="-122"/>
                          <a:ea typeface="微软雅黑" pitchFamily="34" charset="-122"/>
                        </a:rPr>
                        <a:t>4</a:t>
                      </a:r>
                      <a:endParaRPr lang="zh-CN" sz="1200" b="1" dirty="0">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15691">
                <a:tc>
                  <a:txBody>
                    <a:bodyPr/>
                    <a:lstStyle/>
                    <a:p>
                      <a:pPr algn="ctr">
                        <a:lnSpc>
                          <a:spcPct val="100000"/>
                        </a:lnSpc>
                        <a:spcAft>
                          <a:spcPts val="0"/>
                        </a:spcAft>
                      </a:pPr>
                      <a:r>
                        <a:rPr lang="en-US" sz="1200" b="1" dirty="0">
                          <a:solidFill>
                            <a:schemeClr val="tx1"/>
                          </a:solidFill>
                          <a:effectLst/>
                          <a:latin typeface="微软雅黑" pitchFamily="34" charset="-122"/>
                          <a:ea typeface="微软雅黑" pitchFamily="34" charset="-122"/>
                        </a:rPr>
                        <a:t>Net3</a:t>
                      </a:r>
                      <a:endParaRPr lang="zh-CN" sz="1200" b="1" dirty="0">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pPr>
                      <a:r>
                        <a:rPr lang="en-US" sz="1200" b="1" dirty="0">
                          <a:solidFill>
                            <a:schemeClr val="tx1"/>
                          </a:solidFill>
                          <a:effectLst/>
                          <a:latin typeface="微软雅黑" pitchFamily="34" charset="-122"/>
                          <a:ea typeface="微软雅黑" pitchFamily="34" charset="-122"/>
                        </a:rPr>
                        <a:t>4</a:t>
                      </a:r>
                      <a:endParaRPr lang="zh-CN" sz="1200" b="1" dirty="0">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pPr>
                      <a:r>
                        <a:rPr lang="en-US" sz="1200" b="1" dirty="0">
                          <a:solidFill>
                            <a:schemeClr val="tx1"/>
                          </a:solidFill>
                          <a:effectLst/>
                          <a:latin typeface="微软雅黑" pitchFamily="34" charset="-122"/>
                          <a:ea typeface="微软雅黑" pitchFamily="34" charset="-122"/>
                        </a:rPr>
                        <a:t>R</a:t>
                      </a:r>
                      <a:r>
                        <a:rPr lang="en-US" sz="1200" b="1" baseline="-25000" dirty="0">
                          <a:solidFill>
                            <a:schemeClr val="tx1"/>
                          </a:solidFill>
                          <a:effectLst/>
                          <a:latin typeface="微软雅黑" pitchFamily="34" charset="-122"/>
                          <a:ea typeface="微软雅黑" pitchFamily="34" charset="-122"/>
                        </a:rPr>
                        <a:t>5</a:t>
                      </a:r>
                      <a:endParaRPr lang="zh-CN" sz="1200" b="1" dirty="0">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2"/>
                  </a:ext>
                </a:extLst>
              </a:tr>
              <a:tr h="215691">
                <a:tc>
                  <a:txBody>
                    <a:bodyPr/>
                    <a:lstStyle/>
                    <a:p>
                      <a:pPr algn="ctr">
                        <a:lnSpc>
                          <a:spcPct val="100000"/>
                        </a:lnSpc>
                        <a:spcAft>
                          <a:spcPts val="0"/>
                        </a:spcAft>
                      </a:pPr>
                      <a:r>
                        <a:rPr lang="en-US" sz="1200" b="1" dirty="0">
                          <a:solidFill>
                            <a:schemeClr val="tx1"/>
                          </a:solidFill>
                          <a:effectLst/>
                          <a:latin typeface="微软雅黑" pitchFamily="34" charset="-122"/>
                          <a:ea typeface="微软雅黑" pitchFamily="34" charset="-122"/>
                        </a:rPr>
                        <a:t>…</a:t>
                      </a:r>
                      <a:endParaRPr lang="zh-CN" sz="1200" b="1" dirty="0">
                        <a:solidFill>
                          <a:schemeClr val="tx1"/>
                        </a:solidFill>
                        <a:effectLst/>
                        <a:latin typeface="微软雅黑" pitchFamily="34" charset="-122"/>
                        <a:ea typeface="微软雅黑"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200" b="1" dirty="0">
                          <a:solidFill>
                            <a:schemeClr val="tx1"/>
                          </a:solidFill>
                          <a:effectLst/>
                          <a:latin typeface="微软雅黑" pitchFamily="34" charset="-122"/>
                          <a:ea typeface="微软雅黑" pitchFamily="34" charset="-122"/>
                        </a:rPr>
                        <a:t>…</a:t>
                      </a:r>
                      <a:endParaRPr lang="zh-CN" sz="1200" b="1" dirty="0">
                        <a:solidFill>
                          <a:schemeClr val="tx1"/>
                        </a:solidFill>
                        <a:effectLst/>
                        <a:latin typeface="微软雅黑" pitchFamily="34" charset="-122"/>
                        <a:ea typeface="微软雅黑"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200" b="1" dirty="0">
                          <a:solidFill>
                            <a:schemeClr val="tx1"/>
                          </a:solidFill>
                          <a:effectLst/>
                          <a:latin typeface="微软雅黑" pitchFamily="34" charset="-122"/>
                          <a:ea typeface="微软雅黑" pitchFamily="34" charset="-122"/>
                        </a:rPr>
                        <a:t>…</a:t>
                      </a:r>
                      <a:endParaRPr lang="zh-CN" sz="1200" b="1" dirty="0">
                        <a:solidFill>
                          <a:schemeClr val="tx1"/>
                        </a:solidFill>
                        <a:effectLst/>
                        <a:latin typeface="微软雅黑" pitchFamily="34" charset="-122"/>
                        <a:ea typeface="微软雅黑"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59" name="下箭头 58"/>
          <p:cNvSpPr/>
          <p:nvPr/>
        </p:nvSpPr>
        <p:spPr bwMode="auto">
          <a:xfrm>
            <a:off x="7423138" y="4036878"/>
            <a:ext cx="324037" cy="566772"/>
          </a:xfrm>
          <a:prstGeom prst="downArrow">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grpSp>
        <p:nvGrpSpPr>
          <p:cNvPr id="72" name="组合 71"/>
          <p:cNvGrpSpPr/>
          <p:nvPr/>
        </p:nvGrpSpPr>
        <p:grpSpPr>
          <a:xfrm>
            <a:off x="3587391" y="2614519"/>
            <a:ext cx="1644032" cy="1561987"/>
            <a:chOff x="3252601" y="1802855"/>
            <a:chExt cx="2329021" cy="2212784"/>
          </a:xfrm>
        </p:grpSpPr>
        <p:sp>
          <p:nvSpPr>
            <p:cNvPr id="61" name="椭圆 60"/>
            <p:cNvSpPr/>
            <p:nvPr/>
          </p:nvSpPr>
          <p:spPr bwMode="auto">
            <a:xfrm>
              <a:off x="4146774" y="2403830"/>
              <a:ext cx="1080119" cy="936104"/>
            </a:xfrm>
            <a:prstGeom prst="ellipse">
              <a:avLst/>
            </a:prstGeom>
            <a:solidFill>
              <a:srgbClr val="99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a:ln>
                    <a:noFill/>
                  </a:ln>
                  <a:effectLst/>
                  <a:latin typeface="微软雅黑" pitchFamily="34" charset="-122"/>
                  <a:ea typeface="微软雅黑" pitchFamily="34" charset="-122"/>
                </a:rPr>
                <a:t>计算更新</a:t>
              </a:r>
            </a:p>
          </p:txBody>
        </p:sp>
        <p:sp>
          <p:nvSpPr>
            <p:cNvPr id="62" name="直角上箭头 61"/>
            <p:cNvSpPr/>
            <p:nvPr/>
          </p:nvSpPr>
          <p:spPr bwMode="auto">
            <a:xfrm flipH="1">
              <a:off x="4569090" y="3439575"/>
              <a:ext cx="1012532" cy="576064"/>
            </a:xfrm>
            <a:prstGeom prst="bentUpArrow">
              <a:avLst>
                <a:gd name="adj1" fmla="val 25000"/>
                <a:gd name="adj2" fmla="val 37144"/>
                <a:gd name="adj3" fmla="val 42348"/>
              </a:avLst>
            </a:prstGeom>
            <a:solidFill>
              <a:srgbClr val="00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itchFamily="34" charset="-122"/>
                <a:ea typeface="微软雅黑" pitchFamily="34" charset="-122"/>
              </a:endParaRPr>
            </a:p>
          </p:txBody>
        </p:sp>
        <p:sp>
          <p:nvSpPr>
            <p:cNvPr id="63" name="直角上箭头 62"/>
            <p:cNvSpPr/>
            <p:nvPr/>
          </p:nvSpPr>
          <p:spPr bwMode="auto">
            <a:xfrm flipV="1">
              <a:off x="3706033" y="1802855"/>
              <a:ext cx="1196826" cy="576064"/>
            </a:xfrm>
            <a:prstGeom prst="bentUpArrow">
              <a:avLst>
                <a:gd name="adj1" fmla="val 25000"/>
                <a:gd name="adj2" fmla="val 37144"/>
                <a:gd name="adj3" fmla="val 42348"/>
              </a:avLst>
            </a:prstGeom>
            <a:solidFill>
              <a:srgbClr val="00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itchFamily="34" charset="-122"/>
                <a:ea typeface="微软雅黑" pitchFamily="34" charset="-122"/>
              </a:endParaRPr>
            </a:p>
          </p:txBody>
        </p:sp>
        <p:sp>
          <p:nvSpPr>
            <p:cNvPr id="64" name="直角上箭头 63"/>
            <p:cNvSpPr/>
            <p:nvPr/>
          </p:nvSpPr>
          <p:spPr bwMode="auto">
            <a:xfrm flipH="1" flipV="1">
              <a:off x="3252601" y="2877303"/>
              <a:ext cx="906865" cy="468052"/>
            </a:xfrm>
            <a:prstGeom prst="bentUpArrow">
              <a:avLst>
                <a:gd name="adj1" fmla="val 25000"/>
                <a:gd name="adj2" fmla="val 37144"/>
                <a:gd name="adj3" fmla="val 42348"/>
              </a:avLst>
            </a:prstGeom>
            <a:solidFill>
              <a:srgbClr val="00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itchFamily="34" charset="-122"/>
                <a:ea typeface="微软雅黑" pitchFamily="34" charset="-122"/>
              </a:endParaRPr>
            </a:p>
          </p:txBody>
        </p:sp>
      </p:grpSp>
      <p:sp>
        <p:nvSpPr>
          <p:cNvPr id="65" name="矩形 64"/>
          <p:cNvSpPr/>
          <p:nvPr/>
        </p:nvSpPr>
        <p:spPr>
          <a:xfrm>
            <a:off x="1298785" y="1995686"/>
            <a:ext cx="2311851" cy="307777"/>
          </a:xfrm>
          <a:prstGeom prst="rect">
            <a:avLst/>
          </a:prstGeom>
        </p:spPr>
        <p:txBody>
          <a:bodyPr wrap="none">
            <a:spAutoFit/>
          </a:bodyPr>
          <a:lstStyle/>
          <a:p>
            <a:pPr algn="ctr"/>
            <a:r>
              <a:rPr lang="zh-CN" altLang="zh-CN" sz="1400" b="1" dirty="0">
                <a:latin typeface="微软雅黑" pitchFamily="34" charset="-122"/>
                <a:ea typeface="微软雅黑" pitchFamily="34" charset="-122"/>
              </a:rPr>
              <a:t>表</a:t>
            </a:r>
            <a:r>
              <a:rPr lang="en-US" altLang="zh-CN" sz="1400" b="1" dirty="0">
                <a:latin typeface="微软雅黑" pitchFamily="34" charset="-122"/>
                <a:ea typeface="微软雅黑" pitchFamily="34" charset="-122"/>
              </a:rPr>
              <a:t> (a)  </a:t>
            </a:r>
            <a:r>
              <a:rPr lang="zh-CN" altLang="zh-CN" sz="1400" b="1" dirty="0">
                <a:latin typeface="微软雅黑" pitchFamily="34" charset="-122"/>
                <a:ea typeface="微软雅黑" pitchFamily="34" charset="-122"/>
              </a:rPr>
              <a:t>路由器</a:t>
            </a:r>
            <a:r>
              <a:rPr lang="en-US" altLang="zh-CN" sz="1400" b="1" dirty="0">
                <a:latin typeface="微软雅黑" pitchFamily="34" charset="-122"/>
                <a:ea typeface="微软雅黑" pitchFamily="34" charset="-122"/>
              </a:rPr>
              <a:t> R</a:t>
            </a:r>
            <a:r>
              <a:rPr lang="en-US" altLang="zh-CN" sz="1400" b="1" baseline="-25000" dirty="0">
                <a:latin typeface="微软雅黑" pitchFamily="34" charset="-122"/>
                <a:ea typeface="微软雅黑" pitchFamily="34" charset="-122"/>
              </a:rPr>
              <a:t>6 </a:t>
            </a:r>
            <a:r>
              <a:rPr lang="zh-CN" altLang="zh-CN" sz="1400" b="1" dirty="0">
                <a:latin typeface="微软雅黑" pitchFamily="34" charset="-122"/>
                <a:ea typeface="微软雅黑" pitchFamily="34" charset="-122"/>
              </a:rPr>
              <a:t>的路由表</a:t>
            </a:r>
            <a:endParaRPr lang="zh-CN" altLang="en-US" sz="1400" b="1" dirty="0">
              <a:latin typeface="微软雅黑" pitchFamily="34" charset="-122"/>
              <a:ea typeface="微软雅黑" pitchFamily="34" charset="-122"/>
            </a:endParaRPr>
          </a:p>
        </p:txBody>
      </p:sp>
      <p:graphicFrame>
        <p:nvGraphicFramePr>
          <p:cNvPr id="66" name="表格 65"/>
          <p:cNvGraphicFramePr>
            <a:graphicFrameLocks noGrp="1"/>
          </p:cNvGraphicFramePr>
          <p:nvPr>
            <p:extLst>
              <p:ext uri="{D42A27DB-BD31-4B8C-83A1-F6EECF244321}">
                <p14:modId xmlns:p14="http://schemas.microsoft.com/office/powerpoint/2010/main" val="1260419473"/>
              </p:ext>
            </p:extLst>
          </p:nvPr>
        </p:nvGraphicFramePr>
        <p:xfrm>
          <a:off x="5258087" y="2315863"/>
          <a:ext cx="2948791" cy="942454"/>
        </p:xfrm>
        <a:graphic>
          <a:graphicData uri="http://schemas.openxmlformats.org/drawingml/2006/table">
            <a:tbl>
              <a:tblPr firstRow="1" firstCol="1" lastRow="1" lastCol="1" bandRow="1" bandCol="1">
                <a:tableStyleId>{5C22544A-7EE6-4342-B048-85BDC9FD1C3A}</a:tableStyleId>
              </a:tblPr>
              <a:tblGrid>
                <a:gridCol w="982930">
                  <a:extLst>
                    <a:ext uri="{9D8B030D-6E8A-4147-A177-3AD203B41FA5}">
                      <a16:colId xmlns:a16="http://schemas.microsoft.com/office/drawing/2014/main" val="20000"/>
                    </a:ext>
                  </a:extLst>
                </a:gridCol>
                <a:gridCol w="657750">
                  <a:extLst>
                    <a:ext uri="{9D8B030D-6E8A-4147-A177-3AD203B41FA5}">
                      <a16:colId xmlns:a16="http://schemas.microsoft.com/office/drawing/2014/main" val="20001"/>
                    </a:ext>
                  </a:extLst>
                </a:gridCol>
                <a:gridCol w="1308111">
                  <a:extLst>
                    <a:ext uri="{9D8B030D-6E8A-4147-A177-3AD203B41FA5}">
                      <a16:colId xmlns:a16="http://schemas.microsoft.com/office/drawing/2014/main" val="20002"/>
                    </a:ext>
                  </a:extLst>
                </a:gridCol>
              </a:tblGrid>
              <a:tr h="302141">
                <a:tc>
                  <a:txBody>
                    <a:bodyPr/>
                    <a:lstStyle/>
                    <a:p>
                      <a:pPr algn="ctr">
                        <a:lnSpc>
                          <a:spcPct val="100000"/>
                        </a:lnSpc>
                        <a:spcAft>
                          <a:spcPts val="0"/>
                        </a:spcAft>
                      </a:pPr>
                      <a:r>
                        <a:rPr lang="zh-CN" sz="1200" b="1" dirty="0">
                          <a:solidFill>
                            <a:schemeClr val="bg1"/>
                          </a:solidFill>
                          <a:effectLst/>
                          <a:latin typeface="微软雅黑" pitchFamily="34" charset="-122"/>
                          <a:ea typeface="微软雅黑" pitchFamily="34" charset="-122"/>
                        </a:rPr>
                        <a:t>目的网络</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lnSpc>
                          <a:spcPct val="100000"/>
                        </a:lnSpc>
                        <a:spcAft>
                          <a:spcPts val="0"/>
                        </a:spcAft>
                      </a:pPr>
                      <a:r>
                        <a:rPr lang="zh-CN" sz="1200" b="1" dirty="0">
                          <a:solidFill>
                            <a:schemeClr val="bg1"/>
                          </a:solidFill>
                          <a:effectLst/>
                          <a:latin typeface="微软雅黑" pitchFamily="34" charset="-122"/>
                          <a:ea typeface="微软雅黑" pitchFamily="34" charset="-122"/>
                        </a:rPr>
                        <a:t>距离</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lnSpc>
                          <a:spcPct val="100000"/>
                        </a:lnSpc>
                        <a:spcAft>
                          <a:spcPts val="0"/>
                        </a:spcAft>
                      </a:pPr>
                      <a:r>
                        <a:rPr lang="zh-CN" sz="1200" b="1" dirty="0">
                          <a:solidFill>
                            <a:schemeClr val="bg1"/>
                          </a:solidFill>
                          <a:effectLst/>
                          <a:latin typeface="微软雅黑" pitchFamily="34" charset="-122"/>
                          <a:ea typeface="微软雅黑" pitchFamily="34" charset="-122"/>
                        </a:rPr>
                        <a:t>下一跳路由器</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000"/>
                  </a:ext>
                </a:extLst>
              </a:tr>
              <a:tr h="208931">
                <a:tc>
                  <a:txBody>
                    <a:bodyPr/>
                    <a:lstStyle/>
                    <a:p>
                      <a:pPr algn="ctr">
                        <a:lnSpc>
                          <a:spcPct val="100000"/>
                        </a:lnSpc>
                        <a:spcAft>
                          <a:spcPts val="0"/>
                        </a:spcAft>
                      </a:pPr>
                      <a:r>
                        <a:rPr lang="en-US" sz="1200" b="1" dirty="0">
                          <a:solidFill>
                            <a:schemeClr val="tx1"/>
                          </a:solidFill>
                          <a:effectLst/>
                          <a:latin typeface="微软雅黑" pitchFamily="34" charset="-122"/>
                          <a:ea typeface="微软雅黑" pitchFamily="34" charset="-122"/>
                        </a:rPr>
                        <a:t>Net1</a:t>
                      </a:r>
                      <a:endParaRPr lang="zh-CN" sz="1200" b="1" dirty="0">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200" b="1" dirty="0">
                          <a:solidFill>
                            <a:schemeClr val="tx1"/>
                          </a:solidFill>
                          <a:effectLst/>
                          <a:latin typeface="微软雅黑" pitchFamily="34" charset="-122"/>
                          <a:ea typeface="微软雅黑" pitchFamily="34" charset="-122"/>
                        </a:rPr>
                        <a:t>3</a:t>
                      </a:r>
                      <a:endParaRPr lang="zh-CN" sz="1200" b="1" dirty="0">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200" b="1">
                          <a:solidFill>
                            <a:schemeClr val="tx1"/>
                          </a:solidFill>
                          <a:effectLst/>
                          <a:latin typeface="微软雅黑" pitchFamily="34" charset="-122"/>
                          <a:ea typeface="微软雅黑" pitchFamily="34" charset="-122"/>
                        </a:rPr>
                        <a:t>R</a:t>
                      </a:r>
                      <a:r>
                        <a:rPr lang="en-US" sz="1200" b="1" baseline="-25000">
                          <a:solidFill>
                            <a:schemeClr val="tx1"/>
                          </a:solidFill>
                          <a:effectLst/>
                          <a:latin typeface="微软雅黑" pitchFamily="34" charset="-122"/>
                          <a:ea typeface="微软雅黑" pitchFamily="34" charset="-122"/>
                        </a:rPr>
                        <a:t>1</a:t>
                      </a:r>
                      <a:endParaRPr lang="zh-CN" sz="1200" b="1">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15691">
                <a:tc>
                  <a:txBody>
                    <a:bodyPr/>
                    <a:lstStyle/>
                    <a:p>
                      <a:pPr algn="ctr">
                        <a:lnSpc>
                          <a:spcPct val="100000"/>
                        </a:lnSpc>
                        <a:spcAft>
                          <a:spcPts val="0"/>
                        </a:spcAft>
                      </a:pPr>
                      <a:r>
                        <a:rPr lang="en-US" sz="1200" b="1" dirty="0">
                          <a:solidFill>
                            <a:schemeClr val="tx1"/>
                          </a:solidFill>
                          <a:effectLst/>
                          <a:latin typeface="微软雅黑" pitchFamily="34" charset="-122"/>
                          <a:ea typeface="微软雅黑" pitchFamily="34" charset="-122"/>
                        </a:rPr>
                        <a:t>Net2</a:t>
                      </a:r>
                      <a:endParaRPr lang="zh-CN" sz="1200" b="1" dirty="0">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pPr>
                      <a:r>
                        <a:rPr lang="en-US" sz="1200" b="1" dirty="0">
                          <a:solidFill>
                            <a:schemeClr val="tx1"/>
                          </a:solidFill>
                          <a:effectLst/>
                          <a:latin typeface="微软雅黑" pitchFamily="34" charset="-122"/>
                          <a:ea typeface="微软雅黑" pitchFamily="34" charset="-122"/>
                        </a:rPr>
                        <a:t>4</a:t>
                      </a:r>
                      <a:endParaRPr lang="zh-CN" sz="1200" b="1" dirty="0">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pPr>
                      <a:r>
                        <a:rPr lang="en-US" sz="1200" b="1" dirty="0">
                          <a:solidFill>
                            <a:schemeClr val="tx1"/>
                          </a:solidFill>
                          <a:effectLst/>
                          <a:latin typeface="微软雅黑" pitchFamily="34" charset="-122"/>
                          <a:ea typeface="微软雅黑" pitchFamily="34" charset="-122"/>
                        </a:rPr>
                        <a:t>R</a:t>
                      </a:r>
                      <a:r>
                        <a:rPr lang="en-US" sz="1200" b="1" baseline="-25000" dirty="0">
                          <a:solidFill>
                            <a:schemeClr val="tx1"/>
                          </a:solidFill>
                          <a:effectLst/>
                          <a:latin typeface="微软雅黑" pitchFamily="34" charset="-122"/>
                          <a:ea typeface="微软雅黑" pitchFamily="34" charset="-122"/>
                        </a:rPr>
                        <a:t>2</a:t>
                      </a:r>
                      <a:endParaRPr lang="zh-CN" sz="1200" b="1" dirty="0">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2"/>
                  </a:ext>
                </a:extLst>
              </a:tr>
              <a:tr h="215691">
                <a:tc>
                  <a:txBody>
                    <a:bodyPr/>
                    <a:lstStyle/>
                    <a:p>
                      <a:pPr algn="ctr">
                        <a:lnSpc>
                          <a:spcPct val="100000"/>
                        </a:lnSpc>
                        <a:spcAft>
                          <a:spcPts val="0"/>
                        </a:spcAft>
                      </a:pPr>
                      <a:r>
                        <a:rPr lang="en-US" sz="1200" b="1" dirty="0">
                          <a:solidFill>
                            <a:schemeClr val="tx1"/>
                          </a:solidFill>
                          <a:effectLst/>
                          <a:latin typeface="微软雅黑" pitchFamily="34" charset="-122"/>
                          <a:ea typeface="微软雅黑" pitchFamily="34" charset="-122"/>
                        </a:rPr>
                        <a:t>Net3</a:t>
                      </a:r>
                      <a:endParaRPr lang="zh-CN" sz="1200" b="1" dirty="0">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200" b="1" dirty="0">
                          <a:solidFill>
                            <a:schemeClr val="tx1"/>
                          </a:solidFill>
                          <a:effectLst/>
                          <a:latin typeface="微软雅黑" pitchFamily="34" charset="-122"/>
                          <a:ea typeface="微软雅黑" pitchFamily="34" charset="-122"/>
                        </a:rPr>
                        <a:t>1</a:t>
                      </a:r>
                      <a:endParaRPr lang="zh-CN" sz="1200" b="1" dirty="0">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zh-CN" sz="1200" b="1" dirty="0">
                          <a:solidFill>
                            <a:schemeClr val="tx1"/>
                          </a:solidFill>
                          <a:effectLst/>
                          <a:latin typeface="微软雅黑" pitchFamily="34" charset="-122"/>
                          <a:ea typeface="微软雅黑" pitchFamily="34" charset="-122"/>
                        </a:rPr>
                        <a:t>直接交付</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67" name="矩形 66"/>
          <p:cNvSpPr/>
          <p:nvPr/>
        </p:nvSpPr>
        <p:spPr>
          <a:xfrm>
            <a:off x="5388204" y="1995686"/>
            <a:ext cx="2688557" cy="307777"/>
          </a:xfrm>
          <a:prstGeom prst="rect">
            <a:avLst/>
          </a:prstGeom>
        </p:spPr>
        <p:txBody>
          <a:bodyPr wrap="none">
            <a:spAutoFit/>
          </a:bodyPr>
          <a:lstStyle/>
          <a:p>
            <a:pPr algn="ctr"/>
            <a:r>
              <a:rPr lang="zh-CN" altLang="en-US" sz="1400" b="1" dirty="0">
                <a:latin typeface="微软雅黑" pitchFamily="34" charset="-122"/>
                <a:ea typeface="微软雅黑" pitchFamily="34" charset="-122"/>
              </a:rPr>
              <a:t>表 </a:t>
            </a:r>
            <a:r>
              <a:rPr lang="en-US" altLang="zh-CN" sz="1400" b="1" dirty="0">
                <a:latin typeface="微软雅黑" pitchFamily="34" charset="-122"/>
                <a:ea typeface="微软雅黑" pitchFamily="34" charset="-122"/>
              </a:rPr>
              <a:t>(b)  R4 </a:t>
            </a:r>
            <a:r>
              <a:rPr lang="zh-CN" altLang="en-US" sz="1400" b="1" dirty="0">
                <a:latin typeface="微软雅黑" pitchFamily="34" charset="-122"/>
                <a:ea typeface="微软雅黑" pitchFamily="34" charset="-122"/>
              </a:rPr>
              <a:t>发来的路由更新信息</a:t>
            </a:r>
          </a:p>
        </p:txBody>
      </p:sp>
      <p:graphicFrame>
        <p:nvGraphicFramePr>
          <p:cNvPr id="68" name="表格 67"/>
          <p:cNvGraphicFramePr>
            <a:graphicFrameLocks noGrp="1"/>
          </p:cNvGraphicFramePr>
          <p:nvPr>
            <p:extLst>
              <p:ext uri="{D42A27DB-BD31-4B8C-83A1-F6EECF244321}">
                <p14:modId xmlns:p14="http://schemas.microsoft.com/office/powerpoint/2010/main" val="2343048225"/>
              </p:ext>
            </p:extLst>
          </p:nvPr>
        </p:nvGraphicFramePr>
        <p:xfrm>
          <a:off x="5258087" y="3911569"/>
          <a:ext cx="2948791" cy="942454"/>
        </p:xfrm>
        <a:graphic>
          <a:graphicData uri="http://schemas.openxmlformats.org/drawingml/2006/table">
            <a:tbl>
              <a:tblPr firstRow="1" firstCol="1" lastRow="1" lastCol="1" bandRow="1" bandCol="1">
                <a:tableStyleId>{5C22544A-7EE6-4342-B048-85BDC9FD1C3A}</a:tableStyleId>
              </a:tblPr>
              <a:tblGrid>
                <a:gridCol w="982930">
                  <a:extLst>
                    <a:ext uri="{9D8B030D-6E8A-4147-A177-3AD203B41FA5}">
                      <a16:colId xmlns:a16="http://schemas.microsoft.com/office/drawing/2014/main" val="20000"/>
                    </a:ext>
                  </a:extLst>
                </a:gridCol>
                <a:gridCol w="657750">
                  <a:extLst>
                    <a:ext uri="{9D8B030D-6E8A-4147-A177-3AD203B41FA5}">
                      <a16:colId xmlns:a16="http://schemas.microsoft.com/office/drawing/2014/main" val="20001"/>
                    </a:ext>
                  </a:extLst>
                </a:gridCol>
                <a:gridCol w="1308111">
                  <a:extLst>
                    <a:ext uri="{9D8B030D-6E8A-4147-A177-3AD203B41FA5}">
                      <a16:colId xmlns:a16="http://schemas.microsoft.com/office/drawing/2014/main" val="20002"/>
                    </a:ext>
                  </a:extLst>
                </a:gridCol>
              </a:tblGrid>
              <a:tr h="302141">
                <a:tc>
                  <a:txBody>
                    <a:bodyPr/>
                    <a:lstStyle/>
                    <a:p>
                      <a:pPr algn="ctr">
                        <a:lnSpc>
                          <a:spcPct val="100000"/>
                        </a:lnSpc>
                        <a:spcAft>
                          <a:spcPts val="0"/>
                        </a:spcAft>
                      </a:pPr>
                      <a:r>
                        <a:rPr lang="zh-CN" sz="1200" b="1" dirty="0">
                          <a:solidFill>
                            <a:schemeClr val="bg1"/>
                          </a:solidFill>
                          <a:effectLst/>
                          <a:latin typeface="微软雅黑" pitchFamily="34" charset="-122"/>
                          <a:ea typeface="微软雅黑" pitchFamily="34" charset="-122"/>
                        </a:rPr>
                        <a:t>目的网络</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lnSpc>
                          <a:spcPct val="100000"/>
                        </a:lnSpc>
                        <a:spcAft>
                          <a:spcPts val="0"/>
                        </a:spcAft>
                      </a:pPr>
                      <a:r>
                        <a:rPr lang="zh-CN" sz="1200" b="1" dirty="0">
                          <a:solidFill>
                            <a:schemeClr val="bg1"/>
                          </a:solidFill>
                          <a:effectLst/>
                          <a:latin typeface="微软雅黑" pitchFamily="34" charset="-122"/>
                          <a:ea typeface="微软雅黑" pitchFamily="34" charset="-122"/>
                        </a:rPr>
                        <a:t>距离</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lnSpc>
                          <a:spcPct val="100000"/>
                        </a:lnSpc>
                        <a:spcAft>
                          <a:spcPts val="0"/>
                        </a:spcAft>
                      </a:pPr>
                      <a:r>
                        <a:rPr lang="zh-CN" sz="1200" b="1" dirty="0">
                          <a:solidFill>
                            <a:schemeClr val="bg1"/>
                          </a:solidFill>
                          <a:effectLst/>
                          <a:latin typeface="微软雅黑" pitchFamily="34" charset="-122"/>
                          <a:ea typeface="微软雅黑" pitchFamily="34" charset="-122"/>
                        </a:rPr>
                        <a:t>下一跳路由器</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000"/>
                  </a:ext>
                </a:extLst>
              </a:tr>
              <a:tr h="208931">
                <a:tc>
                  <a:txBody>
                    <a:bodyPr/>
                    <a:lstStyle/>
                    <a:p>
                      <a:pPr algn="ctr">
                        <a:lnSpc>
                          <a:spcPct val="100000"/>
                        </a:lnSpc>
                        <a:spcAft>
                          <a:spcPts val="0"/>
                        </a:spcAft>
                      </a:pPr>
                      <a:r>
                        <a:rPr lang="en-US" sz="1200" b="1" dirty="0">
                          <a:solidFill>
                            <a:schemeClr val="tx1"/>
                          </a:solidFill>
                          <a:effectLst/>
                          <a:latin typeface="微软雅黑" pitchFamily="34" charset="-122"/>
                          <a:ea typeface="微软雅黑" pitchFamily="34" charset="-122"/>
                        </a:rPr>
                        <a:t>Net1</a:t>
                      </a:r>
                      <a:endParaRPr lang="zh-CN" sz="1200" b="1" dirty="0">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200" b="1">
                          <a:solidFill>
                            <a:schemeClr val="tx1"/>
                          </a:solidFill>
                          <a:effectLst/>
                          <a:latin typeface="微软雅黑" pitchFamily="34" charset="-122"/>
                          <a:ea typeface="微软雅黑" pitchFamily="34" charset="-122"/>
                        </a:rPr>
                        <a:t>4</a:t>
                      </a:r>
                      <a:endParaRPr lang="zh-CN" sz="1200" b="1">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200" b="1" dirty="0">
                          <a:solidFill>
                            <a:schemeClr val="tx1"/>
                          </a:solidFill>
                          <a:effectLst/>
                          <a:latin typeface="微软雅黑" pitchFamily="34" charset="-122"/>
                          <a:ea typeface="微软雅黑" pitchFamily="34" charset="-122"/>
                        </a:rPr>
                        <a:t>R</a:t>
                      </a:r>
                      <a:r>
                        <a:rPr lang="en-US" sz="1200" b="1" baseline="-25000" dirty="0">
                          <a:solidFill>
                            <a:schemeClr val="tx1"/>
                          </a:solidFill>
                          <a:effectLst/>
                          <a:latin typeface="微软雅黑" pitchFamily="34" charset="-122"/>
                          <a:ea typeface="微软雅黑" pitchFamily="34" charset="-122"/>
                        </a:rPr>
                        <a:t>4</a:t>
                      </a:r>
                      <a:endParaRPr lang="zh-CN" sz="1200" b="1" dirty="0">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15691">
                <a:tc>
                  <a:txBody>
                    <a:bodyPr/>
                    <a:lstStyle/>
                    <a:p>
                      <a:pPr algn="ctr">
                        <a:lnSpc>
                          <a:spcPct val="100000"/>
                        </a:lnSpc>
                        <a:spcAft>
                          <a:spcPts val="0"/>
                        </a:spcAft>
                      </a:pPr>
                      <a:r>
                        <a:rPr lang="en-US" sz="1200" b="1" dirty="0">
                          <a:solidFill>
                            <a:schemeClr val="tx1"/>
                          </a:solidFill>
                          <a:effectLst/>
                          <a:latin typeface="微软雅黑" pitchFamily="34" charset="-122"/>
                          <a:ea typeface="微软雅黑" pitchFamily="34" charset="-122"/>
                        </a:rPr>
                        <a:t>Net2</a:t>
                      </a:r>
                      <a:endParaRPr lang="zh-CN" sz="1200" b="1" dirty="0">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pPr>
                      <a:r>
                        <a:rPr lang="en-US" sz="1200" b="1" dirty="0">
                          <a:solidFill>
                            <a:schemeClr val="tx1"/>
                          </a:solidFill>
                          <a:effectLst/>
                          <a:latin typeface="微软雅黑" pitchFamily="34" charset="-122"/>
                          <a:ea typeface="微软雅黑" pitchFamily="34" charset="-122"/>
                        </a:rPr>
                        <a:t>5</a:t>
                      </a:r>
                      <a:endParaRPr lang="zh-CN" sz="1200" b="1" dirty="0">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pPr>
                      <a:r>
                        <a:rPr lang="en-US" sz="1200" b="1" dirty="0">
                          <a:solidFill>
                            <a:schemeClr val="tx1"/>
                          </a:solidFill>
                          <a:effectLst/>
                          <a:latin typeface="微软雅黑" pitchFamily="34" charset="-122"/>
                          <a:ea typeface="微软雅黑" pitchFamily="34" charset="-122"/>
                        </a:rPr>
                        <a:t>R</a:t>
                      </a:r>
                      <a:r>
                        <a:rPr lang="en-US" sz="1200" b="1" baseline="-25000" dirty="0">
                          <a:solidFill>
                            <a:schemeClr val="tx1"/>
                          </a:solidFill>
                          <a:effectLst/>
                          <a:latin typeface="微软雅黑" pitchFamily="34" charset="-122"/>
                          <a:ea typeface="微软雅黑" pitchFamily="34" charset="-122"/>
                        </a:rPr>
                        <a:t>4</a:t>
                      </a:r>
                      <a:endParaRPr lang="zh-CN" sz="1200" b="1" dirty="0">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2"/>
                  </a:ext>
                </a:extLst>
              </a:tr>
              <a:tr h="215691">
                <a:tc>
                  <a:txBody>
                    <a:bodyPr/>
                    <a:lstStyle/>
                    <a:p>
                      <a:pPr algn="ctr">
                        <a:lnSpc>
                          <a:spcPct val="100000"/>
                        </a:lnSpc>
                        <a:spcAft>
                          <a:spcPts val="0"/>
                        </a:spcAft>
                      </a:pPr>
                      <a:r>
                        <a:rPr lang="en-US" sz="1200" b="1" dirty="0">
                          <a:solidFill>
                            <a:schemeClr val="tx1"/>
                          </a:solidFill>
                          <a:effectLst/>
                          <a:latin typeface="微软雅黑" pitchFamily="34" charset="-122"/>
                          <a:ea typeface="微软雅黑" pitchFamily="34" charset="-122"/>
                        </a:rPr>
                        <a:t>Net3</a:t>
                      </a:r>
                      <a:endParaRPr lang="zh-CN" sz="1200" b="1" dirty="0">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200" b="1" dirty="0">
                          <a:solidFill>
                            <a:schemeClr val="tx1"/>
                          </a:solidFill>
                          <a:effectLst/>
                          <a:latin typeface="微软雅黑" pitchFamily="34" charset="-122"/>
                          <a:ea typeface="微软雅黑" pitchFamily="34" charset="-122"/>
                        </a:rPr>
                        <a:t>2</a:t>
                      </a:r>
                      <a:endParaRPr lang="zh-CN" sz="1200" b="1" dirty="0">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200" b="1" dirty="0">
                          <a:solidFill>
                            <a:schemeClr val="tx1"/>
                          </a:solidFill>
                          <a:effectLst/>
                          <a:latin typeface="微软雅黑" pitchFamily="34" charset="-122"/>
                          <a:ea typeface="微软雅黑" pitchFamily="34" charset="-122"/>
                        </a:rPr>
                        <a:t>R</a:t>
                      </a:r>
                      <a:r>
                        <a:rPr lang="en-US" sz="1200" b="1" baseline="-25000" dirty="0">
                          <a:solidFill>
                            <a:schemeClr val="tx1"/>
                          </a:solidFill>
                          <a:effectLst/>
                          <a:latin typeface="微软雅黑" pitchFamily="34" charset="-122"/>
                          <a:ea typeface="微软雅黑" pitchFamily="34" charset="-122"/>
                        </a:rPr>
                        <a:t>4</a:t>
                      </a:r>
                      <a:endParaRPr lang="zh-CN" sz="1200" b="1" dirty="0">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69" name="矩形 68"/>
          <p:cNvSpPr/>
          <p:nvPr/>
        </p:nvSpPr>
        <p:spPr>
          <a:xfrm>
            <a:off x="5748076" y="3591392"/>
            <a:ext cx="1968809" cy="307777"/>
          </a:xfrm>
          <a:prstGeom prst="rect">
            <a:avLst/>
          </a:prstGeom>
        </p:spPr>
        <p:txBody>
          <a:bodyPr wrap="none">
            <a:spAutoFit/>
          </a:bodyPr>
          <a:lstStyle/>
          <a:p>
            <a:pPr algn="ctr"/>
            <a:r>
              <a:rPr lang="zh-CN" altLang="en-US" sz="1400" b="1" dirty="0">
                <a:latin typeface="微软雅黑" pitchFamily="34" charset="-122"/>
                <a:ea typeface="微软雅黑" pitchFamily="34" charset="-122"/>
              </a:rPr>
              <a:t>表 </a:t>
            </a:r>
            <a:r>
              <a:rPr lang="en-US" altLang="zh-CN" sz="1400" b="1" dirty="0">
                <a:latin typeface="微软雅黑" pitchFamily="34" charset="-122"/>
                <a:ea typeface="微软雅黑" pitchFamily="34" charset="-122"/>
              </a:rPr>
              <a:t>(c)  </a:t>
            </a:r>
            <a:r>
              <a:rPr lang="zh-CN" altLang="en-US" sz="1400" b="1" dirty="0">
                <a:latin typeface="微软雅黑" pitchFamily="34" charset="-122"/>
                <a:ea typeface="微软雅黑" pitchFamily="34" charset="-122"/>
              </a:rPr>
              <a:t>修改后的表 </a:t>
            </a:r>
            <a:r>
              <a:rPr lang="en-US" altLang="zh-CN" sz="1400" b="1" dirty="0">
                <a:latin typeface="微软雅黑" pitchFamily="34" charset="-122"/>
                <a:ea typeface="微软雅黑" pitchFamily="34" charset="-122"/>
              </a:rPr>
              <a:t>(b)</a:t>
            </a:r>
          </a:p>
        </p:txBody>
      </p:sp>
      <p:graphicFrame>
        <p:nvGraphicFramePr>
          <p:cNvPr id="70" name="表格 69"/>
          <p:cNvGraphicFramePr>
            <a:graphicFrameLocks noGrp="1"/>
          </p:cNvGraphicFramePr>
          <p:nvPr>
            <p:extLst>
              <p:ext uri="{D42A27DB-BD31-4B8C-83A1-F6EECF244321}">
                <p14:modId xmlns:p14="http://schemas.microsoft.com/office/powerpoint/2010/main" val="3967113018"/>
              </p:ext>
            </p:extLst>
          </p:nvPr>
        </p:nvGraphicFramePr>
        <p:xfrm>
          <a:off x="980316" y="3717861"/>
          <a:ext cx="2948791" cy="1158145"/>
        </p:xfrm>
        <a:graphic>
          <a:graphicData uri="http://schemas.openxmlformats.org/drawingml/2006/table">
            <a:tbl>
              <a:tblPr firstRow="1" firstCol="1" lastRow="1" lastCol="1" bandRow="1" bandCol="1">
                <a:tableStyleId>{5C22544A-7EE6-4342-B048-85BDC9FD1C3A}</a:tableStyleId>
              </a:tblPr>
              <a:tblGrid>
                <a:gridCol w="982930">
                  <a:extLst>
                    <a:ext uri="{9D8B030D-6E8A-4147-A177-3AD203B41FA5}">
                      <a16:colId xmlns:a16="http://schemas.microsoft.com/office/drawing/2014/main" val="20000"/>
                    </a:ext>
                  </a:extLst>
                </a:gridCol>
                <a:gridCol w="657750">
                  <a:extLst>
                    <a:ext uri="{9D8B030D-6E8A-4147-A177-3AD203B41FA5}">
                      <a16:colId xmlns:a16="http://schemas.microsoft.com/office/drawing/2014/main" val="20001"/>
                    </a:ext>
                  </a:extLst>
                </a:gridCol>
                <a:gridCol w="1308111">
                  <a:extLst>
                    <a:ext uri="{9D8B030D-6E8A-4147-A177-3AD203B41FA5}">
                      <a16:colId xmlns:a16="http://schemas.microsoft.com/office/drawing/2014/main" val="20002"/>
                    </a:ext>
                  </a:extLst>
                </a:gridCol>
              </a:tblGrid>
              <a:tr h="302141">
                <a:tc>
                  <a:txBody>
                    <a:bodyPr/>
                    <a:lstStyle/>
                    <a:p>
                      <a:pPr algn="ctr">
                        <a:lnSpc>
                          <a:spcPct val="100000"/>
                        </a:lnSpc>
                        <a:spcAft>
                          <a:spcPts val="0"/>
                        </a:spcAft>
                      </a:pPr>
                      <a:r>
                        <a:rPr lang="zh-CN" sz="1200" b="1" dirty="0">
                          <a:solidFill>
                            <a:schemeClr val="bg1"/>
                          </a:solidFill>
                          <a:effectLst/>
                          <a:latin typeface="微软雅黑" pitchFamily="34" charset="-122"/>
                          <a:ea typeface="微软雅黑" pitchFamily="34" charset="-122"/>
                        </a:rPr>
                        <a:t>目的网络</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lnSpc>
                          <a:spcPct val="100000"/>
                        </a:lnSpc>
                        <a:spcAft>
                          <a:spcPts val="0"/>
                        </a:spcAft>
                      </a:pPr>
                      <a:r>
                        <a:rPr lang="zh-CN" sz="1200" b="1" dirty="0">
                          <a:solidFill>
                            <a:schemeClr val="bg1"/>
                          </a:solidFill>
                          <a:effectLst/>
                          <a:latin typeface="微软雅黑" pitchFamily="34" charset="-122"/>
                          <a:ea typeface="微软雅黑" pitchFamily="34" charset="-122"/>
                        </a:rPr>
                        <a:t>距离</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lnSpc>
                          <a:spcPct val="100000"/>
                        </a:lnSpc>
                        <a:spcAft>
                          <a:spcPts val="0"/>
                        </a:spcAft>
                      </a:pPr>
                      <a:r>
                        <a:rPr lang="zh-CN" sz="1200" b="1" dirty="0">
                          <a:solidFill>
                            <a:schemeClr val="bg1"/>
                          </a:solidFill>
                          <a:effectLst/>
                          <a:latin typeface="微软雅黑" pitchFamily="34" charset="-122"/>
                          <a:ea typeface="微软雅黑" pitchFamily="34" charset="-122"/>
                        </a:rPr>
                        <a:t>下一跳路由器</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000"/>
                  </a:ext>
                </a:extLst>
              </a:tr>
              <a:tr h="208931">
                <a:tc>
                  <a:txBody>
                    <a:bodyPr/>
                    <a:lstStyle/>
                    <a:p>
                      <a:pPr algn="ctr">
                        <a:lnSpc>
                          <a:spcPct val="100000"/>
                        </a:lnSpc>
                        <a:spcAft>
                          <a:spcPts val="0"/>
                        </a:spcAft>
                      </a:pPr>
                      <a:r>
                        <a:rPr lang="en-US" sz="1200" b="1" dirty="0">
                          <a:solidFill>
                            <a:schemeClr val="tx1"/>
                          </a:solidFill>
                          <a:effectLst/>
                          <a:latin typeface="微软雅黑" pitchFamily="34" charset="-122"/>
                          <a:ea typeface="微软雅黑" pitchFamily="34" charset="-122"/>
                        </a:rPr>
                        <a:t>Net1</a:t>
                      </a:r>
                      <a:endParaRPr lang="zh-CN" sz="1200" b="1" dirty="0">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200" b="1">
                          <a:solidFill>
                            <a:schemeClr val="tx1"/>
                          </a:solidFill>
                          <a:effectLst/>
                          <a:latin typeface="微软雅黑" pitchFamily="34" charset="-122"/>
                          <a:ea typeface="微软雅黑" pitchFamily="34" charset="-122"/>
                        </a:rPr>
                        <a:t>4</a:t>
                      </a:r>
                      <a:endParaRPr lang="zh-CN" sz="1200" b="1">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200" b="1">
                          <a:solidFill>
                            <a:schemeClr val="tx1"/>
                          </a:solidFill>
                          <a:effectLst/>
                          <a:latin typeface="微软雅黑" pitchFamily="34" charset="-122"/>
                          <a:ea typeface="微软雅黑" pitchFamily="34" charset="-122"/>
                        </a:rPr>
                        <a:t>R</a:t>
                      </a:r>
                      <a:r>
                        <a:rPr lang="en-US" sz="1200" b="1" baseline="-25000">
                          <a:solidFill>
                            <a:schemeClr val="tx1"/>
                          </a:solidFill>
                          <a:effectLst/>
                          <a:latin typeface="微软雅黑" pitchFamily="34" charset="-122"/>
                          <a:ea typeface="微软雅黑" pitchFamily="34" charset="-122"/>
                        </a:rPr>
                        <a:t>4</a:t>
                      </a:r>
                      <a:endParaRPr lang="zh-CN" sz="1200" b="1">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15691">
                <a:tc>
                  <a:txBody>
                    <a:bodyPr/>
                    <a:lstStyle/>
                    <a:p>
                      <a:pPr algn="ctr">
                        <a:lnSpc>
                          <a:spcPct val="100000"/>
                        </a:lnSpc>
                        <a:spcAft>
                          <a:spcPts val="0"/>
                        </a:spcAft>
                      </a:pPr>
                      <a:r>
                        <a:rPr lang="en-US" sz="1200" b="1" dirty="0">
                          <a:solidFill>
                            <a:schemeClr val="tx1"/>
                          </a:solidFill>
                          <a:effectLst/>
                          <a:latin typeface="微软雅黑" pitchFamily="34" charset="-122"/>
                          <a:ea typeface="微软雅黑" pitchFamily="34" charset="-122"/>
                        </a:rPr>
                        <a:t>Net2</a:t>
                      </a:r>
                      <a:endParaRPr lang="zh-CN" sz="1200" b="1" dirty="0">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pPr>
                      <a:r>
                        <a:rPr lang="en-US" sz="1200" b="1" dirty="0">
                          <a:solidFill>
                            <a:schemeClr val="tx1"/>
                          </a:solidFill>
                          <a:effectLst/>
                          <a:latin typeface="微软雅黑" pitchFamily="34" charset="-122"/>
                          <a:ea typeface="微软雅黑" pitchFamily="34" charset="-122"/>
                        </a:rPr>
                        <a:t>5</a:t>
                      </a:r>
                      <a:endParaRPr lang="zh-CN" sz="1200" b="1" dirty="0">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pPr>
                      <a:r>
                        <a:rPr lang="en-US" sz="1200" b="1" dirty="0">
                          <a:solidFill>
                            <a:schemeClr val="tx1"/>
                          </a:solidFill>
                          <a:effectLst/>
                          <a:latin typeface="微软雅黑" pitchFamily="34" charset="-122"/>
                          <a:ea typeface="微软雅黑" pitchFamily="34" charset="-122"/>
                        </a:rPr>
                        <a:t>R</a:t>
                      </a:r>
                      <a:r>
                        <a:rPr lang="en-US" sz="1200" b="1" baseline="-25000" dirty="0">
                          <a:solidFill>
                            <a:schemeClr val="tx1"/>
                          </a:solidFill>
                          <a:effectLst/>
                          <a:latin typeface="微软雅黑" pitchFamily="34" charset="-122"/>
                          <a:ea typeface="微软雅黑" pitchFamily="34" charset="-122"/>
                        </a:rPr>
                        <a:t>4</a:t>
                      </a:r>
                      <a:endParaRPr lang="zh-CN" sz="1200" b="1" dirty="0">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2"/>
                  </a:ext>
                </a:extLst>
              </a:tr>
              <a:tr h="215691">
                <a:tc>
                  <a:txBody>
                    <a:bodyPr/>
                    <a:lstStyle/>
                    <a:p>
                      <a:pPr algn="ctr">
                        <a:lnSpc>
                          <a:spcPct val="100000"/>
                        </a:lnSpc>
                        <a:spcAft>
                          <a:spcPts val="0"/>
                        </a:spcAft>
                      </a:pPr>
                      <a:r>
                        <a:rPr lang="en-US" sz="1200" b="1" dirty="0">
                          <a:solidFill>
                            <a:schemeClr val="tx1"/>
                          </a:solidFill>
                          <a:effectLst/>
                          <a:latin typeface="微软雅黑" pitchFamily="34" charset="-122"/>
                          <a:ea typeface="微软雅黑" pitchFamily="34" charset="-122"/>
                        </a:rPr>
                        <a:t>Net3</a:t>
                      </a:r>
                      <a:endParaRPr lang="zh-CN" sz="1200" b="1" dirty="0">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200" b="1" dirty="0">
                          <a:solidFill>
                            <a:schemeClr val="tx1"/>
                          </a:solidFill>
                          <a:effectLst/>
                          <a:latin typeface="微软雅黑" pitchFamily="34" charset="-122"/>
                          <a:ea typeface="微软雅黑" pitchFamily="34" charset="-122"/>
                        </a:rPr>
                        <a:t>2</a:t>
                      </a:r>
                      <a:endParaRPr lang="zh-CN" sz="1200" b="1" dirty="0">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200" b="1" dirty="0">
                          <a:solidFill>
                            <a:schemeClr val="tx1"/>
                          </a:solidFill>
                          <a:effectLst/>
                          <a:latin typeface="微软雅黑" pitchFamily="34" charset="-122"/>
                          <a:ea typeface="微软雅黑" pitchFamily="34" charset="-122"/>
                        </a:rPr>
                        <a:t>R</a:t>
                      </a:r>
                      <a:r>
                        <a:rPr lang="en-US" sz="1200" b="1" baseline="-25000" dirty="0">
                          <a:solidFill>
                            <a:schemeClr val="tx1"/>
                          </a:solidFill>
                          <a:effectLst/>
                          <a:latin typeface="微软雅黑" pitchFamily="34" charset="-122"/>
                          <a:ea typeface="微软雅黑" pitchFamily="34" charset="-122"/>
                        </a:rPr>
                        <a:t>4</a:t>
                      </a:r>
                      <a:endParaRPr lang="zh-CN" sz="1200" b="1" dirty="0">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15691">
                <a:tc>
                  <a:txBody>
                    <a:bodyPr/>
                    <a:lstStyle/>
                    <a:p>
                      <a:pPr algn="ctr">
                        <a:lnSpc>
                          <a:spcPct val="100000"/>
                        </a:lnSpc>
                        <a:spcAft>
                          <a:spcPts val="0"/>
                        </a:spcAft>
                      </a:pPr>
                      <a:r>
                        <a:rPr lang="en-US" sz="1200" b="1" dirty="0">
                          <a:solidFill>
                            <a:schemeClr val="tx1"/>
                          </a:solidFill>
                          <a:effectLst/>
                          <a:latin typeface="微软雅黑" pitchFamily="34" charset="-122"/>
                          <a:ea typeface="微软雅黑" pitchFamily="34" charset="-122"/>
                        </a:rPr>
                        <a:t>…</a:t>
                      </a:r>
                      <a:endParaRPr lang="zh-CN" sz="1200" b="1" dirty="0">
                        <a:solidFill>
                          <a:schemeClr val="tx1"/>
                        </a:solidFill>
                        <a:effectLst/>
                        <a:latin typeface="微软雅黑" pitchFamily="34" charset="-122"/>
                        <a:ea typeface="微软雅黑"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pPr>
                      <a:r>
                        <a:rPr lang="en-US" sz="1200" b="1" dirty="0">
                          <a:solidFill>
                            <a:schemeClr val="tx1"/>
                          </a:solidFill>
                          <a:effectLst/>
                          <a:latin typeface="微软雅黑" pitchFamily="34" charset="-122"/>
                          <a:ea typeface="微软雅黑" pitchFamily="34" charset="-122"/>
                        </a:rPr>
                        <a:t>…</a:t>
                      </a:r>
                      <a:endParaRPr lang="zh-CN" sz="1200" b="1" dirty="0">
                        <a:solidFill>
                          <a:schemeClr val="tx1"/>
                        </a:solidFill>
                        <a:effectLst/>
                        <a:latin typeface="微软雅黑" pitchFamily="34" charset="-122"/>
                        <a:ea typeface="微软雅黑"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pPr>
                      <a:r>
                        <a:rPr lang="en-US" sz="1200" b="1" dirty="0">
                          <a:solidFill>
                            <a:schemeClr val="tx1"/>
                          </a:solidFill>
                          <a:effectLst/>
                          <a:latin typeface="微软雅黑" pitchFamily="34" charset="-122"/>
                          <a:ea typeface="微软雅黑" pitchFamily="34" charset="-122"/>
                        </a:rPr>
                        <a:t>…</a:t>
                      </a:r>
                      <a:endParaRPr lang="zh-CN" sz="1200" b="1" dirty="0">
                        <a:solidFill>
                          <a:schemeClr val="tx1"/>
                        </a:solidFill>
                        <a:effectLst/>
                        <a:latin typeface="微软雅黑" pitchFamily="34" charset="-122"/>
                        <a:ea typeface="微软雅黑"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4"/>
                  </a:ext>
                </a:extLst>
              </a:tr>
            </a:tbl>
          </a:graphicData>
        </a:graphic>
      </p:graphicFrame>
      <p:sp>
        <p:nvSpPr>
          <p:cNvPr id="71" name="矩形 70"/>
          <p:cNvSpPr/>
          <p:nvPr/>
        </p:nvSpPr>
        <p:spPr>
          <a:xfrm>
            <a:off x="802467" y="3397684"/>
            <a:ext cx="2864888" cy="307777"/>
          </a:xfrm>
          <a:prstGeom prst="rect">
            <a:avLst/>
          </a:prstGeom>
        </p:spPr>
        <p:txBody>
          <a:bodyPr wrap="none">
            <a:spAutoFit/>
          </a:bodyPr>
          <a:lstStyle/>
          <a:p>
            <a:pPr algn="ctr"/>
            <a:r>
              <a:rPr lang="zh-CN" altLang="en-US" sz="1400" b="1" dirty="0">
                <a:latin typeface="微软雅黑" pitchFamily="34" charset="-122"/>
                <a:ea typeface="微软雅黑" pitchFamily="34" charset="-122"/>
              </a:rPr>
              <a:t>表 </a:t>
            </a:r>
            <a:r>
              <a:rPr lang="en-US" altLang="zh-CN" sz="1400" b="1" dirty="0">
                <a:latin typeface="微软雅黑" pitchFamily="34" charset="-122"/>
                <a:ea typeface="微软雅黑" pitchFamily="34" charset="-122"/>
              </a:rPr>
              <a:t>(d)  </a:t>
            </a:r>
            <a:r>
              <a:rPr lang="zh-CN" altLang="en-US" sz="1400" b="1" dirty="0">
                <a:latin typeface="微软雅黑" pitchFamily="34" charset="-122"/>
                <a:ea typeface="微软雅黑" pitchFamily="34" charset="-122"/>
              </a:rPr>
              <a:t>路由器 </a:t>
            </a:r>
            <a:r>
              <a:rPr lang="en-US" altLang="zh-CN" sz="1400" b="1" dirty="0">
                <a:latin typeface="微软雅黑" pitchFamily="34" charset="-122"/>
                <a:ea typeface="微软雅黑" pitchFamily="34" charset="-122"/>
              </a:rPr>
              <a:t>R</a:t>
            </a:r>
            <a:r>
              <a:rPr lang="en-US" altLang="zh-CN" sz="1400" b="1" baseline="-25000" dirty="0">
                <a:latin typeface="微软雅黑" pitchFamily="34" charset="-122"/>
                <a:ea typeface="微软雅黑" pitchFamily="34" charset="-122"/>
              </a:rPr>
              <a:t>6 </a:t>
            </a:r>
            <a:r>
              <a:rPr lang="zh-CN" altLang="en-US" sz="1400" b="1" dirty="0">
                <a:latin typeface="微软雅黑" pitchFamily="34" charset="-122"/>
                <a:ea typeface="微软雅黑" pitchFamily="34" charset="-122"/>
              </a:rPr>
              <a:t>更新后的路由表</a:t>
            </a:r>
          </a:p>
        </p:txBody>
      </p:sp>
      <p:sp>
        <p:nvSpPr>
          <p:cNvPr id="73" name="下箭头 72"/>
          <p:cNvSpPr/>
          <p:nvPr/>
        </p:nvSpPr>
        <p:spPr bwMode="auto">
          <a:xfrm>
            <a:off x="6638192" y="3203339"/>
            <a:ext cx="253526" cy="443441"/>
          </a:xfrm>
          <a:prstGeom prst="downArrow">
            <a:avLst/>
          </a:prstGeom>
          <a:solidFill>
            <a:srgbClr val="00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4" name="标题 3"/>
          <p:cNvSpPr>
            <a:spLocks noGrp="1"/>
          </p:cNvSpPr>
          <p:nvPr>
            <p:ph type="title"/>
          </p:nvPr>
        </p:nvSpPr>
        <p:spPr/>
        <p:txBody>
          <a:bodyPr/>
          <a:lstStyle/>
          <a:p>
            <a:r>
              <a:rPr lang="en-US" altLang="zh-CN" dirty="0">
                <a:latin typeface="微软雅黑" panose="020B0503020204020204" pitchFamily="34" charset="-122"/>
              </a:rPr>
              <a:t>4.4  </a:t>
            </a:r>
            <a:r>
              <a:rPr lang="zh-CN" altLang="en-US" dirty="0">
                <a:latin typeface="微软雅黑" panose="020B0503020204020204" pitchFamily="34" charset="-122"/>
              </a:rPr>
              <a:t>路由选择协议</a:t>
            </a:r>
            <a:endParaRPr lang="zh-CN" altLang="en-US" dirty="0"/>
          </a:p>
        </p:txBody>
      </p:sp>
      <p:sp>
        <p:nvSpPr>
          <p:cNvPr id="20"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内部网关协议 </a:t>
            </a:r>
            <a:r>
              <a:rPr lang="en-US" altLang="zh-CN" sz="2400" b="1" dirty="0">
                <a:solidFill>
                  <a:srgbClr val="0070C0"/>
                </a:solidFill>
                <a:latin typeface="微软雅黑" panose="020B0503020204020204" pitchFamily="34" charset="-122"/>
                <a:ea typeface="微软雅黑" panose="020B0503020204020204" pitchFamily="34" charset="-122"/>
              </a:rPr>
              <a:t>RIP</a:t>
            </a:r>
            <a:r>
              <a:rPr lang="zh-CN" altLang="en-US" sz="2400" b="1" dirty="0">
                <a:solidFill>
                  <a:srgbClr val="0070C0"/>
                </a:solidFill>
                <a:latin typeface="微软雅黑" panose="020B0503020204020204" pitchFamily="34" charset="-122"/>
                <a:ea typeface="微软雅黑" panose="020B0503020204020204" pitchFamily="34" charset="-122"/>
              </a:rPr>
              <a:t> </a:t>
            </a:r>
            <a:r>
              <a:rPr lang="en-US" altLang="zh-CN" sz="2400" b="1" dirty="0">
                <a:solidFill>
                  <a:srgbClr val="0070C0"/>
                </a:solidFill>
                <a:latin typeface="微软雅黑" panose="020B0503020204020204" pitchFamily="34" charset="-122"/>
                <a:ea typeface="微软雅黑" panose="020B0503020204020204" pitchFamily="34" charset="-122"/>
              </a:rPr>
              <a:t>– </a:t>
            </a:r>
            <a:r>
              <a:rPr lang="zh-CN" altLang="en-US" sz="2400" b="1" dirty="0">
                <a:solidFill>
                  <a:srgbClr val="0070C0"/>
                </a:solidFill>
                <a:latin typeface="微软雅黑" panose="020B0503020204020204" pitchFamily="34" charset="-122"/>
                <a:ea typeface="微软雅黑" panose="020B0503020204020204" pitchFamily="34" charset="-122"/>
              </a:rPr>
              <a:t>更新路由表示例</a:t>
            </a:r>
          </a:p>
        </p:txBody>
      </p:sp>
    </p:spTree>
    <p:extLst>
      <p:ext uri="{BB962C8B-B14F-4D97-AF65-F5344CB8AC3E}">
        <p14:creationId xmlns:p14="http://schemas.microsoft.com/office/powerpoint/2010/main" val="34301823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Group 20"/>
          <p:cNvGrpSpPr>
            <a:grpSpLocks/>
          </p:cNvGrpSpPr>
          <p:nvPr/>
        </p:nvGrpSpPr>
        <p:grpSpPr bwMode="auto">
          <a:xfrm>
            <a:off x="977270" y="1491108"/>
            <a:ext cx="7195300" cy="3424874"/>
            <a:chOff x="-451" y="639"/>
            <a:chExt cx="6559" cy="3122"/>
          </a:xfrm>
        </p:grpSpPr>
        <p:sp>
          <p:nvSpPr>
            <p:cNvPr id="128" name="Rectangle 6"/>
            <p:cNvSpPr>
              <a:spLocks noChangeArrowheads="1"/>
            </p:cNvSpPr>
            <p:nvPr/>
          </p:nvSpPr>
          <p:spPr bwMode="auto">
            <a:xfrm>
              <a:off x="37" y="1008"/>
              <a:ext cx="1384" cy="1008"/>
            </a:xfrm>
            <a:prstGeom prst="rect">
              <a:avLst/>
            </a:prstGeom>
            <a:solidFill>
              <a:srgbClr val="99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3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Net2	4</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3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Net3	8</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3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Net6	4</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3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Net8	3</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3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Net9	5</a:t>
              </a:r>
            </a:p>
          </p:txBody>
        </p:sp>
        <p:sp>
          <p:nvSpPr>
            <p:cNvPr id="129" name="Rectangle 7"/>
            <p:cNvSpPr>
              <a:spLocks noChangeArrowheads="1"/>
            </p:cNvSpPr>
            <p:nvPr/>
          </p:nvSpPr>
          <p:spPr bwMode="auto">
            <a:xfrm>
              <a:off x="1924" y="1200"/>
              <a:ext cx="1211" cy="1008"/>
            </a:xfrm>
            <a:prstGeom prst="rect">
              <a:avLst/>
            </a:prstGeom>
            <a:solidFill>
              <a:srgbClr val="99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3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Net2	5</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3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Net3	9</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3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Net6	5</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3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Net8	4</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3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Net9	6</a:t>
              </a:r>
            </a:p>
          </p:txBody>
        </p:sp>
        <p:sp>
          <p:nvSpPr>
            <p:cNvPr id="130" name="Rectangle 8"/>
            <p:cNvSpPr>
              <a:spLocks noChangeArrowheads="1"/>
            </p:cNvSpPr>
            <p:nvPr/>
          </p:nvSpPr>
          <p:spPr bwMode="auto">
            <a:xfrm>
              <a:off x="-451" y="2652"/>
              <a:ext cx="2044" cy="1008"/>
            </a:xfrm>
            <a:prstGeom prst="rect">
              <a:avLst/>
            </a:prstGeom>
            <a:solidFill>
              <a:srgbClr val="66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3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Net1	7	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3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Net2	2	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3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Net6	8	F</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3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Net8	4	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3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Net9	4	F</a:t>
              </a:r>
            </a:p>
          </p:txBody>
        </p:sp>
        <p:sp>
          <p:nvSpPr>
            <p:cNvPr id="131" name="Text Box 9"/>
            <p:cNvSpPr txBox="1">
              <a:spLocks noChangeArrowheads="1"/>
            </p:cNvSpPr>
            <p:nvPr/>
          </p:nvSpPr>
          <p:spPr bwMode="auto">
            <a:xfrm>
              <a:off x="69" y="705"/>
              <a:ext cx="1374"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0070C0"/>
                  </a:solidFill>
                  <a:effectLst/>
                  <a:uLnTx/>
                  <a:uFillTx/>
                  <a:latin typeface="微软雅黑" pitchFamily="34" charset="-122"/>
                  <a:ea typeface="微软雅黑" pitchFamily="34" charset="-122"/>
                </a:rPr>
                <a:t>从</a:t>
              </a:r>
              <a:r>
                <a:rPr kumimoji="0" lang="en-US" altLang="zh-CN" sz="1400" b="1" i="0" u="none" strike="noStrike" kern="0" cap="none" spc="0" normalizeH="0" baseline="0" noProof="0" dirty="0">
                  <a:ln>
                    <a:noFill/>
                  </a:ln>
                  <a:solidFill>
                    <a:srgbClr val="0070C0"/>
                  </a:solidFill>
                  <a:effectLst/>
                  <a:uLnTx/>
                  <a:uFillTx/>
                  <a:latin typeface="微软雅黑" pitchFamily="34" charset="-122"/>
                  <a:ea typeface="微软雅黑" pitchFamily="34" charset="-122"/>
                </a:rPr>
                <a:t>C</a:t>
              </a:r>
              <a:r>
                <a:rPr kumimoji="0" lang="zh-CN" altLang="en-US" sz="1400" b="1" i="0" u="none" strike="noStrike" kern="0" cap="none" spc="0" normalizeH="0" baseline="0" noProof="0" dirty="0">
                  <a:ln>
                    <a:noFill/>
                  </a:ln>
                  <a:solidFill>
                    <a:srgbClr val="0070C0"/>
                  </a:solidFill>
                  <a:effectLst/>
                  <a:uLnTx/>
                  <a:uFillTx/>
                  <a:latin typeface="微软雅黑" pitchFamily="34" charset="-122"/>
                  <a:ea typeface="微软雅黑" pitchFamily="34" charset="-122"/>
                </a:rPr>
                <a:t>来的</a:t>
              </a:r>
              <a:r>
                <a:rPr kumimoji="0" lang="en-US" altLang="zh-CN" sz="1400" b="1" i="0" u="none" strike="noStrike" kern="0" cap="none" spc="0" normalizeH="0" baseline="0" noProof="0" dirty="0">
                  <a:ln>
                    <a:noFill/>
                  </a:ln>
                  <a:solidFill>
                    <a:srgbClr val="0070C0"/>
                  </a:solidFill>
                  <a:effectLst/>
                  <a:uLnTx/>
                  <a:uFillTx/>
                  <a:latin typeface="微软雅黑" pitchFamily="34" charset="-122"/>
                  <a:ea typeface="微软雅黑" pitchFamily="34" charset="-122"/>
                </a:rPr>
                <a:t>RIP</a:t>
              </a:r>
              <a:r>
                <a:rPr kumimoji="0" lang="zh-CN" altLang="en-US" sz="1400" b="1" i="0" u="none" strike="noStrike" kern="0" cap="none" spc="0" normalizeH="0" baseline="0" noProof="0" dirty="0">
                  <a:ln>
                    <a:noFill/>
                  </a:ln>
                  <a:solidFill>
                    <a:srgbClr val="0070C0"/>
                  </a:solidFill>
                  <a:effectLst/>
                  <a:uLnTx/>
                  <a:uFillTx/>
                  <a:latin typeface="微软雅黑" pitchFamily="34" charset="-122"/>
                  <a:ea typeface="微软雅黑" pitchFamily="34" charset="-122"/>
                </a:rPr>
                <a:t>报文</a:t>
              </a:r>
            </a:p>
          </p:txBody>
        </p:sp>
        <p:sp>
          <p:nvSpPr>
            <p:cNvPr id="132" name="Text Box 10"/>
            <p:cNvSpPr txBox="1">
              <a:spLocks noChangeArrowheads="1"/>
            </p:cNvSpPr>
            <p:nvPr/>
          </p:nvSpPr>
          <p:spPr bwMode="auto">
            <a:xfrm>
              <a:off x="1823" y="639"/>
              <a:ext cx="1374" cy="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0070C0"/>
                  </a:solidFill>
                  <a:effectLst/>
                  <a:uLnTx/>
                  <a:uFillTx/>
                  <a:latin typeface="微软雅黑" pitchFamily="34" charset="-122"/>
                  <a:ea typeface="微软雅黑" pitchFamily="34" charset="-122"/>
                </a:rPr>
                <a:t>增加跳数以后</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0070C0"/>
                  </a:solidFill>
                  <a:effectLst/>
                  <a:uLnTx/>
                  <a:uFillTx/>
                  <a:latin typeface="微软雅黑" pitchFamily="34" charset="-122"/>
                  <a:ea typeface="微软雅黑" pitchFamily="34" charset="-122"/>
                </a:rPr>
                <a:t>从</a:t>
              </a:r>
              <a:r>
                <a:rPr kumimoji="0" lang="en-US" altLang="zh-CN" sz="1400" b="1" i="0" u="none" strike="noStrike" kern="0" cap="none" spc="0" normalizeH="0" baseline="0" noProof="0" dirty="0">
                  <a:ln>
                    <a:noFill/>
                  </a:ln>
                  <a:solidFill>
                    <a:srgbClr val="0070C0"/>
                  </a:solidFill>
                  <a:effectLst/>
                  <a:uLnTx/>
                  <a:uFillTx/>
                  <a:latin typeface="微软雅黑" pitchFamily="34" charset="-122"/>
                  <a:ea typeface="微软雅黑" pitchFamily="34" charset="-122"/>
                </a:rPr>
                <a:t>C</a:t>
              </a:r>
              <a:r>
                <a:rPr kumimoji="0" lang="zh-CN" altLang="en-US" sz="1400" b="1" i="0" u="none" strike="noStrike" kern="0" cap="none" spc="0" normalizeH="0" baseline="0" noProof="0" dirty="0">
                  <a:ln>
                    <a:noFill/>
                  </a:ln>
                  <a:solidFill>
                    <a:srgbClr val="0070C0"/>
                  </a:solidFill>
                  <a:effectLst/>
                  <a:uLnTx/>
                  <a:uFillTx/>
                  <a:latin typeface="微软雅黑" pitchFamily="34" charset="-122"/>
                  <a:ea typeface="微软雅黑" pitchFamily="34" charset="-122"/>
                </a:rPr>
                <a:t>来的</a:t>
              </a:r>
              <a:r>
                <a:rPr kumimoji="0" lang="en-US" altLang="zh-CN" sz="1400" b="1" i="0" u="none" strike="noStrike" kern="0" cap="none" spc="0" normalizeH="0" baseline="0" noProof="0" dirty="0">
                  <a:ln>
                    <a:noFill/>
                  </a:ln>
                  <a:solidFill>
                    <a:srgbClr val="0070C0"/>
                  </a:solidFill>
                  <a:effectLst/>
                  <a:uLnTx/>
                  <a:uFillTx/>
                  <a:latin typeface="微软雅黑" pitchFamily="34" charset="-122"/>
                  <a:ea typeface="微软雅黑" pitchFamily="34" charset="-122"/>
                </a:rPr>
                <a:t>RIP</a:t>
              </a:r>
              <a:r>
                <a:rPr kumimoji="0" lang="zh-CN" altLang="en-US" sz="1400" b="1" i="0" u="none" strike="noStrike" kern="0" cap="none" spc="0" normalizeH="0" baseline="0" noProof="0" dirty="0">
                  <a:ln>
                    <a:noFill/>
                  </a:ln>
                  <a:solidFill>
                    <a:srgbClr val="0070C0"/>
                  </a:solidFill>
                  <a:effectLst/>
                  <a:uLnTx/>
                  <a:uFillTx/>
                  <a:latin typeface="微软雅黑" pitchFamily="34" charset="-122"/>
                  <a:ea typeface="微软雅黑" pitchFamily="34" charset="-122"/>
                </a:rPr>
                <a:t>报文</a:t>
              </a:r>
            </a:p>
          </p:txBody>
        </p:sp>
        <p:sp>
          <p:nvSpPr>
            <p:cNvPr id="133" name="Text Box 11"/>
            <p:cNvSpPr txBox="1">
              <a:spLocks noChangeArrowheads="1"/>
            </p:cNvSpPr>
            <p:nvPr/>
          </p:nvSpPr>
          <p:spPr bwMode="auto">
            <a:xfrm>
              <a:off x="146" y="2346"/>
              <a:ext cx="823"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旧路由表</a:t>
              </a:r>
            </a:p>
          </p:txBody>
        </p:sp>
        <p:sp>
          <p:nvSpPr>
            <p:cNvPr id="134" name="Rectangle 12"/>
            <p:cNvSpPr>
              <a:spLocks noChangeArrowheads="1"/>
            </p:cNvSpPr>
            <p:nvPr/>
          </p:nvSpPr>
          <p:spPr bwMode="auto">
            <a:xfrm>
              <a:off x="1881" y="2748"/>
              <a:ext cx="1104" cy="384"/>
            </a:xfrm>
            <a:prstGeom prst="rect">
              <a:avLst/>
            </a:prstGeom>
            <a:solidFill>
              <a:srgbClr val="00FF99"/>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solidFill>
                    <a:srgbClr val="C55A11"/>
                  </a:solidFill>
                  <a:effectLst/>
                  <a:uLnTx/>
                  <a:uFillTx/>
                  <a:latin typeface="微软雅黑" pitchFamily="34" charset="-122"/>
                  <a:ea typeface="微软雅黑" pitchFamily="34" charset="-122"/>
                </a:rPr>
                <a:t>更新算法</a:t>
              </a:r>
            </a:p>
          </p:txBody>
        </p:sp>
        <p:sp>
          <p:nvSpPr>
            <p:cNvPr id="135" name="Rectangle 13"/>
            <p:cNvSpPr>
              <a:spLocks noChangeArrowheads="1"/>
            </p:cNvSpPr>
            <p:nvPr/>
          </p:nvSpPr>
          <p:spPr bwMode="auto">
            <a:xfrm>
              <a:off x="3321" y="2609"/>
              <a:ext cx="2016" cy="1152"/>
            </a:xfrm>
            <a:prstGeom prst="rect">
              <a:avLst/>
            </a:prstGeom>
            <a:solidFill>
              <a:schemeClr val="accent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3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Net1	7	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3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Net2	5	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3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Net3	9	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3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Net6	5	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3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Net8	4	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3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Net9	4	F</a:t>
              </a:r>
            </a:p>
          </p:txBody>
        </p:sp>
        <p:sp>
          <p:nvSpPr>
            <p:cNvPr id="136" name="Text Box 14"/>
            <p:cNvSpPr txBox="1">
              <a:spLocks noChangeArrowheads="1"/>
            </p:cNvSpPr>
            <p:nvPr/>
          </p:nvSpPr>
          <p:spPr bwMode="auto">
            <a:xfrm>
              <a:off x="4011" y="2262"/>
              <a:ext cx="823"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新路由表</a:t>
              </a:r>
            </a:p>
          </p:txBody>
        </p:sp>
        <p:sp>
          <p:nvSpPr>
            <p:cNvPr id="137" name="AutoShape 15"/>
            <p:cNvSpPr>
              <a:spLocks noChangeArrowheads="1"/>
            </p:cNvSpPr>
            <p:nvPr/>
          </p:nvSpPr>
          <p:spPr bwMode="auto">
            <a:xfrm>
              <a:off x="1641" y="2892"/>
              <a:ext cx="192" cy="144"/>
            </a:xfrm>
            <a:prstGeom prst="rightArrow">
              <a:avLst>
                <a:gd name="adj1" fmla="val 50000"/>
                <a:gd name="adj2" fmla="val 33333"/>
              </a:avLst>
            </a:prstGeom>
            <a:solidFill>
              <a:srgbClr val="FF99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8" name="AutoShape 16"/>
            <p:cNvSpPr>
              <a:spLocks noChangeArrowheads="1"/>
            </p:cNvSpPr>
            <p:nvPr/>
          </p:nvSpPr>
          <p:spPr bwMode="auto">
            <a:xfrm>
              <a:off x="3033" y="2892"/>
              <a:ext cx="240" cy="144"/>
            </a:xfrm>
            <a:prstGeom prst="rightArrow">
              <a:avLst>
                <a:gd name="adj1" fmla="val 50000"/>
                <a:gd name="adj2" fmla="val 33333"/>
              </a:avLst>
            </a:prstGeom>
            <a:solidFill>
              <a:srgbClr val="FF99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9" name="AutoShape 17"/>
            <p:cNvSpPr>
              <a:spLocks noChangeArrowheads="1"/>
            </p:cNvSpPr>
            <p:nvPr/>
          </p:nvSpPr>
          <p:spPr bwMode="auto">
            <a:xfrm>
              <a:off x="2361" y="2208"/>
              <a:ext cx="202" cy="492"/>
            </a:xfrm>
            <a:prstGeom prst="downArrow">
              <a:avLst>
                <a:gd name="adj1" fmla="val 50000"/>
                <a:gd name="adj2" fmla="val 33333"/>
              </a:avLst>
            </a:prstGeom>
            <a:solidFill>
              <a:srgbClr val="FF99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0" name="AutoShape 18"/>
            <p:cNvSpPr>
              <a:spLocks noChangeArrowheads="1"/>
            </p:cNvSpPr>
            <p:nvPr/>
          </p:nvSpPr>
          <p:spPr bwMode="auto">
            <a:xfrm>
              <a:off x="1497" y="1584"/>
              <a:ext cx="384" cy="144"/>
            </a:xfrm>
            <a:prstGeom prst="rightArrow">
              <a:avLst>
                <a:gd name="adj1" fmla="val 50000"/>
                <a:gd name="adj2" fmla="val 66667"/>
              </a:avLst>
            </a:prstGeom>
            <a:solidFill>
              <a:srgbClr val="FF99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1" name="Rectangle 19"/>
            <p:cNvSpPr>
              <a:spLocks noChangeArrowheads="1"/>
            </p:cNvSpPr>
            <p:nvPr/>
          </p:nvSpPr>
          <p:spPr bwMode="auto">
            <a:xfrm>
              <a:off x="3177" y="834"/>
              <a:ext cx="2931" cy="144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ct val="20000"/>
                </a:spcBef>
                <a:spcAft>
                  <a:spcPts val="0"/>
                </a:spcAft>
                <a:buClrTx/>
                <a:buSzTx/>
                <a:buFontTx/>
                <a:buNone/>
                <a:tabLst/>
                <a:defRPr/>
              </a:pPr>
              <a:r>
                <a:rPr kumimoji="0" lang="en-US" altLang="zh-CN" sz="14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Net1: </a:t>
              </a:r>
              <a:r>
                <a:rPr kumimoji="0" lang="zh-CN" altLang="en-US" sz="14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没有新信息，不变</a:t>
              </a:r>
            </a:p>
            <a:p>
              <a:pPr marL="0" marR="0" lvl="0" indent="0" defTabSz="914400" eaLnBrk="1" fontAlgn="auto" latinLnBrk="0" hangingPunct="1">
                <a:lnSpc>
                  <a:spcPct val="100000"/>
                </a:lnSpc>
                <a:spcBef>
                  <a:spcPct val="20000"/>
                </a:spcBef>
                <a:spcAft>
                  <a:spcPts val="0"/>
                </a:spcAft>
                <a:buClrTx/>
                <a:buSzTx/>
                <a:buFontTx/>
                <a:buNone/>
                <a:tabLst/>
                <a:defRPr/>
              </a:pPr>
              <a:r>
                <a:rPr kumimoji="0" lang="en-US" altLang="zh-CN" sz="14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Net2: </a:t>
              </a:r>
              <a:r>
                <a:rPr kumimoji="0" lang="zh-CN" altLang="en-US" sz="14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相同的下一跳，替换</a:t>
              </a:r>
            </a:p>
            <a:p>
              <a:pPr marL="0" marR="0" lvl="0" indent="0" defTabSz="914400" eaLnBrk="1" fontAlgn="auto" latinLnBrk="0" hangingPunct="1">
                <a:lnSpc>
                  <a:spcPct val="100000"/>
                </a:lnSpc>
                <a:spcBef>
                  <a:spcPct val="20000"/>
                </a:spcBef>
                <a:spcAft>
                  <a:spcPts val="0"/>
                </a:spcAft>
                <a:buClrTx/>
                <a:buSzTx/>
                <a:buFontTx/>
                <a:buNone/>
                <a:tabLst/>
                <a:defRPr/>
              </a:pPr>
              <a:r>
                <a:rPr kumimoji="0" lang="en-US" altLang="zh-CN" sz="14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Net3: </a:t>
              </a:r>
              <a:r>
                <a:rPr kumimoji="0" lang="zh-CN" altLang="en-US" sz="14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一条新路由，增加</a:t>
              </a:r>
            </a:p>
            <a:p>
              <a:pPr marL="0" marR="0" lvl="0" indent="0" defTabSz="914400" eaLnBrk="1" fontAlgn="auto" latinLnBrk="0" hangingPunct="1">
                <a:lnSpc>
                  <a:spcPct val="100000"/>
                </a:lnSpc>
                <a:spcBef>
                  <a:spcPct val="20000"/>
                </a:spcBef>
                <a:spcAft>
                  <a:spcPts val="0"/>
                </a:spcAft>
                <a:buClrTx/>
                <a:buSzTx/>
                <a:buFontTx/>
                <a:buNone/>
                <a:tabLst/>
                <a:defRPr/>
              </a:pPr>
              <a:r>
                <a:rPr kumimoji="0" lang="en-US" altLang="zh-CN" sz="14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Net6: </a:t>
              </a:r>
              <a:r>
                <a:rPr kumimoji="0" lang="zh-CN" altLang="en-US" sz="14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不同的下一跳，新跳数小，替换</a:t>
              </a:r>
            </a:p>
            <a:p>
              <a:pPr marL="0" marR="0" lvl="0" indent="0" defTabSz="914400" eaLnBrk="1" fontAlgn="auto" latinLnBrk="0" hangingPunct="1">
                <a:lnSpc>
                  <a:spcPct val="100000"/>
                </a:lnSpc>
                <a:spcBef>
                  <a:spcPct val="20000"/>
                </a:spcBef>
                <a:spcAft>
                  <a:spcPts val="0"/>
                </a:spcAft>
                <a:buClrTx/>
                <a:buSzTx/>
                <a:buFontTx/>
                <a:buNone/>
                <a:tabLst/>
                <a:defRPr/>
              </a:pPr>
              <a:r>
                <a:rPr kumimoji="0" lang="en-US" altLang="zh-CN" sz="14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Net8: </a:t>
              </a:r>
              <a:r>
                <a:rPr kumimoji="0" lang="zh-CN" altLang="en-US" sz="14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不同的下一跳，跳数相同，不变</a:t>
              </a:r>
            </a:p>
            <a:p>
              <a:pPr marL="0" marR="0" lvl="0" indent="0" defTabSz="914400" eaLnBrk="1" fontAlgn="auto" latinLnBrk="0" hangingPunct="1">
                <a:lnSpc>
                  <a:spcPct val="100000"/>
                </a:lnSpc>
                <a:spcBef>
                  <a:spcPct val="20000"/>
                </a:spcBef>
                <a:spcAft>
                  <a:spcPts val="0"/>
                </a:spcAft>
                <a:buClrTx/>
                <a:buSzTx/>
                <a:buFontTx/>
                <a:buNone/>
                <a:tabLst/>
                <a:defRPr/>
              </a:pPr>
              <a:r>
                <a:rPr kumimoji="0" lang="en-US" altLang="zh-CN" sz="14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Net9: </a:t>
              </a:r>
              <a:r>
                <a:rPr kumimoji="0" lang="zh-CN" altLang="en-US" sz="14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不同的下一跳，新跳数大，不变</a:t>
              </a:r>
            </a:p>
          </p:txBody>
        </p:sp>
      </p:grpSp>
      <p:sp>
        <p:nvSpPr>
          <p:cNvPr id="5" name="标题 4"/>
          <p:cNvSpPr>
            <a:spLocks noGrp="1"/>
          </p:cNvSpPr>
          <p:nvPr>
            <p:ph type="title"/>
          </p:nvPr>
        </p:nvSpPr>
        <p:spPr/>
        <p:txBody>
          <a:bodyPr/>
          <a:lstStyle/>
          <a:p>
            <a:r>
              <a:rPr lang="en-US" altLang="zh-CN" dirty="0">
                <a:latin typeface="微软雅黑" panose="020B0503020204020204" pitchFamily="34" charset="-122"/>
              </a:rPr>
              <a:t>4.4  </a:t>
            </a:r>
            <a:r>
              <a:rPr lang="zh-CN" altLang="en-US" dirty="0">
                <a:latin typeface="微软雅黑" panose="020B0503020204020204" pitchFamily="34" charset="-122"/>
              </a:rPr>
              <a:t>路由选择协议</a:t>
            </a:r>
            <a:endParaRPr lang="zh-CN" altLang="en-US" dirty="0"/>
          </a:p>
        </p:txBody>
      </p:sp>
      <p:sp>
        <p:nvSpPr>
          <p:cNvPr id="21"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内部网关协议 </a:t>
            </a:r>
            <a:r>
              <a:rPr lang="en-US" altLang="zh-CN" sz="2400" b="1" dirty="0">
                <a:solidFill>
                  <a:srgbClr val="0070C0"/>
                </a:solidFill>
                <a:latin typeface="微软雅黑" panose="020B0503020204020204" pitchFamily="34" charset="-122"/>
                <a:ea typeface="微软雅黑" panose="020B0503020204020204" pitchFamily="34" charset="-122"/>
              </a:rPr>
              <a:t>RIP</a:t>
            </a:r>
            <a:r>
              <a:rPr lang="zh-CN" altLang="en-US" sz="2400" b="1" dirty="0">
                <a:solidFill>
                  <a:srgbClr val="0070C0"/>
                </a:solidFill>
                <a:latin typeface="微软雅黑" panose="020B0503020204020204" pitchFamily="34" charset="-122"/>
                <a:ea typeface="微软雅黑" panose="020B0503020204020204" pitchFamily="34" charset="-122"/>
              </a:rPr>
              <a:t> </a:t>
            </a:r>
            <a:r>
              <a:rPr lang="en-US" altLang="zh-CN" sz="2400" b="1" dirty="0">
                <a:solidFill>
                  <a:srgbClr val="0070C0"/>
                </a:solidFill>
                <a:latin typeface="微软雅黑" panose="020B0503020204020204" pitchFamily="34" charset="-122"/>
                <a:ea typeface="微软雅黑" panose="020B0503020204020204" pitchFamily="34" charset="-122"/>
              </a:rPr>
              <a:t>– </a:t>
            </a:r>
            <a:r>
              <a:rPr lang="zh-CN" altLang="en-US" sz="2400" b="1" dirty="0">
                <a:solidFill>
                  <a:srgbClr val="0070C0"/>
                </a:solidFill>
                <a:latin typeface="微软雅黑" panose="020B0503020204020204" pitchFamily="34" charset="-122"/>
                <a:ea typeface="微软雅黑" panose="020B0503020204020204" pitchFamily="34" charset="-122"/>
              </a:rPr>
              <a:t>更新路由表示例</a:t>
            </a:r>
          </a:p>
        </p:txBody>
      </p:sp>
    </p:spTree>
    <p:extLst>
      <p:ext uri="{BB962C8B-B14F-4D97-AF65-F5344CB8AC3E}">
        <p14:creationId xmlns:p14="http://schemas.microsoft.com/office/powerpoint/2010/main" val="3464374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1275606"/>
            <a:ext cx="8053712" cy="3477875"/>
          </a:xfrm>
          <a:prstGeom prst="rect">
            <a:avLst/>
          </a:prstGeom>
        </p:spPr>
        <p:txBody>
          <a:bodyPr wrap="square">
            <a:spAutoFit/>
          </a:bodyPr>
          <a:lstStyle/>
          <a:p>
            <a:pPr>
              <a:lnSpc>
                <a:spcPts val="3300"/>
              </a:lnSpc>
              <a:buClr>
                <a:srgbClr val="0070C0"/>
              </a:buClr>
            </a:pPr>
            <a:r>
              <a:rPr lang="en-US" altLang="zh-CN" sz="2000" dirty="0">
                <a:solidFill>
                  <a:srgbClr val="C55A11"/>
                </a:solidFill>
                <a:latin typeface="微软雅黑" pitchFamily="34" charset="-122"/>
                <a:ea typeface="微软雅黑" pitchFamily="34" charset="-122"/>
              </a:rPr>
              <a:t>RIP </a:t>
            </a:r>
            <a:r>
              <a:rPr lang="zh-CN" altLang="en-US" sz="2000" dirty="0">
                <a:solidFill>
                  <a:srgbClr val="C55A11"/>
                </a:solidFill>
                <a:latin typeface="微软雅黑" pitchFamily="34" charset="-122"/>
                <a:ea typeface="微软雅黑" pitchFamily="34" charset="-122"/>
              </a:rPr>
              <a:t>协议特点：开销小，好消息传播得快，坏消息传播得慢。</a:t>
            </a:r>
          </a:p>
          <a:p>
            <a:pPr marL="342900" indent="-342900">
              <a:lnSpc>
                <a:spcPts val="33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当网络出现故障时，因为相邻路由器之间误认为对方能够到达故障网络而进行多次路由表的交换更新，直到到达故障网络距离为</a:t>
            </a:r>
            <a:r>
              <a:rPr lang="en-US" altLang="zh-CN" sz="2000" dirty="0">
                <a:solidFill>
                  <a:srgbClr val="0070C0"/>
                </a:solidFill>
                <a:latin typeface="微软雅黑" pitchFamily="34" charset="-122"/>
                <a:ea typeface="微软雅黑" pitchFamily="34" charset="-122"/>
              </a:rPr>
              <a:t>16</a:t>
            </a:r>
            <a:r>
              <a:rPr lang="zh-CN" altLang="en-US" sz="2000" dirty="0">
                <a:solidFill>
                  <a:srgbClr val="0070C0"/>
                </a:solidFill>
                <a:latin typeface="微软雅黑" pitchFamily="34" charset="-122"/>
                <a:ea typeface="微软雅黑" pitchFamily="34" charset="-122"/>
              </a:rPr>
              <a:t>时停止。此过程一般要经过比较长的才能将此信息传送到所有的路由器。</a:t>
            </a:r>
            <a:endParaRPr lang="en-US" altLang="zh-CN" sz="2000" dirty="0">
              <a:solidFill>
                <a:srgbClr val="0070C0"/>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u"/>
            </a:pPr>
            <a:r>
              <a:rPr lang="en-US" altLang="zh-CN" sz="2000" dirty="0">
                <a:solidFill>
                  <a:srgbClr val="0070C0"/>
                </a:solidFill>
                <a:latin typeface="微软雅黑" pitchFamily="34" charset="-122"/>
                <a:ea typeface="微软雅黑" pitchFamily="34" charset="-122"/>
              </a:rPr>
              <a:t>RIP </a:t>
            </a:r>
            <a:r>
              <a:rPr lang="zh-CN" altLang="en-US" sz="2000" dirty="0">
                <a:solidFill>
                  <a:srgbClr val="C55A11"/>
                </a:solidFill>
                <a:latin typeface="微软雅黑" pitchFamily="34" charset="-122"/>
                <a:ea typeface="微软雅黑" pitchFamily="34" charset="-122"/>
              </a:rPr>
              <a:t>限制了网络的规模</a:t>
            </a:r>
            <a:r>
              <a:rPr lang="zh-CN" altLang="en-US" sz="2000" dirty="0">
                <a:solidFill>
                  <a:srgbClr val="0070C0"/>
                </a:solidFill>
                <a:latin typeface="微软雅黑" pitchFamily="34" charset="-122"/>
                <a:ea typeface="微软雅黑" pitchFamily="34" charset="-122"/>
              </a:rPr>
              <a:t>，它能使用的最大距离为 </a:t>
            </a:r>
            <a:r>
              <a:rPr lang="en-US" altLang="zh-CN" sz="2000" dirty="0">
                <a:solidFill>
                  <a:srgbClr val="0070C0"/>
                </a:solidFill>
                <a:latin typeface="微软雅黑" pitchFamily="34" charset="-122"/>
                <a:ea typeface="微软雅黑" pitchFamily="34" charset="-122"/>
              </a:rPr>
              <a:t>15</a:t>
            </a:r>
            <a:r>
              <a:rPr lang="zh-CN" altLang="en-US" sz="2000" dirty="0">
                <a:solidFill>
                  <a:srgbClr val="0070C0"/>
                </a:solidFill>
                <a:latin typeface="微软雅黑" pitchFamily="34" charset="-122"/>
                <a:ea typeface="微软雅黑" pitchFamily="34" charset="-122"/>
              </a:rPr>
              <a:t>。</a:t>
            </a:r>
            <a:endParaRPr lang="en-US" altLang="zh-CN" sz="2000" dirty="0">
              <a:solidFill>
                <a:srgbClr val="0070C0"/>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路由器之间交换的路由信息是路由器中的完整路由表，因而随着网络规模的扩大，开销也就增加。 </a:t>
            </a:r>
          </a:p>
        </p:txBody>
      </p:sp>
      <p:sp>
        <p:nvSpPr>
          <p:cNvPr id="5" name="标题 4"/>
          <p:cNvSpPr>
            <a:spLocks noGrp="1"/>
          </p:cNvSpPr>
          <p:nvPr>
            <p:ph type="title"/>
          </p:nvPr>
        </p:nvSpPr>
        <p:spPr/>
        <p:txBody>
          <a:bodyPr/>
          <a:lstStyle/>
          <a:p>
            <a:r>
              <a:rPr lang="en-US" altLang="zh-CN" dirty="0">
                <a:latin typeface="微软雅黑" panose="020B0503020204020204" pitchFamily="34" charset="-122"/>
              </a:rPr>
              <a:t>4.4  </a:t>
            </a:r>
            <a:r>
              <a:rPr lang="zh-CN" altLang="en-US" dirty="0">
                <a:latin typeface="微软雅黑" panose="020B0503020204020204" pitchFamily="34" charset="-122"/>
              </a:rPr>
              <a:t>路由选择协议</a:t>
            </a:r>
            <a:endParaRPr lang="zh-CN" altLang="en-US" dirty="0"/>
          </a:p>
        </p:txBody>
      </p:sp>
      <p:sp>
        <p:nvSpPr>
          <p:cNvPr id="7"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内部网关协议 </a:t>
            </a:r>
            <a:r>
              <a:rPr lang="en-US" altLang="zh-CN" sz="2400" b="1" dirty="0">
                <a:solidFill>
                  <a:srgbClr val="0070C0"/>
                </a:solidFill>
                <a:latin typeface="微软雅黑" panose="020B0503020204020204" pitchFamily="34" charset="-122"/>
                <a:ea typeface="微软雅黑" panose="020B0503020204020204" pitchFamily="34" charset="-122"/>
              </a:rPr>
              <a:t>RIP</a:t>
            </a:r>
            <a:r>
              <a:rPr lang="zh-CN" altLang="en-US" sz="2400" b="1" dirty="0">
                <a:solidFill>
                  <a:srgbClr val="0070C0"/>
                </a:solidFill>
                <a:latin typeface="微软雅黑" panose="020B0503020204020204" pitchFamily="34" charset="-122"/>
                <a:ea typeface="微软雅黑" panose="020B0503020204020204" pitchFamily="34" charset="-122"/>
              </a:rPr>
              <a:t> 特征</a:t>
            </a:r>
          </a:p>
        </p:txBody>
      </p:sp>
    </p:spTree>
    <p:extLst>
      <p:ext uri="{BB962C8B-B14F-4D97-AF65-F5344CB8AC3E}">
        <p14:creationId xmlns:p14="http://schemas.microsoft.com/office/powerpoint/2010/main" val="2865004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323528" y="1275606"/>
            <a:ext cx="8275328"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dirty="0">
                <a:solidFill>
                  <a:srgbClr val="0070C0"/>
                </a:solidFill>
                <a:latin typeface="微软雅黑" pitchFamily="34" charset="-122"/>
                <a:ea typeface="微软雅黑" pitchFamily="34" charset="-122"/>
              </a:rPr>
              <a:t>开放最短路径优先 </a:t>
            </a:r>
            <a:r>
              <a:rPr lang="en-US" altLang="zh-CN" sz="2000" dirty="0">
                <a:solidFill>
                  <a:srgbClr val="0070C0"/>
                </a:solidFill>
                <a:latin typeface="微软雅黑" pitchFamily="34" charset="-122"/>
                <a:ea typeface="微软雅黑" pitchFamily="34" charset="-122"/>
              </a:rPr>
              <a:t>OSPF (Open Shortest Path First)</a:t>
            </a:r>
            <a:r>
              <a:rPr lang="zh-CN" altLang="en-US" sz="2000" dirty="0">
                <a:solidFill>
                  <a:srgbClr val="0070C0"/>
                </a:solidFill>
                <a:latin typeface="微软雅黑" pitchFamily="34" charset="-122"/>
                <a:ea typeface="微软雅黑" pitchFamily="34" charset="-122"/>
              </a:rPr>
              <a:t>是为克服 </a:t>
            </a:r>
            <a:r>
              <a:rPr lang="en-US" altLang="zh-CN" sz="2000" dirty="0">
                <a:solidFill>
                  <a:srgbClr val="0070C0"/>
                </a:solidFill>
                <a:latin typeface="微软雅黑" pitchFamily="34" charset="-122"/>
                <a:ea typeface="微软雅黑" pitchFamily="34" charset="-122"/>
              </a:rPr>
              <a:t>RIP </a:t>
            </a:r>
            <a:r>
              <a:rPr lang="zh-CN" altLang="en-US" sz="2000" dirty="0">
                <a:solidFill>
                  <a:srgbClr val="0070C0"/>
                </a:solidFill>
                <a:latin typeface="微软雅黑" pitchFamily="34" charset="-122"/>
                <a:ea typeface="微软雅黑" pitchFamily="34" charset="-122"/>
              </a:rPr>
              <a:t>的缺点。</a:t>
            </a:r>
            <a:r>
              <a:rPr lang="en-US" altLang="zh-CN" sz="2000" dirty="0">
                <a:solidFill>
                  <a:srgbClr val="0070C0"/>
                </a:solidFill>
                <a:latin typeface="微软雅黑" pitchFamily="34" charset="-122"/>
                <a:ea typeface="微软雅黑" pitchFamily="34" charset="-122"/>
              </a:rPr>
              <a:t>OSPF </a:t>
            </a:r>
            <a:r>
              <a:rPr lang="zh-CN" altLang="en-US" sz="2000" dirty="0">
                <a:solidFill>
                  <a:srgbClr val="0070C0"/>
                </a:solidFill>
                <a:latin typeface="微软雅黑" pitchFamily="34" charset="-122"/>
                <a:ea typeface="微软雅黑" pitchFamily="34" charset="-122"/>
              </a:rPr>
              <a:t>的原理很简单，但实现起来却较复杂。</a:t>
            </a:r>
            <a:endParaRPr lang="en-US" altLang="zh-CN" sz="2000" dirty="0">
              <a:solidFill>
                <a:srgbClr val="0070C0"/>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a:t>
            </a:r>
            <a:r>
              <a:rPr lang="zh-CN" altLang="en-US" sz="2000" dirty="0">
                <a:solidFill>
                  <a:srgbClr val="C55A11"/>
                </a:solidFill>
                <a:latin typeface="微软雅黑" pitchFamily="34" charset="-122"/>
                <a:ea typeface="微软雅黑" pitchFamily="34" charset="-122"/>
              </a:rPr>
              <a:t>最短路径优先</a:t>
            </a:r>
            <a:r>
              <a:rPr lang="zh-CN" altLang="en-US" sz="2000" dirty="0">
                <a:solidFill>
                  <a:srgbClr val="0070C0"/>
                </a:solidFill>
                <a:latin typeface="微软雅黑" pitchFamily="34" charset="-122"/>
                <a:ea typeface="微软雅黑" pitchFamily="34" charset="-122"/>
              </a:rPr>
              <a:t>”是因为使用了 </a:t>
            </a:r>
            <a:r>
              <a:rPr lang="en-US" altLang="zh-CN" sz="2000" dirty="0" err="1">
                <a:solidFill>
                  <a:srgbClr val="0070C0"/>
                </a:solidFill>
                <a:latin typeface="微软雅黑" pitchFamily="34" charset="-122"/>
                <a:ea typeface="微软雅黑" pitchFamily="34" charset="-122"/>
              </a:rPr>
              <a:t>Dijkstra</a:t>
            </a:r>
            <a:r>
              <a:rPr lang="en-US" altLang="zh-CN" sz="2000" dirty="0">
                <a:solidFill>
                  <a:srgbClr val="0070C0"/>
                </a:solidFill>
                <a:latin typeface="微软雅黑" pitchFamily="34" charset="-122"/>
                <a:ea typeface="微软雅黑" pitchFamily="34" charset="-122"/>
              </a:rPr>
              <a:t> </a:t>
            </a:r>
            <a:r>
              <a:rPr lang="zh-CN" altLang="en-US" sz="2000" dirty="0">
                <a:solidFill>
                  <a:srgbClr val="0070C0"/>
                </a:solidFill>
                <a:latin typeface="微软雅黑" pitchFamily="34" charset="-122"/>
                <a:ea typeface="微软雅黑" pitchFamily="34" charset="-122"/>
              </a:rPr>
              <a:t>提出的最短路径算法 </a:t>
            </a:r>
            <a:r>
              <a:rPr lang="en-US" altLang="zh-CN" sz="2000" dirty="0">
                <a:solidFill>
                  <a:srgbClr val="0070C0"/>
                </a:solidFill>
                <a:latin typeface="微软雅黑" pitchFamily="34" charset="-122"/>
                <a:ea typeface="微软雅黑" pitchFamily="34" charset="-122"/>
              </a:rPr>
              <a:t>SPF</a:t>
            </a:r>
            <a:r>
              <a:rPr lang="zh-CN" altLang="en-US" sz="2000" dirty="0">
                <a:solidFill>
                  <a:srgbClr val="0070C0"/>
                </a:solidFill>
                <a:latin typeface="微软雅黑" pitchFamily="34" charset="-122"/>
                <a:ea typeface="微软雅黑" pitchFamily="34" charset="-122"/>
              </a:rPr>
              <a:t>。</a:t>
            </a:r>
            <a:endParaRPr lang="en-US" altLang="zh-CN" sz="2000" dirty="0">
              <a:solidFill>
                <a:srgbClr val="0070C0"/>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向本自治系统中所有路由器采用“洪泛法”发送路由信息。</a:t>
            </a:r>
            <a:endParaRPr lang="en-US" altLang="zh-CN" sz="2000" dirty="0">
              <a:solidFill>
                <a:srgbClr val="0070C0"/>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发送的信息就是与</a:t>
            </a:r>
            <a:r>
              <a:rPr lang="zh-CN" altLang="en-US" sz="2000" dirty="0">
                <a:solidFill>
                  <a:srgbClr val="C55A11"/>
                </a:solidFill>
                <a:latin typeface="微软雅黑" pitchFamily="34" charset="-122"/>
                <a:ea typeface="微软雅黑" pitchFamily="34" charset="-122"/>
              </a:rPr>
              <a:t>本路由器相邻的所有路由器的链路状态</a:t>
            </a:r>
            <a:r>
              <a:rPr lang="zh-CN" altLang="en-US" sz="2000" dirty="0">
                <a:solidFill>
                  <a:srgbClr val="0070C0"/>
                </a:solidFill>
                <a:latin typeface="微软雅黑" pitchFamily="34" charset="-122"/>
                <a:ea typeface="微软雅黑" pitchFamily="34" charset="-122"/>
              </a:rPr>
              <a:t>，但这只是路由器所知道的部分信息。</a:t>
            </a:r>
          </a:p>
          <a:p>
            <a:pPr marL="342900" indent="-342900">
              <a:lnSpc>
                <a:spcPts val="33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只有</a:t>
            </a:r>
            <a:r>
              <a:rPr lang="zh-CN" altLang="en-US" sz="2000" dirty="0">
                <a:solidFill>
                  <a:srgbClr val="C55A11"/>
                </a:solidFill>
                <a:latin typeface="微软雅黑" pitchFamily="34" charset="-122"/>
                <a:ea typeface="微软雅黑" pitchFamily="34" charset="-122"/>
              </a:rPr>
              <a:t>当链路状态发生变化</a:t>
            </a:r>
            <a:r>
              <a:rPr lang="zh-CN" altLang="en-US" sz="2000" dirty="0">
                <a:solidFill>
                  <a:srgbClr val="0070C0"/>
                </a:solidFill>
                <a:latin typeface="微软雅黑" pitchFamily="34" charset="-122"/>
                <a:ea typeface="微软雅黑" pitchFamily="34" charset="-122"/>
              </a:rPr>
              <a:t>时，路由器才用洪泛法向所有路由器发送此信息。 </a:t>
            </a:r>
          </a:p>
        </p:txBody>
      </p:sp>
      <p:sp>
        <p:nvSpPr>
          <p:cNvPr id="5" name="标题 4"/>
          <p:cNvSpPr>
            <a:spLocks noGrp="1"/>
          </p:cNvSpPr>
          <p:nvPr>
            <p:ph type="title"/>
          </p:nvPr>
        </p:nvSpPr>
        <p:spPr/>
        <p:txBody>
          <a:bodyPr/>
          <a:lstStyle/>
          <a:p>
            <a:r>
              <a:rPr lang="en-US" altLang="zh-CN" dirty="0">
                <a:latin typeface="微软雅黑" panose="020B0503020204020204" pitchFamily="34" charset="-122"/>
              </a:rPr>
              <a:t>4.4  </a:t>
            </a:r>
            <a:r>
              <a:rPr lang="zh-CN" altLang="en-US" dirty="0">
                <a:latin typeface="微软雅黑" panose="020B0503020204020204" pitchFamily="34" charset="-122"/>
              </a:rPr>
              <a:t>路由选择协议</a:t>
            </a:r>
            <a:endParaRPr lang="zh-CN" altLang="en-US" dirty="0"/>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内部网关协议 </a:t>
            </a:r>
            <a:r>
              <a:rPr lang="en-US" altLang="zh-CN" sz="2400" b="1" dirty="0">
                <a:solidFill>
                  <a:srgbClr val="0070C0"/>
                </a:solidFill>
                <a:latin typeface="微软雅黑" panose="020B0503020204020204" pitchFamily="34" charset="-122"/>
                <a:ea typeface="微软雅黑" panose="020B0503020204020204" pitchFamily="34" charset="-122"/>
              </a:rPr>
              <a:t>OSPF</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60867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323528" y="1273730"/>
            <a:ext cx="8424936"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dirty="0">
                <a:solidFill>
                  <a:srgbClr val="0070C0"/>
                </a:solidFill>
                <a:latin typeface="微软雅黑" pitchFamily="34" charset="-122"/>
                <a:ea typeface="微软雅黑" pitchFamily="34" charset="-122"/>
              </a:rPr>
              <a:t>互联网的规模不断大，使得自治系统之间路由选择非常困难。对于</a:t>
            </a:r>
            <a:r>
              <a:rPr lang="zh-CN" altLang="en-US" sz="2000" dirty="0">
                <a:solidFill>
                  <a:srgbClr val="C55A11"/>
                </a:solidFill>
                <a:latin typeface="微软雅黑" pitchFamily="34" charset="-122"/>
                <a:ea typeface="微软雅黑" pitchFamily="34" charset="-122"/>
              </a:rPr>
              <a:t>自治系统之间的路由选择，要寻找最佳路由是很不现实的</a:t>
            </a:r>
            <a:r>
              <a:rPr lang="zh-CN" altLang="en-US" sz="2000" dirty="0">
                <a:solidFill>
                  <a:srgbClr val="0070C0"/>
                </a:solidFill>
                <a:latin typeface="微软雅黑" pitchFamily="34" charset="-122"/>
                <a:ea typeface="微软雅黑" pitchFamily="34" charset="-122"/>
              </a:rPr>
              <a:t>。</a:t>
            </a:r>
          </a:p>
          <a:p>
            <a:pPr marL="342900" indent="-342900">
              <a:lnSpc>
                <a:spcPts val="33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比较合理的做法是在 </a:t>
            </a:r>
            <a:r>
              <a:rPr lang="en-US" altLang="zh-CN" sz="2000" dirty="0">
                <a:solidFill>
                  <a:srgbClr val="0070C0"/>
                </a:solidFill>
                <a:latin typeface="微软雅黑" pitchFamily="34" charset="-122"/>
                <a:ea typeface="微软雅黑" pitchFamily="34" charset="-122"/>
              </a:rPr>
              <a:t>AS </a:t>
            </a:r>
            <a:r>
              <a:rPr lang="zh-CN" altLang="en-US" sz="2000" dirty="0">
                <a:solidFill>
                  <a:srgbClr val="0070C0"/>
                </a:solidFill>
                <a:latin typeface="微软雅黑" pitchFamily="34" charset="-122"/>
                <a:ea typeface="微软雅黑" pitchFamily="34" charset="-122"/>
              </a:rPr>
              <a:t>之间交换“</a:t>
            </a:r>
            <a:r>
              <a:rPr lang="zh-CN" altLang="en-US" sz="2000" dirty="0">
                <a:solidFill>
                  <a:srgbClr val="C55A11"/>
                </a:solidFill>
                <a:latin typeface="微软雅黑" pitchFamily="34" charset="-122"/>
                <a:ea typeface="微软雅黑" pitchFamily="34" charset="-122"/>
              </a:rPr>
              <a:t>可达性</a:t>
            </a:r>
            <a:r>
              <a:rPr lang="zh-CN" altLang="en-US" sz="2000" dirty="0">
                <a:solidFill>
                  <a:srgbClr val="0070C0"/>
                </a:solidFill>
                <a:latin typeface="微软雅黑" pitchFamily="34" charset="-122"/>
                <a:ea typeface="微软雅黑" pitchFamily="34" charset="-122"/>
              </a:rPr>
              <a:t>”信息。</a:t>
            </a:r>
            <a:endParaRPr lang="en-US" altLang="zh-CN" sz="2000" dirty="0">
              <a:solidFill>
                <a:srgbClr val="0070C0"/>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因此，边界网关协议 </a:t>
            </a:r>
            <a:r>
              <a:rPr lang="en-US" altLang="zh-CN" sz="2000" dirty="0">
                <a:solidFill>
                  <a:srgbClr val="0070C0"/>
                </a:solidFill>
                <a:latin typeface="微软雅黑" pitchFamily="34" charset="-122"/>
                <a:ea typeface="微软雅黑" pitchFamily="34" charset="-122"/>
              </a:rPr>
              <a:t>BGP </a:t>
            </a:r>
            <a:r>
              <a:rPr lang="zh-CN" altLang="en-US" sz="2000" dirty="0">
                <a:solidFill>
                  <a:srgbClr val="0070C0"/>
                </a:solidFill>
                <a:latin typeface="微软雅黑" pitchFamily="34" charset="-122"/>
                <a:ea typeface="微软雅黑" pitchFamily="34" charset="-122"/>
              </a:rPr>
              <a:t>只能是</a:t>
            </a:r>
            <a:r>
              <a:rPr lang="zh-CN" altLang="en-US" sz="2000" dirty="0">
                <a:solidFill>
                  <a:srgbClr val="C55A11"/>
                </a:solidFill>
                <a:latin typeface="微软雅黑" pitchFamily="34" charset="-122"/>
                <a:ea typeface="微软雅黑" pitchFamily="34" charset="-122"/>
              </a:rPr>
              <a:t>力求寻找一条能够到达目的网络且比较好的路由</a:t>
            </a:r>
            <a:r>
              <a:rPr lang="zh-CN" altLang="en-US" sz="2000" dirty="0">
                <a:solidFill>
                  <a:srgbClr val="0070C0"/>
                </a:solidFill>
                <a:latin typeface="微软雅黑" pitchFamily="34" charset="-122"/>
                <a:ea typeface="微软雅黑" pitchFamily="34" charset="-122"/>
              </a:rPr>
              <a:t>（不能兜圈子），而并非要寻找一条最佳路由。</a:t>
            </a:r>
            <a:endParaRPr lang="en-US" altLang="zh-CN" sz="2000" dirty="0">
              <a:solidFill>
                <a:srgbClr val="0070C0"/>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每一个自治系统的管理员要选择至少一个路由器作为该自治系统的“ </a:t>
            </a:r>
            <a:r>
              <a:rPr lang="en-US" altLang="zh-CN" sz="2000" dirty="0">
                <a:solidFill>
                  <a:srgbClr val="C55A11"/>
                </a:solidFill>
                <a:latin typeface="微软雅黑" pitchFamily="34" charset="-122"/>
                <a:ea typeface="微软雅黑" pitchFamily="34" charset="-122"/>
              </a:rPr>
              <a:t>BGP </a:t>
            </a:r>
            <a:r>
              <a:rPr lang="zh-CN" altLang="en-US" sz="2000" dirty="0">
                <a:solidFill>
                  <a:srgbClr val="C55A11"/>
                </a:solidFill>
                <a:latin typeface="微软雅黑" pitchFamily="34" charset="-122"/>
                <a:ea typeface="微软雅黑" pitchFamily="34" charset="-122"/>
              </a:rPr>
              <a:t>发言人</a:t>
            </a:r>
            <a:r>
              <a:rPr lang="zh-CN" altLang="en-US" sz="2000" dirty="0">
                <a:solidFill>
                  <a:srgbClr val="0070C0"/>
                </a:solidFill>
                <a:latin typeface="微软雅黑" pitchFamily="34" charset="-122"/>
                <a:ea typeface="微软雅黑" pitchFamily="34" charset="-122"/>
              </a:rPr>
              <a:t>” ，便于和其他发言人之间进行路由信息交换。</a:t>
            </a:r>
          </a:p>
        </p:txBody>
      </p:sp>
      <p:sp>
        <p:nvSpPr>
          <p:cNvPr id="5" name="标题 4"/>
          <p:cNvSpPr>
            <a:spLocks noGrp="1"/>
          </p:cNvSpPr>
          <p:nvPr>
            <p:ph type="title"/>
          </p:nvPr>
        </p:nvSpPr>
        <p:spPr/>
        <p:txBody>
          <a:bodyPr/>
          <a:lstStyle/>
          <a:p>
            <a:r>
              <a:rPr lang="en-US" altLang="zh-CN" dirty="0">
                <a:latin typeface="微软雅黑" panose="020B0503020204020204" pitchFamily="34" charset="-122"/>
              </a:rPr>
              <a:t>4.4  </a:t>
            </a:r>
            <a:r>
              <a:rPr lang="zh-CN" altLang="en-US" dirty="0">
                <a:latin typeface="微软雅黑" panose="020B0503020204020204" pitchFamily="34" charset="-122"/>
              </a:rPr>
              <a:t>路由选择协议</a:t>
            </a:r>
            <a:endParaRPr lang="zh-CN" altLang="en-US" dirty="0"/>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外部网关协议 </a:t>
            </a:r>
            <a:r>
              <a:rPr lang="en-US" altLang="zh-CN" sz="2400" b="1" dirty="0">
                <a:solidFill>
                  <a:srgbClr val="0070C0"/>
                </a:solidFill>
                <a:latin typeface="微软雅黑" panose="020B0503020204020204" pitchFamily="34" charset="-122"/>
                <a:ea typeface="微软雅黑" panose="020B0503020204020204" pitchFamily="34" charset="-122"/>
              </a:rPr>
              <a:t>BGP</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65133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3"/>
          <p:cNvSpPr>
            <a:spLocks noChangeArrowheads="1"/>
          </p:cNvSpPr>
          <p:nvPr/>
        </p:nvSpPr>
        <p:spPr bwMode="auto">
          <a:xfrm>
            <a:off x="5002042" y="1603627"/>
            <a:ext cx="2731123" cy="1339201"/>
          </a:xfrm>
          <a:prstGeom prst="ellipse">
            <a:avLst/>
          </a:prstGeom>
          <a:solidFill>
            <a:srgbClr val="99FFCC"/>
          </a:solidFill>
          <a:ln w="9525">
            <a:solidFill>
              <a:schemeClr val="tx1"/>
            </a:solidFill>
            <a:round/>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6" name="Oval 4"/>
          <p:cNvSpPr>
            <a:spLocks noChangeArrowheads="1"/>
          </p:cNvSpPr>
          <p:nvPr/>
        </p:nvSpPr>
        <p:spPr bwMode="auto">
          <a:xfrm>
            <a:off x="1419689" y="1603627"/>
            <a:ext cx="2212732" cy="1339201"/>
          </a:xfrm>
          <a:prstGeom prst="ellipse">
            <a:avLst/>
          </a:prstGeom>
          <a:solidFill>
            <a:srgbClr val="99FFCC"/>
          </a:solidFill>
          <a:ln w="9525">
            <a:solidFill>
              <a:schemeClr val="tx1"/>
            </a:solidFill>
            <a:round/>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7" name="Line 5"/>
          <p:cNvSpPr>
            <a:spLocks noChangeShapeType="1"/>
          </p:cNvSpPr>
          <p:nvPr/>
        </p:nvSpPr>
        <p:spPr bwMode="auto">
          <a:xfrm flipV="1">
            <a:off x="5098298" y="2076790"/>
            <a:ext cx="244700" cy="320081"/>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 name="Oval 6"/>
          <p:cNvSpPr>
            <a:spLocks noChangeArrowheads="1"/>
          </p:cNvSpPr>
          <p:nvPr/>
        </p:nvSpPr>
        <p:spPr bwMode="auto">
          <a:xfrm>
            <a:off x="1604084" y="3303587"/>
            <a:ext cx="489399" cy="488150"/>
          </a:xfrm>
          <a:prstGeom prst="ellipse">
            <a:avLst/>
          </a:prstGeom>
          <a:solidFill>
            <a:srgbClr val="FFFF66"/>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sz="1200" b="1">
              <a:latin typeface="微软雅黑" pitchFamily="34" charset="-122"/>
              <a:ea typeface="微软雅黑" pitchFamily="34" charset="-122"/>
            </a:endParaRPr>
          </a:p>
        </p:txBody>
      </p:sp>
      <p:sp>
        <p:nvSpPr>
          <p:cNvPr id="9" name="Oval 7"/>
          <p:cNvSpPr>
            <a:spLocks noChangeArrowheads="1"/>
          </p:cNvSpPr>
          <p:nvPr/>
        </p:nvSpPr>
        <p:spPr bwMode="auto">
          <a:xfrm>
            <a:off x="6325274" y="3727507"/>
            <a:ext cx="489399" cy="488150"/>
          </a:xfrm>
          <a:prstGeom prst="ellipse">
            <a:avLst/>
          </a:prstGeom>
          <a:solidFill>
            <a:srgbClr val="99FFCC"/>
          </a:solidFill>
          <a:ln w="9525">
            <a:solidFill>
              <a:schemeClr val="tx1"/>
            </a:solidFill>
            <a:round/>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10" name="Line 8"/>
          <p:cNvSpPr>
            <a:spLocks noChangeShapeType="1"/>
          </p:cNvSpPr>
          <p:nvPr/>
        </p:nvSpPr>
        <p:spPr bwMode="auto">
          <a:xfrm>
            <a:off x="3632421" y="2492145"/>
            <a:ext cx="489399" cy="450683"/>
          </a:xfrm>
          <a:prstGeom prst="line">
            <a:avLst/>
          </a:prstGeom>
          <a:noFill/>
          <a:ln w="38100">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1" name="Line 9"/>
          <p:cNvSpPr>
            <a:spLocks noChangeShapeType="1"/>
          </p:cNvSpPr>
          <p:nvPr/>
        </p:nvSpPr>
        <p:spPr bwMode="auto">
          <a:xfrm flipH="1">
            <a:off x="4414068" y="2492145"/>
            <a:ext cx="587975" cy="450683"/>
          </a:xfrm>
          <a:prstGeom prst="line">
            <a:avLst/>
          </a:prstGeom>
          <a:noFill/>
          <a:ln w="38100">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flipH="1">
            <a:off x="1971712" y="3019904"/>
            <a:ext cx="429094" cy="322221"/>
          </a:xfrm>
          <a:prstGeom prst="line">
            <a:avLst/>
          </a:prstGeom>
          <a:noFill/>
          <a:ln w="38100">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3706642" y="2418280"/>
            <a:ext cx="1187546" cy="0"/>
          </a:xfrm>
          <a:prstGeom prst="line">
            <a:avLst/>
          </a:prstGeom>
          <a:noFill/>
          <a:ln w="38100">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5772091" y="3727507"/>
            <a:ext cx="552023" cy="129531"/>
          </a:xfrm>
          <a:prstGeom prst="line">
            <a:avLst/>
          </a:prstGeom>
          <a:noFill/>
          <a:ln w="38100">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094642" y="3599046"/>
            <a:ext cx="550864" cy="450683"/>
          </a:xfrm>
          <a:prstGeom prst="line">
            <a:avLst/>
          </a:prstGeom>
          <a:noFill/>
          <a:ln w="38100">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flipH="1">
            <a:off x="1362674" y="3789346"/>
            <a:ext cx="446490" cy="484938"/>
          </a:xfrm>
          <a:prstGeom prst="line">
            <a:avLst/>
          </a:prstGeom>
          <a:noFill/>
          <a:ln w="38100">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flipV="1">
            <a:off x="5893860" y="4113959"/>
            <a:ext cx="477802" cy="256921"/>
          </a:xfrm>
          <a:prstGeom prst="line">
            <a:avLst/>
          </a:prstGeom>
          <a:noFill/>
          <a:ln w="38100">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8" name="Line 16"/>
          <p:cNvSpPr>
            <a:spLocks noChangeShapeType="1"/>
          </p:cNvSpPr>
          <p:nvPr/>
        </p:nvSpPr>
        <p:spPr bwMode="auto">
          <a:xfrm>
            <a:off x="6814673" y="3984428"/>
            <a:ext cx="550864" cy="129531"/>
          </a:xfrm>
          <a:prstGeom prst="line">
            <a:avLst/>
          </a:prstGeom>
          <a:noFill/>
          <a:ln w="38100">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9" name="Text Box 17"/>
          <p:cNvSpPr txBox="1">
            <a:spLocks noChangeArrowheads="1"/>
          </p:cNvSpPr>
          <p:nvPr/>
        </p:nvSpPr>
        <p:spPr bwMode="auto">
          <a:xfrm>
            <a:off x="2367175" y="3012410"/>
            <a:ext cx="115608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C55A11"/>
                </a:solidFill>
                <a:latin typeface="微软雅黑" pitchFamily="34" charset="-122"/>
                <a:ea typeface="微软雅黑" pitchFamily="34" charset="-122"/>
              </a:rPr>
              <a:t>BGP </a:t>
            </a:r>
            <a:r>
              <a:rPr kumimoji="1" lang="zh-CN" altLang="en-US" sz="1400" b="1">
                <a:solidFill>
                  <a:srgbClr val="C55A11"/>
                </a:solidFill>
                <a:latin typeface="微软雅黑" pitchFamily="34" charset="-122"/>
                <a:ea typeface="微软雅黑" pitchFamily="34" charset="-122"/>
              </a:rPr>
              <a:t>发言人</a:t>
            </a:r>
          </a:p>
        </p:txBody>
      </p:sp>
      <p:sp>
        <p:nvSpPr>
          <p:cNvPr id="20" name="Text Box 18"/>
          <p:cNvSpPr txBox="1">
            <a:spLocks noChangeArrowheads="1"/>
          </p:cNvSpPr>
          <p:nvPr/>
        </p:nvSpPr>
        <p:spPr bwMode="auto">
          <a:xfrm>
            <a:off x="3539064" y="1809269"/>
            <a:ext cx="723275"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1400" b="1" dirty="0">
                <a:solidFill>
                  <a:srgbClr val="C55A11"/>
                </a:solidFill>
                <a:latin typeface="微软雅黑" pitchFamily="34" charset="-122"/>
                <a:ea typeface="微软雅黑" pitchFamily="34" charset="-122"/>
              </a:rPr>
              <a:t>BGP</a:t>
            </a:r>
          </a:p>
          <a:p>
            <a:pPr algn="ctr">
              <a:lnSpc>
                <a:spcPct val="90000"/>
              </a:lnSpc>
            </a:pPr>
            <a:r>
              <a:rPr kumimoji="1" lang="zh-CN" altLang="en-US" sz="1400" b="1" dirty="0">
                <a:solidFill>
                  <a:srgbClr val="C55A11"/>
                </a:solidFill>
                <a:latin typeface="微软雅黑" pitchFamily="34" charset="-122"/>
                <a:ea typeface="微软雅黑" pitchFamily="34" charset="-122"/>
              </a:rPr>
              <a:t>发言人</a:t>
            </a:r>
          </a:p>
        </p:txBody>
      </p:sp>
      <p:sp>
        <p:nvSpPr>
          <p:cNvPr id="21" name="Text Box 19"/>
          <p:cNvSpPr txBox="1">
            <a:spLocks noChangeArrowheads="1"/>
          </p:cNvSpPr>
          <p:nvPr/>
        </p:nvSpPr>
        <p:spPr bwMode="auto">
          <a:xfrm>
            <a:off x="4545116" y="2769406"/>
            <a:ext cx="1156086" cy="307777"/>
          </a:xfrm>
          <a:prstGeom prst="rect">
            <a:avLst/>
          </a:prstGeom>
          <a:noFill/>
          <a:ln>
            <a:noFill/>
          </a:ln>
          <a:effectLst/>
        </p:spPr>
        <p:txBody>
          <a:bodyPr wrap="none">
            <a:spAutoFit/>
          </a:bodyPr>
          <a:lstStyle/>
          <a:p>
            <a:r>
              <a:rPr kumimoji="1" lang="en-US" altLang="zh-CN" sz="1400" b="1" dirty="0">
                <a:solidFill>
                  <a:srgbClr val="C55A11"/>
                </a:solidFill>
                <a:latin typeface="微软雅黑" pitchFamily="34" charset="-122"/>
                <a:ea typeface="微软雅黑" pitchFamily="34" charset="-122"/>
              </a:rPr>
              <a:t>BGP </a:t>
            </a:r>
            <a:r>
              <a:rPr kumimoji="1" lang="zh-CN" altLang="en-US" sz="1400" b="1" dirty="0">
                <a:solidFill>
                  <a:srgbClr val="C55A11"/>
                </a:solidFill>
                <a:latin typeface="微软雅黑" pitchFamily="34" charset="-122"/>
                <a:ea typeface="微软雅黑" pitchFamily="34" charset="-122"/>
              </a:rPr>
              <a:t>发言人</a:t>
            </a:r>
          </a:p>
        </p:txBody>
      </p:sp>
      <p:sp>
        <p:nvSpPr>
          <p:cNvPr id="22" name="Text Box 20"/>
          <p:cNvSpPr txBox="1">
            <a:spLocks noChangeArrowheads="1"/>
          </p:cNvSpPr>
          <p:nvPr/>
        </p:nvSpPr>
        <p:spPr bwMode="auto">
          <a:xfrm>
            <a:off x="5628287" y="3303588"/>
            <a:ext cx="115608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C55A11"/>
                </a:solidFill>
                <a:latin typeface="微软雅黑" pitchFamily="34" charset="-122"/>
                <a:ea typeface="微软雅黑" pitchFamily="34" charset="-122"/>
              </a:rPr>
              <a:t>BGP </a:t>
            </a:r>
            <a:r>
              <a:rPr kumimoji="1" lang="zh-CN" altLang="en-US" sz="1400" b="1">
                <a:solidFill>
                  <a:srgbClr val="C55A11"/>
                </a:solidFill>
                <a:latin typeface="微软雅黑" pitchFamily="34" charset="-122"/>
                <a:ea typeface="微软雅黑" pitchFamily="34" charset="-122"/>
              </a:rPr>
              <a:t>发言人</a:t>
            </a:r>
          </a:p>
        </p:txBody>
      </p:sp>
      <p:sp>
        <p:nvSpPr>
          <p:cNvPr id="23" name="Text Box 21"/>
          <p:cNvSpPr txBox="1">
            <a:spLocks noChangeArrowheads="1"/>
          </p:cNvSpPr>
          <p:nvPr/>
        </p:nvSpPr>
        <p:spPr bwMode="auto">
          <a:xfrm>
            <a:off x="4331920" y="1851984"/>
            <a:ext cx="723275"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1400" b="1" dirty="0">
                <a:solidFill>
                  <a:srgbClr val="C55A11"/>
                </a:solidFill>
                <a:latin typeface="微软雅黑" pitchFamily="34" charset="-122"/>
                <a:ea typeface="微软雅黑" pitchFamily="34" charset="-122"/>
              </a:rPr>
              <a:t>BGP</a:t>
            </a:r>
          </a:p>
          <a:p>
            <a:pPr algn="ctr">
              <a:lnSpc>
                <a:spcPct val="90000"/>
              </a:lnSpc>
            </a:pPr>
            <a:r>
              <a:rPr kumimoji="1" lang="zh-CN" altLang="en-US" sz="1400" b="1" dirty="0">
                <a:solidFill>
                  <a:srgbClr val="C55A11"/>
                </a:solidFill>
                <a:latin typeface="微软雅黑" pitchFamily="34" charset="-122"/>
                <a:ea typeface="微软雅黑" pitchFamily="34" charset="-122"/>
              </a:rPr>
              <a:t>发言人</a:t>
            </a:r>
          </a:p>
        </p:txBody>
      </p:sp>
      <p:sp>
        <p:nvSpPr>
          <p:cNvPr id="24" name="Line 22"/>
          <p:cNvSpPr>
            <a:spLocks noChangeShapeType="1"/>
          </p:cNvSpPr>
          <p:nvPr/>
        </p:nvSpPr>
        <p:spPr bwMode="auto">
          <a:xfrm>
            <a:off x="5149326" y="2412927"/>
            <a:ext cx="684230" cy="241934"/>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5" name="Line 23"/>
          <p:cNvSpPr>
            <a:spLocks noChangeShapeType="1"/>
          </p:cNvSpPr>
          <p:nvPr/>
        </p:nvSpPr>
        <p:spPr bwMode="auto">
          <a:xfrm>
            <a:off x="4317811" y="3043455"/>
            <a:ext cx="292248" cy="4517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6" name="Oval 24"/>
          <p:cNvSpPr>
            <a:spLocks noChangeArrowheads="1"/>
          </p:cNvSpPr>
          <p:nvPr/>
        </p:nvSpPr>
        <p:spPr bwMode="auto">
          <a:xfrm>
            <a:off x="3136064" y="2994212"/>
            <a:ext cx="2513098" cy="1377738"/>
          </a:xfrm>
          <a:prstGeom prst="ellipse">
            <a:avLst/>
          </a:prstGeom>
          <a:solidFill>
            <a:srgbClr val="99FFCC"/>
          </a:solidFill>
          <a:ln w="9525">
            <a:solidFill>
              <a:schemeClr val="tx1"/>
            </a:solidFill>
            <a:round/>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27" name="Line 25"/>
          <p:cNvSpPr>
            <a:spLocks noChangeShapeType="1"/>
          </p:cNvSpPr>
          <p:nvPr/>
        </p:nvSpPr>
        <p:spPr bwMode="auto">
          <a:xfrm>
            <a:off x="4975368" y="3342125"/>
            <a:ext cx="612328" cy="256921"/>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8" name="Line 26"/>
          <p:cNvSpPr>
            <a:spLocks noChangeShapeType="1"/>
          </p:cNvSpPr>
          <p:nvPr/>
        </p:nvSpPr>
        <p:spPr bwMode="auto">
          <a:xfrm flipH="1">
            <a:off x="4975369" y="3599046"/>
            <a:ext cx="735258" cy="5149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4361880" y="3534816"/>
            <a:ext cx="490558" cy="4496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flipV="1">
            <a:off x="4424505" y="3405286"/>
            <a:ext cx="488239" cy="129531"/>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flipH="1">
            <a:off x="3566318" y="3534816"/>
            <a:ext cx="795563" cy="10062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3566318" y="3664348"/>
            <a:ext cx="488239" cy="5149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flipV="1">
            <a:off x="4117181" y="4113960"/>
            <a:ext cx="735258" cy="653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6324115" y="1947259"/>
            <a:ext cx="279490" cy="815724"/>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5" name="Line 33"/>
          <p:cNvSpPr>
            <a:spLocks noChangeShapeType="1"/>
          </p:cNvSpPr>
          <p:nvPr/>
        </p:nvSpPr>
        <p:spPr bwMode="auto">
          <a:xfrm>
            <a:off x="5893861" y="2654861"/>
            <a:ext cx="674953" cy="129531"/>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6" name="Line 34"/>
          <p:cNvSpPr>
            <a:spLocks noChangeShapeType="1"/>
          </p:cNvSpPr>
          <p:nvPr/>
        </p:nvSpPr>
        <p:spPr bwMode="auto">
          <a:xfrm>
            <a:off x="6384420" y="1796317"/>
            <a:ext cx="552023" cy="65301"/>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7" name="Line 35"/>
          <p:cNvSpPr>
            <a:spLocks noChangeShapeType="1"/>
          </p:cNvSpPr>
          <p:nvPr/>
        </p:nvSpPr>
        <p:spPr bwMode="auto">
          <a:xfrm>
            <a:off x="3197529" y="1990079"/>
            <a:ext cx="287609" cy="300811"/>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8" name="Line 36"/>
          <p:cNvSpPr>
            <a:spLocks noChangeShapeType="1"/>
          </p:cNvSpPr>
          <p:nvPr/>
        </p:nvSpPr>
        <p:spPr bwMode="auto">
          <a:xfrm flipV="1">
            <a:off x="2768436" y="2391518"/>
            <a:ext cx="716702" cy="241934"/>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9" name="Line 37"/>
          <p:cNvSpPr>
            <a:spLocks noChangeShapeType="1"/>
          </p:cNvSpPr>
          <p:nvPr/>
        </p:nvSpPr>
        <p:spPr bwMode="auto">
          <a:xfrm flipH="1">
            <a:off x="2523736" y="2633451"/>
            <a:ext cx="244700" cy="322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0" name="Line 38"/>
          <p:cNvSpPr>
            <a:spLocks noChangeShapeType="1"/>
          </p:cNvSpPr>
          <p:nvPr/>
        </p:nvSpPr>
        <p:spPr bwMode="auto">
          <a:xfrm flipV="1">
            <a:off x="1910247" y="2633451"/>
            <a:ext cx="7978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1" name="Line 39"/>
          <p:cNvSpPr>
            <a:spLocks noChangeShapeType="1"/>
          </p:cNvSpPr>
          <p:nvPr/>
        </p:nvSpPr>
        <p:spPr bwMode="auto">
          <a:xfrm>
            <a:off x="1787318" y="2182769"/>
            <a:ext cx="97416" cy="401439"/>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2" name="Line 40"/>
          <p:cNvSpPr>
            <a:spLocks noChangeShapeType="1"/>
          </p:cNvSpPr>
          <p:nvPr/>
        </p:nvSpPr>
        <p:spPr bwMode="auto">
          <a:xfrm flipV="1">
            <a:off x="1787319" y="1796317"/>
            <a:ext cx="674953" cy="32222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3" name="Line 41"/>
          <p:cNvSpPr>
            <a:spLocks noChangeShapeType="1"/>
          </p:cNvSpPr>
          <p:nvPr/>
        </p:nvSpPr>
        <p:spPr bwMode="auto">
          <a:xfrm>
            <a:off x="2462271" y="1796317"/>
            <a:ext cx="613487" cy="1937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4" name="Line 42"/>
          <p:cNvSpPr>
            <a:spLocks noChangeShapeType="1"/>
          </p:cNvSpPr>
          <p:nvPr/>
        </p:nvSpPr>
        <p:spPr bwMode="auto">
          <a:xfrm flipV="1">
            <a:off x="5710626" y="1817727"/>
            <a:ext cx="550864" cy="129531"/>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5" name="Line 43"/>
          <p:cNvSpPr>
            <a:spLocks noChangeShapeType="1"/>
          </p:cNvSpPr>
          <p:nvPr/>
        </p:nvSpPr>
        <p:spPr bwMode="auto">
          <a:xfrm>
            <a:off x="5710626" y="2011489"/>
            <a:ext cx="245859" cy="5802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pic>
        <p:nvPicPr>
          <p:cNvPr id="46" name="Picture 4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9342" y="2827213"/>
            <a:ext cx="335156" cy="22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7" name="Picture 4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04626" y="2290890"/>
            <a:ext cx="333997" cy="231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8" name="Picture 4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87722" y="2290890"/>
            <a:ext cx="333997" cy="231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9" name="Picture 4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33946" y="4113960"/>
            <a:ext cx="252818" cy="147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0" name="Picture 4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87319" y="2570293"/>
            <a:ext cx="252818" cy="1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1" name="Group 49"/>
          <p:cNvGrpSpPr>
            <a:grpSpLocks/>
          </p:cNvGrpSpPr>
          <p:nvPr/>
        </p:nvGrpSpPr>
        <p:grpSpPr bwMode="auto">
          <a:xfrm>
            <a:off x="2891365" y="1796317"/>
            <a:ext cx="440691" cy="352196"/>
            <a:chOff x="2949" y="196"/>
            <a:chExt cx="941" cy="598"/>
          </a:xfrm>
          <a:solidFill>
            <a:srgbClr val="00B0F0"/>
          </a:solidFill>
        </p:grpSpPr>
        <p:sp>
          <p:nvSpPr>
            <p:cNvPr id="52" name="Oval 50"/>
            <p:cNvSpPr>
              <a:spLocks noChangeArrowheads="1"/>
            </p:cNvSpPr>
            <p:nvPr/>
          </p:nvSpPr>
          <p:spPr bwMode="auto">
            <a:xfrm>
              <a:off x="3168" y="196"/>
              <a:ext cx="407" cy="162"/>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3" name="Oval 51"/>
            <p:cNvSpPr>
              <a:spLocks noChangeArrowheads="1"/>
            </p:cNvSpPr>
            <p:nvPr/>
          </p:nvSpPr>
          <p:spPr bwMode="auto">
            <a:xfrm rot="900000">
              <a:off x="3512" y="252"/>
              <a:ext cx="275" cy="131"/>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4" name="Oval 52"/>
            <p:cNvSpPr>
              <a:spLocks noChangeArrowheads="1"/>
            </p:cNvSpPr>
            <p:nvPr/>
          </p:nvSpPr>
          <p:spPr bwMode="auto">
            <a:xfrm rot="1500000">
              <a:off x="3650" y="385"/>
              <a:ext cx="240" cy="153"/>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5" name="Oval 53"/>
            <p:cNvSpPr>
              <a:spLocks noChangeArrowheads="1"/>
            </p:cNvSpPr>
            <p:nvPr/>
          </p:nvSpPr>
          <p:spPr bwMode="auto">
            <a:xfrm rot="20040000">
              <a:off x="3573" y="537"/>
              <a:ext cx="291" cy="189"/>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6" name="Oval 54"/>
            <p:cNvSpPr>
              <a:spLocks noChangeArrowheads="1"/>
            </p:cNvSpPr>
            <p:nvPr/>
          </p:nvSpPr>
          <p:spPr bwMode="auto">
            <a:xfrm>
              <a:off x="3216" y="555"/>
              <a:ext cx="471" cy="239"/>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7" name="Oval 55"/>
            <p:cNvSpPr>
              <a:spLocks noChangeArrowheads="1"/>
            </p:cNvSpPr>
            <p:nvPr/>
          </p:nvSpPr>
          <p:spPr bwMode="auto">
            <a:xfrm rot="1080000">
              <a:off x="3023" y="555"/>
              <a:ext cx="265" cy="156"/>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8" name="Oval 56"/>
            <p:cNvSpPr>
              <a:spLocks noChangeArrowheads="1"/>
            </p:cNvSpPr>
            <p:nvPr/>
          </p:nvSpPr>
          <p:spPr bwMode="auto">
            <a:xfrm>
              <a:off x="2949" y="432"/>
              <a:ext cx="217" cy="156"/>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9" name="Oval 57"/>
            <p:cNvSpPr>
              <a:spLocks noChangeArrowheads="1"/>
            </p:cNvSpPr>
            <p:nvPr/>
          </p:nvSpPr>
          <p:spPr bwMode="auto">
            <a:xfrm rot="19740000">
              <a:off x="2984" y="310"/>
              <a:ext cx="295" cy="156"/>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0" name="Freeform 5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1" name="Freeform 5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2" name="Freeform 6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grpSp>
        <p:nvGrpSpPr>
          <p:cNvPr id="63" name="Group 61"/>
          <p:cNvGrpSpPr>
            <a:grpSpLocks/>
          </p:cNvGrpSpPr>
          <p:nvPr/>
        </p:nvGrpSpPr>
        <p:grpSpPr bwMode="auto">
          <a:xfrm>
            <a:off x="1542618" y="1990079"/>
            <a:ext cx="440691" cy="351125"/>
            <a:chOff x="2949" y="196"/>
            <a:chExt cx="941" cy="598"/>
          </a:xfrm>
          <a:solidFill>
            <a:srgbClr val="00B0F0"/>
          </a:solidFill>
        </p:grpSpPr>
        <p:sp>
          <p:nvSpPr>
            <p:cNvPr id="64" name="Oval 62"/>
            <p:cNvSpPr>
              <a:spLocks noChangeArrowheads="1"/>
            </p:cNvSpPr>
            <p:nvPr/>
          </p:nvSpPr>
          <p:spPr bwMode="auto">
            <a:xfrm>
              <a:off x="3168" y="196"/>
              <a:ext cx="407" cy="162"/>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5" name="Oval 63"/>
            <p:cNvSpPr>
              <a:spLocks noChangeArrowheads="1"/>
            </p:cNvSpPr>
            <p:nvPr/>
          </p:nvSpPr>
          <p:spPr bwMode="auto">
            <a:xfrm rot="900000">
              <a:off x="3512" y="252"/>
              <a:ext cx="275" cy="131"/>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6" name="Oval 64"/>
            <p:cNvSpPr>
              <a:spLocks noChangeArrowheads="1"/>
            </p:cNvSpPr>
            <p:nvPr/>
          </p:nvSpPr>
          <p:spPr bwMode="auto">
            <a:xfrm rot="1500000">
              <a:off x="3650" y="385"/>
              <a:ext cx="240" cy="153"/>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7" name="Oval 65"/>
            <p:cNvSpPr>
              <a:spLocks noChangeArrowheads="1"/>
            </p:cNvSpPr>
            <p:nvPr/>
          </p:nvSpPr>
          <p:spPr bwMode="auto">
            <a:xfrm rot="20040000">
              <a:off x="3573" y="537"/>
              <a:ext cx="291" cy="189"/>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8" name="Oval 66"/>
            <p:cNvSpPr>
              <a:spLocks noChangeArrowheads="1"/>
            </p:cNvSpPr>
            <p:nvPr/>
          </p:nvSpPr>
          <p:spPr bwMode="auto">
            <a:xfrm>
              <a:off x="3216" y="555"/>
              <a:ext cx="471" cy="239"/>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9" name="Oval 67"/>
            <p:cNvSpPr>
              <a:spLocks noChangeArrowheads="1"/>
            </p:cNvSpPr>
            <p:nvPr/>
          </p:nvSpPr>
          <p:spPr bwMode="auto">
            <a:xfrm rot="1080000">
              <a:off x="3023" y="555"/>
              <a:ext cx="265" cy="156"/>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70" name="Oval 68"/>
            <p:cNvSpPr>
              <a:spLocks noChangeArrowheads="1"/>
            </p:cNvSpPr>
            <p:nvPr/>
          </p:nvSpPr>
          <p:spPr bwMode="auto">
            <a:xfrm>
              <a:off x="2949" y="432"/>
              <a:ext cx="217" cy="156"/>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71" name="Oval 69"/>
            <p:cNvSpPr>
              <a:spLocks noChangeArrowheads="1"/>
            </p:cNvSpPr>
            <p:nvPr/>
          </p:nvSpPr>
          <p:spPr bwMode="auto">
            <a:xfrm rot="19740000">
              <a:off x="2984" y="310"/>
              <a:ext cx="295" cy="156"/>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72" name="Freeform 7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3" name="Freeform 7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4" name="Freeform 7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grpSp>
        <p:nvGrpSpPr>
          <p:cNvPr id="75" name="Group 73"/>
          <p:cNvGrpSpPr>
            <a:grpSpLocks/>
          </p:cNvGrpSpPr>
          <p:nvPr/>
        </p:nvGrpSpPr>
        <p:grpSpPr bwMode="auto">
          <a:xfrm>
            <a:off x="4668045" y="3920197"/>
            <a:ext cx="441850" cy="352196"/>
            <a:chOff x="2949" y="196"/>
            <a:chExt cx="941" cy="598"/>
          </a:xfrm>
          <a:solidFill>
            <a:srgbClr val="00B0F0"/>
          </a:solidFill>
        </p:grpSpPr>
        <p:sp>
          <p:nvSpPr>
            <p:cNvPr id="76" name="Oval 74"/>
            <p:cNvSpPr>
              <a:spLocks noChangeArrowheads="1"/>
            </p:cNvSpPr>
            <p:nvPr/>
          </p:nvSpPr>
          <p:spPr bwMode="auto">
            <a:xfrm>
              <a:off x="3168" y="196"/>
              <a:ext cx="407" cy="162"/>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77" name="Oval 75"/>
            <p:cNvSpPr>
              <a:spLocks noChangeArrowheads="1"/>
            </p:cNvSpPr>
            <p:nvPr/>
          </p:nvSpPr>
          <p:spPr bwMode="auto">
            <a:xfrm rot="900000">
              <a:off x="3512" y="252"/>
              <a:ext cx="275" cy="131"/>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78" name="Oval 76"/>
            <p:cNvSpPr>
              <a:spLocks noChangeArrowheads="1"/>
            </p:cNvSpPr>
            <p:nvPr/>
          </p:nvSpPr>
          <p:spPr bwMode="auto">
            <a:xfrm rot="1500000">
              <a:off x="3650" y="385"/>
              <a:ext cx="240" cy="153"/>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79" name="Oval 77"/>
            <p:cNvSpPr>
              <a:spLocks noChangeArrowheads="1"/>
            </p:cNvSpPr>
            <p:nvPr/>
          </p:nvSpPr>
          <p:spPr bwMode="auto">
            <a:xfrm rot="20040000">
              <a:off x="3573" y="537"/>
              <a:ext cx="291" cy="189"/>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0" name="Oval 78"/>
            <p:cNvSpPr>
              <a:spLocks noChangeArrowheads="1"/>
            </p:cNvSpPr>
            <p:nvPr/>
          </p:nvSpPr>
          <p:spPr bwMode="auto">
            <a:xfrm>
              <a:off x="3216" y="555"/>
              <a:ext cx="471" cy="239"/>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1" name="Oval 79"/>
            <p:cNvSpPr>
              <a:spLocks noChangeArrowheads="1"/>
            </p:cNvSpPr>
            <p:nvPr/>
          </p:nvSpPr>
          <p:spPr bwMode="auto">
            <a:xfrm rot="1080000">
              <a:off x="3023" y="555"/>
              <a:ext cx="265" cy="156"/>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2" name="Oval 80"/>
            <p:cNvSpPr>
              <a:spLocks noChangeArrowheads="1"/>
            </p:cNvSpPr>
            <p:nvPr/>
          </p:nvSpPr>
          <p:spPr bwMode="auto">
            <a:xfrm>
              <a:off x="2949" y="432"/>
              <a:ext cx="217" cy="156"/>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3" name="Oval 81"/>
            <p:cNvSpPr>
              <a:spLocks noChangeArrowheads="1"/>
            </p:cNvSpPr>
            <p:nvPr/>
          </p:nvSpPr>
          <p:spPr bwMode="auto">
            <a:xfrm rot="19740000">
              <a:off x="2984" y="310"/>
              <a:ext cx="295" cy="156"/>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4" name="Freeform 8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5" name="Freeform 8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6" name="Freeform 8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grpSp>
        <p:nvGrpSpPr>
          <p:cNvPr id="87" name="Group 85"/>
          <p:cNvGrpSpPr>
            <a:grpSpLocks/>
          </p:cNvGrpSpPr>
          <p:nvPr/>
        </p:nvGrpSpPr>
        <p:grpSpPr bwMode="auto">
          <a:xfrm>
            <a:off x="6078255" y="1668928"/>
            <a:ext cx="440691" cy="352196"/>
            <a:chOff x="2949" y="196"/>
            <a:chExt cx="941" cy="598"/>
          </a:xfrm>
          <a:solidFill>
            <a:srgbClr val="00B0F0"/>
          </a:solidFill>
        </p:grpSpPr>
        <p:sp>
          <p:nvSpPr>
            <p:cNvPr id="88" name="Oval 86"/>
            <p:cNvSpPr>
              <a:spLocks noChangeArrowheads="1"/>
            </p:cNvSpPr>
            <p:nvPr/>
          </p:nvSpPr>
          <p:spPr bwMode="auto">
            <a:xfrm>
              <a:off x="3168" y="196"/>
              <a:ext cx="407" cy="162"/>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Oval 87"/>
            <p:cNvSpPr>
              <a:spLocks noChangeArrowheads="1"/>
            </p:cNvSpPr>
            <p:nvPr/>
          </p:nvSpPr>
          <p:spPr bwMode="auto">
            <a:xfrm rot="900000">
              <a:off x="3512" y="252"/>
              <a:ext cx="275" cy="131"/>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Oval 88"/>
            <p:cNvSpPr>
              <a:spLocks noChangeArrowheads="1"/>
            </p:cNvSpPr>
            <p:nvPr/>
          </p:nvSpPr>
          <p:spPr bwMode="auto">
            <a:xfrm rot="1500000">
              <a:off x="3650" y="385"/>
              <a:ext cx="240" cy="153"/>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Oval 89"/>
            <p:cNvSpPr>
              <a:spLocks noChangeArrowheads="1"/>
            </p:cNvSpPr>
            <p:nvPr/>
          </p:nvSpPr>
          <p:spPr bwMode="auto">
            <a:xfrm rot="20040000">
              <a:off x="3573" y="537"/>
              <a:ext cx="291" cy="189"/>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Oval 90"/>
            <p:cNvSpPr>
              <a:spLocks noChangeArrowheads="1"/>
            </p:cNvSpPr>
            <p:nvPr/>
          </p:nvSpPr>
          <p:spPr bwMode="auto">
            <a:xfrm>
              <a:off x="3216" y="555"/>
              <a:ext cx="471" cy="239"/>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Oval 91"/>
            <p:cNvSpPr>
              <a:spLocks noChangeArrowheads="1"/>
            </p:cNvSpPr>
            <p:nvPr/>
          </p:nvSpPr>
          <p:spPr bwMode="auto">
            <a:xfrm rot="1080000">
              <a:off x="3023" y="555"/>
              <a:ext cx="265" cy="156"/>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Oval 92"/>
            <p:cNvSpPr>
              <a:spLocks noChangeArrowheads="1"/>
            </p:cNvSpPr>
            <p:nvPr/>
          </p:nvSpPr>
          <p:spPr bwMode="auto">
            <a:xfrm>
              <a:off x="2949" y="432"/>
              <a:ext cx="217" cy="156"/>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Oval 93"/>
            <p:cNvSpPr>
              <a:spLocks noChangeArrowheads="1"/>
            </p:cNvSpPr>
            <p:nvPr/>
          </p:nvSpPr>
          <p:spPr bwMode="auto">
            <a:xfrm rot="19740000">
              <a:off x="2984" y="310"/>
              <a:ext cx="295" cy="156"/>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Freeform 9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97" name="Freeform 9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98" name="Freeform 9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grpSp>
        <p:nvGrpSpPr>
          <p:cNvPr id="99" name="Group 97"/>
          <p:cNvGrpSpPr>
            <a:grpSpLocks/>
          </p:cNvGrpSpPr>
          <p:nvPr/>
        </p:nvGrpSpPr>
        <p:grpSpPr bwMode="auto">
          <a:xfrm>
            <a:off x="5710626" y="2440761"/>
            <a:ext cx="440691" cy="352196"/>
            <a:chOff x="2949" y="196"/>
            <a:chExt cx="941" cy="598"/>
          </a:xfrm>
          <a:solidFill>
            <a:srgbClr val="00B0F0"/>
          </a:solidFill>
        </p:grpSpPr>
        <p:sp>
          <p:nvSpPr>
            <p:cNvPr id="100" name="Oval 98"/>
            <p:cNvSpPr>
              <a:spLocks noChangeArrowheads="1"/>
            </p:cNvSpPr>
            <p:nvPr/>
          </p:nvSpPr>
          <p:spPr bwMode="auto">
            <a:xfrm>
              <a:off x="3168" y="196"/>
              <a:ext cx="407" cy="162"/>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Oval 99"/>
            <p:cNvSpPr>
              <a:spLocks noChangeArrowheads="1"/>
            </p:cNvSpPr>
            <p:nvPr/>
          </p:nvSpPr>
          <p:spPr bwMode="auto">
            <a:xfrm rot="900000">
              <a:off x="3512" y="252"/>
              <a:ext cx="275" cy="131"/>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Oval 100"/>
            <p:cNvSpPr>
              <a:spLocks noChangeArrowheads="1"/>
            </p:cNvSpPr>
            <p:nvPr/>
          </p:nvSpPr>
          <p:spPr bwMode="auto">
            <a:xfrm rot="1500000">
              <a:off x="3650" y="385"/>
              <a:ext cx="240" cy="153"/>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Oval 101"/>
            <p:cNvSpPr>
              <a:spLocks noChangeArrowheads="1"/>
            </p:cNvSpPr>
            <p:nvPr/>
          </p:nvSpPr>
          <p:spPr bwMode="auto">
            <a:xfrm rot="20040000">
              <a:off x="3573" y="537"/>
              <a:ext cx="291" cy="189"/>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Oval 102"/>
            <p:cNvSpPr>
              <a:spLocks noChangeArrowheads="1"/>
            </p:cNvSpPr>
            <p:nvPr/>
          </p:nvSpPr>
          <p:spPr bwMode="auto">
            <a:xfrm>
              <a:off x="3216" y="555"/>
              <a:ext cx="471" cy="239"/>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Oval 103"/>
            <p:cNvSpPr>
              <a:spLocks noChangeArrowheads="1"/>
            </p:cNvSpPr>
            <p:nvPr/>
          </p:nvSpPr>
          <p:spPr bwMode="auto">
            <a:xfrm rot="1080000">
              <a:off x="3023" y="555"/>
              <a:ext cx="265" cy="156"/>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Oval 104"/>
            <p:cNvSpPr>
              <a:spLocks noChangeArrowheads="1"/>
            </p:cNvSpPr>
            <p:nvPr/>
          </p:nvSpPr>
          <p:spPr bwMode="auto">
            <a:xfrm>
              <a:off x="2949" y="432"/>
              <a:ext cx="217" cy="156"/>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Oval 105"/>
            <p:cNvSpPr>
              <a:spLocks noChangeArrowheads="1"/>
            </p:cNvSpPr>
            <p:nvPr/>
          </p:nvSpPr>
          <p:spPr bwMode="auto">
            <a:xfrm rot="19740000">
              <a:off x="2984" y="310"/>
              <a:ext cx="295" cy="156"/>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Freeform 10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09" name="Freeform 10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10" name="Freeform 10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sp>
        <p:nvSpPr>
          <p:cNvPr id="111" name="Text Box 109"/>
          <p:cNvSpPr txBox="1">
            <a:spLocks noChangeArrowheads="1"/>
          </p:cNvSpPr>
          <p:nvPr/>
        </p:nvSpPr>
        <p:spPr bwMode="auto">
          <a:xfrm>
            <a:off x="2094642" y="1977233"/>
            <a:ext cx="45557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AS</a:t>
            </a:r>
            <a:r>
              <a:rPr kumimoji="1" lang="en-US" altLang="zh-CN" sz="1200" b="1" baseline="-25000">
                <a:latin typeface="微软雅黑" pitchFamily="34" charset="-122"/>
                <a:ea typeface="微软雅黑" pitchFamily="34" charset="-122"/>
              </a:rPr>
              <a:t>1</a:t>
            </a:r>
          </a:p>
        </p:txBody>
      </p:sp>
      <p:sp>
        <p:nvSpPr>
          <p:cNvPr id="112" name="Text Box 110"/>
          <p:cNvSpPr txBox="1">
            <a:spLocks noChangeArrowheads="1"/>
          </p:cNvSpPr>
          <p:nvPr/>
        </p:nvSpPr>
        <p:spPr bwMode="auto">
          <a:xfrm>
            <a:off x="3864363" y="3199749"/>
            <a:ext cx="45557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AS</a:t>
            </a:r>
            <a:r>
              <a:rPr kumimoji="1" lang="en-US" altLang="zh-CN" sz="1200" b="1" baseline="-25000">
                <a:latin typeface="微软雅黑" pitchFamily="34" charset="-122"/>
                <a:ea typeface="微软雅黑" pitchFamily="34" charset="-122"/>
              </a:rPr>
              <a:t>3</a:t>
            </a:r>
          </a:p>
        </p:txBody>
      </p:sp>
      <p:sp>
        <p:nvSpPr>
          <p:cNvPr id="113" name="Text Box 111"/>
          <p:cNvSpPr txBox="1">
            <a:spLocks noChangeArrowheads="1"/>
          </p:cNvSpPr>
          <p:nvPr/>
        </p:nvSpPr>
        <p:spPr bwMode="auto">
          <a:xfrm>
            <a:off x="6507349" y="2021124"/>
            <a:ext cx="45557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AS</a:t>
            </a:r>
            <a:r>
              <a:rPr kumimoji="1" lang="en-US" altLang="zh-CN" sz="1200" b="1" baseline="-25000">
                <a:latin typeface="微软雅黑" pitchFamily="34" charset="-122"/>
                <a:ea typeface="微软雅黑" pitchFamily="34" charset="-122"/>
              </a:rPr>
              <a:t>2</a:t>
            </a:r>
          </a:p>
        </p:txBody>
      </p:sp>
      <p:sp>
        <p:nvSpPr>
          <p:cNvPr id="114" name="Text Box 112"/>
          <p:cNvSpPr txBox="1">
            <a:spLocks noChangeArrowheads="1"/>
          </p:cNvSpPr>
          <p:nvPr/>
        </p:nvSpPr>
        <p:spPr bwMode="auto">
          <a:xfrm>
            <a:off x="6387898" y="3837769"/>
            <a:ext cx="45557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AS</a:t>
            </a:r>
            <a:r>
              <a:rPr kumimoji="1" lang="en-US" altLang="zh-CN" sz="1200" b="1" baseline="-25000">
                <a:latin typeface="微软雅黑" pitchFamily="34" charset="-122"/>
                <a:ea typeface="微软雅黑" pitchFamily="34" charset="-122"/>
              </a:rPr>
              <a:t>5</a:t>
            </a:r>
          </a:p>
        </p:txBody>
      </p:sp>
      <p:sp>
        <p:nvSpPr>
          <p:cNvPr id="115" name="Text Box 113"/>
          <p:cNvSpPr txBox="1">
            <a:spLocks noChangeArrowheads="1"/>
          </p:cNvSpPr>
          <p:nvPr/>
        </p:nvSpPr>
        <p:spPr bwMode="auto">
          <a:xfrm>
            <a:off x="1652792" y="3425624"/>
            <a:ext cx="45557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AS</a:t>
            </a:r>
            <a:r>
              <a:rPr kumimoji="1" lang="en-US" altLang="zh-CN" sz="1200" b="1" baseline="-25000">
                <a:latin typeface="微软雅黑" pitchFamily="34" charset="-122"/>
                <a:ea typeface="微软雅黑" pitchFamily="34" charset="-122"/>
              </a:rPr>
              <a:t>4</a:t>
            </a:r>
          </a:p>
        </p:txBody>
      </p:sp>
      <p:pic>
        <p:nvPicPr>
          <p:cNvPr id="116" name="Picture 11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65927" y="3534816"/>
            <a:ext cx="335156" cy="230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17" name="Line 115"/>
          <p:cNvSpPr>
            <a:spLocks noChangeShapeType="1"/>
          </p:cNvSpPr>
          <p:nvPr/>
        </p:nvSpPr>
        <p:spPr bwMode="auto">
          <a:xfrm>
            <a:off x="4317811" y="3043455"/>
            <a:ext cx="597252" cy="23337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nvGrpSpPr>
          <p:cNvPr id="118" name="Group 116"/>
          <p:cNvGrpSpPr>
            <a:grpSpLocks/>
          </p:cNvGrpSpPr>
          <p:nvPr/>
        </p:nvGrpSpPr>
        <p:grpSpPr bwMode="auto">
          <a:xfrm>
            <a:off x="4729509" y="3148364"/>
            <a:ext cx="440691" cy="351125"/>
            <a:chOff x="2949" y="196"/>
            <a:chExt cx="941" cy="598"/>
          </a:xfrm>
          <a:solidFill>
            <a:srgbClr val="00B0F0"/>
          </a:solidFill>
        </p:grpSpPr>
        <p:sp>
          <p:nvSpPr>
            <p:cNvPr id="119" name="Oval 117"/>
            <p:cNvSpPr>
              <a:spLocks noChangeArrowheads="1"/>
            </p:cNvSpPr>
            <p:nvPr/>
          </p:nvSpPr>
          <p:spPr bwMode="auto">
            <a:xfrm>
              <a:off x="3168" y="196"/>
              <a:ext cx="407" cy="162"/>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Oval 118"/>
            <p:cNvSpPr>
              <a:spLocks noChangeArrowheads="1"/>
            </p:cNvSpPr>
            <p:nvPr/>
          </p:nvSpPr>
          <p:spPr bwMode="auto">
            <a:xfrm rot="900000">
              <a:off x="3512" y="252"/>
              <a:ext cx="275" cy="131"/>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Oval 119"/>
            <p:cNvSpPr>
              <a:spLocks noChangeArrowheads="1"/>
            </p:cNvSpPr>
            <p:nvPr/>
          </p:nvSpPr>
          <p:spPr bwMode="auto">
            <a:xfrm rot="1500000">
              <a:off x="3650" y="385"/>
              <a:ext cx="240" cy="153"/>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2" name="Oval 120"/>
            <p:cNvSpPr>
              <a:spLocks noChangeArrowheads="1"/>
            </p:cNvSpPr>
            <p:nvPr/>
          </p:nvSpPr>
          <p:spPr bwMode="auto">
            <a:xfrm rot="20040000">
              <a:off x="3573" y="537"/>
              <a:ext cx="291" cy="189"/>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3" name="Oval 121"/>
            <p:cNvSpPr>
              <a:spLocks noChangeArrowheads="1"/>
            </p:cNvSpPr>
            <p:nvPr/>
          </p:nvSpPr>
          <p:spPr bwMode="auto">
            <a:xfrm>
              <a:off x="3216" y="555"/>
              <a:ext cx="471" cy="239"/>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4" name="Oval 122"/>
            <p:cNvSpPr>
              <a:spLocks noChangeArrowheads="1"/>
            </p:cNvSpPr>
            <p:nvPr/>
          </p:nvSpPr>
          <p:spPr bwMode="auto">
            <a:xfrm rot="1080000">
              <a:off x="3023" y="555"/>
              <a:ext cx="265" cy="156"/>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5" name="Oval 123"/>
            <p:cNvSpPr>
              <a:spLocks noChangeArrowheads="1"/>
            </p:cNvSpPr>
            <p:nvPr/>
          </p:nvSpPr>
          <p:spPr bwMode="auto">
            <a:xfrm>
              <a:off x="2949" y="432"/>
              <a:ext cx="217" cy="156"/>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6" name="Oval 124"/>
            <p:cNvSpPr>
              <a:spLocks noChangeArrowheads="1"/>
            </p:cNvSpPr>
            <p:nvPr/>
          </p:nvSpPr>
          <p:spPr bwMode="auto">
            <a:xfrm rot="19740000">
              <a:off x="2984" y="310"/>
              <a:ext cx="295" cy="156"/>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7" name="Freeform 12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8" name="Freeform 12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9" name="Freeform 12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pic>
        <p:nvPicPr>
          <p:cNvPr id="130" name="Picture 12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21820" y="2893584"/>
            <a:ext cx="335157" cy="230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31" name="Picture 12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0111" y="3470586"/>
            <a:ext cx="252818" cy="1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32" name="Group 130"/>
          <p:cNvGrpSpPr>
            <a:grpSpLocks/>
          </p:cNvGrpSpPr>
          <p:nvPr/>
        </p:nvGrpSpPr>
        <p:grpSpPr bwMode="auto">
          <a:xfrm>
            <a:off x="3258994" y="3470586"/>
            <a:ext cx="440691" cy="352196"/>
            <a:chOff x="2949" y="196"/>
            <a:chExt cx="941" cy="598"/>
          </a:xfrm>
          <a:solidFill>
            <a:srgbClr val="00B0F0"/>
          </a:solidFill>
        </p:grpSpPr>
        <p:sp>
          <p:nvSpPr>
            <p:cNvPr id="133" name="Oval 131"/>
            <p:cNvSpPr>
              <a:spLocks noChangeArrowheads="1"/>
            </p:cNvSpPr>
            <p:nvPr/>
          </p:nvSpPr>
          <p:spPr bwMode="auto">
            <a:xfrm>
              <a:off x="3168" y="196"/>
              <a:ext cx="407" cy="162"/>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4" name="Oval 132"/>
            <p:cNvSpPr>
              <a:spLocks noChangeArrowheads="1"/>
            </p:cNvSpPr>
            <p:nvPr/>
          </p:nvSpPr>
          <p:spPr bwMode="auto">
            <a:xfrm rot="900000">
              <a:off x="3512" y="252"/>
              <a:ext cx="275" cy="131"/>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5" name="Oval 133"/>
            <p:cNvSpPr>
              <a:spLocks noChangeArrowheads="1"/>
            </p:cNvSpPr>
            <p:nvPr/>
          </p:nvSpPr>
          <p:spPr bwMode="auto">
            <a:xfrm rot="1500000">
              <a:off x="3650" y="385"/>
              <a:ext cx="240" cy="153"/>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6" name="Oval 134"/>
            <p:cNvSpPr>
              <a:spLocks noChangeArrowheads="1"/>
            </p:cNvSpPr>
            <p:nvPr/>
          </p:nvSpPr>
          <p:spPr bwMode="auto">
            <a:xfrm rot="20040000">
              <a:off x="3573" y="537"/>
              <a:ext cx="291" cy="189"/>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7" name="Oval 135"/>
            <p:cNvSpPr>
              <a:spLocks noChangeArrowheads="1"/>
            </p:cNvSpPr>
            <p:nvPr/>
          </p:nvSpPr>
          <p:spPr bwMode="auto">
            <a:xfrm>
              <a:off x="3216" y="555"/>
              <a:ext cx="471" cy="239"/>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8" name="Oval 136"/>
            <p:cNvSpPr>
              <a:spLocks noChangeArrowheads="1"/>
            </p:cNvSpPr>
            <p:nvPr/>
          </p:nvSpPr>
          <p:spPr bwMode="auto">
            <a:xfrm rot="1080000">
              <a:off x="3023" y="555"/>
              <a:ext cx="265" cy="156"/>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9" name="Oval 137"/>
            <p:cNvSpPr>
              <a:spLocks noChangeArrowheads="1"/>
            </p:cNvSpPr>
            <p:nvPr/>
          </p:nvSpPr>
          <p:spPr bwMode="auto">
            <a:xfrm>
              <a:off x="2949" y="432"/>
              <a:ext cx="217" cy="156"/>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0" name="Oval 138"/>
            <p:cNvSpPr>
              <a:spLocks noChangeArrowheads="1"/>
            </p:cNvSpPr>
            <p:nvPr/>
          </p:nvSpPr>
          <p:spPr bwMode="auto">
            <a:xfrm rot="19740000">
              <a:off x="2984" y="310"/>
              <a:ext cx="295" cy="156"/>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1" name="Freeform 13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42" name="Freeform 14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43" name="Freeform 14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sp>
        <p:nvSpPr>
          <p:cNvPr id="144" name="Line 142"/>
          <p:cNvSpPr>
            <a:spLocks noChangeShapeType="1"/>
          </p:cNvSpPr>
          <p:nvPr/>
        </p:nvSpPr>
        <p:spPr bwMode="auto">
          <a:xfrm>
            <a:off x="2462271" y="1796318"/>
            <a:ext cx="367628" cy="7739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pic>
        <p:nvPicPr>
          <p:cNvPr id="145" name="Picture 14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9342" y="1733158"/>
            <a:ext cx="252818" cy="1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46" name="Group 144"/>
          <p:cNvGrpSpPr>
            <a:grpSpLocks/>
          </p:cNvGrpSpPr>
          <p:nvPr/>
        </p:nvGrpSpPr>
        <p:grpSpPr bwMode="auto">
          <a:xfrm>
            <a:off x="2585200" y="2440761"/>
            <a:ext cx="440691" cy="350055"/>
            <a:chOff x="2949" y="196"/>
            <a:chExt cx="941" cy="598"/>
          </a:xfrm>
          <a:solidFill>
            <a:srgbClr val="00B0F0"/>
          </a:solidFill>
        </p:grpSpPr>
        <p:sp>
          <p:nvSpPr>
            <p:cNvPr id="147" name="Oval 145"/>
            <p:cNvSpPr>
              <a:spLocks noChangeArrowheads="1"/>
            </p:cNvSpPr>
            <p:nvPr/>
          </p:nvSpPr>
          <p:spPr bwMode="auto">
            <a:xfrm>
              <a:off x="3168" y="196"/>
              <a:ext cx="407" cy="162"/>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8" name="Oval 146"/>
            <p:cNvSpPr>
              <a:spLocks noChangeArrowheads="1"/>
            </p:cNvSpPr>
            <p:nvPr/>
          </p:nvSpPr>
          <p:spPr bwMode="auto">
            <a:xfrm rot="900000">
              <a:off x="3512" y="252"/>
              <a:ext cx="275" cy="131"/>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9" name="Oval 147"/>
            <p:cNvSpPr>
              <a:spLocks noChangeArrowheads="1"/>
            </p:cNvSpPr>
            <p:nvPr/>
          </p:nvSpPr>
          <p:spPr bwMode="auto">
            <a:xfrm rot="1500000">
              <a:off x="3650" y="385"/>
              <a:ext cx="240" cy="153"/>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0" name="Oval 148"/>
            <p:cNvSpPr>
              <a:spLocks noChangeArrowheads="1"/>
            </p:cNvSpPr>
            <p:nvPr/>
          </p:nvSpPr>
          <p:spPr bwMode="auto">
            <a:xfrm rot="20040000">
              <a:off x="3573" y="537"/>
              <a:ext cx="291" cy="189"/>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1" name="Oval 149"/>
            <p:cNvSpPr>
              <a:spLocks noChangeArrowheads="1"/>
            </p:cNvSpPr>
            <p:nvPr/>
          </p:nvSpPr>
          <p:spPr bwMode="auto">
            <a:xfrm>
              <a:off x="3216" y="555"/>
              <a:ext cx="471" cy="239"/>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2" name="Oval 150"/>
            <p:cNvSpPr>
              <a:spLocks noChangeArrowheads="1"/>
            </p:cNvSpPr>
            <p:nvPr/>
          </p:nvSpPr>
          <p:spPr bwMode="auto">
            <a:xfrm rot="1080000">
              <a:off x="3023" y="555"/>
              <a:ext cx="265" cy="156"/>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3" name="Oval 151"/>
            <p:cNvSpPr>
              <a:spLocks noChangeArrowheads="1"/>
            </p:cNvSpPr>
            <p:nvPr/>
          </p:nvSpPr>
          <p:spPr bwMode="auto">
            <a:xfrm>
              <a:off x="2949" y="432"/>
              <a:ext cx="217" cy="156"/>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4" name="Oval 152"/>
            <p:cNvSpPr>
              <a:spLocks noChangeArrowheads="1"/>
            </p:cNvSpPr>
            <p:nvPr/>
          </p:nvSpPr>
          <p:spPr bwMode="auto">
            <a:xfrm rot="19740000">
              <a:off x="2984" y="310"/>
              <a:ext cx="295" cy="156"/>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5" name="Freeform 1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56" name="Freeform 1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57" name="Freeform 1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sp>
        <p:nvSpPr>
          <p:cNvPr id="158" name="Line 156"/>
          <p:cNvSpPr>
            <a:spLocks noChangeShapeType="1"/>
          </p:cNvSpPr>
          <p:nvPr/>
        </p:nvSpPr>
        <p:spPr bwMode="auto">
          <a:xfrm>
            <a:off x="6997908" y="1925848"/>
            <a:ext cx="429094" cy="385381"/>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59" name="Line 157"/>
          <p:cNvSpPr>
            <a:spLocks noChangeShapeType="1"/>
          </p:cNvSpPr>
          <p:nvPr/>
        </p:nvSpPr>
        <p:spPr bwMode="auto">
          <a:xfrm flipH="1">
            <a:off x="6627960" y="2332640"/>
            <a:ext cx="735258" cy="45175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60" name="Line 158"/>
          <p:cNvSpPr>
            <a:spLocks noChangeShapeType="1"/>
          </p:cNvSpPr>
          <p:nvPr/>
        </p:nvSpPr>
        <p:spPr bwMode="auto">
          <a:xfrm flipV="1">
            <a:off x="5403303" y="1947259"/>
            <a:ext cx="307323" cy="129531"/>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pic>
        <p:nvPicPr>
          <p:cNvPr id="161" name="Picture 15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8926" y="2697682"/>
            <a:ext cx="252818" cy="147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2" name="Picture 16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14673" y="1796318"/>
            <a:ext cx="253978" cy="147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63" name="Group 161"/>
          <p:cNvGrpSpPr>
            <a:grpSpLocks/>
          </p:cNvGrpSpPr>
          <p:nvPr/>
        </p:nvGrpSpPr>
        <p:grpSpPr bwMode="auto">
          <a:xfrm>
            <a:off x="7182301" y="2118539"/>
            <a:ext cx="439531" cy="351125"/>
            <a:chOff x="2949" y="196"/>
            <a:chExt cx="941" cy="598"/>
          </a:xfrm>
          <a:solidFill>
            <a:srgbClr val="00B0F0"/>
          </a:solidFill>
        </p:grpSpPr>
        <p:sp>
          <p:nvSpPr>
            <p:cNvPr id="164" name="Oval 162"/>
            <p:cNvSpPr>
              <a:spLocks noChangeArrowheads="1"/>
            </p:cNvSpPr>
            <p:nvPr/>
          </p:nvSpPr>
          <p:spPr bwMode="auto">
            <a:xfrm>
              <a:off x="3168" y="196"/>
              <a:ext cx="407" cy="162"/>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5" name="Oval 163"/>
            <p:cNvSpPr>
              <a:spLocks noChangeArrowheads="1"/>
            </p:cNvSpPr>
            <p:nvPr/>
          </p:nvSpPr>
          <p:spPr bwMode="auto">
            <a:xfrm rot="900000">
              <a:off x="3512" y="252"/>
              <a:ext cx="275" cy="131"/>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6" name="Oval 164"/>
            <p:cNvSpPr>
              <a:spLocks noChangeArrowheads="1"/>
            </p:cNvSpPr>
            <p:nvPr/>
          </p:nvSpPr>
          <p:spPr bwMode="auto">
            <a:xfrm rot="1500000">
              <a:off x="3650" y="385"/>
              <a:ext cx="240" cy="153"/>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7" name="Oval 165"/>
            <p:cNvSpPr>
              <a:spLocks noChangeArrowheads="1"/>
            </p:cNvSpPr>
            <p:nvPr/>
          </p:nvSpPr>
          <p:spPr bwMode="auto">
            <a:xfrm rot="20040000">
              <a:off x="3573" y="537"/>
              <a:ext cx="291" cy="189"/>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8" name="Oval 166"/>
            <p:cNvSpPr>
              <a:spLocks noChangeArrowheads="1"/>
            </p:cNvSpPr>
            <p:nvPr/>
          </p:nvSpPr>
          <p:spPr bwMode="auto">
            <a:xfrm>
              <a:off x="3216" y="555"/>
              <a:ext cx="471" cy="239"/>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9" name="Oval 167"/>
            <p:cNvSpPr>
              <a:spLocks noChangeArrowheads="1"/>
            </p:cNvSpPr>
            <p:nvPr/>
          </p:nvSpPr>
          <p:spPr bwMode="auto">
            <a:xfrm rot="1080000">
              <a:off x="3023" y="555"/>
              <a:ext cx="265" cy="156"/>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0" name="Oval 168"/>
            <p:cNvSpPr>
              <a:spLocks noChangeArrowheads="1"/>
            </p:cNvSpPr>
            <p:nvPr/>
          </p:nvSpPr>
          <p:spPr bwMode="auto">
            <a:xfrm>
              <a:off x="2949" y="432"/>
              <a:ext cx="217" cy="156"/>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1" name="Oval 169"/>
            <p:cNvSpPr>
              <a:spLocks noChangeArrowheads="1"/>
            </p:cNvSpPr>
            <p:nvPr/>
          </p:nvSpPr>
          <p:spPr bwMode="auto">
            <a:xfrm rot="19740000">
              <a:off x="2984" y="310"/>
              <a:ext cx="295" cy="156"/>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2" name="Freeform 17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73" name="Freeform 17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74" name="Freeform 17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grpSp>
        <p:nvGrpSpPr>
          <p:cNvPr id="175" name="Group 173"/>
          <p:cNvGrpSpPr>
            <a:grpSpLocks/>
          </p:cNvGrpSpPr>
          <p:nvPr/>
        </p:nvGrpSpPr>
        <p:grpSpPr bwMode="auto">
          <a:xfrm>
            <a:off x="5098297" y="1861619"/>
            <a:ext cx="440691" cy="352196"/>
            <a:chOff x="2949" y="196"/>
            <a:chExt cx="941" cy="598"/>
          </a:xfrm>
          <a:solidFill>
            <a:srgbClr val="00B0F0"/>
          </a:solidFill>
        </p:grpSpPr>
        <p:sp>
          <p:nvSpPr>
            <p:cNvPr id="176" name="Oval 174"/>
            <p:cNvSpPr>
              <a:spLocks noChangeArrowheads="1"/>
            </p:cNvSpPr>
            <p:nvPr/>
          </p:nvSpPr>
          <p:spPr bwMode="auto">
            <a:xfrm>
              <a:off x="3168" y="196"/>
              <a:ext cx="407" cy="162"/>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7" name="Oval 175"/>
            <p:cNvSpPr>
              <a:spLocks noChangeArrowheads="1"/>
            </p:cNvSpPr>
            <p:nvPr/>
          </p:nvSpPr>
          <p:spPr bwMode="auto">
            <a:xfrm rot="900000">
              <a:off x="3512" y="252"/>
              <a:ext cx="275" cy="131"/>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8" name="Oval 176"/>
            <p:cNvSpPr>
              <a:spLocks noChangeArrowheads="1"/>
            </p:cNvSpPr>
            <p:nvPr/>
          </p:nvSpPr>
          <p:spPr bwMode="auto">
            <a:xfrm rot="1500000">
              <a:off x="3650" y="385"/>
              <a:ext cx="240" cy="153"/>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9" name="Oval 177"/>
            <p:cNvSpPr>
              <a:spLocks noChangeArrowheads="1"/>
            </p:cNvSpPr>
            <p:nvPr/>
          </p:nvSpPr>
          <p:spPr bwMode="auto">
            <a:xfrm rot="20040000">
              <a:off x="3573" y="537"/>
              <a:ext cx="291" cy="189"/>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0" name="Oval 178"/>
            <p:cNvSpPr>
              <a:spLocks noChangeArrowheads="1"/>
            </p:cNvSpPr>
            <p:nvPr/>
          </p:nvSpPr>
          <p:spPr bwMode="auto">
            <a:xfrm>
              <a:off x="3216" y="555"/>
              <a:ext cx="471" cy="239"/>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1" name="Oval 179"/>
            <p:cNvSpPr>
              <a:spLocks noChangeArrowheads="1"/>
            </p:cNvSpPr>
            <p:nvPr/>
          </p:nvSpPr>
          <p:spPr bwMode="auto">
            <a:xfrm rot="1080000">
              <a:off x="3023" y="555"/>
              <a:ext cx="265" cy="156"/>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2" name="Oval 180"/>
            <p:cNvSpPr>
              <a:spLocks noChangeArrowheads="1"/>
            </p:cNvSpPr>
            <p:nvPr/>
          </p:nvSpPr>
          <p:spPr bwMode="auto">
            <a:xfrm>
              <a:off x="2949" y="432"/>
              <a:ext cx="217" cy="156"/>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3" name="Oval 181"/>
            <p:cNvSpPr>
              <a:spLocks noChangeArrowheads="1"/>
            </p:cNvSpPr>
            <p:nvPr/>
          </p:nvSpPr>
          <p:spPr bwMode="auto">
            <a:xfrm rot="19740000">
              <a:off x="2984" y="310"/>
              <a:ext cx="295" cy="156"/>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4" name="Freeform 18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85" name="Freeform 18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86" name="Freeform 18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pic>
        <p:nvPicPr>
          <p:cNvPr id="187" name="Picture 18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7697" y="1861619"/>
            <a:ext cx="252818" cy="147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88" name="标题 187"/>
          <p:cNvSpPr>
            <a:spLocks noGrp="1"/>
          </p:cNvSpPr>
          <p:nvPr>
            <p:ph type="title"/>
          </p:nvPr>
        </p:nvSpPr>
        <p:spPr/>
        <p:txBody>
          <a:bodyPr/>
          <a:lstStyle/>
          <a:p>
            <a:r>
              <a:rPr lang="en-US" altLang="zh-CN" dirty="0">
                <a:latin typeface="微软雅黑" panose="020B0503020204020204" pitchFamily="34" charset="-122"/>
              </a:rPr>
              <a:t>4.4  </a:t>
            </a:r>
            <a:r>
              <a:rPr lang="zh-CN" altLang="en-US" dirty="0">
                <a:latin typeface="微软雅黑" panose="020B0503020204020204" pitchFamily="34" charset="-122"/>
              </a:rPr>
              <a:t>路由选择协议</a:t>
            </a:r>
            <a:endParaRPr lang="zh-CN" altLang="en-US" dirty="0"/>
          </a:p>
        </p:txBody>
      </p:sp>
      <p:sp>
        <p:nvSpPr>
          <p:cNvPr id="189"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en-US" altLang="zh-CN" sz="2400" b="1" dirty="0">
                <a:solidFill>
                  <a:srgbClr val="0070C0"/>
                </a:solidFill>
                <a:latin typeface="微软雅黑" panose="020B0503020204020204" pitchFamily="34" charset="-122"/>
                <a:ea typeface="微软雅黑" panose="020B0503020204020204" pitchFamily="34" charset="-122"/>
              </a:rPr>
              <a:t>BGP </a:t>
            </a:r>
            <a:r>
              <a:rPr lang="zh-CN" altLang="en-US" sz="2400" b="1" dirty="0">
                <a:solidFill>
                  <a:srgbClr val="0070C0"/>
                </a:solidFill>
                <a:latin typeface="微软雅黑" panose="020B0503020204020204" pitchFamily="34" charset="-122"/>
                <a:ea typeface="微软雅黑" panose="020B0503020204020204" pitchFamily="34" charset="-122"/>
              </a:rPr>
              <a:t>发言人和自治系统 </a:t>
            </a:r>
            <a:r>
              <a:rPr lang="en-US" altLang="zh-CN" sz="2400" b="1" dirty="0">
                <a:solidFill>
                  <a:srgbClr val="0070C0"/>
                </a:solidFill>
                <a:latin typeface="微软雅黑" panose="020B0503020204020204" pitchFamily="34" charset="-122"/>
                <a:ea typeface="微软雅黑" panose="020B0503020204020204" pitchFamily="34" charset="-122"/>
              </a:rPr>
              <a:t>AS </a:t>
            </a:r>
            <a:r>
              <a:rPr lang="zh-CN" altLang="en-US" sz="2400" b="1" dirty="0">
                <a:solidFill>
                  <a:srgbClr val="0070C0"/>
                </a:solidFill>
                <a:latin typeface="微软雅黑" panose="020B0503020204020204" pitchFamily="34" charset="-122"/>
                <a:ea typeface="微软雅黑" panose="020B0503020204020204" pitchFamily="34" charset="-122"/>
              </a:rPr>
              <a:t>的关系</a:t>
            </a:r>
          </a:p>
        </p:txBody>
      </p:sp>
    </p:spTree>
    <p:extLst>
      <p:ext uri="{BB962C8B-B14F-4D97-AF65-F5344CB8AC3E}">
        <p14:creationId xmlns:p14="http://schemas.microsoft.com/office/powerpoint/2010/main" val="42773582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第四章  网络层</a:t>
            </a:r>
          </a:p>
        </p:txBody>
      </p:sp>
      <p:sp>
        <p:nvSpPr>
          <p:cNvPr id="5" name="内容占位符 4"/>
          <p:cNvSpPr>
            <a:spLocks noGrp="1"/>
          </p:cNvSpPr>
          <p:nvPr>
            <p:ph sz="quarter" idx="13"/>
          </p:nvPr>
        </p:nvSpPr>
        <p:spPr/>
        <p:txBody>
          <a:bodyPr>
            <a:normAutofit/>
          </a:bodyPr>
          <a:lstStyle/>
          <a:p>
            <a:pPr marL="0" indent="0">
              <a:buNone/>
            </a:pPr>
            <a:r>
              <a:rPr lang="en-US" altLang="zh-CN" sz="2400" b="1" dirty="0">
                <a:latin typeface="微软雅黑" panose="020B0503020204020204" pitchFamily="34" charset="-122"/>
              </a:rPr>
              <a:t>4.1  </a:t>
            </a:r>
            <a:r>
              <a:rPr lang="zh-CN" altLang="en-US" sz="2400" b="1" dirty="0">
                <a:latin typeface="微软雅黑" panose="020B0503020204020204" pitchFamily="34" charset="-122"/>
              </a:rPr>
              <a:t>网络层提供的服务</a:t>
            </a:r>
            <a:endParaRPr lang="en-US" altLang="zh-CN" sz="2400" b="1" dirty="0">
              <a:latin typeface="微软雅黑" panose="020B0503020204020204" pitchFamily="34" charset="-122"/>
            </a:endParaRPr>
          </a:p>
          <a:p>
            <a:pPr marL="0" indent="0">
              <a:buNone/>
            </a:pPr>
            <a:r>
              <a:rPr lang="en-US" altLang="zh-CN" sz="2400" b="1" dirty="0">
                <a:latin typeface="微软雅黑" panose="020B0503020204020204" pitchFamily="34" charset="-122"/>
              </a:rPr>
              <a:t>4.2  IP</a:t>
            </a:r>
            <a:r>
              <a:rPr lang="zh-CN" altLang="en-US" sz="2400" b="1" dirty="0">
                <a:latin typeface="微软雅黑" panose="020B0503020204020204" pitchFamily="34" charset="-122"/>
              </a:rPr>
              <a:t>协议</a:t>
            </a:r>
            <a:endParaRPr lang="en-US" altLang="zh-CN" sz="2400" b="1" dirty="0">
              <a:latin typeface="微软雅黑" panose="020B0503020204020204" pitchFamily="34" charset="-122"/>
            </a:endParaRPr>
          </a:p>
          <a:p>
            <a:pPr marL="0" indent="0">
              <a:buNone/>
            </a:pPr>
            <a:r>
              <a:rPr lang="en-US" altLang="zh-CN" sz="2400" b="1" dirty="0">
                <a:latin typeface="微软雅黑" panose="020B0503020204020204" pitchFamily="34" charset="-122"/>
              </a:rPr>
              <a:t>4.3  </a:t>
            </a:r>
            <a:r>
              <a:rPr lang="zh-CN" altLang="en-US" sz="2400" b="1" dirty="0">
                <a:latin typeface="微软雅黑" panose="020B0503020204020204" pitchFamily="34" charset="-122"/>
              </a:rPr>
              <a:t>划分子网和构成超网</a:t>
            </a:r>
            <a:endParaRPr lang="en-US" altLang="zh-CN" sz="2400" b="1" dirty="0">
              <a:latin typeface="微软雅黑" panose="020B0503020204020204" pitchFamily="34" charset="-122"/>
            </a:endParaRPr>
          </a:p>
          <a:p>
            <a:pPr marL="0" indent="0">
              <a:buNone/>
            </a:pPr>
            <a:r>
              <a:rPr lang="en-US" altLang="zh-CN" sz="2400" b="1" dirty="0">
                <a:latin typeface="微软雅黑" panose="020B0503020204020204" pitchFamily="34" charset="-122"/>
              </a:rPr>
              <a:t>4.4  </a:t>
            </a:r>
            <a:r>
              <a:rPr lang="zh-CN" altLang="en-US" sz="2400" b="1" dirty="0">
                <a:latin typeface="微软雅黑" panose="020B0503020204020204" pitchFamily="34" charset="-122"/>
              </a:rPr>
              <a:t>路由选择协议</a:t>
            </a:r>
            <a:endParaRPr lang="en-US" altLang="zh-CN" sz="2400" b="1" dirty="0">
              <a:latin typeface="微软雅黑" panose="020B0503020204020204" pitchFamily="34" charset="-122"/>
            </a:endParaRPr>
          </a:p>
          <a:p>
            <a:pPr marL="0" indent="0">
              <a:buNone/>
            </a:pPr>
            <a:r>
              <a:rPr lang="en-US" altLang="zh-CN" sz="2400" b="1" dirty="0">
                <a:latin typeface="微软雅黑" panose="020B0503020204020204" pitchFamily="34" charset="-122"/>
              </a:rPr>
              <a:t>4.5  IPv6</a:t>
            </a:r>
          </a:p>
          <a:p>
            <a:pPr marL="0" indent="0">
              <a:buNone/>
            </a:pPr>
            <a:r>
              <a:rPr lang="en-US" altLang="zh-CN" sz="2400" b="1" dirty="0">
                <a:latin typeface="微软雅黑" panose="020B0503020204020204" pitchFamily="34" charset="-122"/>
              </a:rPr>
              <a:t>4.6  VPN</a:t>
            </a:r>
            <a:r>
              <a:rPr lang="zh-CN" altLang="en-US" sz="2400" b="1" dirty="0">
                <a:latin typeface="微软雅黑" panose="020B0503020204020204" pitchFamily="34" charset="-122"/>
              </a:rPr>
              <a:t>和</a:t>
            </a:r>
            <a:r>
              <a:rPr lang="en-US" altLang="zh-CN" sz="2400" b="1" dirty="0">
                <a:latin typeface="微软雅黑" panose="020B0503020204020204" pitchFamily="34" charset="-122"/>
              </a:rPr>
              <a:t>NAT</a:t>
            </a:r>
            <a:endParaRPr lang="zh-CN" altLang="en-US" sz="2400" b="1" dirty="0">
              <a:latin typeface="微软雅黑" panose="020B0503020204020204" pitchFamily="34" charset="-122"/>
            </a:endParaRPr>
          </a:p>
        </p:txBody>
      </p:sp>
    </p:spTree>
    <p:extLst>
      <p:ext uri="{BB962C8B-B14F-4D97-AF65-F5344CB8AC3E}">
        <p14:creationId xmlns:p14="http://schemas.microsoft.com/office/powerpoint/2010/main" val="556821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Line 3"/>
          <p:cNvSpPr>
            <a:spLocks noChangeShapeType="1"/>
          </p:cNvSpPr>
          <p:nvPr/>
        </p:nvSpPr>
        <p:spPr bwMode="auto">
          <a:xfrm flipV="1">
            <a:off x="2835545" y="1675009"/>
            <a:ext cx="589762" cy="478576"/>
          </a:xfrm>
          <a:prstGeom prst="line">
            <a:avLst/>
          </a:prstGeom>
          <a:noFill/>
          <a:ln w="28575">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89" name="Line 4"/>
          <p:cNvSpPr>
            <a:spLocks noChangeShapeType="1"/>
          </p:cNvSpPr>
          <p:nvPr/>
        </p:nvSpPr>
        <p:spPr bwMode="auto">
          <a:xfrm>
            <a:off x="2757568" y="2332847"/>
            <a:ext cx="684628" cy="422478"/>
          </a:xfrm>
          <a:prstGeom prst="line">
            <a:avLst/>
          </a:prstGeom>
          <a:noFill/>
          <a:ln w="28575">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90" name="Line 5"/>
          <p:cNvSpPr>
            <a:spLocks noChangeShapeType="1"/>
          </p:cNvSpPr>
          <p:nvPr/>
        </p:nvSpPr>
        <p:spPr bwMode="auto">
          <a:xfrm flipV="1">
            <a:off x="4516141" y="1444942"/>
            <a:ext cx="635251" cy="211239"/>
          </a:xfrm>
          <a:prstGeom prst="line">
            <a:avLst/>
          </a:prstGeom>
          <a:noFill/>
          <a:ln w="28575">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91" name="Line 6"/>
          <p:cNvSpPr>
            <a:spLocks noChangeShapeType="1"/>
          </p:cNvSpPr>
          <p:nvPr/>
        </p:nvSpPr>
        <p:spPr bwMode="auto">
          <a:xfrm>
            <a:off x="4467714" y="1740326"/>
            <a:ext cx="635251" cy="254188"/>
          </a:xfrm>
          <a:prstGeom prst="line">
            <a:avLst/>
          </a:prstGeom>
          <a:noFill/>
          <a:ln w="28575">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92" name="Line 7"/>
          <p:cNvSpPr>
            <a:spLocks noChangeShapeType="1"/>
          </p:cNvSpPr>
          <p:nvPr/>
        </p:nvSpPr>
        <p:spPr bwMode="auto">
          <a:xfrm flipV="1">
            <a:off x="4516141" y="2501137"/>
            <a:ext cx="635251" cy="211239"/>
          </a:xfrm>
          <a:prstGeom prst="line">
            <a:avLst/>
          </a:prstGeom>
          <a:noFill/>
          <a:ln w="28575">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93" name="Line 8"/>
          <p:cNvSpPr>
            <a:spLocks noChangeShapeType="1"/>
          </p:cNvSpPr>
          <p:nvPr/>
        </p:nvSpPr>
        <p:spPr bwMode="auto">
          <a:xfrm>
            <a:off x="4613946" y="2796521"/>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94" name="Line 9"/>
          <p:cNvSpPr>
            <a:spLocks noChangeShapeType="1"/>
          </p:cNvSpPr>
          <p:nvPr/>
        </p:nvSpPr>
        <p:spPr bwMode="auto">
          <a:xfrm>
            <a:off x="4516141" y="2882419"/>
            <a:ext cx="635251" cy="168290"/>
          </a:xfrm>
          <a:prstGeom prst="line">
            <a:avLst/>
          </a:prstGeom>
          <a:noFill/>
          <a:ln w="28575">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95" name="Oval 10"/>
          <p:cNvSpPr>
            <a:spLocks noChangeArrowheads="1"/>
          </p:cNvSpPr>
          <p:nvPr/>
        </p:nvSpPr>
        <p:spPr bwMode="auto">
          <a:xfrm>
            <a:off x="3147835" y="1491397"/>
            <a:ext cx="1564864" cy="380406"/>
          </a:xfrm>
          <a:prstGeom prst="ellipse">
            <a:avLst/>
          </a:prstGeom>
          <a:solidFill>
            <a:srgbClr val="66FFFF"/>
          </a:solidFill>
          <a:ln w="9525">
            <a:solidFill>
              <a:schemeClr val="tx1"/>
            </a:solidFill>
            <a:round/>
            <a:headEnd/>
            <a:tailEnd/>
          </a:ln>
          <a:effectLst/>
        </p:spPr>
        <p:txBody>
          <a:bodyPr wrap="none" anchor="ctr"/>
          <a:lstStyle/>
          <a:p>
            <a:pPr algn="ctr"/>
            <a:endParaRPr kumimoji="1" lang="zh-CN" altLang="zh-CN" sz="1200" b="1">
              <a:latin typeface="微软雅黑" pitchFamily="34" charset="-122"/>
              <a:ea typeface="微软雅黑" pitchFamily="34" charset="-122"/>
            </a:endParaRPr>
          </a:p>
        </p:txBody>
      </p:sp>
      <p:sp>
        <p:nvSpPr>
          <p:cNvPr id="196" name="Oval 11"/>
          <p:cNvSpPr>
            <a:spLocks noChangeArrowheads="1"/>
          </p:cNvSpPr>
          <p:nvPr/>
        </p:nvSpPr>
        <p:spPr bwMode="auto">
          <a:xfrm>
            <a:off x="3147835" y="2582653"/>
            <a:ext cx="1564864" cy="380406"/>
          </a:xfrm>
          <a:prstGeom prst="ellipse">
            <a:avLst/>
          </a:prstGeom>
          <a:solidFill>
            <a:srgbClr val="66FFFF"/>
          </a:solidFill>
          <a:ln w="9525">
            <a:solidFill>
              <a:schemeClr val="tx1"/>
            </a:solidFill>
            <a:round/>
            <a:headEnd/>
            <a:tailEnd/>
          </a:ln>
          <a:effectLst/>
        </p:spPr>
        <p:txBody>
          <a:bodyPr wrap="none" anchor="ctr"/>
          <a:lstStyle/>
          <a:p>
            <a:pPr algn="ctr"/>
            <a:endParaRPr kumimoji="1" lang="zh-CN" altLang="zh-CN" sz="1200" b="1">
              <a:latin typeface="微软雅黑" pitchFamily="34" charset="-122"/>
              <a:ea typeface="微软雅黑" pitchFamily="34" charset="-122"/>
            </a:endParaRPr>
          </a:p>
        </p:txBody>
      </p:sp>
      <p:sp>
        <p:nvSpPr>
          <p:cNvPr id="197" name="Oval 12"/>
          <p:cNvSpPr>
            <a:spLocks noChangeArrowheads="1"/>
          </p:cNvSpPr>
          <p:nvPr/>
        </p:nvSpPr>
        <p:spPr bwMode="auto">
          <a:xfrm>
            <a:off x="1779528" y="1910369"/>
            <a:ext cx="1416734" cy="633717"/>
          </a:xfrm>
          <a:prstGeom prst="ellipse">
            <a:avLst/>
          </a:prstGeom>
          <a:solidFill>
            <a:srgbClr val="00FF99"/>
          </a:solidFill>
          <a:ln w="9525">
            <a:solidFill>
              <a:schemeClr val="tx1"/>
            </a:solidFill>
            <a:round/>
            <a:headEnd/>
            <a:tailEnd/>
          </a:ln>
          <a:effectLst/>
        </p:spPr>
        <p:txBody>
          <a:bodyPr wrap="none" anchor="ctr"/>
          <a:lstStyle/>
          <a:p>
            <a:pPr algn="ctr"/>
            <a:endParaRPr kumimoji="1" lang="zh-CN" altLang="zh-CN" sz="1200" b="1">
              <a:latin typeface="微软雅黑" pitchFamily="34" charset="-122"/>
              <a:ea typeface="微软雅黑" pitchFamily="34" charset="-122"/>
            </a:endParaRPr>
          </a:p>
        </p:txBody>
      </p:sp>
      <p:sp>
        <p:nvSpPr>
          <p:cNvPr id="198" name="Oval 13"/>
          <p:cNvSpPr>
            <a:spLocks noChangeArrowheads="1"/>
          </p:cNvSpPr>
          <p:nvPr/>
        </p:nvSpPr>
        <p:spPr bwMode="auto">
          <a:xfrm>
            <a:off x="4920651" y="1233703"/>
            <a:ext cx="1955131" cy="465427"/>
          </a:xfrm>
          <a:prstGeom prst="ellipse">
            <a:avLst/>
          </a:prstGeom>
          <a:solidFill>
            <a:srgbClr val="99FFCC"/>
          </a:solidFill>
          <a:ln w="9525">
            <a:solidFill>
              <a:schemeClr val="tx1"/>
            </a:solidFill>
            <a:round/>
            <a:headEnd/>
            <a:tailEnd/>
          </a:ln>
          <a:effectLst/>
        </p:spPr>
        <p:txBody>
          <a:bodyPr wrap="none" anchor="ctr"/>
          <a:lstStyle/>
          <a:p>
            <a:pPr algn="ctr"/>
            <a:endParaRPr kumimoji="1" lang="zh-CN" altLang="zh-CN" sz="1200" b="1" baseline="-25000">
              <a:latin typeface="微软雅黑" pitchFamily="34" charset="-122"/>
              <a:ea typeface="微软雅黑" pitchFamily="34" charset="-122"/>
            </a:endParaRPr>
          </a:p>
        </p:txBody>
      </p:sp>
      <p:sp>
        <p:nvSpPr>
          <p:cNvPr id="199" name="Oval 14"/>
          <p:cNvSpPr>
            <a:spLocks noChangeArrowheads="1"/>
          </p:cNvSpPr>
          <p:nvPr/>
        </p:nvSpPr>
        <p:spPr bwMode="auto">
          <a:xfrm>
            <a:off x="4907357" y="1755227"/>
            <a:ext cx="1955131" cy="463674"/>
          </a:xfrm>
          <a:prstGeom prst="ellipse">
            <a:avLst/>
          </a:prstGeom>
          <a:solidFill>
            <a:srgbClr val="99FFCC"/>
          </a:solidFill>
          <a:ln w="9525">
            <a:solidFill>
              <a:schemeClr val="tx1"/>
            </a:solidFill>
            <a:round/>
            <a:headEnd/>
            <a:tailEnd/>
          </a:ln>
          <a:effectLst/>
        </p:spPr>
        <p:txBody>
          <a:bodyPr wrap="none" anchor="ctr"/>
          <a:lstStyle/>
          <a:p>
            <a:pPr algn="ctr"/>
            <a:endParaRPr kumimoji="1" lang="zh-CN" altLang="zh-CN" sz="1200" b="1" baseline="-25000">
              <a:latin typeface="微软雅黑" pitchFamily="34" charset="-122"/>
              <a:ea typeface="微软雅黑" pitchFamily="34" charset="-122"/>
            </a:endParaRPr>
          </a:p>
        </p:txBody>
      </p:sp>
      <p:sp>
        <p:nvSpPr>
          <p:cNvPr id="200" name="Oval 15"/>
          <p:cNvSpPr>
            <a:spLocks noChangeArrowheads="1"/>
          </p:cNvSpPr>
          <p:nvPr/>
        </p:nvSpPr>
        <p:spPr bwMode="auto">
          <a:xfrm>
            <a:off x="4907357" y="2276750"/>
            <a:ext cx="1955131" cy="463674"/>
          </a:xfrm>
          <a:prstGeom prst="ellipse">
            <a:avLst/>
          </a:prstGeom>
          <a:solidFill>
            <a:srgbClr val="99FFCC"/>
          </a:solidFill>
          <a:ln w="9525">
            <a:solidFill>
              <a:schemeClr val="tx1"/>
            </a:solidFill>
            <a:round/>
            <a:headEnd/>
            <a:tailEnd/>
          </a:ln>
          <a:effectLst/>
        </p:spPr>
        <p:txBody>
          <a:bodyPr wrap="none" anchor="ctr"/>
          <a:lstStyle/>
          <a:p>
            <a:pPr algn="ctr"/>
            <a:endParaRPr kumimoji="1" lang="zh-CN" altLang="zh-CN" sz="1200" b="1">
              <a:latin typeface="微软雅黑" pitchFamily="34" charset="-122"/>
              <a:ea typeface="微软雅黑" pitchFamily="34" charset="-122"/>
            </a:endParaRPr>
          </a:p>
        </p:txBody>
      </p:sp>
      <p:sp>
        <p:nvSpPr>
          <p:cNvPr id="201" name="Oval 16"/>
          <p:cNvSpPr>
            <a:spLocks noChangeArrowheads="1"/>
          </p:cNvSpPr>
          <p:nvPr/>
        </p:nvSpPr>
        <p:spPr bwMode="auto">
          <a:xfrm>
            <a:off x="4907357" y="2796521"/>
            <a:ext cx="1955131" cy="465427"/>
          </a:xfrm>
          <a:prstGeom prst="ellipse">
            <a:avLst/>
          </a:prstGeom>
          <a:solidFill>
            <a:srgbClr val="99FFCC"/>
          </a:solidFill>
          <a:ln w="9525">
            <a:solidFill>
              <a:schemeClr val="tx1"/>
            </a:solidFill>
            <a:round/>
            <a:headEnd/>
            <a:tailEnd/>
          </a:ln>
          <a:effectLst/>
        </p:spPr>
        <p:txBody>
          <a:bodyPr wrap="none" anchor="ctr"/>
          <a:lstStyle/>
          <a:p>
            <a:pPr algn="ctr"/>
            <a:endParaRPr kumimoji="1" lang="zh-CN" altLang="zh-CN" sz="1200" b="1">
              <a:latin typeface="微软雅黑" pitchFamily="34" charset="-122"/>
              <a:ea typeface="微软雅黑" pitchFamily="34" charset="-122"/>
            </a:endParaRPr>
          </a:p>
        </p:txBody>
      </p:sp>
      <p:sp>
        <p:nvSpPr>
          <p:cNvPr id="202" name="Text Box 17"/>
          <p:cNvSpPr txBox="1">
            <a:spLocks noChangeArrowheads="1"/>
          </p:cNvSpPr>
          <p:nvPr/>
        </p:nvSpPr>
        <p:spPr bwMode="auto">
          <a:xfrm>
            <a:off x="2137510" y="2029575"/>
            <a:ext cx="7633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主干网</a:t>
            </a:r>
          </a:p>
          <a:p>
            <a:r>
              <a:rPr kumimoji="1" lang="zh-CN" altLang="en-US" sz="1200" b="1">
                <a:latin typeface="微软雅黑" pitchFamily="34" charset="-122"/>
                <a:ea typeface="微软雅黑" pitchFamily="34" charset="-122"/>
              </a:rPr>
              <a:t>（</a:t>
            </a:r>
            <a:r>
              <a:rPr kumimoji="1" lang="en-US" altLang="zh-CN" sz="1200" b="1">
                <a:latin typeface="微软雅黑" pitchFamily="34" charset="-122"/>
                <a:ea typeface="微软雅黑" pitchFamily="34" charset="-122"/>
              </a:rPr>
              <a:t>AS</a:t>
            </a:r>
            <a:r>
              <a:rPr kumimoji="1" lang="en-US" altLang="zh-CN" sz="1200" b="1" baseline="-25000">
                <a:latin typeface="微软雅黑" pitchFamily="34" charset="-122"/>
                <a:ea typeface="微软雅黑" pitchFamily="34" charset="-122"/>
              </a:rPr>
              <a:t>1</a:t>
            </a:r>
            <a:r>
              <a:rPr kumimoji="1" lang="zh-CN" altLang="en-US" sz="1200" b="1">
                <a:latin typeface="微软雅黑" pitchFamily="34" charset="-122"/>
                <a:ea typeface="微软雅黑" pitchFamily="34" charset="-122"/>
              </a:rPr>
              <a:t>）</a:t>
            </a:r>
          </a:p>
        </p:txBody>
      </p:sp>
      <p:sp>
        <p:nvSpPr>
          <p:cNvPr id="203" name="Text Box 18"/>
          <p:cNvSpPr txBox="1">
            <a:spLocks noChangeArrowheads="1"/>
          </p:cNvSpPr>
          <p:nvPr/>
        </p:nvSpPr>
        <p:spPr bwMode="auto">
          <a:xfrm>
            <a:off x="3540547" y="1461515"/>
            <a:ext cx="7841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latin typeface="微软雅黑" pitchFamily="34" charset="-122"/>
                <a:ea typeface="微软雅黑" pitchFamily="34" charset="-122"/>
              </a:rPr>
              <a:t>地区 </a:t>
            </a:r>
            <a:r>
              <a:rPr kumimoji="1" lang="en-US" altLang="zh-CN" sz="1200" b="1">
                <a:latin typeface="微软雅黑" pitchFamily="34" charset="-122"/>
                <a:ea typeface="微软雅黑" pitchFamily="34" charset="-122"/>
              </a:rPr>
              <a:t>ISP</a:t>
            </a:r>
          </a:p>
          <a:p>
            <a:pPr algn="ctr"/>
            <a:r>
              <a:rPr kumimoji="1" lang="zh-CN" altLang="en-US" sz="1200" b="1">
                <a:latin typeface="微软雅黑" pitchFamily="34" charset="-122"/>
                <a:ea typeface="微软雅黑" pitchFamily="34" charset="-122"/>
              </a:rPr>
              <a:t>（</a:t>
            </a:r>
            <a:r>
              <a:rPr kumimoji="1" lang="en-US" altLang="zh-CN" sz="1200" b="1">
                <a:latin typeface="微软雅黑" pitchFamily="34" charset="-122"/>
                <a:ea typeface="微软雅黑" pitchFamily="34" charset="-122"/>
              </a:rPr>
              <a:t>AS</a:t>
            </a:r>
            <a:r>
              <a:rPr kumimoji="1" lang="en-US" altLang="zh-CN" sz="1200" b="1" baseline="-25000">
                <a:latin typeface="微软雅黑" pitchFamily="34" charset="-122"/>
                <a:ea typeface="微软雅黑" pitchFamily="34" charset="-122"/>
              </a:rPr>
              <a:t>2</a:t>
            </a:r>
            <a:r>
              <a:rPr kumimoji="1" lang="zh-CN" altLang="en-US" sz="1200" b="1">
                <a:latin typeface="微软雅黑" pitchFamily="34" charset="-122"/>
                <a:ea typeface="微软雅黑" pitchFamily="34" charset="-122"/>
              </a:rPr>
              <a:t>）</a:t>
            </a:r>
          </a:p>
        </p:txBody>
      </p:sp>
      <p:sp>
        <p:nvSpPr>
          <p:cNvPr id="204" name="Text Box 19"/>
          <p:cNvSpPr txBox="1">
            <a:spLocks noChangeArrowheads="1"/>
          </p:cNvSpPr>
          <p:nvPr/>
        </p:nvSpPr>
        <p:spPr bwMode="auto">
          <a:xfrm>
            <a:off x="3540547" y="2552771"/>
            <a:ext cx="7841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itchFamily="34" charset="-122"/>
                <a:ea typeface="微软雅黑" pitchFamily="34" charset="-122"/>
              </a:rPr>
              <a:t>地区 </a:t>
            </a:r>
            <a:r>
              <a:rPr kumimoji="1" lang="en-US" altLang="zh-CN" sz="1200" b="1" dirty="0">
                <a:latin typeface="微软雅黑" pitchFamily="34" charset="-122"/>
                <a:ea typeface="微软雅黑" pitchFamily="34" charset="-122"/>
              </a:rPr>
              <a:t>ISP</a:t>
            </a:r>
          </a:p>
          <a:p>
            <a:pPr algn="ctr"/>
            <a:r>
              <a:rPr kumimoji="1" lang="zh-CN" altLang="en-US" sz="1200" b="1" dirty="0">
                <a:latin typeface="微软雅黑" pitchFamily="34" charset="-122"/>
                <a:ea typeface="微软雅黑" pitchFamily="34" charset="-122"/>
              </a:rPr>
              <a:t>（</a:t>
            </a:r>
            <a:r>
              <a:rPr kumimoji="1" lang="en-US" altLang="zh-CN" sz="1200" b="1" dirty="0">
                <a:latin typeface="微软雅黑" pitchFamily="34" charset="-122"/>
                <a:ea typeface="微软雅黑" pitchFamily="34" charset="-122"/>
              </a:rPr>
              <a:t>AS</a:t>
            </a:r>
            <a:r>
              <a:rPr kumimoji="1" lang="en-US" altLang="zh-CN" sz="1200" b="1" baseline="-25000" dirty="0">
                <a:latin typeface="微软雅黑" pitchFamily="34" charset="-122"/>
                <a:ea typeface="微软雅黑" pitchFamily="34" charset="-122"/>
              </a:rPr>
              <a:t>3</a:t>
            </a:r>
            <a:r>
              <a:rPr kumimoji="1" lang="zh-CN" altLang="en-US" sz="1200" b="1" dirty="0">
                <a:latin typeface="微软雅黑" pitchFamily="34" charset="-122"/>
                <a:ea typeface="微软雅黑" pitchFamily="34" charset="-122"/>
              </a:rPr>
              <a:t>）</a:t>
            </a:r>
          </a:p>
        </p:txBody>
      </p:sp>
      <p:grpSp>
        <p:nvGrpSpPr>
          <p:cNvPr id="205" name="Group 20"/>
          <p:cNvGrpSpPr>
            <a:grpSpLocks/>
          </p:cNvGrpSpPr>
          <p:nvPr/>
        </p:nvGrpSpPr>
        <p:grpSpPr bwMode="auto">
          <a:xfrm>
            <a:off x="5203619" y="1263505"/>
            <a:ext cx="1376852" cy="991334"/>
            <a:chOff x="3750" y="1740"/>
            <a:chExt cx="1450" cy="1131"/>
          </a:xfrm>
        </p:grpSpPr>
        <p:sp>
          <p:nvSpPr>
            <p:cNvPr id="206" name="Text Box 21"/>
            <p:cNvSpPr txBox="1">
              <a:spLocks noChangeArrowheads="1"/>
            </p:cNvSpPr>
            <p:nvPr/>
          </p:nvSpPr>
          <p:spPr bwMode="auto">
            <a:xfrm>
              <a:off x="3765" y="1740"/>
              <a:ext cx="1435" cy="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itchFamily="34" charset="-122"/>
                  <a:ea typeface="微软雅黑" pitchFamily="34" charset="-122"/>
                </a:rPr>
                <a:t>本地 </a:t>
              </a:r>
              <a:r>
                <a:rPr kumimoji="1" lang="en-US" altLang="zh-CN" sz="1200" b="1" dirty="0">
                  <a:latin typeface="微软雅黑" pitchFamily="34" charset="-122"/>
                  <a:ea typeface="微软雅黑" pitchFamily="34" charset="-122"/>
                </a:rPr>
                <a:t>ISP</a:t>
              </a:r>
              <a:r>
                <a:rPr kumimoji="1" lang="zh-CN" altLang="en-US" sz="1200" b="1" dirty="0">
                  <a:latin typeface="微软雅黑" pitchFamily="34" charset="-122"/>
                  <a:ea typeface="微软雅黑" pitchFamily="34" charset="-122"/>
                </a:rPr>
                <a:t>（</a:t>
              </a:r>
              <a:r>
                <a:rPr kumimoji="1" lang="en-US" altLang="zh-CN" sz="1200" b="1" dirty="0">
                  <a:latin typeface="微软雅黑" pitchFamily="34" charset="-122"/>
                  <a:ea typeface="微软雅黑" pitchFamily="34" charset="-122"/>
                </a:rPr>
                <a:t>AS</a:t>
              </a:r>
              <a:r>
                <a:rPr kumimoji="1" lang="en-US" altLang="zh-CN" sz="1200" b="1" baseline="-25000" dirty="0">
                  <a:latin typeface="微软雅黑" pitchFamily="34" charset="-122"/>
                  <a:ea typeface="微软雅黑" pitchFamily="34" charset="-122"/>
                </a:rPr>
                <a:t>4</a:t>
              </a:r>
              <a:r>
                <a:rPr kumimoji="1" lang="zh-CN" altLang="en-US" sz="1200" b="1" dirty="0">
                  <a:latin typeface="微软雅黑" pitchFamily="34" charset="-122"/>
                  <a:ea typeface="微软雅黑" pitchFamily="34" charset="-122"/>
                </a:rPr>
                <a:t>）</a:t>
              </a:r>
            </a:p>
            <a:p>
              <a:pPr algn="ctr"/>
              <a:r>
                <a:rPr kumimoji="1" lang="en-US" altLang="zh-CN" sz="1200" b="1" dirty="0">
                  <a:latin typeface="微软雅黑" pitchFamily="34" charset="-122"/>
                  <a:ea typeface="微软雅黑" pitchFamily="34" charset="-122"/>
                </a:rPr>
                <a:t>N</a:t>
              </a:r>
              <a:r>
                <a:rPr kumimoji="1" lang="en-US" altLang="zh-CN" sz="1200" b="1" baseline="-25000" dirty="0">
                  <a:latin typeface="微软雅黑" pitchFamily="34" charset="-122"/>
                  <a:ea typeface="微软雅黑" pitchFamily="34" charset="-122"/>
                </a:rPr>
                <a:t>1</a:t>
              </a:r>
              <a:r>
                <a:rPr kumimoji="1" lang="zh-CN" altLang="en-US" sz="1200" b="1" dirty="0">
                  <a:latin typeface="微软雅黑" pitchFamily="34" charset="-122"/>
                  <a:ea typeface="微软雅黑" pitchFamily="34" charset="-122"/>
                </a:rPr>
                <a:t>， </a:t>
              </a:r>
              <a:r>
                <a:rPr kumimoji="1" lang="en-US" altLang="zh-CN" sz="1200" b="1" dirty="0">
                  <a:latin typeface="微软雅黑" pitchFamily="34" charset="-122"/>
                  <a:ea typeface="微软雅黑" pitchFamily="34" charset="-122"/>
                </a:rPr>
                <a:t>N</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207" name="Text Box 22"/>
            <p:cNvSpPr txBox="1">
              <a:spLocks noChangeArrowheads="1"/>
            </p:cNvSpPr>
            <p:nvPr/>
          </p:nvSpPr>
          <p:spPr bwMode="auto">
            <a:xfrm>
              <a:off x="3750" y="2344"/>
              <a:ext cx="1435" cy="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latin typeface="微软雅黑" pitchFamily="34" charset="-122"/>
                  <a:ea typeface="微软雅黑" pitchFamily="34" charset="-122"/>
                </a:rPr>
                <a:t>本地 </a:t>
              </a:r>
              <a:r>
                <a:rPr kumimoji="1" lang="en-US" altLang="zh-CN" sz="1200" b="1">
                  <a:latin typeface="微软雅黑" pitchFamily="34" charset="-122"/>
                  <a:ea typeface="微软雅黑" pitchFamily="34" charset="-122"/>
                </a:rPr>
                <a:t>ISP</a:t>
              </a:r>
              <a:r>
                <a:rPr kumimoji="1" lang="zh-CN" altLang="en-US" sz="1200" b="1">
                  <a:latin typeface="微软雅黑" pitchFamily="34" charset="-122"/>
                  <a:ea typeface="微软雅黑" pitchFamily="34" charset="-122"/>
                </a:rPr>
                <a:t>（</a:t>
              </a:r>
              <a:r>
                <a:rPr kumimoji="1" lang="en-US" altLang="zh-CN" sz="1200" b="1">
                  <a:latin typeface="微软雅黑" pitchFamily="34" charset="-122"/>
                  <a:ea typeface="微软雅黑" pitchFamily="34" charset="-122"/>
                </a:rPr>
                <a:t>AS</a:t>
              </a:r>
              <a:r>
                <a:rPr kumimoji="1" lang="en-US" altLang="zh-CN" sz="1200" b="1" baseline="-25000">
                  <a:latin typeface="微软雅黑" pitchFamily="34" charset="-122"/>
                  <a:ea typeface="微软雅黑" pitchFamily="34" charset="-122"/>
                </a:rPr>
                <a:t>5</a:t>
              </a:r>
              <a:r>
                <a:rPr kumimoji="1" lang="zh-CN" altLang="en-US" sz="1200" b="1">
                  <a:latin typeface="微软雅黑" pitchFamily="34" charset="-122"/>
                  <a:ea typeface="微软雅黑" pitchFamily="34" charset="-122"/>
                </a:rPr>
                <a:t>）</a:t>
              </a:r>
            </a:p>
            <a:p>
              <a:pPr algn="ctr"/>
              <a:r>
                <a:rPr kumimoji="1" lang="en-US" altLang="zh-CN" sz="1200" b="1">
                  <a:latin typeface="微软雅黑" pitchFamily="34" charset="-122"/>
                  <a:ea typeface="微软雅黑" pitchFamily="34" charset="-122"/>
                </a:rPr>
                <a:t>N</a:t>
              </a:r>
              <a:r>
                <a:rPr kumimoji="1" lang="en-US" altLang="zh-CN" sz="1200" b="1" baseline="-25000">
                  <a:latin typeface="微软雅黑" pitchFamily="34" charset="-122"/>
                  <a:ea typeface="微软雅黑" pitchFamily="34" charset="-122"/>
                </a:rPr>
                <a:t>3</a:t>
              </a:r>
              <a:r>
                <a:rPr kumimoji="1" lang="zh-CN" altLang="en-US" sz="1200" b="1">
                  <a:latin typeface="微软雅黑" pitchFamily="34" charset="-122"/>
                  <a:ea typeface="微软雅黑" pitchFamily="34" charset="-122"/>
                </a:rPr>
                <a:t>， </a:t>
              </a:r>
              <a:r>
                <a:rPr kumimoji="1" lang="en-US" altLang="zh-CN" sz="1200" b="1">
                  <a:latin typeface="微软雅黑" pitchFamily="34" charset="-122"/>
                  <a:ea typeface="微软雅黑" pitchFamily="34" charset="-122"/>
                </a:rPr>
                <a:t>N</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grpSp>
      <p:sp>
        <p:nvSpPr>
          <p:cNvPr id="208" name="Text Box 23"/>
          <p:cNvSpPr txBox="1">
            <a:spLocks noChangeArrowheads="1"/>
          </p:cNvSpPr>
          <p:nvPr/>
        </p:nvSpPr>
        <p:spPr bwMode="auto">
          <a:xfrm>
            <a:off x="5203486" y="2303923"/>
            <a:ext cx="136287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latin typeface="微软雅黑" pitchFamily="34" charset="-122"/>
                <a:ea typeface="微软雅黑" pitchFamily="34" charset="-122"/>
              </a:rPr>
              <a:t>本地 </a:t>
            </a:r>
            <a:r>
              <a:rPr kumimoji="1" lang="en-US" altLang="zh-CN" sz="1200" b="1">
                <a:latin typeface="微软雅黑" pitchFamily="34" charset="-122"/>
                <a:ea typeface="微软雅黑" pitchFamily="34" charset="-122"/>
              </a:rPr>
              <a:t>ISP</a:t>
            </a:r>
            <a:r>
              <a:rPr kumimoji="1" lang="zh-CN" altLang="en-US" sz="1200" b="1">
                <a:latin typeface="微软雅黑" pitchFamily="34" charset="-122"/>
                <a:ea typeface="微软雅黑" pitchFamily="34" charset="-122"/>
              </a:rPr>
              <a:t>（</a:t>
            </a:r>
            <a:r>
              <a:rPr kumimoji="1" lang="en-US" altLang="zh-CN" sz="1200" b="1">
                <a:latin typeface="微软雅黑" pitchFamily="34" charset="-122"/>
                <a:ea typeface="微软雅黑" pitchFamily="34" charset="-122"/>
              </a:rPr>
              <a:t>AS</a:t>
            </a:r>
            <a:r>
              <a:rPr kumimoji="1" lang="en-US" altLang="zh-CN" sz="1200" b="1" baseline="-25000">
                <a:latin typeface="微软雅黑" pitchFamily="34" charset="-122"/>
                <a:ea typeface="微软雅黑" pitchFamily="34" charset="-122"/>
              </a:rPr>
              <a:t>6</a:t>
            </a:r>
            <a:r>
              <a:rPr kumimoji="1" lang="zh-CN" altLang="en-US" sz="1200" b="1">
                <a:latin typeface="微软雅黑" pitchFamily="34" charset="-122"/>
                <a:ea typeface="微软雅黑" pitchFamily="34" charset="-122"/>
              </a:rPr>
              <a:t>）</a:t>
            </a:r>
          </a:p>
          <a:p>
            <a:pPr algn="ctr"/>
            <a:r>
              <a:rPr kumimoji="1" lang="en-US" altLang="zh-CN" sz="1200" b="1">
                <a:latin typeface="微软雅黑" pitchFamily="34" charset="-122"/>
                <a:ea typeface="微软雅黑" pitchFamily="34" charset="-122"/>
              </a:rPr>
              <a:t>N</a:t>
            </a:r>
            <a:r>
              <a:rPr kumimoji="1" lang="en-US" altLang="zh-CN" sz="1200" b="1" baseline="-25000">
                <a:latin typeface="微软雅黑" pitchFamily="34" charset="-122"/>
                <a:ea typeface="微软雅黑" pitchFamily="34" charset="-122"/>
              </a:rPr>
              <a:t>5</a:t>
            </a:r>
            <a:endParaRPr kumimoji="1" lang="en-US" altLang="zh-CN" sz="1200" b="1">
              <a:latin typeface="微软雅黑" pitchFamily="34" charset="-122"/>
              <a:ea typeface="微软雅黑" pitchFamily="34" charset="-122"/>
            </a:endParaRPr>
          </a:p>
        </p:txBody>
      </p:sp>
      <p:sp>
        <p:nvSpPr>
          <p:cNvPr id="209" name="Text Box 24"/>
          <p:cNvSpPr txBox="1">
            <a:spLocks noChangeArrowheads="1"/>
          </p:cNvSpPr>
          <p:nvPr/>
        </p:nvSpPr>
        <p:spPr bwMode="auto">
          <a:xfrm>
            <a:off x="5213931" y="2845606"/>
            <a:ext cx="136287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latin typeface="微软雅黑" pitchFamily="34" charset="-122"/>
                <a:ea typeface="微软雅黑" pitchFamily="34" charset="-122"/>
              </a:rPr>
              <a:t>本地 </a:t>
            </a:r>
            <a:r>
              <a:rPr kumimoji="1" lang="en-US" altLang="zh-CN" sz="1200" b="1">
                <a:latin typeface="微软雅黑" pitchFamily="34" charset="-122"/>
                <a:ea typeface="微软雅黑" pitchFamily="34" charset="-122"/>
              </a:rPr>
              <a:t>ISP</a:t>
            </a:r>
            <a:r>
              <a:rPr kumimoji="1" lang="zh-CN" altLang="en-US" sz="1200" b="1">
                <a:latin typeface="微软雅黑" pitchFamily="34" charset="-122"/>
                <a:ea typeface="微软雅黑" pitchFamily="34" charset="-122"/>
              </a:rPr>
              <a:t>（</a:t>
            </a:r>
            <a:r>
              <a:rPr kumimoji="1" lang="en-US" altLang="zh-CN" sz="1200" b="1">
                <a:latin typeface="微软雅黑" pitchFamily="34" charset="-122"/>
                <a:ea typeface="微软雅黑" pitchFamily="34" charset="-122"/>
              </a:rPr>
              <a:t>AS</a:t>
            </a:r>
            <a:r>
              <a:rPr kumimoji="1" lang="en-US" altLang="zh-CN" sz="1200" b="1" baseline="-25000">
                <a:latin typeface="微软雅黑" pitchFamily="34" charset="-122"/>
                <a:ea typeface="微软雅黑" pitchFamily="34" charset="-122"/>
              </a:rPr>
              <a:t>7</a:t>
            </a:r>
            <a:r>
              <a:rPr kumimoji="1" lang="zh-CN" altLang="en-US" sz="1200" b="1">
                <a:latin typeface="微软雅黑" pitchFamily="34" charset="-122"/>
                <a:ea typeface="微软雅黑" pitchFamily="34" charset="-122"/>
              </a:rPr>
              <a:t>）</a:t>
            </a:r>
          </a:p>
          <a:p>
            <a:pPr algn="ctr"/>
            <a:r>
              <a:rPr kumimoji="1" lang="en-US" altLang="zh-CN" sz="1200" b="1">
                <a:latin typeface="微软雅黑" pitchFamily="34" charset="-122"/>
                <a:ea typeface="微软雅黑" pitchFamily="34" charset="-122"/>
              </a:rPr>
              <a:t>N</a:t>
            </a:r>
            <a:r>
              <a:rPr kumimoji="1" lang="en-US" altLang="zh-CN" sz="1200" b="1" baseline="-25000">
                <a:latin typeface="微软雅黑" pitchFamily="34" charset="-122"/>
                <a:ea typeface="微软雅黑" pitchFamily="34" charset="-122"/>
              </a:rPr>
              <a:t>6</a:t>
            </a:r>
            <a:r>
              <a:rPr kumimoji="1" lang="zh-CN" altLang="en-US" sz="1200" b="1">
                <a:latin typeface="微软雅黑" pitchFamily="34" charset="-122"/>
                <a:ea typeface="微软雅黑" pitchFamily="34" charset="-122"/>
              </a:rPr>
              <a:t>， </a:t>
            </a:r>
            <a:r>
              <a:rPr kumimoji="1" lang="en-US" altLang="zh-CN" sz="1200" b="1">
                <a:latin typeface="微软雅黑" pitchFamily="34" charset="-122"/>
                <a:ea typeface="微软雅黑" pitchFamily="34" charset="-122"/>
              </a:rPr>
              <a:t>N</a:t>
            </a:r>
            <a:r>
              <a:rPr kumimoji="1" lang="en-US" altLang="zh-CN" sz="1200" b="1" baseline="-25000">
                <a:latin typeface="微软雅黑" pitchFamily="34" charset="-122"/>
                <a:ea typeface="微软雅黑" pitchFamily="34" charset="-122"/>
              </a:rPr>
              <a:t>7</a:t>
            </a:r>
            <a:endParaRPr kumimoji="1" lang="en-US" altLang="zh-CN" sz="1200" b="1">
              <a:latin typeface="微软雅黑" pitchFamily="34" charset="-122"/>
              <a:ea typeface="微软雅黑" pitchFamily="34" charset="-122"/>
            </a:endParaRPr>
          </a:p>
        </p:txBody>
      </p:sp>
      <p:sp>
        <p:nvSpPr>
          <p:cNvPr id="213" name="矩形 212"/>
          <p:cNvSpPr/>
          <p:nvPr/>
        </p:nvSpPr>
        <p:spPr>
          <a:xfrm>
            <a:off x="1340751" y="3519993"/>
            <a:ext cx="6658746" cy="753220"/>
          </a:xfrm>
          <a:prstGeom prst="rect">
            <a:avLst/>
          </a:prstGeom>
          <a:gradFill>
            <a:gsLst>
              <a:gs pos="0">
                <a:schemeClr val="bg1">
                  <a:lumMod val="98000"/>
                  <a:lumOff val="2000"/>
                </a:schemeClr>
              </a:gs>
              <a:gs pos="100000">
                <a:schemeClr val="bg1">
                  <a:alpha val="67000"/>
                </a:schemeClr>
              </a:gs>
            </a:gsLst>
            <a:lin ang="0" scaled="1"/>
          </a:gradFill>
        </p:spPr>
        <p:txBody>
          <a:bodyPr wrap="square">
            <a:spAutoFit/>
          </a:bodyPr>
          <a:lstStyle/>
          <a:p>
            <a:pPr>
              <a:lnSpc>
                <a:spcPts val="2700"/>
              </a:lnSpc>
            </a:pPr>
            <a:r>
              <a:rPr lang="zh-CN" altLang="en-US" b="1" dirty="0">
                <a:solidFill>
                  <a:srgbClr val="C55A11"/>
                </a:solidFill>
                <a:latin typeface="微软雅黑" pitchFamily="34" charset="-122"/>
                <a:ea typeface="微软雅黑" pitchFamily="34" charset="-122"/>
              </a:rPr>
              <a:t>自治系统 </a:t>
            </a:r>
            <a:r>
              <a:rPr lang="en-US" altLang="zh-CN" b="1" dirty="0">
                <a:solidFill>
                  <a:srgbClr val="C55A11"/>
                </a:solidFill>
                <a:latin typeface="微软雅黑" pitchFamily="34" charset="-122"/>
                <a:ea typeface="微软雅黑" pitchFamily="34" charset="-122"/>
              </a:rPr>
              <a:t>AS</a:t>
            </a:r>
            <a:r>
              <a:rPr lang="en-US" altLang="zh-CN" b="1" baseline="-25000" dirty="0">
                <a:solidFill>
                  <a:srgbClr val="C55A11"/>
                </a:solidFill>
                <a:latin typeface="微软雅黑" pitchFamily="34" charset="-122"/>
                <a:ea typeface="微软雅黑" pitchFamily="34" charset="-122"/>
              </a:rPr>
              <a:t>2</a:t>
            </a:r>
            <a:r>
              <a:rPr lang="en-US" altLang="zh-CN" b="1" dirty="0">
                <a:solidFill>
                  <a:srgbClr val="C55A11"/>
                </a:solidFill>
                <a:latin typeface="微软雅黑" pitchFamily="34" charset="-122"/>
                <a:ea typeface="微软雅黑" pitchFamily="34" charset="-122"/>
              </a:rPr>
              <a:t> </a:t>
            </a:r>
            <a:r>
              <a:rPr lang="zh-CN" altLang="en-US" b="1" dirty="0">
                <a:solidFill>
                  <a:srgbClr val="C55A11"/>
                </a:solidFill>
                <a:latin typeface="微软雅黑" pitchFamily="34" charset="-122"/>
                <a:ea typeface="微软雅黑" pitchFamily="34" charset="-122"/>
              </a:rPr>
              <a:t>的 </a:t>
            </a:r>
            <a:r>
              <a:rPr lang="en-US" altLang="zh-CN" b="1" dirty="0">
                <a:solidFill>
                  <a:srgbClr val="C55A11"/>
                </a:solidFill>
                <a:latin typeface="微软雅黑" pitchFamily="34" charset="-122"/>
                <a:ea typeface="微软雅黑" pitchFamily="34" charset="-122"/>
              </a:rPr>
              <a:t>BGP </a:t>
            </a:r>
            <a:r>
              <a:rPr lang="zh-CN" altLang="en-US" b="1" dirty="0">
                <a:solidFill>
                  <a:srgbClr val="C55A11"/>
                </a:solidFill>
                <a:latin typeface="微软雅黑" pitchFamily="34" charset="-122"/>
                <a:ea typeface="微软雅黑" pitchFamily="34" charset="-122"/>
              </a:rPr>
              <a:t>发言人通知主干网 </a:t>
            </a:r>
            <a:r>
              <a:rPr lang="en-US" altLang="zh-CN" b="1" dirty="0">
                <a:solidFill>
                  <a:srgbClr val="C55A11"/>
                </a:solidFill>
                <a:latin typeface="微软雅黑" pitchFamily="34" charset="-122"/>
                <a:ea typeface="微软雅黑" pitchFamily="34" charset="-122"/>
              </a:rPr>
              <a:t>AS</a:t>
            </a:r>
            <a:r>
              <a:rPr lang="en-US" altLang="zh-CN" b="1" baseline="-25000" dirty="0">
                <a:solidFill>
                  <a:srgbClr val="C55A11"/>
                </a:solidFill>
                <a:latin typeface="微软雅黑" pitchFamily="34" charset="-122"/>
                <a:ea typeface="微软雅黑" pitchFamily="34" charset="-122"/>
              </a:rPr>
              <a:t>1</a:t>
            </a:r>
            <a:r>
              <a:rPr lang="en-US" altLang="zh-CN" b="1" dirty="0">
                <a:solidFill>
                  <a:srgbClr val="C55A11"/>
                </a:solidFill>
                <a:latin typeface="微软雅黑" pitchFamily="34" charset="-122"/>
                <a:ea typeface="微软雅黑" pitchFamily="34" charset="-122"/>
              </a:rPr>
              <a:t> </a:t>
            </a:r>
            <a:r>
              <a:rPr lang="zh-CN" altLang="en-US" b="1" dirty="0">
                <a:solidFill>
                  <a:srgbClr val="C55A11"/>
                </a:solidFill>
                <a:latin typeface="微软雅黑" pitchFamily="34" charset="-122"/>
                <a:ea typeface="微软雅黑" pitchFamily="34" charset="-122"/>
              </a:rPr>
              <a:t>的 </a:t>
            </a:r>
            <a:r>
              <a:rPr lang="en-US" altLang="zh-CN" b="1" dirty="0">
                <a:solidFill>
                  <a:srgbClr val="C55A11"/>
                </a:solidFill>
                <a:latin typeface="微软雅黑" pitchFamily="34" charset="-122"/>
                <a:ea typeface="微软雅黑" pitchFamily="34" charset="-122"/>
              </a:rPr>
              <a:t>BGP </a:t>
            </a:r>
            <a:r>
              <a:rPr lang="zh-CN" altLang="en-US" b="1" dirty="0">
                <a:solidFill>
                  <a:srgbClr val="C55A11"/>
                </a:solidFill>
                <a:latin typeface="微软雅黑" pitchFamily="34" charset="-122"/>
                <a:ea typeface="微软雅黑" pitchFamily="34" charset="-122"/>
              </a:rPr>
              <a:t>发言人：“要到达网络 </a:t>
            </a:r>
            <a:r>
              <a:rPr lang="en-US" altLang="zh-CN" b="1" dirty="0">
                <a:solidFill>
                  <a:srgbClr val="C55A11"/>
                </a:solidFill>
                <a:latin typeface="微软雅黑" pitchFamily="34" charset="-122"/>
                <a:ea typeface="微软雅黑" pitchFamily="34" charset="-122"/>
              </a:rPr>
              <a:t>N</a:t>
            </a:r>
            <a:r>
              <a:rPr lang="en-US" altLang="zh-CN" b="1" baseline="-25000" dirty="0">
                <a:solidFill>
                  <a:srgbClr val="C55A11"/>
                </a:solidFill>
                <a:latin typeface="微软雅黑" pitchFamily="34" charset="-122"/>
                <a:ea typeface="微软雅黑" pitchFamily="34" charset="-122"/>
              </a:rPr>
              <a:t>1</a:t>
            </a:r>
            <a:r>
              <a:rPr lang="zh-CN" altLang="en-US" b="1" dirty="0">
                <a:solidFill>
                  <a:srgbClr val="C55A11"/>
                </a:solidFill>
                <a:latin typeface="微软雅黑" pitchFamily="34" charset="-122"/>
                <a:ea typeface="微软雅黑" pitchFamily="34" charset="-122"/>
              </a:rPr>
              <a:t>、 </a:t>
            </a:r>
            <a:r>
              <a:rPr lang="en-US" altLang="zh-CN" b="1" dirty="0">
                <a:solidFill>
                  <a:srgbClr val="C55A11"/>
                </a:solidFill>
                <a:latin typeface="微软雅黑" pitchFamily="34" charset="-122"/>
                <a:ea typeface="微软雅黑" pitchFamily="34" charset="-122"/>
              </a:rPr>
              <a:t>N</a:t>
            </a:r>
            <a:r>
              <a:rPr lang="en-US" altLang="zh-CN" b="1" baseline="-25000" dirty="0">
                <a:solidFill>
                  <a:srgbClr val="C55A11"/>
                </a:solidFill>
                <a:latin typeface="微软雅黑" pitchFamily="34" charset="-122"/>
                <a:ea typeface="微软雅黑" pitchFamily="34" charset="-122"/>
              </a:rPr>
              <a:t>2</a:t>
            </a:r>
            <a:r>
              <a:rPr lang="zh-CN" altLang="en-US" b="1" dirty="0">
                <a:solidFill>
                  <a:srgbClr val="C55A11"/>
                </a:solidFill>
                <a:latin typeface="微软雅黑" pitchFamily="34" charset="-122"/>
                <a:ea typeface="微软雅黑" pitchFamily="34" charset="-122"/>
              </a:rPr>
              <a:t>、</a:t>
            </a:r>
            <a:r>
              <a:rPr lang="en-US" altLang="zh-CN" b="1" dirty="0">
                <a:solidFill>
                  <a:srgbClr val="C55A11"/>
                </a:solidFill>
                <a:latin typeface="微软雅黑" pitchFamily="34" charset="-122"/>
                <a:ea typeface="微软雅黑" pitchFamily="34" charset="-122"/>
              </a:rPr>
              <a:t>N</a:t>
            </a:r>
            <a:r>
              <a:rPr lang="en-US" altLang="zh-CN" b="1" baseline="-25000" dirty="0">
                <a:solidFill>
                  <a:srgbClr val="C55A11"/>
                </a:solidFill>
                <a:latin typeface="微软雅黑" pitchFamily="34" charset="-122"/>
                <a:ea typeface="微软雅黑" pitchFamily="34" charset="-122"/>
              </a:rPr>
              <a:t>3</a:t>
            </a:r>
            <a:r>
              <a:rPr lang="en-US" altLang="zh-CN" b="1" dirty="0">
                <a:solidFill>
                  <a:srgbClr val="C55A11"/>
                </a:solidFill>
                <a:latin typeface="微软雅黑" pitchFamily="34" charset="-122"/>
                <a:ea typeface="微软雅黑" pitchFamily="34" charset="-122"/>
              </a:rPr>
              <a:t> </a:t>
            </a:r>
            <a:r>
              <a:rPr lang="zh-CN" altLang="en-US" b="1" dirty="0">
                <a:solidFill>
                  <a:srgbClr val="C55A11"/>
                </a:solidFill>
                <a:latin typeface="微软雅黑" pitchFamily="34" charset="-122"/>
                <a:ea typeface="微软雅黑" pitchFamily="34" charset="-122"/>
              </a:rPr>
              <a:t>和 </a:t>
            </a:r>
            <a:r>
              <a:rPr lang="en-US" altLang="zh-CN" b="1" dirty="0">
                <a:solidFill>
                  <a:srgbClr val="C55A11"/>
                </a:solidFill>
                <a:latin typeface="微软雅黑" pitchFamily="34" charset="-122"/>
                <a:ea typeface="微软雅黑" pitchFamily="34" charset="-122"/>
              </a:rPr>
              <a:t>N</a:t>
            </a:r>
            <a:r>
              <a:rPr lang="en-US" altLang="zh-CN" b="1" baseline="-25000" dirty="0">
                <a:solidFill>
                  <a:srgbClr val="C55A11"/>
                </a:solidFill>
                <a:latin typeface="微软雅黑" pitchFamily="34" charset="-122"/>
                <a:ea typeface="微软雅黑" pitchFamily="34" charset="-122"/>
              </a:rPr>
              <a:t>4</a:t>
            </a:r>
            <a:r>
              <a:rPr lang="en-US" altLang="zh-CN" b="1" dirty="0">
                <a:solidFill>
                  <a:srgbClr val="C55A11"/>
                </a:solidFill>
                <a:latin typeface="微软雅黑" pitchFamily="34" charset="-122"/>
                <a:ea typeface="微软雅黑" pitchFamily="34" charset="-122"/>
              </a:rPr>
              <a:t> </a:t>
            </a:r>
            <a:r>
              <a:rPr lang="zh-CN" altLang="en-US" b="1" dirty="0">
                <a:solidFill>
                  <a:srgbClr val="C55A11"/>
                </a:solidFill>
                <a:latin typeface="微软雅黑" pitchFamily="34" charset="-122"/>
                <a:ea typeface="微软雅黑" pitchFamily="34" charset="-122"/>
              </a:rPr>
              <a:t>可经过 </a:t>
            </a:r>
            <a:r>
              <a:rPr lang="en-US" altLang="zh-CN" b="1" dirty="0">
                <a:solidFill>
                  <a:srgbClr val="C55A11"/>
                </a:solidFill>
                <a:latin typeface="微软雅黑" pitchFamily="34" charset="-122"/>
                <a:ea typeface="微软雅黑" pitchFamily="34" charset="-122"/>
              </a:rPr>
              <a:t>AS</a:t>
            </a:r>
            <a:r>
              <a:rPr lang="en-US" altLang="zh-CN" b="1" baseline="-25000" dirty="0">
                <a:solidFill>
                  <a:srgbClr val="C55A11"/>
                </a:solidFill>
                <a:latin typeface="微软雅黑" pitchFamily="34" charset="-122"/>
                <a:ea typeface="微软雅黑" pitchFamily="34" charset="-122"/>
              </a:rPr>
              <a:t>2</a:t>
            </a:r>
            <a:r>
              <a:rPr lang="zh-CN" altLang="en-US" b="1" dirty="0">
                <a:solidFill>
                  <a:srgbClr val="C55A11"/>
                </a:solidFill>
                <a:latin typeface="微软雅黑" pitchFamily="34" charset="-122"/>
                <a:ea typeface="微软雅黑" pitchFamily="34" charset="-122"/>
              </a:rPr>
              <a:t>。” </a:t>
            </a:r>
          </a:p>
        </p:txBody>
      </p:sp>
      <p:sp>
        <p:nvSpPr>
          <p:cNvPr id="215" name="AutoShape 27"/>
          <p:cNvSpPr>
            <a:spLocks noChangeArrowheads="1"/>
          </p:cNvSpPr>
          <p:nvPr/>
        </p:nvSpPr>
        <p:spPr bwMode="auto">
          <a:xfrm rot="9031697">
            <a:off x="2764228" y="1734764"/>
            <a:ext cx="855086" cy="343573"/>
          </a:xfrm>
          <a:custGeom>
            <a:avLst/>
            <a:gdLst>
              <a:gd name="G0" fmla="+- 13627 0 0"/>
              <a:gd name="G1" fmla="+- 4853 0 0"/>
              <a:gd name="G2" fmla="+- 21600 0 4853"/>
              <a:gd name="G3" fmla="+- 10800 0 4853"/>
              <a:gd name="G4" fmla="+- 21600 0 13627"/>
              <a:gd name="G5" fmla="*/ G4 G3 10800"/>
              <a:gd name="G6" fmla="+- 21600 0 G5"/>
              <a:gd name="T0" fmla="*/ 13627 w 21600"/>
              <a:gd name="T1" fmla="*/ 0 h 21600"/>
              <a:gd name="T2" fmla="*/ 0 w 21600"/>
              <a:gd name="T3" fmla="*/ 10800 h 21600"/>
              <a:gd name="T4" fmla="*/ 13627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3627" y="0"/>
                </a:moveTo>
                <a:lnTo>
                  <a:pt x="13627" y="4853"/>
                </a:lnTo>
                <a:lnTo>
                  <a:pt x="3375" y="4853"/>
                </a:lnTo>
                <a:lnTo>
                  <a:pt x="3375" y="16747"/>
                </a:lnTo>
                <a:lnTo>
                  <a:pt x="13627" y="16747"/>
                </a:lnTo>
                <a:lnTo>
                  <a:pt x="13627" y="21600"/>
                </a:lnTo>
                <a:lnTo>
                  <a:pt x="21600" y="10800"/>
                </a:lnTo>
                <a:close/>
              </a:path>
              <a:path w="21600" h="21600">
                <a:moveTo>
                  <a:pt x="1350" y="4853"/>
                </a:moveTo>
                <a:lnTo>
                  <a:pt x="1350" y="16747"/>
                </a:lnTo>
                <a:lnTo>
                  <a:pt x="2700" y="16747"/>
                </a:lnTo>
                <a:lnTo>
                  <a:pt x="2700" y="4853"/>
                </a:lnTo>
                <a:close/>
              </a:path>
              <a:path w="21600" h="21600">
                <a:moveTo>
                  <a:pt x="0" y="4853"/>
                </a:moveTo>
                <a:lnTo>
                  <a:pt x="0" y="16747"/>
                </a:lnTo>
                <a:lnTo>
                  <a:pt x="675" y="16747"/>
                </a:lnTo>
                <a:lnTo>
                  <a:pt x="675" y="4853"/>
                </a:lnTo>
                <a:close/>
              </a:path>
            </a:pathLst>
          </a:custGeom>
          <a:solidFill>
            <a:srgbClr val="CC00CC"/>
          </a:solidFill>
          <a:ln w="9525">
            <a:noFill/>
            <a:miter lim="800000"/>
            <a:headEnd/>
            <a:tailEnd/>
          </a:ln>
          <a:effectLst/>
        </p:spPr>
        <p:txBody>
          <a:bodyPr wrap="none" anchor="ctr"/>
          <a:lstStyle/>
          <a:p>
            <a:endParaRPr lang="zh-CN" altLang="en-US" b="1">
              <a:solidFill>
                <a:srgbClr val="0000CC"/>
              </a:solidFill>
              <a:latin typeface="+mn-lt"/>
              <a:ea typeface="黑体" pitchFamily="2" charset="-122"/>
            </a:endParaRPr>
          </a:p>
        </p:txBody>
      </p:sp>
      <p:sp>
        <p:nvSpPr>
          <p:cNvPr id="5" name="标题 4"/>
          <p:cNvSpPr>
            <a:spLocks noGrp="1"/>
          </p:cNvSpPr>
          <p:nvPr>
            <p:ph type="title"/>
          </p:nvPr>
        </p:nvSpPr>
        <p:spPr/>
        <p:txBody>
          <a:bodyPr/>
          <a:lstStyle/>
          <a:p>
            <a:r>
              <a:rPr lang="en-US" altLang="zh-CN" dirty="0">
                <a:latin typeface="微软雅黑" panose="020B0503020204020204" pitchFamily="34" charset="-122"/>
              </a:rPr>
              <a:t>4.4  </a:t>
            </a:r>
            <a:r>
              <a:rPr lang="zh-CN" altLang="en-US" dirty="0">
                <a:latin typeface="微软雅黑" panose="020B0503020204020204" pitchFamily="34" charset="-122"/>
              </a:rPr>
              <a:t>路由选择协议</a:t>
            </a:r>
            <a:endParaRPr lang="zh-CN" altLang="en-US" dirty="0"/>
          </a:p>
        </p:txBody>
      </p:sp>
      <p:sp>
        <p:nvSpPr>
          <p:cNvPr id="31"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en-US" altLang="zh-CN" sz="2400" b="1" dirty="0">
                <a:solidFill>
                  <a:srgbClr val="0070C0"/>
                </a:solidFill>
                <a:latin typeface="微软雅黑" panose="020B0503020204020204" pitchFamily="34" charset="-122"/>
                <a:ea typeface="微软雅黑" panose="020B0503020204020204" pitchFamily="34" charset="-122"/>
              </a:rPr>
              <a:t>BGP </a:t>
            </a:r>
            <a:r>
              <a:rPr lang="zh-CN" altLang="en-US" sz="2400" b="1" dirty="0">
                <a:solidFill>
                  <a:srgbClr val="0070C0"/>
                </a:solidFill>
                <a:latin typeface="微软雅黑" panose="020B0503020204020204" pitchFamily="34" charset="-122"/>
                <a:ea typeface="微软雅黑" panose="020B0503020204020204" pitchFamily="34" charset="-122"/>
              </a:rPr>
              <a:t>发言人交换信息</a:t>
            </a:r>
          </a:p>
        </p:txBody>
      </p:sp>
    </p:spTree>
    <p:extLst>
      <p:ext uri="{BB962C8B-B14F-4D97-AF65-F5344CB8AC3E}">
        <p14:creationId xmlns:p14="http://schemas.microsoft.com/office/powerpoint/2010/main" val="3061169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nodeType="clickEffect">
                                  <p:stCondLst>
                                    <p:cond delay="0"/>
                                  </p:stCondLst>
                                  <p:childTnLst>
                                    <p:anim calcmode="discrete" valueType="str">
                                      <p:cBhvr>
                                        <p:cTn id="6" dur="1000" fill="hold"/>
                                        <p:tgtEl>
                                          <p:spTgt spid="205"/>
                                        </p:tgtEl>
                                        <p:attrNameLst>
                                          <p:attrName>style.visibility</p:attrName>
                                        </p:attrNameLst>
                                      </p:cBhvr>
                                      <p:tavLst>
                                        <p:tav tm="0">
                                          <p:val>
                                            <p:strVal val="hidden"/>
                                          </p:val>
                                        </p:tav>
                                        <p:tav tm="50000">
                                          <p:val>
                                            <p:strVal val="visible"/>
                                          </p:val>
                                        </p:tav>
                                      </p:tavLst>
                                    </p:anim>
                                  </p:childTnLst>
                                </p:cTn>
                              </p:par>
                            </p:childTnLst>
                          </p:cTn>
                        </p:par>
                        <p:par>
                          <p:cTn id="7" fill="hold">
                            <p:stCondLst>
                              <p:cond delay="3000"/>
                            </p:stCondLst>
                            <p:childTnLst>
                              <p:par>
                                <p:cTn id="8" presetID="22" presetClass="entr" presetSubtype="2" repeatCount="3000" fill="hold" grpId="0" nodeType="afterEffect">
                                  <p:stCondLst>
                                    <p:cond delay="0"/>
                                  </p:stCondLst>
                                  <p:childTnLst>
                                    <p:set>
                                      <p:cBhvr>
                                        <p:cTn id="9" dur="1" fill="hold">
                                          <p:stCondLst>
                                            <p:cond delay="0"/>
                                          </p:stCondLst>
                                        </p:cTn>
                                        <p:tgtEl>
                                          <p:spTgt spid="215"/>
                                        </p:tgtEl>
                                        <p:attrNameLst>
                                          <p:attrName>style.visibility</p:attrName>
                                        </p:attrNameLst>
                                      </p:cBhvr>
                                      <p:to>
                                        <p:strVal val="visible"/>
                                      </p:to>
                                    </p:set>
                                    <p:animEffect transition="in" filter="wipe(right)">
                                      <p:cBhvr>
                                        <p:cTn id="10" dur="1000"/>
                                        <p:tgtEl>
                                          <p:spTgt spid="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ine 3"/>
          <p:cNvSpPr>
            <a:spLocks noChangeShapeType="1"/>
          </p:cNvSpPr>
          <p:nvPr/>
        </p:nvSpPr>
        <p:spPr bwMode="auto">
          <a:xfrm flipV="1">
            <a:off x="2835545" y="2030168"/>
            <a:ext cx="589762" cy="478576"/>
          </a:xfrm>
          <a:prstGeom prst="line">
            <a:avLst/>
          </a:prstGeom>
          <a:noFill/>
          <a:ln w="28575">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 name="Line 4"/>
          <p:cNvSpPr>
            <a:spLocks noChangeShapeType="1"/>
          </p:cNvSpPr>
          <p:nvPr/>
        </p:nvSpPr>
        <p:spPr bwMode="auto">
          <a:xfrm>
            <a:off x="2757568" y="2688006"/>
            <a:ext cx="684628" cy="422478"/>
          </a:xfrm>
          <a:prstGeom prst="line">
            <a:avLst/>
          </a:prstGeom>
          <a:noFill/>
          <a:ln w="28575">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 name="Line 5"/>
          <p:cNvSpPr>
            <a:spLocks noChangeShapeType="1"/>
          </p:cNvSpPr>
          <p:nvPr/>
        </p:nvSpPr>
        <p:spPr bwMode="auto">
          <a:xfrm flipV="1">
            <a:off x="4516141" y="1800101"/>
            <a:ext cx="635251" cy="211239"/>
          </a:xfrm>
          <a:prstGeom prst="line">
            <a:avLst/>
          </a:prstGeom>
          <a:noFill/>
          <a:ln w="28575">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 name="Line 6"/>
          <p:cNvSpPr>
            <a:spLocks noChangeShapeType="1"/>
          </p:cNvSpPr>
          <p:nvPr/>
        </p:nvSpPr>
        <p:spPr bwMode="auto">
          <a:xfrm>
            <a:off x="4467714" y="2095485"/>
            <a:ext cx="635251" cy="254188"/>
          </a:xfrm>
          <a:prstGeom prst="line">
            <a:avLst/>
          </a:prstGeom>
          <a:noFill/>
          <a:ln w="28575">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9" name="Line 7"/>
          <p:cNvSpPr>
            <a:spLocks noChangeShapeType="1"/>
          </p:cNvSpPr>
          <p:nvPr/>
        </p:nvSpPr>
        <p:spPr bwMode="auto">
          <a:xfrm flipV="1">
            <a:off x="4516141" y="2856296"/>
            <a:ext cx="635251" cy="211239"/>
          </a:xfrm>
          <a:prstGeom prst="line">
            <a:avLst/>
          </a:prstGeom>
          <a:noFill/>
          <a:ln w="28575">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0" name="Line 8"/>
          <p:cNvSpPr>
            <a:spLocks noChangeShapeType="1"/>
          </p:cNvSpPr>
          <p:nvPr/>
        </p:nvSpPr>
        <p:spPr bwMode="auto">
          <a:xfrm>
            <a:off x="4613946" y="315168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1" name="Line 9"/>
          <p:cNvSpPr>
            <a:spLocks noChangeShapeType="1"/>
          </p:cNvSpPr>
          <p:nvPr/>
        </p:nvSpPr>
        <p:spPr bwMode="auto">
          <a:xfrm>
            <a:off x="4516141" y="3237578"/>
            <a:ext cx="635251" cy="168290"/>
          </a:xfrm>
          <a:prstGeom prst="line">
            <a:avLst/>
          </a:prstGeom>
          <a:noFill/>
          <a:ln w="28575">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 name="Oval 10"/>
          <p:cNvSpPr>
            <a:spLocks noChangeArrowheads="1"/>
          </p:cNvSpPr>
          <p:nvPr/>
        </p:nvSpPr>
        <p:spPr bwMode="auto">
          <a:xfrm>
            <a:off x="3147835" y="1846556"/>
            <a:ext cx="1564864" cy="380406"/>
          </a:xfrm>
          <a:prstGeom prst="ellipse">
            <a:avLst/>
          </a:prstGeom>
          <a:solidFill>
            <a:srgbClr val="66FFFF"/>
          </a:solidFill>
          <a:ln w="9525">
            <a:solidFill>
              <a:schemeClr val="tx1"/>
            </a:solidFill>
            <a:round/>
            <a:headEnd/>
            <a:tailEnd/>
          </a:ln>
          <a:effectLst/>
        </p:spPr>
        <p:txBody>
          <a:bodyPr wrap="none" anchor="ctr"/>
          <a:lstStyle/>
          <a:p>
            <a:pPr algn="ctr"/>
            <a:endParaRPr kumimoji="1" lang="zh-CN" altLang="zh-CN" sz="1200" b="1">
              <a:latin typeface="微软雅黑" pitchFamily="34" charset="-122"/>
              <a:ea typeface="微软雅黑" pitchFamily="34" charset="-122"/>
            </a:endParaRPr>
          </a:p>
        </p:txBody>
      </p:sp>
      <p:sp>
        <p:nvSpPr>
          <p:cNvPr id="13" name="Oval 11"/>
          <p:cNvSpPr>
            <a:spLocks noChangeArrowheads="1"/>
          </p:cNvSpPr>
          <p:nvPr/>
        </p:nvSpPr>
        <p:spPr bwMode="auto">
          <a:xfrm>
            <a:off x="3147835" y="2937812"/>
            <a:ext cx="1564864" cy="380406"/>
          </a:xfrm>
          <a:prstGeom prst="ellipse">
            <a:avLst/>
          </a:prstGeom>
          <a:solidFill>
            <a:srgbClr val="66FFFF"/>
          </a:solidFill>
          <a:ln w="9525">
            <a:solidFill>
              <a:schemeClr val="tx1"/>
            </a:solidFill>
            <a:round/>
            <a:headEnd/>
            <a:tailEnd/>
          </a:ln>
          <a:effectLst/>
        </p:spPr>
        <p:txBody>
          <a:bodyPr wrap="none" anchor="ctr"/>
          <a:lstStyle/>
          <a:p>
            <a:pPr algn="ctr"/>
            <a:endParaRPr kumimoji="1" lang="zh-CN" altLang="zh-CN" sz="1200" b="1">
              <a:latin typeface="微软雅黑" pitchFamily="34" charset="-122"/>
              <a:ea typeface="微软雅黑" pitchFamily="34" charset="-122"/>
            </a:endParaRPr>
          </a:p>
        </p:txBody>
      </p:sp>
      <p:sp>
        <p:nvSpPr>
          <p:cNvPr id="14" name="Oval 12"/>
          <p:cNvSpPr>
            <a:spLocks noChangeArrowheads="1"/>
          </p:cNvSpPr>
          <p:nvPr/>
        </p:nvSpPr>
        <p:spPr bwMode="auto">
          <a:xfrm>
            <a:off x="1779528" y="2265528"/>
            <a:ext cx="1416734" cy="633717"/>
          </a:xfrm>
          <a:prstGeom prst="ellipse">
            <a:avLst/>
          </a:prstGeom>
          <a:solidFill>
            <a:srgbClr val="00FF99"/>
          </a:solidFill>
          <a:ln w="9525">
            <a:solidFill>
              <a:schemeClr val="tx1"/>
            </a:solidFill>
            <a:round/>
            <a:headEnd/>
            <a:tailEnd/>
          </a:ln>
          <a:effectLst/>
        </p:spPr>
        <p:txBody>
          <a:bodyPr wrap="none" anchor="ctr"/>
          <a:lstStyle/>
          <a:p>
            <a:pPr algn="ctr"/>
            <a:endParaRPr kumimoji="1" lang="zh-CN" altLang="zh-CN" sz="1200" b="1">
              <a:latin typeface="微软雅黑" pitchFamily="34" charset="-122"/>
              <a:ea typeface="微软雅黑" pitchFamily="34" charset="-122"/>
            </a:endParaRPr>
          </a:p>
        </p:txBody>
      </p:sp>
      <p:sp>
        <p:nvSpPr>
          <p:cNvPr id="15" name="Oval 13"/>
          <p:cNvSpPr>
            <a:spLocks noChangeArrowheads="1"/>
          </p:cNvSpPr>
          <p:nvPr/>
        </p:nvSpPr>
        <p:spPr bwMode="auto">
          <a:xfrm>
            <a:off x="4920651" y="1588862"/>
            <a:ext cx="1955131" cy="465427"/>
          </a:xfrm>
          <a:prstGeom prst="ellipse">
            <a:avLst/>
          </a:prstGeom>
          <a:solidFill>
            <a:srgbClr val="99FFCC"/>
          </a:solidFill>
          <a:ln w="9525">
            <a:solidFill>
              <a:schemeClr val="tx1"/>
            </a:solidFill>
            <a:round/>
            <a:headEnd/>
            <a:tailEnd/>
          </a:ln>
          <a:effectLst/>
        </p:spPr>
        <p:txBody>
          <a:bodyPr wrap="none" anchor="ctr"/>
          <a:lstStyle/>
          <a:p>
            <a:pPr algn="ctr"/>
            <a:endParaRPr kumimoji="1" lang="zh-CN" altLang="zh-CN" sz="1200" b="1" baseline="-25000">
              <a:latin typeface="微软雅黑" pitchFamily="34" charset="-122"/>
              <a:ea typeface="微软雅黑" pitchFamily="34" charset="-122"/>
            </a:endParaRPr>
          </a:p>
        </p:txBody>
      </p:sp>
      <p:sp>
        <p:nvSpPr>
          <p:cNvPr id="16" name="Oval 14"/>
          <p:cNvSpPr>
            <a:spLocks noChangeArrowheads="1"/>
          </p:cNvSpPr>
          <p:nvPr/>
        </p:nvSpPr>
        <p:spPr bwMode="auto">
          <a:xfrm>
            <a:off x="4907357" y="2110386"/>
            <a:ext cx="1955131" cy="463674"/>
          </a:xfrm>
          <a:prstGeom prst="ellipse">
            <a:avLst/>
          </a:prstGeom>
          <a:solidFill>
            <a:srgbClr val="99FFCC"/>
          </a:solidFill>
          <a:ln w="9525">
            <a:solidFill>
              <a:schemeClr val="tx1"/>
            </a:solidFill>
            <a:round/>
            <a:headEnd/>
            <a:tailEnd/>
          </a:ln>
          <a:effectLst/>
        </p:spPr>
        <p:txBody>
          <a:bodyPr wrap="none" anchor="ctr"/>
          <a:lstStyle/>
          <a:p>
            <a:pPr algn="ctr"/>
            <a:endParaRPr kumimoji="1" lang="zh-CN" altLang="zh-CN" sz="1200" b="1" baseline="-25000">
              <a:latin typeface="微软雅黑" pitchFamily="34" charset="-122"/>
              <a:ea typeface="微软雅黑" pitchFamily="34" charset="-122"/>
            </a:endParaRPr>
          </a:p>
        </p:txBody>
      </p:sp>
      <p:sp>
        <p:nvSpPr>
          <p:cNvPr id="17" name="Oval 15"/>
          <p:cNvSpPr>
            <a:spLocks noChangeArrowheads="1"/>
          </p:cNvSpPr>
          <p:nvPr/>
        </p:nvSpPr>
        <p:spPr bwMode="auto">
          <a:xfrm>
            <a:off x="4907357" y="2631909"/>
            <a:ext cx="1955131" cy="463674"/>
          </a:xfrm>
          <a:prstGeom prst="ellipse">
            <a:avLst/>
          </a:prstGeom>
          <a:solidFill>
            <a:srgbClr val="99FFCC"/>
          </a:solidFill>
          <a:ln w="9525">
            <a:solidFill>
              <a:schemeClr val="tx1"/>
            </a:solidFill>
            <a:round/>
            <a:headEnd/>
            <a:tailEnd/>
          </a:ln>
          <a:effectLst/>
        </p:spPr>
        <p:txBody>
          <a:bodyPr wrap="none" anchor="ctr"/>
          <a:lstStyle/>
          <a:p>
            <a:pPr algn="ctr"/>
            <a:endParaRPr kumimoji="1" lang="zh-CN" altLang="zh-CN" sz="1200" b="1">
              <a:latin typeface="微软雅黑" pitchFamily="34" charset="-122"/>
              <a:ea typeface="微软雅黑" pitchFamily="34" charset="-122"/>
            </a:endParaRPr>
          </a:p>
        </p:txBody>
      </p:sp>
      <p:sp>
        <p:nvSpPr>
          <p:cNvPr id="18" name="Oval 16"/>
          <p:cNvSpPr>
            <a:spLocks noChangeArrowheads="1"/>
          </p:cNvSpPr>
          <p:nvPr/>
        </p:nvSpPr>
        <p:spPr bwMode="auto">
          <a:xfrm>
            <a:off x="4907357" y="3151680"/>
            <a:ext cx="1955131" cy="465427"/>
          </a:xfrm>
          <a:prstGeom prst="ellipse">
            <a:avLst/>
          </a:prstGeom>
          <a:solidFill>
            <a:srgbClr val="99FFCC"/>
          </a:solidFill>
          <a:ln w="9525">
            <a:solidFill>
              <a:schemeClr val="tx1"/>
            </a:solidFill>
            <a:round/>
            <a:headEnd/>
            <a:tailEnd/>
          </a:ln>
          <a:effectLst/>
        </p:spPr>
        <p:txBody>
          <a:bodyPr wrap="none" anchor="ctr"/>
          <a:lstStyle/>
          <a:p>
            <a:pPr algn="ctr"/>
            <a:endParaRPr kumimoji="1" lang="zh-CN" altLang="zh-CN" sz="1200" b="1">
              <a:latin typeface="微软雅黑" pitchFamily="34" charset="-122"/>
              <a:ea typeface="微软雅黑" pitchFamily="34" charset="-122"/>
            </a:endParaRPr>
          </a:p>
        </p:txBody>
      </p:sp>
      <p:sp>
        <p:nvSpPr>
          <p:cNvPr id="19" name="Text Box 17"/>
          <p:cNvSpPr txBox="1">
            <a:spLocks noChangeArrowheads="1"/>
          </p:cNvSpPr>
          <p:nvPr/>
        </p:nvSpPr>
        <p:spPr bwMode="auto">
          <a:xfrm>
            <a:off x="2137510" y="2384734"/>
            <a:ext cx="7633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主干网</a:t>
            </a:r>
          </a:p>
          <a:p>
            <a:r>
              <a:rPr kumimoji="1" lang="zh-CN" altLang="en-US" sz="1200" b="1">
                <a:latin typeface="微软雅黑" pitchFamily="34" charset="-122"/>
                <a:ea typeface="微软雅黑" pitchFamily="34" charset="-122"/>
              </a:rPr>
              <a:t>（</a:t>
            </a:r>
            <a:r>
              <a:rPr kumimoji="1" lang="en-US" altLang="zh-CN" sz="1200" b="1">
                <a:latin typeface="微软雅黑" pitchFamily="34" charset="-122"/>
                <a:ea typeface="微软雅黑" pitchFamily="34" charset="-122"/>
              </a:rPr>
              <a:t>AS</a:t>
            </a:r>
            <a:r>
              <a:rPr kumimoji="1" lang="en-US" altLang="zh-CN" sz="1200" b="1" baseline="-25000">
                <a:latin typeface="微软雅黑" pitchFamily="34" charset="-122"/>
                <a:ea typeface="微软雅黑" pitchFamily="34" charset="-122"/>
              </a:rPr>
              <a:t>1</a:t>
            </a:r>
            <a:r>
              <a:rPr kumimoji="1" lang="zh-CN" altLang="en-US" sz="1200" b="1">
                <a:latin typeface="微软雅黑" pitchFamily="34" charset="-122"/>
                <a:ea typeface="微软雅黑" pitchFamily="34" charset="-122"/>
              </a:rPr>
              <a:t>）</a:t>
            </a:r>
          </a:p>
        </p:txBody>
      </p:sp>
      <p:sp>
        <p:nvSpPr>
          <p:cNvPr id="20" name="Text Box 18"/>
          <p:cNvSpPr txBox="1">
            <a:spLocks noChangeArrowheads="1"/>
          </p:cNvSpPr>
          <p:nvPr/>
        </p:nvSpPr>
        <p:spPr bwMode="auto">
          <a:xfrm>
            <a:off x="3540547" y="1816674"/>
            <a:ext cx="7841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latin typeface="微软雅黑" pitchFamily="34" charset="-122"/>
                <a:ea typeface="微软雅黑" pitchFamily="34" charset="-122"/>
              </a:rPr>
              <a:t>地区 </a:t>
            </a:r>
            <a:r>
              <a:rPr kumimoji="1" lang="en-US" altLang="zh-CN" sz="1200" b="1">
                <a:latin typeface="微软雅黑" pitchFamily="34" charset="-122"/>
                <a:ea typeface="微软雅黑" pitchFamily="34" charset="-122"/>
              </a:rPr>
              <a:t>ISP</a:t>
            </a:r>
          </a:p>
          <a:p>
            <a:pPr algn="ctr"/>
            <a:r>
              <a:rPr kumimoji="1" lang="zh-CN" altLang="en-US" sz="1200" b="1">
                <a:latin typeface="微软雅黑" pitchFamily="34" charset="-122"/>
                <a:ea typeface="微软雅黑" pitchFamily="34" charset="-122"/>
              </a:rPr>
              <a:t>（</a:t>
            </a:r>
            <a:r>
              <a:rPr kumimoji="1" lang="en-US" altLang="zh-CN" sz="1200" b="1">
                <a:latin typeface="微软雅黑" pitchFamily="34" charset="-122"/>
                <a:ea typeface="微软雅黑" pitchFamily="34" charset="-122"/>
              </a:rPr>
              <a:t>AS</a:t>
            </a:r>
            <a:r>
              <a:rPr kumimoji="1" lang="en-US" altLang="zh-CN" sz="1200" b="1" baseline="-25000">
                <a:latin typeface="微软雅黑" pitchFamily="34" charset="-122"/>
                <a:ea typeface="微软雅黑" pitchFamily="34" charset="-122"/>
              </a:rPr>
              <a:t>2</a:t>
            </a:r>
            <a:r>
              <a:rPr kumimoji="1" lang="zh-CN" altLang="en-US" sz="1200" b="1">
                <a:latin typeface="微软雅黑" pitchFamily="34" charset="-122"/>
                <a:ea typeface="微软雅黑" pitchFamily="34" charset="-122"/>
              </a:rPr>
              <a:t>）</a:t>
            </a:r>
          </a:p>
        </p:txBody>
      </p:sp>
      <p:sp>
        <p:nvSpPr>
          <p:cNvPr id="21" name="Text Box 19"/>
          <p:cNvSpPr txBox="1">
            <a:spLocks noChangeArrowheads="1"/>
          </p:cNvSpPr>
          <p:nvPr/>
        </p:nvSpPr>
        <p:spPr bwMode="auto">
          <a:xfrm>
            <a:off x="3540547" y="2907930"/>
            <a:ext cx="7841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itchFamily="34" charset="-122"/>
                <a:ea typeface="微软雅黑" pitchFamily="34" charset="-122"/>
              </a:rPr>
              <a:t>地区 </a:t>
            </a:r>
            <a:r>
              <a:rPr kumimoji="1" lang="en-US" altLang="zh-CN" sz="1200" b="1" dirty="0">
                <a:latin typeface="微软雅黑" pitchFamily="34" charset="-122"/>
                <a:ea typeface="微软雅黑" pitchFamily="34" charset="-122"/>
              </a:rPr>
              <a:t>ISP</a:t>
            </a:r>
          </a:p>
          <a:p>
            <a:pPr algn="ctr"/>
            <a:r>
              <a:rPr kumimoji="1" lang="zh-CN" altLang="en-US" sz="1200" b="1" dirty="0">
                <a:latin typeface="微软雅黑" pitchFamily="34" charset="-122"/>
                <a:ea typeface="微软雅黑" pitchFamily="34" charset="-122"/>
              </a:rPr>
              <a:t>（</a:t>
            </a:r>
            <a:r>
              <a:rPr kumimoji="1" lang="en-US" altLang="zh-CN" sz="1200" b="1" dirty="0">
                <a:latin typeface="微软雅黑" pitchFamily="34" charset="-122"/>
                <a:ea typeface="微软雅黑" pitchFamily="34" charset="-122"/>
              </a:rPr>
              <a:t>AS</a:t>
            </a:r>
            <a:r>
              <a:rPr kumimoji="1" lang="en-US" altLang="zh-CN" sz="1200" b="1" baseline="-25000" dirty="0">
                <a:latin typeface="微软雅黑" pitchFamily="34" charset="-122"/>
                <a:ea typeface="微软雅黑" pitchFamily="34" charset="-122"/>
              </a:rPr>
              <a:t>3</a:t>
            </a:r>
            <a:r>
              <a:rPr kumimoji="1" lang="zh-CN" altLang="en-US" sz="1200" b="1" dirty="0">
                <a:latin typeface="微软雅黑" pitchFamily="34" charset="-122"/>
                <a:ea typeface="微软雅黑" pitchFamily="34" charset="-122"/>
              </a:rPr>
              <a:t>）</a:t>
            </a:r>
          </a:p>
        </p:txBody>
      </p:sp>
      <p:grpSp>
        <p:nvGrpSpPr>
          <p:cNvPr id="22" name="Group 20"/>
          <p:cNvGrpSpPr>
            <a:grpSpLocks/>
          </p:cNvGrpSpPr>
          <p:nvPr/>
        </p:nvGrpSpPr>
        <p:grpSpPr bwMode="auto">
          <a:xfrm>
            <a:off x="5203619" y="1618664"/>
            <a:ext cx="1376852" cy="991334"/>
            <a:chOff x="3750" y="1740"/>
            <a:chExt cx="1450" cy="1131"/>
          </a:xfrm>
        </p:grpSpPr>
        <p:sp>
          <p:nvSpPr>
            <p:cNvPr id="23" name="Text Box 21"/>
            <p:cNvSpPr txBox="1">
              <a:spLocks noChangeArrowheads="1"/>
            </p:cNvSpPr>
            <p:nvPr/>
          </p:nvSpPr>
          <p:spPr bwMode="auto">
            <a:xfrm>
              <a:off x="3765" y="1740"/>
              <a:ext cx="1435" cy="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itchFamily="34" charset="-122"/>
                  <a:ea typeface="微软雅黑" pitchFamily="34" charset="-122"/>
                </a:rPr>
                <a:t>本地 </a:t>
              </a:r>
              <a:r>
                <a:rPr kumimoji="1" lang="en-US" altLang="zh-CN" sz="1200" b="1" dirty="0">
                  <a:latin typeface="微软雅黑" pitchFamily="34" charset="-122"/>
                  <a:ea typeface="微软雅黑" pitchFamily="34" charset="-122"/>
                </a:rPr>
                <a:t>ISP</a:t>
              </a:r>
              <a:r>
                <a:rPr kumimoji="1" lang="zh-CN" altLang="en-US" sz="1200" b="1" dirty="0">
                  <a:latin typeface="微软雅黑" pitchFamily="34" charset="-122"/>
                  <a:ea typeface="微软雅黑" pitchFamily="34" charset="-122"/>
                </a:rPr>
                <a:t>（</a:t>
              </a:r>
              <a:r>
                <a:rPr kumimoji="1" lang="en-US" altLang="zh-CN" sz="1200" b="1" dirty="0">
                  <a:latin typeface="微软雅黑" pitchFamily="34" charset="-122"/>
                  <a:ea typeface="微软雅黑" pitchFamily="34" charset="-122"/>
                </a:rPr>
                <a:t>AS</a:t>
              </a:r>
              <a:r>
                <a:rPr kumimoji="1" lang="en-US" altLang="zh-CN" sz="1200" b="1" baseline="-25000" dirty="0">
                  <a:latin typeface="微软雅黑" pitchFamily="34" charset="-122"/>
                  <a:ea typeface="微软雅黑" pitchFamily="34" charset="-122"/>
                </a:rPr>
                <a:t>4</a:t>
              </a:r>
              <a:r>
                <a:rPr kumimoji="1" lang="zh-CN" altLang="en-US" sz="1200" b="1" dirty="0">
                  <a:latin typeface="微软雅黑" pitchFamily="34" charset="-122"/>
                  <a:ea typeface="微软雅黑" pitchFamily="34" charset="-122"/>
                </a:rPr>
                <a:t>）</a:t>
              </a:r>
            </a:p>
            <a:p>
              <a:pPr algn="ctr"/>
              <a:r>
                <a:rPr kumimoji="1" lang="en-US" altLang="zh-CN" sz="1200" b="1" dirty="0">
                  <a:latin typeface="微软雅黑" pitchFamily="34" charset="-122"/>
                  <a:ea typeface="微软雅黑" pitchFamily="34" charset="-122"/>
                </a:rPr>
                <a:t>N</a:t>
              </a:r>
              <a:r>
                <a:rPr kumimoji="1" lang="en-US" altLang="zh-CN" sz="1200" b="1" baseline="-25000" dirty="0">
                  <a:latin typeface="微软雅黑" pitchFamily="34" charset="-122"/>
                  <a:ea typeface="微软雅黑" pitchFamily="34" charset="-122"/>
                </a:rPr>
                <a:t>1</a:t>
              </a:r>
              <a:r>
                <a:rPr kumimoji="1" lang="zh-CN" altLang="en-US" sz="1200" b="1" dirty="0">
                  <a:latin typeface="微软雅黑" pitchFamily="34" charset="-122"/>
                  <a:ea typeface="微软雅黑" pitchFamily="34" charset="-122"/>
                </a:rPr>
                <a:t>， </a:t>
              </a:r>
              <a:r>
                <a:rPr kumimoji="1" lang="en-US" altLang="zh-CN" sz="1200" b="1" dirty="0">
                  <a:latin typeface="微软雅黑" pitchFamily="34" charset="-122"/>
                  <a:ea typeface="微软雅黑" pitchFamily="34" charset="-122"/>
                </a:rPr>
                <a:t>N</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24" name="Text Box 22"/>
            <p:cNvSpPr txBox="1">
              <a:spLocks noChangeArrowheads="1"/>
            </p:cNvSpPr>
            <p:nvPr/>
          </p:nvSpPr>
          <p:spPr bwMode="auto">
            <a:xfrm>
              <a:off x="3750" y="2344"/>
              <a:ext cx="1435" cy="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latin typeface="微软雅黑" pitchFamily="34" charset="-122"/>
                  <a:ea typeface="微软雅黑" pitchFamily="34" charset="-122"/>
                </a:rPr>
                <a:t>本地 </a:t>
              </a:r>
              <a:r>
                <a:rPr kumimoji="1" lang="en-US" altLang="zh-CN" sz="1200" b="1">
                  <a:latin typeface="微软雅黑" pitchFamily="34" charset="-122"/>
                  <a:ea typeface="微软雅黑" pitchFamily="34" charset="-122"/>
                </a:rPr>
                <a:t>ISP</a:t>
              </a:r>
              <a:r>
                <a:rPr kumimoji="1" lang="zh-CN" altLang="en-US" sz="1200" b="1">
                  <a:latin typeface="微软雅黑" pitchFamily="34" charset="-122"/>
                  <a:ea typeface="微软雅黑" pitchFamily="34" charset="-122"/>
                </a:rPr>
                <a:t>（</a:t>
              </a:r>
              <a:r>
                <a:rPr kumimoji="1" lang="en-US" altLang="zh-CN" sz="1200" b="1">
                  <a:latin typeface="微软雅黑" pitchFamily="34" charset="-122"/>
                  <a:ea typeface="微软雅黑" pitchFamily="34" charset="-122"/>
                </a:rPr>
                <a:t>AS</a:t>
              </a:r>
              <a:r>
                <a:rPr kumimoji="1" lang="en-US" altLang="zh-CN" sz="1200" b="1" baseline="-25000">
                  <a:latin typeface="微软雅黑" pitchFamily="34" charset="-122"/>
                  <a:ea typeface="微软雅黑" pitchFamily="34" charset="-122"/>
                </a:rPr>
                <a:t>5</a:t>
              </a:r>
              <a:r>
                <a:rPr kumimoji="1" lang="zh-CN" altLang="en-US" sz="1200" b="1">
                  <a:latin typeface="微软雅黑" pitchFamily="34" charset="-122"/>
                  <a:ea typeface="微软雅黑" pitchFamily="34" charset="-122"/>
                </a:rPr>
                <a:t>）</a:t>
              </a:r>
            </a:p>
            <a:p>
              <a:pPr algn="ctr"/>
              <a:r>
                <a:rPr kumimoji="1" lang="en-US" altLang="zh-CN" sz="1200" b="1">
                  <a:latin typeface="微软雅黑" pitchFamily="34" charset="-122"/>
                  <a:ea typeface="微软雅黑" pitchFamily="34" charset="-122"/>
                </a:rPr>
                <a:t>N</a:t>
              </a:r>
              <a:r>
                <a:rPr kumimoji="1" lang="en-US" altLang="zh-CN" sz="1200" b="1" baseline="-25000">
                  <a:latin typeface="微软雅黑" pitchFamily="34" charset="-122"/>
                  <a:ea typeface="微软雅黑" pitchFamily="34" charset="-122"/>
                </a:rPr>
                <a:t>3</a:t>
              </a:r>
              <a:r>
                <a:rPr kumimoji="1" lang="zh-CN" altLang="en-US" sz="1200" b="1">
                  <a:latin typeface="微软雅黑" pitchFamily="34" charset="-122"/>
                  <a:ea typeface="微软雅黑" pitchFamily="34" charset="-122"/>
                </a:rPr>
                <a:t>， </a:t>
              </a:r>
              <a:r>
                <a:rPr kumimoji="1" lang="en-US" altLang="zh-CN" sz="1200" b="1">
                  <a:latin typeface="微软雅黑" pitchFamily="34" charset="-122"/>
                  <a:ea typeface="微软雅黑" pitchFamily="34" charset="-122"/>
                </a:rPr>
                <a:t>N</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grpSp>
      <p:grpSp>
        <p:nvGrpSpPr>
          <p:cNvPr id="30" name="组合 29"/>
          <p:cNvGrpSpPr/>
          <p:nvPr/>
        </p:nvGrpSpPr>
        <p:grpSpPr>
          <a:xfrm>
            <a:off x="5203486" y="2659082"/>
            <a:ext cx="1373318" cy="1003348"/>
            <a:chOff x="5203486" y="2303923"/>
            <a:chExt cx="1373318" cy="1003348"/>
          </a:xfrm>
        </p:grpSpPr>
        <p:sp>
          <p:nvSpPr>
            <p:cNvPr id="25" name="Text Box 23"/>
            <p:cNvSpPr txBox="1">
              <a:spLocks noChangeArrowheads="1"/>
            </p:cNvSpPr>
            <p:nvPr/>
          </p:nvSpPr>
          <p:spPr bwMode="auto">
            <a:xfrm>
              <a:off x="5203486" y="2303923"/>
              <a:ext cx="136287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itchFamily="34" charset="-122"/>
                  <a:ea typeface="微软雅黑" pitchFamily="34" charset="-122"/>
                </a:rPr>
                <a:t>本地 </a:t>
              </a:r>
              <a:r>
                <a:rPr kumimoji="1" lang="en-US" altLang="zh-CN" sz="1200" b="1" dirty="0">
                  <a:latin typeface="微软雅黑" pitchFamily="34" charset="-122"/>
                  <a:ea typeface="微软雅黑" pitchFamily="34" charset="-122"/>
                </a:rPr>
                <a:t>ISP</a:t>
              </a:r>
              <a:r>
                <a:rPr kumimoji="1" lang="zh-CN" altLang="en-US" sz="1200" b="1" dirty="0">
                  <a:latin typeface="微软雅黑" pitchFamily="34" charset="-122"/>
                  <a:ea typeface="微软雅黑" pitchFamily="34" charset="-122"/>
                </a:rPr>
                <a:t>（</a:t>
              </a:r>
              <a:r>
                <a:rPr kumimoji="1" lang="en-US" altLang="zh-CN" sz="1200" b="1" dirty="0">
                  <a:latin typeface="微软雅黑" pitchFamily="34" charset="-122"/>
                  <a:ea typeface="微软雅黑" pitchFamily="34" charset="-122"/>
                </a:rPr>
                <a:t>AS</a:t>
              </a:r>
              <a:r>
                <a:rPr kumimoji="1" lang="en-US" altLang="zh-CN" sz="1200" b="1" baseline="-25000" dirty="0">
                  <a:latin typeface="微软雅黑" pitchFamily="34" charset="-122"/>
                  <a:ea typeface="微软雅黑" pitchFamily="34" charset="-122"/>
                </a:rPr>
                <a:t>6</a:t>
              </a:r>
              <a:r>
                <a:rPr kumimoji="1" lang="zh-CN" altLang="en-US" sz="1200" b="1" dirty="0">
                  <a:latin typeface="微软雅黑" pitchFamily="34" charset="-122"/>
                  <a:ea typeface="微软雅黑" pitchFamily="34" charset="-122"/>
                </a:rPr>
                <a:t>）</a:t>
              </a:r>
            </a:p>
            <a:p>
              <a:pPr algn="ctr"/>
              <a:r>
                <a:rPr kumimoji="1" lang="en-US" altLang="zh-CN" sz="1200" b="1" dirty="0">
                  <a:latin typeface="微软雅黑" pitchFamily="34" charset="-122"/>
                  <a:ea typeface="微软雅黑" pitchFamily="34" charset="-122"/>
                </a:rPr>
                <a:t>N</a:t>
              </a:r>
              <a:r>
                <a:rPr kumimoji="1" lang="en-US" altLang="zh-CN" sz="1200" b="1" baseline="-25000" dirty="0">
                  <a:latin typeface="微软雅黑" pitchFamily="34" charset="-122"/>
                  <a:ea typeface="微软雅黑" pitchFamily="34" charset="-122"/>
                </a:rPr>
                <a:t>5</a:t>
              </a:r>
              <a:endParaRPr kumimoji="1" lang="en-US" altLang="zh-CN" sz="1200" b="1" dirty="0">
                <a:latin typeface="微软雅黑" pitchFamily="34" charset="-122"/>
                <a:ea typeface="微软雅黑" pitchFamily="34" charset="-122"/>
              </a:endParaRPr>
            </a:p>
          </p:txBody>
        </p:sp>
        <p:sp>
          <p:nvSpPr>
            <p:cNvPr id="26" name="Text Box 24"/>
            <p:cNvSpPr txBox="1">
              <a:spLocks noChangeArrowheads="1"/>
            </p:cNvSpPr>
            <p:nvPr/>
          </p:nvSpPr>
          <p:spPr bwMode="auto">
            <a:xfrm>
              <a:off x="5213931" y="2845606"/>
              <a:ext cx="136287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latin typeface="微软雅黑" pitchFamily="34" charset="-122"/>
                  <a:ea typeface="微软雅黑" pitchFamily="34" charset="-122"/>
                </a:rPr>
                <a:t>本地 </a:t>
              </a:r>
              <a:r>
                <a:rPr kumimoji="1" lang="en-US" altLang="zh-CN" sz="1200" b="1">
                  <a:latin typeface="微软雅黑" pitchFamily="34" charset="-122"/>
                  <a:ea typeface="微软雅黑" pitchFamily="34" charset="-122"/>
                </a:rPr>
                <a:t>ISP</a:t>
              </a:r>
              <a:r>
                <a:rPr kumimoji="1" lang="zh-CN" altLang="en-US" sz="1200" b="1">
                  <a:latin typeface="微软雅黑" pitchFamily="34" charset="-122"/>
                  <a:ea typeface="微软雅黑" pitchFamily="34" charset="-122"/>
                </a:rPr>
                <a:t>（</a:t>
              </a:r>
              <a:r>
                <a:rPr kumimoji="1" lang="en-US" altLang="zh-CN" sz="1200" b="1">
                  <a:latin typeface="微软雅黑" pitchFamily="34" charset="-122"/>
                  <a:ea typeface="微软雅黑" pitchFamily="34" charset="-122"/>
                </a:rPr>
                <a:t>AS</a:t>
              </a:r>
              <a:r>
                <a:rPr kumimoji="1" lang="en-US" altLang="zh-CN" sz="1200" b="1" baseline="-25000">
                  <a:latin typeface="微软雅黑" pitchFamily="34" charset="-122"/>
                  <a:ea typeface="微软雅黑" pitchFamily="34" charset="-122"/>
                </a:rPr>
                <a:t>7</a:t>
              </a:r>
              <a:r>
                <a:rPr kumimoji="1" lang="zh-CN" altLang="en-US" sz="1200" b="1">
                  <a:latin typeface="微软雅黑" pitchFamily="34" charset="-122"/>
                  <a:ea typeface="微软雅黑" pitchFamily="34" charset="-122"/>
                </a:rPr>
                <a:t>）</a:t>
              </a:r>
            </a:p>
            <a:p>
              <a:pPr algn="ctr"/>
              <a:r>
                <a:rPr kumimoji="1" lang="en-US" altLang="zh-CN" sz="1200" b="1">
                  <a:latin typeface="微软雅黑" pitchFamily="34" charset="-122"/>
                  <a:ea typeface="微软雅黑" pitchFamily="34" charset="-122"/>
                </a:rPr>
                <a:t>N</a:t>
              </a:r>
              <a:r>
                <a:rPr kumimoji="1" lang="en-US" altLang="zh-CN" sz="1200" b="1" baseline="-25000">
                  <a:latin typeface="微软雅黑" pitchFamily="34" charset="-122"/>
                  <a:ea typeface="微软雅黑" pitchFamily="34" charset="-122"/>
                </a:rPr>
                <a:t>6</a:t>
              </a:r>
              <a:r>
                <a:rPr kumimoji="1" lang="zh-CN" altLang="en-US" sz="1200" b="1">
                  <a:latin typeface="微软雅黑" pitchFamily="34" charset="-122"/>
                  <a:ea typeface="微软雅黑" pitchFamily="34" charset="-122"/>
                </a:rPr>
                <a:t>， </a:t>
              </a:r>
              <a:r>
                <a:rPr kumimoji="1" lang="en-US" altLang="zh-CN" sz="1200" b="1">
                  <a:latin typeface="微软雅黑" pitchFamily="34" charset="-122"/>
                  <a:ea typeface="微软雅黑" pitchFamily="34" charset="-122"/>
                </a:rPr>
                <a:t>N</a:t>
              </a:r>
              <a:r>
                <a:rPr kumimoji="1" lang="en-US" altLang="zh-CN" sz="1200" b="1" baseline="-25000">
                  <a:latin typeface="微软雅黑" pitchFamily="34" charset="-122"/>
                  <a:ea typeface="微软雅黑" pitchFamily="34" charset="-122"/>
                </a:rPr>
                <a:t>7</a:t>
              </a:r>
              <a:endParaRPr kumimoji="1" lang="en-US" altLang="zh-CN" sz="1200" b="1">
                <a:latin typeface="微软雅黑" pitchFamily="34" charset="-122"/>
                <a:ea typeface="微软雅黑" pitchFamily="34" charset="-122"/>
              </a:endParaRPr>
            </a:p>
          </p:txBody>
        </p:sp>
      </p:grpSp>
      <p:sp>
        <p:nvSpPr>
          <p:cNvPr id="28" name="矩形 27"/>
          <p:cNvSpPr/>
          <p:nvPr/>
        </p:nvSpPr>
        <p:spPr>
          <a:xfrm>
            <a:off x="1340751" y="3875152"/>
            <a:ext cx="6658746" cy="753220"/>
          </a:xfrm>
          <a:prstGeom prst="rect">
            <a:avLst/>
          </a:prstGeom>
          <a:gradFill>
            <a:gsLst>
              <a:gs pos="0">
                <a:schemeClr val="bg1">
                  <a:lumMod val="98000"/>
                  <a:lumOff val="2000"/>
                </a:schemeClr>
              </a:gs>
              <a:gs pos="100000">
                <a:schemeClr val="bg1">
                  <a:alpha val="67000"/>
                </a:schemeClr>
              </a:gs>
            </a:gsLst>
            <a:lin ang="0" scaled="1"/>
          </a:gradFill>
          <a:ln>
            <a:noFill/>
          </a:ln>
        </p:spPr>
        <p:txBody>
          <a:bodyPr wrap="square">
            <a:spAutoFit/>
          </a:bodyPr>
          <a:lstStyle/>
          <a:p>
            <a:pPr>
              <a:lnSpc>
                <a:spcPts val="2700"/>
              </a:lnSpc>
            </a:pPr>
            <a:r>
              <a:rPr lang="zh-CN" altLang="en-US" b="1" dirty="0">
                <a:solidFill>
                  <a:srgbClr val="C55A11"/>
                </a:solidFill>
                <a:latin typeface="微软雅黑" pitchFamily="34" charset="-122"/>
                <a:ea typeface="微软雅黑" pitchFamily="34" charset="-122"/>
              </a:rPr>
              <a:t>主干网还可发出通知：“要到达网络 </a:t>
            </a:r>
            <a:r>
              <a:rPr lang="en-US" altLang="zh-CN" b="1" dirty="0">
                <a:solidFill>
                  <a:srgbClr val="C55A11"/>
                </a:solidFill>
                <a:latin typeface="微软雅黑" pitchFamily="34" charset="-122"/>
                <a:ea typeface="微软雅黑" pitchFamily="34" charset="-122"/>
              </a:rPr>
              <a:t>N</a:t>
            </a:r>
            <a:r>
              <a:rPr lang="en-US" altLang="zh-CN" b="1" baseline="-25000" dirty="0">
                <a:solidFill>
                  <a:srgbClr val="C55A11"/>
                </a:solidFill>
                <a:latin typeface="微软雅黑" pitchFamily="34" charset="-122"/>
                <a:ea typeface="微软雅黑" pitchFamily="34" charset="-122"/>
              </a:rPr>
              <a:t>5</a:t>
            </a:r>
            <a:r>
              <a:rPr lang="zh-CN" altLang="en-US" b="1" dirty="0">
                <a:solidFill>
                  <a:srgbClr val="C55A11"/>
                </a:solidFill>
                <a:latin typeface="微软雅黑" pitchFamily="34" charset="-122"/>
                <a:ea typeface="微软雅黑" pitchFamily="34" charset="-122"/>
              </a:rPr>
              <a:t>、</a:t>
            </a:r>
            <a:r>
              <a:rPr lang="en-US" altLang="zh-CN" b="1" dirty="0">
                <a:solidFill>
                  <a:srgbClr val="C55A11"/>
                </a:solidFill>
                <a:latin typeface="微软雅黑" pitchFamily="34" charset="-122"/>
                <a:ea typeface="微软雅黑" pitchFamily="34" charset="-122"/>
              </a:rPr>
              <a:t>N</a:t>
            </a:r>
            <a:r>
              <a:rPr lang="en-US" altLang="zh-CN" b="1" baseline="-25000" dirty="0">
                <a:solidFill>
                  <a:srgbClr val="C55A11"/>
                </a:solidFill>
                <a:latin typeface="微软雅黑" pitchFamily="34" charset="-122"/>
                <a:ea typeface="微软雅黑" pitchFamily="34" charset="-122"/>
              </a:rPr>
              <a:t>6</a:t>
            </a:r>
            <a:r>
              <a:rPr lang="en-US" altLang="zh-CN" b="1" dirty="0">
                <a:solidFill>
                  <a:srgbClr val="C55A11"/>
                </a:solidFill>
                <a:latin typeface="微软雅黑" pitchFamily="34" charset="-122"/>
                <a:ea typeface="微软雅黑" pitchFamily="34" charset="-122"/>
              </a:rPr>
              <a:t> </a:t>
            </a:r>
            <a:r>
              <a:rPr lang="zh-CN" altLang="en-US" b="1" dirty="0">
                <a:solidFill>
                  <a:srgbClr val="C55A11"/>
                </a:solidFill>
                <a:latin typeface="微软雅黑" pitchFamily="34" charset="-122"/>
                <a:ea typeface="微软雅黑" pitchFamily="34" charset="-122"/>
              </a:rPr>
              <a:t>和 </a:t>
            </a:r>
            <a:r>
              <a:rPr lang="en-US" altLang="zh-CN" b="1" dirty="0">
                <a:solidFill>
                  <a:srgbClr val="C55A11"/>
                </a:solidFill>
                <a:latin typeface="微软雅黑" pitchFamily="34" charset="-122"/>
                <a:ea typeface="微软雅黑" pitchFamily="34" charset="-122"/>
              </a:rPr>
              <a:t>N</a:t>
            </a:r>
            <a:r>
              <a:rPr lang="en-US" altLang="zh-CN" b="1" baseline="-25000" dirty="0">
                <a:solidFill>
                  <a:srgbClr val="C55A11"/>
                </a:solidFill>
                <a:latin typeface="微软雅黑" pitchFamily="34" charset="-122"/>
                <a:ea typeface="微软雅黑" pitchFamily="34" charset="-122"/>
              </a:rPr>
              <a:t>7</a:t>
            </a:r>
            <a:r>
              <a:rPr lang="en-US" altLang="zh-CN" b="1" dirty="0">
                <a:solidFill>
                  <a:srgbClr val="C55A11"/>
                </a:solidFill>
                <a:latin typeface="微软雅黑" pitchFamily="34" charset="-122"/>
                <a:ea typeface="微软雅黑" pitchFamily="34" charset="-122"/>
              </a:rPr>
              <a:t> </a:t>
            </a:r>
            <a:r>
              <a:rPr lang="zh-CN" altLang="en-US" b="1" dirty="0">
                <a:solidFill>
                  <a:srgbClr val="C55A11"/>
                </a:solidFill>
                <a:latin typeface="微软雅黑" pitchFamily="34" charset="-122"/>
                <a:ea typeface="微软雅黑" pitchFamily="34" charset="-122"/>
              </a:rPr>
              <a:t>可沿路径（</a:t>
            </a:r>
            <a:r>
              <a:rPr lang="en-US" altLang="zh-CN" b="1" dirty="0">
                <a:solidFill>
                  <a:srgbClr val="C55A11"/>
                </a:solidFill>
                <a:latin typeface="微软雅黑" pitchFamily="34" charset="-122"/>
                <a:ea typeface="微软雅黑" pitchFamily="34" charset="-122"/>
              </a:rPr>
              <a:t>AS</a:t>
            </a:r>
            <a:r>
              <a:rPr lang="en-US" altLang="zh-CN" b="1" baseline="-25000" dirty="0">
                <a:solidFill>
                  <a:srgbClr val="C55A11"/>
                </a:solidFill>
                <a:latin typeface="微软雅黑" pitchFamily="34" charset="-122"/>
                <a:ea typeface="微软雅黑" pitchFamily="34" charset="-122"/>
              </a:rPr>
              <a:t>1</a:t>
            </a:r>
            <a:r>
              <a:rPr lang="en-US" altLang="zh-CN" b="1" dirty="0">
                <a:solidFill>
                  <a:srgbClr val="C55A11"/>
                </a:solidFill>
                <a:latin typeface="微软雅黑" pitchFamily="34" charset="-122"/>
                <a:ea typeface="微软雅黑" pitchFamily="34" charset="-122"/>
              </a:rPr>
              <a:t>, AS</a:t>
            </a:r>
            <a:r>
              <a:rPr lang="en-US" altLang="zh-CN" b="1" baseline="-25000" dirty="0">
                <a:solidFill>
                  <a:srgbClr val="C55A11"/>
                </a:solidFill>
                <a:latin typeface="微软雅黑" pitchFamily="34" charset="-122"/>
                <a:ea typeface="微软雅黑" pitchFamily="34" charset="-122"/>
              </a:rPr>
              <a:t>3</a:t>
            </a:r>
            <a:r>
              <a:rPr lang="zh-CN" altLang="en-US" b="1" dirty="0">
                <a:solidFill>
                  <a:srgbClr val="C55A11"/>
                </a:solidFill>
                <a:latin typeface="微软雅黑" pitchFamily="34" charset="-122"/>
                <a:ea typeface="微软雅黑" pitchFamily="34" charset="-122"/>
              </a:rPr>
              <a:t>）。” </a:t>
            </a:r>
          </a:p>
        </p:txBody>
      </p:sp>
      <p:grpSp>
        <p:nvGrpSpPr>
          <p:cNvPr id="31" name="Group 28"/>
          <p:cNvGrpSpPr>
            <a:grpSpLocks/>
          </p:cNvGrpSpPr>
          <p:nvPr/>
        </p:nvGrpSpPr>
        <p:grpSpPr bwMode="auto">
          <a:xfrm>
            <a:off x="2776146" y="2130250"/>
            <a:ext cx="883780" cy="1012798"/>
            <a:chOff x="1111" y="2296"/>
            <a:chExt cx="998" cy="1239"/>
          </a:xfrm>
        </p:grpSpPr>
        <p:sp>
          <p:nvSpPr>
            <p:cNvPr id="32" name="Line 29"/>
            <p:cNvSpPr>
              <a:spLocks noChangeShapeType="1"/>
            </p:cNvSpPr>
            <p:nvPr/>
          </p:nvSpPr>
          <p:spPr bwMode="auto">
            <a:xfrm rot="10800000" flipH="1">
              <a:off x="1156" y="2296"/>
              <a:ext cx="953" cy="408"/>
            </a:xfrm>
            <a:prstGeom prst="line">
              <a:avLst/>
            </a:prstGeom>
            <a:noFill/>
            <a:ln w="762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3" name="Line 30"/>
            <p:cNvSpPr>
              <a:spLocks noChangeShapeType="1"/>
            </p:cNvSpPr>
            <p:nvPr/>
          </p:nvSpPr>
          <p:spPr bwMode="auto">
            <a:xfrm rot="10800000" flipH="1" flipV="1">
              <a:off x="1111" y="2976"/>
              <a:ext cx="843" cy="559"/>
            </a:xfrm>
            <a:prstGeom prst="line">
              <a:avLst/>
            </a:prstGeom>
            <a:noFill/>
            <a:ln w="762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29" name="标题 28"/>
          <p:cNvSpPr>
            <a:spLocks noGrp="1"/>
          </p:cNvSpPr>
          <p:nvPr>
            <p:ph type="title"/>
          </p:nvPr>
        </p:nvSpPr>
        <p:spPr/>
        <p:txBody>
          <a:bodyPr/>
          <a:lstStyle/>
          <a:p>
            <a:r>
              <a:rPr lang="en-US" altLang="zh-CN" dirty="0">
                <a:latin typeface="微软雅黑" panose="020B0503020204020204" pitchFamily="34" charset="-122"/>
              </a:rPr>
              <a:t>4.4  </a:t>
            </a:r>
            <a:r>
              <a:rPr lang="zh-CN" altLang="en-US" dirty="0">
                <a:latin typeface="微软雅黑" panose="020B0503020204020204" pitchFamily="34" charset="-122"/>
              </a:rPr>
              <a:t>路由选择协议</a:t>
            </a:r>
            <a:endParaRPr lang="zh-CN" altLang="en-US" dirty="0"/>
          </a:p>
        </p:txBody>
      </p:sp>
      <p:sp>
        <p:nvSpPr>
          <p:cNvPr id="34"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en-US" altLang="zh-CN" sz="2400" b="1" dirty="0">
                <a:solidFill>
                  <a:srgbClr val="0070C0"/>
                </a:solidFill>
                <a:latin typeface="微软雅黑" panose="020B0503020204020204" pitchFamily="34" charset="-122"/>
                <a:ea typeface="微软雅黑" panose="020B0503020204020204" pitchFamily="34" charset="-122"/>
              </a:rPr>
              <a:t>BGP </a:t>
            </a:r>
            <a:r>
              <a:rPr lang="zh-CN" altLang="en-US" sz="2400" b="1" dirty="0">
                <a:solidFill>
                  <a:srgbClr val="0070C0"/>
                </a:solidFill>
                <a:latin typeface="微软雅黑" panose="020B0503020204020204" pitchFamily="34" charset="-122"/>
                <a:ea typeface="微软雅黑" panose="020B0503020204020204" pitchFamily="34" charset="-122"/>
              </a:rPr>
              <a:t>发言人交换信息</a:t>
            </a:r>
          </a:p>
        </p:txBody>
      </p:sp>
      <p:sp>
        <p:nvSpPr>
          <p:cNvPr id="35" name="椭圆 34"/>
          <p:cNvSpPr/>
          <p:nvPr/>
        </p:nvSpPr>
        <p:spPr>
          <a:xfrm>
            <a:off x="9036496" y="5020022"/>
            <a:ext cx="72008" cy="72008"/>
          </a:xfrm>
          <a:prstGeom prst="ellipse">
            <a:avLst/>
          </a:prstGeom>
          <a:solidFill>
            <a:schemeClr val="accent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541669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nodeType="clickEffect">
                                  <p:stCondLst>
                                    <p:cond delay="0"/>
                                  </p:stCondLst>
                                  <p:childTnLst>
                                    <p:anim calcmode="discrete" valueType="str">
                                      <p:cBhvr>
                                        <p:cTn id="6" dur="1000" fill="hold"/>
                                        <p:tgtEl>
                                          <p:spTgt spid="30"/>
                                        </p:tgtEl>
                                        <p:attrNameLst>
                                          <p:attrName>style.visibility</p:attrName>
                                        </p:attrNameLst>
                                      </p:cBhvr>
                                      <p:tavLst>
                                        <p:tav tm="0">
                                          <p:val>
                                            <p:strVal val="hidden"/>
                                          </p:val>
                                        </p:tav>
                                        <p:tav tm="50000">
                                          <p:val>
                                            <p:strVal val="visible"/>
                                          </p:val>
                                        </p:tav>
                                      </p:tavLst>
                                    </p:anim>
                                  </p:childTnLst>
                                </p:cTn>
                              </p:par>
                            </p:childTnLst>
                          </p:cTn>
                        </p:par>
                        <p:par>
                          <p:cTn id="7" fill="hold">
                            <p:stCondLst>
                              <p:cond delay="3000"/>
                            </p:stCondLst>
                            <p:childTnLst>
                              <p:par>
                                <p:cTn id="8" presetID="22" presetClass="entr" presetSubtype="8" fill="hold" nodeType="after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en-US" altLang="zh-CN" dirty="0"/>
              <a:t>4.4  </a:t>
            </a:r>
            <a:r>
              <a:rPr lang="zh-CN" altLang="en-US" dirty="0"/>
              <a:t>路由选择协议</a:t>
            </a:r>
          </a:p>
        </p:txBody>
      </p:sp>
      <p:sp>
        <p:nvSpPr>
          <p:cNvPr id="3" name="标题 2"/>
          <p:cNvSpPr>
            <a:spLocks noGrp="1"/>
          </p:cNvSpPr>
          <p:nvPr>
            <p:ph type="title"/>
          </p:nvPr>
        </p:nvSpPr>
        <p:spPr/>
        <p:txBody>
          <a:bodyPr/>
          <a:lstStyle/>
          <a:p>
            <a:r>
              <a:rPr lang="zh-CN" altLang="en-US" dirty="0"/>
              <a:t>第四章  网络层</a:t>
            </a:r>
          </a:p>
        </p:txBody>
      </p:sp>
    </p:spTree>
    <p:extLst>
      <p:ext uri="{BB962C8B-B14F-4D97-AF65-F5344CB8AC3E}">
        <p14:creationId xmlns:p14="http://schemas.microsoft.com/office/powerpoint/2010/main" val="310089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323528" y="1275606"/>
            <a:ext cx="8424935"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算法必须是正确的和完整的。</a:t>
            </a:r>
            <a:endParaRPr lang="en-US" altLang="zh-CN" sz="2000" dirty="0">
              <a:solidFill>
                <a:srgbClr val="0070C0"/>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算法在计算上应简单。 </a:t>
            </a:r>
            <a:endParaRPr lang="en-US" altLang="zh-CN" sz="2000" dirty="0">
              <a:solidFill>
                <a:srgbClr val="0070C0"/>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算法应能适应通信量和网络拓扑的变化，这就是说，要有自适应性。</a:t>
            </a:r>
            <a:endParaRPr lang="en-US" altLang="zh-CN" sz="2000" dirty="0">
              <a:solidFill>
                <a:srgbClr val="0070C0"/>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算法应具有稳定性。 </a:t>
            </a:r>
            <a:endParaRPr lang="en-US" altLang="zh-CN" sz="2000" dirty="0">
              <a:solidFill>
                <a:srgbClr val="0070C0"/>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算法应是公平的。 </a:t>
            </a:r>
            <a:endParaRPr lang="en-US" altLang="zh-CN" sz="2000" dirty="0">
              <a:solidFill>
                <a:srgbClr val="0070C0"/>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算法应是最佳的。 </a:t>
            </a:r>
            <a:endParaRPr lang="en-US" altLang="zh-CN" sz="2000" dirty="0">
              <a:solidFill>
                <a:srgbClr val="0070C0"/>
              </a:solidFill>
              <a:latin typeface="微软雅黑" pitchFamily="34" charset="-122"/>
              <a:ea typeface="微软雅黑" pitchFamily="34" charset="-122"/>
            </a:endParaRPr>
          </a:p>
        </p:txBody>
      </p:sp>
      <p:sp>
        <p:nvSpPr>
          <p:cNvPr id="7" name="标题 6"/>
          <p:cNvSpPr>
            <a:spLocks noGrp="1"/>
          </p:cNvSpPr>
          <p:nvPr>
            <p:ph type="title"/>
          </p:nvPr>
        </p:nvSpPr>
        <p:spPr/>
        <p:txBody>
          <a:bodyPr/>
          <a:lstStyle/>
          <a:p>
            <a:r>
              <a:rPr lang="en-US" altLang="zh-CN" dirty="0">
                <a:latin typeface="微软雅黑" panose="020B0503020204020204" pitchFamily="34" charset="-122"/>
              </a:rPr>
              <a:t>4.4  </a:t>
            </a:r>
            <a:r>
              <a:rPr lang="zh-CN" altLang="en-US" dirty="0">
                <a:latin typeface="微软雅黑" panose="020B0503020204020204" pitchFamily="34" charset="-122"/>
              </a:rPr>
              <a:t>路由选择协议</a:t>
            </a:r>
          </a:p>
        </p:txBody>
      </p:sp>
      <p:sp>
        <p:nvSpPr>
          <p:cNvPr id="8"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理想路由</a:t>
            </a:r>
          </a:p>
        </p:txBody>
      </p:sp>
      <p:sp>
        <p:nvSpPr>
          <p:cNvPr id="9" name="矩形 8"/>
          <p:cNvSpPr/>
          <p:nvPr/>
        </p:nvSpPr>
        <p:spPr>
          <a:xfrm>
            <a:off x="323527" y="3865279"/>
            <a:ext cx="8424935" cy="887872"/>
          </a:xfrm>
          <a:prstGeom prst="rect">
            <a:avLst/>
          </a:prstGeom>
          <a:gradFill>
            <a:gsLst>
              <a:gs pos="0">
                <a:schemeClr val="bg1">
                  <a:lumMod val="98000"/>
                  <a:lumOff val="2000"/>
                </a:schemeClr>
              </a:gs>
              <a:gs pos="100000">
                <a:schemeClr val="bg1">
                  <a:alpha val="67000"/>
                </a:schemeClr>
              </a:gs>
            </a:gsLst>
            <a:lin ang="0" scaled="1"/>
          </a:gradFill>
        </p:spPr>
        <p:txBody>
          <a:bodyPr wrap="square">
            <a:spAutoFit/>
          </a:bodyPr>
          <a:lstStyle/>
          <a:p>
            <a:pPr>
              <a:lnSpc>
                <a:spcPts val="3300"/>
              </a:lnSpc>
              <a:buClr>
                <a:srgbClr val="0070C0"/>
              </a:buClr>
            </a:pPr>
            <a:r>
              <a:rPr lang="zh-CN" altLang="en-US" dirty="0">
                <a:solidFill>
                  <a:srgbClr val="C55A11"/>
                </a:solidFill>
                <a:latin typeface="微软雅黑" pitchFamily="34" charset="-122"/>
                <a:ea typeface="微软雅黑" pitchFamily="34" charset="-122"/>
              </a:rPr>
              <a:t>不存在一种绝对的最佳路由算法。所谓“最佳”只能是相对于某一种特定要求下得出的较为合理的选择而已。</a:t>
            </a:r>
          </a:p>
        </p:txBody>
      </p:sp>
    </p:spTree>
    <p:extLst>
      <p:ext uri="{BB962C8B-B14F-4D97-AF65-F5344CB8AC3E}">
        <p14:creationId xmlns:p14="http://schemas.microsoft.com/office/powerpoint/2010/main" val="16108165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1256285"/>
            <a:ext cx="8424936" cy="2631490"/>
          </a:xfrm>
          <a:prstGeom prst="rect">
            <a:avLst/>
          </a:prstGeom>
        </p:spPr>
        <p:txBody>
          <a:bodyPr wrap="square">
            <a:spAutoFit/>
          </a:bodyPr>
          <a:lstStyle/>
          <a:p>
            <a:pPr marL="342900" indent="-342900">
              <a:lnSpc>
                <a:spcPts val="3300"/>
              </a:lnSpc>
              <a:buClr>
                <a:srgbClr val="0070C0"/>
              </a:buClr>
              <a:buFont typeface="Wingdings" panose="05000000000000000000" pitchFamily="2" charset="2"/>
              <a:buChar char="u"/>
            </a:pPr>
            <a:r>
              <a:rPr lang="zh-CN" altLang="en-US" sz="2000" dirty="0">
                <a:solidFill>
                  <a:srgbClr val="C55A11"/>
                </a:solidFill>
                <a:latin typeface="微软雅黑" pitchFamily="34" charset="-122"/>
                <a:ea typeface="微软雅黑" pitchFamily="34" charset="-122"/>
              </a:rPr>
              <a:t>静态路由选择策略：</a:t>
            </a:r>
            <a:r>
              <a:rPr lang="zh-CN" altLang="en-US" sz="2000" dirty="0">
                <a:solidFill>
                  <a:srgbClr val="0070C0"/>
                </a:solidFill>
                <a:latin typeface="微软雅黑" pitchFamily="34" charset="-122"/>
                <a:ea typeface="微软雅黑" pitchFamily="34" charset="-122"/>
              </a:rPr>
              <a:t>非自适应路由选择，其特点是简单和开销较小，但不能及时适应网络状态的变化。 </a:t>
            </a:r>
          </a:p>
          <a:p>
            <a:pPr marL="342900" indent="-342900">
              <a:lnSpc>
                <a:spcPts val="3300"/>
              </a:lnSpc>
              <a:buClr>
                <a:srgbClr val="0070C0"/>
              </a:buClr>
              <a:buFont typeface="Wingdings" panose="05000000000000000000" pitchFamily="2" charset="2"/>
              <a:buChar char="u"/>
            </a:pPr>
            <a:r>
              <a:rPr lang="zh-CN" altLang="en-US" sz="2000" dirty="0">
                <a:solidFill>
                  <a:srgbClr val="C55A11"/>
                </a:solidFill>
                <a:latin typeface="微软雅黑" pitchFamily="34" charset="-122"/>
                <a:ea typeface="微软雅黑" pitchFamily="34" charset="-122"/>
              </a:rPr>
              <a:t>动态路由选择策略：</a:t>
            </a:r>
            <a:r>
              <a:rPr lang="zh-CN" altLang="en-US" sz="2000" dirty="0">
                <a:solidFill>
                  <a:srgbClr val="0070C0"/>
                </a:solidFill>
                <a:latin typeface="微软雅黑" pitchFamily="34" charset="-122"/>
                <a:ea typeface="微软雅黑" pitchFamily="34" charset="-122"/>
              </a:rPr>
              <a:t>自适应路由选择，其特点是能较好地适应网络状态的变化，但实现起来较为复杂，开销也比较大。</a:t>
            </a:r>
            <a:endParaRPr lang="en-US" altLang="zh-CN" sz="2000" dirty="0">
              <a:solidFill>
                <a:srgbClr val="0070C0"/>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u"/>
            </a:pPr>
            <a:r>
              <a:rPr lang="zh-CN" altLang="en-US" sz="2000" dirty="0">
                <a:solidFill>
                  <a:srgbClr val="C55A11"/>
                </a:solidFill>
                <a:latin typeface="微软雅黑" pitchFamily="34" charset="-122"/>
                <a:ea typeface="微软雅黑" pitchFamily="34" charset="-122"/>
              </a:rPr>
              <a:t>分层次的路由选择策略：</a:t>
            </a:r>
            <a:r>
              <a:rPr lang="zh-CN" altLang="en-US" sz="2000" dirty="0">
                <a:solidFill>
                  <a:srgbClr val="0070C0"/>
                </a:solidFill>
                <a:latin typeface="微软雅黑" pitchFamily="34" charset="-122"/>
                <a:ea typeface="微软雅黑" pitchFamily="34" charset="-122"/>
              </a:rPr>
              <a:t>减少主要路由器的路由表项目，有利于单位内部网络的隐私保护。</a:t>
            </a:r>
          </a:p>
        </p:txBody>
      </p:sp>
      <p:sp>
        <p:nvSpPr>
          <p:cNvPr id="5" name="标题 4"/>
          <p:cNvSpPr>
            <a:spLocks noGrp="1"/>
          </p:cNvSpPr>
          <p:nvPr>
            <p:ph type="title"/>
          </p:nvPr>
        </p:nvSpPr>
        <p:spPr/>
        <p:txBody>
          <a:bodyPr/>
          <a:lstStyle/>
          <a:p>
            <a:r>
              <a:rPr lang="en-US" altLang="zh-CN" dirty="0">
                <a:latin typeface="微软雅黑" panose="020B0503020204020204" pitchFamily="34" charset="-122"/>
              </a:rPr>
              <a:t>4.4  </a:t>
            </a:r>
            <a:r>
              <a:rPr lang="zh-CN" altLang="en-US" dirty="0">
                <a:latin typeface="微软雅黑" panose="020B0503020204020204" pitchFamily="34" charset="-122"/>
              </a:rPr>
              <a:t>路由选择协议</a:t>
            </a:r>
            <a:endParaRPr lang="zh-CN" altLang="en-US" dirty="0"/>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路由选择策略</a:t>
            </a:r>
          </a:p>
        </p:txBody>
      </p:sp>
    </p:spTree>
    <p:extLst>
      <p:ext uri="{BB962C8B-B14F-4D97-AF65-F5344CB8AC3E}">
        <p14:creationId xmlns:p14="http://schemas.microsoft.com/office/powerpoint/2010/main" val="1206028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1161207"/>
            <a:ext cx="8424936" cy="3076059"/>
          </a:xfrm>
          <a:prstGeom prst="rect">
            <a:avLst/>
          </a:prstGeom>
        </p:spPr>
        <p:txBody>
          <a:bodyPr wrap="square">
            <a:spAutoFit/>
          </a:bodyPr>
          <a:lstStyle/>
          <a:p>
            <a:pPr marL="342900" indent="-342900">
              <a:lnSpc>
                <a:spcPts val="3300"/>
              </a:lnSpc>
              <a:buClr>
                <a:srgbClr val="0070C0"/>
              </a:buClr>
              <a:buFont typeface="Wingdings" panose="05000000000000000000" pitchFamily="2" charset="2"/>
              <a:buChar char="u"/>
            </a:pPr>
            <a:r>
              <a:rPr lang="zh-CN" altLang="en-US" sz="2000" dirty="0">
                <a:solidFill>
                  <a:srgbClr val="C55A11"/>
                </a:solidFill>
                <a:latin typeface="微软雅黑" pitchFamily="34" charset="-122"/>
                <a:ea typeface="微软雅黑" pitchFamily="34" charset="-122"/>
              </a:rPr>
              <a:t>自治系统 </a:t>
            </a:r>
            <a:r>
              <a:rPr lang="en-US" altLang="zh-CN" sz="2000" dirty="0">
                <a:solidFill>
                  <a:srgbClr val="C55A11"/>
                </a:solidFill>
                <a:latin typeface="微软雅黑" pitchFamily="34" charset="-122"/>
                <a:ea typeface="微软雅黑" pitchFamily="34" charset="-122"/>
              </a:rPr>
              <a:t>AS </a:t>
            </a:r>
            <a:r>
              <a:rPr lang="zh-CN" altLang="en-US" sz="2000" dirty="0">
                <a:solidFill>
                  <a:srgbClr val="0070C0"/>
                </a:solidFill>
                <a:latin typeface="微软雅黑" pitchFamily="34" charset="-122"/>
                <a:ea typeface="微软雅黑" pitchFamily="34" charset="-122"/>
              </a:rPr>
              <a:t>的定义：在单一的技术管理下的一组路由器，而这些路由器使用</a:t>
            </a:r>
            <a:r>
              <a:rPr lang="zh-CN" altLang="en-US" sz="2000" dirty="0">
                <a:solidFill>
                  <a:srgbClr val="C55A11"/>
                </a:solidFill>
                <a:latin typeface="微软雅黑" pitchFamily="34" charset="-122"/>
                <a:ea typeface="微软雅黑" pitchFamily="34" charset="-122"/>
              </a:rPr>
              <a:t>一种 </a:t>
            </a:r>
            <a:r>
              <a:rPr lang="en-US" altLang="zh-CN" sz="2000" dirty="0">
                <a:solidFill>
                  <a:srgbClr val="C55A11"/>
                </a:solidFill>
                <a:latin typeface="微软雅黑" pitchFamily="34" charset="-122"/>
                <a:ea typeface="微软雅黑" pitchFamily="34" charset="-122"/>
              </a:rPr>
              <a:t>AS </a:t>
            </a:r>
            <a:r>
              <a:rPr lang="zh-CN" altLang="en-US" sz="2000" dirty="0">
                <a:solidFill>
                  <a:srgbClr val="C55A11"/>
                </a:solidFill>
                <a:latin typeface="微软雅黑" pitchFamily="34" charset="-122"/>
                <a:ea typeface="微软雅黑" pitchFamily="34" charset="-122"/>
              </a:rPr>
              <a:t>内部的路由选择协议</a:t>
            </a:r>
            <a:r>
              <a:rPr lang="zh-CN" altLang="en-US" sz="2000" dirty="0">
                <a:solidFill>
                  <a:srgbClr val="0070C0"/>
                </a:solidFill>
                <a:latin typeface="微软雅黑" pitchFamily="34" charset="-122"/>
                <a:ea typeface="微软雅黑" pitchFamily="34" charset="-122"/>
              </a:rPr>
              <a:t>和共同的度量以确定分组在该 </a:t>
            </a:r>
            <a:r>
              <a:rPr lang="en-US" altLang="zh-CN" sz="2000" dirty="0">
                <a:solidFill>
                  <a:srgbClr val="0070C0"/>
                </a:solidFill>
                <a:latin typeface="微软雅黑" pitchFamily="34" charset="-122"/>
                <a:ea typeface="微软雅黑" pitchFamily="34" charset="-122"/>
              </a:rPr>
              <a:t>AS </a:t>
            </a:r>
            <a:r>
              <a:rPr lang="zh-CN" altLang="en-US" sz="2000" dirty="0">
                <a:solidFill>
                  <a:srgbClr val="0070C0"/>
                </a:solidFill>
                <a:latin typeface="微软雅黑" pitchFamily="34" charset="-122"/>
                <a:ea typeface="微软雅黑" pitchFamily="34" charset="-122"/>
              </a:rPr>
              <a:t>内的路由，同时还使用</a:t>
            </a:r>
            <a:r>
              <a:rPr lang="zh-CN" altLang="en-US" sz="2000" dirty="0">
                <a:solidFill>
                  <a:srgbClr val="C55A11"/>
                </a:solidFill>
                <a:latin typeface="微软雅黑" pitchFamily="34" charset="-122"/>
                <a:ea typeface="微软雅黑" pitchFamily="34" charset="-122"/>
              </a:rPr>
              <a:t>一种 </a:t>
            </a:r>
            <a:r>
              <a:rPr lang="en-US" altLang="zh-CN" sz="2000" dirty="0">
                <a:solidFill>
                  <a:srgbClr val="C55A11"/>
                </a:solidFill>
                <a:latin typeface="微软雅黑" pitchFamily="34" charset="-122"/>
                <a:ea typeface="微软雅黑" pitchFamily="34" charset="-122"/>
              </a:rPr>
              <a:t>AS </a:t>
            </a:r>
            <a:r>
              <a:rPr lang="zh-CN" altLang="en-US" sz="2000" dirty="0">
                <a:solidFill>
                  <a:srgbClr val="C55A11"/>
                </a:solidFill>
                <a:latin typeface="微软雅黑" pitchFamily="34" charset="-122"/>
                <a:ea typeface="微软雅黑" pitchFamily="34" charset="-122"/>
              </a:rPr>
              <a:t>之间的路由选择协议</a:t>
            </a:r>
            <a:r>
              <a:rPr lang="zh-CN" altLang="en-US" sz="2000" dirty="0">
                <a:solidFill>
                  <a:srgbClr val="0070C0"/>
                </a:solidFill>
                <a:latin typeface="微软雅黑" pitchFamily="34" charset="-122"/>
                <a:ea typeface="微软雅黑" pitchFamily="34" charset="-122"/>
              </a:rPr>
              <a:t>用以确定分组在 </a:t>
            </a:r>
            <a:r>
              <a:rPr lang="en-US" altLang="zh-CN" sz="2000" dirty="0">
                <a:solidFill>
                  <a:srgbClr val="0070C0"/>
                </a:solidFill>
                <a:latin typeface="微软雅黑" pitchFamily="34" charset="-122"/>
                <a:ea typeface="微软雅黑" pitchFamily="34" charset="-122"/>
              </a:rPr>
              <a:t>AS</a:t>
            </a:r>
            <a:r>
              <a:rPr lang="zh-CN" altLang="en-US" sz="2000" dirty="0">
                <a:solidFill>
                  <a:srgbClr val="0070C0"/>
                </a:solidFill>
                <a:latin typeface="微软雅黑" pitchFamily="34" charset="-122"/>
                <a:ea typeface="微软雅黑" pitchFamily="34" charset="-122"/>
              </a:rPr>
              <a:t>之间的路由。</a:t>
            </a:r>
          </a:p>
          <a:p>
            <a:pPr marL="342900" indent="-342900">
              <a:lnSpc>
                <a:spcPts val="33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现在对自治系统 </a:t>
            </a:r>
            <a:r>
              <a:rPr lang="en-US" altLang="zh-CN" sz="2000" dirty="0">
                <a:solidFill>
                  <a:srgbClr val="0070C0"/>
                </a:solidFill>
                <a:latin typeface="微软雅黑" pitchFamily="34" charset="-122"/>
                <a:ea typeface="微软雅黑" pitchFamily="34" charset="-122"/>
              </a:rPr>
              <a:t>AS </a:t>
            </a:r>
            <a:r>
              <a:rPr lang="zh-CN" altLang="en-US" sz="2000" dirty="0">
                <a:solidFill>
                  <a:srgbClr val="0070C0"/>
                </a:solidFill>
                <a:latin typeface="微软雅黑" pitchFamily="34" charset="-122"/>
                <a:ea typeface="微软雅黑" pitchFamily="34" charset="-122"/>
              </a:rPr>
              <a:t>的定义是强调下面的事实：尽管一个 </a:t>
            </a:r>
            <a:r>
              <a:rPr lang="en-US" altLang="zh-CN" sz="2000" dirty="0">
                <a:solidFill>
                  <a:srgbClr val="0070C0"/>
                </a:solidFill>
                <a:latin typeface="微软雅黑" pitchFamily="34" charset="-122"/>
                <a:ea typeface="微软雅黑" pitchFamily="34" charset="-122"/>
              </a:rPr>
              <a:t>AS </a:t>
            </a:r>
            <a:r>
              <a:rPr lang="zh-CN" altLang="en-US" sz="2000" dirty="0">
                <a:solidFill>
                  <a:srgbClr val="0070C0"/>
                </a:solidFill>
                <a:latin typeface="微软雅黑" pitchFamily="34" charset="-122"/>
                <a:ea typeface="微软雅黑" pitchFamily="34" charset="-122"/>
              </a:rPr>
              <a:t>使用了多种内部路由选择协议和度量，但</a:t>
            </a:r>
            <a:r>
              <a:rPr lang="zh-CN" altLang="en-US" sz="2000" dirty="0">
                <a:solidFill>
                  <a:srgbClr val="C55A11"/>
                </a:solidFill>
                <a:latin typeface="微软雅黑" pitchFamily="34" charset="-122"/>
                <a:ea typeface="微软雅黑" pitchFamily="34" charset="-122"/>
              </a:rPr>
              <a:t>重要的是一个 </a:t>
            </a:r>
            <a:r>
              <a:rPr lang="en-US" altLang="zh-CN" sz="2000" dirty="0">
                <a:solidFill>
                  <a:srgbClr val="C55A11"/>
                </a:solidFill>
                <a:latin typeface="微软雅黑" pitchFamily="34" charset="-122"/>
                <a:ea typeface="微软雅黑" pitchFamily="34" charset="-122"/>
              </a:rPr>
              <a:t>AS </a:t>
            </a:r>
            <a:r>
              <a:rPr lang="zh-CN" altLang="en-US" sz="2000" dirty="0">
                <a:solidFill>
                  <a:srgbClr val="C55A11"/>
                </a:solidFill>
                <a:latin typeface="微软雅黑" pitchFamily="34" charset="-122"/>
                <a:ea typeface="微软雅黑" pitchFamily="34" charset="-122"/>
              </a:rPr>
              <a:t>对其他 </a:t>
            </a:r>
            <a:r>
              <a:rPr lang="en-US" altLang="zh-CN" sz="2000" dirty="0">
                <a:solidFill>
                  <a:srgbClr val="C55A11"/>
                </a:solidFill>
                <a:latin typeface="微软雅黑" pitchFamily="34" charset="-122"/>
                <a:ea typeface="微软雅黑" pitchFamily="34" charset="-122"/>
              </a:rPr>
              <a:t>AS </a:t>
            </a:r>
            <a:r>
              <a:rPr lang="zh-CN" altLang="en-US" sz="2000" dirty="0">
                <a:solidFill>
                  <a:srgbClr val="C55A11"/>
                </a:solidFill>
                <a:latin typeface="微软雅黑" pitchFamily="34" charset="-122"/>
                <a:ea typeface="微软雅黑" pitchFamily="34" charset="-122"/>
              </a:rPr>
              <a:t>表现出的是一个单一的和一致的路由选择策略</a:t>
            </a:r>
            <a:r>
              <a:rPr lang="zh-CN" altLang="en-US" sz="2000" dirty="0">
                <a:solidFill>
                  <a:srgbClr val="0070C0"/>
                </a:solidFill>
                <a:latin typeface="微软雅黑" pitchFamily="34" charset="-122"/>
                <a:ea typeface="微软雅黑" pitchFamily="34" charset="-122"/>
              </a:rPr>
              <a:t>。</a:t>
            </a:r>
          </a:p>
        </p:txBody>
      </p:sp>
      <p:sp>
        <p:nvSpPr>
          <p:cNvPr id="5" name="标题 4"/>
          <p:cNvSpPr>
            <a:spLocks noGrp="1"/>
          </p:cNvSpPr>
          <p:nvPr>
            <p:ph type="title"/>
          </p:nvPr>
        </p:nvSpPr>
        <p:spPr/>
        <p:txBody>
          <a:bodyPr/>
          <a:lstStyle/>
          <a:p>
            <a:r>
              <a:rPr lang="en-US" altLang="zh-CN" dirty="0">
                <a:latin typeface="微软雅黑" panose="020B0503020204020204" pitchFamily="34" charset="-122"/>
              </a:rPr>
              <a:t>4.4  </a:t>
            </a:r>
            <a:r>
              <a:rPr lang="zh-CN" altLang="en-US" dirty="0">
                <a:latin typeface="微软雅黑" panose="020B0503020204020204" pitchFamily="34" charset="-122"/>
              </a:rPr>
              <a:t>路由选择协议</a:t>
            </a:r>
            <a:endParaRPr lang="zh-CN" altLang="en-US" dirty="0"/>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自治系统</a:t>
            </a:r>
            <a:r>
              <a:rPr lang="en-US" altLang="zh-CN" sz="2400" b="1" dirty="0">
                <a:solidFill>
                  <a:srgbClr val="0070C0"/>
                </a:solidFill>
                <a:latin typeface="微软雅黑" panose="020B0503020204020204" pitchFamily="34" charset="-122"/>
                <a:ea typeface="微软雅黑" panose="020B0503020204020204" pitchFamily="34" charset="-122"/>
              </a:rPr>
              <a:t>AS</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5622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250"/>
          <p:cNvGrpSpPr>
            <a:grpSpLocks/>
          </p:cNvGrpSpPr>
          <p:nvPr/>
        </p:nvGrpSpPr>
        <p:grpSpPr bwMode="auto">
          <a:xfrm>
            <a:off x="1547664" y="1636017"/>
            <a:ext cx="4864773" cy="3275159"/>
            <a:chOff x="657" y="1016"/>
            <a:chExt cx="4368" cy="2926"/>
          </a:xfrm>
        </p:grpSpPr>
        <p:grpSp>
          <p:nvGrpSpPr>
            <p:cNvPr id="6" name="Group 127"/>
            <p:cNvGrpSpPr>
              <a:grpSpLocks/>
            </p:cNvGrpSpPr>
            <p:nvPr/>
          </p:nvGrpSpPr>
          <p:grpSpPr bwMode="auto">
            <a:xfrm>
              <a:off x="657" y="1016"/>
              <a:ext cx="4368" cy="2926"/>
              <a:chOff x="657" y="1016"/>
              <a:chExt cx="4368" cy="2926"/>
            </a:xfrm>
          </p:grpSpPr>
          <p:sp>
            <p:nvSpPr>
              <p:cNvPr id="8" name="Text Box 7"/>
              <p:cNvSpPr txBox="1">
                <a:spLocks noChangeArrowheads="1"/>
              </p:cNvSpPr>
              <p:nvPr/>
            </p:nvSpPr>
            <p:spPr bwMode="auto">
              <a:xfrm>
                <a:off x="1843" y="1538"/>
                <a:ext cx="377"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0000FF"/>
                    </a:solidFill>
                    <a:latin typeface="微软雅黑" pitchFamily="34" charset="-122"/>
                    <a:ea typeface="微软雅黑" pitchFamily="34" charset="-122"/>
                  </a:rPr>
                  <a:t>R1</a:t>
                </a:r>
              </a:p>
            </p:txBody>
          </p:sp>
          <p:grpSp>
            <p:nvGrpSpPr>
              <p:cNvPr id="9" name="Group 8"/>
              <p:cNvGrpSpPr>
                <a:grpSpLocks/>
              </p:cNvGrpSpPr>
              <p:nvPr/>
            </p:nvGrpSpPr>
            <p:grpSpPr bwMode="auto">
              <a:xfrm>
                <a:off x="657" y="2625"/>
                <a:ext cx="1872" cy="1317"/>
                <a:chOff x="672" y="2304"/>
                <a:chExt cx="1872" cy="1317"/>
              </a:xfrm>
            </p:grpSpPr>
            <p:sp>
              <p:nvSpPr>
                <p:cNvPr id="94" name="Rectangle 9"/>
                <p:cNvSpPr>
                  <a:spLocks noChangeArrowheads="1"/>
                </p:cNvSpPr>
                <p:nvPr/>
              </p:nvSpPr>
              <p:spPr bwMode="auto">
                <a:xfrm>
                  <a:off x="672" y="2304"/>
                  <a:ext cx="1872" cy="1008"/>
                </a:xfrm>
                <a:prstGeom prst="rect">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95" name="Oval 10"/>
                <p:cNvSpPr>
                  <a:spLocks noChangeArrowheads="1"/>
                </p:cNvSpPr>
                <p:nvPr/>
              </p:nvSpPr>
              <p:spPr bwMode="auto">
                <a:xfrm>
                  <a:off x="1008" y="2448"/>
                  <a:ext cx="192" cy="96"/>
                </a:xfrm>
                <a:prstGeom prst="ellipse">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grpSp>
              <p:nvGrpSpPr>
                <p:cNvPr id="96" name="Group 11"/>
                <p:cNvGrpSpPr>
                  <a:grpSpLocks/>
                </p:cNvGrpSpPr>
                <p:nvPr/>
              </p:nvGrpSpPr>
              <p:grpSpPr bwMode="auto">
                <a:xfrm>
                  <a:off x="2064" y="2880"/>
                  <a:ext cx="320" cy="184"/>
                  <a:chOff x="1000" y="3128"/>
                  <a:chExt cx="320" cy="184"/>
                </a:xfrm>
              </p:grpSpPr>
              <p:sp>
                <p:nvSpPr>
                  <p:cNvPr id="124" name="AutoShape 12"/>
                  <p:cNvSpPr>
                    <a:spLocks noChangeArrowheads="1"/>
                  </p:cNvSpPr>
                  <p:nvPr/>
                </p:nvSpPr>
                <p:spPr bwMode="auto">
                  <a:xfrm>
                    <a:off x="1000" y="3128"/>
                    <a:ext cx="320" cy="184"/>
                  </a:xfrm>
                  <a:prstGeom prst="can">
                    <a:avLst>
                      <a:gd name="adj" fmla="val 50000"/>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25" name="Line 13"/>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sp>
                <p:nvSpPr>
                  <p:cNvPr id="126" name="Line 14"/>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grpSp>
            <p:sp>
              <p:nvSpPr>
                <p:cNvPr id="97" name="Oval 15"/>
                <p:cNvSpPr>
                  <a:spLocks noChangeArrowheads="1"/>
                </p:cNvSpPr>
                <p:nvPr/>
              </p:nvSpPr>
              <p:spPr bwMode="auto">
                <a:xfrm>
                  <a:off x="960" y="3024"/>
                  <a:ext cx="192" cy="96"/>
                </a:xfrm>
                <a:prstGeom prst="ellipse">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grpSp>
              <p:nvGrpSpPr>
                <p:cNvPr id="99" name="Group 17"/>
                <p:cNvGrpSpPr>
                  <a:grpSpLocks/>
                </p:cNvGrpSpPr>
                <p:nvPr/>
              </p:nvGrpSpPr>
              <p:grpSpPr bwMode="auto">
                <a:xfrm>
                  <a:off x="864" y="2736"/>
                  <a:ext cx="240" cy="96"/>
                  <a:chOff x="1000" y="3128"/>
                  <a:chExt cx="320" cy="184"/>
                </a:xfrm>
              </p:grpSpPr>
              <p:sp>
                <p:nvSpPr>
                  <p:cNvPr id="121" name="AutoShape 18"/>
                  <p:cNvSpPr>
                    <a:spLocks noChangeArrowheads="1"/>
                  </p:cNvSpPr>
                  <p:nvPr/>
                </p:nvSpPr>
                <p:spPr bwMode="auto">
                  <a:xfrm>
                    <a:off x="1000" y="3128"/>
                    <a:ext cx="320" cy="184"/>
                  </a:xfrm>
                  <a:prstGeom prst="can">
                    <a:avLst>
                      <a:gd name="adj" fmla="val 50000"/>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22" name="Line 19"/>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sp>
                <p:nvSpPr>
                  <p:cNvPr id="123" name="Line 20"/>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grpSp>
            <p:sp>
              <p:nvSpPr>
                <p:cNvPr id="100" name="Line 21"/>
                <p:cNvSpPr>
                  <a:spLocks noChangeShapeType="1"/>
                </p:cNvSpPr>
                <p:nvPr/>
              </p:nvSpPr>
              <p:spPr bwMode="auto">
                <a:xfrm>
                  <a:off x="1200" y="2496"/>
                  <a:ext cx="816" cy="0"/>
                </a:xfrm>
                <a:prstGeom prst="line">
                  <a:avLst/>
                </a:prstGeom>
                <a:noFill/>
                <a:ln w="28575">
                  <a:solidFill>
                    <a:srgbClr val="00B0F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sp>
              <p:nvSpPr>
                <p:cNvPr id="101" name="Line 22"/>
                <p:cNvSpPr>
                  <a:spLocks noChangeShapeType="1"/>
                </p:cNvSpPr>
                <p:nvPr/>
              </p:nvSpPr>
              <p:spPr bwMode="auto">
                <a:xfrm flipH="1">
                  <a:off x="1008" y="2544"/>
                  <a:ext cx="48" cy="192"/>
                </a:xfrm>
                <a:prstGeom prst="line">
                  <a:avLst/>
                </a:prstGeom>
                <a:noFill/>
                <a:ln w="28575">
                  <a:solidFill>
                    <a:srgbClr val="00B0F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sp>
              <p:nvSpPr>
                <p:cNvPr id="102" name="Line 23"/>
                <p:cNvSpPr>
                  <a:spLocks noChangeShapeType="1"/>
                </p:cNvSpPr>
                <p:nvPr/>
              </p:nvSpPr>
              <p:spPr bwMode="auto">
                <a:xfrm>
                  <a:off x="1008" y="2832"/>
                  <a:ext cx="48" cy="192"/>
                </a:xfrm>
                <a:prstGeom prst="line">
                  <a:avLst/>
                </a:prstGeom>
                <a:noFill/>
                <a:ln w="28575">
                  <a:solidFill>
                    <a:srgbClr val="00B0F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sp>
              <p:nvSpPr>
                <p:cNvPr id="103" name="Line 24"/>
                <p:cNvSpPr>
                  <a:spLocks noChangeShapeType="1"/>
                </p:cNvSpPr>
                <p:nvPr/>
              </p:nvSpPr>
              <p:spPr bwMode="auto">
                <a:xfrm>
                  <a:off x="1152" y="3072"/>
                  <a:ext cx="336" cy="0"/>
                </a:xfrm>
                <a:prstGeom prst="line">
                  <a:avLst/>
                </a:prstGeom>
                <a:noFill/>
                <a:ln w="28575">
                  <a:solidFill>
                    <a:srgbClr val="00B0F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sp>
              <p:nvSpPr>
                <p:cNvPr id="104" name="Line 25"/>
                <p:cNvSpPr>
                  <a:spLocks noChangeShapeType="1"/>
                </p:cNvSpPr>
                <p:nvPr/>
              </p:nvSpPr>
              <p:spPr bwMode="auto">
                <a:xfrm flipV="1">
                  <a:off x="1680" y="2976"/>
                  <a:ext cx="384" cy="96"/>
                </a:xfrm>
                <a:prstGeom prst="line">
                  <a:avLst/>
                </a:prstGeom>
                <a:noFill/>
                <a:ln w="28575">
                  <a:solidFill>
                    <a:srgbClr val="00B0F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sp>
              <p:nvSpPr>
                <p:cNvPr id="105" name="Oval 26"/>
                <p:cNvSpPr>
                  <a:spLocks noChangeArrowheads="1"/>
                </p:cNvSpPr>
                <p:nvPr/>
              </p:nvSpPr>
              <p:spPr bwMode="auto">
                <a:xfrm>
                  <a:off x="1296" y="2832"/>
                  <a:ext cx="192" cy="96"/>
                </a:xfrm>
                <a:prstGeom prst="ellipse">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06" name="Oval 27"/>
                <p:cNvSpPr>
                  <a:spLocks noChangeArrowheads="1"/>
                </p:cNvSpPr>
                <p:nvPr/>
              </p:nvSpPr>
              <p:spPr bwMode="auto">
                <a:xfrm>
                  <a:off x="1488" y="3024"/>
                  <a:ext cx="192" cy="96"/>
                </a:xfrm>
                <a:prstGeom prst="ellipse">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07" name="Line 28"/>
                <p:cNvSpPr>
                  <a:spLocks noChangeShapeType="1"/>
                </p:cNvSpPr>
                <p:nvPr/>
              </p:nvSpPr>
              <p:spPr bwMode="auto">
                <a:xfrm>
                  <a:off x="1152" y="2544"/>
                  <a:ext cx="192" cy="288"/>
                </a:xfrm>
                <a:prstGeom prst="line">
                  <a:avLst/>
                </a:prstGeom>
                <a:noFill/>
                <a:ln w="28575">
                  <a:solidFill>
                    <a:srgbClr val="00B0F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grpSp>
              <p:nvGrpSpPr>
                <p:cNvPr id="108" name="Group 29"/>
                <p:cNvGrpSpPr>
                  <a:grpSpLocks/>
                </p:cNvGrpSpPr>
                <p:nvPr/>
              </p:nvGrpSpPr>
              <p:grpSpPr bwMode="auto">
                <a:xfrm>
                  <a:off x="1152" y="2640"/>
                  <a:ext cx="240" cy="96"/>
                  <a:chOff x="1000" y="3128"/>
                  <a:chExt cx="320" cy="184"/>
                </a:xfrm>
              </p:grpSpPr>
              <p:sp>
                <p:nvSpPr>
                  <p:cNvPr id="118" name="AutoShape 30"/>
                  <p:cNvSpPr>
                    <a:spLocks noChangeArrowheads="1"/>
                  </p:cNvSpPr>
                  <p:nvPr/>
                </p:nvSpPr>
                <p:spPr bwMode="auto">
                  <a:xfrm>
                    <a:off x="1000" y="3128"/>
                    <a:ext cx="320" cy="184"/>
                  </a:xfrm>
                  <a:prstGeom prst="can">
                    <a:avLst>
                      <a:gd name="adj" fmla="val 50000"/>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19" name="Line 31"/>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sp>
                <p:nvSpPr>
                  <p:cNvPr id="120" name="Line 32"/>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grpSp>
            <p:sp>
              <p:nvSpPr>
                <p:cNvPr id="109" name="Line 33"/>
                <p:cNvSpPr>
                  <a:spLocks noChangeShapeType="1"/>
                </p:cNvSpPr>
                <p:nvPr/>
              </p:nvSpPr>
              <p:spPr bwMode="auto">
                <a:xfrm flipV="1">
                  <a:off x="1488" y="2784"/>
                  <a:ext cx="240" cy="96"/>
                </a:xfrm>
                <a:prstGeom prst="line">
                  <a:avLst/>
                </a:prstGeom>
                <a:noFill/>
                <a:ln w="28575">
                  <a:solidFill>
                    <a:srgbClr val="00B0F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sp>
              <p:nvSpPr>
                <p:cNvPr id="110" name="Line 34"/>
                <p:cNvSpPr>
                  <a:spLocks noChangeShapeType="1"/>
                </p:cNvSpPr>
                <p:nvPr/>
              </p:nvSpPr>
              <p:spPr bwMode="auto">
                <a:xfrm flipH="1">
                  <a:off x="1632" y="2544"/>
                  <a:ext cx="384" cy="480"/>
                </a:xfrm>
                <a:prstGeom prst="line">
                  <a:avLst/>
                </a:prstGeom>
                <a:noFill/>
                <a:ln w="28575">
                  <a:solidFill>
                    <a:srgbClr val="00B0F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grpSp>
              <p:nvGrpSpPr>
                <p:cNvPr id="111" name="Group 35"/>
                <p:cNvGrpSpPr>
                  <a:grpSpLocks/>
                </p:cNvGrpSpPr>
                <p:nvPr/>
              </p:nvGrpSpPr>
              <p:grpSpPr bwMode="auto">
                <a:xfrm>
                  <a:off x="1728" y="2736"/>
                  <a:ext cx="240" cy="96"/>
                  <a:chOff x="1000" y="3128"/>
                  <a:chExt cx="320" cy="184"/>
                </a:xfrm>
              </p:grpSpPr>
              <p:sp>
                <p:nvSpPr>
                  <p:cNvPr id="115" name="AutoShape 36"/>
                  <p:cNvSpPr>
                    <a:spLocks noChangeArrowheads="1"/>
                  </p:cNvSpPr>
                  <p:nvPr/>
                </p:nvSpPr>
                <p:spPr bwMode="auto">
                  <a:xfrm>
                    <a:off x="1000" y="3128"/>
                    <a:ext cx="320" cy="184"/>
                  </a:xfrm>
                  <a:prstGeom prst="can">
                    <a:avLst>
                      <a:gd name="adj" fmla="val 50000"/>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16" name="Line 37"/>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sp>
                <p:nvSpPr>
                  <p:cNvPr id="117" name="Line 38"/>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grpSp>
            <p:sp>
              <p:nvSpPr>
                <p:cNvPr id="112" name="Line 39"/>
                <p:cNvSpPr>
                  <a:spLocks noChangeShapeType="1"/>
                </p:cNvSpPr>
                <p:nvPr/>
              </p:nvSpPr>
              <p:spPr bwMode="auto">
                <a:xfrm>
                  <a:off x="2064" y="2544"/>
                  <a:ext cx="144" cy="336"/>
                </a:xfrm>
                <a:prstGeom prst="line">
                  <a:avLst/>
                </a:prstGeom>
                <a:noFill/>
                <a:ln w="28575">
                  <a:solidFill>
                    <a:srgbClr val="00B0F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sp>
              <p:nvSpPr>
                <p:cNvPr id="113" name="Text Box 40"/>
                <p:cNvSpPr txBox="1">
                  <a:spLocks noChangeArrowheads="1"/>
                </p:cNvSpPr>
                <p:nvPr/>
              </p:nvSpPr>
              <p:spPr bwMode="auto">
                <a:xfrm>
                  <a:off x="1920" y="3041"/>
                  <a:ext cx="377"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FF"/>
                      </a:solidFill>
                      <a:latin typeface="微软雅黑" pitchFamily="34" charset="-122"/>
                      <a:ea typeface="微软雅黑" pitchFamily="34" charset="-122"/>
                    </a:rPr>
                    <a:t>R4</a:t>
                  </a:r>
                </a:p>
              </p:txBody>
            </p:sp>
            <p:sp>
              <p:nvSpPr>
                <p:cNvPr id="114" name="Text Box 41"/>
                <p:cNvSpPr txBox="1">
                  <a:spLocks noChangeArrowheads="1"/>
                </p:cNvSpPr>
                <p:nvPr/>
              </p:nvSpPr>
              <p:spPr bwMode="auto">
                <a:xfrm>
                  <a:off x="1164" y="3319"/>
                  <a:ext cx="903"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solidFill>
                        <a:srgbClr val="C55A11"/>
                      </a:solidFill>
                      <a:latin typeface="微软雅黑" pitchFamily="34" charset="-122"/>
                      <a:ea typeface="微软雅黑" pitchFamily="34" charset="-122"/>
                    </a:rPr>
                    <a:t>自治系统</a:t>
                  </a:r>
                </a:p>
              </p:txBody>
            </p:sp>
            <p:sp>
              <p:nvSpPr>
                <p:cNvPr id="98" name="Oval 16"/>
                <p:cNvSpPr>
                  <a:spLocks noChangeArrowheads="1"/>
                </p:cNvSpPr>
                <p:nvPr/>
              </p:nvSpPr>
              <p:spPr bwMode="auto">
                <a:xfrm>
                  <a:off x="1920" y="2448"/>
                  <a:ext cx="192" cy="96"/>
                </a:xfrm>
                <a:prstGeom prst="ellipse">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grpSp>
          <p:grpSp>
            <p:nvGrpSpPr>
              <p:cNvPr id="10" name="Group 126"/>
              <p:cNvGrpSpPr>
                <a:grpSpLocks/>
              </p:cNvGrpSpPr>
              <p:nvPr/>
            </p:nvGrpSpPr>
            <p:grpSpPr bwMode="auto">
              <a:xfrm>
                <a:off x="3153" y="2625"/>
                <a:ext cx="1872" cy="1317"/>
                <a:chOff x="3153" y="2625"/>
                <a:chExt cx="1872" cy="1317"/>
              </a:xfrm>
            </p:grpSpPr>
            <p:sp>
              <p:nvSpPr>
                <p:cNvPr id="69" name="Rectangle 43"/>
                <p:cNvSpPr>
                  <a:spLocks noChangeArrowheads="1"/>
                </p:cNvSpPr>
                <p:nvPr/>
              </p:nvSpPr>
              <p:spPr bwMode="auto">
                <a:xfrm>
                  <a:off x="3153" y="2625"/>
                  <a:ext cx="1872" cy="1008"/>
                </a:xfrm>
                <a:prstGeom prst="rect">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72" name="Oval 46"/>
                <p:cNvSpPr>
                  <a:spLocks noChangeArrowheads="1"/>
                </p:cNvSpPr>
                <p:nvPr/>
              </p:nvSpPr>
              <p:spPr bwMode="auto">
                <a:xfrm>
                  <a:off x="4689" y="3057"/>
                  <a:ext cx="192" cy="96"/>
                </a:xfrm>
                <a:prstGeom prst="ellipse">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73" name="Line 47"/>
                <p:cNvSpPr>
                  <a:spLocks noChangeShapeType="1"/>
                </p:cNvSpPr>
                <p:nvPr/>
              </p:nvSpPr>
              <p:spPr bwMode="auto">
                <a:xfrm>
                  <a:off x="3489" y="2865"/>
                  <a:ext cx="432" cy="0"/>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sp>
              <p:nvSpPr>
                <p:cNvPr id="74" name="Line 48"/>
                <p:cNvSpPr>
                  <a:spLocks noChangeShapeType="1"/>
                </p:cNvSpPr>
                <p:nvPr/>
              </p:nvSpPr>
              <p:spPr bwMode="auto">
                <a:xfrm>
                  <a:off x="3537" y="3441"/>
                  <a:ext cx="576" cy="0"/>
                </a:xfrm>
                <a:prstGeom prst="line">
                  <a:avLst/>
                </a:prstGeom>
                <a:noFill/>
                <a:ln w="28575">
                  <a:solidFill>
                    <a:srgbClr val="00B0F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sp>
              <p:nvSpPr>
                <p:cNvPr id="75" name="Line 49"/>
                <p:cNvSpPr>
                  <a:spLocks noChangeShapeType="1"/>
                </p:cNvSpPr>
                <p:nvPr/>
              </p:nvSpPr>
              <p:spPr bwMode="auto">
                <a:xfrm flipV="1">
                  <a:off x="4257" y="3345"/>
                  <a:ext cx="288" cy="96"/>
                </a:xfrm>
                <a:prstGeom prst="line">
                  <a:avLst/>
                </a:prstGeom>
                <a:noFill/>
                <a:ln w="28575">
                  <a:solidFill>
                    <a:srgbClr val="00B0F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sp>
              <p:nvSpPr>
                <p:cNvPr id="76" name="Oval 50"/>
                <p:cNvSpPr>
                  <a:spLocks noChangeArrowheads="1"/>
                </p:cNvSpPr>
                <p:nvPr/>
              </p:nvSpPr>
              <p:spPr bwMode="auto">
                <a:xfrm>
                  <a:off x="4113" y="3393"/>
                  <a:ext cx="192" cy="96"/>
                </a:xfrm>
                <a:prstGeom prst="ellipse">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grpSp>
              <p:nvGrpSpPr>
                <p:cNvPr id="77" name="Group 51"/>
                <p:cNvGrpSpPr>
                  <a:grpSpLocks/>
                </p:cNvGrpSpPr>
                <p:nvPr/>
              </p:nvGrpSpPr>
              <p:grpSpPr bwMode="auto">
                <a:xfrm>
                  <a:off x="3729" y="3393"/>
                  <a:ext cx="240" cy="96"/>
                  <a:chOff x="1000" y="3128"/>
                  <a:chExt cx="320" cy="184"/>
                </a:xfrm>
              </p:grpSpPr>
              <p:sp>
                <p:nvSpPr>
                  <p:cNvPr id="91" name="AutoShape 52"/>
                  <p:cNvSpPr>
                    <a:spLocks noChangeArrowheads="1"/>
                  </p:cNvSpPr>
                  <p:nvPr/>
                </p:nvSpPr>
                <p:spPr bwMode="auto">
                  <a:xfrm>
                    <a:off x="1000" y="3128"/>
                    <a:ext cx="320" cy="184"/>
                  </a:xfrm>
                  <a:prstGeom prst="can">
                    <a:avLst>
                      <a:gd name="adj" fmla="val 50000"/>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92" name="Line 53"/>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sp>
                <p:nvSpPr>
                  <p:cNvPr id="93" name="Line 54"/>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grpSp>
            <p:sp>
              <p:nvSpPr>
                <p:cNvPr id="78" name="Line 55"/>
                <p:cNvSpPr>
                  <a:spLocks noChangeShapeType="1"/>
                </p:cNvSpPr>
                <p:nvPr/>
              </p:nvSpPr>
              <p:spPr bwMode="auto">
                <a:xfrm flipV="1">
                  <a:off x="4641" y="3153"/>
                  <a:ext cx="144" cy="144"/>
                </a:xfrm>
                <a:prstGeom prst="line">
                  <a:avLst/>
                </a:prstGeom>
                <a:noFill/>
                <a:ln w="28575">
                  <a:solidFill>
                    <a:srgbClr val="00B0F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sp>
              <p:nvSpPr>
                <p:cNvPr id="79" name="Line 56"/>
                <p:cNvSpPr>
                  <a:spLocks noChangeShapeType="1"/>
                </p:cNvSpPr>
                <p:nvPr/>
              </p:nvSpPr>
              <p:spPr bwMode="auto">
                <a:xfrm flipH="1">
                  <a:off x="3441" y="2913"/>
                  <a:ext cx="528" cy="528"/>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grpSp>
              <p:nvGrpSpPr>
                <p:cNvPr id="80" name="Group 57"/>
                <p:cNvGrpSpPr>
                  <a:grpSpLocks/>
                </p:cNvGrpSpPr>
                <p:nvPr/>
              </p:nvGrpSpPr>
              <p:grpSpPr bwMode="auto">
                <a:xfrm>
                  <a:off x="4449" y="3297"/>
                  <a:ext cx="240" cy="96"/>
                  <a:chOff x="1000" y="3128"/>
                  <a:chExt cx="320" cy="184"/>
                </a:xfrm>
              </p:grpSpPr>
              <p:sp>
                <p:nvSpPr>
                  <p:cNvPr id="88" name="AutoShape 58"/>
                  <p:cNvSpPr>
                    <a:spLocks noChangeArrowheads="1"/>
                  </p:cNvSpPr>
                  <p:nvPr/>
                </p:nvSpPr>
                <p:spPr bwMode="auto">
                  <a:xfrm>
                    <a:off x="1000" y="3128"/>
                    <a:ext cx="320" cy="184"/>
                  </a:xfrm>
                  <a:prstGeom prst="can">
                    <a:avLst>
                      <a:gd name="adj" fmla="val 50000"/>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89" name="Line 59"/>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sp>
                <p:nvSpPr>
                  <p:cNvPr id="90" name="Line 60"/>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grpSp>
            <p:sp>
              <p:nvSpPr>
                <p:cNvPr id="81" name="Line 61"/>
                <p:cNvSpPr>
                  <a:spLocks noChangeShapeType="1"/>
                </p:cNvSpPr>
                <p:nvPr/>
              </p:nvSpPr>
              <p:spPr bwMode="auto">
                <a:xfrm>
                  <a:off x="4209" y="2913"/>
                  <a:ext cx="480" cy="192"/>
                </a:xfrm>
                <a:prstGeom prst="line">
                  <a:avLst/>
                </a:prstGeom>
                <a:noFill/>
                <a:ln w="28575">
                  <a:solidFill>
                    <a:srgbClr val="00B0F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grpSp>
              <p:nvGrpSpPr>
                <p:cNvPr id="82" name="Group 62"/>
                <p:cNvGrpSpPr>
                  <a:grpSpLocks/>
                </p:cNvGrpSpPr>
                <p:nvPr/>
              </p:nvGrpSpPr>
              <p:grpSpPr bwMode="auto">
                <a:xfrm>
                  <a:off x="3921" y="2769"/>
                  <a:ext cx="320" cy="184"/>
                  <a:chOff x="1000" y="3128"/>
                  <a:chExt cx="320" cy="184"/>
                </a:xfrm>
              </p:grpSpPr>
              <p:sp>
                <p:nvSpPr>
                  <p:cNvPr id="85" name="AutoShape 63"/>
                  <p:cNvSpPr>
                    <a:spLocks noChangeArrowheads="1"/>
                  </p:cNvSpPr>
                  <p:nvPr/>
                </p:nvSpPr>
                <p:spPr bwMode="auto">
                  <a:xfrm>
                    <a:off x="1000" y="3128"/>
                    <a:ext cx="320" cy="184"/>
                  </a:xfrm>
                  <a:prstGeom prst="can">
                    <a:avLst>
                      <a:gd name="adj" fmla="val 50000"/>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86" name="Line 64"/>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sp>
                <p:nvSpPr>
                  <p:cNvPr id="87" name="Line 65"/>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grpSp>
            <p:sp>
              <p:nvSpPr>
                <p:cNvPr id="83" name="Text Box 66"/>
                <p:cNvSpPr txBox="1">
                  <a:spLocks noChangeArrowheads="1"/>
                </p:cNvSpPr>
                <p:nvPr/>
              </p:nvSpPr>
              <p:spPr bwMode="auto">
                <a:xfrm>
                  <a:off x="4209" y="2642"/>
                  <a:ext cx="377"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0000FF"/>
                      </a:solidFill>
                      <a:latin typeface="微软雅黑" pitchFamily="34" charset="-122"/>
                      <a:ea typeface="微软雅黑" pitchFamily="34" charset="-122"/>
                    </a:rPr>
                    <a:t>R3</a:t>
                  </a:r>
                </a:p>
              </p:txBody>
            </p:sp>
            <p:sp>
              <p:nvSpPr>
                <p:cNvPr id="84" name="Text Box 67"/>
                <p:cNvSpPr txBox="1">
                  <a:spLocks noChangeArrowheads="1"/>
                </p:cNvSpPr>
                <p:nvPr/>
              </p:nvSpPr>
              <p:spPr bwMode="auto">
                <a:xfrm>
                  <a:off x="3729" y="3640"/>
                  <a:ext cx="903"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solidFill>
                        <a:srgbClr val="C55A11"/>
                      </a:solidFill>
                      <a:latin typeface="微软雅黑" pitchFamily="34" charset="-122"/>
                      <a:ea typeface="微软雅黑" pitchFamily="34" charset="-122"/>
                    </a:rPr>
                    <a:t>自治系统</a:t>
                  </a:r>
                </a:p>
              </p:txBody>
            </p:sp>
            <p:sp>
              <p:nvSpPr>
                <p:cNvPr id="70" name="Oval 44"/>
                <p:cNvSpPr>
                  <a:spLocks noChangeArrowheads="1"/>
                </p:cNvSpPr>
                <p:nvPr/>
              </p:nvSpPr>
              <p:spPr bwMode="auto">
                <a:xfrm>
                  <a:off x="3297" y="2817"/>
                  <a:ext cx="192" cy="96"/>
                </a:xfrm>
                <a:prstGeom prst="ellipse">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71" name="Oval 45"/>
                <p:cNvSpPr>
                  <a:spLocks noChangeArrowheads="1"/>
                </p:cNvSpPr>
                <p:nvPr/>
              </p:nvSpPr>
              <p:spPr bwMode="auto">
                <a:xfrm>
                  <a:off x="3345" y="3393"/>
                  <a:ext cx="192" cy="96"/>
                </a:xfrm>
                <a:prstGeom prst="ellipse">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grpSp>
          <p:grpSp>
            <p:nvGrpSpPr>
              <p:cNvPr id="11" name="Group 68"/>
              <p:cNvGrpSpPr>
                <a:grpSpLocks/>
              </p:cNvGrpSpPr>
              <p:nvPr/>
            </p:nvGrpSpPr>
            <p:grpSpPr bwMode="auto">
              <a:xfrm>
                <a:off x="657" y="1016"/>
                <a:ext cx="1872" cy="1321"/>
                <a:chOff x="672" y="695"/>
                <a:chExt cx="1872" cy="1321"/>
              </a:xfrm>
            </p:grpSpPr>
            <p:sp>
              <p:nvSpPr>
                <p:cNvPr id="46" name="Rectangle 69"/>
                <p:cNvSpPr>
                  <a:spLocks noChangeArrowheads="1"/>
                </p:cNvSpPr>
                <p:nvPr/>
              </p:nvSpPr>
              <p:spPr bwMode="auto">
                <a:xfrm>
                  <a:off x="672" y="1008"/>
                  <a:ext cx="1872" cy="1008"/>
                </a:xfrm>
                <a:prstGeom prst="rect">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47" name="Oval 70"/>
                <p:cNvSpPr>
                  <a:spLocks noChangeArrowheads="1"/>
                </p:cNvSpPr>
                <p:nvPr/>
              </p:nvSpPr>
              <p:spPr bwMode="auto">
                <a:xfrm>
                  <a:off x="1008" y="1152"/>
                  <a:ext cx="192" cy="96"/>
                </a:xfrm>
                <a:prstGeom prst="ellipse">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grpSp>
              <p:nvGrpSpPr>
                <p:cNvPr id="48" name="Group 71"/>
                <p:cNvGrpSpPr>
                  <a:grpSpLocks/>
                </p:cNvGrpSpPr>
                <p:nvPr/>
              </p:nvGrpSpPr>
              <p:grpSpPr bwMode="auto">
                <a:xfrm>
                  <a:off x="2016" y="1104"/>
                  <a:ext cx="320" cy="184"/>
                  <a:chOff x="1000" y="3128"/>
                  <a:chExt cx="320" cy="184"/>
                </a:xfrm>
              </p:grpSpPr>
              <p:sp>
                <p:nvSpPr>
                  <p:cNvPr id="66" name="AutoShape 72"/>
                  <p:cNvSpPr>
                    <a:spLocks noChangeArrowheads="1"/>
                  </p:cNvSpPr>
                  <p:nvPr/>
                </p:nvSpPr>
                <p:spPr bwMode="auto">
                  <a:xfrm>
                    <a:off x="1000" y="3128"/>
                    <a:ext cx="320" cy="184"/>
                  </a:xfrm>
                  <a:prstGeom prst="can">
                    <a:avLst>
                      <a:gd name="adj" fmla="val 50000"/>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67" name="Line 73"/>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sp>
                <p:nvSpPr>
                  <p:cNvPr id="68" name="Line 74"/>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grpSp>
            <p:sp>
              <p:nvSpPr>
                <p:cNvPr id="49" name="Oval 75"/>
                <p:cNvSpPr>
                  <a:spLocks noChangeArrowheads="1"/>
                </p:cNvSpPr>
                <p:nvPr/>
              </p:nvSpPr>
              <p:spPr bwMode="auto">
                <a:xfrm>
                  <a:off x="960" y="1728"/>
                  <a:ext cx="192" cy="96"/>
                </a:xfrm>
                <a:prstGeom prst="ellipse">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50" name="Oval 76"/>
                <p:cNvSpPr>
                  <a:spLocks noChangeArrowheads="1"/>
                </p:cNvSpPr>
                <p:nvPr/>
              </p:nvSpPr>
              <p:spPr bwMode="auto">
                <a:xfrm>
                  <a:off x="2064" y="1632"/>
                  <a:ext cx="192" cy="96"/>
                </a:xfrm>
                <a:prstGeom prst="ellipse">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grpSp>
              <p:nvGrpSpPr>
                <p:cNvPr id="51" name="Group 77"/>
                <p:cNvGrpSpPr>
                  <a:grpSpLocks/>
                </p:cNvGrpSpPr>
                <p:nvPr/>
              </p:nvGrpSpPr>
              <p:grpSpPr bwMode="auto">
                <a:xfrm>
                  <a:off x="864" y="1440"/>
                  <a:ext cx="240" cy="96"/>
                  <a:chOff x="1000" y="3128"/>
                  <a:chExt cx="320" cy="184"/>
                </a:xfrm>
              </p:grpSpPr>
              <p:sp>
                <p:nvSpPr>
                  <p:cNvPr id="63" name="AutoShape 78"/>
                  <p:cNvSpPr>
                    <a:spLocks noChangeArrowheads="1"/>
                  </p:cNvSpPr>
                  <p:nvPr/>
                </p:nvSpPr>
                <p:spPr bwMode="auto">
                  <a:xfrm>
                    <a:off x="1000" y="3128"/>
                    <a:ext cx="320" cy="184"/>
                  </a:xfrm>
                  <a:prstGeom prst="can">
                    <a:avLst>
                      <a:gd name="adj" fmla="val 50000"/>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64" name="Line 79"/>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sp>
                <p:nvSpPr>
                  <p:cNvPr id="65" name="Line 80"/>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grpSp>
            <p:grpSp>
              <p:nvGrpSpPr>
                <p:cNvPr id="52" name="Group 81"/>
                <p:cNvGrpSpPr>
                  <a:grpSpLocks/>
                </p:cNvGrpSpPr>
                <p:nvPr/>
              </p:nvGrpSpPr>
              <p:grpSpPr bwMode="auto">
                <a:xfrm>
                  <a:off x="1488" y="1776"/>
                  <a:ext cx="240" cy="96"/>
                  <a:chOff x="1000" y="3128"/>
                  <a:chExt cx="320" cy="184"/>
                </a:xfrm>
              </p:grpSpPr>
              <p:sp>
                <p:nvSpPr>
                  <p:cNvPr id="60" name="AutoShape 82"/>
                  <p:cNvSpPr>
                    <a:spLocks noChangeArrowheads="1"/>
                  </p:cNvSpPr>
                  <p:nvPr/>
                </p:nvSpPr>
                <p:spPr bwMode="auto">
                  <a:xfrm>
                    <a:off x="1000" y="3128"/>
                    <a:ext cx="320" cy="184"/>
                  </a:xfrm>
                  <a:prstGeom prst="can">
                    <a:avLst>
                      <a:gd name="adj" fmla="val 50000"/>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61" name="Line 83"/>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sp>
                <p:nvSpPr>
                  <p:cNvPr id="62" name="Line 84"/>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grpSp>
            <p:sp>
              <p:nvSpPr>
                <p:cNvPr id="53" name="Line 85"/>
                <p:cNvSpPr>
                  <a:spLocks noChangeShapeType="1"/>
                </p:cNvSpPr>
                <p:nvPr/>
              </p:nvSpPr>
              <p:spPr bwMode="auto">
                <a:xfrm>
                  <a:off x="1200" y="1200"/>
                  <a:ext cx="816" cy="0"/>
                </a:xfrm>
                <a:prstGeom prst="line">
                  <a:avLst/>
                </a:prstGeom>
                <a:noFill/>
                <a:ln w="28575">
                  <a:solidFill>
                    <a:srgbClr val="00B0F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sp>
              <p:nvSpPr>
                <p:cNvPr id="54" name="Line 86"/>
                <p:cNvSpPr>
                  <a:spLocks noChangeShapeType="1"/>
                </p:cNvSpPr>
                <p:nvPr/>
              </p:nvSpPr>
              <p:spPr bwMode="auto">
                <a:xfrm flipH="1">
                  <a:off x="1008" y="1248"/>
                  <a:ext cx="48" cy="192"/>
                </a:xfrm>
                <a:prstGeom prst="line">
                  <a:avLst/>
                </a:prstGeom>
                <a:noFill/>
                <a:ln w="28575">
                  <a:solidFill>
                    <a:srgbClr val="00B0F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sp>
              <p:nvSpPr>
                <p:cNvPr id="55" name="Line 87"/>
                <p:cNvSpPr>
                  <a:spLocks noChangeShapeType="1"/>
                </p:cNvSpPr>
                <p:nvPr/>
              </p:nvSpPr>
              <p:spPr bwMode="auto">
                <a:xfrm>
                  <a:off x="1008" y="1536"/>
                  <a:ext cx="48" cy="192"/>
                </a:xfrm>
                <a:prstGeom prst="line">
                  <a:avLst/>
                </a:prstGeom>
                <a:noFill/>
                <a:ln w="28575">
                  <a:solidFill>
                    <a:srgbClr val="00B0F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sp>
              <p:nvSpPr>
                <p:cNvPr id="56" name="Line 88"/>
                <p:cNvSpPr>
                  <a:spLocks noChangeShapeType="1"/>
                </p:cNvSpPr>
                <p:nvPr/>
              </p:nvSpPr>
              <p:spPr bwMode="auto">
                <a:xfrm>
                  <a:off x="1152" y="1776"/>
                  <a:ext cx="336" cy="48"/>
                </a:xfrm>
                <a:prstGeom prst="line">
                  <a:avLst/>
                </a:prstGeom>
                <a:noFill/>
                <a:ln w="28575">
                  <a:solidFill>
                    <a:srgbClr val="00B0F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sp>
              <p:nvSpPr>
                <p:cNvPr id="57" name="Line 89"/>
                <p:cNvSpPr>
                  <a:spLocks noChangeShapeType="1"/>
                </p:cNvSpPr>
                <p:nvPr/>
              </p:nvSpPr>
              <p:spPr bwMode="auto">
                <a:xfrm flipV="1">
                  <a:off x="1728" y="1680"/>
                  <a:ext cx="336" cy="144"/>
                </a:xfrm>
                <a:prstGeom prst="line">
                  <a:avLst/>
                </a:prstGeom>
                <a:noFill/>
                <a:ln w="28575">
                  <a:solidFill>
                    <a:srgbClr val="00B0F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sp>
              <p:nvSpPr>
                <p:cNvPr id="58" name="Line 90"/>
                <p:cNvSpPr>
                  <a:spLocks noChangeShapeType="1"/>
                </p:cNvSpPr>
                <p:nvPr/>
              </p:nvSpPr>
              <p:spPr bwMode="auto">
                <a:xfrm>
                  <a:off x="2160" y="1296"/>
                  <a:ext cx="0" cy="336"/>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sp>
              <p:nvSpPr>
                <p:cNvPr id="59" name="Text Box 91"/>
                <p:cNvSpPr txBox="1">
                  <a:spLocks noChangeArrowheads="1"/>
                </p:cNvSpPr>
                <p:nvPr/>
              </p:nvSpPr>
              <p:spPr bwMode="auto">
                <a:xfrm>
                  <a:off x="1212" y="695"/>
                  <a:ext cx="903"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solidFill>
                        <a:srgbClr val="C55A11"/>
                      </a:solidFill>
                      <a:latin typeface="微软雅黑" pitchFamily="34" charset="-122"/>
                      <a:ea typeface="微软雅黑" pitchFamily="34" charset="-122"/>
                    </a:rPr>
                    <a:t>自治系统</a:t>
                  </a:r>
                </a:p>
              </p:txBody>
            </p:sp>
          </p:grpSp>
          <p:grpSp>
            <p:nvGrpSpPr>
              <p:cNvPr id="12" name="Group 92"/>
              <p:cNvGrpSpPr>
                <a:grpSpLocks/>
              </p:cNvGrpSpPr>
              <p:nvPr/>
            </p:nvGrpSpPr>
            <p:grpSpPr bwMode="auto">
              <a:xfrm>
                <a:off x="3153" y="1016"/>
                <a:ext cx="1872" cy="1321"/>
                <a:chOff x="3168" y="695"/>
                <a:chExt cx="1872" cy="1321"/>
              </a:xfrm>
            </p:grpSpPr>
            <p:sp>
              <p:nvSpPr>
                <p:cNvPr id="16" name="Rectangle 93"/>
                <p:cNvSpPr>
                  <a:spLocks noChangeArrowheads="1"/>
                </p:cNvSpPr>
                <p:nvPr/>
              </p:nvSpPr>
              <p:spPr bwMode="auto">
                <a:xfrm>
                  <a:off x="3168" y="1008"/>
                  <a:ext cx="1872" cy="1008"/>
                </a:xfrm>
                <a:prstGeom prst="rect">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7" name="Oval 94"/>
                <p:cNvSpPr>
                  <a:spLocks noChangeArrowheads="1"/>
                </p:cNvSpPr>
                <p:nvPr/>
              </p:nvSpPr>
              <p:spPr bwMode="auto">
                <a:xfrm>
                  <a:off x="3360" y="1344"/>
                  <a:ext cx="192" cy="96"/>
                </a:xfrm>
                <a:prstGeom prst="ellipse">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9" name="Oval 96"/>
                <p:cNvSpPr>
                  <a:spLocks noChangeArrowheads="1"/>
                </p:cNvSpPr>
                <p:nvPr/>
              </p:nvSpPr>
              <p:spPr bwMode="auto">
                <a:xfrm>
                  <a:off x="4704" y="1776"/>
                  <a:ext cx="192" cy="96"/>
                </a:xfrm>
                <a:prstGeom prst="ellipse">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20" name="Line 97"/>
                <p:cNvSpPr>
                  <a:spLocks noChangeShapeType="1"/>
                </p:cNvSpPr>
                <p:nvPr/>
              </p:nvSpPr>
              <p:spPr bwMode="auto">
                <a:xfrm>
                  <a:off x="4224" y="1200"/>
                  <a:ext cx="528" cy="576"/>
                </a:xfrm>
                <a:prstGeom prst="line">
                  <a:avLst/>
                </a:prstGeom>
                <a:noFill/>
                <a:ln w="28575">
                  <a:solidFill>
                    <a:srgbClr val="00B0F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sp>
              <p:nvSpPr>
                <p:cNvPr id="21" name="Line 98"/>
                <p:cNvSpPr>
                  <a:spLocks noChangeShapeType="1"/>
                </p:cNvSpPr>
                <p:nvPr/>
              </p:nvSpPr>
              <p:spPr bwMode="auto">
                <a:xfrm flipH="1">
                  <a:off x="3504" y="1152"/>
                  <a:ext cx="624" cy="240"/>
                </a:xfrm>
                <a:prstGeom prst="line">
                  <a:avLst/>
                </a:prstGeom>
                <a:noFill/>
                <a:ln w="28575">
                  <a:solidFill>
                    <a:srgbClr val="00B0F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sp>
              <p:nvSpPr>
                <p:cNvPr id="22" name="Line 99"/>
                <p:cNvSpPr>
                  <a:spLocks noChangeShapeType="1"/>
                </p:cNvSpPr>
                <p:nvPr/>
              </p:nvSpPr>
              <p:spPr bwMode="auto">
                <a:xfrm>
                  <a:off x="4752" y="1200"/>
                  <a:ext cx="48" cy="624"/>
                </a:xfrm>
                <a:prstGeom prst="line">
                  <a:avLst/>
                </a:prstGeom>
                <a:noFill/>
                <a:ln w="28575">
                  <a:solidFill>
                    <a:srgbClr val="00B0F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sp>
              <p:nvSpPr>
                <p:cNvPr id="23" name="Line 100"/>
                <p:cNvSpPr>
                  <a:spLocks noChangeShapeType="1"/>
                </p:cNvSpPr>
                <p:nvPr/>
              </p:nvSpPr>
              <p:spPr bwMode="auto">
                <a:xfrm>
                  <a:off x="3648" y="1824"/>
                  <a:ext cx="336" cy="0"/>
                </a:xfrm>
                <a:prstGeom prst="line">
                  <a:avLst/>
                </a:prstGeom>
                <a:noFill/>
                <a:ln w="28575">
                  <a:solidFill>
                    <a:srgbClr val="00B0F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sp>
              <p:nvSpPr>
                <p:cNvPr id="24" name="Line 101"/>
                <p:cNvSpPr>
                  <a:spLocks noChangeShapeType="1"/>
                </p:cNvSpPr>
                <p:nvPr/>
              </p:nvSpPr>
              <p:spPr bwMode="auto">
                <a:xfrm flipV="1">
                  <a:off x="4080" y="1152"/>
                  <a:ext cx="624" cy="624"/>
                </a:xfrm>
                <a:prstGeom prst="line">
                  <a:avLst/>
                </a:prstGeom>
                <a:noFill/>
                <a:ln w="28575">
                  <a:solidFill>
                    <a:srgbClr val="00B0F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grpSp>
              <p:nvGrpSpPr>
                <p:cNvPr id="25" name="Group 102"/>
                <p:cNvGrpSpPr>
                  <a:grpSpLocks/>
                </p:cNvGrpSpPr>
                <p:nvPr/>
              </p:nvGrpSpPr>
              <p:grpSpPr bwMode="auto">
                <a:xfrm>
                  <a:off x="4304" y="1392"/>
                  <a:ext cx="240" cy="96"/>
                  <a:chOff x="1000" y="3128"/>
                  <a:chExt cx="320" cy="184"/>
                </a:xfrm>
              </p:grpSpPr>
              <p:sp>
                <p:nvSpPr>
                  <p:cNvPr id="43" name="AutoShape 103"/>
                  <p:cNvSpPr>
                    <a:spLocks noChangeArrowheads="1"/>
                  </p:cNvSpPr>
                  <p:nvPr/>
                </p:nvSpPr>
                <p:spPr bwMode="auto">
                  <a:xfrm>
                    <a:off x="1000" y="3128"/>
                    <a:ext cx="320" cy="184"/>
                  </a:xfrm>
                  <a:prstGeom prst="can">
                    <a:avLst>
                      <a:gd name="adj" fmla="val 50000"/>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44" name="Line 104"/>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sp>
                <p:nvSpPr>
                  <p:cNvPr id="45" name="Line 105"/>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grpSp>
            <p:sp>
              <p:nvSpPr>
                <p:cNvPr id="26" name="Line 106"/>
                <p:cNvSpPr>
                  <a:spLocks noChangeShapeType="1"/>
                </p:cNvSpPr>
                <p:nvPr/>
              </p:nvSpPr>
              <p:spPr bwMode="auto">
                <a:xfrm flipH="1">
                  <a:off x="3456" y="1440"/>
                  <a:ext cx="0" cy="288"/>
                </a:xfrm>
                <a:prstGeom prst="line">
                  <a:avLst/>
                </a:prstGeom>
                <a:noFill/>
                <a:ln w="28575">
                  <a:solidFill>
                    <a:srgbClr val="00B0F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sp>
              <p:nvSpPr>
                <p:cNvPr id="27" name="Oval 107"/>
                <p:cNvSpPr>
                  <a:spLocks noChangeArrowheads="1"/>
                </p:cNvSpPr>
                <p:nvPr/>
              </p:nvSpPr>
              <p:spPr bwMode="auto">
                <a:xfrm>
                  <a:off x="4080" y="1104"/>
                  <a:ext cx="192" cy="96"/>
                </a:xfrm>
                <a:prstGeom prst="ellipse">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28" name="Oval 108"/>
                <p:cNvSpPr>
                  <a:spLocks noChangeArrowheads="1"/>
                </p:cNvSpPr>
                <p:nvPr/>
              </p:nvSpPr>
              <p:spPr bwMode="auto">
                <a:xfrm>
                  <a:off x="4656" y="1104"/>
                  <a:ext cx="192" cy="96"/>
                </a:xfrm>
                <a:prstGeom prst="ellipse">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grpSp>
              <p:nvGrpSpPr>
                <p:cNvPr id="29" name="Group 109"/>
                <p:cNvGrpSpPr>
                  <a:grpSpLocks/>
                </p:cNvGrpSpPr>
                <p:nvPr/>
              </p:nvGrpSpPr>
              <p:grpSpPr bwMode="auto">
                <a:xfrm>
                  <a:off x="3696" y="1200"/>
                  <a:ext cx="240" cy="96"/>
                  <a:chOff x="1000" y="3128"/>
                  <a:chExt cx="320" cy="184"/>
                </a:xfrm>
              </p:grpSpPr>
              <p:sp>
                <p:nvSpPr>
                  <p:cNvPr id="40" name="AutoShape 110"/>
                  <p:cNvSpPr>
                    <a:spLocks noChangeArrowheads="1"/>
                  </p:cNvSpPr>
                  <p:nvPr/>
                </p:nvSpPr>
                <p:spPr bwMode="auto">
                  <a:xfrm>
                    <a:off x="1000" y="3128"/>
                    <a:ext cx="320" cy="184"/>
                  </a:xfrm>
                  <a:prstGeom prst="can">
                    <a:avLst>
                      <a:gd name="adj" fmla="val 50000"/>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41" name="Line 111"/>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sp>
                <p:nvSpPr>
                  <p:cNvPr id="42" name="Line 112"/>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grpSp>
            <p:grpSp>
              <p:nvGrpSpPr>
                <p:cNvPr id="30" name="Group 113"/>
                <p:cNvGrpSpPr>
                  <a:grpSpLocks/>
                </p:cNvGrpSpPr>
                <p:nvPr/>
              </p:nvGrpSpPr>
              <p:grpSpPr bwMode="auto">
                <a:xfrm>
                  <a:off x="4656" y="1392"/>
                  <a:ext cx="240" cy="96"/>
                  <a:chOff x="1000" y="3128"/>
                  <a:chExt cx="320" cy="184"/>
                </a:xfrm>
              </p:grpSpPr>
              <p:sp>
                <p:nvSpPr>
                  <p:cNvPr id="37" name="AutoShape 114"/>
                  <p:cNvSpPr>
                    <a:spLocks noChangeArrowheads="1"/>
                  </p:cNvSpPr>
                  <p:nvPr/>
                </p:nvSpPr>
                <p:spPr bwMode="auto">
                  <a:xfrm>
                    <a:off x="1000" y="3128"/>
                    <a:ext cx="320" cy="184"/>
                  </a:xfrm>
                  <a:prstGeom prst="can">
                    <a:avLst>
                      <a:gd name="adj" fmla="val 50000"/>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38" name="Line 115"/>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sp>
                <p:nvSpPr>
                  <p:cNvPr id="39" name="Line 116"/>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grpSp>
            <p:grpSp>
              <p:nvGrpSpPr>
                <p:cNvPr id="31" name="Group 117"/>
                <p:cNvGrpSpPr>
                  <a:grpSpLocks/>
                </p:cNvGrpSpPr>
                <p:nvPr/>
              </p:nvGrpSpPr>
              <p:grpSpPr bwMode="auto">
                <a:xfrm>
                  <a:off x="3328" y="1688"/>
                  <a:ext cx="320" cy="184"/>
                  <a:chOff x="1000" y="3128"/>
                  <a:chExt cx="320" cy="184"/>
                </a:xfrm>
              </p:grpSpPr>
              <p:sp>
                <p:nvSpPr>
                  <p:cNvPr id="34" name="AutoShape 118"/>
                  <p:cNvSpPr>
                    <a:spLocks noChangeArrowheads="1"/>
                  </p:cNvSpPr>
                  <p:nvPr/>
                </p:nvSpPr>
                <p:spPr bwMode="auto">
                  <a:xfrm>
                    <a:off x="1000" y="3128"/>
                    <a:ext cx="320" cy="184"/>
                  </a:xfrm>
                  <a:prstGeom prst="can">
                    <a:avLst>
                      <a:gd name="adj" fmla="val 50000"/>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35" name="Line 119"/>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sp>
                <p:nvSpPr>
                  <p:cNvPr id="36" name="Line 120"/>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grpSp>
            <p:sp>
              <p:nvSpPr>
                <p:cNvPr id="32" name="Text Box 121"/>
                <p:cNvSpPr txBox="1">
                  <a:spLocks noChangeArrowheads="1"/>
                </p:cNvSpPr>
                <p:nvPr/>
              </p:nvSpPr>
              <p:spPr bwMode="auto">
                <a:xfrm>
                  <a:off x="3586" y="1505"/>
                  <a:ext cx="377"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0000FF"/>
                      </a:solidFill>
                      <a:latin typeface="微软雅黑" pitchFamily="34" charset="-122"/>
                      <a:ea typeface="微软雅黑" pitchFamily="34" charset="-122"/>
                    </a:rPr>
                    <a:t>R2</a:t>
                  </a:r>
                </a:p>
              </p:txBody>
            </p:sp>
            <p:sp>
              <p:nvSpPr>
                <p:cNvPr id="33" name="Text Box 122"/>
                <p:cNvSpPr txBox="1">
                  <a:spLocks noChangeArrowheads="1"/>
                </p:cNvSpPr>
                <p:nvPr/>
              </p:nvSpPr>
              <p:spPr bwMode="auto">
                <a:xfrm>
                  <a:off x="3704" y="695"/>
                  <a:ext cx="903"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solidFill>
                        <a:srgbClr val="C55A11"/>
                      </a:solidFill>
                      <a:latin typeface="微软雅黑" pitchFamily="34" charset="-122"/>
                      <a:ea typeface="微软雅黑" pitchFamily="34" charset="-122"/>
                    </a:rPr>
                    <a:t>自治系统</a:t>
                  </a:r>
                </a:p>
              </p:txBody>
            </p:sp>
            <p:sp>
              <p:nvSpPr>
                <p:cNvPr id="18" name="Oval 95"/>
                <p:cNvSpPr>
                  <a:spLocks noChangeArrowheads="1"/>
                </p:cNvSpPr>
                <p:nvPr/>
              </p:nvSpPr>
              <p:spPr bwMode="auto">
                <a:xfrm>
                  <a:off x="3936" y="1776"/>
                  <a:ext cx="192" cy="96"/>
                </a:xfrm>
                <a:prstGeom prst="ellipse">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grpSp>
          <p:sp>
            <p:nvSpPr>
              <p:cNvPr id="13" name="Line 123"/>
              <p:cNvSpPr>
                <a:spLocks noChangeShapeType="1"/>
              </p:cNvSpPr>
              <p:nvPr/>
            </p:nvSpPr>
            <p:spPr bwMode="auto">
              <a:xfrm>
                <a:off x="2241" y="2001"/>
                <a:ext cx="1056" cy="96"/>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sp>
            <p:nvSpPr>
              <p:cNvPr id="14" name="Line 124"/>
              <p:cNvSpPr>
                <a:spLocks noChangeShapeType="1"/>
              </p:cNvSpPr>
              <p:nvPr/>
            </p:nvSpPr>
            <p:spPr bwMode="auto">
              <a:xfrm flipH="1">
                <a:off x="3393" y="2193"/>
                <a:ext cx="96" cy="672"/>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sp>
            <p:nvSpPr>
              <p:cNvPr id="15" name="Line 125"/>
              <p:cNvSpPr>
                <a:spLocks noChangeShapeType="1"/>
              </p:cNvSpPr>
              <p:nvPr/>
            </p:nvSpPr>
            <p:spPr bwMode="auto">
              <a:xfrm flipH="1" flipV="1">
                <a:off x="2385" y="3297"/>
                <a:ext cx="1008" cy="144"/>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itchFamily="34" charset="-122"/>
                  <a:ea typeface="微软雅黑" pitchFamily="34" charset="-122"/>
                </a:endParaRPr>
              </a:p>
            </p:txBody>
          </p:sp>
        </p:grpSp>
        <p:sp>
          <p:nvSpPr>
            <p:cNvPr id="7" name="Rectangle 249"/>
            <p:cNvSpPr>
              <a:spLocks noChangeArrowheads="1"/>
            </p:cNvSpPr>
            <p:nvPr/>
          </p:nvSpPr>
          <p:spPr bwMode="auto">
            <a:xfrm>
              <a:off x="1728" y="1584"/>
              <a:ext cx="377"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0000FF"/>
                  </a:solidFill>
                  <a:latin typeface="微软雅黑" pitchFamily="34" charset="-122"/>
                  <a:ea typeface="微软雅黑" pitchFamily="34" charset="-122"/>
                </a:rPr>
                <a:t>R1</a:t>
              </a:r>
            </a:p>
          </p:txBody>
        </p:sp>
      </p:grpSp>
      <p:sp>
        <p:nvSpPr>
          <p:cNvPr id="127" name="标题 126"/>
          <p:cNvSpPr>
            <a:spLocks noGrp="1"/>
          </p:cNvSpPr>
          <p:nvPr>
            <p:ph type="title"/>
          </p:nvPr>
        </p:nvSpPr>
        <p:spPr/>
        <p:txBody>
          <a:bodyPr/>
          <a:lstStyle/>
          <a:p>
            <a:r>
              <a:rPr lang="en-US" altLang="zh-CN" dirty="0">
                <a:latin typeface="微软雅黑" panose="020B0503020204020204" pitchFamily="34" charset="-122"/>
              </a:rPr>
              <a:t>4.4  </a:t>
            </a:r>
            <a:r>
              <a:rPr lang="zh-CN" altLang="en-US" dirty="0">
                <a:latin typeface="微软雅黑" panose="020B0503020204020204" pitchFamily="34" charset="-122"/>
              </a:rPr>
              <a:t>路由选择协议</a:t>
            </a:r>
            <a:endParaRPr lang="zh-CN" altLang="en-US" dirty="0"/>
          </a:p>
        </p:txBody>
      </p:sp>
      <p:sp>
        <p:nvSpPr>
          <p:cNvPr id="128"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自治系统</a:t>
            </a:r>
            <a:r>
              <a:rPr lang="en-US" altLang="zh-CN" sz="2400" b="1" dirty="0">
                <a:solidFill>
                  <a:srgbClr val="0070C0"/>
                </a:solidFill>
                <a:latin typeface="微软雅黑" panose="020B0503020204020204" pitchFamily="34" charset="-122"/>
                <a:ea typeface="微软雅黑" panose="020B0503020204020204" pitchFamily="34" charset="-122"/>
              </a:rPr>
              <a:t>AS</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044002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1254115"/>
            <a:ext cx="8424936" cy="3477875"/>
          </a:xfrm>
          <a:prstGeom prst="rect">
            <a:avLst/>
          </a:prstGeom>
        </p:spPr>
        <p:txBody>
          <a:bodyPr wrap="square">
            <a:spAutoFit/>
          </a:bodyPr>
          <a:lstStyle/>
          <a:p>
            <a:pPr>
              <a:lnSpc>
                <a:spcPts val="3300"/>
              </a:lnSpc>
              <a:buClr>
                <a:srgbClr val="0070C0"/>
              </a:buClr>
            </a:pPr>
            <a:r>
              <a:rPr lang="zh-CN" altLang="en-US" sz="2000" dirty="0">
                <a:solidFill>
                  <a:srgbClr val="C55A11"/>
                </a:solidFill>
                <a:latin typeface="微软雅黑" pitchFamily="34" charset="-122"/>
                <a:ea typeface="微软雅黑" pitchFamily="34" charset="-122"/>
              </a:rPr>
              <a:t>内部网关协议 </a:t>
            </a:r>
            <a:r>
              <a:rPr lang="en-US" altLang="zh-CN" sz="2000" dirty="0">
                <a:solidFill>
                  <a:srgbClr val="C55A11"/>
                </a:solidFill>
                <a:latin typeface="微软雅黑" pitchFamily="34" charset="-122"/>
                <a:ea typeface="微软雅黑" pitchFamily="34" charset="-122"/>
              </a:rPr>
              <a:t>IGP </a:t>
            </a:r>
            <a:r>
              <a:rPr lang="en-US" altLang="zh-CN" sz="2000" dirty="0">
                <a:solidFill>
                  <a:srgbClr val="0070C0"/>
                </a:solidFill>
                <a:latin typeface="微软雅黑" pitchFamily="34" charset="-122"/>
                <a:ea typeface="微软雅黑" pitchFamily="34" charset="-122"/>
              </a:rPr>
              <a:t>(Interior Gateway Protocol)  </a:t>
            </a:r>
          </a:p>
          <a:p>
            <a:pPr marL="342900" indent="-342900">
              <a:lnSpc>
                <a:spcPts val="33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在一个自治系统</a:t>
            </a:r>
            <a:r>
              <a:rPr lang="zh-CN" altLang="en-US" sz="2000" dirty="0">
                <a:solidFill>
                  <a:srgbClr val="C55A11"/>
                </a:solidFill>
                <a:latin typeface="微软雅黑" pitchFamily="34" charset="-122"/>
                <a:ea typeface="微软雅黑" pitchFamily="34" charset="-122"/>
              </a:rPr>
              <a:t>内部使用</a:t>
            </a:r>
            <a:r>
              <a:rPr lang="zh-CN" altLang="en-US" sz="2000" dirty="0">
                <a:solidFill>
                  <a:srgbClr val="0070C0"/>
                </a:solidFill>
                <a:latin typeface="微软雅黑" pitchFamily="34" charset="-122"/>
                <a:ea typeface="微软雅黑" pitchFamily="34" charset="-122"/>
              </a:rPr>
              <a:t>的路由选择协议。</a:t>
            </a:r>
            <a:endParaRPr lang="en-US" altLang="zh-CN" sz="2000" dirty="0">
              <a:solidFill>
                <a:srgbClr val="0070C0"/>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目前这类路由选择协议使用得最多，如 </a:t>
            </a:r>
            <a:r>
              <a:rPr lang="en-US" altLang="zh-CN" sz="2000" dirty="0">
                <a:solidFill>
                  <a:srgbClr val="0070C0"/>
                </a:solidFill>
                <a:latin typeface="微软雅黑" pitchFamily="34" charset="-122"/>
                <a:ea typeface="微软雅黑" pitchFamily="34" charset="-122"/>
              </a:rPr>
              <a:t>RIP </a:t>
            </a:r>
            <a:r>
              <a:rPr lang="zh-CN" altLang="en-US" sz="2000" dirty="0">
                <a:solidFill>
                  <a:srgbClr val="0070C0"/>
                </a:solidFill>
                <a:latin typeface="微软雅黑" pitchFamily="34" charset="-122"/>
                <a:ea typeface="微软雅黑" pitchFamily="34" charset="-122"/>
              </a:rPr>
              <a:t>和 </a:t>
            </a:r>
            <a:r>
              <a:rPr lang="en-US" altLang="zh-CN" sz="2000" dirty="0">
                <a:solidFill>
                  <a:srgbClr val="0070C0"/>
                </a:solidFill>
                <a:latin typeface="微软雅黑" pitchFamily="34" charset="-122"/>
                <a:ea typeface="微软雅黑" pitchFamily="34" charset="-122"/>
              </a:rPr>
              <a:t>OSPF </a:t>
            </a:r>
            <a:r>
              <a:rPr lang="zh-CN" altLang="en-US" sz="2000" dirty="0">
                <a:solidFill>
                  <a:srgbClr val="0070C0"/>
                </a:solidFill>
                <a:latin typeface="微软雅黑" pitchFamily="34" charset="-122"/>
                <a:ea typeface="微软雅黑" pitchFamily="34" charset="-122"/>
              </a:rPr>
              <a:t>协议。</a:t>
            </a:r>
          </a:p>
          <a:p>
            <a:pPr>
              <a:lnSpc>
                <a:spcPts val="3300"/>
              </a:lnSpc>
              <a:buClr>
                <a:srgbClr val="0070C0"/>
              </a:buClr>
            </a:pPr>
            <a:r>
              <a:rPr lang="zh-CN" altLang="en-US" sz="2000" dirty="0">
                <a:solidFill>
                  <a:srgbClr val="C55A11"/>
                </a:solidFill>
                <a:latin typeface="微软雅黑" pitchFamily="34" charset="-122"/>
                <a:ea typeface="微软雅黑" pitchFamily="34" charset="-122"/>
              </a:rPr>
              <a:t>外部网关协议 </a:t>
            </a:r>
            <a:r>
              <a:rPr lang="en-US" altLang="zh-CN" sz="2000" dirty="0">
                <a:solidFill>
                  <a:srgbClr val="C55A11"/>
                </a:solidFill>
                <a:latin typeface="微软雅黑" pitchFamily="34" charset="-122"/>
                <a:ea typeface="微软雅黑" pitchFamily="34" charset="-122"/>
              </a:rPr>
              <a:t>EGP </a:t>
            </a:r>
            <a:r>
              <a:rPr lang="en-US" altLang="zh-CN" sz="2000" dirty="0">
                <a:solidFill>
                  <a:srgbClr val="0070C0"/>
                </a:solidFill>
                <a:latin typeface="微软雅黑" pitchFamily="34" charset="-122"/>
                <a:ea typeface="微软雅黑" pitchFamily="34" charset="-122"/>
              </a:rPr>
              <a:t>(External Gateway Protocol) </a:t>
            </a:r>
          </a:p>
          <a:p>
            <a:pPr marL="342900" indent="-342900">
              <a:lnSpc>
                <a:spcPts val="33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若源站和目的站处在不同的自治系统中，当数据报传到一个自治系统的边界时，就需要使用一种协议</a:t>
            </a:r>
            <a:r>
              <a:rPr lang="zh-CN" altLang="en-US" sz="2000" dirty="0">
                <a:solidFill>
                  <a:srgbClr val="C55A11"/>
                </a:solidFill>
                <a:latin typeface="微软雅黑" pitchFamily="34" charset="-122"/>
                <a:ea typeface="微软雅黑" pitchFamily="34" charset="-122"/>
              </a:rPr>
              <a:t>将路由选择信息传递到另一个自治系统中</a:t>
            </a:r>
            <a:r>
              <a:rPr lang="zh-CN" altLang="en-US" sz="2000" dirty="0">
                <a:solidFill>
                  <a:srgbClr val="0070C0"/>
                </a:solidFill>
                <a:latin typeface="微软雅黑" pitchFamily="34" charset="-122"/>
                <a:ea typeface="微软雅黑" pitchFamily="34" charset="-122"/>
              </a:rPr>
              <a:t>。这样的协议就是外部网关协议 </a:t>
            </a:r>
            <a:r>
              <a:rPr lang="en-US" altLang="zh-CN" sz="2000" dirty="0">
                <a:solidFill>
                  <a:srgbClr val="0070C0"/>
                </a:solidFill>
                <a:latin typeface="微软雅黑" pitchFamily="34" charset="-122"/>
                <a:ea typeface="微软雅黑" pitchFamily="34" charset="-122"/>
              </a:rPr>
              <a:t>EGP</a:t>
            </a:r>
            <a:r>
              <a:rPr lang="zh-CN" altLang="en-US" sz="2000" dirty="0">
                <a:solidFill>
                  <a:srgbClr val="0070C0"/>
                </a:solidFill>
                <a:latin typeface="微软雅黑" pitchFamily="34" charset="-122"/>
                <a:ea typeface="微软雅黑" pitchFamily="34" charset="-122"/>
              </a:rPr>
              <a:t>。</a:t>
            </a:r>
            <a:endParaRPr lang="en-US" altLang="zh-CN" sz="2000" dirty="0">
              <a:solidFill>
                <a:srgbClr val="0070C0"/>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在外部网关协议中目前使用最多的是 </a:t>
            </a:r>
            <a:r>
              <a:rPr lang="en-US" altLang="zh-CN" sz="2000" dirty="0">
                <a:solidFill>
                  <a:srgbClr val="0070C0"/>
                </a:solidFill>
                <a:latin typeface="微软雅黑" pitchFamily="34" charset="-122"/>
                <a:ea typeface="微软雅黑" pitchFamily="34" charset="-122"/>
              </a:rPr>
              <a:t>BGP-4</a:t>
            </a:r>
            <a:r>
              <a:rPr lang="zh-CN" altLang="en-US" sz="2000" dirty="0">
                <a:solidFill>
                  <a:srgbClr val="0070C0"/>
                </a:solidFill>
                <a:latin typeface="微软雅黑" pitchFamily="34" charset="-122"/>
                <a:ea typeface="微软雅黑" pitchFamily="34" charset="-122"/>
              </a:rPr>
              <a:t>。 </a:t>
            </a:r>
          </a:p>
        </p:txBody>
      </p:sp>
      <p:sp>
        <p:nvSpPr>
          <p:cNvPr id="5" name="标题 4"/>
          <p:cNvSpPr>
            <a:spLocks noGrp="1"/>
          </p:cNvSpPr>
          <p:nvPr>
            <p:ph type="title"/>
          </p:nvPr>
        </p:nvSpPr>
        <p:spPr/>
        <p:txBody>
          <a:bodyPr/>
          <a:lstStyle/>
          <a:p>
            <a:r>
              <a:rPr lang="en-US" altLang="zh-CN" dirty="0">
                <a:latin typeface="微软雅黑" panose="020B0503020204020204" pitchFamily="34" charset="-122"/>
              </a:rPr>
              <a:t>4.4  </a:t>
            </a:r>
            <a:r>
              <a:rPr lang="zh-CN" altLang="en-US" dirty="0">
                <a:latin typeface="微软雅黑" panose="020B0503020204020204" pitchFamily="34" charset="-122"/>
              </a:rPr>
              <a:t>路由选择协议</a:t>
            </a:r>
            <a:endParaRPr lang="zh-CN" altLang="en-US" dirty="0"/>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互联网有两大类路由选择协议</a:t>
            </a:r>
          </a:p>
        </p:txBody>
      </p:sp>
    </p:spTree>
    <p:extLst>
      <p:ext uri="{BB962C8B-B14F-4D97-AF65-F5344CB8AC3E}">
        <p14:creationId xmlns:p14="http://schemas.microsoft.com/office/powerpoint/2010/main" val="7337019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136"/>
          <p:cNvGrpSpPr>
            <a:grpSpLocks/>
          </p:cNvGrpSpPr>
          <p:nvPr/>
        </p:nvGrpSpPr>
        <p:grpSpPr bwMode="auto">
          <a:xfrm>
            <a:off x="1026144" y="1753094"/>
            <a:ext cx="2192014" cy="1263027"/>
            <a:chOff x="912" y="768"/>
            <a:chExt cx="2400" cy="1584"/>
          </a:xfrm>
          <a:solidFill>
            <a:srgbClr val="0095F0"/>
          </a:solidFill>
          <a:effectLst/>
        </p:grpSpPr>
        <p:sp>
          <p:nvSpPr>
            <p:cNvPr id="39" name="Oval 137"/>
            <p:cNvSpPr>
              <a:spLocks noChangeArrowheads="1"/>
            </p:cNvSpPr>
            <p:nvPr/>
          </p:nvSpPr>
          <p:spPr bwMode="auto">
            <a:xfrm>
              <a:off x="1751" y="799"/>
              <a:ext cx="1026" cy="6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40" name="Oval 138"/>
            <p:cNvSpPr>
              <a:spLocks noChangeArrowheads="1"/>
            </p:cNvSpPr>
            <p:nvPr/>
          </p:nvSpPr>
          <p:spPr bwMode="auto">
            <a:xfrm>
              <a:off x="1172" y="972"/>
              <a:ext cx="781" cy="6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41" name="Oval 139"/>
            <p:cNvSpPr>
              <a:spLocks noChangeArrowheads="1"/>
            </p:cNvSpPr>
            <p:nvPr/>
          </p:nvSpPr>
          <p:spPr bwMode="auto">
            <a:xfrm>
              <a:off x="926" y="1364"/>
              <a:ext cx="521" cy="50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42" name="Oval 140"/>
            <p:cNvSpPr>
              <a:spLocks noChangeArrowheads="1"/>
            </p:cNvSpPr>
            <p:nvPr/>
          </p:nvSpPr>
          <p:spPr bwMode="auto">
            <a:xfrm>
              <a:off x="1085" y="1599"/>
              <a:ext cx="796" cy="54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43" name="Oval 141"/>
            <p:cNvSpPr>
              <a:spLocks noChangeArrowheads="1"/>
            </p:cNvSpPr>
            <p:nvPr/>
          </p:nvSpPr>
          <p:spPr bwMode="auto">
            <a:xfrm>
              <a:off x="1664" y="1693"/>
              <a:ext cx="1200" cy="65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44" name="Oval 142"/>
            <p:cNvSpPr>
              <a:spLocks noChangeArrowheads="1"/>
            </p:cNvSpPr>
            <p:nvPr/>
          </p:nvSpPr>
          <p:spPr bwMode="auto">
            <a:xfrm>
              <a:off x="2445" y="988"/>
              <a:ext cx="751" cy="48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45" name="Oval 143"/>
            <p:cNvSpPr>
              <a:spLocks noChangeArrowheads="1"/>
            </p:cNvSpPr>
            <p:nvPr/>
          </p:nvSpPr>
          <p:spPr bwMode="auto">
            <a:xfrm>
              <a:off x="2560" y="1317"/>
              <a:ext cx="752" cy="48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46" name="Oval 144"/>
            <p:cNvSpPr>
              <a:spLocks noChangeArrowheads="1"/>
            </p:cNvSpPr>
            <p:nvPr/>
          </p:nvSpPr>
          <p:spPr bwMode="auto">
            <a:xfrm>
              <a:off x="2488" y="1427"/>
              <a:ext cx="752" cy="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47" name="Oval 145"/>
            <p:cNvSpPr>
              <a:spLocks noChangeArrowheads="1"/>
            </p:cNvSpPr>
            <p:nvPr/>
          </p:nvSpPr>
          <p:spPr bwMode="auto">
            <a:xfrm>
              <a:off x="1360" y="1176"/>
              <a:ext cx="1547" cy="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grpSp>
          <p:nvGrpSpPr>
            <p:cNvPr id="48" name="Group 146"/>
            <p:cNvGrpSpPr>
              <a:grpSpLocks/>
            </p:cNvGrpSpPr>
            <p:nvPr/>
          </p:nvGrpSpPr>
          <p:grpSpPr bwMode="auto">
            <a:xfrm>
              <a:off x="912" y="768"/>
              <a:ext cx="2386" cy="1553"/>
              <a:chOff x="912" y="768"/>
              <a:chExt cx="2386" cy="1553"/>
            </a:xfrm>
            <a:grpFill/>
          </p:grpSpPr>
          <p:sp>
            <p:nvSpPr>
              <p:cNvPr id="49" name="Oval 147"/>
              <p:cNvSpPr>
                <a:spLocks noChangeArrowheads="1"/>
              </p:cNvSpPr>
              <p:nvPr/>
            </p:nvSpPr>
            <p:spPr bwMode="auto">
              <a:xfrm>
                <a:off x="1736" y="768"/>
                <a:ext cx="1027" cy="6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50" name="Oval 148"/>
              <p:cNvSpPr>
                <a:spLocks noChangeArrowheads="1"/>
              </p:cNvSpPr>
              <p:nvPr/>
            </p:nvSpPr>
            <p:spPr bwMode="auto">
              <a:xfrm>
                <a:off x="1158" y="941"/>
                <a:ext cx="781" cy="6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51" name="Oval 149"/>
              <p:cNvSpPr>
                <a:spLocks noChangeArrowheads="1"/>
              </p:cNvSpPr>
              <p:nvPr/>
            </p:nvSpPr>
            <p:spPr bwMode="auto">
              <a:xfrm>
                <a:off x="912" y="1333"/>
                <a:ext cx="520" cy="5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52" name="Oval 150"/>
              <p:cNvSpPr>
                <a:spLocks noChangeArrowheads="1"/>
              </p:cNvSpPr>
              <p:nvPr/>
            </p:nvSpPr>
            <p:spPr bwMode="auto">
              <a:xfrm>
                <a:off x="1071" y="1568"/>
                <a:ext cx="795" cy="54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53" name="Oval 151"/>
              <p:cNvSpPr>
                <a:spLocks noChangeArrowheads="1"/>
              </p:cNvSpPr>
              <p:nvPr/>
            </p:nvSpPr>
            <p:spPr bwMode="auto">
              <a:xfrm>
                <a:off x="1649" y="1662"/>
                <a:ext cx="1200" cy="65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54" name="Oval 152"/>
              <p:cNvSpPr>
                <a:spLocks noChangeArrowheads="1"/>
              </p:cNvSpPr>
              <p:nvPr/>
            </p:nvSpPr>
            <p:spPr bwMode="auto">
              <a:xfrm>
                <a:off x="2430" y="956"/>
                <a:ext cx="752" cy="48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55" name="Oval 153"/>
              <p:cNvSpPr>
                <a:spLocks noChangeArrowheads="1"/>
              </p:cNvSpPr>
              <p:nvPr/>
            </p:nvSpPr>
            <p:spPr bwMode="auto">
              <a:xfrm>
                <a:off x="2546" y="1286"/>
                <a:ext cx="752" cy="48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56" name="Oval 154"/>
              <p:cNvSpPr>
                <a:spLocks noChangeArrowheads="1"/>
              </p:cNvSpPr>
              <p:nvPr/>
            </p:nvSpPr>
            <p:spPr bwMode="auto">
              <a:xfrm>
                <a:off x="2473" y="1395"/>
                <a:ext cx="752" cy="8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57" name="Oval 155"/>
              <p:cNvSpPr>
                <a:spLocks noChangeArrowheads="1"/>
              </p:cNvSpPr>
              <p:nvPr/>
            </p:nvSpPr>
            <p:spPr bwMode="auto">
              <a:xfrm>
                <a:off x="1346" y="1144"/>
                <a:ext cx="1547" cy="8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grpSp>
      </p:grpSp>
      <p:grpSp>
        <p:nvGrpSpPr>
          <p:cNvPr id="9" name="Group 156"/>
          <p:cNvGrpSpPr>
            <a:grpSpLocks/>
          </p:cNvGrpSpPr>
          <p:nvPr/>
        </p:nvGrpSpPr>
        <p:grpSpPr bwMode="auto">
          <a:xfrm>
            <a:off x="5581205" y="1659064"/>
            <a:ext cx="2404550" cy="1453410"/>
            <a:chOff x="912" y="768"/>
            <a:chExt cx="2400" cy="1584"/>
          </a:xfrm>
          <a:solidFill>
            <a:srgbClr val="0095F0"/>
          </a:solidFill>
          <a:effectLst/>
        </p:grpSpPr>
        <p:sp>
          <p:nvSpPr>
            <p:cNvPr id="20" name="Oval 157"/>
            <p:cNvSpPr>
              <a:spLocks noChangeArrowheads="1"/>
            </p:cNvSpPr>
            <p:nvPr/>
          </p:nvSpPr>
          <p:spPr bwMode="auto">
            <a:xfrm>
              <a:off x="1751" y="799"/>
              <a:ext cx="1026" cy="6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1" name="Oval 158"/>
            <p:cNvSpPr>
              <a:spLocks noChangeArrowheads="1"/>
            </p:cNvSpPr>
            <p:nvPr/>
          </p:nvSpPr>
          <p:spPr bwMode="auto">
            <a:xfrm>
              <a:off x="1172" y="972"/>
              <a:ext cx="781" cy="6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2" name="Oval 159"/>
            <p:cNvSpPr>
              <a:spLocks noChangeArrowheads="1"/>
            </p:cNvSpPr>
            <p:nvPr/>
          </p:nvSpPr>
          <p:spPr bwMode="auto">
            <a:xfrm>
              <a:off x="926" y="1364"/>
              <a:ext cx="521" cy="50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3" name="Oval 160"/>
            <p:cNvSpPr>
              <a:spLocks noChangeArrowheads="1"/>
            </p:cNvSpPr>
            <p:nvPr/>
          </p:nvSpPr>
          <p:spPr bwMode="auto">
            <a:xfrm>
              <a:off x="1085" y="1599"/>
              <a:ext cx="796" cy="54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4" name="Oval 161"/>
            <p:cNvSpPr>
              <a:spLocks noChangeArrowheads="1"/>
            </p:cNvSpPr>
            <p:nvPr/>
          </p:nvSpPr>
          <p:spPr bwMode="auto">
            <a:xfrm>
              <a:off x="1664" y="1693"/>
              <a:ext cx="1200" cy="65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5" name="Oval 162"/>
            <p:cNvSpPr>
              <a:spLocks noChangeArrowheads="1"/>
            </p:cNvSpPr>
            <p:nvPr/>
          </p:nvSpPr>
          <p:spPr bwMode="auto">
            <a:xfrm>
              <a:off x="2445" y="988"/>
              <a:ext cx="751" cy="48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6" name="Oval 163"/>
            <p:cNvSpPr>
              <a:spLocks noChangeArrowheads="1"/>
            </p:cNvSpPr>
            <p:nvPr/>
          </p:nvSpPr>
          <p:spPr bwMode="auto">
            <a:xfrm>
              <a:off x="2560" y="1317"/>
              <a:ext cx="752" cy="48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7" name="Oval 164"/>
            <p:cNvSpPr>
              <a:spLocks noChangeArrowheads="1"/>
            </p:cNvSpPr>
            <p:nvPr/>
          </p:nvSpPr>
          <p:spPr bwMode="auto">
            <a:xfrm>
              <a:off x="2488" y="1427"/>
              <a:ext cx="752" cy="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8" name="Oval 165"/>
            <p:cNvSpPr>
              <a:spLocks noChangeArrowheads="1"/>
            </p:cNvSpPr>
            <p:nvPr/>
          </p:nvSpPr>
          <p:spPr bwMode="auto">
            <a:xfrm>
              <a:off x="1360" y="1176"/>
              <a:ext cx="1547" cy="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grpSp>
          <p:nvGrpSpPr>
            <p:cNvPr id="29" name="Group 166"/>
            <p:cNvGrpSpPr>
              <a:grpSpLocks/>
            </p:cNvGrpSpPr>
            <p:nvPr/>
          </p:nvGrpSpPr>
          <p:grpSpPr bwMode="auto">
            <a:xfrm>
              <a:off x="912" y="768"/>
              <a:ext cx="2386" cy="1553"/>
              <a:chOff x="912" y="768"/>
              <a:chExt cx="2386" cy="1553"/>
            </a:xfrm>
            <a:grpFill/>
          </p:grpSpPr>
          <p:sp>
            <p:nvSpPr>
              <p:cNvPr id="30" name="Oval 167"/>
              <p:cNvSpPr>
                <a:spLocks noChangeArrowheads="1"/>
              </p:cNvSpPr>
              <p:nvPr/>
            </p:nvSpPr>
            <p:spPr bwMode="auto">
              <a:xfrm>
                <a:off x="1736" y="768"/>
                <a:ext cx="1027" cy="6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31" name="Oval 168"/>
              <p:cNvSpPr>
                <a:spLocks noChangeArrowheads="1"/>
              </p:cNvSpPr>
              <p:nvPr/>
            </p:nvSpPr>
            <p:spPr bwMode="auto">
              <a:xfrm>
                <a:off x="1158" y="941"/>
                <a:ext cx="781" cy="6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32" name="Oval 169"/>
              <p:cNvSpPr>
                <a:spLocks noChangeArrowheads="1"/>
              </p:cNvSpPr>
              <p:nvPr/>
            </p:nvSpPr>
            <p:spPr bwMode="auto">
              <a:xfrm>
                <a:off x="912" y="1333"/>
                <a:ext cx="520" cy="5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33" name="Oval 170"/>
              <p:cNvSpPr>
                <a:spLocks noChangeArrowheads="1"/>
              </p:cNvSpPr>
              <p:nvPr/>
            </p:nvSpPr>
            <p:spPr bwMode="auto">
              <a:xfrm>
                <a:off x="1071" y="1568"/>
                <a:ext cx="795" cy="54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34" name="Oval 171"/>
              <p:cNvSpPr>
                <a:spLocks noChangeArrowheads="1"/>
              </p:cNvSpPr>
              <p:nvPr/>
            </p:nvSpPr>
            <p:spPr bwMode="auto">
              <a:xfrm>
                <a:off x="1649" y="1662"/>
                <a:ext cx="1200" cy="65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35" name="Oval 172"/>
              <p:cNvSpPr>
                <a:spLocks noChangeArrowheads="1"/>
              </p:cNvSpPr>
              <p:nvPr/>
            </p:nvSpPr>
            <p:spPr bwMode="auto">
              <a:xfrm>
                <a:off x="2430" y="956"/>
                <a:ext cx="752" cy="48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36" name="Oval 173"/>
              <p:cNvSpPr>
                <a:spLocks noChangeArrowheads="1"/>
              </p:cNvSpPr>
              <p:nvPr/>
            </p:nvSpPr>
            <p:spPr bwMode="auto">
              <a:xfrm>
                <a:off x="2546" y="1286"/>
                <a:ext cx="752" cy="48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37" name="Oval 174"/>
              <p:cNvSpPr>
                <a:spLocks noChangeArrowheads="1"/>
              </p:cNvSpPr>
              <p:nvPr/>
            </p:nvSpPr>
            <p:spPr bwMode="auto">
              <a:xfrm>
                <a:off x="2473" y="1395"/>
                <a:ext cx="752" cy="8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38" name="Oval 175"/>
              <p:cNvSpPr>
                <a:spLocks noChangeArrowheads="1"/>
              </p:cNvSpPr>
              <p:nvPr/>
            </p:nvSpPr>
            <p:spPr bwMode="auto">
              <a:xfrm>
                <a:off x="1346" y="1144"/>
                <a:ext cx="1547" cy="8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grpSp>
      </p:grpSp>
      <p:sp>
        <p:nvSpPr>
          <p:cNvPr id="10" name="Text Box 176"/>
          <p:cNvSpPr txBox="1">
            <a:spLocks noChangeArrowheads="1"/>
          </p:cNvSpPr>
          <p:nvPr/>
        </p:nvSpPr>
        <p:spPr bwMode="auto">
          <a:xfrm>
            <a:off x="1373103" y="2158383"/>
            <a:ext cx="1494319"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400" b="1" dirty="0">
                <a:solidFill>
                  <a:schemeClr val="bg1"/>
                </a:solidFill>
                <a:latin typeface="微软雅黑" pitchFamily="34" charset="-122"/>
                <a:ea typeface="微软雅黑" pitchFamily="34" charset="-122"/>
              </a:rPr>
              <a:t> </a:t>
            </a:r>
            <a:r>
              <a:rPr kumimoji="1" lang="zh-CN" altLang="en-US" sz="1400" b="1" dirty="0">
                <a:solidFill>
                  <a:schemeClr val="bg1"/>
                </a:solidFill>
                <a:latin typeface="微软雅黑" pitchFamily="34" charset="-122"/>
                <a:ea typeface="微软雅黑" pitchFamily="34" charset="-122"/>
              </a:rPr>
              <a:t>用内部网关协议</a:t>
            </a:r>
          </a:p>
          <a:p>
            <a:pPr algn="ctr"/>
            <a:r>
              <a:rPr kumimoji="1" lang="zh-CN" altLang="en-US" sz="1400" b="1" dirty="0">
                <a:solidFill>
                  <a:schemeClr val="bg1"/>
                </a:solidFill>
                <a:latin typeface="微软雅黑" pitchFamily="34" charset="-122"/>
                <a:ea typeface="微软雅黑" pitchFamily="34" charset="-122"/>
              </a:rPr>
              <a:t>（例如，</a:t>
            </a:r>
            <a:r>
              <a:rPr kumimoji="1" lang="en-US" altLang="zh-CN" sz="1400" b="1" dirty="0">
                <a:solidFill>
                  <a:schemeClr val="bg1"/>
                </a:solidFill>
                <a:latin typeface="微软雅黑" pitchFamily="34" charset="-122"/>
                <a:ea typeface="微软雅黑" pitchFamily="34" charset="-122"/>
              </a:rPr>
              <a:t>RIP</a:t>
            </a:r>
            <a:r>
              <a:rPr kumimoji="1" lang="zh-CN" altLang="en-US" sz="1400" b="1" dirty="0">
                <a:solidFill>
                  <a:schemeClr val="bg1"/>
                </a:solidFill>
                <a:latin typeface="微软雅黑" pitchFamily="34" charset="-122"/>
                <a:ea typeface="微软雅黑" pitchFamily="34" charset="-122"/>
              </a:rPr>
              <a:t>）</a:t>
            </a:r>
          </a:p>
        </p:txBody>
      </p:sp>
      <p:sp>
        <p:nvSpPr>
          <p:cNvPr id="11" name="Text Box 177"/>
          <p:cNvSpPr txBox="1">
            <a:spLocks noChangeArrowheads="1"/>
          </p:cNvSpPr>
          <p:nvPr/>
        </p:nvSpPr>
        <p:spPr bwMode="auto">
          <a:xfrm>
            <a:off x="6293188" y="1359251"/>
            <a:ext cx="120738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C55A11"/>
                </a:solidFill>
                <a:latin typeface="微软雅黑" pitchFamily="34" charset="-122"/>
                <a:ea typeface="微软雅黑" pitchFamily="34" charset="-122"/>
              </a:rPr>
              <a:t>自治系统 </a:t>
            </a:r>
            <a:r>
              <a:rPr kumimoji="1" lang="en-US" altLang="zh-CN" sz="1600" b="1">
                <a:solidFill>
                  <a:srgbClr val="C55A11"/>
                </a:solidFill>
                <a:latin typeface="微软雅黑" pitchFamily="34" charset="-122"/>
                <a:ea typeface="微软雅黑" pitchFamily="34" charset="-122"/>
              </a:rPr>
              <a:t>B</a:t>
            </a:r>
          </a:p>
        </p:txBody>
      </p:sp>
      <p:sp>
        <p:nvSpPr>
          <p:cNvPr id="12" name="Text Box 178"/>
          <p:cNvSpPr txBox="1">
            <a:spLocks noChangeArrowheads="1"/>
          </p:cNvSpPr>
          <p:nvPr/>
        </p:nvSpPr>
        <p:spPr bwMode="auto">
          <a:xfrm>
            <a:off x="1553257" y="1347614"/>
            <a:ext cx="122020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rgbClr val="C55A11"/>
                </a:solidFill>
                <a:latin typeface="微软雅黑" pitchFamily="34" charset="-122"/>
                <a:ea typeface="微软雅黑" pitchFamily="34" charset="-122"/>
              </a:rPr>
              <a:t>自治系统 </a:t>
            </a:r>
            <a:r>
              <a:rPr kumimoji="1" lang="en-US" altLang="zh-CN" sz="1600" b="1" dirty="0">
                <a:solidFill>
                  <a:srgbClr val="C55A11"/>
                </a:solidFill>
                <a:latin typeface="微软雅黑" pitchFamily="34" charset="-122"/>
                <a:ea typeface="微软雅黑" pitchFamily="34" charset="-122"/>
              </a:rPr>
              <a:t>A</a:t>
            </a:r>
          </a:p>
        </p:txBody>
      </p:sp>
      <p:pic>
        <p:nvPicPr>
          <p:cNvPr id="13" name="Picture 17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5621" y="2044474"/>
            <a:ext cx="523165" cy="327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4" name="Picture 18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68670" y="2044473"/>
            <a:ext cx="523165" cy="32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5" name="Text Box 181"/>
          <p:cNvSpPr txBox="1">
            <a:spLocks noChangeArrowheads="1"/>
          </p:cNvSpPr>
          <p:nvPr/>
        </p:nvSpPr>
        <p:spPr bwMode="auto">
          <a:xfrm>
            <a:off x="3523228" y="1491630"/>
            <a:ext cx="1859805"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55A11"/>
                </a:solidFill>
                <a:latin typeface="微软雅黑" pitchFamily="34" charset="-122"/>
                <a:ea typeface="微软雅黑" pitchFamily="34" charset="-122"/>
              </a:rPr>
              <a:t>用外部网关协议</a:t>
            </a:r>
          </a:p>
          <a:p>
            <a:pPr algn="ctr"/>
            <a:r>
              <a:rPr kumimoji="1" lang="zh-CN" altLang="en-US" sz="1600" b="1" dirty="0">
                <a:solidFill>
                  <a:srgbClr val="C55A11"/>
                </a:solidFill>
                <a:latin typeface="微软雅黑" pitchFamily="34" charset="-122"/>
                <a:ea typeface="微软雅黑" pitchFamily="34" charset="-122"/>
              </a:rPr>
              <a:t>（例如，</a:t>
            </a:r>
            <a:r>
              <a:rPr kumimoji="1" lang="en-US" altLang="zh-CN" sz="1600" b="1" dirty="0">
                <a:solidFill>
                  <a:srgbClr val="C55A11"/>
                </a:solidFill>
                <a:latin typeface="微软雅黑" pitchFamily="34" charset="-122"/>
                <a:ea typeface="微软雅黑" pitchFamily="34" charset="-122"/>
              </a:rPr>
              <a:t>BGP-4</a:t>
            </a:r>
            <a:r>
              <a:rPr kumimoji="1" lang="zh-CN" altLang="en-US" sz="1600" b="1" dirty="0">
                <a:solidFill>
                  <a:srgbClr val="C55A11"/>
                </a:solidFill>
                <a:latin typeface="微软雅黑" pitchFamily="34" charset="-122"/>
                <a:ea typeface="微软雅黑" pitchFamily="34" charset="-122"/>
              </a:rPr>
              <a:t>）</a:t>
            </a:r>
          </a:p>
        </p:txBody>
      </p:sp>
      <p:sp>
        <p:nvSpPr>
          <p:cNvPr id="16" name="Text Box 182"/>
          <p:cNvSpPr txBox="1">
            <a:spLocks noChangeArrowheads="1"/>
          </p:cNvSpPr>
          <p:nvPr/>
        </p:nvSpPr>
        <p:spPr bwMode="auto">
          <a:xfrm>
            <a:off x="3040789" y="1748452"/>
            <a:ext cx="3834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R</a:t>
            </a:r>
            <a:r>
              <a:rPr kumimoji="1" lang="en-US" altLang="zh-CN" sz="1400" b="1" baseline="-25000" dirty="0">
                <a:solidFill>
                  <a:srgbClr val="0000CC"/>
                </a:solidFill>
                <a:latin typeface="微软雅黑" pitchFamily="34" charset="-122"/>
                <a:ea typeface="微软雅黑" pitchFamily="34" charset="-122"/>
              </a:rPr>
              <a:t>1</a:t>
            </a:r>
          </a:p>
        </p:txBody>
      </p:sp>
      <p:sp>
        <p:nvSpPr>
          <p:cNvPr id="17" name="Text Box 183"/>
          <p:cNvSpPr txBox="1">
            <a:spLocks noChangeArrowheads="1"/>
          </p:cNvSpPr>
          <p:nvPr/>
        </p:nvSpPr>
        <p:spPr bwMode="auto">
          <a:xfrm>
            <a:off x="5518370" y="1768187"/>
            <a:ext cx="3834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R</a:t>
            </a:r>
            <a:r>
              <a:rPr kumimoji="1" lang="en-US" altLang="zh-CN" sz="1400" b="1" baseline="-25000" dirty="0">
                <a:solidFill>
                  <a:srgbClr val="0000CC"/>
                </a:solidFill>
                <a:latin typeface="微软雅黑" pitchFamily="34" charset="-122"/>
                <a:ea typeface="微软雅黑" pitchFamily="34" charset="-122"/>
              </a:rPr>
              <a:t>2</a:t>
            </a:r>
          </a:p>
        </p:txBody>
      </p:sp>
      <p:sp>
        <p:nvSpPr>
          <p:cNvPr id="18" name="Text Box 184"/>
          <p:cNvSpPr txBox="1">
            <a:spLocks noChangeArrowheads="1"/>
          </p:cNvSpPr>
          <p:nvPr/>
        </p:nvSpPr>
        <p:spPr bwMode="auto">
          <a:xfrm>
            <a:off x="6111959" y="2149096"/>
            <a:ext cx="1556836"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400" b="1" dirty="0">
                <a:solidFill>
                  <a:schemeClr val="bg1"/>
                </a:solidFill>
                <a:latin typeface="微软雅黑" pitchFamily="34" charset="-122"/>
                <a:ea typeface="微软雅黑" pitchFamily="34" charset="-122"/>
              </a:rPr>
              <a:t> </a:t>
            </a:r>
            <a:r>
              <a:rPr kumimoji="1" lang="zh-CN" altLang="en-US" sz="1400" b="1" dirty="0">
                <a:solidFill>
                  <a:schemeClr val="bg1"/>
                </a:solidFill>
                <a:latin typeface="微软雅黑" pitchFamily="34" charset="-122"/>
                <a:ea typeface="微软雅黑" pitchFamily="34" charset="-122"/>
              </a:rPr>
              <a:t>用内部网关协议</a:t>
            </a:r>
          </a:p>
          <a:p>
            <a:pPr algn="ctr"/>
            <a:r>
              <a:rPr kumimoji="1" lang="zh-CN" altLang="en-US" sz="1400" b="1" dirty="0">
                <a:solidFill>
                  <a:schemeClr val="bg1"/>
                </a:solidFill>
                <a:latin typeface="微软雅黑" pitchFamily="34" charset="-122"/>
                <a:ea typeface="微软雅黑" pitchFamily="34" charset="-122"/>
              </a:rPr>
              <a:t>（例如，</a:t>
            </a:r>
            <a:r>
              <a:rPr kumimoji="1" lang="en-US" altLang="zh-CN" sz="1400" b="1" dirty="0">
                <a:solidFill>
                  <a:schemeClr val="bg1"/>
                </a:solidFill>
                <a:latin typeface="微软雅黑" pitchFamily="34" charset="-122"/>
                <a:ea typeface="微软雅黑" pitchFamily="34" charset="-122"/>
              </a:rPr>
              <a:t>OSPF</a:t>
            </a:r>
            <a:r>
              <a:rPr kumimoji="1" lang="zh-CN" altLang="en-US" sz="1400" b="1" dirty="0">
                <a:solidFill>
                  <a:schemeClr val="bg1"/>
                </a:solidFill>
                <a:latin typeface="微软雅黑" pitchFamily="34" charset="-122"/>
                <a:ea typeface="微软雅黑" pitchFamily="34" charset="-122"/>
              </a:rPr>
              <a:t>）</a:t>
            </a:r>
          </a:p>
        </p:txBody>
      </p:sp>
      <p:sp>
        <p:nvSpPr>
          <p:cNvPr id="19" name="Line 185"/>
          <p:cNvSpPr>
            <a:spLocks noChangeShapeType="1"/>
          </p:cNvSpPr>
          <p:nvPr/>
        </p:nvSpPr>
        <p:spPr bwMode="auto">
          <a:xfrm>
            <a:off x="3493574" y="2213961"/>
            <a:ext cx="1925401" cy="2322"/>
          </a:xfrm>
          <a:prstGeom prst="line">
            <a:avLst/>
          </a:prstGeom>
          <a:noFill/>
          <a:ln w="57150">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58" name="矩形 57"/>
          <p:cNvSpPr/>
          <p:nvPr/>
        </p:nvSpPr>
        <p:spPr>
          <a:xfrm>
            <a:off x="323528" y="3598211"/>
            <a:ext cx="8424936" cy="874407"/>
          </a:xfrm>
          <a:prstGeom prst="rect">
            <a:avLst/>
          </a:prstGeom>
          <a:gradFill>
            <a:gsLst>
              <a:gs pos="0">
                <a:schemeClr val="bg1">
                  <a:lumMod val="98000"/>
                  <a:lumOff val="2000"/>
                </a:schemeClr>
              </a:gs>
              <a:gs pos="100000">
                <a:schemeClr val="bg1">
                  <a:alpha val="67000"/>
                </a:schemeClr>
              </a:gs>
            </a:gsLst>
            <a:lin ang="0" scaled="1"/>
          </a:gradFill>
          <a:ln>
            <a:noFill/>
          </a:ln>
        </p:spPr>
        <p:txBody>
          <a:bodyPr wrap="square">
            <a:spAutoFit/>
          </a:bodyPr>
          <a:lstStyle/>
          <a:p>
            <a:pPr>
              <a:lnSpc>
                <a:spcPct val="150000"/>
              </a:lnSpc>
            </a:pPr>
            <a:r>
              <a:rPr lang="zh-CN" altLang="en-US" dirty="0">
                <a:solidFill>
                  <a:srgbClr val="0070C0"/>
                </a:solidFill>
                <a:latin typeface="微软雅黑" pitchFamily="34" charset="-122"/>
                <a:ea typeface="微软雅黑" pitchFamily="34" charset="-122"/>
              </a:rPr>
              <a:t>自治系统之间的路由选择也叫做</a:t>
            </a:r>
            <a:r>
              <a:rPr lang="zh-CN" altLang="en-US" dirty="0">
                <a:solidFill>
                  <a:srgbClr val="C55A11"/>
                </a:solidFill>
                <a:latin typeface="微软雅黑" pitchFamily="34" charset="-122"/>
                <a:ea typeface="微软雅黑" pitchFamily="34" charset="-122"/>
              </a:rPr>
              <a:t>域间路由选择 </a:t>
            </a:r>
            <a:r>
              <a:rPr lang="en-US" altLang="zh-CN" dirty="0">
                <a:solidFill>
                  <a:srgbClr val="0070C0"/>
                </a:solidFill>
                <a:latin typeface="微软雅黑" pitchFamily="34" charset="-122"/>
                <a:ea typeface="微软雅黑" pitchFamily="34" charset="-122"/>
              </a:rPr>
              <a:t>(</a:t>
            </a:r>
            <a:r>
              <a:rPr lang="en-US" altLang="zh-CN" dirty="0" err="1">
                <a:solidFill>
                  <a:srgbClr val="0070C0"/>
                </a:solidFill>
                <a:latin typeface="微软雅黑" pitchFamily="34" charset="-122"/>
                <a:ea typeface="微软雅黑" pitchFamily="34" charset="-122"/>
              </a:rPr>
              <a:t>interdomain</a:t>
            </a:r>
            <a:r>
              <a:rPr lang="en-US" altLang="zh-CN" dirty="0">
                <a:solidFill>
                  <a:srgbClr val="0070C0"/>
                </a:solidFill>
                <a:latin typeface="微软雅黑" pitchFamily="34" charset="-122"/>
                <a:ea typeface="微软雅黑" pitchFamily="34" charset="-122"/>
              </a:rPr>
              <a:t> routing)</a:t>
            </a:r>
            <a:r>
              <a:rPr lang="zh-CN" altLang="en-US" dirty="0">
                <a:solidFill>
                  <a:srgbClr val="0070C0"/>
                </a:solidFill>
                <a:latin typeface="微软雅黑" pitchFamily="34" charset="-122"/>
                <a:ea typeface="微软雅黑" pitchFamily="34" charset="-122"/>
              </a:rPr>
              <a:t>，</a:t>
            </a:r>
            <a:endParaRPr lang="en-US" altLang="zh-CN" dirty="0">
              <a:solidFill>
                <a:srgbClr val="0070C0"/>
              </a:solidFill>
              <a:latin typeface="微软雅黑" pitchFamily="34" charset="-122"/>
              <a:ea typeface="微软雅黑" pitchFamily="34" charset="-122"/>
            </a:endParaRPr>
          </a:p>
          <a:p>
            <a:pPr>
              <a:lnSpc>
                <a:spcPct val="150000"/>
              </a:lnSpc>
            </a:pPr>
            <a:r>
              <a:rPr lang="zh-CN" altLang="en-US" dirty="0">
                <a:solidFill>
                  <a:srgbClr val="0070C0"/>
                </a:solidFill>
                <a:latin typeface="微软雅黑" pitchFamily="34" charset="-122"/>
                <a:ea typeface="微软雅黑" pitchFamily="34" charset="-122"/>
              </a:rPr>
              <a:t>自治系统内部的路由选择叫做</a:t>
            </a:r>
            <a:r>
              <a:rPr lang="zh-CN" altLang="en-US" dirty="0">
                <a:solidFill>
                  <a:srgbClr val="C55A11"/>
                </a:solidFill>
                <a:latin typeface="微软雅黑" pitchFamily="34" charset="-122"/>
                <a:ea typeface="微软雅黑" pitchFamily="34" charset="-122"/>
              </a:rPr>
              <a:t>域内路由选择 </a:t>
            </a:r>
            <a:r>
              <a:rPr lang="en-US" altLang="zh-CN" dirty="0">
                <a:solidFill>
                  <a:srgbClr val="0070C0"/>
                </a:solidFill>
                <a:latin typeface="微软雅黑" pitchFamily="34" charset="-122"/>
                <a:ea typeface="微软雅黑" pitchFamily="34" charset="-122"/>
              </a:rPr>
              <a:t>(</a:t>
            </a:r>
            <a:r>
              <a:rPr lang="en-US" altLang="zh-CN" dirty="0" err="1">
                <a:solidFill>
                  <a:srgbClr val="0070C0"/>
                </a:solidFill>
                <a:latin typeface="微软雅黑" pitchFamily="34" charset="-122"/>
                <a:ea typeface="微软雅黑" pitchFamily="34" charset="-122"/>
              </a:rPr>
              <a:t>intradomain</a:t>
            </a:r>
            <a:r>
              <a:rPr lang="en-US" altLang="zh-CN" dirty="0">
                <a:solidFill>
                  <a:srgbClr val="0070C0"/>
                </a:solidFill>
                <a:latin typeface="微软雅黑" pitchFamily="34" charset="-122"/>
                <a:ea typeface="微软雅黑" pitchFamily="34" charset="-122"/>
              </a:rPr>
              <a:t> routing) </a:t>
            </a:r>
            <a:r>
              <a:rPr lang="zh-CN" altLang="en-US" dirty="0">
                <a:solidFill>
                  <a:srgbClr val="0070C0"/>
                </a:solidFill>
                <a:latin typeface="微软雅黑" pitchFamily="34" charset="-122"/>
                <a:ea typeface="微软雅黑" pitchFamily="34" charset="-122"/>
              </a:rPr>
              <a:t>。</a:t>
            </a:r>
          </a:p>
        </p:txBody>
      </p:sp>
      <p:sp>
        <p:nvSpPr>
          <p:cNvPr id="5" name="标题 4"/>
          <p:cNvSpPr>
            <a:spLocks noGrp="1"/>
          </p:cNvSpPr>
          <p:nvPr>
            <p:ph type="title"/>
          </p:nvPr>
        </p:nvSpPr>
        <p:spPr/>
        <p:txBody>
          <a:bodyPr/>
          <a:lstStyle/>
          <a:p>
            <a:r>
              <a:rPr lang="en-US" altLang="zh-CN" dirty="0">
                <a:latin typeface="微软雅黑" panose="020B0503020204020204" pitchFamily="34" charset="-122"/>
              </a:rPr>
              <a:t>4.4  </a:t>
            </a:r>
            <a:r>
              <a:rPr lang="zh-CN" altLang="en-US" dirty="0">
                <a:latin typeface="微软雅黑" panose="020B0503020204020204" pitchFamily="34" charset="-122"/>
              </a:rPr>
              <a:t>路由选择协议</a:t>
            </a:r>
            <a:endParaRPr lang="zh-CN" altLang="en-US" dirty="0"/>
          </a:p>
        </p:txBody>
      </p:sp>
      <p:sp>
        <p:nvSpPr>
          <p:cNvPr id="59"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互联网有两大类路由选择协议</a:t>
            </a:r>
          </a:p>
        </p:txBody>
      </p:sp>
    </p:spTree>
    <p:extLst>
      <p:ext uri="{BB962C8B-B14F-4D97-AF65-F5344CB8AC3E}">
        <p14:creationId xmlns:p14="http://schemas.microsoft.com/office/powerpoint/2010/main" val="3155420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theme/theme1.xml><?xml version="1.0" encoding="utf-8"?>
<a:theme xmlns:a="http://schemas.openxmlformats.org/drawingml/2006/main" name="第一PPT，www.1ppt.com​">
  <a:themeElements>
    <a:clrScheme name="自定义 1040">
      <a:dk1>
        <a:sysClr val="windowText" lastClr="000000"/>
      </a:dk1>
      <a:lt1>
        <a:sysClr val="window" lastClr="FFFFFF"/>
      </a:lt1>
      <a:dk2>
        <a:srgbClr val="69676D"/>
      </a:dk2>
      <a:lt2>
        <a:srgbClr val="7F7F7F"/>
      </a:lt2>
      <a:accent1>
        <a:srgbClr val="0095F0"/>
      </a:accent1>
      <a:accent2>
        <a:srgbClr val="6BB1C9"/>
      </a:accent2>
      <a:accent3>
        <a:srgbClr val="0095F0"/>
      </a:accent3>
      <a:accent4>
        <a:srgbClr val="6BB1C9"/>
      </a:accent4>
      <a:accent5>
        <a:srgbClr val="0095F0"/>
      </a:accent5>
      <a:accent6>
        <a:srgbClr val="6BB1C9"/>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3554</TotalTime>
  <Words>2064</Words>
  <Application>Microsoft Macintosh PowerPoint</Application>
  <PresentationFormat>全屏显示(16:9)</PresentationFormat>
  <Paragraphs>254</Paragraphs>
  <Slides>21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华文行楷</vt:lpstr>
      <vt:lpstr>微软雅黑</vt:lpstr>
      <vt:lpstr>Arial</vt:lpstr>
      <vt:lpstr>Calibri</vt:lpstr>
      <vt:lpstr>Wingdings</vt:lpstr>
      <vt:lpstr>第一PPT，www.1ppt.com​</vt:lpstr>
      <vt:lpstr>04</vt:lpstr>
      <vt:lpstr>第四章  网络层</vt:lpstr>
      <vt:lpstr>第四章  网络层</vt:lpstr>
      <vt:lpstr>4.4  路由选择协议</vt:lpstr>
      <vt:lpstr>4.4  路由选择协议</vt:lpstr>
      <vt:lpstr>4.4  路由选择协议</vt:lpstr>
      <vt:lpstr>4.4  路由选择协议</vt:lpstr>
      <vt:lpstr>4.4  路由选择协议</vt:lpstr>
      <vt:lpstr>4.4  路由选择协议</vt:lpstr>
      <vt:lpstr>4.4  路由选择协议</vt:lpstr>
      <vt:lpstr>4.4  路由选择协议</vt:lpstr>
      <vt:lpstr>4.4  路由选择协议</vt:lpstr>
      <vt:lpstr>4.4  路由选择协议</vt:lpstr>
      <vt:lpstr>4.4  路由选择协议</vt:lpstr>
      <vt:lpstr>4.4  路由选择协议</vt:lpstr>
      <vt:lpstr>4.4  路由选择协议</vt:lpstr>
      <vt:lpstr>4.4  路由选择协议</vt:lpstr>
      <vt:lpstr>4.4  路由选择协议</vt:lpstr>
      <vt:lpstr>4.4  路由选择协议</vt:lpstr>
      <vt:lpstr>4.4  路由选择协议</vt:lpstr>
      <vt:lpstr>4.4  路由选择协议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蓝色通用</dc:title>
  <dc:creator>第一PPT模板网-WWW.1PPT.COM、</dc:creator>
  <cp:keywords>第一PPT模板网-WWW.1PPT.COM</cp:keywords>
  <cp:lastModifiedBy>Microsoft Office User</cp:lastModifiedBy>
  <cp:revision>1049</cp:revision>
  <dcterms:created xsi:type="dcterms:W3CDTF">2014-11-09T01:07:00Z</dcterms:created>
  <dcterms:modified xsi:type="dcterms:W3CDTF">2020-10-25T14:01:49Z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