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597" r:id="rId3"/>
    <p:sldId id="601" r:id="rId4"/>
    <p:sldId id="495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20" r:id="rId18"/>
    <p:sldId id="521" r:id="rId19"/>
    <p:sldId id="522" r:id="rId20"/>
    <p:sldId id="523" r:id="rId21"/>
    <p:sldId id="524" r:id="rId22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0095F0"/>
    <a:srgbClr val="0087CD"/>
    <a:srgbClr val="CC0000"/>
    <a:srgbClr val="993300"/>
    <a:srgbClr val="0066CC"/>
    <a:srgbClr val="F4B184"/>
    <a:srgbClr val="071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15617" y="123478"/>
            <a:ext cx="7595774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3" y="123478"/>
            <a:ext cx="7488832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9485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20781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10366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3121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3787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49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915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422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928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435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85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36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77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50186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2410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299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3604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4101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312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312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936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2020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9699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1472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9485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6384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7974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1580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4142605" y="1503323"/>
            <a:ext cx="2524894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69377" y="4006576"/>
            <a:ext cx="68755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流标号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(flow label)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 “流”是互联网络上从特定源点到特定终点的一系列数据报， “流”所经过的路径上的路由器都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保证指明的服务质量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。所有属于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同一个流的数据报都具有同样的流标号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183826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9485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20781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10366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3121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3787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49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915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422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928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435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85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36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77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50186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2410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299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3604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4101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312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312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936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2020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9699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1472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9485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6384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7974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1580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2630958" y="1734016"/>
            <a:ext cx="2029323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94690" y="4006576"/>
            <a:ext cx="64271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有效载荷长度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(payload length)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位。它指明 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数据报除基本首部以外的字节数（所有扩展首部都算在有效载荷之内），其最大值是 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64 KB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221016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9485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20781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10366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3121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3787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49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915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422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928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435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85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36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77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50186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2410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299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3604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4101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312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312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936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2020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9699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1472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9485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6384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7974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1580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 flipH="1">
            <a:off x="4656760" y="1725336"/>
            <a:ext cx="1008059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8729" y="4164701"/>
            <a:ext cx="772310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下一个首部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(next header)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位。它相当于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的协议字段或可选字段。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262509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9485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20781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10366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3121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3787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49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915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422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928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435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85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36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77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50186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2410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299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3604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4101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312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312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936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2020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9699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692680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9485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6384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7974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1580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5669221" y="1722106"/>
            <a:ext cx="998278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69377" y="4006576"/>
            <a:ext cx="68755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跳数限制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(hop limit)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位。源站在数据报发出时即设定跳数限制。路由器在转发数据报时将跳数限制字段中的值减 </a:t>
            </a: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。当跳数限制的值为零时，就要将此数据报丢弃。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403677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8072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193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08953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19368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2374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2374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1708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2374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3555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774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28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787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29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7129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21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638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48773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0997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1578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219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19368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2688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1708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1708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7955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18793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8286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0059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8072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4971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6561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0167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 flipH="1">
            <a:off x="2630515" y="1961672"/>
            <a:ext cx="4035411" cy="93127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69377" y="4181003"/>
            <a:ext cx="6875585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7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128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位。是数据报的发送站的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172551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8072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193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08953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19368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2374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2374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1708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2374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3555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774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28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787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29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7129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21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638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48773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0997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1578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219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19368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2688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1708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1708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7955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18793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8286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0059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8072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2374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4971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26561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20167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 flipH="1" flipV="1">
            <a:off x="2630514" y="2892941"/>
            <a:ext cx="4035411" cy="942029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69377" y="4181003"/>
            <a:ext cx="687558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7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128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位。是数据报的接收站的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108733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48983"/>
            <a:ext cx="842493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把原来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首部中选项的功能都放在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扩展首部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中，并将扩展首部留给路径两端的源站和目的站的主机来处理。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数据报途中经过的路由器都不处理这些扩展首部（只有一个首部例外，即逐跳选项扩展首部）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大大提高了路由器的处理效率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数据报的扩展首部</a:t>
            </a:r>
          </a:p>
        </p:txBody>
      </p:sp>
    </p:spTree>
    <p:extLst>
      <p:ext uri="{BB962C8B-B14F-4D97-AF65-F5344CB8AC3E}">
        <p14:creationId xmlns:p14="http://schemas.microsoft.com/office/powerpoint/2010/main" val="6560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244117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采用逐步演进的办法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，同时，还必须使新安装的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系统能够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向后兼容：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系统必须能够接收和转发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分组，并且能够为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分组选择路由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两种向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过渡的策略：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使用双协议栈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使用隧道技术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</p:spTree>
    <p:extLst>
      <p:ext uri="{BB962C8B-B14F-4D97-AF65-F5344CB8AC3E}">
        <p14:creationId xmlns:p14="http://schemas.microsoft.com/office/powerpoint/2010/main" val="369551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75606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双协议栈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(dual stack)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是指在完全过渡到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之前，使一部分主机（或路由器）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装有两个协议栈，一个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和一个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双协议栈的主机（或路由器）记为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IPv6/IPv4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，表明它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同时具有两种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地址：一个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地址和一个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双协议栈主机在和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主机通信时是采用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地址，而和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主机通信时就采用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DNS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返回的地址类型可以确定使用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地址还是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双协议栈</a:t>
            </a:r>
          </a:p>
        </p:txBody>
      </p:sp>
    </p:spTree>
    <p:extLst>
      <p:ext uri="{BB962C8B-B14F-4D97-AF65-F5344CB8AC3E}">
        <p14:creationId xmlns:p14="http://schemas.microsoft.com/office/powerpoint/2010/main" val="290438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94398" y="1648885"/>
            <a:ext cx="2864834" cy="802708"/>
            <a:chOff x="912" y="768"/>
            <a:chExt cx="2400" cy="1584"/>
          </a:xfrm>
          <a:solidFill>
            <a:srgbClr val="3399FF"/>
          </a:solidFill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Freeform 23"/>
          <p:cNvSpPr>
            <a:spLocks/>
          </p:cNvSpPr>
          <p:nvPr/>
        </p:nvSpPr>
        <p:spPr bwMode="auto">
          <a:xfrm flipH="1">
            <a:off x="6087429" y="2552583"/>
            <a:ext cx="491759" cy="787092"/>
          </a:xfrm>
          <a:custGeom>
            <a:avLst/>
            <a:gdLst>
              <a:gd name="T0" fmla="*/ 0 w 576"/>
              <a:gd name="T1" fmla="*/ 0 h 756"/>
              <a:gd name="T2" fmla="*/ 576 w 576"/>
              <a:gd name="T3" fmla="*/ 4 h 756"/>
              <a:gd name="T4" fmla="*/ 576 w 576"/>
              <a:gd name="T5" fmla="*/ 564 h 756"/>
              <a:gd name="T6" fmla="*/ 4 w 576"/>
              <a:gd name="T7" fmla="*/ 756 h 756"/>
              <a:gd name="T8" fmla="*/ 0 w 576"/>
              <a:gd name="T9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756">
                <a:moveTo>
                  <a:pt x="0" y="0"/>
                </a:moveTo>
                <a:lnTo>
                  <a:pt x="576" y="4"/>
                </a:lnTo>
                <a:lnTo>
                  <a:pt x="576" y="564"/>
                </a:lnTo>
                <a:lnTo>
                  <a:pt x="4" y="756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559398" y="2556747"/>
            <a:ext cx="649663" cy="787092"/>
          </a:xfrm>
          <a:custGeom>
            <a:avLst/>
            <a:gdLst>
              <a:gd name="T0" fmla="*/ 0 w 576"/>
              <a:gd name="T1" fmla="*/ 0 h 756"/>
              <a:gd name="T2" fmla="*/ 576 w 576"/>
              <a:gd name="T3" fmla="*/ 4 h 756"/>
              <a:gd name="T4" fmla="*/ 576 w 576"/>
              <a:gd name="T5" fmla="*/ 564 h 756"/>
              <a:gd name="T6" fmla="*/ 4 w 576"/>
              <a:gd name="T7" fmla="*/ 756 h 756"/>
              <a:gd name="T8" fmla="*/ 0 w 576"/>
              <a:gd name="T9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756">
                <a:moveTo>
                  <a:pt x="0" y="0"/>
                </a:moveTo>
                <a:lnTo>
                  <a:pt x="576" y="4"/>
                </a:lnTo>
                <a:lnTo>
                  <a:pt x="576" y="564"/>
                </a:lnTo>
                <a:lnTo>
                  <a:pt x="4" y="756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814992" y="2144461"/>
            <a:ext cx="57386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45" y="1980662"/>
            <a:ext cx="369947" cy="2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411760" y="1419622"/>
            <a:ext cx="105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双协议栈</a:t>
            </a:r>
          </a:p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IPv6/IPv4</a:t>
            </a:r>
          </a:p>
        </p:txBody>
      </p:sp>
      <p:pic>
        <p:nvPicPr>
          <p:cNvPr id="31" name="Picture 2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59" y="1980662"/>
            <a:ext cx="369947" cy="2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2" name="Picture 3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53" y="1980662"/>
            <a:ext cx="369947" cy="2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3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5" y="1980662"/>
            <a:ext cx="369947" cy="2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482547" y="1635646"/>
            <a:ext cx="5790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233355" y="1635646"/>
            <a:ext cx="5790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4229095" y="1663230"/>
            <a:ext cx="9909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294888" y="1936935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830091" y="1929646"/>
            <a:ext cx="2904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3753831" y="1922359"/>
            <a:ext cx="2888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739169" y="1915071"/>
            <a:ext cx="3064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694924" y="1907783"/>
            <a:ext cx="2728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109090" y="1900495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640170" y="2551541"/>
            <a:ext cx="920356" cy="1349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663856" y="2565077"/>
            <a:ext cx="897798" cy="7725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6579188" y="2551541"/>
            <a:ext cx="920356" cy="1349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592722" y="2565077"/>
            <a:ext cx="906822" cy="7725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760854" y="2477969"/>
            <a:ext cx="64966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3276734" y="2477969"/>
            <a:ext cx="64966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5279862" y="2477969"/>
            <a:ext cx="64966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6741604" y="2477969"/>
            <a:ext cx="64966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772580" y="1419622"/>
            <a:ext cx="105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双协议栈</a:t>
            </a:r>
          </a:p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IPv6/IPv4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4486957" y="2729575"/>
            <a:ext cx="3321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547664" y="3920157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132831" y="2256935"/>
            <a:ext cx="3031761" cy="1936219"/>
            <a:chOff x="2822251" y="2637309"/>
            <a:chExt cx="4622801" cy="2590800"/>
          </a:xfrm>
        </p:grpSpPr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822251" y="2637309"/>
              <a:ext cx="0" cy="2590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445052" y="2637309"/>
              <a:ext cx="0" cy="2590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496833" y="3920157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1652577" y="3343839"/>
            <a:ext cx="920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6579188" y="3343839"/>
            <a:ext cx="920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210189" y="2551541"/>
            <a:ext cx="920356" cy="114211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3219212" y="2557789"/>
            <a:ext cx="906822" cy="58094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3222596" y="3143943"/>
            <a:ext cx="920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308112" y="3303234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159178" y="2551541"/>
            <a:ext cx="920356" cy="114211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174968" y="2561953"/>
            <a:ext cx="896670" cy="58094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171585" y="3143943"/>
            <a:ext cx="920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5274685" y="3303234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3132831" y="4070665"/>
            <a:ext cx="30317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211960" y="3939902"/>
            <a:ext cx="990977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76" name="Text Box 64"/>
          <p:cNvSpPr txBox="1">
            <a:spLocks noChangeArrowheads="1"/>
          </p:cNvSpPr>
          <p:nvPr/>
        </p:nvSpPr>
        <p:spPr bwMode="auto">
          <a:xfrm>
            <a:off x="3108673" y="3744941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77" name="Text Box 65"/>
          <p:cNvSpPr txBox="1">
            <a:spLocks noChangeArrowheads="1"/>
          </p:cNvSpPr>
          <p:nvPr/>
        </p:nvSpPr>
        <p:spPr bwMode="auto">
          <a:xfrm>
            <a:off x="5050896" y="3744941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79" name="Text Box 44"/>
          <p:cNvSpPr txBox="1">
            <a:spLocks noChangeArrowheads="1"/>
          </p:cNvSpPr>
          <p:nvPr/>
        </p:nvSpPr>
        <p:spPr bwMode="auto">
          <a:xfrm>
            <a:off x="1587417" y="2551541"/>
            <a:ext cx="10650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endParaRPr kumimoji="1"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80" name="Text Box 47"/>
          <p:cNvSpPr txBox="1">
            <a:spLocks noChangeArrowheads="1"/>
          </p:cNvSpPr>
          <p:nvPr/>
        </p:nvSpPr>
        <p:spPr bwMode="auto">
          <a:xfrm>
            <a:off x="6526436" y="2551541"/>
            <a:ext cx="10712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流标号：无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endParaRPr kumimoji="1"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81" name="Text Box 62"/>
          <p:cNvSpPr txBox="1">
            <a:spLocks noChangeArrowheads="1"/>
          </p:cNvSpPr>
          <p:nvPr/>
        </p:nvSpPr>
        <p:spPr bwMode="auto">
          <a:xfrm>
            <a:off x="3157437" y="2551541"/>
            <a:ext cx="10550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82" name="Text Box 67"/>
          <p:cNvSpPr txBox="1">
            <a:spLocks noChangeArrowheads="1"/>
          </p:cNvSpPr>
          <p:nvPr/>
        </p:nvSpPr>
        <p:spPr bwMode="auto">
          <a:xfrm>
            <a:off x="5106427" y="2551541"/>
            <a:ext cx="10492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83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27" y="1964381"/>
            <a:ext cx="352881" cy="3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52" y="1964381"/>
            <a:ext cx="352881" cy="3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双协议栈</a:t>
            </a:r>
          </a:p>
        </p:txBody>
      </p:sp>
    </p:spTree>
    <p:extLst>
      <p:ext uri="{BB962C8B-B14F-4D97-AF65-F5344CB8AC3E}">
        <p14:creationId xmlns:p14="http://schemas.microsoft.com/office/powerpoint/2010/main" val="172644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网络层提供的服务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4.2  IP</a:t>
            </a:r>
            <a:r>
              <a:rPr lang="zh-CN" altLang="en-US" sz="2400" b="1" dirty="0">
                <a:latin typeface="微软雅黑" panose="020B0503020204020204" pitchFamily="34" charset="-122"/>
              </a:rPr>
              <a:t>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划分子网和构成超网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路由选择协议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4.5  IPv6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4.6  VPN</a:t>
            </a:r>
            <a:r>
              <a:rPr lang="zh-CN" altLang="en-US" sz="2400" b="1" dirty="0">
                <a:latin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</a:rPr>
              <a:t>NAT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2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75606"/>
            <a:ext cx="84249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数据报要进入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网络时，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把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数据报封装成为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，整个的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数据报变成了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数据报的数据部分。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数据报离开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网络中的隧道时，再把数据部分（即原来的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数据报）交给主机的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协议栈。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</a:p>
        </p:txBody>
      </p:sp>
    </p:spTree>
    <p:extLst>
      <p:ext uri="{BB962C8B-B14F-4D97-AF65-F5344CB8AC3E}">
        <p14:creationId xmlns:p14="http://schemas.microsoft.com/office/powerpoint/2010/main" val="218221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3"/>
          <p:cNvGrpSpPr>
            <a:grpSpLocks/>
          </p:cNvGrpSpPr>
          <p:nvPr/>
        </p:nvGrpSpPr>
        <p:grpSpPr bwMode="auto">
          <a:xfrm>
            <a:off x="2917282" y="1575669"/>
            <a:ext cx="3307033" cy="744129"/>
            <a:chOff x="904" y="768"/>
            <a:chExt cx="2569" cy="1584"/>
          </a:xfrm>
          <a:solidFill>
            <a:srgbClr val="3399FF"/>
          </a:solidFill>
          <a:effectLst/>
        </p:grpSpPr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8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Oval 29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Oval 30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Oval 31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Oval 32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8" name="Group 33"/>
            <p:cNvGrpSpPr>
              <a:grpSpLocks/>
            </p:cNvGrpSpPr>
            <p:nvPr/>
          </p:nvGrpSpPr>
          <p:grpSpPr bwMode="auto">
            <a:xfrm>
              <a:off x="904" y="768"/>
              <a:ext cx="2569" cy="1553"/>
              <a:chOff x="904" y="768"/>
              <a:chExt cx="2569" cy="1553"/>
            </a:xfrm>
            <a:grpFill/>
          </p:grpSpPr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35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36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38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Oval 39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Oval 40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Oval 41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Oval 42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Oval 37"/>
              <p:cNvSpPr>
                <a:spLocks noChangeArrowheads="1"/>
              </p:cNvSpPr>
              <p:nvPr/>
            </p:nvSpPr>
            <p:spPr bwMode="auto">
              <a:xfrm>
                <a:off x="904" y="1095"/>
                <a:ext cx="922" cy="6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IPv6 </a:t>
                </a:r>
                <a:r>
                  <a:rPr lang="zh-CN" altLang="en-US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隧道</a:t>
                </a:r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auto">
              <a:xfrm>
                <a:off x="1776" y="1095"/>
                <a:ext cx="984" cy="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IPv6 </a:t>
                </a:r>
                <a:r>
                  <a:rPr lang="zh-CN" altLang="en-US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隧道</a:t>
                </a:r>
              </a:p>
            </p:txBody>
          </p:sp>
          <p:sp>
            <p:nvSpPr>
              <p:cNvPr id="99" name="Oval 37"/>
              <p:cNvSpPr>
                <a:spLocks noChangeArrowheads="1"/>
              </p:cNvSpPr>
              <p:nvPr/>
            </p:nvSpPr>
            <p:spPr bwMode="auto">
              <a:xfrm>
                <a:off x="2533" y="1095"/>
                <a:ext cx="940" cy="7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IPv6 </a:t>
                </a:r>
                <a:r>
                  <a:rPr lang="zh-CN" altLang="en-US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隧道</a:t>
                </a:r>
              </a:p>
            </p:txBody>
          </p:sp>
        </p:grpSp>
      </p:grpSp>
      <p:sp>
        <p:nvSpPr>
          <p:cNvPr id="100" name="Line 44"/>
          <p:cNvSpPr>
            <a:spLocks noChangeShapeType="1"/>
          </p:cNvSpPr>
          <p:nvPr/>
        </p:nvSpPr>
        <p:spPr bwMode="auto">
          <a:xfrm>
            <a:off x="1824567" y="2061959"/>
            <a:ext cx="56480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1567543" y="1624420"/>
            <a:ext cx="5790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</a:t>
            </a: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7124403" y="1624420"/>
            <a:ext cx="5790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</a:t>
            </a: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1419191" y="1859024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6988576" y="1823159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107" name="Line 59"/>
          <p:cNvSpPr>
            <a:spLocks noChangeShapeType="1"/>
          </p:cNvSpPr>
          <p:nvPr/>
        </p:nvSpPr>
        <p:spPr bwMode="auto">
          <a:xfrm>
            <a:off x="1771284" y="2398016"/>
            <a:ext cx="63940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3263224" y="2398016"/>
            <a:ext cx="63940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Line 61"/>
          <p:cNvSpPr>
            <a:spLocks noChangeShapeType="1"/>
          </p:cNvSpPr>
          <p:nvPr/>
        </p:nvSpPr>
        <p:spPr bwMode="auto">
          <a:xfrm>
            <a:off x="5234717" y="2398016"/>
            <a:ext cx="63940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Line 62"/>
          <p:cNvSpPr>
            <a:spLocks noChangeShapeType="1"/>
          </p:cNvSpPr>
          <p:nvPr/>
        </p:nvSpPr>
        <p:spPr bwMode="auto">
          <a:xfrm>
            <a:off x="6673374" y="2398016"/>
            <a:ext cx="639403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 Box 63"/>
          <p:cNvSpPr txBox="1">
            <a:spLocks noChangeArrowheads="1"/>
          </p:cNvSpPr>
          <p:nvPr/>
        </p:nvSpPr>
        <p:spPr bwMode="auto">
          <a:xfrm>
            <a:off x="4484306" y="2791494"/>
            <a:ext cx="3321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112" name="Text Box 64"/>
          <p:cNvSpPr txBox="1">
            <a:spLocks noChangeArrowheads="1"/>
          </p:cNvSpPr>
          <p:nvPr/>
        </p:nvSpPr>
        <p:spPr bwMode="auto">
          <a:xfrm>
            <a:off x="3121218" y="3512753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13" name="Text Box 65"/>
          <p:cNvSpPr txBox="1">
            <a:spLocks noChangeArrowheads="1"/>
          </p:cNvSpPr>
          <p:nvPr/>
        </p:nvSpPr>
        <p:spPr bwMode="auto">
          <a:xfrm>
            <a:off x="4988807" y="3512753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14" name="Rectangle 80"/>
          <p:cNvSpPr>
            <a:spLocks noChangeArrowheads="1"/>
          </p:cNvSpPr>
          <p:nvPr/>
        </p:nvSpPr>
        <p:spPr bwMode="auto">
          <a:xfrm>
            <a:off x="3197730" y="2496386"/>
            <a:ext cx="905821" cy="104415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 Box 81"/>
          <p:cNvSpPr txBox="1">
            <a:spLocks noChangeArrowheads="1"/>
          </p:cNvSpPr>
          <p:nvPr/>
        </p:nvSpPr>
        <p:spPr bwMode="auto">
          <a:xfrm>
            <a:off x="3197729" y="2496386"/>
            <a:ext cx="9713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endParaRPr kumimoji="1"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Rectangle 82"/>
          <p:cNvSpPr>
            <a:spLocks noChangeArrowheads="1"/>
          </p:cNvSpPr>
          <p:nvPr/>
        </p:nvSpPr>
        <p:spPr bwMode="auto">
          <a:xfrm>
            <a:off x="3274324" y="2933493"/>
            <a:ext cx="745970" cy="52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 Box 83"/>
          <p:cNvSpPr txBox="1">
            <a:spLocks noChangeArrowheads="1"/>
          </p:cNvSpPr>
          <p:nvPr/>
        </p:nvSpPr>
        <p:spPr bwMode="auto">
          <a:xfrm>
            <a:off x="3314153" y="2938655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IPv6</a:t>
            </a:r>
          </a:p>
          <a:p>
            <a:pPr algn="ctr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19" name="Text Box 88"/>
          <p:cNvSpPr txBox="1">
            <a:spLocks noChangeArrowheads="1"/>
          </p:cNvSpPr>
          <p:nvPr/>
        </p:nvSpPr>
        <p:spPr bwMode="auto">
          <a:xfrm>
            <a:off x="5957908" y="1369427"/>
            <a:ext cx="105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双协议栈</a:t>
            </a:r>
          </a:p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IPv6/IPv4</a:t>
            </a:r>
          </a:p>
        </p:txBody>
      </p:sp>
      <p:sp>
        <p:nvSpPr>
          <p:cNvPr id="120" name="Rectangle 90"/>
          <p:cNvSpPr>
            <a:spLocks noChangeArrowheads="1"/>
          </p:cNvSpPr>
          <p:nvPr/>
        </p:nvSpPr>
        <p:spPr bwMode="auto">
          <a:xfrm>
            <a:off x="1652506" y="2496386"/>
            <a:ext cx="905821" cy="104415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 Box 91"/>
          <p:cNvSpPr txBox="1">
            <a:spLocks noChangeArrowheads="1"/>
          </p:cNvSpPr>
          <p:nvPr/>
        </p:nvSpPr>
        <p:spPr bwMode="auto">
          <a:xfrm>
            <a:off x="1619672" y="2522762"/>
            <a:ext cx="1105389" cy="102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流标号：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spcBef>
                <a:spcPts val="700"/>
              </a:spcBef>
            </a:pP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122" name="Text Box 92"/>
          <p:cNvSpPr txBox="1">
            <a:spLocks noChangeArrowheads="1"/>
          </p:cNvSpPr>
          <p:nvPr/>
        </p:nvSpPr>
        <p:spPr bwMode="auto">
          <a:xfrm>
            <a:off x="1547664" y="3530916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23" name="Line 93"/>
          <p:cNvSpPr>
            <a:spLocks noChangeShapeType="1"/>
          </p:cNvSpPr>
          <p:nvPr/>
        </p:nvSpPr>
        <p:spPr bwMode="auto">
          <a:xfrm>
            <a:off x="1664717" y="3285145"/>
            <a:ext cx="875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94"/>
          <p:cNvSpPr>
            <a:spLocks noChangeShapeType="1"/>
          </p:cNvSpPr>
          <p:nvPr/>
        </p:nvSpPr>
        <p:spPr bwMode="auto">
          <a:xfrm>
            <a:off x="2570539" y="2522003"/>
            <a:ext cx="692686" cy="40799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95"/>
          <p:cNvSpPr>
            <a:spLocks noChangeShapeType="1"/>
          </p:cNvSpPr>
          <p:nvPr/>
        </p:nvSpPr>
        <p:spPr bwMode="auto">
          <a:xfrm flipV="1">
            <a:off x="2570538" y="3459156"/>
            <a:ext cx="703786" cy="10392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96"/>
          <p:cNvSpPr>
            <a:spLocks noChangeArrowheads="1"/>
          </p:cNvSpPr>
          <p:nvPr/>
        </p:nvSpPr>
        <p:spPr bwMode="auto">
          <a:xfrm>
            <a:off x="6513523" y="2496386"/>
            <a:ext cx="905821" cy="104415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 Box 97"/>
          <p:cNvSpPr txBox="1">
            <a:spLocks noChangeArrowheads="1"/>
          </p:cNvSpPr>
          <p:nvPr/>
        </p:nvSpPr>
        <p:spPr bwMode="auto">
          <a:xfrm>
            <a:off x="6516216" y="2522762"/>
            <a:ext cx="994627" cy="102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流标号：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  <a:p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spcBef>
                <a:spcPts val="700"/>
              </a:spcBef>
            </a:pPr>
            <a:r>
              <a:rPr kumimoji="1"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</a:p>
        </p:txBody>
      </p:sp>
      <p:sp>
        <p:nvSpPr>
          <p:cNvPr id="128" name="Text Box 98"/>
          <p:cNvSpPr txBox="1">
            <a:spLocks noChangeArrowheads="1"/>
          </p:cNvSpPr>
          <p:nvPr/>
        </p:nvSpPr>
        <p:spPr bwMode="auto">
          <a:xfrm>
            <a:off x="6426266" y="3526459"/>
            <a:ext cx="11705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29" name="Line 99"/>
          <p:cNvSpPr>
            <a:spLocks noChangeShapeType="1"/>
          </p:cNvSpPr>
          <p:nvPr/>
        </p:nvSpPr>
        <p:spPr bwMode="auto">
          <a:xfrm>
            <a:off x="6525734" y="3285145"/>
            <a:ext cx="875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Rectangle 100"/>
          <p:cNvSpPr>
            <a:spLocks noChangeArrowheads="1"/>
          </p:cNvSpPr>
          <p:nvPr/>
        </p:nvSpPr>
        <p:spPr bwMode="auto">
          <a:xfrm>
            <a:off x="5062655" y="2496386"/>
            <a:ext cx="905821" cy="104415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 Box 101"/>
          <p:cNvSpPr txBox="1">
            <a:spLocks noChangeArrowheads="1"/>
          </p:cNvSpPr>
          <p:nvPr/>
        </p:nvSpPr>
        <p:spPr bwMode="auto">
          <a:xfrm>
            <a:off x="5062655" y="2496386"/>
            <a:ext cx="9713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100" b="1">
                <a:latin typeface="微软雅黑" pitchFamily="34" charset="-122"/>
                <a:ea typeface="微软雅黑" pitchFamily="34" charset="-122"/>
              </a:rPr>
              <a:t>源地址：</a:t>
            </a:r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kumimoji="1" lang="zh-CN" altLang="en-US" sz="1100" b="1">
                <a:latin typeface="微软雅黑" pitchFamily="34" charset="-122"/>
                <a:ea typeface="微软雅黑" pitchFamily="34" charset="-122"/>
              </a:rPr>
              <a:t>目的地址：</a:t>
            </a:r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endParaRPr kumimoji="1"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102"/>
          <p:cNvSpPr>
            <a:spLocks noChangeArrowheads="1"/>
          </p:cNvSpPr>
          <p:nvPr/>
        </p:nvSpPr>
        <p:spPr bwMode="auto">
          <a:xfrm>
            <a:off x="5139250" y="2933493"/>
            <a:ext cx="745970" cy="52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 Box 103"/>
          <p:cNvSpPr txBox="1">
            <a:spLocks noChangeArrowheads="1"/>
          </p:cNvSpPr>
          <p:nvPr/>
        </p:nvSpPr>
        <p:spPr bwMode="auto">
          <a:xfrm>
            <a:off x="5179080" y="2938655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IPv6</a:t>
            </a:r>
          </a:p>
          <a:p>
            <a:pPr algn="ctr"/>
            <a:r>
              <a:rPr kumimoji="1" lang="zh-CN" altLang="en-US" sz="1200" b="1">
                <a:latin typeface="微软雅黑" pitchFamily="34" charset="-122"/>
                <a:ea typeface="微软雅黑" pitchFamily="34" charset="-122"/>
              </a:rPr>
              <a:t>数据报</a:t>
            </a:r>
          </a:p>
        </p:txBody>
      </p:sp>
      <p:sp>
        <p:nvSpPr>
          <p:cNvPr id="134" name="Line 104"/>
          <p:cNvSpPr>
            <a:spLocks noChangeShapeType="1"/>
          </p:cNvSpPr>
          <p:nvPr/>
        </p:nvSpPr>
        <p:spPr bwMode="auto">
          <a:xfrm flipV="1">
            <a:off x="5885220" y="2505607"/>
            <a:ext cx="643844" cy="4243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Line 105"/>
          <p:cNvSpPr>
            <a:spLocks noChangeShapeType="1"/>
          </p:cNvSpPr>
          <p:nvPr/>
        </p:nvSpPr>
        <p:spPr bwMode="auto">
          <a:xfrm>
            <a:off x="5885220" y="3459156"/>
            <a:ext cx="616092" cy="9880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2945603" y="2055554"/>
            <a:ext cx="32421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4246313" y="1563801"/>
            <a:ext cx="8739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pic>
        <p:nvPicPr>
          <p:cNvPr id="139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95" y="1914404"/>
            <a:ext cx="364105" cy="22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40" name="Picture 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91" y="1914404"/>
            <a:ext cx="364105" cy="22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41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96" y="1914404"/>
            <a:ext cx="364105" cy="22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42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23" y="1914404"/>
            <a:ext cx="364105" cy="22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3" name="Text Box 54"/>
          <p:cNvSpPr txBox="1">
            <a:spLocks noChangeArrowheads="1"/>
          </p:cNvSpPr>
          <p:nvPr/>
        </p:nvSpPr>
        <p:spPr bwMode="auto">
          <a:xfrm>
            <a:off x="2531341" y="1831104"/>
            <a:ext cx="2904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4" name="Text Box 55"/>
          <p:cNvSpPr txBox="1">
            <a:spLocks noChangeArrowheads="1"/>
          </p:cNvSpPr>
          <p:nvPr/>
        </p:nvSpPr>
        <p:spPr bwMode="auto">
          <a:xfrm>
            <a:off x="3995350" y="1686885"/>
            <a:ext cx="2888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5" name="Text Box 56"/>
          <p:cNvSpPr txBox="1">
            <a:spLocks noChangeArrowheads="1"/>
          </p:cNvSpPr>
          <p:nvPr/>
        </p:nvSpPr>
        <p:spPr bwMode="auto">
          <a:xfrm>
            <a:off x="4953403" y="1686885"/>
            <a:ext cx="3064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46" name="Text Box 57"/>
          <p:cNvSpPr txBox="1">
            <a:spLocks noChangeArrowheads="1"/>
          </p:cNvSpPr>
          <p:nvPr/>
        </p:nvSpPr>
        <p:spPr bwMode="auto">
          <a:xfrm>
            <a:off x="6357889" y="1820452"/>
            <a:ext cx="2728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E</a:t>
            </a:r>
          </a:p>
        </p:txBody>
      </p:sp>
      <p:sp>
        <p:nvSpPr>
          <p:cNvPr id="147" name="Text Box 87"/>
          <p:cNvSpPr txBox="1">
            <a:spLocks noChangeArrowheads="1"/>
          </p:cNvSpPr>
          <p:nvPr/>
        </p:nvSpPr>
        <p:spPr bwMode="auto">
          <a:xfrm>
            <a:off x="2106299" y="1389117"/>
            <a:ext cx="105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双协议栈</a:t>
            </a:r>
          </a:p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IPv6/IPv4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2902885" y="2194992"/>
            <a:ext cx="3384042" cy="2045077"/>
            <a:chOff x="2922487" y="2420888"/>
            <a:chExt cx="4622801" cy="2590800"/>
          </a:xfrm>
        </p:grpSpPr>
        <p:sp>
          <p:nvSpPr>
            <p:cNvPr id="149" name="Line 55"/>
            <p:cNvSpPr>
              <a:spLocks noChangeShapeType="1"/>
            </p:cNvSpPr>
            <p:nvPr/>
          </p:nvSpPr>
          <p:spPr bwMode="auto">
            <a:xfrm>
              <a:off x="2922487" y="2420888"/>
              <a:ext cx="0" cy="2590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56"/>
            <p:cNvSpPr>
              <a:spLocks noChangeShapeType="1"/>
            </p:cNvSpPr>
            <p:nvPr/>
          </p:nvSpPr>
          <p:spPr bwMode="auto">
            <a:xfrm>
              <a:off x="7545288" y="2420888"/>
              <a:ext cx="0" cy="2590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1" name="Line 70"/>
          <p:cNvSpPr>
            <a:spLocks noChangeShapeType="1"/>
          </p:cNvSpPr>
          <p:nvPr/>
        </p:nvSpPr>
        <p:spPr bwMode="auto">
          <a:xfrm>
            <a:off x="2912657" y="4037204"/>
            <a:ext cx="33322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 Box 66"/>
          <p:cNvSpPr txBox="1">
            <a:spLocks noChangeArrowheads="1"/>
          </p:cNvSpPr>
          <p:nvPr/>
        </p:nvSpPr>
        <p:spPr bwMode="auto">
          <a:xfrm>
            <a:off x="4067944" y="3897768"/>
            <a:ext cx="98883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 </a:t>
            </a:r>
          </a:p>
        </p:txBody>
      </p:sp>
      <p:pic>
        <p:nvPicPr>
          <p:cNvPr id="154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26" y="1896493"/>
            <a:ext cx="352881" cy="3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8" y="1896493"/>
            <a:ext cx="352881" cy="3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AutoShape 84"/>
          <p:cNvSpPr>
            <a:spLocks noChangeArrowheads="1"/>
          </p:cNvSpPr>
          <p:nvPr/>
        </p:nvSpPr>
        <p:spPr bwMode="auto">
          <a:xfrm>
            <a:off x="2623821" y="3087628"/>
            <a:ext cx="799254" cy="147555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AutoShape 106"/>
          <p:cNvSpPr>
            <a:spLocks noChangeArrowheads="1"/>
          </p:cNvSpPr>
          <p:nvPr/>
        </p:nvSpPr>
        <p:spPr bwMode="auto">
          <a:xfrm>
            <a:off x="5826600" y="3087628"/>
            <a:ext cx="702464" cy="147555"/>
          </a:xfrm>
          <a:prstGeom prst="rightArrow">
            <a:avLst>
              <a:gd name="adj1" fmla="val 50000"/>
              <a:gd name="adj2" fmla="val 99132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</a:p>
        </p:txBody>
      </p:sp>
      <p:sp>
        <p:nvSpPr>
          <p:cNvPr id="102" name="椭圆 101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8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4.5  IPv6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260890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145" y="767769"/>
            <a:ext cx="805371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互联网经过几十年的飞速发展，到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位地址已经耗尽。解决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地址耗尽的根本措施就是采用具有更大地址空间的新版本的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，即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更大的地址空间。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将地址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位 增大到了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128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扩展的地址层次结构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灵活的首部格式：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定义了许多可选的扩展首部。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改进的选项和支持即插即用（不再需要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支持资源的预分配：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支持实时视像等要求，保证一定的带宽和时延的应用。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IPv6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8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259150"/>
            <a:ext cx="80537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数据报由两大部分组成：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(base header)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有效载荷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(payload)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。有效载荷也称为净负荷。有效载荷允许有零个或多个扩展首部 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(extension header)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，再后面是数据部分。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88153" y="2885361"/>
            <a:ext cx="5044027" cy="1630605"/>
            <a:chOff x="1048446" y="2475328"/>
            <a:chExt cx="7161700" cy="231519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377671" y="2869927"/>
              <a:ext cx="5830887" cy="53022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3423833" y="3822749"/>
              <a:ext cx="4784725" cy="528638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3419071" y="3830687"/>
              <a:ext cx="0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104871" y="3830687"/>
              <a:ext cx="0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538258" y="3830687"/>
              <a:ext cx="0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257396" y="3830687"/>
              <a:ext cx="0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64158" y="2945729"/>
              <a:ext cx="1281845" cy="406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基本首部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370645" y="3818420"/>
              <a:ext cx="844853" cy="56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100" b="1" dirty="0">
                  <a:latin typeface="微软雅黑" pitchFamily="34" charset="-122"/>
                  <a:ea typeface="微软雅黑" pitchFamily="34" charset="-122"/>
                </a:rPr>
                <a:t>扩展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1100" b="1" dirty="0">
                  <a:latin typeface="微软雅黑" pitchFamily="34" charset="-122"/>
                  <a:ea typeface="微软雅黑" pitchFamily="34" charset="-122"/>
                </a:rPr>
                <a:t>首部 </a:t>
              </a:r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448470" y="3805719"/>
              <a:ext cx="892649" cy="56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100" b="1" dirty="0">
                  <a:latin typeface="微软雅黑" pitchFamily="34" charset="-122"/>
                  <a:ea typeface="微软雅黑" pitchFamily="34" charset="-122"/>
                </a:rPr>
                <a:t>扩展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1100" b="1" dirty="0">
                  <a:latin typeface="微软雅黑" pitchFamily="34" charset="-122"/>
                  <a:ea typeface="微软雅黑" pitchFamily="34" charset="-122"/>
                </a:rPr>
                <a:t>首部 </a:t>
              </a:r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054938" y="3858326"/>
              <a:ext cx="514833" cy="37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 …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5887053" y="3919806"/>
              <a:ext cx="1928231" cy="39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数    据    部    分</a:t>
              </a: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385733" y="4543474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028671" y="4353529"/>
              <a:ext cx="772021" cy="436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选项</a:t>
              </a:r>
            </a:p>
          </p:txBody>
        </p:sp>
        <p:grpSp>
          <p:nvGrpSpPr>
            <p:cNvPr id="18" name="组合 26"/>
            <p:cNvGrpSpPr>
              <a:grpSpLocks/>
            </p:cNvGrpSpPr>
            <p:nvPr/>
          </p:nvGrpSpPr>
          <p:grpSpPr bwMode="auto">
            <a:xfrm>
              <a:off x="2377671" y="2551162"/>
              <a:ext cx="5832475" cy="271462"/>
              <a:chOff x="1331640" y="1700808"/>
              <a:chExt cx="5832648" cy="344488"/>
            </a:xfrm>
          </p:grpSpPr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1331640" y="1700808"/>
                <a:ext cx="0" cy="338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7164288" y="1707158"/>
                <a:ext cx="0" cy="338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2377671" y="2682923"/>
              <a:ext cx="5821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636683" y="2475328"/>
              <a:ext cx="1661939" cy="436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IPv6 </a:t>
              </a:r>
              <a:r>
                <a:rPr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cxnSp>
          <p:nvCxnSpPr>
            <p:cNvPr id="23" name="直接连接符 32"/>
            <p:cNvCxnSpPr>
              <a:cxnSpLocks noChangeShapeType="1"/>
            </p:cNvCxnSpPr>
            <p:nvPr/>
          </p:nvCxnSpPr>
          <p:spPr bwMode="auto">
            <a:xfrm>
              <a:off x="3415896" y="3435399"/>
              <a:ext cx="0" cy="4318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34"/>
            <p:cNvCxnSpPr>
              <a:cxnSpLocks noChangeShapeType="1"/>
            </p:cNvCxnSpPr>
            <p:nvPr/>
          </p:nvCxnSpPr>
          <p:spPr bwMode="auto">
            <a:xfrm>
              <a:off x="8208558" y="3435399"/>
              <a:ext cx="0" cy="433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437079" y="3422699"/>
              <a:ext cx="1033761" cy="393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40 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422246" y="3625899"/>
              <a:ext cx="4787900" cy="4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773209" y="3401502"/>
              <a:ext cx="2158108" cy="393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不超过 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65535 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28" name="右箭头 28"/>
            <p:cNvSpPr>
              <a:spLocks noChangeArrowheads="1"/>
            </p:cNvSpPr>
            <p:nvPr/>
          </p:nvSpPr>
          <p:spPr bwMode="auto">
            <a:xfrm rot="10800000">
              <a:off x="1656945" y="3026767"/>
              <a:ext cx="720725" cy="203200"/>
            </a:xfrm>
            <a:prstGeom prst="rightArrow">
              <a:avLst>
                <a:gd name="adj1" fmla="val 50000"/>
                <a:gd name="adj2" fmla="val 162073"/>
              </a:avLst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048446" y="3337293"/>
              <a:ext cx="1281845" cy="4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发送在前</a:t>
              </a:r>
            </a:p>
          </p:txBody>
        </p:sp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3419071" y="2867074"/>
              <a:ext cx="0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427008" y="2882949"/>
              <a:ext cx="4772025" cy="514350"/>
            </a:xfrm>
            <a:prstGeom prst="rect">
              <a:avLst/>
            </a:prstGeom>
            <a:solidFill>
              <a:srgbClr val="99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877238" y="2923940"/>
              <a:ext cx="3998289" cy="4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有     效     载     荷</a:t>
              </a:r>
            </a:p>
          </p:txBody>
        </p:sp>
      </p:grp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IPv6</a:t>
            </a:r>
            <a:endParaRPr lang="zh-CN" altLang="en-US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数据报的一般形式</a:t>
            </a:r>
          </a:p>
        </p:txBody>
      </p:sp>
    </p:spTree>
    <p:extLst>
      <p:ext uri="{BB962C8B-B14F-4D97-AF65-F5344CB8AC3E}">
        <p14:creationId xmlns:p14="http://schemas.microsoft.com/office/powerpoint/2010/main" val="205063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23528" y="1161207"/>
            <a:ext cx="8053711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将首部长度变为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固定的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40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，称为基本首部。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首部中取消不必要的功能，使得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首部的字段数减少到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对首部中的某些字段进行如下的更改：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04483"/>
              </p:ext>
            </p:extLst>
          </p:nvPr>
        </p:nvGraphicFramePr>
        <p:xfrm>
          <a:off x="509140" y="2715766"/>
          <a:ext cx="8053712" cy="157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7129"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10000"/>
                        </a:lnSpc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取消首部长度字段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lvl="0" indent="-285750">
                        <a:lnSpc>
                          <a:spcPct val="110000"/>
                        </a:lnSpc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取消服务类型字段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lvl="0" indent="-285750">
                        <a:lnSpc>
                          <a:spcPct val="110000"/>
                        </a:lnSpc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取消总长度字段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改用有效载荷长度字段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lumMod val="98000"/>
                            <a:lumOff val="2000"/>
                          </a:schemeClr>
                        </a:gs>
                        <a:gs pos="100000">
                          <a:schemeClr val="bg1">
                            <a:alpha val="67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把</a:t>
                      </a:r>
                      <a:r>
                        <a:rPr lang="en-US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TTL </a:t>
                      </a: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字段改称为跳数限制字段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取消协议字段，改用下一个首部字段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取消检验和字段</a:t>
                      </a:r>
                      <a:r>
                        <a:rPr lang="zh-CN" altLang="en-US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800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取消选项字段，而用扩展首部来实现选项功能。</a:t>
                      </a:r>
                      <a:endParaRPr lang="zh-CN" altLang="en-US" sz="1800" b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lumMod val="98000"/>
                            <a:lumOff val="2000"/>
                          </a:schemeClr>
                        </a:gs>
                        <a:gs pos="100000">
                          <a:schemeClr val="bg1">
                            <a:alpha val="67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14869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437477"/>
            <a:ext cx="4042800" cy="3148312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648773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438358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44008" y="1648773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21779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21779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21779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21779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11113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21779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882960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17146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352213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587280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22347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05653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291600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25787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2978178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060402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060983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21596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648773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16016" y="1632093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11113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21779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11113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07360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24819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27691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629464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437477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21779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764376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176" y="3786475"/>
            <a:ext cx="4005293" cy="779486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453252" y="3835687"/>
            <a:ext cx="2194513" cy="27443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有效载荷（扩展首部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数据）</a:t>
            </a: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2585177" y="4141207"/>
            <a:ext cx="4090642" cy="165495"/>
          </a:xfrm>
          <a:custGeom>
            <a:avLst/>
            <a:gdLst>
              <a:gd name="T0" fmla="*/ 0 w 4778"/>
              <a:gd name="T1" fmla="*/ 203 h 214"/>
              <a:gd name="T2" fmla="*/ 475 w 4778"/>
              <a:gd name="T3" fmla="*/ 34 h 214"/>
              <a:gd name="T4" fmla="*/ 926 w 4778"/>
              <a:gd name="T5" fmla="*/ 214 h 214"/>
              <a:gd name="T6" fmla="*/ 1265 w 4778"/>
              <a:gd name="T7" fmla="*/ 113 h 214"/>
              <a:gd name="T8" fmla="*/ 1717 w 4778"/>
              <a:gd name="T9" fmla="*/ 214 h 214"/>
              <a:gd name="T10" fmla="*/ 2056 w 4778"/>
              <a:gd name="T11" fmla="*/ 68 h 214"/>
              <a:gd name="T12" fmla="*/ 2361 w 4778"/>
              <a:gd name="T13" fmla="*/ 169 h 214"/>
              <a:gd name="T14" fmla="*/ 2677 w 4778"/>
              <a:gd name="T15" fmla="*/ 68 h 214"/>
              <a:gd name="T16" fmla="*/ 2869 w 4778"/>
              <a:gd name="T17" fmla="*/ 180 h 214"/>
              <a:gd name="T18" fmla="*/ 3332 w 4778"/>
              <a:gd name="T19" fmla="*/ 11 h 214"/>
              <a:gd name="T20" fmla="*/ 3818 w 4778"/>
              <a:gd name="T21" fmla="*/ 192 h 214"/>
              <a:gd name="T22" fmla="*/ 3908 w 4778"/>
              <a:gd name="T23" fmla="*/ 11 h 214"/>
              <a:gd name="T24" fmla="*/ 4089 w 4778"/>
              <a:gd name="T25" fmla="*/ 180 h 214"/>
              <a:gd name="T26" fmla="*/ 4303 w 4778"/>
              <a:gd name="T27" fmla="*/ 11 h 214"/>
              <a:gd name="T28" fmla="*/ 4507 w 4778"/>
              <a:gd name="T29" fmla="*/ 135 h 214"/>
              <a:gd name="T30" fmla="*/ 4778 w 4778"/>
              <a:gd name="T31" fmla="*/ 0 h 214"/>
              <a:gd name="connsiteX0" fmla="*/ 0 w 9905"/>
              <a:gd name="connsiteY0" fmla="*/ 8972 h 9486"/>
              <a:gd name="connsiteX1" fmla="*/ 994 w 9905"/>
              <a:gd name="connsiteY1" fmla="*/ 1075 h 9486"/>
              <a:gd name="connsiteX2" fmla="*/ 1938 w 9905"/>
              <a:gd name="connsiteY2" fmla="*/ 9486 h 9486"/>
              <a:gd name="connsiteX3" fmla="*/ 2648 w 9905"/>
              <a:gd name="connsiteY3" fmla="*/ 4766 h 9486"/>
              <a:gd name="connsiteX4" fmla="*/ 3594 w 9905"/>
              <a:gd name="connsiteY4" fmla="*/ 9486 h 9486"/>
              <a:gd name="connsiteX5" fmla="*/ 4303 w 9905"/>
              <a:gd name="connsiteY5" fmla="*/ 2664 h 9486"/>
              <a:gd name="connsiteX6" fmla="*/ 4941 w 9905"/>
              <a:gd name="connsiteY6" fmla="*/ 7383 h 9486"/>
              <a:gd name="connsiteX7" fmla="*/ 5603 w 9905"/>
              <a:gd name="connsiteY7" fmla="*/ 2664 h 9486"/>
              <a:gd name="connsiteX8" fmla="*/ 6005 w 9905"/>
              <a:gd name="connsiteY8" fmla="*/ 7897 h 9486"/>
              <a:gd name="connsiteX9" fmla="*/ 6974 w 9905"/>
              <a:gd name="connsiteY9" fmla="*/ 0 h 9486"/>
              <a:gd name="connsiteX10" fmla="*/ 7991 w 9905"/>
              <a:gd name="connsiteY10" fmla="*/ 8458 h 9486"/>
              <a:gd name="connsiteX11" fmla="*/ 8179 w 9905"/>
              <a:gd name="connsiteY11" fmla="*/ 0 h 9486"/>
              <a:gd name="connsiteX12" fmla="*/ 8558 w 9905"/>
              <a:gd name="connsiteY12" fmla="*/ 7897 h 9486"/>
              <a:gd name="connsiteX13" fmla="*/ 9006 w 9905"/>
              <a:gd name="connsiteY13" fmla="*/ 0 h 9486"/>
              <a:gd name="connsiteX14" fmla="*/ 9433 w 9905"/>
              <a:gd name="connsiteY14" fmla="*/ 5794 h 9486"/>
              <a:gd name="connsiteX15" fmla="*/ 9905 w 9905"/>
              <a:gd name="connsiteY15" fmla="*/ 1778 h 9486"/>
              <a:gd name="connsiteX0" fmla="*/ 0 w 9828"/>
              <a:gd name="connsiteY0" fmla="*/ 9517 h 10059"/>
              <a:gd name="connsiteX1" fmla="*/ 1004 w 9828"/>
              <a:gd name="connsiteY1" fmla="*/ 1192 h 10059"/>
              <a:gd name="connsiteX2" fmla="*/ 1957 w 9828"/>
              <a:gd name="connsiteY2" fmla="*/ 10059 h 10059"/>
              <a:gd name="connsiteX3" fmla="*/ 2673 w 9828"/>
              <a:gd name="connsiteY3" fmla="*/ 5083 h 10059"/>
              <a:gd name="connsiteX4" fmla="*/ 3628 w 9828"/>
              <a:gd name="connsiteY4" fmla="*/ 10059 h 10059"/>
              <a:gd name="connsiteX5" fmla="*/ 4344 w 9828"/>
              <a:gd name="connsiteY5" fmla="*/ 2867 h 10059"/>
              <a:gd name="connsiteX6" fmla="*/ 4988 w 9828"/>
              <a:gd name="connsiteY6" fmla="*/ 7842 h 10059"/>
              <a:gd name="connsiteX7" fmla="*/ 5657 w 9828"/>
              <a:gd name="connsiteY7" fmla="*/ 2867 h 10059"/>
              <a:gd name="connsiteX8" fmla="*/ 6063 w 9828"/>
              <a:gd name="connsiteY8" fmla="*/ 8384 h 10059"/>
              <a:gd name="connsiteX9" fmla="*/ 7041 w 9828"/>
              <a:gd name="connsiteY9" fmla="*/ 59 h 10059"/>
              <a:gd name="connsiteX10" fmla="*/ 8068 w 9828"/>
              <a:gd name="connsiteY10" fmla="*/ 8975 h 10059"/>
              <a:gd name="connsiteX11" fmla="*/ 8257 w 9828"/>
              <a:gd name="connsiteY11" fmla="*/ 59 h 10059"/>
              <a:gd name="connsiteX12" fmla="*/ 8640 w 9828"/>
              <a:gd name="connsiteY12" fmla="*/ 8384 h 10059"/>
              <a:gd name="connsiteX13" fmla="*/ 9092 w 9828"/>
              <a:gd name="connsiteY13" fmla="*/ 59 h 10059"/>
              <a:gd name="connsiteX14" fmla="*/ 9523 w 9828"/>
              <a:gd name="connsiteY14" fmla="*/ 6167 h 10059"/>
              <a:gd name="connsiteX15" fmla="*/ 9828 w 9828"/>
              <a:gd name="connsiteY15" fmla="*/ 0 h 1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28" h="10059">
                <a:moveTo>
                  <a:pt x="0" y="9517"/>
                </a:moveTo>
                <a:lnTo>
                  <a:pt x="1004" y="1192"/>
                </a:lnTo>
                <a:lnTo>
                  <a:pt x="1957" y="10059"/>
                </a:lnTo>
                <a:cubicBezTo>
                  <a:pt x="2196" y="8401"/>
                  <a:pt x="2434" y="6741"/>
                  <a:pt x="2673" y="5083"/>
                </a:cubicBezTo>
                <a:lnTo>
                  <a:pt x="3628" y="10059"/>
                </a:lnTo>
                <a:cubicBezTo>
                  <a:pt x="3867" y="7662"/>
                  <a:pt x="4106" y="5265"/>
                  <a:pt x="4344" y="2867"/>
                </a:cubicBezTo>
                <a:lnTo>
                  <a:pt x="4988" y="7842"/>
                </a:lnTo>
                <a:cubicBezTo>
                  <a:pt x="5212" y="6184"/>
                  <a:pt x="5434" y="4526"/>
                  <a:pt x="5657" y="2867"/>
                </a:cubicBezTo>
                <a:cubicBezTo>
                  <a:pt x="5792" y="4706"/>
                  <a:pt x="5928" y="6545"/>
                  <a:pt x="6063" y="8384"/>
                </a:cubicBezTo>
                <a:lnTo>
                  <a:pt x="7041" y="59"/>
                </a:lnTo>
                <a:lnTo>
                  <a:pt x="8068" y="8975"/>
                </a:lnTo>
                <a:cubicBezTo>
                  <a:pt x="8131" y="6004"/>
                  <a:pt x="8194" y="3031"/>
                  <a:pt x="8257" y="59"/>
                </a:cubicBezTo>
                <a:cubicBezTo>
                  <a:pt x="8385" y="2834"/>
                  <a:pt x="8513" y="5609"/>
                  <a:pt x="8640" y="8384"/>
                </a:cubicBezTo>
                <a:cubicBezTo>
                  <a:pt x="8791" y="5609"/>
                  <a:pt x="8942" y="2834"/>
                  <a:pt x="9092" y="59"/>
                </a:cubicBezTo>
                <a:cubicBezTo>
                  <a:pt x="9236" y="2095"/>
                  <a:pt x="9380" y="4131"/>
                  <a:pt x="9523" y="6167"/>
                </a:cubicBezTo>
                <a:cubicBezTo>
                  <a:pt x="9714" y="3950"/>
                  <a:pt x="9637" y="2217"/>
                  <a:pt x="9828" y="0"/>
                </a:cubicBez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41"/>
          <p:cNvSpPr>
            <a:spLocks/>
          </p:cNvSpPr>
          <p:nvPr/>
        </p:nvSpPr>
        <p:spPr bwMode="auto">
          <a:xfrm>
            <a:off x="2482170" y="3784625"/>
            <a:ext cx="126778" cy="801164"/>
          </a:xfrm>
          <a:prstGeom prst="leftBrace">
            <a:avLst>
              <a:gd name="adj1" fmla="val 526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11709" y="1431314"/>
            <a:ext cx="4966450" cy="2333062"/>
            <a:chOff x="1711709" y="840899"/>
            <a:chExt cx="4966450" cy="2333062"/>
          </a:xfrm>
        </p:grpSpPr>
        <p:sp>
          <p:nvSpPr>
            <p:cNvPr id="40" name="AutoShape 39"/>
            <p:cNvSpPr>
              <a:spLocks/>
            </p:cNvSpPr>
            <p:nvPr/>
          </p:nvSpPr>
          <p:spPr bwMode="auto">
            <a:xfrm>
              <a:off x="2461921" y="865551"/>
              <a:ext cx="126778" cy="2308410"/>
            </a:xfrm>
            <a:prstGeom prst="leftBrace">
              <a:avLst>
                <a:gd name="adj1" fmla="val 15173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711709" y="1759157"/>
              <a:ext cx="775854" cy="597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IPv6 </a:t>
              </a:r>
              <a:r>
                <a:rPr kumimoji="1" lang="zh-CN" altLang="en-US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</a:p>
            <a:p>
              <a:pPr algn="ctr" defTabSz="762000" eaLnBrk="0" hangingPunct="0"/>
              <a:r>
                <a:rPr kumimoji="1" lang="zh-CN" altLang="en-US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基本首部</a:t>
              </a:r>
            </a:p>
            <a:p>
              <a:pPr algn="ctr" defTabSz="762000" eaLnBrk="0" hangingPunct="0"/>
              <a:r>
                <a:rPr kumimoji="1" lang="zh-CN" altLang="en-US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40 B</a:t>
              </a:r>
              <a:r>
                <a:rPr kumimoji="1" lang="zh-CN" altLang="en-US" sz="11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635360" y="840899"/>
              <a:ext cx="4042799" cy="2333062"/>
            </a:xfrm>
            <a:prstGeom prst="rect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570819" y="3880481"/>
            <a:ext cx="1056379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有效载荷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（至 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64 KB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312432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09485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20781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10366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293787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83121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293787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54968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189154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24221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5928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89435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2854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63608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597795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50186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32410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3299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193604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20781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04101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83121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83121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79368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2020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699699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01472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09485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293787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36384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461921" y="1527974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1711709" y="2421580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635360" y="1503323"/>
            <a:ext cx="499187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584" y="4182416"/>
            <a:ext cx="756084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(version)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4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位。它指明了协议的版本，对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该字段总是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5897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0958" y="1521863"/>
            <a:ext cx="4042800" cy="2326899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35360" y="1733159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134547" y="1522744"/>
            <a:ext cx="0" cy="2112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4119" y="1733159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8699" y="1306165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9647" y="1306165"/>
            <a:ext cx="26930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3936" y="1306165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7993" y="1306165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0612" y="1495499"/>
            <a:ext cx="49052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46223" y="1306165"/>
            <a:ext cx="32380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1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30958" y="1967346"/>
            <a:ext cx="4049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31838" y="2201532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1838" y="2436599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31838" y="2671666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1838" y="2906733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631838" y="3140920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31838" y="3375986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631838" y="3610173"/>
            <a:ext cx="4050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56855" y="3062564"/>
            <a:ext cx="3798929" cy="6259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56855" y="2144788"/>
            <a:ext cx="3798929" cy="62684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40663" y="3145369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17607" y="2205982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69221" y="1733159"/>
            <a:ext cx="0" cy="23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00594" y="1716479"/>
            <a:ext cx="95218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下一个首部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79909" y="1495499"/>
            <a:ext cx="64440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流标号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66011" y="1306165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48167" y="1495499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通信量类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75741" y="2391746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75741" y="3332584"/>
            <a:ext cx="92814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966475" y="1712077"/>
            <a:ext cx="11060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有效载荷长度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74061" y="1713850"/>
            <a:ext cx="79829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跳数限制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142606" y="1521863"/>
            <a:ext cx="3522" cy="212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11114" y="1306165"/>
            <a:ext cx="355868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630958" y="3848762"/>
            <a:ext cx="40516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>
            <a:off x="2461921" y="1540352"/>
            <a:ext cx="126778" cy="2308410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711709" y="2433958"/>
            <a:ext cx="77585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 B</a:t>
            </a:r>
            <a:r>
              <a:rPr kumimoji="1"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 flipH="1">
            <a:off x="3134547" y="1515701"/>
            <a:ext cx="1008059" cy="21834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69377" y="4011910"/>
            <a:ext cx="68755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通信量类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(traffic class)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位。这是为了区分不同的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IPv6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数据报的</a:t>
            </a:r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类别或优先级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。目前正在进行不同的通信量类性能的实验。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4.5  IPv6</a:t>
            </a:r>
            <a:endParaRPr lang="zh-CN" altLang="en-US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数据报的基本首部</a:t>
            </a:r>
          </a:p>
        </p:txBody>
      </p:sp>
    </p:spTree>
    <p:extLst>
      <p:ext uri="{BB962C8B-B14F-4D97-AF65-F5344CB8AC3E}">
        <p14:creationId xmlns:p14="http://schemas.microsoft.com/office/powerpoint/2010/main" val="366914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Words>1661</Words>
  <Application>Microsoft Macintosh PowerPoint</Application>
  <PresentationFormat>全屏显示(16:9)</PresentationFormat>
  <Paragraphs>362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华文行楷</vt:lpstr>
      <vt:lpstr>微软雅黑</vt:lpstr>
      <vt:lpstr>Arial</vt:lpstr>
      <vt:lpstr>Calibri</vt:lpstr>
      <vt:lpstr>Wingdings</vt:lpstr>
      <vt:lpstr>第一PPT，www.1ppt.com​</vt:lpstr>
      <vt:lpstr>04</vt:lpstr>
      <vt:lpstr>第四章  网络层</vt:lpstr>
      <vt:lpstr>第四章  网络层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  <vt:lpstr>4.5 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1049</cp:revision>
  <dcterms:created xsi:type="dcterms:W3CDTF">2014-11-09T01:07:00Z</dcterms:created>
  <dcterms:modified xsi:type="dcterms:W3CDTF">2020-10-25T14:02:44Z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